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37"/>
  </p:notesMasterIdLst>
  <p:sldIdLst>
    <p:sldId id="548" r:id="rId2"/>
    <p:sldId id="549" r:id="rId3"/>
    <p:sldId id="550" r:id="rId4"/>
    <p:sldId id="551" r:id="rId5"/>
    <p:sldId id="553" r:id="rId6"/>
    <p:sldId id="552" r:id="rId7"/>
    <p:sldId id="554" r:id="rId8"/>
    <p:sldId id="555" r:id="rId9"/>
    <p:sldId id="556" r:id="rId10"/>
    <p:sldId id="557" r:id="rId11"/>
    <p:sldId id="521" r:id="rId12"/>
    <p:sldId id="522" r:id="rId13"/>
    <p:sldId id="523" r:id="rId14"/>
    <p:sldId id="559" r:id="rId15"/>
    <p:sldId id="558" r:id="rId16"/>
    <p:sldId id="539" r:id="rId17"/>
    <p:sldId id="540" r:id="rId18"/>
    <p:sldId id="544" r:id="rId19"/>
    <p:sldId id="543" r:id="rId20"/>
    <p:sldId id="541" r:id="rId21"/>
    <p:sldId id="545" r:id="rId22"/>
    <p:sldId id="542" r:id="rId23"/>
    <p:sldId id="546" r:id="rId24"/>
    <p:sldId id="547" r:id="rId25"/>
    <p:sldId id="533" r:id="rId26"/>
    <p:sldId id="519" r:id="rId27"/>
    <p:sldId id="538" r:id="rId28"/>
    <p:sldId id="536" r:id="rId29"/>
    <p:sldId id="527" r:id="rId30"/>
    <p:sldId id="537" r:id="rId31"/>
    <p:sldId id="528" r:id="rId32"/>
    <p:sldId id="560" r:id="rId33"/>
    <p:sldId id="520" r:id="rId34"/>
    <p:sldId id="524" r:id="rId35"/>
    <p:sldId id="52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6"/>
    <p:restoredTop sz="94687"/>
  </p:normalViewPr>
  <p:slideViewPr>
    <p:cSldViewPr snapToGrid="0" snapToObjects="1">
      <p:cViewPr varScale="1">
        <p:scale>
          <a:sx n="146" d="100"/>
          <a:sy n="146" d="100"/>
        </p:scale>
        <p:origin x="168" y="6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D514B-E58A-464F-A1D6-5FC84B6A3562}" type="slidenum">
              <a:rPr lang="en-US" smtClean="0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b.jhu.edu/software/glimmer/index.shtml" TargetMode="External"/><Relationship Id="rId7" Type="http://schemas.openxmlformats.org/officeDocument/2006/relationships/hyperlink" Target="https://rast.nmpdr.org/" TargetMode="External"/><Relationship Id="rId2" Type="http://schemas.openxmlformats.org/officeDocument/2006/relationships/hyperlink" Target="http://exon.gatech.edu/GeneMa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.oup.com/bioinformatics/article/30/14/2068/2390517" TargetMode="External"/><Relationship Id="rId5" Type="http://schemas.openxmlformats.org/officeDocument/2006/relationships/hyperlink" Target="https://github.com/tseemann/prokka" TargetMode="External"/><Relationship Id="rId4" Type="http://schemas.openxmlformats.org/officeDocument/2006/relationships/hyperlink" Target="GlimmerHM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mboss.sourceforge.net/what/#Over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oelectric_focusing" TargetMode="External"/><Relationship Id="rId2" Type="http://schemas.openxmlformats.org/officeDocument/2006/relationships/hyperlink" Target="https://en.wikipedia.org/wiki/Isoelectric_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umd.edu/labs/mount/RNAinfo/matrice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953609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umd.edu/labs/mount/RNAinfo/matrice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9536098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CA2D9-6ABF-9D40-A684-7283CF2827B0}"/>
              </a:ext>
            </a:extLst>
          </p:cNvPr>
          <p:cNvSpPr txBox="1"/>
          <p:nvPr/>
        </p:nvSpPr>
        <p:spPr>
          <a:xfrm>
            <a:off x="1805333" y="1407936"/>
            <a:ext cx="8365880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MCB3421</a:t>
            </a:r>
          </a:p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class 23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Introns, Emboss, Compositional Bias</a:t>
            </a:r>
          </a:p>
          <a:p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2325-4B49-D345-8F94-CF7449CB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320"/>
            <a:ext cx="12004766" cy="788126"/>
          </a:xfrm>
        </p:spPr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Predicting Open Reading Frames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CDD4D-802B-9942-BED4-F3B16A2A6B85}"/>
              </a:ext>
            </a:extLst>
          </p:cNvPr>
          <p:cNvSpPr txBox="1"/>
          <p:nvPr/>
        </p:nvSpPr>
        <p:spPr>
          <a:xfrm>
            <a:off x="746760" y="1471638"/>
            <a:ext cx="106984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GeneMark</a:t>
            </a:r>
            <a:r>
              <a:rPr lang="en-US" b="1" dirty="0"/>
              <a:t>   uses hidden Markov models and can be trained using training sets </a:t>
            </a:r>
            <a:br>
              <a:rPr lang="en-US" b="1" dirty="0"/>
            </a:br>
            <a:r>
              <a:rPr lang="en-US" b="1" dirty="0"/>
              <a:t>                                            -- works for pro- and eukaryotes  and metagenomes</a:t>
            </a:r>
          </a:p>
          <a:p>
            <a:r>
              <a:rPr lang="en-US" b="1" dirty="0"/>
              <a:t>                                            -- </a:t>
            </a:r>
            <a:r>
              <a:rPr lang="en-US" b="1" dirty="0" err="1"/>
              <a:t>GenemarkS</a:t>
            </a:r>
            <a:r>
              <a:rPr lang="en-US" b="1" dirty="0"/>
              <a:t> is the “standard to gene calling in viruses and prokaryotes</a:t>
            </a:r>
          </a:p>
          <a:p>
            <a:endParaRPr lang="en-US" b="1" dirty="0"/>
          </a:p>
          <a:p>
            <a:r>
              <a:rPr lang="en-US" b="1" dirty="0">
                <a:hlinkClick r:id="rId3"/>
              </a:rPr>
              <a:t>Glimmer</a:t>
            </a:r>
            <a:r>
              <a:rPr lang="en-US" b="1" dirty="0"/>
              <a:t>   was developed for prokaryotes, </a:t>
            </a:r>
            <a:br>
              <a:rPr lang="en-US" b="1" dirty="0"/>
            </a:br>
            <a:r>
              <a:rPr lang="en-US" b="1" dirty="0"/>
              <a:t>					   -- a related software (</a:t>
            </a:r>
            <a:r>
              <a:rPr lang="en-US" b="1" dirty="0">
                <a:hlinkClick r:id="rId4"/>
              </a:rPr>
              <a:t>GlimmerHMM</a:t>
            </a:r>
            <a:r>
              <a:rPr lang="en-US" b="1" dirty="0"/>
              <a:t>) was developed for eukaryotes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Keep in mind that </a:t>
            </a:r>
            <a:r>
              <a:rPr lang="en-US" i="1" dirty="0"/>
              <a:t>ab initio </a:t>
            </a:r>
            <a:r>
              <a:rPr lang="en-US" dirty="0"/>
              <a:t>approaches work less well than those based on homology.  </a:t>
            </a:r>
          </a:p>
          <a:p>
            <a:r>
              <a:rPr lang="en-US" dirty="0"/>
              <a:t>Popular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PROKKA</a:t>
            </a:r>
            <a:r>
              <a:rPr lang="en-US" dirty="0"/>
              <a:t> (described </a:t>
            </a:r>
            <a:r>
              <a:rPr lang="en-US" dirty="0">
                <a:hlinkClick r:id="rId6"/>
              </a:rPr>
              <a:t>here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RAST</a:t>
            </a:r>
            <a:r>
              <a:rPr lang="en-US" dirty="0"/>
              <a:t> </a:t>
            </a:r>
          </a:p>
          <a:p>
            <a:r>
              <a:rPr lang="en-US" dirty="0"/>
              <a:t>Both rely on homology and already annotated similar genomes.  </a:t>
            </a:r>
          </a:p>
          <a:p>
            <a:endParaRPr lang="en-US" dirty="0"/>
          </a:p>
          <a:p>
            <a:r>
              <a:rPr lang="en-US" dirty="0"/>
              <a:t>The cycle of identifying essential genes (</a:t>
            </a:r>
            <a:r>
              <a:rPr lang="en-US" dirty="0" err="1"/>
              <a:t>aatRNAsynthases</a:t>
            </a:r>
            <a:r>
              <a:rPr lang="en-US" dirty="0"/>
              <a:t>, DNA and RNA polymerases, </a:t>
            </a:r>
            <a:r>
              <a:rPr lang="en-US" dirty="0" err="1"/>
              <a:t>ATPsynthases</a:t>
            </a:r>
            <a:r>
              <a:rPr lang="en-US" dirty="0"/>
              <a:t>), and using these to train gene prediction software seems to work well.   </a:t>
            </a:r>
          </a:p>
        </p:txBody>
      </p:sp>
    </p:spTree>
    <p:extLst>
      <p:ext uri="{BB962C8B-B14F-4D97-AF65-F5344CB8AC3E}">
        <p14:creationId xmlns:p14="http://schemas.microsoft.com/office/powerpoint/2010/main" val="295261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9055"/>
            <a:ext cx="9144000" cy="47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31" y="0"/>
            <a:ext cx="837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85" y="0"/>
            <a:ext cx="706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E525-056E-094E-9305-5B718466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F4807-55FA-1340-9A24-54C967F63B0B}"/>
              </a:ext>
            </a:extLst>
          </p:cNvPr>
          <p:cNvSpPr txBox="1"/>
          <p:nvPr/>
        </p:nvSpPr>
        <p:spPr>
          <a:xfrm>
            <a:off x="274320" y="1606732"/>
            <a:ext cx="8300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Isoelectric point </a:t>
            </a:r>
            <a:r>
              <a:rPr lang="en-US" dirty="0"/>
              <a:t>(</a:t>
            </a:r>
            <a:r>
              <a:rPr lang="en-US" dirty="0" err="1"/>
              <a:t>pI</a:t>
            </a:r>
            <a:r>
              <a:rPr lang="en-US" dirty="0"/>
              <a:t>) of a protein:  The pH at which the net charge of the protein is zero.</a:t>
            </a:r>
          </a:p>
          <a:p>
            <a:endParaRPr lang="en-US" dirty="0"/>
          </a:p>
          <a:p>
            <a:r>
              <a:rPr lang="en-US" dirty="0"/>
              <a:t>This can be experimentally determined using </a:t>
            </a:r>
            <a:r>
              <a:rPr lang="en-US" dirty="0">
                <a:hlinkClick r:id="rId3"/>
              </a:rPr>
              <a:t>isoelectric focusing gels</a:t>
            </a:r>
            <a:r>
              <a:rPr lang="en-US" dirty="0"/>
              <a:t>.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3EBB27-E79B-E14F-8CFD-19E0B255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11" y="808083"/>
            <a:ext cx="38100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A57BE-2275-2A43-B22A-8EF4693844BD}"/>
              </a:ext>
            </a:extLst>
          </p:cNvPr>
          <p:cNvSpPr txBox="1"/>
          <p:nvPr/>
        </p:nvSpPr>
        <p:spPr>
          <a:xfrm>
            <a:off x="274320" y="2749732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Theoretical </a:t>
            </a:r>
            <a:r>
              <a:rPr lang="en-US" dirty="0" err="1"/>
              <a:t>pI</a:t>
            </a:r>
            <a:r>
              <a:rPr lang="en-US" dirty="0"/>
              <a:t> is calculated from the </a:t>
            </a:r>
            <a:r>
              <a:rPr lang="en-US" dirty="0" err="1"/>
              <a:t>pKs</a:t>
            </a:r>
            <a:r>
              <a:rPr lang="en-US" dirty="0"/>
              <a:t> of the individual amino acids.  </a:t>
            </a:r>
          </a:p>
        </p:txBody>
      </p:sp>
    </p:spTree>
    <p:extLst>
      <p:ext uri="{BB962C8B-B14F-4D97-AF65-F5344CB8AC3E}">
        <p14:creationId xmlns:p14="http://schemas.microsoft.com/office/powerpoint/2010/main" val="400793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935E28-E48B-DC4E-B62C-E3826C603B54}"/>
              </a:ext>
            </a:extLst>
          </p:cNvPr>
          <p:cNvSpPr/>
          <p:nvPr/>
        </p:nvSpPr>
        <p:spPr>
          <a:xfrm>
            <a:off x="822960" y="-64264"/>
            <a:ext cx="794221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PEPSTATS of QAY18538.1 from 1 to 580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Molecular weight = 64213.14  		Residues = 580   </a:t>
            </a:r>
          </a:p>
          <a:p>
            <a:r>
              <a:rPr lang="en-US" sz="1600" dirty="0">
                <a:latin typeface="Courier" pitchFamily="2" charset="0"/>
              </a:rPr>
              <a:t>Average Residue Weight  = 110.712 	Charge   = -74.0 </a:t>
            </a:r>
          </a:p>
          <a:p>
            <a:r>
              <a:rPr lang="en-US" sz="1600" dirty="0">
                <a:latin typeface="Courier" pitchFamily="2" charset="0"/>
              </a:rPr>
              <a:t>Isoelectric Point = 3.9355</a:t>
            </a:r>
          </a:p>
          <a:p>
            <a:r>
              <a:rPr lang="en-US" sz="1600" dirty="0">
                <a:latin typeface="Courier" pitchFamily="2" charset="0"/>
              </a:rPr>
              <a:t>A280 Molar Extinction Coefficients  = 21890 (reduced)   22140 (cystine bridges)</a:t>
            </a:r>
          </a:p>
          <a:p>
            <a:r>
              <a:rPr lang="en-US" sz="1600" dirty="0">
                <a:latin typeface="Courier" pitchFamily="2" charset="0"/>
              </a:rPr>
              <a:t>A280 Extinction Coefficients 1mg/ml = 0.341 (reduced)   0.345 (cystine bridges)</a:t>
            </a:r>
          </a:p>
          <a:p>
            <a:r>
              <a:rPr lang="en-US" sz="1600" dirty="0">
                <a:latin typeface="Courier" pitchFamily="2" charset="0"/>
              </a:rPr>
              <a:t>Probability of expression in inclusion bodies = 0.979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Residue		Number		Mole%		</a:t>
            </a:r>
            <a:r>
              <a:rPr lang="en-US" sz="1600" dirty="0" err="1">
                <a:latin typeface="Courier" pitchFamily="2" charset="0"/>
              </a:rPr>
              <a:t>DayhoffStat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A = Ala		46		7.931  		0.922  	</a:t>
            </a:r>
          </a:p>
          <a:p>
            <a:r>
              <a:rPr lang="en-US" sz="1600" dirty="0">
                <a:latin typeface="Courier" pitchFamily="2" charset="0"/>
              </a:rPr>
              <a:t>B = </a:t>
            </a:r>
            <a:r>
              <a:rPr lang="en-US" sz="1600" dirty="0" err="1">
                <a:latin typeface="Courier" pitchFamily="2" charset="0"/>
              </a:rPr>
              <a:t>Asx</a:t>
            </a:r>
            <a:r>
              <a:rPr lang="en-US" sz="1600" dirty="0">
                <a:latin typeface="Courier" pitchFamily="2" charset="0"/>
              </a:rPr>
              <a:t>		0		0.000  		0.000  	</a:t>
            </a:r>
          </a:p>
          <a:p>
            <a:r>
              <a:rPr lang="en-US" sz="1600" dirty="0">
                <a:latin typeface="Courier" pitchFamily="2" charset="0"/>
              </a:rPr>
              <a:t>C = </a:t>
            </a:r>
            <a:r>
              <a:rPr lang="en-US" sz="1600" dirty="0" err="1">
                <a:latin typeface="Courier" pitchFamily="2" charset="0"/>
              </a:rPr>
              <a:t>Cys</a:t>
            </a:r>
            <a:r>
              <a:rPr lang="en-US" sz="1600" dirty="0">
                <a:latin typeface="Courier" pitchFamily="2" charset="0"/>
              </a:rPr>
              <a:t>		4		0.690  		0.238  	</a:t>
            </a:r>
          </a:p>
          <a:p>
            <a:r>
              <a:rPr lang="en-US" sz="1600" dirty="0">
                <a:latin typeface="Courier" pitchFamily="2" charset="0"/>
              </a:rPr>
              <a:t>D = Asp		81		13.966 		2.539  </a:t>
            </a:r>
          </a:p>
          <a:p>
            <a:r>
              <a:rPr lang="en-US" sz="1600" dirty="0">
                <a:latin typeface="Courier" pitchFamily="2" charset="0"/>
              </a:rPr>
              <a:t>/.../	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Property	Residues				Number		Mole%</a:t>
            </a:r>
          </a:p>
          <a:p>
            <a:r>
              <a:rPr lang="en-US" sz="1600" dirty="0">
                <a:latin typeface="Courier" pitchFamily="2" charset="0"/>
              </a:rPr>
              <a:t>Tiny		(A+C+G+S+T)					157		27.069</a:t>
            </a:r>
          </a:p>
          <a:p>
            <a:r>
              <a:rPr lang="en-US" sz="1600" dirty="0">
                <a:latin typeface="Courier" pitchFamily="2" charset="0"/>
              </a:rPr>
              <a:t>Small		(A+B+C+D+G+N+P+S+T+V)		328		56.552</a:t>
            </a:r>
          </a:p>
          <a:p>
            <a:r>
              <a:rPr lang="en-US" sz="1600" dirty="0">
                <a:latin typeface="Courier" pitchFamily="2" charset="0"/>
              </a:rPr>
              <a:t>Aliphatic	(A+I+L+V)					169		29.138</a:t>
            </a:r>
          </a:p>
          <a:p>
            <a:r>
              <a:rPr lang="en-US" sz="1600" dirty="0">
                <a:latin typeface="Courier" pitchFamily="2" charset="0"/>
              </a:rPr>
              <a:t>Aromatic	(F+H+W+Y)					38		 6.552</a:t>
            </a:r>
          </a:p>
          <a:p>
            <a:r>
              <a:rPr lang="en-US" sz="1600" dirty="0">
                <a:latin typeface="Courier" pitchFamily="2" charset="0"/>
              </a:rPr>
              <a:t>Non-polar	(A+C+F+G+I+L+M+P+V+W+Y)	267		46.034</a:t>
            </a:r>
          </a:p>
          <a:p>
            <a:r>
              <a:rPr lang="en-US" sz="1600" dirty="0">
                <a:latin typeface="Courier" pitchFamily="2" charset="0"/>
              </a:rPr>
              <a:t>Polar		(D+E+H+K+N+Q+R+S+T+Z)		313		53.966</a:t>
            </a:r>
          </a:p>
          <a:p>
            <a:r>
              <a:rPr lang="en-US" sz="1600" dirty="0">
                <a:latin typeface="Courier" pitchFamily="2" charset="0"/>
              </a:rPr>
              <a:t>Charged		(B+D+E+H+K+R+Z)			196		33.793</a:t>
            </a:r>
          </a:p>
          <a:p>
            <a:r>
              <a:rPr lang="en-US" sz="1600" dirty="0">
                <a:latin typeface="Courier" pitchFamily="2" charset="0"/>
              </a:rPr>
              <a:t>Basic		(H+K+R)						63		10.862</a:t>
            </a:r>
          </a:p>
          <a:p>
            <a:r>
              <a:rPr lang="en-US" sz="1600" dirty="0">
                <a:latin typeface="Courier" pitchFamily="2" charset="0"/>
              </a:rPr>
              <a:t>Acidic		(B+D+E+Z)					133		22.931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5EBD6328-03C4-2D4B-B105-5A2C776B4A8D}"/>
              </a:ext>
            </a:extLst>
          </p:cNvPr>
          <p:cNvSpPr/>
          <p:nvPr/>
        </p:nvSpPr>
        <p:spPr bwMode="auto">
          <a:xfrm>
            <a:off x="561702" y="849086"/>
            <a:ext cx="3801292" cy="444137"/>
          </a:xfrm>
          <a:prstGeom prst="donut">
            <a:avLst>
              <a:gd name="adj" fmla="val 9991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6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run_pepstats.pl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70006-38E1-E946-B24B-1CEA978D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81" y="2360646"/>
            <a:ext cx="5324769" cy="21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70006-38E1-E946-B24B-1CEA978D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56" y="2360646"/>
            <a:ext cx="4870494" cy="195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E192E-F1FA-A143-A00F-DB7409792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39" y="1752600"/>
            <a:ext cx="6121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0017BF-8897-B14F-8B89-B5AB4842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0" y="2019300"/>
            <a:ext cx="3517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1"/>
            <a:ext cx="7772400" cy="370373"/>
          </a:xfrm>
        </p:spPr>
        <p:txBody>
          <a:bodyPr/>
          <a:lstStyle/>
          <a:p>
            <a:r>
              <a:rPr lang="en-US" dirty="0" err="1"/>
              <a:t>parse_pepstats.pl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F640B-6D43-564D-810E-60CB8C21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901700"/>
            <a:ext cx="4241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0C977-46D4-7342-B55E-8D1E500C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51" y="-39414"/>
            <a:ext cx="74323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FEE81-7E51-934F-BF43-0757E79C5070}"/>
              </a:ext>
            </a:extLst>
          </p:cNvPr>
          <p:cNvSpPr txBox="1"/>
          <p:nvPr/>
        </p:nvSpPr>
        <p:spPr>
          <a:xfrm>
            <a:off x="288134" y="730318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human tpi1 gene in NCBI</a:t>
            </a:r>
          </a:p>
        </p:txBody>
      </p:sp>
    </p:spTree>
    <p:extLst>
      <p:ext uri="{BB962C8B-B14F-4D97-AF65-F5344CB8AC3E}">
        <p14:creationId xmlns:p14="http://schemas.microsoft.com/office/powerpoint/2010/main" val="129683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BF1E4-8A7E-0745-AE2D-D57268F4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1752600"/>
            <a:ext cx="6083300" cy="4864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5BA40-A949-7E44-9E57-07FD8CB9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5290"/>
            <a:ext cx="9096530" cy="19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02600-DB1D-044E-AD6C-DC766E5D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44226"/>
            <a:ext cx="9144000" cy="3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0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337AE-6348-A44B-B819-9E17B89C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53" y="2022670"/>
            <a:ext cx="8745094" cy="29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675"/>
            <a:ext cx="10363200" cy="1143000"/>
          </a:xfrm>
        </p:spPr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E5451-08B7-DC4F-B6D5-7EB96A3E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7" y="5342709"/>
            <a:ext cx="12784111" cy="140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52B90-B941-514C-A910-4F7409E1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35" y="1368110"/>
            <a:ext cx="9478090" cy="3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E0B4B-7407-D844-BF4C-8439DBC9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9215C-8EC6-6C49-BFEA-1C360C62AB19}"/>
              </a:ext>
            </a:extLst>
          </p:cNvPr>
          <p:cNvSpPr txBox="1"/>
          <p:nvPr/>
        </p:nvSpPr>
        <p:spPr>
          <a:xfrm>
            <a:off x="4381991" y="6167735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87189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9" y="19145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9609" y="6105832"/>
            <a:ext cx="3405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at which protein has no charge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5019" y="174031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</a:t>
            </a:r>
            <a:r>
              <a:rPr lang="en-US"/>
              <a:t>bound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8D0A-E272-2642-B023-EFD7038E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5D00B-A359-C241-9392-277D2557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42852"/>
            <a:ext cx="9448800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65000-1CF9-5F4F-AE98-457B47B3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04" y="3573625"/>
            <a:ext cx="3559629" cy="3559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E2C1D-6799-4346-8CD1-4EE4231B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04" y="13996"/>
            <a:ext cx="3559629" cy="3559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F340E-F314-5447-97E4-95EEF002DA40}"/>
              </a:ext>
            </a:extLst>
          </p:cNvPr>
          <p:cNvSpPr txBox="1"/>
          <p:nvPr/>
        </p:nvSpPr>
        <p:spPr>
          <a:xfrm>
            <a:off x="3870649" y="3303039"/>
            <a:ext cx="233634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pH at which protein has no charge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B99A4-C528-BA4E-907F-88F09B197280}"/>
              </a:ext>
            </a:extLst>
          </p:cNvPr>
          <p:cNvSpPr txBox="1"/>
          <p:nvPr/>
        </p:nvSpPr>
        <p:spPr>
          <a:xfrm>
            <a:off x="6898433" y="392308"/>
            <a:ext cx="268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bound proteins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D8D5F9-24F5-6F41-BCA6-D80EC20C1B74}"/>
              </a:ext>
            </a:extLst>
          </p:cNvPr>
          <p:cNvCxnSpPr/>
          <p:nvPr/>
        </p:nvCxnSpPr>
        <p:spPr bwMode="auto">
          <a:xfrm flipH="1">
            <a:off x="5878286" y="715473"/>
            <a:ext cx="1020147" cy="747567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00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moplasmatal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6072" y="374312"/>
            <a:ext cx="76754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Histogram of theoretical isoelectric points of </a:t>
            </a:r>
            <a:r>
              <a:rPr lang="en-US" sz="2000" i="1" dirty="0" err="1"/>
              <a:t>Thermplasmatales</a:t>
            </a:r>
            <a:r>
              <a:rPr lang="en-US" sz="2000" i="1" dirty="0"/>
              <a:t> </a:t>
            </a:r>
            <a:r>
              <a:rPr lang="en-US" sz="2000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422" y="6189579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16532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C3AE-5DA5-0A49-B2BA-B9466E51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70CC5-E21F-A74F-B4B4-45CC9D7B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55" y="-115614"/>
            <a:ext cx="95096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F6C11-7272-994D-8A54-4B584969C7BD}"/>
              </a:ext>
            </a:extLst>
          </p:cNvPr>
          <p:cNvSpPr txBox="1"/>
          <p:nvPr/>
        </p:nvSpPr>
        <p:spPr>
          <a:xfrm>
            <a:off x="0" y="11561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neighboring gene, </a:t>
            </a:r>
            <a:br>
              <a:rPr lang="en-US" dirty="0"/>
            </a:br>
            <a:r>
              <a:rPr lang="en-US" dirty="0"/>
              <a:t>ubiquitin specific peptidase 5,</a:t>
            </a:r>
          </a:p>
          <a:p>
            <a:r>
              <a:rPr lang="en-US" dirty="0"/>
              <a:t>is perhaps more typical: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9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3FDEA-F5C6-4C4E-BC30-4C057BDC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4D967-DD28-0C42-8520-03F16ADE77F3}"/>
              </a:ext>
            </a:extLst>
          </p:cNvPr>
          <p:cNvSpPr txBox="1"/>
          <p:nvPr/>
        </p:nvSpPr>
        <p:spPr>
          <a:xfrm>
            <a:off x="4204709" y="6167735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1852933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charomyc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6072" y="374312"/>
            <a:ext cx="73678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Histogram of theoretical isoelectric points of </a:t>
            </a:r>
            <a:r>
              <a:rPr lang="en-US" sz="2000" i="1" dirty="0"/>
              <a:t>Saccharomyces </a:t>
            </a:r>
            <a:r>
              <a:rPr lang="en-US" sz="2000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991" y="6167735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664" y="1032387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bound proteins </a:t>
            </a:r>
          </a:p>
        </p:txBody>
      </p:sp>
    </p:spTree>
    <p:extLst>
      <p:ext uri="{BB962C8B-B14F-4D97-AF65-F5344CB8AC3E}">
        <p14:creationId xmlns:p14="http://schemas.microsoft.com/office/powerpoint/2010/main" val="1466139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A04D-1452-A044-9521-2F58E768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6091"/>
            <a:ext cx="10363200" cy="1143000"/>
          </a:xfrm>
        </p:spPr>
        <p:txBody>
          <a:bodyPr/>
          <a:lstStyle/>
          <a:p>
            <a:r>
              <a:rPr lang="en-US" dirty="0"/>
              <a:t>Strategies for extreme halophily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B7FF9-05E1-7E46-9882-91AF59FFF1C5}"/>
              </a:ext>
            </a:extLst>
          </p:cNvPr>
          <p:cNvSpPr txBox="1"/>
          <p:nvPr/>
        </p:nvSpPr>
        <p:spPr>
          <a:xfrm>
            <a:off x="796835" y="1789612"/>
            <a:ext cx="109205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Exclude salts, balance with other osmotically active substances.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457200" indent="-457200">
              <a:buAutoNum type="arabicParenR"/>
            </a:pPr>
            <a:r>
              <a:rPr lang="en-US" sz="2000" dirty="0"/>
              <a:t>Balance external Na</a:t>
            </a:r>
            <a:r>
              <a:rPr lang="en-US" sz="2000" baseline="30000" dirty="0"/>
              <a:t>+</a:t>
            </a:r>
            <a:r>
              <a:rPr lang="en-US" sz="2000" dirty="0"/>
              <a:t> Cl</a:t>
            </a:r>
            <a:r>
              <a:rPr lang="en-US" sz="2000" baseline="30000" dirty="0"/>
              <a:t>-</a:t>
            </a:r>
            <a:r>
              <a:rPr lang="en-US" sz="2000" dirty="0"/>
              <a:t> with internal K</a:t>
            </a:r>
            <a:r>
              <a:rPr lang="en-US" sz="2000" baseline="30000" dirty="0"/>
              <a:t>+</a:t>
            </a:r>
            <a:r>
              <a:rPr lang="en-US" sz="2000" dirty="0"/>
              <a:t> Cl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</a:p>
          <a:p>
            <a:r>
              <a:rPr lang="en-US" sz="2000" dirty="0"/>
              <a:t>		This leads to very high internal K</a:t>
            </a:r>
            <a:r>
              <a:rPr lang="en-US" sz="2000" baseline="30000" dirty="0"/>
              <a:t>+</a:t>
            </a:r>
            <a:r>
              <a:rPr lang="en-US" sz="2000" dirty="0"/>
              <a:t>  concentration (&gt; 5M)  </a:t>
            </a:r>
            <a:br>
              <a:rPr lang="en-US" sz="2000" dirty="0"/>
            </a:br>
            <a:r>
              <a:rPr lang="en-US" sz="2000" dirty="0"/>
              <a:t>		At this ionic strength, the reach of a charge on a protein does not reach very far. </a:t>
            </a:r>
          </a:p>
          <a:p>
            <a:r>
              <a:rPr lang="en-US" sz="2000" dirty="0"/>
              <a:t>		To compensate, proteins in organisms following the salt in strategy have many negative charges.   </a:t>
            </a:r>
          </a:p>
          <a:p>
            <a:endParaRPr lang="en-US" sz="2000" dirty="0"/>
          </a:p>
          <a:p>
            <a:r>
              <a:rPr lang="en-US" sz="2000" dirty="0"/>
              <a:t>		Consequently, most proteins have an acidic isoelectric point.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933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ofera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3" y="363621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2864" y="528265"/>
            <a:ext cx="6173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Histogram of theoretical isoelectric points of </a:t>
            </a:r>
            <a:r>
              <a:rPr lang="en-US" i="1" dirty="0" err="1"/>
              <a:t>Haloferax</a:t>
            </a:r>
            <a:r>
              <a:rPr lang="en-US" i="1" dirty="0"/>
              <a:t> </a:t>
            </a:r>
            <a:r>
              <a:rPr lang="en-US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3377" y="6302756"/>
            <a:ext cx="34057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3267" y="1548581"/>
            <a:ext cx="297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Salt in strategy</a:t>
            </a:r>
          </a:p>
          <a:p>
            <a:endParaRPr lang="en-US" dirty="0"/>
          </a:p>
          <a:p>
            <a:r>
              <a:rPr lang="en-US" dirty="0"/>
              <a:t>At neutral pH most proteins with negative charge  </a:t>
            </a:r>
          </a:p>
        </p:txBody>
      </p:sp>
    </p:spTree>
    <p:extLst>
      <p:ext uri="{BB962C8B-B14F-4D97-AF65-F5344CB8AC3E}">
        <p14:creationId xmlns:p14="http://schemas.microsoft.com/office/powerpoint/2010/main" val="1114235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4" y="344745"/>
            <a:ext cx="3174590" cy="317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4" y="3683410"/>
            <a:ext cx="3174590" cy="317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85" y="3666817"/>
            <a:ext cx="3152467" cy="315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27707"/>
            <a:ext cx="3089786" cy="308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12" y="390835"/>
            <a:ext cx="3111907" cy="311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03" y="3666816"/>
            <a:ext cx="3191184" cy="31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8" y="90331"/>
            <a:ext cx="3102694" cy="3102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84" y="90332"/>
            <a:ext cx="3102693" cy="310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81" y="3775586"/>
            <a:ext cx="2909120" cy="290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58" y="3747934"/>
            <a:ext cx="2964425" cy="296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46" y="3775587"/>
            <a:ext cx="2881467" cy="288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06" y="90332"/>
            <a:ext cx="3102694" cy="31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FDDC3-3032-744C-B3FA-C0436DCF4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37" b="8037"/>
          <a:stretch/>
        </p:blipFill>
        <p:spPr>
          <a:xfrm>
            <a:off x="4611188" y="770709"/>
            <a:ext cx="7420303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0C7095-2D5A-E740-9A1D-F136F8F2EAFE}"/>
              </a:ext>
            </a:extLst>
          </p:cNvPr>
          <p:cNvSpPr txBox="1"/>
          <p:nvPr/>
        </p:nvSpPr>
        <p:spPr>
          <a:xfrm>
            <a:off x="588579" y="34684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vma</a:t>
            </a:r>
            <a:r>
              <a:rPr lang="en-US" dirty="0"/>
              <a:t>1 genes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78EF-BD0C-5C45-AA53-628989F7E238}"/>
              </a:ext>
            </a:extLst>
          </p:cNvPr>
          <p:cNvSpPr txBox="1"/>
          <p:nvPr/>
        </p:nvSpPr>
        <p:spPr>
          <a:xfrm>
            <a:off x="827859" y="1131417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Saccharomyces cerevisiae S288C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6A2D2-01F0-4C46-B60A-863B8E46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88" y="2182046"/>
            <a:ext cx="7580812" cy="1364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FB705-0E50-7843-A764-4E8CD12ECABB}"/>
              </a:ext>
            </a:extLst>
          </p:cNvPr>
          <p:cNvSpPr txBox="1"/>
          <p:nvPr/>
        </p:nvSpPr>
        <p:spPr>
          <a:xfrm>
            <a:off x="827859" y="2707775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Schizosaccharomyces</a:t>
            </a:r>
            <a:r>
              <a:rPr lang="en-US" b="1" i="1" dirty="0"/>
              <a:t> pombe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D8F1B-3794-B94D-B87E-87303087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185" y="5506388"/>
            <a:ext cx="7580813" cy="90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24D90-F9F9-A046-B9BA-A9DCD3F5F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184" y="6407701"/>
            <a:ext cx="7580813" cy="419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7AE3AE-8535-A74C-8445-C0DD646623B8}"/>
              </a:ext>
            </a:extLst>
          </p:cNvPr>
          <p:cNvSpPr txBox="1"/>
          <p:nvPr/>
        </p:nvSpPr>
        <p:spPr>
          <a:xfrm>
            <a:off x="862081" y="5864828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Homo sapiens</a:t>
            </a:r>
            <a:r>
              <a:rPr lang="en-US" b="1" dirty="0"/>
              <a:t> (human) 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A5BF-3453-6341-9D8F-72C40FC8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611186" y="3873644"/>
            <a:ext cx="7580814" cy="922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EBFA88-7295-B845-8675-1EA9A9135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185" y="4795918"/>
            <a:ext cx="7580815" cy="333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950235-6576-4A41-98C1-3F57D5DB7081}"/>
              </a:ext>
            </a:extLst>
          </p:cNvPr>
          <p:cNvSpPr txBox="1"/>
          <p:nvPr/>
        </p:nvSpPr>
        <p:spPr>
          <a:xfrm>
            <a:off x="827859" y="4081087"/>
            <a:ext cx="384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Xenopus </a:t>
            </a:r>
            <a:r>
              <a:rPr lang="en-US" b="1" i="1" dirty="0" err="1"/>
              <a:t>laevis</a:t>
            </a:r>
            <a:r>
              <a:rPr lang="en-US" b="1" dirty="0"/>
              <a:t> (African clawed frog) </a:t>
            </a:r>
          </a:p>
          <a:p>
            <a:r>
              <a:rPr lang="en-US" dirty="0"/>
              <a:t>(one of two paralogs)</a:t>
            </a:r>
          </a:p>
        </p:txBody>
      </p:sp>
    </p:spTree>
    <p:extLst>
      <p:ext uri="{BB962C8B-B14F-4D97-AF65-F5344CB8AC3E}">
        <p14:creationId xmlns:p14="http://schemas.microsoft.com/office/powerpoint/2010/main" val="103338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C7095-2D5A-E740-9A1D-F136F8F2EAFE}"/>
              </a:ext>
            </a:extLst>
          </p:cNvPr>
          <p:cNvSpPr txBox="1"/>
          <p:nvPr/>
        </p:nvSpPr>
        <p:spPr>
          <a:xfrm>
            <a:off x="588579" y="34684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vma</a:t>
            </a:r>
            <a:r>
              <a:rPr lang="en-US" dirty="0"/>
              <a:t>1 genes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78EF-BD0C-5C45-AA53-628989F7E238}"/>
              </a:ext>
            </a:extLst>
          </p:cNvPr>
          <p:cNvSpPr txBox="1"/>
          <p:nvPr/>
        </p:nvSpPr>
        <p:spPr>
          <a:xfrm>
            <a:off x="738129" y="989814"/>
            <a:ext cx="3463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Arabidopsis thaliana</a:t>
            </a:r>
            <a:r>
              <a:rPr lang="en-US" b="1" dirty="0"/>
              <a:t> </a:t>
            </a:r>
            <a:r>
              <a:rPr lang="en-US" dirty="0"/>
              <a:t>(</a:t>
            </a:r>
            <a:r>
              <a:rPr lang="en-US" dirty="0" err="1"/>
              <a:t>thale</a:t>
            </a:r>
            <a:r>
              <a:rPr lang="en-US" dirty="0"/>
              <a:t> cress) 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EE0C3-FD86-3648-8B58-C7C637D1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7" y="0"/>
            <a:ext cx="7580815" cy="2010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09ABFB-6176-064E-9858-47E5AF9B6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10" y="2009717"/>
            <a:ext cx="7537268" cy="13009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68385A-B044-A848-9398-3A0C89FF2C3F}"/>
              </a:ext>
            </a:extLst>
          </p:cNvPr>
          <p:cNvSpPr txBox="1"/>
          <p:nvPr/>
        </p:nvSpPr>
        <p:spPr>
          <a:xfrm>
            <a:off x="738129" y="2552447"/>
            <a:ext cx="262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Zea</a:t>
            </a:r>
            <a:r>
              <a:rPr lang="en-US" b="1" i="1" dirty="0"/>
              <a:t> mays  </a:t>
            </a:r>
            <a:r>
              <a:rPr lang="en-US" dirty="0"/>
              <a:t>chromosome 4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7A6812-6E62-4B40-9248-98F14583B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74" y="3338505"/>
            <a:ext cx="7537268" cy="13634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EAA627-85B8-D448-8C33-26168948E70C}"/>
              </a:ext>
            </a:extLst>
          </p:cNvPr>
          <p:cNvSpPr txBox="1"/>
          <p:nvPr/>
        </p:nvSpPr>
        <p:spPr>
          <a:xfrm>
            <a:off x="738129" y="40202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Zea</a:t>
            </a:r>
            <a:r>
              <a:rPr lang="en-US" b="1" i="1" dirty="0"/>
              <a:t> mays  </a:t>
            </a:r>
            <a:r>
              <a:rPr lang="en-US" dirty="0"/>
              <a:t>chromosome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9023E-2EE3-8B44-BDC0-72625C220592}"/>
              </a:ext>
            </a:extLst>
          </p:cNvPr>
          <p:cNvSpPr txBox="1"/>
          <p:nvPr/>
        </p:nvSpPr>
        <p:spPr>
          <a:xfrm>
            <a:off x="738129" y="6121052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Phalaenopsis </a:t>
            </a:r>
            <a:r>
              <a:rPr lang="en-US" b="1" i="1" dirty="0" err="1"/>
              <a:t>equestris</a:t>
            </a:r>
            <a:r>
              <a:rPr lang="en-US" b="1" i="1" dirty="0"/>
              <a:t> </a:t>
            </a:r>
            <a:r>
              <a:rPr lang="en-US" dirty="0"/>
              <a:t>(orchid)</a:t>
            </a:r>
            <a:endParaRPr lang="en-US" b="1" dirty="0"/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9D0C31-E13F-0D4B-8EDF-18527084D7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204"/>
          <a:stretch/>
        </p:blipFill>
        <p:spPr>
          <a:xfrm>
            <a:off x="4545874" y="4905486"/>
            <a:ext cx="7646126" cy="7683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D756B2-D2C2-BE43-9EC8-C84E223A0728}"/>
              </a:ext>
            </a:extLst>
          </p:cNvPr>
          <p:cNvSpPr/>
          <p:nvPr/>
        </p:nvSpPr>
        <p:spPr>
          <a:xfrm>
            <a:off x="738129" y="5257905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Phoenix dactylifera </a:t>
            </a:r>
            <a:r>
              <a:rPr lang="en-US" dirty="0">
                <a:solidFill>
                  <a:srgbClr val="000000"/>
                </a:solidFill>
              </a:rPr>
              <a:t>(date palm)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E5C7DE-1F40-FF40-8F99-9D99A7254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810" y="5786816"/>
            <a:ext cx="7646127" cy="10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927C-30E6-5643-AF9B-2612970B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96092"/>
            <a:ext cx="10363200" cy="1143000"/>
          </a:xfrm>
        </p:spPr>
        <p:txBody>
          <a:bodyPr/>
          <a:lstStyle/>
          <a:p>
            <a:r>
              <a:rPr lang="en-US" dirty="0"/>
              <a:t>Splice site consensus in </a:t>
            </a:r>
            <a:r>
              <a:rPr lang="en-US" i="1" dirty="0"/>
              <a:t>Arabidopsis thaliana</a:t>
            </a:r>
          </a:p>
        </p:txBody>
      </p:sp>
      <p:pic>
        <p:nvPicPr>
          <p:cNvPr id="1026" name="Picture 2" descr="intron table">
            <a:extLst>
              <a:ext uri="{FF2B5EF4-FFF2-40B4-BE49-F238E27FC236}">
                <a16:creationId xmlns:a16="http://schemas.microsoft.com/office/drawing/2014/main" id="{3BC36BC4-58EC-5E40-8FE9-CDF0E561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0" y="1627958"/>
            <a:ext cx="9719733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4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F41202-E4FE-004B-A9EF-0BA19A30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38" y="1031071"/>
            <a:ext cx="10029440" cy="5021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C9957-C5D0-6A41-9A9F-BA888A09462A}"/>
              </a:ext>
            </a:extLst>
          </p:cNvPr>
          <p:cNvSpPr txBox="1"/>
          <p:nvPr/>
        </p:nvSpPr>
        <p:spPr>
          <a:xfrm>
            <a:off x="535577" y="365760"/>
            <a:ext cx="503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Splice site consensus humans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8279E-8D5B-3E42-B18B-931A442225ED}"/>
              </a:ext>
            </a:extLst>
          </p:cNvPr>
          <p:cNvSpPr txBox="1"/>
          <p:nvPr/>
        </p:nvSpPr>
        <p:spPr>
          <a:xfrm>
            <a:off x="835938" y="6472825"/>
            <a:ext cx="1024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3"/>
              </a:rPr>
              <a:t>http://science.umd.edu/labs/mount/RNAinfo/matrices.html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https://pubmed.ncbi.nlm.nih.gov/9536098/</a:t>
            </a:r>
            <a:r>
              <a:rPr lang="en-US" dirty="0"/>
              <a:t>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76C146E-A84C-A447-AC0F-DC6261FC1FD7}"/>
              </a:ext>
            </a:extLst>
          </p:cNvPr>
          <p:cNvSpPr/>
          <p:nvPr/>
        </p:nvSpPr>
        <p:spPr bwMode="auto">
          <a:xfrm>
            <a:off x="8725988" y="2024741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2C7E42F-9CC7-6F4B-ACEF-0A7E6761654D}"/>
              </a:ext>
            </a:extLst>
          </p:cNvPr>
          <p:cNvSpPr/>
          <p:nvPr/>
        </p:nvSpPr>
        <p:spPr bwMode="auto">
          <a:xfrm>
            <a:off x="9248503" y="2673529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BADC303-D717-DE4B-BAF3-9E2270807701}"/>
              </a:ext>
            </a:extLst>
          </p:cNvPr>
          <p:cNvSpPr/>
          <p:nvPr/>
        </p:nvSpPr>
        <p:spPr bwMode="auto">
          <a:xfrm>
            <a:off x="8725988" y="4423953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E8DD83A-3FDB-B94D-BC23-5B193A4E8470}"/>
              </a:ext>
            </a:extLst>
          </p:cNvPr>
          <p:cNvSpPr/>
          <p:nvPr/>
        </p:nvSpPr>
        <p:spPr bwMode="auto">
          <a:xfrm>
            <a:off x="9248503" y="5064032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D1A5C-CE74-A14C-99F6-853467155B3D}"/>
              </a:ext>
            </a:extLst>
          </p:cNvPr>
          <p:cNvCxnSpPr>
            <a:cxnSpLocks/>
          </p:cNvCxnSpPr>
          <p:nvPr/>
        </p:nvCxnSpPr>
        <p:spPr bwMode="auto">
          <a:xfrm>
            <a:off x="9888583" y="2942398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54FE9F-A2B9-FD4D-9FC0-D500987FC998}"/>
              </a:ext>
            </a:extLst>
          </p:cNvPr>
          <p:cNvCxnSpPr>
            <a:cxnSpLocks/>
          </p:cNvCxnSpPr>
          <p:nvPr/>
        </p:nvCxnSpPr>
        <p:spPr bwMode="auto">
          <a:xfrm>
            <a:off x="9888583" y="5338352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B3483-2BEE-D34C-8BAD-DC146209FB6B}"/>
              </a:ext>
            </a:extLst>
          </p:cNvPr>
          <p:cNvCxnSpPr>
            <a:cxnSpLocks/>
          </p:cNvCxnSpPr>
          <p:nvPr/>
        </p:nvCxnSpPr>
        <p:spPr bwMode="auto">
          <a:xfrm>
            <a:off x="8186058" y="5016134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C1B522-ED79-934D-8833-41C2C1E295E1}"/>
              </a:ext>
            </a:extLst>
          </p:cNvPr>
          <p:cNvCxnSpPr>
            <a:cxnSpLocks/>
          </p:cNvCxnSpPr>
          <p:nvPr/>
        </p:nvCxnSpPr>
        <p:spPr bwMode="auto">
          <a:xfrm>
            <a:off x="10223863" y="562138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9A7663-23B1-CF4E-A9BF-DCADCC131CA8}"/>
              </a:ext>
            </a:extLst>
          </p:cNvPr>
          <p:cNvCxnSpPr>
            <a:cxnSpLocks/>
          </p:cNvCxnSpPr>
          <p:nvPr/>
        </p:nvCxnSpPr>
        <p:spPr bwMode="auto">
          <a:xfrm>
            <a:off x="10210800" y="3233055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9F992-1544-4347-B573-DD05BC97BEA7}"/>
              </a:ext>
            </a:extLst>
          </p:cNvPr>
          <p:cNvCxnSpPr>
            <a:cxnSpLocks/>
          </p:cNvCxnSpPr>
          <p:nvPr/>
        </p:nvCxnSpPr>
        <p:spPr bwMode="auto">
          <a:xfrm>
            <a:off x="8186058" y="2586443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5B1780-AFDB-AB41-99A2-6116274B0EB7}"/>
              </a:ext>
            </a:extLst>
          </p:cNvPr>
          <p:cNvCxnSpPr>
            <a:cxnSpLocks/>
          </p:cNvCxnSpPr>
          <p:nvPr/>
        </p:nvCxnSpPr>
        <p:spPr bwMode="auto">
          <a:xfrm>
            <a:off x="6535784" y="2595151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ACAA85-5A9B-EC43-BD5C-C9A25EE7326C}"/>
              </a:ext>
            </a:extLst>
          </p:cNvPr>
          <p:cNvCxnSpPr>
            <a:cxnSpLocks/>
          </p:cNvCxnSpPr>
          <p:nvPr/>
        </p:nvCxnSpPr>
        <p:spPr bwMode="auto">
          <a:xfrm>
            <a:off x="6535784" y="5625733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726364-C624-BB45-B9F2-5399B312BC5E}"/>
              </a:ext>
            </a:extLst>
          </p:cNvPr>
          <p:cNvCxnSpPr>
            <a:cxnSpLocks/>
          </p:cNvCxnSpPr>
          <p:nvPr/>
        </p:nvCxnSpPr>
        <p:spPr bwMode="auto">
          <a:xfrm>
            <a:off x="5944872" y="2577733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0129AC-9325-C64E-8FC1-6A303D6C60FE}"/>
              </a:ext>
            </a:extLst>
          </p:cNvPr>
          <p:cNvCxnSpPr>
            <a:cxnSpLocks/>
          </p:cNvCxnSpPr>
          <p:nvPr/>
        </p:nvCxnSpPr>
        <p:spPr bwMode="auto">
          <a:xfrm>
            <a:off x="5978434" y="562138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F3307-EC07-8641-85D0-B67C6FE102E6}"/>
              </a:ext>
            </a:extLst>
          </p:cNvPr>
          <p:cNvCxnSpPr>
            <a:cxnSpLocks/>
          </p:cNvCxnSpPr>
          <p:nvPr/>
        </p:nvCxnSpPr>
        <p:spPr bwMode="auto">
          <a:xfrm>
            <a:off x="7073543" y="562138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76E8E1-3F7A-2F4B-990A-8E1BF4017159}"/>
              </a:ext>
            </a:extLst>
          </p:cNvPr>
          <p:cNvCxnSpPr>
            <a:cxnSpLocks/>
          </p:cNvCxnSpPr>
          <p:nvPr/>
        </p:nvCxnSpPr>
        <p:spPr bwMode="auto">
          <a:xfrm>
            <a:off x="7080980" y="2573378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FACCBE-8CC0-1E49-95E4-13C019D6108C}"/>
              </a:ext>
            </a:extLst>
          </p:cNvPr>
          <p:cNvSpPr txBox="1"/>
          <p:nvPr/>
        </p:nvSpPr>
        <p:spPr>
          <a:xfrm>
            <a:off x="7690854" y="5948521"/>
            <a:ext cx="28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C      A      G    || G    T</a:t>
            </a:r>
          </a:p>
        </p:txBody>
      </p:sp>
    </p:spTree>
    <p:extLst>
      <p:ext uri="{BB962C8B-B14F-4D97-AF65-F5344CB8AC3E}">
        <p14:creationId xmlns:p14="http://schemas.microsoft.com/office/powerpoint/2010/main" val="279541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EB6DE-328D-924C-8A24-0D5F5E13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77" y="793779"/>
            <a:ext cx="7687920" cy="5243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C9957-C5D0-6A41-9A9F-BA888A09462A}"/>
              </a:ext>
            </a:extLst>
          </p:cNvPr>
          <p:cNvSpPr txBox="1"/>
          <p:nvPr/>
        </p:nvSpPr>
        <p:spPr>
          <a:xfrm>
            <a:off x="535577" y="365760"/>
            <a:ext cx="503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Splice site consensus humans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76C146E-A84C-A447-AC0F-DC6261FC1FD7}"/>
              </a:ext>
            </a:extLst>
          </p:cNvPr>
          <p:cNvSpPr/>
          <p:nvPr/>
        </p:nvSpPr>
        <p:spPr bwMode="auto">
          <a:xfrm>
            <a:off x="4905076" y="2586441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2C7E42F-9CC7-6F4B-ACEF-0A7E6761654D}"/>
              </a:ext>
            </a:extLst>
          </p:cNvPr>
          <p:cNvSpPr/>
          <p:nvPr/>
        </p:nvSpPr>
        <p:spPr bwMode="auto">
          <a:xfrm>
            <a:off x="5414528" y="2929335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BADC303-D717-DE4B-BAF3-9E2270807701}"/>
              </a:ext>
            </a:extLst>
          </p:cNvPr>
          <p:cNvSpPr/>
          <p:nvPr/>
        </p:nvSpPr>
        <p:spPr bwMode="auto">
          <a:xfrm>
            <a:off x="4892013" y="5181597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E8DD83A-3FDB-B94D-BC23-5B193A4E8470}"/>
              </a:ext>
            </a:extLst>
          </p:cNvPr>
          <p:cNvSpPr/>
          <p:nvPr/>
        </p:nvSpPr>
        <p:spPr bwMode="auto">
          <a:xfrm>
            <a:off x="5414528" y="5516877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D1A5C-CE74-A14C-99F6-853467155B3D}"/>
              </a:ext>
            </a:extLst>
          </p:cNvPr>
          <p:cNvCxnSpPr>
            <a:cxnSpLocks/>
          </p:cNvCxnSpPr>
          <p:nvPr/>
        </p:nvCxnSpPr>
        <p:spPr bwMode="auto">
          <a:xfrm>
            <a:off x="7034358" y="2838987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54FE9F-A2B9-FD4D-9FC0-D500987FC998}"/>
              </a:ext>
            </a:extLst>
          </p:cNvPr>
          <p:cNvCxnSpPr>
            <a:cxnSpLocks/>
          </p:cNvCxnSpPr>
          <p:nvPr/>
        </p:nvCxnSpPr>
        <p:spPr bwMode="auto">
          <a:xfrm>
            <a:off x="4397833" y="2860761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B3483-2BEE-D34C-8BAD-DC146209FB6B}"/>
              </a:ext>
            </a:extLst>
          </p:cNvPr>
          <p:cNvCxnSpPr>
            <a:cxnSpLocks/>
          </p:cNvCxnSpPr>
          <p:nvPr/>
        </p:nvCxnSpPr>
        <p:spPr bwMode="auto">
          <a:xfrm>
            <a:off x="3875319" y="476794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9F992-1544-4347-B573-DD05BC97BEA7}"/>
              </a:ext>
            </a:extLst>
          </p:cNvPr>
          <p:cNvCxnSpPr>
            <a:cxnSpLocks/>
          </p:cNvCxnSpPr>
          <p:nvPr/>
        </p:nvCxnSpPr>
        <p:spPr bwMode="auto">
          <a:xfrm>
            <a:off x="6510537" y="2168429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5B1780-AFDB-AB41-99A2-6116274B0EB7}"/>
              </a:ext>
            </a:extLst>
          </p:cNvPr>
          <p:cNvCxnSpPr>
            <a:cxnSpLocks/>
          </p:cNvCxnSpPr>
          <p:nvPr/>
        </p:nvCxnSpPr>
        <p:spPr bwMode="auto">
          <a:xfrm>
            <a:off x="5990740" y="476794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ACAA85-5A9B-EC43-BD5C-C9A25EE7326C}"/>
              </a:ext>
            </a:extLst>
          </p:cNvPr>
          <p:cNvCxnSpPr>
            <a:cxnSpLocks/>
          </p:cNvCxnSpPr>
          <p:nvPr/>
        </p:nvCxnSpPr>
        <p:spPr bwMode="auto">
          <a:xfrm>
            <a:off x="6510536" y="476794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726364-C624-BB45-B9F2-5399B312BC5E}"/>
              </a:ext>
            </a:extLst>
          </p:cNvPr>
          <p:cNvCxnSpPr>
            <a:cxnSpLocks/>
          </p:cNvCxnSpPr>
          <p:nvPr/>
        </p:nvCxnSpPr>
        <p:spPr bwMode="auto">
          <a:xfrm>
            <a:off x="5977678" y="2838987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0129AC-9325-C64E-8FC1-6A303D6C60FE}"/>
              </a:ext>
            </a:extLst>
          </p:cNvPr>
          <p:cNvCxnSpPr>
            <a:cxnSpLocks/>
          </p:cNvCxnSpPr>
          <p:nvPr/>
        </p:nvCxnSpPr>
        <p:spPr bwMode="auto">
          <a:xfrm>
            <a:off x="4397833" y="546027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F3307-EC07-8641-85D0-B67C6FE102E6}"/>
              </a:ext>
            </a:extLst>
          </p:cNvPr>
          <p:cNvCxnSpPr>
            <a:cxnSpLocks/>
          </p:cNvCxnSpPr>
          <p:nvPr/>
        </p:nvCxnSpPr>
        <p:spPr bwMode="auto">
          <a:xfrm>
            <a:off x="7034358" y="545156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76E8E1-3F7A-2F4B-990A-8E1BF4017159}"/>
              </a:ext>
            </a:extLst>
          </p:cNvPr>
          <p:cNvCxnSpPr>
            <a:cxnSpLocks/>
          </p:cNvCxnSpPr>
          <p:nvPr/>
        </p:nvCxnSpPr>
        <p:spPr bwMode="auto">
          <a:xfrm>
            <a:off x="3888382" y="216843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EB277E2-C5ED-854C-AE7D-02D735E846BD}"/>
              </a:ext>
            </a:extLst>
          </p:cNvPr>
          <p:cNvSpPr txBox="1"/>
          <p:nvPr/>
        </p:nvSpPr>
        <p:spPr>
          <a:xfrm>
            <a:off x="3945031" y="6036881"/>
            <a:ext cx="445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G    ||  G     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19567-8254-AA49-8584-3605CD58D6C7}"/>
              </a:ext>
            </a:extLst>
          </p:cNvPr>
          <p:cNvSpPr/>
          <p:nvPr/>
        </p:nvSpPr>
        <p:spPr>
          <a:xfrm>
            <a:off x="825643" y="6476677"/>
            <a:ext cx="1104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3"/>
              </a:rPr>
              <a:t>http://science.umd.edu/labs/mount/RNAinfo/matrices.html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https://pubmed.ncbi.nlm.nih.gov/9536098/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69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AC62E-39E1-734F-A78E-FD4F050D14B1}"/>
              </a:ext>
            </a:extLst>
          </p:cNvPr>
          <p:cNvSpPr txBox="1"/>
          <p:nvPr/>
        </p:nvSpPr>
        <p:spPr>
          <a:xfrm>
            <a:off x="313509" y="247476"/>
            <a:ext cx="878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Predicting Intron and Exon sequences using computational approaches remains problematic. </a:t>
            </a:r>
          </a:p>
          <a:p>
            <a:endParaRPr lang="en-US" dirty="0"/>
          </a:p>
          <a:p>
            <a:r>
              <a:rPr lang="en-US" dirty="0"/>
              <a:t>The best way approach is to compare a cDNA or EST to the genome.  </a:t>
            </a:r>
          </a:p>
          <a:p>
            <a:r>
              <a:rPr lang="en-US" dirty="0"/>
              <a:t>The second best is to compare the genome sequence to a protein databank.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E95B7-DB15-2248-801F-4B053B19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1676400"/>
            <a:ext cx="8585200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7459D-829E-4E4B-A47E-AAD0380BAFB3}"/>
              </a:ext>
            </a:extLst>
          </p:cNvPr>
          <p:cNvSpPr txBox="1"/>
          <p:nvPr/>
        </p:nvSpPr>
        <p:spPr>
          <a:xfrm>
            <a:off x="288109" y="5562478"/>
            <a:ext cx="1137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parts of the query that does not have matches corresponds to introns.  </a:t>
            </a:r>
          </a:p>
          <a:p>
            <a:br>
              <a:rPr lang="en-US" dirty="0"/>
            </a:br>
            <a:r>
              <a:rPr lang="en-US" dirty="0"/>
              <a:t>Note the large number of introns present in Arabidopsis, which is a plant with a very small genome.  In other organisms the introns are even larger. </a:t>
            </a:r>
          </a:p>
        </p:txBody>
      </p:sp>
    </p:spTree>
    <p:extLst>
      <p:ext uri="{BB962C8B-B14F-4D97-AF65-F5344CB8AC3E}">
        <p14:creationId xmlns:p14="http://schemas.microsoft.com/office/powerpoint/2010/main" val="4091422535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14433</TotalTime>
  <Words>1048</Words>
  <Application>Microsoft Macintosh PowerPoint</Application>
  <PresentationFormat>Widescreen</PresentationFormat>
  <Paragraphs>120</Paragraphs>
  <Slides>35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</vt:lpstr>
      <vt:lpstr>Times New Roman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Splice site consensus in Arabidopsis thaliana</vt:lpstr>
      <vt:lpstr>PowerPoint Presentation</vt:lpstr>
      <vt:lpstr>PowerPoint Presentation</vt:lpstr>
      <vt:lpstr>PowerPoint Presentation</vt:lpstr>
      <vt:lpstr>Predicting Open Reading 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run_pepstats.pl</vt:lpstr>
      <vt:lpstr>parse_pepstats.pl</vt:lpstr>
      <vt:lpstr>parse_pepstats_mod.pl</vt:lpstr>
      <vt:lpstr>parse_pepstats.pl</vt:lpstr>
      <vt:lpstr>parse_pepstats_mod.pl</vt:lpstr>
      <vt:lpstr>parse_pepstats_mod.pl</vt:lpstr>
      <vt:lpstr>histogramScript_pdf.R</vt:lpstr>
      <vt:lpstr>histogramScript_pdf.R</vt:lpstr>
      <vt:lpstr>histogramScript_pdf.R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for extreme halophily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90</cp:revision>
  <dcterms:created xsi:type="dcterms:W3CDTF">2013-11-01T21:49:29Z</dcterms:created>
  <dcterms:modified xsi:type="dcterms:W3CDTF">2020-11-18T16:00:22Z</dcterms:modified>
</cp:coreProperties>
</file>