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7"/>
    <p:restoredTop sz="94694"/>
  </p:normalViewPr>
  <p:slideViewPr>
    <p:cSldViewPr snapToGrid="0" snapToObjects="1">
      <p:cViewPr varScale="1">
        <p:scale>
          <a:sx n="98" d="100"/>
          <a:sy n="98" d="100"/>
        </p:scale>
        <p:origin x="232"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7015-476E-B841-94E3-7004ABAD8F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29242-9CA3-1744-A751-CF08D6C3C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3ACCA3-BA6B-2B4A-9944-9E8BCFFBA7F3}"/>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5" name="Footer Placeholder 4">
            <a:extLst>
              <a:ext uri="{FF2B5EF4-FFF2-40B4-BE49-F238E27FC236}">
                <a16:creationId xmlns:a16="http://schemas.microsoft.com/office/drawing/2014/main" id="{92BC0B9E-1BC0-D94F-AA18-E1453E2F2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F6221-3864-984A-98CC-DC6F5C3A9761}"/>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32104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56BF-6F08-9B44-89DB-8047ACA47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C06A3-ADF3-8D4B-8882-6D38CD2C7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C0F28-4420-7440-8A32-B9DAF63E1B8A}"/>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5" name="Footer Placeholder 4">
            <a:extLst>
              <a:ext uri="{FF2B5EF4-FFF2-40B4-BE49-F238E27FC236}">
                <a16:creationId xmlns:a16="http://schemas.microsoft.com/office/drawing/2014/main" id="{10975AC9-4DB5-7E40-BFE3-9C0513C09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9F0A8-42D0-174B-9F67-31564961E653}"/>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68829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09FC8-C12C-3645-B8DF-3699E37D6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07DB1-8D50-2A4E-88F1-7C2B76AACB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85B9E-1184-5443-A051-4904FEF28CCC}"/>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5" name="Footer Placeholder 4">
            <a:extLst>
              <a:ext uri="{FF2B5EF4-FFF2-40B4-BE49-F238E27FC236}">
                <a16:creationId xmlns:a16="http://schemas.microsoft.com/office/drawing/2014/main" id="{970C4DCC-5F67-FA44-B04E-3F5961448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0C78-2538-974A-A51F-E0ABD92B358A}"/>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277806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5BCF-5D22-8E44-9F4E-91E118903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F8061-28C9-7645-BA48-C53A689A95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3E3D7-6D8B-FD4D-B326-498D886F1A09}"/>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5" name="Footer Placeholder 4">
            <a:extLst>
              <a:ext uri="{FF2B5EF4-FFF2-40B4-BE49-F238E27FC236}">
                <a16:creationId xmlns:a16="http://schemas.microsoft.com/office/drawing/2014/main" id="{0FF07101-40DC-184B-9723-5D49575E6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0CC05-5B56-094D-B513-D3EE0083028E}"/>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141955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A574-87AB-CD4E-9BF3-9484BEF054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A10924-5F98-B84A-99FD-CAC76BA3D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55D38-E5D5-7F48-AD35-BB0EDF4AB530}"/>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5" name="Footer Placeholder 4">
            <a:extLst>
              <a:ext uri="{FF2B5EF4-FFF2-40B4-BE49-F238E27FC236}">
                <a16:creationId xmlns:a16="http://schemas.microsoft.com/office/drawing/2014/main" id="{513F30C3-8629-C945-A9B3-470FBC5C2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16E1E-B8FA-7A4E-AAED-FB7478DA4A3C}"/>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213190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1EFF-6E3C-BD46-9835-BABB442F9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44B0B-EAAB-814A-A593-E334C6AD6F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85516-30B4-5C4D-A298-521B7DFDFC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C78881-1660-0A41-8687-1E7BDF5AD456}"/>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6" name="Footer Placeholder 5">
            <a:extLst>
              <a:ext uri="{FF2B5EF4-FFF2-40B4-BE49-F238E27FC236}">
                <a16:creationId xmlns:a16="http://schemas.microsoft.com/office/drawing/2014/main" id="{417E1509-0DAF-F64A-A9B5-8ED48ADCA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3E054-0404-2E4E-8B41-120BDD1432CE}"/>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165444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8E23-F4F9-014F-A7DA-D4710427C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42426-26BE-DA46-9E65-7F5F2679B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6C0A4D-7DCF-A44A-8C46-86A80187C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05763-237A-D548-9A2B-F2AF35215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EC396A-B5B5-D243-B5E4-0D1E60D301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6044E7-713A-AA4F-A6BB-B282BB9B31F6}"/>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8" name="Footer Placeholder 7">
            <a:extLst>
              <a:ext uri="{FF2B5EF4-FFF2-40B4-BE49-F238E27FC236}">
                <a16:creationId xmlns:a16="http://schemas.microsoft.com/office/drawing/2014/main" id="{43AA51DF-9AFD-5A4E-92BA-71135C1C2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A17BDE-EB06-C64C-BD56-711E2E7726CD}"/>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129555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BFAA-5EEC-FE47-8045-651BD740E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4C2428-5516-5343-8AC5-0EA53438AF52}"/>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4" name="Footer Placeholder 3">
            <a:extLst>
              <a:ext uri="{FF2B5EF4-FFF2-40B4-BE49-F238E27FC236}">
                <a16:creationId xmlns:a16="http://schemas.microsoft.com/office/drawing/2014/main" id="{6CC1FEB2-17A8-C041-AB37-90DBD99519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19765-248F-564A-B337-FFA8E495109D}"/>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111110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FE43C1-2D36-E647-A39C-022E92C88137}"/>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3" name="Footer Placeholder 2">
            <a:extLst>
              <a:ext uri="{FF2B5EF4-FFF2-40B4-BE49-F238E27FC236}">
                <a16:creationId xmlns:a16="http://schemas.microsoft.com/office/drawing/2014/main" id="{E2F8F256-D164-664E-B556-9B8335E5EB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09344-0F07-1240-865C-1CBFDE19C839}"/>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23625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4FE4-FDF3-294D-87C6-F2D50FBD8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92EBC8-8F86-3D46-B7C6-B01EFEB49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A920D-D9A0-BD48-84CF-0691708F4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FEE11-03E5-484A-BE5A-A92271A3B4B4}"/>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6" name="Footer Placeholder 5">
            <a:extLst>
              <a:ext uri="{FF2B5EF4-FFF2-40B4-BE49-F238E27FC236}">
                <a16:creationId xmlns:a16="http://schemas.microsoft.com/office/drawing/2014/main" id="{8D5BF158-D204-F442-A4ED-7B7653A7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6EEC3-399A-DE43-801B-68091CBA25A6}"/>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260389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7F56-87F0-074B-86E4-67BE24FB8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B08176-0954-634E-BC0C-75FBEA2BD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B187E-CB9E-8F43-B60F-52F28C725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C6649-DD61-AB4A-8067-840B1D7366F2}"/>
              </a:ext>
            </a:extLst>
          </p:cNvPr>
          <p:cNvSpPr>
            <a:spLocks noGrp="1"/>
          </p:cNvSpPr>
          <p:nvPr>
            <p:ph type="dt" sz="half" idx="10"/>
          </p:nvPr>
        </p:nvSpPr>
        <p:spPr/>
        <p:txBody>
          <a:bodyPr/>
          <a:lstStyle/>
          <a:p>
            <a:fld id="{EB9FF4C5-8BC5-414C-81BA-F8F62800A728}" type="datetimeFigureOut">
              <a:rPr lang="en-US" smtClean="0"/>
              <a:t>11/19/20</a:t>
            </a:fld>
            <a:endParaRPr lang="en-US"/>
          </a:p>
        </p:txBody>
      </p:sp>
      <p:sp>
        <p:nvSpPr>
          <p:cNvPr id="6" name="Footer Placeholder 5">
            <a:extLst>
              <a:ext uri="{FF2B5EF4-FFF2-40B4-BE49-F238E27FC236}">
                <a16:creationId xmlns:a16="http://schemas.microsoft.com/office/drawing/2014/main" id="{836F3DD2-DDF7-464B-B1D4-80DFCDDBB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B6962-C468-4F42-8E35-369C4E6D67E0}"/>
              </a:ext>
            </a:extLst>
          </p:cNvPr>
          <p:cNvSpPr>
            <a:spLocks noGrp="1"/>
          </p:cNvSpPr>
          <p:nvPr>
            <p:ph type="sldNum" sz="quarter" idx="12"/>
          </p:nvPr>
        </p:nvSpPr>
        <p:spPr/>
        <p:txBody>
          <a:bodyPr/>
          <a:lstStyle/>
          <a:p>
            <a:fld id="{A1B2B4DB-6EED-EE47-A80A-45D8940AF3BE}" type="slidenum">
              <a:rPr lang="en-US" smtClean="0"/>
              <a:t>‹#›</a:t>
            </a:fld>
            <a:endParaRPr lang="en-US"/>
          </a:p>
        </p:txBody>
      </p:sp>
    </p:spTree>
    <p:extLst>
      <p:ext uri="{BB962C8B-B14F-4D97-AF65-F5344CB8AC3E}">
        <p14:creationId xmlns:p14="http://schemas.microsoft.com/office/powerpoint/2010/main" val="289702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4B9018-33C2-8A42-8EC2-0F27E19CB8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9CA98-891E-6D43-AA99-90B800CCA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1ABEF-240C-FA4B-99E9-10DE45B1B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FF4C5-8BC5-414C-81BA-F8F62800A728}" type="datetimeFigureOut">
              <a:rPr lang="en-US" smtClean="0"/>
              <a:t>11/19/20</a:t>
            </a:fld>
            <a:endParaRPr lang="en-US"/>
          </a:p>
        </p:txBody>
      </p:sp>
      <p:sp>
        <p:nvSpPr>
          <p:cNvPr id="5" name="Footer Placeholder 4">
            <a:extLst>
              <a:ext uri="{FF2B5EF4-FFF2-40B4-BE49-F238E27FC236}">
                <a16:creationId xmlns:a16="http://schemas.microsoft.com/office/drawing/2014/main" id="{D8C141AD-B551-A54C-B10D-0FA669194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A6A91-6FE3-6545-8CC8-1F622A948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2B4DB-6EED-EE47-A80A-45D8940AF3BE}" type="slidenum">
              <a:rPr lang="en-US" smtClean="0"/>
              <a:t>‹#›</a:t>
            </a:fld>
            <a:endParaRPr lang="en-US"/>
          </a:p>
        </p:txBody>
      </p:sp>
    </p:spTree>
    <p:extLst>
      <p:ext uri="{BB962C8B-B14F-4D97-AF65-F5344CB8AC3E}">
        <p14:creationId xmlns:p14="http://schemas.microsoft.com/office/powerpoint/2010/main" val="378136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ree.bio.ed.ac.uk/softwa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2C5C-53AE-0A4B-A623-214647BD3670}"/>
              </a:ext>
            </a:extLst>
          </p:cNvPr>
          <p:cNvSpPr>
            <a:spLocks noGrp="1"/>
          </p:cNvSpPr>
          <p:nvPr>
            <p:ph type="ctrTitle"/>
          </p:nvPr>
        </p:nvSpPr>
        <p:spPr>
          <a:xfrm>
            <a:off x="1860331" y="1965435"/>
            <a:ext cx="9144000" cy="2387600"/>
          </a:xfrm>
        </p:spPr>
        <p:txBody>
          <a:bodyPr>
            <a:normAutofit fontScale="90000"/>
          </a:bodyPr>
          <a:lstStyle/>
          <a:p>
            <a:r>
              <a:rPr lang="en-US"/>
              <a:t>Addons </a:t>
            </a:r>
            <a:br>
              <a:rPr lang="en-US" dirty="0"/>
            </a:br>
            <a:r>
              <a:rPr lang="en-US" dirty="0"/>
              <a:t> on tracer and omega estimates</a:t>
            </a:r>
            <a:br>
              <a:rPr lang="en-US" dirty="0"/>
            </a:br>
            <a:r>
              <a:rPr lang="en-US" dirty="0"/>
              <a:t>&amp; </a:t>
            </a:r>
            <a:br>
              <a:rPr lang="en-US" dirty="0"/>
            </a:br>
            <a:r>
              <a:rPr lang="en-US" dirty="0"/>
              <a:t>on publication quality trees</a:t>
            </a:r>
          </a:p>
        </p:txBody>
      </p:sp>
    </p:spTree>
    <p:extLst>
      <p:ext uri="{BB962C8B-B14F-4D97-AF65-F5344CB8AC3E}">
        <p14:creationId xmlns:p14="http://schemas.microsoft.com/office/powerpoint/2010/main" val="191637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88CD3-0D8E-1846-9C9C-4011B08170C3}"/>
              </a:ext>
            </a:extLst>
          </p:cNvPr>
          <p:cNvSpPr>
            <a:spLocks noGrp="1"/>
          </p:cNvSpPr>
          <p:nvPr>
            <p:ph idx="1"/>
          </p:nvPr>
        </p:nvSpPr>
        <p:spPr>
          <a:xfrm>
            <a:off x="306859" y="273219"/>
            <a:ext cx="10515600" cy="4351338"/>
          </a:xfrm>
        </p:spPr>
        <p:txBody>
          <a:bodyPr/>
          <a:lstStyle/>
          <a:p>
            <a:pPr marL="0" indent="0">
              <a:buNone/>
            </a:pPr>
            <a:r>
              <a:rPr lang="en-US" dirty="0"/>
              <a:t>We had done a </a:t>
            </a:r>
            <a:r>
              <a:rPr lang="en-US" dirty="0" err="1"/>
              <a:t>dN</a:t>
            </a:r>
            <a:r>
              <a:rPr lang="en-US" dirty="0"/>
              <a:t>/</a:t>
            </a:r>
            <a:r>
              <a:rPr lang="en-US" dirty="0" err="1"/>
              <a:t>dS</a:t>
            </a:r>
            <a:r>
              <a:rPr lang="en-US" dirty="0"/>
              <a:t> analysis along the Yeast vma1 gene (with intein).</a:t>
            </a:r>
          </a:p>
          <a:p>
            <a:pPr marL="0" indent="0">
              <a:buNone/>
            </a:pPr>
            <a:r>
              <a:rPr lang="en-US" dirty="0"/>
              <a:t>One way to analyze this is in Excel:</a:t>
            </a:r>
          </a:p>
        </p:txBody>
      </p:sp>
      <p:sp>
        <p:nvSpPr>
          <p:cNvPr id="5" name="TextBox 4">
            <a:extLst>
              <a:ext uri="{FF2B5EF4-FFF2-40B4-BE49-F238E27FC236}">
                <a16:creationId xmlns:a16="http://schemas.microsoft.com/office/drawing/2014/main" id="{4CB19F32-AC63-904E-895A-B5BB4B70F24D}"/>
              </a:ext>
            </a:extLst>
          </p:cNvPr>
          <p:cNvSpPr txBox="1"/>
          <p:nvPr/>
        </p:nvSpPr>
        <p:spPr>
          <a:xfrm>
            <a:off x="556054" y="6215449"/>
            <a:ext cx="8747651" cy="369332"/>
          </a:xfrm>
          <a:prstGeom prst="rect">
            <a:avLst/>
          </a:prstGeom>
          <a:noFill/>
        </p:spPr>
        <p:txBody>
          <a:bodyPr wrap="none" rtlCol="0">
            <a:spAutoFit/>
          </a:bodyPr>
          <a:lstStyle/>
          <a:p>
            <a:r>
              <a:rPr lang="en-US" dirty="0"/>
              <a:t>The height of each bar gives the estimated omega value.   One can do the same in tracer -&gt; </a:t>
            </a:r>
          </a:p>
        </p:txBody>
      </p:sp>
      <p:grpSp>
        <p:nvGrpSpPr>
          <p:cNvPr id="12" name="Group 11">
            <a:extLst>
              <a:ext uri="{FF2B5EF4-FFF2-40B4-BE49-F238E27FC236}">
                <a16:creationId xmlns:a16="http://schemas.microsoft.com/office/drawing/2014/main" id="{7E91EA52-8DB3-AE48-9A6E-8479E707EB8E}"/>
              </a:ext>
            </a:extLst>
          </p:cNvPr>
          <p:cNvGrpSpPr/>
          <p:nvPr/>
        </p:nvGrpSpPr>
        <p:grpSpPr>
          <a:xfrm>
            <a:off x="1685957" y="1392065"/>
            <a:ext cx="8820085" cy="4650388"/>
            <a:chOff x="1685957" y="1478564"/>
            <a:chExt cx="8820085" cy="4650388"/>
          </a:xfrm>
        </p:grpSpPr>
        <p:pic>
          <p:nvPicPr>
            <p:cNvPr id="4" name="Picture 3">
              <a:extLst>
                <a:ext uri="{FF2B5EF4-FFF2-40B4-BE49-F238E27FC236}">
                  <a16:creationId xmlns:a16="http://schemas.microsoft.com/office/drawing/2014/main" id="{611952E6-CD83-154C-8EDF-7B18E87195D8}"/>
                </a:ext>
              </a:extLst>
            </p:cNvPr>
            <p:cNvPicPr>
              <a:picLocks noChangeAspect="1"/>
            </p:cNvPicPr>
            <p:nvPr/>
          </p:nvPicPr>
          <p:blipFill>
            <a:blip r:embed="rId2"/>
            <a:stretch>
              <a:fillRect/>
            </a:stretch>
          </p:blipFill>
          <p:spPr>
            <a:xfrm>
              <a:off x="1685957" y="1478564"/>
              <a:ext cx="8820085" cy="4650388"/>
            </a:xfrm>
            <a:prstGeom prst="rect">
              <a:avLst/>
            </a:prstGeom>
          </p:spPr>
        </p:pic>
        <p:cxnSp>
          <p:nvCxnSpPr>
            <p:cNvPr id="7" name="Straight Arrow Connector 6">
              <a:extLst>
                <a:ext uri="{FF2B5EF4-FFF2-40B4-BE49-F238E27FC236}">
                  <a16:creationId xmlns:a16="http://schemas.microsoft.com/office/drawing/2014/main" id="{05729578-F0CA-9048-A1EB-D3F802ABCA55}"/>
                </a:ext>
              </a:extLst>
            </p:cNvPr>
            <p:cNvCxnSpPr>
              <a:cxnSpLocks/>
            </p:cNvCxnSpPr>
            <p:nvPr/>
          </p:nvCxnSpPr>
          <p:spPr>
            <a:xfrm>
              <a:off x="3929449" y="2224216"/>
              <a:ext cx="0" cy="3323969"/>
            </a:xfrm>
            <a:prstGeom prst="straightConnector1">
              <a:avLst/>
            </a:prstGeom>
            <a:ln w="41275">
              <a:solidFill>
                <a:srgbClr val="00B050">
                  <a:alpha val="32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B4EA095-B799-BA40-8D6C-A5EA6D3BF1B5}"/>
                </a:ext>
              </a:extLst>
            </p:cNvPr>
            <p:cNvSpPr txBox="1"/>
            <p:nvPr/>
          </p:nvSpPr>
          <p:spPr>
            <a:xfrm>
              <a:off x="3325148" y="1940011"/>
              <a:ext cx="1208601" cy="646331"/>
            </a:xfrm>
            <a:prstGeom prst="rect">
              <a:avLst/>
            </a:prstGeom>
            <a:noFill/>
          </p:spPr>
          <p:txBody>
            <a:bodyPr wrap="none" rtlCol="0">
              <a:spAutoFit/>
            </a:bodyPr>
            <a:lstStyle/>
            <a:p>
              <a:r>
                <a:rPr lang="en-US" dirty="0"/>
                <a:t>Intein start</a:t>
              </a:r>
            </a:p>
            <a:p>
              <a:endParaRPr lang="en-US" dirty="0"/>
            </a:p>
          </p:txBody>
        </p:sp>
        <p:sp>
          <p:nvSpPr>
            <p:cNvPr id="10" name="TextBox 9">
              <a:extLst>
                <a:ext uri="{FF2B5EF4-FFF2-40B4-BE49-F238E27FC236}">
                  <a16:creationId xmlns:a16="http://schemas.microsoft.com/office/drawing/2014/main" id="{C7F1403B-1593-7945-8E43-ABC426B1D806}"/>
                </a:ext>
              </a:extLst>
            </p:cNvPr>
            <p:cNvSpPr txBox="1"/>
            <p:nvPr/>
          </p:nvSpPr>
          <p:spPr>
            <a:xfrm>
              <a:off x="7563516" y="1927654"/>
              <a:ext cx="1138645" cy="646331"/>
            </a:xfrm>
            <a:prstGeom prst="rect">
              <a:avLst/>
            </a:prstGeom>
            <a:noFill/>
          </p:spPr>
          <p:txBody>
            <a:bodyPr wrap="none" rtlCol="0">
              <a:spAutoFit/>
            </a:bodyPr>
            <a:lstStyle/>
            <a:p>
              <a:r>
                <a:rPr lang="en-US" dirty="0"/>
                <a:t>Intein end</a:t>
              </a:r>
            </a:p>
            <a:p>
              <a:endParaRPr lang="en-US" dirty="0"/>
            </a:p>
          </p:txBody>
        </p:sp>
        <p:cxnSp>
          <p:nvCxnSpPr>
            <p:cNvPr id="11" name="Straight Arrow Connector 10">
              <a:extLst>
                <a:ext uri="{FF2B5EF4-FFF2-40B4-BE49-F238E27FC236}">
                  <a16:creationId xmlns:a16="http://schemas.microsoft.com/office/drawing/2014/main" id="{DB0B994A-96A2-694D-816A-AE560CE90116}"/>
                </a:ext>
              </a:extLst>
            </p:cNvPr>
            <p:cNvCxnSpPr>
              <a:cxnSpLocks/>
            </p:cNvCxnSpPr>
            <p:nvPr/>
          </p:nvCxnSpPr>
          <p:spPr>
            <a:xfrm>
              <a:off x="8081319" y="2236572"/>
              <a:ext cx="0" cy="3323969"/>
            </a:xfrm>
            <a:prstGeom prst="straightConnector1">
              <a:avLst/>
            </a:prstGeom>
            <a:ln w="41275">
              <a:solidFill>
                <a:srgbClr val="00B050">
                  <a:alpha val="32000"/>
                </a:srgb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179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0D2BCD-0490-064B-93D1-DF3DAA79A339}"/>
              </a:ext>
            </a:extLst>
          </p:cNvPr>
          <p:cNvPicPr>
            <a:picLocks noChangeAspect="1"/>
          </p:cNvPicPr>
          <p:nvPr/>
        </p:nvPicPr>
        <p:blipFill>
          <a:blip r:embed="rId2"/>
          <a:stretch>
            <a:fillRect/>
          </a:stretch>
        </p:blipFill>
        <p:spPr>
          <a:xfrm>
            <a:off x="0" y="1789589"/>
            <a:ext cx="12192000" cy="4574141"/>
          </a:xfrm>
          <a:prstGeom prst="rect">
            <a:avLst/>
          </a:prstGeom>
        </p:spPr>
      </p:pic>
      <p:sp>
        <p:nvSpPr>
          <p:cNvPr id="3" name="Content Placeholder 2">
            <a:extLst>
              <a:ext uri="{FF2B5EF4-FFF2-40B4-BE49-F238E27FC236}">
                <a16:creationId xmlns:a16="http://schemas.microsoft.com/office/drawing/2014/main" id="{D15B345E-1B4C-0348-BC91-58CA61BD8591}"/>
              </a:ext>
            </a:extLst>
          </p:cNvPr>
          <p:cNvSpPr>
            <a:spLocks noGrp="1"/>
          </p:cNvSpPr>
          <p:nvPr>
            <p:ph idx="1"/>
          </p:nvPr>
        </p:nvSpPr>
        <p:spPr>
          <a:xfrm>
            <a:off x="838200" y="318101"/>
            <a:ext cx="10515600" cy="4351338"/>
          </a:xfrm>
        </p:spPr>
        <p:txBody>
          <a:bodyPr/>
          <a:lstStyle/>
          <a:p>
            <a:pPr marL="0" indent="0">
              <a:buNone/>
            </a:pPr>
            <a:r>
              <a:rPr lang="en-US" dirty="0"/>
              <a:t>The same in tracer </a:t>
            </a:r>
            <a:br>
              <a:rPr lang="en-US" dirty="0"/>
            </a:br>
            <a:r>
              <a:rPr lang="en-US" dirty="0"/>
              <a:t>(which had difficulties to display all of the codons at the same time): </a:t>
            </a:r>
          </a:p>
        </p:txBody>
      </p:sp>
      <p:cxnSp>
        <p:nvCxnSpPr>
          <p:cNvPr id="6" name="Straight Arrow Connector 5">
            <a:extLst>
              <a:ext uri="{FF2B5EF4-FFF2-40B4-BE49-F238E27FC236}">
                <a16:creationId xmlns:a16="http://schemas.microsoft.com/office/drawing/2014/main" id="{107C4586-BC59-574D-82FB-1B246124A042}"/>
              </a:ext>
            </a:extLst>
          </p:cNvPr>
          <p:cNvCxnSpPr>
            <a:cxnSpLocks/>
          </p:cNvCxnSpPr>
          <p:nvPr/>
        </p:nvCxnSpPr>
        <p:spPr>
          <a:xfrm>
            <a:off x="6783860" y="3441236"/>
            <a:ext cx="0" cy="1604845"/>
          </a:xfrm>
          <a:prstGeom prst="straightConnector1">
            <a:avLst/>
          </a:prstGeom>
          <a:ln w="222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25EE043F-D1A8-3944-AF5A-1CA874A87B0C}"/>
              </a:ext>
            </a:extLst>
          </p:cNvPr>
          <p:cNvSpPr txBox="1"/>
          <p:nvPr/>
        </p:nvSpPr>
        <p:spPr>
          <a:xfrm>
            <a:off x="6012966" y="3121332"/>
            <a:ext cx="1467646" cy="369332"/>
          </a:xfrm>
          <a:prstGeom prst="rect">
            <a:avLst/>
          </a:prstGeom>
          <a:noFill/>
        </p:spPr>
        <p:txBody>
          <a:bodyPr wrap="none" rtlCol="0">
            <a:spAutoFit/>
          </a:bodyPr>
          <a:lstStyle/>
          <a:p>
            <a:r>
              <a:rPr lang="en-US" dirty="0"/>
              <a:t>Start of intein</a:t>
            </a:r>
          </a:p>
        </p:txBody>
      </p:sp>
      <p:sp>
        <p:nvSpPr>
          <p:cNvPr id="10" name="TextBox 9">
            <a:extLst>
              <a:ext uri="{FF2B5EF4-FFF2-40B4-BE49-F238E27FC236}">
                <a16:creationId xmlns:a16="http://schemas.microsoft.com/office/drawing/2014/main" id="{29F70B23-74A5-0746-8208-C05D9F300A39}"/>
              </a:ext>
            </a:extLst>
          </p:cNvPr>
          <p:cNvSpPr txBox="1"/>
          <p:nvPr/>
        </p:nvSpPr>
        <p:spPr>
          <a:xfrm>
            <a:off x="197708" y="6363730"/>
            <a:ext cx="4564455" cy="369332"/>
          </a:xfrm>
          <a:prstGeom prst="rect">
            <a:avLst/>
          </a:prstGeom>
          <a:noFill/>
        </p:spPr>
        <p:txBody>
          <a:bodyPr wrap="none" rtlCol="0">
            <a:spAutoFit/>
          </a:bodyPr>
          <a:lstStyle/>
          <a:p>
            <a:r>
              <a:rPr lang="en-US" dirty="0"/>
              <a:t>Note: I chose a logarithmic scale on the Y - axis</a:t>
            </a:r>
          </a:p>
        </p:txBody>
      </p:sp>
    </p:spTree>
    <p:extLst>
      <p:ext uri="{BB962C8B-B14F-4D97-AF65-F5344CB8AC3E}">
        <p14:creationId xmlns:p14="http://schemas.microsoft.com/office/powerpoint/2010/main" val="353066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045D55-C8DD-F54B-85D5-06C19CC093BA}"/>
              </a:ext>
            </a:extLst>
          </p:cNvPr>
          <p:cNvPicPr>
            <a:picLocks noChangeAspect="1"/>
          </p:cNvPicPr>
          <p:nvPr/>
        </p:nvPicPr>
        <p:blipFill>
          <a:blip r:embed="rId2"/>
          <a:stretch>
            <a:fillRect/>
          </a:stretch>
        </p:blipFill>
        <p:spPr>
          <a:xfrm>
            <a:off x="0" y="1710481"/>
            <a:ext cx="12192000" cy="4450051"/>
          </a:xfrm>
          <a:prstGeom prst="rect">
            <a:avLst/>
          </a:prstGeom>
        </p:spPr>
      </p:pic>
      <p:sp>
        <p:nvSpPr>
          <p:cNvPr id="3" name="Content Placeholder 2">
            <a:extLst>
              <a:ext uri="{FF2B5EF4-FFF2-40B4-BE49-F238E27FC236}">
                <a16:creationId xmlns:a16="http://schemas.microsoft.com/office/drawing/2014/main" id="{D15B345E-1B4C-0348-BC91-58CA61BD8591}"/>
              </a:ext>
            </a:extLst>
          </p:cNvPr>
          <p:cNvSpPr>
            <a:spLocks noGrp="1"/>
          </p:cNvSpPr>
          <p:nvPr>
            <p:ph idx="1"/>
          </p:nvPr>
        </p:nvSpPr>
        <p:spPr>
          <a:xfrm>
            <a:off x="838200" y="318101"/>
            <a:ext cx="10515600" cy="4351338"/>
          </a:xfrm>
        </p:spPr>
        <p:txBody>
          <a:bodyPr/>
          <a:lstStyle/>
          <a:p>
            <a:pPr marL="0" indent="0">
              <a:buNone/>
            </a:pPr>
            <a:r>
              <a:rPr lang="en-US" dirty="0"/>
              <a:t>The same in tracer </a:t>
            </a:r>
            <a:br>
              <a:rPr lang="en-US" dirty="0"/>
            </a:br>
            <a:r>
              <a:rPr lang="en-US" dirty="0"/>
              <a:t>(which had difficulties to display all of the codons at the same time): </a:t>
            </a:r>
          </a:p>
        </p:txBody>
      </p:sp>
      <p:cxnSp>
        <p:nvCxnSpPr>
          <p:cNvPr id="6" name="Straight Arrow Connector 5">
            <a:extLst>
              <a:ext uri="{FF2B5EF4-FFF2-40B4-BE49-F238E27FC236}">
                <a16:creationId xmlns:a16="http://schemas.microsoft.com/office/drawing/2014/main" id="{107C4586-BC59-574D-82FB-1B246124A042}"/>
              </a:ext>
            </a:extLst>
          </p:cNvPr>
          <p:cNvCxnSpPr>
            <a:cxnSpLocks/>
          </p:cNvCxnSpPr>
          <p:nvPr/>
        </p:nvCxnSpPr>
        <p:spPr>
          <a:xfrm>
            <a:off x="6895073" y="3441236"/>
            <a:ext cx="0" cy="1402613"/>
          </a:xfrm>
          <a:prstGeom prst="straightConnector1">
            <a:avLst/>
          </a:prstGeom>
          <a:ln w="222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25EE043F-D1A8-3944-AF5A-1CA874A87B0C}"/>
              </a:ext>
            </a:extLst>
          </p:cNvPr>
          <p:cNvSpPr txBox="1"/>
          <p:nvPr/>
        </p:nvSpPr>
        <p:spPr>
          <a:xfrm>
            <a:off x="6012966" y="3121332"/>
            <a:ext cx="1428789" cy="369332"/>
          </a:xfrm>
          <a:prstGeom prst="rect">
            <a:avLst/>
          </a:prstGeom>
          <a:noFill/>
        </p:spPr>
        <p:txBody>
          <a:bodyPr wrap="none" rtlCol="0">
            <a:spAutoFit/>
          </a:bodyPr>
          <a:lstStyle/>
          <a:p>
            <a:r>
              <a:rPr lang="en-US" dirty="0"/>
              <a:t>End  of intein</a:t>
            </a:r>
          </a:p>
        </p:txBody>
      </p:sp>
      <p:sp>
        <p:nvSpPr>
          <p:cNvPr id="10" name="TextBox 9">
            <a:extLst>
              <a:ext uri="{FF2B5EF4-FFF2-40B4-BE49-F238E27FC236}">
                <a16:creationId xmlns:a16="http://schemas.microsoft.com/office/drawing/2014/main" id="{29F70B23-74A5-0746-8208-C05D9F300A39}"/>
              </a:ext>
            </a:extLst>
          </p:cNvPr>
          <p:cNvSpPr txBox="1"/>
          <p:nvPr/>
        </p:nvSpPr>
        <p:spPr>
          <a:xfrm>
            <a:off x="197708" y="6363730"/>
            <a:ext cx="11609204" cy="369332"/>
          </a:xfrm>
          <a:prstGeom prst="rect">
            <a:avLst/>
          </a:prstGeom>
          <a:noFill/>
        </p:spPr>
        <p:txBody>
          <a:bodyPr wrap="none" rtlCol="0">
            <a:spAutoFit/>
          </a:bodyPr>
          <a:lstStyle/>
          <a:p>
            <a:r>
              <a:rPr lang="en-US" dirty="0"/>
              <a:t>An advantage of tracer is that it plots the credibility interval.  </a:t>
            </a:r>
            <a:r>
              <a:rPr lang="en-US"/>
              <a:t>(The </a:t>
            </a:r>
            <a:r>
              <a:rPr lang="en-US" dirty="0"/>
              <a:t>disadvantage is that it tends to choke on too much data) </a:t>
            </a:r>
          </a:p>
        </p:txBody>
      </p:sp>
    </p:spTree>
    <p:extLst>
      <p:ext uri="{BB962C8B-B14F-4D97-AF65-F5344CB8AC3E}">
        <p14:creationId xmlns:p14="http://schemas.microsoft.com/office/powerpoint/2010/main" val="31351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256DC2-6907-2945-AFC0-D02813573540}"/>
              </a:ext>
            </a:extLst>
          </p:cNvPr>
          <p:cNvPicPr>
            <a:picLocks noChangeAspect="1"/>
          </p:cNvPicPr>
          <p:nvPr/>
        </p:nvPicPr>
        <p:blipFill>
          <a:blip r:embed="rId2"/>
          <a:stretch>
            <a:fillRect/>
          </a:stretch>
        </p:blipFill>
        <p:spPr>
          <a:xfrm>
            <a:off x="1321604" y="703362"/>
            <a:ext cx="9285837" cy="4910094"/>
          </a:xfrm>
          <a:prstGeom prst="rect">
            <a:avLst/>
          </a:prstGeom>
        </p:spPr>
      </p:pic>
      <p:sp>
        <p:nvSpPr>
          <p:cNvPr id="5" name="TextBox 4">
            <a:extLst>
              <a:ext uri="{FF2B5EF4-FFF2-40B4-BE49-F238E27FC236}">
                <a16:creationId xmlns:a16="http://schemas.microsoft.com/office/drawing/2014/main" id="{0F4F5377-1F55-D44C-A987-4365BFBBE622}"/>
              </a:ext>
            </a:extLst>
          </p:cNvPr>
          <p:cNvSpPr txBox="1"/>
          <p:nvPr/>
        </p:nvSpPr>
        <p:spPr>
          <a:xfrm>
            <a:off x="3991231" y="182093"/>
            <a:ext cx="5001882" cy="400110"/>
          </a:xfrm>
          <a:prstGeom prst="rect">
            <a:avLst/>
          </a:prstGeom>
          <a:noFill/>
        </p:spPr>
        <p:txBody>
          <a:bodyPr wrap="none" rtlCol="0">
            <a:spAutoFit/>
          </a:bodyPr>
          <a:lstStyle/>
          <a:p>
            <a:r>
              <a:rPr lang="en-US" sz="2000" dirty="0"/>
              <a:t>Omega values for the beginning of the intein.  </a:t>
            </a:r>
          </a:p>
        </p:txBody>
      </p:sp>
      <p:sp>
        <p:nvSpPr>
          <p:cNvPr id="6" name="TextBox 5">
            <a:extLst>
              <a:ext uri="{FF2B5EF4-FFF2-40B4-BE49-F238E27FC236}">
                <a16:creationId xmlns:a16="http://schemas.microsoft.com/office/drawing/2014/main" id="{E682FBC2-D9EB-3742-AE62-3FC962700110}"/>
              </a:ext>
            </a:extLst>
          </p:cNvPr>
          <p:cNvSpPr txBox="1"/>
          <p:nvPr/>
        </p:nvSpPr>
        <p:spPr>
          <a:xfrm>
            <a:off x="572665" y="5934670"/>
            <a:ext cx="11619335" cy="923330"/>
          </a:xfrm>
          <a:prstGeom prst="rect">
            <a:avLst/>
          </a:prstGeom>
          <a:noFill/>
        </p:spPr>
        <p:txBody>
          <a:bodyPr wrap="none" rtlCol="0">
            <a:spAutoFit/>
          </a:bodyPr>
          <a:lstStyle/>
          <a:p>
            <a:r>
              <a:rPr lang="en-US" dirty="0"/>
              <a:t>Note:      All 95%HPD intervals either are &lt;1 or include 1 (non logarithmic scale)</a:t>
            </a:r>
          </a:p>
          <a:p>
            <a:r>
              <a:rPr lang="en-US" dirty="0"/>
              <a:t>Note 2:  If you want to analyze the </a:t>
            </a:r>
            <a:r>
              <a:rPr lang="en-US" dirty="0">
                <a:solidFill>
                  <a:srgbClr val="FF0000"/>
                </a:solidFill>
              </a:rPr>
              <a:t>intervals</a:t>
            </a:r>
            <a:r>
              <a:rPr lang="en-US" dirty="0"/>
              <a:t> in more detail, you can save them as a table that can be imported into excel ....</a:t>
            </a:r>
          </a:p>
          <a:p>
            <a:endParaRPr lang="en-US" dirty="0"/>
          </a:p>
        </p:txBody>
      </p:sp>
      <p:sp>
        <p:nvSpPr>
          <p:cNvPr id="7" name="Frame 6">
            <a:extLst>
              <a:ext uri="{FF2B5EF4-FFF2-40B4-BE49-F238E27FC236}">
                <a16:creationId xmlns:a16="http://schemas.microsoft.com/office/drawing/2014/main" id="{AD815F5F-8B0E-BE4E-93FF-0F574FE8D316}"/>
              </a:ext>
            </a:extLst>
          </p:cNvPr>
          <p:cNvSpPr/>
          <p:nvPr/>
        </p:nvSpPr>
        <p:spPr>
          <a:xfrm>
            <a:off x="3541986" y="1187669"/>
            <a:ext cx="6991883" cy="1345324"/>
          </a:xfrm>
          <a:prstGeom prst="frame">
            <a:avLst>
              <a:gd name="adj1" fmla="val 234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996A7372-EA69-6D4C-8E13-1092EE3C0B04}"/>
              </a:ext>
            </a:extLst>
          </p:cNvPr>
          <p:cNvCxnSpPr/>
          <p:nvPr/>
        </p:nvCxnSpPr>
        <p:spPr>
          <a:xfrm>
            <a:off x="654908" y="1313793"/>
            <a:ext cx="1352568" cy="0"/>
          </a:xfrm>
          <a:prstGeom prst="straightConnector1">
            <a:avLst/>
          </a:prstGeom>
          <a:ln w="444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90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CBD2-7E9A-664E-9C48-40F9F5012404}"/>
              </a:ext>
            </a:extLst>
          </p:cNvPr>
          <p:cNvSpPr>
            <a:spLocks noGrp="1"/>
          </p:cNvSpPr>
          <p:nvPr>
            <p:ph type="title"/>
          </p:nvPr>
        </p:nvSpPr>
        <p:spPr/>
        <p:txBody>
          <a:bodyPr>
            <a:normAutofit fontScale="90000"/>
          </a:bodyPr>
          <a:lstStyle/>
          <a:p>
            <a:r>
              <a:rPr lang="en-US" dirty="0"/>
              <a:t>Figtree</a:t>
            </a:r>
            <a:br>
              <a:rPr lang="en-US" dirty="0"/>
            </a:br>
            <a:r>
              <a:rPr lang="en-US" sz="3100" dirty="0"/>
              <a:t>--- incidentally, developed by the </a:t>
            </a:r>
            <a:r>
              <a:rPr lang="en-US" sz="3100" dirty="0">
                <a:hlinkClick r:id="rId2"/>
              </a:rPr>
              <a:t>same group </a:t>
            </a:r>
            <a:r>
              <a:rPr lang="en-US" sz="3100" dirty="0"/>
              <a:t>that developed tracer</a:t>
            </a:r>
          </a:p>
        </p:txBody>
      </p:sp>
      <p:pic>
        <p:nvPicPr>
          <p:cNvPr id="4" name="Picture 3">
            <a:extLst>
              <a:ext uri="{FF2B5EF4-FFF2-40B4-BE49-F238E27FC236}">
                <a16:creationId xmlns:a16="http://schemas.microsoft.com/office/drawing/2014/main" id="{6EFA4FF0-D0FE-C94A-9155-D528D406EB78}"/>
              </a:ext>
            </a:extLst>
          </p:cNvPr>
          <p:cNvPicPr>
            <a:picLocks noChangeAspect="1"/>
          </p:cNvPicPr>
          <p:nvPr/>
        </p:nvPicPr>
        <p:blipFill>
          <a:blip r:embed="rId3"/>
          <a:stretch>
            <a:fillRect/>
          </a:stretch>
        </p:blipFill>
        <p:spPr>
          <a:xfrm>
            <a:off x="838200" y="2012091"/>
            <a:ext cx="7797800" cy="2438400"/>
          </a:xfrm>
          <a:prstGeom prst="rect">
            <a:avLst/>
          </a:prstGeom>
        </p:spPr>
      </p:pic>
      <p:sp>
        <p:nvSpPr>
          <p:cNvPr id="5" name="TextBox 4">
            <a:extLst>
              <a:ext uri="{FF2B5EF4-FFF2-40B4-BE49-F238E27FC236}">
                <a16:creationId xmlns:a16="http://schemas.microsoft.com/office/drawing/2014/main" id="{08FDFD45-3B1B-A645-87E9-25AAD5026AB3}"/>
              </a:ext>
            </a:extLst>
          </p:cNvPr>
          <p:cNvSpPr txBox="1"/>
          <p:nvPr/>
        </p:nvSpPr>
        <p:spPr>
          <a:xfrm>
            <a:off x="838200" y="5053913"/>
            <a:ext cx="10196383" cy="1200329"/>
          </a:xfrm>
          <a:prstGeom prst="rect">
            <a:avLst/>
          </a:prstGeom>
          <a:noFill/>
        </p:spPr>
        <p:txBody>
          <a:bodyPr wrap="square" rtlCol="0">
            <a:spAutoFit/>
          </a:bodyPr>
          <a:lstStyle/>
          <a:p>
            <a:r>
              <a:rPr lang="en-US" dirty="0"/>
              <a:t>Reads trees in a variety of different formats (including </a:t>
            </a:r>
            <a:r>
              <a:rPr lang="en-US" dirty="0" err="1"/>
              <a:t>Newick</a:t>
            </a:r>
            <a:r>
              <a:rPr lang="en-US" dirty="0"/>
              <a:t>)</a:t>
            </a:r>
          </a:p>
          <a:p>
            <a:r>
              <a:rPr lang="en-US" dirty="0"/>
              <a:t>Re-root, flip branches, subtree</a:t>
            </a:r>
          </a:p>
          <a:p>
            <a:r>
              <a:rPr lang="en-US" dirty="0"/>
              <a:t>color, branch and node labels</a:t>
            </a:r>
          </a:p>
          <a:p>
            <a:r>
              <a:rPr lang="en-US" dirty="0"/>
              <a:t>Draws trees as trees, stars, and circular diagrams</a:t>
            </a:r>
          </a:p>
        </p:txBody>
      </p:sp>
    </p:spTree>
    <p:extLst>
      <p:ext uri="{BB962C8B-B14F-4D97-AF65-F5344CB8AC3E}">
        <p14:creationId xmlns:p14="http://schemas.microsoft.com/office/powerpoint/2010/main" val="152421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B4AE39-1624-254B-8EE4-529FCE33D50D}"/>
              </a:ext>
            </a:extLst>
          </p:cNvPr>
          <p:cNvPicPr>
            <a:picLocks noChangeAspect="1"/>
          </p:cNvPicPr>
          <p:nvPr/>
        </p:nvPicPr>
        <p:blipFill>
          <a:blip r:embed="rId2"/>
          <a:stretch>
            <a:fillRect/>
          </a:stretch>
        </p:blipFill>
        <p:spPr>
          <a:xfrm>
            <a:off x="42129" y="378331"/>
            <a:ext cx="4250725" cy="6101337"/>
          </a:xfrm>
          <a:prstGeom prst="rect">
            <a:avLst/>
          </a:prstGeom>
        </p:spPr>
      </p:pic>
      <p:pic>
        <p:nvPicPr>
          <p:cNvPr id="5" name="Picture 4">
            <a:extLst>
              <a:ext uri="{FF2B5EF4-FFF2-40B4-BE49-F238E27FC236}">
                <a16:creationId xmlns:a16="http://schemas.microsoft.com/office/drawing/2014/main" id="{BA207662-6D41-EC49-93F7-4234DBCE5FB7}"/>
              </a:ext>
            </a:extLst>
          </p:cNvPr>
          <p:cNvPicPr>
            <a:picLocks noChangeAspect="1"/>
          </p:cNvPicPr>
          <p:nvPr/>
        </p:nvPicPr>
        <p:blipFill>
          <a:blip r:embed="rId3"/>
          <a:stretch>
            <a:fillRect/>
          </a:stretch>
        </p:blipFill>
        <p:spPr>
          <a:xfrm>
            <a:off x="4184822" y="1367127"/>
            <a:ext cx="4616369" cy="4327846"/>
          </a:xfrm>
          <a:prstGeom prst="rect">
            <a:avLst/>
          </a:prstGeom>
        </p:spPr>
      </p:pic>
      <p:pic>
        <p:nvPicPr>
          <p:cNvPr id="6" name="Picture 5">
            <a:extLst>
              <a:ext uri="{FF2B5EF4-FFF2-40B4-BE49-F238E27FC236}">
                <a16:creationId xmlns:a16="http://schemas.microsoft.com/office/drawing/2014/main" id="{A4F6BD3E-25E0-2747-96B6-6BA411C7D023}"/>
              </a:ext>
            </a:extLst>
          </p:cNvPr>
          <p:cNvPicPr>
            <a:picLocks noChangeAspect="1"/>
          </p:cNvPicPr>
          <p:nvPr/>
        </p:nvPicPr>
        <p:blipFill>
          <a:blip r:embed="rId4"/>
          <a:stretch>
            <a:fillRect/>
          </a:stretch>
        </p:blipFill>
        <p:spPr>
          <a:xfrm>
            <a:off x="8801191" y="111212"/>
            <a:ext cx="3301589" cy="6227804"/>
          </a:xfrm>
          <a:prstGeom prst="rect">
            <a:avLst/>
          </a:prstGeom>
        </p:spPr>
      </p:pic>
      <p:sp>
        <p:nvSpPr>
          <p:cNvPr id="7" name="TextBox 6">
            <a:extLst>
              <a:ext uri="{FF2B5EF4-FFF2-40B4-BE49-F238E27FC236}">
                <a16:creationId xmlns:a16="http://schemas.microsoft.com/office/drawing/2014/main" id="{98EB230F-2620-5548-B9F0-F063040513A8}"/>
              </a:ext>
            </a:extLst>
          </p:cNvPr>
          <p:cNvSpPr txBox="1"/>
          <p:nvPr/>
        </p:nvSpPr>
        <p:spPr>
          <a:xfrm>
            <a:off x="4991981" y="494271"/>
            <a:ext cx="3110082" cy="369332"/>
          </a:xfrm>
          <a:prstGeom prst="rect">
            <a:avLst/>
          </a:prstGeom>
          <a:noFill/>
        </p:spPr>
        <p:txBody>
          <a:bodyPr wrap="none" rtlCol="0">
            <a:spAutoFit/>
          </a:bodyPr>
          <a:lstStyle/>
          <a:p>
            <a:r>
              <a:rPr lang="en-US" dirty="0"/>
              <a:t>Different ways to draw the tree</a:t>
            </a:r>
          </a:p>
        </p:txBody>
      </p:sp>
      <p:cxnSp>
        <p:nvCxnSpPr>
          <p:cNvPr id="8" name="Straight Arrow Connector 7">
            <a:extLst>
              <a:ext uri="{FF2B5EF4-FFF2-40B4-BE49-F238E27FC236}">
                <a16:creationId xmlns:a16="http://schemas.microsoft.com/office/drawing/2014/main" id="{B758726E-02C3-E143-8A40-D89747A70A6D}"/>
              </a:ext>
            </a:extLst>
          </p:cNvPr>
          <p:cNvCxnSpPr>
            <a:cxnSpLocks/>
          </p:cNvCxnSpPr>
          <p:nvPr/>
        </p:nvCxnSpPr>
        <p:spPr>
          <a:xfrm flipV="1">
            <a:off x="234778" y="3470757"/>
            <a:ext cx="1" cy="2224216"/>
          </a:xfrm>
          <a:prstGeom prst="straightConnector1">
            <a:avLst/>
          </a:prstGeom>
          <a:ln w="444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F4E0F888-3ABA-304A-8767-4E5315B43426}"/>
              </a:ext>
            </a:extLst>
          </p:cNvPr>
          <p:cNvCxnSpPr>
            <a:cxnSpLocks/>
          </p:cNvCxnSpPr>
          <p:nvPr/>
        </p:nvCxnSpPr>
        <p:spPr>
          <a:xfrm>
            <a:off x="6547022" y="3200224"/>
            <a:ext cx="215485" cy="793460"/>
          </a:xfrm>
          <a:prstGeom prst="straightConnector1">
            <a:avLst/>
          </a:prstGeom>
          <a:ln w="444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045C1BA1-5E40-BA4F-84E9-E0AD727D9E45}"/>
              </a:ext>
            </a:extLst>
          </p:cNvPr>
          <p:cNvSpPr txBox="1"/>
          <p:nvPr/>
        </p:nvSpPr>
        <p:spPr>
          <a:xfrm>
            <a:off x="2982443" y="6339016"/>
            <a:ext cx="7802008" cy="369332"/>
          </a:xfrm>
          <a:prstGeom prst="rect">
            <a:avLst/>
          </a:prstGeom>
          <a:noFill/>
        </p:spPr>
        <p:txBody>
          <a:bodyPr wrap="none" rtlCol="0">
            <a:spAutoFit/>
          </a:bodyPr>
          <a:lstStyle/>
          <a:p>
            <a:r>
              <a:rPr lang="en-US" dirty="0"/>
              <a:t>Given that the tree does not have an outgroup, the branch at the root is strange! </a:t>
            </a:r>
          </a:p>
        </p:txBody>
      </p:sp>
    </p:spTree>
    <p:extLst>
      <p:ext uri="{BB962C8B-B14F-4D97-AF65-F5344CB8AC3E}">
        <p14:creationId xmlns:p14="http://schemas.microsoft.com/office/powerpoint/2010/main" val="84071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FFB0B0-DD54-6D48-950B-DA6B9B2BEDF2}"/>
              </a:ext>
            </a:extLst>
          </p:cNvPr>
          <p:cNvPicPr>
            <a:picLocks noChangeAspect="1"/>
          </p:cNvPicPr>
          <p:nvPr/>
        </p:nvPicPr>
        <p:blipFill>
          <a:blip r:embed="rId2"/>
          <a:stretch>
            <a:fillRect/>
          </a:stretch>
        </p:blipFill>
        <p:spPr>
          <a:xfrm>
            <a:off x="0" y="1027906"/>
            <a:ext cx="5314145" cy="5810850"/>
          </a:xfrm>
          <a:prstGeom prst="rect">
            <a:avLst/>
          </a:prstGeom>
        </p:spPr>
      </p:pic>
      <p:cxnSp>
        <p:nvCxnSpPr>
          <p:cNvPr id="5" name="Straight Arrow Connector 4">
            <a:extLst>
              <a:ext uri="{FF2B5EF4-FFF2-40B4-BE49-F238E27FC236}">
                <a16:creationId xmlns:a16="http://schemas.microsoft.com/office/drawing/2014/main" id="{75104CEF-A7BE-9548-ADA1-6BF84149FC85}"/>
              </a:ext>
            </a:extLst>
          </p:cNvPr>
          <p:cNvCxnSpPr>
            <a:cxnSpLocks/>
          </p:cNvCxnSpPr>
          <p:nvPr/>
        </p:nvCxnSpPr>
        <p:spPr>
          <a:xfrm flipH="1">
            <a:off x="531341" y="687633"/>
            <a:ext cx="1037966" cy="1375945"/>
          </a:xfrm>
          <a:prstGeom prst="straightConnector1">
            <a:avLst/>
          </a:prstGeom>
          <a:ln w="44450" cap="flat" cmpd="sng" algn="ctr">
            <a:solidFill>
              <a:srgbClr val="FF0000">
                <a:alpha val="46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4E5820A7-6DCB-E04A-A46E-B44734F58C43}"/>
              </a:ext>
            </a:extLst>
          </p:cNvPr>
          <p:cNvSpPr txBox="1"/>
          <p:nvPr/>
        </p:nvSpPr>
        <p:spPr>
          <a:xfrm>
            <a:off x="1569307" y="318301"/>
            <a:ext cx="4394601" cy="369332"/>
          </a:xfrm>
          <a:prstGeom prst="rect">
            <a:avLst/>
          </a:prstGeom>
          <a:noFill/>
        </p:spPr>
        <p:txBody>
          <a:bodyPr wrap="none" rtlCol="0">
            <a:spAutoFit/>
          </a:bodyPr>
          <a:lstStyle/>
          <a:p>
            <a:r>
              <a:rPr lang="en-US" dirty="0"/>
              <a:t>moving the toot length lever to the left helps</a:t>
            </a:r>
          </a:p>
        </p:txBody>
      </p:sp>
      <p:pic>
        <p:nvPicPr>
          <p:cNvPr id="11" name="Picture 10">
            <a:extLst>
              <a:ext uri="{FF2B5EF4-FFF2-40B4-BE49-F238E27FC236}">
                <a16:creationId xmlns:a16="http://schemas.microsoft.com/office/drawing/2014/main" id="{98FD28B3-6A55-674B-AA0C-1378B075246F}"/>
              </a:ext>
            </a:extLst>
          </p:cNvPr>
          <p:cNvPicPr>
            <a:picLocks noChangeAspect="1"/>
          </p:cNvPicPr>
          <p:nvPr/>
        </p:nvPicPr>
        <p:blipFill>
          <a:blip r:embed="rId3"/>
          <a:stretch>
            <a:fillRect/>
          </a:stretch>
        </p:blipFill>
        <p:spPr>
          <a:xfrm>
            <a:off x="6289589" y="1003885"/>
            <a:ext cx="5727661" cy="5672646"/>
          </a:xfrm>
          <a:prstGeom prst="rect">
            <a:avLst/>
          </a:prstGeom>
        </p:spPr>
      </p:pic>
      <p:cxnSp>
        <p:nvCxnSpPr>
          <p:cNvPr id="12" name="Straight Arrow Connector 11">
            <a:extLst>
              <a:ext uri="{FF2B5EF4-FFF2-40B4-BE49-F238E27FC236}">
                <a16:creationId xmlns:a16="http://schemas.microsoft.com/office/drawing/2014/main" id="{F248DA07-3DF6-C14B-B873-96DC62333458}"/>
              </a:ext>
            </a:extLst>
          </p:cNvPr>
          <p:cNvCxnSpPr>
            <a:cxnSpLocks/>
          </p:cNvCxnSpPr>
          <p:nvPr/>
        </p:nvCxnSpPr>
        <p:spPr>
          <a:xfrm>
            <a:off x="6228094" y="648966"/>
            <a:ext cx="649763" cy="2217802"/>
          </a:xfrm>
          <a:prstGeom prst="straightConnector1">
            <a:avLst/>
          </a:prstGeom>
          <a:ln w="44450" cap="flat" cmpd="sng" algn="ctr">
            <a:solidFill>
              <a:srgbClr val="FF0000">
                <a:alpha val="46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8721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C2D2-A54D-694B-8F7D-5D09E44AFF00}"/>
              </a:ext>
            </a:extLst>
          </p:cNvPr>
          <p:cNvSpPr>
            <a:spLocks noGrp="1"/>
          </p:cNvSpPr>
          <p:nvPr>
            <p:ph type="title"/>
          </p:nvPr>
        </p:nvSpPr>
        <p:spPr>
          <a:xfrm>
            <a:off x="937054" y="1"/>
            <a:ext cx="10515600" cy="939114"/>
          </a:xfrm>
        </p:spPr>
        <p:txBody>
          <a:bodyPr>
            <a:normAutofit/>
          </a:bodyPr>
          <a:lstStyle/>
          <a:p>
            <a:r>
              <a:rPr lang="en-US" sz="2000" dirty="0"/>
              <a:t>If you have multiple gene trees from the same set (or subset) of species, and the leaves have the same names, the colors carry over to the new tree you open</a:t>
            </a:r>
          </a:p>
        </p:txBody>
      </p:sp>
      <p:pic>
        <p:nvPicPr>
          <p:cNvPr id="5" name="Picture 4">
            <a:extLst>
              <a:ext uri="{FF2B5EF4-FFF2-40B4-BE49-F238E27FC236}">
                <a16:creationId xmlns:a16="http://schemas.microsoft.com/office/drawing/2014/main" id="{8F088666-8FB6-554E-ACC9-828158838566}"/>
              </a:ext>
            </a:extLst>
          </p:cNvPr>
          <p:cNvPicPr>
            <a:picLocks noChangeAspect="1"/>
          </p:cNvPicPr>
          <p:nvPr/>
        </p:nvPicPr>
        <p:blipFill>
          <a:blip r:embed="rId2"/>
          <a:stretch>
            <a:fillRect/>
          </a:stretch>
        </p:blipFill>
        <p:spPr>
          <a:xfrm>
            <a:off x="300213" y="821487"/>
            <a:ext cx="4211474" cy="5896063"/>
          </a:xfrm>
          <a:prstGeom prst="rect">
            <a:avLst/>
          </a:prstGeom>
        </p:spPr>
      </p:pic>
      <p:pic>
        <p:nvPicPr>
          <p:cNvPr id="6" name="Picture 5">
            <a:extLst>
              <a:ext uri="{FF2B5EF4-FFF2-40B4-BE49-F238E27FC236}">
                <a16:creationId xmlns:a16="http://schemas.microsoft.com/office/drawing/2014/main" id="{4170C8BC-2A7A-9949-8362-8CE1D418F1E9}"/>
              </a:ext>
            </a:extLst>
          </p:cNvPr>
          <p:cNvPicPr>
            <a:picLocks noChangeAspect="1"/>
          </p:cNvPicPr>
          <p:nvPr/>
        </p:nvPicPr>
        <p:blipFill>
          <a:blip r:embed="rId3"/>
          <a:stretch>
            <a:fillRect/>
          </a:stretch>
        </p:blipFill>
        <p:spPr>
          <a:xfrm>
            <a:off x="4856974" y="821487"/>
            <a:ext cx="4139605" cy="5966287"/>
          </a:xfrm>
          <a:prstGeom prst="rect">
            <a:avLst/>
          </a:prstGeom>
        </p:spPr>
      </p:pic>
      <p:sp>
        <p:nvSpPr>
          <p:cNvPr id="10" name="TextBox 9">
            <a:extLst>
              <a:ext uri="{FF2B5EF4-FFF2-40B4-BE49-F238E27FC236}">
                <a16:creationId xmlns:a16="http://schemas.microsoft.com/office/drawing/2014/main" id="{729B7A62-94F5-7E4A-A2EA-BD50E618A2E9}"/>
              </a:ext>
            </a:extLst>
          </p:cNvPr>
          <p:cNvSpPr txBox="1"/>
          <p:nvPr/>
        </p:nvSpPr>
        <p:spPr>
          <a:xfrm>
            <a:off x="8464294" y="939115"/>
            <a:ext cx="3096335" cy="707886"/>
          </a:xfrm>
          <a:prstGeom prst="rect">
            <a:avLst/>
          </a:prstGeom>
          <a:noFill/>
        </p:spPr>
        <p:txBody>
          <a:bodyPr wrap="square" rtlCol="0">
            <a:spAutoFit/>
          </a:bodyPr>
          <a:lstStyle/>
          <a:p>
            <a:r>
              <a:rPr lang="en-US" sz="2000" dirty="0"/>
              <a:t>Branches gradient colored according to support value</a:t>
            </a:r>
          </a:p>
        </p:txBody>
      </p:sp>
      <p:sp>
        <p:nvSpPr>
          <p:cNvPr id="11" name="TextBox 10">
            <a:extLst>
              <a:ext uri="{FF2B5EF4-FFF2-40B4-BE49-F238E27FC236}">
                <a16:creationId xmlns:a16="http://schemas.microsoft.com/office/drawing/2014/main" id="{650DC291-754A-8044-932D-147F940263C3}"/>
              </a:ext>
            </a:extLst>
          </p:cNvPr>
          <p:cNvSpPr txBox="1"/>
          <p:nvPr/>
        </p:nvSpPr>
        <p:spPr>
          <a:xfrm>
            <a:off x="2847703" y="2476024"/>
            <a:ext cx="761555" cy="369332"/>
          </a:xfrm>
          <a:prstGeom prst="rect">
            <a:avLst/>
          </a:prstGeom>
          <a:noFill/>
        </p:spPr>
        <p:txBody>
          <a:bodyPr wrap="none" rtlCol="0">
            <a:spAutoFit/>
          </a:bodyPr>
          <a:lstStyle/>
          <a:p>
            <a:r>
              <a:rPr lang="en-US" dirty="0"/>
              <a:t>Extein</a:t>
            </a:r>
          </a:p>
        </p:txBody>
      </p:sp>
      <p:sp>
        <p:nvSpPr>
          <p:cNvPr id="12" name="TextBox 11">
            <a:extLst>
              <a:ext uri="{FF2B5EF4-FFF2-40B4-BE49-F238E27FC236}">
                <a16:creationId xmlns:a16="http://schemas.microsoft.com/office/drawing/2014/main" id="{F5D0FF96-E189-2E46-92FC-D19BA5FA952C}"/>
              </a:ext>
            </a:extLst>
          </p:cNvPr>
          <p:cNvSpPr txBox="1"/>
          <p:nvPr/>
        </p:nvSpPr>
        <p:spPr>
          <a:xfrm>
            <a:off x="7027818" y="3442713"/>
            <a:ext cx="726674" cy="369332"/>
          </a:xfrm>
          <a:prstGeom prst="rect">
            <a:avLst/>
          </a:prstGeom>
          <a:noFill/>
        </p:spPr>
        <p:txBody>
          <a:bodyPr wrap="none" rtlCol="0">
            <a:spAutoFit/>
          </a:bodyPr>
          <a:lstStyle/>
          <a:p>
            <a:r>
              <a:rPr lang="en-US" dirty="0"/>
              <a:t>Intein</a:t>
            </a:r>
          </a:p>
        </p:txBody>
      </p:sp>
      <p:sp>
        <p:nvSpPr>
          <p:cNvPr id="13" name="TextBox 12">
            <a:extLst>
              <a:ext uri="{FF2B5EF4-FFF2-40B4-BE49-F238E27FC236}">
                <a16:creationId xmlns:a16="http://schemas.microsoft.com/office/drawing/2014/main" id="{9319C25B-4B2B-5344-ADB8-AEA8506B1E9A}"/>
              </a:ext>
            </a:extLst>
          </p:cNvPr>
          <p:cNvSpPr txBox="1"/>
          <p:nvPr/>
        </p:nvSpPr>
        <p:spPr>
          <a:xfrm>
            <a:off x="8996579" y="2677887"/>
            <a:ext cx="2995124" cy="3170099"/>
          </a:xfrm>
          <a:prstGeom prst="rect">
            <a:avLst/>
          </a:prstGeom>
          <a:noFill/>
        </p:spPr>
        <p:txBody>
          <a:bodyPr wrap="square" rtlCol="0">
            <a:spAutoFit/>
          </a:bodyPr>
          <a:lstStyle/>
          <a:p>
            <a:r>
              <a:rPr lang="en-US" sz="2000" dirty="0"/>
              <a:t>-&gt; the clans defined by the extein tree are not reflected in the intein phylogeny.  The intein was transferred several times between the red and green clans.   Note the nearly identical intein between red and green leaves.</a:t>
            </a:r>
          </a:p>
        </p:txBody>
      </p:sp>
    </p:spTree>
    <p:extLst>
      <p:ext uri="{BB962C8B-B14F-4D97-AF65-F5344CB8AC3E}">
        <p14:creationId xmlns:p14="http://schemas.microsoft.com/office/powerpoint/2010/main" val="279533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368</Words>
  <Application>Microsoft Macintosh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Addons   on tracer and omega estimates &amp;  on publication quality trees</vt:lpstr>
      <vt:lpstr>PowerPoint Presentation</vt:lpstr>
      <vt:lpstr>PowerPoint Presentation</vt:lpstr>
      <vt:lpstr>PowerPoint Presentation</vt:lpstr>
      <vt:lpstr>PowerPoint Presentation</vt:lpstr>
      <vt:lpstr>Figtree --- incidentally, developed by the same group that developed tracer</vt:lpstr>
      <vt:lpstr>PowerPoint Presentation</vt:lpstr>
      <vt:lpstr>PowerPoint Presentation</vt:lpstr>
      <vt:lpstr>If you have multiple gene trees from the same set (or subset) of species, and the leaves have the same names, the colors carry over to the new tree you open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tracer and omega estimates</dc:title>
  <dc:creator>Gogarten, J. Peter</dc:creator>
  <cp:lastModifiedBy>Gogarten, J. Peter</cp:lastModifiedBy>
  <cp:revision>13</cp:revision>
  <dcterms:created xsi:type="dcterms:W3CDTF">2020-11-18T17:36:11Z</dcterms:created>
  <dcterms:modified xsi:type="dcterms:W3CDTF">2020-11-19T19:02:24Z</dcterms:modified>
</cp:coreProperties>
</file>