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32" r:id="rId2"/>
    <p:sldMasterId id="2147484989" r:id="rId3"/>
  </p:sldMasterIdLst>
  <p:notesMasterIdLst>
    <p:notesMasterId r:id="rId24"/>
  </p:notesMasterIdLst>
  <p:handoutMasterIdLst>
    <p:handoutMasterId r:id="rId25"/>
  </p:handoutMasterIdLst>
  <p:sldIdLst>
    <p:sldId id="727" r:id="rId4"/>
    <p:sldId id="674" r:id="rId5"/>
    <p:sldId id="675" r:id="rId6"/>
    <p:sldId id="676" r:id="rId7"/>
    <p:sldId id="726" r:id="rId8"/>
    <p:sldId id="677" r:id="rId9"/>
    <p:sldId id="678" r:id="rId10"/>
    <p:sldId id="720" r:id="rId11"/>
    <p:sldId id="716" r:id="rId12"/>
    <p:sldId id="717" r:id="rId13"/>
    <p:sldId id="719" r:id="rId14"/>
    <p:sldId id="725" r:id="rId15"/>
    <p:sldId id="699" r:id="rId16"/>
    <p:sldId id="714" r:id="rId17"/>
    <p:sldId id="728" r:id="rId18"/>
    <p:sldId id="729" r:id="rId19"/>
    <p:sldId id="730" r:id="rId20"/>
    <p:sldId id="715" r:id="rId21"/>
    <p:sldId id="694" r:id="rId22"/>
    <p:sldId id="696" r:id="rId2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558"/>
  </p:normalViewPr>
  <p:slideViewPr>
    <p:cSldViewPr snapToGrid="0">
      <p:cViewPr varScale="1">
        <p:scale>
          <a:sx n="104" d="100"/>
          <a:sy n="104" d="100"/>
        </p:scale>
        <p:origin x="232" y="560"/>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2-0E59-F24E-BB1B-4BCFF991DDE8}"/>
            </c:ext>
          </c:extLst>
        </c:ser>
        <c:dLbls>
          <c:showLegendKey val="0"/>
          <c:showVal val="0"/>
          <c:showCatName val="0"/>
          <c:showSerName val="0"/>
          <c:showPercent val="0"/>
          <c:showBubbleSize val="0"/>
        </c:dLbls>
        <c:axId val="290386816"/>
        <c:axId val="368812720"/>
      </c:scatterChart>
      <c:valAx>
        <c:axId val="29038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812720"/>
        <c:crosses val="autoZero"/>
        <c:crossBetween val="midCat"/>
      </c:valAx>
      <c:valAx>
        <c:axId val="368812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386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a:t>y = 0.2143x</a:t>
                    </a:r>
                    <a:r>
                      <a:rPr lang="en-US" sz="1200" baseline="30000"/>
                      <a:t>2</a:t>
                    </a:r>
                    <a:r>
                      <a:rPr lang="en-US" sz="1200" baseline="0"/>
                      <a:t> - 0.3457x + 2.34</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5D17-0E44-BD82-CCCB175004BE}"/>
            </c:ext>
          </c:extLst>
        </c:ser>
        <c:dLbls>
          <c:showLegendKey val="0"/>
          <c:showVal val="0"/>
          <c:showCatName val="0"/>
          <c:showSerName val="0"/>
          <c:showPercent val="0"/>
          <c:showBubbleSize val="0"/>
        </c:dLbls>
        <c:axId val="354421376"/>
        <c:axId val="89961456"/>
      </c:scatterChart>
      <c:valAx>
        <c:axId val="354421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961456"/>
        <c:crosses val="autoZero"/>
        <c:crossBetween val="midCat"/>
      </c:valAx>
      <c:valAx>
        <c:axId val="8996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4213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A10E-2B4E-BF79-A33029F93AFE}"/>
            </c:ext>
          </c:extLst>
        </c:ser>
        <c:dLbls>
          <c:showLegendKey val="0"/>
          <c:showVal val="0"/>
          <c:showCatName val="0"/>
          <c:showSerName val="0"/>
          <c:showPercent val="0"/>
          <c:showBubbleSize val="0"/>
        </c:dLbls>
        <c:axId val="91340736"/>
        <c:axId val="382382752"/>
      </c:scatterChart>
      <c:valAx>
        <c:axId val="91340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382752"/>
        <c:crosses val="autoZero"/>
        <c:crossBetween val="midCat"/>
      </c:valAx>
      <c:valAx>
        <c:axId val="38238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3407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29829070148504E-2"/>
          <c:y val="5.5383022774327127E-2"/>
          <c:w val="0.90155555555555555"/>
          <c:h val="0.89814814814814814"/>
        </c:manualLayout>
      </c:layout>
      <c:scatterChart>
        <c:scatterStyle val="lineMarker"/>
        <c:varyColors val="0"/>
        <c:ser>
          <c:idx val="0"/>
          <c:order val="0"/>
          <c:tx>
            <c:strRef>
              <c:f>Sheet2!$B$1</c:f>
              <c:strCache>
                <c:ptCount val="1"/>
                <c:pt idx="0">
                  <c:v>Y value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4"/>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-0.1125x</a:t>
                    </a:r>
                    <a:r>
                      <a:rPr lang="en-US" baseline="30000"/>
                      <a:t>4</a:t>
                    </a:r>
                    <a:r>
                      <a:rPr lang="en-US" baseline="0"/>
                      <a:t> + 1.4083x</a:t>
                    </a:r>
                    <a:r>
                      <a:rPr lang="en-US" baseline="30000"/>
                      <a:t>3</a:t>
                    </a:r>
                    <a:r>
                      <a:rPr lang="en-US" baseline="0"/>
                      <a:t> - 5.8875x</a:t>
                    </a:r>
                    <a:r>
                      <a:rPr lang="en-US" baseline="30000"/>
                      <a:t>2</a:t>
                    </a:r>
                    <a:r>
                      <a:rPr lang="en-US" baseline="0"/>
                      <a:t> + 10.192x - 3.5</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3718-2D49-8A6D-6178C00CFD7C}"/>
            </c:ext>
          </c:extLst>
        </c:ser>
        <c:dLbls>
          <c:showLegendKey val="0"/>
          <c:showVal val="0"/>
          <c:showCatName val="0"/>
          <c:showSerName val="0"/>
          <c:showPercent val="0"/>
          <c:showBubbleSize val="0"/>
        </c:dLbls>
        <c:axId val="352968656"/>
        <c:axId val="627551311"/>
      </c:scatterChart>
      <c:valAx>
        <c:axId val="352968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551311"/>
        <c:crosses val="autoZero"/>
        <c:crossBetween val="midCat"/>
      </c:valAx>
      <c:valAx>
        <c:axId val="62755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968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5"/>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Sheet2!$A$2:$A$7</c:f>
              <c:numCache>
                <c:formatCode>General</c:formatCode>
                <c:ptCount val="6"/>
                <c:pt idx="0">
                  <c:v>1</c:v>
                </c:pt>
                <c:pt idx="1">
                  <c:v>2</c:v>
                </c:pt>
                <c:pt idx="2">
                  <c:v>3</c:v>
                </c:pt>
                <c:pt idx="3">
                  <c:v>4</c:v>
                </c:pt>
                <c:pt idx="4">
                  <c:v>5</c:v>
                </c:pt>
                <c:pt idx="5">
                  <c:v>4.4000000000000004</c:v>
                </c:pt>
              </c:numCache>
            </c:numRef>
          </c:xVal>
          <c:yVal>
            <c:numRef>
              <c:f>Sheet2!$B$2:$B$7</c:f>
              <c:numCache>
                <c:formatCode>General</c:formatCode>
                <c:ptCount val="6"/>
                <c:pt idx="0">
                  <c:v>2.1</c:v>
                </c:pt>
                <c:pt idx="1">
                  <c:v>2.8</c:v>
                </c:pt>
                <c:pt idx="2">
                  <c:v>3</c:v>
                </c:pt>
                <c:pt idx="3">
                  <c:v>4.4000000000000004</c:v>
                </c:pt>
                <c:pt idx="4">
                  <c:v>6</c:v>
                </c:pt>
                <c:pt idx="5">
                  <c:v>4.5</c:v>
                </c:pt>
              </c:numCache>
            </c:numRef>
          </c:yVal>
          <c:smooth val="0"/>
          <c:extLst>
            <c:ext xmlns:c16="http://schemas.microsoft.com/office/drawing/2014/chart" uri="{C3380CC4-5D6E-409C-BE32-E72D297353CC}">
              <c16:uniqueId val="{00000001-584E-A446-BEDE-E24F648C47B2}"/>
            </c:ext>
          </c:extLst>
        </c:ser>
        <c:dLbls>
          <c:showLegendKey val="0"/>
          <c:showVal val="0"/>
          <c:showCatName val="0"/>
          <c:showSerName val="0"/>
          <c:showPercent val="0"/>
          <c:showBubbleSize val="0"/>
        </c:dLbls>
        <c:axId val="354154528"/>
        <c:axId val="91150352"/>
      </c:scatterChart>
      <c:valAx>
        <c:axId val="354154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50352"/>
        <c:crosses val="autoZero"/>
        <c:crossBetween val="midCat"/>
      </c:valAx>
      <c:valAx>
        <c:axId val="9115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1545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720452-940D-084C-AA2E-9E126E405B24}" type="slidenum">
              <a:rPr lang="en-US" altLang="en-US" sz="1200">
                <a:solidFill>
                  <a:srgbClr val="000000"/>
                </a:solidFill>
              </a:rPr>
              <a:pPr eaLnBrk="1" hangingPunct="1"/>
              <a:t>3</a:t>
            </a:fld>
            <a:endParaRPr lang="en-US" altLang="en-US" sz="1200">
              <a:solidFill>
                <a:srgbClr val="000000"/>
              </a:solidFill>
            </a:endParaRPr>
          </a:p>
        </p:txBody>
      </p:sp>
      <p:sp>
        <p:nvSpPr>
          <p:cNvPr id="73730" name="Rectangle 2"/>
          <p:cNvSpPr>
            <a:spLocks noGrp="1" noRot="1" noChangeAspect="1" noChangeArrowheads="1" noTextEdit="1"/>
          </p:cNvSpPr>
          <p:nvPr>
            <p:ph type="sldImg"/>
          </p:nvPr>
        </p:nvSpPr>
        <p:spPr>
          <a:xfrm>
            <a:off x="381000" y="685800"/>
            <a:ext cx="6096000" cy="3429000"/>
          </a:xfrm>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27114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D2979F1-FD71-9647-A867-3C7A89B05DD4}" type="slidenum">
              <a:rPr lang="en-US" altLang="en-US" sz="1200">
                <a:solidFill>
                  <a:srgbClr val="000000"/>
                </a:solidFill>
              </a:rPr>
              <a:pPr eaLnBrk="1" hangingPunct="1"/>
              <a:t>4</a:t>
            </a:fld>
            <a:endParaRPr lang="en-US" altLang="en-US" sz="1200">
              <a:solidFill>
                <a:srgbClr val="000000"/>
              </a:solidFill>
            </a:endParaRPr>
          </a:p>
        </p:txBody>
      </p:sp>
      <p:sp>
        <p:nvSpPr>
          <p:cNvPr id="75778" name="Rectangle 2"/>
          <p:cNvSpPr>
            <a:spLocks noGrp="1" noRot="1" noChangeAspect="1" noChangeArrowheads="1" noTextEdit="1"/>
          </p:cNvSpPr>
          <p:nvPr>
            <p:ph type="sldImg"/>
          </p:nvPr>
        </p:nvSpPr>
        <p:spPr>
          <a:xfrm>
            <a:off x="381000" y="685800"/>
            <a:ext cx="6096000" cy="3429000"/>
          </a:xfrm>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31144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DB1B59-5EAF-A44A-BA4D-79B6240D5B60}" type="slidenum">
              <a:rPr lang="en-US" altLang="en-US" sz="1200">
                <a:solidFill>
                  <a:srgbClr val="000000"/>
                </a:solidFill>
              </a:rPr>
              <a:pPr eaLnBrk="1" hangingPunct="1"/>
              <a:t>6</a:t>
            </a:fld>
            <a:endParaRPr lang="en-US" altLang="en-US" sz="1200">
              <a:solidFill>
                <a:srgbClr val="000000"/>
              </a:solidFill>
            </a:endParaRPr>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0718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312476-66D2-0644-8E16-122B43DBB1B1}" type="slidenum">
              <a:rPr lang="en-US" altLang="en-US" sz="1200">
                <a:solidFill>
                  <a:srgbClr val="000000"/>
                </a:solidFill>
              </a:rPr>
              <a:pPr eaLnBrk="1" hangingPunct="1"/>
              <a:t>7</a:t>
            </a:fld>
            <a:endParaRPr lang="en-US" altLang="en-US" sz="1200">
              <a:solidFill>
                <a:srgbClr val="000000"/>
              </a:solidFill>
            </a:endParaRPr>
          </a:p>
        </p:txBody>
      </p:sp>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3848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fit undoubted increases with each parameter, but does this increase justify the additional parameter?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B59E4-4D70-9A41-94E0-61C150A436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24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851180-2A6B-684E-AA26-715A1FD0D231}"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22" name="Rectangle 2"/>
          <p:cNvSpPr>
            <a:spLocks noGrp="1" noRot="1" noChangeAspect="1" noChangeArrowheads="1" noTextEdit="1"/>
          </p:cNvSpPr>
          <p:nvPr>
            <p:ph type="sldImg"/>
          </p:nvPr>
        </p:nvSpPr>
        <p:spPr>
          <a:xfrm>
            <a:off x="381000" y="685800"/>
            <a:ext cx="6096000" cy="34290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304813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718656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664752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70437-D47E-F142-ADE9-1AAB18E3899A}"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39539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870437-D47E-F142-ADE9-1AAB18E3899A}"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974201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870437-D47E-F142-ADE9-1AAB18E3899A}" type="datetimeFigureOut">
              <a:rPr lang="en-US" smtClean="0"/>
              <a:t>10/25/21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624364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870437-D47E-F142-ADE9-1AAB18E3899A}" type="datetimeFigureOut">
              <a:rPr lang="en-US" smtClean="0"/>
              <a:t>10/25/21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29091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70437-D47E-F142-ADE9-1AAB18E3899A}" type="datetimeFigureOut">
              <a:rPr lang="en-US" smtClean="0"/>
              <a:t>10/25/21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80082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70437-D47E-F142-ADE9-1AAB18E3899A}"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572233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70437-D47E-F142-ADE9-1AAB18E3899A}"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963331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687111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59832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362578-F6C1-3D47-B3DC-F26D2D5C90F3}" type="slidenum">
              <a:rPr lang="en-US" smtClean="0"/>
              <a:pPr>
                <a:defRPr/>
              </a:pPr>
              <a:t>‹#›</a:t>
            </a:fld>
            <a:endParaRPr lang="en-US"/>
          </a:p>
        </p:txBody>
      </p:sp>
    </p:spTree>
    <p:extLst>
      <p:ext uri="{BB962C8B-B14F-4D97-AF65-F5344CB8AC3E}">
        <p14:creationId xmlns:p14="http://schemas.microsoft.com/office/powerpoint/2010/main" val="3621402183"/>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Bayesian_information_criterion" TargetMode="External"/><Relationship Id="rId2" Type="http://schemas.openxmlformats.org/officeDocument/2006/relationships/hyperlink" Target="https://en.wikipedia.org/wiki/Akaike_information_criterion"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hyperlink" Target="https://commons.wikimedia.org/w/index.php?search=munchhausen&amp;title=Special%3ASearch&amp;profile=default&amp;fulltext=1#/media/File:M&#252;nchhausen-AWille.jpg" TargetMode="External"/><Relationship Id="rId7" Type="http://schemas.openxmlformats.org/officeDocument/2006/relationships/hyperlink" Target="https://en.wikipedia.org/wiki/Bootstrapping"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7.tiff"/><Relationship Id="rId5" Type="http://schemas.openxmlformats.org/officeDocument/2006/relationships/hyperlink" Target="https://commons.wikimedia.org/wiki/File:M&#252;nchhausen-Sumpf-Hosemann.png" TargetMode="External"/><Relationship Id="rId4" Type="http://schemas.openxmlformats.org/officeDocument/2006/relationships/image" Target="../media/image6.tiff"/></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tiff"/><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hyperlink" Target="https://en.wikipedia.org/wiki/UPGMA" TargetMode="External"/><Relationship Id="rId5" Type="http://schemas.openxmlformats.org/officeDocument/2006/relationships/hyperlink" Target="http://www.slimsuite.unsw.edu.au/teaching/upgma/" TargetMode="External"/><Relationship Id="rId4" Type="http://schemas.openxmlformats.org/officeDocument/2006/relationships/hyperlink" Target="https://en.wikipedia.org/wiki/Neighbor_join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class 14</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Phylogenetic reconstruction </a:t>
            </a:r>
          </a:p>
          <a:p>
            <a:pPr marL="0" indent="0" algn="ctr">
              <a:buNone/>
            </a:pPr>
            <a:r>
              <a:rPr lang="en-US" dirty="0">
                <a:latin typeface="Calibri" panose="020F0502020204030204" pitchFamily="34" charset="0"/>
                <a:cs typeface="Calibri" panose="020F0502020204030204" pitchFamily="34" charset="0"/>
              </a:rPr>
              <a:t>Part I</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3A8D-5E6B-284B-BE03-B570B77DBBF1}"/>
              </a:ext>
            </a:extLst>
          </p:cNvPr>
          <p:cNvSpPr>
            <a:spLocks noGrp="1"/>
          </p:cNvSpPr>
          <p:nvPr>
            <p:ph type="title"/>
          </p:nvPr>
        </p:nvSpPr>
        <p:spPr>
          <a:xfrm>
            <a:off x="2152650" y="993936"/>
            <a:ext cx="7886700" cy="409893"/>
          </a:xfrm>
        </p:spPr>
        <p:txBody>
          <a:bodyPr>
            <a:normAutofit fontScale="90000"/>
          </a:bodyPr>
          <a:lstStyle/>
          <a:p>
            <a:r>
              <a:rPr lang="en-US" dirty="0"/>
              <a:t>Example Regression Regression Polynomials</a:t>
            </a:r>
          </a:p>
        </p:txBody>
      </p:sp>
      <p:graphicFrame>
        <p:nvGraphicFramePr>
          <p:cNvPr id="4" name="Chart 3">
            <a:extLst>
              <a:ext uri="{FF2B5EF4-FFF2-40B4-BE49-F238E27FC236}">
                <a16:creationId xmlns:a16="http://schemas.microsoft.com/office/drawing/2014/main" id="{D43019FB-F109-C64B-9841-592B58989238}"/>
              </a:ext>
            </a:extLst>
          </p:cNvPr>
          <p:cNvGraphicFramePr>
            <a:graphicFrameLocks/>
          </p:cNvGraphicFramePr>
          <p:nvPr/>
        </p:nvGraphicFramePr>
        <p:xfrm>
          <a:off x="1806633" y="1677094"/>
          <a:ext cx="3145438" cy="188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09E1E5A-F7CC-BE4B-94E5-C1504FBCBC0D}"/>
              </a:ext>
            </a:extLst>
          </p:cNvPr>
          <p:cNvGraphicFramePr>
            <a:graphicFrameLocks/>
          </p:cNvGraphicFramePr>
          <p:nvPr/>
        </p:nvGraphicFramePr>
        <p:xfrm>
          <a:off x="5187784" y="1675780"/>
          <a:ext cx="3205009" cy="1972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0658EAC5-D6C2-6A4A-9EB1-57D1F007153D}"/>
              </a:ext>
            </a:extLst>
          </p:cNvPr>
          <p:cNvGraphicFramePr>
            <a:graphicFrameLocks/>
          </p:cNvGraphicFramePr>
          <p:nvPr/>
        </p:nvGraphicFramePr>
        <p:xfrm>
          <a:off x="1806634" y="3990609"/>
          <a:ext cx="2410691" cy="1740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099242D-9552-A44C-967C-EE60A96FD12B}"/>
              </a:ext>
            </a:extLst>
          </p:cNvPr>
          <p:cNvGraphicFramePr>
            <a:graphicFrameLocks/>
          </p:cNvGraphicFramePr>
          <p:nvPr/>
        </p:nvGraphicFramePr>
        <p:xfrm>
          <a:off x="4419838" y="4007640"/>
          <a:ext cx="2826379" cy="1740249"/>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8B6F2209-CA25-CA4B-9D68-93BE734985A1}"/>
              </a:ext>
            </a:extLst>
          </p:cNvPr>
          <p:cNvSpPr txBox="1"/>
          <p:nvPr/>
        </p:nvSpPr>
        <p:spPr>
          <a:xfrm>
            <a:off x="8392791" y="1723525"/>
            <a:ext cx="2057400"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When has one added too many parameters?  </a:t>
            </a:r>
          </a:p>
        </p:txBody>
      </p:sp>
      <p:sp>
        <p:nvSpPr>
          <p:cNvPr id="12" name="TextBox 11">
            <a:extLst>
              <a:ext uri="{FF2B5EF4-FFF2-40B4-BE49-F238E27FC236}">
                <a16:creationId xmlns:a16="http://schemas.microsoft.com/office/drawing/2014/main" id="{468B2652-EB87-844E-8B6A-F365CBE02054}"/>
              </a:ext>
            </a:extLst>
          </p:cNvPr>
          <p:cNvSpPr txBox="1"/>
          <p:nvPr/>
        </p:nvSpPr>
        <p:spPr>
          <a:xfrm>
            <a:off x="8392792" y="2588515"/>
            <a:ext cx="2098651" cy="1338828"/>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The fit undoubted increases with each parameter, but does this increase justify the additional parameter? </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04108E46-CB94-3446-8467-42E6A84C035C}"/>
              </a:ext>
            </a:extLst>
          </p:cNvPr>
          <p:cNvGraphicFramePr>
            <a:graphicFrameLocks/>
          </p:cNvGraphicFramePr>
          <p:nvPr/>
        </p:nvGraphicFramePr>
        <p:xfrm>
          <a:off x="7527867" y="3979084"/>
          <a:ext cx="3088180" cy="176880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1539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1188-4CB2-9D4C-AECC-E5955DCA9234}"/>
              </a:ext>
            </a:extLst>
          </p:cNvPr>
          <p:cNvSpPr>
            <a:spLocks noGrp="1"/>
          </p:cNvSpPr>
          <p:nvPr>
            <p:ph type="title"/>
          </p:nvPr>
        </p:nvSpPr>
        <p:spPr>
          <a:xfrm>
            <a:off x="2116555" y="940308"/>
            <a:ext cx="7886700" cy="489302"/>
          </a:xfrm>
        </p:spPr>
        <p:txBody>
          <a:bodyPr>
            <a:normAutofit fontScale="90000"/>
          </a:bodyPr>
          <a:lstStyle/>
          <a:p>
            <a:r>
              <a:rPr lang="en-US" sz="3000" dirty="0"/>
              <a:t>One could use the maximum likelihood ratio test</a:t>
            </a:r>
          </a:p>
        </p:txBody>
      </p:sp>
      <p:sp>
        <p:nvSpPr>
          <p:cNvPr id="3" name="Content Placeholder 2">
            <a:extLst>
              <a:ext uri="{FF2B5EF4-FFF2-40B4-BE49-F238E27FC236}">
                <a16:creationId xmlns:a16="http://schemas.microsoft.com/office/drawing/2014/main" id="{44001B1D-93C0-F243-BC28-F7A3FDD45796}"/>
              </a:ext>
            </a:extLst>
          </p:cNvPr>
          <p:cNvSpPr>
            <a:spLocks noGrp="1"/>
          </p:cNvSpPr>
          <p:nvPr>
            <p:ph idx="1"/>
          </p:nvPr>
        </p:nvSpPr>
        <p:spPr>
          <a:xfrm>
            <a:off x="2152650" y="1584302"/>
            <a:ext cx="7886700" cy="3403218"/>
          </a:xfrm>
        </p:spPr>
        <p:txBody>
          <a:bodyPr>
            <a:normAutofit fontScale="47500" lnSpcReduction="20000"/>
          </a:bodyPr>
          <a:lstStyle/>
          <a:p>
            <a:pPr>
              <a:lnSpc>
                <a:spcPct val="120000"/>
              </a:lnSpc>
            </a:pPr>
            <a:r>
              <a:rPr lang="en-US" dirty="0">
                <a:latin typeface="+mj-lt"/>
              </a:rPr>
              <a:t>Let L1 be the maximum value of the likelihood of the data without the additional assumption. In other words, L1 is the likelihood of the data with all the parameters unrestricted and maximum likelihood estimates substituted for these parameters. </a:t>
            </a:r>
          </a:p>
          <a:p>
            <a:pPr>
              <a:lnSpc>
                <a:spcPct val="120000"/>
              </a:lnSpc>
            </a:pPr>
            <a:r>
              <a:rPr lang="en-US" dirty="0">
                <a:latin typeface="+mj-lt"/>
              </a:rPr>
              <a:t>Let L0 be the maximum value of the likelihood when the parameters are restricted (and reduced in number) based on the assumption. Assume k parameters were lost (i.e., L0 has k less parameters than L1).</a:t>
            </a:r>
          </a:p>
          <a:p>
            <a:pPr>
              <a:lnSpc>
                <a:spcPct val="120000"/>
              </a:lnSpc>
            </a:pPr>
            <a:r>
              <a:rPr lang="en-US" dirty="0">
                <a:latin typeface="+mj-lt"/>
              </a:rPr>
              <a:t>Form the ratio </a:t>
            </a:r>
            <a:r>
              <a:rPr lang="en-US" dirty="0" err="1">
                <a:latin typeface="+mj-lt"/>
              </a:rPr>
              <a:t>λ</a:t>
            </a:r>
            <a:r>
              <a:rPr lang="en-US" dirty="0">
                <a:latin typeface="+mj-lt"/>
              </a:rPr>
              <a:t>=L0/L1. This ratio is always between 0 and 1 and the less likely the assumption is, the smaller </a:t>
            </a:r>
            <a:r>
              <a:rPr lang="en-US" dirty="0" err="1">
                <a:latin typeface="+mj-lt"/>
              </a:rPr>
              <a:t>λ</a:t>
            </a:r>
            <a:r>
              <a:rPr lang="en-US" dirty="0">
                <a:latin typeface="+mj-lt"/>
              </a:rPr>
              <a:t> will be. This can be quantified at a given confidence level as follows:</a:t>
            </a:r>
          </a:p>
          <a:p>
            <a:pPr>
              <a:lnSpc>
                <a:spcPct val="120000"/>
              </a:lnSpc>
            </a:pPr>
            <a:r>
              <a:rPr lang="en-US" dirty="0">
                <a:latin typeface="+mj-lt"/>
              </a:rPr>
              <a:t>Calculate χ2=−2 ln </a:t>
            </a:r>
            <a:r>
              <a:rPr lang="en-US" dirty="0" err="1">
                <a:latin typeface="+mj-lt"/>
              </a:rPr>
              <a:t>λ</a:t>
            </a:r>
            <a:r>
              <a:rPr lang="en-US" dirty="0">
                <a:latin typeface="+mj-lt"/>
              </a:rPr>
              <a:t>. The smaller </a:t>
            </a:r>
            <a:r>
              <a:rPr lang="en-US" dirty="0" err="1">
                <a:latin typeface="+mj-lt"/>
              </a:rPr>
              <a:t>λ</a:t>
            </a:r>
            <a:r>
              <a:rPr lang="en-US" dirty="0">
                <a:latin typeface="+mj-lt"/>
              </a:rPr>
              <a:t> is, the larger χ2 will be.</a:t>
            </a:r>
          </a:p>
          <a:p>
            <a:pPr>
              <a:lnSpc>
                <a:spcPct val="120000"/>
              </a:lnSpc>
            </a:pPr>
            <a:r>
              <a:rPr lang="en-US" dirty="0">
                <a:latin typeface="+mj-lt"/>
              </a:rPr>
              <a:t>We can tell when χ2 is significantly large by comparing it to the 100(1−α) percentile point of a Chi-Square distribution with degrees of freedom. χ2has an approximate Chi-Square distribution with </a:t>
            </a:r>
            <a:r>
              <a:rPr lang="en-US" dirty="0" err="1">
                <a:latin typeface="+mj-lt"/>
              </a:rPr>
              <a:t>kdegrees</a:t>
            </a:r>
            <a:r>
              <a:rPr lang="en-US" dirty="0">
                <a:latin typeface="+mj-lt"/>
              </a:rPr>
              <a:t> of freedom and the approximation is usually good, even for small sample sizes.</a:t>
            </a:r>
          </a:p>
          <a:p>
            <a:pPr>
              <a:lnSpc>
                <a:spcPct val="120000"/>
              </a:lnSpc>
            </a:pPr>
            <a:r>
              <a:rPr lang="en-US" dirty="0">
                <a:latin typeface="+mj-lt"/>
              </a:rPr>
              <a:t>The likelihood ratio test computes χ2 and rejects the assumption if χ2 is larger than a Chi-Square percentile with k degrees of freedom, where the percentile corresponds to the confidence level chosen by the analyst.</a:t>
            </a:r>
          </a:p>
          <a:p>
            <a:pPr marL="0" indent="0">
              <a:buNone/>
            </a:pPr>
            <a:endParaRPr lang="en-US" dirty="0"/>
          </a:p>
        </p:txBody>
      </p:sp>
      <p:sp>
        <p:nvSpPr>
          <p:cNvPr id="4" name="TextBox 3">
            <a:extLst>
              <a:ext uri="{FF2B5EF4-FFF2-40B4-BE49-F238E27FC236}">
                <a16:creationId xmlns:a16="http://schemas.microsoft.com/office/drawing/2014/main" id="{A1DF3C20-AB41-D646-BA2A-3AE61C26D2F3}"/>
              </a:ext>
            </a:extLst>
          </p:cNvPr>
          <p:cNvSpPr txBox="1"/>
          <p:nvPr/>
        </p:nvSpPr>
        <p:spPr>
          <a:xfrm>
            <a:off x="2043344" y="4880857"/>
            <a:ext cx="5524205"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From: https://</a:t>
            </a:r>
            <a:r>
              <a:rPr lang="en-US" sz="1350" dirty="0" err="1">
                <a:solidFill>
                  <a:prstClr val="black"/>
                </a:solidFill>
                <a:latin typeface="Calibri" panose="020F0502020204030204"/>
                <a:ea typeface="+mn-ea"/>
                <a:cs typeface="+mn-cs"/>
              </a:rPr>
              <a:t>www.itl.nist.gov</a:t>
            </a:r>
            <a:r>
              <a:rPr lang="en-US" sz="1350" dirty="0">
                <a:solidFill>
                  <a:prstClr val="black"/>
                </a:solidFill>
                <a:latin typeface="Calibri" panose="020F0502020204030204"/>
                <a:ea typeface="+mn-ea"/>
                <a:cs typeface="+mn-cs"/>
              </a:rPr>
              <a:t>/div898/handbook/</a:t>
            </a:r>
            <a:r>
              <a:rPr lang="en-US" sz="1350" dirty="0" err="1">
                <a:solidFill>
                  <a:prstClr val="black"/>
                </a:solidFill>
                <a:latin typeface="Calibri" panose="020F0502020204030204"/>
                <a:ea typeface="+mn-ea"/>
                <a:cs typeface="+mn-cs"/>
              </a:rPr>
              <a:t>apr</a:t>
            </a:r>
            <a:r>
              <a:rPr lang="en-US" sz="1350" dirty="0">
                <a:solidFill>
                  <a:prstClr val="black"/>
                </a:solidFill>
                <a:latin typeface="Calibri" panose="020F0502020204030204"/>
                <a:ea typeface="+mn-ea"/>
                <a:cs typeface="+mn-cs"/>
              </a:rPr>
              <a:t>/section2/apr233.htm </a:t>
            </a:r>
          </a:p>
        </p:txBody>
      </p:sp>
      <p:sp>
        <p:nvSpPr>
          <p:cNvPr id="5" name="TextBox 4">
            <a:extLst>
              <a:ext uri="{FF2B5EF4-FFF2-40B4-BE49-F238E27FC236}">
                <a16:creationId xmlns:a16="http://schemas.microsoft.com/office/drawing/2014/main" id="{4EBFB673-568A-0B42-AE18-E9AA5E7B2E94}"/>
              </a:ext>
            </a:extLst>
          </p:cNvPr>
          <p:cNvSpPr txBox="1"/>
          <p:nvPr/>
        </p:nvSpPr>
        <p:spPr>
          <a:xfrm>
            <a:off x="2043344" y="5328194"/>
            <a:ext cx="7846187"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Alternatives to the MLRT are the use of the </a:t>
            </a:r>
            <a:r>
              <a:rPr lang="en-US" sz="1350" dirty="0">
                <a:solidFill>
                  <a:prstClr val="black"/>
                </a:solidFill>
                <a:latin typeface="Calibri" panose="020F0502020204030204"/>
                <a:ea typeface="+mn-ea"/>
                <a:cs typeface="+mn-cs"/>
                <a:hlinkClick r:id="rId2"/>
              </a:rPr>
              <a:t>Akaike information criterion</a:t>
            </a:r>
            <a:r>
              <a:rPr lang="en-US" sz="1350" dirty="0">
                <a:solidFill>
                  <a:prstClr val="black"/>
                </a:solidFill>
                <a:latin typeface="Calibri" panose="020F0502020204030204"/>
                <a:ea typeface="+mn-ea"/>
                <a:cs typeface="+mn-cs"/>
              </a:rPr>
              <a:t> or the </a:t>
            </a:r>
            <a:r>
              <a:rPr lang="en-US" sz="1350" dirty="0">
                <a:solidFill>
                  <a:prstClr val="black"/>
                </a:solidFill>
                <a:latin typeface="Calibri" panose="020F0502020204030204"/>
                <a:ea typeface="+mn-ea"/>
                <a:cs typeface="+mn-cs"/>
                <a:hlinkClick r:id="rId3"/>
              </a:rPr>
              <a:t>Bayesian information criterion</a:t>
            </a:r>
            <a:endParaRPr lang="en-US" sz="1350" dirty="0">
              <a:solidFill>
                <a:prstClr val="black"/>
              </a:solidFill>
              <a:latin typeface="Calibri" panose="020F0502020204030204"/>
              <a:ea typeface="+mn-ea"/>
              <a:cs typeface="+mn-cs"/>
            </a:endParaRP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85185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CBBE-5D64-A649-A758-721F344D4D2C}"/>
              </a:ext>
            </a:extLst>
          </p:cNvPr>
          <p:cNvSpPr>
            <a:spLocks noGrp="1"/>
          </p:cNvSpPr>
          <p:nvPr>
            <p:ph type="title"/>
          </p:nvPr>
        </p:nvSpPr>
        <p:spPr>
          <a:xfrm>
            <a:off x="1834688" y="1265224"/>
            <a:ext cx="7886700" cy="567820"/>
          </a:xfrm>
        </p:spPr>
        <p:txBody>
          <a:bodyPr>
            <a:normAutofit fontScale="90000"/>
          </a:bodyPr>
          <a:lstStyle/>
          <a:p>
            <a:r>
              <a:rPr lang="en-US" dirty="0"/>
              <a:t>Aside:</a:t>
            </a:r>
          </a:p>
        </p:txBody>
      </p:sp>
      <p:sp>
        <p:nvSpPr>
          <p:cNvPr id="3" name="Content Placeholder 2">
            <a:extLst>
              <a:ext uri="{FF2B5EF4-FFF2-40B4-BE49-F238E27FC236}">
                <a16:creationId xmlns:a16="http://schemas.microsoft.com/office/drawing/2014/main" id="{1BDE916A-F50A-A542-9829-789B303B64BC}"/>
              </a:ext>
            </a:extLst>
          </p:cNvPr>
          <p:cNvSpPr>
            <a:spLocks noGrp="1"/>
          </p:cNvSpPr>
          <p:nvPr>
            <p:ph idx="1"/>
          </p:nvPr>
        </p:nvSpPr>
        <p:spPr>
          <a:xfrm>
            <a:off x="1585307" y="2182828"/>
            <a:ext cx="7886700" cy="3263504"/>
          </a:xfrm>
        </p:spPr>
        <p:txBody>
          <a:bodyPr>
            <a:normAutofit fontScale="92500"/>
          </a:bodyPr>
          <a:lstStyle/>
          <a:p>
            <a:r>
              <a:rPr lang="en-US" sz="2400" dirty="0">
                <a:latin typeface="+mj-lt"/>
              </a:rPr>
              <a:t>MLE is a sophisticated version of Ockham razor.</a:t>
            </a:r>
          </a:p>
          <a:p>
            <a:r>
              <a:rPr lang="en-US" sz="2400" dirty="0">
                <a:latin typeface="+mj-lt"/>
              </a:rPr>
              <a:t>Ockham razor favors the explanation that can </a:t>
            </a:r>
            <a:br>
              <a:rPr lang="en-US" sz="2400" dirty="0">
                <a:latin typeface="+mj-lt"/>
              </a:rPr>
            </a:br>
            <a:r>
              <a:rPr lang="en-US" sz="2400" dirty="0">
                <a:latin typeface="+mj-lt"/>
              </a:rPr>
              <a:t>explain an observation with the fewest </a:t>
            </a:r>
            <a:br>
              <a:rPr lang="en-US" sz="2400" dirty="0">
                <a:latin typeface="+mj-lt"/>
              </a:rPr>
            </a:br>
            <a:r>
              <a:rPr lang="en-US" sz="2400" dirty="0">
                <a:latin typeface="+mj-lt"/>
              </a:rPr>
              <a:t>assumptions (the parsimony principle).</a:t>
            </a:r>
          </a:p>
          <a:p>
            <a:r>
              <a:rPr lang="en-US" sz="2400" dirty="0">
                <a:latin typeface="+mj-lt"/>
              </a:rPr>
              <a:t>MLE favors the explanation under which the observation is most probable. (MLE becomes equivalent to parsimony, if all events are equally probable.  Note:  you can also apply different weights to the events that are counted in parsimony, or ignore some altogether, e.g., transversion parsimony.)</a:t>
            </a:r>
          </a:p>
        </p:txBody>
      </p:sp>
      <p:pic>
        <p:nvPicPr>
          <p:cNvPr id="4" name="Picture 3">
            <a:extLst>
              <a:ext uri="{FF2B5EF4-FFF2-40B4-BE49-F238E27FC236}">
                <a16:creationId xmlns:a16="http://schemas.microsoft.com/office/drawing/2014/main" id="{AB7EE12E-BCF4-FE49-B91B-A3E2E6D91123}"/>
              </a:ext>
            </a:extLst>
          </p:cNvPr>
          <p:cNvPicPr>
            <a:picLocks noChangeAspect="1"/>
          </p:cNvPicPr>
          <p:nvPr/>
        </p:nvPicPr>
        <p:blipFill>
          <a:blip r:embed="rId2"/>
          <a:stretch>
            <a:fillRect/>
          </a:stretch>
        </p:blipFill>
        <p:spPr>
          <a:xfrm>
            <a:off x="7626236" y="928692"/>
            <a:ext cx="3041765" cy="2281324"/>
          </a:xfrm>
          <a:prstGeom prst="rect">
            <a:avLst/>
          </a:prstGeom>
        </p:spPr>
      </p:pic>
    </p:spTree>
    <p:extLst>
      <p:ext uri="{BB962C8B-B14F-4D97-AF65-F5344CB8AC3E}">
        <p14:creationId xmlns:p14="http://schemas.microsoft.com/office/powerpoint/2010/main" val="366319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863290" y="970278"/>
            <a:ext cx="7886700" cy="613055"/>
          </a:xfrm>
        </p:spPr>
        <p:txBody>
          <a:bodyPr>
            <a:normAutofit fontScale="90000"/>
          </a:bodyPr>
          <a:lstStyle/>
          <a:p>
            <a:pPr eaLnBrk="1" hangingPunct="1"/>
            <a:r>
              <a:rPr lang="en-US" altLang="en-US" sz="2700" dirty="0">
                <a:ea typeface="ＭＳ Ｐゴシック" charset="-128"/>
              </a:rPr>
              <a:t>Non-Parametric Bootstrap: </a:t>
            </a:r>
            <a:br>
              <a:rPr lang="en-US" altLang="en-US" dirty="0">
                <a:latin typeface="Times New Roman" charset="0"/>
                <a:ea typeface="ＭＳ Ｐゴシック" charset="-128"/>
              </a:rPr>
            </a:br>
            <a:r>
              <a:rPr lang="en-US" altLang="en-US" sz="1500" dirty="0">
                <a:ea typeface="ＭＳ Ｐゴシック" charset="-128"/>
              </a:rPr>
              <a:t>Creating pseudo-samples (sampling with replacement, sample size n)   </a:t>
            </a:r>
          </a:p>
        </p:txBody>
      </p:sp>
      <p:sp>
        <p:nvSpPr>
          <p:cNvPr id="2" name="Rectangle 1">
            <a:extLst>
              <a:ext uri="{FF2B5EF4-FFF2-40B4-BE49-F238E27FC236}">
                <a16:creationId xmlns:a16="http://schemas.microsoft.com/office/drawing/2014/main" id="{4AC95924-E65B-3443-AD25-D0F180A30BEA}"/>
              </a:ext>
            </a:extLst>
          </p:cNvPr>
          <p:cNvSpPr/>
          <p:nvPr/>
        </p:nvSpPr>
        <p:spPr>
          <a:xfrm>
            <a:off x="5313814" y="3255876"/>
            <a:ext cx="223138"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 </a:t>
            </a:r>
          </a:p>
        </p:txBody>
      </p:sp>
      <p:pic>
        <p:nvPicPr>
          <p:cNvPr id="4" name="Picture 3">
            <a:hlinkClick r:id="rId3"/>
            <a:extLst>
              <a:ext uri="{FF2B5EF4-FFF2-40B4-BE49-F238E27FC236}">
                <a16:creationId xmlns:a16="http://schemas.microsoft.com/office/drawing/2014/main" id="{C297696D-CFB0-6F47-9946-1A50F3399E14}"/>
              </a:ext>
            </a:extLst>
          </p:cNvPr>
          <p:cNvPicPr>
            <a:picLocks noChangeAspect="1"/>
          </p:cNvPicPr>
          <p:nvPr/>
        </p:nvPicPr>
        <p:blipFill>
          <a:blip r:embed="rId4"/>
          <a:stretch>
            <a:fillRect/>
          </a:stretch>
        </p:blipFill>
        <p:spPr>
          <a:xfrm>
            <a:off x="1941197" y="2966397"/>
            <a:ext cx="2154893" cy="2702594"/>
          </a:xfrm>
          <a:prstGeom prst="rect">
            <a:avLst/>
          </a:prstGeom>
        </p:spPr>
      </p:pic>
      <p:pic>
        <p:nvPicPr>
          <p:cNvPr id="5" name="Picture 4">
            <a:hlinkClick r:id="rId5"/>
            <a:extLst>
              <a:ext uri="{FF2B5EF4-FFF2-40B4-BE49-F238E27FC236}">
                <a16:creationId xmlns:a16="http://schemas.microsoft.com/office/drawing/2014/main" id="{364003CA-FB36-0F45-BD32-3A1905FCDC19}"/>
              </a:ext>
            </a:extLst>
          </p:cNvPr>
          <p:cNvPicPr>
            <a:picLocks noChangeAspect="1"/>
          </p:cNvPicPr>
          <p:nvPr/>
        </p:nvPicPr>
        <p:blipFill>
          <a:blip r:embed="rId6"/>
          <a:stretch>
            <a:fillRect/>
          </a:stretch>
        </p:blipFill>
        <p:spPr>
          <a:xfrm>
            <a:off x="7805671" y="2840776"/>
            <a:ext cx="2341481" cy="2586300"/>
          </a:xfrm>
          <a:prstGeom prst="rect">
            <a:avLst/>
          </a:prstGeom>
        </p:spPr>
      </p:pic>
      <p:pic>
        <p:nvPicPr>
          <p:cNvPr id="3" name="Picture 2">
            <a:hlinkClick r:id="rId7"/>
            <a:extLst>
              <a:ext uri="{FF2B5EF4-FFF2-40B4-BE49-F238E27FC236}">
                <a16:creationId xmlns:a16="http://schemas.microsoft.com/office/drawing/2014/main" id="{57B368D7-36F8-234B-9209-E5DB8C485AA0}"/>
              </a:ext>
            </a:extLst>
          </p:cNvPr>
          <p:cNvPicPr>
            <a:picLocks noChangeAspect="1"/>
          </p:cNvPicPr>
          <p:nvPr/>
        </p:nvPicPr>
        <p:blipFill>
          <a:blip r:embed="rId8"/>
          <a:stretch>
            <a:fillRect/>
          </a:stretch>
        </p:blipFill>
        <p:spPr>
          <a:xfrm>
            <a:off x="4741398" y="4023504"/>
            <a:ext cx="2341481" cy="1644202"/>
          </a:xfrm>
          <a:prstGeom prst="rect">
            <a:avLst/>
          </a:prstGeom>
        </p:spPr>
      </p:pic>
      <p:sp>
        <p:nvSpPr>
          <p:cNvPr id="6" name="TextBox 5">
            <a:extLst>
              <a:ext uri="{FF2B5EF4-FFF2-40B4-BE49-F238E27FC236}">
                <a16:creationId xmlns:a16="http://schemas.microsoft.com/office/drawing/2014/main" id="{DE077092-60B2-A846-A789-99A923E174CB}"/>
              </a:ext>
            </a:extLst>
          </p:cNvPr>
          <p:cNvSpPr txBox="1"/>
          <p:nvPr/>
        </p:nvSpPr>
        <p:spPr>
          <a:xfrm>
            <a:off x="2077976" y="5689031"/>
            <a:ext cx="7555851"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Evaluation of pseudo-samples measures how much information in the original data support a conclusion.</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390E803D-E829-3745-BFE3-A8C811AFD36F}"/>
              </a:ext>
            </a:extLst>
          </p:cNvPr>
          <p:cNvSpPr txBox="1"/>
          <p:nvPr/>
        </p:nvSpPr>
        <p:spPr>
          <a:xfrm>
            <a:off x="1863291" y="1623358"/>
            <a:ext cx="5342425" cy="669414"/>
          </a:xfrm>
          <a:prstGeom prst="rect">
            <a:avLst/>
          </a:prstGeom>
          <a:noFill/>
        </p:spPr>
        <p:txBody>
          <a:bodyPr wrap="none" rtlCol="0">
            <a:spAutoFit/>
          </a:bodyPr>
          <a:lstStyle/>
          <a:p>
            <a:pPr defTabSz="685800" fontAlgn="auto">
              <a:spcBef>
                <a:spcPts val="0"/>
              </a:spcBef>
              <a:spcAft>
                <a:spcPts val="0"/>
              </a:spcAft>
            </a:pPr>
            <a:r>
              <a:rPr lang="en-US" altLang="en-US" dirty="0" err="1">
                <a:solidFill>
                  <a:prstClr val="black"/>
                </a:solidFill>
                <a:latin typeface="Calibri Light" panose="020F0302020204030204"/>
                <a:ea typeface="ＭＳ Ｐゴシック" charset="-128"/>
                <a:cs typeface="+mn-cs"/>
              </a:rPr>
              <a:t>Jacknife</a:t>
            </a:r>
            <a:r>
              <a:rPr lang="en-US" altLang="en-US" dirty="0">
                <a:solidFill>
                  <a:prstClr val="black"/>
                </a:solidFill>
                <a:latin typeface="Calibri Light" panose="020F0302020204030204"/>
                <a:ea typeface="ＭＳ Ｐゴシック" charset="-128"/>
                <a:cs typeface="+mn-cs"/>
              </a:rPr>
              <a:t>: </a:t>
            </a:r>
          </a:p>
          <a:p>
            <a:pPr defTabSz="685800" fontAlgn="auto">
              <a:spcBef>
                <a:spcPts val="0"/>
              </a:spcBef>
              <a:spcAft>
                <a:spcPts val="0"/>
              </a:spcAft>
            </a:pPr>
            <a:r>
              <a:rPr lang="en-US" altLang="en-US" sz="1350" dirty="0">
                <a:solidFill>
                  <a:prstClr val="black"/>
                </a:solidFill>
                <a:latin typeface="Calibri Light" panose="020F0302020204030204"/>
                <a:ea typeface="ＭＳ Ｐゴシック" charset="-128"/>
                <a:cs typeface="+mn-cs"/>
              </a:rPr>
              <a:t>Creating pseudo-samples (sampling without replacement, sample size n/2)</a:t>
            </a:r>
            <a:endParaRPr lang="en-US" sz="1350" dirty="0">
              <a:solidFill>
                <a:prstClr val="black"/>
              </a:solidFill>
              <a:latin typeface="Calibri Light" panose="020F0302020204030204"/>
              <a:ea typeface="ＭＳ Ｐゴシック" charset="-128"/>
              <a:cs typeface="+mn-cs"/>
            </a:endParaRPr>
          </a:p>
        </p:txBody>
      </p:sp>
      <p:sp>
        <p:nvSpPr>
          <p:cNvPr id="9" name="TextBox 8">
            <a:extLst>
              <a:ext uri="{FF2B5EF4-FFF2-40B4-BE49-F238E27FC236}">
                <a16:creationId xmlns:a16="http://schemas.microsoft.com/office/drawing/2014/main" id="{92D87B55-5327-A249-9EA6-ABD5F97EFCDB}"/>
              </a:ext>
            </a:extLst>
          </p:cNvPr>
          <p:cNvSpPr txBox="1"/>
          <p:nvPr/>
        </p:nvSpPr>
        <p:spPr>
          <a:xfrm>
            <a:off x="4247048" y="3724299"/>
            <a:ext cx="213789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Statistics on a single sample</a:t>
            </a:r>
          </a:p>
        </p:txBody>
      </p:sp>
      <p:sp>
        <p:nvSpPr>
          <p:cNvPr id="10" name="TextBox 9">
            <a:extLst>
              <a:ext uri="{FF2B5EF4-FFF2-40B4-BE49-F238E27FC236}">
                <a16:creationId xmlns:a16="http://schemas.microsoft.com/office/drawing/2014/main" id="{927793AA-11E6-E449-847F-2AD3E7F81B62}"/>
              </a:ext>
            </a:extLst>
          </p:cNvPr>
          <p:cNvSpPr txBox="1"/>
          <p:nvPr/>
        </p:nvSpPr>
        <p:spPr>
          <a:xfrm>
            <a:off x="4247048" y="3505640"/>
            <a:ext cx="1745991"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Doing the impossible: </a:t>
            </a:r>
          </a:p>
        </p:txBody>
      </p:sp>
      <p:sp>
        <p:nvSpPr>
          <p:cNvPr id="14" name="Rectangle 2">
            <a:extLst>
              <a:ext uri="{FF2B5EF4-FFF2-40B4-BE49-F238E27FC236}">
                <a16:creationId xmlns:a16="http://schemas.microsoft.com/office/drawing/2014/main" id="{A0A5A708-7888-8F4E-84F9-3406A4C4360D}"/>
              </a:ext>
            </a:extLst>
          </p:cNvPr>
          <p:cNvSpPr txBox="1">
            <a:spLocks noChangeArrowheads="1"/>
          </p:cNvSpPr>
          <p:nvPr/>
        </p:nvSpPr>
        <p:spPr>
          <a:xfrm>
            <a:off x="1863291" y="2355662"/>
            <a:ext cx="8283861" cy="695572"/>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20000"/>
              </a:lnSpc>
              <a:spcAft>
                <a:spcPts val="0"/>
              </a:spcAft>
            </a:pPr>
            <a:r>
              <a:rPr lang="en-US" altLang="en-US" sz="3225" dirty="0">
                <a:solidFill>
                  <a:prstClr val="black"/>
                </a:solidFill>
                <a:latin typeface="Calibri Light" panose="020F0302020204030204"/>
                <a:ea typeface="ＭＳ Ｐゴシック" charset="-128"/>
              </a:rPr>
              <a:t>Parametric Bootstrap: </a:t>
            </a:r>
            <a:br>
              <a:rPr lang="en-US" altLang="en-US" sz="3525" dirty="0">
                <a:solidFill>
                  <a:prstClr val="black"/>
                </a:solidFill>
                <a:latin typeface="Times New Roman" charset="0"/>
                <a:ea typeface="ＭＳ Ｐゴシック" charset="-128"/>
              </a:rPr>
            </a:br>
            <a:r>
              <a:rPr lang="en-US" altLang="en-US" sz="1800" dirty="0">
                <a:solidFill>
                  <a:prstClr val="black"/>
                </a:solidFill>
                <a:latin typeface="Calibri Light" panose="020F0302020204030204"/>
                <a:ea typeface="ＭＳ Ｐゴシック" charset="-128"/>
              </a:rPr>
              <a:t>Creating pseudo-samples through simulations using a model and parameters estimated from the data</a:t>
            </a:r>
          </a:p>
          <a:p>
            <a:pPr defTabSz="685800" fontAlgn="auto">
              <a:lnSpc>
                <a:spcPct val="120000"/>
              </a:lnSpc>
              <a:spcAft>
                <a:spcPts val="0"/>
              </a:spcAft>
            </a:pPr>
            <a:endParaRPr lang="en-US" altLang="en-US" sz="1800" dirty="0">
              <a:solidFill>
                <a:prstClr val="black"/>
              </a:solidFill>
              <a:latin typeface="Calibri Light" panose="020F0302020204030204"/>
              <a:ea typeface="ＭＳ Ｐゴシック" charset="-128"/>
            </a:endParaRPr>
          </a:p>
        </p:txBody>
      </p:sp>
    </p:spTree>
    <p:extLst>
      <p:ext uri="{BB962C8B-B14F-4D97-AF65-F5344CB8AC3E}">
        <p14:creationId xmlns:p14="http://schemas.microsoft.com/office/powerpoint/2010/main" val="851280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681F-51E1-C041-995E-3165BB75E1B9}"/>
              </a:ext>
            </a:extLst>
          </p:cNvPr>
          <p:cNvSpPr>
            <a:spLocks noGrp="1"/>
          </p:cNvSpPr>
          <p:nvPr>
            <p:ph type="title"/>
          </p:nvPr>
        </p:nvSpPr>
        <p:spPr/>
        <p:txBody>
          <a:bodyPr/>
          <a:lstStyle/>
          <a:p>
            <a:r>
              <a:rPr lang="en-US" sz="2100" dirty="0"/>
              <a:t>Creating bootstrap or pseudo-samples through sampling alignment columns with replacement</a:t>
            </a:r>
          </a:p>
        </p:txBody>
      </p:sp>
      <p:pic>
        <p:nvPicPr>
          <p:cNvPr id="4" name="Content Placeholder 3">
            <a:extLst>
              <a:ext uri="{FF2B5EF4-FFF2-40B4-BE49-F238E27FC236}">
                <a16:creationId xmlns:a16="http://schemas.microsoft.com/office/drawing/2014/main" id="{C8279817-DC41-F84F-82AC-87922A5676EB}"/>
              </a:ext>
            </a:extLst>
          </p:cNvPr>
          <p:cNvPicPr>
            <a:picLocks noGrp="1" noChangeAspect="1"/>
          </p:cNvPicPr>
          <p:nvPr>
            <p:ph idx="1"/>
          </p:nvPr>
        </p:nvPicPr>
        <p:blipFill>
          <a:blip r:embed="rId2"/>
          <a:stretch>
            <a:fillRect/>
          </a:stretch>
        </p:blipFill>
        <p:spPr>
          <a:xfrm>
            <a:off x="4037975" y="2096505"/>
            <a:ext cx="3048000" cy="3181350"/>
          </a:xfrm>
          <a:prstGeom prst="rect">
            <a:avLst/>
          </a:prstGeom>
        </p:spPr>
      </p:pic>
      <p:sp>
        <p:nvSpPr>
          <p:cNvPr id="5" name="TextBox 4">
            <a:extLst>
              <a:ext uri="{FF2B5EF4-FFF2-40B4-BE49-F238E27FC236}">
                <a16:creationId xmlns:a16="http://schemas.microsoft.com/office/drawing/2014/main" id="{00D8D3A4-3F79-D34B-9354-6CEAE256EEAF}"/>
              </a:ext>
            </a:extLst>
          </p:cNvPr>
          <p:cNvSpPr txBox="1"/>
          <p:nvPr/>
        </p:nvSpPr>
        <p:spPr>
          <a:xfrm>
            <a:off x="2776617" y="5504462"/>
            <a:ext cx="6638769" cy="877163"/>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From “Bootstrap and Rogue Identification Tests for Phylogenetic Analyses”</a:t>
            </a:r>
          </a:p>
          <a:p>
            <a:pPr defTabSz="685800" fontAlgn="auto">
              <a:spcBef>
                <a:spcPts val="0"/>
              </a:spcBef>
              <a:spcAft>
                <a:spcPts val="0"/>
              </a:spcAft>
            </a:pPr>
            <a:r>
              <a:rPr lang="en-US" sz="1200" dirty="0">
                <a:solidFill>
                  <a:prstClr val="black"/>
                </a:solidFill>
                <a:latin typeface="Calibri" panose="020F0502020204030204"/>
                <a:ea typeface="+mn-ea"/>
                <a:cs typeface="+mn-cs"/>
              </a:rPr>
              <a:t>Molecular Biology and Evolution 35(1) DOI: 10.1093/</a:t>
            </a:r>
            <a:r>
              <a:rPr lang="en-US" sz="1200" dirty="0" err="1">
                <a:solidFill>
                  <a:prstClr val="black"/>
                </a:solidFill>
                <a:latin typeface="Calibri" panose="020F0502020204030204"/>
                <a:ea typeface="+mn-ea"/>
                <a:cs typeface="+mn-cs"/>
              </a:rPr>
              <a:t>molbev</a:t>
            </a:r>
            <a:r>
              <a:rPr lang="en-US" sz="1200" dirty="0">
                <a:solidFill>
                  <a:prstClr val="black"/>
                </a:solidFill>
                <a:latin typeface="Calibri" panose="020F0502020204030204"/>
                <a:ea typeface="+mn-ea"/>
                <a:cs typeface="+mn-cs"/>
              </a:rPr>
              <a:t>/msy118</a:t>
            </a:r>
          </a:p>
          <a:p>
            <a:pPr defTabSz="685800" fontAlgn="auto">
              <a:spcBef>
                <a:spcPts val="0"/>
              </a:spcBef>
              <a:spcAft>
                <a:spcPts val="0"/>
              </a:spcAft>
            </a:pPr>
            <a:br>
              <a:rPr lang="en-US" sz="1350" dirty="0">
                <a:solidFill>
                  <a:prstClr val="black"/>
                </a:solidFill>
                <a:latin typeface="Calibri" panose="020F0502020204030204"/>
                <a:ea typeface="+mn-ea"/>
                <a:cs typeface="+mn-cs"/>
              </a:rPr>
            </a:b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7888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B2F65-885F-184C-8BB4-CEB4BC5BA9A0}"/>
              </a:ext>
            </a:extLst>
          </p:cNvPr>
          <p:cNvSpPr>
            <a:spLocks noGrp="1"/>
          </p:cNvSpPr>
          <p:nvPr>
            <p:ph idx="1"/>
          </p:nvPr>
        </p:nvSpPr>
        <p:spPr/>
        <p:txBody>
          <a:bodyPr/>
          <a:lstStyle/>
          <a:p>
            <a:r>
              <a:rPr lang="en-US" dirty="0"/>
              <a:t>Bootstrapping example: </a:t>
            </a:r>
          </a:p>
          <a:p>
            <a:endParaRPr lang="en-US" dirty="0"/>
          </a:p>
        </p:txBody>
      </p:sp>
      <p:pic>
        <p:nvPicPr>
          <p:cNvPr id="4" name="Picture 3">
            <a:extLst>
              <a:ext uri="{FF2B5EF4-FFF2-40B4-BE49-F238E27FC236}">
                <a16:creationId xmlns:a16="http://schemas.microsoft.com/office/drawing/2014/main" id="{4D593A7C-55DB-734D-8A28-21B3FE5CC389}"/>
              </a:ext>
            </a:extLst>
          </p:cNvPr>
          <p:cNvPicPr>
            <a:picLocks noChangeAspect="1"/>
          </p:cNvPicPr>
          <p:nvPr/>
        </p:nvPicPr>
        <p:blipFill>
          <a:blip r:embed="rId2"/>
          <a:stretch>
            <a:fillRect/>
          </a:stretch>
        </p:blipFill>
        <p:spPr>
          <a:xfrm>
            <a:off x="2473687" y="2667794"/>
            <a:ext cx="5956300" cy="2667000"/>
          </a:xfrm>
          <a:prstGeom prst="rect">
            <a:avLst/>
          </a:prstGeom>
        </p:spPr>
      </p:pic>
    </p:spTree>
    <p:extLst>
      <p:ext uri="{BB962C8B-B14F-4D97-AF65-F5344CB8AC3E}">
        <p14:creationId xmlns:p14="http://schemas.microsoft.com/office/powerpoint/2010/main" val="244608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B2F65-885F-184C-8BB4-CEB4BC5BA9A0}"/>
              </a:ext>
            </a:extLst>
          </p:cNvPr>
          <p:cNvSpPr>
            <a:spLocks noGrp="1"/>
          </p:cNvSpPr>
          <p:nvPr>
            <p:ph idx="1"/>
          </p:nvPr>
        </p:nvSpPr>
        <p:spPr>
          <a:xfrm>
            <a:off x="442783" y="492125"/>
            <a:ext cx="10515600" cy="4351338"/>
          </a:xfrm>
        </p:spPr>
        <p:txBody>
          <a:bodyPr/>
          <a:lstStyle/>
          <a:p>
            <a:r>
              <a:rPr lang="en-US" dirty="0"/>
              <a:t>Parsimony informative sites</a:t>
            </a:r>
          </a:p>
        </p:txBody>
      </p:sp>
      <p:pic>
        <p:nvPicPr>
          <p:cNvPr id="4" name="Picture 3">
            <a:extLst>
              <a:ext uri="{FF2B5EF4-FFF2-40B4-BE49-F238E27FC236}">
                <a16:creationId xmlns:a16="http://schemas.microsoft.com/office/drawing/2014/main" id="{4D593A7C-55DB-734D-8A28-21B3FE5CC389}"/>
              </a:ext>
            </a:extLst>
          </p:cNvPr>
          <p:cNvPicPr>
            <a:picLocks noChangeAspect="1"/>
          </p:cNvPicPr>
          <p:nvPr/>
        </p:nvPicPr>
        <p:blipFill>
          <a:blip r:embed="rId2"/>
          <a:stretch>
            <a:fillRect/>
          </a:stretch>
        </p:blipFill>
        <p:spPr>
          <a:xfrm>
            <a:off x="5785300" y="215712"/>
            <a:ext cx="3823337" cy="1711942"/>
          </a:xfrm>
          <a:prstGeom prst="rect">
            <a:avLst/>
          </a:prstGeom>
        </p:spPr>
      </p:pic>
      <p:pic>
        <p:nvPicPr>
          <p:cNvPr id="5" name="Picture 4">
            <a:extLst>
              <a:ext uri="{FF2B5EF4-FFF2-40B4-BE49-F238E27FC236}">
                <a16:creationId xmlns:a16="http://schemas.microsoft.com/office/drawing/2014/main" id="{CBA71833-A66C-134F-876F-521964F7122F}"/>
              </a:ext>
            </a:extLst>
          </p:cNvPr>
          <p:cNvPicPr>
            <a:picLocks noChangeAspect="1"/>
          </p:cNvPicPr>
          <p:nvPr/>
        </p:nvPicPr>
        <p:blipFill>
          <a:blip r:embed="rId3"/>
          <a:stretch>
            <a:fillRect/>
          </a:stretch>
        </p:blipFill>
        <p:spPr>
          <a:xfrm>
            <a:off x="1233617" y="2039136"/>
            <a:ext cx="9430264" cy="4837041"/>
          </a:xfrm>
          <a:prstGeom prst="rect">
            <a:avLst/>
          </a:prstGeom>
        </p:spPr>
      </p:pic>
    </p:spTree>
    <p:extLst>
      <p:ext uri="{BB962C8B-B14F-4D97-AF65-F5344CB8AC3E}">
        <p14:creationId xmlns:p14="http://schemas.microsoft.com/office/powerpoint/2010/main" val="4767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1E7AC-B8C5-064D-B1C5-8C0DFF709A43}"/>
              </a:ext>
            </a:extLst>
          </p:cNvPr>
          <p:cNvSpPr txBox="1"/>
          <p:nvPr/>
        </p:nvSpPr>
        <p:spPr>
          <a:xfrm>
            <a:off x="494271" y="432486"/>
            <a:ext cx="10268464" cy="1661993"/>
          </a:xfrm>
          <a:prstGeom prst="rect">
            <a:avLst/>
          </a:prstGeom>
          <a:noFill/>
        </p:spPr>
        <p:txBody>
          <a:bodyPr wrap="square" rtlCol="0">
            <a:spAutoFit/>
          </a:bodyPr>
          <a:lstStyle/>
          <a:p>
            <a:r>
              <a:rPr lang="en-US" sz="2800" dirty="0"/>
              <a:t>To sample with replacement for the alignment columns, we role six-sided dice six times. Assume you got the following numbers:     </a:t>
            </a:r>
            <a:br>
              <a:rPr lang="en-US" sz="2800" dirty="0"/>
            </a:br>
            <a:r>
              <a:rPr lang="en-US" sz="2800" dirty="0"/>
              <a:t>(2 4 1 4 5 1) </a:t>
            </a:r>
          </a:p>
          <a:p>
            <a:endParaRPr lang="en-US" dirty="0"/>
          </a:p>
        </p:txBody>
      </p:sp>
      <p:pic>
        <p:nvPicPr>
          <p:cNvPr id="5" name="Picture 4">
            <a:extLst>
              <a:ext uri="{FF2B5EF4-FFF2-40B4-BE49-F238E27FC236}">
                <a16:creationId xmlns:a16="http://schemas.microsoft.com/office/drawing/2014/main" id="{1C941761-EE67-A347-9D65-EE1D9A1FA1C9}"/>
              </a:ext>
            </a:extLst>
          </p:cNvPr>
          <p:cNvPicPr>
            <a:picLocks noChangeAspect="1"/>
          </p:cNvPicPr>
          <p:nvPr/>
        </p:nvPicPr>
        <p:blipFill>
          <a:blip r:embed="rId2"/>
          <a:stretch>
            <a:fillRect/>
          </a:stretch>
        </p:blipFill>
        <p:spPr>
          <a:xfrm>
            <a:off x="4658498" y="1532239"/>
            <a:ext cx="4071669" cy="4114800"/>
          </a:xfrm>
          <a:prstGeom prst="rect">
            <a:avLst/>
          </a:prstGeom>
        </p:spPr>
      </p:pic>
      <p:sp>
        <p:nvSpPr>
          <p:cNvPr id="2" name="TextBox 1">
            <a:extLst>
              <a:ext uri="{FF2B5EF4-FFF2-40B4-BE49-F238E27FC236}">
                <a16:creationId xmlns:a16="http://schemas.microsoft.com/office/drawing/2014/main" id="{107D3A8A-DE9E-3944-82C6-825E7CE12448}"/>
              </a:ext>
            </a:extLst>
          </p:cNvPr>
          <p:cNvSpPr txBox="1"/>
          <p:nvPr/>
        </p:nvSpPr>
        <p:spPr>
          <a:xfrm>
            <a:off x="271847" y="5994229"/>
            <a:ext cx="11920153" cy="1200329"/>
          </a:xfrm>
          <a:prstGeom prst="rect">
            <a:avLst/>
          </a:prstGeom>
          <a:noFill/>
        </p:spPr>
        <p:txBody>
          <a:bodyPr wrap="square" rtlCol="0">
            <a:spAutoFit/>
          </a:bodyPr>
          <a:lstStyle/>
          <a:p>
            <a:r>
              <a:rPr lang="en-US" dirty="0"/>
              <a:t>In this case column 3 and 6 did not make it into the </a:t>
            </a:r>
            <a:r>
              <a:rPr lang="en-US" dirty="0" err="1"/>
              <a:t>pseudosample</a:t>
            </a:r>
            <a:r>
              <a:rPr lang="en-US" dirty="0"/>
              <a:t>, and columns 1 and 4 made it twice.  </a:t>
            </a:r>
          </a:p>
          <a:p>
            <a:endParaRPr lang="en-US" dirty="0"/>
          </a:p>
        </p:txBody>
      </p:sp>
    </p:spTree>
    <p:extLst>
      <p:ext uri="{BB962C8B-B14F-4D97-AF65-F5344CB8AC3E}">
        <p14:creationId xmlns:p14="http://schemas.microsoft.com/office/powerpoint/2010/main" val="335615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818C7-3874-5C41-B422-173245630B93}"/>
              </a:ext>
            </a:extLst>
          </p:cNvPr>
          <p:cNvSpPr>
            <a:spLocks noGrp="1"/>
          </p:cNvSpPr>
          <p:nvPr>
            <p:ph idx="1"/>
          </p:nvPr>
        </p:nvSpPr>
        <p:spPr>
          <a:xfrm>
            <a:off x="998482" y="1599828"/>
            <a:ext cx="10195035" cy="4779791"/>
          </a:xfrm>
        </p:spPr>
        <p:txBody>
          <a:bodyPr>
            <a:normAutofit fontScale="55000" lnSpcReduction="20000"/>
          </a:bodyPr>
          <a:lstStyle/>
          <a:p>
            <a:pPr>
              <a:lnSpc>
                <a:spcPct val="120000"/>
              </a:lnSpc>
            </a:pPr>
            <a:r>
              <a:rPr lang="en-US" sz="3600" dirty="0"/>
              <a:t>If all pseudo-samples lead to the same conclusion (which then is said to have 100% bootstrap support), the original data set contained strong support for the conclusion</a:t>
            </a:r>
          </a:p>
          <a:p>
            <a:endParaRPr lang="en-US" sz="3600" dirty="0"/>
          </a:p>
          <a:p>
            <a:pPr>
              <a:lnSpc>
                <a:spcPct val="120000"/>
              </a:lnSpc>
            </a:pPr>
            <a:r>
              <a:rPr lang="en-US" sz="3600" dirty="0"/>
              <a:t>If only few pseudo-samples support a conclusion the original data do not strongly support the conclusion</a:t>
            </a:r>
          </a:p>
          <a:p>
            <a:endParaRPr lang="en-US" sz="3600" dirty="0"/>
          </a:p>
          <a:p>
            <a:r>
              <a:rPr lang="en-US" sz="3600" dirty="0"/>
              <a:t>Some consider 100-%bootstrap-support as analogous to a P-value.  </a:t>
            </a:r>
          </a:p>
          <a:p>
            <a:endParaRPr lang="en-US" sz="3600" dirty="0"/>
          </a:p>
          <a:p>
            <a:r>
              <a:rPr lang="en-US" sz="3600" dirty="0"/>
              <a:t>Bootstrap support values are conservative </a:t>
            </a:r>
          </a:p>
          <a:p>
            <a:endParaRPr lang="en-US" sz="3600" dirty="0"/>
          </a:p>
          <a:p>
            <a:pPr>
              <a:lnSpc>
                <a:spcPct val="120000"/>
              </a:lnSpc>
            </a:pPr>
            <a:r>
              <a:rPr lang="en-US" sz="3600" dirty="0"/>
              <a:t>If a parameter value is estimated from the data, the bootstrap samples can be used to create confidence intervals (this is based on the finding that in cases  where one can obtain many real samples, the real samples and the pseudo-samples show the same variance)</a:t>
            </a:r>
          </a:p>
        </p:txBody>
      </p:sp>
      <p:sp>
        <p:nvSpPr>
          <p:cNvPr id="4" name="TextBox 3">
            <a:extLst>
              <a:ext uri="{FF2B5EF4-FFF2-40B4-BE49-F238E27FC236}">
                <a16:creationId xmlns:a16="http://schemas.microsoft.com/office/drawing/2014/main" id="{737AC6CE-AAF9-5A4A-B750-822F41AD4E86}"/>
              </a:ext>
            </a:extLst>
          </p:cNvPr>
          <p:cNvSpPr txBox="1"/>
          <p:nvPr/>
        </p:nvSpPr>
        <p:spPr>
          <a:xfrm>
            <a:off x="565588" y="452265"/>
            <a:ext cx="4214808" cy="461665"/>
          </a:xfrm>
          <a:prstGeom prst="rect">
            <a:avLst/>
          </a:prstGeom>
          <a:noFill/>
        </p:spPr>
        <p:txBody>
          <a:bodyPr wrap="none" rtlCol="0">
            <a:spAutoFit/>
          </a:bodyPr>
          <a:lstStyle/>
          <a:p>
            <a:pPr defTabSz="685800" fontAlgn="auto">
              <a:spcBef>
                <a:spcPts val="0"/>
              </a:spcBef>
              <a:spcAft>
                <a:spcPts val="0"/>
              </a:spcAft>
            </a:pPr>
            <a:r>
              <a:rPr lang="en-US" dirty="0">
                <a:solidFill>
                  <a:prstClr val="black"/>
                </a:solidFill>
                <a:latin typeface="Calibri" panose="020F0502020204030204"/>
                <a:ea typeface="+mn-ea"/>
                <a:cs typeface="+mn-cs"/>
              </a:rPr>
              <a:t>Bootstrap Take Home Messages </a:t>
            </a:r>
          </a:p>
        </p:txBody>
      </p:sp>
    </p:spTree>
    <p:extLst>
      <p:ext uri="{BB962C8B-B14F-4D97-AF65-F5344CB8AC3E}">
        <p14:creationId xmlns:p14="http://schemas.microsoft.com/office/powerpoint/2010/main" val="404858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6304" y="274638"/>
            <a:ext cx="4094496" cy="1143000"/>
          </a:xfrm>
        </p:spPr>
        <p:txBody>
          <a:bodyPr/>
          <a:lstStyle/>
          <a:p>
            <a:r>
              <a:rPr lang="en-US" dirty="0"/>
              <a:t>Output from </a:t>
            </a:r>
            <a:r>
              <a:rPr lang="en-US" dirty="0" err="1"/>
              <a:t>consense</a:t>
            </a:r>
            <a:endParaRPr lang="en-US" dirty="0"/>
          </a:p>
        </p:txBody>
      </p:sp>
      <p:pic>
        <p:nvPicPr>
          <p:cNvPr id="4" name="Picture 3"/>
          <p:cNvPicPr>
            <a:picLocks noChangeAspect="1"/>
          </p:cNvPicPr>
          <p:nvPr/>
        </p:nvPicPr>
        <p:blipFill>
          <a:blip r:embed="rId2"/>
          <a:stretch>
            <a:fillRect/>
          </a:stretch>
        </p:blipFill>
        <p:spPr>
          <a:xfrm>
            <a:off x="2013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1727200" y="455394"/>
            <a:ext cx="8737600" cy="500062"/>
          </a:xfrm>
        </p:spPr>
        <p:txBody>
          <a:bodyPr/>
          <a:lstStyle/>
          <a:p>
            <a:r>
              <a:rPr lang="en-US" altLang="en-US" dirty="0"/>
              <a:t>Phylogenetic Reconstruction – </a:t>
            </a:r>
            <a:r>
              <a:rPr lang="en-US" altLang="en-US" dirty="0">
                <a:solidFill>
                  <a:srgbClr val="FF0000"/>
                </a:solidFill>
              </a:rPr>
              <a:t>Why? </a:t>
            </a:r>
          </a:p>
        </p:txBody>
      </p:sp>
      <p:sp>
        <p:nvSpPr>
          <p:cNvPr id="3" name="Content Placeholder 2"/>
          <p:cNvSpPr>
            <a:spLocks noGrp="1"/>
          </p:cNvSpPr>
          <p:nvPr>
            <p:ph idx="1"/>
          </p:nvPr>
        </p:nvSpPr>
        <p:spPr>
          <a:xfrm>
            <a:off x="956441" y="1371600"/>
            <a:ext cx="11014842" cy="4114800"/>
          </a:xfrm>
        </p:spPr>
        <p:txBody>
          <a:bodyPr/>
          <a:lstStyle/>
          <a:p>
            <a:pPr marL="0" indent="0">
              <a:buNone/>
              <a:defRPr/>
            </a:pPr>
            <a:r>
              <a:rPr lang="en-US" dirty="0"/>
              <a:t>A) Systematic classification of organisms </a:t>
            </a:r>
          </a:p>
          <a:p>
            <a:pPr marL="0" indent="0">
              <a:buNone/>
              <a:defRPr/>
            </a:pPr>
            <a:r>
              <a:rPr lang="en-US" sz="2000" dirty="0"/>
              <a:t>e.g.: Who were the first angiosperms? (i.e. where are the first angiosperms located relative to present day angiosperms?) Where in the tree of life is the last common ancestor located?</a:t>
            </a:r>
          </a:p>
          <a:p>
            <a:pPr marL="0" indent="0">
              <a:buNone/>
              <a:defRPr/>
            </a:pPr>
            <a:r>
              <a:rPr lang="en-US" dirty="0"/>
              <a:t>B) Evolution of molecules</a:t>
            </a:r>
          </a:p>
          <a:p>
            <a:pPr marL="0" indent="0">
              <a:buNone/>
              <a:defRPr/>
            </a:pPr>
            <a:r>
              <a:rPr lang="en-US" sz="2000" dirty="0"/>
              <a:t>e.g.: domain shuffling, reassignment of function, gene duplications, horizontal gene transfer, drug targets, </a:t>
            </a:r>
            <a:br>
              <a:rPr lang="en-US" sz="2000" dirty="0"/>
            </a:br>
            <a:r>
              <a:rPr lang="en-US" sz="2000" dirty="0"/>
              <a:t>detection of genes that drive evolution of a species/population </a:t>
            </a:r>
            <a:br>
              <a:rPr lang="en-US" sz="2000" dirty="0"/>
            </a:br>
            <a:r>
              <a:rPr lang="en-US" sz="2000" dirty="0"/>
              <a:t>(e.g. </a:t>
            </a:r>
            <a:r>
              <a:rPr lang="en-US" sz="2000" dirty="0" err="1"/>
              <a:t>influenca</a:t>
            </a:r>
            <a:r>
              <a:rPr lang="en-US" sz="2000" dirty="0"/>
              <a:t> virus)</a:t>
            </a:r>
          </a:p>
          <a:p>
            <a:pPr marL="0" indent="0">
              <a:buNone/>
              <a:defRPr/>
            </a:pPr>
            <a:r>
              <a:rPr lang="en-US" dirty="0"/>
              <a:t>C) Identification of organisms </a:t>
            </a:r>
          </a:p>
          <a:p>
            <a:pPr marL="0" indent="0">
              <a:buNone/>
              <a:defRPr/>
            </a:pPr>
            <a:r>
              <a:rPr lang="en-US" sz="2000" dirty="0"/>
              <a:t>e.g., </a:t>
            </a:r>
            <a:r>
              <a:rPr lang="en-US" sz="2000" dirty="0" err="1"/>
              <a:t>phylotyping</a:t>
            </a:r>
            <a:r>
              <a:rPr lang="en-US" sz="2000" dirty="0"/>
              <a:t> in microbiome samples, </a:t>
            </a:r>
            <a:br>
              <a:rPr lang="en-US" sz="2000" dirty="0"/>
            </a:br>
            <a:r>
              <a:rPr lang="en-US" sz="2000" dirty="0"/>
              <a:t>        origin of genes and viruses (e.g., HIV virus, recent </a:t>
            </a:r>
            <a:r>
              <a:rPr lang="en-US" sz="2000" dirty="0" err="1"/>
              <a:t>ebola</a:t>
            </a:r>
            <a:r>
              <a:rPr lang="en-US" sz="2000" dirty="0"/>
              <a:t> outbreak)</a:t>
            </a:r>
          </a:p>
        </p:txBody>
      </p:sp>
    </p:spTree>
    <p:extLst>
      <p:ext uri="{BB962C8B-B14F-4D97-AF65-F5344CB8AC3E}">
        <p14:creationId xmlns:p14="http://schemas.microsoft.com/office/powerpoint/2010/main" val="1807509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2072" y="487352"/>
            <a:ext cx="6202473" cy="6159500"/>
          </a:xfrm>
          <a:prstGeom prst="rect">
            <a:avLst/>
          </a:prstGeom>
        </p:spPr>
      </p:pic>
      <p:sp>
        <p:nvSpPr>
          <p:cNvPr id="2" name="Title 1"/>
          <p:cNvSpPr>
            <a:spLocks noGrp="1"/>
          </p:cNvSpPr>
          <p:nvPr>
            <p:ph type="title"/>
          </p:nvPr>
        </p:nvSpPr>
        <p:spPr>
          <a:xfrm>
            <a:off x="7656069" y="315310"/>
            <a:ext cx="4094496" cy="1143000"/>
          </a:xfrm>
        </p:spPr>
        <p:txBody>
          <a:bodyPr/>
          <a:lstStyle/>
          <a:p>
            <a:r>
              <a:rPr lang="en-US" dirty="0"/>
              <a:t>Output from </a:t>
            </a:r>
            <a:r>
              <a:rPr lang="en-US" dirty="0" err="1"/>
              <a:t>consense</a:t>
            </a:r>
            <a:endParaRPr lang="en-US" dirty="0"/>
          </a:p>
        </p:txBody>
      </p:sp>
    </p:spTree>
    <p:extLst>
      <p:ext uri="{BB962C8B-B14F-4D97-AF65-F5344CB8AC3E}">
        <p14:creationId xmlns:p14="http://schemas.microsoft.com/office/powerpoint/2010/main" val="166803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0"/>
            <a:ext cx="270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1828800" y="1295400"/>
            <a:ext cx="518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000000"/>
                </a:solidFill>
                <a:latin typeface="Times" charset="0"/>
                <a:cs typeface=""/>
              </a:rPr>
              <a:t>Phylogenetic analysis is an inference of evolutionary relationships between organisms.  </a:t>
            </a:r>
          </a:p>
          <a:p>
            <a:pPr eaLnBrk="1" hangingPunct="1"/>
            <a:r>
              <a:rPr lang="en-US" altLang="en-US" sz="2000">
                <a:solidFill>
                  <a:srgbClr val="000000"/>
                </a:solidFill>
                <a:latin typeface="Times" charset="0"/>
                <a:cs typeface=""/>
              </a:rPr>
              <a:t>Phylogenetics tries to answer the question </a:t>
            </a:r>
            <a:br>
              <a:rPr lang="en-US" altLang="en-US" sz="2000">
                <a:solidFill>
                  <a:srgbClr val="000000"/>
                </a:solidFill>
                <a:latin typeface="Times" charset="0"/>
                <a:cs typeface=""/>
              </a:rPr>
            </a:br>
            <a:r>
              <a:rPr lang="en-US" altLang="en-US" sz="2000">
                <a:solidFill>
                  <a:srgbClr val="000000"/>
                </a:solidFill>
                <a:latin typeface="Times" charset="0"/>
                <a:cs typeface=""/>
              </a:rPr>
              <a:t>“How did groups of organisms come into existence?”</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Those relationships are usually represented by tree-like diagrams. </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Note: the equation of biological evolution with a tree like process has limited validity at best.</a:t>
            </a:r>
          </a:p>
          <a:p>
            <a:pPr eaLnBrk="1" hangingPunct="1"/>
            <a:endParaRPr lang="en-US" altLang="en-US" sz="1600">
              <a:solidFill>
                <a:srgbClr val="000000"/>
              </a:solidFill>
              <a:latin typeface="Times New Roman" charset="0"/>
              <a:cs typeface=""/>
            </a:endParaRPr>
          </a:p>
          <a:p>
            <a:pPr eaLnBrk="1" hangingPunct="1"/>
            <a:endParaRPr lang="en-US" altLang="en-US" sz="1600">
              <a:solidFill>
                <a:srgbClr val="000000"/>
              </a:solidFill>
              <a:latin typeface="Times New Roman" charset="0"/>
              <a:cs typeface=""/>
            </a:endParaRPr>
          </a:p>
        </p:txBody>
      </p:sp>
      <p:sp>
        <p:nvSpPr>
          <p:cNvPr id="72707" name="Rectangle 6"/>
          <p:cNvSpPr>
            <a:spLocks noChangeArrowheads="1"/>
          </p:cNvSpPr>
          <p:nvPr/>
        </p:nvSpPr>
        <p:spPr bwMode="auto">
          <a:xfrm>
            <a:off x="2133601" y="354013"/>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600">
              <a:solidFill>
                <a:srgbClr val="000000"/>
              </a:solidFill>
              <a:latin typeface="Times New Roman" charset="0"/>
              <a:cs typeface=""/>
            </a:endParaRPr>
          </a:p>
        </p:txBody>
      </p:sp>
      <p:sp>
        <p:nvSpPr>
          <p:cNvPr id="122884" name="Rectangle 7"/>
          <p:cNvSpPr>
            <a:spLocks noGrp="1" noChangeArrowheads="1"/>
          </p:cNvSpPr>
          <p:nvPr>
            <p:ph type="title"/>
          </p:nvPr>
        </p:nvSpPr>
        <p:spPr>
          <a:xfrm>
            <a:off x="1524000" y="228600"/>
            <a:ext cx="7772400" cy="457200"/>
          </a:xfrm>
        </p:spPr>
        <p:txBody>
          <a:bodyPr rtlCol="0">
            <a:normAutofit fontScale="90000"/>
          </a:bodyPr>
          <a:lstStyle/>
          <a:p>
            <a:pPr algn="l" defTabSz="456880" eaLnBrk="1" fontAlgn="auto" hangingPunct="1">
              <a:spcAft>
                <a:spcPts val="0"/>
              </a:spcAft>
              <a:defRPr/>
            </a:pPr>
            <a:r>
              <a:rPr lang="en-US" sz="2800">
                <a:solidFill>
                  <a:srgbClr val="000000"/>
                </a:solidFill>
                <a:latin typeface="Times New Roman" charset="0"/>
                <a:ea typeface="+mj-ea"/>
                <a:cs typeface="+mj-cs"/>
              </a:rPr>
              <a:t>Steps of the phylogenetic analysis</a:t>
            </a:r>
            <a:endParaRPr lang="en-US">
              <a:latin typeface="Times New Roman" charset="0"/>
              <a:ea typeface="+mj-ea"/>
              <a:cs typeface="+mj-cs"/>
            </a:endParaRPr>
          </a:p>
        </p:txBody>
      </p:sp>
    </p:spTree>
    <p:extLst>
      <p:ext uri="{BB962C8B-B14F-4D97-AF65-F5344CB8AC3E}">
        <p14:creationId xmlns:p14="http://schemas.microsoft.com/office/powerpoint/2010/main" val="50056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ctrTitle"/>
          </p:nvPr>
        </p:nvSpPr>
        <p:spPr>
          <a:xfrm>
            <a:off x="152400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4754" name="Rectangle 4"/>
          <p:cNvSpPr>
            <a:spLocks noChangeArrowheads="1"/>
          </p:cNvSpPr>
          <p:nvPr/>
        </p:nvSpPr>
        <p:spPr bwMode="auto">
          <a:xfrm>
            <a:off x="851337" y="1203435"/>
            <a:ext cx="1102535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a:solidFill>
                  <a:srgbClr val="000000"/>
                </a:solidFill>
                <a:latin typeface="Times New Roman" charset="0"/>
                <a:cs typeface=""/>
              </a:rPr>
              <a:t>Distance analyses</a:t>
            </a:r>
            <a:endParaRPr lang="en-US" altLang="en-US" dirty="0">
              <a:solidFill>
                <a:srgbClr val="000000"/>
              </a:solidFill>
              <a:latin typeface="Times New Roman" charset="0"/>
              <a:cs typeface=""/>
            </a:endParaRPr>
          </a:p>
          <a:p>
            <a:pPr lvl="1" indent="0" eaLnBrk="1" hangingPunct="1"/>
            <a:r>
              <a:rPr lang="en-US" altLang="en-US" dirty="0">
                <a:solidFill>
                  <a:srgbClr val="000000"/>
                </a:solidFill>
                <a:latin typeface="Times New Roman" charset="0"/>
                <a:cs typeface=""/>
              </a:rPr>
              <a:t>calculate pairwise distances </a:t>
            </a:r>
          </a:p>
          <a:p>
            <a:pPr lvl="1" indent="0" eaLnBrk="1" hangingPunct="1"/>
            <a:r>
              <a:rPr lang="en-US" altLang="en-US" dirty="0">
                <a:solidFill>
                  <a:srgbClr val="000000"/>
                </a:solidFill>
                <a:latin typeface="Times New Roman" charset="0"/>
                <a:cs typeface=""/>
              </a:rPr>
              <a:t>(different distance measures, correction for multiple hits, correction for codon bias) </a:t>
            </a:r>
          </a:p>
          <a:p>
            <a:pPr lvl="1" indent="0" eaLnBrk="1" hangingPunct="1"/>
            <a:endParaRPr lang="en-US" altLang="en-US" dirty="0">
              <a:solidFill>
                <a:srgbClr val="000000"/>
              </a:solidFill>
              <a:latin typeface="Times New Roman" charset="0"/>
              <a:cs typeface=""/>
            </a:endParaRPr>
          </a:p>
          <a:p>
            <a:pPr lvl="1" indent="0" eaLnBrk="1" hangingPunct="1"/>
            <a:r>
              <a:rPr lang="en-US" altLang="en-US" dirty="0">
                <a:solidFill>
                  <a:srgbClr val="000000"/>
                </a:solidFill>
                <a:latin typeface="Times New Roman" charset="0"/>
                <a:cs typeface=""/>
              </a:rPr>
              <a:t>make distance matrix (table of pairwise corrected distances)</a:t>
            </a:r>
          </a:p>
          <a:p>
            <a:pPr lvl="1" indent="0" eaLnBrk="1" hangingPunct="1"/>
            <a:endParaRPr lang="en-US" altLang="en-US" dirty="0">
              <a:solidFill>
                <a:srgbClr val="000000"/>
              </a:solidFill>
              <a:latin typeface="Times New Roman" charset="0"/>
              <a:cs typeface=""/>
            </a:endParaRPr>
          </a:p>
          <a:p>
            <a:pPr lvl="1" indent="0" eaLnBrk="1" hangingPunct="1"/>
            <a:r>
              <a:rPr lang="en-US" altLang="en-US" dirty="0">
                <a:solidFill>
                  <a:srgbClr val="000000"/>
                </a:solidFill>
                <a:latin typeface="Times New Roman" charset="0"/>
                <a:cs typeface=""/>
              </a:rPr>
              <a:t>calculate tree from distance matrix</a:t>
            </a:r>
          </a:p>
          <a:p>
            <a:pPr eaLnBrk="1" hangingPunct="1"/>
            <a:endParaRPr lang="en-US" altLang="en-US" dirty="0">
              <a:solidFill>
                <a:srgbClr val="000000"/>
              </a:solidFill>
              <a:latin typeface="Times New Roman" charset="0"/>
              <a:cs typeface=""/>
            </a:endParaRPr>
          </a:p>
          <a:p>
            <a:pPr lvl="2" indent="0" eaLnBrk="1" hangingPunct="1"/>
            <a:r>
              <a:rPr lang="en-US" altLang="en-US" dirty="0" err="1">
                <a:solidFill>
                  <a:srgbClr val="000000"/>
                </a:solidFill>
                <a:latin typeface="Times New Roman" charset="0"/>
                <a:cs typeface=""/>
              </a:rPr>
              <a:t>i</a:t>
            </a:r>
            <a:r>
              <a:rPr lang="en-US" altLang="en-US" dirty="0">
                <a:solidFill>
                  <a:srgbClr val="000000"/>
                </a:solidFill>
                <a:latin typeface="Times New Roman" charset="0"/>
                <a:cs typeface=""/>
              </a:rPr>
              <a:t>) using optimality criterion </a:t>
            </a:r>
          </a:p>
          <a:p>
            <a:pPr lvl="2" indent="0" eaLnBrk="1" hangingPunct="1"/>
            <a:r>
              <a:rPr lang="en-US" altLang="en-US" dirty="0">
                <a:solidFill>
                  <a:srgbClr val="000000"/>
                </a:solidFill>
                <a:latin typeface="Times New Roman" charset="0"/>
                <a:cs typeface=""/>
              </a:rPr>
              <a:t>(e.g.: smallest error between distance matrix and distances in tree, </a:t>
            </a:r>
            <a:br>
              <a:rPr lang="en-US" altLang="en-US" dirty="0">
                <a:solidFill>
                  <a:srgbClr val="000000"/>
                </a:solidFill>
                <a:latin typeface="Times New Roman" charset="0"/>
                <a:cs typeface=""/>
              </a:rPr>
            </a:br>
            <a:r>
              <a:rPr lang="en-US" altLang="en-US" dirty="0">
                <a:solidFill>
                  <a:srgbClr val="000000"/>
                </a:solidFill>
                <a:latin typeface="Times New Roman" charset="0"/>
                <a:cs typeface=""/>
              </a:rPr>
              <a:t>or use </a:t>
            </a:r>
          </a:p>
          <a:p>
            <a:pPr lvl="2" indent="0" eaLnBrk="1" hangingPunct="1"/>
            <a:r>
              <a:rPr lang="en-US" altLang="en-US" dirty="0">
                <a:solidFill>
                  <a:srgbClr val="000000"/>
                </a:solidFill>
                <a:latin typeface="Times New Roman" charset="0"/>
                <a:cs typeface=""/>
              </a:rPr>
              <a:t>ii) algorithmic approaches (UPGMA or neighbor joining)</a:t>
            </a:r>
          </a:p>
        </p:txBody>
      </p:sp>
    </p:spTree>
    <p:extLst>
      <p:ext uri="{BB962C8B-B14F-4D97-AF65-F5344CB8AC3E}">
        <p14:creationId xmlns:p14="http://schemas.microsoft.com/office/powerpoint/2010/main" val="1014409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002-F443-2349-A0FD-DBE05AAF6782}"/>
              </a:ext>
            </a:extLst>
          </p:cNvPr>
          <p:cNvSpPr>
            <a:spLocks noGrp="1"/>
          </p:cNvSpPr>
          <p:nvPr>
            <p:ph type="title"/>
          </p:nvPr>
        </p:nvSpPr>
        <p:spPr>
          <a:xfrm>
            <a:off x="1524000" y="274638"/>
            <a:ext cx="9071113" cy="1143000"/>
          </a:xfrm>
        </p:spPr>
        <p:txBody>
          <a:bodyPr/>
          <a:lstStyle/>
          <a:p>
            <a:r>
              <a:rPr lang="en-US" sz="3200" b="1" dirty="0"/>
              <a:t>Algorithmic approaches </a:t>
            </a:r>
            <a:r>
              <a:rPr lang="en-US" sz="2800" dirty="0"/>
              <a:t>(no global optimality criterion)</a:t>
            </a:r>
          </a:p>
        </p:txBody>
      </p:sp>
      <p:pic>
        <p:nvPicPr>
          <p:cNvPr id="6" name="Content Placeholder 5">
            <a:extLst>
              <a:ext uri="{FF2B5EF4-FFF2-40B4-BE49-F238E27FC236}">
                <a16:creationId xmlns:a16="http://schemas.microsoft.com/office/drawing/2014/main" id="{0DA32E3B-4605-074D-90A9-2BD91BAFC37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98634" y="1166018"/>
            <a:ext cx="3562992" cy="4525963"/>
          </a:xfrm>
        </p:spPr>
      </p:pic>
      <p:sp>
        <p:nvSpPr>
          <p:cNvPr id="7" name="TextBox 6">
            <a:extLst>
              <a:ext uri="{FF2B5EF4-FFF2-40B4-BE49-F238E27FC236}">
                <a16:creationId xmlns:a16="http://schemas.microsoft.com/office/drawing/2014/main" id="{6AE31207-6E4D-6740-8EA7-76C8248FA009}"/>
              </a:ext>
            </a:extLst>
          </p:cNvPr>
          <p:cNvSpPr txBox="1"/>
          <p:nvPr/>
        </p:nvSpPr>
        <p:spPr>
          <a:xfrm>
            <a:off x="608230" y="5792466"/>
            <a:ext cx="4320413" cy="830997"/>
          </a:xfrm>
          <a:prstGeom prst="rect">
            <a:avLst/>
          </a:prstGeom>
          <a:noFill/>
        </p:spPr>
        <p:txBody>
          <a:bodyPr wrap="none" rtlCol="0">
            <a:spAutoFit/>
          </a:bodyPr>
          <a:lstStyle/>
          <a:p>
            <a:r>
              <a:rPr lang="en-US" dirty="0"/>
              <a:t>Principle of </a:t>
            </a:r>
            <a:r>
              <a:rPr lang="en-US" b="1" dirty="0"/>
              <a:t>Neighbor Joining</a:t>
            </a:r>
          </a:p>
          <a:p>
            <a:r>
              <a:rPr lang="en-US" dirty="0"/>
              <a:t>From </a:t>
            </a:r>
            <a:r>
              <a:rPr lang="en-US" dirty="0">
                <a:hlinkClick r:id="rId4"/>
              </a:rPr>
              <a:t>Wikipedia</a:t>
            </a:r>
            <a:r>
              <a:rPr lang="en-US" dirty="0"/>
              <a:t>  </a:t>
            </a:r>
          </a:p>
        </p:txBody>
      </p:sp>
      <p:sp>
        <p:nvSpPr>
          <p:cNvPr id="8" name="TextBox 7">
            <a:extLst>
              <a:ext uri="{FF2B5EF4-FFF2-40B4-BE49-F238E27FC236}">
                <a16:creationId xmlns:a16="http://schemas.microsoft.com/office/drawing/2014/main" id="{F53BEAE0-7D84-2E4F-941C-E41909B27963}"/>
              </a:ext>
            </a:extLst>
          </p:cNvPr>
          <p:cNvSpPr txBox="1"/>
          <p:nvPr/>
        </p:nvSpPr>
        <p:spPr>
          <a:xfrm>
            <a:off x="6201815" y="5884799"/>
            <a:ext cx="4479070" cy="738664"/>
          </a:xfrm>
          <a:prstGeom prst="rect">
            <a:avLst/>
          </a:prstGeom>
          <a:noFill/>
        </p:spPr>
        <p:txBody>
          <a:bodyPr wrap="square" rtlCol="0">
            <a:spAutoFit/>
          </a:bodyPr>
          <a:lstStyle/>
          <a:p>
            <a:r>
              <a:rPr lang="en-US" b="1" dirty="0"/>
              <a:t>UPGMA </a:t>
            </a:r>
            <a:r>
              <a:rPr lang="en-US" sz="1800" dirty="0"/>
              <a:t>from Richard Edwards (</a:t>
            </a:r>
            <a:r>
              <a:rPr lang="en-US" sz="1800" dirty="0">
                <a:hlinkClick r:id="rId5"/>
              </a:rPr>
              <a:t>here</a:t>
            </a:r>
            <a:r>
              <a:rPr lang="en-US" sz="1800" dirty="0"/>
              <a:t>)</a:t>
            </a:r>
          </a:p>
          <a:p>
            <a:r>
              <a:rPr lang="en-US" sz="1800" dirty="0">
                <a:hlinkClick r:id="rId6"/>
              </a:rPr>
              <a:t>Wikipedia</a:t>
            </a:r>
            <a:r>
              <a:rPr lang="en-US" sz="1800" dirty="0"/>
              <a:t> also has a good work through.</a:t>
            </a:r>
          </a:p>
        </p:txBody>
      </p:sp>
      <p:pic>
        <p:nvPicPr>
          <p:cNvPr id="9" name="Picture 8">
            <a:extLst>
              <a:ext uri="{FF2B5EF4-FFF2-40B4-BE49-F238E27FC236}">
                <a16:creationId xmlns:a16="http://schemas.microsoft.com/office/drawing/2014/main" id="{3E03DD0B-EDDD-3244-98D9-DB2F58716617}"/>
              </a:ext>
            </a:extLst>
          </p:cNvPr>
          <p:cNvPicPr>
            <a:picLocks noChangeAspect="1"/>
          </p:cNvPicPr>
          <p:nvPr/>
        </p:nvPicPr>
        <p:blipFill>
          <a:blip r:embed="rId7"/>
          <a:stretch>
            <a:fillRect/>
          </a:stretch>
        </p:blipFill>
        <p:spPr>
          <a:xfrm>
            <a:off x="5544192" y="1539835"/>
            <a:ext cx="5037774" cy="3778330"/>
          </a:xfrm>
          <a:prstGeom prst="rect">
            <a:avLst/>
          </a:prstGeom>
        </p:spPr>
      </p:pic>
    </p:spTree>
    <p:extLst>
      <p:ext uri="{BB962C8B-B14F-4D97-AF65-F5344CB8AC3E}">
        <p14:creationId xmlns:p14="http://schemas.microsoft.com/office/powerpoint/2010/main" val="315205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ctrTitle"/>
          </p:nvPr>
        </p:nvSpPr>
        <p:spPr>
          <a:xfrm>
            <a:off x="152400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6802" name="Rectangle 3"/>
          <p:cNvSpPr>
            <a:spLocks noChangeArrowheads="1"/>
          </p:cNvSpPr>
          <p:nvPr/>
        </p:nvSpPr>
        <p:spPr bwMode="auto">
          <a:xfrm>
            <a:off x="546538" y="762000"/>
            <a:ext cx="1098331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a:solidFill>
                  <a:srgbClr val="000000"/>
                </a:solidFill>
                <a:latin typeface="Times New Roman" charset="0"/>
                <a:cs typeface=""/>
              </a:rPr>
              <a:t>Distance matrix based analyses</a:t>
            </a:r>
          </a:p>
          <a:p>
            <a:pPr eaLnBrk="1" hangingPunct="1"/>
            <a:endParaRPr lang="en-US" altLang="en-US" b="1"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Parsimony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find that tree that explains sequence data with minimum number of substitutions</a:t>
            </a:r>
          </a:p>
          <a:p>
            <a:pPr lvl="1" indent="0" eaLnBrk="1" hangingPunct="1"/>
            <a:r>
              <a:rPr lang="en-US" altLang="en-US" sz="2000" dirty="0">
                <a:solidFill>
                  <a:srgbClr val="000000"/>
                </a:solidFill>
                <a:latin typeface="Times New Roman" charset="0"/>
                <a:cs typeface=""/>
              </a:rPr>
              <a:t>(tree includes hypothesis of sequence at each of the nodes)</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Maximum Likelihood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given a model for sequence evolution, find the tree that has the highest probability under this model.</a:t>
            </a:r>
          </a:p>
          <a:p>
            <a:pPr lvl="1" indent="0" eaLnBrk="1" hangingPunct="1"/>
            <a:r>
              <a:rPr lang="en-US" altLang="en-US" sz="2000" dirty="0">
                <a:solidFill>
                  <a:srgbClr val="000000"/>
                </a:solidFill>
                <a:latin typeface="Times New Roman" charset="0"/>
                <a:cs typeface=""/>
              </a:rPr>
              <a:t>This approach can also be used to successively refine the model using the maximum likelihood ratio test. </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Bayesian statistics</a:t>
            </a:r>
            <a:r>
              <a:rPr lang="en-US" altLang="en-US" dirty="0">
                <a:solidFill>
                  <a:srgbClr val="000000"/>
                </a:solidFill>
                <a:latin typeface="Times New Roman" charset="0"/>
                <a:cs typeface=""/>
              </a:rPr>
              <a:t> </a:t>
            </a:r>
            <a:r>
              <a:rPr lang="en-US" altLang="en-US" sz="2000" dirty="0">
                <a:solidFill>
                  <a:srgbClr val="000000"/>
                </a:solidFill>
                <a:latin typeface="Times New Roman" charset="0"/>
                <a:cs typeface=""/>
              </a:rPr>
              <a:t>use ML analyses to calculate posterior probabilities for trees, clades and evolutionary parameters. These approaches have become very popular in the last years, because they allow to estimate evolutionary parameters (e.g., which site in a virus protein is under positive selection), without assuming that one actually knows the "true" phylogeny. </a:t>
            </a:r>
          </a:p>
        </p:txBody>
      </p:sp>
    </p:spTree>
    <p:extLst>
      <p:ext uri="{BB962C8B-B14F-4D97-AF65-F5344CB8AC3E}">
        <p14:creationId xmlns:p14="http://schemas.microsoft.com/office/powerpoint/2010/main" val="95587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378372" y="457200"/>
            <a:ext cx="10583918" cy="5943600"/>
          </a:xfrm>
        </p:spPr>
        <p:txBody>
          <a:bodyPr rtlCol="0">
            <a:normAutofit fontScale="92500"/>
          </a:bodyPr>
          <a:lstStyle/>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Else: </a:t>
            </a: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spectral analyses, like evolutionary parsimony, look only at patterns of substitutions,</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Another way to categorize methods of phylogenetic reconstruction is to ask if they are using</a:t>
            </a:r>
            <a:r>
              <a:rPr lang="en-US" sz="2000" dirty="0">
                <a:latin typeface="Times New Roman" charset="0"/>
                <a:ea typeface="+mn-ea"/>
                <a:cs typeface="+mn-cs"/>
              </a:rPr>
              <a:t> </a:t>
            </a:r>
          </a:p>
          <a:p>
            <a:pPr marL="342659" indent="-342659" defTabSz="456880" eaLnBrk="1" fontAlgn="auto" hangingPunct="1">
              <a:lnSpc>
                <a:spcPct val="120000"/>
              </a:lnSpc>
              <a:spcBef>
                <a:spcPct val="0"/>
              </a:spcBef>
              <a:spcAft>
                <a:spcPts val="0"/>
              </a:spcAft>
              <a:buNone/>
              <a:defRPr/>
            </a:pPr>
            <a:endParaRPr lang="en-US" sz="20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an </a:t>
            </a:r>
            <a:r>
              <a:rPr lang="en-US" sz="2400" dirty="0">
                <a:solidFill>
                  <a:srgbClr val="FF0066"/>
                </a:solidFill>
                <a:latin typeface="Times New Roman" charset="0"/>
                <a:ea typeface="+mn-ea"/>
                <a:cs typeface="+mn-cs"/>
              </a:rPr>
              <a:t>optimality criterion</a:t>
            </a:r>
            <a:r>
              <a:rPr lang="en-US" sz="2400" dirty="0">
                <a:latin typeface="Times New Roman" charset="0"/>
                <a:ea typeface="+mn-ea"/>
                <a:cs typeface="+mn-cs"/>
              </a:rPr>
              <a:t> (e.g.: smallest error between distance matrix and distances in tree, least number of steps, highest probability), or </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solidFill>
                  <a:srgbClr val="FF0066"/>
                </a:solidFill>
                <a:latin typeface="Times New Roman" charset="0"/>
                <a:ea typeface="+mn-ea"/>
                <a:cs typeface="+mn-cs"/>
              </a:rPr>
              <a:t>algorithmic approaches</a:t>
            </a:r>
            <a:r>
              <a:rPr lang="en-US" sz="2400" dirty="0">
                <a:latin typeface="Times New Roman" charset="0"/>
                <a:ea typeface="+mn-ea"/>
                <a:cs typeface="+mn-cs"/>
              </a:rPr>
              <a:t> (UPGMA or neighbor joining)</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Packages and programs available:  </a:t>
            </a:r>
            <a:br>
              <a:rPr lang="en-US" sz="2400" dirty="0">
                <a:latin typeface="Times New Roman" charset="0"/>
                <a:ea typeface="+mn-ea"/>
                <a:cs typeface="+mn-cs"/>
              </a:rPr>
            </a:br>
            <a:r>
              <a:rPr lang="en-US" sz="2400" dirty="0" err="1">
                <a:latin typeface="Times New Roman" charset="0"/>
                <a:ea typeface="+mn-ea"/>
                <a:cs typeface="+mn-cs"/>
              </a:rPr>
              <a:t>iqtree</a:t>
            </a:r>
            <a:r>
              <a:rPr lang="en-US" sz="2400" dirty="0">
                <a:latin typeface="Times New Roman" charset="0"/>
                <a:ea typeface="+mn-ea"/>
                <a:cs typeface="+mn-cs"/>
              </a:rPr>
              <a:t>, </a:t>
            </a:r>
            <a:r>
              <a:rPr lang="en-US" sz="2400" dirty="0" err="1">
                <a:latin typeface="Times New Roman" charset="0"/>
                <a:ea typeface="+mn-ea"/>
                <a:cs typeface="+mn-cs"/>
              </a:rPr>
              <a:t>MrBayes</a:t>
            </a:r>
            <a:r>
              <a:rPr lang="en-US" sz="2400" dirty="0">
                <a:latin typeface="Times New Roman" charset="0"/>
                <a:ea typeface="+mn-ea"/>
                <a:cs typeface="+mn-cs"/>
              </a:rPr>
              <a:t>, PAUP*, </a:t>
            </a:r>
            <a:r>
              <a:rPr lang="en-US" sz="2400" dirty="0" err="1">
                <a:latin typeface="Times New Roman" charset="0"/>
                <a:ea typeface="+mn-ea"/>
                <a:cs typeface="+mn-cs"/>
              </a:rPr>
              <a:t>phyml</a:t>
            </a:r>
            <a:r>
              <a:rPr lang="en-US" sz="2400" dirty="0">
                <a:latin typeface="Times New Roman" charset="0"/>
                <a:ea typeface="+mn-ea"/>
                <a:cs typeface="+mn-cs"/>
              </a:rPr>
              <a:t>, </a:t>
            </a:r>
            <a:r>
              <a:rPr lang="en-US" sz="2400" dirty="0" err="1">
                <a:latin typeface="Times New Roman" charset="0"/>
                <a:ea typeface="+mn-ea"/>
                <a:cs typeface="+mn-cs"/>
              </a:rPr>
              <a:t>raxml</a:t>
            </a:r>
            <a:r>
              <a:rPr lang="en-US" sz="2400" dirty="0">
                <a:latin typeface="Times New Roman" charset="0"/>
                <a:ea typeface="+mn-ea"/>
                <a:cs typeface="+mn-cs"/>
              </a:rPr>
              <a:t>, PHYLIP, PAML, Tree-Puzzle, </a:t>
            </a:r>
            <a:r>
              <a:rPr lang="en-US" sz="2400" dirty="0" err="1">
                <a:latin typeface="Times New Roman" charset="0"/>
                <a:ea typeface="+mn-ea"/>
                <a:cs typeface="+mn-cs"/>
              </a:rPr>
              <a:t>clustalw</a:t>
            </a:r>
            <a:r>
              <a:rPr lang="en-US" sz="2400" dirty="0">
                <a:latin typeface="Times New Roman" charset="0"/>
                <a:ea typeface="+mn-ea"/>
                <a:cs typeface="+mn-cs"/>
              </a:rPr>
              <a:t>, </a:t>
            </a:r>
            <a:r>
              <a:rPr lang="en-US" sz="2400" dirty="0" err="1">
                <a:latin typeface="Times New Roman" charset="0"/>
                <a:ea typeface="+mn-ea"/>
                <a:cs typeface="+mn-cs"/>
              </a:rPr>
              <a:t>PhyloGenie</a:t>
            </a:r>
            <a:r>
              <a:rPr lang="en-US" sz="2400" dirty="0">
                <a:latin typeface="Times New Roman" charset="0"/>
                <a:ea typeface="+mn-ea"/>
                <a:cs typeface="+mn-cs"/>
              </a:rPr>
              <a:t>, </a:t>
            </a:r>
            <a:r>
              <a:rPr lang="en-US" sz="2400" dirty="0" err="1">
                <a:latin typeface="Times New Roman" charset="0"/>
                <a:ea typeface="+mn-ea"/>
                <a:cs typeface="+mn-cs"/>
              </a:rPr>
              <a:t>HyPhy</a:t>
            </a:r>
            <a:r>
              <a:rPr lang="en-US" sz="2400" dirty="0">
                <a:latin typeface="Times New Roman" charset="0"/>
                <a:ea typeface="+mn-ea"/>
                <a:cs typeface="+mn-cs"/>
              </a:rPr>
              <a:t>, </a:t>
            </a:r>
            <a:r>
              <a:rPr lang="en-US" sz="2400" dirty="0" err="1">
                <a:latin typeface="Times New Roman" charset="0"/>
                <a:ea typeface="+mn-ea"/>
                <a:cs typeface="+mn-cs"/>
              </a:rPr>
              <a:t>seaview</a:t>
            </a:r>
            <a:r>
              <a:rPr lang="en-US" sz="2400" dirty="0">
                <a:latin typeface="Times New Roman" charset="0"/>
                <a:ea typeface="+mn-ea"/>
                <a:cs typeface="+mn-cs"/>
              </a:rPr>
              <a:t> (GUI for PHYLIP and </a:t>
            </a:r>
            <a:r>
              <a:rPr lang="en-US" sz="2400" dirty="0" err="1">
                <a:latin typeface="Times New Roman" charset="0"/>
                <a:ea typeface="+mn-ea"/>
                <a:cs typeface="+mn-cs"/>
              </a:rPr>
              <a:t>phyml</a:t>
            </a:r>
            <a:r>
              <a:rPr lang="en-US" sz="2400" dirty="0">
                <a:latin typeface="Times New Roman" charset="0"/>
                <a:ea typeface="+mn-ea"/>
                <a:cs typeface="+mn-cs"/>
              </a:rPr>
              <a:t>)</a:t>
            </a:r>
            <a:endParaRPr lang="en-US" sz="2000" dirty="0">
              <a:latin typeface="Times New Roman" charset="0"/>
              <a:ea typeface="+mn-ea"/>
              <a:cs typeface="+mn-cs"/>
            </a:endParaRPr>
          </a:p>
          <a:p>
            <a:pPr marL="342659" indent="-342659" defTabSz="456880" eaLnBrk="1" fontAlgn="auto" hangingPunct="1">
              <a:lnSpc>
                <a:spcPct val="90000"/>
              </a:lnSpc>
              <a:spcAft>
                <a:spcPts val="0"/>
              </a:spcAft>
              <a:buFont typeface="Arial"/>
              <a:buChar char="•"/>
              <a:defRPr/>
            </a:pPr>
            <a:endParaRPr lang="en-US" sz="2800" dirty="0">
              <a:latin typeface="Times New Roman" charset="0"/>
              <a:ea typeface="+mn-ea"/>
              <a:cs typeface="+mn-cs"/>
            </a:endParaRPr>
          </a:p>
        </p:txBody>
      </p:sp>
    </p:spTree>
    <p:extLst>
      <p:ext uri="{BB962C8B-B14F-4D97-AF65-F5344CB8AC3E}">
        <p14:creationId xmlns:p14="http://schemas.microsoft.com/office/powerpoint/2010/main" val="113060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1359-9EC0-B24E-AE70-D1C806F6C42C}"/>
              </a:ext>
            </a:extLst>
          </p:cNvPr>
          <p:cNvSpPr>
            <a:spLocks noGrp="1"/>
          </p:cNvSpPr>
          <p:nvPr>
            <p:ph type="title"/>
          </p:nvPr>
        </p:nvSpPr>
        <p:spPr>
          <a:xfrm>
            <a:off x="2152650" y="3013177"/>
            <a:ext cx="7886700" cy="994172"/>
          </a:xfrm>
        </p:spPr>
        <p:txBody>
          <a:bodyPr/>
          <a:lstStyle/>
          <a:p>
            <a:pPr algn="ctr"/>
            <a:r>
              <a:rPr lang="en-US" dirty="0"/>
              <a:t>Maximum Likelihood </a:t>
            </a:r>
          </a:p>
        </p:txBody>
      </p:sp>
      <p:sp>
        <p:nvSpPr>
          <p:cNvPr id="3" name="Content Placeholder 2">
            <a:extLst>
              <a:ext uri="{FF2B5EF4-FFF2-40B4-BE49-F238E27FC236}">
                <a16:creationId xmlns:a16="http://schemas.microsoft.com/office/drawing/2014/main" id="{6F571CC8-D18A-1A46-9EFF-988BCA9662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06878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2305-1A24-0940-8CCE-1CBAA4D15C43}"/>
              </a:ext>
            </a:extLst>
          </p:cNvPr>
          <p:cNvSpPr>
            <a:spLocks noGrp="1"/>
          </p:cNvSpPr>
          <p:nvPr>
            <p:ph type="title"/>
          </p:nvPr>
        </p:nvSpPr>
        <p:spPr/>
        <p:txBody>
          <a:bodyPr/>
          <a:lstStyle/>
          <a:p>
            <a:r>
              <a:rPr lang="en-US" dirty="0"/>
              <a:t>Estimating Models and Model Parameters.  </a:t>
            </a:r>
          </a:p>
        </p:txBody>
      </p:sp>
      <p:sp>
        <p:nvSpPr>
          <p:cNvPr id="3" name="Content Placeholder 2">
            <a:extLst>
              <a:ext uri="{FF2B5EF4-FFF2-40B4-BE49-F238E27FC236}">
                <a16:creationId xmlns:a16="http://schemas.microsoft.com/office/drawing/2014/main" id="{4F400DDD-C9D8-6347-A0D5-8FE059BFD469}"/>
              </a:ext>
            </a:extLst>
          </p:cNvPr>
          <p:cNvSpPr>
            <a:spLocks noGrp="1"/>
          </p:cNvSpPr>
          <p:nvPr>
            <p:ph idx="1"/>
          </p:nvPr>
        </p:nvSpPr>
        <p:spPr/>
        <p:txBody>
          <a:bodyPr>
            <a:normAutofit fontScale="92500"/>
          </a:bodyPr>
          <a:lstStyle/>
          <a:p>
            <a:r>
              <a:rPr lang="en-US" dirty="0"/>
              <a:t>Likelihood:  Probability of a dataset given a model and a set of parameter.  </a:t>
            </a:r>
          </a:p>
          <a:p>
            <a:endParaRPr lang="en-US" dirty="0"/>
          </a:p>
          <a:p>
            <a:r>
              <a:rPr lang="en-US" dirty="0"/>
              <a:t>Maximum likelihood: maximum probability of drawing the sample actually obtained using the model parameters as variable. (This usually is a tiny number, thus usually one uses the negative logarithm). </a:t>
            </a:r>
          </a:p>
          <a:p>
            <a:endParaRPr lang="en-US" dirty="0"/>
          </a:p>
          <a:p>
            <a:r>
              <a:rPr lang="en-US" dirty="0"/>
              <a:t>This works great for finding the best fitting parameters, </a:t>
            </a:r>
            <a:br>
              <a:rPr lang="en-US" dirty="0"/>
            </a:br>
            <a:r>
              <a:rPr lang="en-US" dirty="0"/>
              <a:t>AND </a:t>
            </a:r>
            <a:br>
              <a:rPr lang="en-US" dirty="0"/>
            </a:br>
            <a:r>
              <a:rPr lang="en-US" dirty="0"/>
              <a:t>Maximum Likelihood Estimation (MLE) can be used to test if assuming a more complicated model is justified by the data </a:t>
            </a:r>
          </a:p>
        </p:txBody>
      </p:sp>
    </p:spTree>
    <p:extLst>
      <p:ext uri="{BB962C8B-B14F-4D97-AF65-F5344CB8AC3E}">
        <p14:creationId xmlns:p14="http://schemas.microsoft.com/office/powerpoint/2010/main" val="2531596092"/>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3248</TotalTime>
  <Words>1343</Words>
  <Application>Microsoft Macintosh PowerPoint</Application>
  <PresentationFormat>Widescreen</PresentationFormat>
  <Paragraphs>115</Paragraphs>
  <Slides>20</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Calibri Light</vt:lpstr>
      <vt:lpstr>Times</vt:lpstr>
      <vt:lpstr>Times New Roman</vt:lpstr>
      <vt:lpstr>1_Default Design</vt:lpstr>
      <vt:lpstr>4_Office Theme</vt:lpstr>
      <vt:lpstr>Office Theme</vt:lpstr>
      <vt:lpstr>MCB 3421 – class 14</vt:lpstr>
      <vt:lpstr>Phylogenetic Reconstruction – Why? </vt:lpstr>
      <vt:lpstr>Steps of the phylogenetic analysis</vt:lpstr>
      <vt:lpstr>Phylogenetic reconstruction - How</vt:lpstr>
      <vt:lpstr>Algorithmic approaches (no global optimality criterion)</vt:lpstr>
      <vt:lpstr>Phylogenetic reconstruction - How</vt:lpstr>
      <vt:lpstr>PowerPoint Presentation</vt:lpstr>
      <vt:lpstr>Maximum Likelihood </vt:lpstr>
      <vt:lpstr>Estimating Models and Model Parameters.  </vt:lpstr>
      <vt:lpstr>Example Regression Regression Polynomials</vt:lpstr>
      <vt:lpstr>One could use the maximum likelihood ratio test</vt:lpstr>
      <vt:lpstr>Aside:</vt:lpstr>
      <vt:lpstr>Non-Parametric Bootstrap:  Creating pseudo-samples (sampling with replacement, sample size n)   </vt:lpstr>
      <vt:lpstr>Creating bootstrap or pseudo-samples through sampling alignment columns with replacement</vt:lpstr>
      <vt:lpstr>PowerPoint Presentation</vt:lpstr>
      <vt:lpstr>PowerPoint Presentation</vt:lpstr>
      <vt:lpstr>PowerPoint Presentation</vt:lpstr>
      <vt:lpstr>PowerPoint Presentation</vt:lpstr>
      <vt:lpstr>Output from consense</vt:lpstr>
      <vt:lpstr>Output from consense</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64</cp:revision>
  <dcterms:modified xsi:type="dcterms:W3CDTF">2021-10-25T14:09:30Z</dcterms:modified>
  <cp:category/>
</cp:coreProperties>
</file>