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32" r:id="rId2"/>
    <p:sldMasterId id="2147484989" r:id="rId3"/>
  </p:sldMasterIdLst>
  <p:notesMasterIdLst>
    <p:notesMasterId r:id="rId39"/>
  </p:notesMasterIdLst>
  <p:handoutMasterIdLst>
    <p:handoutMasterId r:id="rId40"/>
  </p:handoutMasterIdLst>
  <p:sldIdLst>
    <p:sldId id="727" r:id="rId4"/>
    <p:sldId id="709" r:id="rId5"/>
    <p:sldId id="672" r:id="rId6"/>
    <p:sldId id="713" r:id="rId7"/>
    <p:sldId id="673" r:id="rId8"/>
    <p:sldId id="731" r:id="rId9"/>
    <p:sldId id="697" r:id="rId10"/>
    <p:sldId id="674" r:id="rId11"/>
    <p:sldId id="675" r:id="rId12"/>
    <p:sldId id="676" r:id="rId13"/>
    <p:sldId id="726" r:id="rId14"/>
    <p:sldId id="677" r:id="rId15"/>
    <p:sldId id="678" r:id="rId16"/>
    <p:sldId id="720" r:id="rId17"/>
    <p:sldId id="716" r:id="rId18"/>
    <p:sldId id="717" r:id="rId19"/>
    <p:sldId id="719" r:id="rId20"/>
    <p:sldId id="725" r:id="rId21"/>
    <p:sldId id="699" r:id="rId22"/>
    <p:sldId id="714" r:id="rId23"/>
    <p:sldId id="728" r:id="rId24"/>
    <p:sldId id="729" r:id="rId25"/>
    <p:sldId id="730" r:id="rId26"/>
    <p:sldId id="715" r:id="rId27"/>
    <p:sldId id="694" r:id="rId28"/>
    <p:sldId id="696" r:id="rId29"/>
    <p:sldId id="636" r:id="rId30"/>
    <p:sldId id="593" r:id="rId31"/>
    <p:sldId id="594" r:id="rId32"/>
    <p:sldId id="595" r:id="rId33"/>
    <p:sldId id="596" r:id="rId34"/>
    <p:sldId id="597" r:id="rId35"/>
    <p:sldId id="598" r:id="rId36"/>
    <p:sldId id="732" r:id="rId37"/>
    <p:sldId id="599" r:id="rId3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558"/>
  </p:normalViewPr>
  <p:slideViewPr>
    <p:cSldViewPr snapToGrid="0">
      <p:cViewPr varScale="1">
        <p:scale>
          <a:sx n="104" d="100"/>
          <a:sy n="104" d="100"/>
        </p:scale>
        <p:origin x="232" y="560"/>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2-0E59-F24E-BB1B-4BCFF991DDE8}"/>
            </c:ext>
          </c:extLst>
        </c:ser>
        <c:dLbls>
          <c:showLegendKey val="0"/>
          <c:showVal val="0"/>
          <c:showCatName val="0"/>
          <c:showSerName val="0"/>
          <c:showPercent val="0"/>
          <c:showBubbleSize val="0"/>
        </c:dLbls>
        <c:axId val="290386816"/>
        <c:axId val="368812720"/>
      </c:scatterChart>
      <c:valAx>
        <c:axId val="29038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812720"/>
        <c:crosses val="autoZero"/>
        <c:crossBetween val="midCat"/>
      </c:valAx>
      <c:valAx>
        <c:axId val="368812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386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a:t>y = 0.2143x</a:t>
                    </a:r>
                    <a:r>
                      <a:rPr lang="en-US" sz="1200" baseline="30000"/>
                      <a:t>2</a:t>
                    </a:r>
                    <a:r>
                      <a:rPr lang="en-US" sz="1200" baseline="0"/>
                      <a:t> - 0.3457x + 2.34</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5D17-0E44-BD82-CCCB175004BE}"/>
            </c:ext>
          </c:extLst>
        </c:ser>
        <c:dLbls>
          <c:showLegendKey val="0"/>
          <c:showVal val="0"/>
          <c:showCatName val="0"/>
          <c:showSerName val="0"/>
          <c:showPercent val="0"/>
          <c:showBubbleSize val="0"/>
        </c:dLbls>
        <c:axId val="354421376"/>
        <c:axId val="89961456"/>
      </c:scatterChart>
      <c:valAx>
        <c:axId val="354421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961456"/>
        <c:crosses val="autoZero"/>
        <c:crossBetween val="midCat"/>
      </c:valAx>
      <c:valAx>
        <c:axId val="8996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4213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A10E-2B4E-BF79-A33029F93AFE}"/>
            </c:ext>
          </c:extLst>
        </c:ser>
        <c:dLbls>
          <c:showLegendKey val="0"/>
          <c:showVal val="0"/>
          <c:showCatName val="0"/>
          <c:showSerName val="0"/>
          <c:showPercent val="0"/>
          <c:showBubbleSize val="0"/>
        </c:dLbls>
        <c:axId val="91340736"/>
        <c:axId val="382382752"/>
      </c:scatterChart>
      <c:valAx>
        <c:axId val="91340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382752"/>
        <c:crosses val="autoZero"/>
        <c:crossBetween val="midCat"/>
      </c:valAx>
      <c:valAx>
        <c:axId val="38238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3407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29829070148504E-2"/>
          <c:y val="5.5383022774327127E-2"/>
          <c:w val="0.90155555555555555"/>
          <c:h val="0.89814814814814814"/>
        </c:manualLayout>
      </c:layout>
      <c:scatterChart>
        <c:scatterStyle val="lineMarker"/>
        <c:varyColors val="0"/>
        <c:ser>
          <c:idx val="0"/>
          <c:order val="0"/>
          <c:tx>
            <c:strRef>
              <c:f>Sheet2!$B$1</c:f>
              <c:strCache>
                <c:ptCount val="1"/>
                <c:pt idx="0">
                  <c:v>Y value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4"/>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-0.1125x</a:t>
                    </a:r>
                    <a:r>
                      <a:rPr lang="en-US" baseline="30000"/>
                      <a:t>4</a:t>
                    </a:r>
                    <a:r>
                      <a:rPr lang="en-US" baseline="0"/>
                      <a:t> + 1.4083x</a:t>
                    </a:r>
                    <a:r>
                      <a:rPr lang="en-US" baseline="30000"/>
                      <a:t>3</a:t>
                    </a:r>
                    <a:r>
                      <a:rPr lang="en-US" baseline="0"/>
                      <a:t> - 5.8875x</a:t>
                    </a:r>
                    <a:r>
                      <a:rPr lang="en-US" baseline="30000"/>
                      <a:t>2</a:t>
                    </a:r>
                    <a:r>
                      <a:rPr lang="en-US" baseline="0"/>
                      <a:t> + 10.192x - 3.5</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3718-2D49-8A6D-6178C00CFD7C}"/>
            </c:ext>
          </c:extLst>
        </c:ser>
        <c:dLbls>
          <c:showLegendKey val="0"/>
          <c:showVal val="0"/>
          <c:showCatName val="0"/>
          <c:showSerName val="0"/>
          <c:showPercent val="0"/>
          <c:showBubbleSize val="0"/>
        </c:dLbls>
        <c:axId val="352968656"/>
        <c:axId val="627551311"/>
      </c:scatterChart>
      <c:valAx>
        <c:axId val="352968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551311"/>
        <c:crosses val="autoZero"/>
        <c:crossBetween val="midCat"/>
      </c:valAx>
      <c:valAx>
        <c:axId val="62755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968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5"/>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Sheet2!$A$2:$A$7</c:f>
              <c:numCache>
                <c:formatCode>General</c:formatCode>
                <c:ptCount val="6"/>
                <c:pt idx="0">
                  <c:v>1</c:v>
                </c:pt>
                <c:pt idx="1">
                  <c:v>2</c:v>
                </c:pt>
                <c:pt idx="2">
                  <c:v>3</c:v>
                </c:pt>
                <c:pt idx="3">
                  <c:v>4</c:v>
                </c:pt>
                <c:pt idx="4">
                  <c:v>5</c:v>
                </c:pt>
                <c:pt idx="5">
                  <c:v>4.4000000000000004</c:v>
                </c:pt>
              </c:numCache>
            </c:numRef>
          </c:xVal>
          <c:yVal>
            <c:numRef>
              <c:f>Sheet2!$B$2:$B$7</c:f>
              <c:numCache>
                <c:formatCode>General</c:formatCode>
                <c:ptCount val="6"/>
                <c:pt idx="0">
                  <c:v>2.1</c:v>
                </c:pt>
                <c:pt idx="1">
                  <c:v>2.8</c:v>
                </c:pt>
                <c:pt idx="2">
                  <c:v>3</c:v>
                </c:pt>
                <c:pt idx="3">
                  <c:v>4.4000000000000004</c:v>
                </c:pt>
                <c:pt idx="4">
                  <c:v>6</c:v>
                </c:pt>
                <c:pt idx="5">
                  <c:v>4.5</c:v>
                </c:pt>
              </c:numCache>
            </c:numRef>
          </c:yVal>
          <c:smooth val="0"/>
          <c:extLst>
            <c:ext xmlns:c16="http://schemas.microsoft.com/office/drawing/2014/chart" uri="{C3380CC4-5D6E-409C-BE32-E72D297353CC}">
              <c16:uniqueId val="{00000001-584E-A446-BEDE-E24F648C47B2}"/>
            </c:ext>
          </c:extLst>
        </c:ser>
        <c:dLbls>
          <c:showLegendKey val="0"/>
          <c:showVal val="0"/>
          <c:showCatName val="0"/>
          <c:showSerName val="0"/>
          <c:showPercent val="0"/>
          <c:showBubbleSize val="0"/>
        </c:dLbls>
        <c:axId val="354154528"/>
        <c:axId val="91150352"/>
      </c:scatterChart>
      <c:valAx>
        <c:axId val="354154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50352"/>
        <c:crosses val="autoZero"/>
        <c:crossBetween val="midCat"/>
      </c:valAx>
      <c:valAx>
        <c:axId val="9115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1545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10C0A7-0C59-D142-BC87-9433301A1D9E}" type="slidenum">
              <a:rPr lang="en-US" altLang="en-US" sz="1200">
                <a:solidFill>
                  <a:srgbClr val="000000"/>
                </a:solidFill>
              </a:rPr>
              <a:pPr eaLnBrk="1" hangingPunct="1"/>
              <a:t>3</a:t>
            </a:fld>
            <a:endParaRPr lang="en-US" altLang="en-US" sz="1200">
              <a:solidFill>
                <a:srgbClr val="000000"/>
              </a:solidFill>
            </a:endParaRPr>
          </a:p>
        </p:txBody>
      </p:sp>
      <p:sp>
        <p:nvSpPr>
          <p:cNvPr id="68610" name="Rectangle 2"/>
          <p:cNvSpPr>
            <a:spLocks noGrp="1" noRot="1" noChangeAspect="1" noChangeArrowheads="1" noTextEdit="1"/>
          </p:cNvSpPr>
          <p:nvPr>
            <p:ph type="sldImg"/>
          </p:nvPr>
        </p:nvSpPr>
        <p:spPr>
          <a:xfrm>
            <a:off x="1106488" y="652463"/>
            <a:ext cx="4645025" cy="3484562"/>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23252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28</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331788" y="652463"/>
            <a:ext cx="6194425" cy="3484562"/>
          </a:xfrm>
          <a:ln/>
        </p:spPr>
      </p:sp>
      <p:sp>
        <p:nvSpPr>
          <p:cNvPr id="9113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5145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29</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4085924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30</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741042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31</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331788" y="652463"/>
            <a:ext cx="6194425" cy="3484562"/>
          </a:xfrm>
          <a:ln/>
        </p:spPr>
      </p:sp>
      <p:sp>
        <p:nvSpPr>
          <p:cNvPr id="972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10850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32</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2866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33</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29545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34</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331788" y="652463"/>
            <a:ext cx="61944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930750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35</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331788" y="652463"/>
            <a:ext cx="6194425" cy="3484562"/>
          </a:xfrm>
          <a:ln/>
        </p:spPr>
      </p:sp>
      <p:sp>
        <p:nvSpPr>
          <p:cNvPr id="103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35891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4</a:t>
            </a:fld>
            <a:endParaRPr lang="en-US"/>
          </a:p>
        </p:txBody>
      </p:sp>
    </p:spTree>
    <p:extLst>
      <p:ext uri="{BB962C8B-B14F-4D97-AF65-F5344CB8AC3E}">
        <p14:creationId xmlns:p14="http://schemas.microsoft.com/office/powerpoint/2010/main" val="208883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E5B4CA6-718E-CE47-A81A-37617556AACE}" type="slidenum">
              <a:rPr lang="en-US" altLang="en-US" sz="1200">
                <a:solidFill>
                  <a:srgbClr val="000000"/>
                </a:solidFill>
              </a:rPr>
              <a:pPr eaLnBrk="1" hangingPunct="1"/>
              <a:t>5</a:t>
            </a:fld>
            <a:endParaRPr lang="en-US" altLang="en-US" sz="1200">
              <a:solidFill>
                <a:srgbClr val="000000"/>
              </a:solidFill>
            </a:endParaRPr>
          </a:p>
        </p:txBody>
      </p:sp>
      <p:sp>
        <p:nvSpPr>
          <p:cNvPr id="70658" name="Rectangle 2"/>
          <p:cNvSpPr>
            <a:spLocks noGrp="1" noRot="1" noChangeAspect="1" noChangeArrowheads="1" noTextEdit="1"/>
          </p:cNvSpPr>
          <p:nvPr>
            <p:ph type="sldImg"/>
          </p:nvPr>
        </p:nvSpPr>
        <p:spPr>
          <a:xfrm>
            <a:off x="331788" y="652463"/>
            <a:ext cx="6194425" cy="3484562"/>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33508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720452-940D-084C-AA2E-9E126E405B24}" type="slidenum">
              <a:rPr lang="en-US" altLang="en-US" sz="1200">
                <a:solidFill>
                  <a:srgbClr val="000000"/>
                </a:solidFill>
              </a:rPr>
              <a:pPr eaLnBrk="1" hangingPunct="1"/>
              <a:t>9</a:t>
            </a:fld>
            <a:endParaRPr lang="en-US" altLang="en-US" sz="1200">
              <a:solidFill>
                <a:srgbClr val="000000"/>
              </a:solidFill>
            </a:endParaRPr>
          </a:p>
        </p:txBody>
      </p:sp>
      <p:sp>
        <p:nvSpPr>
          <p:cNvPr id="73730" name="Rectangle 2"/>
          <p:cNvSpPr>
            <a:spLocks noGrp="1" noRot="1" noChangeAspect="1" noChangeArrowheads="1" noTextEdit="1"/>
          </p:cNvSpPr>
          <p:nvPr>
            <p:ph type="sldImg"/>
          </p:nvPr>
        </p:nvSpPr>
        <p:spPr>
          <a:xfrm>
            <a:off x="381000" y="685800"/>
            <a:ext cx="6096000" cy="3429000"/>
          </a:xfrm>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27114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D2979F1-FD71-9647-A867-3C7A89B05DD4}" type="slidenum">
              <a:rPr lang="en-US" altLang="en-US" sz="1200">
                <a:solidFill>
                  <a:srgbClr val="000000"/>
                </a:solidFill>
              </a:rPr>
              <a:pPr eaLnBrk="1" hangingPunct="1"/>
              <a:t>10</a:t>
            </a:fld>
            <a:endParaRPr lang="en-US" altLang="en-US" sz="1200">
              <a:solidFill>
                <a:srgbClr val="000000"/>
              </a:solidFill>
            </a:endParaRPr>
          </a:p>
        </p:txBody>
      </p:sp>
      <p:sp>
        <p:nvSpPr>
          <p:cNvPr id="75778" name="Rectangle 2"/>
          <p:cNvSpPr>
            <a:spLocks noGrp="1" noRot="1" noChangeAspect="1" noChangeArrowheads="1" noTextEdit="1"/>
          </p:cNvSpPr>
          <p:nvPr>
            <p:ph type="sldImg"/>
          </p:nvPr>
        </p:nvSpPr>
        <p:spPr>
          <a:xfrm>
            <a:off x="381000" y="685800"/>
            <a:ext cx="6096000" cy="3429000"/>
          </a:xfrm>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31144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DB1B59-5EAF-A44A-BA4D-79B6240D5B60}" type="slidenum">
              <a:rPr lang="en-US" altLang="en-US" sz="1200">
                <a:solidFill>
                  <a:srgbClr val="000000"/>
                </a:solidFill>
              </a:rPr>
              <a:pPr eaLnBrk="1" hangingPunct="1"/>
              <a:t>12</a:t>
            </a:fld>
            <a:endParaRPr lang="en-US" altLang="en-US" sz="1200">
              <a:solidFill>
                <a:srgbClr val="000000"/>
              </a:solidFill>
            </a:endParaRPr>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071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312476-66D2-0644-8E16-122B43DBB1B1}" type="slidenum">
              <a:rPr lang="en-US" altLang="en-US" sz="1200">
                <a:solidFill>
                  <a:srgbClr val="000000"/>
                </a:solidFill>
              </a:rPr>
              <a:pPr eaLnBrk="1" hangingPunct="1"/>
              <a:t>13</a:t>
            </a:fld>
            <a:endParaRPr lang="en-US" altLang="en-US" sz="1200">
              <a:solidFill>
                <a:srgbClr val="000000"/>
              </a:solidFill>
            </a:endParaRPr>
          </a:p>
        </p:txBody>
      </p:sp>
      <p:sp>
        <p:nvSpPr>
          <p:cNvPr id="79874" name="Rectangle 2"/>
          <p:cNvSpPr>
            <a:spLocks noGrp="1" noRot="1" noChangeAspect="1" noChangeArrowheads="1" noTextEdit="1"/>
          </p:cNvSpPr>
          <p:nvPr>
            <p:ph type="sldImg"/>
          </p:nvPr>
        </p:nvSpPr>
        <p:spPr>
          <a:xfrm>
            <a:off x="381000" y="685800"/>
            <a:ext cx="6096000" cy="342900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3848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fit undoubted increases with each parameter, but does this increase justify the additional parameter?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B59E4-4D70-9A41-94E0-61C150A436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24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851180-2A6B-684E-AA26-715A1FD0D231}"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22" name="Rectangle 2"/>
          <p:cNvSpPr>
            <a:spLocks noGrp="1" noRot="1" noChangeAspect="1" noChangeArrowheads="1" noTextEdit="1"/>
          </p:cNvSpPr>
          <p:nvPr>
            <p:ph type="sldImg"/>
          </p:nvPr>
        </p:nvSpPr>
        <p:spPr>
          <a:xfrm>
            <a:off x="381000" y="685800"/>
            <a:ext cx="6096000" cy="34290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3048136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718656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664752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70437-D47E-F142-ADE9-1AAB18E3899A}"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39539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870437-D47E-F142-ADE9-1AAB18E3899A}" type="datetimeFigureOut">
              <a:rPr lang="en-US" smtClean="0"/>
              <a:t>10/26/21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974201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870437-D47E-F142-ADE9-1AAB18E3899A}" type="datetimeFigureOut">
              <a:rPr lang="en-US" smtClean="0"/>
              <a:t>10/26/21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624364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870437-D47E-F142-ADE9-1AAB18E3899A}" type="datetimeFigureOut">
              <a:rPr lang="en-US" smtClean="0"/>
              <a:t>10/26/21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29091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70437-D47E-F142-ADE9-1AAB18E3899A}" type="datetimeFigureOut">
              <a:rPr lang="en-US" smtClean="0"/>
              <a:t>10/26/21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80082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70437-D47E-F142-ADE9-1AAB18E3899A}" type="datetimeFigureOut">
              <a:rPr lang="en-US" smtClean="0"/>
              <a:t>10/26/21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572233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70437-D47E-F142-ADE9-1AAB18E3899A}" type="datetimeFigureOut">
              <a:rPr lang="en-US" smtClean="0"/>
              <a:t>10/26/21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963331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687111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870437-D47E-F142-ADE9-1AAB18E3899A}" type="datetimeFigureOut">
              <a:rPr lang="en-US" smtClean="0"/>
              <a:t>10/26/21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59832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362578-F6C1-3D47-B3DC-F26D2D5C90F3}" type="slidenum">
              <a:rPr lang="en-US" smtClean="0"/>
              <a:pPr>
                <a:defRPr/>
              </a:pPr>
              <a:t>‹#›</a:t>
            </a:fld>
            <a:endParaRPr lang="en-US"/>
          </a:p>
        </p:txBody>
      </p:sp>
    </p:spTree>
    <p:extLst>
      <p:ext uri="{BB962C8B-B14F-4D97-AF65-F5344CB8AC3E}">
        <p14:creationId xmlns:p14="http://schemas.microsoft.com/office/powerpoint/2010/main" val="3621402183"/>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tiff"/><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hyperlink" Target="https://en.wikipedia.org/wiki/UPGMA" TargetMode="External"/><Relationship Id="rId5" Type="http://schemas.openxmlformats.org/officeDocument/2006/relationships/hyperlink" Target="http://www.slimsuite.unsw.edu.au/teaching/upgma/" TargetMode="External"/><Relationship Id="rId4" Type="http://schemas.openxmlformats.org/officeDocument/2006/relationships/hyperlink" Target="https://en.wikipedia.org/wiki/Neighbor_join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Bayesian_information_criterion" TargetMode="External"/><Relationship Id="rId2" Type="http://schemas.openxmlformats.org/officeDocument/2006/relationships/hyperlink" Target="https://en.wikipedia.org/wiki/Akaike_information_criterion" TargetMode="Externa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commons.wikimedia.org/w/index.php?search=munchhausen&amp;title=Special%3ASearch&amp;profile=default&amp;fulltext=1#/media/File:M&#252;nchhausen-AWille.jpg" TargetMode="External"/><Relationship Id="rId7" Type="http://schemas.openxmlformats.org/officeDocument/2006/relationships/hyperlink" Target="https://en.wikipedia.org/wiki/Bootstrapping"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4.tiff"/><Relationship Id="rId5" Type="http://schemas.openxmlformats.org/officeDocument/2006/relationships/hyperlink" Target="https://commons.wikimedia.org/wiki/File:M&#252;nchhausen-Sumpf-Hosemann.png" TargetMode="Externa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j.p.gogarten.uconn.edu/mcb3421_2018/treesSameOrNot.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cience.org/doi/suppl/10.1126/science.1117727/suppl_file/baum.som.pdf" TargetMode="External"/><Relationship Id="rId2" Type="http://schemas.openxmlformats.org/officeDocument/2006/relationships/hyperlink" Target="http://science.sciencemag.org/content/310/5750/979" TargetMode="External"/><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hyperlink" Target="http://evolution.genetics.washington.edu/phylip/newicktree.html" TargetMode="External"/><Relationship Id="rId2" Type="http://schemas.openxmlformats.org/officeDocument/2006/relationships/hyperlink" Target="https://en.wikipedia.org/wiki/Newick_format" TargetMode="External"/><Relationship Id="rId1" Type="http://schemas.openxmlformats.org/officeDocument/2006/relationships/slideLayout" Target="../slideLayouts/slideLayout6.xml"/><Relationship Id="rId5" Type="http://schemas.openxmlformats.org/officeDocument/2006/relationships/hyperlink" Target="http://www.newicks.com/" TargetMode="External"/><Relationship Id="rId4" Type="http://schemas.openxmlformats.org/officeDocument/2006/relationships/hyperlink" Target="http://evolution.genetics.washington.edu/phylip/newick_doc.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a:t>
            </a:r>
            <a:r>
              <a:rPr lang="en-US" sz="4800">
                <a:latin typeface="Calibri Light" panose="020F0302020204030204" pitchFamily="34" charset="0"/>
                <a:cs typeface="Calibri Light" panose="020F0302020204030204" pitchFamily="34" charset="0"/>
              </a:rPr>
              <a:t>class 16</a:t>
            </a:r>
            <a:endParaRPr lang="en-US" sz="4800"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Phylogenetic reconstruction </a:t>
            </a:r>
          </a:p>
          <a:p>
            <a:pPr marL="0" indent="0" algn="ctr">
              <a:buNone/>
            </a:pPr>
            <a:r>
              <a:rPr lang="en-US" dirty="0">
                <a:latin typeface="Calibri" panose="020F0502020204030204" pitchFamily="34" charset="0"/>
                <a:cs typeface="Calibri" panose="020F0502020204030204" pitchFamily="34" charset="0"/>
              </a:rPr>
              <a:t>Part I</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ctrTitle"/>
          </p:nvPr>
        </p:nvSpPr>
        <p:spPr>
          <a:xfrm>
            <a:off x="152400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4754" name="Rectangle 4"/>
          <p:cNvSpPr>
            <a:spLocks noChangeArrowheads="1"/>
          </p:cNvSpPr>
          <p:nvPr/>
        </p:nvSpPr>
        <p:spPr bwMode="auto">
          <a:xfrm>
            <a:off x="851337" y="1203435"/>
            <a:ext cx="1102535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a:solidFill>
                  <a:srgbClr val="000000"/>
                </a:solidFill>
                <a:latin typeface="Times New Roman" charset="0"/>
                <a:cs typeface=""/>
              </a:rPr>
              <a:t>Distance analyses</a:t>
            </a:r>
            <a:endParaRPr lang="en-US" altLang="en-US" dirty="0">
              <a:solidFill>
                <a:srgbClr val="000000"/>
              </a:solidFill>
              <a:latin typeface="Times New Roman" charset="0"/>
              <a:cs typeface=""/>
            </a:endParaRPr>
          </a:p>
          <a:p>
            <a:pPr lvl="1" indent="0" eaLnBrk="1" hangingPunct="1"/>
            <a:r>
              <a:rPr lang="en-US" altLang="en-US" dirty="0">
                <a:solidFill>
                  <a:srgbClr val="000000"/>
                </a:solidFill>
                <a:latin typeface="Times New Roman" charset="0"/>
                <a:cs typeface=""/>
              </a:rPr>
              <a:t>calculate pairwise distances </a:t>
            </a:r>
          </a:p>
          <a:p>
            <a:pPr lvl="1" indent="0" eaLnBrk="1" hangingPunct="1"/>
            <a:r>
              <a:rPr lang="en-US" altLang="en-US" dirty="0">
                <a:solidFill>
                  <a:srgbClr val="000000"/>
                </a:solidFill>
                <a:latin typeface="Times New Roman" charset="0"/>
                <a:cs typeface=""/>
              </a:rPr>
              <a:t>(different distance measures, correction for multiple hits, correction for codon bias) </a:t>
            </a:r>
          </a:p>
          <a:p>
            <a:pPr lvl="1" indent="0" eaLnBrk="1" hangingPunct="1"/>
            <a:endParaRPr lang="en-US" altLang="en-US" dirty="0">
              <a:solidFill>
                <a:srgbClr val="000000"/>
              </a:solidFill>
              <a:latin typeface="Times New Roman" charset="0"/>
              <a:cs typeface=""/>
            </a:endParaRPr>
          </a:p>
          <a:p>
            <a:pPr lvl="1" indent="0" eaLnBrk="1" hangingPunct="1"/>
            <a:r>
              <a:rPr lang="en-US" altLang="en-US" dirty="0">
                <a:solidFill>
                  <a:srgbClr val="000000"/>
                </a:solidFill>
                <a:latin typeface="Times New Roman" charset="0"/>
                <a:cs typeface=""/>
              </a:rPr>
              <a:t>make distance matrix (table of pairwise corrected distances)</a:t>
            </a:r>
          </a:p>
          <a:p>
            <a:pPr lvl="1" indent="0" eaLnBrk="1" hangingPunct="1"/>
            <a:endParaRPr lang="en-US" altLang="en-US" dirty="0">
              <a:solidFill>
                <a:srgbClr val="000000"/>
              </a:solidFill>
              <a:latin typeface="Times New Roman" charset="0"/>
              <a:cs typeface=""/>
            </a:endParaRPr>
          </a:p>
          <a:p>
            <a:pPr lvl="1" indent="0" eaLnBrk="1" hangingPunct="1"/>
            <a:r>
              <a:rPr lang="en-US" altLang="en-US" dirty="0">
                <a:solidFill>
                  <a:srgbClr val="000000"/>
                </a:solidFill>
                <a:latin typeface="Times New Roman" charset="0"/>
                <a:cs typeface=""/>
              </a:rPr>
              <a:t>calculate tree from distance matrix</a:t>
            </a:r>
          </a:p>
          <a:p>
            <a:pPr eaLnBrk="1" hangingPunct="1"/>
            <a:endParaRPr lang="en-US" altLang="en-US" dirty="0">
              <a:solidFill>
                <a:srgbClr val="000000"/>
              </a:solidFill>
              <a:latin typeface="Times New Roman" charset="0"/>
              <a:cs typeface=""/>
            </a:endParaRPr>
          </a:p>
          <a:p>
            <a:pPr lvl="2" indent="0" eaLnBrk="1" hangingPunct="1"/>
            <a:r>
              <a:rPr lang="en-US" altLang="en-US" dirty="0" err="1">
                <a:solidFill>
                  <a:srgbClr val="000000"/>
                </a:solidFill>
                <a:latin typeface="Times New Roman" charset="0"/>
                <a:cs typeface=""/>
              </a:rPr>
              <a:t>i</a:t>
            </a:r>
            <a:r>
              <a:rPr lang="en-US" altLang="en-US" dirty="0">
                <a:solidFill>
                  <a:srgbClr val="000000"/>
                </a:solidFill>
                <a:latin typeface="Times New Roman" charset="0"/>
                <a:cs typeface=""/>
              </a:rPr>
              <a:t>) using optimality criterion </a:t>
            </a:r>
          </a:p>
          <a:p>
            <a:pPr lvl="2" indent="0" eaLnBrk="1" hangingPunct="1"/>
            <a:r>
              <a:rPr lang="en-US" altLang="en-US" dirty="0">
                <a:solidFill>
                  <a:srgbClr val="000000"/>
                </a:solidFill>
                <a:latin typeface="Times New Roman" charset="0"/>
                <a:cs typeface=""/>
              </a:rPr>
              <a:t>(e.g.: smallest error between distance matrix and distances in tree, </a:t>
            </a:r>
            <a:br>
              <a:rPr lang="en-US" altLang="en-US" dirty="0">
                <a:solidFill>
                  <a:srgbClr val="000000"/>
                </a:solidFill>
                <a:latin typeface="Times New Roman" charset="0"/>
                <a:cs typeface=""/>
              </a:rPr>
            </a:br>
            <a:r>
              <a:rPr lang="en-US" altLang="en-US" dirty="0">
                <a:solidFill>
                  <a:srgbClr val="000000"/>
                </a:solidFill>
                <a:latin typeface="Times New Roman" charset="0"/>
                <a:cs typeface=""/>
              </a:rPr>
              <a:t>or use </a:t>
            </a:r>
          </a:p>
          <a:p>
            <a:pPr lvl="2" indent="0" eaLnBrk="1" hangingPunct="1"/>
            <a:r>
              <a:rPr lang="en-US" altLang="en-US" dirty="0">
                <a:solidFill>
                  <a:srgbClr val="000000"/>
                </a:solidFill>
                <a:latin typeface="Times New Roman" charset="0"/>
                <a:cs typeface=""/>
              </a:rPr>
              <a:t>ii) algorithmic approaches (UPGMA or neighbor joining)</a:t>
            </a:r>
          </a:p>
        </p:txBody>
      </p:sp>
    </p:spTree>
    <p:extLst>
      <p:ext uri="{BB962C8B-B14F-4D97-AF65-F5344CB8AC3E}">
        <p14:creationId xmlns:p14="http://schemas.microsoft.com/office/powerpoint/2010/main" val="101440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002-F443-2349-A0FD-DBE05AAF6782}"/>
              </a:ext>
            </a:extLst>
          </p:cNvPr>
          <p:cNvSpPr>
            <a:spLocks noGrp="1"/>
          </p:cNvSpPr>
          <p:nvPr>
            <p:ph type="title"/>
          </p:nvPr>
        </p:nvSpPr>
        <p:spPr>
          <a:xfrm>
            <a:off x="1524000" y="274638"/>
            <a:ext cx="9071113" cy="1143000"/>
          </a:xfrm>
        </p:spPr>
        <p:txBody>
          <a:bodyPr/>
          <a:lstStyle/>
          <a:p>
            <a:r>
              <a:rPr lang="en-US" sz="3200" b="1" dirty="0"/>
              <a:t>Algorithmic approaches </a:t>
            </a:r>
            <a:r>
              <a:rPr lang="en-US" sz="2800" dirty="0"/>
              <a:t>(no global optimality criterion)</a:t>
            </a:r>
          </a:p>
        </p:txBody>
      </p:sp>
      <p:pic>
        <p:nvPicPr>
          <p:cNvPr id="6" name="Content Placeholder 5">
            <a:extLst>
              <a:ext uri="{FF2B5EF4-FFF2-40B4-BE49-F238E27FC236}">
                <a16:creationId xmlns:a16="http://schemas.microsoft.com/office/drawing/2014/main" id="{0DA32E3B-4605-074D-90A9-2BD91BAFC378}"/>
              </a:ext>
            </a:extLst>
          </p:cNvPr>
          <p:cNvPicPr>
            <a:picLocks noGrp="1" noChangeAspect="1"/>
          </p:cNvPicPr>
          <p:nvPr>
            <p:ph idx="1"/>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8634" y="1166018"/>
            <a:ext cx="3562992" cy="4525963"/>
          </a:xfrm>
        </p:spPr>
      </p:pic>
      <p:sp>
        <p:nvSpPr>
          <p:cNvPr id="7" name="TextBox 6">
            <a:extLst>
              <a:ext uri="{FF2B5EF4-FFF2-40B4-BE49-F238E27FC236}">
                <a16:creationId xmlns:a16="http://schemas.microsoft.com/office/drawing/2014/main" id="{6AE31207-6E4D-6740-8EA7-76C8248FA009}"/>
              </a:ext>
            </a:extLst>
          </p:cNvPr>
          <p:cNvSpPr txBox="1"/>
          <p:nvPr/>
        </p:nvSpPr>
        <p:spPr>
          <a:xfrm>
            <a:off x="608230" y="5792466"/>
            <a:ext cx="4320413" cy="830997"/>
          </a:xfrm>
          <a:prstGeom prst="rect">
            <a:avLst/>
          </a:prstGeom>
          <a:noFill/>
        </p:spPr>
        <p:txBody>
          <a:bodyPr wrap="none" rtlCol="0">
            <a:spAutoFit/>
          </a:bodyPr>
          <a:lstStyle/>
          <a:p>
            <a:r>
              <a:rPr lang="en-US" dirty="0"/>
              <a:t>Principle of </a:t>
            </a:r>
            <a:r>
              <a:rPr lang="en-US" b="1" dirty="0"/>
              <a:t>Neighbor Joining</a:t>
            </a:r>
          </a:p>
          <a:p>
            <a:r>
              <a:rPr lang="en-US" dirty="0"/>
              <a:t>From </a:t>
            </a:r>
            <a:r>
              <a:rPr lang="en-US" dirty="0">
                <a:hlinkClick r:id="rId4"/>
              </a:rPr>
              <a:t>Wikipedia</a:t>
            </a:r>
            <a:r>
              <a:rPr lang="en-US" dirty="0"/>
              <a:t>  </a:t>
            </a:r>
          </a:p>
        </p:txBody>
      </p:sp>
      <p:sp>
        <p:nvSpPr>
          <p:cNvPr id="8" name="TextBox 7">
            <a:extLst>
              <a:ext uri="{FF2B5EF4-FFF2-40B4-BE49-F238E27FC236}">
                <a16:creationId xmlns:a16="http://schemas.microsoft.com/office/drawing/2014/main" id="{F53BEAE0-7D84-2E4F-941C-E41909B27963}"/>
              </a:ext>
            </a:extLst>
          </p:cNvPr>
          <p:cNvSpPr txBox="1"/>
          <p:nvPr/>
        </p:nvSpPr>
        <p:spPr>
          <a:xfrm>
            <a:off x="6201815" y="5884799"/>
            <a:ext cx="4479070" cy="738664"/>
          </a:xfrm>
          <a:prstGeom prst="rect">
            <a:avLst/>
          </a:prstGeom>
          <a:noFill/>
        </p:spPr>
        <p:txBody>
          <a:bodyPr wrap="square" rtlCol="0">
            <a:spAutoFit/>
          </a:bodyPr>
          <a:lstStyle/>
          <a:p>
            <a:r>
              <a:rPr lang="en-US" b="1" dirty="0"/>
              <a:t>UPGMA </a:t>
            </a:r>
            <a:r>
              <a:rPr lang="en-US" sz="1800" dirty="0"/>
              <a:t>from Richard Edwards (</a:t>
            </a:r>
            <a:r>
              <a:rPr lang="en-US" sz="1800" dirty="0">
                <a:hlinkClick r:id="rId5"/>
              </a:rPr>
              <a:t>here</a:t>
            </a:r>
            <a:r>
              <a:rPr lang="en-US" sz="1800" dirty="0"/>
              <a:t>)</a:t>
            </a:r>
          </a:p>
          <a:p>
            <a:r>
              <a:rPr lang="en-US" sz="1800" dirty="0">
                <a:hlinkClick r:id="rId6"/>
              </a:rPr>
              <a:t>Wikipedia</a:t>
            </a:r>
            <a:r>
              <a:rPr lang="en-US" sz="1800" dirty="0"/>
              <a:t> also has a good work through.</a:t>
            </a:r>
          </a:p>
        </p:txBody>
      </p:sp>
      <p:pic>
        <p:nvPicPr>
          <p:cNvPr id="9" name="Picture 8">
            <a:extLst>
              <a:ext uri="{FF2B5EF4-FFF2-40B4-BE49-F238E27FC236}">
                <a16:creationId xmlns:a16="http://schemas.microsoft.com/office/drawing/2014/main" id="{3E03DD0B-EDDD-3244-98D9-DB2F587166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4192" y="1539835"/>
            <a:ext cx="5037774" cy="3778330"/>
          </a:xfrm>
          <a:prstGeom prst="rect">
            <a:avLst/>
          </a:prstGeom>
        </p:spPr>
      </p:pic>
    </p:spTree>
    <p:extLst>
      <p:ext uri="{BB962C8B-B14F-4D97-AF65-F5344CB8AC3E}">
        <p14:creationId xmlns:p14="http://schemas.microsoft.com/office/powerpoint/2010/main" val="3152058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ctrTitle"/>
          </p:nvPr>
        </p:nvSpPr>
        <p:spPr>
          <a:xfrm>
            <a:off x="152400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6802" name="Rectangle 3"/>
          <p:cNvSpPr>
            <a:spLocks noChangeArrowheads="1"/>
          </p:cNvSpPr>
          <p:nvPr/>
        </p:nvSpPr>
        <p:spPr bwMode="auto">
          <a:xfrm>
            <a:off x="546538" y="762000"/>
            <a:ext cx="1098331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a:solidFill>
                  <a:srgbClr val="000000"/>
                </a:solidFill>
                <a:latin typeface="Times New Roman" charset="0"/>
                <a:cs typeface=""/>
              </a:rPr>
              <a:t>Distance matrix based analyses</a:t>
            </a:r>
          </a:p>
          <a:p>
            <a:pPr eaLnBrk="1" hangingPunct="1"/>
            <a:endParaRPr lang="en-US" altLang="en-US" b="1"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Parsimony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find that tree that explains sequence data with minimum number of substitutions</a:t>
            </a:r>
          </a:p>
          <a:p>
            <a:pPr lvl="1" indent="0" eaLnBrk="1" hangingPunct="1"/>
            <a:r>
              <a:rPr lang="en-US" altLang="en-US" sz="2000" dirty="0">
                <a:solidFill>
                  <a:srgbClr val="000000"/>
                </a:solidFill>
                <a:latin typeface="Times New Roman" charset="0"/>
                <a:cs typeface=""/>
              </a:rPr>
              <a:t>(tree includes hypothesis of sequence at each of the nodes)</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Maximum Likelihood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given a model for sequence evolution, find the tree that has the highest probability under this model.</a:t>
            </a:r>
          </a:p>
          <a:p>
            <a:pPr lvl="1" indent="0" eaLnBrk="1" hangingPunct="1"/>
            <a:r>
              <a:rPr lang="en-US" altLang="en-US" sz="2000" dirty="0">
                <a:solidFill>
                  <a:srgbClr val="000000"/>
                </a:solidFill>
                <a:latin typeface="Times New Roman" charset="0"/>
                <a:cs typeface=""/>
              </a:rPr>
              <a:t>This approach can also be used to successively refine the model using the maximum likelihood ratio test. </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Bayesian statistics</a:t>
            </a:r>
            <a:r>
              <a:rPr lang="en-US" altLang="en-US" dirty="0">
                <a:solidFill>
                  <a:srgbClr val="000000"/>
                </a:solidFill>
                <a:latin typeface="Times New Roman" charset="0"/>
                <a:cs typeface=""/>
              </a:rPr>
              <a:t> </a:t>
            </a:r>
            <a:r>
              <a:rPr lang="en-US" altLang="en-US" sz="2000" dirty="0">
                <a:solidFill>
                  <a:srgbClr val="000000"/>
                </a:solidFill>
                <a:latin typeface="Times New Roman" charset="0"/>
                <a:cs typeface=""/>
              </a:rPr>
              <a:t>use ML analyses to calculate posterior probabilities for trees, clades and evolutionary parameters. These approaches have become very popular in the last years, because they allow to estimate evolutionary parameters (e.g., which site in a virus protein is under positive selection), without assuming that one actually knows the "true" phylogeny. </a:t>
            </a:r>
          </a:p>
        </p:txBody>
      </p:sp>
    </p:spTree>
    <p:extLst>
      <p:ext uri="{BB962C8B-B14F-4D97-AF65-F5344CB8AC3E}">
        <p14:creationId xmlns:p14="http://schemas.microsoft.com/office/powerpoint/2010/main" val="955877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378372" y="457200"/>
            <a:ext cx="10583918" cy="5943600"/>
          </a:xfrm>
        </p:spPr>
        <p:txBody>
          <a:bodyPr rtlCol="0">
            <a:normAutofit fontScale="92500"/>
          </a:bodyPr>
          <a:lstStyle/>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Else: </a:t>
            </a: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spectral analyses, like evolutionary parsimony, look only at patterns of substitutions,</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Another way to categorize methods of phylogenetic reconstruction is to ask if they are using</a:t>
            </a:r>
            <a:r>
              <a:rPr lang="en-US" sz="2000" dirty="0">
                <a:latin typeface="Times New Roman" charset="0"/>
                <a:ea typeface="+mn-ea"/>
                <a:cs typeface="+mn-cs"/>
              </a:rPr>
              <a:t> </a:t>
            </a:r>
          </a:p>
          <a:p>
            <a:pPr marL="342659" indent="-342659" defTabSz="456880" eaLnBrk="1" fontAlgn="auto" hangingPunct="1">
              <a:lnSpc>
                <a:spcPct val="120000"/>
              </a:lnSpc>
              <a:spcBef>
                <a:spcPct val="0"/>
              </a:spcBef>
              <a:spcAft>
                <a:spcPts val="0"/>
              </a:spcAft>
              <a:buNone/>
              <a:defRPr/>
            </a:pPr>
            <a:endParaRPr lang="en-US" sz="20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an </a:t>
            </a:r>
            <a:r>
              <a:rPr lang="en-US" sz="2400" dirty="0">
                <a:solidFill>
                  <a:srgbClr val="FF0066"/>
                </a:solidFill>
                <a:latin typeface="Times New Roman" charset="0"/>
                <a:ea typeface="+mn-ea"/>
                <a:cs typeface="+mn-cs"/>
              </a:rPr>
              <a:t>optimality criterion</a:t>
            </a:r>
            <a:r>
              <a:rPr lang="en-US" sz="2400" dirty="0">
                <a:latin typeface="Times New Roman" charset="0"/>
                <a:ea typeface="+mn-ea"/>
                <a:cs typeface="+mn-cs"/>
              </a:rPr>
              <a:t> (e.g.: smallest error between distance matrix and distances in tree, least number of steps, highest probability), or </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solidFill>
                  <a:srgbClr val="FF0066"/>
                </a:solidFill>
                <a:latin typeface="Times New Roman" charset="0"/>
                <a:ea typeface="+mn-ea"/>
                <a:cs typeface="+mn-cs"/>
              </a:rPr>
              <a:t>algorithmic approaches</a:t>
            </a:r>
            <a:r>
              <a:rPr lang="en-US" sz="2400" dirty="0">
                <a:latin typeface="Times New Roman" charset="0"/>
                <a:ea typeface="+mn-ea"/>
                <a:cs typeface="+mn-cs"/>
              </a:rPr>
              <a:t> (UPGMA or neighbor joining)</a:t>
            </a: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endParaRPr lang="en-US" sz="2400" dirty="0">
              <a:latin typeface="Times New Roman" charset="0"/>
              <a:ea typeface="+mn-ea"/>
              <a:cs typeface="+mn-cs"/>
            </a:endParaRPr>
          </a:p>
          <a:p>
            <a:pPr marL="342659" indent="-342659" defTabSz="456880" eaLnBrk="1" fontAlgn="auto" hangingPunct="1">
              <a:lnSpc>
                <a:spcPct val="120000"/>
              </a:lnSpc>
              <a:spcBef>
                <a:spcPct val="0"/>
              </a:spcBef>
              <a:spcAft>
                <a:spcPts val="0"/>
              </a:spcAft>
              <a:buNone/>
              <a:defRPr/>
            </a:pPr>
            <a:r>
              <a:rPr lang="en-US" sz="2400" dirty="0">
                <a:latin typeface="Times New Roman" charset="0"/>
                <a:ea typeface="+mn-ea"/>
                <a:cs typeface="+mn-cs"/>
              </a:rPr>
              <a:t>Packages and programs available:  </a:t>
            </a:r>
            <a:br>
              <a:rPr lang="en-US" sz="2400" dirty="0">
                <a:latin typeface="Times New Roman" charset="0"/>
                <a:ea typeface="+mn-ea"/>
                <a:cs typeface="+mn-cs"/>
              </a:rPr>
            </a:br>
            <a:r>
              <a:rPr lang="en-US" sz="2400" dirty="0" err="1">
                <a:latin typeface="Times New Roman" charset="0"/>
                <a:ea typeface="+mn-ea"/>
                <a:cs typeface="+mn-cs"/>
              </a:rPr>
              <a:t>iqtree</a:t>
            </a:r>
            <a:r>
              <a:rPr lang="en-US" sz="2400" dirty="0">
                <a:latin typeface="Times New Roman" charset="0"/>
                <a:ea typeface="+mn-ea"/>
                <a:cs typeface="+mn-cs"/>
              </a:rPr>
              <a:t>, </a:t>
            </a:r>
            <a:r>
              <a:rPr lang="en-US" sz="2400" dirty="0" err="1">
                <a:latin typeface="Times New Roman" charset="0"/>
                <a:ea typeface="+mn-ea"/>
                <a:cs typeface="+mn-cs"/>
              </a:rPr>
              <a:t>MrBayes</a:t>
            </a:r>
            <a:r>
              <a:rPr lang="en-US" sz="2400" dirty="0">
                <a:latin typeface="Times New Roman" charset="0"/>
                <a:ea typeface="+mn-ea"/>
                <a:cs typeface="+mn-cs"/>
              </a:rPr>
              <a:t>, PAUP*, </a:t>
            </a:r>
            <a:r>
              <a:rPr lang="en-US" sz="2400" dirty="0" err="1">
                <a:latin typeface="Times New Roman" charset="0"/>
                <a:ea typeface="+mn-ea"/>
                <a:cs typeface="+mn-cs"/>
              </a:rPr>
              <a:t>phyml</a:t>
            </a:r>
            <a:r>
              <a:rPr lang="en-US" sz="2400" dirty="0">
                <a:latin typeface="Times New Roman" charset="0"/>
                <a:ea typeface="+mn-ea"/>
                <a:cs typeface="+mn-cs"/>
              </a:rPr>
              <a:t>, </a:t>
            </a:r>
            <a:r>
              <a:rPr lang="en-US" sz="2400" dirty="0" err="1">
                <a:latin typeface="Times New Roman" charset="0"/>
                <a:ea typeface="+mn-ea"/>
                <a:cs typeface="+mn-cs"/>
              </a:rPr>
              <a:t>raxml</a:t>
            </a:r>
            <a:r>
              <a:rPr lang="en-US" sz="2400" dirty="0">
                <a:latin typeface="Times New Roman" charset="0"/>
                <a:ea typeface="+mn-ea"/>
                <a:cs typeface="+mn-cs"/>
              </a:rPr>
              <a:t>, PHYLIP, PAML, Tree-Puzzle, </a:t>
            </a:r>
            <a:r>
              <a:rPr lang="en-US" sz="2400" dirty="0" err="1">
                <a:latin typeface="Times New Roman" charset="0"/>
                <a:ea typeface="+mn-ea"/>
                <a:cs typeface="+mn-cs"/>
              </a:rPr>
              <a:t>clustalw</a:t>
            </a:r>
            <a:r>
              <a:rPr lang="en-US" sz="2400" dirty="0">
                <a:latin typeface="Times New Roman" charset="0"/>
                <a:ea typeface="+mn-ea"/>
                <a:cs typeface="+mn-cs"/>
              </a:rPr>
              <a:t>, </a:t>
            </a:r>
            <a:r>
              <a:rPr lang="en-US" sz="2400" dirty="0" err="1">
                <a:latin typeface="Times New Roman" charset="0"/>
                <a:ea typeface="+mn-ea"/>
                <a:cs typeface="+mn-cs"/>
              </a:rPr>
              <a:t>PhyloGenie</a:t>
            </a:r>
            <a:r>
              <a:rPr lang="en-US" sz="2400" dirty="0">
                <a:latin typeface="Times New Roman" charset="0"/>
                <a:ea typeface="+mn-ea"/>
                <a:cs typeface="+mn-cs"/>
              </a:rPr>
              <a:t>, </a:t>
            </a:r>
            <a:r>
              <a:rPr lang="en-US" sz="2400" dirty="0" err="1">
                <a:latin typeface="Times New Roman" charset="0"/>
                <a:ea typeface="+mn-ea"/>
                <a:cs typeface="+mn-cs"/>
              </a:rPr>
              <a:t>HyPhy</a:t>
            </a:r>
            <a:r>
              <a:rPr lang="en-US" sz="2400" dirty="0">
                <a:latin typeface="Times New Roman" charset="0"/>
                <a:ea typeface="+mn-ea"/>
                <a:cs typeface="+mn-cs"/>
              </a:rPr>
              <a:t>, </a:t>
            </a:r>
            <a:r>
              <a:rPr lang="en-US" sz="2400" dirty="0" err="1">
                <a:latin typeface="Times New Roman" charset="0"/>
                <a:ea typeface="+mn-ea"/>
                <a:cs typeface="+mn-cs"/>
              </a:rPr>
              <a:t>seaview</a:t>
            </a:r>
            <a:r>
              <a:rPr lang="en-US" sz="2400" dirty="0">
                <a:latin typeface="Times New Roman" charset="0"/>
                <a:ea typeface="+mn-ea"/>
                <a:cs typeface="+mn-cs"/>
              </a:rPr>
              <a:t> (GUI for PHYLIP and </a:t>
            </a:r>
            <a:r>
              <a:rPr lang="en-US" sz="2400" dirty="0" err="1">
                <a:latin typeface="Times New Roman" charset="0"/>
                <a:ea typeface="+mn-ea"/>
                <a:cs typeface="+mn-cs"/>
              </a:rPr>
              <a:t>phyml</a:t>
            </a:r>
            <a:r>
              <a:rPr lang="en-US" sz="2400" dirty="0">
                <a:latin typeface="Times New Roman" charset="0"/>
                <a:ea typeface="+mn-ea"/>
                <a:cs typeface="+mn-cs"/>
              </a:rPr>
              <a:t>)</a:t>
            </a:r>
            <a:endParaRPr lang="en-US" sz="2000" dirty="0">
              <a:latin typeface="Times New Roman" charset="0"/>
              <a:ea typeface="+mn-ea"/>
              <a:cs typeface="+mn-cs"/>
            </a:endParaRPr>
          </a:p>
          <a:p>
            <a:pPr marL="342659" indent="-342659" defTabSz="456880" eaLnBrk="1" fontAlgn="auto" hangingPunct="1">
              <a:lnSpc>
                <a:spcPct val="90000"/>
              </a:lnSpc>
              <a:spcAft>
                <a:spcPts val="0"/>
              </a:spcAft>
              <a:buFont typeface="Arial"/>
              <a:buChar char="•"/>
              <a:defRPr/>
            </a:pPr>
            <a:endParaRPr lang="en-US" sz="2800" dirty="0">
              <a:latin typeface="Times New Roman" charset="0"/>
              <a:ea typeface="+mn-ea"/>
              <a:cs typeface="+mn-cs"/>
            </a:endParaRPr>
          </a:p>
        </p:txBody>
      </p:sp>
    </p:spTree>
    <p:extLst>
      <p:ext uri="{BB962C8B-B14F-4D97-AF65-F5344CB8AC3E}">
        <p14:creationId xmlns:p14="http://schemas.microsoft.com/office/powerpoint/2010/main" val="1130604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1359-9EC0-B24E-AE70-D1C806F6C42C}"/>
              </a:ext>
            </a:extLst>
          </p:cNvPr>
          <p:cNvSpPr>
            <a:spLocks noGrp="1"/>
          </p:cNvSpPr>
          <p:nvPr>
            <p:ph type="title"/>
          </p:nvPr>
        </p:nvSpPr>
        <p:spPr>
          <a:xfrm>
            <a:off x="2152650" y="3013177"/>
            <a:ext cx="7886700" cy="994172"/>
          </a:xfrm>
        </p:spPr>
        <p:txBody>
          <a:bodyPr/>
          <a:lstStyle/>
          <a:p>
            <a:pPr algn="ctr"/>
            <a:r>
              <a:rPr lang="en-US" dirty="0"/>
              <a:t>Maximum Likelihood </a:t>
            </a:r>
          </a:p>
        </p:txBody>
      </p:sp>
      <p:sp>
        <p:nvSpPr>
          <p:cNvPr id="3" name="Content Placeholder 2">
            <a:extLst>
              <a:ext uri="{FF2B5EF4-FFF2-40B4-BE49-F238E27FC236}">
                <a16:creationId xmlns:a16="http://schemas.microsoft.com/office/drawing/2014/main" id="{6F571CC8-D18A-1A46-9EFF-988BCA9662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0687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2305-1A24-0940-8CCE-1CBAA4D15C43}"/>
              </a:ext>
            </a:extLst>
          </p:cNvPr>
          <p:cNvSpPr>
            <a:spLocks noGrp="1"/>
          </p:cNvSpPr>
          <p:nvPr>
            <p:ph type="title"/>
          </p:nvPr>
        </p:nvSpPr>
        <p:spPr/>
        <p:txBody>
          <a:bodyPr/>
          <a:lstStyle/>
          <a:p>
            <a:r>
              <a:rPr lang="en-US" dirty="0"/>
              <a:t>Estimating Models and Model Parameters.  </a:t>
            </a:r>
          </a:p>
        </p:txBody>
      </p:sp>
      <p:sp>
        <p:nvSpPr>
          <p:cNvPr id="3" name="Content Placeholder 2">
            <a:extLst>
              <a:ext uri="{FF2B5EF4-FFF2-40B4-BE49-F238E27FC236}">
                <a16:creationId xmlns:a16="http://schemas.microsoft.com/office/drawing/2014/main" id="{4F400DDD-C9D8-6347-A0D5-8FE059BFD469}"/>
              </a:ext>
            </a:extLst>
          </p:cNvPr>
          <p:cNvSpPr>
            <a:spLocks noGrp="1"/>
          </p:cNvSpPr>
          <p:nvPr>
            <p:ph idx="1"/>
          </p:nvPr>
        </p:nvSpPr>
        <p:spPr/>
        <p:txBody>
          <a:bodyPr>
            <a:normAutofit fontScale="92500"/>
          </a:bodyPr>
          <a:lstStyle/>
          <a:p>
            <a:r>
              <a:rPr lang="en-US" dirty="0"/>
              <a:t>Likelihood:  Probability of a dataset given a model and a set of parameter.  </a:t>
            </a:r>
          </a:p>
          <a:p>
            <a:endParaRPr lang="en-US" dirty="0"/>
          </a:p>
          <a:p>
            <a:r>
              <a:rPr lang="en-US" dirty="0"/>
              <a:t>Maximum likelihood: maximum probability of drawing the sample actually obtained using the model parameters as variable. (This usually is a tiny number, thus usually one uses the negative logarithm). </a:t>
            </a:r>
          </a:p>
          <a:p>
            <a:endParaRPr lang="en-US" dirty="0"/>
          </a:p>
          <a:p>
            <a:r>
              <a:rPr lang="en-US" dirty="0"/>
              <a:t>This works great for finding the best fitting parameters, </a:t>
            </a:r>
            <a:br>
              <a:rPr lang="en-US" dirty="0"/>
            </a:br>
            <a:r>
              <a:rPr lang="en-US" dirty="0"/>
              <a:t>AND </a:t>
            </a:r>
            <a:br>
              <a:rPr lang="en-US" dirty="0"/>
            </a:br>
            <a:r>
              <a:rPr lang="en-US" dirty="0"/>
              <a:t>Maximum Likelihood Estimation (MLE) can be used to test if assuming a more complicated model is justified by the data </a:t>
            </a:r>
          </a:p>
        </p:txBody>
      </p:sp>
    </p:spTree>
    <p:extLst>
      <p:ext uri="{BB962C8B-B14F-4D97-AF65-F5344CB8AC3E}">
        <p14:creationId xmlns:p14="http://schemas.microsoft.com/office/powerpoint/2010/main" val="253159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3A8D-5E6B-284B-BE03-B570B77DBBF1}"/>
              </a:ext>
            </a:extLst>
          </p:cNvPr>
          <p:cNvSpPr>
            <a:spLocks noGrp="1"/>
          </p:cNvSpPr>
          <p:nvPr>
            <p:ph type="title"/>
          </p:nvPr>
        </p:nvSpPr>
        <p:spPr>
          <a:xfrm>
            <a:off x="2152650" y="993936"/>
            <a:ext cx="7886700" cy="409893"/>
          </a:xfrm>
        </p:spPr>
        <p:txBody>
          <a:bodyPr>
            <a:normAutofit fontScale="90000"/>
          </a:bodyPr>
          <a:lstStyle/>
          <a:p>
            <a:r>
              <a:rPr lang="en-US" dirty="0"/>
              <a:t>Example Regression Regression Polynomials</a:t>
            </a:r>
          </a:p>
        </p:txBody>
      </p:sp>
      <p:graphicFrame>
        <p:nvGraphicFramePr>
          <p:cNvPr id="4" name="Chart 3">
            <a:extLst>
              <a:ext uri="{FF2B5EF4-FFF2-40B4-BE49-F238E27FC236}">
                <a16:creationId xmlns:a16="http://schemas.microsoft.com/office/drawing/2014/main" id="{D43019FB-F109-C64B-9841-592B58989238}"/>
              </a:ext>
            </a:extLst>
          </p:cNvPr>
          <p:cNvGraphicFramePr>
            <a:graphicFrameLocks/>
          </p:cNvGraphicFramePr>
          <p:nvPr/>
        </p:nvGraphicFramePr>
        <p:xfrm>
          <a:off x="1806633" y="1677094"/>
          <a:ext cx="3145438" cy="188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09E1E5A-F7CC-BE4B-94E5-C1504FBCBC0D}"/>
              </a:ext>
            </a:extLst>
          </p:cNvPr>
          <p:cNvGraphicFramePr>
            <a:graphicFrameLocks/>
          </p:cNvGraphicFramePr>
          <p:nvPr/>
        </p:nvGraphicFramePr>
        <p:xfrm>
          <a:off x="5187784" y="1675780"/>
          <a:ext cx="3205009" cy="1972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0658EAC5-D6C2-6A4A-9EB1-57D1F007153D}"/>
              </a:ext>
            </a:extLst>
          </p:cNvPr>
          <p:cNvGraphicFramePr>
            <a:graphicFrameLocks/>
          </p:cNvGraphicFramePr>
          <p:nvPr/>
        </p:nvGraphicFramePr>
        <p:xfrm>
          <a:off x="1806634" y="3990609"/>
          <a:ext cx="2410691" cy="1740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099242D-9552-A44C-967C-EE60A96FD12B}"/>
              </a:ext>
            </a:extLst>
          </p:cNvPr>
          <p:cNvGraphicFramePr>
            <a:graphicFrameLocks/>
          </p:cNvGraphicFramePr>
          <p:nvPr/>
        </p:nvGraphicFramePr>
        <p:xfrm>
          <a:off x="4419838" y="4007640"/>
          <a:ext cx="2826379" cy="1740249"/>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8B6F2209-CA25-CA4B-9D68-93BE734985A1}"/>
              </a:ext>
            </a:extLst>
          </p:cNvPr>
          <p:cNvSpPr txBox="1"/>
          <p:nvPr/>
        </p:nvSpPr>
        <p:spPr>
          <a:xfrm>
            <a:off x="8392791" y="1723525"/>
            <a:ext cx="2057400"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When has one added too many parameters?  </a:t>
            </a:r>
          </a:p>
        </p:txBody>
      </p:sp>
      <p:sp>
        <p:nvSpPr>
          <p:cNvPr id="12" name="TextBox 11">
            <a:extLst>
              <a:ext uri="{FF2B5EF4-FFF2-40B4-BE49-F238E27FC236}">
                <a16:creationId xmlns:a16="http://schemas.microsoft.com/office/drawing/2014/main" id="{468B2652-EB87-844E-8B6A-F365CBE02054}"/>
              </a:ext>
            </a:extLst>
          </p:cNvPr>
          <p:cNvSpPr txBox="1"/>
          <p:nvPr/>
        </p:nvSpPr>
        <p:spPr>
          <a:xfrm>
            <a:off x="8392792" y="2588515"/>
            <a:ext cx="2098651" cy="1338828"/>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The fit undoubted increases with each parameter, but does this increase justify the additional parameter? </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04108E46-CB94-3446-8467-42E6A84C035C}"/>
              </a:ext>
            </a:extLst>
          </p:cNvPr>
          <p:cNvGraphicFramePr>
            <a:graphicFrameLocks/>
          </p:cNvGraphicFramePr>
          <p:nvPr/>
        </p:nvGraphicFramePr>
        <p:xfrm>
          <a:off x="7527867" y="3979084"/>
          <a:ext cx="3088180" cy="176880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15397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1188-4CB2-9D4C-AECC-E5955DCA9234}"/>
              </a:ext>
            </a:extLst>
          </p:cNvPr>
          <p:cNvSpPr>
            <a:spLocks noGrp="1"/>
          </p:cNvSpPr>
          <p:nvPr>
            <p:ph type="title"/>
          </p:nvPr>
        </p:nvSpPr>
        <p:spPr>
          <a:xfrm>
            <a:off x="2116555" y="940308"/>
            <a:ext cx="7886700" cy="489302"/>
          </a:xfrm>
        </p:spPr>
        <p:txBody>
          <a:bodyPr>
            <a:normAutofit fontScale="90000"/>
          </a:bodyPr>
          <a:lstStyle/>
          <a:p>
            <a:r>
              <a:rPr lang="en-US" sz="3000" dirty="0"/>
              <a:t>One could use the maximum likelihood ratio test</a:t>
            </a:r>
          </a:p>
        </p:txBody>
      </p:sp>
      <p:sp>
        <p:nvSpPr>
          <p:cNvPr id="3" name="Content Placeholder 2">
            <a:extLst>
              <a:ext uri="{FF2B5EF4-FFF2-40B4-BE49-F238E27FC236}">
                <a16:creationId xmlns:a16="http://schemas.microsoft.com/office/drawing/2014/main" id="{44001B1D-93C0-F243-BC28-F7A3FDD45796}"/>
              </a:ext>
            </a:extLst>
          </p:cNvPr>
          <p:cNvSpPr>
            <a:spLocks noGrp="1"/>
          </p:cNvSpPr>
          <p:nvPr>
            <p:ph idx="1"/>
          </p:nvPr>
        </p:nvSpPr>
        <p:spPr>
          <a:xfrm>
            <a:off x="2152650" y="1584302"/>
            <a:ext cx="7886700" cy="3403218"/>
          </a:xfrm>
        </p:spPr>
        <p:txBody>
          <a:bodyPr>
            <a:normAutofit fontScale="47500" lnSpcReduction="20000"/>
          </a:bodyPr>
          <a:lstStyle/>
          <a:p>
            <a:pPr>
              <a:lnSpc>
                <a:spcPct val="120000"/>
              </a:lnSpc>
            </a:pPr>
            <a:r>
              <a:rPr lang="en-US" dirty="0">
                <a:latin typeface="+mj-lt"/>
              </a:rPr>
              <a:t>Let L1 be the maximum value of the likelihood of the data without the additional assumption. In other words, L1 is the likelihood of the data with all the parameters unrestricted and maximum likelihood estimates substituted for these parameters. </a:t>
            </a:r>
          </a:p>
          <a:p>
            <a:pPr>
              <a:lnSpc>
                <a:spcPct val="120000"/>
              </a:lnSpc>
            </a:pPr>
            <a:r>
              <a:rPr lang="en-US" dirty="0">
                <a:latin typeface="+mj-lt"/>
              </a:rPr>
              <a:t>Let L0 be the maximum value of the likelihood when the parameters are restricted (and reduced in number) based on the assumption. Assume k parameters were lost (i.e., L0 has k less parameters than L1).</a:t>
            </a:r>
          </a:p>
          <a:p>
            <a:pPr>
              <a:lnSpc>
                <a:spcPct val="120000"/>
              </a:lnSpc>
            </a:pPr>
            <a:r>
              <a:rPr lang="en-US" dirty="0">
                <a:latin typeface="+mj-lt"/>
              </a:rPr>
              <a:t>Form the ratio </a:t>
            </a:r>
            <a:r>
              <a:rPr lang="en-US" dirty="0" err="1">
                <a:latin typeface="+mj-lt"/>
              </a:rPr>
              <a:t>λ</a:t>
            </a:r>
            <a:r>
              <a:rPr lang="en-US" dirty="0">
                <a:latin typeface="+mj-lt"/>
              </a:rPr>
              <a:t>=L0/L1. This ratio is always between 0 and 1 and the less likely the assumption is, the smaller </a:t>
            </a:r>
            <a:r>
              <a:rPr lang="en-US" dirty="0" err="1">
                <a:latin typeface="+mj-lt"/>
              </a:rPr>
              <a:t>λ</a:t>
            </a:r>
            <a:r>
              <a:rPr lang="en-US" dirty="0">
                <a:latin typeface="+mj-lt"/>
              </a:rPr>
              <a:t> will be. This can be quantified at a given confidence level as follows:</a:t>
            </a:r>
          </a:p>
          <a:p>
            <a:pPr>
              <a:lnSpc>
                <a:spcPct val="120000"/>
              </a:lnSpc>
            </a:pPr>
            <a:r>
              <a:rPr lang="en-US" dirty="0">
                <a:latin typeface="+mj-lt"/>
              </a:rPr>
              <a:t>Calculate χ2=−2 ln </a:t>
            </a:r>
            <a:r>
              <a:rPr lang="en-US" dirty="0" err="1">
                <a:latin typeface="+mj-lt"/>
              </a:rPr>
              <a:t>λ</a:t>
            </a:r>
            <a:r>
              <a:rPr lang="en-US" dirty="0">
                <a:latin typeface="+mj-lt"/>
              </a:rPr>
              <a:t>. The smaller </a:t>
            </a:r>
            <a:r>
              <a:rPr lang="en-US" dirty="0" err="1">
                <a:latin typeface="+mj-lt"/>
              </a:rPr>
              <a:t>λ</a:t>
            </a:r>
            <a:r>
              <a:rPr lang="en-US" dirty="0">
                <a:latin typeface="+mj-lt"/>
              </a:rPr>
              <a:t> is, the larger χ2 will be.</a:t>
            </a:r>
          </a:p>
          <a:p>
            <a:pPr>
              <a:lnSpc>
                <a:spcPct val="120000"/>
              </a:lnSpc>
            </a:pPr>
            <a:r>
              <a:rPr lang="en-US" dirty="0">
                <a:latin typeface="+mj-lt"/>
              </a:rPr>
              <a:t>We can tell when χ2 is significantly large by comparing it to the 100(1−α) percentile point of a Chi-Square distribution with degrees of freedom. χ2has an approximate Chi-Square distribution with </a:t>
            </a:r>
            <a:r>
              <a:rPr lang="en-US" dirty="0" err="1">
                <a:latin typeface="+mj-lt"/>
              </a:rPr>
              <a:t>kdegrees</a:t>
            </a:r>
            <a:r>
              <a:rPr lang="en-US" dirty="0">
                <a:latin typeface="+mj-lt"/>
              </a:rPr>
              <a:t> of freedom and the approximation is usually good, even for small sample sizes.</a:t>
            </a:r>
          </a:p>
          <a:p>
            <a:pPr>
              <a:lnSpc>
                <a:spcPct val="120000"/>
              </a:lnSpc>
            </a:pPr>
            <a:r>
              <a:rPr lang="en-US" dirty="0">
                <a:latin typeface="+mj-lt"/>
              </a:rPr>
              <a:t>The likelihood ratio test computes χ2 and rejects the assumption if χ2 is larger than a Chi-Square percentile with k degrees of freedom, where the percentile corresponds to the confidence level chosen by the analyst.</a:t>
            </a:r>
          </a:p>
          <a:p>
            <a:pPr marL="0" indent="0">
              <a:buNone/>
            </a:pPr>
            <a:endParaRPr lang="en-US" dirty="0"/>
          </a:p>
        </p:txBody>
      </p:sp>
      <p:sp>
        <p:nvSpPr>
          <p:cNvPr id="4" name="TextBox 3">
            <a:extLst>
              <a:ext uri="{FF2B5EF4-FFF2-40B4-BE49-F238E27FC236}">
                <a16:creationId xmlns:a16="http://schemas.microsoft.com/office/drawing/2014/main" id="{A1DF3C20-AB41-D646-BA2A-3AE61C26D2F3}"/>
              </a:ext>
            </a:extLst>
          </p:cNvPr>
          <p:cNvSpPr txBox="1"/>
          <p:nvPr/>
        </p:nvSpPr>
        <p:spPr>
          <a:xfrm>
            <a:off x="2043344" y="4880857"/>
            <a:ext cx="5524205"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From: https://</a:t>
            </a:r>
            <a:r>
              <a:rPr lang="en-US" sz="1350" dirty="0" err="1">
                <a:solidFill>
                  <a:prstClr val="black"/>
                </a:solidFill>
                <a:latin typeface="Calibri" panose="020F0502020204030204"/>
                <a:ea typeface="+mn-ea"/>
                <a:cs typeface="+mn-cs"/>
              </a:rPr>
              <a:t>www.itl.nist.gov</a:t>
            </a:r>
            <a:r>
              <a:rPr lang="en-US" sz="1350" dirty="0">
                <a:solidFill>
                  <a:prstClr val="black"/>
                </a:solidFill>
                <a:latin typeface="Calibri" panose="020F0502020204030204"/>
                <a:ea typeface="+mn-ea"/>
                <a:cs typeface="+mn-cs"/>
              </a:rPr>
              <a:t>/div898/handbook/</a:t>
            </a:r>
            <a:r>
              <a:rPr lang="en-US" sz="1350" dirty="0" err="1">
                <a:solidFill>
                  <a:prstClr val="black"/>
                </a:solidFill>
                <a:latin typeface="Calibri" panose="020F0502020204030204"/>
                <a:ea typeface="+mn-ea"/>
                <a:cs typeface="+mn-cs"/>
              </a:rPr>
              <a:t>apr</a:t>
            </a:r>
            <a:r>
              <a:rPr lang="en-US" sz="1350" dirty="0">
                <a:solidFill>
                  <a:prstClr val="black"/>
                </a:solidFill>
                <a:latin typeface="Calibri" panose="020F0502020204030204"/>
                <a:ea typeface="+mn-ea"/>
                <a:cs typeface="+mn-cs"/>
              </a:rPr>
              <a:t>/section2/apr233.htm </a:t>
            </a:r>
          </a:p>
        </p:txBody>
      </p:sp>
      <p:sp>
        <p:nvSpPr>
          <p:cNvPr id="5" name="TextBox 4">
            <a:extLst>
              <a:ext uri="{FF2B5EF4-FFF2-40B4-BE49-F238E27FC236}">
                <a16:creationId xmlns:a16="http://schemas.microsoft.com/office/drawing/2014/main" id="{4EBFB673-568A-0B42-AE18-E9AA5E7B2E94}"/>
              </a:ext>
            </a:extLst>
          </p:cNvPr>
          <p:cNvSpPr txBox="1"/>
          <p:nvPr/>
        </p:nvSpPr>
        <p:spPr>
          <a:xfrm>
            <a:off x="2043344" y="5328194"/>
            <a:ext cx="7846187"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Alternatives to the MLRT are the use of the </a:t>
            </a:r>
            <a:r>
              <a:rPr lang="en-US" sz="1350" dirty="0">
                <a:solidFill>
                  <a:prstClr val="black"/>
                </a:solidFill>
                <a:latin typeface="Calibri" panose="020F0502020204030204"/>
                <a:ea typeface="+mn-ea"/>
                <a:cs typeface="+mn-cs"/>
                <a:hlinkClick r:id="rId2"/>
              </a:rPr>
              <a:t>Akaike information criterion</a:t>
            </a:r>
            <a:r>
              <a:rPr lang="en-US" sz="1350" dirty="0">
                <a:solidFill>
                  <a:prstClr val="black"/>
                </a:solidFill>
                <a:latin typeface="Calibri" panose="020F0502020204030204"/>
                <a:ea typeface="+mn-ea"/>
                <a:cs typeface="+mn-cs"/>
              </a:rPr>
              <a:t> or the </a:t>
            </a:r>
            <a:r>
              <a:rPr lang="en-US" sz="1350" dirty="0">
                <a:solidFill>
                  <a:prstClr val="black"/>
                </a:solidFill>
                <a:latin typeface="Calibri" panose="020F0502020204030204"/>
                <a:ea typeface="+mn-ea"/>
                <a:cs typeface="+mn-cs"/>
                <a:hlinkClick r:id="rId3"/>
              </a:rPr>
              <a:t>Bayesian information criterion</a:t>
            </a:r>
            <a:endParaRPr lang="en-US" sz="1350" dirty="0">
              <a:solidFill>
                <a:prstClr val="black"/>
              </a:solidFill>
              <a:latin typeface="Calibri" panose="020F0502020204030204"/>
              <a:ea typeface="+mn-ea"/>
              <a:cs typeface="+mn-cs"/>
            </a:endParaRP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8518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CBBE-5D64-A649-A758-721F344D4D2C}"/>
              </a:ext>
            </a:extLst>
          </p:cNvPr>
          <p:cNvSpPr>
            <a:spLocks noGrp="1"/>
          </p:cNvSpPr>
          <p:nvPr>
            <p:ph type="title"/>
          </p:nvPr>
        </p:nvSpPr>
        <p:spPr>
          <a:xfrm>
            <a:off x="1834688" y="1265224"/>
            <a:ext cx="7886700" cy="567820"/>
          </a:xfrm>
        </p:spPr>
        <p:txBody>
          <a:bodyPr>
            <a:normAutofit fontScale="90000"/>
          </a:bodyPr>
          <a:lstStyle/>
          <a:p>
            <a:r>
              <a:rPr lang="en-US" dirty="0"/>
              <a:t>Aside:</a:t>
            </a:r>
          </a:p>
        </p:txBody>
      </p:sp>
      <p:sp>
        <p:nvSpPr>
          <p:cNvPr id="3" name="Content Placeholder 2">
            <a:extLst>
              <a:ext uri="{FF2B5EF4-FFF2-40B4-BE49-F238E27FC236}">
                <a16:creationId xmlns:a16="http://schemas.microsoft.com/office/drawing/2014/main" id="{1BDE916A-F50A-A542-9829-789B303B64BC}"/>
              </a:ext>
            </a:extLst>
          </p:cNvPr>
          <p:cNvSpPr>
            <a:spLocks noGrp="1"/>
          </p:cNvSpPr>
          <p:nvPr>
            <p:ph idx="1"/>
          </p:nvPr>
        </p:nvSpPr>
        <p:spPr>
          <a:xfrm>
            <a:off x="1585307" y="2182828"/>
            <a:ext cx="7886700" cy="3263504"/>
          </a:xfrm>
        </p:spPr>
        <p:txBody>
          <a:bodyPr>
            <a:normAutofit fontScale="92500"/>
          </a:bodyPr>
          <a:lstStyle/>
          <a:p>
            <a:r>
              <a:rPr lang="en-US" sz="2400" dirty="0">
                <a:latin typeface="+mj-lt"/>
              </a:rPr>
              <a:t>MLE is a sophisticated version of Ockham razor.</a:t>
            </a:r>
          </a:p>
          <a:p>
            <a:r>
              <a:rPr lang="en-US" sz="2400" dirty="0">
                <a:latin typeface="+mj-lt"/>
              </a:rPr>
              <a:t>Ockham razor favors the explanation that can </a:t>
            </a:r>
            <a:br>
              <a:rPr lang="en-US" sz="2400" dirty="0">
                <a:latin typeface="+mj-lt"/>
              </a:rPr>
            </a:br>
            <a:r>
              <a:rPr lang="en-US" sz="2400" dirty="0">
                <a:latin typeface="+mj-lt"/>
              </a:rPr>
              <a:t>explain an observation with the fewest </a:t>
            </a:r>
            <a:br>
              <a:rPr lang="en-US" sz="2400" dirty="0">
                <a:latin typeface="+mj-lt"/>
              </a:rPr>
            </a:br>
            <a:r>
              <a:rPr lang="en-US" sz="2400" dirty="0">
                <a:latin typeface="+mj-lt"/>
              </a:rPr>
              <a:t>assumptions (the parsimony principle).</a:t>
            </a:r>
          </a:p>
          <a:p>
            <a:r>
              <a:rPr lang="en-US" sz="2400" dirty="0">
                <a:latin typeface="+mj-lt"/>
              </a:rPr>
              <a:t>MLE favors the explanation under which the observation is most probable. (MLE becomes equivalent to parsimony, if all events are equally probable.  Note:  you can also apply different weights to the events that are counted in parsimony, or ignore some altogether, e.g., transversion parsimony.)</a:t>
            </a:r>
          </a:p>
        </p:txBody>
      </p:sp>
      <p:pic>
        <p:nvPicPr>
          <p:cNvPr id="4" name="Picture 3">
            <a:extLst>
              <a:ext uri="{FF2B5EF4-FFF2-40B4-BE49-F238E27FC236}">
                <a16:creationId xmlns:a16="http://schemas.microsoft.com/office/drawing/2014/main" id="{AB7EE12E-BCF4-FE49-B91B-A3E2E6D911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6236" y="928692"/>
            <a:ext cx="3041765" cy="2281324"/>
          </a:xfrm>
          <a:prstGeom prst="rect">
            <a:avLst/>
          </a:prstGeom>
        </p:spPr>
      </p:pic>
    </p:spTree>
    <p:extLst>
      <p:ext uri="{BB962C8B-B14F-4D97-AF65-F5344CB8AC3E}">
        <p14:creationId xmlns:p14="http://schemas.microsoft.com/office/powerpoint/2010/main" val="366319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1863290" y="970278"/>
            <a:ext cx="7886700" cy="613055"/>
          </a:xfrm>
        </p:spPr>
        <p:txBody>
          <a:bodyPr>
            <a:normAutofit fontScale="90000"/>
          </a:bodyPr>
          <a:lstStyle/>
          <a:p>
            <a:pPr eaLnBrk="1" hangingPunct="1"/>
            <a:r>
              <a:rPr lang="en-US" altLang="en-US" sz="2700" dirty="0">
                <a:ea typeface="ＭＳ Ｐゴシック" charset="-128"/>
              </a:rPr>
              <a:t>Non-Parametric Bootstrap: </a:t>
            </a:r>
            <a:br>
              <a:rPr lang="en-US" altLang="en-US" dirty="0">
                <a:latin typeface="Times New Roman" charset="0"/>
                <a:ea typeface="ＭＳ Ｐゴシック" charset="-128"/>
              </a:rPr>
            </a:br>
            <a:r>
              <a:rPr lang="en-US" altLang="en-US" sz="1500" dirty="0">
                <a:ea typeface="ＭＳ Ｐゴシック" charset="-128"/>
              </a:rPr>
              <a:t>Creating pseudo-samples (sampling with replacement, sample size n)   </a:t>
            </a:r>
          </a:p>
        </p:txBody>
      </p:sp>
      <p:sp>
        <p:nvSpPr>
          <p:cNvPr id="2" name="Rectangle 1">
            <a:extLst>
              <a:ext uri="{FF2B5EF4-FFF2-40B4-BE49-F238E27FC236}">
                <a16:creationId xmlns:a16="http://schemas.microsoft.com/office/drawing/2014/main" id="{4AC95924-E65B-3443-AD25-D0F180A30BEA}"/>
              </a:ext>
            </a:extLst>
          </p:cNvPr>
          <p:cNvSpPr/>
          <p:nvPr/>
        </p:nvSpPr>
        <p:spPr>
          <a:xfrm>
            <a:off x="5313814" y="3255876"/>
            <a:ext cx="223138"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 </a:t>
            </a:r>
          </a:p>
        </p:txBody>
      </p:sp>
      <p:pic>
        <p:nvPicPr>
          <p:cNvPr id="4" name="Picture 3">
            <a:hlinkClick r:id="rId3"/>
            <a:extLst>
              <a:ext uri="{FF2B5EF4-FFF2-40B4-BE49-F238E27FC236}">
                <a16:creationId xmlns:a16="http://schemas.microsoft.com/office/drawing/2014/main" id="{C297696D-CFB0-6F47-9946-1A50F3399E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197" y="2966397"/>
            <a:ext cx="2154893" cy="2702594"/>
          </a:xfrm>
          <a:prstGeom prst="rect">
            <a:avLst/>
          </a:prstGeom>
        </p:spPr>
      </p:pic>
      <p:pic>
        <p:nvPicPr>
          <p:cNvPr id="5" name="Picture 4">
            <a:hlinkClick r:id="rId5"/>
            <a:extLst>
              <a:ext uri="{FF2B5EF4-FFF2-40B4-BE49-F238E27FC236}">
                <a16:creationId xmlns:a16="http://schemas.microsoft.com/office/drawing/2014/main" id="{364003CA-FB36-0F45-BD32-3A1905FCDC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5671" y="2840776"/>
            <a:ext cx="2341481" cy="2586300"/>
          </a:xfrm>
          <a:prstGeom prst="rect">
            <a:avLst/>
          </a:prstGeom>
        </p:spPr>
      </p:pic>
      <p:pic>
        <p:nvPicPr>
          <p:cNvPr id="3" name="Picture 2">
            <a:hlinkClick r:id="rId7"/>
            <a:extLst>
              <a:ext uri="{FF2B5EF4-FFF2-40B4-BE49-F238E27FC236}">
                <a16:creationId xmlns:a16="http://schemas.microsoft.com/office/drawing/2014/main" id="{57B368D7-36F8-234B-9209-E5DB8C485A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41398" y="4023504"/>
            <a:ext cx="2341481" cy="1644202"/>
          </a:xfrm>
          <a:prstGeom prst="rect">
            <a:avLst/>
          </a:prstGeom>
        </p:spPr>
      </p:pic>
      <p:sp>
        <p:nvSpPr>
          <p:cNvPr id="6" name="TextBox 5">
            <a:extLst>
              <a:ext uri="{FF2B5EF4-FFF2-40B4-BE49-F238E27FC236}">
                <a16:creationId xmlns:a16="http://schemas.microsoft.com/office/drawing/2014/main" id="{DE077092-60B2-A846-A789-99A923E174CB}"/>
              </a:ext>
            </a:extLst>
          </p:cNvPr>
          <p:cNvSpPr txBox="1"/>
          <p:nvPr/>
        </p:nvSpPr>
        <p:spPr>
          <a:xfrm>
            <a:off x="2077976" y="5689031"/>
            <a:ext cx="7555851"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Evaluation of pseudo-samples measures how much information in the original data support a conclusion.</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390E803D-E829-3745-BFE3-A8C811AFD36F}"/>
              </a:ext>
            </a:extLst>
          </p:cNvPr>
          <p:cNvSpPr txBox="1"/>
          <p:nvPr/>
        </p:nvSpPr>
        <p:spPr>
          <a:xfrm>
            <a:off x="1863291" y="1623358"/>
            <a:ext cx="5342425" cy="669414"/>
          </a:xfrm>
          <a:prstGeom prst="rect">
            <a:avLst/>
          </a:prstGeom>
          <a:noFill/>
        </p:spPr>
        <p:txBody>
          <a:bodyPr wrap="none" rtlCol="0">
            <a:spAutoFit/>
          </a:bodyPr>
          <a:lstStyle/>
          <a:p>
            <a:pPr defTabSz="685800" fontAlgn="auto">
              <a:spcBef>
                <a:spcPts val="0"/>
              </a:spcBef>
              <a:spcAft>
                <a:spcPts val="0"/>
              </a:spcAft>
            </a:pPr>
            <a:r>
              <a:rPr lang="en-US" altLang="en-US" dirty="0" err="1">
                <a:solidFill>
                  <a:prstClr val="black"/>
                </a:solidFill>
                <a:latin typeface="Calibri Light" panose="020F0302020204030204"/>
                <a:ea typeface="ＭＳ Ｐゴシック" charset="-128"/>
                <a:cs typeface="+mn-cs"/>
              </a:rPr>
              <a:t>Jacknife</a:t>
            </a:r>
            <a:r>
              <a:rPr lang="en-US" altLang="en-US" dirty="0">
                <a:solidFill>
                  <a:prstClr val="black"/>
                </a:solidFill>
                <a:latin typeface="Calibri Light" panose="020F0302020204030204"/>
                <a:ea typeface="ＭＳ Ｐゴシック" charset="-128"/>
                <a:cs typeface="+mn-cs"/>
              </a:rPr>
              <a:t>: </a:t>
            </a:r>
          </a:p>
          <a:p>
            <a:pPr defTabSz="685800" fontAlgn="auto">
              <a:spcBef>
                <a:spcPts val="0"/>
              </a:spcBef>
              <a:spcAft>
                <a:spcPts val="0"/>
              </a:spcAft>
            </a:pPr>
            <a:r>
              <a:rPr lang="en-US" altLang="en-US" sz="1350" dirty="0">
                <a:solidFill>
                  <a:prstClr val="black"/>
                </a:solidFill>
                <a:latin typeface="Calibri Light" panose="020F0302020204030204"/>
                <a:ea typeface="ＭＳ Ｐゴシック" charset="-128"/>
                <a:cs typeface="+mn-cs"/>
              </a:rPr>
              <a:t>Creating pseudo-samples (sampling without replacement, sample size n/2)</a:t>
            </a:r>
            <a:endParaRPr lang="en-US" sz="1350" dirty="0">
              <a:solidFill>
                <a:prstClr val="black"/>
              </a:solidFill>
              <a:latin typeface="Calibri Light" panose="020F0302020204030204"/>
              <a:ea typeface="ＭＳ Ｐゴシック" charset="-128"/>
              <a:cs typeface="+mn-cs"/>
            </a:endParaRPr>
          </a:p>
        </p:txBody>
      </p:sp>
      <p:sp>
        <p:nvSpPr>
          <p:cNvPr id="9" name="TextBox 8">
            <a:extLst>
              <a:ext uri="{FF2B5EF4-FFF2-40B4-BE49-F238E27FC236}">
                <a16:creationId xmlns:a16="http://schemas.microsoft.com/office/drawing/2014/main" id="{92D87B55-5327-A249-9EA6-ABD5F97EFCDB}"/>
              </a:ext>
            </a:extLst>
          </p:cNvPr>
          <p:cNvSpPr txBox="1"/>
          <p:nvPr/>
        </p:nvSpPr>
        <p:spPr>
          <a:xfrm>
            <a:off x="4247048" y="3724299"/>
            <a:ext cx="213789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Statistics on a single sample</a:t>
            </a:r>
          </a:p>
        </p:txBody>
      </p:sp>
      <p:sp>
        <p:nvSpPr>
          <p:cNvPr id="10" name="TextBox 9">
            <a:extLst>
              <a:ext uri="{FF2B5EF4-FFF2-40B4-BE49-F238E27FC236}">
                <a16:creationId xmlns:a16="http://schemas.microsoft.com/office/drawing/2014/main" id="{927793AA-11E6-E449-847F-2AD3E7F81B62}"/>
              </a:ext>
            </a:extLst>
          </p:cNvPr>
          <p:cNvSpPr txBox="1"/>
          <p:nvPr/>
        </p:nvSpPr>
        <p:spPr>
          <a:xfrm>
            <a:off x="4247048" y="3505640"/>
            <a:ext cx="1745991"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Doing the impossible: </a:t>
            </a:r>
          </a:p>
        </p:txBody>
      </p:sp>
      <p:sp>
        <p:nvSpPr>
          <p:cNvPr id="14" name="Rectangle 2">
            <a:extLst>
              <a:ext uri="{FF2B5EF4-FFF2-40B4-BE49-F238E27FC236}">
                <a16:creationId xmlns:a16="http://schemas.microsoft.com/office/drawing/2014/main" id="{A0A5A708-7888-8F4E-84F9-3406A4C4360D}"/>
              </a:ext>
            </a:extLst>
          </p:cNvPr>
          <p:cNvSpPr txBox="1">
            <a:spLocks noChangeArrowheads="1"/>
          </p:cNvSpPr>
          <p:nvPr/>
        </p:nvSpPr>
        <p:spPr>
          <a:xfrm>
            <a:off x="1863291" y="2355662"/>
            <a:ext cx="8283861" cy="695572"/>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20000"/>
              </a:lnSpc>
              <a:spcAft>
                <a:spcPts val="0"/>
              </a:spcAft>
            </a:pPr>
            <a:r>
              <a:rPr lang="en-US" altLang="en-US" sz="3225" dirty="0">
                <a:solidFill>
                  <a:prstClr val="black"/>
                </a:solidFill>
                <a:latin typeface="Calibri Light" panose="020F0302020204030204"/>
                <a:ea typeface="ＭＳ Ｐゴシック" charset="-128"/>
              </a:rPr>
              <a:t>Parametric Bootstrap: </a:t>
            </a:r>
            <a:br>
              <a:rPr lang="en-US" altLang="en-US" sz="3525" dirty="0">
                <a:solidFill>
                  <a:prstClr val="black"/>
                </a:solidFill>
                <a:latin typeface="Times New Roman" charset="0"/>
                <a:ea typeface="ＭＳ Ｐゴシック" charset="-128"/>
              </a:rPr>
            </a:br>
            <a:r>
              <a:rPr lang="en-US" altLang="en-US" sz="1800" dirty="0">
                <a:solidFill>
                  <a:prstClr val="black"/>
                </a:solidFill>
                <a:latin typeface="Calibri Light" panose="020F0302020204030204"/>
                <a:ea typeface="ＭＳ Ｐゴシック" charset="-128"/>
              </a:rPr>
              <a:t>Creating pseudo-samples through simulations using a model and parameters estimated from the data</a:t>
            </a:r>
          </a:p>
          <a:p>
            <a:pPr defTabSz="685800" fontAlgn="auto">
              <a:lnSpc>
                <a:spcPct val="120000"/>
              </a:lnSpc>
              <a:spcAft>
                <a:spcPts val="0"/>
              </a:spcAft>
            </a:pPr>
            <a:endParaRPr lang="en-US" altLang="en-US" sz="1800" dirty="0">
              <a:solidFill>
                <a:prstClr val="black"/>
              </a:solidFill>
              <a:latin typeface="Calibri Light" panose="020F0302020204030204"/>
              <a:ea typeface="ＭＳ Ｐゴシック" charset="-128"/>
            </a:endParaRPr>
          </a:p>
        </p:txBody>
      </p:sp>
    </p:spTree>
    <p:extLst>
      <p:ext uri="{BB962C8B-B14F-4D97-AF65-F5344CB8AC3E}">
        <p14:creationId xmlns:p14="http://schemas.microsoft.com/office/powerpoint/2010/main" val="85128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7417B-343E-9247-82BE-8F5E1CCFC67A}"/>
              </a:ext>
            </a:extLst>
          </p:cNvPr>
          <p:cNvSpPr>
            <a:spLocks noGrp="1"/>
          </p:cNvSpPr>
          <p:nvPr>
            <p:ph idx="1"/>
          </p:nvPr>
        </p:nvSpPr>
        <p:spPr>
          <a:xfrm>
            <a:off x="462455" y="85726"/>
            <a:ext cx="9531506" cy="4525963"/>
          </a:xfrm>
        </p:spPr>
        <p:txBody>
          <a:bodyPr/>
          <a:lstStyle/>
          <a:p>
            <a:pPr marL="0" indent="0">
              <a:buNone/>
            </a:pPr>
            <a:r>
              <a:rPr lang="en-US" sz="2800" dirty="0"/>
              <a:t>Trees have a long history in depicting evolutionary history, but also for depicting the diversity of life.  (Note many Trees of Life depict the latter, and do not imply an evolutionary history)</a:t>
            </a:r>
          </a:p>
        </p:txBody>
      </p:sp>
      <p:pic>
        <p:nvPicPr>
          <p:cNvPr id="4" name="Picture 3">
            <a:extLst>
              <a:ext uri="{FF2B5EF4-FFF2-40B4-BE49-F238E27FC236}">
                <a16:creationId xmlns:a16="http://schemas.microsoft.com/office/drawing/2014/main" id="{EDE9F792-BE06-B84D-A8CE-676F96CF49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454" y="1682865"/>
            <a:ext cx="3136105" cy="4032135"/>
          </a:xfrm>
          <a:prstGeom prst="rect">
            <a:avLst/>
          </a:prstGeom>
        </p:spPr>
      </p:pic>
      <p:sp>
        <p:nvSpPr>
          <p:cNvPr id="5" name="TextBox 4">
            <a:extLst>
              <a:ext uri="{FF2B5EF4-FFF2-40B4-BE49-F238E27FC236}">
                <a16:creationId xmlns:a16="http://schemas.microsoft.com/office/drawing/2014/main" id="{9A161FE8-0C44-8742-95DB-980021BA32C2}"/>
              </a:ext>
            </a:extLst>
          </p:cNvPr>
          <p:cNvSpPr txBox="1"/>
          <p:nvPr/>
        </p:nvSpPr>
        <p:spPr>
          <a:xfrm>
            <a:off x="462455" y="5715000"/>
            <a:ext cx="2220480" cy="707886"/>
          </a:xfrm>
          <a:prstGeom prst="rect">
            <a:avLst/>
          </a:prstGeom>
          <a:noFill/>
        </p:spPr>
        <p:txBody>
          <a:bodyPr wrap="none" rtlCol="0">
            <a:spAutoFit/>
          </a:bodyPr>
          <a:lstStyle/>
          <a:p>
            <a:r>
              <a:rPr lang="en-US" sz="2000" dirty="0"/>
              <a:t>Yggdrasil </a:t>
            </a:r>
            <a:br>
              <a:rPr lang="en-US" sz="2000" dirty="0"/>
            </a:br>
            <a:r>
              <a:rPr lang="en-US" sz="2000" dirty="0"/>
              <a:t>(North Mythology)</a:t>
            </a:r>
          </a:p>
        </p:txBody>
      </p:sp>
      <p:pic>
        <p:nvPicPr>
          <p:cNvPr id="6" name="Picture 5">
            <a:extLst>
              <a:ext uri="{FF2B5EF4-FFF2-40B4-BE49-F238E27FC236}">
                <a16:creationId xmlns:a16="http://schemas.microsoft.com/office/drawing/2014/main" id="{F4BED3A0-91E6-A84E-946F-4A17625A01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9400" y="2110514"/>
            <a:ext cx="3414865" cy="2636972"/>
          </a:xfrm>
          <a:prstGeom prst="rect">
            <a:avLst/>
          </a:prstGeom>
        </p:spPr>
      </p:pic>
      <p:sp>
        <p:nvSpPr>
          <p:cNvPr id="7" name="TextBox 6">
            <a:extLst>
              <a:ext uri="{FF2B5EF4-FFF2-40B4-BE49-F238E27FC236}">
                <a16:creationId xmlns:a16="http://schemas.microsoft.com/office/drawing/2014/main" id="{684ED7DC-824F-D14A-B178-EFA8CA59BEB2}"/>
              </a:ext>
            </a:extLst>
          </p:cNvPr>
          <p:cNvSpPr txBox="1"/>
          <p:nvPr/>
        </p:nvSpPr>
        <p:spPr>
          <a:xfrm>
            <a:off x="4322748" y="4899031"/>
            <a:ext cx="3056909" cy="400110"/>
          </a:xfrm>
          <a:prstGeom prst="rect">
            <a:avLst/>
          </a:prstGeom>
          <a:noFill/>
        </p:spPr>
        <p:txBody>
          <a:bodyPr wrap="square" rtlCol="0">
            <a:spAutoFit/>
          </a:bodyPr>
          <a:lstStyle/>
          <a:p>
            <a:r>
              <a:rPr lang="en-US" sz="2000" dirty="0"/>
              <a:t>The biblical tree of life</a:t>
            </a:r>
          </a:p>
        </p:txBody>
      </p:sp>
      <p:pic>
        <p:nvPicPr>
          <p:cNvPr id="9" name="Picture 8">
            <a:extLst>
              <a:ext uri="{FF2B5EF4-FFF2-40B4-BE49-F238E27FC236}">
                <a16:creationId xmlns:a16="http://schemas.microsoft.com/office/drawing/2014/main" id="{A51C8E8E-B6B2-0749-89A3-DB8DCE21D2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5105" y="1506685"/>
            <a:ext cx="3414865" cy="4604972"/>
          </a:xfrm>
          <a:prstGeom prst="rect">
            <a:avLst/>
          </a:prstGeom>
        </p:spPr>
      </p:pic>
      <p:sp>
        <p:nvSpPr>
          <p:cNvPr id="10" name="TextBox 9">
            <a:extLst>
              <a:ext uri="{FF2B5EF4-FFF2-40B4-BE49-F238E27FC236}">
                <a16:creationId xmlns:a16="http://schemas.microsoft.com/office/drawing/2014/main" id="{2CA997C2-F354-5D40-8B66-008B407139BA}"/>
              </a:ext>
            </a:extLst>
          </p:cNvPr>
          <p:cNvSpPr txBox="1"/>
          <p:nvPr/>
        </p:nvSpPr>
        <p:spPr>
          <a:xfrm>
            <a:off x="8155105" y="6222831"/>
            <a:ext cx="2334293" cy="400110"/>
          </a:xfrm>
          <a:prstGeom prst="rect">
            <a:avLst/>
          </a:prstGeom>
          <a:noFill/>
        </p:spPr>
        <p:txBody>
          <a:bodyPr wrap="none" rtlCol="0">
            <a:spAutoFit/>
          </a:bodyPr>
          <a:lstStyle/>
          <a:p>
            <a:r>
              <a:rPr lang="en-US" sz="2000" dirty="0"/>
              <a:t>Mexican tree of life</a:t>
            </a:r>
          </a:p>
        </p:txBody>
      </p:sp>
    </p:spTree>
    <p:extLst>
      <p:ext uri="{BB962C8B-B14F-4D97-AF65-F5344CB8AC3E}">
        <p14:creationId xmlns:p14="http://schemas.microsoft.com/office/powerpoint/2010/main" val="1340638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681F-51E1-C041-995E-3165BB75E1B9}"/>
              </a:ext>
            </a:extLst>
          </p:cNvPr>
          <p:cNvSpPr>
            <a:spLocks noGrp="1"/>
          </p:cNvSpPr>
          <p:nvPr>
            <p:ph type="title"/>
          </p:nvPr>
        </p:nvSpPr>
        <p:spPr/>
        <p:txBody>
          <a:bodyPr/>
          <a:lstStyle/>
          <a:p>
            <a:r>
              <a:rPr lang="en-US" sz="2100" dirty="0"/>
              <a:t>Creating bootstrap or pseudo-samples through sampling alignment columns with replacement</a:t>
            </a:r>
          </a:p>
        </p:txBody>
      </p:sp>
      <p:pic>
        <p:nvPicPr>
          <p:cNvPr id="4" name="Content Placeholder 3">
            <a:extLst>
              <a:ext uri="{FF2B5EF4-FFF2-40B4-BE49-F238E27FC236}">
                <a16:creationId xmlns:a16="http://schemas.microsoft.com/office/drawing/2014/main" id="{C8279817-DC41-F84F-82AC-87922A5676E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37975" y="2096505"/>
            <a:ext cx="3048000" cy="3181350"/>
          </a:xfrm>
          <a:prstGeom prst="rect">
            <a:avLst/>
          </a:prstGeom>
        </p:spPr>
      </p:pic>
      <p:sp>
        <p:nvSpPr>
          <p:cNvPr id="5" name="TextBox 4">
            <a:extLst>
              <a:ext uri="{FF2B5EF4-FFF2-40B4-BE49-F238E27FC236}">
                <a16:creationId xmlns:a16="http://schemas.microsoft.com/office/drawing/2014/main" id="{00D8D3A4-3F79-D34B-9354-6CEAE256EEAF}"/>
              </a:ext>
            </a:extLst>
          </p:cNvPr>
          <p:cNvSpPr txBox="1"/>
          <p:nvPr/>
        </p:nvSpPr>
        <p:spPr>
          <a:xfrm>
            <a:off x="2776617" y="5504462"/>
            <a:ext cx="6638769" cy="877163"/>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From “Bootstrap and Rogue Identification Tests for Phylogenetic Analyses”</a:t>
            </a:r>
          </a:p>
          <a:p>
            <a:pPr defTabSz="685800" fontAlgn="auto">
              <a:spcBef>
                <a:spcPts val="0"/>
              </a:spcBef>
              <a:spcAft>
                <a:spcPts val="0"/>
              </a:spcAft>
            </a:pPr>
            <a:r>
              <a:rPr lang="en-US" sz="1200" dirty="0">
                <a:solidFill>
                  <a:prstClr val="black"/>
                </a:solidFill>
                <a:latin typeface="Calibri" panose="020F0502020204030204"/>
                <a:ea typeface="+mn-ea"/>
                <a:cs typeface="+mn-cs"/>
              </a:rPr>
              <a:t>Molecular Biology and Evolution 35(1) DOI: 10.1093/</a:t>
            </a:r>
            <a:r>
              <a:rPr lang="en-US" sz="1200" dirty="0" err="1">
                <a:solidFill>
                  <a:prstClr val="black"/>
                </a:solidFill>
                <a:latin typeface="Calibri" panose="020F0502020204030204"/>
                <a:ea typeface="+mn-ea"/>
                <a:cs typeface="+mn-cs"/>
              </a:rPr>
              <a:t>molbev</a:t>
            </a:r>
            <a:r>
              <a:rPr lang="en-US" sz="1200" dirty="0">
                <a:solidFill>
                  <a:prstClr val="black"/>
                </a:solidFill>
                <a:latin typeface="Calibri" panose="020F0502020204030204"/>
                <a:ea typeface="+mn-ea"/>
                <a:cs typeface="+mn-cs"/>
              </a:rPr>
              <a:t>/msy118</a:t>
            </a:r>
          </a:p>
          <a:p>
            <a:pPr defTabSz="685800" fontAlgn="auto">
              <a:spcBef>
                <a:spcPts val="0"/>
              </a:spcBef>
              <a:spcAft>
                <a:spcPts val="0"/>
              </a:spcAft>
            </a:pPr>
            <a:br>
              <a:rPr lang="en-US" sz="1350" dirty="0">
                <a:solidFill>
                  <a:prstClr val="black"/>
                </a:solidFill>
                <a:latin typeface="Calibri" panose="020F0502020204030204"/>
                <a:ea typeface="+mn-ea"/>
                <a:cs typeface="+mn-cs"/>
              </a:rPr>
            </a:b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7888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B2F65-885F-184C-8BB4-CEB4BC5BA9A0}"/>
              </a:ext>
            </a:extLst>
          </p:cNvPr>
          <p:cNvSpPr>
            <a:spLocks noGrp="1"/>
          </p:cNvSpPr>
          <p:nvPr>
            <p:ph idx="1"/>
          </p:nvPr>
        </p:nvSpPr>
        <p:spPr/>
        <p:txBody>
          <a:bodyPr/>
          <a:lstStyle/>
          <a:p>
            <a:r>
              <a:rPr lang="en-US" dirty="0"/>
              <a:t>Bootstrapping example: </a:t>
            </a:r>
          </a:p>
          <a:p>
            <a:endParaRPr lang="en-US" dirty="0"/>
          </a:p>
        </p:txBody>
      </p:sp>
      <p:pic>
        <p:nvPicPr>
          <p:cNvPr id="4" name="Picture 3">
            <a:extLst>
              <a:ext uri="{FF2B5EF4-FFF2-40B4-BE49-F238E27FC236}">
                <a16:creationId xmlns:a16="http://schemas.microsoft.com/office/drawing/2014/main" id="{4D593A7C-55DB-734D-8A28-21B3FE5CC389}"/>
              </a:ext>
            </a:extLst>
          </p:cNvPr>
          <p:cNvPicPr>
            <a:picLocks noChangeAspect="1"/>
          </p:cNvPicPr>
          <p:nvPr/>
        </p:nvPicPr>
        <p:blipFill>
          <a:blip r:embed="rId2"/>
          <a:stretch>
            <a:fillRect/>
          </a:stretch>
        </p:blipFill>
        <p:spPr>
          <a:xfrm>
            <a:off x="2473687" y="2667794"/>
            <a:ext cx="5956300" cy="2667000"/>
          </a:xfrm>
          <a:prstGeom prst="rect">
            <a:avLst/>
          </a:prstGeom>
        </p:spPr>
      </p:pic>
    </p:spTree>
    <p:extLst>
      <p:ext uri="{BB962C8B-B14F-4D97-AF65-F5344CB8AC3E}">
        <p14:creationId xmlns:p14="http://schemas.microsoft.com/office/powerpoint/2010/main" val="2446083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4B2F65-885F-184C-8BB4-CEB4BC5BA9A0}"/>
              </a:ext>
            </a:extLst>
          </p:cNvPr>
          <p:cNvSpPr>
            <a:spLocks noGrp="1"/>
          </p:cNvSpPr>
          <p:nvPr>
            <p:ph idx="1"/>
          </p:nvPr>
        </p:nvSpPr>
        <p:spPr>
          <a:xfrm>
            <a:off x="442783" y="492125"/>
            <a:ext cx="10515600" cy="4351338"/>
          </a:xfrm>
        </p:spPr>
        <p:txBody>
          <a:bodyPr/>
          <a:lstStyle/>
          <a:p>
            <a:r>
              <a:rPr lang="en-US" dirty="0"/>
              <a:t>Parsimony informative sites</a:t>
            </a:r>
          </a:p>
        </p:txBody>
      </p:sp>
      <p:pic>
        <p:nvPicPr>
          <p:cNvPr id="4" name="Picture 3">
            <a:extLst>
              <a:ext uri="{FF2B5EF4-FFF2-40B4-BE49-F238E27FC236}">
                <a16:creationId xmlns:a16="http://schemas.microsoft.com/office/drawing/2014/main" id="{4D593A7C-55DB-734D-8A28-21B3FE5CC3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5300" y="215712"/>
            <a:ext cx="3823337" cy="1711942"/>
          </a:xfrm>
          <a:prstGeom prst="rect">
            <a:avLst/>
          </a:prstGeom>
        </p:spPr>
      </p:pic>
      <p:pic>
        <p:nvPicPr>
          <p:cNvPr id="5" name="Picture 4">
            <a:extLst>
              <a:ext uri="{FF2B5EF4-FFF2-40B4-BE49-F238E27FC236}">
                <a16:creationId xmlns:a16="http://schemas.microsoft.com/office/drawing/2014/main" id="{CBA71833-A66C-134F-876F-521964F712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617" y="2039136"/>
            <a:ext cx="9430264" cy="4837041"/>
          </a:xfrm>
          <a:prstGeom prst="rect">
            <a:avLst/>
          </a:prstGeom>
        </p:spPr>
      </p:pic>
    </p:spTree>
    <p:extLst>
      <p:ext uri="{BB962C8B-B14F-4D97-AF65-F5344CB8AC3E}">
        <p14:creationId xmlns:p14="http://schemas.microsoft.com/office/powerpoint/2010/main" val="47676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61E7AC-B8C5-064D-B1C5-8C0DFF709A43}"/>
              </a:ext>
            </a:extLst>
          </p:cNvPr>
          <p:cNvSpPr txBox="1"/>
          <p:nvPr/>
        </p:nvSpPr>
        <p:spPr>
          <a:xfrm>
            <a:off x="494271" y="432486"/>
            <a:ext cx="10268464" cy="1661993"/>
          </a:xfrm>
          <a:prstGeom prst="rect">
            <a:avLst/>
          </a:prstGeom>
          <a:noFill/>
        </p:spPr>
        <p:txBody>
          <a:bodyPr wrap="square" rtlCol="0">
            <a:spAutoFit/>
          </a:bodyPr>
          <a:lstStyle/>
          <a:p>
            <a:r>
              <a:rPr lang="en-US" sz="2800" dirty="0"/>
              <a:t>To sample with replacement for the alignment columns, we role six-sided dice six times. Assume you got the following numbers:     </a:t>
            </a:r>
            <a:br>
              <a:rPr lang="en-US" sz="2800" dirty="0"/>
            </a:br>
            <a:r>
              <a:rPr lang="en-US" sz="2800" dirty="0"/>
              <a:t>(2 4 1 4 5 1) </a:t>
            </a:r>
          </a:p>
          <a:p>
            <a:endParaRPr lang="en-US" dirty="0"/>
          </a:p>
        </p:txBody>
      </p:sp>
      <p:pic>
        <p:nvPicPr>
          <p:cNvPr id="5" name="Picture 4">
            <a:extLst>
              <a:ext uri="{FF2B5EF4-FFF2-40B4-BE49-F238E27FC236}">
                <a16:creationId xmlns:a16="http://schemas.microsoft.com/office/drawing/2014/main" id="{1C941761-EE67-A347-9D65-EE1D9A1FA1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8498" y="1532239"/>
            <a:ext cx="4071669" cy="4114800"/>
          </a:xfrm>
          <a:prstGeom prst="rect">
            <a:avLst/>
          </a:prstGeom>
        </p:spPr>
      </p:pic>
      <p:sp>
        <p:nvSpPr>
          <p:cNvPr id="2" name="TextBox 1">
            <a:extLst>
              <a:ext uri="{FF2B5EF4-FFF2-40B4-BE49-F238E27FC236}">
                <a16:creationId xmlns:a16="http://schemas.microsoft.com/office/drawing/2014/main" id="{107D3A8A-DE9E-3944-82C6-825E7CE12448}"/>
              </a:ext>
            </a:extLst>
          </p:cNvPr>
          <p:cNvSpPr txBox="1"/>
          <p:nvPr/>
        </p:nvSpPr>
        <p:spPr>
          <a:xfrm>
            <a:off x="271847" y="5994229"/>
            <a:ext cx="11920153" cy="1200329"/>
          </a:xfrm>
          <a:prstGeom prst="rect">
            <a:avLst/>
          </a:prstGeom>
          <a:noFill/>
        </p:spPr>
        <p:txBody>
          <a:bodyPr wrap="square" rtlCol="0">
            <a:spAutoFit/>
          </a:bodyPr>
          <a:lstStyle/>
          <a:p>
            <a:r>
              <a:rPr lang="en-US" dirty="0"/>
              <a:t>In this case column 3 and 6 did not make it into the </a:t>
            </a:r>
            <a:r>
              <a:rPr lang="en-US" dirty="0" err="1"/>
              <a:t>pseudosample</a:t>
            </a:r>
            <a:r>
              <a:rPr lang="en-US" dirty="0"/>
              <a:t>, and columns 1 and 4 made it twice.  </a:t>
            </a:r>
          </a:p>
          <a:p>
            <a:endParaRPr lang="en-US" dirty="0"/>
          </a:p>
        </p:txBody>
      </p:sp>
    </p:spTree>
    <p:extLst>
      <p:ext uri="{BB962C8B-B14F-4D97-AF65-F5344CB8AC3E}">
        <p14:creationId xmlns:p14="http://schemas.microsoft.com/office/powerpoint/2010/main" val="3356155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818C7-3874-5C41-B422-173245630B93}"/>
              </a:ext>
            </a:extLst>
          </p:cNvPr>
          <p:cNvSpPr>
            <a:spLocks noGrp="1"/>
          </p:cNvSpPr>
          <p:nvPr>
            <p:ph idx="1"/>
          </p:nvPr>
        </p:nvSpPr>
        <p:spPr>
          <a:xfrm>
            <a:off x="998482" y="1599828"/>
            <a:ext cx="10195035" cy="4779791"/>
          </a:xfrm>
        </p:spPr>
        <p:txBody>
          <a:bodyPr>
            <a:normAutofit fontScale="55000" lnSpcReduction="20000"/>
          </a:bodyPr>
          <a:lstStyle/>
          <a:p>
            <a:pPr>
              <a:lnSpc>
                <a:spcPct val="120000"/>
              </a:lnSpc>
            </a:pPr>
            <a:r>
              <a:rPr lang="en-US" sz="3600" dirty="0"/>
              <a:t>If all pseudo-samples lead to the same conclusion (which then is said to have 100% bootstrap support), the original data set contained strong support for the conclusion</a:t>
            </a:r>
          </a:p>
          <a:p>
            <a:endParaRPr lang="en-US" sz="3600" dirty="0"/>
          </a:p>
          <a:p>
            <a:pPr>
              <a:lnSpc>
                <a:spcPct val="120000"/>
              </a:lnSpc>
            </a:pPr>
            <a:r>
              <a:rPr lang="en-US" sz="3600" dirty="0"/>
              <a:t>If only few pseudo-samples support a conclusion the original data do not strongly support the conclusion</a:t>
            </a:r>
          </a:p>
          <a:p>
            <a:endParaRPr lang="en-US" sz="3600" dirty="0"/>
          </a:p>
          <a:p>
            <a:r>
              <a:rPr lang="en-US" sz="3600" dirty="0"/>
              <a:t>Some consider 100-%bootstrap-support as analogous to a P-value.  </a:t>
            </a:r>
          </a:p>
          <a:p>
            <a:endParaRPr lang="en-US" sz="3600" dirty="0"/>
          </a:p>
          <a:p>
            <a:r>
              <a:rPr lang="en-US" sz="3600" dirty="0"/>
              <a:t>Bootstrap support values are conservative </a:t>
            </a:r>
          </a:p>
          <a:p>
            <a:endParaRPr lang="en-US" sz="3600" dirty="0"/>
          </a:p>
          <a:p>
            <a:pPr>
              <a:lnSpc>
                <a:spcPct val="120000"/>
              </a:lnSpc>
            </a:pPr>
            <a:r>
              <a:rPr lang="en-US" sz="3600" dirty="0"/>
              <a:t>If a parameter value is estimated from the data, the bootstrap samples can be used to create confidence intervals (this is based on the finding that in cases  where one can obtain many real samples, the real samples and the pseudo-samples show the same variance)</a:t>
            </a:r>
          </a:p>
        </p:txBody>
      </p:sp>
      <p:sp>
        <p:nvSpPr>
          <p:cNvPr id="4" name="TextBox 3">
            <a:extLst>
              <a:ext uri="{FF2B5EF4-FFF2-40B4-BE49-F238E27FC236}">
                <a16:creationId xmlns:a16="http://schemas.microsoft.com/office/drawing/2014/main" id="{737AC6CE-AAF9-5A4A-B750-822F41AD4E86}"/>
              </a:ext>
            </a:extLst>
          </p:cNvPr>
          <p:cNvSpPr txBox="1"/>
          <p:nvPr/>
        </p:nvSpPr>
        <p:spPr>
          <a:xfrm>
            <a:off x="565588" y="452265"/>
            <a:ext cx="4214808" cy="461665"/>
          </a:xfrm>
          <a:prstGeom prst="rect">
            <a:avLst/>
          </a:prstGeom>
          <a:noFill/>
        </p:spPr>
        <p:txBody>
          <a:bodyPr wrap="none" rtlCol="0">
            <a:spAutoFit/>
          </a:bodyPr>
          <a:lstStyle/>
          <a:p>
            <a:pPr defTabSz="685800" fontAlgn="auto">
              <a:spcBef>
                <a:spcPts val="0"/>
              </a:spcBef>
              <a:spcAft>
                <a:spcPts val="0"/>
              </a:spcAft>
            </a:pPr>
            <a:r>
              <a:rPr lang="en-US" dirty="0">
                <a:solidFill>
                  <a:prstClr val="black"/>
                </a:solidFill>
                <a:latin typeface="Calibri" panose="020F0502020204030204"/>
                <a:ea typeface="+mn-ea"/>
                <a:cs typeface="+mn-cs"/>
              </a:rPr>
              <a:t>Bootstrap Take Home Messages </a:t>
            </a:r>
          </a:p>
        </p:txBody>
      </p:sp>
    </p:spTree>
    <p:extLst>
      <p:ext uri="{BB962C8B-B14F-4D97-AF65-F5344CB8AC3E}">
        <p14:creationId xmlns:p14="http://schemas.microsoft.com/office/powerpoint/2010/main" val="4048583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6304" y="274638"/>
            <a:ext cx="4094496" cy="1143000"/>
          </a:xfrm>
        </p:spPr>
        <p:txBody>
          <a:bodyPr/>
          <a:lstStyle/>
          <a:p>
            <a:r>
              <a:rPr lang="en-US" dirty="0"/>
              <a:t>Output from </a:t>
            </a:r>
            <a:r>
              <a:rPr lang="en-US" dirty="0" err="1"/>
              <a:t>consense</a:t>
            </a:r>
            <a:endParaRPr lang="en-US" dirty="0"/>
          </a:p>
        </p:txBody>
      </p:sp>
      <p:pic>
        <p:nvPicPr>
          <p:cNvPr id="4" name="Picture 3"/>
          <p:cNvPicPr>
            <a:picLocks noChangeAspect="1"/>
          </p:cNvPicPr>
          <p:nvPr/>
        </p:nvPicPr>
        <p:blipFill>
          <a:blip r:embed="rId2"/>
          <a:stretch>
            <a:fillRect/>
          </a:stretch>
        </p:blipFill>
        <p:spPr>
          <a:xfrm>
            <a:off x="2013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2072" y="487352"/>
            <a:ext cx="6202473" cy="6159500"/>
          </a:xfrm>
          <a:prstGeom prst="rect">
            <a:avLst/>
          </a:prstGeom>
        </p:spPr>
      </p:pic>
      <p:sp>
        <p:nvSpPr>
          <p:cNvPr id="2" name="Title 1"/>
          <p:cNvSpPr>
            <a:spLocks noGrp="1"/>
          </p:cNvSpPr>
          <p:nvPr>
            <p:ph type="title"/>
          </p:nvPr>
        </p:nvSpPr>
        <p:spPr>
          <a:xfrm>
            <a:off x="7656069" y="315310"/>
            <a:ext cx="4094496" cy="1143000"/>
          </a:xfrm>
        </p:spPr>
        <p:txBody>
          <a:bodyPr/>
          <a:lstStyle/>
          <a:p>
            <a:r>
              <a:rPr lang="en-US" dirty="0"/>
              <a:t>Output from </a:t>
            </a:r>
            <a:r>
              <a:rPr lang="en-US" dirty="0" err="1"/>
              <a:t>consense</a:t>
            </a:r>
            <a:endParaRPr lang="en-US" dirty="0"/>
          </a:p>
        </p:txBody>
      </p:sp>
    </p:spTree>
    <p:extLst>
      <p:ext uri="{BB962C8B-B14F-4D97-AF65-F5344CB8AC3E}">
        <p14:creationId xmlns:p14="http://schemas.microsoft.com/office/powerpoint/2010/main" val="1668032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160638" y="508001"/>
            <a:ext cx="11553568" cy="1385887"/>
          </a:xfrm>
        </p:spPr>
        <p:txBody>
          <a:bodyPr/>
          <a:lstStyle/>
          <a:p>
            <a:pPr algn="l" eaLnBrk="1" hangingPunct="1"/>
            <a:r>
              <a:rPr lang="en-US" sz="3600" dirty="0">
                <a:latin typeface="Calibri" charset="0"/>
              </a:rPr>
              <a:t>Why could a gene tree be different from the species tree?</a:t>
            </a:r>
            <a:br>
              <a:rPr lang="en-US" dirty="0">
                <a:latin typeface="Calibri" charset="0"/>
              </a:rPr>
            </a:br>
            <a:endParaRPr lang="en-US" dirty="0">
              <a:latin typeface="Calibri" charset="0"/>
            </a:endParaRPr>
          </a:p>
        </p:txBody>
      </p:sp>
      <p:sp>
        <p:nvSpPr>
          <p:cNvPr id="89090" name="Content Placeholder 2"/>
          <p:cNvSpPr>
            <a:spLocks noGrp="1"/>
          </p:cNvSpPr>
          <p:nvPr>
            <p:ph idx="1"/>
          </p:nvPr>
        </p:nvSpPr>
        <p:spPr>
          <a:xfrm>
            <a:off x="1672280" y="2103953"/>
            <a:ext cx="9436443" cy="4525962"/>
          </a:xfrm>
        </p:spPr>
        <p:txBody>
          <a:bodyPr/>
          <a:lstStyle/>
          <a:p>
            <a:pPr eaLnBrk="1" hangingPunct="1"/>
            <a:r>
              <a:rPr lang="en-US" sz="2800" dirty="0">
                <a:latin typeface="Calibri" charset="0"/>
              </a:rPr>
              <a:t>Lack of resolution</a:t>
            </a:r>
          </a:p>
          <a:p>
            <a:pPr eaLnBrk="1" hangingPunct="1"/>
            <a:r>
              <a:rPr lang="en-US" sz="2800" dirty="0">
                <a:latin typeface="Calibri" charset="0"/>
              </a:rPr>
              <a:t>Lineage sorting</a:t>
            </a:r>
          </a:p>
          <a:p>
            <a:pPr eaLnBrk="1" hangingPunct="1"/>
            <a:r>
              <a:rPr lang="en-US" sz="2800" dirty="0">
                <a:latin typeface="Calibri" charset="0"/>
              </a:rPr>
              <a:t>Gene duplications/gene loss (paralogs/orthologs)</a:t>
            </a:r>
          </a:p>
          <a:p>
            <a:pPr eaLnBrk="1" hangingPunct="1"/>
            <a:r>
              <a:rPr lang="en-US" sz="2800" dirty="0">
                <a:latin typeface="Calibri" charset="0"/>
              </a:rPr>
              <a:t>Gene transfer</a:t>
            </a:r>
          </a:p>
          <a:p>
            <a:pPr eaLnBrk="1" hangingPunct="1"/>
            <a:r>
              <a:rPr lang="en-US" sz="2800" dirty="0">
                <a:latin typeface="Calibri" charset="0"/>
              </a:rPr>
              <a:t>Systematic artifacts (e.g., compositional bias and long branch attraction)</a:t>
            </a:r>
          </a:p>
          <a:p>
            <a:pPr eaLnBrk="1" hangingPunct="1"/>
            <a:endParaRPr lang="en-US" dirty="0">
              <a:latin typeface="Calibri" charset="0"/>
            </a:endParaRPr>
          </a:p>
        </p:txBody>
      </p:sp>
    </p:spTree>
    <p:extLst>
      <p:ext uri="{BB962C8B-B14F-4D97-AF65-F5344CB8AC3E}">
        <p14:creationId xmlns:p14="http://schemas.microsoft.com/office/powerpoint/2010/main" val="1459258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801130" y="0"/>
            <a:ext cx="8695915" cy="1143000"/>
          </a:xfrm>
        </p:spPr>
        <p:txBody>
          <a:bodyPr/>
          <a:lstStyle/>
          <a:p>
            <a:pPr algn="l" eaLnBrk="1" hangingPunct="1"/>
            <a:r>
              <a:rPr lang="en-US" dirty="0">
                <a:latin typeface="Times New Roman" charset="0"/>
              </a:rPr>
              <a:t>Trees – what might they mean?  </a:t>
            </a:r>
          </a:p>
        </p:txBody>
      </p:sp>
      <p:sp>
        <p:nvSpPr>
          <p:cNvPr id="220163" name="Text Box 3"/>
          <p:cNvSpPr txBox="1">
            <a:spLocks noChangeArrowheads="1"/>
          </p:cNvSpPr>
          <p:nvPr/>
        </p:nvSpPr>
        <p:spPr bwMode="auto">
          <a:xfrm>
            <a:off x="464799" y="934301"/>
            <a:ext cx="11821794" cy="830985"/>
          </a:xfrm>
          <a:prstGeom prst="rect">
            <a:avLst/>
          </a:prstGeom>
          <a:noFill/>
          <a:ln w="9525">
            <a:noFill/>
            <a:miter lim="800000"/>
            <a:headEnd/>
            <a:tailEnd/>
          </a:ln>
          <a:effectLst/>
        </p:spPr>
        <p:txBody>
          <a:bodyPr wrap="square" lIns="91429" tIns="45714" rIns="91429" bIns="45714">
            <a:spAutoFit/>
          </a:bodyPr>
          <a:lstStyle/>
          <a:p>
            <a:pPr>
              <a:defRPr/>
            </a:pPr>
            <a:r>
              <a:rPr lang="en-US" b="1" dirty="0">
                <a:solidFill>
                  <a:srgbClr val="000000"/>
                </a:solidFill>
                <a:latin typeface="Times New Roman" charset="0"/>
              </a:rPr>
              <a:t>Calculating a tree is comparatively easy, figuring out what it might mean is much more difficult.  </a:t>
            </a:r>
          </a:p>
        </p:txBody>
      </p:sp>
      <p:sp>
        <p:nvSpPr>
          <p:cNvPr id="220164" name="Text Box 4"/>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0165" name="Line 5"/>
          <p:cNvSpPr>
            <a:spLocks noChangeShapeType="1"/>
          </p:cNvSpPr>
          <p:nvPr/>
        </p:nvSpPr>
        <p:spPr bwMode="auto">
          <a:xfrm>
            <a:off x="3657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6" name="Text Box 6"/>
          <p:cNvSpPr txBox="1">
            <a:spLocks noChangeArrowheads="1"/>
          </p:cNvSpPr>
          <p:nvPr/>
        </p:nvSpPr>
        <p:spPr bwMode="auto">
          <a:xfrm>
            <a:off x="466356" y="2109561"/>
            <a:ext cx="4105644" cy="369320"/>
          </a:xfrm>
          <a:prstGeom prst="rect">
            <a:avLst/>
          </a:prstGeom>
          <a:noFill/>
          <a:ln w="9525">
            <a:noFill/>
            <a:miter lim="800000"/>
            <a:headEnd/>
            <a:tailEnd/>
          </a:ln>
          <a:effectLst/>
        </p:spPr>
        <p:txBody>
          <a:bodyPr wrap="square" lIns="91429" tIns="45714" rIns="91429" bIns="45714">
            <a:spAutoFit/>
          </a:bodyPr>
          <a:lstStyle/>
          <a:p>
            <a:pPr>
              <a:defRPr/>
            </a:pPr>
            <a:r>
              <a:rPr lang="en-US" dirty="0">
                <a:solidFill>
                  <a:srgbClr val="000000"/>
                </a:solidFill>
                <a:latin typeface="Times New Roman" charset="0"/>
              </a:rPr>
              <a:t>If this is the probable </a:t>
            </a:r>
            <a:r>
              <a:rPr lang="en-US" b="1" dirty="0">
                <a:solidFill>
                  <a:srgbClr val="000000"/>
                </a:solidFill>
                <a:latin typeface="Times New Roman" charset="0"/>
              </a:rPr>
              <a:t>organismal tree: </a:t>
            </a:r>
          </a:p>
        </p:txBody>
      </p:sp>
      <p:sp>
        <p:nvSpPr>
          <p:cNvPr id="220167" name="Line 7"/>
          <p:cNvSpPr>
            <a:spLocks noChangeShapeType="1"/>
          </p:cNvSpPr>
          <p:nvPr/>
        </p:nvSpPr>
        <p:spPr bwMode="auto">
          <a:xfrm>
            <a:off x="3657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8" name="Line 8"/>
          <p:cNvSpPr>
            <a:spLocks noChangeShapeType="1"/>
          </p:cNvSpPr>
          <p:nvPr/>
        </p:nvSpPr>
        <p:spPr bwMode="auto">
          <a:xfrm>
            <a:off x="3657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69" name="Line 9"/>
          <p:cNvSpPr>
            <a:spLocks noChangeShapeType="1"/>
          </p:cNvSpPr>
          <p:nvPr/>
        </p:nvSpPr>
        <p:spPr bwMode="auto">
          <a:xfrm>
            <a:off x="4114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0" name="Line 10"/>
          <p:cNvSpPr>
            <a:spLocks noChangeShapeType="1"/>
          </p:cNvSpPr>
          <p:nvPr/>
        </p:nvSpPr>
        <p:spPr bwMode="auto">
          <a:xfrm>
            <a:off x="4114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1" name="Line 11"/>
          <p:cNvSpPr>
            <a:spLocks noChangeShapeType="1"/>
          </p:cNvSpPr>
          <p:nvPr/>
        </p:nvSpPr>
        <p:spPr bwMode="auto">
          <a:xfrm flipV="1">
            <a:off x="4114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2" name="Line 12"/>
          <p:cNvSpPr>
            <a:spLocks noChangeShapeType="1"/>
          </p:cNvSpPr>
          <p:nvPr/>
        </p:nvSpPr>
        <p:spPr bwMode="auto">
          <a:xfrm>
            <a:off x="4876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3" name="Line 13"/>
          <p:cNvSpPr>
            <a:spLocks noChangeShapeType="1"/>
          </p:cNvSpPr>
          <p:nvPr/>
        </p:nvSpPr>
        <p:spPr bwMode="auto">
          <a:xfrm>
            <a:off x="4876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4" name="Line 14"/>
          <p:cNvSpPr>
            <a:spLocks noChangeShapeType="1"/>
          </p:cNvSpPr>
          <p:nvPr/>
        </p:nvSpPr>
        <p:spPr bwMode="auto">
          <a:xfrm>
            <a:off x="4876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75" name="Text Box 15"/>
          <p:cNvSpPr txBox="1">
            <a:spLocks noChangeArrowheads="1"/>
          </p:cNvSpPr>
          <p:nvPr/>
        </p:nvSpPr>
        <p:spPr bwMode="auto">
          <a:xfrm>
            <a:off x="7620001" y="2438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0176" name="Text Box 16"/>
          <p:cNvSpPr txBox="1">
            <a:spLocks noChangeArrowheads="1"/>
          </p:cNvSpPr>
          <p:nvPr/>
        </p:nvSpPr>
        <p:spPr bwMode="auto">
          <a:xfrm>
            <a:off x="7620000" y="1981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0177" name="Text Box 17"/>
          <p:cNvSpPr txBox="1">
            <a:spLocks noChangeArrowheads="1"/>
          </p:cNvSpPr>
          <p:nvPr/>
        </p:nvSpPr>
        <p:spPr bwMode="auto">
          <a:xfrm>
            <a:off x="7620001" y="3048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0178" name="Text Box 18"/>
          <p:cNvSpPr txBox="1">
            <a:spLocks noChangeArrowheads="1"/>
          </p:cNvSpPr>
          <p:nvPr/>
        </p:nvSpPr>
        <p:spPr bwMode="auto">
          <a:xfrm>
            <a:off x="7620001" y="3657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0179" name="Line 19"/>
          <p:cNvSpPr>
            <a:spLocks noChangeShapeType="1"/>
          </p:cNvSpPr>
          <p:nvPr/>
        </p:nvSpPr>
        <p:spPr bwMode="auto">
          <a:xfrm>
            <a:off x="3657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0" name="Line 20"/>
          <p:cNvSpPr>
            <a:spLocks noChangeShapeType="1"/>
          </p:cNvSpPr>
          <p:nvPr/>
        </p:nvSpPr>
        <p:spPr bwMode="auto">
          <a:xfrm>
            <a:off x="3657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1" name="Line 21"/>
          <p:cNvSpPr>
            <a:spLocks noChangeShapeType="1"/>
          </p:cNvSpPr>
          <p:nvPr/>
        </p:nvSpPr>
        <p:spPr bwMode="auto">
          <a:xfrm>
            <a:off x="3657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2" name="Line 22"/>
          <p:cNvSpPr>
            <a:spLocks noChangeShapeType="1"/>
          </p:cNvSpPr>
          <p:nvPr/>
        </p:nvSpPr>
        <p:spPr bwMode="auto">
          <a:xfrm>
            <a:off x="4572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3" name="Line 23"/>
          <p:cNvSpPr>
            <a:spLocks noChangeShapeType="1"/>
          </p:cNvSpPr>
          <p:nvPr/>
        </p:nvSpPr>
        <p:spPr bwMode="auto">
          <a:xfrm>
            <a:off x="4572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4" name="Line 24"/>
          <p:cNvSpPr>
            <a:spLocks noChangeShapeType="1"/>
          </p:cNvSpPr>
          <p:nvPr/>
        </p:nvSpPr>
        <p:spPr bwMode="auto">
          <a:xfrm flipV="1">
            <a:off x="4572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5" name="Line 25"/>
          <p:cNvSpPr>
            <a:spLocks noChangeShapeType="1"/>
          </p:cNvSpPr>
          <p:nvPr/>
        </p:nvSpPr>
        <p:spPr bwMode="auto">
          <a:xfrm>
            <a:off x="4876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6" name="Line 26"/>
          <p:cNvSpPr>
            <a:spLocks noChangeShapeType="1"/>
          </p:cNvSpPr>
          <p:nvPr/>
        </p:nvSpPr>
        <p:spPr bwMode="auto">
          <a:xfrm>
            <a:off x="4876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7" name="Line 27"/>
          <p:cNvSpPr>
            <a:spLocks noChangeShapeType="1"/>
          </p:cNvSpPr>
          <p:nvPr/>
        </p:nvSpPr>
        <p:spPr bwMode="auto">
          <a:xfrm>
            <a:off x="4876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0188" name="Text Box 28"/>
          <p:cNvSpPr txBox="1">
            <a:spLocks noChangeArrowheads="1"/>
          </p:cNvSpPr>
          <p:nvPr/>
        </p:nvSpPr>
        <p:spPr bwMode="auto">
          <a:xfrm>
            <a:off x="7696200" y="6248400"/>
            <a:ext cx="1315402"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B</a:t>
            </a:r>
          </a:p>
        </p:txBody>
      </p:sp>
      <p:sp>
        <p:nvSpPr>
          <p:cNvPr id="220189" name="Text Box 29"/>
          <p:cNvSpPr txBox="1">
            <a:spLocks noChangeArrowheads="1"/>
          </p:cNvSpPr>
          <p:nvPr/>
        </p:nvSpPr>
        <p:spPr bwMode="auto">
          <a:xfrm>
            <a:off x="7620000" y="45720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0190" name="Text Box 30"/>
          <p:cNvSpPr txBox="1">
            <a:spLocks noChangeArrowheads="1"/>
          </p:cNvSpPr>
          <p:nvPr/>
        </p:nvSpPr>
        <p:spPr bwMode="auto">
          <a:xfrm>
            <a:off x="7620001" y="5638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0191" name="Text Box 31"/>
          <p:cNvSpPr txBox="1">
            <a:spLocks noChangeArrowheads="1"/>
          </p:cNvSpPr>
          <p:nvPr/>
        </p:nvSpPr>
        <p:spPr bwMode="auto">
          <a:xfrm>
            <a:off x="7620001" y="51054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sp>
        <p:nvSpPr>
          <p:cNvPr id="32" name="TextBox 31"/>
          <p:cNvSpPr txBox="1"/>
          <p:nvPr/>
        </p:nvSpPr>
        <p:spPr>
          <a:xfrm>
            <a:off x="1524000" y="4262438"/>
            <a:ext cx="5207494" cy="369320"/>
          </a:xfrm>
          <a:prstGeom prst="rect">
            <a:avLst/>
          </a:prstGeom>
          <a:noFill/>
        </p:spPr>
        <p:txBody>
          <a:bodyPr wrap="none" lIns="91429" tIns="45714" rIns="91429" bIns="45714">
            <a:spAutoFit/>
          </a:bodyPr>
          <a:lstStyle/>
          <a:p>
            <a:pPr>
              <a:defRPr/>
            </a:pPr>
            <a:r>
              <a:rPr lang="en-US" dirty="0">
                <a:solidFill>
                  <a:srgbClr val="000000"/>
                </a:solidFill>
                <a:latin typeface="Times New Roman" charset="0"/>
              </a:rPr>
              <a:t>what could be the reason for obtaining  this </a:t>
            </a:r>
            <a:r>
              <a:rPr lang="en-US" b="1" dirty="0">
                <a:solidFill>
                  <a:srgbClr val="000000"/>
                </a:solidFill>
                <a:latin typeface="Times New Roman" charset="0"/>
              </a:rPr>
              <a:t>gene tree:</a:t>
            </a:r>
          </a:p>
        </p:txBody>
      </p:sp>
    </p:spTree>
    <p:extLst>
      <p:ext uri="{BB962C8B-B14F-4D97-AF65-F5344CB8AC3E}">
        <p14:creationId xmlns:p14="http://schemas.microsoft.com/office/powerpoint/2010/main" val="4225488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3276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8" name="Line 4"/>
          <p:cNvSpPr>
            <a:spLocks noChangeShapeType="1"/>
          </p:cNvSpPr>
          <p:nvPr/>
        </p:nvSpPr>
        <p:spPr bwMode="auto">
          <a:xfrm>
            <a:off x="3276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89" name="Line 5"/>
          <p:cNvSpPr>
            <a:spLocks noChangeShapeType="1"/>
          </p:cNvSpPr>
          <p:nvPr/>
        </p:nvSpPr>
        <p:spPr bwMode="auto">
          <a:xfrm>
            <a:off x="3276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0"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1"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2"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3"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4" name="Line 10"/>
          <p:cNvSpPr>
            <a:spLocks noChangeShapeType="1"/>
          </p:cNvSpPr>
          <p:nvPr/>
        </p:nvSpPr>
        <p:spPr bwMode="auto">
          <a:xfrm>
            <a:off x="4495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5" name="Line 11"/>
          <p:cNvSpPr>
            <a:spLocks noChangeShapeType="1"/>
          </p:cNvSpPr>
          <p:nvPr/>
        </p:nvSpPr>
        <p:spPr bwMode="auto">
          <a:xfrm>
            <a:off x="4495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1196"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1197"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1198"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1199"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rPr>
              <a:t>seq. from D</a:t>
            </a:r>
          </a:p>
        </p:txBody>
      </p:sp>
      <p:grpSp>
        <p:nvGrpSpPr>
          <p:cNvPr id="2" name="Group 16"/>
          <p:cNvGrpSpPr>
            <a:grpSpLocks/>
          </p:cNvGrpSpPr>
          <p:nvPr/>
        </p:nvGrpSpPr>
        <p:grpSpPr bwMode="auto">
          <a:xfrm>
            <a:off x="3260726" y="3733801"/>
            <a:ext cx="5476875" cy="1249363"/>
            <a:chOff x="1094" y="2352"/>
            <a:chExt cx="3450" cy="787"/>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1202" name="Text Box 18"/>
            <p:cNvSpPr txBox="1">
              <a:spLocks noChangeArrowheads="1"/>
            </p:cNvSpPr>
            <p:nvPr/>
          </p:nvSpPr>
          <p:spPr bwMode="auto">
            <a:xfrm>
              <a:off x="1094" y="2906"/>
              <a:ext cx="345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60% bootstrap support for bipartition (AD)(CB) </a:t>
              </a:r>
            </a:p>
          </p:txBody>
        </p:sp>
      </p:grpSp>
    </p:spTree>
    <p:extLst>
      <p:ext uri="{BB962C8B-B14F-4D97-AF65-F5344CB8AC3E}">
        <p14:creationId xmlns:p14="http://schemas.microsoft.com/office/powerpoint/2010/main" val="1987714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1524000" y="0"/>
            <a:ext cx="9144000" cy="5847690"/>
          </a:xfrm>
          <a:prstGeom prst="rect">
            <a:avLst/>
          </a:prstGeom>
          <a:noFill/>
          <a:ln w="9525">
            <a:noFill/>
            <a:miter lim="800000"/>
            <a:headEnd/>
            <a:tailEnd/>
          </a:ln>
          <a:effectLst/>
        </p:spPr>
        <p:txBody>
          <a:bodyPr lIns="91376" tIns="45688" rIns="91376" bIns="45688">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dirty="0">
                <a:solidFill>
                  <a:srgbClr val="000000"/>
                </a:solidFill>
                <a:latin typeface="Comic Sans MS" charset="0"/>
                <a:cs typeface=""/>
              </a:rPr>
              <a:t>What is in a tree?</a:t>
            </a:r>
            <a:endParaRPr lang="en-US" altLang="en-US" sz="1800" dirty="0">
              <a:solidFill>
                <a:srgbClr val="000000"/>
              </a:solidFill>
              <a:latin typeface="Comic Sans MS" charset="0"/>
              <a:cs typeface=""/>
            </a:endParaRPr>
          </a:p>
          <a:p>
            <a:pPr eaLnBrk="1" hangingPunct="1">
              <a:buFontTx/>
              <a:buChar char="•"/>
            </a:pPr>
            <a:endParaRPr lang="en-US" altLang="en-US" sz="1800" dirty="0">
              <a:solidFill>
                <a:srgbClr val="000000"/>
              </a:solidFill>
              <a:latin typeface="Comic Sans MS" charset="0"/>
              <a:cs typeface=""/>
            </a:endParaRPr>
          </a:p>
          <a:p>
            <a:pPr eaLnBrk="1" hangingPunct="1"/>
            <a:r>
              <a:rPr lang="en-US" altLang="en-US" sz="1800" dirty="0">
                <a:solidFill>
                  <a:srgbClr val="000000"/>
                </a:solidFill>
                <a:latin typeface="Adobe Caslon Pro" charset="0"/>
                <a:ea typeface="Adobe Caslon Pro" charset="0"/>
                <a:cs typeface="Adobe Caslon Pro" charset="0"/>
              </a:rPr>
              <a:t>Trees form molecular data are usually calculated as unrooted trees (at least th</a:t>
            </a:r>
            <a:r>
              <a:rPr lang="en-US" altLang="en-US" sz="1800" dirty="0">
                <a:solidFill>
                  <a:srgbClr val="FF28C2"/>
                </a:solidFill>
                <a:latin typeface="Adobe Caslon Pro" charset="0"/>
                <a:ea typeface="Adobe Caslon Pro" charset="0"/>
                <a:cs typeface="Adobe Caslon Pro" charset="0"/>
              </a:rPr>
              <a:t>ey should be -</a:t>
            </a:r>
            <a:r>
              <a:rPr lang="en-US" altLang="en-US" sz="1800" dirty="0">
                <a:solidFill>
                  <a:srgbClr val="000000"/>
                </a:solidFill>
                <a:latin typeface="Adobe Caslon Pro" charset="0"/>
                <a:ea typeface="Adobe Caslon Pro" charset="0"/>
                <a:cs typeface="Adobe Caslon Pro" charset="0"/>
              </a:rPr>
              <a:t> if they are not, this is usually a mistake). </a:t>
            </a:r>
          </a:p>
          <a:p>
            <a:pPr eaLnBrk="1" hangingPunct="1"/>
            <a:r>
              <a:rPr lang="en-US" altLang="en-US" sz="1800" dirty="0">
                <a:solidFill>
                  <a:srgbClr val="000000"/>
                </a:solidFill>
                <a:latin typeface="Adobe Caslon Pro" charset="0"/>
                <a:ea typeface="Adobe Caslon Pro" charset="0"/>
                <a:cs typeface="Adobe Caslon Pro" charset="0"/>
              </a:rPr>
              <a:t>To root a tree you either can assume a </a:t>
            </a:r>
            <a:r>
              <a:rPr lang="en-US" altLang="en-US" sz="1800" dirty="0">
                <a:solidFill>
                  <a:srgbClr val="FF0066"/>
                </a:solidFill>
                <a:latin typeface="Adobe Caslon Pro" charset="0"/>
                <a:ea typeface="Adobe Caslon Pro" charset="0"/>
                <a:cs typeface="Adobe Caslon Pro" charset="0"/>
              </a:rPr>
              <a:t>molecular clock</a:t>
            </a:r>
            <a:r>
              <a:rPr lang="en-US" altLang="en-US" sz="1800" dirty="0">
                <a:solidFill>
                  <a:srgbClr val="000000"/>
                </a:solidFill>
                <a:latin typeface="Adobe Caslon Pro" charset="0"/>
                <a:ea typeface="Adobe Caslon Pro" charset="0"/>
                <a:cs typeface="Adobe Caslon Pro" charset="0"/>
              </a:rPr>
              <a:t> (substitutions occur at a constant rate, again this assumption is usually not warranted and needs to be tested), </a:t>
            </a:r>
          </a:p>
          <a:p>
            <a:pPr eaLnBrk="1" hangingPunct="1"/>
            <a:r>
              <a:rPr lang="en-US" altLang="en-US" sz="1800" dirty="0">
                <a:solidFill>
                  <a:srgbClr val="000000"/>
                </a:solidFill>
                <a:latin typeface="Adobe Caslon Pro" charset="0"/>
                <a:ea typeface="Adobe Caslon Pro" charset="0"/>
                <a:cs typeface="Adobe Caslon Pro" charset="0"/>
              </a:rPr>
              <a:t>or you can use an </a:t>
            </a:r>
            <a:r>
              <a:rPr lang="en-US" altLang="en-US" sz="1800" b="1" dirty="0">
                <a:solidFill>
                  <a:srgbClr val="FF0066"/>
                </a:solidFill>
                <a:latin typeface="Adobe Caslon Pro" charset="0"/>
                <a:ea typeface="Adobe Caslon Pro" charset="0"/>
                <a:cs typeface="Adobe Caslon Pro" charset="0"/>
              </a:rPr>
              <a:t>outgroup</a:t>
            </a:r>
            <a:r>
              <a:rPr lang="en-US" altLang="en-US" sz="1800" dirty="0">
                <a:solidFill>
                  <a:srgbClr val="000000"/>
                </a:solidFill>
                <a:latin typeface="Adobe Caslon Pro" charset="0"/>
                <a:ea typeface="Adobe Caslon Pro" charset="0"/>
                <a:cs typeface="Adobe Caslon Pro" charset="0"/>
              </a:rPr>
              <a:t> (i.e. something that you know forms the deepest branch).</a:t>
            </a:r>
          </a:p>
          <a:p>
            <a:pPr lvl="1" indent="0" eaLnBrk="1" hangingPunct="1"/>
            <a:r>
              <a:rPr lang="en-US" altLang="en-US" sz="1800" dirty="0">
                <a:solidFill>
                  <a:srgbClr val="000000"/>
                </a:solidFill>
                <a:latin typeface="Adobe Caslon Pro" charset="0"/>
                <a:ea typeface="Adobe Caslon Pro" charset="0"/>
                <a:cs typeface="Adobe Caslon Pro" charset="0"/>
              </a:rPr>
              <a:t>For example, to root a phylogeny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lang="en-US" altLang="en-US" sz="1800" dirty="0" err="1">
                <a:solidFill>
                  <a:srgbClr val="000000"/>
                </a:solidFill>
                <a:latin typeface="Adobe Caslon Pro" charset="0"/>
                <a:ea typeface="Adobe Caslon Pro" charset="0"/>
                <a:cs typeface="Adobe Caslon Pro" charset="0"/>
              </a:rPr>
              <a:t>hemoglobins</a:t>
            </a:r>
            <a:r>
              <a:rPr lang="en-US" altLang="en-US" sz="1800" dirty="0">
                <a:solidFill>
                  <a:srgbClr val="000000"/>
                </a:solidFill>
                <a:latin typeface="Adobe Caslon Pro" charset="0"/>
                <a:ea typeface="Adobe Caslon Pro" charset="0"/>
                <a:cs typeface="Adobe Caslon Pro" charset="0"/>
              </a:rPr>
              <a:t> you could use a beta hemoglobin sequence, or a myoglobin sequence as outgroup.   </a:t>
            </a:r>
            <a:r>
              <a:rPr lang="en-US" altLang="en-US" sz="1800" dirty="0">
                <a:solidFill>
                  <a:srgbClr val="FF0000"/>
                </a:solidFill>
                <a:latin typeface="Adobe Caslon Pro" charset="0"/>
                <a:ea typeface="Adobe Caslon Pro" charset="0"/>
                <a:cs typeface="Adobe Caslon Pro" charset="0"/>
              </a:rPr>
              <a:t>What could be the outgroup for the Tree-of-Life?  </a:t>
            </a:r>
          </a:p>
          <a:p>
            <a:pPr lvl="1" indent="0" eaLnBrk="1" hangingPunct="1"/>
            <a:endParaRPr lang="en-US" altLang="en-US" sz="1800" dirty="0">
              <a:solidFill>
                <a:srgbClr val="000000"/>
              </a:solidFill>
              <a:latin typeface="Adobe Caslon Pro" charset="0"/>
              <a:ea typeface="Adobe Caslon Pro" charset="0"/>
              <a:cs typeface="Adobe Caslon Pro" charset="0"/>
            </a:endParaRPr>
          </a:p>
          <a:p>
            <a:pPr eaLnBrk="1" hangingPunct="1"/>
            <a:r>
              <a:rPr lang="en-US" altLang="en-US" sz="1800" dirty="0">
                <a:solidFill>
                  <a:srgbClr val="000000"/>
                </a:solidFill>
                <a:latin typeface="Adobe Caslon Pro" charset="0"/>
                <a:ea typeface="Adobe Caslon Pro" charset="0"/>
                <a:cs typeface="Adobe Caslon Pro" charset="0"/>
              </a:rPr>
              <a:t>Trees have a branching pattern (also called the </a:t>
            </a:r>
            <a:r>
              <a:rPr lang="en-US" altLang="en-US" sz="1800" b="1" dirty="0">
                <a:solidFill>
                  <a:srgbClr val="000000"/>
                </a:solidFill>
                <a:latin typeface="Adobe Caslon Pro" charset="0"/>
                <a:ea typeface="Adobe Caslon Pro" charset="0"/>
                <a:cs typeface="Adobe Caslon Pro" charset="0"/>
              </a:rPr>
              <a:t>topology</a:t>
            </a:r>
            <a:r>
              <a:rPr lang="en-US" altLang="en-US" sz="1800" dirty="0">
                <a:solidFill>
                  <a:srgbClr val="000000"/>
                </a:solidFill>
                <a:latin typeface="Adobe Caslon Pro" charset="0"/>
                <a:ea typeface="Adobe Caslon Pro" charset="0"/>
                <a:cs typeface="Adobe Caslon Pro" charset="0"/>
              </a:rPr>
              <a:t>), and </a:t>
            </a:r>
            <a:r>
              <a:rPr lang="en-US" altLang="en-US" sz="1800" b="1" dirty="0">
                <a:solidFill>
                  <a:srgbClr val="000000"/>
                </a:solidFill>
                <a:latin typeface="Adobe Caslon Pro" charset="0"/>
                <a:ea typeface="Adobe Caslon Pro" charset="0"/>
                <a:cs typeface="Adobe Caslon Pro" charset="0"/>
              </a:rPr>
              <a:t>branch lengths</a:t>
            </a:r>
            <a:r>
              <a:rPr lang="en-US" altLang="en-US" sz="1800" dirty="0">
                <a:solidFill>
                  <a:srgbClr val="000000"/>
                </a:solidFill>
                <a:latin typeface="Adobe Caslon Pro" charset="0"/>
                <a:ea typeface="Adobe Caslon Pro" charset="0"/>
                <a:cs typeface="Adobe Caslon Pro" charset="0"/>
              </a:rPr>
              <a:t>. </a:t>
            </a:r>
          </a:p>
          <a:p>
            <a:pPr eaLnBrk="1" hangingPunct="1"/>
            <a:endParaRPr lang="en-US" altLang="en-US" sz="1800" dirty="0">
              <a:solidFill>
                <a:srgbClr val="000000"/>
              </a:solidFill>
              <a:latin typeface="Adobe Caslon Pro" charset="0"/>
              <a:ea typeface="Adobe Caslon Pro" charset="0"/>
              <a:cs typeface="Adobe Caslon Pro" charset="0"/>
            </a:endParaRPr>
          </a:p>
          <a:p>
            <a:pPr eaLnBrk="1" hangingPunct="1"/>
            <a:r>
              <a:rPr lang="en-US" altLang="en-US" sz="1800" dirty="0">
                <a:solidFill>
                  <a:srgbClr val="000000"/>
                </a:solidFill>
                <a:latin typeface="Adobe Caslon Pro" charset="0"/>
                <a:ea typeface="Adobe Caslon Pro" charset="0"/>
                <a:cs typeface="Adobe Caslon Pro" charset="0"/>
              </a:rPr>
              <a:t>Often the branch lengths are ignored in depicting trees (these trees often are referred to as cladograms - note that cladograms should be considered rooted). </a:t>
            </a:r>
          </a:p>
          <a:p>
            <a:pPr eaLnBrk="1" hangingPunct="1"/>
            <a:r>
              <a:rPr lang="en-US" altLang="en-US" sz="1800" dirty="0">
                <a:solidFill>
                  <a:srgbClr val="000000"/>
                </a:solidFill>
                <a:latin typeface="Adobe Caslon Pro" charset="0"/>
                <a:ea typeface="Adobe Caslon Pro" charset="0"/>
                <a:cs typeface="Adobe Caslon Pro" charset="0"/>
              </a:rPr>
              <a:t>You can swap branches attached to a node, and in an unrooted you can depict the tree as rooted in any branch you like without changing the tree.</a:t>
            </a:r>
          </a:p>
        </p:txBody>
      </p:sp>
    </p:spTree>
    <p:extLst>
      <p:ext uri="{BB962C8B-B14F-4D97-AF65-F5344CB8AC3E}">
        <p14:creationId xmlns:p14="http://schemas.microsoft.com/office/powerpoint/2010/main" val="117686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676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2667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2" name="Line 4"/>
          <p:cNvSpPr>
            <a:spLocks noChangeShapeType="1"/>
          </p:cNvSpPr>
          <p:nvPr/>
        </p:nvSpPr>
        <p:spPr bwMode="auto">
          <a:xfrm>
            <a:off x="2667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3" name="Line 5"/>
          <p:cNvSpPr>
            <a:spLocks noChangeShapeType="1"/>
          </p:cNvSpPr>
          <p:nvPr/>
        </p:nvSpPr>
        <p:spPr bwMode="auto">
          <a:xfrm>
            <a:off x="2667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4" name="Line 6"/>
          <p:cNvSpPr>
            <a:spLocks noChangeShapeType="1"/>
          </p:cNvSpPr>
          <p:nvPr/>
        </p:nvSpPr>
        <p:spPr bwMode="auto">
          <a:xfrm>
            <a:off x="4191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5" name="Line 7"/>
          <p:cNvSpPr>
            <a:spLocks noChangeShapeType="1"/>
          </p:cNvSpPr>
          <p:nvPr/>
        </p:nvSpPr>
        <p:spPr bwMode="auto">
          <a:xfrm>
            <a:off x="4191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6" name="Line 8"/>
          <p:cNvSpPr>
            <a:spLocks noChangeShapeType="1"/>
          </p:cNvSpPr>
          <p:nvPr/>
        </p:nvSpPr>
        <p:spPr bwMode="auto">
          <a:xfrm flipV="1">
            <a:off x="4191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7" name="Line 9"/>
          <p:cNvSpPr>
            <a:spLocks noChangeShapeType="1"/>
          </p:cNvSpPr>
          <p:nvPr/>
        </p:nvSpPr>
        <p:spPr bwMode="auto">
          <a:xfrm>
            <a:off x="4495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8" name="Line 10"/>
          <p:cNvSpPr>
            <a:spLocks noChangeShapeType="1"/>
          </p:cNvSpPr>
          <p:nvPr/>
        </p:nvSpPr>
        <p:spPr bwMode="auto">
          <a:xfrm>
            <a:off x="4495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19" name="Line 11"/>
          <p:cNvSpPr>
            <a:spLocks noChangeShapeType="1"/>
          </p:cNvSpPr>
          <p:nvPr/>
        </p:nvSpPr>
        <p:spPr bwMode="auto">
          <a:xfrm>
            <a:off x="4495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2220" name="Text Box 12"/>
          <p:cNvSpPr txBox="1">
            <a:spLocks noChangeArrowheads="1"/>
          </p:cNvSpPr>
          <p:nvPr/>
        </p:nvSpPr>
        <p:spPr bwMode="auto">
          <a:xfrm>
            <a:off x="5715000" y="3733800"/>
            <a:ext cx="175895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seq. from B</a:t>
            </a:r>
          </a:p>
        </p:txBody>
      </p:sp>
      <p:sp>
        <p:nvSpPr>
          <p:cNvPr id="222221" name="Text Box 13"/>
          <p:cNvSpPr txBox="1">
            <a:spLocks noChangeArrowheads="1"/>
          </p:cNvSpPr>
          <p:nvPr/>
        </p:nvSpPr>
        <p:spPr bwMode="auto">
          <a:xfrm>
            <a:off x="7239000" y="2057400"/>
            <a:ext cx="131546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A</a:t>
            </a:r>
          </a:p>
        </p:txBody>
      </p:sp>
      <p:sp>
        <p:nvSpPr>
          <p:cNvPr id="222222" name="Text Box 14"/>
          <p:cNvSpPr txBox="1">
            <a:spLocks noChangeArrowheads="1"/>
          </p:cNvSpPr>
          <p:nvPr/>
        </p:nvSpPr>
        <p:spPr bwMode="auto">
          <a:xfrm>
            <a:off x="5715001" y="30480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C</a:t>
            </a:r>
          </a:p>
        </p:txBody>
      </p:sp>
      <p:sp>
        <p:nvSpPr>
          <p:cNvPr id="222223" name="Text Box 15"/>
          <p:cNvSpPr txBox="1">
            <a:spLocks noChangeArrowheads="1"/>
          </p:cNvSpPr>
          <p:nvPr/>
        </p:nvSpPr>
        <p:spPr bwMode="auto">
          <a:xfrm>
            <a:off x="7239001" y="2590800"/>
            <a:ext cx="132822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seq. from D</a:t>
            </a:r>
          </a:p>
        </p:txBody>
      </p:sp>
      <p:grpSp>
        <p:nvGrpSpPr>
          <p:cNvPr id="2" name="Group 16"/>
          <p:cNvGrpSpPr>
            <a:grpSpLocks/>
          </p:cNvGrpSpPr>
          <p:nvPr/>
        </p:nvGrpSpPr>
        <p:grpSpPr bwMode="auto">
          <a:xfrm>
            <a:off x="3260726" y="3733801"/>
            <a:ext cx="5592763" cy="1249363"/>
            <a:chOff x="1094" y="2352"/>
            <a:chExt cx="3523" cy="787"/>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2226" name="Text Box 18"/>
            <p:cNvSpPr txBox="1">
              <a:spLocks noChangeArrowheads="1"/>
            </p:cNvSpPr>
            <p:nvPr/>
          </p:nvSpPr>
          <p:spPr bwMode="auto">
            <a:xfrm>
              <a:off x="1094" y="2906"/>
              <a:ext cx="3523"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e.g., 100% bootstrap support for bipartition (AD)(CB) </a:t>
              </a:r>
            </a:p>
          </p:txBody>
        </p:sp>
      </p:grpSp>
      <p:grpSp>
        <p:nvGrpSpPr>
          <p:cNvPr id="3" name="Group 19"/>
          <p:cNvGrpSpPr>
            <a:grpSpLocks/>
          </p:cNvGrpSpPr>
          <p:nvPr/>
        </p:nvGrpSpPr>
        <p:grpSpPr bwMode="auto">
          <a:xfrm>
            <a:off x="4038601" y="1447800"/>
            <a:ext cx="3935413" cy="1600200"/>
            <a:chOff x="1584" y="912"/>
            <a:chExt cx="2479"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2230" name="Text Box 22"/>
            <p:cNvSpPr txBox="1">
              <a:spLocks noChangeArrowheads="1"/>
            </p:cNvSpPr>
            <p:nvPr/>
          </p:nvSpPr>
          <p:spPr bwMode="auto">
            <a:xfrm>
              <a:off x="1584" y="912"/>
              <a:ext cx="247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the two longest branches join together</a:t>
              </a:r>
            </a:p>
          </p:txBody>
        </p:sp>
      </p:grpSp>
      <p:sp>
        <p:nvSpPr>
          <p:cNvPr id="222231" name="Text Box 23"/>
          <p:cNvSpPr txBox="1">
            <a:spLocks noChangeArrowheads="1"/>
          </p:cNvSpPr>
          <p:nvPr/>
        </p:nvSpPr>
        <p:spPr bwMode="auto">
          <a:xfrm>
            <a:off x="1706563" y="5257800"/>
            <a:ext cx="6692836"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What could you do to investigate if this is a possible explanation?  </a:t>
            </a:r>
          </a:p>
        </p:txBody>
      </p:sp>
      <p:sp>
        <p:nvSpPr>
          <p:cNvPr id="222232" name="Text Box 24"/>
          <p:cNvSpPr txBox="1">
            <a:spLocks noChangeArrowheads="1"/>
          </p:cNvSpPr>
          <p:nvPr/>
        </p:nvSpPr>
        <p:spPr bwMode="auto">
          <a:xfrm>
            <a:off x="1981200" y="5791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2233" name="Text Box 25"/>
          <p:cNvSpPr txBox="1">
            <a:spLocks noChangeArrowheads="1"/>
          </p:cNvSpPr>
          <p:nvPr/>
        </p:nvSpPr>
        <p:spPr bwMode="auto">
          <a:xfrm>
            <a:off x="2133600" y="5638801"/>
            <a:ext cx="4156500"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use only slow positions, </a:t>
            </a:r>
          </a:p>
          <a:p>
            <a:pPr>
              <a:defRPr/>
            </a:pPr>
            <a:r>
              <a:rPr lang="en-US" b="1">
                <a:solidFill>
                  <a:srgbClr val="000000"/>
                </a:solidFill>
                <a:latin typeface="Times New Roman" charset="0"/>
              </a:rPr>
              <a:t>use an algorithm that corrects for ASRV</a:t>
            </a:r>
          </a:p>
        </p:txBody>
      </p:sp>
    </p:spTree>
    <p:extLst>
      <p:ext uri="{BB962C8B-B14F-4D97-AF65-F5344CB8AC3E}">
        <p14:creationId xmlns:p14="http://schemas.microsoft.com/office/powerpoint/2010/main" val="299133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a:off x="3352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3810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a:off x="3810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2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6764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2860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3249" name="Text Box 17"/>
          <p:cNvSpPr txBox="1">
            <a:spLocks noChangeArrowheads="1"/>
          </p:cNvSpPr>
          <p:nvPr/>
        </p:nvSpPr>
        <p:spPr bwMode="auto">
          <a:xfrm>
            <a:off x="7315201" y="28956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2" name="Group 18"/>
          <p:cNvGrpSpPr>
            <a:grpSpLocks/>
          </p:cNvGrpSpPr>
          <p:nvPr/>
        </p:nvGrpSpPr>
        <p:grpSpPr bwMode="auto">
          <a:xfrm>
            <a:off x="5410200" y="1981200"/>
            <a:ext cx="1758950" cy="457200"/>
            <a:chOff x="2448" y="1248"/>
            <a:chExt cx="1108"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52" name="Text Box 20"/>
            <p:cNvSpPr txBox="1">
              <a:spLocks noChangeArrowheads="1"/>
            </p:cNvSpPr>
            <p:nvPr/>
          </p:nvSpPr>
          <p:spPr bwMode="auto">
            <a:xfrm>
              <a:off x="2544" y="1248"/>
              <a:ext cx="1012"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Gene Transfer</a:t>
              </a:r>
            </a:p>
          </p:txBody>
        </p:sp>
      </p:grpSp>
      <p:grpSp>
        <p:nvGrpSpPr>
          <p:cNvPr id="3" name="Group 21"/>
          <p:cNvGrpSpPr>
            <a:grpSpLocks/>
          </p:cNvGrpSpPr>
          <p:nvPr/>
        </p:nvGrpSpPr>
        <p:grpSpPr bwMode="auto">
          <a:xfrm>
            <a:off x="1752600" y="3352800"/>
            <a:ext cx="6967538" cy="2436813"/>
            <a:chOff x="144" y="2112"/>
            <a:chExt cx="4389" cy="1535"/>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696" y="3414"/>
              <a:ext cx="829" cy="233"/>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grpSp>
        <p:nvGrpSpPr>
          <p:cNvPr id="4" name="Group 36"/>
          <p:cNvGrpSpPr>
            <a:grpSpLocks/>
          </p:cNvGrpSpPr>
          <p:nvPr/>
        </p:nvGrpSpPr>
        <p:grpSpPr bwMode="auto">
          <a:xfrm>
            <a:off x="1828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0" name="Text Box 38"/>
            <p:cNvSpPr txBox="1">
              <a:spLocks noChangeArrowheads="1"/>
            </p:cNvSpPr>
            <p:nvPr/>
          </p:nvSpPr>
          <p:spPr bwMode="auto">
            <a:xfrm>
              <a:off x="192" y="3456"/>
              <a:ext cx="950" cy="291"/>
            </a:xfrm>
            <a:prstGeom prst="rect">
              <a:avLst/>
            </a:prstGeom>
            <a:noFill/>
            <a:ln w="9525">
              <a:solidFill>
                <a:schemeClr val="hlink"/>
              </a:solidFill>
              <a:miter lim="800000"/>
              <a:headEnd/>
              <a:tailEnd/>
            </a:ln>
            <a:effectLst/>
          </p:spPr>
          <p:txBody>
            <a:bodyPr wrap="square">
              <a:spAutoFit/>
            </a:bodyPr>
            <a:lstStyle/>
            <a:p>
              <a:pPr>
                <a:defRPr/>
              </a:pPr>
              <a:r>
                <a:rPr lang="en-US" b="1" dirty="0">
                  <a:solidFill>
                    <a:srgbClr val="FF0000"/>
                  </a:solidFill>
                  <a:latin typeface="Times New Roman" charset="0"/>
                </a:rPr>
                <a:t>speciation</a:t>
              </a:r>
            </a:p>
          </p:txBody>
        </p:sp>
      </p:grpSp>
      <p:sp>
        <p:nvSpPr>
          <p:cNvPr id="223271" name="Line 39"/>
          <p:cNvSpPr>
            <a:spLocks noChangeShapeType="1"/>
          </p:cNvSpPr>
          <p:nvPr/>
        </p:nvSpPr>
        <p:spPr bwMode="auto">
          <a:xfrm flipV="1">
            <a:off x="2743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grpSp>
        <p:nvGrpSpPr>
          <p:cNvPr id="5" name="Group 40"/>
          <p:cNvGrpSpPr>
            <a:grpSpLocks/>
          </p:cNvGrpSpPr>
          <p:nvPr/>
        </p:nvGrpSpPr>
        <p:grpSpPr bwMode="auto">
          <a:xfrm>
            <a:off x="3336926" y="5410200"/>
            <a:ext cx="1844675" cy="1404938"/>
            <a:chOff x="1142" y="3408"/>
            <a:chExt cx="1162" cy="885"/>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3274" name="Text Box 42"/>
            <p:cNvSpPr txBox="1">
              <a:spLocks noChangeArrowheads="1"/>
            </p:cNvSpPr>
            <p:nvPr/>
          </p:nvSpPr>
          <p:spPr bwMode="auto">
            <a:xfrm>
              <a:off x="1142" y="3770"/>
              <a:ext cx="1162" cy="523"/>
            </a:xfrm>
            <a:prstGeom prst="rect">
              <a:avLst/>
            </a:prstGeom>
            <a:noFill/>
            <a:ln w="9525">
              <a:solidFill>
                <a:schemeClr val="hlink"/>
              </a:solidFill>
              <a:miter lim="800000"/>
              <a:headEnd/>
              <a:tailEnd/>
            </a:ln>
            <a:effectLst/>
          </p:spPr>
          <p:txBody>
            <a:bodyPr wrap="square">
              <a:spAutoFit/>
            </a:bodyPr>
            <a:lstStyle/>
            <a:p>
              <a:pPr>
                <a:defRPr/>
              </a:pPr>
              <a:r>
                <a:rPr lang="en-US" b="1" dirty="0">
                  <a:solidFill>
                    <a:srgbClr val="FF0000"/>
                  </a:solidFill>
                  <a:latin typeface="Times New Roman" charset="0"/>
                </a:rPr>
                <a:t>gene</a:t>
              </a:r>
              <a:r>
                <a:rPr lang="en-US" b="1" dirty="0">
                  <a:solidFill>
                    <a:srgbClr val="000000"/>
                  </a:solidFill>
                  <a:latin typeface="Times New Roman" charset="0"/>
                </a:rPr>
                <a:t> </a:t>
              </a:r>
              <a:r>
                <a:rPr lang="en-US" b="1" dirty="0">
                  <a:solidFill>
                    <a:srgbClr val="FF0000"/>
                  </a:solidFill>
                  <a:latin typeface="Times New Roman" charset="0"/>
                </a:rPr>
                <a:t>transfer</a:t>
              </a:r>
            </a:p>
          </p:txBody>
        </p:sp>
      </p:grpSp>
    </p:spTree>
    <p:extLst>
      <p:ext uri="{BB962C8B-B14F-4D97-AF65-F5344CB8AC3E}">
        <p14:creationId xmlns:p14="http://schemas.microsoft.com/office/powerpoint/2010/main" val="2398918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2133600" y="28194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3236" name="Line 4"/>
          <p:cNvSpPr>
            <a:spLocks noChangeShapeType="1"/>
          </p:cNvSpPr>
          <p:nvPr/>
        </p:nvSpPr>
        <p:spPr bwMode="auto">
          <a:xfrm>
            <a:off x="3352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7" name="Text Box 5"/>
          <p:cNvSpPr txBox="1">
            <a:spLocks noChangeArrowheads="1"/>
          </p:cNvSpPr>
          <p:nvPr/>
        </p:nvSpPr>
        <p:spPr bwMode="auto">
          <a:xfrm>
            <a:off x="1828800" y="91440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Organismal tree: </a:t>
            </a:r>
          </a:p>
        </p:txBody>
      </p:sp>
      <p:sp>
        <p:nvSpPr>
          <p:cNvPr id="223238" name="Line 6"/>
          <p:cNvSpPr>
            <a:spLocks noChangeShapeType="1"/>
          </p:cNvSpPr>
          <p:nvPr/>
        </p:nvSpPr>
        <p:spPr bwMode="auto">
          <a:xfrm>
            <a:off x="3352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39" name="Line 7"/>
          <p:cNvSpPr>
            <a:spLocks noChangeShapeType="1"/>
          </p:cNvSpPr>
          <p:nvPr/>
        </p:nvSpPr>
        <p:spPr bwMode="auto">
          <a:xfrm flipV="1">
            <a:off x="3352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0" name="Line 8"/>
          <p:cNvSpPr>
            <a:spLocks noChangeShapeType="1"/>
          </p:cNvSpPr>
          <p:nvPr/>
        </p:nvSpPr>
        <p:spPr bwMode="auto">
          <a:xfrm>
            <a:off x="4038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1" name="Line 9"/>
          <p:cNvSpPr>
            <a:spLocks noChangeShapeType="1"/>
          </p:cNvSpPr>
          <p:nvPr/>
        </p:nvSpPr>
        <p:spPr bwMode="auto">
          <a:xfrm flipV="1">
            <a:off x="4038600" y="2422526"/>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2" name="Line 10"/>
          <p:cNvSpPr>
            <a:spLocks noChangeShapeType="1"/>
          </p:cNvSpPr>
          <p:nvPr/>
        </p:nvSpPr>
        <p:spPr bwMode="auto">
          <a:xfrm flipV="1">
            <a:off x="3810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3" name="Line 11"/>
          <p:cNvSpPr>
            <a:spLocks noChangeShapeType="1"/>
          </p:cNvSpPr>
          <p:nvPr/>
        </p:nvSpPr>
        <p:spPr bwMode="auto">
          <a:xfrm>
            <a:off x="4570414"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4" name="Line 12"/>
          <p:cNvSpPr>
            <a:spLocks noChangeShapeType="1"/>
          </p:cNvSpPr>
          <p:nvPr/>
        </p:nvSpPr>
        <p:spPr bwMode="auto">
          <a:xfrm>
            <a:off x="4572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5" name="Line 13"/>
          <p:cNvSpPr>
            <a:spLocks noChangeShapeType="1"/>
          </p:cNvSpPr>
          <p:nvPr/>
        </p:nvSpPr>
        <p:spPr bwMode="auto">
          <a:xfrm>
            <a:off x="4572000" y="3641726"/>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3246" name="Text Box 14"/>
          <p:cNvSpPr txBox="1">
            <a:spLocks noChangeArrowheads="1"/>
          </p:cNvSpPr>
          <p:nvPr/>
        </p:nvSpPr>
        <p:spPr bwMode="auto">
          <a:xfrm>
            <a:off x="7315201" y="19812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species B</a:t>
            </a:r>
          </a:p>
        </p:txBody>
      </p:sp>
      <p:sp>
        <p:nvSpPr>
          <p:cNvPr id="223247" name="Text Box 15"/>
          <p:cNvSpPr txBox="1">
            <a:spLocks noChangeArrowheads="1"/>
          </p:cNvSpPr>
          <p:nvPr/>
        </p:nvSpPr>
        <p:spPr bwMode="auto">
          <a:xfrm>
            <a:off x="7315200" y="12192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3248" name="Text Box 16"/>
          <p:cNvSpPr txBox="1">
            <a:spLocks noChangeArrowheads="1"/>
          </p:cNvSpPr>
          <p:nvPr/>
        </p:nvSpPr>
        <p:spPr bwMode="auto">
          <a:xfrm>
            <a:off x="7315201" y="2743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species C</a:t>
            </a:r>
          </a:p>
        </p:txBody>
      </p:sp>
      <p:sp>
        <p:nvSpPr>
          <p:cNvPr id="223249" name="Text Box 17"/>
          <p:cNvSpPr txBox="1">
            <a:spLocks noChangeArrowheads="1"/>
          </p:cNvSpPr>
          <p:nvPr/>
        </p:nvSpPr>
        <p:spPr bwMode="auto">
          <a:xfrm>
            <a:off x="7315201" y="3352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species D</a:t>
            </a:r>
          </a:p>
        </p:txBody>
      </p:sp>
      <p:grpSp>
        <p:nvGrpSpPr>
          <p:cNvPr id="3" name="Group 21"/>
          <p:cNvGrpSpPr>
            <a:grpSpLocks/>
          </p:cNvGrpSpPr>
          <p:nvPr/>
        </p:nvGrpSpPr>
        <p:grpSpPr bwMode="auto">
          <a:xfrm>
            <a:off x="1881188" y="4144964"/>
            <a:ext cx="7031038" cy="2427287"/>
            <a:chOff x="144" y="2112"/>
            <a:chExt cx="4429" cy="1529"/>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3263" name="Text Box 31"/>
            <p:cNvSpPr txBox="1">
              <a:spLocks noChangeArrowheads="1"/>
            </p:cNvSpPr>
            <p:nvPr/>
          </p:nvSpPr>
          <p:spPr bwMode="auto">
            <a:xfrm>
              <a:off x="3744" y="3408"/>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3264" name="Text Box 32"/>
            <p:cNvSpPr txBox="1">
              <a:spLocks noChangeArrowheads="1"/>
            </p:cNvSpPr>
            <p:nvPr/>
          </p:nvSpPr>
          <p:spPr bwMode="auto">
            <a:xfrm>
              <a:off x="3696" y="2352"/>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3265" name="Text Box 33"/>
            <p:cNvSpPr txBox="1">
              <a:spLocks noChangeArrowheads="1"/>
            </p:cNvSpPr>
            <p:nvPr/>
          </p:nvSpPr>
          <p:spPr bwMode="auto">
            <a:xfrm>
              <a:off x="3696" y="3024"/>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3266" name="Text Box 34"/>
            <p:cNvSpPr txBox="1">
              <a:spLocks noChangeArrowheads="1"/>
            </p:cNvSpPr>
            <p:nvPr/>
          </p:nvSpPr>
          <p:spPr bwMode="auto">
            <a:xfrm>
              <a:off x="3696" y="2688"/>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D</a:t>
              </a:r>
            </a:p>
          </p:txBody>
        </p:sp>
        <p:sp>
          <p:nvSpPr>
            <p:cNvPr id="223267" name="Text Box 35"/>
            <p:cNvSpPr txBox="1">
              <a:spLocks noChangeArrowheads="1"/>
            </p:cNvSpPr>
            <p:nvPr/>
          </p:nvSpPr>
          <p:spPr bwMode="auto">
            <a:xfrm>
              <a:off x="144" y="2112"/>
              <a:ext cx="1060"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molecular tree:</a:t>
              </a:r>
            </a:p>
          </p:txBody>
        </p:sp>
      </p:grpSp>
      <p:sp>
        <p:nvSpPr>
          <p:cNvPr id="43" name="Line 4"/>
          <p:cNvSpPr>
            <a:spLocks noChangeShapeType="1"/>
          </p:cNvSpPr>
          <p:nvPr/>
        </p:nvSpPr>
        <p:spPr bwMode="auto">
          <a:xfrm>
            <a:off x="2895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4" name="Line 11"/>
          <p:cNvSpPr>
            <a:spLocks noChangeShapeType="1"/>
          </p:cNvSpPr>
          <p:nvPr/>
        </p:nvSpPr>
        <p:spPr bwMode="auto">
          <a:xfrm>
            <a:off x="4572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5" name="Line 10"/>
          <p:cNvSpPr>
            <a:spLocks noChangeShapeType="1"/>
          </p:cNvSpPr>
          <p:nvPr/>
        </p:nvSpPr>
        <p:spPr bwMode="auto">
          <a:xfrm flipV="1">
            <a:off x="4038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6" name="Line 13"/>
          <p:cNvSpPr>
            <a:spLocks noChangeShapeType="1"/>
          </p:cNvSpPr>
          <p:nvPr/>
        </p:nvSpPr>
        <p:spPr bwMode="auto">
          <a:xfrm>
            <a:off x="4876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7" name="Line 13"/>
          <p:cNvSpPr>
            <a:spLocks noChangeShapeType="1"/>
          </p:cNvSpPr>
          <p:nvPr/>
        </p:nvSpPr>
        <p:spPr bwMode="auto">
          <a:xfrm>
            <a:off x="4876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8" name="Line 11"/>
          <p:cNvSpPr>
            <a:spLocks noChangeShapeType="1"/>
          </p:cNvSpPr>
          <p:nvPr/>
        </p:nvSpPr>
        <p:spPr bwMode="auto">
          <a:xfrm>
            <a:off x="4876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49" name="Line 9"/>
          <p:cNvSpPr>
            <a:spLocks noChangeShapeType="1"/>
          </p:cNvSpPr>
          <p:nvPr/>
        </p:nvSpPr>
        <p:spPr bwMode="auto">
          <a:xfrm flipV="1">
            <a:off x="3733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0" name="Line 8"/>
          <p:cNvSpPr>
            <a:spLocks noChangeShapeType="1"/>
          </p:cNvSpPr>
          <p:nvPr/>
        </p:nvSpPr>
        <p:spPr bwMode="auto">
          <a:xfrm>
            <a:off x="3733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1" name="Line 8"/>
          <p:cNvSpPr>
            <a:spLocks noChangeShapeType="1"/>
          </p:cNvSpPr>
          <p:nvPr/>
        </p:nvSpPr>
        <p:spPr bwMode="auto">
          <a:xfrm>
            <a:off x="3810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2" name="Line 7"/>
          <p:cNvSpPr>
            <a:spLocks noChangeShapeType="1"/>
          </p:cNvSpPr>
          <p:nvPr/>
        </p:nvSpPr>
        <p:spPr bwMode="auto">
          <a:xfrm flipV="1">
            <a:off x="2895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53" name="Line 6"/>
          <p:cNvSpPr>
            <a:spLocks noChangeShapeType="1"/>
          </p:cNvSpPr>
          <p:nvPr/>
        </p:nvSpPr>
        <p:spPr bwMode="auto">
          <a:xfrm>
            <a:off x="2895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cxnSp>
        <p:nvCxnSpPr>
          <p:cNvPr id="98333" name="Straight Connector 6"/>
          <p:cNvCxnSpPr>
            <a:cxnSpLocks noChangeShapeType="1"/>
          </p:cNvCxnSpPr>
          <p:nvPr/>
        </p:nvCxnSpPr>
        <p:spPr bwMode="auto">
          <a:xfrm flipV="1">
            <a:off x="3124200" y="1600200"/>
            <a:ext cx="0" cy="11430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4" name="Straight Connector 56"/>
          <p:cNvCxnSpPr>
            <a:cxnSpLocks noChangeShapeType="1"/>
          </p:cNvCxnSpPr>
          <p:nvPr/>
        </p:nvCxnSpPr>
        <p:spPr bwMode="auto">
          <a:xfrm>
            <a:off x="3124200" y="1600200"/>
            <a:ext cx="38862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5" name="Straight Connector 62"/>
          <p:cNvCxnSpPr>
            <a:cxnSpLocks noChangeShapeType="1"/>
          </p:cNvCxnSpPr>
          <p:nvPr/>
        </p:nvCxnSpPr>
        <p:spPr bwMode="auto">
          <a:xfrm>
            <a:off x="3124200" y="2743200"/>
            <a:ext cx="228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6" name="Straight Connector 66"/>
          <p:cNvCxnSpPr>
            <a:cxnSpLocks noChangeShapeType="1"/>
          </p:cNvCxnSpPr>
          <p:nvPr/>
        </p:nvCxnSpPr>
        <p:spPr bwMode="auto">
          <a:xfrm flipV="1">
            <a:off x="3352800" y="26670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7" name="Straight Connector 69"/>
          <p:cNvCxnSpPr>
            <a:cxnSpLocks noChangeShapeType="1"/>
          </p:cNvCxnSpPr>
          <p:nvPr/>
        </p:nvCxnSpPr>
        <p:spPr bwMode="auto">
          <a:xfrm>
            <a:off x="3352800" y="2667000"/>
            <a:ext cx="609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8" name="Straight Connector 71"/>
          <p:cNvCxnSpPr>
            <a:cxnSpLocks noChangeShapeType="1"/>
          </p:cNvCxnSpPr>
          <p:nvPr/>
        </p:nvCxnSpPr>
        <p:spPr bwMode="auto">
          <a:xfrm>
            <a:off x="3352800" y="2895600"/>
            <a:ext cx="5334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9" name="Straight Connector 73"/>
          <p:cNvCxnSpPr>
            <a:cxnSpLocks noChangeShapeType="1"/>
          </p:cNvCxnSpPr>
          <p:nvPr/>
        </p:nvCxnSpPr>
        <p:spPr bwMode="auto">
          <a:xfrm flipV="1">
            <a:off x="3886200" y="2895600"/>
            <a:ext cx="0" cy="4572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0" name="Straight Connector 76"/>
          <p:cNvCxnSpPr>
            <a:cxnSpLocks noChangeShapeType="1"/>
          </p:cNvCxnSpPr>
          <p:nvPr/>
        </p:nvCxnSpPr>
        <p:spPr bwMode="auto">
          <a:xfrm>
            <a:off x="3886200" y="33528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1" name="Straight Connector 78"/>
          <p:cNvCxnSpPr>
            <a:cxnSpLocks noChangeShapeType="1"/>
          </p:cNvCxnSpPr>
          <p:nvPr/>
        </p:nvCxnSpPr>
        <p:spPr bwMode="auto">
          <a:xfrm>
            <a:off x="4648200" y="3505200"/>
            <a:ext cx="2438400" cy="39688"/>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2" name="Straight Connector 84"/>
          <p:cNvCxnSpPr>
            <a:cxnSpLocks noChangeShapeType="1"/>
          </p:cNvCxnSpPr>
          <p:nvPr/>
        </p:nvCxnSpPr>
        <p:spPr bwMode="auto">
          <a:xfrm flipV="1">
            <a:off x="4648200" y="3352800"/>
            <a:ext cx="0" cy="152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3" name="Straight Connector 87"/>
          <p:cNvCxnSpPr>
            <a:cxnSpLocks noChangeShapeType="1"/>
          </p:cNvCxnSpPr>
          <p:nvPr/>
        </p:nvCxnSpPr>
        <p:spPr bwMode="auto">
          <a:xfrm flipV="1">
            <a:off x="3962400" y="2286000"/>
            <a:ext cx="0" cy="914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4" name="Straight Connector 90"/>
          <p:cNvCxnSpPr>
            <a:cxnSpLocks noChangeShapeType="1"/>
          </p:cNvCxnSpPr>
          <p:nvPr/>
        </p:nvCxnSpPr>
        <p:spPr bwMode="auto">
          <a:xfrm>
            <a:off x="3962400" y="32004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5" name="Straight Connector 91"/>
          <p:cNvCxnSpPr>
            <a:cxnSpLocks noChangeShapeType="1"/>
          </p:cNvCxnSpPr>
          <p:nvPr/>
        </p:nvCxnSpPr>
        <p:spPr bwMode="auto">
          <a:xfrm>
            <a:off x="3962400" y="2286000"/>
            <a:ext cx="3048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6" name="Straight Connector 94"/>
          <p:cNvCxnSpPr>
            <a:cxnSpLocks noChangeShapeType="1"/>
          </p:cNvCxnSpPr>
          <p:nvPr/>
        </p:nvCxnSpPr>
        <p:spPr bwMode="auto">
          <a:xfrm>
            <a:off x="4724400" y="2971800"/>
            <a:ext cx="2286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7" name="Straight Connector 101"/>
          <p:cNvCxnSpPr>
            <a:cxnSpLocks noChangeShapeType="1"/>
          </p:cNvCxnSpPr>
          <p:nvPr/>
        </p:nvCxnSpPr>
        <p:spPr bwMode="auto">
          <a:xfrm>
            <a:off x="4724400" y="29718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98348" name="TextBox 54"/>
          <p:cNvSpPr txBox="1">
            <a:spLocks noChangeArrowheads="1"/>
          </p:cNvSpPr>
          <p:nvPr/>
        </p:nvSpPr>
        <p:spPr bwMode="auto">
          <a:xfrm>
            <a:off x="1676400" y="3276601"/>
            <a:ext cx="1905000" cy="8302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2628900" y="3048000"/>
            <a:ext cx="647700" cy="228600"/>
          </a:xfrm>
          <a:prstGeom prst="straightConnector1">
            <a:avLst/>
          </a:prstGeom>
          <a:noFill/>
          <a:ln w="9525">
            <a:solidFill>
              <a:srgbClr val="FF0000"/>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24705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dirty="0">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dirty="0">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974097" y="849880"/>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sp>
        <p:nvSpPr>
          <p:cNvPr id="224276" name="Rectangle 20"/>
          <p:cNvSpPr>
            <a:spLocks noChangeArrowheads="1"/>
          </p:cNvSpPr>
          <p:nvPr/>
        </p:nvSpPr>
        <p:spPr bwMode="auto">
          <a:xfrm>
            <a:off x="1094804" y="3188718"/>
            <a:ext cx="1683131"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molecular tree:</a:t>
            </a:r>
          </a:p>
        </p:txBody>
      </p:sp>
      <p:grpSp>
        <p:nvGrpSpPr>
          <p:cNvPr id="2" name="Group 21"/>
          <p:cNvGrpSpPr>
            <a:grpSpLocks/>
          </p:cNvGrpSpPr>
          <p:nvPr/>
        </p:nvGrpSpPr>
        <p:grpSpPr bwMode="auto">
          <a:xfrm>
            <a:off x="3429000" y="3200400"/>
            <a:ext cx="6096000" cy="3341688"/>
            <a:chOff x="1200" y="2016"/>
            <a:chExt cx="3840" cy="2105"/>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87" name="Text Box 31"/>
            <p:cNvSpPr txBox="1">
              <a:spLocks noChangeArrowheads="1"/>
            </p:cNvSpPr>
            <p:nvPr/>
          </p:nvSpPr>
          <p:spPr bwMode="auto">
            <a:xfrm>
              <a:off x="3696" y="2976"/>
              <a:ext cx="1108"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288" name="Text Box 3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A</a:t>
              </a:r>
            </a:p>
          </p:txBody>
        </p:sp>
        <p:sp>
          <p:nvSpPr>
            <p:cNvPr id="224289" name="Text Box 33"/>
            <p:cNvSpPr txBox="1">
              <a:spLocks noChangeArrowheads="1"/>
            </p:cNvSpPr>
            <p:nvPr/>
          </p:nvSpPr>
          <p:spPr bwMode="auto">
            <a:xfrm>
              <a:off x="3696" y="2640"/>
              <a:ext cx="837"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290" name="Text Box 34"/>
            <p:cNvSpPr txBox="1">
              <a:spLocks noChangeArrowheads="1"/>
            </p:cNvSpPr>
            <p:nvPr/>
          </p:nvSpPr>
          <p:spPr bwMode="auto">
            <a:xfrm>
              <a:off x="3696" y="2304"/>
              <a:ext cx="829"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sp>
          <p:nvSpPr>
            <p:cNvPr id="224299" name="Text Box 43"/>
            <p:cNvSpPr txBox="1">
              <a:spLocks noChangeArrowheads="1"/>
            </p:cNvSpPr>
            <p:nvPr/>
          </p:nvSpPr>
          <p:spPr bwMode="auto">
            <a:xfrm>
              <a:off x="3648" y="3888"/>
              <a:ext cx="1392" cy="233"/>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seq.’ from D</a:t>
              </a:r>
            </a:p>
          </p:txBody>
        </p:sp>
        <p:sp>
          <p:nvSpPr>
            <p:cNvPr id="224300" name="Text Box 44"/>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C</a:t>
              </a:r>
            </a:p>
          </p:txBody>
        </p:sp>
        <p:sp>
          <p:nvSpPr>
            <p:cNvPr id="224301" name="Text Box 45"/>
            <p:cNvSpPr txBox="1">
              <a:spLocks noChangeArrowheads="1"/>
            </p:cNvSpPr>
            <p:nvPr/>
          </p:nvSpPr>
          <p:spPr bwMode="auto">
            <a:xfrm>
              <a:off x="3648" y="3216"/>
              <a:ext cx="866" cy="233"/>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ndParaRPr>
            </a:p>
          </p:txBody>
        </p:sp>
      </p:grpSp>
      <p:grpSp>
        <p:nvGrpSpPr>
          <p:cNvPr id="3" name="Group 47"/>
          <p:cNvGrpSpPr>
            <a:grpSpLocks/>
          </p:cNvGrpSpPr>
          <p:nvPr/>
        </p:nvGrpSpPr>
        <p:grpSpPr bwMode="auto">
          <a:xfrm>
            <a:off x="852487" y="5334000"/>
            <a:ext cx="2957513" cy="919163"/>
            <a:chOff x="-423" y="3360"/>
            <a:chExt cx="1863"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05" name="Text Box 49"/>
            <p:cNvSpPr txBox="1">
              <a:spLocks noChangeArrowheads="1"/>
            </p:cNvSpPr>
            <p:nvPr/>
          </p:nvSpPr>
          <p:spPr bwMode="auto">
            <a:xfrm>
              <a:off x="-423" y="3648"/>
              <a:ext cx="1863" cy="291"/>
            </a:xfrm>
            <a:prstGeom prst="rect">
              <a:avLst/>
            </a:prstGeom>
            <a:noFill/>
            <a:ln w="9525">
              <a:noFill/>
              <a:miter lim="800000"/>
              <a:headEnd/>
              <a:tailEnd/>
            </a:ln>
            <a:effectLst/>
          </p:spPr>
          <p:txBody>
            <a:bodyPr wrap="square">
              <a:spAutoFit/>
            </a:bodyPr>
            <a:lstStyle/>
            <a:p>
              <a:pPr>
                <a:defRPr/>
              </a:pPr>
              <a:r>
                <a:rPr lang="en-US" b="1" dirty="0">
                  <a:solidFill>
                    <a:srgbClr val="FF0000"/>
                  </a:solidFill>
                  <a:latin typeface="Times New Roman" charset="0"/>
                </a:rPr>
                <a:t>gene duplication </a:t>
              </a:r>
            </a:p>
          </p:txBody>
        </p:sp>
      </p:grpSp>
    </p:spTree>
    <p:extLst>
      <p:ext uri="{BB962C8B-B14F-4D97-AF65-F5344CB8AC3E}">
        <p14:creationId xmlns:p14="http://schemas.microsoft.com/office/powerpoint/2010/main" val="175546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14300" y="115695"/>
            <a:ext cx="7772400" cy="381000"/>
          </a:xfrm>
        </p:spPr>
        <p:txBody>
          <a:bodyPr rtlCol="0">
            <a:normAutofit fontScale="90000"/>
          </a:bodyPr>
          <a:lstStyle/>
          <a:p>
            <a:pPr algn="l" defTabSz="456880" eaLnBrk="1" fontAlgn="auto" hangingPunct="1">
              <a:spcAft>
                <a:spcPts val="0"/>
              </a:spcAft>
              <a:defRPr/>
            </a:pPr>
            <a:r>
              <a:rPr lang="en-US" dirty="0">
                <a:latin typeface="Times New Roman" charset="0"/>
              </a:rPr>
              <a:t>Gene duplication </a:t>
            </a:r>
          </a:p>
        </p:txBody>
      </p:sp>
      <p:sp>
        <p:nvSpPr>
          <p:cNvPr id="224259" name="Line 3"/>
          <p:cNvSpPr>
            <a:spLocks noChangeShapeType="1"/>
          </p:cNvSpPr>
          <p:nvPr/>
        </p:nvSpPr>
        <p:spPr bwMode="auto">
          <a:xfrm flipV="1">
            <a:off x="3505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ndParaRPr>
          </a:p>
        </p:txBody>
      </p:sp>
      <p:sp>
        <p:nvSpPr>
          <p:cNvPr id="224260" name="Text Box 4"/>
          <p:cNvSpPr txBox="1">
            <a:spLocks noChangeArrowheads="1"/>
          </p:cNvSpPr>
          <p:nvPr/>
        </p:nvSpPr>
        <p:spPr bwMode="auto">
          <a:xfrm>
            <a:off x="1524001" y="2362200"/>
            <a:ext cx="1774823" cy="369320"/>
          </a:xfrm>
          <a:prstGeom prst="rect">
            <a:avLst/>
          </a:prstGeom>
          <a:noFill/>
          <a:ln w="9525">
            <a:noFill/>
            <a:miter lim="800000"/>
            <a:headEnd/>
            <a:tailEnd/>
          </a:ln>
          <a:effectLst/>
        </p:spPr>
        <p:txBody>
          <a:bodyPr wrap="none" lIns="91429" tIns="45714" rIns="91429" bIns="45714">
            <a:spAutoFit/>
          </a:bodyPr>
          <a:lstStyle/>
          <a:p>
            <a:pPr>
              <a:defRPr/>
            </a:pPr>
            <a:r>
              <a:rPr lang="en-US" dirty="0">
                <a:solidFill>
                  <a:srgbClr val="000000"/>
                </a:solidFill>
                <a:latin typeface="Times New Roman" charset="0"/>
              </a:rPr>
              <a:t>gene duplication </a:t>
            </a:r>
          </a:p>
        </p:txBody>
      </p:sp>
      <p:sp>
        <p:nvSpPr>
          <p:cNvPr id="224261" name="Text Box 5"/>
          <p:cNvSpPr txBox="1">
            <a:spLocks noChangeArrowheads="1"/>
          </p:cNvSpPr>
          <p:nvPr/>
        </p:nvSpPr>
        <p:spPr bwMode="auto">
          <a:xfrm>
            <a:off x="2133600" y="2362200"/>
            <a:ext cx="184708" cy="36932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ndParaRPr>
          </a:p>
        </p:txBody>
      </p:sp>
      <p:sp>
        <p:nvSpPr>
          <p:cNvPr id="224262" name="Line 6"/>
          <p:cNvSpPr>
            <a:spLocks noChangeShapeType="1"/>
          </p:cNvSpPr>
          <p:nvPr/>
        </p:nvSpPr>
        <p:spPr bwMode="auto">
          <a:xfrm>
            <a:off x="3429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3" name="Text Box 7"/>
          <p:cNvSpPr txBox="1">
            <a:spLocks noChangeArrowheads="1"/>
          </p:cNvSpPr>
          <p:nvPr/>
        </p:nvSpPr>
        <p:spPr bwMode="auto">
          <a:xfrm>
            <a:off x="1263682" y="869627"/>
            <a:ext cx="1924544" cy="36932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rPr>
              <a:t>Organismal tree: </a:t>
            </a:r>
          </a:p>
        </p:txBody>
      </p:sp>
      <p:sp>
        <p:nvSpPr>
          <p:cNvPr id="224264" name="Line 8"/>
          <p:cNvSpPr>
            <a:spLocks noChangeShapeType="1"/>
          </p:cNvSpPr>
          <p:nvPr/>
        </p:nvSpPr>
        <p:spPr bwMode="auto">
          <a:xfrm>
            <a:off x="3429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5" name="Line 9"/>
          <p:cNvSpPr>
            <a:spLocks noChangeShapeType="1"/>
          </p:cNvSpPr>
          <p:nvPr/>
        </p:nvSpPr>
        <p:spPr bwMode="auto">
          <a:xfrm>
            <a:off x="3429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6" name="Line 10"/>
          <p:cNvSpPr>
            <a:spLocks noChangeShapeType="1"/>
          </p:cNvSpPr>
          <p:nvPr/>
        </p:nvSpPr>
        <p:spPr bwMode="auto">
          <a:xfrm>
            <a:off x="3886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7" name="Line 11"/>
          <p:cNvSpPr>
            <a:spLocks noChangeShapeType="1"/>
          </p:cNvSpPr>
          <p:nvPr/>
        </p:nvSpPr>
        <p:spPr bwMode="auto">
          <a:xfrm>
            <a:off x="3886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8" name="Line 12"/>
          <p:cNvSpPr>
            <a:spLocks noChangeShapeType="1"/>
          </p:cNvSpPr>
          <p:nvPr/>
        </p:nvSpPr>
        <p:spPr bwMode="auto">
          <a:xfrm flipV="1">
            <a:off x="3886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69" name="Line 13"/>
          <p:cNvSpPr>
            <a:spLocks noChangeShapeType="1"/>
          </p:cNvSpPr>
          <p:nvPr/>
        </p:nvSpPr>
        <p:spPr bwMode="auto">
          <a:xfrm>
            <a:off x="4648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0" name="Line 14"/>
          <p:cNvSpPr>
            <a:spLocks noChangeShapeType="1"/>
          </p:cNvSpPr>
          <p:nvPr/>
        </p:nvSpPr>
        <p:spPr bwMode="auto">
          <a:xfrm>
            <a:off x="4648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1" name="Line 15"/>
          <p:cNvSpPr>
            <a:spLocks noChangeShapeType="1"/>
          </p:cNvSpPr>
          <p:nvPr/>
        </p:nvSpPr>
        <p:spPr bwMode="auto">
          <a:xfrm>
            <a:off x="4648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ndParaRPr>
          </a:p>
        </p:txBody>
      </p:sp>
      <p:sp>
        <p:nvSpPr>
          <p:cNvPr id="224272" name="Text Box 16"/>
          <p:cNvSpPr txBox="1">
            <a:spLocks noChangeArrowheads="1"/>
          </p:cNvSpPr>
          <p:nvPr/>
        </p:nvSpPr>
        <p:spPr bwMode="auto">
          <a:xfrm>
            <a:off x="7391401" y="1371600"/>
            <a:ext cx="107591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B</a:t>
            </a:r>
          </a:p>
        </p:txBody>
      </p:sp>
      <p:sp>
        <p:nvSpPr>
          <p:cNvPr id="224273" name="Text Box 17"/>
          <p:cNvSpPr txBox="1">
            <a:spLocks noChangeArrowheads="1"/>
          </p:cNvSpPr>
          <p:nvPr/>
        </p:nvSpPr>
        <p:spPr bwMode="auto">
          <a:xfrm>
            <a:off x="7391400" y="914400"/>
            <a:ext cx="1075978"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A</a:t>
            </a:r>
          </a:p>
        </p:txBody>
      </p:sp>
      <p:sp>
        <p:nvSpPr>
          <p:cNvPr id="224274" name="Text Box 18"/>
          <p:cNvSpPr txBox="1">
            <a:spLocks noChangeArrowheads="1"/>
          </p:cNvSpPr>
          <p:nvPr/>
        </p:nvSpPr>
        <p:spPr bwMode="auto">
          <a:xfrm>
            <a:off x="7391401" y="19812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C</a:t>
            </a:r>
          </a:p>
        </p:txBody>
      </p:sp>
      <p:sp>
        <p:nvSpPr>
          <p:cNvPr id="224275" name="Text Box 19"/>
          <p:cNvSpPr txBox="1">
            <a:spLocks noChangeArrowheads="1"/>
          </p:cNvSpPr>
          <p:nvPr/>
        </p:nvSpPr>
        <p:spPr bwMode="auto">
          <a:xfrm>
            <a:off x="7391401" y="2590800"/>
            <a:ext cx="1088737"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species D</a:t>
            </a:r>
          </a:p>
        </p:txBody>
      </p:sp>
      <p:grpSp>
        <p:nvGrpSpPr>
          <p:cNvPr id="5" name="Group 83"/>
          <p:cNvGrpSpPr>
            <a:grpSpLocks/>
          </p:cNvGrpSpPr>
          <p:nvPr/>
        </p:nvGrpSpPr>
        <p:grpSpPr bwMode="auto">
          <a:xfrm>
            <a:off x="1453356" y="3053643"/>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noFill/>
              <a:miter lim="800000"/>
              <a:headEnd/>
              <a:tailEnd/>
            </a:ln>
            <a:effectLst/>
          </p:spPr>
          <p:txBody>
            <a:bodyPr wrap="none" anchor="ctr"/>
            <a:lstStyle/>
            <a:p>
              <a:pPr>
                <a:defRPr/>
              </a:pPr>
              <a:endParaRPr lang="en-US" b="1">
                <a:solidFill>
                  <a:srgbClr val="000000"/>
                </a:solidFill>
                <a:latin typeface="Times New Roman" charset="0"/>
              </a:endParaRPr>
            </a:p>
          </p:txBody>
        </p:sp>
        <p:sp>
          <p:nvSpPr>
            <p:cNvPr id="224341" name="Rectangle 85"/>
            <p:cNvSpPr>
              <a:spLocks noChangeArrowheads="1"/>
            </p:cNvSpPr>
            <p:nvPr/>
          </p:nvSpPr>
          <p:spPr bwMode="auto">
            <a:xfrm>
              <a:off x="0" y="1872"/>
              <a:ext cx="1060" cy="233"/>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47" name="Text Box 91"/>
            <p:cNvSpPr txBox="1">
              <a:spLocks noChangeArrowheads="1"/>
            </p:cNvSpPr>
            <p:nvPr/>
          </p:nvSpPr>
          <p:spPr bwMode="auto">
            <a:xfrm>
              <a:off x="3705" y="2902"/>
              <a:ext cx="1108" cy="233"/>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rPr>
                <a:t>seq. from D</a:t>
              </a:r>
            </a:p>
          </p:txBody>
        </p:sp>
        <p:sp>
          <p:nvSpPr>
            <p:cNvPr id="224348" name="Text Box 92"/>
            <p:cNvSpPr txBox="1">
              <a:spLocks noChangeArrowheads="1"/>
            </p:cNvSpPr>
            <p:nvPr/>
          </p:nvSpPr>
          <p:spPr bwMode="auto">
            <a:xfrm>
              <a:off x="3696" y="2016"/>
              <a:ext cx="829"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6" name="Text Box 100"/>
            <p:cNvSpPr txBox="1">
              <a:spLocks noChangeArrowheads="1"/>
            </p:cNvSpPr>
            <p:nvPr/>
          </p:nvSpPr>
          <p:spPr bwMode="auto">
            <a:xfrm>
              <a:off x="3635" y="3210"/>
              <a:ext cx="1392" cy="233"/>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rPr>
                <a:t>seq.’ from B</a:t>
              </a:r>
            </a:p>
          </p:txBody>
        </p:sp>
        <p:sp>
          <p:nvSpPr>
            <p:cNvPr id="224357" name="Text Box 101"/>
            <p:cNvSpPr txBox="1">
              <a:spLocks noChangeArrowheads="1"/>
            </p:cNvSpPr>
            <p:nvPr/>
          </p:nvSpPr>
          <p:spPr bwMode="auto">
            <a:xfrm>
              <a:off x="3648" y="3552"/>
              <a:ext cx="874" cy="233"/>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ndParaRPr>
            </a:p>
          </p:txBody>
        </p:sp>
        <p:sp>
          <p:nvSpPr>
            <p:cNvPr id="224360" name="Text Box 104"/>
            <p:cNvSpPr txBox="1">
              <a:spLocks noChangeArrowheads="1"/>
            </p:cNvSpPr>
            <p:nvPr/>
          </p:nvSpPr>
          <p:spPr bwMode="auto">
            <a:xfrm>
              <a:off x="0" y="3648"/>
              <a:ext cx="1175" cy="233"/>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ndParaRPr>
            </a:p>
          </p:txBody>
        </p:sp>
      </p:grpSp>
      <p:sp>
        <p:nvSpPr>
          <p:cNvPr id="6" name="TextBox 5">
            <a:extLst>
              <a:ext uri="{FF2B5EF4-FFF2-40B4-BE49-F238E27FC236}">
                <a16:creationId xmlns:a16="http://schemas.microsoft.com/office/drawing/2014/main" id="{46F4DCB3-4C85-CB47-9AEB-48431DBD25D9}"/>
              </a:ext>
            </a:extLst>
          </p:cNvPr>
          <p:cNvSpPr txBox="1"/>
          <p:nvPr/>
        </p:nvSpPr>
        <p:spPr>
          <a:xfrm>
            <a:off x="951470" y="4436076"/>
            <a:ext cx="1944763" cy="461665"/>
          </a:xfrm>
          <a:prstGeom prst="rect">
            <a:avLst/>
          </a:prstGeom>
          <a:noFill/>
        </p:spPr>
        <p:txBody>
          <a:bodyPr wrap="none" rtlCol="0">
            <a:spAutoFit/>
          </a:bodyPr>
          <a:lstStyle/>
          <a:p>
            <a:r>
              <a:rPr lang="en-US" dirty="0">
                <a:solidFill>
                  <a:srgbClr val="000000"/>
                </a:solidFill>
                <a:latin typeface="Times New Roman" charset="0"/>
              </a:rPr>
              <a:t>with gene loss</a:t>
            </a:r>
          </a:p>
        </p:txBody>
      </p:sp>
    </p:spTree>
    <p:extLst>
      <p:ext uri="{BB962C8B-B14F-4D97-AF65-F5344CB8AC3E}">
        <p14:creationId xmlns:p14="http://schemas.microsoft.com/office/powerpoint/2010/main" val="1697093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638818" y="1030"/>
            <a:ext cx="11212813" cy="685800"/>
          </a:xfrm>
        </p:spPr>
        <p:txBody>
          <a:bodyPr/>
          <a:lstStyle/>
          <a:p>
            <a:pPr algn="l" eaLnBrk="1" hangingPunct="1"/>
            <a:r>
              <a:rPr lang="en-US" sz="3200" b="1" dirty="0"/>
              <a:t>Gene duplication and gene transfer are equivalent explanations.</a:t>
            </a:r>
          </a:p>
        </p:txBody>
      </p:sp>
      <p:graphicFrame>
        <p:nvGraphicFramePr>
          <p:cNvPr id="102402" name="Object 3"/>
          <p:cNvGraphicFramePr>
            <a:graphicFrameLocks noChangeAspect="1"/>
          </p:cNvGraphicFramePr>
          <p:nvPr/>
        </p:nvGraphicFramePr>
        <p:xfrm>
          <a:off x="1524000" y="762000"/>
          <a:ext cx="4572000" cy="3657600"/>
        </p:xfrm>
        <a:graphic>
          <a:graphicData uri="http://schemas.openxmlformats.org/presentationml/2006/ole">
            <mc:AlternateContent xmlns:mc="http://schemas.openxmlformats.org/markup-compatibility/2006">
              <mc:Choice xmlns:v="urn:schemas-microsoft-com:vml" Requires="v">
                <p:oleObj spid="_x0000_s1029" name="Photo Editor Photo" r:id="rId4" imgW="8527519" imgH="5509738" progId="MSPhotoEd.3">
                  <p:embed/>
                </p:oleObj>
              </mc:Choice>
              <mc:Fallback>
                <p:oleObj name="Photo Editor Photo" r:id="rId4" imgW="8527519" imgH="5509738" progId="MSPhotoEd.3">
                  <p:embed/>
                  <p:pic>
                    <p:nvPicPr>
                      <p:cNvPr id="10240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0"/>
                        <a:ext cx="4572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6096000" y="762000"/>
          <a:ext cx="4572000" cy="3733800"/>
        </p:xfrm>
        <a:graphic>
          <a:graphicData uri="http://schemas.openxmlformats.org/presentationml/2006/ole">
            <mc:AlternateContent xmlns:mc="http://schemas.openxmlformats.org/markup-compatibility/2006">
              <mc:Choice xmlns:v="urn:schemas-microsoft-com:vml" Requires="v">
                <p:oleObj spid="_x0000_s1030" name="Photo Editor Photo" r:id="rId6" imgW="8542760" imgH="6927180" progId="MSPhotoEd.3">
                  <p:embed/>
                </p:oleObj>
              </mc:Choice>
              <mc:Fallback>
                <p:oleObj name="Photo Editor Photo" r:id="rId6" imgW="8542760" imgH="6927180" progId="MSPhotoEd.3">
                  <p:embed/>
                  <p:pic>
                    <p:nvPicPr>
                      <p:cNvPr id="10240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762000"/>
                        <a:ext cx="4572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1812926" y="4613275"/>
            <a:ext cx="2847873" cy="36932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Horizontal or lateral Gene </a:t>
            </a:r>
          </a:p>
        </p:txBody>
      </p:sp>
      <p:sp>
        <p:nvSpPr>
          <p:cNvPr id="225286" name="Text Box 6"/>
          <p:cNvSpPr txBox="1">
            <a:spLocks noChangeArrowheads="1"/>
          </p:cNvSpPr>
          <p:nvPr/>
        </p:nvSpPr>
        <p:spPr bwMode="auto">
          <a:xfrm>
            <a:off x="6096000" y="4419600"/>
            <a:ext cx="4572000" cy="36932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Ancient duplication followed by gene loss</a:t>
            </a:r>
          </a:p>
        </p:txBody>
      </p:sp>
      <p:sp>
        <p:nvSpPr>
          <p:cNvPr id="225287" name="Text Box 7"/>
          <p:cNvSpPr txBox="1">
            <a:spLocks noChangeArrowheads="1"/>
          </p:cNvSpPr>
          <p:nvPr/>
        </p:nvSpPr>
        <p:spPr bwMode="auto">
          <a:xfrm>
            <a:off x="1822450" y="5181601"/>
            <a:ext cx="884555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Note that scenario B involves many more individual events than A </a:t>
            </a:r>
            <a:br>
              <a:rPr lang="en-US" b="1">
                <a:solidFill>
                  <a:srgbClr val="000000"/>
                </a:solidFill>
                <a:latin typeface="Times New Roman" charset="0"/>
              </a:rPr>
            </a:br>
            <a:endParaRPr lang="en-US" b="1">
              <a:solidFill>
                <a:srgbClr val="000000"/>
              </a:solidFill>
              <a:latin typeface="Times New Roman" charset="0"/>
            </a:endParaRPr>
          </a:p>
        </p:txBody>
      </p:sp>
      <p:sp>
        <p:nvSpPr>
          <p:cNvPr id="225288" name="Rectangle 8"/>
          <p:cNvSpPr>
            <a:spLocks noChangeArrowheads="1"/>
          </p:cNvSpPr>
          <p:nvPr/>
        </p:nvSpPr>
        <p:spPr bwMode="auto">
          <a:xfrm>
            <a:off x="1981201" y="5791201"/>
            <a:ext cx="2623453" cy="646319"/>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rPr>
              <a:t>1 HGT with </a:t>
            </a:r>
            <a:br>
              <a:rPr lang="en-US" b="1">
                <a:solidFill>
                  <a:srgbClr val="000000"/>
                </a:solidFill>
                <a:latin typeface="Times New Roman" charset="0"/>
              </a:rPr>
            </a:br>
            <a:r>
              <a:rPr lang="en-US" b="1">
                <a:solidFill>
                  <a:srgbClr val="000000"/>
                </a:solidFill>
                <a:latin typeface="Times New Roman" charset="0"/>
              </a:rPr>
              <a:t>orthologous replacement</a:t>
            </a:r>
          </a:p>
        </p:txBody>
      </p:sp>
      <p:sp>
        <p:nvSpPr>
          <p:cNvPr id="225289" name="Rectangle 9"/>
          <p:cNvSpPr>
            <a:spLocks noChangeArrowheads="1"/>
          </p:cNvSpPr>
          <p:nvPr/>
        </p:nvSpPr>
        <p:spPr bwMode="auto">
          <a:xfrm>
            <a:off x="6096000" y="5791201"/>
            <a:ext cx="4267200" cy="646319"/>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1 gene duplication followed by 4 independent gene loss events</a:t>
            </a:r>
          </a:p>
        </p:txBody>
      </p:sp>
      <p:sp>
        <p:nvSpPr>
          <p:cNvPr id="225290" name="Text Box 10"/>
          <p:cNvSpPr txBox="1">
            <a:spLocks noChangeArrowheads="1"/>
          </p:cNvSpPr>
          <p:nvPr/>
        </p:nvSpPr>
        <p:spPr bwMode="auto">
          <a:xfrm>
            <a:off x="1897064" y="2225676"/>
            <a:ext cx="8397875" cy="646319"/>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rPr>
              <a:t>The more relatives of C are found that do not have the blue type of gene, the less likely is the duplication loss scenario</a:t>
            </a:r>
          </a:p>
        </p:txBody>
      </p:sp>
    </p:spTree>
    <p:extLst>
      <p:ext uri="{BB962C8B-B14F-4D97-AF65-F5344CB8AC3E}">
        <p14:creationId xmlns:p14="http://schemas.microsoft.com/office/powerpoint/2010/main" val="24709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4F6-A7CC-1C43-A62B-1A2A756AF56F}"/>
              </a:ext>
            </a:extLst>
          </p:cNvPr>
          <p:cNvSpPr>
            <a:spLocks noGrp="1"/>
          </p:cNvSpPr>
          <p:nvPr>
            <p:ph type="title"/>
          </p:nvPr>
        </p:nvSpPr>
        <p:spPr>
          <a:xfrm>
            <a:off x="336483" y="294267"/>
            <a:ext cx="9074426" cy="571500"/>
          </a:xfrm>
        </p:spPr>
        <p:txBody>
          <a:bodyPr/>
          <a:lstStyle/>
          <a:p>
            <a:r>
              <a:rPr lang="en-US" sz="2400" dirty="0"/>
              <a:t>Trees often are rearranged and can become misleading to the non-expert:</a:t>
            </a:r>
          </a:p>
        </p:txBody>
      </p:sp>
      <p:sp>
        <p:nvSpPr>
          <p:cNvPr id="7" name="TextBox 6">
            <a:extLst>
              <a:ext uri="{FF2B5EF4-FFF2-40B4-BE49-F238E27FC236}">
                <a16:creationId xmlns:a16="http://schemas.microsoft.com/office/drawing/2014/main" id="{91DCAFCC-1F61-6B42-AF2E-73422E0CD64B}"/>
              </a:ext>
            </a:extLst>
          </p:cNvPr>
          <p:cNvSpPr txBox="1"/>
          <p:nvPr/>
        </p:nvSpPr>
        <p:spPr>
          <a:xfrm>
            <a:off x="336483" y="5690695"/>
            <a:ext cx="11697862" cy="830997"/>
          </a:xfrm>
          <a:prstGeom prst="rect">
            <a:avLst/>
          </a:prstGeom>
          <a:noFill/>
        </p:spPr>
        <p:txBody>
          <a:bodyPr wrap="square" rtlCol="0">
            <a:spAutoFit/>
          </a:bodyPr>
          <a:lstStyle/>
          <a:p>
            <a:r>
              <a:rPr lang="en-US" dirty="0"/>
              <a:t>The two trees are identical, the fact that one depicts humans on top does not reflect us being more advanced, it just is one of many possible ways to draw a tree.  </a:t>
            </a:r>
          </a:p>
        </p:txBody>
      </p:sp>
      <p:pic>
        <p:nvPicPr>
          <p:cNvPr id="14" name="Picture 13">
            <a:extLst>
              <a:ext uri="{FF2B5EF4-FFF2-40B4-BE49-F238E27FC236}">
                <a16:creationId xmlns:a16="http://schemas.microsoft.com/office/drawing/2014/main" id="{A32506EA-D346-1047-A6D7-7239F08AC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1213" y="609600"/>
            <a:ext cx="4429006" cy="4362450"/>
          </a:xfrm>
          <a:prstGeom prst="rect">
            <a:avLst/>
          </a:prstGeom>
        </p:spPr>
      </p:pic>
      <p:pic>
        <p:nvPicPr>
          <p:cNvPr id="16" name="Picture 15">
            <a:extLst>
              <a:ext uri="{FF2B5EF4-FFF2-40B4-BE49-F238E27FC236}">
                <a16:creationId xmlns:a16="http://schemas.microsoft.com/office/drawing/2014/main" id="{5227A288-9DFA-024F-B5FD-5ED29E1AA7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3574" y="609600"/>
            <a:ext cx="4429006" cy="4362450"/>
          </a:xfrm>
          <a:prstGeom prst="rect">
            <a:avLst/>
          </a:prstGeom>
        </p:spPr>
      </p:pic>
    </p:spTree>
    <p:extLst>
      <p:ext uri="{BB962C8B-B14F-4D97-AF65-F5344CB8AC3E}">
        <p14:creationId xmlns:p14="http://schemas.microsoft.com/office/powerpoint/2010/main" val="421890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1524000" y="0"/>
            <a:ext cx="9144000" cy="628650"/>
          </a:xfrm>
        </p:spPr>
        <p:txBody>
          <a:bodyPr/>
          <a:lstStyle/>
          <a:p>
            <a:r>
              <a:rPr lang="en-US" altLang="en-US" dirty="0" err="1"/>
              <a:t>Test:Which</a:t>
            </a:r>
            <a:r>
              <a:rPr lang="en-US" altLang="en-US" dirty="0"/>
              <a:t> of these trees is different?</a:t>
            </a:r>
          </a:p>
        </p:txBody>
      </p:sp>
      <p:pic>
        <p:nvPicPr>
          <p:cNvPr id="69634" name="Picture 3" descr="tre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902097"/>
            <a:ext cx="8034169" cy="50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2" name="Text Box 4"/>
          <p:cNvSpPr txBox="1">
            <a:spLocks noChangeArrowheads="1"/>
          </p:cNvSpPr>
          <p:nvPr/>
        </p:nvSpPr>
        <p:spPr bwMode="auto">
          <a:xfrm>
            <a:off x="927428" y="6000751"/>
            <a:ext cx="2255838"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
                <a:cs typeface=""/>
              </a:rPr>
              <a:t>More tests </a:t>
            </a:r>
            <a:r>
              <a:rPr lang="en-US" b="1" dirty="0">
                <a:solidFill>
                  <a:srgbClr val="000000"/>
                </a:solidFill>
                <a:latin typeface="Times New Roman" charset="0"/>
                <a:ea typeface=""/>
                <a:cs typeface=""/>
                <a:hlinkClick r:id="rId4"/>
              </a:rPr>
              <a:t>here</a:t>
            </a:r>
            <a:endParaRPr lang="en-US" b="1" dirty="0">
              <a:solidFill>
                <a:srgbClr val="000000"/>
              </a:solidFill>
              <a:latin typeface="Times New Roman" charset="0"/>
              <a:ea typeface=""/>
              <a:cs typeface=""/>
            </a:endParaRPr>
          </a:p>
        </p:txBody>
      </p:sp>
    </p:spTree>
    <p:extLst>
      <p:ext uri="{BB962C8B-B14F-4D97-AF65-F5344CB8AC3E}">
        <p14:creationId xmlns:p14="http://schemas.microsoft.com/office/powerpoint/2010/main" val="38774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72F4-BF72-0D42-BB22-CC0C87B30898}"/>
              </a:ext>
            </a:extLst>
          </p:cNvPr>
          <p:cNvSpPr>
            <a:spLocks noGrp="1"/>
          </p:cNvSpPr>
          <p:nvPr>
            <p:ph type="title"/>
          </p:nvPr>
        </p:nvSpPr>
        <p:spPr>
          <a:xfrm>
            <a:off x="969580" y="46443"/>
            <a:ext cx="7772400" cy="1143000"/>
          </a:xfrm>
        </p:spPr>
        <p:txBody>
          <a:bodyPr/>
          <a:lstStyle/>
          <a:p>
            <a:r>
              <a:rPr lang="en-US" dirty="0"/>
              <a:t>If you like tests on trees: </a:t>
            </a:r>
          </a:p>
        </p:txBody>
      </p:sp>
      <p:sp>
        <p:nvSpPr>
          <p:cNvPr id="3" name="TextBox 2">
            <a:extLst>
              <a:ext uri="{FF2B5EF4-FFF2-40B4-BE49-F238E27FC236}">
                <a16:creationId xmlns:a16="http://schemas.microsoft.com/office/drawing/2014/main" id="{52F45464-DC93-464F-B43B-7E721111C53B}"/>
              </a:ext>
            </a:extLst>
          </p:cNvPr>
          <p:cNvSpPr txBox="1"/>
          <p:nvPr/>
        </p:nvSpPr>
        <p:spPr>
          <a:xfrm>
            <a:off x="1996967" y="1238431"/>
            <a:ext cx="7620000" cy="1200329"/>
          </a:xfrm>
          <a:prstGeom prst="rect">
            <a:avLst/>
          </a:prstGeom>
          <a:noFill/>
        </p:spPr>
        <p:txBody>
          <a:bodyPr wrap="square" rtlCol="0">
            <a:spAutoFit/>
          </a:bodyPr>
          <a:lstStyle/>
          <a:p>
            <a:r>
              <a:rPr lang="en-US" dirty="0"/>
              <a:t>Science had an article on a </a:t>
            </a:r>
          </a:p>
          <a:p>
            <a:r>
              <a:rPr lang="en-US" dirty="0"/>
              <a:t>“</a:t>
            </a:r>
            <a:r>
              <a:rPr lang="en-US" dirty="0">
                <a:hlinkClick r:id="rId2"/>
              </a:rPr>
              <a:t>The Tree-Thinking Challenge</a:t>
            </a:r>
            <a:r>
              <a:rPr lang="en-US" dirty="0"/>
              <a:t>”, with a </a:t>
            </a:r>
            <a:r>
              <a:rPr lang="en-US" dirty="0">
                <a:hlinkClick r:id="rId3"/>
              </a:rPr>
              <a:t>supplement</a:t>
            </a:r>
            <a:r>
              <a:rPr lang="en-US" dirty="0"/>
              <a:t> that contained two quizzes on trees (with answers)</a:t>
            </a:r>
          </a:p>
        </p:txBody>
      </p:sp>
      <p:sp>
        <p:nvSpPr>
          <p:cNvPr id="4" name="TextBox 3">
            <a:extLst>
              <a:ext uri="{FF2B5EF4-FFF2-40B4-BE49-F238E27FC236}">
                <a16:creationId xmlns:a16="http://schemas.microsoft.com/office/drawing/2014/main" id="{EBD2A7D4-A2B6-4A4A-8E7F-1FBB933D3400}"/>
              </a:ext>
            </a:extLst>
          </p:cNvPr>
          <p:cNvSpPr txBox="1"/>
          <p:nvPr/>
        </p:nvSpPr>
        <p:spPr>
          <a:xfrm>
            <a:off x="1885951" y="3038476"/>
            <a:ext cx="901209" cy="461665"/>
          </a:xfrm>
          <a:prstGeom prst="rect">
            <a:avLst/>
          </a:prstGeom>
          <a:noFill/>
        </p:spPr>
        <p:txBody>
          <a:bodyPr wrap="none" rtlCol="0">
            <a:spAutoFit/>
          </a:bodyPr>
          <a:lstStyle/>
          <a:p>
            <a:r>
              <a:rPr lang="en-US" dirty="0"/>
              <a:t>E.g.: </a:t>
            </a:r>
          </a:p>
        </p:txBody>
      </p:sp>
      <p:pic>
        <p:nvPicPr>
          <p:cNvPr id="5" name="Picture 4">
            <a:extLst>
              <a:ext uri="{FF2B5EF4-FFF2-40B4-BE49-F238E27FC236}">
                <a16:creationId xmlns:a16="http://schemas.microsoft.com/office/drawing/2014/main" id="{3742FC46-7877-E746-B40B-AD1E09566BBC}"/>
              </a:ext>
            </a:extLst>
          </p:cNvPr>
          <p:cNvPicPr>
            <a:picLocks noChangeAspect="1"/>
          </p:cNvPicPr>
          <p:nvPr/>
        </p:nvPicPr>
        <p:blipFill>
          <a:blip r:embed="rId4"/>
          <a:stretch>
            <a:fillRect/>
          </a:stretch>
        </p:blipFill>
        <p:spPr>
          <a:xfrm>
            <a:off x="3162670" y="2688521"/>
            <a:ext cx="5866660" cy="2387778"/>
          </a:xfrm>
          <a:prstGeom prst="rect">
            <a:avLst/>
          </a:prstGeom>
        </p:spPr>
      </p:pic>
      <p:sp>
        <p:nvSpPr>
          <p:cNvPr id="7" name="TextBox 6">
            <a:extLst>
              <a:ext uri="{FF2B5EF4-FFF2-40B4-BE49-F238E27FC236}">
                <a16:creationId xmlns:a16="http://schemas.microsoft.com/office/drawing/2014/main" id="{8B3B9F1F-E4D4-B84A-BDD6-51698D9EE782}"/>
              </a:ext>
            </a:extLst>
          </p:cNvPr>
          <p:cNvSpPr txBox="1"/>
          <p:nvPr/>
        </p:nvSpPr>
        <p:spPr>
          <a:xfrm>
            <a:off x="2654591" y="5506125"/>
            <a:ext cx="7743825" cy="1200329"/>
          </a:xfrm>
          <a:prstGeom prst="rect">
            <a:avLst/>
          </a:prstGeom>
          <a:noFill/>
        </p:spPr>
        <p:txBody>
          <a:bodyPr wrap="square" rtlCol="0">
            <a:spAutoFit/>
          </a:bodyPr>
          <a:lstStyle/>
          <a:p>
            <a:r>
              <a:rPr lang="en-US" dirty="0"/>
              <a:t>On the basis of the tree on the left, is the frog more closely related to the fish or the human? </a:t>
            </a:r>
            <a:br>
              <a:rPr lang="en-US" dirty="0"/>
            </a:br>
            <a:r>
              <a:rPr lang="en-US" dirty="0"/>
              <a:t>Does the tree on the right change your mind?</a:t>
            </a:r>
          </a:p>
        </p:txBody>
      </p:sp>
    </p:spTree>
    <p:extLst>
      <p:ext uri="{BB962C8B-B14F-4D97-AF65-F5344CB8AC3E}">
        <p14:creationId xmlns:p14="http://schemas.microsoft.com/office/powerpoint/2010/main" val="103543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198" y="0"/>
            <a:ext cx="8274132" cy="577932"/>
          </a:xfrm>
        </p:spPr>
        <p:txBody>
          <a:bodyPr/>
          <a:lstStyle/>
          <a:p>
            <a:r>
              <a:rPr lang="en-US" sz="3600" dirty="0"/>
              <a:t>Trees in </a:t>
            </a:r>
            <a:r>
              <a:rPr lang="en-US" sz="3600" dirty="0" err="1">
                <a:hlinkClick r:id="rId2"/>
              </a:rPr>
              <a:t>Newick</a:t>
            </a:r>
            <a:r>
              <a:rPr lang="en-US" sz="3600" dirty="0">
                <a:hlinkClick r:id="rId2"/>
              </a:rPr>
              <a:t> </a:t>
            </a:r>
            <a:r>
              <a:rPr lang="en-US" sz="3600" dirty="0"/>
              <a:t>or parenthesis format </a:t>
            </a:r>
          </a:p>
        </p:txBody>
      </p:sp>
      <p:sp>
        <p:nvSpPr>
          <p:cNvPr id="3" name="TextBox 2"/>
          <p:cNvSpPr txBox="1"/>
          <p:nvPr/>
        </p:nvSpPr>
        <p:spPr>
          <a:xfrm>
            <a:off x="2125411" y="1771067"/>
            <a:ext cx="2541080" cy="461665"/>
          </a:xfrm>
          <a:prstGeom prst="rect">
            <a:avLst/>
          </a:prstGeom>
          <a:noFill/>
        </p:spPr>
        <p:txBody>
          <a:bodyPr wrap="none" rtlCol="0">
            <a:spAutoFit/>
          </a:bodyPr>
          <a:lstStyle/>
          <a:p>
            <a:r>
              <a:rPr lang="en-US"/>
              <a:t>((A, B), (C, D), E)</a:t>
            </a:r>
          </a:p>
        </p:txBody>
      </p:sp>
      <p:sp>
        <p:nvSpPr>
          <p:cNvPr id="4" name="TextBox 3"/>
          <p:cNvSpPr txBox="1"/>
          <p:nvPr/>
        </p:nvSpPr>
        <p:spPr>
          <a:xfrm>
            <a:off x="2096170" y="950026"/>
            <a:ext cx="2705420" cy="830997"/>
          </a:xfrm>
          <a:prstGeom prst="rect">
            <a:avLst/>
          </a:prstGeom>
          <a:noFill/>
        </p:spPr>
        <p:txBody>
          <a:bodyPr wrap="square" rtlCol="0">
            <a:spAutoFit/>
          </a:bodyPr>
          <a:lstStyle/>
          <a:p>
            <a:r>
              <a:rPr lang="en-US" sz="1600" dirty="0"/>
              <a:t>Trees rooted on a node are usually considered as unrooted </a:t>
            </a:r>
          </a:p>
        </p:txBody>
      </p:sp>
      <p:cxnSp>
        <p:nvCxnSpPr>
          <p:cNvPr id="6" name="Straight Connector 5"/>
          <p:cNvCxnSpPr/>
          <p:nvPr/>
        </p:nvCxnSpPr>
        <p:spPr bwMode="auto">
          <a:xfrm>
            <a:off x="2527465" y="2351314"/>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2751875" y="2328898"/>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3500306" y="2267380"/>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3627561" y="2287520"/>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3172751" y="2242801"/>
            <a:ext cx="1151264" cy="15691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3172752" y="2749185"/>
            <a:ext cx="446401" cy="10627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749081" y="2790563"/>
            <a:ext cx="423670" cy="102141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extBox 21"/>
          <p:cNvSpPr txBox="1"/>
          <p:nvPr/>
        </p:nvSpPr>
        <p:spPr>
          <a:xfrm>
            <a:off x="6191936" y="950026"/>
            <a:ext cx="2705420" cy="830997"/>
          </a:xfrm>
          <a:prstGeom prst="rect">
            <a:avLst/>
          </a:prstGeom>
          <a:noFill/>
        </p:spPr>
        <p:txBody>
          <a:bodyPr wrap="square" rtlCol="0">
            <a:spAutoFit/>
          </a:bodyPr>
          <a:lstStyle/>
          <a:p>
            <a:r>
              <a:rPr lang="en-US" sz="1600" dirty="0"/>
              <a:t>Trees rooted on a branch are usually considered as rooted </a:t>
            </a:r>
          </a:p>
        </p:txBody>
      </p:sp>
      <p:sp>
        <p:nvSpPr>
          <p:cNvPr id="33" name="TextBox 32"/>
          <p:cNvSpPr txBox="1"/>
          <p:nvPr/>
        </p:nvSpPr>
        <p:spPr>
          <a:xfrm>
            <a:off x="6191937" y="1782932"/>
            <a:ext cx="2746265" cy="461665"/>
          </a:xfrm>
          <a:prstGeom prst="rect">
            <a:avLst/>
          </a:prstGeom>
          <a:noFill/>
        </p:spPr>
        <p:txBody>
          <a:bodyPr wrap="none" rtlCol="0">
            <a:spAutoFit/>
          </a:bodyPr>
          <a:lstStyle/>
          <a:p>
            <a:r>
              <a:rPr lang="en-US" dirty="0"/>
              <a:t>(((A, B), (C, D)), E)</a:t>
            </a:r>
          </a:p>
        </p:txBody>
      </p:sp>
      <p:cxnSp>
        <p:nvCxnSpPr>
          <p:cNvPr id="34" name="Straight Connector 33"/>
          <p:cNvCxnSpPr/>
          <p:nvPr/>
        </p:nvCxnSpPr>
        <p:spPr bwMode="auto">
          <a:xfrm>
            <a:off x="6713517" y="2361368"/>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6937927" y="2338952"/>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7686358" y="2277434"/>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H="1">
            <a:off x="7813613" y="2297574"/>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7311976" y="2749185"/>
            <a:ext cx="501636" cy="6530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6944518" y="2822894"/>
            <a:ext cx="370433" cy="5912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7539929" y="2277434"/>
            <a:ext cx="1053546" cy="1632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7311977" y="3402282"/>
            <a:ext cx="227953" cy="5077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xtBox 52"/>
          <p:cNvSpPr txBox="1"/>
          <p:nvPr/>
        </p:nvSpPr>
        <p:spPr>
          <a:xfrm>
            <a:off x="2080281" y="4087438"/>
            <a:ext cx="2660073" cy="1754326"/>
          </a:xfrm>
          <a:prstGeom prst="rect">
            <a:avLst/>
          </a:prstGeom>
          <a:noFill/>
        </p:spPr>
        <p:txBody>
          <a:bodyPr wrap="square" rtlCol="0">
            <a:spAutoFit/>
          </a:bodyPr>
          <a:lstStyle/>
          <a:p>
            <a:r>
              <a:rPr lang="en-US" sz="1800" dirty="0"/>
              <a:t>Arbitrarily rooted in a node </a:t>
            </a:r>
            <a:r>
              <a:rPr lang="mr-IN" sz="1800" dirty="0"/>
              <a:t>–</a:t>
            </a:r>
            <a:endParaRPr lang="en-US" sz="1800" dirty="0"/>
          </a:p>
          <a:p>
            <a:r>
              <a:rPr lang="en-US" sz="1800" dirty="0"/>
              <a:t>While displayed as rooted in a node, the tree should be considered as unrooted  </a:t>
            </a:r>
          </a:p>
        </p:txBody>
      </p:sp>
      <p:sp>
        <p:nvSpPr>
          <p:cNvPr id="54" name="TextBox 53"/>
          <p:cNvSpPr txBox="1"/>
          <p:nvPr/>
        </p:nvSpPr>
        <p:spPr>
          <a:xfrm>
            <a:off x="6303819" y="4102925"/>
            <a:ext cx="3331028" cy="923330"/>
          </a:xfrm>
          <a:prstGeom prst="rect">
            <a:avLst/>
          </a:prstGeom>
          <a:noFill/>
        </p:spPr>
        <p:txBody>
          <a:bodyPr wrap="square" rtlCol="0">
            <a:spAutoFit/>
          </a:bodyPr>
          <a:lstStyle/>
          <a:p>
            <a:r>
              <a:rPr lang="en-US" sz="1800" dirty="0"/>
              <a:t>Strictly bifurcating </a:t>
            </a:r>
            <a:r>
              <a:rPr lang="mr-IN" sz="1800" dirty="0"/>
              <a:t>–</a:t>
            </a:r>
            <a:r>
              <a:rPr lang="en-US" sz="1800" dirty="0"/>
              <a:t> </a:t>
            </a:r>
            <a:br>
              <a:rPr lang="en-US" sz="1800" dirty="0"/>
            </a:br>
            <a:r>
              <a:rPr lang="en-US" sz="1800" dirty="0"/>
              <a:t>The root is located on the branch leading to E </a:t>
            </a:r>
          </a:p>
        </p:txBody>
      </p:sp>
      <p:sp>
        <p:nvSpPr>
          <p:cNvPr id="55" name="TextBox 54"/>
          <p:cNvSpPr txBox="1"/>
          <p:nvPr/>
        </p:nvSpPr>
        <p:spPr>
          <a:xfrm>
            <a:off x="2111830" y="6264235"/>
            <a:ext cx="4894289" cy="461665"/>
          </a:xfrm>
          <a:prstGeom prst="rect">
            <a:avLst/>
          </a:prstGeom>
          <a:noFill/>
        </p:spPr>
        <p:txBody>
          <a:bodyPr wrap="none" rtlCol="0">
            <a:spAutoFit/>
          </a:bodyPr>
          <a:lstStyle/>
          <a:p>
            <a:r>
              <a:rPr lang="en-US" dirty="0"/>
              <a:t>More links </a:t>
            </a:r>
            <a:r>
              <a:rPr lang="en-US" dirty="0">
                <a:hlinkClick r:id="rId3"/>
              </a:rPr>
              <a:t>here </a:t>
            </a:r>
            <a:r>
              <a:rPr lang="en-US" dirty="0"/>
              <a:t>and </a:t>
            </a:r>
            <a:r>
              <a:rPr lang="en-US" dirty="0">
                <a:hlinkClick r:id="rId4"/>
              </a:rPr>
              <a:t>here </a:t>
            </a:r>
            <a:r>
              <a:rPr lang="en-US" dirty="0"/>
              <a:t>and </a:t>
            </a:r>
            <a:r>
              <a:rPr lang="en-US" dirty="0">
                <a:hlinkClick r:id="rId5"/>
              </a:rPr>
              <a:t>here</a:t>
            </a:r>
            <a:endParaRPr lang="en-US" dirty="0"/>
          </a:p>
        </p:txBody>
      </p:sp>
    </p:spTree>
    <p:extLst>
      <p:ext uri="{BB962C8B-B14F-4D97-AF65-F5344CB8AC3E}">
        <p14:creationId xmlns:p14="http://schemas.microsoft.com/office/powerpoint/2010/main" val="841017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1727200" y="455394"/>
            <a:ext cx="8737600" cy="500062"/>
          </a:xfrm>
        </p:spPr>
        <p:txBody>
          <a:bodyPr/>
          <a:lstStyle/>
          <a:p>
            <a:r>
              <a:rPr lang="en-US" altLang="en-US" dirty="0"/>
              <a:t>Phylogenetic Reconstruction – </a:t>
            </a:r>
            <a:r>
              <a:rPr lang="en-US" altLang="en-US" dirty="0">
                <a:solidFill>
                  <a:srgbClr val="FF0000"/>
                </a:solidFill>
              </a:rPr>
              <a:t>Why? </a:t>
            </a:r>
          </a:p>
        </p:txBody>
      </p:sp>
      <p:sp>
        <p:nvSpPr>
          <p:cNvPr id="3" name="Content Placeholder 2"/>
          <p:cNvSpPr>
            <a:spLocks noGrp="1"/>
          </p:cNvSpPr>
          <p:nvPr>
            <p:ph idx="1"/>
          </p:nvPr>
        </p:nvSpPr>
        <p:spPr>
          <a:xfrm>
            <a:off x="956441" y="1371600"/>
            <a:ext cx="11014842" cy="4114800"/>
          </a:xfrm>
        </p:spPr>
        <p:txBody>
          <a:bodyPr/>
          <a:lstStyle/>
          <a:p>
            <a:pPr marL="0" indent="0">
              <a:buNone/>
              <a:defRPr/>
            </a:pPr>
            <a:r>
              <a:rPr lang="en-US" dirty="0"/>
              <a:t>A) Systematic classification of organisms </a:t>
            </a:r>
          </a:p>
          <a:p>
            <a:pPr marL="0" indent="0">
              <a:buNone/>
              <a:defRPr/>
            </a:pPr>
            <a:r>
              <a:rPr lang="en-US" sz="2000" dirty="0"/>
              <a:t>e.g.: Who were the first angiosperms? (i.e. where are the first angiosperms located relative to present day angiosperms?) Where in the tree of life is the last common ancestor located?</a:t>
            </a:r>
          </a:p>
          <a:p>
            <a:pPr marL="0" indent="0">
              <a:buNone/>
              <a:defRPr/>
            </a:pPr>
            <a:r>
              <a:rPr lang="en-US" dirty="0"/>
              <a:t>B) Evolution of molecules</a:t>
            </a:r>
          </a:p>
          <a:p>
            <a:pPr marL="0" indent="0">
              <a:buNone/>
              <a:defRPr/>
            </a:pPr>
            <a:r>
              <a:rPr lang="en-US" sz="2000" dirty="0"/>
              <a:t>e.g.: domain shuffling, reassignment of function, gene duplications, horizontal gene transfer, drug targets, </a:t>
            </a:r>
            <a:br>
              <a:rPr lang="en-US" sz="2000" dirty="0"/>
            </a:br>
            <a:r>
              <a:rPr lang="en-US" sz="2000" dirty="0"/>
              <a:t>detection of genes that drive evolution of a species/population </a:t>
            </a:r>
            <a:br>
              <a:rPr lang="en-US" sz="2000" dirty="0"/>
            </a:br>
            <a:r>
              <a:rPr lang="en-US" sz="2000" dirty="0"/>
              <a:t>(e.g. </a:t>
            </a:r>
            <a:r>
              <a:rPr lang="en-US" sz="2000" dirty="0" err="1"/>
              <a:t>influenca</a:t>
            </a:r>
            <a:r>
              <a:rPr lang="en-US" sz="2000" dirty="0"/>
              <a:t> virus)</a:t>
            </a:r>
          </a:p>
          <a:p>
            <a:pPr marL="0" indent="0">
              <a:buNone/>
              <a:defRPr/>
            </a:pPr>
            <a:r>
              <a:rPr lang="en-US" dirty="0"/>
              <a:t>C) Identification of organisms </a:t>
            </a:r>
          </a:p>
          <a:p>
            <a:pPr marL="0" indent="0">
              <a:buNone/>
              <a:defRPr/>
            </a:pPr>
            <a:r>
              <a:rPr lang="en-US" sz="2000" dirty="0"/>
              <a:t>e.g., </a:t>
            </a:r>
            <a:r>
              <a:rPr lang="en-US" sz="2000" dirty="0" err="1"/>
              <a:t>phylotyping</a:t>
            </a:r>
            <a:r>
              <a:rPr lang="en-US" sz="2000" dirty="0"/>
              <a:t> in microbiome samples, </a:t>
            </a:r>
            <a:br>
              <a:rPr lang="en-US" sz="2000" dirty="0"/>
            </a:br>
            <a:r>
              <a:rPr lang="en-US" sz="2000" dirty="0"/>
              <a:t>        origin of genes and viruses (e.g., HIV virus, recent </a:t>
            </a:r>
            <a:r>
              <a:rPr lang="en-US" sz="2000" dirty="0" err="1"/>
              <a:t>ebola</a:t>
            </a:r>
            <a:r>
              <a:rPr lang="en-US" sz="2000" dirty="0"/>
              <a:t> outbreak)</a:t>
            </a:r>
          </a:p>
        </p:txBody>
      </p:sp>
    </p:spTree>
    <p:extLst>
      <p:ext uri="{BB962C8B-B14F-4D97-AF65-F5344CB8AC3E}">
        <p14:creationId xmlns:p14="http://schemas.microsoft.com/office/powerpoint/2010/main" val="1807509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1" y="0"/>
            <a:ext cx="270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1828800" y="1295400"/>
            <a:ext cx="518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000000"/>
                </a:solidFill>
                <a:latin typeface="Times" charset="0"/>
                <a:cs typeface=""/>
              </a:rPr>
              <a:t>Phylogenetic analysis is an inference of evolutionary relationships between organisms.  </a:t>
            </a:r>
          </a:p>
          <a:p>
            <a:pPr eaLnBrk="1" hangingPunct="1"/>
            <a:r>
              <a:rPr lang="en-US" altLang="en-US" sz="2000">
                <a:solidFill>
                  <a:srgbClr val="000000"/>
                </a:solidFill>
                <a:latin typeface="Times" charset="0"/>
                <a:cs typeface=""/>
              </a:rPr>
              <a:t>Phylogenetics tries to answer the question </a:t>
            </a:r>
            <a:br>
              <a:rPr lang="en-US" altLang="en-US" sz="2000">
                <a:solidFill>
                  <a:srgbClr val="000000"/>
                </a:solidFill>
                <a:latin typeface="Times" charset="0"/>
                <a:cs typeface=""/>
              </a:rPr>
            </a:br>
            <a:r>
              <a:rPr lang="en-US" altLang="en-US" sz="2000">
                <a:solidFill>
                  <a:srgbClr val="000000"/>
                </a:solidFill>
                <a:latin typeface="Times" charset="0"/>
                <a:cs typeface=""/>
              </a:rPr>
              <a:t>“How did groups of organisms come into existence?”</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Those relationships are usually represented by tree-like diagrams. </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Note: the equation of biological evolution with a tree like process has limited validity at best.</a:t>
            </a:r>
          </a:p>
          <a:p>
            <a:pPr eaLnBrk="1" hangingPunct="1"/>
            <a:endParaRPr lang="en-US" altLang="en-US" sz="1600">
              <a:solidFill>
                <a:srgbClr val="000000"/>
              </a:solidFill>
              <a:latin typeface="Times New Roman" charset="0"/>
              <a:cs typeface=""/>
            </a:endParaRPr>
          </a:p>
          <a:p>
            <a:pPr eaLnBrk="1" hangingPunct="1"/>
            <a:endParaRPr lang="en-US" altLang="en-US" sz="1600">
              <a:solidFill>
                <a:srgbClr val="000000"/>
              </a:solidFill>
              <a:latin typeface="Times New Roman" charset="0"/>
              <a:cs typeface=""/>
            </a:endParaRPr>
          </a:p>
        </p:txBody>
      </p:sp>
      <p:sp>
        <p:nvSpPr>
          <p:cNvPr id="72707" name="Rectangle 6"/>
          <p:cNvSpPr>
            <a:spLocks noChangeArrowheads="1"/>
          </p:cNvSpPr>
          <p:nvPr/>
        </p:nvSpPr>
        <p:spPr bwMode="auto">
          <a:xfrm>
            <a:off x="2133601" y="354013"/>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600">
              <a:solidFill>
                <a:srgbClr val="000000"/>
              </a:solidFill>
              <a:latin typeface="Times New Roman" charset="0"/>
              <a:cs typeface=""/>
            </a:endParaRPr>
          </a:p>
        </p:txBody>
      </p:sp>
      <p:sp>
        <p:nvSpPr>
          <p:cNvPr id="122884" name="Rectangle 7"/>
          <p:cNvSpPr>
            <a:spLocks noGrp="1" noChangeArrowheads="1"/>
          </p:cNvSpPr>
          <p:nvPr>
            <p:ph type="title"/>
          </p:nvPr>
        </p:nvSpPr>
        <p:spPr>
          <a:xfrm>
            <a:off x="1524000" y="228600"/>
            <a:ext cx="7772400" cy="457200"/>
          </a:xfrm>
        </p:spPr>
        <p:txBody>
          <a:bodyPr rtlCol="0">
            <a:normAutofit fontScale="90000"/>
          </a:bodyPr>
          <a:lstStyle/>
          <a:p>
            <a:pPr algn="l" defTabSz="456880" eaLnBrk="1" fontAlgn="auto" hangingPunct="1">
              <a:spcAft>
                <a:spcPts val="0"/>
              </a:spcAft>
              <a:defRPr/>
            </a:pPr>
            <a:r>
              <a:rPr lang="en-US" sz="2800">
                <a:solidFill>
                  <a:srgbClr val="000000"/>
                </a:solidFill>
                <a:latin typeface="Times New Roman" charset="0"/>
                <a:ea typeface="+mj-ea"/>
                <a:cs typeface="+mj-cs"/>
              </a:rPr>
              <a:t>Steps of the phylogenetic analysis</a:t>
            </a:r>
            <a:endParaRPr lang="en-US">
              <a:latin typeface="Times New Roman" charset="0"/>
              <a:ea typeface="+mj-ea"/>
              <a:cs typeface="+mj-cs"/>
            </a:endParaRPr>
          </a:p>
        </p:txBody>
      </p:sp>
    </p:spTree>
    <p:extLst>
      <p:ext uri="{BB962C8B-B14F-4D97-AF65-F5344CB8AC3E}">
        <p14:creationId xmlns:p14="http://schemas.microsoft.com/office/powerpoint/2010/main" val="500563134"/>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3335</TotalTime>
  <Words>2315</Words>
  <Application>Microsoft Macintosh PowerPoint</Application>
  <PresentationFormat>Widescreen</PresentationFormat>
  <Paragraphs>256</Paragraphs>
  <Slides>35</Slides>
  <Notes>17</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6" baseType="lpstr">
      <vt:lpstr>Adobe Caslon Pro</vt:lpstr>
      <vt:lpstr>Arial</vt:lpstr>
      <vt:lpstr>Calibri</vt:lpstr>
      <vt:lpstr>Calibri Light</vt:lpstr>
      <vt:lpstr>Comic Sans MS</vt:lpstr>
      <vt:lpstr>Times</vt:lpstr>
      <vt:lpstr>Times New Roman</vt:lpstr>
      <vt:lpstr>1_Default Design</vt:lpstr>
      <vt:lpstr>4_Office Theme</vt:lpstr>
      <vt:lpstr>Office Theme</vt:lpstr>
      <vt:lpstr>Photo Editor Photo</vt:lpstr>
      <vt:lpstr>MCB 3421 – class 16</vt:lpstr>
      <vt:lpstr>PowerPoint Presentation</vt:lpstr>
      <vt:lpstr>PowerPoint Presentation</vt:lpstr>
      <vt:lpstr>Trees often are rearranged and can become misleading to the non-expert:</vt:lpstr>
      <vt:lpstr>Test:Which of these trees is different?</vt:lpstr>
      <vt:lpstr>If you like tests on trees: </vt:lpstr>
      <vt:lpstr>Trees in Newick or parenthesis format </vt:lpstr>
      <vt:lpstr>Phylogenetic Reconstruction – Why? </vt:lpstr>
      <vt:lpstr>Steps of the phylogenetic analysis</vt:lpstr>
      <vt:lpstr>Phylogenetic reconstruction - How</vt:lpstr>
      <vt:lpstr>Algorithmic approaches (no global optimality criterion)</vt:lpstr>
      <vt:lpstr>Phylogenetic reconstruction - How</vt:lpstr>
      <vt:lpstr>PowerPoint Presentation</vt:lpstr>
      <vt:lpstr>Maximum Likelihood </vt:lpstr>
      <vt:lpstr>Estimating Models and Model Parameters.  </vt:lpstr>
      <vt:lpstr>Example Regression Regression Polynomials</vt:lpstr>
      <vt:lpstr>One could use the maximum likelihood ratio test</vt:lpstr>
      <vt:lpstr>Aside:</vt:lpstr>
      <vt:lpstr>Non-Parametric Bootstrap:  Creating pseudo-samples (sampling with replacement, sample size n)   </vt:lpstr>
      <vt:lpstr>Creating bootstrap or pseudo-samples through sampling alignment columns with replacement</vt:lpstr>
      <vt:lpstr>PowerPoint Presentation</vt:lpstr>
      <vt:lpstr>PowerPoint Presentation</vt:lpstr>
      <vt:lpstr>PowerPoint Presentation</vt:lpstr>
      <vt:lpstr>PowerPoint Presentation</vt:lpstr>
      <vt:lpstr>Output from consense</vt:lpstr>
      <vt:lpstr>Output from consense</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vt:lpstr>
      <vt:lpstr>Gene duplication and gene transfer are equivalent explanations.</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68</cp:revision>
  <dcterms:modified xsi:type="dcterms:W3CDTF">2021-10-26T22:10:44Z</dcterms:modified>
  <cp:category/>
</cp:coreProperties>
</file>