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44" r:id="rId2"/>
    <p:sldMasterId id="2147484956" r:id="rId3"/>
    <p:sldMasterId id="2147484959" r:id="rId4"/>
    <p:sldMasterId id="2147484971" r:id="rId5"/>
  </p:sldMasterIdLst>
  <p:notesMasterIdLst>
    <p:notesMasterId r:id="rId45"/>
  </p:notesMasterIdLst>
  <p:handoutMasterIdLst>
    <p:handoutMasterId r:id="rId46"/>
  </p:handoutMasterIdLst>
  <p:sldIdLst>
    <p:sldId id="727" r:id="rId6"/>
    <p:sldId id="734" r:id="rId7"/>
    <p:sldId id="680" r:id="rId8"/>
    <p:sldId id="681" r:id="rId9"/>
    <p:sldId id="684" r:id="rId10"/>
    <p:sldId id="723" r:id="rId11"/>
    <p:sldId id="280" r:id="rId12"/>
    <p:sldId id="682" r:id="rId13"/>
    <p:sldId id="706" r:id="rId14"/>
    <p:sldId id="707" r:id="rId15"/>
    <p:sldId id="686" r:id="rId16"/>
    <p:sldId id="685" r:id="rId17"/>
    <p:sldId id="687" r:id="rId18"/>
    <p:sldId id="688" r:id="rId19"/>
    <p:sldId id="689" r:id="rId20"/>
    <p:sldId id="725" r:id="rId21"/>
    <p:sldId id="726" r:id="rId22"/>
    <p:sldId id="736" r:id="rId23"/>
    <p:sldId id="728" r:id="rId24"/>
    <p:sldId id="729" r:id="rId25"/>
    <p:sldId id="730" r:id="rId26"/>
    <p:sldId id="731" r:id="rId27"/>
    <p:sldId id="737" r:id="rId28"/>
    <p:sldId id="738" r:id="rId29"/>
    <p:sldId id="739" r:id="rId30"/>
    <p:sldId id="740" r:id="rId31"/>
    <p:sldId id="741" r:id="rId32"/>
    <p:sldId id="742" r:id="rId33"/>
    <p:sldId id="743" r:id="rId34"/>
    <p:sldId id="744" r:id="rId35"/>
    <p:sldId id="745" r:id="rId36"/>
    <p:sldId id="746" r:id="rId37"/>
    <p:sldId id="541" r:id="rId38"/>
    <p:sldId id="544" r:id="rId39"/>
    <p:sldId id="545" r:id="rId40"/>
    <p:sldId id="546" r:id="rId41"/>
    <p:sldId id="547" r:id="rId42"/>
    <p:sldId id="548" r:id="rId43"/>
    <p:sldId id="543" r:id="rId44"/>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94573"/>
  </p:normalViewPr>
  <p:slideViewPr>
    <p:cSldViewPr snapToGrid="0">
      <p:cViewPr varScale="1">
        <p:scale>
          <a:sx n="174" d="100"/>
          <a:sy n="174" d="100"/>
        </p:scale>
        <p:origin x="1288" y="184"/>
      </p:cViewPr>
      <p:guideLst>
        <p:guide orient="horz" pos="1974"/>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petergogarten/Desktop/mcb3421_2020/labs/Yeast_vma1_2partions_Results/analysisP.run1.p"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petergogarten/Desktop/mcb3421_2020/labs/Yeast_vma1_2partions_Results/analysisP.run1.p"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analysisP.run1!$B$1</c:f>
              <c:strCache>
                <c:ptCount val="1"/>
                <c:pt idx="0">
                  <c:v>LnL</c:v>
                </c:pt>
              </c:strCache>
            </c:strRef>
          </c:tx>
          <c:spPr>
            <a:ln w="19050" cap="rnd">
              <a:noFill/>
              <a:round/>
            </a:ln>
            <a:effectLst/>
          </c:spPr>
          <c:marker>
            <c:symbol val="circle"/>
            <c:size val="5"/>
            <c:spPr>
              <a:solidFill>
                <a:schemeClr val="accent1"/>
              </a:solidFill>
              <a:ln w="9525">
                <a:solidFill>
                  <a:schemeClr val="accent1"/>
                </a:solidFill>
              </a:ln>
              <a:effectLst/>
            </c:spPr>
          </c:marker>
          <c:xVal>
            <c:numRef>
              <c:f>analysisP.run1!$A$2:$A$503</c:f>
              <c:numCache>
                <c:formatCode>General</c:formatCode>
                <c:ptCount val="502"/>
                <c:pt idx="0">
                  <c:v>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pt idx="37">
                  <c:v>1850</c:v>
                </c:pt>
                <c:pt idx="38">
                  <c:v>1900</c:v>
                </c:pt>
                <c:pt idx="39">
                  <c:v>1950</c:v>
                </c:pt>
                <c:pt idx="40">
                  <c:v>2000</c:v>
                </c:pt>
                <c:pt idx="41">
                  <c:v>2050</c:v>
                </c:pt>
                <c:pt idx="42">
                  <c:v>2100</c:v>
                </c:pt>
                <c:pt idx="43">
                  <c:v>2150</c:v>
                </c:pt>
                <c:pt idx="44">
                  <c:v>2200</c:v>
                </c:pt>
                <c:pt idx="45">
                  <c:v>2250</c:v>
                </c:pt>
                <c:pt idx="46">
                  <c:v>2300</c:v>
                </c:pt>
                <c:pt idx="47">
                  <c:v>2350</c:v>
                </c:pt>
                <c:pt idx="48">
                  <c:v>2400</c:v>
                </c:pt>
                <c:pt idx="49">
                  <c:v>2450</c:v>
                </c:pt>
                <c:pt idx="50">
                  <c:v>2500</c:v>
                </c:pt>
                <c:pt idx="51">
                  <c:v>2550</c:v>
                </c:pt>
                <c:pt idx="52">
                  <c:v>2600</c:v>
                </c:pt>
                <c:pt idx="53">
                  <c:v>2650</c:v>
                </c:pt>
                <c:pt idx="54">
                  <c:v>2700</c:v>
                </c:pt>
                <c:pt idx="55">
                  <c:v>2750</c:v>
                </c:pt>
                <c:pt idx="56">
                  <c:v>2800</c:v>
                </c:pt>
                <c:pt idx="57">
                  <c:v>2850</c:v>
                </c:pt>
                <c:pt idx="58">
                  <c:v>2900</c:v>
                </c:pt>
                <c:pt idx="59">
                  <c:v>2950</c:v>
                </c:pt>
                <c:pt idx="60">
                  <c:v>3000</c:v>
                </c:pt>
                <c:pt idx="61">
                  <c:v>3050</c:v>
                </c:pt>
                <c:pt idx="62">
                  <c:v>3100</c:v>
                </c:pt>
                <c:pt idx="63">
                  <c:v>3150</c:v>
                </c:pt>
                <c:pt idx="64">
                  <c:v>3200</c:v>
                </c:pt>
                <c:pt idx="65">
                  <c:v>3250</c:v>
                </c:pt>
                <c:pt idx="66">
                  <c:v>3300</c:v>
                </c:pt>
                <c:pt idx="67">
                  <c:v>3350</c:v>
                </c:pt>
                <c:pt idx="68">
                  <c:v>3400</c:v>
                </c:pt>
                <c:pt idx="69">
                  <c:v>3450</c:v>
                </c:pt>
                <c:pt idx="70">
                  <c:v>3500</c:v>
                </c:pt>
                <c:pt idx="71">
                  <c:v>3550</c:v>
                </c:pt>
                <c:pt idx="72">
                  <c:v>3600</c:v>
                </c:pt>
                <c:pt idx="73">
                  <c:v>3650</c:v>
                </c:pt>
                <c:pt idx="74">
                  <c:v>3700</c:v>
                </c:pt>
                <c:pt idx="75">
                  <c:v>3750</c:v>
                </c:pt>
                <c:pt idx="76">
                  <c:v>3800</c:v>
                </c:pt>
                <c:pt idx="77">
                  <c:v>3850</c:v>
                </c:pt>
                <c:pt idx="78">
                  <c:v>3900</c:v>
                </c:pt>
                <c:pt idx="79">
                  <c:v>3950</c:v>
                </c:pt>
                <c:pt idx="80">
                  <c:v>4000</c:v>
                </c:pt>
                <c:pt idx="81">
                  <c:v>4050</c:v>
                </c:pt>
                <c:pt idx="82">
                  <c:v>4100</c:v>
                </c:pt>
                <c:pt idx="83">
                  <c:v>4150</c:v>
                </c:pt>
                <c:pt idx="84">
                  <c:v>4200</c:v>
                </c:pt>
                <c:pt idx="85">
                  <c:v>4250</c:v>
                </c:pt>
                <c:pt idx="86">
                  <c:v>4300</c:v>
                </c:pt>
                <c:pt idx="87">
                  <c:v>4350</c:v>
                </c:pt>
                <c:pt idx="88">
                  <c:v>4400</c:v>
                </c:pt>
                <c:pt idx="89">
                  <c:v>4450</c:v>
                </c:pt>
                <c:pt idx="90">
                  <c:v>4500</c:v>
                </c:pt>
                <c:pt idx="91">
                  <c:v>4550</c:v>
                </c:pt>
                <c:pt idx="92">
                  <c:v>4600</c:v>
                </c:pt>
                <c:pt idx="93">
                  <c:v>4650</c:v>
                </c:pt>
                <c:pt idx="94">
                  <c:v>4700</c:v>
                </c:pt>
                <c:pt idx="95">
                  <c:v>4750</c:v>
                </c:pt>
                <c:pt idx="96">
                  <c:v>4800</c:v>
                </c:pt>
                <c:pt idx="97">
                  <c:v>4850</c:v>
                </c:pt>
                <c:pt idx="98">
                  <c:v>4900</c:v>
                </c:pt>
                <c:pt idx="99">
                  <c:v>4950</c:v>
                </c:pt>
                <c:pt idx="100">
                  <c:v>5000</c:v>
                </c:pt>
                <c:pt idx="101">
                  <c:v>5050</c:v>
                </c:pt>
                <c:pt idx="102">
                  <c:v>5100</c:v>
                </c:pt>
                <c:pt idx="103">
                  <c:v>5150</c:v>
                </c:pt>
                <c:pt idx="104">
                  <c:v>5200</c:v>
                </c:pt>
                <c:pt idx="105">
                  <c:v>5250</c:v>
                </c:pt>
                <c:pt idx="106">
                  <c:v>5300</c:v>
                </c:pt>
                <c:pt idx="107">
                  <c:v>5350</c:v>
                </c:pt>
                <c:pt idx="108">
                  <c:v>5400</c:v>
                </c:pt>
                <c:pt idx="109">
                  <c:v>5450</c:v>
                </c:pt>
                <c:pt idx="110">
                  <c:v>5500</c:v>
                </c:pt>
                <c:pt idx="111">
                  <c:v>5550</c:v>
                </c:pt>
                <c:pt idx="112">
                  <c:v>5600</c:v>
                </c:pt>
                <c:pt idx="113">
                  <c:v>5650</c:v>
                </c:pt>
                <c:pt idx="114">
                  <c:v>5700</c:v>
                </c:pt>
                <c:pt idx="115">
                  <c:v>5750</c:v>
                </c:pt>
                <c:pt idx="116">
                  <c:v>5800</c:v>
                </c:pt>
                <c:pt idx="117">
                  <c:v>5850</c:v>
                </c:pt>
                <c:pt idx="118">
                  <c:v>5900</c:v>
                </c:pt>
                <c:pt idx="119">
                  <c:v>5950</c:v>
                </c:pt>
                <c:pt idx="120">
                  <c:v>6000</c:v>
                </c:pt>
                <c:pt idx="121">
                  <c:v>6050</c:v>
                </c:pt>
                <c:pt idx="122">
                  <c:v>6100</c:v>
                </c:pt>
                <c:pt idx="123">
                  <c:v>6150</c:v>
                </c:pt>
                <c:pt idx="124">
                  <c:v>6200</c:v>
                </c:pt>
                <c:pt idx="125">
                  <c:v>6250</c:v>
                </c:pt>
                <c:pt idx="126">
                  <c:v>6300</c:v>
                </c:pt>
                <c:pt idx="127">
                  <c:v>6350</c:v>
                </c:pt>
                <c:pt idx="128">
                  <c:v>6400</c:v>
                </c:pt>
                <c:pt idx="129">
                  <c:v>6450</c:v>
                </c:pt>
                <c:pt idx="130">
                  <c:v>6500</c:v>
                </c:pt>
                <c:pt idx="131">
                  <c:v>6550</c:v>
                </c:pt>
                <c:pt idx="132">
                  <c:v>6600</c:v>
                </c:pt>
                <c:pt idx="133">
                  <c:v>6650</c:v>
                </c:pt>
                <c:pt idx="134">
                  <c:v>6700</c:v>
                </c:pt>
                <c:pt idx="135">
                  <c:v>6750</c:v>
                </c:pt>
                <c:pt idx="136">
                  <c:v>6800</c:v>
                </c:pt>
                <c:pt idx="137">
                  <c:v>6850</c:v>
                </c:pt>
                <c:pt idx="138">
                  <c:v>6900</c:v>
                </c:pt>
                <c:pt idx="139">
                  <c:v>6950</c:v>
                </c:pt>
                <c:pt idx="140">
                  <c:v>7000</c:v>
                </c:pt>
                <c:pt idx="141">
                  <c:v>7050</c:v>
                </c:pt>
                <c:pt idx="142">
                  <c:v>7100</c:v>
                </c:pt>
                <c:pt idx="143">
                  <c:v>7150</c:v>
                </c:pt>
                <c:pt idx="144">
                  <c:v>7200</c:v>
                </c:pt>
                <c:pt idx="145">
                  <c:v>7250</c:v>
                </c:pt>
                <c:pt idx="146">
                  <c:v>7300</c:v>
                </c:pt>
                <c:pt idx="147">
                  <c:v>7350</c:v>
                </c:pt>
                <c:pt idx="148">
                  <c:v>7400</c:v>
                </c:pt>
                <c:pt idx="149">
                  <c:v>7450</c:v>
                </c:pt>
                <c:pt idx="150">
                  <c:v>7500</c:v>
                </c:pt>
                <c:pt idx="151">
                  <c:v>7550</c:v>
                </c:pt>
                <c:pt idx="152">
                  <c:v>7600</c:v>
                </c:pt>
                <c:pt idx="153">
                  <c:v>7650</c:v>
                </c:pt>
                <c:pt idx="154">
                  <c:v>7700</c:v>
                </c:pt>
                <c:pt idx="155">
                  <c:v>7750</c:v>
                </c:pt>
                <c:pt idx="156">
                  <c:v>7800</c:v>
                </c:pt>
                <c:pt idx="157">
                  <c:v>7850</c:v>
                </c:pt>
                <c:pt idx="158">
                  <c:v>7900</c:v>
                </c:pt>
                <c:pt idx="159">
                  <c:v>7950</c:v>
                </c:pt>
                <c:pt idx="160">
                  <c:v>8000</c:v>
                </c:pt>
                <c:pt idx="161">
                  <c:v>8050</c:v>
                </c:pt>
                <c:pt idx="162">
                  <c:v>8100</c:v>
                </c:pt>
                <c:pt idx="163">
                  <c:v>8150</c:v>
                </c:pt>
                <c:pt idx="164">
                  <c:v>8200</c:v>
                </c:pt>
                <c:pt idx="165">
                  <c:v>8250</c:v>
                </c:pt>
                <c:pt idx="166">
                  <c:v>8300</c:v>
                </c:pt>
                <c:pt idx="167">
                  <c:v>8350</c:v>
                </c:pt>
                <c:pt idx="168">
                  <c:v>8400</c:v>
                </c:pt>
                <c:pt idx="169">
                  <c:v>8450</c:v>
                </c:pt>
                <c:pt idx="170">
                  <c:v>8500</c:v>
                </c:pt>
                <c:pt idx="171">
                  <c:v>8550</c:v>
                </c:pt>
                <c:pt idx="172">
                  <c:v>8600</c:v>
                </c:pt>
                <c:pt idx="173">
                  <c:v>8650</c:v>
                </c:pt>
                <c:pt idx="174">
                  <c:v>8700</c:v>
                </c:pt>
                <c:pt idx="175">
                  <c:v>8750</c:v>
                </c:pt>
                <c:pt idx="176">
                  <c:v>8800</c:v>
                </c:pt>
                <c:pt idx="177">
                  <c:v>8850</c:v>
                </c:pt>
                <c:pt idx="178">
                  <c:v>8900</c:v>
                </c:pt>
                <c:pt idx="179">
                  <c:v>8950</c:v>
                </c:pt>
                <c:pt idx="180">
                  <c:v>9000</c:v>
                </c:pt>
                <c:pt idx="181">
                  <c:v>9050</c:v>
                </c:pt>
                <c:pt idx="182">
                  <c:v>9100</c:v>
                </c:pt>
                <c:pt idx="183">
                  <c:v>9150</c:v>
                </c:pt>
                <c:pt idx="184">
                  <c:v>9200</c:v>
                </c:pt>
                <c:pt idx="185">
                  <c:v>9250</c:v>
                </c:pt>
                <c:pt idx="186">
                  <c:v>9300</c:v>
                </c:pt>
                <c:pt idx="187">
                  <c:v>9350</c:v>
                </c:pt>
                <c:pt idx="188">
                  <c:v>9400</c:v>
                </c:pt>
                <c:pt idx="189">
                  <c:v>9450</c:v>
                </c:pt>
                <c:pt idx="190">
                  <c:v>9500</c:v>
                </c:pt>
                <c:pt idx="191">
                  <c:v>9550</c:v>
                </c:pt>
                <c:pt idx="192">
                  <c:v>9600</c:v>
                </c:pt>
                <c:pt idx="193">
                  <c:v>9650</c:v>
                </c:pt>
                <c:pt idx="194">
                  <c:v>9700</c:v>
                </c:pt>
                <c:pt idx="195">
                  <c:v>9750</c:v>
                </c:pt>
                <c:pt idx="196">
                  <c:v>9800</c:v>
                </c:pt>
                <c:pt idx="197">
                  <c:v>9850</c:v>
                </c:pt>
                <c:pt idx="198">
                  <c:v>9900</c:v>
                </c:pt>
                <c:pt idx="199">
                  <c:v>9950</c:v>
                </c:pt>
                <c:pt idx="200">
                  <c:v>10000</c:v>
                </c:pt>
                <c:pt idx="201">
                  <c:v>10050</c:v>
                </c:pt>
                <c:pt idx="202">
                  <c:v>10100</c:v>
                </c:pt>
                <c:pt idx="203">
                  <c:v>10150</c:v>
                </c:pt>
                <c:pt idx="204">
                  <c:v>10200</c:v>
                </c:pt>
                <c:pt idx="205">
                  <c:v>10250</c:v>
                </c:pt>
                <c:pt idx="206">
                  <c:v>10300</c:v>
                </c:pt>
                <c:pt idx="207">
                  <c:v>10350</c:v>
                </c:pt>
                <c:pt idx="208">
                  <c:v>10400</c:v>
                </c:pt>
                <c:pt idx="209">
                  <c:v>10450</c:v>
                </c:pt>
                <c:pt idx="210">
                  <c:v>10500</c:v>
                </c:pt>
                <c:pt idx="211">
                  <c:v>10550</c:v>
                </c:pt>
                <c:pt idx="212">
                  <c:v>10600</c:v>
                </c:pt>
                <c:pt idx="213">
                  <c:v>10650</c:v>
                </c:pt>
                <c:pt idx="214">
                  <c:v>10700</c:v>
                </c:pt>
                <c:pt idx="215">
                  <c:v>10750</c:v>
                </c:pt>
                <c:pt idx="216">
                  <c:v>10800</c:v>
                </c:pt>
                <c:pt idx="217">
                  <c:v>10850</c:v>
                </c:pt>
                <c:pt idx="218">
                  <c:v>10900</c:v>
                </c:pt>
                <c:pt idx="219">
                  <c:v>10950</c:v>
                </c:pt>
                <c:pt idx="220">
                  <c:v>11000</c:v>
                </c:pt>
                <c:pt idx="221">
                  <c:v>11050</c:v>
                </c:pt>
                <c:pt idx="222">
                  <c:v>11100</c:v>
                </c:pt>
                <c:pt idx="223">
                  <c:v>11150</c:v>
                </c:pt>
                <c:pt idx="224">
                  <c:v>11200</c:v>
                </c:pt>
                <c:pt idx="225">
                  <c:v>11250</c:v>
                </c:pt>
                <c:pt idx="226">
                  <c:v>11300</c:v>
                </c:pt>
                <c:pt idx="227">
                  <c:v>11350</c:v>
                </c:pt>
                <c:pt idx="228">
                  <c:v>11400</c:v>
                </c:pt>
                <c:pt idx="229">
                  <c:v>11450</c:v>
                </c:pt>
                <c:pt idx="230">
                  <c:v>11500</c:v>
                </c:pt>
                <c:pt idx="231">
                  <c:v>11550</c:v>
                </c:pt>
                <c:pt idx="232">
                  <c:v>11600</c:v>
                </c:pt>
                <c:pt idx="233">
                  <c:v>11650</c:v>
                </c:pt>
                <c:pt idx="234">
                  <c:v>11700</c:v>
                </c:pt>
                <c:pt idx="235">
                  <c:v>11750</c:v>
                </c:pt>
                <c:pt idx="236">
                  <c:v>11800</c:v>
                </c:pt>
                <c:pt idx="237">
                  <c:v>11850</c:v>
                </c:pt>
                <c:pt idx="238">
                  <c:v>11900</c:v>
                </c:pt>
                <c:pt idx="239">
                  <c:v>11950</c:v>
                </c:pt>
                <c:pt idx="240">
                  <c:v>12000</c:v>
                </c:pt>
                <c:pt idx="241">
                  <c:v>12050</c:v>
                </c:pt>
                <c:pt idx="242">
                  <c:v>12100</c:v>
                </c:pt>
                <c:pt idx="243">
                  <c:v>12150</c:v>
                </c:pt>
                <c:pt idx="244">
                  <c:v>12200</c:v>
                </c:pt>
                <c:pt idx="245">
                  <c:v>12250</c:v>
                </c:pt>
                <c:pt idx="246">
                  <c:v>12300</c:v>
                </c:pt>
                <c:pt idx="247">
                  <c:v>12350</c:v>
                </c:pt>
                <c:pt idx="248">
                  <c:v>12400</c:v>
                </c:pt>
                <c:pt idx="249">
                  <c:v>12450</c:v>
                </c:pt>
                <c:pt idx="250">
                  <c:v>12500</c:v>
                </c:pt>
                <c:pt idx="251">
                  <c:v>12550</c:v>
                </c:pt>
                <c:pt idx="252">
                  <c:v>12600</c:v>
                </c:pt>
                <c:pt idx="253">
                  <c:v>12650</c:v>
                </c:pt>
                <c:pt idx="254">
                  <c:v>12700</c:v>
                </c:pt>
                <c:pt idx="255">
                  <c:v>12750</c:v>
                </c:pt>
                <c:pt idx="256">
                  <c:v>12800</c:v>
                </c:pt>
                <c:pt idx="257">
                  <c:v>12850</c:v>
                </c:pt>
                <c:pt idx="258">
                  <c:v>12900</c:v>
                </c:pt>
                <c:pt idx="259">
                  <c:v>12950</c:v>
                </c:pt>
                <c:pt idx="260">
                  <c:v>13000</c:v>
                </c:pt>
                <c:pt idx="261">
                  <c:v>13050</c:v>
                </c:pt>
                <c:pt idx="262">
                  <c:v>13100</c:v>
                </c:pt>
                <c:pt idx="263">
                  <c:v>13150</c:v>
                </c:pt>
                <c:pt idx="264">
                  <c:v>13200</c:v>
                </c:pt>
                <c:pt idx="265">
                  <c:v>13250</c:v>
                </c:pt>
                <c:pt idx="266">
                  <c:v>13300</c:v>
                </c:pt>
                <c:pt idx="267">
                  <c:v>13350</c:v>
                </c:pt>
                <c:pt idx="268">
                  <c:v>13400</c:v>
                </c:pt>
                <c:pt idx="269">
                  <c:v>13450</c:v>
                </c:pt>
                <c:pt idx="270">
                  <c:v>13500</c:v>
                </c:pt>
                <c:pt idx="271">
                  <c:v>13550</c:v>
                </c:pt>
                <c:pt idx="272">
                  <c:v>13600</c:v>
                </c:pt>
                <c:pt idx="273">
                  <c:v>13650</c:v>
                </c:pt>
                <c:pt idx="274">
                  <c:v>13700</c:v>
                </c:pt>
                <c:pt idx="275">
                  <c:v>13750</c:v>
                </c:pt>
                <c:pt idx="276">
                  <c:v>13800</c:v>
                </c:pt>
                <c:pt idx="277">
                  <c:v>13850</c:v>
                </c:pt>
                <c:pt idx="278">
                  <c:v>13900</c:v>
                </c:pt>
                <c:pt idx="279">
                  <c:v>13950</c:v>
                </c:pt>
                <c:pt idx="280">
                  <c:v>14000</c:v>
                </c:pt>
                <c:pt idx="281">
                  <c:v>14050</c:v>
                </c:pt>
                <c:pt idx="282">
                  <c:v>14100</c:v>
                </c:pt>
                <c:pt idx="283">
                  <c:v>14150</c:v>
                </c:pt>
                <c:pt idx="284">
                  <c:v>14200</c:v>
                </c:pt>
                <c:pt idx="285">
                  <c:v>14250</c:v>
                </c:pt>
                <c:pt idx="286">
                  <c:v>14300</c:v>
                </c:pt>
                <c:pt idx="287">
                  <c:v>14350</c:v>
                </c:pt>
                <c:pt idx="288">
                  <c:v>14400</c:v>
                </c:pt>
                <c:pt idx="289">
                  <c:v>14450</c:v>
                </c:pt>
                <c:pt idx="290">
                  <c:v>14500</c:v>
                </c:pt>
                <c:pt idx="291">
                  <c:v>14550</c:v>
                </c:pt>
                <c:pt idx="292">
                  <c:v>14600</c:v>
                </c:pt>
                <c:pt idx="293">
                  <c:v>14650</c:v>
                </c:pt>
                <c:pt idx="294">
                  <c:v>14700</c:v>
                </c:pt>
                <c:pt idx="295">
                  <c:v>14750</c:v>
                </c:pt>
                <c:pt idx="296">
                  <c:v>14800</c:v>
                </c:pt>
                <c:pt idx="297">
                  <c:v>14850</c:v>
                </c:pt>
                <c:pt idx="298">
                  <c:v>14900</c:v>
                </c:pt>
                <c:pt idx="299">
                  <c:v>14950</c:v>
                </c:pt>
                <c:pt idx="300">
                  <c:v>15000</c:v>
                </c:pt>
                <c:pt idx="301">
                  <c:v>15050</c:v>
                </c:pt>
                <c:pt idx="302">
                  <c:v>15100</c:v>
                </c:pt>
                <c:pt idx="303">
                  <c:v>15150</c:v>
                </c:pt>
                <c:pt idx="304">
                  <c:v>15200</c:v>
                </c:pt>
                <c:pt idx="305">
                  <c:v>15250</c:v>
                </c:pt>
                <c:pt idx="306">
                  <c:v>15300</c:v>
                </c:pt>
                <c:pt idx="307">
                  <c:v>15350</c:v>
                </c:pt>
                <c:pt idx="308">
                  <c:v>15400</c:v>
                </c:pt>
                <c:pt idx="309">
                  <c:v>15450</c:v>
                </c:pt>
                <c:pt idx="310">
                  <c:v>15500</c:v>
                </c:pt>
                <c:pt idx="311">
                  <c:v>15550</c:v>
                </c:pt>
                <c:pt idx="312">
                  <c:v>15600</c:v>
                </c:pt>
                <c:pt idx="313">
                  <c:v>15650</c:v>
                </c:pt>
                <c:pt idx="314">
                  <c:v>15700</c:v>
                </c:pt>
                <c:pt idx="315">
                  <c:v>15750</c:v>
                </c:pt>
                <c:pt idx="316">
                  <c:v>15800</c:v>
                </c:pt>
                <c:pt idx="317">
                  <c:v>15850</c:v>
                </c:pt>
                <c:pt idx="318">
                  <c:v>15900</c:v>
                </c:pt>
                <c:pt idx="319">
                  <c:v>15950</c:v>
                </c:pt>
                <c:pt idx="320">
                  <c:v>16000</c:v>
                </c:pt>
                <c:pt idx="321">
                  <c:v>16050</c:v>
                </c:pt>
                <c:pt idx="322">
                  <c:v>16100</c:v>
                </c:pt>
                <c:pt idx="323">
                  <c:v>16150</c:v>
                </c:pt>
                <c:pt idx="324">
                  <c:v>16200</c:v>
                </c:pt>
                <c:pt idx="325">
                  <c:v>16250</c:v>
                </c:pt>
                <c:pt idx="326">
                  <c:v>16300</c:v>
                </c:pt>
                <c:pt idx="327">
                  <c:v>16350</c:v>
                </c:pt>
                <c:pt idx="328">
                  <c:v>16400</c:v>
                </c:pt>
                <c:pt idx="329">
                  <c:v>16450</c:v>
                </c:pt>
                <c:pt idx="330">
                  <c:v>16500</c:v>
                </c:pt>
                <c:pt idx="331">
                  <c:v>16550</c:v>
                </c:pt>
                <c:pt idx="332">
                  <c:v>16600</c:v>
                </c:pt>
                <c:pt idx="333">
                  <c:v>16650</c:v>
                </c:pt>
                <c:pt idx="334">
                  <c:v>16700</c:v>
                </c:pt>
                <c:pt idx="335">
                  <c:v>16750</c:v>
                </c:pt>
                <c:pt idx="336">
                  <c:v>16800</c:v>
                </c:pt>
                <c:pt idx="337">
                  <c:v>16850</c:v>
                </c:pt>
                <c:pt idx="338">
                  <c:v>16900</c:v>
                </c:pt>
                <c:pt idx="339">
                  <c:v>16950</c:v>
                </c:pt>
                <c:pt idx="340">
                  <c:v>17000</c:v>
                </c:pt>
                <c:pt idx="341">
                  <c:v>17050</c:v>
                </c:pt>
                <c:pt idx="342">
                  <c:v>17100</c:v>
                </c:pt>
                <c:pt idx="343">
                  <c:v>17150</c:v>
                </c:pt>
                <c:pt idx="344">
                  <c:v>17200</c:v>
                </c:pt>
                <c:pt idx="345">
                  <c:v>17250</c:v>
                </c:pt>
                <c:pt idx="346">
                  <c:v>17300</c:v>
                </c:pt>
                <c:pt idx="347">
                  <c:v>17350</c:v>
                </c:pt>
                <c:pt idx="348">
                  <c:v>17400</c:v>
                </c:pt>
                <c:pt idx="349">
                  <c:v>17450</c:v>
                </c:pt>
                <c:pt idx="350">
                  <c:v>17500</c:v>
                </c:pt>
                <c:pt idx="351">
                  <c:v>17550</c:v>
                </c:pt>
                <c:pt idx="352">
                  <c:v>17600</c:v>
                </c:pt>
                <c:pt idx="353">
                  <c:v>17650</c:v>
                </c:pt>
                <c:pt idx="354">
                  <c:v>17700</c:v>
                </c:pt>
                <c:pt idx="355">
                  <c:v>17750</c:v>
                </c:pt>
                <c:pt idx="356">
                  <c:v>17800</c:v>
                </c:pt>
                <c:pt idx="357">
                  <c:v>17850</c:v>
                </c:pt>
                <c:pt idx="358">
                  <c:v>17900</c:v>
                </c:pt>
                <c:pt idx="359">
                  <c:v>17950</c:v>
                </c:pt>
                <c:pt idx="360">
                  <c:v>18000</c:v>
                </c:pt>
                <c:pt idx="361">
                  <c:v>18050</c:v>
                </c:pt>
                <c:pt idx="362">
                  <c:v>18100</c:v>
                </c:pt>
                <c:pt idx="363">
                  <c:v>18150</c:v>
                </c:pt>
                <c:pt idx="364">
                  <c:v>18200</c:v>
                </c:pt>
                <c:pt idx="365">
                  <c:v>18250</c:v>
                </c:pt>
                <c:pt idx="366">
                  <c:v>18300</c:v>
                </c:pt>
                <c:pt idx="367">
                  <c:v>18350</c:v>
                </c:pt>
                <c:pt idx="368">
                  <c:v>18400</c:v>
                </c:pt>
                <c:pt idx="369">
                  <c:v>18450</c:v>
                </c:pt>
                <c:pt idx="370">
                  <c:v>18500</c:v>
                </c:pt>
                <c:pt idx="371">
                  <c:v>18550</c:v>
                </c:pt>
                <c:pt idx="372">
                  <c:v>18600</c:v>
                </c:pt>
                <c:pt idx="373">
                  <c:v>18650</c:v>
                </c:pt>
                <c:pt idx="374">
                  <c:v>18700</c:v>
                </c:pt>
                <c:pt idx="375">
                  <c:v>18750</c:v>
                </c:pt>
                <c:pt idx="376">
                  <c:v>18800</c:v>
                </c:pt>
                <c:pt idx="377">
                  <c:v>18850</c:v>
                </c:pt>
                <c:pt idx="378">
                  <c:v>18900</c:v>
                </c:pt>
                <c:pt idx="379">
                  <c:v>18950</c:v>
                </c:pt>
                <c:pt idx="380">
                  <c:v>19000</c:v>
                </c:pt>
                <c:pt idx="381">
                  <c:v>19050</c:v>
                </c:pt>
                <c:pt idx="382">
                  <c:v>19100</c:v>
                </c:pt>
                <c:pt idx="383">
                  <c:v>19150</c:v>
                </c:pt>
                <c:pt idx="384">
                  <c:v>19200</c:v>
                </c:pt>
                <c:pt idx="385">
                  <c:v>19250</c:v>
                </c:pt>
                <c:pt idx="386">
                  <c:v>19300</c:v>
                </c:pt>
                <c:pt idx="387">
                  <c:v>19350</c:v>
                </c:pt>
                <c:pt idx="388">
                  <c:v>19400</c:v>
                </c:pt>
                <c:pt idx="389">
                  <c:v>19450</c:v>
                </c:pt>
                <c:pt idx="390">
                  <c:v>19500</c:v>
                </c:pt>
                <c:pt idx="391">
                  <c:v>19550</c:v>
                </c:pt>
                <c:pt idx="392">
                  <c:v>19600</c:v>
                </c:pt>
                <c:pt idx="393">
                  <c:v>19650</c:v>
                </c:pt>
                <c:pt idx="394">
                  <c:v>19700</c:v>
                </c:pt>
                <c:pt idx="395">
                  <c:v>19750</c:v>
                </c:pt>
                <c:pt idx="396">
                  <c:v>19800</c:v>
                </c:pt>
                <c:pt idx="397">
                  <c:v>19850</c:v>
                </c:pt>
                <c:pt idx="398">
                  <c:v>19900</c:v>
                </c:pt>
                <c:pt idx="399">
                  <c:v>19950</c:v>
                </c:pt>
                <c:pt idx="400">
                  <c:v>20000</c:v>
                </c:pt>
                <c:pt idx="401">
                  <c:v>20050</c:v>
                </c:pt>
                <c:pt idx="402">
                  <c:v>20100</c:v>
                </c:pt>
                <c:pt idx="403">
                  <c:v>20150</c:v>
                </c:pt>
                <c:pt idx="404">
                  <c:v>20200</c:v>
                </c:pt>
                <c:pt idx="405">
                  <c:v>20250</c:v>
                </c:pt>
                <c:pt idx="406">
                  <c:v>20300</c:v>
                </c:pt>
                <c:pt idx="407">
                  <c:v>20350</c:v>
                </c:pt>
                <c:pt idx="408">
                  <c:v>20400</c:v>
                </c:pt>
                <c:pt idx="409">
                  <c:v>20450</c:v>
                </c:pt>
                <c:pt idx="410">
                  <c:v>20500</c:v>
                </c:pt>
                <c:pt idx="411">
                  <c:v>20550</c:v>
                </c:pt>
                <c:pt idx="412">
                  <c:v>20600</c:v>
                </c:pt>
                <c:pt idx="413">
                  <c:v>20650</c:v>
                </c:pt>
                <c:pt idx="414">
                  <c:v>20700</c:v>
                </c:pt>
                <c:pt idx="415">
                  <c:v>20750</c:v>
                </c:pt>
                <c:pt idx="416">
                  <c:v>20800</c:v>
                </c:pt>
                <c:pt idx="417">
                  <c:v>20850</c:v>
                </c:pt>
                <c:pt idx="418">
                  <c:v>20900</c:v>
                </c:pt>
                <c:pt idx="419">
                  <c:v>20950</c:v>
                </c:pt>
                <c:pt idx="420">
                  <c:v>21000</c:v>
                </c:pt>
                <c:pt idx="421">
                  <c:v>21050</c:v>
                </c:pt>
                <c:pt idx="422">
                  <c:v>21100</c:v>
                </c:pt>
                <c:pt idx="423">
                  <c:v>21150</c:v>
                </c:pt>
                <c:pt idx="424">
                  <c:v>21200</c:v>
                </c:pt>
                <c:pt idx="425">
                  <c:v>21250</c:v>
                </c:pt>
                <c:pt idx="426">
                  <c:v>21300</c:v>
                </c:pt>
                <c:pt idx="427">
                  <c:v>21350</c:v>
                </c:pt>
                <c:pt idx="428">
                  <c:v>21400</c:v>
                </c:pt>
                <c:pt idx="429">
                  <c:v>21450</c:v>
                </c:pt>
                <c:pt idx="430">
                  <c:v>21500</c:v>
                </c:pt>
                <c:pt idx="431">
                  <c:v>21550</c:v>
                </c:pt>
                <c:pt idx="432">
                  <c:v>21600</c:v>
                </c:pt>
                <c:pt idx="433">
                  <c:v>21650</c:v>
                </c:pt>
                <c:pt idx="434">
                  <c:v>21700</c:v>
                </c:pt>
                <c:pt idx="435">
                  <c:v>21750</c:v>
                </c:pt>
                <c:pt idx="436">
                  <c:v>21800</c:v>
                </c:pt>
                <c:pt idx="437">
                  <c:v>21850</c:v>
                </c:pt>
                <c:pt idx="438">
                  <c:v>21900</c:v>
                </c:pt>
                <c:pt idx="439">
                  <c:v>21950</c:v>
                </c:pt>
                <c:pt idx="440">
                  <c:v>22000</c:v>
                </c:pt>
                <c:pt idx="441">
                  <c:v>22050</c:v>
                </c:pt>
                <c:pt idx="442">
                  <c:v>22100</c:v>
                </c:pt>
                <c:pt idx="443">
                  <c:v>22150</c:v>
                </c:pt>
                <c:pt idx="444">
                  <c:v>22200</c:v>
                </c:pt>
                <c:pt idx="445">
                  <c:v>22250</c:v>
                </c:pt>
                <c:pt idx="446">
                  <c:v>22300</c:v>
                </c:pt>
                <c:pt idx="447">
                  <c:v>22350</c:v>
                </c:pt>
                <c:pt idx="448">
                  <c:v>22400</c:v>
                </c:pt>
                <c:pt idx="449">
                  <c:v>22450</c:v>
                </c:pt>
                <c:pt idx="450">
                  <c:v>22500</c:v>
                </c:pt>
                <c:pt idx="451">
                  <c:v>22550</c:v>
                </c:pt>
                <c:pt idx="452">
                  <c:v>22600</c:v>
                </c:pt>
                <c:pt idx="453">
                  <c:v>22650</c:v>
                </c:pt>
                <c:pt idx="454">
                  <c:v>22700</c:v>
                </c:pt>
                <c:pt idx="455">
                  <c:v>22750</c:v>
                </c:pt>
                <c:pt idx="456">
                  <c:v>22800</c:v>
                </c:pt>
                <c:pt idx="457">
                  <c:v>22850</c:v>
                </c:pt>
                <c:pt idx="458">
                  <c:v>22900</c:v>
                </c:pt>
                <c:pt idx="459">
                  <c:v>22950</c:v>
                </c:pt>
                <c:pt idx="460">
                  <c:v>23000</c:v>
                </c:pt>
                <c:pt idx="461">
                  <c:v>23050</c:v>
                </c:pt>
                <c:pt idx="462">
                  <c:v>23100</c:v>
                </c:pt>
                <c:pt idx="463">
                  <c:v>23150</c:v>
                </c:pt>
                <c:pt idx="464">
                  <c:v>23200</c:v>
                </c:pt>
                <c:pt idx="465">
                  <c:v>23250</c:v>
                </c:pt>
                <c:pt idx="466">
                  <c:v>23300</c:v>
                </c:pt>
                <c:pt idx="467">
                  <c:v>23350</c:v>
                </c:pt>
                <c:pt idx="468">
                  <c:v>23400</c:v>
                </c:pt>
                <c:pt idx="469">
                  <c:v>23450</c:v>
                </c:pt>
                <c:pt idx="470">
                  <c:v>23500</c:v>
                </c:pt>
                <c:pt idx="471">
                  <c:v>23550</c:v>
                </c:pt>
                <c:pt idx="472">
                  <c:v>23600</c:v>
                </c:pt>
                <c:pt idx="473">
                  <c:v>23650</c:v>
                </c:pt>
                <c:pt idx="474">
                  <c:v>23700</c:v>
                </c:pt>
                <c:pt idx="475">
                  <c:v>23750</c:v>
                </c:pt>
                <c:pt idx="476">
                  <c:v>23800</c:v>
                </c:pt>
                <c:pt idx="477">
                  <c:v>23850</c:v>
                </c:pt>
                <c:pt idx="478">
                  <c:v>23900</c:v>
                </c:pt>
                <c:pt idx="479">
                  <c:v>23950</c:v>
                </c:pt>
                <c:pt idx="480">
                  <c:v>24000</c:v>
                </c:pt>
                <c:pt idx="481">
                  <c:v>24050</c:v>
                </c:pt>
                <c:pt idx="482">
                  <c:v>24100</c:v>
                </c:pt>
                <c:pt idx="483">
                  <c:v>24150</c:v>
                </c:pt>
                <c:pt idx="484">
                  <c:v>24200</c:v>
                </c:pt>
                <c:pt idx="485">
                  <c:v>24250</c:v>
                </c:pt>
                <c:pt idx="486">
                  <c:v>24300</c:v>
                </c:pt>
                <c:pt idx="487">
                  <c:v>24350</c:v>
                </c:pt>
                <c:pt idx="488">
                  <c:v>24400</c:v>
                </c:pt>
                <c:pt idx="489">
                  <c:v>24450</c:v>
                </c:pt>
                <c:pt idx="490">
                  <c:v>24500</c:v>
                </c:pt>
                <c:pt idx="491">
                  <c:v>24550</c:v>
                </c:pt>
                <c:pt idx="492">
                  <c:v>24600</c:v>
                </c:pt>
                <c:pt idx="493">
                  <c:v>24650</c:v>
                </c:pt>
                <c:pt idx="494">
                  <c:v>24700</c:v>
                </c:pt>
                <c:pt idx="495">
                  <c:v>24750</c:v>
                </c:pt>
                <c:pt idx="496">
                  <c:v>24800</c:v>
                </c:pt>
                <c:pt idx="497">
                  <c:v>24850</c:v>
                </c:pt>
                <c:pt idx="498">
                  <c:v>24900</c:v>
                </c:pt>
                <c:pt idx="499">
                  <c:v>24950</c:v>
                </c:pt>
                <c:pt idx="500">
                  <c:v>25000</c:v>
                </c:pt>
              </c:numCache>
            </c:numRef>
          </c:xVal>
          <c:yVal>
            <c:numRef>
              <c:f>analysisP.run1!$B$2:$B$503</c:f>
              <c:numCache>
                <c:formatCode>0.00E+00</c:formatCode>
                <c:ptCount val="502"/>
                <c:pt idx="0">
                  <c:v>-81679.350000000006</c:v>
                </c:pt>
                <c:pt idx="1">
                  <c:v>-65982.14</c:v>
                </c:pt>
                <c:pt idx="2">
                  <c:v>-60968.639999999999</c:v>
                </c:pt>
                <c:pt idx="3">
                  <c:v>-58811.51</c:v>
                </c:pt>
                <c:pt idx="4">
                  <c:v>-58110.53</c:v>
                </c:pt>
                <c:pt idx="5">
                  <c:v>-57679.1</c:v>
                </c:pt>
                <c:pt idx="6">
                  <c:v>-57446.52</c:v>
                </c:pt>
                <c:pt idx="7">
                  <c:v>-56937.95</c:v>
                </c:pt>
                <c:pt idx="8">
                  <c:v>-56696.81</c:v>
                </c:pt>
                <c:pt idx="9">
                  <c:v>-56453.34</c:v>
                </c:pt>
                <c:pt idx="10">
                  <c:v>-56303.05</c:v>
                </c:pt>
                <c:pt idx="11">
                  <c:v>-55905.17</c:v>
                </c:pt>
                <c:pt idx="12">
                  <c:v>-55768.04</c:v>
                </c:pt>
                <c:pt idx="13">
                  <c:v>-55658.13</c:v>
                </c:pt>
                <c:pt idx="14">
                  <c:v>-55542.18</c:v>
                </c:pt>
                <c:pt idx="15">
                  <c:v>-55351.77</c:v>
                </c:pt>
                <c:pt idx="16">
                  <c:v>-55143.26</c:v>
                </c:pt>
                <c:pt idx="17">
                  <c:v>-55051.69</c:v>
                </c:pt>
                <c:pt idx="18">
                  <c:v>-55042.6</c:v>
                </c:pt>
                <c:pt idx="19">
                  <c:v>-54874.91</c:v>
                </c:pt>
                <c:pt idx="20">
                  <c:v>-54820.62</c:v>
                </c:pt>
                <c:pt idx="21">
                  <c:v>-54726.559999999998</c:v>
                </c:pt>
                <c:pt idx="22">
                  <c:v>-54651.51</c:v>
                </c:pt>
                <c:pt idx="23">
                  <c:v>-54651.32</c:v>
                </c:pt>
                <c:pt idx="24">
                  <c:v>-54595.05</c:v>
                </c:pt>
                <c:pt idx="25">
                  <c:v>-54617.66</c:v>
                </c:pt>
                <c:pt idx="26">
                  <c:v>-54576.99</c:v>
                </c:pt>
                <c:pt idx="27">
                  <c:v>-54533.77</c:v>
                </c:pt>
                <c:pt idx="28">
                  <c:v>-54487.99</c:v>
                </c:pt>
                <c:pt idx="29">
                  <c:v>-54389.35</c:v>
                </c:pt>
                <c:pt idx="30">
                  <c:v>-54355.66</c:v>
                </c:pt>
                <c:pt idx="31">
                  <c:v>-54327.02</c:v>
                </c:pt>
                <c:pt idx="32">
                  <c:v>-54280.41</c:v>
                </c:pt>
                <c:pt idx="33">
                  <c:v>-54247.72</c:v>
                </c:pt>
                <c:pt idx="34">
                  <c:v>-54241.63</c:v>
                </c:pt>
                <c:pt idx="35">
                  <c:v>-54173.48</c:v>
                </c:pt>
                <c:pt idx="36">
                  <c:v>-54169.2</c:v>
                </c:pt>
                <c:pt idx="37">
                  <c:v>-54168.82</c:v>
                </c:pt>
                <c:pt idx="38">
                  <c:v>-54168.75</c:v>
                </c:pt>
                <c:pt idx="39">
                  <c:v>-54128.87</c:v>
                </c:pt>
                <c:pt idx="40">
                  <c:v>-54119.51</c:v>
                </c:pt>
                <c:pt idx="41">
                  <c:v>-54114.95</c:v>
                </c:pt>
                <c:pt idx="42">
                  <c:v>-54092.74</c:v>
                </c:pt>
                <c:pt idx="43">
                  <c:v>-54085.8</c:v>
                </c:pt>
                <c:pt idx="44">
                  <c:v>-54077.77</c:v>
                </c:pt>
                <c:pt idx="45">
                  <c:v>-54056.81</c:v>
                </c:pt>
                <c:pt idx="46">
                  <c:v>-54056.11</c:v>
                </c:pt>
                <c:pt idx="47">
                  <c:v>-54056.25</c:v>
                </c:pt>
                <c:pt idx="48">
                  <c:v>-54054.23</c:v>
                </c:pt>
                <c:pt idx="49">
                  <c:v>-54056.11</c:v>
                </c:pt>
                <c:pt idx="50">
                  <c:v>-54054.89</c:v>
                </c:pt>
                <c:pt idx="51">
                  <c:v>-54009.06</c:v>
                </c:pt>
                <c:pt idx="52">
                  <c:v>-54004.3</c:v>
                </c:pt>
                <c:pt idx="53">
                  <c:v>-54006.12</c:v>
                </c:pt>
                <c:pt idx="54">
                  <c:v>-54007.74</c:v>
                </c:pt>
                <c:pt idx="55">
                  <c:v>-54001.8</c:v>
                </c:pt>
                <c:pt idx="56">
                  <c:v>-54004.61</c:v>
                </c:pt>
                <c:pt idx="57">
                  <c:v>-54000.23</c:v>
                </c:pt>
                <c:pt idx="58">
                  <c:v>-53996.55</c:v>
                </c:pt>
                <c:pt idx="59">
                  <c:v>-53984.47</c:v>
                </c:pt>
                <c:pt idx="60">
                  <c:v>-53987.78</c:v>
                </c:pt>
                <c:pt idx="61">
                  <c:v>-53985.85</c:v>
                </c:pt>
                <c:pt idx="62">
                  <c:v>-53980.92</c:v>
                </c:pt>
                <c:pt idx="63">
                  <c:v>-53975.22</c:v>
                </c:pt>
                <c:pt idx="64">
                  <c:v>-53971.71</c:v>
                </c:pt>
                <c:pt idx="65">
                  <c:v>-53959.11</c:v>
                </c:pt>
                <c:pt idx="66">
                  <c:v>-53965.4</c:v>
                </c:pt>
                <c:pt idx="67">
                  <c:v>-53962.47</c:v>
                </c:pt>
                <c:pt idx="68">
                  <c:v>-53961.760000000002</c:v>
                </c:pt>
                <c:pt idx="69">
                  <c:v>-53959.74</c:v>
                </c:pt>
                <c:pt idx="70">
                  <c:v>-53957.25</c:v>
                </c:pt>
                <c:pt idx="71">
                  <c:v>-53955.91</c:v>
                </c:pt>
                <c:pt idx="72">
                  <c:v>-53953.97</c:v>
                </c:pt>
                <c:pt idx="73">
                  <c:v>-53947.26</c:v>
                </c:pt>
                <c:pt idx="74">
                  <c:v>-53944.45</c:v>
                </c:pt>
                <c:pt idx="75">
                  <c:v>-53930.62</c:v>
                </c:pt>
                <c:pt idx="76">
                  <c:v>-53927.8</c:v>
                </c:pt>
                <c:pt idx="77">
                  <c:v>-53929.62</c:v>
                </c:pt>
                <c:pt idx="78">
                  <c:v>-53929.919999999998</c:v>
                </c:pt>
                <c:pt idx="79">
                  <c:v>-53930.1</c:v>
                </c:pt>
                <c:pt idx="80">
                  <c:v>-53926.78</c:v>
                </c:pt>
                <c:pt idx="81">
                  <c:v>-53926.76</c:v>
                </c:pt>
                <c:pt idx="82">
                  <c:v>-53927.61</c:v>
                </c:pt>
                <c:pt idx="83">
                  <c:v>-53929.440000000002</c:v>
                </c:pt>
                <c:pt idx="84">
                  <c:v>-53926.66</c:v>
                </c:pt>
                <c:pt idx="85">
                  <c:v>-53925.74</c:v>
                </c:pt>
                <c:pt idx="86">
                  <c:v>-53926.21</c:v>
                </c:pt>
                <c:pt idx="87">
                  <c:v>-53930.239999999998</c:v>
                </c:pt>
                <c:pt idx="88">
                  <c:v>-53929.25</c:v>
                </c:pt>
                <c:pt idx="89">
                  <c:v>-53930.44</c:v>
                </c:pt>
                <c:pt idx="90">
                  <c:v>-53932.37</c:v>
                </c:pt>
                <c:pt idx="91">
                  <c:v>-53935.040000000001</c:v>
                </c:pt>
                <c:pt idx="92">
                  <c:v>-53934.96</c:v>
                </c:pt>
                <c:pt idx="93">
                  <c:v>-53938.95</c:v>
                </c:pt>
                <c:pt idx="94">
                  <c:v>-53939.66</c:v>
                </c:pt>
                <c:pt idx="95">
                  <c:v>-53939.42</c:v>
                </c:pt>
                <c:pt idx="96">
                  <c:v>-53958.67</c:v>
                </c:pt>
                <c:pt idx="97">
                  <c:v>-53936.71</c:v>
                </c:pt>
                <c:pt idx="98">
                  <c:v>-53938.15</c:v>
                </c:pt>
                <c:pt idx="99">
                  <c:v>-53936.55</c:v>
                </c:pt>
                <c:pt idx="100">
                  <c:v>-53939.03</c:v>
                </c:pt>
                <c:pt idx="101">
                  <c:v>-53935.44</c:v>
                </c:pt>
                <c:pt idx="102">
                  <c:v>-53939.69</c:v>
                </c:pt>
                <c:pt idx="103">
                  <c:v>-53942.09</c:v>
                </c:pt>
                <c:pt idx="104">
                  <c:v>-53942.28</c:v>
                </c:pt>
                <c:pt idx="105">
                  <c:v>-53941.81</c:v>
                </c:pt>
                <c:pt idx="106">
                  <c:v>-53944.02</c:v>
                </c:pt>
                <c:pt idx="107">
                  <c:v>-53944.79</c:v>
                </c:pt>
                <c:pt idx="108">
                  <c:v>-53939.79</c:v>
                </c:pt>
                <c:pt idx="109">
                  <c:v>-53936.88</c:v>
                </c:pt>
                <c:pt idx="110">
                  <c:v>-53930.1</c:v>
                </c:pt>
                <c:pt idx="111">
                  <c:v>-53931.47</c:v>
                </c:pt>
                <c:pt idx="112">
                  <c:v>-53937.15</c:v>
                </c:pt>
                <c:pt idx="113">
                  <c:v>-53932.05</c:v>
                </c:pt>
                <c:pt idx="114">
                  <c:v>-53934.99</c:v>
                </c:pt>
                <c:pt idx="115">
                  <c:v>-53934.61</c:v>
                </c:pt>
                <c:pt idx="116">
                  <c:v>-53939.68</c:v>
                </c:pt>
                <c:pt idx="117">
                  <c:v>-53931.54</c:v>
                </c:pt>
                <c:pt idx="118">
                  <c:v>-53929.51</c:v>
                </c:pt>
                <c:pt idx="119">
                  <c:v>-53927.89</c:v>
                </c:pt>
                <c:pt idx="120">
                  <c:v>-53923.9</c:v>
                </c:pt>
                <c:pt idx="121">
                  <c:v>-53926.53</c:v>
                </c:pt>
                <c:pt idx="122">
                  <c:v>-53925.34</c:v>
                </c:pt>
                <c:pt idx="123">
                  <c:v>-53923.94</c:v>
                </c:pt>
                <c:pt idx="124">
                  <c:v>-53921.29</c:v>
                </c:pt>
                <c:pt idx="125">
                  <c:v>-53922.59</c:v>
                </c:pt>
                <c:pt idx="126">
                  <c:v>-53926.2</c:v>
                </c:pt>
                <c:pt idx="127">
                  <c:v>-53926.9</c:v>
                </c:pt>
                <c:pt idx="128">
                  <c:v>-53925.72</c:v>
                </c:pt>
                <c:pt idx="129">
                  <c:v>-53927.62</c:v>
                </c:pt>
                <c:pt idx="130">
                  <c:v>-53933.67</c:v>
                </c:pt>
                <c:pt idx="131">
                  <c:v>-53932.959999999999</c:v>
                </c:pt>
                <c:pt idx="132">
                  <c:v>-53929.93</c:v>
                </c:pt>
                <c:pt idx="133">
                  <c:v>-53937.56</c:v>
                </c:pt>
                <c:pt idx="134">
                  <c:v>-53938.98</c:v>
                </c:pt>
                <c:pt idx="135">
                  <c:v>-53920.43</c:v>
                </c:pt>
                <c:pt idx="136">
                  <c:v>-53923.42</c:v>
                </c:pt>
                <c:pt idx="137">
                  <c:v>-53941.71</c:v>
                </c:pt>
                <c:pt idx="138">
                  <c:v>-53920.14</c:v>
                </c:pt>
                <c:pt idx="139">
                  <c:v>-53920.61</c:v>
                </c:pt>
                <c:pt idx="140">
                  <c:v>-53945.97</c:v>
                </c:pt>
                <c:pt idx="141">
                  <c:v>-53916.95</c:v>
                </c:pt>
                <c:pt idx="142">
                  <c:v>-53917.05</c:v>
                </c:pt>
                <c:pt idx="143">
                  <c:v>-53921.16</c:v>
                </c:pt>
                <c:pt idx="144">
                  <c:v>-53927.83</c:v>
                </c:pt>
                <c:pt idx="145">
                  <c:v>-53930.66</c:v>
                </c:pt>
                <c:pt idx="146">
                  <c:v>-53927.75</c:v>
                </c:pt>
                <c:pt idx="147">
                  <c:v>-53930.92</c:v>
                </c:pt>
                <c:pt idx="148">
                  <c:v>-53940.32</c:v>
                </c:pt>
                <c:pt idx="149">
                  <c:v>-53925.66</c:v>
                </c:pt>
                <c:pt idx="150">
                  <c:v>-53922.73</c:v>
                </c:pt>
                <c:pt idx="151">
                  <c:v>-53922.83</c:v>
                </c:pt>
                <c:pt idx="152">
                  <c:v>-53925.07</c:v>
                </c:pt>
                <c:pt idx="153">
                  <c:v>-53949.25</c:v>
                </c:pt>
                <c:pt idx="154">
                  <c:v>-53920.01</c:v>
                </c:pt>
                <c:pt idx="155">
                  <c:v>-53915.31</c:v>
                </c:pt>
                <c:pt idx="156">
                  <c:v>-53911.77</c:v>
                </c:pt>
                <c:pt idx="157">
                  <c:v>-53914.25</c:v>
                </c:pt>
                <c:pt idx="158">
                  <c:v>-53915.68</c:v>
                </c:pt>
                <c:pt idx="159">
                  <c:v>-53951.18</c:v>
                </c:pt>
                <c:pt idx="160">
                  <c:v>-53941.65</c:v>
                </c:pt>
                <c:pt idx="161">
                  <c:v>-53919.55</c:v>
                </c:pt>
                <c:pt idx="162">
                  <c:v>-53922.94</c:v>
                </c:pt>
                <c:pt idx="163">
                  <c:v>-53919.519999999997</c:v>
                </c:pt>
                <c:pt idx="164">
                  <c:v>-53919.48</c:v>
                </c:pt>
                <c:pt idx="165">
                  <c:v>-53916.86</c:v>
                </c:pt>
                <c:pt idx="166">
                  <c:v>-53917.04</c:v>
                </c:pt>
                <c:pt idx="167">
                  <c:v>-53915.08</c:v>
                </c:pt>
                <c:pt idx="168">
                  <c:v>-53915.49</c:v>
                </c:pt>
                <c:pt idx="169">
                  <c:v>-53919.62</c:v>
                </c:pt>
                <c:pt idx="170">
                  <c:v>-53920.23</c:v>
                </c:pt>
                <c:pt idx="171">
                  <c:v>-53920.44</c:v>
                </c:pt>
                <c:pt idx="172">
                  <c:v>-53935.74</c:v>
                </c:pt>
                <c:pt idx="173">
                  <c:v>-53922.12</c:v>
                </c:pt>
                <c:pt idx="174">
                  <c:v>-53922</c:v>
                </c:pt>
                <c:pt idx="175">
                  <c:v>-53916.19</c:v>
                </c:pt>
                <c:pt idx="176">
                  <c:v>-53916.23</c:v>
                </c:pt>
                <c:pt idx="177">
                  <c:v>-53916.56</c:v>
                </c:pt>
                <c:pt idx="178">
                  <c:v>-53937.59</c:v>
                </c:pt>
                <c:pt idx="179">
                  <c:v>-53939.42</c:v>
                </c:pt>
                <c:pt idx="180">
                  <c:v>-53924.800000000003</c:v>
                </c:pt>
                <c:pt idx="181">
                  <c:v>-53926.8</c:v>
                </c:pt>
                <c:pt idx="182">
                  <c:v>-53928.21</c:v>
                </c:pt>
                <c:pt idx="183">
                  <c:v>-53928.19</c:v>
                </c:pt>
                <c:pt idx="184">
                  <c:v>-53926.12</c:v>
                </c:pt>
                <c:pt idx="185">
                  <c:v>-53920.54</c:v>
                </c:pt>
                <c:pt idx="186">
                  <c:v>-53940.67</c:v>
                </c:pt>
                <c:pt idx="187">
                  <c:v>-53926.94</c:v>
                </c:pt>
                <c:pt idx="188">
                  <c:v>-53925.09</c:v>
                </c:pt>
                <c:pt idx="189">
                  <c:v>-53924.06</c:v>
                </c:pt>
                <c:pt idx="190">
                  <c:v>-53922.41</c:v>
                </c:pt>
                <c:pt idx="191">
                  <c:v>-53921.3</c:v>
                </c:pt>
                <c:pt idx="192">
                  <c:v>-53927.89</c:v>
                </c:pt>
                <c:pt idx="193">
                  <c:v>-53925.65</c:v>
                </c:pt>
                <c:pt idx="194">
                  <c:v>-53923.25</c:v>
                </c:pt>
                <c:pt idx="195">
                  <c:v>-53923.14</c:v>
                </c:pt>
                <c:pt idx="196">
                  <c:v>-53918.95</c:v>
                </c:pt>
                <c:pt idx="197">
                  <c:v>-53921.81</c:v>
                </c:pt>
                <c:pt idx="198">
                  <c:v>-53927.28</c:v>
                </c:pt>
                <c:pt idx="199">
                  <c:v>-53919.73</c:v>
                </c:pt>
                <c:pt idx="200">
                  <c:v>-53924.83</c:v>
                </c:pt>
                <c:pt idx="201">
                  <c:v>-53920.21</c:v>
                </c:pt>
                <c:pt idx="202">
                  <c:v>-53927.91</c:v>
                </c:pt>
                <c:pt idx="203">
                  <c:v>-53933.54</c:v>
                </c:pt>
                <c:pt idx="204">
                  <c:v>-53920.92</c:v>
                </c:pt>
                <c:pt idx="205">
                  <c:v>-53926.27</c:v>
                </c:pt>
                <c:pt idx="206">
                  <c:v>-53921.16</c:v>
                </c:pt>
                <c:pt idx="207">
                  <c:v>-53922.720000000001</c:v>
                </c:pt>
                <c:pt idx="208">
                  <c:v>-53924.9</c:v>
                </c:pt>
                <c:pt idx="209">
                  <c:v>-53927.519999999997</c:v>
                </c:pt>
                <c:pt idx="210">
                  <c:v>-53924.99</c:v>
                </c:pt>
                <c:pt idx="211">
                  <c:v>-53924.51</c:v>
                </c:pt>
                <c:pt idx="212">
                  <c:v>-53925.440000000002</c:v>
                </c:pt>
                <c:pt idx="213">
                  <c:v>-53928.53</c:v>
                </c:pt>
                <c:pt idx="214">
                  <c:v>-53927.44</c:v>
                </c:pt>
                <c:pt idx="215">
                  <c:v>-53924.28</c:v>
                </c:pt>
                <c:pt idx="216">
                  <c:v>-53920.79</c:v>
                </c:pt>
                <c:pt idx="217">
                  <c:v>-53923.03</c:v>
                </c:pt>
                <c:pt idx="218">
                  <c:v>-53926.03</c:v>
                </c:pt>
                <c:pt idx="219">
                  <c:v>-53925.43</c:v>
                </c:pt>
                <c:pt idx="220">
                  <c:v>-53924.05</c:v>
                </c:pt>
                <c:pt idx="221">
                  <c:v>-53925.21</c:v>
                </c:pt>
                <c:pt idx="222">
                  <c:v>-53925.41</c:v>
                </c:pt>
                <c:pt idx="223">
                  <c:v>-53923.87</c:v>
                </c:pt>
                <c:pt idx="224">
                  <c:v>-53929.02</c:v>
                </c:pt>
                <c:pt idx="225">
                  <c:v>-53923.26</c:v>
                </c:pt>
                <c:pt idx="226">
                  <c:v>-53923.11</c:v>
                </c:pt>
                <c:pt idx="227">
                  <c:v>-53921.01</c:v>
                </c:pt>
                <c:pt idx="228">
                  <c:v>-53921.87</c:v>
                </c:pt>
                <c:pt idx="229">
                  <c:v>-53922.85</c:v>
                </c:pt>
                <c:pt idx="230">
                  <c:v>-53925.37</c:v>
                </c:pt>
                <c:pt idx="231">
                  <c:v>-53922.86</c:v>
                </c:pt>
                <c:pt idx="232">
                  <c:v>-53922.54</c:v>
                </c:pt>
                <c:pt idx="233">
                  <c:v>-53923.93</c:v>
                </c:pt>
                <c:pt idx="234">
                  <c:v>-53925.05</c:v>
                </c:pt>
                <c:pt idx="235">
                  <c:v>-53920.4</c:v>
                </c:pt>
                <c:pt idx="236">
                  <c:v>-53945.45</c:v>
                </c:pt>
                <c:pt idx="237">
                  <c:v>-53924.31</c:v>
                </c:pt>
                <c:pt idx="238">
                  <c:v>-53919.839999999997</c:v>
                </c:pt>
                <c:pt idx="239">
                  <c:v>-53919.12</c:v>
                </c:pt>
                <c:pt idx="240">
                  <c:v>-53923.91</c:v>
                </c:pt>
                <c:pt idx="241">
                  <c:v>-53927.03</c:v>
                </c:pt>
                <c:pt idx="242">
                  <c:v>-53923.56</c:v>
                </c:pt>
                <c:pt idx="243">
                  <c:v>-53928.12</c:v>
                </c:pt>
                <c:pt idx="244">
                  <c:v>-53927.38</c:v>
                </c:pt>
                <c:pt idx="245">
                  <c:v>-53929.919999999998</c:v>
                </c:pt>
                <c:pt idx="246">
                  <c:v>-53922.1</c:v>
                </c:pt>
                <c:pt idx="247">
                  <c:v>-53922.52</c:v>
                </c:pt>
                <c:pt idx="248">
                  <c:v>-53920.54</c:v>
                </c:pt>
                <c:pt idx="249">
                  <c:v>-53925.83</c:v>
                </c:pt>
                <c:pt idx="250">
                  <c:v>-53922.36</c:v>
                </c:pt>
                <c:pt idx="251">
                  <c:v>-53920.22</c:v>
                </c:pt>
                <c:pt idx="252">
                  <c:v>-53919.17</c:v>
                </c:pt>
                <c:pt idx="253">
                  <c:v>-53927.46</c:v>
                </c:pt>
                <c:pt idx="254">
                  <c:v>-53929.36</c:v>
                </c:pt>
                <c:pt idx="255">
                  <c:v>-53922.6</c:v>
                </c:pt>
                <c:pt idx="256">
                  <c:v>-53919.39</c:v>
                </c:pt>
                <c:pt idx="257">
                  <c:v>-53918.78</c:v>
                </c:pt>
                <c:pt idx="258">
                  <c:v>-53922.65</c:v>
                </c:pt>
                <c:pt idx="259">
                  <c:v>-53920.06</c:v>
                </c:pt>
                <c:pt idx="260">
                  <c:v>-53920.44</c:v>
                </c:pt>
                <c:pt idx="261">
                  <c:v>-53926.77</c:v>
                </c:pt>
                <c:pt idx="262">
                  <c:v>-53921.54</c:v>
                </c:pt>
                <c:pt idx="263">
                  <c:v>-53923.1</c:v>
                </c:pt>
                <c:pt idx="264">
                  <c:v>-53924.27</c:v>
                </c:pt>
                <c:pt idx="265">
                  <c:v>-53954.96</c:v>
                </c:pt>
                <c:pt idx="266">
                  <c:v>-53929.35</c:v>
                </c:pt>
                <c:pt idx="267">
                  <c:v>-53923.42</c:v>
                </c:pt>
                <c:pt idx="268">
                  <c:v>-53926.46</c:v>
                </c:pt>
                <c:pt idx="269">
                  <c:v>-53916.33</c:v>
                </c:pt>
                <c:pt idx="270">
                  <c:v>-53914.1</c:v>
                </c:pt>
                <c:pt idx="271">
                  <c:v>-53927.24</c:v>
                </c:pt>
                <c:pt idx="272">
                  <c:v>-53925.38</c:v>
                </c:pt>
                <c:pt idx="273">
                  <c:v>-53914.83</c:v>
                </c:pt>
                <c:pt idx="274">
                  <c:v>-53914.16</c:v>
                </c:pt>
                <c:pt idx="275">
                  <c:v>-53925.39</c:v>
                </c:pt>
                <c:pt idx="276">
                  <c:v>-53923.58</c:v>
                </c:pt>
                <c:pt idx="277">
                  <c:v>-53914.9</c:v>
                </c:pt>
                <c:pt idx="278">
                  <c:v>-53917.97</c:v>
                </c:pt>
                <c:pt idx="279">
                  <c:v>-53919.48</c:v>
                </c:pt>
                <c:pt idx="280">
                  <c:v>-53923.65</c:v>
                </c:pt>
                <c:pt idx="281">
                  <c:v>-53915.7</c:v>
                </c:pt>
                <c:pt idx="282">
                  <c:v>-53915.03</c:v>
                </c:pt>
                <c:pt idx="283">
                  <c:v>-53912.56</c:v>
                </c:pt>
                <c:pt idx="284">
                  <c:v>-53913.32</c:v>
                </c:pt>
                <c:pt idx="285">
                  <c:v>-53911.21</c:v>
                </c:pt>
                <c:pt idx="286">
                  <c:v>-53910.239999999998</c:v>
                </c:pt>
                <c:pt idx="287">
                  <c:v>-53913.11</c:v>
                </c:pt>
                <c:pt idx="288">
                  <c:v>-53913.3</c:v>
                </c:pt>
                <c:pt idx="289">
                  <c:v>-53928.87</c:v>
                </c:pt>
                <c:pt idx="290">
                  <c:v>-53928.03</c:v>
                </c:pt>
                <c:pt idx="291">
                  <c:v>-53915.79</c:v>
                </c:pt>
                <c:pt idx="292">
                  <c:v>-53914.57</c:v>
                </c:pt>
                <c:pt idx="293">
                  <c:v>-53925.99</c:v>
                </c:pt>
                <c:pt idx="294">
                  <c:v>-53926.02</c:v>
                </c:pt>
                <c:pt idx="295">
                  <c:v>-53925.919999999998</c:v>
                </c:pt>
                <c:pt idx="296">
                  <c:v>-53926.86</c:v>
                </c:pt>
                <c:pt idx="297">
                  <c:v>-53918.37</c:v>
                </c:pt>
                <c:pt idx="298">
                  <c:v>-53921.63</c:v>
                </c:pt>
                <c:pt idx="299">
                  <c:v>-53928.5</c:v>
                </c:pt>
                <c:pt idx="300">
                  <c:v>-53921.81</c:v>
                </c:pt>
                <c:pt idx="301">
                  <c:v>-53925.03</c:v>
                </c:pt>
                <c:pt idx="302">
                  <c:v>-53928.82</c:v>
                </c:pt>
                <c:pt idx="303">
                  <c:v>-53926.69</c:v>
                </c:pt>
                <c:pt idx="304">
                  <c:v>-53926.29</c:v>
                </c:pt>
                <c:pt idx="305">
                  <c:v>-53931.99</c:v>
                </c:pt>
                <c:pt idx="306">
                  <c:v>-53926.080000000002</c:v>
                </c:pt>
                <c:pt idx="307">
                  <c:v>-53925.74</c:v>
                </c:pt>
                <c:pt idx="308">
                  <c:v>-53937.21</c:v>
                </c:pt>
                <c:pt idx="309">
                  <c:v>-53927.78</c:v>
                </c:pt>
                <c:pt idx="310">
                  <c:v>-53929.71</c:v>
                </c:pt>
                <c:pt idx="311">
                  <c:v>-53928.31</c:v>
                </c:pt>
                <c:pt idx="312">
                  <c:v>-53928.69</c:v>
                </c:pt>
                <c:pt idx="313">
                  <c:v>-53924.85</c:v>
                </c:pt>
                <c:pt idx="314">
                  <c:v>-53923.65</c:v>
                </c:pt>
                <c:pt idx="315">
                  <c:v>-53953.04</c:v>
                </c:pt>
                <c:pt idx="316">
                  <c:v>-53923.3</c:v>
                </c:pt>
                <c:pt idx="317">
                  <c:v>-53922.74</c:v>
                </c:pt>
                <c:pt idx="318">
                  <c:v>-53919.56</c:v>
                </c:pt>
                <c:pt idx="319">
                  <c:v>-53915.05</c:v>
                </c:pt>
                <c:pt idx="320">
                  <c:v>-53915.69</c:v>
                </c:pt>
                <c:pt idx="321">
                  <c:v>-53916.29</c:v>
                </c:pt>
                <c:pt idx="322">
                  <c:v>-53921.57</c:v>
                </c:pt>
                <c:pt idx="323">
                  <c:v>-53918.3</c:v>
                </c:pt>
                <c:pt idx="324">
                  <c:v>-53925.27</c:v>
                </c:pt>
                <c:pt idx="325">
                  <c:v>-53923.41</c:v>
                </c:pt>
                <c:pt idx="326">
                  <c:v>-53931.35</c:v>
                </c:pt>
                <c:pt idx="327">
                  <c:v>-53928.42</c:v>
                </c:pt>
                <c:pt idx="328">
                  <c:v>-53919.14</c:v>
                </c:pt>
                <c:pt idx="329">
                  <c:v>-53931.75</c:v>
                </c:pt>
                <c:pt idx="330">
                  <c:v>-53918.82</c:v>
                </c:pt>
                <c:pt idx="331">
                  <c:v>-53918.79</c:v>
                </c:pt>
                <c:pt idx="332">
                  <c:v>-53920.76</c:v>
                </c:pt>
                <c:pt idx="333">
                  <c:v>-53930.15</c:v>
                </c:pt>
                <c:pt idx="334">
                  <c:v>-53929.89</c:v>
                </c:pt>
                <c:pt idx="335">
                  <c:v>-53922.32</c:v>
                </c:pt>
                <c:pt idx="336">
                  <c:v>-53929.51</c:v>
                </c:pt>
                <c:pt idx="337">
                  <c:v>-53924.39</c:v>
                </c:pt>
                <c:pt idx="338">
                  <c:v>-53925.46</c:v>
                </c:pt>
                <c:pt idx="339">
                  <c:v>-53921.58</c:v>
                </c:pt>
                <c:pt idx="340">
                  <c:v>-53919.55</c:v>
                </c:pt>
                <c:pt idx="341">
                  <c:v>-53923.57</c:v>
                </c:pt>
                <c:pt idx="342">
                  <c:v>-53924.05</c:v>
                </c:pt>
                <c:pt idx="343">
                  <c:v>-53919.95</c:v>
                </c:pt>
                <c:pt idx="344">
                  <c:v>-53919.09</c:v>
                </c:pt>
                <c:pt idx="345">
                  <c:v>-53922.89</c:v>
                </c:pt>
                <c:pt idx="346">
                  <c:v>-53935.16</c:v>
                </c:pt>
                <c:pt idx="347">
                  <c:v>-53919.21</c:v>
                </c:pt>
                <c:pt idx="348">
                  <c:v>-53921.06</c:v>
                </c:pt>
                <c:pt idx="349">
                  <c:v>-53919.86</c:v>
                </c:pt>
                <c:pt idx="350">
                  <c:v>-53946.84</c:v>
                </c:pt>
                <c:pt idx="351">
                  <c:v>-53915.89</c:v>
                </c:pt>
                <c:pt idx="352">
                  <c:v>-53916.34</c:v>
                </c:pt>
                <c:pt idx="353">
                  <c:v>-53942.27</c:v>
                </c:pt>
                <c:pt idx="354">
                  <c:v>-53913.33</c:v>
                </c:pt>
                <c:pt idx="355">
                  <c:v>-53913.13</c:v>
                </c:pt>
                <c:pt idx="356">
                  <c:v>-53915.22</c:v>
                </c:pt>
                <c:pt idx="357">
                  <c:v>-53914.71</c:v>
                </c:pt>
                <c:pt idx="358">
                  <c:v>-53915.32</c:v>
                </c:pt>
                <c:pt idx="359">
                  <c:v>-53930.81</c:v>
                </c:pt>
                <c:pt idx="360">
                  <c:v>-53913.5</c:v>
                </c:pt>
                <c:pt idx="361">
                  <c:v>-53949.72</c:v>
                </c:pt>
                <c:pt idx="362">
                  <c:v>-53911.64</c:v>
                </c:pt>
                <c:pt idx="363">
                  <c:v>-53912.09</c:v>
                </c:pt>
                <c:pt idx="364">
                  <c:v>-53915.519999999997</c:v>
                </c:pt>
                <c:pt idx="365">
                  <c:v>-53914.22</c:v>
                </c:pt>
                <c:pt idx="366">
                  <c:v>-53913.65</c:v>
                </c:pt>
                <c:pt idx="367">
                  <c:v>-53916.01</c:v>
                </c:pt>
                <c:pt idx="368">
                  <c:v>-53920.17</c:v>
                </c:pt>
                <c:pt idx="369">
                  <c:v>-53924.19</c:v>
                </c:pt>
                <c:pt idx="370">
                  <c:v>-53925.16</c:v>
                </c:pt>
                <c:pt idx="371">
                  <c:v>-53919.43</c:v>
                </c:pt>
                <c:pt idx="372">
                  <c:v>-53926.84</c:v>
                </c:pt>
                <c:pt idx="373">
                  <c:v>-53917.65</c:v>
                </c:pt>
                <c:pt idx="374">
                  <c:v>-53917.78</c:v>
                </c:pt>
                <c:pt idx="375">
                  <c:v>-53918.66</c:v>
                </c:pt>
                <c:pt idx="376">
                  <c:v>-53918.64</c:v>
                </c:pt>
                <c:pt idx="377">
                  <c:v>-53925.59</c:v>
                </c:pt>
                <c:pt idx="378">
                  <c:v>-53918.400000000001</c:v>
                </c:pt>
                <c:pt idx="379">
                  <c:v>-53914.43</c:v>
                </c:pt>
                <c:pt idx="380">
                  <c:v>-53914.82</c:v>
                </c:pt>
                <c:pt idx="381">
                  <c:v>-53916.85</c:v>
                </c:pt>
                <c:pt idx="382">
                  <c:v>-53918.66</c:v>
                </c:pt>
                <c:pt idx="383">
                  <c:v>-53921.11</c:v>
                </c:pt>
                <c:pt idx="384">
                  <c:v>-53916.73</c:v>
                </c:pt>
                <c:pt idx="385">
                  <c:v>-53916.99</c:v>
                </c:pt>
                <c:pt idx="386">
                  <c:v>-53916.63</c:v>
                </c:pt>
                <c:pt idx="387">
                  <c:v>-53923.73</c:v>
                </c:pt>
                <c:pt idx="388">
                  <c:v>-53924.41</c:v>
                </c:pt>
                <c:pt idx="389">
                  <c:v>-53921.24</c:v>
                </c:pt>
                <c:pt idx="390">
                  <c:v>-53917.22</c:v>
                </c:pt>
                <c:pt idx="391">
                  <c:v>-53917.81</c:v>
                </c:pt>
                <c:pt idx="392">
                  <c:v>-53921.51</c:v>
                </c:pt>
                <c:pt idx="393">
                  <c:v>-53921.61</c:v>
                </c:pt>
                <c:pt idx="394">
                  <c:v>-53917.66</c:v>
                </c:pt>
                <c:pt idx="395">
                  <c:v>-53918.77</c:v>
                </c:pt>
                <c:pt idx="396">
                  <c:v>-53917.36</c:v>
                </c:pt>
                <c:pt idx="397">
                  <c:v>-53916.29</c:v>
                </c:pt>
                <c:pt idx="398">
                  <c:v>-53916.84</c:v>
                </c:pt>
                <c:pt idx="399">
                  <c:v>-53918.84</c:v>
                </c:pt>
                <c:pt idx="400">
                  <c:v>-53918.36</c:v>
                </c:pt>
                <c:pt idx="401">
                  <c:v>-53918.76</c:v>
                </c:pt>
                <c:pt idx="402">
                  <c:v>-53920.11</c:v>
                </c:pt>
                <c:pt idx="403">
                  <c:v>-53921.19</c:v>
                </c:pt>
                <c:pt idx="404">
                  <c:v>-53919.77</c:v>
                </c:pt>
                <c:pt idx="405">
                  <c:v>-53920.41</c:v>
                </c:pt>
                <c:pt idx="406">
                  <c:v>-53918.95</c:v>
                </c:pt>
                <c:pt idx="407">
                  <c:v>-53918.79</c:v>
                </c:pt>
                <c:pt idx="408">
                  <c:v>-53930.21</c:v>
                </c:pt>
                <c:pt idx="409">
                  <c:v>-53929.98</c:v>
                </c:pt>
                <c:pt idx="410">
                  <c:v>-53916.15</c:v>
                </c:pt>
                <c:pt idx="411">
                  <c:v>-53918.45</c:v>
                </c:pt>
                <c:pt idx="412">
                  <c:v>-53921.03</c:v>
                </c:pt>
                <c:pt idx="413">
                  <c:v>-53925.599999999999</c:v>
                </c:pt>
                <c:pt idx="414">
                  <c:v>-53915.65</c:v>
                </c:pt>
                <c:pt idx="415">
                  <c:v>-53924.75</c:v>
                </c:pt>
                <c:pt idx="416">
                  <c:v>-53925.3</c:v>
                </c:pt>
                <c:pt idx="417">
                  <c:v>-53924.24</c:v>
                </c:pt>
                <c:pt idx="418">
                  <c:v>-53916.68</c:v>
                </c:pt>
                <c:pt idx="419">
                  <c:v>-53917.2</c:v>
                </c:pt>
                <c:pt idx="420">
                  <c:v>-53916.639999999999</c:v>
                </c:pt>
                <c:pt idx="421">
                  <c:v>-53915.63</c:v>
                </c:pt>
                <c:pt idx="422">
                  <c:v>-53913.8</c:v>
                </c:pt>
                <c:pt idx="423">
                  <c:v>-53913.3</c:v>
                </c:pt>
                <c:pt idx="424">
                  <c:v>-53914.400000000001</c:v>
                </c:pt>
                <c:pt idx="425">
                  <c:v>-53915.67</c:v>
                </c:pt>
                <c:pt idx="426">
                  <c:v>-53918.7</c:v>
                </c:pt>
                <c:pt idx="427">
                  <c:v>-53918.400000000001</c:v>
                </c:pt>
                <c:pt idx="428">
                  <c:v>-53919.18</c:v>
                </c:pt>
                <c:pt idx="429">
                  <c:v>-53919.21</c:v>
                </c:pt>
                <c:pt idx="430">
                  <c:v>-53918.29</c:v>
                </c:pt>
                <c:pt idx="431">
                  <c:v>-53916.7</c:v>
                </c:pt>
                <c:pt idx="432">
                  <c:v>-53914.45</c:v>
                </c:pt>
                <c:pt idx="433">
                  <c:v>-53916.81</c:v>
                </c:pt>
                <c:pt idx="434">
                  <c:v>-53926.42</c:v>
                </c:pt>
                <c:pt idx="435">
                  <c:v>-53917.9</c:v>
                </c:pt>
                <c:pt idx="436">
                  <c:v>-53920.02</c:v>
                </c:pt>
                <c:pt idx="437">
                  <c:v>-53929.03</c:v>
                </c:pt>
                <c:pt idx="438">
                  <c:v>-53923.62</c:v>
                </c:pt>
                <c:pt idx="439">
                  <c:v>-53929.61</c:v>
                </c:pt>
                <c:pt idx="440">
                  <c:v>-53929.91</c:v>
                </c:pt>
                <c:pt idx="441">
                  <c:v>-53925.34</c:v>
                </c:pt>
                <c:pt idx="442">
                  <c:v>-53928.77</c:v>
                </c:pt>
                <c:pt idx="443">
                  <c:v>-53925.5</c:v>
                </c:pt>
                <c:pt idx="444">
                  <c:v>-53927.29</c:v>
                </c:pt>
                <c:pt idx="445">
                  <c:v>-53926.66</c:v>
                </c:pt>
                <c:pt idx="446">
                  <c:v>-53953.21</c:v>
                </c:pt>
                <c:pt idx="447">
                  <c:v>-53926.78</c:v>
                </c:pt>
                <c:pt idx="448">
                  <c:v>-53928.37</c:v>
                </c:pt>
                <c:pt idx="449">
                  <c:v>-53928.08</c:v>
                </c:pt>
                <c:pt idx="450">
                  <c:v>-53955.24</c:v>
                </c:pt>
                <c:pt idx="451">
                  <c:v>-53924.84</c:v>
                </c:pt>
                <c:pt idx="452">
                  <c:v>-53930.15</c:v>
                </c:pt>
                <c:pt idx="453">
                  <c:v>-53924.959999999999</c:v>
                </c:pt>
                <c:pt idx="454">
                  <c:v>-53922.58</c:v>
                </c:pt>
                <c:pt idx="455">
                  <c:v>-53952.59</c:v>
                </c:pt>
                <c:pt idx="456">
                  <c:v>-53920.37</c:v>
                </c:pt>
                <c:pt idx="457">
                  <c:v>-53926.75</c:v>
                </c:pt>
                <c:pt idx="458">
                  <c:v>-53931.6</c:v>
                </c:pt>
                <c:pt idx="459">
                  <c:v>-53930.43</c:v>
                </c:pt>
                <c:pt idx="460">
                  <c:v>-53930.1</c:v>
                </c:pt>
                <c:pt idx="461">
                  <c:v>-53928.480000000003</c:v>
                </c:pt>
                <c:pt idx="462">
                  <c:v>-53927.89</c:v>
                </c:pt>
                <c:pt idx="463">
                  <c:v>-53928.4</c:v>
                </c:pt>
                <c:pt idx="464">
                  <c:v>-53925.35</c:v>
                </c:pt>
                <c:pt idx="465">
                  <c:v>-53924.58</c:v>
                </c:pt>
                <c:pt idx="466">
                  <c:v>-53923.360000000001</c:v>
                </c:pt>
                <c:pt idx="467">
                  <c:v>-53920.480000000003</c:v>
                </c:pt>
                <c:pt idx="468">
                  <c:v>-53920.03</c:v>
                </c:pt>
                <c:pt idx="469">
                  <c:v>-53919.39</c:v>
                </c:pt>
                <c:pt idx="470">
                  <c:v>-53919.64</c:v>
                </c:pt>
                <c:pt idx="471">
                  <c:v>-53917.760000000002</c:v>
                </c:pt>
                <c:pt idx="472">
                  <c:v>-53915.27</c:v>
                </c:pt>
                <c:pt idx="473">
                  <c:v>-53918.07</c:v>
                </c:pt>
                <c:pt idx="474">
                  <c:v>-53932.160000000003</c:v>
                </c:pt>
                <c:pt idx="475">
                  <c:v>-53919.69</c:v>
                </c:pt>
                <c:pt idx="476">
                  <c:v>-53917.31</c:v>
                </c:pt>
                <c:pt idx="477">
                  <c:v>-53916.74</c:v>
                </c:pt>
                <c:pt idx="478">
                  <c:v>-53921.72</c:v>
                </c:pt>
                <c:pt idx="479">
                  <c:v>-53920.19</c:v>
                </c:pt>
                <c:pt idx="480">
                  <c:v>-53923.08</c:v>
                </c:pt>
                <c:pt idx="481">
                  <c:v>-53925.66</c:v>
                </c:pt>
                <c:pt idx="482">
                  <c:v>-53924.02</c:v>
                </c:pt>
                <c:pt idx="483">
                  <c:v>-53924.25</c:v>
                </c:pt>
                <c:pt idx="484">
                  <c:v>-53930.09</c:v>
                </c:pt>
                <c:pt idx="485">
                  <c:v>-53926.78</c:v>
                </c:pt>
                <c:pt idx="486">
                  <c:v>-53924.29</c:v>
                </c:pt>
                <c:pt idx="487">
                  <c:v>-53923.08</c:v>
                </c:pt>
                <c:pt idx="488">
                  <c:v>-53923.47</c:v>
                </c:pt>
                <c:pt idx="489">
                  <c:v>-53925.4</c:v>
                </c:pt>
                <c:pt idx="490">
                  <c:v>-53929.42</c:v>
                </c:pt>
                <c:pt idx="491">
                  <c:v>-53938.65</c:v>
                </c:pt>
                <c:pt idx="492">
                  <c:v>-53935.95</c:v>
                </c:pt>
                <c:pt idx="493">
                  <c:v>-53939.66</c:v>
                </c:pt>
                <c:pt idx="494">
                  <c:v>-53926.9</c:v>
                </c:pt>
                <c:pt idx="495">
                  <c:v>-53928.62</c:v>
                </c:pt>
                <c:pt idx="496">
                  <c:v>-53928.36</c:v>
                </c:pt>
                <c:pt idx="497">
                  <c:v>-53923.07</c:v>
                </c:pt>
                <c:pt idx="498">
                  <c:v>-53923.55</c:v>
                </c:pt>
                <c:pt idx="499">
                  <c:v>-53931.49</c:v>
                </c:pt>
                <c:pt idx="500">
                  <c:v>-53924.92</c:v>
                </c:pt>
              </c:numCache>
            </c:numRef>
          </c:yVal>
          <c:smooth val="0"/>
          <c:extLst>
            <c:ext xmlns:c16="http://schemas.microsoft.com/office/drawing/2014/chart" uri="{C3380CC4-5D6E-409C-BE32-E72D297353CC}">
              <c16:uniqueId val="{00000000-EC21-5349-AC59-A5BB5D535C89}"/>
            </c:ext>
          </c:extLst>
        </c:ser>
        <c:dLbls>
          <c:showLegendKey val="0"/>
          <c:showVal val="0"/>
          <c:showCatName val="0"/>
          <c:showSerName val="0"/>
          <c:showPercent val="0"/>
          <c:showBubbleSize val="0"/>
        </c:dLbls>
        <c:axId val="612298816"/>
        <c:axId val="612300448"/>
      </c:scatterChart>
      <c:valAx>
        <c:axId val="61229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00448"/>
        <c:crosses val="autoZero"/>
        <c:crossBetween val="midCat"/>
      </c:valAx>
      <c:valAx>
        <c:axId val="612300448"/>
        <c:scaling>
          <c:orientation val="minMax"/>
          <c:max val="-50000"/>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98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analysisP.run1!$B$1</c:f>
              <c:strCache>
                <c:ptCount val="1"/>
                <c:pt idx="0">
                  <c:v>LnL</c:v>
                </c:pt>
              </c:strCache>
            </c:strRef>
          </c:tx>
          <c:spPr>
            <a:ln w="19050" cap="rnd">
              <a:noFill/>
              <a:round/>
            </a:ln>
            <a:effectLst/>
          </c:spPr>
          <c:marker>
            <c:symbol val="circle"/>
            <c:size val="5"/>
            <c:spPr>
              <a:solidFill>
                <a:schemeClr val="accent1"/>
              </a:solidFill>
              <a:ln w="9525">
                <a:solidFill>
                  <a:schemeClr val="accent1"/>
                </a:solidFill>
              </a:ln>
              <a:effectLst/>
            </c:spPr>
          </c:marker>
          <c:xVal>
            <c:numRef>
              <c:f>analysisP.run1!$A$2:$A$503</c:f>
              <c:numCache>
                <c:formatCode>General</c:formatCode>
                <c:ptCount val="502"/>
                <c:pt idx="0">
                  <c:v>0</c:v>
                </c:pt>
                <c:pt idx="1">
                  <c:v>50</c:v>
                </c:pt>
                <c:pt idx="2">
                  <c:v>100</c:v>
                </c:pt>
                <c:pt idx="3">
                  <c:v>150</c:v>
                </c:pt>
                <c:pt idx="4">
                  <c:v>200</c:v>
                </c:pt>
                <c:pt idx="5">
                  <c:v>250</c:v>
                </c:pt>
                <c:pt idx="6">
                  <c:v>300</c:v>
                </c:pt>
                <c:pt idx="7">
                  <c:v>350</c:v>
                </c:pt>
                <c:pt idx="8">
                  <c:v>400</c:v>
                </c:pt>
                <c:pt idx="9">
                  <c:v>450</c:v>
                </c:pt>
                <c:pt idx="10">
                  <c:v>500</c:v>
                </c:pt>
                <c:pt idx="11">
                  <c:v>550</c:v>
                </c:pt>
                <c:pt idx="12">
                  <c:v>600</c:v>
                </c:pt>
                <c:pt idx="13">
                  <c:v>650</c:v>
                </c:pt>
                <c:pt idx="14">
                  <c:v>700</c:v>
                </c:pt>
                <c:pt idx="15">
                  <c:v>750</c:v>
                </c:pt>
                <c:pt idx="16">
                  <c:v>800</c:v>
                </c:pt>
                <c:pt idx="17">
                  <c:v>850</c:v>
                </c:pt>
                <c:pt idx="18">
                  <c:v>900</c:v>
                </c:pt>
                <c:pt idx="19">
                  <c:v>950</c:v>
                </c:pt>
                <c:pt idx="20">
                  <c:v>1000</c:v>
                </c:pt>
                <c:pt idx="21">
                  <c:v>1050</c:v>
                </c:pt>
                <c:pt idx="22">
                  <c:v>1100</c:v>
                </c:pt>
                <c:pt idx="23">
                  <c:v>1150</c:v>
                </c:pt>
                <c:pt idx="24">
                  <c:v>1200</c:v>
                </c:pt>
                <c:pt idx="25">
                  <c:v>1250</c:v>
                </c:pt>
                <c:pt idx="26">
                  <c:v>1300</c:v>
                </c:pt>
                <c:pt idx="27">
                  <c:v>1350</c:v>
                </c:pt>
                <c:pt idx="28">
                  <c:v>1400</c:v>
                </c:pt>
                <c:pt idx="29">
                  <c:v>1450</c:v>
                </c:pt>
                <c:pt idx="30">
                  <c:v>1500</c:v>
                </c:pt>
                <c:pt idx="31">
                  <c:v>1550</c:v>
                </c:pt>
                <c:pt idx="32">
                  <c:v>1600</c:v>
                </c:pt>
                <c:pt idx="33">
                  <c:v>1650</c:v>
                </c:pt>
                <c:pt idx="34">
                  <c:v>1700</c:v>
                </c:pt>
                <c:pt idx="35">
                  <c:v>1750</c:v>
                </c:pt>
                <c:pt idx="36">
                  <c:v>1800</c:v>
                </c:pt>
                <c:pt idx="37">
                  <c:v>1850</c:v>
                </c:pt>
                <c:pt idx="38">
                  <c:v>1900</c:v>
                </c:pt>
                <c:pt idx="39">
                  <c:v>1950</c:v>
                </c:pt>
                <c:pt idx="40">
                  <c:v>2000</c:v>
                </c:pt>
                <c:pt idx="41">
                  <c:v>2050</c:v>
                </c:pt>
                <c:pt idx="42">
                  <c:v>2100</c:v>
                </c:pt>
                <c:pt idx="43">
                  <c:v>2150</c:v>
                </c:pt>
                <c:pt idx="44">
                  <c:v>2200</c:v>
                </c:pt>
                <c:pt idx="45">
                  <c:v>2250</c:v>
                </c:pt>
                <c:pt idx="46">
                  <c:v>2300</c:v>
                </c:pt>
                <c:pt idx="47">
                  <c:v>2350</c:v>
                </c:pt>
                <c:pt idx="48">
                  <c:v>2400</c:v>
                </c:pt>
                <c:pt idx="49">
                  <c:v>2450</c:v>
                </c:pt>
                <c:pt idx="50">
                  <c:v>2500</c:v>
                </c:pt>
                <c:pt idx="51">
                  <c:v>2550</c:v>
                </c:pt>
                <c:pt idx="52">
                  <c:v>2600</c:v>
                </c:pt>
                <c:pt idx="53">
                  <c:v>2650</c:v>
                </c:pt>
                <c:pt idx="54">
                  <c:v>2700</c:v>
                </c:pt>
                <c:pt idx="55">
                  <c:v>2750</c:v>
                </c:pt>
                <c:pt idx="56">
                  <c:v>2800</c:v>
                </c:pt>
                <c:pt idx="57">
                  <c:v>2850</c:v>
                </c:pt>
                <c:pt idx="58">
                  <c:v>2900</c:v>
                </c:pt>
                <c:pt idx="59">
                  <c:v>2950</c:v>
                </c:pt>
                <c:pt idx="60">
                  <c:v>3000</c:v>
                </c:pt>
                <c:pt idx="61">
                  <c:v>3050</c:v>
                </c:pt>
                <c:pt idx="62">
                  <c:v>3100</c:v>
                </c:pt>
                <c:pt idx="63">
                  <c:v>3150</c:v>
                </c:pt>
                <c:pt idx="64">
                  <c:v>3200</c:v>
                </c:pt>
                <c:pt idx="65">
                  <c:v>3250</c:v>
                </c:pt>
                <c:pt idx="66">
                  <c:v>3300</c:v>
                </c:pt>
                <c:pt idx="67">
                  <c:v>3350</c:v>
                </c:pt>
                <c:pt idx="68">
                  <c:v>3400</c:v>
                </c:pt>
                <c:pt idx="69">
                  <c:v>3450</c:v>
                </c:pt>
                <c:pt idx="70">
                  <c:v>3500</c:v>
                </c:pt>
                <c:pt idx="71">
                  <c:v>3550</c:v>
                </c:pt>
                <c:pt idx="72">
                  <c:v>3600</c:v>
                </c:pt>
                <c:pt idx="73">
                  <c:v>3650</c:v>
                </c:pt>
                <c:pt idx="74">
                  <c:v>3700</c:v>
                </c:pt>
                <c:pt idx="75">
                  <c:v>3750</c:v>
                </c:pt>
                <c:pt idx="76">
                  <c:v>3800</c:v>
                </c:pt>
                <c:pt idx="77">
                  <c:v>3850</c:v>
                </c:pt>
                <c:pt idx="78">
                  <c:v>3900</c:v>
                </c:pt>
                <c:pt idx="79">
                  <c:v>3950</c:v>
                </c:pt>
                <c:pt idx="80">
                  <c:v>4000</c:v>
                </c:pt>
                <c:pt idx="81">
                  <c:v>4050</c:v>
                </c:pt>
                <c:pt idx="82">
                  <c:v>4100</c:v>
                </c:pt>
                <c:pt idx="83">
                  <c:v>4150</c:v>
                </c:pt>
                <c:pt idx="84">
                  <c:v>4200</c:v>
                </c:pt>
                <c:pt idx="85">
                  <c:v>4250</c:v>
                </c:pt>
                <c:pt idx="86">
                  <c:v>4300</c:v>
                </c:pt>
                <c:pt idx="87">
                  <c:v>4350</c:v>
                </c:pt>
                <c:pt idx="88">
                  <c:v>4400</c:v>
                </c:pt>
                <c:pt idx="89">
                  <c:v>4450</c:v>
                </c:pt>
                <c:pt idx="90">
                  <c:v>4500</c:v>
                </c:pt>
                <c:pt idx="91">
                  <c:v>4550</c:v>
                </c:pt>
                <c:pt idx="92">
                  <c:v>4600</c:v>
                </c:pt>
                <c:pt idx="93">
                  <c:v>4650</c:v>
                </c:pt>
                <c:pt idx="94">
                  <c:v>4700</c:v>
                </c:pt>
                <c:pt idx="95">
                  <c:v>4750</c:v>
                </c:pt>
                <c:pt idx="96">
                  <c:v>4800</c:v>
                </c:pt>
                <c:pt idx="97">
                  <c:v>4850</c:v>
                </c:pt>
                <c:pt idx="98">
                  <c:v>4900</c:v>
                </c:pt>
                <c:pt idx="99">
                  <c:v>4950</c:v>
                </c:pt>
                <c:pt idx="100">
                  <c:v>5000</c:v>
                </c:pt>
                <c:pt idx="101">
                  <c:v>5050</c:v>
                </c:pt>
                <c:pt idx="102">
                  <c:v>5100</c:v>
                </c:pt>
                <c:pt idx="103">
                  <c:v>5150</c:v>
                </c:pt>
                <c:pt idx="104">
                  <c:v>5200</c:v>
                </c:pt>
                <c:pt idx="105">
                  <c:v>5250</c:v>
                </c:pt>
                <c:pt idx="106">
                  <c:v>5300</c:v>
                </c:pt>
                <c:pt idx="107">
                  <c:v>5350</c:v>
                </c:pt>
                <c:pt idx="108">
                  <c:v>5400</c:v>
                </c:pt>
                <c:pt idx="109">
                  <c:v>5450</c:v>
                </c:pt>
                <c:pt idx="110">
                  <c:v>5500</c:v>
                </c:pt>
                <c:pt idx="111">
                  <c:v>5550</c:v>
                </c:pt>
                <c:pt idx="112">
                  <c:v>5600</c:v>
                </c:pt>
                <c:pt idx="113">
                  <c:v>5650</c:v>
                </c:pt>
                <c:pt idx="114">
                  <c:v>5700</c:v>
                </c:pt>
                <c:pt idx="115">
                  <c:v>5750</c:v>
                </c:pt>
                <c:pt idx="116">
                  <c:v>5800</c:v>
                </c:pt>
                <c:pt idx="117">
                  <c:v>5850</c:v>
                </c:pt>
                <c:pt idx="118">
                  <c:v>5900</c:v>
                </c:pt>
                <c:pt idx="119">
                  <c:v>5950</c:v>
                </c:pt>
                <c:pt idx="120">
                  <c:v>6000</c:v>
                </c:pt>
                <c:pt idx="121">
                  <c:v>6050</c:v>
                </c:pt>
                <c:pt idx="122">
                  <c:v>6100</c:v>
                </c:pt>
                <c:pt idx="123">
                  <c:v>6150</c:v>
                </c:pt>
                <c:pt idx="124">
                  <c:v>6200</c:v>
                </c:pt>
                <c:pt idx="125">
                  <c:v>6250</c:v>
                </c:pt>
                <c:pt idx="126">
                  <c:v>6300</c:v>
                </c:pt>
                <c:pt idx="127">
                  <c:v>6350</c:v>
                </c:pt>
                <c:pt idx="128">
                  <c:v>6400</c:v>
                </c:pt>
                <c:pt idx="129">
                  <c:v>6450</c:v>
                </c:pt>
                <c:pt idx="130">
                  <c:v>6500</c:v>
                </c:pt>
                <c:pt idx="131">
                  <c:v>6550</c:v>
                </c:pt>
                <c:pt idx="132">
                  <c:v>6600</c:v>
                </c:pt>
                <c:pt idx="133">
                  <c:v>6650</c:v>
                </c:pt>
                <c:pt idx="134">
                  <c:v>6700</c:v>
                </c:pt>
                <c:pt idx="135">
                  <c:v>6750</c:v>
                </c:pt>
                <c:pt idx="136">
                  <c:v>6800</c:v>
                </c:pt>
                <c:pt idx="137">
                  <c:v>6850</c:v>
                </c:pt>
                <c:pt idx="138">
                  <c:v>6900</c:v>
                </c:pt>
                <c:pt idx="139">
                  <c:v>6950</c:v>
                </c:pt>
                <c:pt idx="140">
                  <c:v>7000</c:v>
                </c:pt>
                <c:pt idx="141">
                  <c:v>7050</c:v>
                </c:pt>
                <c:pt idx="142">
                  <c:v>7100</c:v>
                </c:pt>
                <c:pt idx="143">
                  <c:v>7150</c:v>
                </c:pt>
                <c:pt idx="144">
                  <c:v>7200</c:v>
                </c:pt>
                <c:pt idx="145">
                  <c:v>7250</c:v>
                </c:pt>
                <c:pt idx="146">
                  <c:v>7300</c:v>
                </c:pt>
                <c:pt idx="147">
                  <c:v>7350</c:v>
                </c:pt>
                <c:pt idx="148">
                  <c:v>7400</c:v>
                </c:pt>
                <c:pt idx="149">
                  <c:v>7450</c:v>
                </c:pt>
                <c:pt idx="150">
                  <c:v>7500</c:v>
                </c:pt>
                <c:pt idx="151">
                  <c:v>7550</c:v>
                </c:pt>
                <c:pt idx="152">
                  <c:v>7600</c:v>
                </c:pt>
                <c:pt idx="153">
                  <c:v>7650</c:v>
                </c:pt>
                <c:pt idx="154">
                  <c:v>7700</c:v>
                </c:pt>
                <c:pt idx="155">
                  <c:v>7750</c:v>
                </c:pt>
                <c:pt idx="156">
                  <c:v>7800</c:v>
                </c:pt>
                <c:pt idx="157">
                  <c:v>7850</c:v>
                </c:pt>
                <c:pt idx="158">
                  <c:v>7900</c:v>
                </c:pt>
                <c:pt idx="159">
                  <c:v>7950</c:v>
                </c:pt>
                <c:pt idx="160">
                  <c:v>8000</c:v>
                </c:pt>
                <c:pt idx="161">
                  <c:v>8050</c:v>
                </c:pt>
                <c:pt idx="162">
                  <c:v>8100</c:v>
                </c:pt>
                <c:pt idx="163">
                  <c:v>8150</c:v>
                </c:pt>
                <c:pt idx="164">
                  <c:v>8200</c:v>
                </c:pt>
                <c:pt idx="165">
                  <c:v>8250</c:v>
                </c:pt>
                <c:pt idx="166">
                  <c:v>8300</c:v>
                </c:pt>
                <c:pt idx="167">
                  <c:v>8350</c:v>
                </c:pt>
                <c:pt idx="168">
                  <c:v>8400</c:v>
                </c:pt>
                <c:pt idx="169">
                  <c:v>8450</c:v>
                </c:pt>
                <c:pt idx="170">
                  <c:v>8500</c:v>
                </c:pt>
                <c:pt idx="171">
                  <c:v>8550</c:v>
                </c:pt>
                <c:pt idx="172">
                  <c:v>8600</c:v>
                </c:pt>
                <c:pt idx="173">
                  <c:v>8650</c:v>
                </c:pt>
                <c:pt idx="174">
                  <c:v>8700</c:v>
                </c:pt>
                <c:pt idx="175">
                  <c:v>8750</c:v>
                </c:pt>
                <c:pt idx="176">
                  <c:v>8800</c:v>
                </c:pt>
                <c:pt idx="177">
                  <c:v>8850</c:v>
                </c:pt>
                <c:pt idx="178">
                  <c:v>8900</c:v>
                </c:pt>
                <c:pt idx="179">
                  <c:v>8950</c:v>
                </c:pt>
                <c:pt idx="180">
                  <c:v>9000</c:v>
                </c:pt>
                <c:pt idx="181">
                  <c:v>9050</c:v>
                </c:pt>
                <c:pt idx="182">
                  <c:v>9100</c:v>
                </c:pt>
                <c:pt idx="183">
                  <c:v>9150</c:v>
                </c:pt>
                <c:pt idx="184">
                  <c:v>9200</c:v>
                </c:pt>
                <c:pt idx="185">
                  <c:v>9250</c:v>
                </c:pt>
                <c:pt idx="186">
                  <c:v>9300</c:v>
                </c:pt>
                <c:pt idx="187">
                  <c:v>9350</c:v>
                </c:pt>
                <c:pt idx="188">
                  <c:v>9400</c:v>
                </c:pt>
                <c:pt idx="189">
                  <c:v>9450</c:v>
                </c:pt>
                <c:pt idx="190">
                  <c:v>9500</c:v>
                </c:pt>
                <c:pt idx="191">
                  <c:v>9550</c:v>
                </c:pt>
                <c:pt idx="192">
                  <c:v>9600</c:v>
                </c:pt>
                <c:pt idx="193">
                  <c:v>9650</c:v>
                </c:pt>
                <c:pt idx="194">
                  <c:v>9700</c:v>
                </c:pt>
                <c:pt idx="195">
                  <c:v>9750</c:v>
                </c:pt>
                <c:pt idx="196">
                  <c:v>9800</c:v>
                </c:pt>
                <c:pt idx="197">
                  <c:v>9850</c:v>
                </c:pt>
                <c:pt idx="198">
                  <c:v>9900</c:v>
                </c:pt>
                <c:pt idx="199">
                  <c:v>9950</c:v>
                </c:pt>
                <c:pt idx="200">
                  <c:v>10000</c:v>
                </c:pt>
                <c:pt idx="201">
                  <c:v>10050</c:v>
                </c:pt>
                <c:pt idx="202">
                  <c:v>10100</c:v>
                </c:pt>
                <c:pt idx="203">
                  <c:v>10150</c:v>
                </c:pt>
                <c:pt idx="204">
                  <c:v>10200</c:v>
                </c:pt>
                <c:pt idx="205">
                  <c:v>10250</c:v>
                </c:pt>
                <c:pt idx="206">
                  <c:v>10300</c:v>
                </c:pt>
                <c:pt idx="207">
                  <c:v>10350</c:v>
                </c:pt>
                <c:pt idx="208">
                  <c:v>10400</c:v>
                </c:pt>
                <c:pt idx="209">
                  <c:v>10450</c:v>
                </c:pt>
                <c:pt idx="210">
                  <c:v>10500</c:v>
                </c:pt>
                <c:pt idx="211">
                  <c:v>10550</c:v>
                </c:pt>
                <c:pt idx="212">
                  <c:v>10600</c:v>
                </c:pt>
                <c:pt idx="213">
                  <c:v>10650</c:v>
                </c:pt>
                <c:pt idx="214">
                  <c:v>10700</c:v>
                </c:pt>
                <c:pt idx="215">
                  <c:v>10750</c:v>
                </c:pt>
                <c:pt idx="216">
                  <c:v>10800</c:v>
                </c:pt>
                <c:pt idx="217">
                  <c:v>10850</c:v>
                </c:pt>
                <c:pt idx="218">
                  <c:v>10900</c:v>
                </c:pt>
                <c:pt idx="219">
                  <c:v>10950</c:v>
                </c:pt>
                <c:pt idx="220">
                  <c:v>11000</c:v>
                </c:pt>
                <c:pt idx="221">
                  <c:v>11050</c:v>
                </c:pt>
                <c:pt idx="222">
                  <c:v>11100</c:v>
                </c:pt>
                <c:pt idx="223">
                  <c:v>11150</c:v>
                </c:pt>
                <c:pt idx="224">
                  <c:v>11200</c:v>
                </c:pt>
                <c:pt idx="225">
                  <c:v>11250</c:v>
                </c:pt>
                <c:pt idx="226">
                  <c:v>11300</c:v>
                </c:pt>
                <c:pt idx="227">
                  <c:v>11350</c:v>
                </c:pt>
                <c:pt idx="228">
                  <c:v>11400</c:v>
                </c:pt>
                <c:pt idx="229">
                  <c:v>11450</c:v>
                </c:pt>
                <c:pt idx="230">
                  <c:v>11500</c:v>
                </c:pt>
                <c:pt idx="231">
                  <c:v>11550</c:v>
                </c:pt>
                <c:pt idx="232">
                  <c:v>11600</c:v>
                </c:pt>
                <c:pt idx="233">
                  <c:v>11650</c:v>
                </c:pt>
                <c:pt idx="234">
                  <c:v>11700</c:v>
                </c:pt>
                <c:pt idx="235">
                  <c:v>11750</c:v>
                </c:pt>
                <c:pt idx="236">
                  <c:v>11800</c:v>
                </c:pt>
                <c:pt idx="237">
                  <c:v>11850</c:v>
                </c:pt>
                <c:pt idx="238">
                  <c:v>11900</c:v>
                </c:pt>
                <c:pt idx="239">
                  <c:v>11950</c:v>
                </c:pt>
                <c:pt idx="240">
                  <c:v>12000</c:v>
                </c:pt>
                <c:pt idx="241">
                  <c:v>12050</c:v>
                </c:pt>
                <c:pt idx="242">
                  <c:v>12100</c:v>
                </c:pt>
                <c:pt idx="243">
                  <c:v>12150</c:v>
                </c:pt>
                <c:pt idx="244">
                  <c:v>12200</c:v>
                </c:pt>
                <c:pt idx="245">
                  <c:v>12250</c:v>
                </c:pt>
                <c:pt idx="246">
                  <c:v>12300</c:v>
                </c:pt>
                <c:pt idx="247">
                  <c:v>12350</c:v>
                </c:pt>
                <c:pt idx="248">
                  <c:v>12400</c:v>
                </c:pt>
                <c:pt idx="249">
                  <c:v>12450</c:v>
                </c:pt>
                <c:pt idx="250">
                  <c:v>12500</c:v>
                </c:pt>
                <c:pt idx="251">
                  <c:v>12550</c:v>
                </c:pt>
                <c:pt idx="252">
                  <c:v>12600</c:v>
                </c:pt>
                <c:pt idx="253">
                  <c:v>12650</c:v>
                </c:pt>
                <c:pt idx="254">
                  <c:v>12700</c:v>
                </c:pt>
                <c:pt idx="255">
                  <c:v>12750</c:v>
                </c:pt>
                <c:pt idx="256">
                  <c:v>12800</c:v>
                </c:pt>
                <c:pt idx="257">
                  <c:v>12850</c:v>
                </c:pt>
                <c:pt idx="258">
                  <c:v>12900</c:v>
                </c:pt>
                <c:pt idx="259">
                  <c:v>12950</c:v>
                </c:pt>
                <c:pt idx="260">
                  <c:v>13000</c:v>
                </c:pt>
                <c:pt idx="261">
                  <c:v>13050</c:v>
                </c:pt>
                <c:pt idx="262">
                  <c:v>13100</c:v>
                </c:pt>
                <c:pt idx="263">
                  <c:v>13150</c:v>
                </c:pt>
                <c:pt idx="264">
                  <c:v>13200</c:v>
                </c:pt>
                <c:pt idx="265">
                  <c:v>13250</c:v>
                </c:pt>
                <c:pt idx="266">
                  <c:v>13300</c:v>
                </c:pt>
                <c:pt idx="267">
                  <c:v>13350</c:v>
                </c:pt>
                <c:pt idx="268">
                  <c:v>13400</c:v>
                </c:pt>
                <c:pt idx="269">
                  <c:v>13450</c:v>
                </c:pt>
                <c:pt idx="270">
                  <c:v>13500</c:v>
                </c:pt>
                <c:pt idx="271">
                  <c:v>13550</c:v>
                </c:pt>
                <c:pt idx="272">
                  <c:v>13600</c:v>
                </c:pt>
                <c:pt idx="273">
                  <c:v>13650</c:v>
                </c:pt>
                <c:pt idx="274">
                  <c:v>13700</c:v>
                </c:pt>
                <c:pt idx="275">
                  <c:v>13750</c:v>
                </c:pt>
                <c:pt idx="276">
                  <c:v>13800</c:v>
                </c:pt>
                <c:pt idx="277">
                  <c:v>13850</c:v>
                </c:pt>
                <c:pt idx="278">
                  <c:v>13900</c:v>
                </c:pt>
                <c:pt idx="279">
                  <c:v>13950</c:v>
                </c:pt>
                <c:pt idx="280">
                  <c:v>14000</c:v>
                </c:pt>
                <c:pt idx="281">
                  <c:v>14050</c:v>
                </c:pt>
                <c:pt idx="282">
                  <c:v>14100</c:v>
                </c:pt>
                <c:pt idx="283">
                  <c:v>14150</c:v>
                </c:pt>
                <c:pt idx="284">
                  <c:v>14200</c:v>
                </c:pt>
                <c:pt idx="285">
                  <c:v>14250</c:v>
                </c:pt>
                <c:pt idx="286">
                  <c:v>14300</c:v>
                </c:pt>
                <c:pt idx="287">
                  <c:v>14350</c:v>
                </c:pt>
                <c:pt idx="288">
                  <c:v>14400</c:v>
                </c:pt>
                <c:pt idx="289">
                  <c:v>14450</c:v>
                </c:pt>
                <c:pt idx="290">
                  <c:v>14500</c:v>
                </c:pt>
                <c:pt idx="291">
                  <c:v>14550</c:v>
                </c:pt>
                <c:pt idx="292">
                  <c:v>14600</c:v>
                </c:pt>
                <c:pt idx="293">
                  <c:v>14650</c:v>
                </c:pt>
                <c:pt idx="294">
                  <c:v>14700</c:v>
                </c:pt>
                <c:pt idx="295">
                  <c:v>14750</c:v>
                </c:pt>
                <c:pt idx="296">
                  <c:v>14800</c:v>
                </c:pt>
                <c:pt idx="297">
                  <c:v>14850</c:v>
                </c:pt>
                <c:pt idx="298">
                  <c:v>14900</c:v>
                </c:pt>
                <c:pt idx="299">
                  <c:v>14950</c:v>
                </c:pt>
                <c:pt idx="300">
                  <c:v>15000</c:v>
                </c:pt>
                <c:pt idx="301">
                  <c:v>15050</c:v>
                </c:pt>
                <c:pt idx="302">
                  <c:v>15100</c:v>
                </c:pt>
                <c:pt idx="303">
                  <c:v>15150</c:v>
                </c:pt>
                <c:pt idx="304">
                  <c:v>15200</c:v>
                </c:pt>
                <c:pt idx="305">
                  <c:v>15250</c:v>
                </c:pt>
                <c:pt idx="306">
                  <c:v>15300</c:v>
                </c:pt>
                <c:pt idx="307">
                  <c:v>15350</c:v>
                </c:pt>
                <c:pt idx="308">
                  <c:v>15400</c:v>
                </c:pt>
                <c:pt idx="309">
                  <c:v>15450</c:v>
                </c:pt>
                <c:pt idx="310">
                  <c:v>15500</c:v>
                </c:pt>
                <c:pt idx="311">
                  <c:v>15550</c:v>
                </c:pt>
                <c:pt idx="312">
                  <c:v>15600</c:v>
                </c:pt>
                <c:pt idx="313">
                  <c:v>15650</c:v>
                </c:pt>
                <c:pt idx="314">
                  <c:v>15700</c:v>
                </c:pt>
                <c:pt idx="315">
                  <c:v>15750</c:v>
                </c:pt>
                <c:pt idx="316">
                  <c:v>15800</c:v>
                </c:pt>
                <c:pt idx="317">
                  <c:v>15850</c:v>
                </c:pt>
                <c:pt idx="318">
                  <c:v>15900</c:v>
                </c:pt>
                <c:pt idx="319">
                  <c:v>15950</c:v>
                </c:pt>
                <c:pt idx="320">
                  <c:v>16000</c:v>
                </c:pt>
                <c:pt idx="321">
                  <c:v>16050</c:v>
                </c:pt>
                <c:pt idx="322">
                  <c:v>16100</c:v>
                </c:pt>
                <c:pt idx="323">
                  <c:v>16150</c:v>
                </c:pt>
                <c:pt idx="324">
                  <c:v>16200</c:v>
                </c:pt>
                <c:pt idx="325">
                  <c:v>16250</c:v>
                </c:pt>
                <c:pt idx="326">
                  <c:v>16300</c:v>
                </c:pt>
                <c:pt idx="327">
                  <c:v>16350</c:v>
                </c:pt>
                <c:pt idx="328">
                  <c:v>16400</c:v>
                </c:pt>
                <c:pt idx="329">
                  <c:v>16450</c:v>
                </c:pt>
                <c:pt idx="330">
                  <c:v>16500</c:v>
                </c:pt>
                <c:pt idx="331">
                  <c:v>16550</c:v>
                </c:pt>
                <c:pt idx="332">
                  <c:v>16600</c:v>
                </c:pt>
                <c:pt idx="333">
                  <c:v>16650</c:v>
                </c:pt>
                <c:pt idx="334">
                  <c:v>16700</c:v>
                </c:pt>
                <c:pt idx="335">
                  <c:v>16750</c:v>
                </c:pt>
                <c:pt idx="336">
                  <c:v>16800</c:v>
                </c:pt>
                <c:pt idx="337">
                  <c:v>16850</c:v>
                </c:pt>
                <c:pt idx="338">
                  <c:v>16900</c:v>
                </c:pt>
                <c:pt idx="339">
                  <c:v>16950</c:v>
                </c:pt>
                <c:pt idx="340">
                  <c:v>17000</c:v>
                </c:pt>
                <c:pt idx="341">
                  <c:v>17050</c:v>
                </c:pt>
                <c:pt idx="342">
                  <c:v>17100</c:v>
                </c:pt>
                <c:pt idx="343">
                  <c:v>17150</c:v>
                </c:pt>
                <c:pt idx="344">
                  <c:v>17200</c:v>
                </c:pt>
                <c:pt idx="345">
                  <c:v>17250</c:v>
                </c:pt>
                <c:pt idx="346">
                  <c:v>17300</c:v>
                </c:pt>
                <c:pt idx="347">
                  <c:v>17350</c:v>
                </c:pt>
                <c:pt idx="348">
                  <c:v>17400</c:v>
                </c:pt>
                <c:pt idx="349">
                  <c:v>17450</c:v>
                </c:pt>
                <c:pt idx="350">
                  <c:v>17500</c:v>
                </c:pt>
                <c:pt idx="351">
                  <c:v>17550</c:v>
                </c:pt>
                <c:pt idx="352">
                  <c:v>17600</c:v>
                </c:pt>
                <c:pt idx="353">
                  <c:v>17650</c:v>
                </c:pt>
                <c:pt idx="354">
                  <c:v>17700</c:v>
                </c:pt>
                <c:pt idx="355">
                  <c:v>17750</c:v>
                </c:pt>
                <c:pt idx="356">
                  <c:v>17800</c:v>
                </c:pt>
                <c:pt idx="357">
                  <c:v>17850</c:v>
                </c:pt>
                <c:pt idx="358">
                  <c:v>17900</c:v>
                </c:pt>
                <c:pt idx="359">
                  <c:v>17950</c:v>
                </c:pt>
                <c:pt idx="360">
                  <c:v>18000</c:v>
                </c:pt>
                <c:pt idx="361">
                  <c:v>18050</c:v>
                </c:pt>
                <c:pt idx="362">
                  <c:v>18100</c:v>
                </c:pt>
                <c:pt idx="363">
                  <c:v>18150</c:v>
                </c:pt>
                <c:pt idx="364">
                  <c:v>18200</c:v>
                </c:pt>
                <c:pt idx="365">
                  <c:v>18250</c:v>
                </c:pt>
                <c:pt idx="366">
                  <c:v>18300</c:v>
                </c:pt>
                <c:pt idx="367">
                  <c:v>18350</c:v>
                </c:pt>
                <c:pt idx="368">
                  <c:v>18400</c:v>
                </c:pt>
                <c:pt idx="369">
                  <c:v>18450</c:v>
                </c:pt>
                <c:pt idx="370">
                  <c:v>18500</c:v>
                </c:pt>
                <c:pt idx="371">
                  <c:v>18550</c:v>
                </c:pt>
                <c:pt idx="372">
                  <c:v>18600</c:v>
                </c:pt>
                <c:pt idx="373">
                  <c:v>18650</c:v>
                </c:pt>
                <c:pt idx="374">
                  <c:v>18700</c:v>
                </c:pt>
                <c:pt idx="375">
                  <c:v>18750</c:v>
                </c:pt>
                <c:pt idx="376">
                  <c:v>18800</c:v>
                </c:pt>
                <c:pt idx="377">
                  <c:v>18850</c:v>
                </c:pt>
                <c:pt idx="378">
                  <c:v>18900</c:v>
                </c:pt>
                <c:pt idx="379">
                  <c:v>18950</c:v>
                </c:pt>
                <c:pt idx="380">
                  <c:v>19000</c:v>
                </c:pt>
                <c:pt idx="381">
                  <c:v>19050</c:v>
                </c:pt>
                <c:pt idx="382">
                  <c:v>19100</c:v>
                </c:pt>
                <c:pt idx="383">
                  <c:v>19150</c:v>
                </c:pt>
                <c:pt idx="384">
                  <c:v>19200</c:v>
                </c:pt>
                <c:pt idx="385">
                  <c:v>19250</c:v>
                </c:pt>
                <c:pt idx="386">
                  <c:v>19300</c:v>
                </c:pt>
                <c:pt idx="387">
                  <c:v>19350</c:v>
                </c:pt>
                <c:pt idx="388">
                  <c:v>19400</c:v>
                </c:pt>
                <c:pt idx="389">
                  <c:v>19450</c:v>
                </c:pt>
                <c:pt idx="390">
                  <c:v>19500</c:v>
                </c:pt>
                <c:pt idx="391">
                  <c:v>19550</c:v>
                </c:pt>
                <c:pt idx="392">
                  <c:v>19600</c:v>
                </c:pt>
                <c:pt idx="393">
                  <c:v>19650</c:v>
                </c:pt>
                <c:pt idx="394">
                  <c:v>19700</c:v>
                </c:pt>
                <c:pt idx="395">
                  <c:v>19750</c:v>
                </c:pt>
                <c:pt idx="396">
                  <c:v>19800</c:v>
                </c:pt>
                <c:pt idx="397">
                  <c:v>19850</c:v>
                </c:pt>
                <c:pt idx="398">
                  <c:v>19900</c:v>
                </c:pt>
                <c:pt idx="399">
                  <c:v>19950</c:v>
                </c:pt>
                <c:pt idx="400">
                  <c:v>20000</c:v>
                </c:pt>
                <c:pt idx="401">
                  <c:v>20050</c:v>
                </c:pt>
                <c:pt idx="402">
                  <c:v>20100</c:v>
                </c:pt>
                <c:pt idx="403">
                  <c:v>20150</c:v>
                </c:pt>
                <c:pt idx="404">
                  <c:v>20200</c:v>
                </c:pt>
                <c:pt idx="405">
                  <c:v>20250</c:v>
                </c:pt>
                <c:pt idx="406">
                  <c:v>20300</c:v>
                </c:pt>
                <c:pt idx="407">
                  <c:v>20350</c:v>
                </c:pt>
                <c:pt idx="408">
                  <c:v>20400</c:v>
                </c:pt>
                <c:pt idx="409">
                  <c:v>20450</c:v>
                </c:pt>
                <c:pt idx="410">
                  <c:v>20500</c:v>
                </c:pt>
                <c:pt idx="411">
                  <c:v>20550</c:v>
                </c:pt>
                <c:pt idx="412">
                  <c:v>20600</c:v>
                </c:pt>
                <c:pt idx="413">
                  <c:v>20650</c:v>
                </c:pt>
                <c:pt idx="414">
                  <c:v>20700</c:v>
                </c:pt>
                <c:pt idx="415">
                  <c:v>20750</c:v>
                </c:pt>
                <c:pt idx="416">
                  <c:v>20800</c:v>
                </c:pt>
                <c:pt idx="417">
                  <c:v>20850</c:v>
                </c:pt>
                <c:pt idx="418">
                  <c:v>20900</c:v>
                </c:pt>
                <c:pt idx="419">
                  <c:v>20950</c:v>
                </c:pt>
                <c:pt idx="420">
                  <c:v>21000</c:v>
                </c:pt>
                <c:pt idx="421">
                  <c:v>21050</c:v>
                </c:pt>
                <c:pt idx="422">
                  <c:v>21100</c:v>
                </c:pt>
                <c:pt idx="423">
                  <c:v>21150</c:v>
                </c:pt>
                <c:pt idx="424">
                  <c:v>21200</c:v>
                </c:pt>
                <c:pt idx="425">
                  <c:v>21250</c:v>
                </c:pt>
                <c:pt idx="426">
                  <c:v>21300</c:v>
                </c:pt>
                <c:pt idx="427">
                  <c:v>21350</c:v>
                </c:pt>
                <c:pt idx="428">
                  <c:v>21400</c:v>
                </c:pt>
                <c:pt idx="429">
                  <c:v>21450</c:v>
                </c:pt>
                <c:pt idx="430">
                  <c:v>21500</c:v>
                </c:pt>
                <c:pt idx="431">
                  <c:v>21550</c:v>
                </c:pt>
                <c:pt idx="432">
                  <c:v>21600</c:v>
                </c:pt>
                <c:pt idx="433">
                  <c:v>21650</c:v>
                </c:pt>
                <c:pt idx="434">
                  <c:v>21700</c:v>
                </c:pt>
                <c:pt idx="435">
                  <c:v>21750</c:v>
                </c:pt>
                <c:pt idx="436">
                  <c:v>21800</c:v>
                </c:pt>
                <c:pt idx="437">
                  <c:v>21850</c:v>
                </c:pt>
                <c:pt idx="438">
                  <c:v>21900</c:v>
                </c:pt>
                <c:pt idx="439">
                  <c:v>21950</c:v>
                </c:pt>
                <c:pt idx="440">
                  <c:v>22000</c:v>
                </c:pt>
                <c:pt idx="441">
                  <c:v>22050</c:v>
                </c:pt>
                <c:pt idx="442">
                  <c:v>22100</c:v>
                </c:pt>
                <c:pt idx="443">
                  <c:v>22150</c:v>
                </c:pt>
                <c:pt idx="444">
                  <c:v>22200</c:v>
                </c:pt>
                <c:pt idx="445">
                  <c:v>22250</c:v>
                </c:pt>
                <c:pt idx="446">
                  <c:v>22300</c:v>
                </c:pt>
                <c:pt idx="447">
                  <c:v>22350</c:v>
                </c:pt>
                <c:pt idx="448">
                  <c:v>22400</c:v>
                </c:pt>
                <c:pt idx="449">
                  <c:v>22450</c:v>
                </c:pt>
                <c:pt idx="450">
                  <c:v>22500</c:v>
                </c:pt>
                <c:pt idx="451">
                  <c:v>22550</c:v>
                </c:pt>
                <c:pt idx="452">
                  <c:v>22600</c:v>
                </c:pt>
                <c:pt idx="453">
                  <c:v>22650</c:v>
                </c:pt>
                <c:pt idx="454">
                  <c:v>22700</c:v>
                </c:pt>
                <c:pt idx="455">
                  <c:v>22750</c:v>
                </c:pt>
                <c:pt idx="456">
                  <c:v>22800</c:v>
                </c:pt>
                <c:pt idx="457">
                  <c:v>22850</c:v>
                </c:pt>
                <c:pt idx="458">
                  <c:v>22900</c:v>
                </c:pt>
                <c:pt idx="459">
                  <c:v>22950</c:v>
                </c:pt>
                <c:pt idx="460">
                  <c:v>23000</c:v>
                </c:pt>
                <c:pt idx="461">
                  <c:v>23050</c:v>
                </c:pt>
                <c:pt idx="462">
                  <c:v>23100</c:v>
                </c:pt>
                <c:pt idx="463">
                  <c:v>23150</c:v>
                </c:pt>
                <c:pt idx="464">
                  <c:v>23200</c:v>
                </c:pt>
                <c:pt idx="465">
                  <c:v>23250</c:v>
                </c:pt>
                <c:pt idx="466">
                  <c:v>23300</c:v>
                </c:pt>
                <c:pt idx="467">
                  <c:v>23350</c:v>
                </c:pt>
                <c:pt idx="468">
                  <c:v>23400</c:v>
                </c:pt>
                <c:pt idx="469">
                  <c:v>23450</c:v>
                </c:pt>
                <c:pt idx="470">
                  <c:v>23500</c:v>
                </c:pt>
                <c:pt idx="471">
                  <c:v>23550</c:v>
                </c:pt>
                <c:pt idx="472">
                  <c:v>23600</c:v>
                </c:pt>
                <c:pt idx="473">
                  <c:v>23650</c:v>
                </c:pt>
                <c:pt idx="474">
                  <c:v>23700</c:v>
                </c:pt>
                <c:pt idx="475">
                  <c:v>23750</c:v>
                </c:pt>
                <c:pt idx="476">
                  <c:v>23800</c:v>
                </c:pt>
                <c:pt idx="477">
                  <c:v>23850</c:v>
                </c:pt>
                <c:pt idx="478">
                  <c:v>23900</c:v>
                </c:pt>
                <c:pt idx="479">
                  <c:v>23950</c:v>
                </c:pt>
                <c:pt idx="480">
                  <c:v>24000</c:v>
                </c:pt>
                <c:pt idx="481">
                  <c:v>24050</c:v>
                </c:pt>
                <c:pt idx="482">
                  <c:v>24100</c:v>
                </c:pt>
                <c:pt idx="483">
                  <c:v>24150</c:v>
                </c:pt>
                <c:pt idx="484">
                  <c:v>24200</c:v>
                </c:pt>
                <c:pt idx="485">
                  <c:v>24250</c:v>
                </c:pt>
                <c:pt idx="486">
                  <c:v>24300</c:v>
                </c:pt>
                <c:pt idx="487">
                  <c:v>24350</c:v>
                </c:pt>
                <c:pt idx="488">
                  <c:v>24400</c:v>
                </c:pt>
                <c:pt idx="489">
                  <c:v>24450</c:v>
                </c:pt>
                <c:pt idx="490">
                  <c:v>24500</c:v>
                </c:pt>
                <c:pt idx="491">
                  <c:v>24550</c:v>
                </c:pt>
                <c:pt idx="492">
                  <c:v>24600</c:v>
                </c:pt>
                <c:pt idx="493">
                  <c:v>24650</c:v>
                </c:pt>
                <c:pt idx="494">
                  <c:v>24700</c:v>
                </c:pt>
                <c:pt idx="495">
                  <c:v>24750</c:v>
                </c:pt>
                <c:pt idx="496">
                  <c:v>24800</c:v>
                </c:pt>
                <c:pt idx="497">
                  <c:v>24850</c:v>
                </c:pt>
                <c:pt idx="498">
                  <c:v>24900</c:v>
                </c:pt>
                <c:pt idx="499">
                  <c:v>24950</c:v>
                </c:pt>
                <c:pt idx="500">
                  <c:v>25000</c:v>
                </c:pt>
              </c:numCache>
            </c:numRef>
          </c:xVal>
          <c:yVal>
            <c:numRef>
              <c:f>analysisP.run1!$B$2:$B$503</c:f>
              <c:numCache>
                <c:formatCode>0.00E+00</c:formatCode>
                <c:ptCount val="502"/>
                <c:pt idx="0">
                  <c:v>-81679.350000000006</c:v>
                </c:pt>
                <c:pt idx="1">
                  <c:v>-65982.14</c:v>
                </c:pt>
                <c:pt idx="2">
                  <c:v>-60968.639999999999</c:v>
                </c:pt>
                <c:pt idx="3">
                  <c:v>-58811.51</c:v>
                </c:pt>
                <c:pt idx="4">
                  <c:v>-58110.53</c:v>
                </c:pt>
                <c:pt idx="5">
                  <c:v>-57679.1</c:v>
                </c:pt>
                <c:pt idx="6">
                  <c:v>-57446.52</c:v>
                </c:pt>
                <c:pt idx="7">
                  <c:v>-56937.95</c:v>
                </c:pt>
                <c:pt idx="8">
                  <c:v>-56696.81</c:v>
                </c:pt>
                <c:pt idx="9">
                  <c:v>-56453.34</c:v>
                </c:pt>
                <c:pt idx="10">
                  <c:v>-56303.05</c:v>
                </c:pt>
                <c:pt idx="11">
                  <c:v>-55905.17</c:v>
                </c:pt>
                <c:pt idx="12">
                  <c:v>-55768.04</c:v>
                </c:pt>
                <c:pt idx="13">
                  <c:v>-55658.13</c:v>
                </c:pt>
                <c:pt idx="14">
                  <c:v>-55542.18</c:v>
                </c:pt>
                <c:pt idx="15">
                  <c:v>-55351.77</c:v>
                </c:pt>
                <c:pt idx="16">
                  <c:v>-55143.26</c:v>
                </c:pt>
                <c:pt idx="17">
                  <c:v>-55051.69</c:v>
                </c:pt>
                <c:pt idx="18">
                  <c:v>-55042.6</c:v>
                </c:pt>
                <c:pt idx="19">
                  <c:v>-54874.91</c:v>
                </c:pt>
                <c:pt idx="20">
                  <c:v>-54820.62</c:v>
                </c:pt>
                <c:pt idx="21">
                  <c:v>-54726.559999999998</c:v>
                </c:pt>
                <c:pt idx="22">
                  <c:v>-54651.51</c:v>
                </c:pt>
                <c:pt idx="23">
                  <c:v>-54651.32</c:v>
                </c:pt>
                <c:pt idx="24">
                  <c:v>-54595.05</c:v>
                </c:pt>
                <c:pt idx="25">
                  <c:v>-54617.66</c:v>
                </c:pt>
                <c:pt idx="26">
                  <c:v>-54576.99</c:v>
                </c:pt>
                <c:pt idx="27">
                  <c:v>-54533.77</c:v>
                </c:pt>
                <c:pt idx="28">
                  <c:v>-54487.99</c:v>
                </c:pt>
                <c:pt idx="29">
                  <c:v>-54389.35</c:v>
                </c:pt>
                <c:pt idx="30">
                  <c:v>-54355.66</c:v>
                </c:pt>
                <c:pt idx="31">
                  <c:v>-54327.02</c:v>
                </c:pt>
                <c:pt idx="32">
                  <c:v>-54280.41</c:v>
                </c:pt>
                <c:pt idx="33">
                  <c:v>-54247.72</c:v>
                </c:pt>
                <c:pt idx="34">
                  <c:v>-54241.63</c:v>
                </c:pt>
                <c:pt idx="35">
                  <c:v>-54173.48</c:v>
                </c:pt>
                <c:pt idx="36">
                  <c:v>-54169.2</c:v>
                </c:pt>
                <c:pt idx="37">
                  <c:v>-54168.82</c:v>
                </c:pt>
                <c:pt idx="38">
                  <c:v>-54168.75</c:v>
                </c:pt>
                <c:pt idx="39">
                  <c:v>-54128.87</c:v>
                </c:pt>
                <c:pt idx="40">
                  <c:v>-54119.51</c:v>
                </c:pt>
                <c:pt idx="41">
                  <c:v>-54114.95</c:v>
                </c:pt>
                <c:pt idx="42">
                  <c:v>-54092.74</c:v>
                </c:pt>
                <c:pt idx="43">
                  <c:v>-54085.8</c:v>
                </c:pt>
                <c:pt idx="44">
                  <c:v>-54077.77</c:v>
                </c:pt>
                <c:pt idx="45">
                  <c:v>-54056.81</c:v>
                </c:pt>
                <c:pt idx="46">
                  <c:v>-54056.11</c:v>
                </c:pt>
                <c:pt idx="47">
                  <c:v>-54056.25</c:v>
                </c:pt>
                <c:pt idx="48">
                  <c:v>-54054.23</c:v>
                </c:pt>
                <c:pt idx="49">
                  <c:v>-54056.11</c:v>
                </c:pt>
                <c:pt idx="50">
                  <c:v>-54054.89</c:v>
                </c:pt>
                <c:pt idx="51">
                  <c:v>-54009.06</c:v>
                </c:pt>
                <c:pt idx="52">
                  <c:v>-54004.3</c:v>
                </c:pt>
                <c:pt idx="53">
                  <c:v>-54006.12</c:v>
                </c:pt>
                <c:pt idx="54">
                  <c:v>-54007.74</c:v>
                </c:pt>
                <c:pt idx="55">
                  <c:v>-54001.8</c:v>
                </c:pt>
                <c:pt idx="56">
                  <c:v>-54004.61</c:v>
                </c:pt>
                <c:pt idx="57">
                  <c:v>-54000.23</c:v>
                </c:pt>
                <c:pt idx="58">
                  <c:v>-53996.55</c:v>
                </c:pt>
                <c:pt idx="59">
                  <c:v>-53984.47</c:v>
                </c:pt>
                <c:pt idx="60">
                  <c:v>-53987.78</c:v>
                </c:pt>
                <c:pt idx="61">
                  <c:v>-53985.85</c:v>
                </c:pt>
                <c:pt idx="62">
                  <c:v>-53980.92</c:v>
                </c:pt>
                <c:pt idx="63">
                  <c:v>-53975.22</c:v>
                </c:pt>
                <c:pt idx="64">
                  <c:v>-53971.71</c:v>
                </c:pt>
                <c:pt idx="65">
                  <c:v>-53959.11</c:v>
                </c:pt>
                <c:pt idx="66">
                  <c:v>-53965.4</c:v>
                </c:pt>
                <c:pt idx="67">
                  <c:v>-53962.47</c:v>
                </c:pt>
                <c:pt idx="68">
                  <c:v>-53961.760000000002</c:v>
                </c:pt>
                <c:pt idx="69">
                  <c:v>-53959.74</c:v>
                </c:pt>
                <c:pt idx="70">
                  <c:v>-53957.25</c:v>
                </c:pt>
                <c:pt idx="71">
                  <c:v>-53955.91</c:v>
                </c:pt>
                <c:pt idx="72">
                  <c:v>-53953.97</c:v>
                </c:pt>
                <c:pt idx="73">
                  <c:v>-53947.26</c:v>
                </c:pt>
                <c:pt idx="74">
                  <c:v>-53944.45</c:v>
                </c:pt>
                <c:pt idx="75">
                  <c:v>-53930.62</c:v>
                </c:pt>
                <c:pt idx="76">
                  <c:v>-53927.8</c:v>
                </c:pt>
                <c:pt idx="77">
                  <c:v>-53929.62</c:v>
                </c:pt>
                <c:pt idx="78">
                  <c:v>-53929.919999999998</c:v>
                </c:pt>
                <c:pt idx="79">
                  <c:v>-53930.1</c:v>
                </c:pt>
                <c:pt idx="80">
                  <c:v>-53926.78</c:v>
                </c:pt>
                <c:pt idx="81">
                  <c:v>-53926.76</c:v>
                </c:pt>
                <c:pt idx="82">
                  <c:v>-53927.61</c:v>
                </c:pt>
                <c:pt idx="83">
                  <c:v>-53929.440000000002</c:v>
                </c:pt>
                <c:pt idx="84">
                  <c:v>-53926.66</c:v>
                </c:pt>
                <c:pt idx="85">
                  <c:v>-53925.74</c:v>
                </c:pt>
                <c:pt idx="86">
                  <c:v>-53926.21</c:v>
                </c:pt>
                <c:pt idx="87">
                  <c:v>-53930.239999999998</c:v>
                </c:pt>
                <c:pt idx="88">
                  <c:v>-53929.25</c:v>
                </c:pt>
                <c:pt idx="89">
                  <c:v>-53930.44</c:v>
                </c:pt>
                <c:pt idx="90">
                  <c:v>-53932.37</c:v>
                </c:pt>
                <c:pt idx="91">
                  <c:v>-53935.040000000001</c:v>
                </c:pt>
                <c:pt idx="92">
                  <c:v>-53934.96</c:v>
                </c:pt>
                <c:pt idx="93">
                  <c:v>-53938.95</c:v>
                </c:pt>
                <c:pt idx="94">
                  <c:v>-53939.66</c:v>
                </c:pt>
                <c:pt idx="95">
                  <c:v>-53939.42</c:v>
                </c:pt>
                <c:pt idx="96">
                  <c:v>-53958.67</c:v>
                </c:pt>
                <c:pt idx="97">
                  <c:v>-53936.71</c:v>
                </c:pt>
                <c:pt idx="98">
                  <c:v>-53938.15</c:v>
                </c:pt>
                <c:pt idx="99">
                  <c:v>-53936.55</c:v>
                </c:pt>
                <c:pt idx="100">
                  <c:v>-53939.03</c:v>
                </c:pt>
                <c:pt idx="101">
                  <c:v>-53935.44</c:v>
                </c:pt>
                <c:pt idx="102">
                  <c:v>-53939.69</c:v>
                </c:pt>
                <c:pt idx="103">
                  <c:v>-53942.09</c:v>
                </c:pt>
                <c:pt idx="104">
                  <c:v>-53942.28</c:v>
                </c:pt>
                <c:pt idx="105">
                  <c:v>-53941.81</c:v>
                </c:pt>
                <c:pt idx="106">
                  <c:v>-53944.02</c:v>
                </c:pt>
                <c:pt idx="107">
                  <c:v>-53944.79</c:v>
                </c:pt>
                <c:pt idx="108">
                  <c:v>-53939.79</c:v>
                </c:pt>
                <c:pt idx="109">
                  <c:v>-53936.88</c:v>
                </c:pt>
                <c:pt idx="110">
                  <c:v>-53930.1</c:v>
                </c:pt>
                <c:pt idx="111">
                  <c:v>-53931.47</c:v>
                </c:pt>
                <c:pt idx="112">
                  <c:v>-53937.15</c:v>
                </c:pt>
                <c:pt idx="113">
                  <c:v>-53932.05</c:v>
                </c:pt>
                <c:pt idx="114">
                  <c:v>-53934.99</c:v>
                </c:pt>
                <c:pt idx="115">
                  <c:v>-53934.61</c:v>
                </c:pt>
                <c:pt idx="116">
                  <c:v>-53939.68</c:v>
                </c:pt>
                <c:pt idx="117">
                  <c:v>-53931.54</c:v>
                </c:pt>
                <c:pt idx="118">
                  <c:v>-53929.51</c:v>
                </c:pt>
                <c:pt idx="119">
                  <c:v>-53927.89</c:v>
                </c:pt>
                <c:pt idx="120">
                  <c:v>-53923.9</c:v>
                </c:pt>
                <c:pt idx="121">
                  <c:v>-53926.53</c:v>
                </c:pt>
                <c:pt idx="122">
                  <c:v>-53925.34</c:v>
                </c:pt>
                <c:pt idx="123">
                  <c:v>-53923.94</c:v>
                </c:pt>
                <c:pt idx="124">
                  <c:v>-53921.29</c:v>
                </c:pt>
                <c:pt idx="125">
                  <c:v>-53922.59</c:v>
                </c:pt>
                <c:pt idx="126">
                  <c:v>-53926.2</c:v>
                </c:pt>
                <c:pt idx="127">
                  <c:v>-53926.9</c:v>
                </c:pt>
                <c:pt idx="128">
                  <c:v>-53925.72</c:v>
                </c:pt>
                <c:pt idx="129">
                  <c:v>-53927.62</c:v>
                </c:pt>
                <c:pt idx="130">
                  <c:v>-53933.67</c:v>
                </c:pt>
                <c:pt idx="131">
                  <c:v>-53932.959999999999</c:v>
                </c:pt>
                <c:pt idx="132">
                  <c:v>-53929.93</c:v>
                </c:pt>
                <c:pt idx="133">
                  <c:v>-53937.56</c:v>
                </c:pt>
                <c:pt idx="134">
                  <c:v>-53938.98</c:v>
                </c:pt>
                <c:pt idx="135">
                  <c:v>-53920.43</c:v>
                </c:pt>
                <c:pt idx="136">
                  <c:v>-53923.42</c:v>
                </c:pt>
                <c:pt idx="137">
                  <c:v>-53941.71</c:v>
                </c:pt>
                <c:pt idx="138">
                  <c:v>-53920.14</c:v>
                </c:pt>
                <c:pt idx="139">
                  <c:v>-53920.61</c:v>
                </c:pt>
                <c:pt idx="140">
                  <c:v>-53945.97</c:v>
                </c:pt>
                <c:pt idx="141">
                  <c:v>-53916.95</c:v>
                </c:pt>
                <c:pt idx="142">
                  <c:v>-53917.05</c:v>
                </c:pt>
                <c:pt idx="143">
                  <c:v>-53921.16</c:v>
                </c:pt>
                <c:pt idx="144">
                  <c:v>-53927.83</c:v>
                </c:pt>
                <c:pt idx="145">
                  <c:v>-53930.66</c:v>
                </c:pt>
                <c:pt idx="146">
                  <c:v>-53927.75</c:v>
                </c:pt>
                <c:pt idx="147">
                  <c:v>-53930.92</c:v>
                </c:pt>
                <c:pt idx="148">
                  <c:v>-53940.32</c:v>
                </c:pt>
                <c:pt idx="149">
                  <c:v>-53925.66</c:v>
                </c:pt>
                <c:pt idx="150">
                  <c:v>-53922.73</c:v>
                </c:pt>
                <c:pt idx="151">
                  <c:v>-53922.83</c:v>
                </c:pt>
                <c:pt idx="152">
                  <c:v>-53925.07</c:v>
                </c:pt>
                <c:pt idx="153">
                  <c:v>-53949.25</c:v>
                </c:pt>
                <c:pt idx="154">
                  <c:v>-53920.01</c:v>
                </c:pt>
                <c:pt idx="155">
                  <c:v>-53915.31</c:v>
                </c:pt>
                <c:pt idx="156">
                  <c:v>-53911.77</c:v>
                </c:pt>
                <c:pt idx="157">
                  <c:v>-53914.25</c:v>
                </c:pt>
                <c:pt idx="158">
                  <c:v>-53915.68</c:v>
                </c:pt>
                <c:pt idx="159">
                  <c:v>-53951.18</c:v>
                </c:pt>
                <c:pt idx="160">
                  <c:v>-53941.65</c:v>
                </c:pt>
                <c:pt idx="161">
                  <c:v>-53919.55</c:v>
                </c:pt>
                <c:pt idx="162">
                  <c:v>-53922.94</c:v>
                </c:pt>
                <c:pt idx="163">
                  <c:v>-53919.519999999997</c:v>
                </c:pt>
                <c:pt idx="164">
                  <c:v>-53919.48</c:v>
                </c:pt>
                <c:pt idx="165">
                  <c:v>-53916.86</c:v>
                </c:pt>
                <c:pt idx="166">
                  <c:v>-53917.04</c:v>
                </c:pt>
                <c:pt idx="167">
                  <c:v>-53915.08</c:v>
                </c:pt>
                <c:pt idx="168">
                  <c:v>-53915.49</c:v>
                </c:pt>
                <c:pt idx="169">
                  <c:v>-53919.62</c:v>
                </c:pt>
                <c:pt idx="170">
                  <c:v>-53920.23</c:v>
                </c:pt>
                <c:pt idx="171">
                  <c:v>-53920.44</c:v>
                </c:pt>
                <c:pt idx="172">
                  <c:v>-53935.74</c:v>
                </c:pt>
                <c:pt idx="173">
                  <c:v>-53922.12</c:v>
                </c:pt>
                <c:pt idx="174">
                  <c:v>-53922</c:v>
                </c:pt>
                <c:pt idx="175">
                  <c:v>-53916.19</c:v>
                </c:pt>
                <c:pt idx="176">
                  <c:v>-53916.23</c:v>
                </c:pt>
                <c:pt idx="177">
                  <c:v>-53916.56</c:v>
                </c:pt>
                <c:pt idx="178">
                  <c:v>-53937.59</c:v>
                </c:pt>
                <c:pt idx="179">
                  <c:v>-53939.42</c:v>
                </c:pt>
                <c:pt idx="180">
                  <c:v>-53924.800000000003</c:v>
                </c:pt>
                <c:pt idx="181">
                  <c:v>-53926.8</c:v>
                </c:pt>
                <c:pt idx="182">
                  <c:v>-53928.21</c:v>
                </c:pt>
                <c:pt idx="183">
                  <c:v>-53928.19</c:v>
                </c:pt>
                <c:pt idx="184">
                  <c:v>-53926.12</c:v>
                </c:pt>
                <c:pt idx="185">
                  <c:v>-53920.54</c:v>
                </c:pt>
                <c:pt idx="186">
                  <c:v>-53940.67</c:v>
                </c:pt>
                <c:pt idx="187">
                  <c:v>-53926.94</c:v>
                </c:pt>
                <c:pt idx="188">
                  <c:v>-53925.09</c:v>
                </c:pt>
                <c:pt idx="189">
                  <c:v>-53924.06</c:v>
                </c:pt>
                <c:pt idx="190">
                  <c:v>-53922.41</c:v>
                </c:pt>
                <c:pt idx="191">
                  <c:v>-53921.3</c:v>
                </c:pt>
                <c:pt idx="192">
                  <c:v>-53927.89</c:v>
                </c:pt>
                <c:pt idx="193">
                  <c:v>-53925.65</c:v>
                </c:pt>
                <c:pt idx="194">
                  <c:v>-53923.25</c:v>
                </c:pt>
                <c:pt idx="195">
                  <c:v>-53923.14</c:v>
                </c:pt>
                <c:pt idx="196">
                  <c:v>-53918.95</c:v>
                </c:pt>
                <c:pt idx="197">
                  <c:v>-53921.81</c:v>
                </c:pt>
                <c:pt idx="198">
                  <c:v>-53927.28</c:v>
                </c:pt>
                <c:pt idx="199">
                  <c:v>-53919.73</c:v>
                </c:pt>
                <c:pt idx="200">
                  <c:v>-53924.83</c:v>
                </c:pt>
                <c:pt idx="201">
                  <c:v>-53920.21</c:v>
                </c:pt>
                <c:pt idx="202">
                  <c:v>-53927.91</c:v>
                </c:pt>
                <c:pt idx="203">
                  <c:v>-53933.54</c:v>
                </c:pt>
                <c:pt idx="204">
                  <c:v>-53920.92</c:v>
                </c:pt>
                <c:pt idx="205">
                  <c:v>-53926.27</c:v>
                </c:pt>
                <c:pt idx="206">
                  <c:v>-53921.16</c:v>
                </c:pt>
                <c:pt idx="207">
                  <c:v>-53922.720000000001</c:v>
                </c:pt>
                <c:pt idx="208">
                  <c:v>-53924.9</c:v>
                </c:pt>
                <c:pt idx="209">
                  <c:v>-53927.519999999997</c:v>
                </c:pt>
                <c:pt idx="210">
                  <c:v>-53924.99</c:v>
                </c:pt>
                <c:pt idx="211">
                  <c:v>-53924.51</c:v>
                </c:pt>
                <c:pt idx="212">
                  <c:v>-53925.440000000002</c:v>
                </c:pt>
                <c:pt idx="213">
                  <c:v>-53928.53</c:v>
                </c:pt>
                <c:pt idx="214">
                  <c:v>-53927.44</c:v>
                </c:pt>
                <c:pt idx="215">
                  <c:v>-53924.28</c:v>
                </c:pt>
                <c:pt idx="216">
                  <c:v>-53920.79</c:v>
                </c:pt>
                <c:pt idx="217">
                  <c:v>-53923.03</c:v>
                </c:pt>
                <c:pt idx="218">
                  <c:v>-53926.03</c:v>
                </c:pt>
                <c:pt idx="219">
                  <c:v>-53925.43</c:v>
                </c:pt>
                <c:pt idx="220">
                  <c:v>-53924.05</c:v>
                </c:pt>
                <c:pt idx="221">
                  <c:v>-53925.21</c:v>
                </c:pt>
                <c:pt idx="222">
                  <c:v>-53925.41</c:v>
                </c:pt>
                <c:pt idx="223">
                  <c:v>-53923.87</c:v>
                </c:pt>
                <c:pt idx="224">
                  <c:v>-53929.02</c:v>
                </c:pt>
                <c:pt idx="225">
                  <c:v>-53923.26</c:v>
                </c:pt>
                <c:pt idx="226">
                  <c:v>-53923.11</c:v>
                </c:pt>
                <c:pt idx="227">
                  <c:v>-53921.01</c:v>
                </c:pt>
                <c:pt idx="228">
                  <c:v>-53921.87</c:v>
                </c:pt>
                <c:pt idx="229">
                  <c:v>-53922.85</c:v>
                </c:pt>
                <c:pt idx="230">
                  <c:v>-53925.37</c:v>
                </c:pt>
                <c:pt idx="231">
                  <c:v>-53922.86</c:v>
                </c:pt>
                <c:pt idx="232">
                  <c:v>-53922.54</c:v>
                </c:pt>
                <c:pt idx="233">
                  <c:v>-53923.93</c:v>
                </c:pt>
                <c:pt idx="234">
                  <c:v>-53925.05</c:v>
                </c:pt>
                <c:pt idx="235">
                  <c:v>-53920.4</c:v>
                </c:pt>
                <c:pt idx="236">
                  <c:v>-53945.45</c:v>
                </c:pt>
                <c:pt idx="237">
                  <c:v>-53924.31</c:v>
                </c:pt>
                <c:pt idx="238">
                  <c:v>-53919.839999999997</c:v>
                </c:pt>
                <c:pt idx="239">
                  <c:v>-53919.12</c:v>
                </c:pt>
                <c:pt idx="240">
                  <c:v>-53923.91</c:v>
                </c:pt>
                <c:pt idx="241">
                  <c:v>-53927.03</c:v>
                </c:pt>
                <c:pt idx="242">
                  <c:v>-53923.56</c:v>
                </c:pt>
                <c:pt idx="243">
                  <c:v>-53928.12</c:v>
                </c:pt>
                <c:pt idx="244">
                  <c:v>-53927.38</c:v>
                </c:pt>
                <c:pt idx="245">
                  <c:v>-53929.919999999998</c:v>
                </c:pt>
                <c:pt idx="246">
                  <c:v>-53922.1</c:v>
                </c:pt>
                <c:pt idx="247">
                  <c:v>-53922.52</c:v>
                </c:pt>
                <c:pt idx="248">
                  <c:v>-53920.54</c:v>
                </c:pt>
                <c:pt idx="249">
                  <c:v>-53925.83</c:v>
                </c:pt>
                <c:pt idx="250">
                  <c:v>-53922.36</c:v>
                </c:pt>
                <c:pt idx="251">
                  <c:v>-53920.22</c:v>
                </c:pt>
                <c:pt idx="252">
                  <c:v>-53919.17</c:v>
                </c:pt>
                <c:pt idx="253">
                  <c:v>-53927.46</c:v>
                </c:pt>
                <c:pt idx="254">
                  <c:v>-53929.36</c:v>
                </c:pt>
                <c:pt idx="255">
                  <c:v>-53922.6</c:v>
                </c:pt>
                <c:pt idx="256">
                  <c:v>-53919.39</c:v>
                </c:pt>
                <c:pt idx="257">
                  <c:v>-53918.78</c:v>
                </c:pt>
                <c:pt idx="258">
                  <c:v>-53922.65</c:v>
                </c:pt>
                <c:pt idx="259">
                  <c:v>-53920.06</c:v>
                </c:pt>
                <c:pt idx="260">
                  <c:v>-53920.44</c:v>
                </c:pt>
                <c:pt idx="261">
                  <c:v>-53926.77</c:v>
                </c:pt>
                <c:pt idx="262">
                  <c:v>-53921.54</c:v>
                </c:pt>
                <c:pt idx="263">
                  <c:v>-53923.1</c:v>
                </c:pt>
                <c:pt idx="264">
                  <c:v>-53924.27</c:v>
                </c:pt>
                <c:pt idx="265">
                  <c:v>-53954.96</c:v>
                </c:pt>
                <c:pt idx="266">
                  <c:v>-53929.35</c:v>
                </c:pt>
                <c:pt idx="267">
                  <c:v>-53923.42</c:v>
                </c:pt>
                <c:pt idx="268">
                  <c:v>-53926.46</c:v>
                </c:pt>
                <c:pt idx="269">
                  <c:v>-53916.33</c:v>
                </c:pt>
                <c:pt idx="270">
                  <c:v>-53914.1</c:v>
                </c:pt>
                <c:pt idx="271">
                  <c:v>-53927.24</c:v>
                </c:pt>
                <c:pt idx="272">
                  <c:v>-53925.38</c:v>
                </c:pt>
                <c:pt idx="273">
                  <c:v>-53914.83</c:v>
                </c:pt>
                <c:pt idx="274">
                  <c:v>-53914.16</c:v>
                </c:pt>
                <c:pt idx="275">
                  <c:v>-53925.39</c:v>
                </c:pt>
                <c:pt idx="276">
                  <c:v>-53923.58</c:v>
                </c:pt>
                <c:pt idx="277">
                  <c:v>-53914.9</c:v>
                </c:pt>
                <c:pt idx="278">
                  <c:v>-53917.97</c:v>
                </c:pt>
                <c:pt idx="279">
                  <c:v>-53919.48</c:v>
                </c:pt>
                <c:pt idx="280">
                  <c:v>-53923.65</c:v>
                </c:pt>
                <c:pt idx="281">
                  <c:v>-53915.7</c:v>
                </c:pt>
                <c:pt idx="282">
                  <c:v>-53915.03</c:v>
                </c:pt>
                <c:pt idx="283">
                  <c:v>-53912.56</c:v>
                </c:pt>
                <c:pt idx="284">
                  <c:v>-53913.32</c:v>
                </c:pt>
                <c:pt idx="285">
                  <c:v>-53911.21</c:v>
                </c:pt>
                <c:pt idx="286">
                  <c:v>-53910.239999999998</c:v>
                </c:pt>
                <c:pt idx="287">
                  <c:v>-53913.11</c:v>
                </c:pt>
                <c:pt idx="288">
                  <c:v>-53913.3</c:v>
                </c:pt>
                <c:pt idx="289">
                  <c:v>-53928.87</c:v>
                </c:pt>
                <c:pt idx="290">
                  <c:v>-53928.03</c:v>
                </c:pt>
                <c:pt idx="291">
                  <c:v>-53915.79</c:v>
                </c:pt>
                <c:pt idx="292">
                  <c:v>-53914.57</c:v>
                </c:pt>
                <c:pt idx="293">
                  <c:v>-53925.99</c:v>
                </c:pt>
                <c:pt idx="294">
                  <c:v>-53926.02</c:v>
                </c:pt>
                <c:pt idx="295">
                  <c:v>-53925.919999999998</c:v>
                </c:pt>
                <c:pt idx="296">
                  <c:v>-53926.86</c:v>
                </c:pt>
                <c:pt idx="297">
                  <c:v>-53918.37</c:v>
                </c:pt>
                <c:pt idx="298">
                  <c:v>-53921.63</c:v>
                </c:pt>
                <c:pt idx="299">
                  <c:v>-53928.5</c:v>
                </c:pt>
                <c:pt idx="300">
                  <c:v>-53921.81</c:v>
                </c:pt>
                <c:pt idx="301">
                  <c:v>-53925.03</c:v>
                </c:pt>
                <c:pt idx="302">
                  <c:v>-53928.82</c:v>
                </c:pt>
                <c:pt idx="303">
                  <c:v>-53926.69</c:v>
                </c:pt>
                <c:pt idx="304">
                  <c:v>-53926.29</c:v>
                </c:pt>
                <c:pt idx="305">
                  <c:v>-53931.99</c:v>
                </c:pt>
                <c:pt idx="306">
                  <c:v>-53926.080000000002</c:v>
                </c:pt>
                <c:pt idx="307">
                  <c:v>-53925.74</c:v>
                </c:pt>
                <c:pt idx="308">
                  <c:v>-53937.21</c:v>
                </c:pt>
                <c:pt idx="309">
                  <c:v>-53927.78</c:v>
                </c:pt>
                <c:pt idx="310">
                  <c:v>-53929.71</c:v>
                </c:pt>
                <c:pt idx="311">
                  <c:v>-53928.31</c:v>
                </c:pt>
                <c:pt idx="312">
                  <c:v>-53928.69</c:v>
                </c:pt>
                <c:pt idx="313">
                  <c:v>-53924.85</c:v>
                </c:pt>
                <c:pt idx="314">
                  <c:v>-53923.65</c:v>
                </c:pt>
                <c:pt idx="315">
                  <c:v>-53953.04</c:v>
                </c:pt>
                <c:pt idx="316">
                  <c:v>-53923.3</c:v>
                </c:pt>
                <c:pt idx="317">
                  <c:v>-53922.74</c:v>
                </c:pt>
                <c:pt idx="318">
                  <c:v>-53919.56</c:v>
                </c:pt>
                <c:pt idx="319">
                  <c:v>-53915.05</c:v>
                </c:pt>
                <c:pt idx="320">
                  <c:v>-53915.69</c:v>
                </c:pt>
                <c:pt idx="321">
                  <c:v>-53916.29</c:v>
                </c:pt>
                <c:pt idx="322">
                  <c:v>-53921.57</c:v>
                </c:pt>
                <c:pt idx="323">
                  <c:v>-53918.3</c:v>
                </c:pt>
                <c:pt idx="324">
                  <c:v>-53925.27</c:v>
                </c:pt>
                <c:pt idx="325">
                  <c:v>-53923.41</c:v>
                </c:pt>
                <c:pt idx="326">
                  <c:v>-53931.35</c:v>
                </c:pt>
                <c:pt idx="327">
                  <c:v>-53928.42</c:v>
                </c:pt>
                <c:pt idx="328">
                  <c:v>-53919.14</c:v>
                </c:pt>
                <c:pt idx="329">
                  <c:v>-53931.75</c:v>
                </c:pt>
                <c:pt idx="330">
                  <c:v>-53918.82</c:v>
                </c:pt>
                <c:pt idx="331">
                  <c:v>-53918.79</c:v>
                </c:pt>
                <c:pt idx="332">
                  <c:v>-53920.76</c:v>
                </c:pt>
                <c:pt idx="333">
                  <c:v>-53930.15</c:v>
                </c:pt>
                <c:pt idx="334">
                  <c:v>-53929.89</c:v>
                </c:pt>
                <c:pt idx="335">
                  <c:v>-53922.32</c:v>
                </c:pt>
                <c:pt idx="336">
                  <c:v>-53929.51</c:v>
                </c:pt>
                <c:pt idx="337">
                  <c:v>-53924.39</c:v>
                </c:pt>
                <c:pt idx="338">
                  <c:v>-53925.46</c:v>
                </c:pt>
                <c:pt idx="339">
                  <c:v>-53921.58</c:v>
                </c:pt>
                <c:pt idx="340">
                  <c:v>-53919.55</c:v>
                </c:pt>
                <c:pt idx="341">
                  <c:v>-53923.57</c:v>
                </c:pt>
                <c:pt idx="342">
                  <c:v>-53924.05</c:v>
                </c:pt>
                <c:pt idx="343">
                  <c:v>-53919.95</c:v>
                </c:pt>
                <c:pt idx="344">
                  <c:v>-53919.09</c:v>
                </c:pt>
                <c:pt idx="345">
                  <c:v>-53922.89</c:v>
                </c:pt>
                <c:pt idx="346">
                  <c:v>-53935.16</c:v>
                </c:pt>
                <c:pt idx="347">
                  <c:v>-53919.21</c:v>
                </c:pt>
                <c:pt idx="348">
                  <c:v>-53921.06</c:v>
                </c:pt>
                <c:pt idx="349">
                  <c:v>-53919.86</c:v>
                </c:pt>
                <c:pt idx="350">
                  <c:v>-53946.84</c:v>
                </c:pt>
                <c:pt idx="351">
                  <c:v>-53915.89</c:v>
                </c:pt>
                <c:pt idx="352">
                  <c:v>-53916.34</c:v>
                </c:pt>
                <c:pt idx="353">
                  <c:v>-53942.27</c:v>
                </c:pt>
                <c:pt idx="354">
                  <c:v>-53913.33</c:v>
                </c:pt>
                <c:pt idx="355">
                  <c:v>-53913.13</c:v>
                </c:pt>
                <c:pt idx="356">
                  <c:v>-53915.22</c:v>
                </c:pt>
                <c:pt idx="357">
                  <c:v>-53914.71</c:v>
                </c:pt>
                <c:pt idx="358">
                  <c:v>-53915.32</c:v>
                </c:pt>
                <c:pt idx="359">
                  <c:v>-53930.81</c:v>
                </c:pt>
                <c:pt idx="360">
                  <c:v>-53913.5</c:v>
                </c:pt>
                <c:pt idx="361">
                  <c:v>-53949.72</c:v>
                </c:pt>
                <c:pt idx="362">
                  <c:v>-53911.64</c:v>
                </c:pt>
                <c:pt idx="363">
                  <c:v>-53912.09</c:v>
                </c:pt>
                <c:pt idx="364">
                  <c:v>-53915.519999999997</c:v>
                </c:pt>
                <c:pt idx="365">
                  <c:v>-53914.22</c:v>
                </c:pt>
                <c:pt idx="366">
                  <c:v>-53913.65</c:v>
                </c:pt>
                <c:pt idx="367">
                  <c:v>-53916.01</c:v>
                </c:pt>
                <c:pt idx="368">
                  <c:v>-53920.17</c:v>
                </c:pt>
                <c:pt idx="369">
                  <c:v>-53924.19</c:v>
                </c:pt>
                <c:pt idx="370">
                  <c:v>-53925.16</c:v>
                </c:pt>
                <c:pt idx="371">
                  <c:v>-53919.43</c:v>
                </c:pt>
                <c:pt idx="372">
                  <c:v>-53926.84</c:v>
                </c:pt>
                <c:pt idx="373">
                  <c:v>-53917.65</c:v>
                </c:pt>
                <c:pt idx="374">
                  <c:v>-53917.78</c:v>
                </c:pt>
                <c:pt idx="375">
                  <c:v>-53918.66</c:v>
                </c:pt>
                <c:pt idx="376">
                  <c:v>-53918.64</c:v>
                </c:pt>
                <c:pt idx="377">
                  <c:v>-53925.59</c:v>
                </c:pt>
                <c:pt idx="378">
                  <c:v>-53918.400000000001</c:v>
                </c:pt>
                <c:pt idx="379">
                  <c:v>-53914.43</c:v>
                </c:pt>
                <c:pt idx="380">
                  <c:v>-53914.82</c:v>
                </c:pt>
                <c:pt idx="381">
                  <c:v>-53916.85</c:v>
                </c:pt>
                <c:pt idx="382">
                  <c:v>-53918.66</c:v>
                </c:pt>
                <c:pt idx="383">
                  <c:v>-53921.11</c:v>
                </c:pt>
                <c:pt idx="384">
                  <c:v>-53916.73</c:v>
                </c:pt>
                <c:pt idx="385">
                  <c:v>-53916.99</c:v>
                </c:pt>
                <c:pt idx="386">
                  <c:v>-53916.63</c:v>
                </c:pt>
                <c:pt idx="387">
                  <c:v>-53923.73</c:v>
                </c:pt>
                <c:pt idx="388">
                  <c:v>-53924.41</c:v>
                </c:pt>
                <c:pt idx="389">
                  <c:v>-53921.24</c:v>
                </c:pt>
                <c:pt idx="390">
                  <c:v>-53917.22</c:v>
                </c:pt>
                <c:pt idx="391">
                  <c:v>-53917.81</c:v>
                </c:pt>
                <c:pt idx="392">
                  <c:v>-53921.51</c:v>
                </c:pt>
                <c:pt idx="393">
                  <c:v>-53921.61</c:v>
                </c:pt>
                <c:pt idx="394">
                  <c:v>-53917.66</c:v>
                </c:pt>
                <c:pt idx="395">
                  <c:v>-53918.77</c:v>
                </c:pt>
                <c:pt idx="396">
                  <c:v>-53917.36</c:v>
                </c:pt>
                <c:pt idx="397">
                  <c:v>-53916.29</c:v>
                </c:pt>
                <c:pt idx="398">
                  <c:v>-53916.84</c:v>
                </c:pt>
                <c:pt idx="399">
                  <c:v>-53918.84</c:v>
                </c:pt>
                <c:pt idx="400">
                  <c:v>-53918.36</c:v>
                </c:pt>
                <c:pt idx="401">
                  <c:v>-53918.76</c:v>
                </c:pt>
                <c:pt idx="402">
                  <c:v>-53920.11</c:v>
                </c:pt>
                <c:pt idx="403">
                  <c:v>-53921.19</c:v>
                </c:pt>
                <c:pt idx="404">
                  <c:v>-53919.77</c:v>
                </c:pt>
                <c:pt idx="405">
                  <c:v>-53920.41</c:v>
                </c:pt>
                <c:pt idx="406">
                  <c:v>-53918.95</c:v>
                </c:pt>
                <c:pt idx="407">
                  <c:v>-53918.79</c:v>
                </c:pt>
                <c:pt idx="408">
                  <c:v>-53930.21</c:v>
                </c:pt>
                <c:pt idx="409">
                  <c:v>-53929.98</c:v>
                </c:pt>
                <c:pt idx="410">
                  <c:v>-53916.15</c:v>
                </c:pt>
                <c:pt idx="411">
                  <c:v>-53918.45</c:v>
                </c:pt>
                <c:pt idx="412">
                  <c:v>-53921.03</c:v>
                </c:pt>
                <c:pt idx="413">
                  <c:v>-53925.599999999999</c:v>
                </c:pt>
                <c:pt idx="414">
                  <c:v>-53915.65</c:v>
                </c:pt>
                <c:pt idx="415">
                  <c:v>-53924.75</c:v>
                </c:pt>
                <c:pt idx="416">
                  <c:v>-53925.3</c:v>
                </c:pt>
                <c:pt idx="417">
                  <c:v>-53924.24</c:v>
                </c:pt>
                <c:pt idx="418">
                  <c:v>-53916.68</c:v>
                </c:pt>
                <c:pt idx="419">
                  <c:v>-53917.2</c:v>
                </c:pt>
                <c:pt idx="420">
                  <c:v>-53916.639999999999</c:v>
                </c:pt>
                <c:pt idx="421">
                  <c:v>-53915.63</c:v>
                </c:pt>
                <c:pt idx="422">
                  <c:v>-53913.8</c:v>
                </c:pt>
                <c:pt idx="423">
                  <c:v>-53913.3</c:v>
                </c:pt>
                <c:pt idx="424">
                  <c:v>-53914.400000000001</c:v>
                </c:pt>
                <c:pt idx="425">
                  <c:v>-53915.67</c:v>
                </c:pt>
                <c:pt idx="426">
                  <c:v>-53918.7</c:v>
                </c:pt>
                <c:pt idx="427">
                  <c:v>-53918.400000000001</c:v>
                </c:pt>
                <c:pt idx="428">
                  <c:v>-53919.18</c:v>
                </c:pt>
                <c:pt idx="429">
                  <c:v>-53919.21</c:v>
                </c:pt>
                <c:pt idx="430">
                  <c:v>-53918.29</c:v>
                </c:pt>
                <c:pt idx="431">
                  <c:v>-53916.7</c:v>
                </c:pt>
                <c:pt idx="432">
                  <c:v>-53914.45</c:v>
                </c:pt>
                <c:pt idx="433">
                  <c:v>-53916.81</c:v>
                </c:pt>
                <c:pt idx="434">
                  <c:v>-53926.42</c:v>
                </c:pt>
                <c:pt idx="435">
                  <c:v>-53917.9</c:v>
                </c:pt>
                <c:pt idx="436">
                  <c:v>-53920.02</c:v>
                </c:pt>
                <c:pt idx="437">
                  <c:v>-53929.03</c:v>
                </c:pt>
                <c:pt idx="438">
                  <c:v>-53923.62</c:v>
                </c:pt>
                <c:pt idx="439">
                  <c:v>-53929.61</c:v>
                </c:pt>
                <c:pt idx="440">
                  <c:v>-53929.91</c:v>
                </c:pt>
                <c:pt idx="441">
                  <c:v>-53925.34</c:v>
                </c:pt>
                <c:pt idx="442">
                  <c:v>-53928.77</c:v>
                </c:pt>
                <c:pt idx="443">
                  <c:v>-53925.5</c:v>
                </c:pt>
                <c:pt idx="444">
                  <c:v>-53927.29</c:v>
                </c:pt>
                <c:pt idx="445">
                  <c:v>-53926.66</c:v>
                </c:pt>
                <c:pt idx="446">
                  <c:v>-53953.21</c:v>
                </c:pt>
                <c:pt idx="447">
                  <c:v>-53926.78</c:v>
                </c:pt>
                <c:pt idx="448">
                  <c:v>-53928.37</c:v>
                </c:pt>
                <c:pt idx="449">
                  <c:v>-53928.08</c:v>
                </c:pt>
                <c:pt idx="450">
                  <c:v>-53955.24</c:v>
                </c:pt>
                <c:pt idx="451">
                  <c:v>-53924.84</c:v>
                </c:pt>
                <c:pt idx="452">
                  <c:v>-53930.15</c:v>
                </c:pt>
                <c:pt idx="453">
                  <c:v>-53924.959999999999</c:v>
                </c:pt>
                <c:pt idx="454">
                  <c:v>-53922.58</c:v>
                </c:pt>
                <c:pt idx="455">
                  <c:v>-53952.59</c:v>
                </c:pt>
                <c:pt idx="456">
                  <c:v>-53920.37</c:v>
                </c:pt>
                <c:pt idx="457">
                  <c:v>-53926.75</c:v>
                </c:pt>
                <c:pt idx="458">
                  <c:v>-53931.6</c:v>
                </c:pt>
                <c:pt idx="459">
                  <c:v>-53930.43</c:v>
                </c:pt>
                <c:pt idx="460">
                  <c:v>-53930.1</c:v>
                </c:pt>
                <c:pt idx="461">
                  <c:v>-53928.480000000003</c:v>
                </c:pt>
                <c:pt idx="462">
                  <c:v>-53927.89</c:v>
                </c:pt>
                <c:pt idx="463">
                  <c:v>-53928.4</c:v>
                </c:pt>
                <c:pt idx="464">
                  <c:v>-53925.35</c:v>
                </c:pt>
                <c:pt idx="465">
                  <c:v>-53924.58</c:v>
                </c:pt>
                <c:pt idx="466">
                  <c:v>-53923.360000000001</c:v>
                </c:pt>
                <c:pt idx="467">
                  <c:v>-53920.480000000003</c:v>
                </c:pt>
                <c:pt idx="468">
                  <c:v>-53920.03</c:v>
                </c:pt>
                <c:pt idx="469">
                  <c:v>-53919.39</c:v>
                </c:pt>
                <c:pt idx="470">
                  <c:v>-53919.64</c:v>
                </c:pt>
                <c:pt idx="471">
                  <c:v>-53917.760000000002</c:v>
                </c:pt>
                <c:pt idx="472">
                  <c:v>-53915.27</c:v>
                </c:pt>
                <c:pt idx="473">
                  <c:v>-53918.07</c:v>
                </c:pt>
                <c:pt idx="474">
                  <c:v>-53932.160000000003</c:v>
                </c:pt>
                <c:pt idx="475">
                  <c:v>-53919.69</c:v>
                </c:pt>
                <c:pt idx="476">
                  <c:v>-53917.31</c:v>
                </c:pt>
                <c:pt idx="477">
                  <c:v>-53916.74</c:v>
                </c:pt>
                <c:pt idx="478">
                  <c:v>-53921.72</c:v>
                </c:pt>
                <c:pt idx="479">
                  <c:v>-53920.19</c:v>
                </c:pt>
                <c:pt idx="480">
                  <c:v>-53923.08</c:v>
                </c:pt>
                <c:pt idx="481">
                  <c:v>-53925.66</c:v>
                </c:pt>
                <c:pt idx="482">
                  <c:v>-53924.02</c:v>
                </c:pt>
                <c:pt idx="483">
                  <c:v>-53924.25</c:v>
                </c:pt>
                <c:pt idx="484">
                  <c:v>-53930.09</c:v>
                </c:pt>
                <c:pt idx="485">
                  <c:v>-53926.78</c:v>
                </c:pt>
                <c:pt idx="486">
                  <c:v>-53924.29</c:v>
                </c:pt>
                <c:pt idx="487">
                  <c:v>-53923.08</c:v>
                </c:pt>
                <c:pt idx="488">
                  <c:v>-53923.47</c:v>
                </c:pt>
                <c:pt idx="489">
                  <c:v>-53925.4</c:v>
                </c:pt>
                <c:pt idx="490">
                  <c:v>-53929.42</c:v>
                </c:pt>
                <c:pt idx="491">
                  <c:v>-53938.65</c:v>
                </c:pt>
                <c:pt idx="492">
                  <c:v>-53935.95</c:v>
                </c:pt>
                <c:pt idx="493">
                  <c:v>-53939.66</c:v>
                </c:pt>
                <c:pt idx="494">
                  <c:v>-53926.9</c:v>
                </c:pt>
                <c:pt idx="495">
                  <c:v>-53928.62</c:v>
                </c:pt>
                <c:pt idx="496">
                  <c:v>-53928.36</c:v>
                </c:pt>
                <c:pt idx="497">
                  <c:v>-53923.07</c:v>
                </c:pt>
                <c:pt idx="498">
                  <c:v>-53923.55</c:v>
                </c:pt>
                <c:pt idx="499">
                  <c:v>-53931.49</c:v>
                </c:pt>
                <c:pt idx="500">
                  <c:v>-53924.92</c:v>
                </c:pt>
              </c:numCache>
            </c:numRef>
          </c:yVal>
          <c:smooth val="0"/>
          <c:extLst>
            <c:ext xmlns:c16="http://schemas.microsoft.com/office/drawing/2014/chart" uri="{C3380CC4-5D6E-409C-BE32-E72D297353CC}">
              <c16:uniqueId val="{00000000-59A7-8543-98A0-737C6D1C52AD}"/>
            </c:ext>
          </c:extLst>
        </c:ser>
        <c:dLbls>
          <c:showLegendKey val="0"/>
          <c:showVal val="0"/>
          <c:showCatName val="0"/>
          <c:showSerName val="0"/>
          <c:showPercent val="0"/>
          <c:showBubbleSize val="0"/>
        </c:dLbls>
        <c:axId val="612298816"/>
        <c:axId val="612300448"/>
      </c:scatterChart>
      <c:valAx>
        <c:axId val="6122988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300448"/>
        <c:crosses val="autoZero"/>
        <c:crossBetween val="midCat"/>
      </c:valAx>
      <c:valAx>
        <c:axId val="612300448"/>
        <c:scaling>
          <c:orientation val="minMax"/>
          <c:max val="-53800"/>
          <c:min val="-54200"/>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122988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DE1971-6DC8-FB41-8146-13457683B735}"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3970" name="Rectangle 2"/>
          <p:cNvSpPr>
            <a:spLocks noGrp="1" noRot="1" noChangeAspect="1" noChangeArrowheads="1"/>
          </p:cNvSpPr>
          <p:nvPr>
            <p:ph type="sldImg"/>
          </p:nvPr>
        </p:nvSpPr>
        <p:spPr>
          <a:xfrm>
            <a:off x="331788" y="652463"/>
            <a:ext cx="6194425" cy="3484562"/>
          </a:xfrm>
          <a:solidFill>
            <a:srgbClr val="FFFFFF"/>
          </a:solidFill>
          <a:ln/>
        </p:spPr>
      </p:sp>
      <p:sp>
        <p:nvSpPr>
          <p:cNvPr id="83971"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143436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55771EE-9AF4-1D4D-919F-1F40E673E4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076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007619" name="Rectangle 3"/>
          <p:cNvSpPr>
            <a:spLocks noGrp="1" noChangeArrowheads="1"/>
          </p:cNvSpPr>
          <p:nvPr>
            <p:ph type="body" idx="1"/>
          </p:nvPr>
        </p:nvSpPr>
        <p:spPr bwMode="auto">
          <a:xfrm>
            <a:off x="914635" y="4343137"/>
            <a:ext cx="5028731" cy="4115327"/>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46526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AC3D65-5EC8-2C41-9B23-DD962F4B0F9F}"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6018" name="Rectangle 2"/>
          <p:cNvSpPr>
            <a:spLocks noGrp="1" noRot="1" noChangeAspect="1" noChangeArrowheads="1"/>
          </p:cNvSpPr>
          <p:nvPr>
            <p:ph type="sldImg"/>
          </p:nvPr>
        </p:nvSpPr>
        <p:spPr>
          <a:xfrm>
            <a:off x="1106488" y="652463"/>
            <a:ext cx="4645025" cy="3484562"/>
          </a:xfrm>
          <a:solidFill>
            <a:srgbClr val="FFFFFF"/>
          </a:solidFill>
          <a:ln/>
        </p:spPr>
      </p:sp>
      <p:sp>
        <p:nvSpPr>
          <p:cNvPr id="86019"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213593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0B59E4-4D70-9A41-94E0-61C150A436A8}"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848778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DF01D8E-9D3D-E84A-A478-12A869C6A3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4994" name="Rectangle 2"/>
          <p:cNvSpPr>
            <a:spLocks noGrp="1" noRot="1" noChangeAspect="1" noChangeArrowheads="1"/>
          </p:cNvSpPr>
          <p:nvPr>
            <p:ph type="sldImg"/>
          </p:nvPr>
        </p:nvSpPr>
        <p:spPr>
          <a:xfrm>
            <a:off x="331788" y="652463"/>
            <a:ext cx="6194425" cy="3484562"/>
          </a:xfrm>
          <a:solidFill>
            <a:srgbClr val="FFFFFF"/>
          </a:solidFill>
          <a:ln/>
        </p:spPr>
      </p:sp>
      <p:sp>
        <p:nvSpPr>
          <p:cNvPr id="84995" name="Rectangle 3"/>
          <p:cNvSpPr>
            <a:spLocks noGrp="1" noChangeArrowheads="1"/>
          </p:cNvSpPr>
          <p:nvPr>
            <p:ph type="body" idx="1"/>
          </p:nvPr>
        </p:nvSpPr>
        <p:spPr>
          <a:xfrm>
            <a:off x="928688" y="4354513"/>
            <a:ext cx="5000625" cy="4137025"/>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679993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64CD9F-AF09-D24C-9CCD-AC78D2399952}"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88066" name="Rectangle 2"/>
          <p:cNvSpPr>
            <a:spLocks noGrp="1" noRot="1" noChangeAspect="1" noChangeArrowheads="1"/>
          </p:cNvSpPr>
          <p:nvPr>
            <p:ph type="sldImg"/>
          </p:nvPr>
        </p:nvSpPr>
        <p:spPr>
          <a:xfrm>
            <a:off x="331788" y="652463"/>
            <a:ext cx="6194425" cy="3484562"/>
          </a:xfrm>
          <a:solidFill>
            <a:srgbClr val="FFFFFF"/>
          </a:solidFill>
          <a:ln/>
        </p:spPr>
      </p:sp>
      <p:sp>
        <p:nvSpPr>
          <p:cNvPr id="88067"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838793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AD3F342-BA9A-A041-A09B-1CA419FA7217}" type="slidenum">
              <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Arial" charset="0"/>
              <a:ea typeface="ＭＳ Ｐゴシック" charset="-128"/>
            </a:endParaRPr>
          </a:p>
        </p:txBody>
      </p:sp>
      <p:sp>
        <p:nvSpPr>
          <p:cNvPr id="90114" name="Rectangle 2"/>
          <p:cNvSpPr>
            <a:spLocks noGrp="1" noRot="1" noChangeAspect="1" noChangeArrowheads="1"/>
          </p:cNvSpPr>
          <p:nvPr>
            <p:ph type="sldImg"/>
          </p:nvPr>
        </p:nvSpPr>
        <p:spPr>
          <a:xfrm>
            <a:off x="1106488" y="652463"/>
            <a:ext cx="4645025" cy="3484562"/>
          </a:xfrm>
          <a:solidFill>
            <a:srgbClr val="FFFFFF"/>
          </a:solidFill>
          <a:ln/>
        </p:spPr>
      </p:sp>
      <p:sp>
        <p:nvSpPr>
          <p:cNvPr id="90115" name="Rectangle 3"/>
          <p:cNvSpPr>
            <a:spLocks noGrp="1" noChangeArrowheads="1"/>
          </p:cNvSpPr>
          <p:nvPr>
            <p:ph type="body" idx="1"/>
          </p:nvPr>
        </p:nvSpPr>
        <p:spPr>
          <a:xfrm>
            <a:off x="928688" y="4354513"/>
            <a:ext cx="5000625" cy="4137025"/>
          </a:xfrm>
          <a:solidFill>
            <a:srgbClr val="FFFFFF"/>
          </a:solidFill>
          <a:ln>
            <a:solidFill>
              <a:srgbClr val="000000"/>
            </a:solidFill>
          </a:ln>
        </p:spPr>
        <p:txBody>
          <a:bodyPr/>
          <a:lstStyle/>
          <a:p>
            <a:endParaRPr lang="en-US" altLang="en-US"/>
          </a:p>
        </p:txBody>
      </p:sp>
    </p:spTree>
    <p:extLst>
      <p:ext uri="{BB962C8B-B14F-4D97-AF65-F5344CB8AC3E}">
        <p14:creationId xmlns:p14="http://schemas.microsoft.com/office/powerpoint/2010/main" val="174244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E8A2EA-786E-B244-8EA6-E03D723A4CC8}" type="slidenum">
              <a:rPr lang="en-US" smtClean="0"/>
              <a:pPr>
                <a:defRPr/>
              </a:pPr>
              <a:t>31</a:t>
            </a:fld>
            <a:endParaRPr lang="en-US"/>
          </a:p>
        </p:txBody>
      </p:sp>
    </p:spTree>
    <p:extLst>
      <p:ext uri="{BB962C8B-B14F-4D97-AF65-F5344CB8AC3E}">
        <p14:creationId xmlns:p14="http://schemas.microsoft.com/office/powerpoint/2010/main" val="6740871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EE8A2EA-786E-B244-8EA6-E03D723A4CC8}" type="slidenum">
              <a:rPr lang="en-US" smtClean="0"/>
              <a:pPr>
                <a:defRPr/>
              </a:pPr>
              <a:t>32</a:t>
            </a:fld>
            <a:endParaRPr lang="en-US"/>
          </a:p>
        </p:txBody>
      </p:sp>
    </p:spTree>
    <p:extLst>
      <p:ext uri="{BB962C8B-B14F-4D97-AF65-F5344CB8AC3E}">
        <p14:creationId xmlns:p14="http://schemas.microsoft.com/office/powerpoint/2010/main" val="831075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79B6C4D-1AF5-2643-946F-6C1A19F0D18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1954" name="Rectangle 2"/>
          <p:cNvSpPr>
            <a:spLocks noGrp="1" noRot="1" noChangeAspect="1" noChangeArrowheads="1" noTextEdit="1"/>
          </p:cNvSpPr>
          <p:nvPr>
            <p:ph type="sldImg"/>
          </p:nvPr>
        </p:nvSpPr>
        <p:spPr>
          <a:xfrm>
            <a:off x="381000" y="685800"/>
            <a:ext cx="6096000" cy="3429000"/>
          </a:xfrm>
          <a:ln/>
        </p:spPr>
      </p:sp>
      <p:sp>
        <p:nvSpPr>
          <p:cNvPr id="10219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30516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880" indent="0" algn="ctr">
              <a:buNone/>
              <a:defRPr>
                <a:solidFill>
                  <a:schemeClr val="tx1">
                    <a:tint val="75000"/>
                  </a:schemeClr>
                </a:solidFill>
              </a:defRPr>
            </a:lvl2pPr>
            <a:lvl3pPr marL="913758" indent="0" algn="ctr">
              <a:buNone/>
              <a:defRPr>
                <a:solidFill>
                  <a:schemeClr val="tx1">
                    <a:tint val="75000"/>
                  </a:schemeClr>
                </a:solidFill>
              </a:defRPr>
            </a:lvl3pPr>
            <a:lvl4pPr marL="1370639" indent="0" algn="ctr">
              <a:buNone/>
              <a:defRPr>
                <a:solidFill>
                  <a:schemeClr val="tx1">
                    <a:tint val="75000"/>
                  </a:schemeClr>
                </a:solidFill>
              </a:defRPr>
            </a:lvl4pPr>
            <a:lvl5pPr marL="1827517" indent="0" algn="ctr">
              <a:buNone/>
              <a:defRPr>
                <a:solidFill>
                  <a:schemeClr val="tx1">
                    <a:tint val="75000"/>
                  </a:schemeClr>
                </a:solidFill>
              </a:defRPr>
            </a:lvl5pPr>
            <a:lvl6pPr marL="2284398" indent="0" algn="ctr">
              <a:buNone/>
              <a:defRPr>
                <a:solidFill>
                  <a:schemeClr val="tx1">
                    <a:tint val="75000"/>
                  </a:schemeClr>
                </a:solidFill>
              </a:defRPr>
            </a:lvl6pPr>
            <a:lvl7pPr marL="2741275" indent="0" algn="ctr">
              <a:buNone/>
              <a:defRPr>
                <a:solidFill>
                  <a:schemeClr val="tx1">
                    <a:tint val="75000"/>
                  </a:schemeClr>
                </a:solidFill>
              </a:defRPr>
            </a:lvl7pPr>
            <a:lvl8pPr marL="3198156" indent="0" algn="ctr">
              <a:buNone/>
              <a:defRPr>
                <a:solidFill>
                  <a:schemeClr val="tx1">
                    <a:tint val="75000"/>
                  </a:schemeClr>
                </a:solidFill>
              </a:defRPr>
            </a:lvl8pPr>
            <a:lvl9pPr marL="36550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891B8C40-025B-0E4C-B842-E8DE22209E56}" type="slidenum">
              <a:rPr lang="en-US"/>
              <a:pPr>
                <a:defRPr/>
              </a:pPr>
              <a:t>‹#›</a:t>
            </a:fld>
            <a:endParaRPr lang="en-US"/>
          </a:p>
        </p:txBody>
      </p:sp>
    </p:spTree>
    <p:extLst>
      <p:ext uri="{BB962C8B-B14F-4D97-AF65-F5344CB8AC3E}">
        <p14:creationId xmlns:p14="http://schemas.microsoft.com/office/powerpoint/2010/main" val="2642703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D9E92DC-F3A8-4742-B217-BD10C9ED47DB}" type="slidenum">
              <a:rPr lang="en-US"/>
              <a:pPr>
                <a:defRPr/>
              </a:pPr>
              <a:t>‹#›</a:t>
            </a:fld>
            <a:endParaRPr lang="en-US"/>
          </a:p>
        </p:txBody>
      </p:sp>
    </p:spTree>
    <p:extLst>
      <p:ext uri="{BB962C8B-B14F-4D97-AF65-F5344CB8AC3E}">
        <p14:creationId xmlns:p14="http://schemas.microsoft.com/office/powerpoint/2010/main" val="2169634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6880" indent="0">
              <a:buNone/>
              <a:defRPr sz="1800">
                <a:solidFill>
                  <a:schemeClr val="tx1">
                    <a:tint val="75000"/>
                  </a:schemeClr>
                </a:solidFill>
              </a:defRPr>
            </a:lvl2pPr>
            <a:lvl3pPr marL="913758" indent="0">
              <a:buNone/>
              <a:defRPr sz="1600">
                <a:solidFill>
                  <a:schemeClr val="tx1">
                    <a:tint val="75000"/>
                  </a:schemeClr>
                </a:solidFill>
              </a:defRPr>
            </a:lvl3pPr>
            <a:lvl4pPr marL="1370639" indent="0">
              <a:buNone/>
              <a:defRPr sz="1400">
                <a:solidFill>
                  <a:schemeClr val="tx1">
                    <a:tint val="75000"/>
                  </a:schemeClr>
                </a:solidFill>
              </a:defRPr>
            </a:lvl4pPr>
            <a:lvl5pPr marL="1827517" indent="0">
              <a:buNone/>
              <a:defRPr sz="1400">
                <a:solidFill>
                  <a:schemeClr val="tx1">
                    <a:tint val="75000"/>
                  </a:schemeClr>
                </a:solidFill>
              </a:defRPr>
            </a:lvl5pPr>
            <a:lvl6pPr marL="2284398" indent="0">
              <a:buNone/>
              <a:defRPr sz="1400">
                <a:solidFill>
                  <a:schemeClr val="tx1">
                    <a:tint val="75000"/>
                  </a:schemeClr>
                </a:solidFill>
              </a:defRPr>
            </a:lvl6pPr>
            <a:lvl7pPr marL="2741275" indent="0">
              <a:buNone/>
              <a:defRPr sz="1400">
                <a:solidFill>
                  <a:schemeClr val="tx1">
                    <a:tint val="75000"/>
                  </a:schemeClr>
                </a:solidFill>
              </a:defRPr>
            </a:lvl7pPr>
            <a:lvl8pPr marL="3198156" indent="0">
              <a:buNone/>
              <a:defRPr sz="1400">
                <a:solidFill>
                  <a:schemeClr val="tx1">
                    <a:tint val="75000"/>
                  </a:schemeClr>
                </a:solidFill>
              </a:defRPr>
            </a:lvl8pPr>
            <a:lvl9pPr marL="365503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0F423DA-34E4-0D48-9B32-72CE915289CD}" type="slidenum">
              <a:rPr lang="en-US"/>
              <a:pPr>
                <a:defRPr/>
              </a:pPr>
              <a:t>‹#›</a:t>
            </a:fld>
            <a:endParaRPr lang="en-US"/>
          </a:p>
        </p:txBody>
      </p:sp>
    </p:spTree>
    <p:extLst>
      <p:ext uri="{BB962C8B-B14F-4D97-AF65-F5344CB8AC3E}">
        <p14:creationId xmlns:p14="http://schemas.microsoft.com/office/powerpoint/2010/main" val="2005417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87EBFE2-EC31-AD46-9910-82DA4B1A4200}" type="slidenum">
              <a:rPr lang="en-US"/>
              <a:pPr>
                <a:defRPr/>
              </a:pPr>
              <a:t>‹#›</a:t>
            </a:fld>
            <a:endParaRPr lang="en-US"/>
          </a:p>
        </p:txBody>
      </p:sp>
    </p:spTree>
    <p:extLst>
      <p:ext uri="{BB962C8B-B14F-4D97-AF65-F5344CB8AC3E}">
        <p14:creationId xmlns:p14="http://schemas.microsoft.com/office/powerpoint/2010/main" val="2347193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EED1AD4F-9819-D342-9D3D-42EFAD881671}" type="slidenum">
              <a:rPr lang="en-US"/>
              <a:pPr>
                <a:defRPr/>
              </a:pPr>
              <a:t>‹#›</a:t>
            </a:fld>
            <a:endParaRPr lang="en-US"/>
          </a:p>
        </p:txBody>
      </p:sp>
    </p:spTree>
    <p:extLst>
      <p:ext uri="{BB962C8B-B14F-4D97-AF65-F5344CB8AC3E}">
        <p14:creationId xmlns:p14="http://schemas.microsoft.com/office/powerpoint/2010/main" val="11639754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668EA390-D79B-8949-9351-2085ABFB9E82}" type="slidenum">
              <a:rPr lang="en-US"/>
              <a:pPr>
                <a:defRPr/>
              </a:pPr>
              <a:t>‹#›</a:t>
            </a:fld>
            <a:endParaRPr lang="en-US"/>
          </a:p>
        </p:txBody>
      </p:sp>
    </p:spTree>
    <p:extLst>
      <p:ext uri="{BB962C8B-B14F-4D97-AF65-F5344CB8AC3E}">
        <p14:creationId xmlns:p14="http://schemas.microsoft.com/office/powerpoint/2010/main" val="568728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41B8C858-C1AE-AC42-9B9D-8848B7B615CB}" type="slidenum">
              <a:rPr lang="en-US"/>
              <a:pPr>
                <a:defRPr/>
              </a:pPr>
              <a:t>‹#›</a:t>
            </a:fld>
            <a:endParaRPr lang="en-US"/>
          </a:p>
        </p:txBody>
      </p:sp>
    </p:spTree>
    <p:extLst>
      <p:ext uri="{BB962C8B-B14F-4D97-AF65-F5344CB8AC3E}">
        <p14:creationId xmlns:p14="http://schemas.microsoft.com/office/powerpoint/2010/main" val="8205556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26512C0-D5D6-FE4B-8FD8-656D3FDBEA59}" type="slidenum">
              <a:rPr lang="en-US"/>
              <a:pPr>
                <a:defRPr/>
              </a:pPr>
              <a:t>‹#›</a:t>
            </a:fld>
            <a:endParaRPr lang="en-US"/>
          </a:p>
        </p:txBody>
      </p:sp>
    </p:spTree>
    <p:extLst>
      <p:ext uri="{BB962C8B-B14F-4D97-AF65-F5344CB8AC3E}">
        <p14:creationId xmlns:p14="http://schemas.microsoft.com/office/powerpoint/2010/main" val="735127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56EB3316-8AE6-5D4D-998F-E33BAFCB5C1C}" type="slidenum">
              <a:rPr lang="en-US"/>
              <a:pPr>
                <a:defRPr/>
              </a:pPr>
              <a:t>‹#›</a:t>
            </a:fld>
            <a:endParaRPr lang="en-US"/>
          </a:p>
        </p:txBody>
      </p:sp>
    </p:spTree>
    <p:extLst>
      <p:ext uri="{BB962C8B-B14F-4D97-AF65-F5344CB8AC3E}">
        <p14:creationId xmlns:p14="http://schemas.microsoft.com/office/powerpoint/2010/main" val="2045597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C552E244-EEF0-2A46-B473-8CC1125B7C4D}" type="slidenum">
              <a:rPr lang="en-US"/>
              <a:pPr>
                <a:defRPr/>
              </a:pPr>
              <a:t>‹#›</a:t>
            </a:fld>
            <a:endParaRPr lang="en-US"/>
          </a:p>
        </p:txBody>
      </p:sp>
    </p:spTree>
    <p:extLst>
      <p:ext uri="{BB962C8B-B14F-4D97-AF65-F5344CB8AC3E}">
        <p14:creationId xmlns:p14="http://schemas.microsoft.com/office/powerpoint/2010/main" val="1830089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ea typeface="ＭＳ Ｐゴシック" charset="0"/>
                <a:cs typeface="ＭＳ Ｐゴシック" charset="0"/>
              </a:defRPr>
            </a:lvl1pPr>
          </a:lstStyle>
          <a:p>
            <a:pPr>
              <a:defRPr/>
            </a:pPr>
            <a:fld id="{A3B20834-A933-EC4E-B8F0-F1E72B1F16C1}" type="slidenum">
              <a:rPr lang="en-US"/>
              <a:pPr>
                <a:defRPr/>
              </a:pPr>
              <a:t>‹#›</a:t>
            </a:fld>
            <a:endParaRPr lang="en-US"/>
          </a:p>
        </p:txBody>
      </p:sp>
    </p:spTree>
    <p:extLst>
      <p:ext uri="{BB962C8B-B14F-4D97-AF65-F5344CB8AC3E}">
        <p14:creationId xmlns:p14="http://schemas.microsoft.com/office/powerpoint/2010/main" val="1001204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A3E057FE-144B-CF4E-8BA6-CEA99CEE1EA9}" type="slidenum">
              <a:rPr lang="en-US" altLang="en-US"/>
              <a:pPr/>
              <a:t>‹#›</a:t>
            </a:fld>
            <a:endParaRPr lang="en-US" altLang="en-US"/>
          </a:p>
        </p:txBody>
      </p:sp>
    </p:spTree>
    <p:extLst>
      <p:ext uri="{BB962C8B-B14F-4D97-AF65-F5344CB8AC3E}">
        <p14:creationId xmlns:p14="http://schemas.microsoft.com/office/powerpoint/2010/main" val="38332742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54EFF26A-8AA8-1548-8358-420AEA942AEE}" type="slidenum">
              <a:rPr lang="en-US" altLang="en-US"/>
              <a:pPr/>
              <a:t>‹#›</a:t>
            </a:fld>
            <a:endParaRPr lang="en-US" altLang="en-US"/>
          </a:p>
        </p:txBody>
      </p:sp>
    </p:spTree>
    <p:extLst>
      <p:ext uri="{BB962C8B-B14F-4D97-AF65-F5344CB8AC3E}">
        <p14:creationId xmlns:p14="http://schemas.microsoft.com/office/powerpoint/2010/main" val="3725457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1087546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9405489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1648907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78799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078506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611998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2382482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7715579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2426205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26456825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799612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6668" indent="0" algn="ctr">
              <a:buNone/>
              <a:defRPr>
                <a:solidFill>
                  <a:schemeClr val="tx1">
                    <a:tint val="75000"/>
                  </a:schemeClr>
                </a:solidFill>
              </a:defRPr>
            </a:lvl2pPr>
            <a:lvl3pPr marL="913331" indent="0" algn="ctr">
              <a:buNone/>
              <a:defRPr>
                <a:solidFill>
                  <a:schemeClr val="tx1">
                    <a:tint val="75000"/>
                  </a:schemeClr>
                </a:solidFill>
              </a:defRPr>
            </a:lvl3pPr>
            <a:lvl4pPr marL="1369998" indent="0" algn="ctr">
              <a:buNone/>
              <a:defRPr>
                <a:solidFill>
                  <a:schemeClr val="tx1">
                    <a:tint val="75000"/>
                  </a:schemeClr>
                </a:solidFill>
              </a:defRPr>
            </a:lvl4pPr>
            <a:lvl5pPr marL="1826662" indent="0" algn="ctr">
              <a:buNone/>
              <a:defRPr>
                <a:solidFill>
                  <a:schemeClr val="tx1">
                    <a:tint val="75000"/>
                  </a:schemeClr>
                </a:solidFill>
              </a:defRPr>
            </a:lvl5pPr>
            <a:lvl6pPr marL="2283330" indent="0" algn="ctr">
              <a:buNone/>
              <a:defRPr>
                <a:solidFill>
                  <a:schemeClr val="tx1">
                    <a:tint val="75000"/>
                  </a:schemeClr>
                </a:solidFill>
              </a:defRPr>
            </a:lvl6pPr>
            <a:lvl7pPr marL="2739993" indent="0" algn="ctr">
              <a:buNone/>
              <a:defRPr>
                <a:solidFill>
                  <a:schemeClr val="tx1">
                    <a:tint val="75000"/>
                  </a:schemeClr>
                </a:solidFill>
              </a:defRPr>
            </a:lvl7pPr>
            <a:lvl8pPr marL="3196660" indent="0" algn="ctr">
              <a:buNone/>
              <a:defRPr>
                <a:solidFill>
                  <a:schemeClr val="tx1">
                    <a:tint val="75000"/>
                  </a:schemeClr>
                </a:solidFill>
              </a:defRPr>
            </a:lvl8pPr>
            <a:lvl9pPr marL="36533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1689557A-4EB8-B54D-8E03-26D3C66E3119}" type="datetimeFigureOut">
              <a:rPr lang="en-US"/>
              <a:pPr>
                <a:defRPr/>
              </a:pPr>
              <a:t>11/2/21</a:t>
            </a:fld>
            <a:endParaRPr lang="en-US"/>
          </a:p>
        </p:txBody>
      </p:sp>
      <p:sp>
        <p:nvSpPr>
          <p:cNvPr id="5" name="Footer Placeholder 4"/>
          <p:cNvSpPr>
            <a:spLocks noGrp="1"/>
          </p:cNvSpPr>
          <p:nvPr>
            <p:ph type="ftr" sz="quarter" idx="11"/>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1635279A-403E-074A-89B4-9835A993D2E3}" type="slidenum">
              <a:rPr lang="en-US"/>
              <a:pPr>
                <a:defRPr/>
              </a:pPr>
              <a:t>‹#›</a:t>
            </a:fld>
            <a:endParaRPr lang="en-US"/>
          </a:p>
        </p:txBody>
      </p:sp>
    </p:spTree>
    <p:extLst>
      <p:ext uri="{BB962C8B-B14F-4D97-AF65-F5344CB8AC3E}">
        <p14:creationId xmlns:p14="http://schemas.microsoft.com/office/powerpoint/2010/main" val="42724693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BD346BDA-B694-FF44-BDA4-DF1C1E00868E}" type="datetimeFigureOut">
              <a:rPr lang="en-US"/>
              <a:pPr>
                <a:defRPr/>
              </a:pPr>
              <a:t>11/2/21</a:t>
            </a:fld>
            <a:endParaRPr lang="en-US"/>
          </a:p>
        </p:txBody>
      </p:sp>
      <p:sp>
        <p:nvSpPr>
          <p:cNvPr id="5" name="Footer Placeholder 4"/>
          <p:cNvSpPr>
            <a:spLocks noGrp="1"/>
          </p:cNvSpPr>
          <p:nvPr>
            <p:ph type="ftr" sz="quarter" idx="11"/>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3331" fontAlgn="base">
              <a:spcBef>
                <a:spcPct val="0"/>
              </a:spcBef>
              <a:spcAft>
                <a:spcPct val="0"/>
              </a:spcAft>
              <a:defRPr b="1">
                <a:ea typeface="ＭＳ Ｐゴシック" charset="0"/>
                <a:cs typeface="ＭＳ Ｐゴシック" charset="0"/>
              </a:defRPr>
            </a:lvl1pPr>
          </a:lstStyle>
          <a:p>
            <a:pPr>
              <a:defRPr/>
            </a:pPr>
            <a:fld id="{B1014C34-F5F8-2842-9FD2-ECC5AE6210B8}" type="slidenum">
              <a:rPr lang="en-US"/>
              <a:pPr>
                <a:defRPr/>
              </a:pPr>
              <a:t>‹#›</a:t>
            </a:fld>
            <a:endParaRPr lang="en-US"/>
          </a:p>
        </p:txBody>
      </p:sp>
    </p:spTree>
    <p:extLst>
      <p:ext uri="{BB962C8B-B14F-4D97-AF65-F5344CB8AC3E}">
        <p14:creationId xmlns:p14="http://schemas.microsoft.com/office/powerpoint/2010/main" val="21859513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1683E7-C694-0748-9AAA-765007B8CE6C}" type="slidenum">
              <a:rPr lang="en-US"/>
              <a:pPr>
                <a:defRPr/>
              </a:pPr>
              <a:t>‹#›</a:t>
            </a:fld>
            <a:endParaRPr lang="en-US"/>
          </a:p>
        </p:txBody>
      </p:sp>
    </p:spTree>
    <p:extLst>
      <p:ext uri="{BB962C8B-B14F-4D97-AF65-F5344CB8AC3E}">
        <p14:creationId xmlns:p14="http://schemas.microsoft.com/office/powerpoint/2010/main" val="1235960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63FAC29-1F5B-DA4F-A08C-63876F23D7B5}" type="slidenum">
              <a:rPr lang="en-US">
                <a:ea typeface="ＭＳ Ｐゴシック"/>
                <a:cs typeface="ＭＳ Ｐゴシック"/>
              </a:rPr>
              <a:pPr>
                <a:defRPr/>
              </a:pPr>
              <a:t>‹#›</a:t>
            </a:fld>
            <a:endParaRPr lang="en-US">
              <a:ea typeface="ＭＳ Ｐゴシック"/>
              <a:cs typeface="ＭＳ Ｐゴシック"/>
            </a:endParaRPr>
          </a:p>
        </p:txBody>
      </p:sp>
    </p:spTree>
    <p:extLst>
      <p:ext uri="{BB962C8B-B14F-4D97-AF65-F5344CB8AC3E}">
        <p14:creationId xmlns:p14="http://schemas.microsoft.com/office/powerpoint/2010/main" val="1933263810"/>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376" tIns="45688" rIns="91376" bIns="45688" rtlCol="0" anchor="ctr"/>
          <a:lstStyle>
            <a:lvl1pPr algn="l">
              <a:defRPr sz="1200">
                <a:solidFill>
                  <a:prstClr val="black">
                    <a:tint val="75000"/>
                  </a:prstClr>
                </a:solidFill>
                <a:latin typeface="Arial" pitchFamily="-65" charset="0"/>
                <a:ea typeface="+mn-ea"/>
                <a:cs typeface="+mn-cs"/>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76" tIns="45688" rIns="91376" bIns="45688" rtlCol="0" anchor="ctr"/>
          <a:lstStyle>
            <a:lvl1pPr algn="ctr">
              <a:defRPr sz="1200">
                <a:solidFill>
                  <a:prstClr val="black">
                    <a:tint val="75000"/>
                  </a:prstClr>
                </a:solidFill>
                <a:latin typeface="Arial" pitchFamily="-65" charset="0"/>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76" tIns="45688" rIns="91376" bIns="45688" rtlCol="0" anchor="ctr"/>
          <a:lstStyle>
            <a:lvl1pPr algn="r">
              <a:defRPr sz="1200">
                <a:solidFill>
                  <a:prstClr val="black">
                    <a:tint val="75000"/>
                  </a:prstClr>
                </a:solidFill>
                <a:latin typeface="Arial" pitchFamily="-65" charset="0"/>
                <a:ea typeface="+mn-ea"/>
                <a:cs typeface="+mn-cs"/>
              </a:defRPr>
            </a:lvl1pPr>
          </a:lstStyle>
          <a:p>
            <a:pPr>
              <a:defRPr/>
            </a:pPr>
            <a:fld id="{7BDD7B60-64CF-8240-9186-45B7E0702D86}" type="slidenum">
              <a:rPr lang="en-US"/>
              <a:pPr>
                <a:defRPr/>
              </a:pPr>
              <a:t>‹#›</a:t>
            </a:fld>
            <a:endParaRPr lang="en-US"/>
          </a:p>
        </p:txBody>
      </p:sp>
    </p:spTree>
    <p:extLst>
      <p:ext uri="{BB962C8B-B14F-4D97-AF65-F5344CB8AC3E}">
        <p14:creationId xmlns:p14="http://schemas.microsoft.com/office/powerpoint/2010/main" val="3962563907"/>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2836" indent="-228439" algn="l" defTabSz="456880" rtl="0" eaLnBrk="1" latinLnBrk="0" hangingPunct="1">
        <a:spcBef>
          <a:spcPct val="20000"/>
        </a:spcBef>
        <a:buFont typeface="Arial"/>
        <a:buChar char="•"/>
        <a:defRPr sz="2000" kern="1200">
          <a:solidFill>
            <a:schemeClr val="tx1"/>
          </a:solidFill>
          <a:latin typeface="+mn-lt"/>
          <a:ea typeface="+mn-ea"/>
          <a:cs typeface="+mn-cs"/>
        </a:defRPr>
      </a:lvl6pPr>
      <a:lvl7pPr marL="2969716" indent="-228439" algn="l" defTabSz="456880" rtl="0" eaLnBrk="1" latinLnBrk="0" hangingPunct="1">
        <a:spcBef>
          <a:spcPct val="20000"/>
        </a:spcBef>
        <a:buFont typeface="Arial"/>
        <a:buChar char="•"/>
        <a:defRPr sz="2000" kern="1200">
          <a:solidFill>
            <a:schemeClr val="tx1"/>
          </a:solidFill>
          <a:latin typeface="+mn-lt"/>
          <a:ea typeface="+mn-ea"/>
          <a:cs typeface="+mn-cs"/>
        </a:defRPr>
      </a:lvl7pPr>
      <a:lvl8pPr marL="3426595" indent="-228439" algn="l" defTabSz="456880" rtl="0" eaLnBrk="1" latinLnBrk="0" hangingPunct="1">
        <a:spcBef>
          <a:spcPct val="20000"/>
        </a:spcBef>
        <a:buFont typeface="Arial"/>
        <a:buChar char="•"/>
        <a:defRPr sz="2000" kern="1200">
          <a:solidFill>
            <a:schemeClr val="tx1"/>
          </a:solidFill>
          <a:latin typeface="+mn-lt"/>
          <a:ea typeface="+mn-ea"/>
          <a:cs typeface="+mn-cs"/>
        </a:defRPr>
      </a:lvl8pPr>
      <a:lvl9pPr marL="3883472" indent="-228439" algn="l" defTabSz="45688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fld id="{5A67A400-F1EC-8943-8361-CCD3ABE268C4}"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824619985"/>
      </p:ext>
    </p:extLst>
  </p:cSld>
  <p:clrMap bg1="lt1" tx1="dk1" bg2="lt2" tx2="dk2" accent1="accent1" accent2="accent2" accent3="accent3" accent4="accent4" accent5="accent5" accent6="accent6" hlink="hlink" folHlink="folHlink"/>
  <p:sldLayoutIdLst>
    <p:sldLayoutId id="2147484957" r:id="rId1"/>
    <p:sldLayoutId id="2147484958"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37278238"/>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322" tIns="45662" rIns="91322" bIns="4566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defRPr sz="1400" b="0">
                <a:solidFill>
                  <a:srgbClr val="000000"/>
                </a:solidFill>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ctr">
              <a:defRPr sz="1400" b="0">
                <a:solidFill>
                  <a:srgbClr val="000000"/>
                </a:solidFill>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22" tIns="45662" rIns="91322" bIns="45662" numCol="1" anchor="t" anchorCtr="0" compatLnSpc="1">
            <a:prstTxWarp prst="textNoShape">
              <a:avLst/>
            </a:prstTxWarp>
          </a:bodyPr>
          <a:lstStyle>
            <a:lvl1pPr algn="r">
              <a:defRPr sz="1400" b="0">
                <a:solidFill>
                  <a:srgbClr val="000000"/>
                </a:solidFill>
              </a:defRPr>
            </a:lvl1pPr>
          </a:lstStyle>
          <a:p>
            <a:pPr fontAlgn="base">
              <a:spcBef>
                <a:spcPct val="0"/>
              </a:spcBef>
              <a:spcAft>
                <a:spcPct val="0"/>
              </a:spcAft>
              <a:defRPr/>
            </a:pPr>
            <a:fld id="{1C144794-ACA5-FB4F-A474-080A0A1D77D8}" type="slidenum">
              <a:rPr lang="en-US" smtClean="0">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60009822"/>
      </p:ext>
    </p:extLst>
  </p:cSld>
  <p:clrMap bg1="lt1" tx1="dk1" bg2="lt2" tx2="dk2" accent1="accent1" accent2="accent2" accent3="accent3" accent4="accent4" accent5="accent5" accent6="accent6" hlink="hlink" folHlink="folHlink"/>
  <p:sldLayoutIdLst>
    <p:sldLayoutId id="2147484972" r:id="rId1"/>
    <p:sldLayoutId id="2147484973" r:id="rId2"/>
    <p:sldLayoutId id="2147484974" r:id="rId3"/>
    <p:sldLayoutId id="2147484975"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6614" algn="ctr" rtl="0" fontAlgn="base">
        <a:spcBef>
          <a:spcPct val="0"/>
        </a:spcBef>
        <a:spcAft>
          <a:spcPct val="0"/>
        </a:spcAft>
        <a:defRPr sz="4400">
          <a:solidFill>
            <a:schemeClr val="tx2"/>
          </a:solidFill>
          <a:latin typeface="Times New Roman" charset="0"/>
        </a:defRPr>
      </a:lvl6pPr>
      <a:lvl7pPr marL="913224" algn="ctr" rtl="0" fontAlgn="base">
        <a:spcBef>
          <a:spcPct val="0"/>
        </a:spcBef>
        <a:spcAft>
          <a:spcPct val="0"/>
        </a:spcAft>
        <a:defRPr sz="4400">
          <a:solidFill>
            <a:schemeClr val="tx2"/>
          </a:solidFill>
          <a:latin typeface="Times New Roman" charset="0"/>
        </a:defRPr>
      </a:lvl7pPr>
      <a:lvl8pPr marL="1369838" algn="ctr" rtl="0" fontAlgn="base">
        <a:spcBef>
          <a:spcPct val="0"/>
        </a:spcBef>
        <a:spcAft>
          <a:spcPct val="0"/>
        </a:spcAft>
        <a:defRPr sz="4400">
          <a:solidFill>
            <a:schemeClr val="tx2"/>
          </a:solidFill>
          <a:latin typeface="Times New Roman" charset="0"/>
        </a:defRPr>
      </a:lvl8pPr>
      <a:lvl9pPr marL="1826449" algn="ctr" rtl="0" fontAlgn="base">
        <a:spcBef>
          <a:spcPct val="0"/>
        </a:spcBef>
        <a:spcAft>
          <a:spcPct val="0"/>
        </a:spcAft>
        <a:defRPr sz="4400">
          <a:solidFill>
            <a:schemeClr val="tx2"/>
          </a:solidFill>
          <a:latin typeface="Times New Roman" charset="0"/>
        </a:defRPr>
      </a:lvl9pPr>
    </p:titleStyle>
    <p:bodyStyle>
      <a:lvl1pPr marL="340915" indent="-34091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0494" indent="-283831" algn="l" rtl="0" eaLnBrk="0" fontAlgn="base" hangingPunct="0">
        <a:spcBef>
          <a:spcPct val="20000"/>
        </a:spcBef>
        <a:spcAft>
          <a:spcPct val="0"/>
        </a:spcAft>
        <a:buChar char="–"/>
        <a:defRPr sz="2800">
          <a:solidFill>
            <a:schemeClr val="tx1"/>
          </a:solidFill>
          <a:latin typeface="+mn-lt"/>
          <a:ea typeface="ＭＳ Ｐゴシック" charset="-128"/>
        </a:defRPr>
      </a:lvl2pPr>
      <a:lvl3pPr marL="1140079" indent="-226751" algn="l" rtl="0" eaLnBrk="0" fontAlgn="base" hangingPunct="0">
        <a:spcBef>
          <a:spcPct val="20000"/>
        </a:spcBef>
        <a:spcAft>
          <a:spcPct val="0"/>
        </a:spcAft>
        <a:buChar char="•"/>
        <a:defRPr sz="2400">
          <a:solidFill>
            <a:schemeClr val="tx1"/>
          </a:solidFill>
          <a:latin typeface="+mn-lt"/>
          <a:ea typeface="ＭＳ Ｐゴシック" charset="-128"/>
        </a:defRPr>
      </a:lvl3pPr>
      <a:lvl4pPr marL="1596746" indent="-226751" algn="l" rtl="0" eaLnBrk="0" fontAlgn="base" hangingPunct="0">
        <a:spcBef>
          <a:spcPct val="20000"/>
        </a:spcBef>
        <a:spcAft>
          <a:spcPct val="0"/>
        </a:spcAft>
        <a:buChar char="–"/>
        <a:defRPr sz="2000">
          <a:solidFill>
            <a:schemeClr val="tx1"/>
          </a:solidFill>
          <a:latin typeface="+mn-lt"/>
          <a:ea typeface="ＭＳ Ｐゴシック" charset="-128"/>
        </a:defRPr>
      </a:lvl4pPr>
      <a:lvl5pPr marL="2053411" indent="-226751" algn="l" rtl="0" eaLnBrk="0" fontAlgn="base" hangingPunct="0">
        <a:spcBef>
          <a:spcPct val="20000"/>
        </a:spcBef>
        <a:spcAft>
          <a:spcPct val="0"/>
        </a:spcAft>
        <a:buChar char="»"/>
        <a:defRPr sz="2000">
          <a:solidFill>
            <a:schemeClr val="tx1"/>
          </a:solidFill>
          <a:latin typeface="+mn-lt"/>
          <a:ea typeface="ＭＳ Ｐゴシック" charset="-128"/>
        </a:defRPr>
      </a:lvl5pPr>
      <a:lvl6pPr marL="2511368" indent="-228308" algn="l" rtl="0" fontAlgn="base">
        <a:spcBef>
          <a:spcPct val="20000"/>
        </a:spcBef>
        <a:spcAft>
          <a:spcPct val="0"/>
        </a:spcAft>
        <a:buChar char="»"/>
        <a:defRPr sz="2000">
          <a:solidFill>
            <a:schemeClr val="tx1"/>
          </a:solidFill>
          <a:latin typeface="+mn-lt"/>
          <a:ea typeface="ＭＳ Ｐゴシック" charset="-128"/>
        </a:defRPr>
      </a:lvl6pPr>
      <a:lvl7pPr marL="2967981" indent="-228308" algn="l" rtl="0" fontAlgn="base">
        <a:spcBef>
          <a:spcPct val="20000"/>
        </a:spcBef>
        <a:spcAft>
          <a:spcPct val="0"/>
        </a:spcAft>
        <a:buChar char="»"/>
        <a:defRPr sz="2000">
          <a:solidFill>
            <a:schemeClr val="tx1"/>
          </a:solidFill>
          <a:latin typeface="+mn-lt"/>
          <a:ea typeface="ＭＳ Ｐゴシック" charset="-128"/>
        </a:defRPr>
      </a:lvl7pPr>
      <a:lvl8pPr marL="3424592" indent="-228308" algn="l" rtl="0" fontAlgn="base">
        <a:spcBef>
          <a:spcPct val="20000"/>
        </a:spcBef>
        <a:spcAft>
          <a:spcPct val="0"/>
        </a:spcAft>
        <a:buChar char="»"/>
        <a:defRPr sz="2000">
          <a:solidFill>
            <a:schemeClr val="tx1"/>
          </a:solidFill>
          <a:latin typeface="+mn-lt"/>
          <a:ea typeface="ＭＳ Ｐゴシック" charset="-128"/>
        </a:defRPr>
      </a:lvl8pPr>
      <a:lvl9pPr marL="3881202" indent="-228308"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614" rtl="0" eaLnBrk="1" latinLnBrk="0" hangingPunct="1">
        <a:defRPr sz="1800" kern="1200">
          <a:solidFill>
            <a:schemeClr val="tx1"/>
          </a:solidFill>
          <a:latin typeface="+mn-lt"/>
          <a:ea typeface="+mn-ea"/>
          <a:cs typeface="+mn-cs"/>
        </a:defRPr>
      </a:lvl1pPr>
      <a:lvl2pPr marL="456614" algn="l" defTabSz="456614" rtl="0" eaLnBrk="1" latinLnBrk="0" hangingPunct="1">
        <a:defRPr sz="1800" kern="1200">
          <a:solidFill>
            <a:schemeClr val="tx1"/>
          </a:solidFill>
          <a:latin typeface="+mn-lt"/>
          <a:ea typeface="+mn-ea"/>
          <a:cs typeface="+mn-cs"/>
        </a:defRPr>
      </a:lvl2pPr>
      <a:lvl3pPr marL="913224" algn="l" defTabSz="456614" rtl="0" eaLnBrk="1" latinLnBrk="0" hangingPunct="1">
        <a:defRPr sz="1800" kern="1200">
          <a:solidFill>
            <a:schemeClr val="tx1"/>
          </a:solidFill>
          <a:latin typeface="+mn-lt"/>
          <a:ea typeface="+mn-ea"/>
          <a:cs typeface="+mn-cs"/>
        </a:defRPr>
      </a:lvl3pPr>
      <a:lvl4pPr marL="1369838" algn="l" defTabSz="456614" rtl="0" eaLnBrk="1" latinLnBrk="0" hangingPunct="1">
        <a:defRPr sz="1800" kern="1200">
          <a:solidFill>
            <a:schemeClr val="tx1"/>
          </a:solidFill>
          <a:latin typeface="+mn-lt"/>
          <a:ea typeface="+mn-ea"/>
          <a:cs typeface="+mn-cs"/>
        </a:defRPr>
      </a:lvl4pPr>
      <a:lvl5pPr marL="1826449" algn="l" defTabSz="456614" rtl="0" eaLnBrk="1" latinLnBrk="0" hangingPunct="1">
        <a:defRPr sz="1800" kern="1200">
          <a:solidFill>
            <a:schemeClr val="tx1"/>
          </a:solidFill>
          <a:latin typeface="+mn-lt"/>
          <a:ea typeface="+mn-ea"/>
          <a:cs typeface="+mn-cs"/>
        </a:defRPr>
      </a:lvl5pPr>
      <a:lvl6pPr marL="2283063" algn="l" defTabSz="456614" rtl="0" eaLnBrk="1" latinLnBrk="0" hangingPunct="1">
        <a:defRPr sz="1800" kern="1200">
          <a:solidFill>
            <a:schemeClr val="tx1"/>
          </a:solidFill>
          <a:latin typeface="+mn-lt"/>
          <a:ea typeface="+mn-ea"/>
          <a:cs typeface="+mn-cs"/>
        </a:defRPr>
      </a:lvl6pPr>
      <a:lvl7pPr marL="2739672" algn="l" defTabSz="456614" rtl="0" eaLnBrk="1" latinLnBrk="0" hangingPunct="1">
        <a:defRPr sz="1800" kern="1200">
          <a:solidFill>
            <a:schemeClr val="tx1"/>
          </a:solidFill>
          <a:latin typeface="+mn-lt"/>
          <a:ea typeface="+mn-ea"/>
          <a:cs typeface="+mn-cs"/>
        </a:defRPr>
      </a:lvl7pPr>
      <a:lvl8pPr marL="3196287" algn="l" defTabSz="456614" rtl="0" eaLnBrk="1" latinLnBrk="0" hangingPunct="1">
        <a:defRPr sz="1800" kern="1200">
          <a:solidFill>
            <a:schemeClr val="tx1"/>
          </a:solidFill>
          <a:latin typeface="+mn-lt"/>
          <a:ea typeface="+mn-ea"/>
          <a:cs typeface="+mn-cs"/>
        </a:defRPr>
      </a:lvl8pPr>
      <a:lvl9pPr marL="3652897" algn="l" defTabSz="45661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hyperlink" Target="http://mrbayes.sourceforge.net/mb3.2_manual.pdf" TargetMode="External"/><Relationship Id="rId2" Type="http://schemas.openxmlformats.org/officeDocument/2006/relationships/image" Target="../media/image17.pn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hyperlink" Target="https://en.wikipedia.org/wiki/Occam's_razor" TargetMode="Externa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1.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tree.bio.ed.ac.uk/software/tracer/" TargetMode="External"/><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hemeOverride" Target="../theme/themeOverride1.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hyperlink" Target="https://academic.oup.com/mbe/article/19/12/2226/997576" TargetMode="External"/><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hyperlink" Target="https://www.nature.com/articles/nature04789" TargetMode="External"/><Relationship Id="rId5" Type="http://schemas.openxmlformats.org/officeDocument/2006/relationships/hyperlink" Target="https://onlinelibrary.wiley.com/doi/full/10.1002/evan.21895" TargetMode="External"/><Relationship Id="rId4" Type="http://schemas.openxmlformats.org/officeDocument/2006/relationships/hyperlink" Target="https://www.scirp.org/journal/paperinformation.aspx?paperid=87215"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academic.oup.com/bib/article/15/1/79/186338" TargetMode="External"/><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3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8.xml"/><Relationship Id="rId1" Type="http://schemas.openxmlformats.org/officeDocument/2006/relationships/vmlDrawing" Target="../drawings/vmlDrawing2.vml"/><Relationship Id="rId4" Type="http://schemas.openxmlformats.org/officeDocument/2006/relationships/image" Target="../media/image35.emf"/></Relationships>
</file>

<file path=ppt/slides/_rels/slide36.xml.rels><?xml version="1.0" encoding="UTF-8" standalone="yes"?>
<Relationships xmlns="http://schemas.openxmlformats.org/package/2006/relationships"><Relationship Id="rId3" Type="http://schemas.openxmlformats.org/officeDocument/2006/relationships/hyperlink" Target="http://dx.doi.org/10.1093/bib/bbs050" TargetMode="External"/><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File:Johann_Heinrich_F%C3%BCssli_054.jpg" TargetMode="External"/><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3.xml"/><Relationship Id="rId1" Type="http://schemas.openxmlformats.org/officeDocument/2006/relationships/vmlDrawing" Target="../drawings/vmlDrawing1.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hyperlink" Target="http://hydrodictyon.eeb.uconn.edu/people/plewis/downloads/wh2019/lewis-bayesian-part1.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1.xml"/><Relationship Id="rId1" Type="http://schemas.openxmlformats.org/officeDocument/2006/relationships/themeOverride" Target="../theme/themeOverride4.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dirty="0">
                <a:latin typeface="Calibri Light" panose="020F0302020204030204" pitchFamily="34" charset="0"/>
                <a:cs typeface="Calibri Light" panose="020F0302020204030204" pitchFamily="34" charset="0"/>
              </a:rPr>
              <a:t>MCB 3421 – class 18</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3048001"/>
            <a:ext cx="10363200" cy="4114800"/>
          </a:xfrm>
        </p:spPr>
        <p:txBody>
          <a:bodyPr/>
          <a:lstStyle/>
          <a:p>
            <a:pPr marL="0" indent="0" algn="ctr">
              <a:buNone/>
            </a:pPr>
            <a:r>
              <a:rPr lang="en-US" dirty="0">
                <a:latin typeface="Calibri" panose="020F0502020204030204" pitchFamily="34" charset="0"/>
                <a:cs typeface="Calibri" panose="020F0502020204030204" pitchFamily="34" charset="0"/>
              </a:rPr>
              <a:t>Bayesian Approaches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to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Phylogenetic Reconstruction </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5607700"/>
            <a:ext cx="8757119" cy="1200329"/>
          </a:xfrm>
          <a:prstGeom prst="rect">
            <a:avLst/>
          </a:prstGeom>
          <a:noFill/>
        </p:spPr>
        <p:txBody>
          <a:bodyPr wrap="square" rtlCol="0">
            <a:spAutoFit/>
          </a:bodyPr>
          <a:lstStyle/>
          <a:p>
            <a:pPr>
              <a:defRPr/>
            </a:pPr>
            <a:r>
              <a:rPr lang="en-US" dirty="0">
                <a:solidFill>
                  <a:srgbClr val="000000"/>
                </a:solidFill>
              </a:rPr>
              <a:t>One needs to remove the </a:t>
            </a:r>
            <a:r>
              <a:rPr lang="en-US" dirty="0" err="1">
                <a:solidFill>
                  <a:srgbClr val="000000"/>
                </a:solidFill>
              </a:rPr>
              <a:t>burnin</a:t>
            </a:r>
            <a:r>
              <a:rPr lang="en-US" dirty="0">
                <a:solidFill>
                  <a:srgbClr val="000000"/>
                </a:solidFill>
              </a:rPr>
              <a:t> that is created, when the robot initially runs around in parameter space without seeing the probability landscape. </a:t>
            </a:r>
          </a:p>
        </p:txBody>
      </p:sp>
      <p:pic>
        <p:nvPicPr>
          <p:cNvPr id="4" name="Picture 3">
            <a:extLst>
              <a:ext uri="{FF2B5EF4-FFF2-40B4-BE49-F238E27FC236}">
                <a16:creationId xmlns:a16="http://schemas.microsoft.com/office/drawing/2014/main" id="{48DD7E4B-8E27-454D-BA9C-59933EC9DB4E}"/>
              </a:ext>
            </a:extLst>
          </p:cNvPr>
          <p:cNvPicPr>
            <a:picLocks noChangeAspect="1"/>
          </p:cNvPicPr>
          <p:nvPr/>
        </p:nvPicPr>
        <p:blipFill rotWithShape="1">
          <a:blip r:embed="rId2"/>
          <a:srcRect l="4231" t="22461"/>
          <a:stretch/>
        </p:blipFill>
        <p:spPr>
          <a:xfrm>
            <a:off x="1630779" y="634483"/>
            <a:ext cx="8930443" cy="4326797"/>
          </a:xfrm>
          <a:prstGeom prst="rect">
            <a:avLst/>
          </a:prstGeom>
        </p:spPr>
      </p:pic>
    </p:spTree>
    <p:extLst>
      <p:ext uri="{BB962C8B-B14F-4D97-AF65-F5344CB8AC3E}">
        <p14:creationId xmlns:p14="http://schemas.microsoft.com/office/powerpoint/2010/main" val="1168355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 shot of a computer&#13;&#10;&#13;&#10;Description automatically generated">
            <a:extLst>
              <a:ext uri="{FF2B5EF4-FFF2-40B4-BE49-F238E27FC236}">
                <a16:creationId xmlns:a16="http://schemas.microsoft.com/office/drawing/2014/main" id="{3D79AEED-02A1-6140-8229-802FC3876469}"/>
              </a:ext>
            </a:extLst>
          </p:cNvPr>
          <p:cNvPicPr>
            <a:picLocks noChangeAspect="1"/>
          </p:cNvPicPr>
          <p:nvPr/>
        </p:nvPicPr>
        <p:blipFill rotWithShape="1">
          <a:blip r:embed="rId2"/>
          <a:srcRect t="10216" r="2959"/>
          <a:stretch/>
        </p:blipFill>
        <p:spPr>
          <a:xfrm>
            <a:off x="1659294" y="49972"/>
            <a:ext cx="8873412" cy="5064252"/>
          </a:xfrm>
          <a:prstGeom prst="rect">
            <a:avLst/>
          </a:prstGeom>
        </p:spPr>
      </p:pic>
      <p:sp>
        <p:nvSpPr>
          <p:cNvPr id="6" name="TextBox 5">
            <a:extLst>
              <a:ext uri="{FF2B5EF4-FFF2-40B4-BE49-F238E27FC236}">
                <a16:creationId xmlns:a16="http://schemas.microsoft.com/office/drawing/2014/main" id="{1522BBB7-A4E0-0445-9F8A-E155FCF3B76C}"/>
              </a:ext>
            </a:extLst>
          </p:cNvPr>
          <p:cNvSpPr txBox="1"/>
          <p:nvPr/>
        </p:nvSpPr>
        <p:spPr>
          <a:xfrm>
            <a:off x="1640294" y="5607700"/>
            <a:ext cx="8757119" cy="830997"/>
          </a:xfrm>
          <a:prstGeom prst="rect">
            <a:avLst/>
          </a:prstGeom>
          <a:noFill/>
        </p:spPr>
        <p:txBody>
          <a:bodyPr wrap="square" rtlCol="0">
            <a:spAutoFit/>
          </a:bodyPr>
          <a:lstStyle/>
          <a:p>
            <a:pPr>
              <a:defRPr/>
            </a:pPr>
            <a:r>
              <a:rPr lang="en-US" dirty="0">
                <a:solidFill>
                  <a:srgbClr val="000000"/>
                </a:solidFill>
              </a:rPr>
              <a:t>One complication is that the robot might be stuck on a local optimum.  </a:t>
            </a:r>
          </a:p>
        </p:txBody>
      </p:sp>
    </p:spTree>
    <p:extLst>
      <p:ext uri="{BB962C8B-B14F-4D97-AF65-F5344CB8AC3E}">
        <p14:creationId xmlns:p14="http://schemas.microsoft.com/office/powerpoint/2010/main" val="2550491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5607700"/>
            <a:ext cx="8757119" cy="830997"/>
          </a:xfrm>
          <a:prstGeom prst="rect">
            <a:avLst/>
          </a:prstGeom>
          <a:noFill/>
        </p:spPr>
        <p:txBody>
          <a:bodyPr wrap="square" rtlCol="0">
            <a:spAutoFit/>
          </a:bodyPr>
          <a:lstStyle/>
          <a:p>
            <a:pPr>
              <a:defRPr/>
            </a:pPr>
            <a:r>
              <a:rPr lang="en-US" dirty="0">
                <a:solidFill>
                  <a:srgbClr val="000000"/>
                </a:solidFill>
              </a:rPr>
              <a:t>One complication is that the robot might be stuck on a local optimum.  (Same as last slide but in sideview).</a:t>
            </a:r>
          </a:p>
        </p:txBody>
      </p:sp>
      <p:pic>
        <p:nvPicPr>
          <p:cNvPr id="5" name="Picture 4" descr="A screen shot of a computer&#13;&#10;&#13;&#10;Description automatically generated">
            <a:extLst>
              <a:ext uri="{FF2B5EF4-FFF2-40B4-BE49-F238E27FC236}">
                <a16:creationId xmlns:a16="http://schemas.microsoft.com/office/drawing/2014/main" id="{3C8C8121-95DC-DB48-99CE-842031DBF366}"/>
              </a:ext>
            </a:extLst>
          </p:cNvPr>
          <p:cNvPicPr>
            <a:picLocks noChangeAspect="1"/>
          </p:cNvPicPr>
          <p:nvPr/>
        </p:nvPicPr>
        <p:blipFill rotWithShape="1">
          <a:blip r:embed="rId2"/>
          <a:srcRect l="2701" t="25961" b="19281"/>
          <a:stretch/>
        </p:blipFill>
        <p:spPr>
          <a:xfrm>
            <a:off x="1647481" y="1362206"/>
            <a:ext cx="8897038" cy="3093929"/>
          </a:xfrm>
          <a:prstGeom prst="rect">
            <a:avLst/>
          </a:prstGeom>
        </p:spPr>
      </p:pic>
    </p:spTree>
    <p:extLst>
      <p:ext uri="{BB962C8B-B14F-4D97-AF65-F5344CB8AC3E}">
        <p14:creationId xmlns:p14="http://schemas.microsoft.com/office/powerpoint/2010/main" val="18969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8"/>
            <a:ext cx="8757119" cy="1938992"/>
          </a:xfrm>
          <a:prstGeom prst="rect">
            <a:avLst/>
          </a:prstGeom>
          <a:noFill/>
        </p:spPr>
        <p:txBody>
          <a:bodyPr wrap="square" rtlCol="0">
            <a:spAutoFit/>
          </a:bodyPr>
          <a:lstStyle/>
          <a:p>
            <a:pPr>
              <a:defRPr/>
            </a:pPr>
            <a:r>
              <a:rPr lang="en-US" dirty="0">
                <a:solidFill>
                  <a:srgbClr val="000000"/>
                </a:solidFill>
              </a:rPr>
              <a:t>One solution is to run multiple chains, some of which “heated”, so that the probability landscape is melted down, and the robots move more easily away from the optimum.  The different chains compare their sampled probability, and switch in case the heated chain is better.</a:t>
            </a:r>
          </a:p>
        </p:txBody>
      </p:sp>
      <p:pic>
        <p:nvPicPr>
          <p:cNvPr id="4" name="Picture 3" descr="A screen shot of a computer&#13;&#10;&#13;&#10;Description automatically generated">
            <a:extLst>
              <a:ext uri="{FF2B5EF4-FFF2-40B4-BE49-F238E27FC236}">
                <a16:creationId xmlns:a16="http://schemas.microsoft.com/office/drawing/2014/main" id="{6EFDDFD8-4946-2F48-ABB6-BDB9D9478568}"/>
              </a:ext>
            </a:extLst>
          </p:cNvPr>
          <p:cNvPicPr>
            <a:picLocks noChangeAspect="1"/>
          </p:cNvPicPr>
          <p:nvPr/>
        </p:nvPicPr>
        <p:blipFill rotWithShape="1">
          <a:blip r:embed="rId2"/>
          <a:srcRect l="-1271" t="28993" r="8806" b="14936"/>
          <a:stretch/>
        </p:blipFill>
        <p:spPr>
          <a:xfrm>
            <a:off x="1640293" y="1114817"/>
            <a:ext cx="8455068" cy="3331923"/>
          </a:xfrm>
          <a:prstGeom prst="rect">
            <a:avLst/>
          </a:prstGeom>
        </p:spPr>
      </p:pic>
    </p:spTree>
    <p:extLst>
      <p:ext uri="{BB962C8B-B14F-4D97-AF65-F5344CB8AC3E}">
        <p14:creationId xmlns:p14="http://schemas.microsoft.com/office/powerpoint/2010/main" val="1346100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9"/>
            <a:ext cx="8757119" cy="1200329"/>
          </a:xfrm>
          <a:prstGeom prst="rect">
            <a:avLst/>
          </a:prstGeom>
          <a:noFill/>
        </p:spPr>
        <p:txBody>
          <a:bodyPr wrap="square" rtlCol="0">
            <a:spAutoFit/>
          </a:bodyPr>
          <a:lstStyle/>
          <a:p>
            <a:pPr>
              <a:defRPr/>
            </a:pPr>
            <a:r>
              <a:rPr lang="en-US" dirty="0">
                <a:solidFill>
                  <a:srgbClr val="000000"/>
                </a:solidFill>
              </a:rPr>
              <a:t>4 chains, same as previous, but many more generations, and the trajectory is not plotted, only the points visited by each of the four chains.  </a:t>
            </a:r>
          </a:p>
        </p:txBody>
      </p:sp>
      <p:pic>
        <p:nvPicPr>
          <p:cNvPr id="5" name="Picture 4" descr="A close up of a colorful background&#13;&#10;&#13;&#10;Description automatically generated">
            <a:extLst>
              <a:ext uri="{FF2B5EF4-FFF2-40B4-BE49-F238E27FC236}">
                <a16:creationId xmlns:a16="http://schemas.microsoft.com/office/drawing/2014/main" id="{F85ED4E2-FAFE-554E-91D5-DC567F301DCC}"/>
              </a:ext>
            </a:extLst>
          </p:cNvPr>
          <p:cNvPicPr>
            <a:picLocks noChangeAspect="1"/>
          </p:cNvPicPr>
          <p:nvPr/>
        </p:nvPicPr>
        <p:blipFill rotWithShape="1">
          <a:blip r:embed="rId2"/>
          <a:srcRect t="21684" b="24943"/>
          <a:stretch/>
        </p:blipFill>
        <p:spPr>
          <a:xfrm>
            <a:off x="1524000" y="951978"/>
            <a:ext cx="9144000" cy="3039865"/>
          </a:xfrm>
          <a:prstGeom prst="rect">
            <a:avLst/>
          </a:prstGeom>
        </p:spPr>
      </p:pic>
    </p:spTree>
    <p:extLst>
      <p:ext uri="{BB962C8B-B14F-4D97-AF65-F5344CB8AC3E}">
        <p14:creationId xmlns:p14="http://schemas.microsoft.com/office/powerpoint/2010/main" val="1222675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A69A35-1E6E-F743-A0E9-F2D7FF5EE9DD}"/>
              </a:ext>
            </a:extLst>
          </p:cNvPr>
          <p:cNvSpPr txBox="1"/>
          <p:nvPr/>
        </p:nvSpPr>
        <p:spPr>
          <a:xfrm>
            <a:off x="1640294" y="4856139"/>
            <a:ext cx="8757119" cy="461665"/>
          </a:xfrm>
          <a:prstGeom prst="rect">
            <a:avLst/>
          </a:prstGeom>
          <a:noFill/>
        </p:spPr>
        <p:txBody>
          <a:bodyPr wrap="square" rtlCol="0">
            <a:spAutoFit/>
          </a:bodyPr>
          <a:lstStyle/>
          <a:p>
            <a:pPr>
              <a:defRPr/>
            </a:pPr>
            <a:r>
              <a:rPr lang="en-US" dirty="0">
                <a:solidFill>
                  <a:srgbClr val="000000"/>
                </a:solidFill>
              </a:rPr>
              <a:t>4 chains, same as previous, but even more generations</a:t>
            </a:r>
          </a:p>
        </p:txBody>
      </p:sp>
      <p:pic>
        <p:nvPicPr>
          <p:cNvPr id="9" name="Picture 8" descr="A screen shot of a computer&#13;&#10;&#13;&#10;Description automatically generated">
            <a:extLst>
              <a:ext uri="{FF2B5EF4-FFF2-40B4-BE49-F238E27FC236}">
                <a16:creationId xmlns:a16="http://schemas.microsoft.com/office/drawing/2014/main" id="{D7342F1E-98BA-094A-AE12-3C2FF57F5890}"/>
              </a:ext>
            </a:extLst>
          </p:cNvPr>
          <p:cNvPicPr>
            <a:picLocks noChangeAspect="1"/>
          </p:cNvPicPr>
          <p:nvPr/>
        </p:nvPicPr>
        <p:blipFill rotWithShape="1">
          <a:blip r:embed="rId2"/>
          <a:srcRect l="1271" t="21136" r="2959" b="19288"/>
          <a:stretch/>
        </p:blipFill>
        <p:spPr>
          <a:xfrm>
            <a:off x="1717441" y="526093"/>
            <a:ext cx="8757119" cy="3432132"/>
          </a:xfrm>
          <a:prstGeom prst="rect">
            <a:avLst/>
          </a:prstGeom>
        </p:spPr>
      </p:pic>
    </p:spTree>
    <p:extLst>
      <p:ext uri="{BB962C8B-B14F-4D97-AF65-F5344CB8AC3E}">
        <p14:creationId xmlns:p14="http://schemas.microsoft.com/office/powerpoint/2010/main" val="2469789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0FBF69-C979-3E4E-AD57-09D83EE7EBC9}"/>
              </a:ext>
            </a:extLst>
          </p:cNvPr>
          <p:cNvPicPr>
            <a:picLocks noChangeAspect="1"/>
          </p:cNvPicPr>
          <p:nvPr/>
        </p:nvPicPr>
        <p:blipFill>
          <a:blip r:embed="rId2"/>
          <a:stretch>
            <a:fillRect/>
          </a:stretch>
        </p:blipFill>
        <p:spPr>
          <a:xfrm>
            <a:off x="0" y="651213"/>
            <a:ext cx="12192000" cy="5555574"/>
          </a:xfrm>
          <a:prstGeom prst="rect">
            <a:avLst/>
          </a:prstGeom>
        </p:spPr>
      </p:pic>
    </p:spTree>
    <p:extLst>
      <p:ext uri="{BB962C8B-B14F-4D97-AF65-F5344CB8AC3E}">
        <p14:creationId xmlns:p14="http://schemas.microsoft.com/office/powerpoint/2010/main" val="4115214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B1A27E-E7B1-3446-BB91-FE36DB6FFC10}"/>
              </a:ext>
            </a:extLst>
          </p:cNvPr>
          <p:cNvSpPr txBox="1"/>
          <p:nvPr/>
        </p:nvSpPr>
        <p:spPr>
          <a:xfrm>
            <a:off x="494271" y="481914"/>
            <a:ext cx="8640250" cy="1200329"/>
          </a:xfrm>
          <a:prstGeom prst="rect">
            <a:avLst/>
          </a:prstGeom>
          <a:noFill/>
        </p:spPr>
        <p:txBody>
          <a:bodyPr wrap="none" rtlCol="0">
            <a:spAutoFit/>
          </a:bodyPr>
          <a:lstStyle/>
          <a:p>
            <a:r>
              <a:rPr lang="en-US" dirty="0" err="1"/>
              <a:t>MrBayes</a:t>
            </a:r>
            <a:r>
              <a:rPr lang="en-US" dirty="0"/>
              <a:t> reads Nexus files (can be generated from Seaview).  </a:t>
            </a:r>
            <a:br>
              <a:rPr lang="en-US" dirty="0"/>
            </a:br>
            <a:r>
              <a:rPr lang="en-US" dirty="0"/>
              <a:t>		This retains partitioning data (e.g., into sites from </a:t>
            </a:r>
            <a:r>
              <a:rPr lang="en-US" dirty="0" err="1"/>
              <a:t>exteins</a:t>
            </a:r>
            <a:r>
              <a:rPr lang="en-US" dirty="0"/>
              <a:t> and inteins)</a:t>
            </a:r>
          </a:p>
          <a:p>
            <a:endParaRPr lang="en-US" dirty="0"/>
          </a:p>
          <a:p>
            <a:r>
              <a:rPr lang="en-US" dirty="0"/>
              <a:t>Nexus files can have command blocks at the end for different programs (PAUP or </a:t>
            </a:r>
            <a:r>
              <a:rPr lang="en-US" dirty="0" err="1"/>
              <a:t>MrBayes</a:t>
            </a:r>
            <a:r>
              <a:rPr lang="en-US" dirty="0"/>
              <a:t>)</a:t>
            </a:r>
          </a:p>
        </p:txBody>
      </p:sp>
      <p:pic>
        <p:nvPicPr>
          <p:cNvPr id="3" name="Picture 2">
            <a:extLst>
              <a:ext uri="{FF2B5EF4-FFF2-40B4-BE49-F238E27FC236}">
                <a16:creationId xmlns:a16="http://schemas.microsoft.com/office/drawing/2014/main" id="{F31B8391-356D-B145-A4DD-B2F97DDCE14F}"/>
              </a:ext>
            </a:extLst>
          </p:cNvPr>
          <p:cNvPicPr>
            <a:picLocks noChangeAspect="1"/>
          </p:cNvPicPr>
          <p:nvPr/>
        </p:nvPicPr>
        <p:blipFill>
          <a:blip r:embed="rId2"/>
          <a:stretch>
            <a:fillRect/>
          </a:stretch>
        </p:blipFill>
        <p:spPr>
          <a:xfrm>
            <a:off x="304800" y="2604013"/>
            <a:ext cx="5791200" cy="3543300"/>
          </a:xfrm>
          <a:prstGeom prst="rect">
            <a:avLst/>
          </a:prstGeom>
        </p:spPr>
      </p:pic>
      <p:sp>
        <p:nvSpPr>
          <p:cNvPr id="4" name="TextBox 3">
            <a:extLst>
              <a:ext uri="{FF2B5EF4-FFF2-40B4-BE49-F238E27FC236}">
                <a16:creationId xmlns:a16="http://schemas.microsoft.com/office/drawing/2014/main" id="{7F16DAC8-1D79-8840-8EE8-68797ED890BD}"/>
              </a:ext>
            </a:extLst>
          </p:cNvPr>
          <p:cNvSpPr txBox="1"/>
          <p:nvPr/>
        </p:nvSpPr>
        <p:spPr>
          <a:xfrm>
            <a:off x="234779" y="2113006"/>
            <a:ext cx="2165978" cy="369332"/>
          </a:xfrm>
          <a:prstGeom prst="rect">
            <a:avLst/>
          </a:prstGeom>
          <a:noFill/>
        </p:spPr>
        <p:txBody>
          <a:bodyPr wrap="none" rtlCol="0">
            <a:spAutoFit/>
          </a:bodyPr>
          <a:lstStyle/>
          <a:p>
            <a:r>
              <a:rPr lang="en-US" dirty="0"/>
              <a:t>Beginning of the file:</a:t>
            </a:r>
          </a:p>
        </p:txBody>
      </p:sp>
      <p:pic>
        <p:nvPicPr>
          <p:cNvPr id="6" name="Picture 5">
            <a:extLst>
              <a:ext uri="{FF2B5EF4-FFF2-40B4-BE49-F238E27FC236}">
                <a16:creationId xmlns:a16="http://schemas.microsoft.com/office/drawing/2014/main" id="{258EF5D2-D129-7148-947B-23E8EF3734C3}"/>
              </a:ext>
            </a:extLst>
          </p:cNvPr>
          <p:cNvPicPr>
            <a:picLocks noChangeAspect="1"/>
          </p:cNvPicPr>
          <p:nvPr/>
        </p:nvPicPr>
        <p:blipFill>
          <a:blip r:embed="rId3"/>
          <a:stretch>
            <a:fillRect/>
          </a:stretch>
        </p:blipFill>
        <p:spPr>
          <a:xfrm>
            <a:off x="6096000" y="2685323"/>
            <a:ext cx="8881248" cy="3461990"/>
          </a:xfrm>
          <a:prstGeom prst="rect">
            <a:avLst/>
          </a:prstGeom>
        </p:spPr>
      </p:pic>
      <p:sp>
        <p:nvSpPr>
          <p:cNvPr id="7" name="TextBox 6">
            <a:extLst>
              <a:ext uri="{FF2B5EF4-FFF2-40B4-BE49-F238E27FC236}">
                <a16:creationId xmlns:a16="http://schemas.microsoft.com/office/drawing/2014/main" id="{F84FC19E-C314-9946-B57D-4FB8C686C667}"/>
              </a:ext>
            </a:extLst>
          </p:cNvPr>
          <p:cNvSpPr txBox="1"/>
          <p:nvPr/>
        </p:nvSpPr>
        <p:spPr>
          <a:xfrm>
            <a:off x="6271591" y="2234642"/>
            <a:ext cx="3794629" cy="369332"/>
          </a:xfrm>
          <a:prstGeom prst="rect">
            <a:avLst/>
          </a:prstGeom>
          <a:noFill/>
        </p:spPr>
        <p:txBody>
          <a:bodyPr wrap="none" rtlCol="0">
            <a:spAutoFit/>
          </a:bodyPr>
          <a:lstStyle/>
          <a:p>
            <a:r>
              <a:rPr lang="en-US" dirty="0"/>
              <a:t>End of Data matrix, beginning of notes</a:t>
            </a:r>
          </a:p>
        </p:txBody>
      </p:sp>
    </p:spTree>
    <p:extLst>
      <p:ext uri="{BB962C8B-B14F-4D97-AF65-F5344CB8AC3E}">
        <p14:creationId xmlns:p14="http://schemas.microsoft.com/office/powerpoint/2010/main" val="1360853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4DC8761-7681-D841-A30B-C3A42D8CFA09}"/>
              </a:ext>
            </a:extLst>
          </p:cNvPr>
          <p:cNvSpPr txBox="1"/>
          <p:nvPr/>
        </p:nvSpPr>
        <p:spPr>
          <a:xfrm>
            <a:off x="755374" y="407504"/>
            <a:ext cx="2289409" cy="461665"/>
          </a:xfrm>
          <a:prstGeom prst="rect">
            <a:avLst/>
          </a:prstGeom>
          <a:noFill/>
        </p:spPr>
        <p:txBody>
          <a:bodyPr wrap="none" rtlCol="0">
            <a:spAutoFit/>
          </a:bodyPr>
          <a:lstStyle/>
          <a:p>
            <a:r>
              <a:rPr lang="en-US" dirty="0" err="1"/>
              <a:t>MrBayes</a:t>
            </a:r>
            <a:r>
              <a:rPr lang="en-US" dirty="0"/>
              <a:t> block:</a:t>
            </a:r>
          </a:p>
        </p:txBody>
      </p:sp>
      <p:pic>
        <p:nvPicPr>
          <p:cNvPr id="3" name="Picture 2">
            <a:extLst>
              <a:ext uri="{FF2B5EF4-FFF2-40B4-BE49-F238E27FC236}">
                <a16:creationId xmlns:a16="http://schemas.microsoft.com/office/drawing/2014/main" id="{8B1F2D29-219D-4C44-A617-12F2A39D5713}"/>
              </a:ext>
            </a:extLst>
          </p:cNvPr>
          <p:cNvPicPr>
            <a:picLocks noChangeAspect="1"/>
          </p:cNvPicPr>
          <p:nvPr/>
        </p:nvPicPr>
        <p:blipFill>
          <a:blip r:embed="rId2"/>
          <a:stretch>
            <a:fillRect/>
          </a:stretch>
        </p:blipFill>
        <p:spPr>
          <a:xfrm>
            <a:off x="755373" y="1526760"/>
            <a:ext cx="10528721" cy="3850309"/>
          </a:xfrm>
          <a:prstGeom prst="rect">
            <a:avLst/>
          </a:prstGeom>
        </p:spPr>
      </p:pic>
      <p:sp>
        <p:nvSpPr>
          <p:cNvPr id="4" name="TextBox 3">
            <a:extLst>
              <a:ext uri="{FF2B5EF4-FFF2-40B4-BE49-F238E27FC236}">
                <a16:creationId xmlns:a16="http://schemas.microsoft.com/office/drawing/2014/main" id="{E1111B88-FBD5-BD48-A330-87F523BADFE5}"/>
              </a:ext>
            </a:extLst>
          </p:cNvPr>
          <p:cNvSpPr txBox="1"/>
          <p:nvPr/>
        </p:nvSpPr>
        <p:spPr>
          <a:xfrm>
            <a:off x="616226" y="5440569"/>
            <a:ext cx="8961107" cy="646331"/>
          </a:xfrm>
          <a:prstGeom prst="rect">
            <a:avLst/>
          </a:prstGeom>
          <a:noFill/>
        </p:spPr>
        <p:txBody>
          <a:bodyPr wrap="none" rtlCol="0">
            <a:spAutoFit/>
          </a:bodyPr>
          <a:lstStyle/>
          <a:p>
            <a:r>
              <a:rPr lang="en-US" dirty="0"/>
              <a:t>You need to consult the </a:t>
            </a:r>
            <a:r>
              <a:rPr lang="en-US" dirty="0" err="1"/>
              <a:t>MrBayes</a:t>
            </a:r>
            <a:r>
              <a:rPr lang="en-US" dirty="0"/>
              <a:t> manual at </a:t>
            </a:r>
            <a:r>
              <a:rPr lang="en-US" dirty="0">
                <a:hlinkClick r:id="rId3"/>
              </a:rPr>
              <a:t>http://mrbayes.sourceforge.net/mb3.2_manual.pdf</a:t>
            </a:r>
            <a:r>
              <a:rPr lang="en-US" dirty="0"/>
              <a:t>  </a:t>
            </a:r>
            <a:br>
              <a:rPr lang="en-US" dirty="0"/>
            </a:br>
            <a:r>
              <a:rPr lang="en-US" dirty="0"/>
              <a:t>to figure out the commands</a:t>
            </a:r>
          </a:p>
        </p:txBody>
      </p:sp>
      <p:sp>
        <p:nvSpPr>
          <p:cNvPr id="5" name="TextBox 4">
            <a:extLst>
              <a:ext uri="{FF2B5EF4-FFF2-40B4-BE49-F238E27FC236}">
                <a16:creationId xmlns:a16="http://schemas.microsoft.com/office/drawing/2014/main" id="{4A4D3F14-7813-C34B-AA5A-8C9AE7D80BF4}"/>
              </a:ext>
            </a:extLst>
          </p:cNvPr>
          <p:cNvSpPr txBox="1"/>
          <p:nvPr/>
        </p:nvSpPr>
        <p:spPr>
          <a:xfrm>
            <a:off x="616226" y="6181153"/>
            <a:ext cx="5708614" cy="369332"/>
          </a:xfrm>
          <a:prstGeom prst="rect">
            <a:avLst/>
          </a:prstGeom>
          <a:noFill/>
        </p:spPr>
        <p:txBody>
          <a:bodyPr wrap="none" rtlCol="0">
            <a:spAutoFit/>
          </a:bodyPr>
          <a:lstStyle/>
          <a:p>
            <a:r>
              <a:rPr lang="en-US" dirty="0"/>
              <a:t>Start mb -&gt; execute Filename -&gt; </a:t>
            </a:r>
            <a:r>
              <a:rPr lang="en-US" dirty="0" err="1"/>
              <a:t>mcmc</a:t>
            </a:r>
            <a:r>
              <a:rPr lang="en-US" dirty="0"/>
              <a:t> (starts the ”robot”)  </a:t>
            </a:r>
          </a:p>
        </p:txBody>
      </p:sp>
      <p:sp>
        <p:nvSpPr>
          <p:cNvPr id="6" name="Donut 5">
            <a:extLst>
              <a:ext uri="{FF2B5EF4-FFF2-40B4-BE49-F238E27FC236}">
                <a16:creationId xmlns:a16="http://schemas.microsoft.com/office/drawing/2014/main" id="{F9AF146D-9104-6343-A92F-EE6515446D2B}"/>
              </a:ext>
            </a:extLst>
          </p:cNvPr>
          <p:cNvSpPr/>
          <p:nvPr/>
        </p:nvSpPr>
        <p:spPr bwMode="auto">
          <a:xfrm>
            <a:off x="755373" y="2027583"/>
            <a:ext cx="199776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9" name="Donut 8">
            <a:extLst>
              <a:ext uri="{FF2B5EF4-FFF2-40B4-BE49-F238E27FC236}">
                <a16:creationId xmlns:a16="http://schemas.microsoft.com/office/drawing/2014/main" id="{41B2736C-9528-294B-9A0B-A17DD54B890D}"/>
              </a:ext>
            </a:extLst>
          </p:cNvPr>
          <p:cNvSpPr/>
          <p:nvPr/>
        </p:nvSpPr>
        <p:spPr bwMode="auto">
          <a:xfrm>
            <a:off x="3747051" y="3309730"/>
            <a:ext cx="199776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
        <p:nvSpPr>
          <p:cNvPr id="10" name="Donut 9">
            <a:extLst>
              <a:ext uri="{FF2B5EF4-FFF2-40B4-BE49-F238E27FC236}">
                <a16:creationId xmlns:a16="http://schemas.microsoft.com/office/drawing/2014/main" id="{49D1D57B-9BB3-0A4B-BEF9-50BDD7754606}"/>
              </a:ext>
            </a:extLst>
          </p:cNvPr>
          <p:cNvSpPr/>
          <p:nvPr/>
        </p:nvSpPr>
        <p:spPr bwMode="auto">
          <a:xfrm>
            <a:off x="6778485" y="4323521"/>
            <a:ext cx="2703445" cy="347869"/>
          </a:xfrm>
          <a:prstGeom prst="donut">
            <a:avLst>
              <a:gd name="adj" fmla="val 7799"/>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spTree>
    <p:extLst>
      <p:ext uri="{BB962C8B-B14F-4D97-AF65-F5344CB8AC3E}">
        <p14:creationId xmlns:p14="http://schemas.microsoft.com/office/powerpoint/2010/main" val="1208579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20FF8E-823C-A142-A3B3-4CFBD4AE5704}"/>
              </a:ext>
            </a:extLst>
          </p:cNvPr>
          <p:cNvSpPr txBox="1"/>
          <p:nvPr/>
        </p:nvSpPr>
        <p:spPr>
          <a:xfrm>
            <a:off x="268356" y="119270"/>
            <a:ext cx="7423827" cy="646331"/>
          </a:xfrm>
          <a:prstGeom prst="rect">
            <a:avLst/>
          </a:prstGeom>
          <a:noFill/>
        </p:spPr>
        <p:txBody>
          <a:bodyPr wrap="none" rtlCol="0">
            <a:spAutoFit/>
          </a:bodyPr>
          <a:lstStyle/>
          <a:p>
            <a:r>
              <a:rPr lang="en-US" dirty="0" err="1"/>
              <a:t>MrBayes</a:t>
            </a:r>
            <a:r>
              <a:rPr lang="en-US" dirty="0"/>
              <a:t> creates a tree file (.t) that contains the trees sampled during the run.  </a:t>
            </a:r>
            <a:br>
              <a:rPr lang="en-US" dirty="0"/>
            </a:br>
            <a:r>
              <a:rPr lang="en-US" dirty="0"/>
              <a:t>This can be summarized into a consensus tree: (shown here in Figtree).  </a:t>
            </a:r>
          </a:p>
        </p:txBody>
      </p:sp>
      <p:pic>
        <p:nvPicPr>
          <p:cNvPr id="3" name="Picture 2">
            <a:extLst>
              <a:ext uri="{FF2B5EF4-FFF2-40B4-BE49-F238E27FC236}">
                <a16:creationId xmlns:a16="http://schemas.microsoft.com/office/drawing/2014/main" id="{BC0029A0-FD1B-E143-85F8-CC9B53D53583}"/>
              </a:ext>
            </a:extLst>
          </p:cNvPr>
          <p:cNvPicPr>
            <a:picLocks noChangeAspect="1"/>
          </p:cNvPicPr>
          <p:nvPr/>
        </p:nvPicPr>
        <p:blipFill>
          <a:blip r:embed="rId2"/>
          <a:stretch>
            <a:fillRect/>
          </a:stretch>
        </p:blipFill>
        <p:spPr>
          <a:xfrm>
            <a:off x="332961" y="940139"/>
            <a:ext cx="11526078" cy="5857113"/>
          </a:xfrm>
          <a:prstGeom prst="rect">
            <a:avLst/>
          </a:prstGeom>
        </p:spPr>
      </p:pic>
    </p:spTree>
    <p:extLst>
      <p:ext uri="{BB962C8B-B14F-4D97-AF65-F5344CB8AC3E}">
        <p14:creationId xmlns:p14="http://schemas.microsoft.com/office/powerpoint/2010/main" val="3085262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FFFFED-D327-CA4F-90F4-FD25C65AA2D8}"/>
              </a:ext>
            </a:extLst>
          </p:cNvPr>
          <p:cNvSpPr>
            <a:spLocks noGrp="1"/>
          </p:cNvSpPr>
          <p:nvPr>
            <p:ph idx="1"/>
          </p:nvPr>
        </p:nvSpPr>
        <p:spPr>
          <a:xfrm>
            <a:off x="2080592" y="336338"/>
            <a:ext cx="8229600" cy="5994887"/>
          </a:xfrm>
        </p:spPr>
        <p:txBody>
          <a:bodyPr/>
          <a:lstStyle/>
          <a:p>
            <a:r>
              <a:rPr lang="en-US" b="1" dirty="0"/>
              <a:t>Parsimony:  </a:t>
            </a:r>
            <a:r>
              <a:rPr lang="en-US" dirty="0"/>
              <a:t>Find the tree (or trees) that explains data with the smallest number of substitutions (aka as </a:t>
            </a:r>
            <a:r>
              <a:rPr lang="en-US" dirty="0">
                <a:hlinkClick r:id="rId2"/>
              </a:rPr>
              <a:t>Occam’s razor</a:t>
            </a:r>
            <a:r>
              <a:rPr lang="en-US" dirty="0"/>
              <a:t>).</a:t>
            </a:r>
          </a:p>
          <a:p>
            <a:pPr marL="0" indent="0">
              <a:buNone/>
            </a:pPr>
            <a:r>
              <a:rPr lang="en-US" sz="2000" dirty="0"/>
              <a:t>	Note: parsimony does poorly in the presence of short and long branches</a:t>
            </a:r>
          </a:p>
          <a:p>
            <a:r>
              <a:rPr lang="en-US" b="1" dirty="0"/>
              <a:t>Maximum Likelihood:  </a:t>
            </a:r>
            <a:r>
              <a:rPr lang="en-US" dirty="0"/>
              <a:t>Find the tree and model that make the dataset most probable.</a:t>
            </a:r>
            <a:br>
              <a:rPr lang="en-US" dirty="0"/>
            </a:br>
            <a:r>
              <a:rPr lang="en-US" sz="2000" dirty="0"/>
              <a:t>Note: the probability of an individual data set is tiny.  Usually a 0, followed by several 10000 zeros.  -</a:t>
            </a:r>
            <a:r>
              <a:rPr lang="en-US" sz="2000" dirty="0" err="1"/>
              <a:t>LogL</a:t>
            </a:r>
            <a:r>
              <a:rPr lang="en-US" sz="2000" dirty="0"/>
              <a:t> values of 90000 are common.  </a:t>
            </a:r>
          </a:p>
          <a:p>
            <a:r>
              <a:rPr lang="en-US" b="1" dirty="0"/>
              <a:t>Bayesian Approach:  </a:t>
            </a:r>
            <a:r>
              <a:rPr lang="en-US" dirty="0"/>
              <a:t>Find the tree and model that are most probable given the data and prior information.</a:t>
            </a:r>
            <a:br>
              <a:rPr lang="en-US" dirty="0"/>
            </a:br>
            <a:r>
              <a:rPr lang="en-US" sz="2000" dirty="0"/>
              <a:t>Note:  The Bayesian analysis and the biased random walk in parameter space use the likelihood (but not the maximum likelihood) associated with the points in in parameter space.  </a:t>
            </a:r>
          </a:p>
        </p:txBody>
      </p:sp>
    </p:spTree>
    <p:extLst>
      <p:ext uri="{BB962C8B-B14F-4D97-AF65-F5344CB8AC3E}">
        <p14:creationId xmlns:p14="http://schemas.microsoft.com/office/powerpoint/2010/main" val="178620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42EE19F-CB78-B245-8EE1-1BEC1F8FF00E}"/>
              </a:ext>
            </a:extLst>
          </p:cNvPr>
          <p:cNvSpPr txBox="1"/>
          <p:nvPr/>
        </p:nvSpPr>
        <p:spPr>
          <a:xfrm>
            <a:off x="188844" y="198783"/>
            <a:ext cx="10084812" cy="369332"/>
          </a:xfrm>
          <a:prstGeom prst="rect">
            <a:avLst/>
          </a:prstGeom>
          <a:noFill/>
        </p:spPr>
        <p:txBody>
          <a:bodyPr wrap="none" rtlCol="0">
            <a:spAutoFit/>
          </a:bodyPr>
          <a:lstStyle/>
          <a:p>
            <a:r>
              <a:rPr lang="en-US" sz="1800" dirty="0" err="1"/>
              <a:t>MrBayes</a:t>
            </a:r>
            <a:r>
              <a:rPr lang="en-US" sz="1800" dirty="0"/>
              <a:t> also creates a parameter file (.p) that contains the parameters for the specified samples</a:t>
            </a:r>
          </a:p>
        </p:txBody>
      </p:sp>
      <p:pic>
        <p:nvPicPr>
          <p:cNvPr id="3" name="Picture 2">
            <a:extLst>
              <a:ext uri="{FF2B5EF4-FFF2-40B4-BE49-F238E27FC236}">
                <a16:creationId xmlns:a16="http://schemas.microsoft.com/office/drawing/2014/main" id="{828D002B-698C-B04C-A794-865F68DE9052}"/>
              </a:ext>
            </a:extLst>
          </p:cNvPr>
          <p:cNvPicPr>
            <a:picLocks noChangeAspect="1"/>
          </p:cNvPicPr>
          <p:nvPr/>
        </p:nvPicPr>
        <p:blipFill>
          <a:blip r:embed="rId2"/>
          <a:stretch>
            <a:fillRect/>
          </a:stretch>
        </p:blipFill>
        <p:spPr>
          <a:xfrm>
            <a:off x="6230112" y="761615"/>
            <a:ext cx="5486400" cy="863600"/>
          </a:xfrm>
          <a:prstGeom prst="rect">
            <a:avLst/>
          </a:prstGeom>
        </p:spPr>
      </p:pic>
      <p:pic>
        <p:nvPicPr>
          <p:cNvPr id="4" name="Picture 3">
            <a:extLst>
              <a:ext uri="{FF2B5EF4-FFF2-40B4-BE49-F238E27FC236}">
                <a16:creationId xmlns:a16="http://schemas.microsoft.com/office/drawing/2014/main" id="{61E2863A-CC92-E04F-B289-E667E5ED24C4}"/>
              </a:ext>
            </a:extLst>
          </p:cNvPr>
          <p:cNvPicPr>
            <a:picLocks noChangeAspect="1"/>
          </p:cNvPicPr>
          <p:nvPr/>
        </p:nvPicPr>
        <p:blipFill>
          <a:blip r:embed="rId3"/>
          <a:stretch>
            <a:fillRect/>
          </a:stretch>
        </p:blipFill>
        <p:spPr>
          <a:xfrm>
            <a:off x="22961" y="1863034"/>
            <a:ext cx="6073039" cy="4517887"/>
          </a:xfrm>
          <a:prstGeom prst="rect">
            <a:avLst/>
          </a:prstGeom>
        </p:spPr>
      </p:pic>
      <p:pic>
        <p:nvPicPr>
          <p:cNvPr id="5" name="Picture 4">
            <a:extLst>
              <a:ext uri="{FF2B5EF4-FFF2-40B4-BE49-F238E27FC236}">
                <a16:creationId xmlns:a16="http://schemas.microsoft.com/office/drawing/2014/main" id="{88A375E9-6EE5-D143-AE24-8F0905B94823}"/>
              </a:ext>
            </a:extLst>
          </p:cNvPr>
          <p:cNvPicPr>
            <a:picLocks noChangeAspect="1"/>
          </p:cNvPicPr>
          <p:nvPr/>
        </p:nvPicPr>
        <p:blipFill>
          <a:blip r:embed="rId4"/>
          <a:stretch>
            <a:fillRect/>
          </a:stretch>
        </p:blipFill>
        <p:spPr>
          <a:xfrm>
            <a:off x="7198560" y="1818715"/>
            <a:ext cx="4200939" cy="4540409"/>
          </a:xfrm>
          <a:prstGeom prst="rect">
            <a:avLst/>
          </a:prstGeom>
        </p:spPr>
      </p:pic>
    </p:spTree>
    <p:extLst>
      <p:ext uri="{BB962C8B-B14F-4D97-AF65-F5344CB8AC3E}">
        <p14:creationId xmlns:p14="http://schemas.microsoft.com/office/powerpoint/2010/main" val="1632103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5F183AB-7E3B-4A47-8754-6986048E7C6B}"/>
              </a:ext>
            </a:extLst>
          </p:cNvPr>
          <p:cNvGraphicFramePr>
            <a:graphicFrameLocks/>
          </p:cNvGraphicFramePr>
          <p:nvPr/>
        </p:nvGraphicFramePr>
        <p:xfrm>
          <a:off x="397566" y="1327149"/>
          <a:ext cx="4164496" cy="43083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F5F183AB-7E3B-4A47-8754-6986048E7C6B}"/>
              </a:ext>
            </a:extLst>
          </p:cNvPr>
          <p:cNvGraphicFramePr>
            <a:graphicFrameLocks/>
          </p:cNvGraphicFramePr>
          <p:nvPr/>
        </p:nvGraphicFramePr>
        <p:xfrm>
          <a:off x="5087552" y="1327149"/>
          <a:ext cx="6045200" cy="42037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FF200D52-CBB3-634E-8807-D3521D73ED6A}"/>
              </a:ext>
            </a:extLst>
          </p:cNvPr>
          <p:cNvSpPr txBox="1"/>
          <p:nvPr/>
        </p:nvSpPr>
        <p:spPr>
          <a:xfrm>
            <a:off x="506626" y="383059"/>
            <a:ext cx="7123313" cy="800219"/>
          </a:xfrm>
          <a:prstGeom prst="rect">
            <a:avLst/>
          </a:prstGeom>
          <a:noFill/>
        </p:spPr>
        <p:txBody>
          <a:bodyPr wrap="square" rtlCol="0">
            <a:spAutoFit/>
          </a:bodyPr>
          <a:lstStyle/>
          <a:p>
            <a:r>
              <a:rPr lang="en-US" sz="2800" dirty="0"/>
              <a:t>Log Likelihood over generations</a:t>
            </a:r>
          </a:p>
          <a:p>
            <a:endParaRPr lang="en-US" dirty="0"/>
          </a:p>
        </p:txBody>
      </p:sp>
      <p:sp>
        <p:nvSpPr>
          <p:cNvPr id="5" name="TextBox 4">
            <a:extLst>
              <a:ext uri="{FF2B5EF4-FFF2-40B4-BE49-F238E27FC236}">
                <a16:creationId xmlns:a16="http://schemas.microsoft.com/office/drawing/2014/main" id="{8C8A501F-4A5D-DA48-8353-60576B6494E4}"/>
              </a:ext>
            </a:extLst>
          </p:cNvPr>
          <p:cNvSpPr txBox="1"/>
          <p:nvPr/>
        </p:nvSpPr>
        <p:spPr>
          <a:xfrm>
            <a:off x="7354956" y="3491256"/>
            <a:ext cx="2430175"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t>End </a:t>
            </a:r>
            <a:r>
              <a:rPr lang="en-US" dirty="0" err="1"/>
              <a:t>Burnin</a:t>
            </a:r>
            <a:endParaRPr lang="en-US" dirty="0"/>
          </a:p>
        </p:txBody>
      </p:sp>
      <p:cxnSp>
        <p:nvCxnSpPr>
          <p:cNvPr id="7" name="Straight Arrow Connector 6">
            <a:extLst>
              <a:ext uri="{FF2B5EF4-FFF2-40B4-BE49-F238E27FC236}">
                <a16:creationId xmlns:a16="http://schemas.microsoft.com/office/drawing/2014/main" id="{36D963A2-2394-2844-AECE-4BC46E6AE451}"/>
              </a:ext>
            </a:extLst>
          </p:cNvPr>
          <p:cNvCxnSpPr>
            <a:cxnSpLocks/>
            <a:stCxn id="5" idx="1"/>
          </p:cNvCxnSpPr>
          <p:nvPr/>
        </p:nvCxnSpPr>
        <p:spPr bwMode="auto">
          <a:xfrm flipH="1" flipV="1">
            <a:off x="6977270" y="3235449"/>
            <a:ext cx="377686" cy="48664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858757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4638C6-975C-FC48-94EA-341EAD895D0F}"/>
              </a:ext>
            </a:extLst>
          </p:cNvPr>
          <p:cNvSpPr txBox="1"/>
          <p:nvPr/>
        </p:nvSpPr>
        <p:spPr>
          <a:xfrm>
            <a:off x="198211" y="775182"/>
            <a:ext cx="11179471" cy="1569660"/>
          </a:xfrm>
          <a:prstGeom prst="rect">
            <a:avLst/>
          </a:prstGeom>
          <a:noFill/>
        </p:spPr>
        <p:txBody>
          <a:bodyPr wrap="none" rtlCol="0">
            <a:spAutoFit/>
          </a:bodyPr>
          <a:lstStyle/>
          <a:p>
            <a:r>
              <a:rPr lang="en-US" dirty="0"/>
              <a:t>By default </a:t>
            </a:r>
            <a:r>
              <a:rPr lang="en-US" dirty="0" err="1"/>
              <a:t>MrBayes</a:t>
            </a:r>
            <a:r>
              <a:rPr lang="en-US" dirty="0"/>
              <a:t> is doing two parallel runs (with 4 chains each).  </a:t>
            </a:r>
          </a:p>
          <a:p>
            <a:r>
              <a:rPr lang="en-US" dirty="0"/>
              <a:t>This allows to test convergence.  </a:t>
            </a:r>
          </a:p>
          <a:p>
            <a:endParaRPr lang="en-US" dirty="0"/>
          </a:p>
          <a:p>
            <a:r>
              <a:rPr lang="en-US" dirty="0">
                <a:hlinkClick r:id="rId2"/>
              </a:rPr>
              <a:t>Tracer</a:t>
            </a:r>
            <a:r>
              <a:rPr lang="en-US" dirty="0"/>
              <a:t> is a beautiful program that helps to analyze and visualize MCMCMC runs:</a:t>
            </a:r>
          </a:p>
        </p:txBody>
      </p:sp>
      <p:pic>
        <p:nvPicPr>
          <p:cNvPr id="3" name="Picture 2">
            <a:extLst>
              <a:ext uri="{FF2B5EF4-FFF2-40B4-BE49-F238E27FC236}">
                <a16:creationId xmlns:a16="http://schemas.microsoft.com/office/drawing/2014/main" id="{48BD648B-712A-9242-98E5-DCF710322786}"/>
              </a:ext>
            </a:extLst>
          </p:cNvPr>
          <p:cNvPicPr>
            <a:picLocks noChangeAspect="1"/>
          </p:cNvPicPr>
          <p:nvPr/>
        </p:nvPicPr>
        <p:blipFill>
          <a:blip r:embed="rId3"/>
          <a:stretch>
            <a:fillRect/>
          </a:stretch>
        </p:blipFill>
        <p:spPr>
          <a:xfrm>
            <a:off x="5150068" y="2344842"/>
            <a:ext cx="6717595" cy="4225125"/>
          </a:xfrm>
          <a:prstGeom prst="rect">
            <a:avLst/>
          </a:prstGeom>
        </p:spPr>
      </p:pic>
      <p:sp>
        <p:nvSpPr>
          <p:cNvPr id="4" name="TextBox 3">
            <a:extLst>
              <a:ext uri="{FF2B5EF4-FFF2-40B4-BE49-F238E27FC236}">
                <a16:creationId xmlns:a16="http://schemas.microsoft.com/office/drawing/2014/main" id="{A62837C7-BF20-6944-9F83-D3B51013A396}"/>
              </a:ext>
            </a:extLst>
          </p:cNvPr>
          <p:cNvSpPr txBox="1"/>
          <p:nvPr/>
        </p:nvSpPr>
        <p:spPr>
          <a:xfrm>
            <a:off x="114129" y="3445241"/>
            <a:ext cx="2723823" cy="369332"/>
          </a:xfrm>
          <a:prstGeom prst="rect">
            <a:avLst/>
          </a:prstGeom>
          <a:noFill/>
        </p:spPr>
        <p:txBody>
          <a:bodyPr wrap="none" rtlCol="0">
            <a:spAutoFit/>
          </a:bodyPr>
          <a:lstStyle/>
          <a:p>
            <a:r>
              <a:rPr lang="en-US" dirty="0"/>
              <a:t>(much easier than in Excel)</a:t>
            </a:r>
          </a:p>
        </p:txBody>
      </p:sp>
    </p:spTree>
    <p:extLst>
      <p:ext uri="{BB962C8B-B14F-4D97-AF65-F5344CB8AC3E}">
        <p14:creationId xmlns:p14="http://schemas.microsoft.com/office/powerpoint/2010/main" val="4240631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35FA2F-5E61-D04F-8478-95DDE658AB36}"/>
              </a:ext>
            </a:extLst>
          </p:cNvPr>
          <p:cNvPicPr>
            <a:picLocks noChangeAspect="1"/>
          </p:cNvPicPr>
          <p:nvPr/>
        </p:nvPicPr>
        <p:blipFill>
          <a:blip r:embed="rId2"/>
          <a:stretch>
            <a:fillRect/>
          </a:stretch>
        </p:blipFill>
        <p:spPr>
          <a:xfrm>
            <a:off x="3945835" y="913889"/>
            <a:ext cx="8135275" cy="5944112"/>
          </a:xfrm>
          <a:prstGeom prst="rect">
            <a:avLst/>
          </a:prstGeom>
        </p:spPr>
      </p:pic>
      <p:sp>
        <p:nvSpPr>
          <p:cNvPr id="3" name="TextBox 2">
            <a:extLst>
              <a:ext uri="{FF2B5EF4-FFF2-40B4-BE49-F238E27FC236}">
                <a16:creationId xmlns:a16="http://schemas.microsoft.com/office/drawing/2014/main" id="{7AA44C79-768E-2545-9599-CD71218CD869}"/>
              </a:ext>
            </a:extLst>
          </p:cNvPr>
          <p:cNvSpPr txBox="1"/>
          <p:nvPr/>
        </p:nvSpPr>
        <p:spPr>
          <a:xfrm>
            <a:off x="258418" y="725557"/>
            <a:ext cx="3011556" cy="1477328"/>
          </a:xfrm>
          <a:prstGeom prst="rect">
            <a:avLst/>
          </a:prstGeom>
          <a:noFill/>
        </p:spPr>
        <p:txBody>
          <a:bodyPr wrap="square" rtlCol="0">
            <a:spAutoFit/>
          </a:bodyPr>
          <a:lstStyle/>
          <a:p>
            <a:r>
              <a:rPr lang="en-US" dirty="0"/>
              <a:t>The relative substitution rates for the two partitions and the two runs.  </a:t>
            </a:r>
          </a:p>
          <a:p>
            <a:endParaRPr lang="en-US" dirty="0"/>
          </a:p>
          <a:p>
            <a:r>
              <a:rPr lang="en-US" dirty="0"/>
              <a:t>As Violin plot: </a:t>
            </a:r>
          </a:p>
        </p:txBody>
      </p:sp>
    </p:spTree>
    <p:extLst>
      <p:ext uri="{BB962C8B-B14F-4D97-AF65-F5344CB8AC3E}">
        <p14:creationId xmlns:p14="http://schemas.microsoft.com/office/powerpoint/2010/main" val="2231569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44C79-768E-2545-9599-CD71218CD869}"/>
              </a:ext>
            </a:extLst>
          </p:cNvPr>
          <p:cNvSpPr txBox="1"/>
          <p:nvPr/>
        </p:nvSpPr>
        <p:spPr>
          <a:xfrm>
            <a:off x="258418" y="725557"/>
            <a:ext cx="3011556" cy="1477328"/>
          </a:xfrm>
          <a:prstGeom prst="rect">
            <a:avLst/>
          </a:prstGeom>
          <a:noFill/>
        </p:spPr>
        <p:txBody>
          <a:bodyPr wrap="square" rtlCol="0">
            <a:spAutoFit/>
          </a:bodyPr>
          <a:lstStyle/>
          <a:p>
            <a:r>
              <a:rPr lang="en-US" dirty="0"/>
              <a:t>The relative substitution rates for the two partitions and the two runs.  </a:t>
            </a:r>
          </a:p>
          <a:p>
            <a:endParaRPr lang="en-US" dirty="0"/>
          </a:p>
          <a:p>
            <a:r>
              <a:rPr lang="en-US" dirty="0"/>
              <a:t>As smoothed histogram: </a:t>
            </a:r>
          </a:p>
        </p:txBody>
      </p:sp>
      <p:pic>
        <p:nvPicPr>
          <p:cNvPr id="5" name="Picture 4">
            <a:extLst>
              <a:ext uri="{FF2B5EF4-FFF2-40B4-BE49-F238E27FC236}">
                <a16:creationId xmlns:a16="http://schemas.microsoft.com/office/drawing/2014/main" id="{1E798A76-12B0-3F4A-9174-FFB53A46C44C}"/>
              </a:ext>
            </a:extLst>
          </p:cNvPr>
          <p:cNvPicPr>
            <a:picLocks noChangeAspect="1"/>
          </p:cNvPicPr>
          <p:nvPr/>
        </p:nvPicPr>
        <p:blipFill>
          <a:blip r:embed="rId2"/>
          <a:stretch>
            <a:fillRect/>
          </a:stretch>
        </p:blipFill>
        <p:spPr>
          <a:xfrm>
            <a:off x="3939796" y="556591"/>
            <a:ext cx="8363139" cy="6132443"/>
          </a:xfrm>
          <a:prstGeom prst="rect">
            <a:avLst/>
          </a:prstGeom>
        </p:spPr>
      </p:pic>
    </p:spTree>
    <p:extLst>
      <p:ext uri="{BB962C8B-B14F-4D97-AF65-F5344CB8AC3E}">
        <p14:creationId xmlns:p14="http://schemas.microsoft.com/office/powerpoint/2010/main" val="92477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A44C79-768E-2545-9599-CD71218CD869}"/>
              </a:ext>
            </a:extLst>
          </p:cNvPr>
          <p:cNvSpPr txBox="1"/>
          <p:nvPr/>
        </p:nvSpPr>
        <p:spPr>
          <a:xfrm>
            <a:off x="745435" y="0"/>
            <a:ext cx="10783956" cy="646331"/>
          </a:xfrm>
          <a:prstGeom prst="rect">
            <a:avLst/>
          </a:prstGeom>
          <a:noFill/>
        </p:spPr>
        <p:txBody>
          <a:bodyPr wrap="square" rtlCol="0">
            <a:spAutoFit/>
          </a:bodyPr>
          <a:lstStyle/>
          <a:p>
            <a:r>
              <a:rPr lang="en-US" dirty="0"/>
              <a:t>Distribution of relative substitution rate for the intein, versus the extein</a:t>
            </a:r>
          </a:p>
          <a:p>
            <a:endParaRPr lang="en-US" dirty="0"/>
          </a:p>
        </p:txBody>
      </p:sp>
      <p:pic>
        <p:nvPicPr>
          <p:cNvPr id="2" name="Picture 1">
            <a:extLst>
              <a:ext uri="{FF2B5EF4-FFF2-40B4-BE49-F238E27FC236}">
                <a16:creationId xmlns:a16="http://schemas.microsoft.com/office/drawing/2014/main" id="{EF0611D8-E257-8C4A-A03D-FB9EA6DB5E68}"/>
              </a:ext>
            </a:extLst>
          </p:cNvPr>
          <p:cNvPicPr>
            <a:picLocks noChangeAspect="1"/>
          </p:cNvPicPr>
          <p:nvPr/>
        </p:nvPicPr>
        <p:blipFill>
          <a:blip r:embed="rId2"/>
          <a:stretch>
            <a:fillRect/>
          </a:stretch>
        </p:blipFill>
        <p:spPr>
          <a:xfrm>
            <a:off x="0" y="794294"/>
            <a:ext cx="7242573" cy="5268576"/>
          </a:xfrm>
          <a:prstGeom prst="rect">
            <a:avLst/>
          </a:prstGeom>
        </p:spPr>
      </p:pic>
      <p:sp>
        <p:nvSpPr>
          <p:cNvPr id="4" name="Donut 3">
            <a:extLst>
              <a:ext uri="{FF2B5EF4-FFF2-40B4-BE49-F238E27FC236}">
                <a16:creationId xmlns:a16="http://schemas.microsoft.com/office/drawing/2014/main" id="{9DCD3779-1C86-6B45-A5AC-CB8BB3233155}"/>
              </a:ext>
            </a:extLst>
          </p:cNvPr>
          <p:cNvSpPr/>
          <p:nvPr/>
        </p:nvSpPr>
        <p:spPr bwMode="auto">
          <a:xfrm>
            <a:off x="3886200" y="2136913"/>
            <a:ext cx="2209800" cy="178904"/>
          </a:xfrm>
          <a:prstGeom prst="donut">
            <a:avLst>
              <a:gd name="adj" fmla="val 10047"/>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a:ln>
                <a:noFill/>
              </a:ln>
              <a:solidFill>
                <a:schemeClr val="tx1"/>
              </a:solidFill>
              <a:effectLst/>
              <a:latin typeface="Times New Roman" charset="0"/>
            </a:endParaRPr>
          </a:p>
        </p:txBody>
      </p:sp>
      <p:pic>
        <p:nvPicPr>
          <p:cNvPr id="6" name="Picture 5">
            <a:extLst>
              <a:ext uri="{FF2B5EF4-FFF2-40B4-BE49-F238E27FC236}">
                <a16:creationId xmlns:a16="http://schemas.microsoft.com/office/drawing/2014/main" id="{8F25D9EB-0BC0-0A4E-A181-B01E9F616E49}"/>
              </a:ext>
            </a:extLst>
          </p:cNvPr>
          <p:cNvPicPr>
            <a:picLocks noChangeAspect="1"/>
          </p:cNvPicPr>
          <p:nvPr/>
        </p:nvPicPr>
        <p:blipFill>
          <a:blip r:embed="rId3"/>
          <a:stretch>
            <a:fillRect/>
          </a:stretch>
        </p:blipFill>
        <p:spPr>
          <a:xfrm>
            <a:off x="7530808" y="794294"/>
            <a:ext cx="4406088" cy="5265812"/>
          </a:xfrm>
          <a:prstGeom prst="rect">
            <a:avLst/>
          </a:prstGeom>
        </p:spPr>
      </p:pic>
      <p:sp>
        <p:nvSpPr>
          <p:cNvPr id="7" name="TextBox 6">
            <a:extLst>
              <a:ext uri="{FF2B5EF4-FFF2-40B4-BE49-F238E27FC236}">
                <a16:creationId xmlns:a16="http://schemas.microsoft.com/office/drawing/2014/main" id="{D9B2593C-A3D0-7F4B-B7D5-38401DEE7A21}"/>
              </a:ext>
            </a:extLst>
          </p:cNvPr>
          <p:cNvSpPr txBox="1"/>
          <p:nvPr/>
        </p:nvSpPr>
        <p:spPr>
          <a:xfrm>
            <a:off x="347870" y="6380922"/>
            <a:ext cx="559769" cy="369332"/>
          </a:xfrm>
          <a:prstGeom prst="rect">
            <a:avLst/>
          </a:prstGeom>
          <a:noFill/>
        </p:spPr>
        <p:txBody>
          <a:bodyPr wrap="none" rtlCol="0">
            <a:spAutoFit/>
          </a:bodyPr>
          <a:lstStyle/>
          <a:p>
            <a:r>
              <a:rPr lang="en-US" dirty="0"/>
              <a:t>=&gt;  </a:t>
            </a:r>
          </a:p>
        </p:txBody>
      </p:sp>
    </p:spTree>
    <p:extLst>
      <p:ext uri="{BB962C8B-B14F-4D97-AF65-F5344CB8AC3E}">
        <p14:creationId xmlns:p14="http://schemas.microsoft.com/office/powerpoint/2010/main" val="3233580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E4245F-7668-A34F-A662-CD9F3750CD39}"/>
              </a:ext>
            </a:extLst>
          </p:cNvPr>
          <p:cNvSpPr txBox="1"/>
          <p:nvPr/>
        </p:nvSpPr>
        <p:spPr>
          <a:xfrm>
            <a:off x="576470" y="278296"/>
            <a:ext cx="8933792" cy="369332"/>
          </a:xfrm>
          <a:prstGeom prst="rect">
            <a:avLst/>
          </a:prstGeom>
          <a:noFill/>
        </p:spPr>
        <p:txBody>
          <a:bodyPr wrap="none" rtlCol="0">
            <a:spAutoFit/>
          </a:bodyPr>
          <a:lstStyle/>
          <a:p>
            <a:r>
              <a:rPr lang="en-US" dirty="0"/>
              <a:t>The shape parameter describing the Among Site Rate Variation (ASRV) for the two partitions:  </a:t>
            </a:r>
          </a:p>
        </p:txBody>
      </p:sp>
      <p:pic>
        <p:nvPicPr>
          <p:cNvPr id="3" name="Picture 2">
            <a:extLst>
              <a:ext uri="{FF2B5EF4-FFF2-40B4-BE49-F238E27FC236}">
                <a16:creationId xmlns:a16="http://schemas.microsoft.com/office/drawing/2014/main" id="{C3D54104-ABEA-9743-AE84-995F7FE23926}"/>
              </a:ext>
            </a:extLst>
          </p:cNvPr>
          <p:cNvPicPr>
            <a:picLocks noChangeAspect="1"/>
          </p:cNvPicPr>
          <p:nvPr/>
        </p:nvPicPr>
        <p:blipFill>
          <a:blip r:embed="rId2"/>
          <a:stretch>
            <a:fillRect/>
          </a:stretch>
        </p:blipFill>
        <p:spPr>
          <a:xfrm>
            <a:off x="2782957" y="870576"/>
            <a:ext cx="7753442" cy="5987424"/>
          </a:xfrm>
          <a:prstGeom prst="rect">
            <a:avLst/>
          </a:prstGeom>
        </p:spPr>
      </p:pic>
      <p:sp>
        <p:nvSpPr>
          <p:cNvPr id="4" name="TextBox 3">
            <a:extLst>
              <a:ext uri="{FF2B5EF4-FFF2-40B4-BE49-F238E27FC236}">
                <a16:creationId xmlns:a16="http://schemas.microsoft.com/office/drawing/2014/main" id="{4798BCBF-DB9D-4E4E-98E8-953B11AAAD4C}"/>
              </a:ext>
            </a:extLst>
          </p:cNvPr>
          <p:cNvSpPr txBox="1"/>
          <p:nvPr/>
        </p:nvSpPr>
        <p:spPr>
          <a:xfrm>
            <a:off x="8303740" y="4263081"/>
            <a:ext cx="780983" cy="369332"/>
          </a:xfrm>
          <a:prstGeom prst="rect">
            <a:avLst/>
          </a:prstGeom>
          <a:noFill/>
        </p:spPr>
        <p:txBody>
          <a:bodyPr wrap="none" rtlCol="0">
            <a:spAutoFit/>
          </a:bodyPr>
          <a:lstStyle/>
          <a:p>
            <a:r>
              <a:rPr lang="en-US" dirty="0"/>
              <a:t>Intein </a:t>
            </a:r>
          </a:p>
        </p:txBody>
      </p:sp>
      <p:sp>
        <p:nvSpPr>
          <p:cNvPr id="5" name="TextBox 4">
            <a:extLst>
              <a:ext uri="{FF2B5EF4-FFF2-40B4-BE49-F238E27FC236}">
                <a16:creationId xmlns:a16="http://schemas.microsoft.com/office/drawing/2014/main" id="{B933B145-D547-1B4A-B738-CD21F8BC1161}"/>
              </a:ext>
            </a:extLst>
          </p:cNvPr>
          <p:cNvSpPr txBox="1"/>
          <p:nvPr/>
        </p:nvSpPr>
        <p:spPr>
          <a:xfrm>
            <a:off x="6141308" y="3274541"/>
            <a:ext cx="845103" cy="369332"/>
          </a:xfrm>
          <a:prstGeom prst="rect">
            <a:avLst/>
          </a:prstGeom>
          <a:noFill/>
        </p:spPr>
        <p:txBody>
          <a:bodyPr wrap="none" rtlCol="0">
            <a:spAutoFit/>
          </a:bodyPr>
          <a:lstStyle/>
          <a:p>
            <a:r>
              <a:rPr lang="en-US" dirty="0"/>
              <a:t>Extein </a:t>
            </a:r>
          </a:p>
        </p:txBody>
      </p:sp>
    </p:spTree>
    <p:extLst>
      <p:ext uri="{BB962C8B-B14F-4D97-AF65-F5344CB8AC3E}">
        <p14:creationId xmlns:p14="http://schemas.microsoft.com/office/powerpoint/2010/main" val="604568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FFB09C-09F8-6340-9114-C2FCD2B56FC1}"/>
              </a:ext>
            </a:extLst>
          </p:cNvPr>
          <p:cNvPicPr>
            <a:picLocks noChangeAspect="1"/>
          </p:cNvPicPr>
          <p:nvPr/>
        </p:nvPicPr>
        <p:blipFill>
          <a:blip r:embed="rId2"/>
          <a:stretch>
            <a:fillRect/>
          </a:stretch>
        </p:blipFill>
        <p:spPr>
          <a:xfrm>
            <a:off x="2916195" y="957236"/>
            <a:ext cx="7591047" cy="5900764"/>
          </a:xfrm>
          <a:prstGeom prst="rect">
            <a:avLst/>
          </a:prstGeom>
        </p:spPr>
      </p:pic>
      <p:sp>
        <p:nvSpPr>
          <p:cNvPr id="2" name="TextBox 1">
            <a:extLst>
              <a:ext uri="{FF2B5EF4-FFF2-40B4-BE49-F238E27FC236}">
                <a16:creationId xmlns:a16="http://schemas.microsoft.com/office/drawing/2014/main" id="{73E4245F-7668-A34F-A662-CD9F3750CD39}"/>
              </a:ext>
            </a:extLst>
          </p:cNvPr>
          <p:cNvSpPr txBox="1"/>
          <p:nvPr/>
        </p:nvSpPr>
        <p:spPr>
          <a:xfrm>
            <a:off x="576470" y="278296"/>
            <a:ext cx="8933792" cy="369332"/>
          </a:xfrm>
          <a:prstGeom prst="rect">
            <a:avLst/>
          </a:prstGeom>
          <a:noFill/>
        </p:spPr>
        <p:txBody>
          <a:bodyPr wrap="none" rtlCol="0">
            <a:spAutoFit/>
          </a:bodyPr>
          <a:lstStyle/>
          <a:p>
            <a:r>
              <a:rPr lang="en-US" dirty="0"/>
              <a:t>The shape parameter describing the Among Site Rate Variation (ASRV) for the two partitions:  </a:t>
            </a:r>
          </a:p>
        </p:txBody>
      </p:sp>
      <p:sp>
        <p:nvSpPr>
          <p:cNvPr id="4" name="TextBox 3">
            <a:extLst>
              <a:ext uri="{FF2B5EF4-FFF2-40B4-BE49-F238E27FC236}">
                <a16:creationId xmlns:a16="http://schemas.microsoft.com/office/drawing/2014/main" id="{4798BCBF-DB9D-4E4E-98E8-953B11AAAD4C}"/>
              </a:ext>
            </a:extLst>
          </p:cNvPr>
          <p:cNvSpPr txBox="1"/>
          <p:nvPr/>
        </p:nvSpPr>
        <p:spPr>
          <a:xfrm>
            <a:off x="6808573" y="4151871"/>
            <a:ext cx="780983" cy="369332"/>
          </a:xfrm>
          <a:prstGeom prst="rect">
            <a:avLst/>
          </a:prstGeom>
          <a:noFill/>
        </p:spPr>
        <p:txBody>
          <a:bodyPr wrap="none" rtlCol="0">
            <a:spAutoFit/>
          </a:bodyPr>
          <a:lstStyle/>
          <a:p>
            <a:r>
              <a:rPr lang="en-US" dirty="0"/>
              <a:t>Intein </a:t>
            </a:r>
          </a:p>
        </p:txBody>
      </p:sp>
      <p:sp>
        <p:nvSpPr>
          <p:cNvPr id="5" name="TextBox 4">
            <a:extLst>
              <a:ext uri="{FF2B5EF4-FFF2-40B4-BE49-F238E27FC236}">
                <a16:creationId xmlns:a16="http://schemas.microsoft.com/office/drawing/2014/main" id="{B933B145-D547-1B4A-B738-CD21F8BC1161}"/>
              </a:ext>
            </a:extLst>
          </p:cNvPr>
          <p:cNvSpPr txBox="1"/>
          <p:nvPr/>
        </p:nvSpPr>
        <p:spPr>
          <a:xfrm>
            <a:off x="8853253" y="5191208"/>
            <a:ext cx="845103" cy="369332"/>
          </a:xfrm>
          <a:prstGeom prst="rect">
            <a:avLst/>
          </a:prstGeom>
          <a:noFill/>
        </p:spPr>
        <p:txBody>
          <a:bodyPr wrap="none" rtlCol="0">
            <a:spAutoFit/>
          </a:bodyPr>
          <a:lstStyle/>
          <a:p>
            <a:r>
              <a:rPr lang="en-US" dirty="0"/>
              <a:t>Extein </a:t>
            </a:r>
          </a:p>
        </p:txBody>
      </p:sp>
    </p:spTree>
    <p:extLst>
      <p:ext uri="{BB962C8B-B14F-4D97-AF65-F5344CB8AC3E}">
        <p14:creationId xmlns:p14="http://schemas.microsoft.com/office/powerpoint/2010/main" val="2430816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B6E681-65B0-F443-8507-FC7628EF5C5A}"/>
              </a:ext>
            </a:extLst>
          </p:cNvPr>
          <p:cNvPicPr>
            <a:picLocks noChangeAspect="1"/>
          </p:cNvPicPr>
          <p:nvPr/>
        </p:nvPicPr>
        <p:blipFill>
          <a:blip r:embed="rId2"/>
          <a:stretch>
            <a:fillRect/>
          </a:stretch>
        </p:blipFill>
        <p:spPr>
          <a:xfrm>
            <a:off x="3515079" y="0"/>
            <a:ext cx="8498165" cy="6858000"/>
          </a:xfrm>
          <a:prstGeom prst="rect">
            <a:avLst/>
          </a:prstGeom>
        </p:spPr>
      </p:pic>
      <p:sp>
        <p:nvSpPr>
          <p:cNvPr id="6" name="TextBox 5">
            <a:extLst>
              <a:ext uri="{FF2B5EF4-FFF2-40B4-BE49-F238E27FC236}">
                <a16:creationId xmlns:a16="http://schemas.microsoft.com/office/drawing/2014/main" id="{674F9C33-EF7B-4643-90FC-102C159C060F}"/>
              </a:ext>
            </a:extLst>
          </p:cNvPr>
          <p:cNvSpPr txBox="1"/>
          <p:nvPr/>
        </p:nvSpPr>
        <p:spPr>
          <a:xfrm>
            <a:off x="8229600" y="2384855"/>
            <a:ext cx="780983" cy="369332"/>
          </a:xfrm>
          <a:prstGeom prst="rect">
            <a:avLst/>
          </a:prstGeom>
          <a:noFill/>
        </p:spPr>
        <p:txBody>
          <a:bodyPr wrap="none" rtlCol="0">
            <a:spAutoFit/>
          </a:bodyPr>
          <a:lstStyle/>
          <a:p>
            <a:r>
              <a:rPr lang="en-US" dirty="0"/>
              <a:t>Intein </a:t>
            </a:r>
          </a:p>
        </p:txBody>
      </p:sp>
      <p:sp>
        <p:nvSpPr>
          <p:cNvPr id="7" name="TextBox 6">
            <a:extLst>
              <a:ext uri="{FF2B5EF4-FFF2-40B4-BE49-F238E27FC236}">
                <a16:creationId xmlns:a16="http://schemas.microsoft.com/office/drawing/2014/main" id="{60AE35F7-2109-524C-ACAB-827842D2333A}"/>
              </a:ext>
            </a:extLst>
          </p:cNvPr>
          <p:cNvSpPr txBox="1"/>
          <p:nvPr/>
        </p:nvSpPr>
        <p:spPr>
          <a:xfrm>
            <a:off x="10397847" y="4523943"/>
            <a:ext cx="845103" cy="369332"/>
          </a:xfrm>
          <a:prstGeom prst="rect">
            <a:avLst/>
          </a:prstGeom>
          <a:noFill/>
        </p:spPr>
        <p:txBody>
          <a:bodyPr wrap="none" rtlCol="0">
            <a:spAutoFit/>
          </a:bodyPr>
          <a:lstStyle/>
          <a:p>
            <a:r>
              <a:rPr lang="en-US" dirty="0"/>
              <a:t>Extein </a:t>
            </a:r>
          </a:p>
        </p:txBody>
      </p:sp>
      <p:sp>
        <p:nvSpPr>
          <p:cNvPr id="8" name="TextBox 7">
            <a:extLst>
              <a:ext uri="{FF2B5EF4-FFF2-40B4-BE49-F238E27FC236}">
                <a16:creationId xmlns:a16="http://schemas.microsoft.com/office/drawing/2014/main" id="{47F44F49-7332-5D46-B4F7-B434E6FA4DD2}"/>
              </a:ext>
            </a:extLst>
          </p:cNvPr>
          <p:cNvSpPr txBox="1"/>
          <p:nvPr/>
        </p:nvSpPr>
        <p:spPr>
          <a:xfrm>
            <a:off x="178756" y="963828"/>
            <a:ext cx="2669059" cy="4524315"/>
          </a:xfrm>
          <a:prstGeom prst="rect">
            <a:avLst/>
          </a:prstGeom>
          <a:noFill/>
        </p:spPr>
        <p:txBody>
          <a:bodyPr wrap="square" rtlCol="0">
            <a:spAutoFit/>
          </a:bodyPr>
          <a:lstStyle/>
          <a:p>
            <a:r>
              <a:rPr lang="en-US" dirty="0"/>
              <a:t>AT content is higher for the intein. </a:t>
            </a:r>
          </a:p>
          <a:p>
            <a:r>
              <a:rPr lang="en-US" dirty="0"/>
              <a:t>This also may reflect less selection, because mutations from GC pairs to AT pairs occur more frequently (mutational bias) </a:t>
            </a:r>
          </a:p>
        </p:txBody>
      </p:sp>
    </p:spTree>
    <p:extLst>
      <p:ext uri="{BB962C8B-B14F-4D97-AF65-F5344CB8AC3E}">
        <p14:creationId xmlns:p14="http://schemas.microsoft.com/office/powerpoint/2010/main" val="3612218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739E3A-C33E-514A-AB66-944718CA58B1}"/>
              </a:ext>
            </a:extLst>
          </p:cNvPr>
          <p:cNvSpPr txBox="1"/>
          <p:nvPr/>
        </p:nvSpPr>
        <p:spPr>
          <a:xfrm>
            <a:off x="550310" y="580767"/>
            <a:ext cx="11091379" cy="6247864"/>
          </a:xfrm>
          <a:prstGeom prst="rect">
            <a:avLst/>
          </a:prstGeom>
          <a:noFill/>
        </p:spPr>
        <p:txBody>
          <a:bodyPr wrap="square" rtlCol="0">
            <a:spAutoFit/>
          </a:bodyPr>
          <a:lstStyle/>
          <a:p>
            <a:r>
              <a:rPr lang="en-US" sz="2800" b="1" dirty="0"/>
              <a:t>Bottomline: </a:t>
            </a:r>
          </a:p>
          <a:p>
            <a:endParaRPr lang="en-US" dirty="0"/>
          </a:p>
          <a:p>
            <a:pPr marL="285750" indent="-285750">
              <a:buFont typeface="Arial" panose="020B0604020202020204" pitchFamily="34" charset="0"/>
              <a:buChar char="•"/>
            </a:pPr>
            <a:r>
              <a:rPr lang="en-US" sz="2400" dirty="0"/>
              <a:t>Bayesian analyses make it easy to describe parameters governing the evolution of molecules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Intein have a less extreme ASRV compared to </a:t>
            </a:r>
            <a:r>
              <a:rPr lang="en-US" sz="2400" dirty="0" err="1"/>
              <a:t>exteins</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Inteins have a higher (three times) substitution rate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Tracer (or Excel) makes it easy to obtain 95% high probability intervals for parameter values.</a:t>
            </a:r>
          </a:p>
          <a:p>
            <a:endParaRPr lang="en-US" sz="2400" dirty="0"/>
          </a:p>
          <a:p>
            <a:r>
              <a:rPr lang="en-US" sz="2400" dirty="0"/>
              <a:t>Concerns with the analysis used as an example:  </a:t>
            </a:r>
          </a:p>
          <a:p>
            <a:pPr marL="285750" indent="-285750">
              <a:buFont typeface="Arial" panose="020B0604020202020204" pitchFamily="34" charset="0"/>
              <a:buChar char="•"/>
            </a:pPr>
            <a:r>
              <a:rPr lang="en-US" sz="2400" dirty="0"/>
              <a:t>The example should have run much longer ... </a:t>
            </a:r>
          </a:p>
          <a:p>
            <a:pPr marL="285750" indent="-285750">
              <a:buFont typeface="Arial" panose="020B0604020202020204" pitchFamily="34" charset="0"/>
              <a:buChar char="•"/>
            </a:pPr>
            <a:r>
              <a:rPr lang="en-US" sz="2400" dirty="0"/>
              <a:t>If we suspect HGT of the intein, the datasets have been analyzed separately (and not linked to the same tree explored in the same </a:t>
            </a:r>
          </a:p>
          <a:p>
            <a:endParaRPr lang="en-US" dirty="0"/>
          </a:p>
        </p:txBody>
      </p:sp>
    </p:spTree>
    <p:extLst>
      <p:ext uri="{BB962C8B-B14F-4D97-AF65-F5344CB8AC3E}">
        <p14:creationId xmlns:p14="http://schemas.microsoft.com/office/powerpoint/2010/main" val="1849390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ext Box 2"/>
          <p:cNvSpPr txBox="1">
            <a:spLocks noChangeArrowheads="1"/>
          </p:cNvSpPr>
          <p:nvPr/>
        </p:nvSpPr>
        <p:spPr bwMode="auto">
          <a:xfrm>
            <a:off x="3124201" y="228600"/>
            <a:ext cx="538333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4000">
                <a:solidFill>
                  <a:srgbClr val="FFFF00"/>
                </a:solidFill>
                <a:cs typeface=""/>
              </a:rPr>
              <a:t>Elliot Sober’s Gremlins</a:t>
            </a:r>
          </a:p>
        </p:txBody>
      </p:sp>
      <p:sp>
        <p:nvSpPr>
          <p:cNvPr id="82946" name="Rectangle 3"/>
          <p:cNvSpPr>
            <a:spLocks noChangeArrowheads="1"/>
          </p:cNvSpPr>
          <p:nvPr/>
        </p:nvSpPr>
        <p:spPr bwMode="auto">
          <a:xfrm>
            <a:off x="1693864" y="4051300"/>
            <a:ext cx="4910137" cy="2654300"/>
          </a:xfrm>
          <a:prstGeom prst="rect">
            <a:avLst/>
          </a:prstGeom>
          <a:solidFill>
            <a:srgbClr val="33CC33"/>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endParaRPr lang="en-US" altLang="en-US">
              <a:solidFill>
                <a:srgbClr val="FFFFFF"/>
              </a:solidFill>
              <a:latin typeface="Times New Roman" charset="0"/>
              <a:cs typeface=""/>
            </a:endParaRPr>
          </a:p>
        </p:txBody>
      </p:sp>
      <p:sp>
        <p:nvSpPr>
          <p:cNvPr id="82947" name="AutoShape 4"/>
          <p:cNvSpPr>
            <a:spLocks noChangeArrowheads="1"/>
          </p:cNvSpPr>
          <p:nvPr/>
        </p:nvSpPr>
        <p:spPr bwMode="auto">
          <a:xfrm>
            <a:off x="1524000" y="1066800"/>
            <a:ext cx="5334000" cy="2984500"/>
          </a:xfrm>
          <a:prstGeom prst="triangle">
            <a:avLst>
              <a:gd name="adj" fmla="val 48454"/>
            </a:avLst>
          </a:prstGeom>
          <a:solidFill>
            <a:schemeClr val="folHlink"/>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48" name="Rectangle 5"/>
          <p:cNvSpPr>
            <a:spLocks noChangeArrowheads="1"/>
          </p:cNvSpPr>
          <p:nvPr/>
        </p:nvSpPr>
        <p:spPr bwMode="auto">
          <a:xfrm>
            <a:off x="21082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49" name="Rectangle 6"/>
          <p:cNvSpPr>
            <a:spLocks noChangeArrowheads="1"/>
          </p:cNvSpPr>
          <p:nvPr/>
        </p:nvSpPr>
        <p:spPr bwMode="auto">
          <a:xfrm>
            <a:off x="3581401" y="4826000"/>
            <a:ext cx="1184275" cy="1879600"/>
          </a:xfrm>
          <a:prstGeom prst="rect">
            <a:avLst/>
          </a:prstGeom>
          <a:solidFill>
            <a:srgbClr val="000000"/>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50" name="Rectangle 7"/>
          <p:cNvSpPr>
            <a:spLocks noChangeArrowheads="1"/>
          </p:cNvSpPr>
          <p:nvPr/>
        </p:nvSpPr>
        <p:spPr bwMode="auto">
          <a:xfrm>
            <a:off x="5181600" y="4714875"/>
            <a:ext cx="1016000" cy="1106488"/>
          </a:xfrm>
          <a:prstGeom prst="rect">
            <a:avLst/>
          </a:prstGeom>
          <a:solidFill>
            <a:schemeClr val="accent2"/>
          </a:solidFill>
          <a:ln w="9525">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2951" name="Text Box 8"/>
          <p:cNvSpPr txBox="1">
            <a:spLocks noChangeArrowheads="1"/>
          </p:cNvSpPr>
          <p:nvPr/>
        </p:nvSpPr>
        <p:spPr bwMode="auto">
          <a:xfrm>
            <a:off x="3962400" y="13716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a:solidFill>
                  <a:srgbClr val="000000"/>
                </a:solidFill>
                <a:latin typeface="Times New Roman" charset="0"/>
                <a:cs typeface=""/>
              </a:rPr>
              <a:t>?</a:t>
            </a:r>
          </a:p>
        </p:txBody>
      </p:sp>
      <p:sp>
        <p:nvSpPr>
          <p:cNvPr id="82952" name="Text Box 9"/>
          <p:cNvSpPr txBox="1">
            <a:spLocks noChangeArrowheads="1"/>
          </p:cNvSpPr>
          <p:nvPr/>
        </p:nvSpPr>
        <p:spPr bwMode="auto">
          <a:xfrm>
            <a:off x="58674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a:solidFill>
                  <a:srgbClr val="000000"/>
                </a:solidFill>
                <a:latin typeface="Times New Roman" charset="0"/>
                <a:cs typeface=""/>
              </a:rPr>
              <a:t>?</a:t>
            </a:r>
          </a:p>
        </p:txBody>
      </p:sp>
      <p:sp>
        <p:nvSpPr>
          <p:cNvPr id="82953" name="Text Box 10"/>
          <p:cNvSpPr txBox="1">
            <a:spLocks noChangeArrowheads="1"/>
          </p:cNvSpPr>
          <p:nvPr/>
        </p:nvSpPr>
        <p:spPr bwMode="auto">
          <a:xfrm>
            <a:off x="2286000" y="3429000"/>
            <a:ext cx="30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b="1">
                <a:solidFill>
                  <a:srgbClr val="000000"/>
                </a:solidFill>
                <a:latin typeface="Times New Roman" charset="0"/>
                <a:cs typeface=""/>
              </a:rPr>
              <a:t>?</a:t>
            </a:r>
          </a:p>
        </p:txBody>
      </p:sp>
      <p:sp>
        <p:nvSpPr>
          <p:cNvPr id="372747" name="Text Box 11"/>
          <p:cNvSpPr txBox="1">
            <a:spLocks noChangeArrowheads="1"/>
          </p:cNvSpPr>
          <p:nvPr/>
        </p:nvSpPr>
        <p:spPr bwMode="auto">
          <a:xfrm>
            <a:off x="6934200" y="2438401"/>
            <a:ext cx="35814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dirty="0">
                <a:solidFill>
                  <a:srgbClr val="FF66CC"/>
                </a:solidFill>
                <a:cs typeface=""/>
              </a:rPr>
              <a:t>Hypothesis</a:t>
            </a:r>
            <a:r>
              <a:rPr lang="en-US" altLang="en-US" sz="2000" dirty="0">
                <a:solidFill>
                  <a:srgbClr val="FFFFFF"/>
                </a:solidFill>
                <a:cs typeface=""/>
              </a:rPr>
              <a:t>: </a:t>
            </a:r>
            <a:r>
              <a:rPr lang="en-US" altLang="en-US" sz="2000" i="1" dirty="0">
                <a:solidFill>
                  <a:srgbClr val="FFFFFF"/>
                </a:solidFill>
                <a:cs typeface=""/>
              </a:rPr>
              <a:t>gremlins in the attic playing bowling</a:t>
            </a:r>
            <a:endParaRPr lang="en-US" altLang="en-US" sz="2000" dirty="0">
              <a:solidFill>
                <a:srgbClr val="FFFFFF"/>
              </a:solidFill>
              <a:cs typeface=""/>
            </a:endParaRPr>
          </a:p>
          <a:p>
            <a:pPr eaLnBrk="1" hangingPunct="1"/>
            <a:endParaRPr lang="en-US" altLang="en-US" sz="2000" dirty="0">
              <a:solidFill>
                <a:srgbClr val="FFFFFF"/>
              </a:solidFill>
              <a:cs typeface=""/>
            </a:endParaRPr>
          </a:p>
          <a:p>
            <a:pPr eaLnBrk="1" hangingPunct="1"/>
            <a:r>
              <a:rPr lang="en-US" altLang="en-US" sz="2000" dirty="0">
                <a:solidFill>
                  <a:srgbClr val="FFFFFF"/>
                </a:solidFill>
                <a:cs typeface=""/>
              </a:rPr>
              <a:t>Likelihood = </a:t>
            </a:r>
            <a:br>
              <a:rPr lang="en-US" altLang="en-US" sz="2000" dirty="0">
                <a:solidFill>
                  <a:srgbClr val="FFFFFF"/>
                </a:solidFill>
                <a:cs typeface=""/>
              </a:rPr>
            </a:br>
            <a:r>
              <a:rPr lang="en-US" altLang="en-US" sz="2000" dirty="0">
                <a:solidFill>
                  <a:srgbClr val="FFFFFF"/>
                </a:solidFill>
                <a:cs typeface=""/>
              </a:rPr>
              <a:t>  </a:t>
            </a:r>
            <a:r>
              <a:rPr lang="en-US" altLang="en-US" sz="2000" i="1" dirty="0">
                <a:solidFill>
                  <a:srgbClr val="FF66CC"/>
                </a:solidFill>
                <a:cs typeface=""/>
              </a:rPr>
              <a:t>P(</a:t>
            </a:r>
            <a:r>
              <a:rPr lang="en-US" altLang="en-US" sz="2000" i="1" dirty="0" err="1">
                <a:solidFill>
                  <a:srgbClr val="FF66CC"/>
                </a:solidFill>
                <a:cs typeface=""/>
              </a:rPr>
              <a:t>noise|gremlins</a:t>
            </a:r>
            <a:r>
              <a:rPr lang="en-US" altLang="en-US" sz="2000" i="1" dirty="0">
                <a:solidFill>
                  <a:srgbClr val="FF66CC"/>
                </a:solidFill>
                <a:cs typeface=""/>
              </a:rPr>
              <a:t> in the attic)</a:t>
            </a:r>
            <a:r>
              <a:rPr lang="en-US" altLang="en-US" sz="2000" dirty="0">
                <a:solidFill>
                  <a:srgbClr val="FFFFFF"/>
                </a:solidFill>
                <a:cs typeface=""/>
              </a:rPr>
              <a:t> </a:t>
            </a:r>
          </a:p>
          <a:p>
            <a:pPr eaLnBrk="1" hangingPunct="1"/>
            <a:endParaRPr lang="en-US" altLang="en-US" sz="2000" dirty="0">
              <a:solidFill>
                <a:srgbClr val="FFFFFF"/>
              </a:solidFill>
              <a:cs typeface=""/>
            </a:endParaRPr>
          </a:p>
          <a:p>
            <a:pPr eaLnBrk="1" hangingPunct="1"/>
            <a:r>
              <a:rPr lang="en-US" altLang="en-US" sz="2000" i="1" dirty="0">
                <a:solidFill>
                  <a:srgbClr val="FF66CC"/>
                </a:solidFill>
                <a:cs typeface=""/>
              </a:rPr>
              <a:t>  </a:t>
            </a:r>
          </a:p>
          <a:p>
            <a:pPr eaLnBrk="1" hangingPunct="1"/>
            <a:endParaRPr lang="en-US" altLang="en-US" sz="2000" i="1" dirty="0">
              <a:solidFill>
                <a:srgbClr val="FF66CC"/>
              </a:solidFill>
              <a:cs typeface=""/>
            </a:endParaRPr>
          </a:p>
          <a:p>
            <a:pPr eaLnBrk="1" hangingPunct="1"/>
            <a:r>
              <a:rPr lang="en-US" altLang="en-US" sz="2000" dirty="0">
                <a:solidFill>
                  <a:srgbClr val="FFFFFF"/>
                </a:solidFill>
                <a:cs typeface=""/>
              </a:rPr>
              <a:t>What you would want to know (posterior probability):  </a:t>
            </a:r>
          </a:p>
          <a:p>
            <a:pPr eaLnBrk="1" hangingPunct="1"/>
            <a:r>
              <a:rPr lang="en-US" altLang="en-US" sz="2000" i="1" dirty="0">
                <a:solidFill>
                  <a:srgbClr val="FF66CC"/>
                </a:solidFill>
                <a:cs typeface=""/>
              </a:rPr>
              <a:t>  P(gremlins in the </a:t>
            </a:r>
            <a:r>
              <a:rPr lang="en-US" altLang="en-US" sz="2000" i="1" dirty="0" err="1">
                <a:solidFill>
                  <a:srgbClr val="FF66CC"/>
                </a:solidFill>
                <a:cs typeface=""/>
              </a:rPr>
              <a:t>attic|noise</a:t>
            </a:r>
            <a:r>
              <a:rPr lang="en-US" altLang="en-US" sz="2000" i="1" dirty="0">
                <a:solidFill>
                  <a:srgbClr val="FF66CC"/>
                </a:solidFill>
                <a:cs typeface=""/>
              </a:rPr>
              <a:t>)</a:t>
            </a:r>
            <a:endParaRPr lang="en-US" altLang="en-US" sz="2000" i="1" dirty="0">
              <a:solidFill>
                <a:srgbClr val="FFFFFF"/>
              </a:solidFill>
              <a:cs typeface=""/>
            </a:endParaRPr>
          </a:p>
        </p:txBody>
      </p:sp>
      <p:sp>
        <p:nvSpPr>
          <p:cNvPr id="82955" name="Text Box 12"/>
          <p:cNvSpPr txBox="1">
            <a:spLocks noChangeArrowheads="1"/>
          </p:cNvSpPr>
          <p:nvPr/>
        </p:nvSpPr>
        <p:spPr bwMode="auto">
          <a:xfrm>
            <a:off x="7010400" y="1219201"/>
            <a:ext cx="3048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66CC"/>
                </a:solidFill>
                <a:cs typeface=""/>
              </a:rPr>
              <a:t>Observation</a:t>
            </a:r>
            <a:r>
              <a:rPr lang="en-US" altLang="en-US" sz="2000">
                <a:solidFill>
                  <a:srgbClr val="FFFFFF"/>
                </a:solidFill>
                <a:cs typeface=""/>
              </a:rPr>
              <a:t>: Loud noise in the attic</a:t>
            </a:r>
            <a:endParaRPr lang="en-US" altLang="en-US">
              <a:solidFill>
                <a:srgbClr val="FFFF00"/>
              </a:solidFill>
              <a:latin typeface="Times New Roman" charset="0"/>
              <a:cs typeface=""/>
            </a:endParaRPr>
          </a:p>
        </p:txBody>
      </p:sp>
      <p:pic>
        <p:nvPicPr>
          <p:cNvPr id="372749" name="Picture 13" descr="greml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905000"/>
            <a:ext cx="1449388"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622231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72749"/>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727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4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11E69-213E-9844-BC4F-290C7595E2E2}"/>
              </a:ext>
            </a:extLst>
          </p:cNvPr>
          <p:cNvSpPr txBox="1"/>
          <p:nvPr/>
        </p:nvSpPr>
        <p:spPr>
          <a:xfrm>
            <a:off x="190195" y="197510"/>
            <a:ext cx="4049057" cy="523220"/>
          </a:xfrm>
          <a:prstGeom prst="rect">
            <a:avLst/>
          </a:prstGeom>
          <a:noFill/>
        </p:spPr>
        <p:txBody>
          <a:bodyPr wrap="none" rtlCol="0">
            <a:spAutoFit/>
          </a:bodyPr>
          <a:lstStyle/>
          <a:p>
            <a:r>
              <a:rPr lang="en-US" sz="2800" b="1" i="1" dirty="0">
                <a:latin typeface="Calibri Light" panose="020F0302020204030204" pitchFamily="34" charset="0"/>
                <a:cs typeface="Calibri Light" panose="020F0302020204030204" pitchFamily="34" charset="0"/>
              </a:rPr>
              <a:t>From the discussion board:</a:t>
            </a:r>
          </a:p>
        </p:txBody>
      </p:sp>
      <p:sp>
        <p:nvSpPr>
          <p:cNvPr id="3" name="TextBox 2">
            <a:extLst>
              <a:ext uri="{FF2B5EF4-FFF2-40B4-BE49-F238E27FC236}">
                <a16:creationId xmlns:a16="http://schemas.microsoft.com/office/drawing/2014/main" id="{4851FD6A-B5BF-DC4A-B3FE-4128FB94646C}"/>
              </a:ext>
            </a:extLst>
          </p:cNvPr>
          <p:cNvSpPr txBox="1"/>
          <p:nvPr/>
        </p:nvSpPr>
        <p:spPr>
          <a:xfrm>
            <a:off x="503530" y="1236269"/>
            <a:ext cx="11184940" cy="3847207"/>
          </a:xfrm>
          <a:prstGeom prst="rect">
            <a:avLst/>
          </a:prstGeom>
          <a:noFill/>
        </p:spPr>
        <p:txBody>
          <a:bodyPr wrap="square" rtlCol="0">
            <a:spAutoFit/>
          </a:bodyPr>
          <a:lstStyle/>
          <a:p>
            <a:r>
              <a:rPr lang="en-US" sz="2000" dirty="0"/>
              <a:t>Question: </a:t>
            </a:r>
            <a:r>
              <a:rPr lang="en-US" sz="2000" i="1" dirty="0"/>
              <a:t>In what kind of situation would you most likely use the Bayesian method? Not only does the computing time take longer than MLE, but it seems as if sometimes using priors can cause a biased model if they are not well defined enough or reliable. How would you know that this is the best option to use?</a:t>
            </a:r>
          </a:p>
          <a:p>
            <a:endParaRPr lang="en-US" sz="2000" i="1" dirty="0"/>
          </a:p>
          <a:p>
            <a:r>
              <a:rPr lang="en-US" sz="1800" dirty="0"/>
              <a:t>A) Priors also can prevent stupid conclusions (as in the coin example, or the gremlins in the attic).  </a:t>
            </a:r>
          </a:p>
          <a:p>
            <a:endParaRPr lang="en-US" sz="1800" dirty="0"/>
          </a:p>
          <a:p>
            <a:r>
              <a:rPr lang="en-US" sz="1800" dirty="0"/>
              <a:t>B) If you are only interested in the best tree, recently developed ml approaches are probably as good as any.  I some instances, especially if you do not know if the maximum likelihood tree is the true tree, and you want to estimate parameters for the gene’s evolution (e.g., how much selection is acting on a gene?) the Bayesian approach is better, because in the random MCMCMC run one samples at all trees according to </a:t>
            </a:r>
            <a:r>
              <a:rPr lang="en-US" sz="1800" dirty="0" err="1"/>
              <a:t>ther</a:t>
            </a:r>
            <a:r>
              <a:rPr lang="en-US" sz="1800" dirty="0"/>
              <a:t> posterior probability (Or in scientific terms one marginalizes of the different possible trees in estimating parameters and their credibility interval). We might get to this on Friday.  </a:t>
            </a:r>
          </a:p>
        </p:txBody>
      </p:sp>
    </p:spTree>
    <p:extLst>
      <p:ext uri="{BB962C8B-B14F-4D97-AF65-F5344CB8AC3E}">
        <p14:creationId xmlns:p14="http://schemas.microsoft.com/office/powerpoint/2010/main" val="15215270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11E69-213E-9844-BC4F-290C7595E2E2}"/>
              </a:ext>
            </a:extLst>
          </p:cNvPr>
          <p:cNvSpPr txBox="1"/>
          <p:nvPr/>
        </p:nvSpPr>
        <p:spPr>
          <a:xfrm>
            <a:off x="190195" y="197510"/>
            <a:ext cx="4049057" cy="523220"/>
          </a:xfrm>
          <a:prstGeom prst="rect">
            <a:avLst/>
          </a:prstGeom>
          <a:noFill/>
        </p:spPr>
        <p:txBody>
          <a:bodyPr wrap="none" rtlCol="0">
            <a:spAutoFit/>
          </a:bodyPr>
          <a:lstStyle/>
          <a:p>
            <a:r>
              <a:rPr lang="en-US" sz="2800" b="1" i="1" dirty="0">
                <a:latin typeface="Calibri Light" panose="020F0302020204030204" pitchFamily="34" charset="0"/>
                <a:cs typeface="Calibri Light" panose="020F0302020204030204" pitchFamily="34" charset="0"/>
              </a:rPr>
              <a:t>From the discussion board:</a:t>
            </a:r>
          </a:p>
        </p:txBody>
      </p:sp>
      <p:sp>
        <p:nvSpPr>
          <p:cNvPr id="3" name="TextBox 2">
            <a:extLst>
              <a:ext uri="{FF2B5EF4-FFF2-40B4-BE49-F238E27FC236}">
                <a16:creationId xmlns:a16="http://schemas.microsoft.com/office/drawing/2014/main" id="{4851FD6A-B5BF-DC4A-B3FE-4128FB94646C}"/>
              </a:ext>
            </a:extLst>
          </p:cNvPr>
          <p:cNvSpPr txBox="1"/>
          <p:nvPr/>
        </p:nvSpPr>
        <p:spPr>
          <a:xfrm>
            <a:off x="503530" y="965607"/>
            <a:ext cx="11184940" cy="6001643"/>
          </a:xfrm>
          <a:prstGeom prst="rect">
            <a:avLst/>
          </a:prstGeom>
          <a:noFill/>
        </p:spPr>
        <p:txBody>
          <a:bodyPr wrap="square" rtlCol="0">
            <a:spAutoFit/>
          </a:bodyPr>
          <a:lstStyle/>
          <a:p>
            <a:r>
              <a:rPr lang="en-US" sz="2000" dirty="0"/>
              <a:t>Question: </a:t>
            </a:r>
            <a:r>
              <a:rPr lang="en-US" sz="2000" i="1" dirty="0"/>
              <a:t>Which are the most common reasons for a gene tree to be different than the species tree? and why?</a:t>
            </a:r>
          </a:p>
          <a:p>
            <a:endParaRPr lang="en-US" sz="2000" i="1" dirty="0"/>
          </a:p>
          <a:p>
            <a:r>
              <a:rPr lang="en-US" sz="1800" dirty="0"/>
              <a:t>Among prokaryotes most certainly gene transfer.  And gene transfer is not restricted to genes at the periphery of metabolism, even (and possibly especially) genes involved in translation and transcription are readily transferred.  See </a:t>
            </a:r>
            <a:r>
              <a:rPr lang="en-US" sz="1800" u="sng" dirty="0">
                <a:hlinkClick r:id="rId3"/>
              </a:rPr>
              <a:t>https://academic.oup.com/mbe/article/19/12/2226/997576</a:t>
            </a:r>
            <a:r>
              <a:rPr lang="en-US" sz="1800" dirty="0"/>
              <a:t> for a discussion of HGT in prokaryotes.  </a:t>
            </a:r>
          </a:p>
          <a:p>
            <a:r>
              <a:rPr lang="en-US" sz="1800" dirty="0"/>
              <a:t>HGT plays the role of sex in prokaryotes, but it is not limited to facilitating recombination with a species.  Especially the occasional transfer between more divergent organism makes inferring species trees difficult.  (What even is  prokaryotic species?  Organisms that frequently exchange genes via HGT?) </a:t>
            </a:r>
          </a:p>
          <a:p>
            <a:endParaRPr lang="en-US" sz="1800" dirty="0"/>
          </a:p>
          <a:p>
            <a:r>
              <a:rPr lang="en-US" sz="1800" dirty="0"/>
              <a:t>Among Eukaryotes, most would probably say lineage sorting. But introgression (sex with organism from a related species appears to occur rather frequently).  Often molecular data suggest a more recent divergence than the fossil record, and a possible explanation is that organisms from related species had sex, thus the genomes stayed similar, even though adaptations to different environments had already taken place. (possible examples from our family tree </a:t>
            </a:r>
            <a:r>
              <a:rPr lang="en-US" sz="1800" dirty="0">
                <a:hlinkClick r:id="rId4"/>
              </a:rPr>
              <a:t>here</a:t>
            </a:r>
            <a:r>
              <a:rPr lang="en-US" sz="1800" dirty="0"/>
              <a:t> , </a:t>
            </a:r>
            <a:r>
              <a:rPr lang="en-US" sz="1800" dirty="0">
                <a:hlinkClick r:id="rId5"/>
              </a:rPr>
              <a:t>here</a:t>
            </a:r>
            <a:r>
              <a:rPr lang="en-US" sz="1800" dirty="0"/>
              <a:t>, and </a:t>
            </a:r>
            <a:r>
              <a:rPr lang="en-US" sz="1800" dirty="0">
                <a:hlinkClick r:id="rId6"/>
              </a:rPr>
              <a:t>here</a:t>
            </a:r>
            <a:r>
              <a:rPr lang="en-US" sz="1800" dirty="0"/>
              <a:t>.</a:t>
            </a:r>
          </a:p>
          <a:p>
            <a:br>
              <a:rPr lang="en-US" sz="1800" dirty="0"/>
            </a:br>
            <a:r>
              <a:rPr lang="en-US" sz="1800" dirty="0"/>
              <a:t>However, even among eukaryotes HGT is much more frequent than most are aware of.  Thus I think HGT and introgression a serious contender of creating conflicts between gene histories.</a:t>
            </a:r>
          </a:p>
          <a:p>
            <a:br>
              <a:rPr lang="en-US" sz="1800" dirty="0"/>
            </a:br>
            <a:endParaRPr lang="en-US" sz="1800" dirty="0"/>
          </a:p>
        </p:txBody>
      </p:sp>
    </p:spTree>
    <p:extLst>
      <p:ext uri="{BB962C8B-B14F-4D97-AF65-F5344CB8AC3E}">
        <p14:creationId xmlns:p14="http://schemas.microsoft.com/office/powerpoint/2010/main" val="25907132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411E69-213E-9844-BC4F-290C7595E2E2}"/>
              </a:ext>
            </a:extLst>
          </p:cNvPr>
          <p:cNvSpPr txBox="1"/>
          <p:nvPr/>
        </p:nvSpPr>
        <p:spPr>
          <a:xfrm>
            <a:off x="190195" y="197510"/>
            <a:ext cx="4049057" cy="523220"/>
          </a:xfrm>
          <a:prstGeom prst="rect">
            <a:avLst/>
          </a:prstGeom>
          <a:noFill/>
        </p:spPr>
        <p:txBody>
          <a:bodyPr wrap="none" rtlCol="0">
            <a:spAutoFit/>
          </a:bodyPr>
          <a:lstStyle/>
          <a:p>
            <a:r>
              <a:rPr lang="en-US" sz="2800" b="1" i="1" dirty="0">
                <a:latin typeface="Calibri Light" panose="020F0302020204030204" pitchFamily="34" charset="0"/>
                <a:cs typeface="Calibri Light" panose="020F0302020204030204" pitchFamily="34" charset="0"/>
              </a:rPr>
              <a:t>From the discussion board:</a:t>
            </a:r>
          </a:p>
        </p:txBody>
      </p:sp>
      <p:sp>
        <p:nvSpPr>
          <p:cNvPr id="3" name="TextBox 2">
            <a:extLst>
              <a:ext uri="{FF2B5EF4-FFF2-40B4-BE49-F238E27FC236}">
                <a16:creationId xmlns:a16="http://schemas.microsoft.com/office/drawing/2014/main" id="{4851FD6A-B5BF-DC4A-B3FE-4128FB94646C}"/>
              </a:ext>
            </a:extLst>
          </p:cNvPr>
          <p:cNvSpPr txBox="1"/>
          <p:nvPr/>
        </p:nvSpPr>
        <p:spPr>
          <a:xfrm>
            <a:off x="503530" y="965607"/>
            <a:ext cx="11184940" cy="3785652"/>
          </a:xfrm>
          <a:prstGeom prst="rect">
            <a:avLst/>
          </a:prstGeom>
          <a:noFill/>
        </p:spPr>
        <p:txBody>
          <a:bodyPr wrap="square" rtlCol="0">
            <a:spAutoFit/>
          </a:bodyPr>
          <a:lstStyle/>
          <a:p>
            <a:r>
              <a:rPr lang="en-US" sz="2000" dirty="0"/>
              <a:t>Question:  </a:t>
            </a:r>
            <a:r>
              <a:rPr lang="en-US" sz="2000" i="1" dirty="0"/>
              <a:t>Which phylogenetic tree is more preferable when analyzing more accurate evolutionary relationships in eukaryotes, gene trees versus species trees, and why? Is one better than the other? </a:t>
            </a:r>
            <a:br>
              <a:rPr lang="en-US" sz="1800" dirty="0"/>
            </a:br>
            <a:endParaRPr lang="en-US" sz="1800" dirty="0"/>
          </a:p>
          <a:p>
            <a:r>
              <a:rPr lang="en-US" sz="1800" dirty="0"/>
              <a:t>Obtaining a species tree is rather difficult.  In some cases, morphological characters (as in Hennig's insect phylogeny) may be sufficient; however, in most instances today the </a:t>
            </a:r>
            <a:r>
              <a:rPr lang="en-US" sz="1800" b="1" dirty="0"/>
              <a:t>species tree is inferred from many genes or many gene trees</a:t>
            </a:r>
            <a:r>
              <a:rPr lang="en-US" sz="1800" dirty="0"/>
              <a:t>.  Either concatenating many genes into a single dataset (aka </a:t>
            </a:r>
            <a:r>
              <a:rPr lang="en-US" sz="1800" b="1" dirty="0" err="1"/>
              <a:t>supermatrix</a:t>
            </a:r>
            <a:r>
              <a:rPr lang="en-US" sz="1800" dirty="0"/>
              <a:t>), or using a </a:t>
            </a:r>
            <a:r>
              <a:rPr lang="en-US" sz="1800" b="1" dirty="0" err="1"/>
              <a:t>supertree</a:t>
            </a:r>
            <a:r>
              <a:rPr lang="en-US" sz="1800" dirty="0"/>
              <a:t> approach - calculating trees for individual genes and then combining the trees into a single consensus tree.  </a:t>
            </a:r>
          </a:p>
          <a:p>
            <a:r>
              <a:rPr lang="en-US" sz="1800" dirty="0"/>
              <a:t>Both of these approaches, concatenating genes versus combining gene trees, has advantages and disadvantages -- we will talk about this in the future, but if you are curious, you could check out </a:t>
            </a:r>
            <a:r>
              <a:rPr lang="en-US" sz="1800" u="sng" dirty="0">
                <a:hlinkClick r:id="rId3"/>
              </a:rPr>
              <a:t>https://academic.oup.com/bib/article/15/1/79/186338</a:t>
            </a:r>
            <a:r>
              <a:rPr lang="en-US" sz="1800" dirty="0"/>
              <a:t> </a:t>
            </a:r>
          </a:p>
          <a:p>
            <a:endParaRPr lang="en-US" sz="1800" dirty="0"/>
          </a:p>
        </p:txBody>
      </p:sp>
    </p:spTree>
    <p:extLst>
      <p:ext uri="{BB962C8B-B14F-4D97-AF65-F5344CB8AC3E}">
        <p14:creationId xmlns:p14="http://schemas.microsoft.com/office/powerpoint/2010/main" val="2182088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4" name="Rectangle 2"/>
          <p:cNvSpPr>
            <a:spLocks noChangeArrowheads="1"/>
          </p:cNvSpPr>
          <p:nvPr/>
        </p:nvSpPr>
        <p:spPr bwMode="auto">
          <a:xfrm rot="5412651">
            <a:off x="7175501" y="3317871"/>
            <a:ext cx="5948363" cy="1128729"/>
          </a:xfrm>
          <a:prstGeom prst="rect">
            <a:avLst/>
          </a:prstGeom>
          <a:noFill/>
          <a:ln w="9525">
            <a:noFill/>
            <a:miter lim="800000"/>
            <a:headEnd/>
            <a:tailEnd/>
          </a:ln>
          <a:effectLst/>
        </p:spPr>
        <p:txBody>
          <a:bodyPr lIns="91184" tIns="45593" rIns="91184" bIns="45593">
            <a:prstTxWarp prst="textNoShape">
              <a:avLst/>
            </a:prstTxWarp>
            <a:spAutoFit/>
          </a:bodyPr>
          <a:lstStyle/>
          <a:p>
            <a:pPr fontAlgn="base">
              <a:spcBef>
                <a:spcPct val="0"/>
              </a:spcBef>
              <a:spcAft>
                <a:spcPct val="0"/>
              </a:spcAft>
              <a:defRPr/>
            </a:pPr>
            <a:r>
              <a:rPr lang="en-US" dirty="0">
                <a:solidFill>
                  <a:srgbClr val="000000"/>
                </a:solidFill>
                <a:latin typeface="Arial" charset="0"/>
                <a:ea typeface="ＭＳ Ｐゴシック"/>
                <a:cs typeface="ＭＳ Ｐゴシック"/>
              </a:rPr>
              <a:t>From: </a:t>
            </a:r>
          </a:p>
          <a:p>
            <a:pPr fontAlgn="base">
              <a:spcBef>
                <a:spcPct val="0"/>
              </a:spcBef>
              <a:spcAft>
                <a:spcPct val="0"/>
              </a:spcAft>
              <a:defRPr/>
            </a:pPr>
            <a:r>
              <a:rPr lang="en-US" sz="1600" dirty="0" err="1">
                <a:solidFill>
                  <a:srgbClr val="000000"/>
                </a:solidFill>
                <a:latin typeface="Arial" charset="0"/>
                <a:ea typeface="ＭＳ Ｐゴシック"/>
                <a:cs typeface="ＭＳ Ｐゴシック"/>
              </a:rPr>
              <a:t>Delsuc</a:t>
            </a:r>
            <a:r>
              <a:rPr lang="en-US" sz="1600" dirty="0">
                <a:solidFill>
                  <a:srgbClr val="000000"/>
                </a:solidFill>
                <a:latin typeface="Arial" charset="0"/>
                <a:ea typeface="ＭＳ Ｐゴシック"/>
                <a:cs typeface="ＭＳ Ｐゴシック"/>
              </a:rPr>
              <a:t> F, </a:t>
            </a:r>
            <a:r>
              <a:rPr lang="en-US" sz="1600" dirty="0" err="1">
                <a:solidFill>
                  <a:srgbClr val="000000"/>
                </a:solidFill>
                <a:latin typeface="Arial" charset="0"/>
                <a:ea typeface="ＭＳ Ｐゴシック"/>
                <a:cs typeface="ＭＳ Ｐゴシック"/>
              </a:rPr>
              <a:t>Brinkmann</a:t>
            </a:r>
            <a:r>
              <a:rPr lang="en-US" sz="1600" dirty="0">
                <a:solidFill>
                  <a:srgbClr val="000000"/>
                </a:solidFill>
                <a:latin typeface="Arial" charset="0"/>
                <a:ea typeface="ＭＳ Ｐゴシック"/>
                <a:cs typeface="ＭＳ Ｐゴシック"/>
              </a:rPr>
              <a:t> H, Philippe H.</a:t>
            </a:r>
            <a:endParaRPr lang="en-US" dirty="0">
              <a:solidFill>
                <a:srgbClr val="000000"/>
              </a:solidFill>
              <a:latin typeface="Arial" charset="0"/>
              <a:ea typeface="ＭＳ Ｐゴシック"/>
              <a:cs typeface="ＭＳ Ｐゴシック"/>
            </a:endParaRPr>
          </a:p>
          <a:p>
            <a:pPr fontAlgn="base">
              <a:spcBef>
                <a:spcPct val="0"/>
              </a:spcBef>
              <a:spcAft>
                <a:spcPct val="0"/>
              </a:spcAft>
              <a:defRPr/>
            </a:pPr>
            <a:r>
              <a:rPr lang="en-US" sz="1600" dirty="0" err="1">
                <a:solidFill>
                  <a:srgbClr val="000000"/>
                </a:solidFill>
                <a:latin typeface="Arial" charset="0"/>
                <a:ea typeface="ＭＳ Ｐゴシック"/>
                <a:cs typeface="ＭＳ Ｐゴシック"/>
              </a:rPr>
              <a:t>Phylogenomics</a:t>
            </a:r>
            <a:r>
              <a:rPr lang="en-US" sz="1600" dirty="0">
                <a:solidFill>
                  <a:srgbClr val="000000"/>
                </a:solidFill>
                <a:latin typeface="Arial" charset="0"/>
                <a:ea typeface="ＭＳ Ｐゴシック"/>
                <a:cs typeface="ＭＳ Ｐゴシック"/>
              </a:rPr>
              <a:t> and the reconstruction of the tree of life.</a:t>
            </a:r>
          </a:p>
          <a:p>
            <a:pPr fontAlgn="base">
              <a:spcBef>
                <a:spcPct val="0"/>
              </a:spcBef>
              <a:spcAft>
                <a:spcPct val="0"/>
              </a:spcAft>
              <a:defRPr/>
            </a:pPr>
            <a:r>
              <a:rPr lang="en-US" sz="1600" dirty="0">
                <a:solidFill>
                  <a:srgbClr val="000000"/>
                </a:solidFill>
                <a:latin typeface="Arial" charset="0"/>
                <a:ea typeface="ＭＳ Ｐゴシック"/>
                <a:cs typeface="ＭＳ Ｐゴシック"/>
              </a:rPr>
              <a:t>Nat Rev Genet. 2005 May;6(5):361-75.</a:t>
            </a:r>
            <a:endParaRPr lang="en-US" sz="2400" dirty="0">
              <a:solidFill>
                <a:srgbClr val="000000"/>
              </a:solidFill>
              <a:latin typeface="Arial" charset="0"/>
              <a:ea typeface="ＭＳ Ｐゴシック"/>
              <a:cs typeface="ＭＳ Ｐゴシック"/>
            </a:endParaRPr>
          </a:p>
        </p:txBody>
      </p:sp>
      <p:sp>
        <p:nvSpPr>
          <p:cNvPr id="996355" name="Rectangle 3"/>
          <p:cNvSpPr>
            <a:spLocks noGrp="1" noChangeArrowheads="1"/>
          </p:cNvSpPr>
          <p:nvPr>
            <p:ph type="title"/>
          </p:nvPr>
        </p:nvSpPr>
        <p:spPr/>
        <p:txBody>
          <a:bodyPr/>
          <a:lstStyle/>
          <a:p>
            <a:endParaRPr lang="en-US"/>
          </a:p>
        </p:txBody>
      </p:sp>
      <p:pic>
        <p:nvPicPr>
          <p:cNvPr id="996356" name="Picture 4"/>
          <p:cNvPicPr>
            <a:picLocks noChangeAspect="1" noChangeArrowheads="1"/>
          </p:cNvPicPr>
          <p:nvPr/>
        </p:nvPicPr>
        <p:blipFill>
          <a:blip r:embed="rId3"/>
          <a:srcRect/>
          <a:stretch>
            <a:fillRect/>
          </a:stretch>
        </p:blipFill>
        <p:spPr bwMode="auto">
          <a:xfrm>
            <a:off x="1467011" y="44450"/>
            <a:ext cx="7897813" cy="6769100"/>
          </a:xfrm>
          <a:prstGeom prst="rect">
            <a:avLst/>
          </a:prstGeom>
          <a:noFill/>
          <a:ln w="9525">
            <a:noFill/>
            <a:miter lim="800000"/>
            <a:headEnd/>
            <a:tailEnd/>
          </a:ln>
          <a:effectLst/>
        </p:spPr>
      </p:pic>
    </p:spTree>
    <p:extLst>
      <p:ext uri="{BB962C8B-B14F-4D97-AF65-F5344CB8AC3E}">
        <p14:creationId xmlns:p14="http://schemas.microsoft.com/office/powerpoint/2010/main" val="3918686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6594" name="Picture 2" descr="Untitled-1"/>
          <p:cNvPicPr>
            <a:picLocks noChangeAspect="1" noChangeArrowheads="1"/>
          </p:cNvPicPr>
          <p:nvPr/>
        </p:nvPicPr>
        <p:blipFill>
          <a:blip r:embed="rId3"/>
          <a:srcRect/>
          <a:stretch>
            <a:fillRect/>
          </a:stretch>
        </p:blipFill>
        <p:spPr bwMode="auto">
          <a:xfrm>
            <a:off x="6311900" y="304800"/>
            <a:ext cx="4356100" cy="5638800"/>
          </a:xfrm>
          <a:prstGeom prst="rect">
            <a:avLst/>
          </a:prstGeom>
          <a:noFill/>
        </p:spPr>
      </p:pic>
      <p:pic>
        <p:nvPicPr>
          <p:cNvPr id="1006595" name="Picture 3" descr="evolver_tree"/>
          <p:cNvPicPr>
            <a:picLocks noChangeAspect="1" noChangeArrowheads="1"/>
          </p:cNvPicPr>
          <p:nvPr/>
        </p:nvPicPr>
        <p:blipFill>
          <a:blip r:embed="rId4"/>
          <a:srcRect/>
          <a:stretch>
            <a:fillRect/>
          </a:stretch>
        </p:blipFill>
        <p:spPr bwMode="auto">
          <a:xfrm>
            <a:off x="1828800" y="1"/>
            <a:ext cx="3810000" cy="3797300"/>
          </a:xfrm>
          <a:prstGeom prst="rect">
            <a:avLst/>
          </a:prstGeom>
          <a:noFill/>
        </p:spPr>
      </p:pic>
      <p:sp>
        <p:nvSpPr>
          <p:cNvPr id="1006596" name="Text Box 4"/>
          <p:cNvSpPr txBox="1">
            <a:spLocks noChangeArrowheads="1"/>
          </p:cNvSpPr>
          <p:nvPr/>
        </p:nvSpPr>
        <p:spPr bwMode="auto">
          <a:xfrm>
            <a:off x="2667005" y="3124200"/>
            <a:ext cx="1319213" cy="274638"/>
          </a:xfrm>
          <a:prstGeom prst="rect">
            <a:avLst/>
          </a:prstGeom>
          <a:noFill/>
          <a:ln w="9525">
            <a:noFill/>
            <a:miter lim="800000"/>
            <a:headEnd/>
            <a:tailEnd/>
          </a:ln>
        </p:spPr>
        <p:txBody>
          <a:bodyPr wrap="none" lIns="91162" tIns="45583" rIns="91162" bIns="45583">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A) Template tree</a:t>
            </a:r>
          </a:p>
        </p:txBody>
      </p:sp>
      <p:sp>
        <p:nvSpPr>
          <p:cNvPr id="1006597" name="Line 5"/>
          <p:cNvSpPr>
            <a:spLocks noChangeShapeType="1"/>
          </p:cNvSpPr>
          <p:nvPr/>
        </p:nvSpPr>
        <p:spPr bwMode="auto">
          <a:xfrm>
            <a:off x="5334000" y="1219200"/>
            <a:ext cx="838200" cy="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8" name="Text Box 6"/>
          <p:cNvSpPr txBox="1">
            <a:spLocks noChangeArrowheads="1"/>
          </p:cNvSpPr>
          <p:nvPr/>
        </p:nvSpPr>
        <p:spPr bwMode="auto">
          <a:xfrm>
            <a:off x="6248400" y="1676408"/>
            <a:ext cx="4114800" cy="461388"/>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B) Generate 100 datasets using Evolver with certain amount of </a:t>
            </a:r>
            <a:r>
              <a:rPr kumimoji="0" lang="en-US" sz="1200" b="0" i="0" u="none" strike="noStrike" kern="1200" cap="none" spc="0" normalizeH="0" baseline="0" noProof="0" dirty="0" err="1">
                <a:ln>
                  <a:noFill/>
                </a:ln>
                <a:solidFill>
                  <a:srgbClr val="000000"/>
                </a:solidFill>
                <a:effectLst/>
                <a:uLnTx/>
                <a:uFillTx/>
                <a:latin typeface="Arial" charset="0"/>
                <a:ea typeface="ＭＳ Ｐゴシック"/>
                <a:cs typeface="ＭＳ Ｐゴシック"/>
              </a:rPr>
              <a:t>HGTs</a:t>
            </a:r>
            <a:endPar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599" name="Line 7"/>
          <p:cNvSpPr>
            <a:spLocks noChangeShapeType="1"/>
          </p:cNvSpPr>
          <p:nvPr/>
        </p:nvSpPr>
        <p:spPr bwMode="auto">
          <a:xfrm flipH="1">
            <a:off x="7620000" y="26670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00" name="Line 8"/>
          <p:cNvSpPr>
            <a:spLocks noChangeShapeType="1"/>
          </p:cNvSpPr>
          <p:nvPr/>
        </p:nvSpPr>
        <p:spPr bwMode="auto">
          <a:xfrm rot="16863978" flipH="1">
            <a:off x="8343900" y="2705100"/>
            <a:ext cx="762000" cy="8382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pic>
        <p:nvPicPr>
          <p:cNvPr id="1006601" name="Picture 9" descr="TView"/>
          <p:cNvPicPr>
            <a:picLocks noChangeAspect="1" noChangeArrowheads="1"/>
          </p:cNvPicPr>
          <p:nvPr/>
        </p:nvPicPr>
        <p:blipFill>
          <a:blip r:embed="rId5"/>
          <a:srcRect/>
          <a:stretch>
            <a:fillRect/>
          </a:stretch>
        </p:blipFill>
        <p:spPr bwMode="auto">
          <a:xfrm>
            <a:off x="8458200" y="4114800"/>
            <a:ext cx="1219200" cy="1981200"/>
          </a:xfrm>
          <a:prstGeom prst="rect">
            <a:avLst/>
          </a:prstGeom>
          <a:noFill/>
        </p:spPr>
      </p:pic>
      <p:pic>
        <p:nvPicPr>
          <p:cNvPr id="1006602" name="Picture 10" descr="TView"/>
          <p:cNvPicPr>
            <a:picLocks noChangeAspect="1" noChangeArrowheads="1"/>
          </p:cNvPicPr>
          <p:nvPr/>
        </p:nvPicPr>
        <p:blipFill>
          <a:blip r:embed="rId5"/>
          <a:srcRect/>
          <a:stretch>
            <a:fillRect/>
          </a:stretch>
        </p:blipFill>
        <p:spPr bwMode="auto">
          <a:xfrm>
            <a:off x="6553200" y="3962400"/>
            <a:ext cx="515938" cy="838200"/>
          </a:xfrm>
          <a:prstGeom prst="rect">
            <a:avLst/>
          </a:prstGeom>
          <a:noFill/>
        </p:spPr>
      </p:pic>
      <p:pic>
        <p:nvPicPr>
          <p:cNvPr id="1006603" name="Picture 11" descr="TView"/>
          <p:cNvPicPr>
            <a:picLocks noChangeAspect="1" noChangeArrowheads="1"/>
          </p:cNvPicPr>
          <p:nvPr/>
        </p:nvPicPr>
        <p:blipFill>
          <a:blip r:embed="rId5"/>
          <a:srcRect/>
          <a:stretch>
            <a:fillRect/>
          </a:stretch>
        </p:blipFill>
        <p:spPr bwMode="auto">
          <a:xfrm>
            <a:off x="7239000" y="3962400"/>
            <a:ext cx="515938" cy="838200"/>
          </a:xfrm>
          <a:prstGeom prst="rect">
            <a:avLst/>
          </a:prstGeom>
          <a:noFill/>
        </p:spPr>
      </p:pic>
      <p:pic>
        <p:nvPicPr>
          <p:cNvPr id="1006604" name="Picture 12" descr="TView"/>
          <p:cNvPicPr>
            <a:picLocks noChangeAspect="1" noChangeArrowheads="1"/>
          </p:cNvPicPr>
          <p:nvPr/>
        </p:nvPicPr>
        <p:blipFill>
          <a:blip r:embed="rId5"/>
          <a:srcRect/>
          <a:stretch>
            <a:fillRect/>
          </a:stretch>
        </p:blipFill>
        <p:spPr bwMode="auto">
          <a:xfrm>
            <a:off x="6629400" y="4648200"/>
            <a:ext cx="515938" cy="838200"/>
          </a:xfrm>
          <a:prstGeom prst="rect">
            <a:avLst/>
          </a:prstGeom>
          <a:noFill/>
        </p:spPr>
      </p:pic>
      <p:pic>
        <p:nvPicPr>
          <p:cNvPr id="1006605" name="Picture 13" descr="TView"/>
          <p:cNvPicPr>
            <a:picLocks noChangeAspect="1" noChangeArrowheads="1"/>
          </p:cNvPicPr>
          <p:nvPr/>
        </p:nvPicPr>
        <p:blipFill>
          <a:blip r:embed="rId5"/>
          <a:srcRect/>
          <a:stretch>
            <a:fillRect/>
          </a:stretch>
        </p:blipFill>
        <p:spPr bwMode="auto">
          <a:xfrm>
            <a:off x="7010400" y="4419600"/>
            <a:ext cx="515938" cy="838200"/>
          </a:xfrm>
          <a:prstGeom prst="rect">
            <a:avLst/>
          </a:prstGeom>
          <a:noFill/>
        </p:spPr>
      </p:pic>
      <p:pic>
        <p:nvPicPr>
          <p:cNvPr id="1006606" name="Picture 14" descr="TView"/>
          <p:cNvPicPr>
            <a:picLocks noChangeAspect="1" noChangeArrowheads="1"/>
          </p:cNvPicPr>
          <p:nvPr/>
        </p:nvPicPr>
        <p:blipFill>
          <a:blip r:embed="rId5"/>
          <a:srcRect/>
          <a:stretch>
            <a:fillRect/>
          </a:stretch>
        </p:blipFill>
        <p:spPr bwMode="auto">
          <a:xfrm>
            <a:off x="7391400" y="4800600"/>
            <a:ext cx="515938" cy="838200"/>
          </a:xfrm>
          <a:prstGeom prst="rect">
            <a:avLst/>
          </a:prstGeom>
          <a:noFill/>
        </p:spPr>
      </p:pic>
      <p:sp>
        <p:nvSpPr>
          <p:cNvPr id="1006607" name="Text Box 15"/>
          <p:cNvSpPr txBox="1">
            <a:spLocks noChangeArrowheads="1"/>
          </p:cNvSpPr>
          <p:nvPr/>
        </p:nvSpPr>
        <p:spPr bwMode="auto">
          <a:xfrm>
            <a:off x="6172200" y="5486400"/>
            <a:ext cx="4191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C) Calculate 1 tree using the concatenated dataset or 100 individual trees</a:t>
            </a:r>
          </a:p>
        </p:txBody>
      </p:sp>
      <p:pic>
        <p:nvPicPr>
          <p:cNvPr id="1006608" name="Picture 16" descr="quartet"/>
          <p:cNvPicPr>
            <a:picLocks noChangeAspect="1" noChangeArrowheads="1"/>
          </p:cNvPicPr>
          <p:nvPr/>
        </p:nvPicPr>
        <p:blipFill>
          <a:blip r:embed="rId6"/>
          <a:srcRect/>
          <a:stretch>
            <a:fillRect/>
          </a:stretch>
        </p:blipFill>
        <p:spPr bwMode="auto">
          <a:xfrm>
            <a:off x="2895600" y="4495800"/>
            <a:ext cx="1270000" cy="1390650"/>
          </a:xfrm>
          <a:prstGeom prst="rect">
            <a:avLst/>
          </a:prstGeom>
          <a:noFill/>
        </p:spPr>
      </p:pic>
      <p:sp>
        <p:nvSpPr>
          <p:cNvPr id="1006609" name="Line 17"/>
          <p:cNvSpPr>
            <a:spLocks noChangeShapeType="1"/>
          </p:cNvSpPr>
          <p:nvPr/>
        </p:nvSpPr>
        <p:spPr bwMode="auto">
          <a:xfrm flipH="1">
            <a:off x="4648200" y="4648200"/>
            <a:ext cx="1828800" cy="381000"/>
          </a:xfrm>
          <a:prstGeom prst="line">
            <a:avLst/>
          </a:prstGeom>
          <a:noFill/>
          <a:ln w="9525">
            <a:solidFill>
              <a:schemeClr val="tx1"/>
            </a:solidFill>
            <a:round/>
            <a:headEnd/>
            <a:tailEnd type="triangle" w="med" len="med"/>
          </a:ln>
        </p:spPr>
        <p:txBody>
          <a:bodyPr wrap="none" lIns="91162" tIns="45583" rIns="91162" bIns="45583" anchor="ctr">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endParaRPr>
          </a:p>
        </p:txBody>
      </p:sp>
      <p:sp>
        <p:nvSpPr>
          <p:cNvPr id="1006610" name="Text Box 18"/>
          <p:cNvSpPr txBox="1">
            <a:spLocks noChangeArrowheads="1"/>
          </p:cNvSpPr>
          <p:nvPr/>
        </p:nvSpPr>
        <p:spPr bwMode="auto">
          <a:xfrm>
            <a:off x="2057400" y="6096000"/>
            <a:ext cx="2667000" cy="457200"/>
          </a:xfrm>
          <a:prstGeom prst="rect">
            <a:avLst/>
          </a:prstGeom>
          <a:noFill/>
          <a:ln w="9525">
            <a:noFill/>
            <a:miter lim="800000"/>
            <a:headEnd/>
            <a:tailEnd/>
          </a:ln>
        </p:spPr>
        <p:txBody>
          <a:bodyPr lIns="91162" tIns="45583" rIns="91162" bIns="45583">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D) Calculate Quartet based tree using Quartet Suite</a:t>
            </a:r>
          </a:p>
        </p:txBody>
      </p:sp>
      <p:sp>
        <p:nvSpPr>
          <p:cNvPr id="1006611" name="Text Box 19"/>
          <p:cNvSpPr txBox="1">
            <a:spLocks noChangeArrowheads="1"/>
          </p:cNvSpPr>
          <p:nvPr/>
        </p:nvSpPr>
        <p:spPr bwMode="auto">
          <a:xfrm>
            <a:off x="5257800" y="6248427"/>
            <a:ext cx="3581400" cy="466725"/>
          </a:xfrm>
          <a:prstGeom prst="rect">
            <a:avLst/>
          </a:prstGeom>
          <a:noFill/>
          <a:ln w="9525">
            <a:solidFill>
              <a:schemeClr val="tx1"/>
            </a:solidFill>
            <a:miter lim="800000"/>
            <a:headEnd/>
            <a:tailEnd/>
          </a:ln>
        </p:spPr>
        <p:txBody>
          <a:bodyPr lIns="91162" tIns="45583" rIns="91162" bIns="45583">
            <a:prstTxWarp prst="textNoShape">
              <a:avLst/>
            </a:prstTxWarp>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charset="0"/>
                <a:ea typeface="ＭＳ Ｐゴシック"/>
                <a:cs typeface="ＭＳ Ｐゴシック"/>
              </a:rPr>
              <a:t>Repeated 100 times…</a:t>
            </a:r>
          </a:p>
        </p:txBody>
      </p:sp>
    </p:spTree>
    <p:extLst>
      <p:ext uri="{BB962C8B-B14F-4D97-AF65-F5344CB8AC3E}">
        <p14:creationId xmlns:p14="http://schemas.microsoft.com/office/powerpoint/2010/main" val="818446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2024" name="Object 8"/>
          <p:cNvGraphicFramePr>
            <a:graphicFrameLocks noChangeAspect="1"/>
          </p:cNvGraphicFramePr>
          <p:nvPr/>
        </p:nvGraphicFramePr>
        <p:xfrm>
          <a:off x="2560639" y="1611314"/>
          <a:ext cx="6981825" cy="4281487"/>
        </p:xfrm>
        <a:graphic>
          <a:graphicData uri="http://schemas.openxmlformats.org/presentationml/2006/ole">
            <mc:AlternateContent xmlns:mc="http://schemas.openxmlformats.org/markup-compatibility/2006">
              <mc:Choice xmlns:v="urn:schemas-microsoft-com:vml" Requires="v">
                <p:oleObj spid="_x0000_s8195" name="Document" r:id="rId3" imgW="2901696" imgH="1780032" progId="Word.Document.8">
                  <p:embed/>
                </p:oleObj>
              </mc:Choice>
              <mc:Fallback>
                <p:oleObj name="Document" r:id="rId3" imgW="2901696" imgH="1780032" progId="Word.Document.8">
                  <p:embed/>
                  <p:pic>
                    <p:nvPicPr>
                      <p:cNvPr id="982024"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0639" y="1611314"/>
                        <a:ext cx="6981825" cy="4281487"/>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982026" name="Rectangle 10"/>
          <p:cNvSpPr>
            <a:spLocks noGrp="1" noChangeArrowheads="1"/>
          </p:cNvSpPr>
          <p:nvPr>
            <p:ph type="title"/>
          </p:nvPr>
        </p:nvSpPr>
        <p:spPr>
          <a:xfrm>
            <a:off x="1524000" y="298450"/>
            <a:ext cx="9144000" cy="1143000"/>
          </a:xfrm>
        </p:spPr>
        <p:txBody>
          <a:bodyPr/>
          <a:lstStyle/>
          <a:p>
            <a:pPr algn="l"/>
            <a:r>
              <a:rPr lang="en-US" dirty="0" err="1">
                <a:solidFill>
                  <a:srgbClr val="0000B5"/>
                </a:solidFill>
              </a:rPr>
              <a:t>Supermatrix</a:t>
            </a:r>
            <a:r>
              <a:rPr lang="en-US" dirty="0"/>
              <a:t> versus </a:t>
            </a:r>
            <a:br>
              <a:rPr lang="en-US" dirty="0"/>
            </a:br>
            <a:r>
              <a:rPr lang="en-US" dirty="0"/>
              <a:t>                </a:t>
            </a:r>
            <a:r>
              <a:rPr lang="en-US" dirty="0">
                <a:solidFill>
                  <a:srgbClr val="00B050"/>
                </a:solidFill>
              </a:rPr>
              <a:t>Quartet based </a:t>
            </a:r>
            <a:r>
              <a:rPr lang="en-US" dirty="0" err="1">
                <a:solidFill>
                  <a:srgbClr val="00B050"/>
                </a:solidFill>
              </a:rPr>
              <a:t>Supertree</a:t>
            </a:r>
            <a:endParaRPr lang="en-US" dirty="0">
              <a:solidFill>
                <a:srgbClr val="00B050"/>
              </a:solidFill>
            </a:endParaRPr>
          </a:p>
        </p:txBody>
      </p:sp>
      <p:sp>
        <p:nvSpPr>
          <p:cNvPr id="982027" name="Text Box 11"/>
          <p:cNvSpPr txBox="1">
            <a:spLocks noChangeArrowheads="1"/>
          </p:cNvSpPr>
          <p:nvPr/>
        </p:nvSpPr>
        <p:spPr bwMode="auto">
          <a:xfrm>
            <a:off x="1736730" y="5991227"/>
            <a:ext cx="3621750" cy="430234"/>
          </a:xfrm>
          <a:prstGeom prst="rect">
            <a:avLst/>
          </a:prstGeom>
          <a:noFill/>
          <a:ln w="9525">
            <a:noFill/>
            <a:miter lim="800000"/>
            <a:headEnd/>
            <a:tailEnd/>
          </a:ln>
          <a:effectLst/>
        </p:spPr>
        <p:txBody>
          <a:bodyPr wrap="none" lIns="91184" tIns="45593" rIns="91184" bIns="45593">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Arial" pitchFamily="-65" charset="0"/>
                <a:ea typeface="ＭＳ Ｐゴシック"/>
                <a:cs typeface="ＭＳ Ｐゴシック"/>
              </a:rPr>
              <a:t>inset: simulated phylogeny</a:t>
            </a:r>
          </a:p>
        </p:txBody>
      </p:sp>
    </p:spTree>
    <p:extLst>
      <p:ext uri="{BB962C8B-B14F-4D97-AF65-F5344CB8AC3E}">
        <p14:creationId xmlns:p14="http://schemas.microsoft.com/office/powerpoint/2010/main" val="648809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810000" y="409575"/>
            <a:ext cx="4629150" cy="6053138"/>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lIns="91216" tIns="45609" rIns="91216" bIns="45609"/>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pic>
        <p:nvPicPr>
          <p:cNvPr id="25602" name="Picture 3" descr="figure3.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8637" y="187169"/>
            <a:ext cx="5188809" cy="6713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3" name="Text Box 5"/>
          <p:cNvSpPr txBox="1">
            <a:spLocks noChangeArrowheads="1"/>
          </p:cNvSpPr>
          <p:nvPr/>
        </p:nvSpPr>
        <p:spPr bwMode="auto">
          <a:xfrm>
            <a:off x="1808185" y="2520950"/>
            <a:ext cx="1768475" cy="15700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216" tIns="45609" rIns="91216" bIns="456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Arial" charset="0"/>
                <a:ea typeface="ＭＳ Ｐゴシック" charset="0"/>
              </a:rPr>
              <a:t>Note : Using same genome seed random number will reproduce same genome history</a:t>
            </a:r>
          </a:p>
        </p:txBody>
      </p:sp>
      <p:sp>
        <p:nvSpPr>
          <p:cNvPr id="2" name="Rectangle 1"/>
          <p:cNvSpPr/>
          <p:nvPr/>
        </p:nvSpPr>
        <p:spPr>
          <a:xfrm rot="5400000">
            <a:off x="6417323" y="2843177"/>
            <a:ext cx="6816937" cy="1212712"/>
          </a:xfrm>
          <a:prstGeom prst="rect">
            <a:avLst/>
          </a:prstGeom>
        </p:spPr>
        <p:txBody>
          <a:bodyPr wrap="square" lIns="91333" tIns="45667" rIns="91333" bIns="45667">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From: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Lapierre</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P,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Lasek-Nesselquist</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E, and Gogarten JP (2012)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impact of HGT on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phylogenomic</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reconstruction methods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Brief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Bioinform</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[first published online August 20, 2012]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hlinkClick r:id="rId3"/>
              </a:rPr>
              <a:t>doi:10.1093/bib/bbs050 </a:t>
            </a: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19000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2209800" y="-127000"/>
            <a:ext cx="7772400" cy="1143000"/>
          </a:xfrm>
        </p:spPr>
        <p:txBody>
          <a:bodyPr/>
          <a:lstStyle/>
          <a:p>
            <a:pPr eaLnBrk="1" hangingPunct="1"/>
            <a:r>
              <a:rPr lang="en-US" dirty="0">
                <a:latin typeface="Arial" charset="0"/>
                <a:ea typeface="ＭＳ Ｐゴシック" charset="0"/>
                <a:cs typeface="ＭＳ Ｐゴシック" charset="0"/>
              </a:rPr>
              <a:t>HGT </a:t>
            </a:r>
            <a:r>
              <a:rPr lang="en-US" dirty="0" err="1">
                <a:latin typeface="Arial" charset="0"/>
                <a:ea typeface="ＭＳ Ｐゴシック" charset="0"/>
                <a:cs typeface="ＭＳ Ｐゴシック" charset="0"/>
              </a:rPr>
              <a:t>EvolSimulator</a:t>
            </a:r>
            <a:r>
              <a:rPr lang="en-US" dirty="0">
                <a:latin typeface="Arial" charset="0"/>
                <a:ea typeface="ＭＳ Ｐゴシック" charset="0"/>
                <a:cs typeface="ＭＳ Ｐゴシック" charset="0"/>
              </a:rPr>
              <a:t> Results</a:t>
            </a:r>
          </a:p>
        </p:txBody>
      </p:sp>
      <p:pic>
        <p:nvPicPr>
          <p:cNvPr id="5" name="Picture 4" descr="figure5.pdf">
            <a:extLst>
              <a:ext uri="{FF2B5EF4-FFF2-40B4-BE49-F238E27FC236}">
                <a16:creationId xmlns:a16="http://schemas.microsoft.com/office/drawing/2014/main" id="{0DBBBF3F-3A95-BA4F-BB3F-1EA15531A0BE}"/>
              </a:ext>
            </a:extLst>
          </p:cNvPr>
          <p:cNvPicPr>
            <a:picLocks noChangeAspect="1"/>
          </p:cNvPicPr>
          <p:nvPr/>
        </p:nvPicPr>
        <p:blipFill rotWithShape="1">
          <a:blip r:embed="rId2">
            <a:extLst>
              <a:ext uri="{28A0092B-C50C-407E-A947-70E740481C1C}">
                <a14:useLocalDpi xmlns:a14="http://schemas.microsoft.com/office/drawing/2010/main" val="0"/>
              </a:ext>
            </a:extLst>
          </a:blip>
          <a:srcRect b="25863"/>
          <a:stretch/>
        </p:blipFill>
        <p:spPr bwMode="auto">
          <a:xfrm>
            <a:off x="3560619" y="656355"/>
            <a:ext cx="6464592" cy="62016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78202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6.pdf">
            <a:extLst>
              <a:ext uri="{FF2B5EF4-FFF2-40B4-BE49-F238E27FC236}">
                <a16:creationId xmlns:a16="http://schemas.microsoft.com/office/drawing/2014/main" id="{13A725D3-BFDF-484A-8571-2A7DE2DC33C3}"/>
              </a:ext>
            </a:extLst>
          </p:cNvPr>
          <p:cNvPicPr>
            <a:picLocks noChangeAspect="1"/>
          </p:cNvPicPr>
          <p:nvPr/>
        </p:nvPicPr>
        <p:blipFill rotWithShape="1">
          <a:blip r:embed="rId2">
            <a:extLst>
              <a:ext uri="{28A0092B-C50C-407E-A947-70E740481C1C}">
                <a14:useLocalDpi xmlns:a14="http://schemas.microsoft.com/office/drawing/2010/main" val="0"/>
              </a:ext>
            </a:extLst>
          </a:blip>
          <a:srcRect t="5995" b="21631"/>
          <a:stretch/>
        </p:blipFill>
        <p:spPr bwMode="auto">
          <a:xfrm>
            <a:off x="2693774" y="4312"/>
            <a:ext cx="7210246" cy="67548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62691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622518" y="0"/>
            <a:ext cx="5458271" cy="6858000"/>
          </a:xfrm>
          <a:prstGeom prst="rect">
            <a:avLst/>
          </a:prstGeom>
        </p:spPr>
      </p:pic>
      <p:sp>
        <p:nvSpPr>
          <p:cNvPr id="4" name="Rectangle 3"/>
          <p:cNvSpPr/>
          <p:nvPr/>
        </p:nvSpPr>
        <p:spPr>
          <a:xfrm>
            <a:off x="3270318" y="6040152"/>
            <a:ext cx="3352200" cy="369332"/>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Odysseus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hlinkClick r:id="rId3"/>
              </a:rPr>
              <a:t>vor</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hlinkClick r:id="rId3"/>
              </a:rPr>
              <a:t>Scilla</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hlinkClick r:id="rId3"/>
              </a:rPr>
              <a:t> und Charybdis</a:t>
            </a:r>
            <a:endPar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endParaRPr>
          </a:p>
        </p:txBody>
      </p:sp>
      <p:sp>
        <p:nvSpPr>
          <p:cNvPr id="5" name="Rectangle 4"/>
          <p:cNvSpPr/>
          <p:nvPr/>
        </p:nvSpPr>
        <p:spPr>
          <a:xfrm>
            <a:off x="4307677" y="6409537"/>
            <a:ext cx="2314841" cy="369225"/>
          </a:xfrm>
          <a:prstGeom prst="rect">
            <a:avLst/>
          </a:prstGeom>
        </p:spPr>
        <p:txBody>
          <a:bodyPr wrap="none" lIns="91333" tIns="45667" rIns="91333" bIns="45667">
            <a:spAutoFit/>
          </a:bodyPr>
          <a:lstStyle/>
          <a:p>
            <a:pPr marL="0" marR="0" lvl="0" indent="0" algn="l" defTabSz="445139"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Johann Heinrich </a:t>
            </a:r>
            <a:r>
              <a:rPr kumimoji="0" lang="en-US" sz="1800" b="0" i="0" u="none" strike="noStrike" kern="1200" cap="none" spc="0" normalizeH="0" baseline="0" noProof="0" dirty="0" err="1">
                <a:ln>
                  <a:noFill/>
                </a:ln>
                <a:solidFill>
                  <a:srgbClr val="000000"/>
                </a:solidFill>
                <a:effectLst/>
                <a:uLnTx/>
                <a:uFillTx/>
                <a:latin typeface="Calibri" charset="0"/>
                <a:ea typeface="ＭＳ Ｐゴシック" charset="0"/>
                <a:cs typeface="ＭＳ Ｐゴシック" charset="0"/>
              </a:rPr>
              <a:t>Füssli</a:t>
            </a:r>
            <a:r>
              <a:rPr kumimoji="0" lang="en-US" sz="1800" b="0" i="0" u="none" strike="noStrike" kern="1200" cap="none" spc="0" normalizeH="0" baseline="0" noProof="0" dirty="0">
                <a:ln>
                  <a:noFill/>
                </a:ln>
                <a:solidFill>
                  <a:srgbClr val="000000"/>
                </a:solidFill>
                <a:effectLst/>
                <a:uLnTx/>
                <a:uFillTx/>
                <a:latin typeface="Calibri" charset="0"/>
                <a:ea typeface="ＭＳ Ｐゴシック" charset="0"/>
                <a:cs typeface="ＭＳ Ｐゴシック" charset="0"/>
              </a:rPr>
              <a:t> </a:t>
            </a:r>
          </a:p>
        </p:txBody>
      </p:sp>
      <p:sp>
        <p:nvSpPr>
          <p:cNvPr id="2" name="TextBox 1">
            <a:extLst>
              <a:ext uri="{FF2B5EF4-FFF2-40B4-BE49-F238E27FC236}">
                <a16:creationId xmlns:a16="http://schemas.microsoft.com/office/drawing/2014/main" id="{BFDF9EE4-3558-CC4F-A08C-1384A6B385CF}"/>
              </a:ext>
            </a:extLst>
          </p:cNvPr>
          <p:cNvSpPr txBox="1"/>
          <p:nvPr/>
        </p:nvSpPr>
        <p:spPr>
          <a:xfrm>
            <a:off x="288235" y="288235"/>
            <a:ext cx="620201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With little phylogenetic information (very divergent sequences, or very similar ones), one needs to concatenate sequences to make use of the information present in very dilute form in the individual datasets.  </a:t>
            </a:r>
            <a:br>
              <a:rPr kumimoji="0" lang="en-US" sz="1800" b="0" i="0" u="none" strike="noStrike" kern="1200" cap="none" spc="0" normalizeH="0" baseline="0" noProof="0" dirty="0">
                <a:ln>
                  <a:noFill/>
                </a:ln>
                <a:solidFill>
                  <a:srgbClr val="000000"/>
                </a:solidFill>
                <a:effectLst/>
                <a:uLnTx/>
                <a:uFillTx/>
                <a:latin typeface="Times New Roman"/>
                <a:ea typeface="+mn-ea"/>
                <a:cs typeface="+mn-cs"/>
              </a:rPr>
            </a:br>
            <a:r>
              <a:rPr kumimoji="0" lang="en-US" sz="1800" b="0" i="0" u="none" strike="noStrike" kern="1200" cap="none" spc="0" normalizeH="0" baseline="0" noProof="0" dirty="0">
                <a:ln>
                  <a:noFill/>
                </a:ln>
                <a:solidFill>
                  <a:srgbClr val="000000"/>
                </a:solidFill>
                <a:effectLst/>
                <a:uLnTx/>
                <a:uFillTx/>
                <a:latin typeface="Times New Roman"/>
                <a:ea typeface="+mn-ea"/>
                <a:cs typeface="+mn-cs"/>
              </a:rPr>
              <a:t>The problem is that the analysis becomes sensitive to HGT.  A gene acquired from outside the group under analysis will pull the recipient towards the base of the phylogeny.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Times New Roman"/>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In case individual gene trees are well resolved,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supertree</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approaches are much more robust towards HGT.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t>
            </a:r>
          </a:p>
        </p:txBody>
      </p:sp>
    </p:spTree>
    <p:extLst>
      <p:ext uri="{BB962C8B-B14F-4D97-AF65-F5344CB8AC3E}">
        <p14:creationId xmlns:p14="http://schemas.microsoft.com/office/powerpoint/2010/main" val="30007851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ChangeArrowheads="1"/>
          </p:cNvSpPr>
          <p:nvPr>
            <p:ph type="title"/>
          </p:nvPr>
        </p:nvSpPr>
        <p:spPr>
          <a:xfrm>
            <a:off x="2222500" y="166688"/>
            <a:ext cx="7772400" cy="609600"/>
          </a:xfrm>
        </p:spPr>
        <p:txBody>
          <a:bodyPr/>
          <a:lstStyle/>
          <a:p>
            <a:pPr eaLnBrk="1" hangingPunct="1"/>
            <a:r>
              <a:rPr lang="en-US" altLang="en-US">
                <a:latin typeface="Arial" charset="0"/>
                <a:ea typeface="ＭＳ Ｐゴシック" charset="-128"/>
              </a:rPr>
              <a:t>Bayes’ Theorem</a:t>
            </a:r>
          </a:p>
        </p:txBody>
      </p:sp>
      <p:pic>
        <p:nvPicPr>
          <p:cNvPr id="84994" name="Picture 3" descr="Bay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4814" y="1573213"/>
            <a:ext cx="24860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4"/>
          <p:cNvSpPr txBox="1">
            <a:spLocks noChangeArrowheads="1"/>
          </p:cNvSpPr>
          <p:nvPr/>
        </p:nvSpPr>
        <p:spPr bwMode="auto">
          <a:xfrm>
            <a:off x="1617663" y="4405313"/>
            <a:ext cx="2590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en-US" altLang="en-US" sz="1400">
                <a:solidFill>
                  <a:srgbClr val="FFFF00"/>
                </a:solidFill>
                <a:cs typeface=""/>
              </a:rPr>
              <a:t>Reverend Thomas Bayes (1702-1761)</a:t>
            </a:r>
          </a:p>
        </p:txBody>
      </p:sp>
      <p:sp>
        <p:nvSpPr>
          <p:cNvPr id="84996" name="AutoShape 5"/>
          <p:cNvSpPr>
            <a:spLocks/>
          </p:cNvSpPr>
          <p:nvPr/>
        </p:nvSpPr>
        <p:spPr bwMode="auto">
          <a:xfrm rot="5400000">
            <a:off x="5495926" y="2233613"/>
            <a:ext cx="331787" cy="1697038"/>
          </a:xfrm>
          <a:prstGeom prst="rightBrace">
            <a:avLst>
              <a:gd name="adj1" fmla="val 42624"/>
              <a:gd name="adj2" fmla="val 50000"/>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7" name="AutoShape 6"/>
          <p:cNvSpPr>
            <a:spLocks/>
          </p:cNvSpPr>
          <p:nvPr/>
        </p:nvSpPr>
        <p:spPr bwMode="auto">
          <a:xfrm rot="16200000" flipV="1">
            <a:off x="8823325" y="1273175"/>
            <a:ext cx="331788" cy="1627188"/>
          </a:xfrm>
          <a:prstGeom prst="rightBrace">
            <a:avLst>
              <a:gd name="adj1" fmla="val 40869"/>
              <a:gd name="adj2" fmla="val 47708"/>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8" name="AutoShape 7"/>
          <p:cNvSpPr>
            <a:spLocks/>
          </p:cNvSpPr>
          <p:nvPr/>
        </p:nvSpPr>
        <p:spPr bwMode="auto">
          <a:xfrm rot="5400000">
            <a:off x="7175500" y="2487613"/>
            <a:ext cx="331788" cy="1166812"/>
          </a:xfrm>
          <a:prstGeom prst="rightBrace">
            <a:avLst>
              <a:gd name="adj1" fmla="val 29306"/>
              <a:gd name="adj2" fmla="val 50000"/>
            </a:avLst>
          </a:pr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4999" name="AutoShape 8"/>
          <p:cNvSpPr>
            <a:spLocks/>
          </p:cNvSpPr>
          <p:nvPr/>
        </p:nvSpPr>
        <p:spPr bwMode="auto">
          <a:xfrm rot="5400000">
            <a:off x="8822531" y="2594769"/>
            <a:ext cx="331788" cy="1003300"/>
          </a:xfrm>
          <a:prstGeom prst="rightBrace">
            <a:avLst>
              <a:gd name="adj1" fmla="val 25199"/>
              <a:gd name="adj2" fmla="val 50000"/>
            </a:avLst>
          </a:pr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endParaRPr lang="en-US" altLang="en-US" b="1">
              <a:solidFill>
                <a:srgbClr val="FFFF00"/>
              </a:solidFill>
              <a:latin typeface="Times New Roman" charset="0"/>
              <a:cs typeface=""/>
            </a:endParaRPr>
          </a:p>
        </p:txBody>
      </p:sp>
      <p:sp>
        <p:nvSpPr>
          <p:cNvPr id="85000" name="Text Box 9"/>
          <p:cNvSpPr txBox="1">
            <a:spLocks noChangeArrowheads="1"/>
          </p:cNvSpPr>
          <p:nvPr/>
        </p:nvSpPr>
        <p:spPr bwMode="auto">
          <a:xfrm>
            <a:off x="4367214" y="3429001"/>
            <a:ext cx="2574925"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3300"/>
                </a:solidFill>
                <a:cs typeface=""/>
              </a:rPr>
              <a:t>Posterior </a:t>
            </a:r>
          </a:p>
          <a:p>
            <a:pPr eaLnBrk="1" hangingPunct="1"/>
            <a:r>
              <a:rPr lang="en-US" altLang="en-US" sz="2000">
                <a:solidFill>
                  <a:srgbClr val="FF3300"/>
                </a:solidFill>
                <a:cs typeface=""/>
              </a:rPr>
              <a:t>Probability</a:t>
            </a:r>
          </a:p>
          <a:p>
            <a:pPr eaLnBrk="1" hangingPunct="1"/>
            <a:endParaRPr lang="en-US" altLang="en-US" sz="1600">
              <a:solidFill>
                <a:srgbClr val="FF3300"/>
              </a:solidFill>
              <a:cs typeface=""/>
            </a:endParaRPr>
          </a:p>
          <a:p>
            <a:pPr eaLnBrk="1" hangingPunct="1"/>
            <a:r>
              <a:rPr lang="en-US" altLang="en-US" sz="1600">
                <a:solidFill>
                  <a:srgbClr val="FF3300"/>
                </a:solidFill>
                <a:cs typeface=""/>
              </a:rPr>
              <a:t>represents the degree </a:t>
            </a:r>
          </a:p>
          <a:p>
            <a:pPr eaLnBrk="1" hangingPunct="1"/>
            <a:r>
              <a:rPr lang="en-US" altLang="en-US" sz="1600">
                <a:solidFill>
                  <a:srgbClr val="FF3300"/>
                </a:solidFill>
                <a:cs typeface=""/>
              </a:rPr>
              <a:t>to which we believe a given </a:t>
            </a:r>
            <a:r>
              <a:rPr lang="en-US" altLang="en-US" sz="1600" b="1">
                <a:solidFill>
                  <a:srgbClr val="FF3300"/>
                </a:solidFill>
                <a:cs typeface=""/>
              </a:rPr>
              <a:t>model</a:t>
            </a:r>
            <a:r>
              <a:rPr lang="en-US" altLang="en-US" sz="1600">
                <a:solidFill>
                  <a:srgbClr val="FF3300"/>
                </a:solidFill>
                <a:cs typeface=""/>
              </a:rPr>
              <a:t> accurately describes the situation</a:t>
            </a:r>
          </a:p>
          <a:p>
            <a:pPr eaLnBrk="1" hangingPunct="1"/>
            <a:r>
              <a:rPr lang="en-US" altLang="en-US" sz="1600">
                <a:solidFill>
                  <a:srgbClr val="FF3300"/>
                </a:solidFill>
                <a:cs typeface=""/>
              </a:rPr>
              <a:t>given the available </a:t>
            </a:r>
            <a:r>
              <a:rPr lang="en-US" altLang="en-US" sz="1600" b="1">
                <a:solidFill>
                  <a:srgbClr val="FF3300"/>
                </a:solidFill>
                <a:cs typeface=""/>
              </a:rPr>
              <a:t>data</a:t>
            </a:r>
            <a:r>
              <a:rPr lang="en-US" altLang="en-US" sz="1600">
                <a:solidFill>
                  <a:srgbClr val="FF3300"/>
                </a:solidFill>
                <a:cs typeface=""/>
              </a:rPr>
              <a:t> and all of our prior information </a:t>
            </a:r>
            <a:r>
              <a:rPr lang="en-US" altLang="en-US" sz="1600" b="1">
                <a:solidFill>
                  <a:srgbClr val="FF3300"/>
                </a:solidFill>
                <a:cs typeface=""/>
              </a:rPr>
              <a:t>I</a:t>
            </a:r>
          </a:p>
        </p:txBody>
      </p:sp>
      <p:sp>
        <p:nvSpPr>
          <p:cNvPr id="85001" name="Text Box 10"/>
          <p:cNvSpPr txBox="1">
            <a:spLocks noChangeArrowheads="1"/>
          </p:cNvSpPr>
          <p:nvPr/>
        </p:nvSpPr>
        <p:spPr bwMode="auto">
          <a:xfrm>
            <a:off x="6788151" y="3429001"/>
            <a:ext cx="25193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CCFFFF"/>
                </a:solidFill>
                <a:cs typeface=""/>
              </a:rPr>
              <a:t>Prior </a:t>
            </a:r>
          </a:p>
          <a:p>
            <a:pPr eaLnBrk="1" hangingPunct="1"/>
            <a:r>
              <a:rPr lang="en-US" altLang="en-US" sz="2000">
                <a:solidFill>
                  <a:srgbClr val="CCFFFF"/>
                </a:solidFill>
                <a:cs typeface=""/>
              </a:rPr>
              <a:t>Probability</a:t>
            </a:r>
          </a:p>
          <a:p>
            <a:pPr eaLnBrk="1" hangingPunct="1"/>
            <a:endParaRPr lang="en-US" altLang="en-US" sz="2000">
              <a:solidFill>
                <a:srgbClr val="CCFFFF"/>
              </a:solidFill>
              <a:cs typeface=""/>
            </a:endParaRPr>
          </a:p>
          <a:p>
            <a:pPr eaLnBrk="1" hangingPunct="1"/>
            <a:r>
              <a:rPr lang="en-US" altLang="en-US" sz="1600">
                <a:solidFill>
                  <a:srgbClr val="CCFFFF"/>
                </a:solidFill>
                <a:cs typeface=""/>
              </a:rPr>
              <a:t>describes the degree to which we believe the model accurately describes reality</a:t>
            </a:r>
          </a:p>
          <a:p>
            <a:pPr eaLnBrk="1" hangingPunct="1"/>
            <a:r>
              <a:rPr lang="en-US" altLang="en-US" sz="1600">
                <a:solidFill>
                  <a:srgbClr val="CCFFFF"/>
                </a:solidFill>
                <a:cs typeface=""/>
              </a:rPr>
              <a:t>based on all of our prior information.</a:t>
            </a:r>
          </a:p>
        </p:txBody>
      </p:sp>
      <p:sp>
        <p:nvSpPr>
          <p:cNvPr id="85002" name="Text Box 11"/>
          <p:cNvSpPr txBox="1">
            <a:spLocks noChangeArrowheads="1"/>
          </p:cNvSpPr>
          <p:nvPr/>
        </p:nvSpPr>
        <p:spPr bwMode="auto">
          <a:xfrm>
            <a:off x="8807450" y="301625"/>
            <a:ext cx="16383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FFFF00"/>
                </a:solidFill>
                <a:cs typeface=""/>
              </a:rPr>
              <a:t>Likelihood</a:t>
            </a:r>
          </a:p>
          <a:p>
            <a:pPr eaLnBrk="1" hangingPunct="1"/>
            <a:endParaRPr lang="en-US" altLang="en-US" sz="1600">
              <a:solidFill>
                <a:srgbClr val="FFFF00"/>
              </a:solidFill>
              <a:cs typeface=""/>
            </a:endParaRPr>
          </a:p>
          <a:p>
            <a:pPr eaLnBrk="1" hangingPunct="1"/>
            <a:r>
              <a:rPr lang="en-US" altLang="en-US" sz="1600">
                <a:solidFill>
                  <a:srgbClr val="FFFF00"/>
                </a:solidFill>
                <a:cs typeface=""/>
              </a:rPr>
              <a:t>describes how well the model predicts the data</a:t>
            </a:r>
          </a:p>
        </p:txBody>
      </p:sp>
      <p:sp>
        <p:nvSpPr>
          <p:cNvPr id="85003" name="Text Box 12"/>
          <p:cNvSpPr txBox="1">
            <a:spLocks noChangeArrowheads="1"/>
          </p:cNvSpPr>
          <p:nvPr/>
        </p:nvSpPr>
        <p:spPr bwMode="auto">
          <a:xfrm>
            <a:off x="9070976" y="3429000"/>
            <a:ext cx="161133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000">
                <a:solidFill>
                  <a:srgbClr val="CCCCFF"/>
                </a:solidFill>
                <a:cs typeface=""/>
              </a:rPr>
              <a:t>Normalizing </a:t>
            </a:r>
          </a:p>
          <a:p>
            <a:pPr eaLnBrk="1" hangingPunct="1"/>
            <a:r>
              <a:rPr lang="en-US" altLang="en-US" sz="2000">
                <a:solidFill>
                  <a:srgbClr val="CCCCFF"/>
                </a:solidFill>
                <a:cs typeface=""/>
              </a:rPr>
              <a:t>constant</a:t>
            </a:r>
          </a:p>
        </p:txBody>
      </p:sp>
      <p:grpSp>
        <p:nvGrpSpPr>
          <p:cNvPr id="85004" name="Group 13"/>
          <p:cNvGrpSpPr>
            <a:grpSpLocks/>
          </p:cNvGrpSpPr>
          <p:nvPr/>
        </p:nvGrpSpPr>
        <p:grpSpPr bwMode="auto">
          <a:xfrm>
            <a:off x="4719638" y="2262188"/>
            <a:ext cx="5275262" cy="754062"/>
            <a:chOff x="2013" y="1425"/>
            <a:chExt cx="3323" cy="475"/>
          </a:xfrm>
        </p:grpSpPr>
        <p:sp>
          <p:nvSpPr>
            <p:cNvPr id="85005" name="Text Box 14"/>
            <p:cNvSpPr txBox="1">
              <a:spLocks noChangeArrowheads="1"/>
            </p:cNvSpPr>
            <p:nvPr/>
          </p:nvSpPr>
          <p:spPr bwMode="auto">
            <a:xfrm>
              <a:off x="2013" y="1547"/>
              <a:ext cx="221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P(model|data, I) = P(model, I)</a:t>
              </a:r>
              <a:endParaRPr lang="en-US" altLang="en-US" sz="1800">
                <a:solidFill>
                  <a:srgbClr val="FFFFFF"/>
                </a:solidFill>
                <a:cs typeface=""/>
              </a:endParaRPr>
            </a:p>
          </p:txBody>
        </p:sp>
        <p:sp>
          <p:nvSpPr>
            <p:cNvPr id="85006" name="Rectangle 15"/>
            <p:cNvSpPr>
              <a:spLocks noChangeArrowheads="1"/>
            </p:cNvSpPr>
            <p:nvPr/>
          </p:nvSpPr>
          <p:spPr bwMode="auto">
            <a:xfrm>
              <a:off x="4107" y="1425"/>
              <a:ext cx="118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P(data|model, I)</a:t>
              </a:r>
            </a:p>
          </p:txBody>
        </p:sp>
        <p:sp>
          <p:nvSpPr>
            <p:cNvPr id="85007" name="Rectangle 16"/>
            <p:cNvSpPr>
              <a:spLocks noChangeArrowheads="1"/>
            </p:cNvSpPr>
            <p:nvPr/>
          </p:nvSpPr>
          <p:spPr bwMode="auto">
            <a:xfrm>
              <a:off x="4349" y="1669"/>
              <a:ext cx="6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b="1" i="1">
                  <a:solidFill>
                    <a:srgbClr val="FFFFFF"/>
                  </a:solidFill>
                  <a:cs typeface=""/>
                </a:rPr>
                <a:t>P(data,I)</a:t>
              </a:r>
            </a:p>
          </p:txBody>
        </p:sp>
        <p:sp>
          <p:nvSpPr>
            <p:cNvPr id="85008" name="Line 17"/>
            <p:cNvSpPr>
              <a:spLocks noChangeShapeType="1"/>
            </p:cNvSpPr>
            <p:nvPr/>
          </p:nvSpPr>
          <p:spPr bwMode="auto">
            <a:xfrm>
              <a:off x="4088" y="1666"/>
              <a:ext cx="1248" cy="0"/>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spTree>
    <p:extLst>
      <p:ext uri="{BB962C8B-B14F-4D97-AF65-F5344CB8AC3E}">
        <p14:creationId xmlns:p14="http://schemas.microsoft.com/office/powerpoint/2010/main" val="1922857729"/>
      </p:ext>
    </p:extLst>
  </p:cSld>
  <p:clrMapOvr>
    <a:overrideClrMapping bg1="dk2" tx1="lt1" bg2="dk1" tx2="lt2" accent1="accent1" accent2="accent2" accent3="accent3" accent4="accent4" accent5="accent5" accent6="accent6" hlink="hlink" folHlink="folHlink"/>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1150938"/>
          </a:xfrm>
          <a:prstGeom prst="rect">
            <a:avLst/>
          </a:prstGeom>
          <a:noFill/>
        </p:spPr>
        <p:txBody>
          <a:bodyPr lIns="101882" tIns="50941" rIns="101882" bIns="50941">
            <a:spAutoFit/>
          </a:bodyPr>
          <a:lstStyle/>
          <a:p>
            <a:pPr>
              <a:defRPr/>
            </a:pPr>
            <a:r>
              <a:rPr lang="en-US" sz="3300" b="1" dirty="0">
                <a:solidFill>
                  <a:srgbClr val="000000"/>
                </a:solidFill>
                <a:latin typeface="Times New Roman" charset="0"/>
                <a:ea typeface=""/>
                <a:cs typeface=""/>
              </a:rPr>
              <a:t>Likelihood estimates do not take prior information into consideration:</a:t>
            </a:r>
          </a:p>
        </p:txBody>
      </p:sp>
      <p:sp>
        <p:nvSpPr>
          <p:cNvPr id="3" name="TextBox 2"/>
          <p:cNvSpPr txBox="1"/>
          <p:nvPr/>
        </p:nvSpPr>
        <p:spPr>
          <a:xfrm>
            <a:off x="1524000" y="1295400"/>
            <a:ext cx="9144000" cy="2197100"/>
          </a:xfrm>
          <a:prstGeom prst="rect">
            <a:avLst/>
          </a:prstGeom>
          <a:noFill/>
        </p:spPr>
        <p:txBody>
          <a:bodyPr lIns="101882" tIns="50941" rIns="101882" bIns="50941">
            <a:spAutoFit/>
          </a:bodyPr>
          <a:lstStyle/>
          <a:p>
            <a:pPr>
              <a:defRPr/>
            </a:pPr>
            <a:r>
              <a:rPr lang="en-US" sz="2700" b="1" dirty="0">
                <a:solidFill>
                  <a:srgbClr val="000000"/>
                </a:solidFill>
                <a:latin typeface="Times New Roman" charset="0"/>
                <a:ea typeface=""/>
                <a:cs typeface=""/>
              </a:rPr>
              <a:t>e.g., if the result of three coin tosses is 3 times head, then the likelihood estimate for the frequency of having a head is 1 (3 out of 3 events) and the  estimate for the frequency of having a head is zero.  </a:t>
            </a:r>
          </a:p>
          <a:p>
            <a:pPr>
              <a:defRPr/>
            </a:pPr>
            <a:endParaRPr lang="en-US" sz="2700" b="1" dirty="0">
              <a:solidFill>
                <a:srgbClr val="000000"/>
              </a:solidFill>
              <a:latin typeface="Times New Roman" charset="0"/>
              <a:ea typeface=""/>
              <a:cs typeface=""/>
            </a:endParaRPr>
          </a:p>
        </p:txBody>
      </p:sp>
      <p:graphicFrame>
        <p:nvGraphicFramePr>
          <p:cNvPr id="91139" name="Object 3"/>
          <p:cNvGraphicFramePr>
            <a:graphicFrameLocks noChangeAspect="1"/>
          </p:cNvGraphicFramePr>
          <p:nvPr/>
        </p:nvGraphicFramePr>
        <p:xfrm>
          <a:off x="3200401" y="3454401"/>
          <a:ext cx="1781175" cy="258763"/>
        </p:xfrm>
        <a:graphic>
          <a:graphicData uri="http://schemas.openxmlformats.org/presentationml/2006/ole">
            <mc:AlternateContent xmlns:mc="http://schemas.openxmlformats.org/markup-compatibility/2006">
              <mc:Choice xmlns:v="urn:schemas-microsoft-com:vml" Requires="v">
                <p:oleObj spid="_x0000_s3091" name="Equation" r:id="rId3" imgW="1079500" imgH="152400" progId="Equation.3">
                  <p:embed/>
                </p:oleObj>
              </mc:Choice>
              <mc:Fallback>
                <p:oleObj name="Equation" r:id="rId3" imgW="1079500" imgH="152400" progId="Equation.3">
                  <p:embed/>
                  <p:pic>
                    <p:nvPicPr>
                      <p:cNvPr id="9113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3454401"/>
                        <a:ext cx="1781175" cy="258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1140" name="Object 4"/>
          <p:cNvGraphicFramePr>
            <a:graphicFrameLocks noChangeAspect="1"/>
          </p:cNvGraphicFramePr>
          <p:nvPr/>
        </p:nvGraphicFramePr>
        <p:xfrm>
          <a:off x="2209800" y="3971925"/>
          <a:ext cx="3265488" cy="274638"/>
        </p:xfrm>
        <a:graphic>
          <a:graphicData uri="http://schemas.openxmlformats.org/presentationml/2006/ole">
            <mc:AlternateContent xmlns:mc="http://schemas.openxmlformats.org/markup-compatibility/2006">
              <mc:Choice xmlns:v="urn:schemas-microsoft-com:vml" Requires="v">
                <p:oleObj spid="_x0000_s3092" name="Equation" r:id="rId5" imgW="2032000" imgH="165100" progId="Equation.3">
                  <p:embed/>
                </p:oleObj>
              </mc:Choice>
              <mc:Fallback>
                <p:oleObj name="Equation" r:id="rId5" imgW="2032000" imgH="165100" progId="Equation.3">
                  <p:embed/>
                  <p:pic>
                    <p:nvPicPr>
                      <p:cNvPr id="9114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3971925"/>
                        <a:ext cx="326548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7" name="TextBox 6"/>
          <p:cNvSpPr txBox="1"/>
          <p:nvPr/>
        </p:nvSpPr>
        <p:spPr>
          <a:xfrm>
            <a:off x="5127625" y="3295651"/>
            <a:ext cx="5194300" cy="409575"/>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The probability that both events (A and B) occur</a:t>
            </a:r>
          </a:p>
        </p:txBody>
      </p:sp>
      <p:sp>
        <p:nvSpPr>
          <p:cNvPr id="8" name="TextBox 7"/>
          <p:cNvSpPr txBox="1"/>
          <p:nvPr/>
        </p:nvSpPr>
        <p:spPr>
          <a:xfrm>
            <a:off x="5668964" y="3886200"/>
            <a:ext cx="4999037" cy="419100"/>
          </a:xfrm>
          <a:prstGeom prst="rect">
            <a:avLst/>
          </a:prstGeom>
          <a:noFill/>
        </p:spPr>
        <p:txBody>
          <a:bodyPr wrap="none" lIns="101882" tIns="50941" rIns="101882" bIns="50941">
            <a:spAutoFit/>
          </a:bodyPr>
          <a:lstStyle/>
          <a:p>
            <a:pPr>
              <a:defRPr/>
            </a:pPr>
            <a:r>
              <a:rPr lang="en-US" sz="2000" dirty="0">
                <a:solidFill>
                  <a:srgbClr val="000000"/>
                </a:solidFill>
                <a:latin typeface="Times New Roman" charset="0"/>
                <a:ea typeface=""/>
                <a:cs typeface=""/>
              </a:rPr>
              <a:t>Both sides expressed as conditional probability</a:t>
            </a:r>
          </a:p>
        </p:txBody>
      </p:sp>
      <p:sp>
        <p:nvSpPr>
          <p:cNvPr id="9" name="TextBox 8"/>
          <p:cNvSpPr txBox="1"/>
          <p:nvPr/>
        </p:nvSpPr>
        <p:spPr>
          <a:xfrm>
            <a:off x="2895600" y="5105401"/>
            <a:ext cx="6705600" cy="1641475"/>
          </a:xfrm>
          <a:prstGeom prst="rect">
            <a:avLst/>
          </a:prstGeom>
          <a:noFill/>
        </p:spPr>
        <p:txBody>
          <a:bodyPr wrap="none" lIns="101882" tIns="50941" rIns="101882" bIns="50941">
            <a:spAutoFit/>
          </a:bodyPr>
          <a:lstStyle/>
          <a:p>
            <a:pPr>
              <a:spcAft>
                <a:spcPts val="0"/>
              </a:spcAft>
              <a:defRPr/>
            </a:pPr>
            <a:r>
              <a:rPr lang="en-US" sz="2000" dirty="0">
                <a:solidFill>
                  <a:srgbClr val="000000"/>
                </a:solidFill>
                <a:latin typeface="Times New Roman" charset="0"/>
                <a:ea typeface=""/>
                <a:cs typeface=""/>
              </a:rPr>
              <a:t>If A is the model and B is the data, then</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P(B|A) </a:t>
            </a:r>
            <a:r>
              <a:rPr lang="en-US" sz="2000" dirty="0">
                <a:solidFill>
                  <a:srgbClr val="000000"/>
                </a:solidFill>
                <a:latin typeface="Times New Roman" charset="0"/>
                <a:ea typeface=""/>
                <a:cs typeface=""/>
              </a:rPr>
              <a:t>is the likelihood of model A</a:t>
            </a:r>
          </a:p>
          <a:p>
            <a:pPr>
              <a:spcAft>
                <a:spcPts val="0"/>
              </a:spcAft>
              <a:defRPr/>
            </a:pPr>
            <a:r>
              <a:rPr lang="en-US" sz="2000" i="1" dirty="0">
                <a:solidFill>
                  <a:srgbClr val="000000"/>
                </a:solidFill>
                <a:latin typeface="Times New Roman" charset="0"/>
                <a:ea typeface=""/>
                <a:cs typeface=""/>
              </a:rPr>
              <a:t> P(A|B) </a:t>
            </a:r>
            <a:r>
              <a:rPr lang="en-US" sz="2000" dirty="0">
                <a:solidFill>
                  <a:srgbClr val="000000"/>
                </a:solidFill>
                <a:latin typeface="Times New Roman" charset="0"/>
                <a:ea typeface=""/>
                <a:cs typeface=""/>
              </a:rPr>
              <a:t>is the posterior probability of the model given the data.</a:t>
            </a:r>
          </a:p>
          <a:p>
            <a:pPr>
              <a:defRPr/>
            </a:pPr>
            <a:r>
              <a:rPr lang="en-US" sz="2000" i="1" dirty="0">
                <a:solidFill>
                  <a:srgbClr val="000000"/>
                </a:solidFill>
                <a:latin typeface="Times New Roman" charset="0"/>
                <a:ea typeface=""/>
                <a:cs typeface=""/>
              </a:rPr>
              <a:t> P(A) </a:t>
            </a:r>
            <a:r>
              <a:rPr lang="en-US" sz="2000" dirty="0">
                <a:solidFill>
                  <a:srgbClr val="000000"/>
                </a:solidFill>
                <a:latin typeface="Times New Roman" charset="0"/>
                <a:ea typeface=""/>
                <a:cs typeface=""/>
              </a:rPr>
              <a:t>is the considered the prior probability of the model.</a:t>
            </a:r>
            <a:br>
              <a:rPr lang="en-US" sz="2000" dirty="0">
                <a:solidFill>
                  <a:srgbClr val="000000"/>
                </a:solidFill>
                <a:latin typeface="Times New Roman" charset="0"/>
                <a:ea typeface=""/>
                <a:cs typeface=""/>
              </a:rPr>
            </a:br>
            <a:r>
              <a:rPr lang="en-US" sz="2000" dirty="0">
                <a:solidFill>
                  <a:srgbClr val="000000"/>
                </a:solidFill>
                <a:latin typeface="Times New Roman" charset="0"/>
                <a:ea typeface=""/>
                <a:cs typeface=""/>
              </a:rPr>
              <a:t> </a:t>
            </a:r>
            <a:r>
              <a:rPr lang="en-US" sz="2000" i="1" dirty="0">
                <a:solidFill>
                  <a:srgbClr val="000000"/>
                </a:solidFill>
                <a:latin typeface="Times New Roman" charset="0"/>
                <a:ea typeface=""/>
                <a:cs typeface=""/>
              </a:rPr>
              <a:t>P(B) </a:t>
            </a:r>
            <a:r>
              <a:rPr lang="en-US" sz="2000" dirty="0">
                <a:solidFill>
                  <a:srgbClr val="000000"/>
                </a:solidFill>
                <a:latin typeface="Times New Roman" charset="0"/>
                <a:ea typeface=""/>
                <a:cs typeface=""/>
              </a:rPr>
              <a:t>often is treated as a normalizing constant.   </a:t>
            </a:r>
          </a:p>
        </p:txBody>
      </p:sp>
      <p:graphicFrame>
        <p:nvGraphicFramePr>
          <p:cNvPr id="91144" name="Object 5"/>
          <p:cNvGraphicFramePr>
            <a:graphicFrameLocks noChangeAspect="1"/>
          </p:cNvGraphicFramePr>
          <p:nvPr/>
        </p:nvGraphicFramePr>
        <p:xfrm>
          <a:off x="3067051" y="4491039"/>
          <a:ext cx="2479675" cy="619125"/>
        </p:xfrm>
        <a:graphic>
          <a:graphicData uri="http://schemas.openxmlformats.org/presentationml/2006/ole">
            <mc:AlternateContent xmlns:mc="http://schemas.openxmlformats.org/markup-compatibility/2006">
              <mc:Choice xmlns:v="urn:schemas-microsoft-com:vml" Requires="v">
                <p:oleObj spid="_x0000_s3093" name="Equation" r:id="rId7" imgW="1625600" imgH="393700" progId="Equation.3">
                  <p:embed/>
                </p:oleObj>
              </mc:Choice>
              <mc:Fallback>
                <p:oleObj name="Equation" r:id="rId7" imgW="1625600" imgH="393700" progId="Equation.3">
                  <p:embed/>
                  <p:pic>
                    <p:nvPicPr>
                      <p:cNvPr id="91144"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7051" y="4491039"/>
                        <a:ext cx="247967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214363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DD6E2-C141-104C-A37A-EB34A605558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67D65B25-463B-CC4B-9DA4-354B8BB6B7FA}"/>
              </a:ext>
            </a:extLst>
          </p:cNvPr>
          <p:cNvPicPr>
            <a:picLocks noChangeAspect="1"/>
          </p:cNvPicPr>
          <p:nvPr/>
        </p:nvPicPr>
        <p:blipFill>
          <a:blip r:embed="rId3"/>
          <a:stretch>
            <a:fillRect/>
          </a:stretch>
        </p:blipFill>
        <p:spPr>
          <a:xfrm>
            <a:off x="914401" y="22857"/>
            <a:ext cx="9309096" cy="6835143"/>
          </a:xfrm>
          <a:prstGeom prst="rect">
            <a:avLst/>
          </a:prstGeom>
        </p:spPr>
      </p:pic>
      <p:sp>
        <p:nvSpPr>
          <p:cNvPr id="4" name="TextBox 3">
            <a:extLst>
              <a:ext uri="{FF2B5EF4-FFF2-40B4-BE49-F238E27FC236}">
                <a16:creationId xmlns:a16="http://schemas.microsoft.com/office/drawing/2014/main" id="{9FCE509B-90F3-1A48-AD28-49D53D9D3A56}"/>
              </a:ext>
            </a:extLst>
          </p:cNvPr>
          <p:cNvSpPr txBox="1"/>
          <p:nvPr/>
        </p:nvSpPr>
        <p:spPr>
          <a:xfrm rot="16200000">
            <a:off x="7541774" y="2967334"/>
            <a:ext cx="6679095" cy="923330"/>
          </a:xfrm>
          <a:prstGeom prst="rect">
            <a:avLst/>
          </a:prstGeom>
          <a:noFill/>
        </p:spPr>
        <p:txBody>
          <a:bodyPr wrap="square" rtlCol="0">
            <a:spAutoFit/>
          </a:bodyPr>
          <a:lstStyle/>
          <a:p>
            <a:pPr fontAlgn="base">
              <a:spcBef>
                <a:spcPct val="0"/>
              </a:spcBef>
              <a:spcAft>
                <a:spcPct val="0"/>
              </a:spcAft>
            </a:pPr>
            <a:r>
              <a:rPr lang="en-US" dirty="0">
                <a:solidFill>
                  <a:srgbClr val="000000"/>
                </a:solidFill>
                <a:latin typeface="Arial" charset="0"/>
                <a:ea typeface="ＭＳ Ｐゴシック" charset="0"/>
              </a:rPr>
              <a:t>See: </a:t>
            </a:r>
            <a:r>
              <a:rPr lang="en-US" dirty="0">
                <a:solidFill>
                  <a:srgbClr val="000000"/>
                </a:solidFill>
                <a:latin typeface="Arial" charset="0"/>
                <a:ea typeface="ＭＳ Ｐゴシック" charset="0"/>
                <a:hlinkClick r:id="rId4"/>
              </a:rPr>
              <a:t>http://hydrodictyon.eeb.uconn.edu/people/plewis/downloads/wh2019/lewis-bayesian-part1.pdf</a:t>
            </a:r>
            <a:r>
              <a:rPr lang="en-US" dirty="0">
                <a:solidFill>
                  <a:srgbClr val="000000"/>
                </a:solidFill>
                <a:latin typeface="Arial" charset="0"/>
                <a:ea typeface="ＭＳ Ｐゴシック" charset="0"/>
              </a:rPr>
              <a:t> </a:t>
            </a:r>
          </a:p>
        </p:txBody>
      </p:sp>
    </p:spTree>
    <p:extLst>
      <p:ext uri="{BB962C8B-B14F-4D97-AF65-F5344CB8AC3E}">
        <p14:creationId xmlns:p14="http://schemas.microsoft.com/office/powerpoint/2010/main" val="2359517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3"/>
          <p:cNvSpPr txBox="1">
            <a:spLocks noChangeArrowheads="1"/>
          </p:cNvSpPr>
          <p:nvPr/>
        </p:nvSpPr>
        <p:spPr bwMode="auto">
          <a:xfrm>
            <a:off x="2085442" y="1138761"/>
            <a:ext cx="7669882"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685800" eaLnBrk="1" fontAlgn="base" hangingPunct="1">
              <a:spcBef>
                <a:spcPct val="0"/>
              </a:spcBef>
              <a:spcAft>
                <a:spcPct val="0"/>
              </a:spcAft>
            </a:pPr>
            <a:r>
              <a:rPr lang="en-US" dirty="0">
                <a:solidFill>
                  <a:srgbClr val="0C04AA">
                    <a:lumMod val="50000"/>
                  </a:srgbClr>
                </a:solidFill>
              </a:rPr>
              <a:t>Estimating  Bayesian Posterior Probabilities through biased sampling</a:t>
            </a:r>
          </a:p>
        </p:txBody>
      </p:sp>
      <p:sp>
        <p:nvSpPr>
          <p:cNvPr id="83972" name="Text Box 5"/>
          <p:cNvSpPr txBox="1">
            <a:spLocks noChangeArrowheads="1"/>
          </p:cNvSpPr>
          <p:nvPr/>
        </p:nvSpPr>
        <p:spPr bwMode="auto">
          <a:xfrm>
            <a:off x="2685466" y="2346052"/>
            <a:ext cx="6456759"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200" dirty="0">
                <a:solidFill>
                  <a:srgbClr val="0C04AA">
                    <a:lumMod val="50000"/>
                  </a:srgbClr>
                </a:solidFill>
              </a:rPr>
              <a:t>Exploration of parameter space by sampling posterior probabilities (likelihoods)  using a biased random walk through parameter space (</a:t>
            </a:r>
            <a:r>
              <a:rPr lang="en-US" sz="1200" b="1" dirty="0">
                <a:solidFill>
                  <a:srgbClr val="0C04AA">
                    <a:lumMod val="50000"/>
                  </a:srgbClr>
                </a:solidFill>
              </a:rPr>
              <a:t>M</a:t>
            </a:r>
            <a:r>
              <a:rPr lang="en-US" sz="1200" dirty="0">
                <a:solidFill>
                  <a:srgbClr val="0C04AA">
                    <a:lumMod val="50000"/>
                  </a:srgbClr>
                </a:solidFill>
              </a:rPr>
              <a:t>etropolis Hastings </a:t>
            </a:r>
            <a:r>
              <a:rPr lang="en-US" sz="1200" b="1" dirty="0">
                <a:solidFill>
                  <a:srgbClr val="0C04AA">
                    <a:lumMod val="50000"/>
                  </a:srgbClr>
                </a:solidFill>
              </a:rPr>
              <a:t>C</a:t>
            </a:r>
            <a:r>
              <a:rPr lang="en-US" sz="1200" dirty="0">
                <a:solidFill>
                  <a:srgbClr val="0C04AA">
                    <a:lumMod val="50000"/>
                  </a:srgbClr>
                </a:solidFill>
              </a:rPr>
              <a:t>oupled </a:t>
            </a:r>
            <a:r>
              <a:rPr lang="en-US" sz="1200" b="1" dirty="0">
                <a:solidFill>
                  <a:srgbClr val="0C04AA">
                    <a:lumMod val="50000"/>
                  </a:srgbClr>
                </a:solidFill>
              </a:rPr>
              <a:t>M</a:t>
            </a:r>
            <a:r>
              <a:rPr lang="en-US" sz="1200" dirty="0">
                <a:solidFill>
                  <a:srgbClr val="0C04AA">
                    <a:lumMod val="50000"/>
                  </a:srgbClr>
                </a:solidFill>
              </a:rPr>
              <a:t>onte </a:t>
            </a:r>
            <a:r>
              <a:rPr lang="en-US" sz="1200" b="1" dirty="0">
                <a:solidFill>
                  <a:srgbClr val="0C04AA">
                    <a:lumMod val="50000"/>
                  </a:srgbClr>
                </a:solidFill>
              </a:rPr>
              <a:t>C</a:t>
            </a:r>
            <a:r>
              <a:rPr lang="en-US" sz="1200" dirty="0">
                <a:solidFill>
                  <a:srgbClr val="0C04AA">
                    <a:lumMod val="50000"/>
                  </a:srgbClr>
                </a:solidFill>
              </a:rPr>
              <a:t>arlo </a:t>
            </a:r>
            <a:r>
              <a:rPr lang="en-US" sz="1200" b="1" dirty="0">
                <a:solidFill>
                  <a:srgbClr val="0C04AA">
                    <a:lumMod val="50000"/>
                  </a:srgbClr>
                </a:solidFill>
              </a:rPr>
              <a:t>M</a:t>
            </a:r>
            <a:r>
              <a:rPr lang="en-US" sz="1200" dirty="0">
                <a:solidFill>
                  <a:srgbClr val="0C04AA">
                    <a:lumMod val="50000"/>
                  </a:srgbClr>
                </a:solidFill>
              </a:rPr>
              <a:t>arkov </a:t>
            </a:r>
            <a:r>
              <a:rPr lang="en-US" sz="1200" b="1" dirty="0">
                <a:solidFill>
                  <a:srgbClr val="0C04AA">
                    <a:lumMod val="50000"/>
                  </a:srgbClr>
                </a:solidFill>
              </a:rPr>
              <a:t>C</a:t>
            </a:r>
            <a:r>
              <a:rPr lang="en-US" sz="1200" dirty="0">
                <a:solidFill>
                  <a:srgbClr val="0C04AA">
                    <a:lumMod val="50000"/>
                  </a:srgbClr>
                </a:solidFill>
              </a:rPr>
              <a:t>hain or MC</a:t>
            </a:r>
            <a:r>
              <a:rPr lang="en-US" sz="1200" baseline="30000" dirty="0">
                <a:solidFill>
                  <a:srgbClr val="0C04AA">
                    <a:lumMod val="50000"/>
                  </a:srgbClr>
                </a:solidFill>
              </a:rPr>
              <a:t>3</a:t>
            </a:r>
            <a:r>
              <a:rPr lang="en-US" sz="1200" dirty="0">
                <a:solidFill>
                  <a:srgbClr val="0C04AA">
                    <a:lumMod val="50000"/>
                  </a:srgbClr>
                </a:solidFill>
              </a:rPr>
              <a:t>)  </a:t>
            </a:r>
          </a:p>
          <a:p>
            <a:pPr defTabSz="685800" eaLnBrk="1" fontAlgn="base" hangingPunct="1">
              <a:spcBef>
                <a:spcPct val="0"/>
              </a:spcBef>
              <a:spcAft>
                <a:spcPct val="0"/>
              </a:spcAft>
            </a:pPr>
            <a:endParaRPr lang="en-US" sz="1200" dirty="0">
              <a:solidFill>
                <a:srgbClr val="0C04AA">
                  <a:lumMod val="50000"/>
                </a:srgbClr>
              </a:solidFill>
            </a:endParaRP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Pick a set of parameters at random</a:t>
            </a: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Calculate the likelihood of the data / posterior probability for this set of parameters</a:t>
            </a: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Change one of the parameter by a little bit, recalculate the likelihood</a:t>
            </a:r>
          </a:p>
          <a:p>
            <a:pPr marL="257175" indent="-257175" defTabSz="685800" eaLnBrk="1" fontAlgn="base" hangingPunct="1">
              <a:spcBef>
                <a:spcPct val="0"/>
              </a:spcBef>
              <a:spcAft>
                <a:spcPct val="0"/>
              </a:spcAft>
              <a:buFont typeface="+mj-lt"/>
              <a:buAutoNum type="arabicPeriod"/>
            </a:pPr>
            <a:r>
              <a:rPr lang="en-US" sz="1200" dirty="0">
                <a:solidFill>
                  <a:srgbClr val="0C04AA">
                    <a:lumMod val="50000"/>
                  </a:srgbClr>
                </a:solidFill>
              </a:rPr>
              <a:t>If the posterior probability increased, use these parameter values as a starting point for the next parameter change (back to 3), if it gets worse calculate the ratio of the posterior probabilities and take these odds to accept or reject the new parameter as a starting point for the next step.  </a:t>
            </a:r>
          </a:p>
          <a:p>
            <a:pPr defTabSz="685800" eaLnBrk="1" fontAlgn="base" hangingPunct="1">
              <a:spcBef>
                <a:spcPct val="0"/>
              </a:spcBef>
              <a:spcAft>
                <a:spcPct val="0"/>
              </a:spcAft>
            </a:pPr>
            <a:endParaRPr lang="en-US" sz="1200" dirty="0">
              <a:solidFill>
                <a:srgbClr val="0C04AA">
                  <a:lumMod val="50000"/>
                </a:srgbClr>
              </a:solidFill>
            </a:endParaRPr>
          </a:p>
        </p:txBody>
      </p:sp>
      <p:grpSp>
        <p:nvGrpSpPr>
          <p:cNvPr id="83973" name="Group 6"/>
          <p:cNvGrpSpPr>
            <a:grpSpLocks/>
          </p:cNvGrpSpPr>
          <p:nvPr/>
        </p:nvGrpSpPr>
        <p:grpSpPr bwMode="auto">
          <a:xfrm>
            <a:off x="2085442" y="4504869"/>
            <a:ext cx="1651261" cy="1042988"/>
            <a:chOff x="1069" y="2677"/>
            <a:chExt cx="969" cy="876"/>
          </a:xfrm>
        </p:grpSpPr>
        <p:sp>
          <p:nvSpPr>
            <p:cNvPr id="83981" name="Text Box 7"/>
            <p:cNvSpPr txBox="1">
              <a:spLocks noChangeArrowheads="1"/>
            </p:cNvSpPr>
            <p:nvPr/>
          </p:nvSpPr>
          <p:spPr bwMode="auto">
            <a:xfrm>
              <a:off x="1069" y="2840"/>
              <a:ext cx="455"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800" dirty="0">
                  <a:solidFill>
                    <a:srgbClr val="0C04AA">
                      <a:lumMod val="50000"/>
                    </a:srgbClr>
                  </a:solidFill>
                </a:rPr>
                <a:t>P</a:t>
              </a:r>
              <a:r>
                <a:rPr lang="en-US" sz="1800" baseline="-25000" dirty="0">
                  <a:solidFill>
                    <a:srgbClr val="0C04AA">
                      <a:lumMod val="50000"/>
                    </a:srgbClr>
                  </a:solidFill>
                </a:rPr>
                <a:t>i </a:t>
              </a:r>
              <a:r>
                <a:rPr lang="en-US" sz="1800" dirty="0">
                  <a:solidFill>
                    <a:srgbClr val="0C04AA">
                      <a:lumMod val="50000"/>
                    </a:srgbClr>
                  </a:solidFill>
                  <a:sym typeface="Symbol" charset="0"/>
                </a:rPr>
                <a:t></a:t>
              </a:r>
              <a:endParaRPr lang="en-US" sz="1800" dirty="0">
                <a:solidFill>
                  <a:srgbClr val="0C04AA">
                    <a:lumMod val="50000"/>
                  </a:srgbClr>
                </a:solidFill>
              </a:endParaRPr>
            </a:p>
          </p:txBody>
        </p:sp>
        <p:grpSp>
          <p:nvGrpSpPr>
            <p:cNvPr id="83982" name="Group 8"/>
            <p:cNvGrpSpPr>
              <a:grpSpLocks/>
            </p:cNvGrpSpPr>
            <p:nvPr/>
          </p:nvGrpSpPr>
          <p:grpSpPr bwMode="auto">
            <a:xfrm>
              <a:off x="1497" y="2677"/>
              <a:ext cx="541" cy="876"/>
              <a:chOff x="1497" y="2677"/>
              <a:chExt cx="541" cy="876"/>
            </a:xfrm>
          </p:grpSpPr>
          <p:sp>
            <p:nvSpPr>
              <p:cNvPr id="83983" name="Text Box 9"/>
              <p:cNvSpPr txBox="1">
                <a:spLocks noChangeArrowheads="1"/>
              </p:cNvSpPr>
              <p:nvPr/>
            </p:nvSpPr>
            <p:spPr bwMode="auto">
              <a:xfrm>
                <a:off x="1582" y="2677"/>
                <a:ext cx="323" cy="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800">
                    <a:solidFill>
                      <a:srgbClr val="0C04AA">
                        <a:lumMod val="50000"/>
                      </a:srgbClr>
                    </a:solidFill>
                  </a:rPr>
                  <a:t>N</a:t>
                </a:r>
                <a:r>
                  <a:rPr lang="en-US" sz="1800" baseline="-25000">
                    <a:solidFill>
                      <a:srgbClr val="0C04AA">
                        <a:lumMod val="50000"/>
                      </a:srgbClr>
                    </a:solidFill>
                  </a:rPr>
                  <a:t>i</a:t>
                </a:r>
                <a:endParaRPr lang="en-US" sz="1800">
                  <a:solidFill>
                    <a:srgbClr val="0C04AA">
                      <a:lumMod val="50000"/>
                    </a:srgbClr>
                  </a:solidFill>
                </a:endParaRPr>
              </a:p>
            </p:txBody>
          </p:sp>
          <p:sp>
            <p:nvSpPr>
              <p:cNvPr id="83984" name="Text Box 10"/>
              <p:cNvSpPr txBox="1">
                <a:spLocks noChangeArrowheads="1"/>
              </p:cNvSpPr>
              <p:nvPr/>
            </p:nvSpPr>
            <p:spPr bwMode="auto">
              <a:xfrm>
                <a:off x="1541" y="3010"/>
                <a:ext cx="497" cy="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0"/>
                  </a:spcBef>
                  <a:spcAft>
                    <a:spcPct val="0"/>
                  </a:spcAft>
                </a:pPr>
                <a:r>
                  <a:rPr lang="en-US" sz="1800" dirty="0" err="1">
                    <a:solidFill>
                      <a:srgbClr val="0C04AA">
                        <a:lumMod val="50000"/>
                      </a:srgbClr>
                    </a:solidFill>
                  </a:rPr>
                  <a:t>N</a:t>
                </a:r>
                <a:r>
                  <a:rPr lang="en-US" sz="1800" baseline="-25000" dirty="0" err="1">
                    <a:solidFill>
                      <a:srgbClr val="0C04AA">
                        <a:lumMod val="50000"/>
                      </a:srgbClr>
                    </a:solidFill>
                  </a:rPr>
                  <a:t>total</a:t>
                </a:r>
                <a:endParaRPr lang="en-US" sz="1800" dirty="0">
                  <a:solidFill>
                    <a:srgbClr val="0C04AA">
                      <a:lumMod val="50000"/>
                    </a:srgbClr>
                  </a:solidFill>
                </a:endParaRPr>
              </a:p>
            </p:txBody>
          </p:sp>
          <p:sp>
            <p:nvSpPr>
              <p:cNvPr id="83985" name="Line 11"/>
              <p:cNvSpPr>
                <a:spLocks noChangeShapeType="1"/>
              </p:cNvSpPr>
              <p:nvPr/>
            </p:nvSpPr>
            <p:spPr bwMode="auto">
              <a:xfrm>
                <a:off x="1497" y="2990"/>
                <a:ext cx="483" cy="0"/>
              </a:xfrm>
              <a:prstGeom prst="line">
                <a:avLst/>
              </a:prstGeom>
              <a:noFill/>
              <a:ln w="28575">
                <a:solidFill>
                  <a:schemeClr val="bg1"/>
                </a:solidFill>
                <a:round/>
                <a:headEnd/>
                <a:tailEnd/>
              </a:ln>
              <a:extLst>
                <a:ext uri="{909E8E84-426E-40dd-AFC4-6F175D3DCCD1}">
                  <a14:hiddenFill xmlns="" xmlns:a14="http://schemas.microsoft.com/office/drawing/2010/main">
                    <a:noFill/>
                  </a14:hiddenFill>
                </a:ext>
              </a:extLst>
            </p:spPr>
            <p:txBody>
              <a:bodyPr/>
              <a:lstStyle/>
              <a:p>
                <a:pPr defTabSz="685800" fontAlgn="base">
                  <a:spcBef>
                    <a:spcPct val="0"/>
                  </a:spcBef>
                  <a:spcAft>
                    <a:spcPct val="0"/>
                  </a:spcAft>
                </a:pPr>
                <a:endParaRPr lang="en-US" dirty="0">
                  <a:solidFill>
                    <a:srgbClr val="0C04AA">
                      <a:lumMod val="50000"/>
                    </a:srgbClr>
                  </a:solidFill>
                  <a:latin typeface="Arial" charset="0"/>
                  <a:ea typeface="ＭＳ Ｐゴシック" charset="0"/>
                </a:endParaRPr>
              </a:p>
            </p:txBody>
          </p:sp>
        </p:grpSp>
      </p:grpSp>
      <p:sp>
        <p:nvSpPr>
          <p:cNvPr id="83974" name="Text Box 12"/>
          <p:cNvSpPr txBox="1">
            <a:spLocks noChangeArrowheads="1"/>
          </p:cNvSpPr>
          <p:nvPr/>
        </p:nvSpPr>
        <p:spPr bwMode="auto">
          <a:xfrm>
            <a:off x="4037669" y="4676320"/>
            <a:ext cx="6015191"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685800" eaLnBrk="1" fontAlgn="base" hangingPunct="1">
              <a:spcBef>
                <a:spcPct val="50000"/>
              </a:spcBef>
              <a:spcAft>
                <a:spcPct val="0"/>
              </a:spcAft>
            </a:pPr>
            <a:r>
              <a:rPr lang="en-US" sz="1200" dirty="0">
                <a:solidFill>
                  <a:srgbClr val="0C04AA">
                    <a:lumMod val="50000"/>
                  </a:srgbClr>
                </a:solidFill>
              </a:rPr>
              <a:t>,where N</a:t>
            </a:r>
            <a:r>
              <a:rPr lang="en-US" sz="1200" baseline="-25000" dirty="0">
                <a:solidFill>
                  <a:srgbClr val="0C04AA">
                    <a:lumMod val="50000"/>
                  </a:srgbClr>
                </a:solidFill>
              </a:rPr>
              <a:t>i</a:t>
            </a:r>
            <a:r>
              <a:rPr lang="en-US" sz="1200" dirty="0">
                <a:solidFill>
                  <a:srgbClr val="0C04AA">
                    <a:lumMod val="50000"/>
                  </a:srgbClr>
                </a:solidFill>
              </a:rPr>
              <a:t> - number of sampled parameter states that you are interested in</a:t>
            </a:r>
          </a:p>
          <a:p>
            <a:pPr defTabSz="685800" eaLnBrk="1" fontAlgn="base" hangingPunct="1">
              <a:spcBef>
                <a:spcPct val="50000"/>
              </a:spcBef>
              <a:spcAft>
                <a:spcPct val="0"/>
              </a:spcAft>
            </a:pPr>
            <a:r>
              <a:rPr lang="en-US" sz="1200" dirty="0" err="1">
                <a:solidFill>
                  <a:srgbClr val="0C04AA">
                    <a:lumMod val="50000"/>
                  </a:srgbClr>
                </a:solidFill>
              </a:rPr>
              <a:t>N</a:t>
            </a:r>
            <a:r>
              <a:rPr lang="en-US" sz="1200" baseline="-25000" dirty="0" err="1">
                <a:solidFill>
                  <a:srgbClr val="0C04AA">
                    <a:lumMod val="50000"/>
                  </a:srgbClr>
                </a:solidFill>
              </a:rPr>
              <a:t>total</a:t>
            </a:r>
            <a:r>
              <a:rPr lang="en-US" sz="1200" dirty="0">
                <a:solidFill>
                  <a:srgbClr val="0C04AA">
                    <a:lumMod val="50000"/>
                  </a:srgbClr>
                </a:solidFill>
              </a:rPr>
              <a:t> – total number of samples (has to be large)</a:t>
            </a:r>
          </a:p>
        </p:txBody>
      </p:sp>
    </p:spTree>
    <p:extLst>
      <p:ext uri="{BB962C8B-B14F-4D97-AF65-F5344CB8AC3E}">
        <p14:creationId xmlns:p14="http://schemas.microsoft.com/office/powerpoint/2010/main" val="155712469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1" name="Text Box 2"/>
          <p:cNvSpPr txBox="1">
            <a:spLocks noChangeArrowheads="1"/>
          </p:cNvSpPr>
          <p:nvPr/>
        </p:nvSpPr>
        <p:spPr bwMode="auto">
          <a:xfrm>
            <a:off x="1557338" y="1398589"/>
            <a:ext cx="88056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2800">
                <a:solidFill>
                  <a:srgbClr val="FFFFFF"/>
                </a:solidFill>
                <a:cs typeface=""/>
              </a:rPr>
              <a:t>Bayesian Posterior Probability Mapping with MrBayes</a:t>
            </a:r>
            <a:r>
              <a:rPr lang="en-US" altLang="en-US">
                <a:solidFill>
                  <a:srgbClr val="FFFFFF"/>
                </a:solidFill>
                <a:cs typeface=""/>
              </a:rPr>
              <a:t> </a:t>
            </a:r>
            <a:br>
              <a:rPr lang="en-US" altLang="en-US">
                <a:solidFill>
                  <a:srgbClr val="FFFFFF"/>
                </a:solidFill>
                <a:cs typeface=""/>
              </a:rPr>
            </a:br>
            <a:r>
              <a:rPr lang="en-US" altLang="en-US" sz="2000">
                <a:solidFill>
                  <a:srgbClr val="FFFF00"/>
                </a:solidFill>
                <a:cs typeface=""/>
              </a:rPr>
              <a:t>(Huelsenbeck and Ronquist, 2001)</a:t>
            </a:r>
          </a:p>
        </p:txBody>
      </p:sp>
      <p:sp>
        <p:nvSpPr>
          <p:cNvPr id="87042" name="Text Box 3"/>
          <p:cNvSpPr txBox="1">
            <a:spLocks noChangeArrowheads="1"/>
          </p:cNvSpPr>
          <p:nvPr/>
        </p:nvSpPr>
        <p:spPr bwMode="auto">
          <a:xfrm>
            <a:off x="1833563" y="201613"/>
            <a:ext cx="86026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3200">
                <a:solidFill>
                  <a:srgbClr val="FFFF00"/>
                </a:solidFill>
                <a:cs typeface=""/>
              </a:rPr>
              <a:t>Alternative  Approaches to Estimate </a:t>
            </a:r>
          </a:p>
          <a:p>
            <a:pPr algn="ctr" eaLnBrk="1" hangingPunct="1"/>
            <a:r>
              <a:rPr lang="en-US" altLang="en-US" sz="3200">
                <a:solidFill>
                  <a:srgbClr val="FFFF00"/>
                </a:solidFill>
                <a:cs typeface=""/>
              </a:rPr>
              <a:t>Posterior Probabilities</a:t>
            </a:r>
          </a:p>
        </p:txBody>
      </p:sp>
      <p:sp>
        <p:nvSpPr>
          <p:cNvPr id="87043" name="Text Box 4"/>
          <p:cNvSpPr txBox="1">
            <a:spLocks noChangeArrowheads="1"/>
          </p:cNvSpPr>
          <p:nvPr/>
        </p:nvSpPr>
        <p:spPr bwMode="auto">
          <a:xfrm>
            <a:off x="1778000" y="2311401"/>
            <a:ext cx="242156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3300"/>
                </a:solidFill>
                <a:cs typeface=""/>
              </a:rPr>
              <a:t>Problem: </a:t>
            </a:r>
          </a:p>
          <a:p>
            <a:pPr eaLnBrk="1" hangingPunct="1"/>
            <a:r>
              <a:rPr lang="en-US" altLang="en-US">
                <a:solidFill>
                  <a:srgbClr val="FFFF00"/>
                </a:solidFill>
                <a:cs typeface=""/>
              </a:rPr>
              <a:t>      </a:t>
            </a:r>
            <a:r>
              <a:rPr lang="en-US" altLang="en-US" sz="1600">
                <a:solidFill>
                  <a:srgbClr val="FFFF00"/>
                </a:solidFill>
                <a:cs typeface=""/>
              </a:rPr>
              <a:t>Strimmer’s formula</a:t>
            </a:r>
          </a:p>
        </p:txBody>
      </p:sp>
      <p:sp>
        <p:nvSpPr>
          <p:cNvPr id="87044" name="Text Box 5"/>
          <p:cNvSpPr txBox="1">
            <a:spLocks noChangeArrowheads="1"/>
          </p:cNvSpPr>
          <p:nvPr/>
        </p:nvSpPr>
        <p:spPr bwMode="auto">
          <a:xfrm>
            <a:off x="1760538" y="3683001"/>
            <a:ext cx="86090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3300"/>
                </a:solidFill>
                <a:cs typeface=""/>
              </a:rPr>
              <a:t>Solution:</a:t>
            </a:r>
            <a:r>
              <a:rPr lang="en-US" altLang="en-US">
                <a:solidFill>
                  <a:srgbClr val="FFFF00"/>
                </a:solidFill>
                <a:cs typeface=""/>
              </a:rPr>
              <a:t> </a:t>
            </a:r>
          </a:p>
          <a:p>
            <a:pPr eaLnBrk="1" hangingPunct="1"/>
            <a:r>
              <a:rPr lang="en-US" altLang="en-US">
                <a:solidFill>
                  <a:srgbClr val="FFFF00"/>
                </a:solidFill>
                <a:cs typeface=""/>
              </a:rPr>
              <a:t>       </a:t>
            </a:r>
            <a:r>
              <a:rPr lang="en-US" altLang="en-US" sz="1600">
                <a:solidFill>
                  <a:srgbClr val="FFFF00"/>
                </a:solidFill>
                <a:cs typeface=""/>
              </a:rPr>
              <a:t>Exploration of the tree space by sampling trees using a biased random walk</a:t>
            </a:r>
          </a:p>
          <a:p>
            <a:pPr eaLnBrk="1" hangingPunct="1"/>
            <a:r>
              <a:rPr lang="en-US" altLang="en-US" sz="1600">
                <a:solidFill>
                  <a:srgbClr val="FFFF00"/>
                </a:solidFill>
                <a:cs typeface=""/>
              </a:rPr>
              <a:t>	(Implemented in MrBayes program)</a:t>
            </a:r>
          </a:p>
          <a:p>
            <a:pPr eaLnBrk="1" hangingPunct="1"/>
            <a:endParaRPr lang="en-US" altLang="en-US" sz="1600">
              <a:solidFill>
                <a:srgbClr val="FFFF00"/>
              </a:solidFill>
              <a:cs typeface=""/>
            </a:endParaRPr>
          </a:p>
          <a:p>
            <a:pPr eaLnBrk="1" hangingPunct="1"/>
            <a:r>
              <a:rPr lang="en-US" altLang="en-US" sz="1600">
                <a:solidFill>
                  <a:srgbClr val="FFFF00"/>
                </a:solidFill>
                <a:cs typeface=""/>
              </a:rPr>
              <a:t>          Trees with higher likelihoods will be sampled more often</a:t>
            </a:r>
          </a:p>
          <a:p>
            <a:pPr eaLnBrk="1" hangingPunct="1"/>
            <a:endParaRPr lang="en-US" altLang="en-US" sz="1600">
              <a:solidFill>
                <a:srgbClr val="FFFF00"/>
              </a:solidFill>
              <a:cs typeface=""/>
            </a:endParaRPr>
          </a:p>
        </p:txBody>
      </p:sp>
      <p:grpSp>
        <p:nvGrpSpPr>
          <p:cNvPr id="87045" name="Group 6"/>
          <p:cNvGrpSpPr>
            <a:grpSpLocks/>
          </p:cNvGrpSpPr>
          <p:nvPr/>
        </p:nvGrpSpPr>
        <p:grpSpPr bwMode="auto">
          <a:xfrm>
            <a:off x="2592389" y="5337175"/>
            <a:ext cx="1538287" cy="985838"/>
            <a:chOff x="1069" y="2677"/>
            <a:chExt cx="969" cy="621"/>
          </a:xfrm>
        </p:grpSpPr>
        <p:sp>
          <p:nvSpPr>
            <p:cNvPr id="87053" name="Text Box 7"/>
            <p:cNvSpPr txBox="1">
              <a:spLocks noChangeArrowheads="1"/>
            </p:cNvSpPr>
            <p:nvPr/>
          </p:nvSpPr>
          <p:spPr bwMode="auto">
            <a:xfrm>
              <a:off x="1069" y="2840"/>
              <a:ext cx="35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p</a:t>
              </a:r>
              <a:r>
                <a:rPr lang="en-US" altLang="en-US" baseline="-25000">
                  <a:solidFill>
                    <a:srgbClr val="FFFF00"/>
                  </a:solidFill>
                  <a:cs typeface=""/>
                </a:rPr>
                <a:t>i</a:t>
              </a:r>
              <a:r>
                <a:rPr lang="en-US" altLang="en-US">
                  <a:solidFill>
                    <a:srgbClr val="FFFF00"/>
                  </a:solidFill>
                  <a:cs typeface=""/>
                  <a:sym typeface="Symbol" charset="2"/>
                </a:rPr>
                <a:t></a:t>
              </a:r>
              <a:endParaRPr lang="en-US" altLang="en-US">
                <a:solidFill>
                  <a:srgbClr val="FFFF00"/>
                </a:solidFill>
                <a:cs typeface=""/>
              </a:endParaRPr>
            </a:p>
          </p:txBody>
        </p:sp>
        <p:grpSp>
          <p:nvGrpSpPr>
            <p:cNvPr id="87054" name="Group 8"/>
            <p:cNvGrpSpPr>
              <a:grpSpLocks/>
            </p:cNvGrpSpPr>
            <p:nvPr/>
          </p:nvGrpSpPr>
          <p:grpSpPr bwMode="auto">
            <a:xfrm>
              <a:off x="1482" y="2677"/>
              <a:ext cx="556" cy="621"/>
              <a:chOff x="1482" y="2677"/>
              <a:chExt cx="556" cy="621"/>
            </a:xfrm>
          </p:grpSpPr>
          <p:sp>
            <p:nvSpPr>
              <p:cNvPr id="87055" name="Text Box 9"/>
              <p:cNvSpPr txBox="1">
                <a:spLocks noChangeArrowheads="1"/>
              </p:cNvSpPr>
              <p:nvPr/>
            </p:nvSpPr>
            <p:spPr bwMode="auto">
              <a:xfrm>
                <a:off x="1582" y="2677"/>
                <a:ext cx="28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N</a:t>
                </a:r>
                <a:r>
                  <a:rPr lang="en-US" altLang="en-US" baseline="-25000">
                    <a:solidFill>
                      <a:srgbClr val="FFFF00"/>
                    </a:solidFill>
                    <a:cs typeface=""/>
                  </a:rPr>
                  <a:t>i</a:t>
                </a:r>
                <a:endParaRPr lang="en-US" altLang="en-US">
                  <a:solidFill>
                    <a:srgbClr val="FFFF00"/>
                  </a:solidFill>
                  <a:cs typeface=""/>
                </a:endParaRPr>
              </a:p>
            </p:txBody>
          </p:sp>
          <p:sp>
            <p:nvSpPr>
              <p:cNvPr id="87056" name="Text Box 10"/>
              <p:cNvSpPr txBox="1">
                <a:spLocks noChangeArrowheads="1"/>
              </p:cNvSpPr>
              <p:nvPr/>
            </p:nvSpPr>
            <p:spPr bwMode="auto">
              <a:xfrm>
                <a:off x="1541" y="3010"/>
                <a:ext cx="4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N</a:t>
                </a:r>
                <a:r>
                  <a:rPr lang="en-US" altLang="en-US" baseline="-25000">
                    <a:solidFill>
                      <a:srgbClr val="FFFF00"/>
                    </a:solidFill>
                    <a:cs typeface=""/>
                  </a:rPr>
                  <a:t>total</a:t>
                </a:r>
                <a:endParaRPr lang="en-US" altLang="en-US">
                  <a:solidFill>
                    <a:srgbClr val="FFFF00"/>
                  </a:solidFill>
                  <a:cs typeface=""/>
                </a:endParaRPr>
              </a:p>
            </p:txBody>
          </p:sp>
          <p:sp>
            <p:nvSpPr>
              <p:cNvPr id="87057" name="Line 11"/>
              <p:cNvSpPr>
                <a:spLocks noChangeShapeType="1"/>
              </p:cNvSpPr>
              <p:nvPr/>
            </p:nvSpPr>
            <p:spPr bwMode="auto">
              <a:xfrm>
                <a:off x="1482" y="2965"/>
                <a:ext cx="483"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grpSp>
      <p:sp>
        <p:nvSpPr>
          <p:cNvPr id="87046" name="Text Box 12"/>
          <p:cNvSpPr txBox="1">
            <a:spLocks noChangeArrowheads="1"/>
          </p:cNvSpPr>
          <p:nvPr/>
        </p:nvSpPr>
        <p:spPr bwMode="auto">
          <a:xfrm>
            <a:off x="4527551" y="5972176"/>
            <a:ext cx="5916613"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en-US" altLang="en-US" sz="1600">
                <a:solidFill>
                  <a:srgbClr val="FFFF00"/>
                </a:solidFill>
                <a:cs typeface=""/>
              </a:rPr>
              <a:t>,where N</a:t>
            </a:r>
            <a:r>
              <a:rPr lang="en-US" altLang="en-US" sz="1600" baseline="-25000">
                <a:solidFill>
                  <a:srgbClr val="FFFF00"/>
                </a:solidFill>
                <a:cs typeface=""/>
              </a:rPr>
              <a:t>i</a:t>
            </a:r>
            <a:r>
              <a:rPr lang="en-US" altLang="en-US" sz="1600">
                <a:solidFill>
                  <a:srgbClr val="FFFF00"/>
                </a:solidFill>
                <a:cs typeface=""/>
              </a:rPr>
              <a:t> - number of sampled trees of topology </a:t>
            </a:r>
            <a:r>
              <a:rPr lang="en-US" altLang="en-US" sz="1600" i="1">
                <a:solidFill>
                  <a:srgbClr val="FFFF00"/>
                </a:solidFill>
                <a:cs typeface=""/>
              </a:rPr>
              <a:t>i, i</a:t>
            </a:r>
            <a:r>
              <a:rPr lang="en-US" altLang="en-US" sz="1600">
                <a:solidFill>
                  <a:srgbClr val="FFFF00"/>
                </a:solidFill>
                <a:cs typeface=""/>
              </a:rPr>
              <a:t>=1,2,3</a:t>
            </a:r>
          </a:p>
          <a:p>
            <a:pPr eaLnBrk="1" hangingPunct="1">
              <a:spcBef>
                <a:spcPct val="50000"/>
              </a:spcBef>
            </a:pPr>
            <a:r>
              <a:rPr lang="en-US" altLang="en-US" sz="1600">
                <a:solidFill>
                  <a:srgbClr val="FFFF00"/>
                </a:solidFill>
                <a:cs typeface=""/>
              </a:rPr>
              <a:t>N</a:t>
            </a:r>
            <a:r>
              <a:rPr lang="en-US" altLang="en-US" sz="1600" baseline="-25000">
                <a:solidFill>
                  <a:srgbClr val="FFFF00"/>
                </a:solidFill>
                <a:cs typeface=""/>
              </a:rPr>
              <a:t>total</a:t>
            </a:r>
            <a:r>
              <a:rPr lang="en-US" altLang="en-US" sz="1600">
                <a:solidFill>
                  <a:srgbClr val="FFFF00"/>
                </a:solidFill>
                <a:cs typeface=""/>
              </a:rPr>
              <a:t> – total number of sampled trees (has to be large)</a:t>
            </a:r>
          </a:p>
        </p:txBody>
      </p:sp>
      <p:grpSp>
        <p:nvGrpSpPr>
          <p:cNvPr id="87047" name="Group 13"/>
          <p:cNvGrpSpPr>
            <a:grpSpLocks/>
          </p:cNvGrpSpPr>
          <p:nvPr/>
        </p:nvGrpSpPr>
        <p:grpSpPr bwMode="auto">
          <a:xfrm>
            <a:off x="4241800" y="2466975"/>
            <a:ext cx="2008188" cy="973138"/>
            <a:chOff x="1935" y="833"/>
            <a:chExt cx="1265" cy="613"/>
          </a:xfrm>
        </p:grpSpPr>
        <p:sp>
          <p:nvSpPr>
            <p:cNvPr id="87049" name="Text Box 14"/>
            <p:cNvSpPr txBox="1">
              <a:spLocks noChangeArrowheads="1"/>
            </p:cNvSpPr>
            <p:nvPr/>
          </p:nvSpPr>
          <p:spPr bwMode="auto">
            <a:xfrm>
              <a:off x="1935" y="991"/>
              <a:ext cx="36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p</a:t>
              </a:r>
              <a:r>
                <a:rPr lang="en-US" altLang="en-US" baseline="-25000">
                  <a:solidFill>
                    <a:srgbClr val="FFFF00"/>
                  </a:solidFill>
                  <a:cs typeface=""/>
                </a:rPr>
                <a:t>i</a:t>
              </a:r>
              <a:r>
                <a:rPr lang="en-US" altLang="en-US">
                  <a:solidFill>
                    <a:srgbClr val="FFFF00"/>
                  </a:solidFill>
                  <a:cs typeface=""/>
                  <a:sym typeface="Symbol" charset="2"/>
                </a:rPr>
                <a:t>=</a:t>
              </a:r>
              <a:endParaRPr lang="en-US" altLang="en-US">
                <a:solidFill>
                  <a:srgbClr val="FFFF00"/>
                </a:solidFill>
                <a:cs typeface=""/>
              </a:endParaRPr>
            </a:p>
          </p:txBody>
        </p:sp>
        <p:sp>
          <p:nvSpPr>
            <p:cNvPr id="87050" name="Text Box 15"/>
            <p:cNvSpPr txBox="1">
              <a:spLocks noChangeArrowheads="1"/>
            </p:cNvSpPr>
            <p:nvPr/>
          </p:nvSpPr>
          <p:spPr bwMode="auto">
            <a:xfrm>
              <a:off x="2574" y="833"/>
              <a:ext cx="25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L</a:t>
              </a:r>
              <a:r>
                <a:rPr lang="en-US" altLang="en-US" baseline="-25000">
                  <a:solidFill>
                    <a:srgbClr val="FFFF00"/>
                  </a:solidFill>
                  <a:cs typeface=""/>
                </a:rPr>
                <a:t>i</a:t>
              </a:r>
              <a:endParaRPr lang="en-US" altLang="en-US">
                <a:solidFill>
                  <a:srgbClr val="FFFF00"/>
                </a:solidFill>
                <a:cs typeface=""/>
              </a:endParaRPr>
            </a:p>
          </p:txBody>
        </p:sp>
        <p:sp>
          <p:nvSpPr>
            <p:cNvPr id="87051" name="Text Box 16"/>
            <p:cNvSpPr txBox="1">
              <a:spLocks noChangeArrowheads="1"/>
            </p:cNvSpPr>
            <p:nvPr/>
          </p:nvSpPr>
          <p:spPr bwMode="auto">
            <a:xfrm>
              <a:off x="2314" y="1158"/>
              <a:ext cx="88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a:solidFill>
                    <a:srgbClr val="FFFF00"/>
                  </a:solidFill>
                  <a:cs typeface=""/>
                </a:rPr>
                <a:t>L</a:t>
              </a:r>
              <a:r>
                <a:rPr lang="en-US" altLang="en-US" baseline="-25000">
                  <a:solidFill>
                    <a:srgbClr val="FFFF00"/>
                  </a:solidFill>
                  <a:cs typeface=""/>
                </a:rPr>
                <a:t>1</a:t>
              </a:r>
              <a:r>
                <a:rPr lang="en-US" altLang="en-US">
                  <a:solidFill>
                    <a:srgbClr val="FFFF00"/>
                  </a:solidFill>
                  <a:cs typeface=""/>
                </a:rPr>
                <a:t>+L</a:t>
              </a:r>
              <a:r>
                <a:rPr lang="en-US" altLang="en-US" baseline="-25000">
                  <a:solidFill>
                    <a:srgbClr val="FFFF00"/>
                  </a:solidFill>
                  <a:cs typeface=""/>
                </a:rPr>
                <a:t>2</a:t>
              </a:r>
              <a:r>
                <a:rPr lang="en-US" altLang="en-US">
                  <a:solidFill>
                    <a:srgbClr val="FFFF00"/>
                  </a:solidFill>
                  <a:cs typeface=""/>
                </a:rPr>
                <a:t>+L</a:t>
              </a:r>
              <a:r>
                <a:rPr lang="en-US" altLang="en-US" baseline="-25000">
                  <a:solidFill>
                    <a:srgbClr val="FFFF00"/>
                  </a:solidFill>
                  <a:cs typeface=""/>
                </a:rPr>
                <a:t>3</a:t>
              </a:r>
            </a:p>
          </p:txBody>
        </p:sp>
        <p:sp>
          <p:nvSpPr>
            <p:cNvPr id="87052" name="Line 17"/>
            <p:cNvSpPr>
              <a:spLocks noChangeShapeType="1"/>
            </p:cNvSpPr>
            <p:nvPr/>
          </p:nvSpPr>
          <p:spPr bwMode="auto">
            <a:xfrm>
              <a:off x="2314" y="1130"/>
              <a:ext cx="823" cy="1"/>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srgbClr val="FFFF00"/>
                </a:solidFill>
                <a:ea typeface="ＭＳ Ｐゴシック" charset="-128"/>
                <a:cs typeface=""/>
              </a:endParaRPr>
            </a:p>
          </p:txBody>
        </p:sp>
      </p:grpSp>
      <p:sp>
        <p:nvSpPr>
          <p:cNvPr id="87048" name="Text Box 18"/>
          <p:cNvSpPr txBox="1">
            <a:spLocks noChangeArrowheads="1"/>
          </p:cNvSpPr>
          <p:nvPr/>
        </p:nvSpPr>
        <p:spPr bwMode="auto">
          <a:xfrm>
            <a:off x="6445251" y="2671763"/>
            <a:ext cx="391477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600">
                <a:solidFill>
                  <a:srgbClr val="FFFF00"/>
                </a:solidFill>
                <a:cs typeface=""/>
              </a:rPr>
              <a:t>only considers 3 trees </a:t>
            </a:r>
          </a:p>
          <a:p>
            <a:pPr eaLnBrk="1" hangingPunct="1"/>
            <a:r>
              <a:rPr lang="en-US" altLang="en-US" sz="1600">
                <a:solidFill>
                  <a:srgbClr val="FFFF00"/>
                </a:solidFill>
                <a:cs typeface=""/>
              </a:rPr>
              <a:t>(those that maximize the likelihood for </a:t>
            </a:r>
          </a:p>
          <a:p>
            <a:pPr eaLnBrk="1" hangingPunct="1"/>
            <a:r>
              <a:rPr lang="en-US" altLang="en-US" sz="1600">
                <a:solidFill>
                  <a:srgbClr val="FFFF00"/>
                </a:solidFill>
                <a:cs typeface=""/>
              </a:rPr>
              <a:t>the three topologies)</a:t>
            </a:r>
            <a:endParaRPr lang="en-US" altLang="en-US">
              <a:solidFill>
                <a:srgbClr val="FFFF00"/>
              </a:solidFill>
              <a:cs typeface=""/>
            </a:endParaRPr>
          </a:p>
        </p:txBody>
      </p:sp>
    </p:spTree>
    <p:extLst>
      <p:ext uri="{BB962C8B-B14F-4D97-AF65-F5344CB8AC3E}">
        <p14:creationId xmlns:p14="http://schemas.microsoft.com/office/powerpoint/2010/main" val="1259825077"/>
      </p:ext>
    </p:extLst>
  </p:cSld>
  <p:clrMapOvr>
    <a:overrideClrMapping bg1="dk2" tx1="lt1" bg2="dk1" tx2="lt2" accent1="accent1" accent2="accent2" accent3="accent3" accent4="accent4" accent5="accent5" accent6="accent6" hlink="hlink" folHlink="folHlink"/>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Text Box 2"/>
          <p:cNvSpPr txBox="1">
            <a:spLocks noChangeArrowheads="1"/>
          </p:cNvSpPr>
          <p:nvPr/>
        </p:nvSpPr>
        <p:spPr bwMode="auto">
          <a:xfrm>
            <a:off x="4780617" y="6242073"/>
            <a:ext cx="6451055" cy="349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1600" dirty="0">
                <a:solidFill>
                  <a:srgbClr val="FFFF00"/>
                </a:solidFill>
                <a:cs typeface=""/>
              </a:rPr>
              <a:t>Figures generated using </a:t>
            </a:r>
            <a:r>
              <a:rPr lang="en-US" altLang="en-US" sz="1600" dirty="0" err="1">
                <a:solidFill>
                  <a:srgbClr val="FFFF00"/>
                </a:solidFill>
                <a:cs typeface=""/>
              </a:rPr>
              <a:t>MCRobot</a:t>
            </a:r>
            <a:r>
              <a:rPr lang="en-US" altLang="en-US" sz="1600" dirty="0">
                <a:solidFill>
                  <a:srgbClr val="FFFF00"/>
                </a:solidFill>
                <a:cs typeface=""/>
              </a:rPr>
              <a:t> program (Paul Lewis, 2001)</a:t>
            </a:r>
          </a:p>
        </p:txBody>
      </p:sp>
      <p:pic>
        <p:nvPicPr>
          <p:cNvPr id="89090" name="Picture 3" descr="random_wal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8966200"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ext Box 4"/>
          <p:cNvSpPr txBox="1">
            <a:spLocks noChangeArrowheads="1"/>
          </p:cNvSpPr>
          <p:nvPr/>
        </p:nvSpPr>
        <p:spPr bwMode="auto">
          <a:xfrm>
            <a:off x="2593975" y="171451"/>
            <a:ext cx="6643688"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882" tIns="50941" rIns="101882" bIns="50941">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3200">
                <a:solidFill>
                  <a:srgbClr val="FFFF00"/>
                </a:solidFill>
                <a:cs typeface=""/>
              </a:rPr>
              <a:t>Illustration of a biased random walk</a:t>
            </a:r>
          </a:p>
        </p:txBody>
      </p:sp>
    </p:spTree>
    <p:extLst>
      <p:ext uri="{BB962C8B-B14F-4D97-AF65-F5344CB8AC3E}">
        <p14:creationId xmlns:p14="http://schemas.microsoft.com/office/powerpoint/2010/main" val="3200499582"/>
      </p:ext>
    </p:extLst>
  </p:cSld>
  <p:clrMapOvr>
    <a:overrideClrMapping bg1="dk2" tx1="lt1" bg2="dk1" tx2="lt2" accent1="accent1" accent2="accent2" accent3="accent3" accent4="accent4" accent5="accent5" accent6="accent6" hlink="hlink" folHlink="folHlink"/>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808080"/>
    </a:dk1>
    <a:lt1>
      <a:srgbClr val="FFFF00"/>
    </a:lt1>
    <a:dk2>
      <a:srgbClr val="0C04AA"/>
    </a:dk2>
    <a:lt2>
      <a:srgbClr val="FFFF00"/>
    </a:lt2>
    <a:accent1>
      <a:srgbClr val="CCFFFF"/>
    </a:accent1>
    <a:accent2>
      <a:srgbClr val="3333CC"/>
    </a:accent2>
    <a:accent3>
      <a:srgbClr val="AAAAD2"/>
    </a:accent3>
    <a:accent4>
      <a:srgbClr val="DADA00"/>
    </a:accent4>
    <a:accent5>
      <a:srgbClr val="E2FFFF"/>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5291</TotalTime>
  <Words>2201</Words>
  <Application>Microsoft Macintosh PowerPoint</Application>
  <PresentationFormat>Widescreen</PresentationFormat>
  <Paragraphs>190</Paragraphs>
  <Slides>39</Slides>
  <Notes>10</Notes>
  <HiddenSlides>1</HiddenSlides>
  <MMClips>0</MMClips>
  <ScaleCrop>false</ScaleCrop>
  <HeadingPairs>
    <vt:vector size="8" baseType="variant">
      <vt:variant>
        <vt:lpstr>Fonts Used</vt:lpstr>
      </vt:variant>
      <vt:variant>
        <vt:i4>4</vt:i4>
      </vt:variant>
      <vt:variant>
        <vt:lpstr>Theme</vt:lpstr>
      </vt:variant>
      <vt:variant>
        <vt:i4>5</vt:i4>
      </vt:variant>
      <vt:variant>
        <vt:lpstr>Embedded OLE Servers</vt:lpstr>
      </vt:variant>
      <vt:variant>
        <vt:i4>2</vt:i4>
      </vt:variant>
      <vt:variant>
        <vt:lpstr>Slide Titles</vt:lpstr>
      </vt:variant>
      <vt:variant>
        <vt:i4>39</vt:i4>
      </vt:variant>
    </vt:vector>
  </HeadingPairs>
  <TitlesOfParts>
    <vt:vector size="50" baseType="lpstr">
      <vt:lpstr>Arial</vt:lpstr>
      <vt:lpstr>Calibri</vt:lpstr>
      <vt:lpstr>Calibri Light</vt:lpstr>
      <vt:lpstr>Times New Roman</vt:lpstr>
      <vt:lpstr>1_Default Design</vt:lpstr>
      <vt:lpstr>3_Office Theme</vt:lpstr>
      <vt:lpstr>3_Default Design</vt:lpstr>
      <vt:lpstr>8_Default Design</vt:lpstr>
      <vt:lpstr>2_Default Design</vt:lpstr>
      <vt:lpstr>Equation</vt:lpstr>
      <vt:lpstr>Document</vt:lpstr>
      <vt:lpstr>MCB 3421 – class 18</vt:lpstr>
      <vt:lpstr>PowerPoint Presentation</vt:lpstr>
      <vt:lpstr>PowerPoint Presentation</vt:lpstr>
      <vt:lpstr>Bayes’ Theorem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Supermatrix versus                  Quartet based Supertree</vt:lpstr>
      <vt:lpstr>PowerPoint Presentation</vt:lpstr>
      <vt:lpstr>HGT EvolSimulator Results</vt:lpstr>
      <vt:lpstr>PowerPoint Presentation</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72</cp:revision>
  <dcterms:modified xsi:type="dcterms:W3CDTF">2021-11-02T22:03:48Z</dcterms:modified>
  <cp:category/>
</cp:coreProperties>
</file>