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20" r:id="rId1"/>
    <p:sldMasterId id="2147484959" r:id="rId2"/>
  </p:sldMasterIdLst>
  <p:notesMasterIdLst>
    <p:notesMasterId r:id="rId72"/>
  </p:notesMasterIdLst>
  <p:handoutMasterIdLst>
    <p:handoutMasterId r:id="rId73"/>
  </p:handoutMasterIdLst>
  <p:sldIdLst>
    <p:sldId id="727" r:id="rId3"/>
    <p:sldId id="368" r:id="rId4"/>
    <p:sldId id="373" r:id="rId5"/>
    <p:sldId id="371" r:id="rId6"/>
    <p:sldId id="372" r:id="rId7"/>
    <p:sldId id="376" r:id="rId8"/>
    <p:sldId id="377" r:id="rId9"/>
    <p:sldId id="378" r:id="rId10"/>
    <p:sldId id="374" r:id="rId11"/>
    <p:sldId id="321" r:id="rId12"/>
    <p:sldId id="332" r:id="rId13"/>
    <p:sldId id="334" r:id="rId14"/>
    <p:sldId id="335" r:id="rId15"/>
    <p:sldId id="336" r:id="rId16"/>
    <p:sldId id="337" r:id="rId17"/>
    <p:sldId id="338" r:id="rId18"/>
    <p:sldId id="728" r:id="rId19"/>
    <p:sldId id="729" r:id="rId20"/>
    <p:sldId id="341" r:id="rId21"/>
    <p:sldId id="342" r:id="rId22"/>
    <p:sldId id="487" r:id="rId23"/>
    <p:sldId id="343" r:id="rId24"/>
    <p:sldId id="344" r:id="rId25"/>
    <p:sldId id="456" r:id="rId26"/>
    <p:sldId id="457" r:id="rId27"/>
    <p:sldId id="345" r:id="rId28"/>
    <p:sldId id="458" r:id="rId29"/>
    <p:sldId id="459" r:id="rId30"/>
    <p:sldId id="488" r:id="rId31"/>
    <p:sldId id="489" r:id="rId32"/>
    <p:sldId id="494" r:id="rId33"/>
    <p:sldId id="495" r:id="rId34"/>
    <p:sldId id="490" r:id="rId35"/>
    <p:sldId id="491" r:id="rId36"/>
    <p:sldId id="492" r:id="rId37"/>
    <p:sldId id="493" r:id="rId38"/>
    <p:sldId id="496" r:id="rId39"/>
    <p:sldId id="497" r:id="rId40"/>
    <p:sldId id="460" r:id="rId41"/>
    <p:sldId id="461" r:id="rId42"/>
    <p:sldId id="462" r:id="rId43"/>
    <p:sldId id="463" r:id="rId44"/>
    <p:sldId id="464" r:id="rId45"/>
    <p:sldId id="465" r:id="rId46"/>
    <p:sldId id="522" r:id="rId47"/>
    <p:sldId id="479" r:id="rId48"/>
    <p:sldId id="481" r:id="rId49"/>
    <p:sldId id="482" r:id="rId50"/>
    <p:sldId id="483" r:id="rId51"/>
    <p:sldId id="520" r:id="rId52"/>
    <p:sldId id="484" r:id="rId53"/>
    <p:sldId id="485" r:id="rId54"/>
    <p:sldId id="486" r:id="rId55"/>
    <p:sldId id="531" r:id="rId56"/>
    <p:sldId id="521" r:id="rId57"/>
    <p:sldId id="683" r:id="rId58"/>
    <p:sldId id="694" r:id="rId59"/>
    <p:sldId id="926" r:id="rId60"/>
    <p:sldId id="851" r:id="rId61"/>
    <p:sldId id="730" r:id="rId62"/>
    <p:sldId id="924" r:id="rId63"/>
    <p:sldId id="407" r:id="rId64"/>
    <p:sldId id="315" r:id="rId65"/>
    <p:sldId id="257" r:id="rId66"/>
    <p:sldId id="316" r:id="rId67"/>
    <p:sldId id="933" r:id="rId68"/>
    <p:sldId id="928" r:id="rId69"/>
    <p:sldId id="930" r:id="rId70"/>
    <p:sldId id="932" r:id="rId71"/>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4" userDrawn="1">
          <p15:clr>
            <a:srgbClr val="A4A3A4"/>
          </p15:clr>
        </p15:guide>
        <p15:guide id="2" pos="42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CC66"/>
    <a:srgbClr val="008000"/>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2"/>
    <p:restoredTop sz="94558"/>
  </p:normalViewPr>
  <p:slideViewPr>
    <p:cSldViewPr snapToGrid="0">
      <p:cViewPr varScale="1">
        <p:scale>
          <a:sx n="104" d="100"/>
          <a:sy n="104" d="100"/>
        </p:scale>
        <p:origin x="232" y="560"/>
      </p:cViewPr>
      <p:guideLst>
        <p:guide orient="horz" pos="1974"/>
        <p:guide pos="42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7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6403B94-B660-5C4C-8046-85B38CDE13BC}"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60234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3946B30-2C95-454A-A1B3-2796883DF57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12455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012C3F-472C-D64B-85AC-7D57BC478F59}"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9234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39D8C8-387B-B345-849D-CABD268718F8}"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69780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650A521-6EB2-864F-86CF-D8804044D37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9209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96E21C-7233-0042-B9F1-1FDF573F194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An inspection of the genetic code table suggests most changes at the first position are nonsynonymous, all changes at the second codon position are nonsynonymous and only some changes at the third position are synonymous. As a result we do not expect to see equal proportions of synonymous and nonsynonymous mutations  even if there is no selection at protein level. Indeed, if mutations from any one nucleotide  to any other  occur at the same rate , we expect 25.5% of mutations to be synonymous and 74.5% mutations to be nonsynonymous.</a:t>
            </a:r>
          </a:p>
        </p:txBody>
      </p:sp>
    </p:spTree>
    <p:extLst>
      <p:ext uri="{BB962C8B-B14F-4D97-AF65-F5344CB8AC3E}">
        <p14:creationId xmlns:p14="http://schemas.microsoft.com/office/powerpoint/2010/main" val="617319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A2B9E1-78A5-FE4C-AF67-F5518A153D8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9330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a:ln/>
        </p:spPr>
      </p:sp>
      <p:sp>
        <p:nvSpPr>
          <p:cNvPr id="2877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The synonymous and non-synonymous rates  dN and dS are defined as the numbers of synonymous and nonsynonymous substitutions per site. The ratio of the two rates omega=dN/dS  then measures selective pressure at the protein level. If selection level has no effect on fitness, nonsynonymous mutations will be fixed at the same rate as synonymous mutations  so that dN=dS and omega=1. If nonsynonymous mutations are deleterious  purifying selection will reduce their fixation rate  so that dN&lt;dS and omega&lt;1. If nonsynonymous mutations are favored by Darwinian selection, they will be fixed  at a higher rate than synonymous mutations resulting in dN&gt;dS and omega&gt;1.</a:t>
            </a:r>
          </a:p>
        </p:txBody>
      </p:sp>
      <p:sp>
        <p:nvSpPr>
          <p:cNvPr id="2877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A765215-3514-2D45-AD4D-AF6A981AE6C5}" type="slidenum">
              <a:rPr kumimoji="0" lang="de-DE"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47507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3A33A8-0E10-844E-8BA9-B7D93815D7F4}"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4399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0AA3F7-EEC1-FB4D-BA13-AA8B4E813C9F}"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60226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F9DA90B-82C4-5245-863D-D440285F00D1}"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4196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C1B176-0F6D-D647-A42B-CB2512D81DC3}"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xfrm>
            <a:off x="381000" y="687388"/>
            <a:ext cx="6096000" cy="3429000"/>
          </a:xfrm>
          <a:solidFill>
            <a:srgbClr val="FFFFFF"/>
          </a:solidFill>
          <a:ln/>
        </p:spPr>
      </p:sp>
      <p:sp>
        <p:nvSpPr>
          <p:cNvPr id="1310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55520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3A33A8-0E10-844E-8BA9-B7D93815D7F4}"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77771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D41196-8D67-0240-8FC0-9E719642A0BC}"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0777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536E54-634A-2B4B-AB7C-9407BFCAB2BE}"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03034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9641C7-900D-C349-AE67-35D494C287B0}"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66572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751951-10D3-B944-BC31-631E067A61F7}"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4128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D299A9-650C-9B4A-A1C8-4A8CB852508E}"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89236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ea typeface="+mn-ea"/>
                <a:cs typeface="+mn-cs"/>
              </a:rPr>
              <a:t>The ratio of non-synonymous-to-synonymous (</a:t>
            </a:r>
            <a:r>
              <a:rPr lang="en-US" dirty="0" err="1">
                <a:ea typeface="+mn-ea"/>
                <a:cs typeface="+mn-cs"/>
              </a:rPr>
              <a:t>dN</a:t>
            </a:r>
            <a:r>
              <a:rPr lang="en-US" dirty="0">
                <a:ea typeface="+mn-ea"/>
                <a:cs typeface="+mn-cs"/>
              </a:rPr>
              <a:t>/</a:t>
            </a:r>
            <a:r>
              <a:rPr lang="en-US" dirty="0" err="1">
                <a:ea typeface="+mn-ea"/>
                <a:cs typeface="+mn-cs"/>
              </a:rPr>
              <a:t>dS</a:t>
            </a:r>
            <a:r>
              <a:rPr lang="en-US" dirty="0">
                <a:ea typeface="+mn-ea"/>
                <a:cs typeface="+mn-cs"/>
              </a:rPr>
              <a:t>, or ω) codon substitution rates can be used as an indication of the selective pressure acting on a protein-coding gene. If a gene (or gene segment) is under purifying selection, non-synonymous mutations (that is, mutations resulting in a change of the encoded amino acid) will be selected against, resulting in ω &lt; 1. In neutrally evolving proteins, synonymous and non-synonymous mutations will be fixed at approximately the same rate, resulting in ω = 1. Because different regions of a protein-coding gene may be under different selective constraints, codons can be divided into two categories: those with ω &lt; 1 (yellow; the estimated ω is indicated on the bar) and those with ω fixed to 1 (green); the estimated proportion of codons in each category is given on the horizontal axis. </a:t>
            </a:r>
            <a:endParaRPr lang="en-US" dirty="0"/>
          </a:p>
        </p:txBody>
      </p:sp>
      <p:sp>
        <p:nvSpPr>
          <p:cNvPr id="2887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4EE8DA-81B8-3443-9913-6A5A87434D2E}" type="slidenum">
              <a:rPr kumimoji="0" lang="de-DE"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60634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Geographic origin of the three populations studied. (</a:t>
            </a:r>
            <a:r>
              <a:rPr lang="en-GB" i="1" dirty="0">
                <a:latin typeface="Arial" charset="0"/>
                <a:cs typeface="msgothic" charset="0"/>
              </a:rPr>
              <a:t>A</a:t>
            </a:r>
            <a:r>
              <a:rPr lang="en-GB" dirty="0">
                <a:latin typeface="Arial" charset="0"/>
                <a:cs typeface="msgothic" charset="0"/>
              </a:rPr>
              <a:t>) European/Romanians and </a:t>
            </a:r>
            <a:r>
              <a:rPr lang="en-GB" dirty="0" err="1">
                <a:latin typeface="Arial" charset="0"/>
                <a:cs typeface="msgothic" charset="0"/>
              </a:rPr>
              <a:t>Rroma</a:t>
            </a:r>
            <a:r>
              <a:rPr lang="en-GB" dirty="0">
                <a:latin typeface="Arial" charset="0"/>
                <a:cs typeface="msgothic" charset="0"/>
              </a:rPr>
              <a:t>/Gipsy share the same location, even if the origin of the latter is in North India. (</a:t>
            </a:r>
            <a:r>
              <a:rPr lang="en-GB" i="1" dirty="0">
                <a:latin typeface="Arial" charset="0"/>
                <a:cs typeface="msgothic" charset="0"/>
              </a:rPr>
              <a:t>B</a:t>
            </a:r>
            <a:r>
              <a:rPr lang="en-GB" dirty="0">
                <a:latin typeface="Arial" charset="0"/>
                <a:cs typeface="msgothic" charset="0"/>
              </a:rPr>
              <a:t>) Plot of the populations under analysis according to the coordinates to the two main eigenvectors of </a:t>
            </a:r>
            <a:r>
              <a:rPr lang="en-GB" dirty="0" err="1">
                <a:latin typeface="Arial" charset="0"/>
                <a:cs typeface="msgothic" charset="0"/>
              </a:rPr>
              <a:t>smartpca</a:t>
            </a:r>
            <a:r>
              <a:rPr lang="en-GB" dirty="0">
                <a:latin typeface="Arial" charset="0"/>
                <a:cs typeface="msgothic" charset="0"/>
              </a:rPr>
              <a:t> (</a:t>
            </a:r>
            <a:r>
              <a:rPr lang="en-GB" dirty="0" err="1">
                <a:latin typeface="Arial" charset="0"/>
                <a:cs typeface="msgothic" charset="0"/>
              </a:rPr>
              <a:t>Eigensoft</a:t>
            </a:r>
            <a:r>
              <a:rPr lang="en-GB" dirty="0">
                <a:latin typeface="Arial" charset="0"/>
                <a:cs typeface="msgothic" charset="0"/>
              </a:rPr>
              <a:t>) analysis, in which each dot represents an individual. Individuals within the circles and the same </a:t>
            </a:r>
            <a:r>
              <a:rPr lang="en-GB" dirty="0" err="1">
                <a:latin typeface="Arial" charset="0"/>
                <a:cs typeface="msgothic" charset="0"/>
              </a:rPr>
              <a:t>color</a:t>
            </a:r>
            <a:r>
              <a:rPr lang="en-GB" dirty="0">
                <a:latin typeface="Arial" charset="0"/>
                <a:cs typeface="msgothic" charset="0"/>
              </a:rPr>
              <a:t> have been considered for the study; those of different </a:t>
            </a:r>
            <a:r>
              <a:rPr lang="en-GB" dirty="0" err="1">
                <a:latin typeface="Arial" charset="0"/>
                <a:cs typeface="msgothic" charset="0"/>
              </a:rPr>
              <a:t>colors</a:t>
            </a:r>
            <a:r>
              <a:rPr lang="en-GB" dirty="0">
                <a:latin typeface="Arial" charset="0"/>
                <a:cs typeface="msgothic" charset="0"/>
              </a:rPr>
              <a:t> represent false population allocation and those intermediate represent admixed individuals. ROM, </a:t>
            </a:r>
            <a:r>
              <a:rPr lang="en-GB" dirty="0" err="1">
                <a:latin typeface="Arial" charset="0"/>
                <a:cs typeface="msgothic" charset="0"/>
              </a:rPr>
              <a:t>nongypsy</a:t>
            </a:r>
            <a:r>
              <a:rPr lang="en-GB" dirty="0">
                <a:latin typeface="Arial" charset="0"/>
                <a:cs typeface="msgothic" charset="0"/>
              </a:rPr>
              <a:t> Romanians; INDI, individuals from North India; GYP, </a:t>
            </a:r>
            <a:r>
              <a:rPr lang="en-GB" dirty="0" err="1">
                <a:latin typeface="Arial" charset="0"/>
                <a:cs typeface="msgothic" charset="0"/>
              </a:rPr>
              <a:t>Rroma</a:t>
            </a:r>
            <a:r>
              <a:rPr lang="en-GB" dirty="0">
                <a:latin typeface="Arial" charset="0"/>
                <a:cs typeface="msgothic" charset="0"/>
              </a:rPr>
              <a:t>/Gypsies living in Romania.</a:t>
            </a:r>
          </a:p>
        </p:txBody>
      </p:sp>
    </p:spTree>
    <p:extLst>
      <p:ext uri="{BB962C8B-B14F-4D97-AF65-F5344CB8AC3E}">
        <p14:creationId xmlns:p14="http://schemas.microsoft.com/office/powerpoint/2010/main" val="2391579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Manhattan plot of results of selection tests in Rroma, Romanians, and Indians using TreeSelect statistic (</a:t>
            </a:r>
            <a:r>
              <a:rPr lang="en-GB" i="1">
                <a:latin typeface="Arial" charset="0"/>
                <a:cs typeface="msgothic" charset="0"/>
              </a:rPr>
              <a:t>A</a:t>
            </a:r>
            <a:r>
              <a:rPr lang="en-GB">
                <a:latin typeface="Arial" charset="0"/>
                <a:cs typeface="msgothic" charset="0"/>
              </a:rPr>
              <a:t>) and XP-CLR statistic (</a:t>
            </a:r>
            <a:r>
              <a:rPr lang="en-GB" i="1">
                <a:latin typeface="Arial" charset="0"/>
                <a:cs typeface="msgothic" charset="0"/>
              </a:rPr>
              <a:t>B</a:t>
            </a:r>
            <a:r>
              <a:rPr lang="en-GB">
                <a:latin typeface="Arial" charset="0"/>
                <a:cs typeface="msgothic" charset="0"/>
              </a:rPr>
              <a:t>). Chromosomes ordered from chromosome 1 to chromosome 22.</a:t>
            </a:r>
          </a:p>
        </p:txBody>
      </p:sp>
    </p:spTree>
    <p:extLst>
      <p:ext uri="{BB962C8B-B14F-4D97-AF65-F5344CB8AC3E}">
        <p14:creationId xmlns:p14="http://schemas.microsoft.com/office/powerpoint/2010/main" val="2588738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E0CB78EB-935D-2A4D-8B0C-3635A797E277}"/>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5299D3BD-7CB0-8643-A3A9-B53314CFF7C4}"/>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Schematic depiction of two demographic scenarios compatible with the observed genealogy of the microcephalin locus. In both scenarios, an ancestral population, depicted in green, was subdivided into two reproductively isolated populations. One population, depicted in red, fixes the non-D allele, whereas the other population, depicted in blue, fixes the D allele. (A) In the first scenario, the blue population went through a severe bottleneck that dramatically reduced genetic diversity. It then expanded and merged with the other population. (B) In the second scenario, a rare interbreeding event occurred between the two populations, bringing a copy of the D allele from the blue into the red population. This copy subsequently amplified to high frequency under positive selective pressure. The first scenario depends on demography only and does not require selection. This scenario should therefore affect all sites in the genome. The second scenario requires the action of positive selection on the </a:t>
            </a:r>
            <a:r>
              <a:rPr lang="en-GB" altLang="en-US" dirty="0" err="1">
                <a:latin typeface="Arial" panose="020B0604020202020204" pitchFamily="34" charset="0"/>
                <a:ea typeface="msgothic" charset="0"/>
                <a:cs typeface="msgothic" charset="0"/>
              </a:rPr>
              <a:t>introgressed</a:t>
            </a:r>
            <a:r>
              <a:rPr lang="en-GB" altLang="en-US" dirty="0">
                <a:latin typeface="Arial" panose="020B0604020202020204" pitchFamily="34" charset="0"/>
                <a:ea typeface="msgothic" charset="0"/>
                <a:cs typeface="msgothic" charset="0"/>
              </a:rPr>
              <a:t> allele and is therefore not expected to have a genome-wide effect. The observation that the genealogy of microcephalin is not representative of the genome is consistent with the second scenario.</a:t>
            </a:r>
          </a:p>
        </p:txBody>
      </p:sp>
    </p:spTree>
    <p:extLst>
      <p:ext uri="{BB962C8B-B14F-4D97-AF65-F5344CB8AC3E}">
        <p14:creationId xmlns:p14="http://schemas.microsoft.com/office/powerpoint/2010/main" val="898910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090B1F-20F9-A843-BAAA-8DA9E96697EE}"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368481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
            <a:extLst>
              <a:ext uri="{FF2B5EF4-FFF2-40B4-BE49-F238E27FC236}">
                <a16:creationId xmlns:a16="http://schemas.microsoft.com/office/drawing/2014/main" id="{241828AA-2F5E-8340-BAF7-31EC5A9A76BF}"/>
              </a:ext>
            </a:extLst>
          </p:cNvPr>
          <p:cNvSpPr>
            <a:spLocks noGrp="1" noRot="1" noChangeAspect="1" noChangeArrowheads="1" noTextEdit="1"/>
          </p:cNvSpPr>
          <p:nvPr>
            <p:ph type="sldImg"/>
          </p:nvPr>
        </p:nvSpPr>
        <p:spPr>
          <a:xfrm>
            <a:off x="2549525" y="687388"/>
            <a:ext cx="4195763" cy="2360612"/>
          </a:xfrm>
          <a:solidFill>
            <a:srgbClr val="FFFFFF"/>
          </a:solidFill>
          <a:ln/>
        </p:spPr>
      </p:sp>
      <p:sp>
        <p:nvSpPr>
          <p:cNvPr id="57347" name="Text Box 2">
            <a:extLst>
              <a:ext uri="{FF2B5EF4-FFF2-40B4-BE49-F238E27FC236}">
                <a16:creationId xmlns:a16="http://schemas.microsoft.com/office/drawing/2014/main" id="{DDDC5845-F24E-D14E-A8D6-9232C4BF1950}"/>
              </a:ext>
            </a:extLst>
          </p:cNvPr>
          <p:cNvSpPr>
            <a:spLocks noGrp="1" noChangeArrowheads="1"/>
          </p:cNvSpPr>
          <p:nvPr>
            <p:ph type="body" idx="1"/>
          </p:nvPr>
        </p:nvSpPr>
        <p:spPr>
          <a:xfrm>
            <a:off x="1417638" y="3276600"/>
            <a:ext cx="6467475" cy="2617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80731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p:cNvSpPr>
          <p:nvPr>
            <p:ph type="sldImg"/>
          </p:nvPr>
        </p:nvSpPr>
        <p:spPr>
          <a:xfrm>
            <a:off x="2354263" y="515938"/>
            <a:ext cx="4587875" cy="2581275"/>
          </a:xfrm>
          <a:ln/>
        </p:spPr>
      </p:sp>
      <p:sp>
        <p:nvSpPr>
          <p:cNvPr id="166915" name="Notes Placeholder 2"/>
          <p:cNvSpPr>
            <a:spLocks noGrp="1"/>
          </p:cNvSpPr>
          <p:nvPr>
            <p:ph type="body" idx="1"/>
          </p:nvPr>
        </p:nvSpPr>
        <p:spPr>
          <a:noFill/>
          <a:ln/>
        </p:spPr>
        <p:txBody>
          <a:bodyPr/>
          <a:lstStyle/>
          <a:p>
            <a:pPr eaLnBrk="1" hangingPunct="1">
              <a:lnSpc>
                <a:spcPct val="90000"/>
              </a:lnSpc>
            </a:pPr>
            <a:r>
              <a:rPr lang="en-US" sz="1300">
                <a:latin typeface="Arial" pitchFamily="-65" charset="0"/>
                <a:ea typeface="ＭＳ Ｐゴシック" pitchFamily="-65" charset="-128"/>
                <a:cs typeface="ＭＳ Ｐゴシック" pitchFamily="-65" charset="-128"/>
              </a:rPr>
              <a:t>There are 3 species (same strain) here that have duplicates found in both subtrees – Pseudomonas aeruginosa PA01, Aeromonas hydrophila ATCC7966 and Pseudoalteromonas haloplanktis TAC125.  All three are from complete genome sequences and I checked the papers that published the description of each genome.  For Pseudomonas PA01 genome, the authors stated that its large genome size (6.3M bp) was a result of gene duplication, with 50% more paralogous groups than predicted (Stover et al. 2000).  However, they didn’t say anything about which genes might have been duplicated.  Aeromonas ATCC7966 has more tRNAs (128) than other sequenced genomes and many of these were a result of tandem duplication (Seshadri et al 2006).  So does this suggest that their synthetases might have been duplicated as well?  They have also found many protein-coding genes that are paralogous.  Lastly, the Pseudoaltermonas TAC125 has two chromosomes but all tRNAs are found in only one of them (Medigue et al. 2005).  They also found a high number of tRNA genes (106), similar to other vibrios.  What I found interesting in their paper is that when they compared its genes with homologs with other related bacteria, the authors found high similarity with Shewanella and Vibrio (which are found in the top part of our tree) and also with Idiomarina and Photobacterium (found in bottom part of our tree).  I wonder if some other genes of Pseudoalteromonas also show the same pattern like this?  That is, if its other genes that were duplicated also split into two groups?</a:t>
            </a:r>
          </a:p>
        </p:txBody>
      </p:sp>
      <p:sp>
        <p:nvSpPr>
          <p:cNvPr id="166916" name="Slide Number Placeholder 3"/>
          <p:cNvSpPr>
            <a:spLocks noGrp="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E1445BE7-15D1-E441-8F28-421E678124DD}" type="slidenum">
              <a:rPr kumimoji="0" lang="en-US" sz="1200" b="0" i="0" u="none" strike="noStrike" kern="1200" cap="none" spc="0" normalizeH="0" baseline="0" noProof="0" smtClean="0">
                <a:ln>
                  <a:noFill/>
                </a:ln>
                <a:solidFill>
                  <a:srgbClr val="000000"/>
                </a:solidFill>
                <a:effectLst/>
                <a:uLnTx/>
                <a:uFillTx/>
                <a:latin typeface="Arial" pitchFamily="-65"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pitchFamily="-65" charset="0"/>
              <a:ea typeface="+mn-ea"/>
              <a:cs typeface="+mn-cs"/>
            </a:endParaRPr>
          </a:p>
        </p:txBody>
      </p:sp>
    </p:spTree>
    <p:extLst>
      <p:ext uri="{BB962C8B-B14F-4D97-AF65-F5344CB8AC3E}">
        <p14:creationId xmlns:p14="http://schemas.microsoft.com/office/powerpoint/2010/main" val="1327710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xfrm>
            <a:off x="2354263" y="515938"/>
            <a:ext cx="4587875" cy="25812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1100">
                <a:latin typeface="Arial" charset="0"/>
                <a:ea typeface="ＭＳ Ｐゴシック" charset="0"/>
                <a:cs typeface="ＭＳ Ｐゴシック" charset="0"/>
              </a:rPr>
              <a:t>The two TyrRS enzymes can be seen as variants similar to alleles in a population.  Individual lines of descent possess one or the other of these variants, and in rare instances, they can possess both.  We propose to call these variants homeoalleles.  Like alleles, they have the same general function, but can have distinct characteristics.   As is the case for homeologs in polypoids, homeoalleles cannot be considered orthologs, even though they are homologs with the same function.  The line of descent has access to a gene pool that contains both TyrRS homeoalleles, whereas individual strains and species usually contain only one of the alleles.  Genes in the accessible gene pool have different propensity to be swapped into an individual line of decent.  Genes present in members of the same strain in the same environment likely have the highest propensity of being acquired, genes from organisms with similar regulatory promoter sequences and similar composition will be more frequently acquired than genes with less similar composition and promoters.  Genes from divergent organisms will frequently fall in the latter category, and may contain sequence motifs incompatible with the genome organization of the recipient (36).  </a:t>
            </a:r>
          </a:p>
          <a:p>
            <a:pPr eaLnBrk="1" hangingPunct="1">
              <a:spcBef>
                <a:spcPct val="0"/>
              </a:spcBef>
            </a:pPr>
            <a:endParaRPr lang="en-US" sz="1100">
              <a:latin typeface="Arial" charset="0"/>
              <a:ea typeface="ＭＳ Ｐゴシック" charset="0"/>
              <a:cs typeface="ＭＳ Ｐゴシック" charset="0"/>
            </a:endParaRPr>
          </a:p>
          <a:p>
            <a:pPr eaLnBrk="1" hangingPunct="1">
              <a:spcBef>
                <a:spcPct val="0"/>
              </a:spcBef>
            </a:pPr>
            <a:r>
              <a:rPr lang="en-US" sz="1100">
                <a:latin typeface="Arial" charset="0"/>
                <a:ea typeface="ＭＳ Ｐゴシック" charset="0"/>
                <a:cs typeface="ＭＳ Ｐゴシック" charset="0"/>
              </a:rPr>
              <a:t>The two TyrRS types are so divergent (approximately 28 % identity between the two </a:t>
            </a:r>
            <a:r>
              <a:rPr lang="en-US" sz="1100" i="1">
                <a:latin typeface="Arial" charset="0"/>
                <a:ea typeface="ＭＳ Ｐゴシック" charset="0"/>
                <a:cs typeface="ＭＳ Ｐゴシック" charset="0"/>
              </a:rPr>
              <a:t>Pseudomonas</a:t>
            </a:r>
            <a:r>
              <a:rPr lang="en-US" sz="1100">
                <a:latin typeface="Arial" charset="0"/>
                <a:ea typeface="ＭＳ Ｐゴシック" charset="0"/>
                <a:cs typeface="ＭＳ Ｐゴシック" charset="0"/>
              </a:rPr>
              <a:t> TyrRS types) that the possibility of homologous recombination between the TyrRS homeoalleles is unlikely.  Consequently, in case of TyrRS homeoalleles we expect that the unit of successful horizontal gene transfer includes at least the complete </a:t>
            </a:r>
            <a:r>
              <a:rPr lang="en-US" sz="1100" i="1">
                <a:latin typeface="Arial" charset="0"/>
                <a:ea typeface="ＭＳ Ｐゴシック" charset="0"/>
                <a:cs typeface="ＭＳ Ｐゴシック" charset="0"/>
              </a:rPr>
              <a:t>tyrRS</a:t>
            </a:r>
            <a:r>
              <a:rPr lang="en-US" sz="1100">
                <a:latin typeface="Arial" charset="0"/>
                <a:ea typeface="ＭＳ Ｐゴシック" charset="0"/>
                <a:cs typeface="ＭＳ Ｐゴシック" charset="0"/>
              </a:rPr>
              <a:t> gene.  Homeoalelles can then be brought together temporarily in a lineage following horizontal transfer, but due to largely overlapping function, only one of the alleles is likely to survive in a lineage on the long run.  The surviving allele may be selected due to an adaptive advantage under prevailing conditions. </a:t>
            </a:r>
          </a:p>
          <a:p>
            <a:pPr eaLnBrk="1" hangingPunct="1">
              <a:spcBef>
                <a:spcPct val="0"/>
              </a:spcBef>
            </a:pPr>
            <a:endParaRPr lang="en-US" sz="1100">
              <a:latin typeface="Arial" charset="0"/>
              <a:ea typeface="ＭＳ Ｐゴシック" charset="0"/>
              <a:cs typeface="ＭＳ Ｐゴシック" charset="0"/>
            </a:endParaRP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4088" eaLnBrk="0" hangingPunct="0">
              <a:defRPr sz="2400">
                <a:solidFill>
                  <a:schemeClr val="tx1"/>
                </a:solidFill>
                <a:latin typeface="Calibri" charset="0"/>
                <a:ea typeface="ＭＳ Ｐゴシック" charset="0"/>
                <a:cs typeface="ＭＳ Ｐゴシック" charset="0"/>
              </a:defRPr>
            </a:lvl1pPr>
            <a:lvl2pPr marL="751122" indent="-288893" defTabSz="934088" eaLnBrk="0" hangingPunct="0">
              <a:defRPr sz="2400">
                <a:solidFill>
                  <a:schemeClr val="tx1"/>
                </a:solidFill>
                <a:latin typeface="Calibri" charset="0"/>
                <a:ea typeface="ＭＳ Ｐゴシック" charset="0"/>
              </a:defRPr>
            </a:lvl2pPr>
            <a:lvl3pPr marL="1155573" indent="-231115" defTabSz="934088" eaLnBrk="0" hangingPunct="0">
              <a:defRPr sz="2400">
                <a:solidFill>
                  <a:schemeClr val="tx1"/>
                </a:solidFill>
                <a:latin typeface="Calibri" charset="0"/>
                <a:ea typeface="ＭＳ Ｐゴシック" charset="0"/>
              </a:defRPr>
            </a:lvl3pPr>
            <a:lvl4pPr marL="1617802" indent="-231115" defTabSz="934088" eaLnBrk="0" hangingPunct="0">
              <a:defRPr sz="2400">
                <a:solidFill>
                  <a:schemeClr val="tx1"/>
                </a:solidFill>
                <a:latin typeface="Calibri" charset="0"/>
                <a:ea typeface="ＭＳ Ｐゴシック" charset="0"/>
              </a:defRPr>
            </a:lvl4pPr>
            <a:lvl5pPr marL="2080031" indent="-231115" defTabSz="934088" eaLnBrk="0" hangingPunct="0">
              <a:defRPr sz="2400">
                <a:solidFill>
                  <a:schemeClr val="tx1"/>
                </a:solidFill>
                <a:latin typeface="Calibri" charset="0"/>
                <a:ea typeface="ＭＳ Ｐゴシック" charset="0"/>
              </a:defRPr>
            </a:lvl5pPr>
            <a:lvl6pPr marL="2542261" indent="-231115" defTabSz="934088" eaLnBrk="0" fontAlgn="base" hangingPunct="0">
              <a:spcBef>
                <a:spcPct val="0"/>
              </a:spcBef>
              <a:spcAft>
                <a:spcPct val="0"/>
              </a:spcAft>
              <a:defRPr sz="2400">
                <a:solidFill>
                  <a:schemeClr val="tx1"/>
                </a:solidFill>
                <a:latin typeface="Calibri" charset="0"/>
                <a:ea typeface="ＭＳ Ｐゴシック" charset="0"/>
              </a:defRPr>
            </a:lvl6pPr>
            <a:lvl7pPr marL="3004490" indent="-231115" defTabSz="934088" eaLnBrk="0" fontAlgn="base" hangingPunct="0">
              <a:spcBef>
                <a:spcPct val="0"/>
              </a:spcBef>
              <a:spcAft>
                <a:spcPct val="0"/>
              </a:spcAft>
              <a:defRPr sz="2400">
                <a:solidFill>
                  <a:schemeClr val="tx1"/>
                </a:solidFill>
                <a:latin typeface="Calibri" charset="0"/>
                <a:ea typeface="ＭＳ Ｐゴシック" charset="0"/>
              </a:defRPr>
            </a:lvl7pPr>
            <a:lvl8pPr marL="3466719" indent="-231115" defTabSz="934088" eaLnBrk="0" fontAlgn="base" hangingPunct="0">
              <a:spcBef>
                <a:spcPct val="0"/>
              </a:spcBef>
              <a:spcAft>
                <a:spcPct val="0"/>
              </a:spcAft>
              <a:defRPr sz="2400">
                <a:solidFill>
                  <a:schemeClr val="tx1"/>
                </a:solidFill>
                <a:latin typeface="Calibri" charset="0"/>
                <a:ea typeface="ＭＳ Ｐゴシック" charset="0"/>
              </a:defRPr>
            </a:lvl8pPr>
            <a:lvl9pPr marL="3928948" indent="-231115" defTabSz="93408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934088" rtl="0" eaLnBrk="1" fontAlgn="base" latinLnBrk="0" hangingPunct="1">
              <a:lnSpc>
                <a:spcPct val="100000"/>
              </a:lnSpc>
              <a:spcBef>
                <a:spcPct val="0"/>
              </a:spcBef>
              <a:spcAft>
                <a:spcPct val="0"/>
              </a:spcAft>
              <a:buClrTx/>
              <a:buSzTx/>
              <a:buFontTx/>
              <a:buNone/>
              <a:tabLst/>
              <a:defRPr/>
            </a:pPr>
            <a:fld id="{93A08C85-DDFF-4C40-B47D-7B84D41DF3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34088"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69052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2354263" y="515938"/>
            <a:ext cx="4587875" cy="2581275"/>
          </a:xfrm>
          <a:noFill/>
          <a:ln>
            <a:solidFill>
              <a:srgbClr val="000000"/>
            </a:solidFill>
            <a:miter lim="800000"/>
            <a:headEnd/>
            <a:tailEnd/>
          </a:ln>
        </p:spPr>
      </p:sp>
      <p:sp>
        <p:nvSpPr>
          <p:cNvPr id="72707" name="Notes Placeholder 2"/>
          <p:cNvSpPr>
            <a:spLocks noGrp="1"/>
          </p:cNvSpPr>
          <p:nvPr>
            <p:ph type="body" idx="1"/>
          </p:nvPr>
        </p:nvSpPr>
        <p:spPr bwMode="auto">
          <a:noFill/>
        </p:spPr>
        <p:txBody>
          <a:bodyPr/>
          <a:lstStyle/>
          <a:p>
            <a:pPr eaLnBrk="1" hangingPunct="1">
              <a:spcBef>
                <a:spcPct val="0"/>
              </a:spcBef>
            </a:pPr>
            <a:r>
              <a:rPr lang="en-US"/>
              <a:t>similar neighboring gene identity and order for both </a:t>
            </a:r>
            <a:r>
              <a:rPr lang="en-US" i="1"/>
              <a:t>tyrRS</a:t>
            </a:r>
            <a:r>
              <a:rPr lang="en-US"/>
              <a:t> types A and B</a:t>
            </a:r>
          </a:p>
          <a:p>
            <a:pPr eaLnBrk="1" hangingPunct="1">
              <a:spcBef>
                <a:spcPct val="0"/>
              </a:spcBef>
            </a:pPr>
            <a:endParaRPr lang="en-US"/>
          </a:p>
          <a:p>
            <a:pPr eaLnBrk="1" hangingPunct="1">
              <a:spcBef>
                <a:spcPct val="0"/>
              </a:spcBef>
            </a:pPr>
            <a:r>
              <a:rPr lang="en-US"/>
              <a:t>The similarities in </a:t>
            </a:r>
            <a:r>
              <a:rPr lang="en-US" i="1"/>
              <a:t>tyrRS</a:t>
            </a:r>
            <a:r>
              <a:rPr lang="en-US"/>
              <a:t> region but differences in </a:t>
            </a:r>
            <a:r>
              <a:rPr lang="en-US" i="1"/>
              <a:t>tyrRS</a:t>
            </a:r>
            <a:r>
              <a:rPr lang="en-US"/>
              <a:t> type imply that transfer of </a:t>
            </a:r>
            <a:r>
              <a:rPr lang="en-US" i="1"/>
              <a:t>tyrRS </a:t>
            </a:r>
            <a:r>
              <a:rPr lang="en-US"/>
              <a:t>types among these genomes followed by homologous recombination.  Although the two </a:t>
            </a:r>
            <a:r>
              <a:rPr lang="en-US" i="1"/>
              <a:t>tyrRS</a:t>
            </a:r>
            <a:r>
              <a:rPr lang="en-US"/>
              <a:t> types have low identity, homologous replacement with breakpoints in the neighboring genes may have facilitated the switching between TyrRS types.  </a:t>
            </a:r>
            <a:r>
              <a:rPr lang="en-US" i="1"/>
              <a:t>P. aeruginosa</a:t>
            </a:r>
            <a:r>
              <a:rPr lang="en-US"/>
              <a:t> also carries </a:t>
            </a:r>
            <a:r>
              <a:rPr lang="en-US" i="1"/>
              <a:t>tyrRS</a:t>
            </a:r>
            <a:r>
              <a:rPr lang="en-US"/>
              <a:t> type A, but the genomic neighborhood of this gene does not show synteny with that of the </a:t>
            </a:r>
            <a:r>
              <a:rPr lang="en-US" i="1"/>
              <a:t>tyrRS</a:t>
            </a:r>
            <a:r>
              <a:rPr lang="en-US"/>
              <a:t> type A of other closely related taxa.</a:t>
            </a:r>
          </a:p>
          <a:p>
            <a:pPr eaLnBrk="1" hangingPunct="1">
              <a:spcBef>
                <a:spcPct val="0"/>
              </a:spcBef>
            </a:pPr>
            <a:endParaRPr lang="en-US"/>
          </a:p>
          <a:p>
            <a:pPr eaLnBrk="1" hangingPunct="1">
              <a:spcBef>
                <a:spcPct val="0"/>
              </a:spcBef>
            </a:pPr>
            <a:r>
              <a:rPr lang="en-US"/>
              <a:t>The finding of similar </a:t>
            </a:r>
            <a:r>
              <a:rPr lang="en-US" i="1"/>
              <a:t>tyrRS </a:t>
            </a:r>
            <a:r>
              <a:rPr lang="en-US"/>
              <a:t>gene neighborhoods in close relatives carrying either type A or type B provides evidence for the replacement of one form of </a:t>
            </a:r>
            <a:r>
              <a:rPr lang="en-US" i="1"/>
              <a:t>tyrRS</a:t>
            </a:r>
            <a:r>
              <a:rPr lang="en-US"/>
              <a:t> with another.  Significantly, this rejects the differential loss hypothesis for these organisms.  If the last common ancestor possessed both types of enzymes, we would expect the genes coding for each type of </a:t>
            </a:r>
            <a:r>
              <a:rPr lang="en-US" i="1"/>
              <a:t>tyrRS</a:t>
            </a:r>
            <a:r>
              <a:rPr lang="en-US"/>
              <a:t> to possess dissimilar genes flanking them. </a:t>
            </a:r>
          </a:p>
          <a:p>
            <a:pPr eaLnBrk="1" hangingPunct="1">
              <a:spcBef>
                <a:spcPct val="0"/>
              </a:spcBef>
            </a:pPr>
            <a:endParaRPr lang="en-US"/>
          </a:p>
          <a:p>
            <a:pPr eaLnBrk="1" hangingPunct="1">
              <a:spcBef>
                <a:spcPct val="0"/>
              </a:spcBef>
            </a:pPr>
            <a:r>
              <a:rPr lang="en-US"/>
              <a:t>The two TyrRS types are so divergent (approximately 28 % identity between the two </a:t>
            </a:r>
            <a:r>
              <a:rPr lang="en-US" i="1"/>
              <a:t>Pseudomonas</a:t>
            </a:r>
            <a:r>
              <a:rPr lang="en-US"/>
              <a:t> TyrRS types) that the possibility of homologous recombination within the TyrRS homeoalleles is unlikely.  Consequently, in case of TyrRS homeoalleles, we expect that the unit of successful horizontal gene transfer includes at least the complete </a:t>
            </a:r>
            <a:r>
              <a:rPr lang="en-US" i="1"/>
              <a:t>tyrRS</a:t>
            </a:r>
            <a:r>
              <a:rPr lang="en-US"/>
              <a:t> gene. </a:t>
            </a:r>
          </a:p>
        </p:txBody>
      </p:sp>
      <p:sp>
        <p:nvSpPr>
          <p:cNvPr id="72708" name="Slide Number Placeholder 3"/>
          <p:cNvSpPr>
            <a:spLocks noGrp="1"/>
          </p:cNvSpPr>
          <p:nvPr>
            <p:ph type="sldNum" sz="quarter" idx="5"/>
          </p:nvPr>
        </p:nvSpPr>
        <p:spPr bwMode="auto">
          <a:noFill/>
          <a:ln>
            <a:miter lim="800000"/>
            <a:headEnd/>
            <a:tailEnd/>
          </a:ln>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11215066-CED3-4F8C-BCFA-2594586457E1}" type="slidenum">
              <a:rPr kumimoji="0" lang="en-US" sz="1200" b="0" i="0" u="none" strike="noStrike" kern="1200" cap="none" spc="0" normalizeH="0" baseline="0" noProof="0">
                <a:ln>
                  <a:noFill/>
                </a:ln>
                <a:solidFill>
                  <a:prstClr val="black"/>
                </a:solidFill>
                <a:effectLst/>
                <a:uLnTx/>
                <a:uFillTx/>
                <a:latin typeface="Arial" pitchFamily="-10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pitchFamily="-108" charset="0"/>
              <a:ea typeface="+mn-ea"/>
              <a:cs typeface="+mn-cs"/>
            </a:endParaRPr>
          </a:p>
        </p:txBody>
      </p:sp>
    </p:spTree>
    <p:extLst>
      <p:ext uri="{BB962C8B-B14F-4D97-AF65-F5344CB8AC3E}">
        <p14:creationId xmlns:p14="http://schemas.microsoft.com/office/powerpoint/2010/main" val="2967770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202425-2686-9F44-A0C7-40B183C61FA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9026" name="Rectangle 2"/>
          <p:cNvSpPr>
            <a:spLocks noGrp="1" noRot="1" noChangeAspect="1" noChangeArrowheads="1" noTextEdit="1"/>
          </p:cNvSpPr>
          <p:nvPr>
            <p:ph type="sldImg"/>
          </p:nvPr>
        </p:nvSpPr>
        <p:spPr>
          <a:xfrm>
            <a:off x="381000" y="687388"/>
            <a:ext cx="6096000" cy="3429000"/>
          </a:xfrm>
          <a:solidFill>
            <a:srgbClr val="FFFFFF"/>
          </a:solidFill>
          <a:ln/>
        </p:spPr>
      </p:sp>
      <p:sp>
        <p:nvSpPr>
          <p:cNvPr id="1290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665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5CC3C4-9294-4848-B304-12395C817FFF}"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76812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BCA043-70DC-8A46-BCEB-CAD37B11510F}"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03404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52E16A7-D57E-EB46-9CDF-7F1F8B78D7A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xfrm>
            <a:off x="381000" y="687388"/>
            <a:ext cx="6096000" cy="3429000"/>
          </a:xfrm>
          <a:solidFill>
            <a:srgbClr val="FFFFFF"/>
          </a:solidFill>
          <a:ln/>
        </p:spPr>
      </p:sp>
      <p:sp>
        <p:nvSpPr>
          <p:cNvPr id="1351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5581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BADC884-9A59-0C41-AFC1-7B85695C25C7}"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9266" name="Rectangle 2"/>
          <p:cNvSpPr>
            <a:spLocks noGrp="1" noRot="1" noChangeAspect="1" noChangeArrowheads="1" noTextEdit="1"/>
          </p:cNvSpPr>
          <p:nvPr>
            <p:ph type="sldImg"/>
          </p:nvPr>
        </p:nvSpPr>
        <p:spPr>
          <a:xfrm>
            <a:off x="381000" y="687388"/>
            <a:ext cx="6096000" cy="3429000"/>
          </a:xfrm>
          <a:solidFill>
            <a:srgbClr val="FFFFFF"/>
          </a:solidFill>
          <a:ln/>
        </p:spPr>
      </p:sp>
      <p:sp>
        <p:nvSpPr>
          <p:cNvPr id="1392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68455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0CA629-7ED4-D441-B96F-FF2FECBB1858}"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081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5372FE19-51D5-2444-A02A-6942122D4986}"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DE85F1D5-84F9-3041-BD48-82AB7ADF07B7}"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AB84EC35-BDA5-8E48-896F-1903B9DB88A2}"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5840" y="2414482"/>
            <a:ext cx="11399520" cy="1666028"/>
          </a:xfrm>
        </p:spPr>
        <p:txBody>
          <a:bodyPr/>
          <a:lstStyle/>
          <a:p>
            <a:r>
              <a:rPr lang="en-US"/>
              <a:t>Click to edit Master title style</a:t>
            </a:r>
          </a:p>
        </p:txBody>
      </p:sp>
      <p:sp>
        <p:nvSpPr>
          <p:cNvPr id="3" name="Subtitle 2"/>
          <p:cNvSpPr>
            <a:spLocks noGrp="1"/>
          </p:cNvSpPr>
          <p:nvPr>
            <p:ph type="subTitle" idx="1"/>
          </p:nvPr>
        </p:nvSpPr>
        <p:spPr>
          <a:xfrm>
            <a:off x="2011680" y="4404360"/>
            <a:ext cx="938784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C3092D17-2D71-3644-ABFE-678A24048096}" type="slidenum">
              <a:rPr lang="en-US" altLang="en-US"/>
              <a:pPr/>
              <a:t>‹#›</a:t>
            </a:fld>
            <a:endParaRPr lang="en-US" altLang="en-US"/>
          </a:p>
        </p:txBody>
      </p:sp>
    </p:spTree>
    <p:extLst>
      <p:ext uri="{BB962C8B-B14F-4D97-AF65-F5344CB8AC3E}">
        <p14:creationId xmlns:p14="http://schemas.microsoft.com/office/powerpoint/2010/main" val="108754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5955A5-42C7-CA47-8304-9DD9DB5DF641}" type="slidenum">
              <a:rPr lang="en-US" altLang="en-US"/>
              <a:pPr/>
              <a:t>‹#›</a:t>
            </a:fld>
            <a:endParaRPr lang="en-US" altLang="en-US"/>
          </a:p>
        </p:txBody>
      </p:sp>
    </p:spTree>
    <p:extLst>
      <p:ext uri="{BB962C8B-B14F-4D97-AF65-F5344CB8AC3E}">
        <p14:creationId xmlns:p14="http://schemas.microsoft.com/office/powerpoint/2010/main" val="940548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59392" y="4994488"/>
            <a:ext cx="1139952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1059392" y="3294275"/>
            <a:ext cx="1139952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A7DEA69-4368-0A4A-987C-B42299988817}" type="slidenum">
              <a:rPr lang="en-US" altLang="en-US"/>
              <a:pPr/>
              <a:t>‹#›</a:t>
            </a:fld>
            <a:endParaRPr lang="en-US" altLang="en-US"/>
          </a:p>
        </p:txBody>
      </p:sp>
    </p:spTree>
    <p:extLst>
      <p:ext uri="{BB962C8B-B14F-4D97-AF65-F5344CB8AC3E}">
        <p14:creationId xmlns:p14="http://schemas.microsoft.com/office/powerpoint/2010/main" val="1648907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736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extLst>
      <p:ext uri="{BB962C8B-B14F-4D97-AF65-F5344CB8AC3E}">
        <p14:creationId xmlns:p14="http://schemas.microsoft.com/office/powerpoint/2010/main" val="478799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311256"/>
            <a:ext cx="1207008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0561" y="1739795"/>
            <a:ext cx="5925609"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670561" y="2464859"/>
            <a:ext cx="5925609"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12705" y="1739795"/>
            <a:ext cx="592793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6812705" y="2464859"/>
            <a:ext cx="592793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0E1869A-D769-BC4A-978F-4FF88E1E51C3}" type="slidenum">
              <a:rPr lang="en-US" altLang="en-US"/>
              <a:pPr/>
              <a:t>‹#›</a:t>
            </a:fld>
            <a:endParaRPr lang="en-US" altLang="en-US"/>
          </a:p>
        </p:txBody>
      </p:sp>
    </p:spTree>
    <p:extLst>
      <p:ext uri="{BB962C8B-B14F-4D97-AF65-F5344CB8AC3E}">
        <p14:creationId xmlns:p14="http://schemas.microsoft.com/office/powerpoint/2010/main" val="2078506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extLst>
      <p:ext uri="{BB962C8B-B14F-4D97-AF65-F5344CB8AC3E}">
        <p14:creationId xmlns:p14="http://schemas.microsoft.com/office/powerpoint/2010/main" val="3761199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8E8506B1-A649-C945-B07B-8B2E15C91298}" type="slidenum">
              <a:rPr lang="en-US" altLang="en-US"/>
              <a:pPr/>
              <a:t>‹#›</a:t>
            </a:fld>
            <a:endParaRPr lang="en-US" altLang="en-US"/>
          </a:p>
        </p:txBody>
      </p:sp>
    </p:spTree>
    <p:extLst>
      <p:ext uri="{BB962C8B-B14F-4D97-AF65-F5344CB8AC3E}">
        <p14:creationId xmlns:p14="http://schemas.microsoft.com/office/powerpoint/2010/main" val="2238248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0561" y="309457"/>
            <a:ext cx="4412192"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5243408" y="309457"/>
            <a:ext cx="7497233"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0561" y="1626447"/>
            <a:ext cx="4412192"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E7662F8D-B85E-FF41-B559-3792162511D6}" type="slidenum">
              <a:rPr lang="en-US" altLang="en-US"/>
              <a:pPr/>
              <a:t>‹#›</a:t>
            </a:fld>
            <a:endParaRPr lang="en-US" altLang="en-US"/>
          </a:p>
        </p:txBody>
      </p:sp>
    </p:spTree>
    <p:extLst>
      <p:ext uri="{BB962C8B-B14F-4D97-AF65-F5344CB8AC3E}">
        <p14:creationId xmlns:p14="http://schemas.microsoft.com/office/powerpoint/2010/main" val="3771557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0D0A9A0E-7ED5-A445-88EF-DB6BC39BE1B5}"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28689" y="5440681"/>
            <a:ext cx="804672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628689" y="694478"/>
            <a:ext cx="804672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2628689" y="6082984"/>
            <a:ext cx="804672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F6D6CFFF-6439-0C45-8013-74B768B5CE28}" type="slidenum">
              <a:rPr lang="en-US" altLang="en-US"/>
              <a:pPr/>
              <a:t>‹#›</a:t>
            </a:fld>
            <a:endParaRPr lang="en-US" altLang="en-US"/>
          </a:p>
        </p:txBody>
      </p:sp>
    </p:spTree>
    <p:extLst>
      <p:ext uri="{BB962C8B-B14F-4D97-AF65-F5344CB8AC3E}">
        <p14:creationId xmlns:p14="http://schemas.microsoft.com/office/powerpoint/2010/main" val="2426205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BD9F87C-461E-E24E-AB05-3C776EA362B2}" type="slidenum">
              <a:rPr lang="en-US" altLang="en-US"/>
              <a:pPr/>
              <a:t>‹#›</a:t>
            </a:fld>
            <a:endParaRPr lang="en-US" altLang="en-US"/>
          </a:p>
        </p:txBody>
      </p:sp>
    </p:spTree>
    <p:extLst>
      <p:ext uri="{BB962C8B-B14F-4D97-AF65-F5344CB8AC3E}">
        <p14:creationId xmlns:p14="http://schemas.microsoft.com/office/powerpoint/2010/main" val="2645682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55480" y="690880"/>
            <a:ext cx="2849880" cy="6217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690880"/>
            <a:ext cx="8326120" cy="6217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107181BB-C4EB-EB4A-AD94-E2BB21D334DB}" type="slidenum">
              <a:rPr lang="en-US" altLang="en-US"/>
              <a:pPr/>
              <a:t>‹#›</a:t>
            </a:fld>
            <a:endParaRPr lang="en-US" altLang="en-US"/>
          </a:p>
        </p:txBody>
      </p:sp>
    </p:spTree>
    <p:extLst>
      <p:ext uri="{BB962C8B-B14F-4D97-AF65-F5344CB8AC3E}">
        <p14:creationId xmlns:p14="http://schemas.microsoft.com/office/powerpoint/2010/main" val="799612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3639291A-7C9C-8B45-AB95-92342BDB7A00}"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B1BDA691-1D67-B346-A274-561D6ED9FC45}"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fld id="{678A5CA9-EFFF-154E-BC2F-8C86C78FF041}"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fld id="{39C667E7-1BF9-624F-B8F7-6BF9657C89DF}"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fld id="{443602AD-BBD9-EE43-8CFD-D3B852FB3C63}"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5EBFFAC1-FB4C-6B48-BC50-1FFEA7E6FE61}"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6A9170CE-1317-C441-80D2-974CF21F68D0}"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Times New Roman" charset="0"/>
              </a:defRPr>
            </a:lvl1pPr>
          </a:lstStyle>
          <a:p>
            <a:fld id="{57A68C95-D7D6-8C47-B315-75E46AC4C4C8}"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496573896"/>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005418" y="690563"/>
            <a:ext cx="1140036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40963" name="Rectangle 3"/>
          <p:cNvSpPr>
            <a:spLocks noGrp="1" noChangeArrowheads="1"/>
          </p:cNvSpPr>
          <p:nvPr>
            <p:ph type="body" idx="1"/>
          </p:nvPr>
        </p:nvSpPr>
        <p:spPr bwMode="auto">
          <a:xfrm>
            <a:off x="1005418" y="2244726"/>
            <a:ext cx="11400367"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1005417"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582585" y="7081839"/>
            <a:ext cx="4246033"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9611784"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a:solidFill>
                  <a:srgbClr val="000000"/>
                </a:solidFill>
                <a:latin typeface="Times New Roman" charset="0"/>
              </a:defRPr>
            </a:lvl1pPr>
          </a:lstStyle>
          <a:p>
            <a:fld id="{773434F3-DE18-BA4B-9094-F5E3E45DB68F}"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937278238"/>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s://books.google.com/books?id=0nt-qaAfIbAC&amp;pg=PA51&amp;source=gbs_toc_r&amp;cad=4#v=onepage&amp;q&amp;f=false"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hyperlink" Target="http://aix1.uottawa.ca/~xxia/software/software.htm" TargetMode="External"/><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hyperlink" Target="http://online.itp.ucsb.edu/online/infobio01/fitch1/"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hyperlink" Target="http://web.uconn.edu/gogarten/bioinf/flu_data.paup" TargetMode="External"/><Relationship Id="rId4" Type="http://schemas.openxmlformats.org/officeDocument/2006/relationships/hyperlink" Target="http://www.genetics.org/cgi/content/abstract/155/1/431"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hyperlink" Target="http://www.cs.tau.ac.il/~bchor/CG/Fitch.pdf" TargetMode="External"/><Relationship Id="rId2" Type="http://schemas.openxmlformats.org/officeDocument/2006/relationships/image" Target="../media/image30.emf"/><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hyperlink" Target="http://www.genetics.org/cgi/content/abstract/155/1/431" TargetMode="External"/><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hyperlink" Target="http://web.uconn.edu/gogarten/bioinf/flu_data.paup"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5.xml"/><Relationship Id="rId7" Type="http://schemas.openxmlformats.org/officeDocument/2006/relationships/image" Target="../media/image38.png"/><Relationship Id="rId2" Type="http://schemas.openxmlformats.org/officeDocument/2006/relationships/slideLayout" Target="../slideLayouts/slideLayout1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7.png"/><Relationship Id="rId4" Type="http://schemas.openxmlformats.org/officeDocument/2006/relationships/oleObject" Target="../embeddings/oleObject2.bin"/></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hyperlink" Target="http://www.ncbi.nlm.nih.gov/pmc/articles/PMC3169818/" TargetMode="Externa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ncbi.nlm.nih.gov/pmc/articles/PMC1635020/" TargetMode="Externa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sciencemag.org/content/309/5741/1720.long" TargetMode="External"/><Relationship Id="rId1" Type="http://schemas.openxmlformats.org/officeDocument/2006/relationships/slideLayout" Target="../slideLayouts/slideLayout18.xml"/><Relationship Id="rId4" Type="http://schemas.openxmlformats.org/officeDocument/2006/relationships/hyperlink" Target="https://science.sciencemag.org/content/309/5741/1720.lon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sciencemag.org/content/309/5741/1717.long" TargetMode="External"/><Relationship Id="rId1" Type="http://schemas.openxmlformats.org/officeDocument/2006/relationships/slideLayout" Target="../slideLayouts/slideLayout18.xml"/><Relationship Id="rId4" Type="http://schemas.openxmlformats.org/officeDocument/2006/relationships/hyperlink" Target="https://science.sciencemag.org/content/309/5741/1717.long"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ncbi.nlm.nih.gov/pmc/articles/PMC1635020/" TargetMode="External"/><Relationship Id="rId2" Type="http://schemas.openxmlformats.org/officeDocument/2006/relationships/image" Target="../media/image49.pn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51.jpe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wsj.com/articles/SB115040765329081636" TargetMode="External"/><Relationship Id="rId1" Type="http://schemas.openxmlformats.org/officeDocument/2006/relationships/slideLayout" Target="../slideLayouts/slideLayout18.xml"/><Relationship Id="rId4" Type="http://schemas.openxmlformats.org/officeDocument/2006/relationships/image" Target="../media/image53.gif"/></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hyperlink" Target="https://microbe.net/2015/04/08/what-does-the-term-microbiome-mean-and-where-did-it-come-from-a-bit-of-a-surprise/" TargetMode="Externa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hyperlink" Target="https://www.genetics.org/content/genetics/143/4/1843.full.pdf" TargetMode="External"/><Relationship Id="rId2" Type="http://schemas.openxmlformats.org/officeDocument/2006/relationships/image" Target="../media/image61.emf"/><Relationship Id="rId1" Type="http://schemas.openxmlformats.org/officeDocument/2006/relationships/slideLayout" Target="../slideLayouts/slideLayout15.xml"/><Relationship Id="rId4" Type="http://schemas.openxmlformats.org/officeDocument/2006/relationships/hyperlink" Target="https://www.sciencedirect.com/science/article/pii/S0966842X97011104?via%3Dihub"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2.png"/><Relationship Id="rId1" Type="http://schemas.openxmlformats.org/officeDocument/2006/relationships/slideLayout" Target="../slideLayouts/slideLayout15.xml"/><Relationship Id="rId4" Type="http://schemas.openxmlformats.org/officeDocument/2006/relationships/hyperlink" Target="https://www.frontiersin.org/articles/10.3389/fmicb.2015.00728/full"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en.wikipedia.org/wiki/Red_Queen_hypothesis" TargetMode="External"/><Relationship Id="rId2" Type="http://schemas.openxmlformats.org/officeDocument/2006/relationships/image" Target="../media/image61.emf"/><Relationship Id="rId1" Type="http://schemas.openxmlformats.org/officeDocument/2006/relationships/slideLayout" Target="../slideLayouts/slideLayout15.xml"/><Relationship Id="rId4" Type="http://schemas.openxmlformats.org/officeDocument/2006/relationships/image" Target="../media/image63.jpe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BBB73-7699-2B4E-8B58-EEA5B669B217}"/>
              </a:ext>
            </a:extLst>
          </p:cNvPr>
          <p:cNvSpPr>
            <a:spLocks noGrp="1"/>
          </p:cNvSpPr>
          <p:nvPr>
            <p:ph type="title"/>
          </p:nvPr>
        </p:nvSpPr>
        <p:spPr>
          <a:xfrm>
            <a:off x="914400" y="987972"/>
            <a:ext cx="10363200" cy="1143000"/>
          </a:xfrm>
        </p:spPr>
        <p:txBody>
          <a:bodyPr/>
          <a:lstStyle/>
          <a:p>
            <a:r>
              <a:rPr lang="en-US" sz="4800" dirty="0">
                <a:latin typeface="Calibri Light" panose="020F0302020204030204" pitchFamily="34" charset="0"/>
                <a:cs typeface="Calibri Light" panose="020F0302020204030204" pitchFamily="34" charset="0"/>
              </a:rPr>
              <a:t>MCB 3421 – class 20</a:t>
            </a:r>
          </a:p>
        </p:txBody>
      </p:sp>
      <p:sp>
        <p:nvSpPr>
          <p:cNvPr id="3" name="Content Placeholder 2">
            <a:extLst>
              <a:ext uri="{FF2B5EF4-FFF2-40B4-BE49-F238E27FC236}">
                <a16:creationId xmlns:a16="http://schemas.microsoft.com/office/drawing/2014/main" id="{3B8B02A4-68D2-C746-A14B-F6707F91A79D}"/>
              </a:ext>
            </a:extLst>
          </p:cNvPr>
          <p:cNvSpPr>
            <a:spLocks noGrp="1"/>
          </p:cNvSpPr>
          <p:nvPr>
            <p:ph idx="1"/>
          </p:nvPr>
        </p:nvSpPr>
        <p:spPr>
          <a:xfrm>
            <a:off x="914400" y="3048001"/>
            <a:ext cx="10363200" cy="4114800"/>
          </a:xfrm>
        </p:spPr>
        <p:txBody>
          <a:bodyPr/>
          <a:lstStyle/>
          <a:p>
            <a:pPr marL="0" indent="0" algn="ctr">
              <a:buNone/>
            </a:pPr>
            <a:r>
              <a:rPr lang="en-US" dirty="0">
                <a:latin typeface="Calibri" panose="020F0502020204030204" pitchFamily="34" charset="0"/>
                <a:cs typeface="Calibri" panose="020F0502020204030204" pitchFamily="34" charset="0"/>
              </a:rPr>
              <a:t>Drift </a:t>
            </a:r>
          </a:p>
          <a:p>
            <a:pPr marL="0" indent="0" algn="ctr">
              <a:buNone/>
            </a:pPr>
            <a:r>
              <a:rPr lang="en-US" dirty="0">
                <a:latin typeface="Calibri" panose="020F0502020204030204" pitchFamily="34" charset="0"/>
                <a:cs typeface="Calibri" panose="020F0502020204030204" pitchFamily="34" charset="0"/>
              </a:rPr>
              <a:t>versus/and </a:t>
            </a:r>
          </a:p>
          <a:p>
            <a:pPr marL="0" indent="0" algn="ctr">
              <a:buNone/>
            </a:pPr>
            <a:r>
              <a:rPr lang="en-US" dirty="0">
                <a:latin typeface="Calibri" panose="020F0502020204030204" pitchFamily="34" charset="0"/>
                <a:cs typeface="Calibri" panose="020F0502020204030204" pitchFamily="34" charset="0"/>
              </a:rPr>
              <a:t>Selection</a:t>
            </a:r>
          </a:p>
        </p:txBody>
      </p:sp>
    </p:spTree>
    <p:extLst>
      <p:ext uri="{BB962C8B-B14F-4D97-AF65-F5344CB8AC3E}">
        <p14:creationId xmlns:p14="http://schemas.microsoft.com/office/powerpoint/2010/main" val="1288213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en-US">
                <a:latin typeface="Times New Roman" charset="0"/>
              </a:rPr>
              <a:t>selection versus drift </a:t>
            </a:r>
            <a:br>
              <a:rPr lang="en-US">
                <a:latin typeface="Times New Roman" charset="0"/>
              </a:rPr>
            </a:br>
            <a:endParaRPr lang="en-US">
              <a:latin typeface="Times New Roman" charset="0"/>
            </a:endParaRPr>
          </a:p>
        </p:txBody>
      </p:sp>
      <p:sp>
        <p:nvSpPr>
          <p:cNvPr id="116738" name="Text Box 3"/>
          <p:cNvSpPr txBox="1">
            <a:spLocks noChangeArrowheads="1"/>
          </p:cNvSpPr>
          <p:nvPr/>
        </p:nvSpPr>
        <p:spPr bwMode="auto">
          <a:xfrm>
            <a:off x="1099751" y="1524001"/>
            <a:ext cx="8958649" cy="4893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dirty="0">
                <a:solidFill>
                  <a:srgbClr val="000000"/>
                </a:solidFill>
                <a:latin typeface="Times New Roman" charset="0"/>
              </a:rPr>
              <a:t>The larger the population the longer it takes for an allele to become fixed.  </a:t>
            </a:r>
          </a:p>
          <a:p>
            <a:pPr eaLnBrk="1" fontAlgn="base" hangingPunct="1">
              <a:spcBef>
                <a:spcPct val="0"/>
              </a:spcBef>
              <a:spcAft>
                <a:spcPct val="0"/>
              </a:spcAft>
            </a:pPr>
            <a:r>
              <a:rPr lang="en-US" b="1" dirty="0">
                <a:solidFill>
                  <a:srgbClr val="000000"/>
                </a:solidFill>
                <a:latin typeface="Times New Roman" charset="0"/>
              </a:rPr>
              <a:t>Note: Even though an allele conveys a strong selective advantage of 10%, the allele has a rather large chance to go extinct.  </a:t>
            </a:r>
          </a:p>
          <a:p>
            <a:pPr eaLnBrk="1" fontAlgn="base" hangingPunct="1">
              <a:spcBef>
                <a:spcPct val="0"/>
              </a:spcBef>
              <a:spcAft>
                <a:spcPct val="0"/>
              </a:spcAft>
            </a:pPr>
            <a:r>
              <a:rPr lang="en-US" b="1" dirty="0">
                <a:solidFill>
                  <a:srgbClr val="000000"/>
                </a:solidFill>
                <a:latin typeface="Times New Roman" charset="0"/>
              </a:rPr>
              <a:t>Note#2: Fixation is faster under selection than under drift.</a:t>
            </a: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r>
              <a:rPr lang="en-US" b="1" dirty="0">
                <a:solidFill>
                  <a:srgbClr val="FF0000"/>
                </a:solidFill>
                <a:latin typeface="Times New Roman" charset="0"/>
              </a:rPr>
              <a:t>Question: </a:t>
            </a:r>
            <a:r>
              <a:rPr lang="en-US" b="1" dirty="0">
                <a:solidFill>
                  <a:srgbClr val="000000"/>
                </a:solidFill>
                <a:latin typeface="Times New Roman" charset="0"/>
              </a:rPr>
              <a:t>Can you think of genes that have a higher fixation probability? (Hint: HGT)</a:t>
            </a: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p:txBody>
      </p:sp>
    </p:spTree>
    <p:extLst>
      <p:ext uri="{BB962C8B-B14F-4D97-AF65-F5344CB8AC3E}">
        <p14:creationId xmlns:p14="http://schemas.microsoft.com/office/powerpoint/2010/main" val="1560241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eaLnBrk="1" hangingPunct="1"/>
            <a:r>
              <a:rPr lang="en-IE">
                <a:latin typeface="Times New Roman" charset="0"/>
              </a:rPr>
              <a:t>Negative selection (s&lt;0)</a:t>
            </a:r>
          </a:p>
        </p:txBody>
      </p:sp>
      <p:sp>
        <p:nvSpPr>
          <p:cNvPr id="134146" name="Rectangle 3"/>
          <p:cNvSpPr>
            <a:spLocks noGrp="1" noChangeArrowheads="1"/>
          </p:cNvSpPr>
          <p:nvPr>
            <p:ph type="body" idx="1"/>
          </p:nvPr>
        </p:nvSpPr>
        <p:spPr/>
        <p:txBody>
          <a:bodyPr/>
          <a:lstStyle/>
          <a:p>
            <a:pPr eaLnBrk="1" hangingPunct="1"/>
            <a:r>
              <a:rPr lang="en-IE" dirty="0">
                <a:latin typeface="Times New Roman" charset="0"/>
              </a:rPr>
              <a:t>A new allele (mutant) confers some </a:t>
            </a:r>
            <a:r>
              <a:rPr lang="en-IE" u="sng" dirty="0">
                <a:latin typeface="Times New Roman" charset="0"/>
              </a:rPr>
              <a:t>decrease</a:t>
            </a:r>
            <a:r>
              <a:rPr lang="en-IE" dirty="0">
                <a:latin typeface="Times New Roman" charset="0"/>
              </a:rPr>
              <a:t> in the fitness of the organism</a:t>
            </a:r>
          </a:p>
          <a:p>
            <a:pPr eaLnBrk="1" hangingPunct="1"/>
            <a:r>
              <a:rPr lang="en-IE" dirty="0">
                <a:latin typeface="Times New Roman" charset="0"/>
              </a:rPr>
              <a:t>Selection acts to remove this allele</a:t>
            </a:r>
          </a:p>
          <a:p>
            <a:pPr eaLnBrk="1" hangingPunct="1"/>
            <a:endParaRPr lang="en-IE" dirty="0">
              <a:latin typeface="Times New Roman" charset="0"/>
            </a:endParaRPr>
          </a:p>
          <a:p>
            <a:pPr eaLnBrk="1" hangingPunct="1"/>
            <a:r>
              <a:rPr lang="en-IE" dirty="0">
                <a:latin typeface="Times New Roman" charset="0"/>
              </a:rPr>
              <a:t>Also called </a:t>
            </a:r>
            <a:r>
              <a:rPr lang="en-IE" b="1" dirty="0">
                <a:latin typeface="Times New Roman" charset="0"/>
              </a:rPr>
              <a:t>purifying selection</a:t>
            </a:r>
          </a:p>
        </p:txBody>
      </p:sp>
      <p:sp>
        <p:nvSpPr>
          <p:cNvPr id="134147" name="Text Box 4"/>
          <p:cNvSpPr txBox="1">
            <a:spLocks noChangeArrowheads="1"/>
          </p:cNvSpPr>
          <p:nvPr/>
        </p:nvSpPr>
        <p:spPr bwMode="auto">
          <a:xfrm>
            <a:off x="1828800" y="6248401"/>
            <a:ext cx="75961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180429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eaLnBrk="1" hangingPunct="1"/>
            <a:r>
              <a:rPr lang="en-IE">
                <a:latin typeface="Times New Roman" charset="0"/>
              </a:rPr>
              <a:t>Neutral mutations</a:t>
            </a:r>
          </a:p>
        </p:txBody>
      </p:sp>
      <p:sp>
        <p:nvSpPr>
          <p:cNvPr id="138242" name="Rectangle 3"/>
          <p:cNvSpPr>
            <a:spLocks noGrp="1" noChangeArrowheads="1"/>
          </p:cNvSpPr>
          <p:nvPr>
            <p:ph type="body" idx="1"/>
          </p:nvPr>
        </p:nvSpPr>
        <p:spPr/>
        <p:txBody>
          <a:bodyPr/>
          <a:lstStyle/>
          <a:p>
            <a:pPr eaLnBrk="1" hangingPunct="1"/>
            <a:r>
              <a:rPr lang="en-IE" dirty="0">
                <a:latin typeface="Times New Roman" charset="0"/>
              </a:rPr>
              <a:t>Neither advantageous nor disadvantageous</a:t>
            </a:r>
          </a:p>
          <a:p>
            <a:pPr eaLnBrk="1" hangingPunct="1"/>
            <a:r>
              <a:rPr lang="en-IE" dirty="0">
                <a:latin typeface="Times New Roman" charset="0"/>
              </a:rPr>
              <a:t>Invisible to selection (no selection)</a:t>
            </a:r>
          </a:p>
          <a:p>
            <a:pPr eaLnBrk="1" hangingPunct="1"/>
            <a:r>
              <a:rPr lang="en-IE" dirty="0">
                <a:latin typeface="Times New Roman" charset="0"/>
              </a:rPr>
              <a:t>Frequency subject to ‘drift’ in the population</a:t>
            </a:r>
          </a:p>
          <a:p>
            <a:pPr eaLnBrk="1" hangingPunct="1"/>
            <a:r>
              <a:rPr lang="en-IE" b="1" dirty="0">
                <a:latin typeface="Times New Roman" charset="0"/>
              </a:rPr>
              <a:t>Random drift</a:t>
            </a:r>
            <a:r>
              <a:rPr lang="en-IE" dirty="0">
                <a:latin typeface="Times New Roman" charset="0"/>
              </a:rPr>
              <a:t> – random changes of allele frequency in small populations</a:t>
            </a:r>
            <a:endParaRPr lang="en-IE" b="1" dirty="0">
              <a:latin typeface="Times New Roman" charset="0"/>
            </a:endParaRPr>
          </a:p>
        </p:txBody>
      </p:sp>
    </p:spTree>
    <p:extLst>
      <p:ext uri="{BB962C8B-B14F-4D97-AF65-F5344CB8AC3E}">
        <p14:creationId xmlns:p14="http://schemas.microsoft.com/office/powerpoint/2010/main" val="2440448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2133600" y="0"/>
            <a:ext cx="7772400" cy="1143000"/>
          </a:xfrm>
        </p:spPr>
        <p:txBody>
          <a:bodyPr/>
          <a:lstStyle/>
          <a:p>
            <a:pPr eaLnBrk="1" hangingPunct="1"/>
            <a:r>
              <a:rPr lang="en-US" dirty="0">
                <a:solidFill>
                  <a:srgbClr val="FF3300"/>
                </a:solidFill>
                <a:latin typeface="Times New Roman" charset="0"/>
              </a:rPr>
              <a:t>Types of Mutation-Substitution</a:t>
            </a:r>
          </a:p>
        </p:txBody>
      </p:sp>
      <p:sp>
        <p:nvSpPr>
          <p:cNvPr id="140290" name="Rectangle 3"/>
          <p:cNvSpPr>
            <a:spLocks noGrp="1" noChangeArrowheads="1"/>
          </p:cNvSpPr>
          <p:nvPr>
            <p:ph type="body" idx="1"/>
          </p:nvPr>
        </p:nvSpPr>
        <p:spPr>
          <a:xfrm>
            <a:off x="1790700" y="1219200"/>
            <a:ext cx="8877300" cy="5638800"/>
          </a:xfrm>
        </p:spPr>
        <p:txBody>
          <a:bodyPr/>
          <a:lstStyle/>
          <a:p>
            <a:pPr eaLnBrk="1" hangingPunct="1"/>
            <a:r>
              <a:rPr lang="en-US" dirty="0">
                <a:solidFill>
                  <a:srgbClr val="FF3300"/>
                </a:solidFill>
                <a:latin typeface="Times New Roman" charset="0"/>
              </a:rPr>
              <a:t>Replacement of one nucleotide by another</a:t>
            </a:r>
          </a:p>
          <a:p>
            <a:pPr eaLnBrk="1" hangingPunct="1"/>
            <a:r>
              <a:rPr lang="en-US" dirty="0">
                <a:solidFill>
                  <a:srgbClr val="FF3300"/>
                </a:solidFill>
                <a:latin typeface="Times New Roman" charset="0"/>
              </a:rPr>
              <a:t>Synonymous (</a:t>
            </a:r>
            <a:r>
              <a:rPr lang="en-US" dirty="0" err="1">
                <a:solidFill>
                  <a:srgbClr val="FF3300"/>
                </a:solidFill>
                <a:latin typeface="Times New Roman" charset="0"/>
              </a:rPr>
              <a:t>Doesn</a:t>
            </a:r>
            <a:r>
              <a:rPr lang="ja-JP" altLang="en-US" dirty="0">
                <a:solidFill>
                  <a:srgbClr val="FF3300"/>
                </a:solidFill>
                <a:latin typeface="Times New Roman" charset="0"/>
              </a:rPr>
              <a:t>’</a:t>
            </a:r>
            <a:r>
              <a:rPr lang="en-US" altLang="ja-JP" dirty="0">
                <a:solidFill>
                  <a:srgbClr val="FF3300"/>
                </a:solidFill>
                <a:latin typeface="Times New Roman" charset="0"/>
              </a:rPr>
              <a:t>t change amino acid)</a:t>
            </a:r>
          </a:p>
          <a:p>
            <a:pPr lvl="1" eaLnBrk="1" hangingPunct="1"/>
            <a:r>
              <a:rPr lang="en-US" dirty="0">
                <a:solidFill>
                  <a:srgbClr val="FF3300"/>
                </a:solidFill>
                <a:latin typeface="Times New Roman" charset="0"/>
              </a:rPr>
              <a:t>Rate sometimes indicated by Ks</a:t>
            </a:r>
          </a:p>
          <a:p>
            <a:pPr lvl="1" eaLnBrk="1" hangingPunct="1"/>
            <a:r>
              <a:rPr lang="en-US" dirty="0">
                <a:solidFill>
                  <a:srgbClr val="FF3300"/>
                </a:solidFill>
                <a:latin typeface="Times New Roman" charset="0"/>
              </a:rPr>
              <a:t>Rate sometimes indicated by d</a:t>
            </a:r>
            <a:r>
              <a:rPr lang="en-US" baseline="-25000" dirty="0">
                <a:solidFill>
                  <a:srgbClr val="FF3300"/>
                </a:solidFill>
                <a:latin typeface="Times New Roman" charset="0"/>
              </a:rPr>
              <a:t>s</a:t>
            </a:r>
          </a:p>
          <a:p>
            <a:pPr eaLnBrk="1" hangingPunct="1"/>
            <a:r>
              <a:rPr lang="en-US" dirty="0">
                <a:solidFill>
                  <a:srgbClr val="FF3300"/>
                </a:solidFill>
                <a:latin typeface="Times New Roman" charset="0"/>
              </a:rPr>
              <a:t>Non-Synonymous (Changes Amino Acid)</a:t>
            </a:r>
          </a:p>
          <a:p>
            <a:pPr lvl="1" eaLnBrk="1" hangingPunct="1"/>
            <a:r>
              <a:rPr lang="en-US" dirty="0">
                <a:solidFill>
                  <a:srgbClr val="FF3300"/>
                </a:solidFill>
                <a:latin typeface="Times New Roman" charset="0"/>
              </a:rPr>
              <a:t>Rate sometimes indicated by </a:t>
            </a:r>
            <a:r>
              <a:rPr lang="en-US" dirty="0" err="1">
                <a:solidFill>
                  <a:srgbClr val="FF3300"/>
                </a:solidFill>
                <a:latin typeface="Times New Roman" charset="0"/>
              </a:rPr>
              <a:t>Ka</a:t>
            </a:r>
            <a:endParaRPr lang="en-US" dirty="0">
              <a:solidFill>
                <a:srgbClr val="FF3300"/>
              </a:solidFill>
              <a:latin typeface="Times New Roman" charset="0"/>
            </a:endParaRPr>
          </a:p>
          <a:p>
            <a:pPr lvl="1" eaLnBrk="1" hangingPunct="1"/>
            <a:r>
              <a:rPr lang="en-US" dirty="0">
                <a:solidFill>
                  <a:srgbClr val="FF3300"/>
                </a:solidFill>
                <a:latin typeface="Times New Roman" charset="0"/>
              </a:rPr>
              <a:t>Rate sometimes indicated by </a:t>
            </a:r>
            <a:r>
              <a:rPr lang="en-US" dirty="0" err="1">
                <a:solidFill>
                  <a:srgbClr val="FF3300"/>
                </a:solidFill>
                <a:latin typeface="Times New Roman" charset="0"/>
              </a:rPr>
              <a:t>d</a:t>
            </a:r>
            <a:r>
              <a:rPr lang="en-US" baseline="-25000" dirty="0" err="1">
                <a:solidFill>
                  <a:srgbClr val="FF3300"/>
                </a:solidFill>
                <a:latin typeface="Times New Roman" charset="0"/>
              </a:rPr>
              <a:t>n</a:t>
            </a:r>
            <a:endParaRPr lang="en-US" baseline="-25000" dirty="0">
              <a:solidFill>
                <a:srgbClr val="FF3300"/>
              </a:solidFill>
              <a:latin typeface="Times New Roman" charset="0"/>
            </a:endParaRPr>
          </a:p>
          <a:p>
            <a:pPr lvl="1" eaLnBrk="1" hangingPunct="1">
              <a:buFontTx/>
              <a:buNone/>
            </a:pPr>
            <a:endParaRPr lang="en-US" dirty="0">
              <a:solidFill>
                <a:srgbClr val="FF3300"/>
              </a:solidFill>
              <a:latin typeface="Times New Roman" charset="0"/>
            </a:endParaRPr>
          </a:p>
          <a:p>
            <a:pPr eaLnBrk="1" hangingPunct="1">
              <a:buFontTx/>
              <a:buNone/>
            </a:pPr>
            <a:r>
              <a:rPr lang="en-US" sz="2400" dirty="0">
                <a:solidFill>
                  <a:srgbClr val="FF3300"/>
                </a:solidFill>
                <a:latin typeface="Times New Roman" charset="0"/>
              </a:rPr>
              <a:t>(this and the following 4 slides are from </a:t>
            </a:r>
            <a:br>
              <a:rPr lang="en-US" sz="2400" dirty="0">
                <a:solidFill>
                  <a:srgbClr val="FF3300"/>
                </a:solidFill>
                <a:latin typeface="Times New Roman" charset="0"/>
              </a:rPr>
            </a:br>
            <a:r>
              <a:rPr lang="en-US" sz="2400" dirty="0" err="1">
                <a:solidFill>
                  <a:srgbClr val="008000"/>
                </a:solidFill>
                <a:latin typeface="Times New Roman" charset="0"/>
              </a:rPr>
              <a:t>mentor.lscf.ucsb.edu</a:t>
            </a:r>
            <a:r>
              <a:rPr lang="en-US" sz="2400" dirty="0">
                <a:solidFill>
                  <a:srgbClr val="008000"/>
                </a:solidFill>
                <a:latin typeface="Times New Roman" charset="0"/>
              </a:rPr>
              <a:t>/course/ spring/eemb102/lecture/Lecture7.ppt)</a:t>
            </a:r>
            <a:r>
              <a:rPr lang="en-US" sz="2400" dirty="0">
                <a:solidFill>
                  <a:srgbClr val="FF3300"/>
                </a:solidFill>
                <a:latin typeface="Times New Roman" charset="0"/>
              </a:rPr>
              <a:t> </a:t>
            </a:r>
          </a:p>
          <a:p>
            <a:pPr lvl="1" eaLnBrk="1" hangingPunct="1">
              <a:buFontTx/>
              <a:buNone/>
            </a:pPr>
            <a:endParaRPr lang="en-US" sz="2400" dirty="0">
              <a:solidFill>
                <a:srgbClr val="FF3300"/>
              </a:solidFill>
              <a:latin typeface="Times New Roman" charset="0"/>
            </a:endParaRPr>
          </a:p>
        </p:txBody>
      </p:sp>
    </p:spTree>
    <p:extLst>
      <p:ext uri="{BB962C8B-B14F-4D97-AF65-F5344CB8AC3E}">
        <p14:creationId xmlns:p14="http://schemas.microsoft.com/office/powerpoint/2010/main" val="2164721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 t="568" r="2" b="-2"/>
          <a:stretch>
            <a:fillRect/>
          </a:stretch>
        </p:blipFill>
        <p:spPr bwMode="auto">
          <a:xfrm>
            <a:off x="1905000" y="1168400"/>
            <a:ext cx="8534400" cy="568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38" name="Rectangle 3"/>
          <p:cNvSpPr>
            <a:spLocks noGrp="1" noChangeArrowheads="1"/>
          </p:cNvSpPr>
          <p:nvPr>
            <p:ph type="title" idx="4294967295"/>
          </p:nvPr>
        </p:nvSpPr>
        <p:spPr>
          <a:xfrm>
            <a:off x="86497" y="228600"/>
            <a:ext cx="11788345" cy="685800"/>
          </a:xfrm>
        </p:spPr>
        <p:txBody>
          <a:bodyPr/>
          <a:lstStyle/>
          <a:p>
            <a:pPr eaLnBrk="1" hangingPunct="1"/>
            <a:r>
              <a:rPr lang="en-US" sz="3200" dirty="0">
                <a:latin typeface="Times New Roman" charset="0"/>
              </a:rPr>
              <a:t>Genetic Code – Note degeneracy of 1</a:t>
            </a:r>
            <a:r>
              <a:rPr lang="en-US" sz="3200" baseline="30000" dirty="0">
                <a:latin typeface="Times New Roman" charset="0"/>
              </a:rPr>
              <a:t>st</a:t>
            </a:r>
            <a:r>
              <a:rPr lang="en-US" sz="3200" dirty="0">
                <a:latin typeface="Times New Roman" charset="0"/>
              </a:rPr>
              <a:t> vs 2</a:t>
            </a:r>
            <a:r>
              <a:rPr lang="en-US" sz="3200" baseline="30000" dirty="0">
                <a:latin typeface="Times New Roman" charset="0"/>
              </a:rPr>
              <a:t>nd</a:t>
            </a:r>
            <a:r>
              <a:rPr lang="en-US" sz="3200" dirty="0">
                <a:latin typeface="Times New Roman" charset="0"/>
              </a:rPr>
              <a:t> vs 3</a:t>
            </a:r>
            <a:r>
              <a:rPr lang="en-US" sz="3200" baseline="30000" dirty="0">
                <a:latin typeface="Times New Roman" charset="0"/>
              </a:rPr>
              <a:t>rd</a:t>
            </a:r>
            <a:r>
              <a:rPr lang="en-US" sz="3200" dirty="0">
                <a:latin typeface="Times New Roman" charset="0"/>
              </a:rPr>
              <a:t> position sites</a:t>
            </a:r>
          </a:p>
        </p:txBody>
      </p:sp>
    </p:spTree>
    <p:extLst>
      <p:ext uri="{BB962C8B-B14F-4D97-AF65-F5344CB8AC3E}">
        <p14:creationId xmlns:p14="http://schemas.microsoft.com/office/powerpoint/2010/main" val="3826326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4167" t="24184" r="49167" b="48473"/>
          <a:stretch>
            <a:fillRect/>
          </a:stretch>
        </p:blipFill>
        <p:spPr bwMode="auto">
          <a:xfrm>
            <a:off x="3733800" y="2209800"/>
            <a:ext cx="2438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Rectangle 3"/>
          <p:cNvSpPr>
            <a:spLocks noGrp="1" noChangeArrowheads="1"/>
          </p:cNvSpPr>
          <p:nvPr>
            <p:ph type="title" idx="4294967295"/>
          </p:nvPr>
        </p:nvSpPr>
        <p:spPr>
          <a:xfrm>
            <a:off x="2286000" y="0"/>
            <a:ext cx="7772400" cy="685800"/>
          </a:xfrm>
        </p:spPr>
        <p:txBody>
          <a:bodyPr/>
          <a:lstStyle/>
          <a:p>
            <a:pPr eaLnBrk="1" hangingPunct="1"/>
            <a:r>
              <a:rPr lang="en-US">
                <a:latin typeface="Times New Roman" charset="0"/>
              </a:rPr>
              <a:t>Genetic Code</a:t>
            </a:r>
          </a:p>
        </p:txBody>
      </p:sp>
      <p:sp>
        <p:nvSpPr>
          <p:cNvPr id="144387" name="Text Box 4"/>
          <p:cNvSpPr txBox="1">
            <a:spLocks noChangeArrowheads="1"/>
          </p:cNvSpPr>
          <p:nvPr/>
        </p:nvSpPr>
        <p:spPr bwMode="auto">
          <a:xfrm>
            <a:off x="2057400" y="4343401"/>
            <a:ext cx="75961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i="1">
                <a:solidFill>
                  <a:srgbClr val="000000"/>
                </a:solidFill>
                <a:latin typeface="Times New Roman" charset="0"/>
              </a:rPr>
              <a:t>Four-fold degenerate site</a:t>
            </a:r>
            <a:r>
              <a:rPr lang="en-US">
                <a:solidFill>
                  <a:srgbClr val="000000"/>
                </a:solidFill>
                <a:latin typeface="Times New Roman" charset="0"/>
              </a:rPr>
              <a:t> – Any substitution is synonymous</a:t>
            </a:r>
          </a:p>
        </p:txBody>
      </p:sp>
      <p:sp>
        <p:nvSpPr>
          <p:cNvPr id="144388" name="Line 5"/>
          <p:cNvSpPr>
            <a:spLocks noChangeShapeType="1"/>
          </p:cNvSpPr>
          <p:nvPr/>
        </p:nvSpPr>
        <p:spPr bwMode="auto">
          <a:xfrm>
            <a:off x="4419600" y="1219200"/>
            <a:ext cx="0" cy="1219200"/>
          </a:xfrm>
          <a:prstGeom prst="line">
            <a:avLst/>
          </a:prstGeom>
          <a:noFill/>
          <a:ln w="50800">
            <a:solidFill>
              <a:srgbClr val="FF3300"/>
            </a:solidFill>
            <a:round/>
            <a:headEnd/>
            <a:tailEnd type="triangle" w="med" len="med"/>
          </a:ln>
          <a:extLst>
            <a:ext uri="{909E8E84-426E-40dd-AFC4-6F175D3DCCD1}">
              <a14:hiddenFill xmlns="" xmlns:a14="http://schemas.microsoft.com/office/drawing/2010/main">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44389" name="Rectangle 6"/>
          <p:cNvSpPr>
            <a:spLocks noChangeArrowheads="1"/>
          </p:cNvSpPr>
          <p:nvPr/>
        </p:nvSpPr>
        <p:spPr bwMode="auto">
          <a:xfrm>
            <a:off x="1524000" y="6172201"/>
            <a:ext cx="9144000" cy="830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3704219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48334" t="24184" r="24167" b="48473"/>
          <a:stretch>
            <a:fillRect/>
          </a:stretch>
        </p:blipFill>
        <p:spPr bwMode="auto">
          <a:xfrm>
            <a:off x="5943600" y="2209800"/>
            <a:ext cx="2514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34" name="Rectangle 3"/>
          <p:cNvSpPr>
            <a:spLocks noGrp="1" noChangeArrowheads="1"/>
          </p:cNvSpPr>
          <p:nvPr>
            <p:ph type="title" idx="4294967295"/>
          </p:nvPr>
        </p:nvSpPr>
        <p:spPr>
          <a:xfrm>
            <a:off x="2286000" y="0"/>
            <a:ext cx="7772400" cy="685800"/>
          </a:xfrm>
        </p:spPr>
        <p:txBody>
          <a:bodyPr/>
          <a:lstStyle/>
          <a:p>
            <a:pPr eaLnBrk="1" hangingPunct="1"/>
            <a:r>
              <a:rPr lang="en-US">
                <a:latin typeface="Times New Roman" charset="0"/>
              </a:rPr>
              <a:t>Genetic Code</a:t>
            </a:r>
          </a:p>
        </p:txBody>
      </p:sp>
      <p:sp>
        <p:nvSpPr>
          <p:cNvPr id="146435" name="Text Box 4"/>
          <p:cNvSpPr txBox="1">
            <a:spLocks noChangeArrowheads="1"/>
          </p:cNvSpPr>
          <p:nvPr/>
        </p:nvSpPr>
        <p:spPr bwMode="auto">
          <a:xfrm>
            <a:off x="2057401" y="4343401"/>
            <a:ext cx="8323263"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i="1">
                <a:solidFill>
                  <a:srgbClr val="000000"/>
                </a:solidFill>
                <a:latin typeface="Times New Roman" charset="0"/>
              </a:rPr>
              <a:t>Two-fold degenerate site</a:t>
            </a:r>
            <a:r>
              <a:rPr lang="en-US">
                <a:solidFill>
                  <a:srgbClr val="000000"/>
                </a:solidFill>
                <a:latin typeface="Times New Roman" charset="0"/>
              </a:rPr>
              <a:t> – Some substitutions synonymous, some </a:t>
            </a:r>
          </a:p>
          <a:p>
            <a:pPr eaLnBrk="1" fontAlgn="base" hangingPunct="1">
              <a:spcBef>
                <a:spcPct val="0"/>
              </a:spcBef>
              <a:spcAft>
                <a:spcPct val="0"/>
              </a:spcAft>
            </a:pPr>
            <a:r>
              <a:rPr lang="en-US">
                <a:solidFill>
                  <a:srgbClr val="000000"/>
                </a:solidFill>
                <a:latin typeface="Times New Roman" charset="0"/>
              </a:rPr>
              <a:t>non-synonymous</a:t>
            </a:r>
          </a:p>
        </p:txBody>
      </p:sp>
      <p:sp>
        <p:nvSpPr>
          <p:cNvPr id="146436" name="Line 5"/>
          <p:cNvSpPr>
            <a:spLocks noChangeShapeType="1"/>
          </p:cNvSpPr>
          <p:nvPr/>
        </p:nvSpPr>
        <p:spPr bwMode="auto">
          <a:xfrm>
            <a:off x="6705600" y="1143000"/>
            <a:ext cx="0" cy="1219200"/>
          </a:xfrm>
          <a:prstGeom prst="line">
            <a:avLst/>
          </a:prstGeom>
          <a:noFill/>
          <a:ln w="50800">
            <a:solidFill>
              <a:srgbClr val="FF3300"/>
            </a:solidFill>
            <a:round/>
            <a:headEnd/>
            <a:tailEnd type="triangle" w="med" len="med"/>
          </a:ln>
          <a:extLst>
            <a:ext uri="{909E8E84-426E-40dd-AFC4-6F175D3DCCD1}">
              <a14:hiddenFill xmlns="" xmlns:a14="http://schemas.microsoft.com/office/drawing/2010/main">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46437" name="Rectangle 6"/>
          <p:cNvSpPr>
            <a:spLocks noChangeArrowheads="1"/>
          </p:cNvSpPr>
          <p:nvPr/>
        </p:nvSpPr>
        <p:spPr bwMode="auto">
          <a:xfrm>
            <a:off x="1524000" y="6172201"/>
            <a:ext cx="9144000" cy="830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1221810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a:latin typeface="Times New Roman" charset="0"/>
              </a:rPr>
              <a:t>Measuring Selection on Genes</a:t>
            </a:r>
          </a:p>
        </p:txBody>
      </p:sp>
      <p:sp>
        <p:nvSpPr>
          <p:cNvPr id="148482" name="Rectangle 3"/>
          <p:cNvSpPr>
            <a:spLocks noGrp="1" noChangeArrowheads="1"/>
          </p:cNvSpPr>
          <p:nvPr>
            <p:ph type="body" idx="1"/>
          </p:nvPr>
        </p:nvSpPr>
        <p:spPr>
          <a:xfrm>
            <a:off x="2209800" y="1752600"/>
            <a:ext cx="7772400" cy="4114800"/>
          </a:xfrm>
        </p:spPr>
        <p:txBody>
          <a:bodyPr/>
          <a:lstStyle/>
          <a:p>
            <a:pPr eaLnBrk="1" hangingPunct="1"/>
            <a:r>
              <a:rPr lang="en-US" sz="2800">
                <a:latin typeface="Times New Roman" charset="0"/>
              </a:rPr>
              <a:t>Null hypothesis = neutral evolution</a:t>
            </a:r>
          </a:p>
          <a:p>
            <a:pPr eaLnBrk="1" hangingPunct="1"/>
            <a:r>
              <a:rPr lang="en-US" sz="2800">
                <a:latin typeface="Times New Roman" charset="0"/>
              </a:rPr>
              <a:t>Under neutral evolution, synonymous changes should accumulate at a rate equal to mutation rate</a:t>
            </a:r>
          </a:p>
          <a:p>
            <a:pPr eaLnBrk="1" hangingPunct="1"/>
            <a:r>
              <a:rPr lang="en-US" sz="2800">
                <a:latin typeface="Times New Roman" charset="0"/>
              </a:rPr>
              <a:t>Under neutral evolution, amino acid substitutions should also accumulate at a rate equal to the mutation rate</a:t>
            </a:r>
          </a:p>
          <a:p>
            <a:pPr eaLnBrk="1" hangingPunct="1"/>
            <a:endParaRPr lang="en-US" sz="2800">
              <a:latin typeface="Times New Roman" charset="0"/>
            </a:endParaRPr>
          </a:p>
          <a:p>
            <a:pPr eaLnBrk="1" hangingPunct="1"/>
            <a:endParaRPr lang="en-US" sz="2800" i="1">
              <a:latin typeface="Times New Roman" charset="0"/>
            </a:endParaRPr>
          </a:p>
        </p:txBody>
      </p:sp>
    </p:spTree>
    <p:extLst>
      <p:ext uri="{BB962C8B-B14F-4D97-AF65-F5344CB8AC3E}">
        <p14:creationId xmlns:p14="http://schemas.microsoft.com/office/powerpoint/2010/main" val="4197662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type="title" idx="4294967295"/>
          </p:nvPr>
        </p:nvSpPr>
        <p:spPr>
          <a:xfrm>
            <a:off x="1908175" y="1214438"/>
            <a:ext cx="7983538" cy="481012"/>
          </a:xfrm>
        </p:spPr>
        <p:txBody>
          <a:bodyPr/>
          <a:lstStyle/>
          <a:p>
            <a:pPr algn="just" eaLnBrk="1" hangingPunct="1"/>
            <a:r>
              <a:rPr lang="en-US" sz="1800" b="0">
                <a:latin typeface="Arial" charset="0"/>
              </a:rPr>
              <a:t>Degeneracy of 1</a:t>
            </a:r>
            <a:r>
              <a:rPr lang="en-US" sz="1800" b="0" baseline="30000">
                <a:latin typeface="Arial" charset="0"/>
              </a:rPr>
              <a:t>st</a:t>
            </a:r>
            <a:r>
              <a:rPr lang="en-US" sz="1800" b="0">
                <a:latin typeface="Arial" charset="0"/>
              </a:rPr>
              <a:t> vs 2</a:t>
            </a:r>
            <a:r>
              <a:rPr lang="en-US" sz="1800" b="0" baseline="30000">
                <a:latin typeface="Arial" charset="0"/>
              </a:rPr>
              <a:t>nd</a:t>
            </a:r>
            <a:r>
              <a:rPr lang="en-US" sz="1800" b="0">
                <a:latin typeface="Arial" charset="0"/>
              </a:rPr>
              <a:t> vs 3</a:t>
            </a:r>
            <a:r>
              <a:rPr lang="en-US" sz="1800" b="0" baseline="30000">
                <a:latin typeface="Arial" charset="0"/>
              </a:rPr>
              <a:t>rd</a:t>
            </a:r>
            <a:r>
              <a:rPr lang="en-US" sz="1800" b="0">
                <a:latin typeface="Arial" charset="0"/>
              </a:rPr>
              <a:t> position sites results in 25.5% synonymous changes and 74.5% non synonymous changes (Yang&amp;Nielsen,1998).</a:t>
            </a:r>
          </a:p>
        </p:txBody>
      </p:sp>
      <p:pic>
        <p:nvPicPr>
          <p:cNvPr id="2682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7288" y="2065339"/>
            <a:ext cx="7313612" cy="428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p:nvGrpSpPr>
        <p:grpSpPr bwMode="auto">
          <a:xfrm>
            <a:off x="4957764" y="3203575"/>
            <a:ext cx="168275" cy="1339850"/>
            <a:chOff x="3329534" y="2373251"/>
            <a:chExt cx="167524" cy="1340190"/>
          </a:xfrm>
        </p:grpSpPr>
        <p:sp>
          <p:nvSpPr>
            <p:cNvPr id="268308" name="Rectangle 3"/>
            <p:cNvSpPr>
              <a:spLocks noChangeArrowheads="1"/>
            </p:cNvSpPr>
            <p:nvPr/>
          </p:nvSpPr>
          <p:spPr bwMode="auto">
            <a:xfrm>
              <a:off x="3329534" y="2806021"/>
              <a:ext cx="167524" cy="907420"/>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9" name="Straight Arrow Connector 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2" name="Group 11"/>
          <p:cNvGrpSpPr>
            <a:grpSpLocks/>
          </p:cNvGrpSpPr>
          <p:nvPr/>
        </p:nvGrpSpPr>
        <p:grpSpPr bwMode="auto">
          <a:xfrm>
            <a:off x="3286126" y="2273301"/>
            <a:ext cx="188913" cy="2270125"/>
            <a:chOff x="3329534" y="2373251"/>
            <a:chExt cx="167524" cy="2177233"/>
          </a:xfrm>
        </p:grpSpPr>
        <p:sp>
          <p:nvSpPr>
            <p:cNvPr id="268306" name="Rectangle 12"/>
            <p:cNvSpPr>
              <a:spLocks noChangeArrowheads="1"/>
            </p:cNvSpPr>
            <p:nvPr/>
          </p:nvSpPr>
          <p:spPr bwMode="auto">
            <a:xfrm>
              <a:off x="3329534" y="2806021"/>
              <a:ext cx="167524" cy="1744463"/>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7" name="Straight Arrow Connector 13"/>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5" name="Group 14"/>
          <p:cNvGrpSpPr>
            <a:grpSpLocks/>
          </p:cNvGrpSpPr>
          <p:nvPr/>
        </p:nvGrpSpPr>
        <p:grpSpPr bwMode="auto">
          <a:xfrm>
            <a:off x="3390901" y="4973638"/>
            <a:ext cx="168275" cy="1357312"/>
            <a:chOff x="3329534" y="2373251"/>
            <a:chExt cx="167524" cy="1356878"/>
          </a:xfrm>
        </p:grpSpPr>
        <p:sp>
          <p:nvSpPr>
            <p:cNvPr id="268304" name="Rectangle 15"/>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5" name="Straight Arrow Connector 16"/>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8" name="Group 17"/>
          <p:cNvGrpSpPr>
            <a:grpSpLocks/>
          </p:cNvGrpSpPr>
          <p:nvPr/>
        </p:nvGrpSpPr>
        <p:grpSpPr bwMode="auto">
          <a:xfrm>
            <a:off x="4818064" y="4981576"/>
            <a:ext cx="168275" cy="1357313"/>
            <a:chOff x="3329534" y="2373251"/>
            <a:chExt cx="167524" cy="1356878"/>
          </a:xfrm>
        </p:grpSpPr>
        <p:sp>
          <p:nvSpPr>
            <p:cNvPr id="268302" name="Rectangle 18"/>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3" name="Straight Arrow Connector 19"/>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1" name="Group 20"/>
          <p:cNvGrpSpPr>
            <a:grpSpLocks/>
          </p:cNvGrpSpPr>
          <p:nvPr/>
        </p:nvGrpSpPr>
        <p:grpSpPr bwMode="auto">
          <a:xfrm>
            <a:off x="6246814" y="4973638"/>
            <a:ext cx="168275" cy="1357312"/>
            <a:chOff x="3329534" y="2373251"/>
            <a:chExt cx="167524" cy="1356878"/>
          </a:xfrm>
        </p:grpSpPr>
        <p:sp>
          <p:nvSpPr>
            <p:cNvPr id="268300" name="Rectangle 21"/>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1" name="Straight Arrow Connector 22"/>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4" name="Group 23"/>
          <p:cNvGrpSpPr>
            <a:grpSpLocks/>
          </p:cNvGrpSpPr>
          <p:nvPr/>
        </p:nvGrpSpPr>
        <p:grpSpPr bwMode="auto">
          <a:xfrm>
            <a:off x="7659689" y="4976814"/>
            <a:ext cx="166687" cy="1355725"/>
            <a:chOff x="3329534" y="2373251"/>
            <a:chExt cx="167524" cy="1356878"/>
          </a:xfrm>
        </p:grpSpPr>
        <p:sp>
          <p:nvSpPr>
            <p:cNvPr id="268298" name="Rectangle 24"/>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299" name="Straight Arrow Connector 2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68297" name="Rectangle 9"/>
          <p:cNvSpPr>
            <a:spLocks noChangeArrowheads="1"/>
          </p:cNvSpPr>
          <p:nvPr/>
        </p:nvSpPr>
        <p:spPr bwMode="auto">
          <a:xfrm>
            <a:off x="5141914" y="325438"/>
            <a:ext cx="1735987" cy="369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Genetic Code </a:t>
            </a:r>
          </a:p>
        </p:txBody>
      </p:sp>
    </p:spTree>
    <p:extLst>
      <p:ext uri="{BB962C8B-B14F-4D97-AF65-F5344CB8AC3E}">
        <p14:creationId xmlns:p14="http://schemas.microsoft.com/office/powerpoint/2010/main" val="37783221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2083"/>
                                        </p:tgtEl>
                                        <p:attrNameLst>
                                          <p:attrName>style.visibility</p:attrName>
                                        </p:attrNameLst>
                                      </p:cBhvr>
                                      <p:to>
                                        <p:strVal val="visible"/>
                                      </p:to>
                                    </p:set>
                                    <p:animEffect transition="in" filter="fade">
                                      <p:cBhvr>
                                        <p:cTn id="46" dur="500"/>
                                        <p:tgtEl>
                                          <p:spTgt spid="302083"/>
                                        </p:tgtEl>
                                      </p:cBhvr>
                                    </p:animEffec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8077200" y="1066800"/>
            <a:ext cx="609600" cy="1600200"/>
          </a:xfrm>
          <a:prstGeom prst="rect">
            <a:avLst/>
          </a:prstGeom>
          <a:solidFill>
            <a:srgbClr val="FFFF00"/>
          </a:solidFill>
          <a:ln w="9525">
            <a:solidFill>
              <a:schemeClr val="tx1"/>
            </a:solidFill>
            <a:miter lim="800000"/>
            <a:headEnd/>
            <a:tailEnd/>
          </a:ln>
        </p:spPr>
        <p:txBody>
          <a:bodyPr wrap="none" lIns="91429" tIns="45714" rIns="91429" bIns="45714" anchor="ctr"/>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0530" name="Rectangle 3"/>
          <p:cNvSpPr>
            <a:spLocks noChangeArrowheads="1"/>
          </p:cNvSpPr>
          <p:nvPr/>
        </p:nvSpPr>
        <p:spPr bwMode="auto">
          <a:xfrm>
            <a:off x="5867400" y="1143000"/>
            <a:ext cx="609600" cy="1600200"/>
          </a:xfrm>
          <a:prstGeom prst="rect">
            <a:avLst/>
          </a:prstGeom>
          <a:solidFill>
            <a:schemeClr val="accent1"/>
          </a:solidFill>
          <a:ln w="9525">
            <a:solidFill>
              <a:schemeClr val="tx1"/>
            </a:solidFill>
            <a:miter lim="800000"/>
            <a:headEnd/>
            <a:tailEnd/>
          </a:ln>
        </p:spPr>
        <p:txBody>
          <a:bodyPr wrap="none" lIns="91429" tIns="45714" rIns="91429" bIns="45714" anchor="ctr"/>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0531" name="Rectangle 4"/>
          <p:cNvSpPr>
            <a:spLocks noChangeArrowheads="1"/>
          </p:cNvSpPr>
          <p:nvPr/>
        </p:nvSpPr>
        <p:spPr bwMode="auto">
          <a:xfrm>
            <a:off x="5181600" y="1143000"/>
            <a:ext cx="609600" cy="1600200"/>
          </a:xfrm>
          <a:prstGeom prst="rect">
            <a:avLst/>
          </a:prstGeom>
          <a:solidFill>
            <a:schemeClr val="accent1"/>
          </a:solidFill>
          <a:ln w="9525">
            <a:solidFill>
              <a:schemeClr val="tx1"/>
            </a:solidFill>
            <a:miter lim="800000"/>
            <a:headEnd/>
            <a:tailEnd/>
          </a:ln>
        </p:spPr>
        <p:txBody>
          <a:bodyPr wrap="none" lIns="91429" tIns="45714" rIns="91429" bIns="45714" anchor="ctr"/>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0532" name="Rectangle 5"/>
          <p:cNvSpPr>
            <a:spLocks noGrp="1" noChangeArrowheads="1"/>
          </p:cNvSpPr>
          <p:nvPr>
            <p:ph type="title"/>
          </p:nvPr>
        </p:nvSpPr>
        <p:spPr>
          <a:xfrm>
            <a:off x="2209800" y="0"/>
            <a:ext cx="7772400" cy="1143000"/>
          </a:xfrm>
        </p:spPr>
        <p:txBody>
          <a:bodyPr/>
          <a:lstStyle/>
          <a:p>
            <a:pPr eaLnBrk="1" hangingPunct="1"/>
            <a:r>
              <a:rPr lang="en-US">
                <a:latin typeface="Times New Roman" charset="0"/>
              </a:rPr>
              <a:t>Counting #s/#a</a:t>
            </a:r>
          </a:p>
        </p:txBody>
      </p:sp>
      <p:sp>
        <p:nvSpPr>
          <p:cNvPr id="150533" name="Text Box 6"/>
          <p:cNvSpPr txBox="1">
            <a:spLocks noChangeArrowheads="1"/>
          </p:cNvSpPr>
          <p:nvPr/>
        </p:nvSpPr>
        <p:spPr bwMode="auto">
          <a:xfrm>
            <a:off x="3276600" y="1143000"/>
            <a:ext cx="5718210" cy="1569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srgbClr val="000000"/>
                </a:solidFill>
                <a:latin typeface="Courier New" charset="0"/>
              </a:rPr>
              <a:t>          Ser Ser Ser Ser Ser </a:t>
            </a:r>
          </a:p>
          <a:p>
            <a:pPr eaLnBrk="1" fontAlgn="base" hangingPunct="1">
              <a:spcBef>
                <a:spcPct val="0"/>
              </a:spcBef>
              <a:spcAft>
                <a:spcPct val="0"/>
              </a:spcAft>
            </a:pPr>
            <a:r>
              <a:rPr lang="en-US">
                <a:solidFill>
                  <a:srgbClr val="000000"/>
                </a:solidFill>
                <a:latin typeface="Courier New" charset="0"/>
              </a:rPr>
              <a:t>Species1  TGA TGC TGT TGT TGT</a:t>
            </a:r>
          </a:p>
          <a:p>
            <a:pPr eaLnBrk="1" fontAlgn="base" hangingPunct="1">
              <a:spcBef>
                <a:spcPct val="0"/>
              </a:spcBef>
              <a:spcAft>
                <a:spcPct val="0"/>
              </a:spcAft>
            </a:pPr>
            <a:r>
              <a:rPr lang="en-US">
                <a:solidFill>
                  <a:srgbClr val="000000"/>
                </a:solidFill>
                <a:latin typeface="Courier New" charset="0"/>
              </a:rPr>
              <a:t>		Ser Ser Ser Ser Ala </a:t>
            </a:r>
          </a:p>
          <a:p>
            <a:pPr eaLnBrk="1" fontAlgn="base" hangingPunct="1">
              <a:spcBef>
                <a:spcPct val="0"/>
              </a:spcBef>
              <a:spcAft>
                <a:spcPct val="0"/>
              </a:spcAft>
            </a:pPr>
            <a:r>
              <a:rPr lang="en-US">
                <a:solidFill>
                  <a:srgbClr val="000000"/>
                </a:solidFill>
                <a:latin typeface="Courier New" charset="0"/>
              </a:rPr>
              <a:t>Species2 	TGT TGT TGT TGT GGT</a:t>
            </a:r>
          </a:p>
        </p:txBody>
      </p:sp>
      <p:sp>
        <p:nvSpPr>
          <p:cNvPr id="150534" name="Text Box 7"/>
          <p:cNvSpPr txBox="1">
            <a:spLocks noChangeArrowheads="1"/>
          </p:cNvSpPr>
          <p:nvPr/>
        </p:nvSpPr>
        <p:spPr bwMode="auto">
          <a:xfrm>
            <a:off x="2438400" y="3048000"/>
            <a:ext cx="1640170" cy="1569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srgbClr val="000000"/>
                </a:solidFill>
                <a:latin typeface="Times New Roman" charset="0"/>
              </a:rPr>
              <a:t>#s = 2 sites </a:t>
            </a:r>
          </a:p>
          <a:p>
            <a:pPr eaLnBrk="1" fontAlgn="base" hangingPunct="1">
              <a:spcBef>
                <a:spcPct val="0"/>
              </a:spcBef>
              <a:spcAft>
                <a:spcPct val="0"/>
              </a:spcAft>
            </a:pPr>
            <a:r>
              <a:rPr lang="en-US">
                <a:solidFill>
                  <a:srgbClr val="000000"/>
                </a:solidFill>
                <a:latin typeface="Times New Roman" charset="0"/>
              </a:rPr>
              <a:t>#a = 1 site</a:t>
            </a:r>
          </a:p>
          <a:p>
            <a:pPr eaLnBrk="1" fontAlgn="base" hangingPunct="1">
              <a:spcBef>
                <a:spcPct val="0"/>
              </a:spcBef>
              <a:spcAft>
                <a:spcPct val="0"/>
              </a:spcAft>
            </a:pPr>
            <a:endParaRPr lang="en-US">
              <a:solidFill>
                <a:srgbClr val="000000"/>
              </a:solidFill>
              <a:latin typeface="Times New Roman" charset="0"/>
            </a:endParaRPr>
          </a:p>
          <a:p>
            <a:pPr eaLnBrk="1" fontAlgn="base" hangingPunct="1">
              <a:spcBef>
                <a:spcPct val="0"/>
              </a:spcBef>
              <a:spcAft>
                <a:spcPct val="0"/>
              </a:spcAft>
            </a:pPr>
            <a:r>
              <a:rPr lang="en-US">
                <a:solidFill>
                  <a:srgbClr val="000000"/>
                </a:solidFill>
                <a:latin typeface="Times New Roman" charset="0"/>
              </a:rPr>
              <a:t>#a/#s=0.5</a:t>
            </a:r>
          </a:p>
        </p:txBody>
      </p:sp>
      <p:sp>
        <p:nvSpPr>
          <p:cNvPr id="150535" name="Rectangle 8"/>
          <p:cNvSpPr>
            <a:spLocks noChangeArrowheads="1"/>
          </p:cNvSpPr>
          <p:nvPr/>
        </p:nvSpPr>
        <p:spPr bwMode="auto">
          <a:xfrm>
            <a:off x="1752600" y="6030912"/>
            <a:ext cx="9144000" cy="707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000" dirty="0">
                <a:solidFill>
                  <a:srgbClr val="008000"/>
                </a:solidFill>
                <a:latin typeface="Arial" charset="0"/>
                <a:ea typeface="ＭＳ Ｐゴシック" charset="0"/>
                <a:cs typeface="ＭＳ Ｐゴシック" charset="0"/>
              </a:rPr>
              <a:t>Modified from: </a:t>
            </a:r>
            <a:r>
              <a:rPr lang="en-US" sz="2000" dirty="0" err="1">
                <a:solidFill>
                  <a:srgbClr val="008000"/>
                </a:solidFill>
                <a:latin typeface="Arial" charset="0"/>
                <a:ea typeface="ＭＳ Ｐゴシック" charset="0"/>
                <a:cs typeface="ＭＳ Ｐゴシック" charset="0"/>
              </a:rPr>
              <a:t>mentor.lscf.ucsb.edu</a:t>
            </a:r>
            <a:r>
              <a:rPr lang="en-US" sz="2000" dirty="0">
                <a:solidFill>
                  <a:srgbClr val="008000"/>
                </a:solidFill>
                <a:latin typeface="Arial" charset="0"/>
                <a:ea typeface="ＭＳ Ｐゴシック" charset="0"/>
                <a:cs typeface="ＭＳ Ｐゴシック" charset="0"/>
              </a:rPr>
              <a:t>/course/spring/eemb102/lecture/Lecture7.ppt</a:t>
            </a:r>
          </a:p>
        </p:txBody>
      </p:sp>
      <p:sp>
        <p:nvSpPr>
          <p:cNvPr id="150536" name="Text Box 9"/>
          <p:cNvSpPr txBox="1">
            <a:spLocks noChangeArrowheads="1"/>
          </p:cNvSpPr>
          <p:nvPr/>
        </p:nvSpPr>
        <p:spPr bwMode="auto">
          <a:xfrm>
            <a:off x="5019368" y="2973889"/>
            <a:ext cx="57912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dirty="0">
                <a:solidFill>
                  <a:srgbClr val="000000"/>
                </a:solidFill>
                <a:latin typeface="Times New Roman" charset="0"/>
              </a:rPr>
              <a:t>To assess selection pressures one needs to calculate the  rates (Ka, Ks), i.e. the occurring substitutions </a:t>
            </a:r>
            <a:r>
              <a:rPr lang="en-US" b="1" dirty="0">
                <a:solidFill>
                  <a:srgbClr val="FF0000"/>
                </a:solidFill>
                <a:latin typeface="Times New Roman" charset="0"/>
              </a:rPr>
              <a:t>as a fraction of the </a:t>
            </a:r>
            <a:r>
              <a:rPr lang="en-US" b="1" u="sng" dirty="0">
                <a:solidFill>
                  <a:srgbClr val="FF0000"/>
                </a:solidFill>
                <a:latin typeface="Times New Roman" charset="0"/>
              </a:rPr>
              <a:t>possible</a:t>
            </a:r>
            <a:r>
              <a:rPr lang="en-US" b="1" dirty="0">
                <a:solidFill>
                  <a:srgbClr val="FF0000"/>
                </a:solidFill>
                <a:latin typeface="Times New Roman" charset="0"/>
              </a:rPr>
              <a:t> syn. and </a:t>
            </a:r>
            <a:r>
              <a:rPr lang="en-US" b="1" dirty="0" err="1">
                <a:solidFill>
                  <a:srgbClr val="FF0000"/>
                </a:solidFill>
                <a:latin typeface="Times New Roman" charset="0"/>
              </a:rPr>
              <a:t>nonsyn</a:t>
            </a:r>
            <a:r>
              <a:rPr lang="en-US" b="1" dirty="0">
                <a:solidFill>
                  <a:srgbClr val="FF0000"/>
                </a:solidFill>
                <a:latin typeface="Times New Roman" charset="0"/>
              </a:rPr>
              <a:t>. substitutions. </a:t>
            </a:r>
          </a:p>
        </p:txBody>
      </p:sp>
      <p:sp>
        <p:nvSpPr>
          <p:cNvPr id="150537" name="Text Box 10"/>
          <p:cNvSpPr txBox="1">
            <a:spLocks noChangeArrowheads="1"/>
          </p:cNvSpPr>
          <p:nvPr/>
        </p:nvSpPr>
        <p:spPr bwMode="auto">
          <a:xfrm>
            <a:off x="550606" y="4724400"/>
            <a:ext cx="9888794"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dirty="0">
                <a:solidFill>
                  <a:srgbClr val="000000"/>
                </a:solidFill>
                <a:latin typeface="Times New Roman" charset="0"/>
              </a:rPr>
              <a:t>Things get more complicated, if one wants to take transition transversion ratios and codon bias into account.  See </a:t>
            </a:r>
            <a:br>
              <a:rPr lang="en-US" b="1" dirty="0">
                <a:solidFill>
                  <a:srgbClr val="000000"/>
                </a:solidFill>
                <a:latin typeface="Times New Roman" charset="0"/>
              </a:rPr>
            </a:br>
            <a:r>
              <a:rPr lang="en-US" b="1" dirty="0">
                <a:solidFill>
                  <a:srgbClr val="000000"/>
                </a:solidFill>
                <a:latin typeface="Times New Roman" charset="0"/>
                <a:hlinkClick r:id="rId3"/>
              </a:rPr>
              <a:t>chapter 4 in Nei and Kumar, Molecular Evolution and Phylogenetics.  </a:t>
            </a:r>
            <a:endParaRPr lang="en-US" b="1" dirty="0">
              <a:solidFill>
                <a:srgbClr val="000000"/>
              </a:solidFill>
              <a:latin typeface="Times New Roman" charset="0"/>
            </a:endParaRPr>
          </a:p>
        </p:txBody>
      </p:sp>
    </p:spTree>
    <p:extLst>
      <p:ext uri="{BB962C8B-B14F-4D97-AF65-F5344CB8AC3E}">
        <p14:creationId xmlns:p14="http://schemas.microsoft.com/office/powerpoint/2010/main" val="1055044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1524000" y="0"/>
            <a:ext cx="7543800" cy="685800"/>
          </a:xfrm>
        </p:spPr>
        <p:txBody>
          <a:bodyPr/>
          <a:lstStyle/>
          <a:p>
            <a:pPr algn="l" eaLnBrk="1" hangingPunct="1"/>
            <a:r>
              <a:rPr lang="en-US" dirty="0">
                <a:latin typeface="Times New Roman" charset="0"/>
              </a:rPr>
              <a:t>s=0 -- neutral mutation</a:t>
            </a:r>
          </a:p>
        </p:txBody>
      </p:sp>
      <p:sp>
        <p:nvSpPr>
          <p:cNvPr id="120834" name="Rectangle 3"/>
          <p:cNvSpPr>
            <a:spLocks noChangeArrowheads="1"/>
          </p:cNvSpPr>
          <p:nvPr/>
        </p:nvSpPr>
        <p:spPr bwMode="auto">
          <a:xfrm>
            <a:off x="1552532" y="867290"/>
            <a:ext cx="9914253" cy="4093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9" tIns="45714" rIns="91429" bIns="45714">
            <a:spAutoFit/>
          </a:bodyPr>
          <a:lstStyle/>
          <a:p>
            <a:pPr fontAlgn="base">
              <a:spcBef>
                <a:spcPct val="0"/>
              </a:spcBef>
              <a:spcAft>
                <a:spcPct val="0"/>
              </a:spcAft>
            </a:pPr>
            <a:r>
              <a:rPr lang="en-US" sz="2000" dirty="0">
                <a:solidFill>
                  <a:srgbClr val="000000"/>
                </a:solidFill>
                <a:latin typeface="Arial" charset="0"/>
                <a:ea typeface="ＭＳ Ｐゴシック" charset="0"/>
                <a:cs typeface="ＭＳ Ｐゴシック" charset="0"/>
              </a:rPr>
              <a:t>Probability of fixation, P, is equal to frequency of allele in population. Mutation rate (per gene/per unit of time) = u ;   </a:t>
            </a:r>
          </a:p>
          <a:p>
            <a:pPr eaLnBrk="0" fontAlgn="base" hangingPunct="0">
              <a:spcBef>
                <a:spcPct val="0"/>
              </a:spcBef>
              <a:spcAft>
                <a:spcPct val="0"/>
              </a:spcAft>
            </a:pPr>
            <a:r>
              <a:rPr lang="en-US" sz="2000" b="1" dirty="0">
                <a:solidFill>
                  <a:srgbClr val="000000"/>
                </a:solidFill>
                <a:latin typeface="Arial" charset="0"/>
                <a:ea typeface="ＭＳ Ｐゴシック" charset="0"/>
                <a:cs typeface="ＭＳ Ｐゴシック" charset="0"/>
              </a:rPr>
              <a:t>freq. with which allele is generated </a:t>
            </a:r>
            <a:r>
              <a:rPr lang="en-US" sz="2000" dirty="0">
                <a:solidFill>
                  <a:srgbClr val="000000"/>
                </a:solidFill>
                <a:latin typeface="Arial" charset="0"/>
                <a:ea typeface="ＭＳ Ｐゴシック" charset="0"/>
                <a:cs typeface="ＭＳ Ｐゴシック" charset="0"/>
              </a:rPr>
              <a:t>in diploid population size N </a:t>
            </a:r>
            <a:r>
              <a:rPr lang="en-US" sz="2000" b="1" dirty="0">
                <a:solidFill>
                  <a:srgbClr val="000000"/>
                </a:solidFill>
                <a:latin typeface="Arial" charset="0"/>
                <a:ea typeface="ＭＳ Ｐゴシック" charset="0"/>
                <a:cs typeface="ＭＳ Ｐゴシック" charset="0"/>
              </a:rPr>
              <a:t>=u*2N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Probability of fixation for each allele = 1/(2N)</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r>
              <a:rPr lang="en-US" sz="2000" dirty="0">
                <a:solidFill>
                  <a:srgbClr val="FF0000"/>
                </a:solidFill>
                <a:latin typeface="Arial" charset="0"/>
                <a:ea typeface="ＭＳ Ｐゴシック" charset="0"/>
                <a:cs typeface="ＭＳ Ｐゴシック" charset="0"/>
              </a:rPr>
              <a:t>Substitution rate </a:t>
            </a:r>
            <a:r>
              <a:rPr lang="en-US" sz="2000" dirty="0">
                <a:solidFill>
                  <a:srgbClr val="000000"/>
                </a:solidFill>
                <a:latin typeface="Arial" charset="0"/>
                <a:ea typeface="ＭＳ Ｐゴシック" charset="0"/>
                <a:cs typeface="ＭＳ Ｐゴシック" charset="0"/>
              </a:rPr>
              <a:t>=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frequency with which new alleles are generated * Probability of fixation= u*2N *1/(2N) =</a:t>
            </a:r>
            <a:r>
              <a:rPr lang="en-US" sz="2000" dirty="0">
                <a:solidFill>
                  <a:srgbClr val="FF0000"/>
                </a:solidFill>
                <a:latin typeface="Arial" charset="0"/>
                <a:ea typeface="ＭＳ Ｐゴシック" charset="0"/>
                <a:cs typeface="ＭＳ Ｐゴシック" charset="0"/>
              </a:rPr>
              <a:t> u = Mutation rate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Therefore: </a:t>
            </a:r>
            <a:br>
              <a:rPr lang="en-US" sz="2000" dirty="0">
                <a:solidFill>
                  <a:srgbClr val="800080"/>
                </a:solidFill>
                <a:latin typeface="Arial" charset="0"/>
                <a:ea typeface="ＭＳ Ｐゴシック" charset="0"/>
                <a:cs typeface="ＭＳ Ｐゴシック" charset="0"/>
              </a:rPr>
            </a:br>
            <a:r>
              <a:rPr lang="en-US" sz="2000" dirty="0">
                <a:solidFill>
                  <a:srgbClr val="800080"/>
                </a:solidFill>
                <a:latin typeface="Arial" charset="0"/>
                <a:ea typeface="ＭＳ Ｐゴシック" charset="0"/>
                <a:cs typeface="ＭＳ Ｐゴシック" charset="0"/>
              </a:rPr>
              <a:t>If f s=0, the substitution rate is independent of population size, and equal to the mutation rate !!!!</a:t>
            </a:r>
            <a:r>
              <a:rPr lang="en-US" sz="2000" dirty="0">
                <a:solidFill>
                  <a:srgbClr val="000000"/>
                </a:solidFill>
                <a:latin typeface="Arial" charset="0"/>
                <a:ea typeface="ＭＳ Ｐゴシック" charset="0"/>
                <a:cs typeface="ＭＳ Ｐゴシック" charset="0"/>
              </a:rPr>
              <a:t>  (NOTE: Mutation unequal Substitution!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This is the reason that there is hope that the molecular clock might sometimes work. </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p:txBody>
      </p:sp>
      <p:sp>
        <p:nvSpPr>
          <p:cNvPr id="120835" name="Rectangle 4"/>
          <p:cNvSpPr>
            <a:spLocks noChangeArrowheads="1"/>
          </p:cNvSpPr>
          <p:nvPr/>
        </p:nvSpPr>
        <p:spPr bwMode="auto">
          <a:xfrm>
            <a:off x="1524000" y="5142196"/>
            <a:ext cx="78486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000" dirty="0">
                <a:solidFill>
                  <a:srgbClr val="000000"/>
                </a:solidFill>
                <a:latin typeface="Arial" charset="0"/>
                <a:ea typeface="ＭＳ Ｐゴシック" charset="0"/>
                <a:cs typeface="ＭＳ Ｐゴシック" charset="0"/>
              </a:rPr>
              <a:t>Fixation time due to drift alone: </a:t>
            </a:r>
          </a:p>
          <a:p>
            <a:pPr eaLnBrk="0" fontAlgn="base" hangingPunct="0">
              <a:spcBef>
                <a:spcPct val="0"/>
              </a:spcBef>
              <a:spcAft>
                <a:spcPct val="0"/>
              </a:spcAft>
            </a:pPr>
            <a:r>
              <a:rPr lang="en-US" sz="2000" dirty="0" err="1">
                <a:solidFill>
                  <a:srgbClr val="000000"/>
                </a:solidFill>
                <a:latin typeface="Arial" charset="0"/>
                <a:ea typeface="ＭＳ Ｐゴシック" charset="0"/>
                <a:cs typeface="ＭＳ Ｐゴシック" charset="0"/>
              </a:rPr>
              <a:t>t</a:t>
            </a:r>
            <a:r>
              <a:rPr lang="en-US" sz="2000" baseline="-30000" dirty="0" err="1">
                <a:solidFill>
                  <a:srgbClr val="000000"/>
                </a:solidFill>
                <a:latin typeface="Arial" charset="0"/>
                <a:ea typeface="ＭＳ Ｐゴシック" charset="0"/>
                <a:cs typeface="ＭＳ Ｐゴシック" charset="0"/>
              </a:rPr>
              <a:t>av</a:t>
            </a:r>
            <a:r>
              <a:rPr lang="en-US" sz="2000" dirty="0">
                <a:solidFill>
                  <a:srgbClr val="000000"/>
                </a:solidFill>
                <a:latin typeface="Arial" charset="0"/>
                <a:ea typeface="ＭＳ Ｐゴシック" charset="0"/>
                <a:cs typeface="ＭＳ Ｐゴシック" charset="0"/>
              </a:rPr>
              <a:t>=4*N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 generations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=effective population size; For n discrete generations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 n/(1/N</a:t>
            </a:r>
            <a:r>
              <a:rPr lang="en-US" sz="2000" baseline="-30000" dirty="0">
                <a:solidFill>
                  <a:srgbClr val="000000"/>
                </a:solidFill>
                <a:latin typeface="Arial" charset="0"/>
                <a:ea typeface="ＭＳ Ｐゴシック" charset="0"/>
                <a:cs typeface="ＭＳ Ｐゴシック" charset="0"/>
              </a:rPr>
              <a:t>1</a:t>
            </a:r>
            <a:r>
              <a:rPr lang="en-US" sz="2000" dirty="0">
                <a:solidFill>
                  <a:srgbClr val="000000"/>
                </a:solidFill>
                <a:latin typeface="Arial" charset="0"/>
                <a:ea typeface="ＭＳ Ｐゴシック" charset="0"/>
                <a:cs typeface="ＭＳ Ｐゴシック" charset="0"/>
              </a:rPr>
              <a:t>+1/N</a:t>
            </a:r>
            <a:r>
              <a:rPr lang="en-US" sz="2000" baseline="-30000" dirty="0">
                <a:solidFill>
                  <a:srgbClr val="000000"/>
                </a:solidFill>
                <a:latin typeface="Arial" charset="0"/>
                <a:ea typeface="ＭＳ Ｐゴシック" charset="0"/>
                <a:cs typeface="ＭＳ Ｐゴシック" charset="0"/>
              </a:rPr>
              <a:t>2</a:t>
            </a:r>
            <a:r>
              <a:rPr lang="en-US" sz="2000" dirty="0">
                <a:solidFill>
                  <a:srgbClr val="000000"/>
                </a:solidFill>
                <a:latin typeface="Arial" charset="0"/>
                <a:ea typeface="ＭＳ Ｐゴシック" charset="0"/>
                <a:cs typeface="ＭＳ Ｐゴシック" charset="0"/>
              </a:rPr>
              <a:t>+…..1/</a:t>
            </a:r>
            <a:r>
              <a:rPr lang="en-US" sz="2000" dirty="0" err="1">
                <a:solidFill>
                  <a:srgbClr val="000000"/>
                </a:solidFill>
                <a:latin typeface="Arial" charset="0"/>
                <a:ea typeface="ＭＳ Ｐゴシック" charset="0"/>
                <a:cs typeface="ＭＳ Ｐゴシック" charset="0"/>
              </a:rPr>
              <a:t>N</a:t>
            </a:r>
            <a:r>
              <a:rPr lang="en-US" sz="2000" baseline="-30000" dirty="0" err="1">
                <a:solidFill>
                  <a:srgbClr val="000000"/>
                </a:solidFill>
                <a:latin typeface="Arial" charset="0"/>
                <a:ea typeface="ＭＳ Ｐゴシック" charset="0"/>
                <a:cs typeface="ＭＳ Ｐゴシック" charset="0"/>
              </a:rPr>
              <a:t>n</a:t>
            </a:r>
            <a:r>
              <a:rPr lang="en-US" sz="2000" dirty="0">
                <a:solidFill>
                  <a:srgbClr val="000000"/>
                </a:solidFill>
                <a:latin typeface="Arial" charset="0"/>
                <a:ea typeface="ＭＳ Ｐゴシック" charset="0"/>
                <a:cs typeface="ＭＳ Ｐゴシック" charset="0"/>
              </a:rPr>
              <a:t>)</a:t>
            </a:r>
          </a:p>
        </p:txBody>
      </p:sp>
    </p:spTree>
    <p:extLst>
      <p:ext uri="{BB962C8B-B14F-4D97-AF65-F5344CB8AC3E}">
        <p14:creationId xmlns:p14="http://schemas.microsoft.com/office/powerpoint/2010/main" val="3273293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a:xfrm>
            <a:off x="1792288" y="346075"/>
            <a:ext cx="8520112" cy="438150"/>
          </a:xfrm>
        </p:spPr>
        <p:txBody>
          <a:bodyPr/>
          <a:lstStyle/>
          <a:p>
            <a:pPr algn="ctr" eaLnBrk="1" hangingPunct="1"/>
            <a:r>
              <a:rPr lang="en-US" sz="1800">
                <a:latin typeface="Arial" charset="0"/>
              </a:rPr>
              <a:t>Testing for selection using dN/dS ratio</a:t>
            </a:r>
          </a:p>
        </p:txBody>
      </p:sp>
      <p:sp>
        <p:nvSpPr>
          <p:cNvPr id="4" name="TextBox 3"/>
          <p:cNvSpPr txBox="1">
            <a:spLocks noChangeArrowheads="1"/>
          </p:cNvSpPr>
          <p:nvPr/>
        </p:nvSpPr>
        <p:spPr bwMode="auto">
          <a:xfrm>
            <a:off x="1917700" y="1254126"/>
            <a:ext cx="7226300"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dirty="0" err="1">
                <a:solidFill>
                  <a:srgbClr val="000000"/>
                </a:solidFill>
              </a:rPr>
              <a:t>dN</a:t>
            </a:r>
            <a:r>
              <a:rPr lang="en-US" sz="1800" b="1" dirty="0">
                <a:solidFill>
                  <a:srgbClr val="000000"/>
                </a:solidFill>
              </a:rPr>
              <a:t>/</a:t>
            </a:r>
            <a:r>
              <a:rPr lang="en-US" sz="1800" b="1" dirty="0" err="1">
                <a:solidFill>
                  <a:srgbClr val="000000"/>
                </a:solidFill>
              </a:rPr>
              <a:t>dS</a:t>
            </a:r>
            <a:r>
              <a:rPr lang="en-US" sz="1800" b="1" dirty="0">
                <a:solidFill>
                  <a:srgbClr val="000000"/>
                </a:solidFill>
              </a:rPr>
              <a:t> </a:t>
            </a:r>
            <a:r>
              <a:rPr lang="en-US" sz="1800" dirty="0">
                <a:solidFill>
                  <a:srgbClr val="000000"/>
                </a:solidFill>
                <a:latin typeface="Calibri" charset="0"/>
              </a:rPr>
              <a:t>ratio (</a:t>
            </a:r>
            <a:r>
              <a:rPr lang="en-US" sz="1800" dirty="0">
                <a:solidFill>
                  <a:srgbClr val="000000"/>
                </a:solidFill>
                <a:cs typeface="Arial" charset="0"/>
              </a:rPr>
              <a:t>aka </a:t>
            </a:r>
            <a:r>
              <a:rPr lang="en-US" sz="1800" b="1" dirty="0" err="1">
                <a:solidFill>
                  <a:srgbClr val="000000"/>
                </a:solidFill>
                <a:cs typeface="Arial" charset="0"/>
              </a:rPr>
              <a:t>Ka</a:t>
            </a:r>
            <a:r>
              <a:rPr lang="en-US" sz="1800" b="1" dirty="0">
                <a:solidFill>
                  <a:srgbClr val="000000"/>
                </a:solidFill>
                <a:cs typeface="Arial" charset="0"/>
              </a:rPr>
              <a:t>/Ks</a:t>
            </a:r>
            <a:r>
              <a:rPr lang="en-US" sz="1800" dirty="0">
                <a:solidFill>
                  <a:srgbClr val="000000"/>
                </a:solidFill>
                <a:cs typeface="Arial" charset="0"/>
              </a:rPr>
              <a:t> or </a:t>
            </a:r>
            <a:r>
              <a:rPr lang="el-GR" sz="1800" b="1" dirty="0">
                <a:solidFill>
                  <a:srgbClr val="000000"/>
                </a:solidFill>
                <a:cs typeface="Arial" charset="0"/>
              </a:rPr>
              <a:t>ω</a:t>
            </a:r>
            <a:r>
              <a:rPr lang="en-US" sz="1800" b="1" dirty="0">
                <a:solidFill>
                  <a:srgbClr val="000000"/>
                </a:solidFill>
                <a:cs typeface="Arial" charset="0"/>
              </a:rPr>
              <a:t> </a:t>
            </a:r>
            <a:r>
              <a:rPr lang="en-US" sz="1800" dirty="0">
                <a:solidFill>
                  <a:srgbClr val="000000"/>
                </a:solidFill>
                <a:cs typeface="Arial" charset="0"/>
              </a:rPr>
              <a:t>(omega) ratio) where</a:t>
            </a:r>
          </a:p>
          <a:p>
            <a:pPr eaLnBrk="1" fontAlgn="base" hangingPunct="1">
              <a:spcBef>
                <a:spcPct val="0"/>
              </a:spcBef>
              <a:spcAft>
                <a:spcPct val="0"/>
              </a:spcAft>
            </a:pPr>
            <a:endParaRPr lang="en-US" sz="1800" dirty="0">
              <a:solidFill>
                <a:srgbClr val="000000"/>
              </a:solidFill>
              <a:cs typeface="Arial" charset="0"/>
            </a:endParaRPr>
          </a:p>
          <a:p>
            <a:pPr algn="ctr" eaLnBrk="1" fontAlgn="base" hangingPunct="1">
              <a:spcBef>
                <a:spcPct val="0"/>
              </a:spcBef>
              <a:spcAft>
                <a:spcPct val="0"/>
              </a:spcAft>
            </a:pPr>
            <a:r>
              <a:rPr lang="en-US" sz="1800" b="1" dirty="0">
                <a:solidFill>
                  <a:srgbClr val="000000"/>
                </a:solidFill>
                <a:cs typeface="Arial" charset="0"/>
              </a:rPr>
              <a:t>     </a:t>
            </a:r>
            <a:r>
              <a:rPr lang="en-US" sz="1800" b="1" dirty="0" err="1">
                <a:solidFill>
                  <a:srgbClr val="000000"/>
                </a:solidFill>
                <a:cs typeface="Arial" charset="0"/>
              </a:rPr>
              <a:t>dN</a:t>
            </a:r>
            <a:r>
              <a:rPr lang="en-US" sz="1800" dirty="0">
                <a:solidFill>
                  <a:srgbClr val="000000"/>
                </a:solidFill>
                <a:cs typeface="Arial" charset="0"/>
              </a:rPr>
              <a:t> = number of non-synonymous substitutions / number of all possible non-synonymous substitutions </a:t>
            </a:r>
          </a:p>
          <a:p>
            <a:pPr algn="ctr" eaLnBrk="1" fontAlgn="base" hangingPunct="1">
              <a:spcBef>
                <a:spcPct val="0"/>
              </a:spcBef>
              <a:spcAft>
                <a:spcPct val="0"/>
              </a:spcAft>
            </a:pPr>
            <a:endParaRPr lang="en-US" sz="1800" dirty="0">
              <a:solidFill>
                <a:srgbClr val="000000"/>
              </a:solidFill>
              <a:cs typeface="Arial" charset="0"/>
            </a:endParaRPr>
          </a:p>
          <a:p>
            <a:pPr algn="ctr" eaLnBrk="1" fontAlgn="base" hangingPunct="1">
              <a:spcBef>
                <a:spcPct val="0"/>
              </a:spcBef>
              <a:spcAft>
                <a:spcPct val="0"/>
              </a:spcAft>
            </a:pPr>
            <a:endParaRPr lang="en-US" sz="1800" b="1" dirty="0">
              <a:solidFill>
                <a:srgbClr val="000000"/>
              </a:solidFill>
              <a:cs typeface="Arial" charset="0"/>
            </a:endParaRPr>
          </a:p>
          <a:p>
            <a:pPr algn="ctr" eaLnBrk="1" fontAlgn="base" hangingPunct="1">
              <a:spcBef>
                <a:spcPct val="0"/>
              </a:spcBef>
              <a:spcAft>
                <a:spcPct val="0"/>
              </a:spcAft>
            </a:pPr>
            <a:r>
              <a:rPr lang="en-US" sz="1800" b="1" dirty="0" err="1">
                <a:solidFill>
                  <a:srgbClr val="000000"/>
                </a:solidFill>
                <a:cs typeface="Arial" charset="0"/>
              </a:rPr>
              <a:t>dS</a:t>
            </a:r>
            <a:r>
              <a:rPr lang="en-US" sz="1800" b="1" dirty="0">
                <a:solidFill>
                  <a:srgbClr val="000000"/>
                </a:solidFill>
                <a:cs typeface="Arial" charset="0"/>
              </a:rPr>
              <a:t> </a:t>
            </a:r>
            <a:r>
              <a:rPr lang="en-US" sz="1800" dirty="0">
                <a:solidFill>
                  <a:srgbClr val="000000"/>
                </a:solidFill>
                <a:cs typeface="Arial" charset="0"/>
              </a:rPr>
              <a:t> =number of synonymous substitutions / number of all possible synonymous substitutions </a:t>
            </a:r>
          </a:p>
          <a:p>
            <a:pPr algn="ctr" eaLnBrk="1" fontAlgn="base" hangingPunct="1">
              <a:spcBef>
                <a:spcPct val="0"/>
              </a:spcBef>
              <a:spcAft>
                <a:spcPct val="0"/>
              </a:spcAft>
            </a:pPr>
            <a:endParaRPr lang="en-US" sz="1800" dirty="0">
              <a:solidFill>
                <a:srgbClr val="000000"/>
              </a:solidFill>
              <a:cs typeface="Arial" charset="0"/>
            </a:endParaRPr>
          </a:p>
          <a:p>
            <a:pPr algn="ctr" eaLnBrk="1" fontAlgn="base" hangingPunct="1">
              <a:spcBef>
                <a:spcPct val="0"/>
              </a:spcBef>
              <a:spcAft>
                <a:spcPct val="0"/>
              </a:spcAft>
            </a:pPr>
            <a:endParaRPr lang="en-US" sz="1800" dirty="0">
              <a:solidFill>
                <a:srgbClr val="000000"/>
              </a:solidFill>
              <a:cs typeface="Arial" charset="0"/>
            </a:endParaRPr>
          </a:p>
        </p:txBody>
      </p:sp>
      <p:sp>
        <p:nvSpPr>
          <p:cNvPr id="3" name="Rectangle 2"/>
          <p:cNvSpPr>
            <a:spLocks noChangeArrowheads="1"/>
          </p:cNvSpPr>
          <p:nvPr/>
        </p:nvSpPr>
        <p:spPr bwMode="auto">
          <a:xfrm>
            <a:off x="2438400" y="3922713"/>
            <a:ext cx="41544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dN/dS</a:t>
            </a:r>
            <a:r>
              <a:rPr lang="en-US">
                <a:solidFill>
                  <a:srgbClr val="000000"/>
                </a:solidFill>
                <a:latin typeface="Arial" charset="0"/>
                <a:ea typeface="ＭＳ Ｐゴシック" charset="0"/>
                <a:cs typeface="Arial" charset="0"/>
              </a:rPr>
              <a:t> &gt;1 positive, Darwinian selection</a:t>
            </a:r>
          </a:p>
        </p:txBody>
      </p:sp>
      <p:sp>
        <p:nvSpPr>
          <p:cNvPr id="5" name="Rectangle 4"/>
          <p:cNvSpPr>
            <a:spLocks noChangeArrowheads="1"/>
          </p:cNvSpPr>
          <p:nvPr/>
        </p:nvSpPr>
        <p:spPr bwMode="auto">
          <a:xfrm>
            <a:off x="2438399" y="4633119"/>
            <a:ext cx="8042787" cy="369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49" tIns="45627" rIns="91249" bIns="45627">
            <a:spAutoFit/>
          </a:bodyPr>
          <a:lstStyle/>
          <a:p>
            <a:pPr defTabSz="911225" fontAlgn="base">
              <a:spcBef>
                <a:spcPct val="0"/>
              </a:spcBef>
              <a:spcAft>
                <a:spcPct val="0"/>
              </a:spcAft>
            </a:pPr>
            <a:r>
              <a:rPr lang="en-US" b="1" dirty="0" err="1">
                <a:solidFill>
                  <a:srgbClr val="000000"/>
                </a:solidFill>
                <a:latin typeface="Arial" charset="0"/>
                <a:ea typeface="ＭＳ Ｐゴシック" charset="0"/>
                <a:cs typeface="Arial" charset="0"/>
              </a:rPr>
              <a:t>dN</a:t>
            </a:r>
            <a:r>
              <a:rPr lang="en-US" b="1" dirty="0">
                <a:solidFill>
                  <a:srgbClr val="000000"/>
                </a:solidFill>
                <a:latin typeface="Arial" charset="0"/>
                <a:ea typeface="ＭＳ Ｐゴシック" charset="0"/>
                <a:cs typeface="Arial" charset="0"/>
              </a:rPr>
              <a:t>/</a:t>
            </a:r>
            <a:r>
              <a:rPr lang="en-US" b="1" dirty="0" err="1">
                <a:solidFill>
                  <a:srgbClr val="000000"/>
                </a:solidFill>
                <a:latin typeface="Arial" charset="0"/>
                <a:ea typeface="ＭＳ Ｐゴシック" charset="0"/>
                <a:cs typeface="Arial" charset="0"/>
              </a:rPr>
              <a:t>dS</a:t>
            </a:r>
            <a:r>
              <a:rPr lang="en-US" dirty="0">
                <a:solidFill>
                  <a:srgbClr val="000000"/>
                </a:solidFill>
                <a:latin typeface="Arial" charset="0"/>
                <a:ea typeface="ＭＳ Ｐゴシック" charset="0"/>
                <a:cs typeface="Arial" charset="0"/>
              </a:rPr>
              <a:t> =1 neutral evolution   This usually is the null hypothesis!</a:t>
            </a:r>
          </a:p>
        </p:txBody>
      </p:sp>
      <p:sp>
        <p:nvSpPr>
          <p:cNvPr id="6" name="Rectangle 5"/>
          <p:cNvSpPr>
            <a:spLocks noChangeArrowheads="1"/>
          </p:cNvSpPr>
          <p:nvPr/>
        </p:nvSpPr>
        <p:spPr bwMode="auto">
          <a:xfrm>
            <a:off x="2470150" y="5345113"/>
            <a:ext cx="40909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dN/dS</a:t>
            </a:r>
            <a:r>
              <a:rPr lang="en-US">
                <a:solidFill>
                  <a:srgbClr val="000000"/>
                </a:solidFill>
                <a:latin typeface="Arial" charset="0"/>
                <a:ea typeface="ＭＳ Ｐゴシック" charset="0"/>
                <a:cs typeface="Arial" charset="0"/>
              </a:rPr>
              <a:t> &lt;1 negative, purifying selection</a:t>
            </a:r>
          </a:p>
        </p:txBody>
      </p:sp>
    </p:spTree>
    <p:extLst>
      <p:ext uri="{BB962C8B-B14F-4D97-AF65-F5344CB8AC3E}">
        <p14:creationId xmlns:p14="http://schemas.microsoft.com/office/powerpoint/2010/main" val="15726015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619433" y="267928"/>
            <a:ext cx="8915400" cy="535857"/>
          </a:xfrm>
        </p:spPr>
        <p:txBody>
          <a:bodyPr/>
          <a:lstStyle/>
          <a:p>
            <a:pPr algn="l" eaLnBrk="1" hangingPunct="1"/>
            <a:r>
              <a:rPr lang="en-US" dirty="0">
                <a:latin typeface="Times New Roman" charset="0"/>
              </a:rPr>
              <a:t>PAML (</a:t>
            </a:r>
            <a:r>
              <a:rPr lang="en-US" dirty="0" err="1">
                <a:latin typeface="Times New Roman" charset="0"/>
              </a:rPr>
              <a:t>codeml</a:t>
            </a:r>
            <a:r>
              <a:rPr lang="en-US" dirty="0">
                <a:latin typeface="Times New Roman" charset="0"/>
              </a:rPr>
              <a:t>) the basic model </a:t>
            </a:r>
          </a:p>
        </p:txBody>
      </p:sp>
      <p:pic>
        <p:nvPicPr>
          <p:cNvPr id="1566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12" y="1472127"/>
            <a:ext cx="10370137" cy="4850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97718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a:xfrm>
            <a:off x="1455174" y="417478"/>
            <a:ext cx="8458200" cy="990600"/>
          </a:xfrm>
        </p:spPr>
        <p:txBody>
          <a:bodyPr/>
          <a:lstStyle/>
          <a:p>
            <a:pPr algn="l" eaLnBrk="1" hangingPunct="1"/>
            <a:r>
              <a:rPr lang="en-US" dirty="0" err="1">
                <a:latin typeface="Times New Roman" charset="0"/>
              </a:rPr>
              <a:t>dambe</a:t>
            </a:r>
            <a:br>
              <a:rPr lang="en-US" dirty="0">
                <a:latin typeface="Times New Roman" charset="0"/>
              </a:rPr>
            </a:br>
            <a:endParaRPr lang="en-US" dirty="0">
              <a:latin typeface="Times New Roman" charset="0"/>
            </a:endParaRPr>
          </a:p>
        </p:txBody>
      </p:sp>
      <p:sp>
        <p:nvSpPr>
          <p:cNvPr id="152578" name="Rectangle 3"/>
          <p:cNvSpPr>
            <a:spLocks noChangeArrowheads="1"/>
          </p:cNvSpPr>
          <p:nvPr/>
        </p:nvSpPr>
        <p:spPr bwMode="auto">
          <a:xfrm>
            <a:off x="1455174" y="992889"/>
            <a:ext cx="9743768" cy="5447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p>
            <a:pPr fontAlgn="base">
              <a:spcBef>
                <a:spcPct val="50000"/>
              </a:spcBef>
              <a:spcAft>
                <a:spcPct val="0"/>
              </a:spcAft>
            </a:pPr>
            <a:r>
              <a:rPr lang="en-US" sz="2400" dirty="0">
                <a:solidFill>
                  <a:srgbClr val="000000"/>
                </a:solidFill>
                <a:latin typeface="Arial" charset="0"/>
                <a:ea typeface="ＭＳ Ｐゴシック" charset="0"/>
                <a:cs typeface="ＭＳ Ｐゴシック" charset="0"/>
              </a:rPr>
              <a:t>Two programs worked well for me to align nucleotide sequences based on the amino acid alignment,</a:t>
            </a:r>
          </a:p>
          <a:p>
            <a:pPr fontAlgn="base">
              <a:spcBef>
                <a:spcPct val="50000"/>
              </a:spcBef>
              <a:spcAft>
                <a:spcPct val="0"/>
              </a:spcAft>
            </a:pPr>
            <a:r>
              <a:rPr lang="en-US" sz="2400" dirty="0">
                <a:solidFill>
                  <a:srgbClr val="000000"/>
                </a:solidFill>
                <a:latin typeface="Arial" charset="0"/>
                <a:ea typeface="ＭＳ Ｐゴシック" charset="0"/>
                <a:cs typeface="ＭＳ Ｐゴシック" charset="0"/>
              </a:rPr>
              <a:t>One is </a:t>
            </a:r>
            <a:r>
              <a:rPr lang="en-US" sz="2400" dirty="0">
                <a:solidFill>
                  <a:srgbClr val="000000"/>
                </a:solidFill>
                <a:latin typeface="Arial" charset="0"/>
                <a:ea typeface="ＭＳ Ｐゴシック" charset="0"/>
                <a:cs typeface="ＭＳ Ｐゴシック" charset="0"/>
                <a:hlinkClick r:id="rId3"/>
              </a:rPr>
              <a:t>DAMBE </a:t>
            </a:r>
            <a:r>
              <a:rPr lang="en-US" sz="2400" dirty="0">
                <a:solidFill>
                  <a:srgbClr val="000000"/>
                </a:solidFill>
                <a:latin typeface="Arial" charset="0"/>
                <a:ea typeface="ＭＳ Ｐゴシック" charset="0"/>
                <a:cs typeface="ＭＳ Ｐゴシック" charset="0"/>
              </a:rPr>
              <a:t>(only for windows).  This is a handy program for a lot of things, including reading a lot of different formats, calculating phylogenies, it even runs </a:t>
            </a:r>
            <a:r>
              <a:rPr lang="en-US" sz="2400" dirty="0" err="1">
                <a:solidFill>
                  <a:srgbClr val="000000"/>
                </a:solidFill>
                <a:latin typeface="Arial" charset="0"/>
                <a:ea typeface="ＭＳ Ｐゴシック" charset="0"/>
                <a:cs typeface="ＭＳ Ｐゴシック" charset="0"/>
              </a:rPr>
              <a:t>codeml</a:t>
            </a:r>
            <a:r>
              <a:rPr lang="en-US" sz="2400" dirty="0">
                <a:solidFill>
                  <a:srgbClr val="000000"/>
                </a:solidFill>
                <a:latin typeface="Arial" charset="0"/>
                <a:ea typeface="ＭＳ Ｐゴシック" charset="0"/>
                <a:cs typeface="ＭＳ Ｐゴシック" charset="0"/>
              </a:rPr>
              <a:t> (from PAML) for you. </a:t>
            </a:r>
          </a:p>
          <a:p>
            <a:pPr fontAlgn="base">
              <a:spcBef>
                <a:spcPct val="50000"/>
              </a:spcBef>
              <a:spcAft>
                <a:spcPct val="0"/>
              </a:spcAft>
            </a:pPr>
            <a:r>
              <a:rPr lang="en-US" sz="2400" dirty="0">
                <a:solidFill>
                  <a:srgbClr val="000000"/>
                </a:solidFill>
                <a:latin typeface="Arial" charset="0"/>
                <a:ea typeface="ＭＳ Ｐゴシック" charset="0"/>
                <a:cs typeface="ＭＳ Ｐゴシック" charset="0"/>
              </a:rPr>
              <a:t>The procedure is not straight forward, but is well described on the help pages.  After installing DAMBE go to HELP -&gt; general HELP -&gt; sequences -&gt; align nucleotide sequences based on …-&gt; </a:t>
            </a:r>
          </a:p>
          <a:p>
            <a:pPr fontAlgn="base">
              <a:spcBef>
                <a:spcPct val="50000"/>
              </a:spcBef>
              <a:spcAft>
                <a:spcPct val="0"/>
              </a:spcAft>
            </a:pPr>
            <a:r>
              <a:rPr lang="en-US" sz="2400" dirty="0">
                <a:solidFill>
                  <a:srgbClr val="000000"/>
                </a:solidFill>
                <a:latin typeface="Arial" charset="0"/>
                <a:ea typeface="ＭＳ Ｐゴシック" charset="0"/>
                <a:cs typeface="ＭＳ Ｐゴシック" charset="0"/>
              </a:rPr>
              <a:t>If you follow the instructions to the letter, it works fine. </a:t>
            </a:r>
          </a:p>
          <a:p>
            <a:pPr fontAlgn="base">
              <a:spcBef>
                <a:spcPct val="50000"/>
              </a:spcBef>
              <a:spcAft>
                <a:spcPct val="0"/>
              </a:spcAft>
            </a:pPr>
            <a:endParaRPr lang="en-US" sz="2400" dirty="0">
              <a:solidFill>
                <a:srgbClr val="000000"/>
              </a:solidFill>
              <a:latin typeface="Arial" charset="0"/>
              <a:ea typeface="ＭＳ Ｐゴシック" charset="0"/>
              <a:cs typeface="ＭＳ Ｐゴシック" charset="0"/>
            </a:endParaRPr>
          </a:p>
          <a:p>
            <a:pPr fontAlgn="base">
              <a:spcBef>
                <a:spcPct val="50000"/>
              </a:spcBef>
              <a:spcAft>
                <a:spcPct val="0"/>
              </a:spcAft>
            </a:pPr>
            <a:r>
              <a:rPr lang="en-US" sz="2400" dirty="0">
                <a:solidFill>
                  <a:srgbClr val="000000"/>
                </a:solidFill>
                <a:latin typeface="Arial" charset="0"/>
                <a:ea typeface="ＭＳ Ｐゴシック" charset="0"/>
                <a:cs typeface="ＭＳ Ｐゴシック" charset="0"/>
              </a:rPr>
              <a:t>DAMBE also calculates </a:t>
            </a:r>
            <a:r>
              <a:rPr lang="en-US" sz="2400" dirty="0" err="1">
                <a:solidFill>
                  <a:srgbClr val="000000"/>
                </a:solidFill>
                <a:latin typeface="Arial" charset="0"/>
                <a:ea typeface="ＭＳ Ｐゴシック" charset="0"/>
                <a:cs typeface="ＭＳ Ｐゴシック" charset="0"/>
              </a:rPr>
              <a:t>Ka</a:t>
            </a:r>
            <a:r>
              <a:rPr lang="en-US" sz="2400" dirty="0">
                <a:solidFill>
                  <a:srgbClr val="000000"/>
                </a:solidFill>
                <a:latin typeface="Arial" charset="0"/>
                <a:ea typeface="ＭＳ Ｐゴシック" charset="0"/>
                <a:cs typeface="ＭＳ Ｐゴシック" charset="0"/>
              </a:rPr>
              <a:t> and Ks distances from codon based aligned sequences.   </a:t>
            </a:r>
          </a:p>
        </p:txBody>
      </p:sp>
    </p:spTree>
    <p:extLst>
      <p:ext uri="{BB962C8B-B14F-4D97-AF65-F5344CB8AC3E}">
        <p14:creationId xmlns:p14="http://schemas.microsoft.com/office/powerpoint/2010/main" val="481462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ChangeArrowheads="1"/>
          </p:cNvSpPr>
          <p:nvPr>
            <p:ph type="title"/>
          </p:nvPr>
        </p:nvSpPr>
        <p:spPr>
          <a:xfrm>
            <a:off x="1752600" y="152400"/>
            <a:ext cx="7772400" cy="381000"/>
          </a:xfrm>
        </p:spPr>
        <p:txBody>
          <a:bodyPr/>
          <a:lstStyle/>
          <a:p>
            <a:pPr algn="l" eaLnBrk="1" hangingPunct="1"/>
            <a:r>
              <a:rPr lang="en-US">
                <a:latin typeface="Times New Roman" charset="0"/>
              </a:rPr>
              <a:t>dambe (cont)</a:t>
            </a:r>
          </a:p>
        </p:txBody>
      </p:sp>
      <p:graphicFrame>
        <p:nvGraphicFramePr>
          <p:cNvPr id="154626" name="Object 2"/>
          <p:cNvGraphicFramePr>
            <a:graphicFrameLocks noChangeAspect="1"/>
          </p:cNvGraphicFramePr>
          <p:nvPr/>
        </p:nvGraphicFramePr>
        <p:xfrm>
          <a:off x="1828800" y="685801"/>
          <a:ext cx="8686800" cy="6202363"/>
        </p:xfrm>
        <a:graphic>
          <a:graphicData uri="http://schemas.openxmlformats.org/presentationml/2006/ole">
            <mc:AlternateContent xmlns:mc="http://schemas.openxmlformats.org/markup-compatibility/2006">
              <mc:Choice xmlns:v="urn:schemas-microsoft-com:vml" Requires="v">
                <p:oleObj spid="_x0000_s9220" name="Photo Editor Photo" r:id="rId4" imgW="7917866" imgH="5654530" progId="">
                  <p:embed/>
                </p:oleObj>
              </mc:Choice>
              <mc:Fallback>
                <p:oleObj name="Photo Editor Photo" r:id="rId4" imgW="7917866" imgH="5654530" progId="">
                  <p:embed/>
                  <p:pic>
                    <p:nvPicPr>
                      <p:cNvPr id="1546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685801"/>
                        <a:ext cx="8686800" cy="6202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923358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215" y="172045"/>
            <a:ext cx="8229600" cy="500730"/>
          </a:xfrm>
        </p:spPr>
        <p:txBody>
          <a:bodyPr/>
          <a:lstStyle/>
          <a:p>
            <a:pPr algn="l"/>
            <a:r>
              <a:rPr lang="en-US" sz="3200" dirty="0"/>
              <a:t>Codon based alignments in </a:t>
            </a:r>
            <a:r>
              <a:rPr lang="en-US" sz="3200" dirty="0" err="1"/>
              <a:t>Seaview</a:t>
            </a:r>
            <a:endParaRPr lang="en-US" sz="3200" dirty="0"/>
          </a:p>
        </p:txBody>
      </p:sp>
      <p:sp>
        <p:nvSpPr>
          <p:cNvPr id="3" name="TextBox 2"/>
          <p:cNvSpPr txBox="1"/>
          <p:nvPr/>
        </p:nvSpPr>
        <p:spPr>
          <a:xfrm>
            <a:off x="1925053" y="695160"/>
            <a:ext cx="8649369" cy="646331"/>
          </a:xfrm>
          <a:prstGeom prst="rect">
            <a:avLst/>
          </a:prstGeom>
          <a:noFill/>
        </p:spPr>
        <p:txBody>
          <a:bodyPr wrap="square" rtlCol="0">
            <a:spAutoFit/>
          </a:bodyPr>
          <a:lstStyle/>
          <a:p>
            <a:pPr defTabSz="457200"/>
            <a:r>
              <a:rPr lang="en-US" dirty="0">
                <a:solidFill>
                  <a:prstClr val="black"/>
                </a:solidFill>
                <a:latin typeface="Calibri"/>
              </a:rPr>
              <a:t>Load nucleotide sequences (</a:t>
            </a:r>
            <a:r>
              <a:rPr lang="en-US" b="1" dirty="0">
                <a:solidFill>
                  <a:prstClr val="black"/>
                </a:solidFill>
                <a:latin typeface="Calibri"/>
              </a:rPr>
              <a:t>no gaps in sequences, sequence starts with nucleotide corresponding to 1</a:t>
            </a:r>
            <a:r>
              <a:rPr lang="en-US" b="1" baseline="30000" dirty="0">
                <a:solidFill>
                  <a:prstClr val="black"/>
                </a:solidFill>
                <a:latin typeface="Calibri"/>
              </a:rPr>
              <a:t>st</a:t>
            </a:r>
            <a:r>
              <a:rPr lang="en-US" b="1" dirty="0">
                <a:solidFill>
                  <a:prstClr val="black"/>
                </a:solidFill>
                <a:latin typeface="Calibri"/>
              </a:rPr>
              <a:t> codon position</a:t>
            </a:r>
            <a:r>
              <a:rPr lang="en-US" dirty="0">
                <a:solidFill>
                  <a:prstClr val="black"/>
                </a:solidFill>
                <a:latin typeface="Calibri"/>
              </a:rPr>
              <a:t>)</a:t>
            </a:r>
          </a:p>
        </p:txBody>
      </p:sp>
      <p:sp>
        <p:nvSpPr>
          <p:cNvPr id="4" name="TextBox 3"/>
          <p:cNvSpPr txBox="1"/>
          <p:nvPr/>
        </p:nvSpPr>
        <p:spPr>
          <a:xfrm>
            <a:off x="1801977" y="4012849"/>
            <a:ext cx="2371803" cy="369332"/>
          </a:xfrm>
          <a:prstGeom prst="rect">
            <a:avLst/>
          </a:prstGeom>
          <a:noFill/>
        </p:spPr>
        <p:txBody>
          <a:bodyPr wrap="none" rtlCol="0">
            <a:spAutoFit/>
          </a:bodyPr>
          <a:lstStyle/>
          <a:p>
            <a:pPr defTabSz="457200"/>
            <a:r>
              <a:rPr lang="en-US" dirty="0">
                <a:solidFill>
                  <a:prstClr val="black"/>
                </a:solidFill>
                <a:latin typeface="Calibri"/>
              </a:rPr>
              <a:t>Select view as proteins </a:t>
            </a:r>
          </a:p>
        </p:txBody>
      </p:sp>
      <p:pic>
        <p:nvPicPr>
          <p:cNvPr id="5" name="Picture 4"/>
          <p:cNvPicPr>
            <a:picLocks noChangeAspect="1"/>
          </p:cNvPicPr>
          <p:nvPr/>
        </p:nvPicPr>
        <p:blipFill>
          <a:blip r:embed="rId2"/>
          <a:stretch>
            <a:fillRect/>
          </a:stretch>
        </p:blipFill>
        <p:spPr>
          <a:xfrm>
            <a:off x="2157662" y="1419502"/>
            <a:ext cx="8702330" cy="2347495"/>
          </a:xfrm>
          <a:prstGeom prst="rect">
            <a:avLst/>
          </a:prstGeom>
        </p:spPr>
      </p:pic>
      <p:pic>
        <p:nvPicPr>
          <p:cNvPr id="6" name="Picture 5"/>
          <p:cNvPicPr>
            <a:picLocks noChangeAspect="1"/>
          </p:cNvPicPr>
          <p:nvPr/>
        </p:nvPicPr>
        <p:blipFill>
          <a:blip r:embed="rId3"/>
          <a:stretch>
            <a:fillRect/>
          </a:stretch>
        </p:blipFill>
        <p:spPr>
          <a:xfrm>
            <a:off x="2261419" y="4356994"/>
            <a:ext cx="9621933" cy="2158332"/>
          </a:xfrm>
          <a:prstGeom prst="rect">
            <a:avLst/>
          </a:prstGeom>
        </p:spPr>
      </p:pic>
      <p:cxnSp>
        <p:nvCxnSpPr>
          <p:cNvPr id="8" name="Straight Arrow Connector 7"/>
          <p:cNvCxnSpPr/>
          <p:nvPr/>
        </p:nvCxnSpPr>
        <p:spPr>
          <a:xfrm flipV="1">
            <a:off x="2390960" y="165669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157662" y="496503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5107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684421" y="4021890"/>
            <a:ext cx="9144000" cy="2701636"/>
          </a:xfrm>
          <a:prstGeom prst="rect">
            <a:avLst/>
          </a:prstGeom>
        </p:spPr>
      </p:pic>
      <p:sp>
        <p:nvSpPr>
          <p:cNvPr id="2" name="Title 1"/>
          <p:cNvSpPr>
            <a:spLocks noGrp="1"/>
          </p:cNvSpPr>
          <p:nvPr>
            <p:ph type="title"/>
          </p:nvPr>
        </p:nvSpPr>
        <p:spPr>
          <a:xfrm>
            <a:off x="1887621" y="127585"/>
            <a:ext cx="8229600" cy="500730"/>
          </a:xfrm>
        </p:spPr>
        <p:txBody>
          <a:bodyPr/>
          <a:lstStyle/>
          <a:p>
            <a:pPr algn="l"/>
            <a:r>
              <a:rPr lang="en-US" sz="3200" dirty="0"/>
              <a:t>Codon based alignments in </a:t>
            </a:r>
            <a:r>
              <a:rPr lang="en-US" sz="3200" dirty="0" err="1"/>
              <a:t>Seaview</a:t>
            </a:r>
            <a:endParaRPr lang="en-US" sz="3200" dirty="0"/>
          </a:p>
        </p:txBody>
      </p:sp>
      <p:sp>
        <p:nvSpPr>
          <p:cNvPr id="3" name="TextBox 2"/>
          <p:cNvSpPr txBox="1"/>
          <p:nvPr/>
        </p:nvSpPr>
        <p:spPr>
          <a:xfrm>
            <a:off x="1925053" y="695159"/>
            <a:ext cx="8649369" cy="369332"/>
          </a:xfrm>
          <a:prstGeom prst="rect">
            <a:avLst/>
          </a:prstGeom>
          <a:noFill/>
        </p:spPr>
        <p:txBody>
          <a:bodyPr wrap="square" rtlCol="0">
            <a:spAutoFit/>
          </a:bodyPr>
          <a:lstStyle/>
          <a:p>
            <a:pPr defTabSz="457200"/>
            <a:r>
              <a:rPr lang="en-US" dirty="0">
                <a:solidFill>
                  <a:prstClr val="black"/>
                </a:solidFill>
                <a:latin typeface="Calibri"/>
              </a:rPr>
              <a:t>With the protein sequences displayed, align sequences</a:t>
            </a:r>
          </a:p>
        </p:txBody>
      </p:sp>
      <p:sp>
        <p:nvSpPr>
          <p:cNvPr id="4" name="TextBox 3"/>
          <p:cNvSpPr txBox="1"/>
          <p:nvPr/>
        </p:nvSpPr>
        <p:spPr>
          <a:xfrm>
            <a:off x="1898315" y="3676307"/>
            <a:ext cx="2632900" cy="369332"/>
          </a:xfrm>
          <a:prstGeom prst="rect">
            <a:avLst/>
          </a:prstGeom>
          <a:noFill/>
        </p:spPr>
        <p:txBody>
          <a:bodyPr wrap="none" rtlCol="0">
            <a:spAutoFit/>
          </a:bodyPr>
          <a:lstStyle/>
          <a:p>
            <a:pPr defTabSz="457200"/>
            <a:r>
              <a:rPr lang="en-US" dirty="0">
                <a:solidFill>
                  <a:prstClr val="black"/>
                </a:solidFill>
                <a:latin typeface="Calibri"/>
              </a:rPr>
              <a:t>Select view as nucleotides</a:t>
            </a:r>
          </a:p>
        </p:txBody>
      </p:sp>
      <p:cxnSp>
        <p:nvCxnSpPr>
          <p:cNvPr id="9" name="Straight Arrow Connector 8"/>
          <p:cNvCxnSpPr/>
          <p:nvPr/>
        </p:nvCxnSpPr>
        <p:spPr>
          <a:xfrm flipV="1">
            <a:off x="2590998" y="4409994"/>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1524000" y="1110248"/>
            <a:ext cx="9144000" cy="2297804"/>
          </a:xfrm>
          <a:prstGeom prst="rect">
            <a:avLst/>
          </a:prstGeom>
        </p:spPr>
      </p:pic>
      <p:cxnSp>
        <p:nvCxnSpPr>
          <p:cNvPr id="8" name="Straight Arrow Connector 7"/>
          <p:cNvCxnSpPr/>
          <p:nvPr/>
        </p:nvCxnSpPr>
        <p:spPr>
          <a:xfrm flipH="1" flipV="1">
            <a:off x="2439738" y="1604211"/>
            <a:ext cx="621631" cy="58821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406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1524000" y="0"/>
            <a:ext cx="8915400" cy="1143000"/>
          </a:xfrm>
        </p:spPr>
        <p:txBody>
          <a:bodyPr/>
          <a:lstStyle/>
          <a:p>
            <a:pPr algn="l" eaLnBrk="1" hangingPunct="1"/>
            <a:r>
              <a:rPr lang="en-US">
                <a:latin typeface="Times New Roman" charset="0"/>
              </a:rPr>
              <a:t>PAML (codeml) the basic model </a:t>
            </a:r>
          </a:p>
        </p:txBody>
      </p:sp>
      <p:pic>
        <p:nvPicPr>
          <p:cNvPr id="1566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611" y="1342416"/>
            <a:ext cx="10214081" cy="477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01433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1524000" y="0"/>
            <a:ext cx="7772400" cy="762000"/>
          </a:xfrm>
        </p:spPr>
        <p:txBody>
          <a:bodyPr/>
          <a:lstStyle/>
          <a:p>
            <a:pPr algn="l" eaLnBrk="1" hangingPunct="1"/>
            <a:r>
              <a:rPr lang="en-US">
                <a:latin typeface="Times New Roman" charset="0"/>
                <a:ea typeface="ＭＳ Ｐゴシック" charset="0"/>
                <a:cs typeface="ＭＳ Ｐゴシック" charset="0"/>
              </a:rPr>
              <a:t>sites versus branches</a:t>
            </a:r>
          </a:p>
        </p:txBody>
      </p:sp>
      <p:sp>
        <p:nvSpPr>
          <p:cNvPr id="74754" name="Text Box 3"/>
          <p:cNvSpPr txBox="1">
            <a:spLocks noChangeArrowheads="1"/>
          </p:cNvSpPr>
          <p:nvPr/>
        </p:nvSpPr>
        <p:spPr bwMode="auto">
          <a:xfrm>
            <a:off x="1866900" y="838200"/>
            <a:ext cx="84582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b="1" dirty="0">
                <a:solidFill>
                  <a:srgbClr val="000000"/>
                </a:solidFill>
                <a:latin typeface="Times New Roman" charset="0"/>
              </a:rPr>
              <a:t>You can determine omega for the whole dataset; however, usually not all sites in a sequence are under selection all the time. </a:t>
            </a:r>
          </a:p>
          <a:p>
            <a:pPr defTabSz="457200" eaLnBrk="1" hangingPunct="1"/>
            <a:endParaRPr lang="en-US" b="1" dirty="0">
              <a:solidFill>
                <a:srgbClr val="000000"/>
              </a:solidFill>
              <a:latin typeface="Times New Roman" charset="0"/>
            </a:endParaRPr>
          </a:p>
          <a:p>
            <a:pPr defTabSz="457200" eaLnBrk="1" hangingPunct="1"/>
            <a:r>
              <a:rPr lang="en-US" b="1" dirty="0">
                <a:solidFill>
                  <a:srgbClr val="000000"/>
                </a:solidFill>
                <a:latin typeface="Times New Roman" charset="0"/>
              </a:rPr>
              <a:t>PAML (and other programs) allow to either determine omega for each site over the whole tree,                          ,</a:t>
            </a:r>
          </a:p>
          <a:p>
            <a:pPr defTabSz="457200" eaLnBrk="1" hangingPunct="1"/>
            <a:r>
              <a:rPr lang="en-US" b="1" dirty="0">
                <a:solidFill>
                  <a:srgbClr val="000000"/>
                </a:solidFill>
                <a:latin typeface="Times New Roman" charset="0"/>
              </a:rPr>
              <a:t>or determine omega for each branch for the whole sequence, </a:t>
            </a:r>
          </a:p>
          <a:p>
            <a:pPr defTabSz="457200" eaLnBrk="1" hangingPunct="1"/>
            <a:r>
              <a:rPr lang="en-US" b="1" dirty="0">
                <a:solidFill>
                  <a:srgbClr val="000000"/>
                </a:solidFill>
                <a:latin typeface="Times New Roman" charset="0"/>
              </a:rPr>
              <a:t>                    .</a:t>
            </a:r>
          </a:p>
        </p:txBody>
      </p:sp>
      <p:pic>
        <p:nvPicPr>
          <p:cNvPr id="747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667000"/>
            <a:ext cx="18811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429001"/>
            <a:ext cx="1524000"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7" name="Text Box 6"/>
          <p:cNvSpPr txBox="1">
            <a:spLocks noChangeArrowheads="1"/>
          </p:cNvSpPr>
          <p:nvPr/>
        </p:nvSpPr>
        <p:spPr bwMode="auto">
          <a:xfrm>
            <a:off x="1889126" y="4384675"/>
            <a:ext cx="8739545"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b="1" dirty="0">
                <a:solidFill>
                  <a:srgbClr val="000000"/>
                </a:solidFill>
                <a:latin typeface="Times New Roman" charset="0"/>
              </a:rPr>
              <a:t>It would be great to do both, i.e., conclude codon 176 in the vacuolar ATPases was under positive selection during the evolution of modern humans – alas, a single site often does not provide much statistics.  </a:t>
            </a:r>
            <a:r>
              <a:rPr lang="en-US" b="1" dirty="0">
                <a:solidFill>
                  <a:srgbClr val="FF0000"/>
                </a:solidFill>
                <a:latin typeface="Times New Roman" charset="0"/>
              </a:rPr>
              <a:t>PAML does provide a branch site model.</a:t>
            </a:r>
            <a:r>
              <a:rPr lang="en-US" b="1" dirty="0">
                <a:solidFill>
                  <a:srgbClr val="000000"/>
                </a:solidFill>
                <a:latin typeface="Times New Roman" charset="0"/>
              </a:rPr>
              <a:t>  </a:t>
            </a:r>
          </a:p>
          <a:p>
            <a:pPr defTabSz="457200" eaLnBrk="1" hangingPunct="1"/>
            <a:endParaRPr lang="en-US" b="1" dirty="0">
              <a:solidFill>
                <a:srgbClr val="000000"/>
              </a:solidFill>
              <a:latin typeface="Times New Roman" charset="0"/>
            </a:endParaRPr>
          </a:p>
        </p:txBody>
      </p:sp>
    </p:spTree>
    <p:extLst>
      <p:ext uri="{BB962C8B-B14F-4D97-AF65-F5344CB8AC3E}">
        <p14:creationId xmlns:p14="http://schemas.microsoft.com/office/powerpoint/2010/main" val="1319211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339213" y="150282"/>
            <a:ext cx="7772400" cy="762000"/>
          </a:xfrm>
        </p:spPr>
        <p:txBody>
          <a:bodyPr/>
          <a:lstStyle/>
          <a:p>
            <a:pPr algn="l" eaLnBrk="1" hangingPunct="1"/>
            <a:r>
              <a:rPr lang="en-US" dirty="0">
                <a:latin typeface="Times New Roman" charset="0"/>
                <a:ea typeface="ＭＳ Ｐゴシック" charset="0"/>
                <a:cs typeface="ＭＳ Ｐゴシック" charset="0"/>
              </a:rPr>
              <a:t>Sites model(s) </a:t>
            </a:r>
          </a:p>
        </p:txBody>
      </p:sp>
      <p:sp>
        <p:nvSpPr>
          <p:cNvPr id="76802" name="Text Box 3"/>
          <p:cNvSpPr txBox="1">
            <a:spLocks noChangeArrowheads="1"/>
          </p:cNvSpPr>
          <p:nvPr/>
        </p:nvSpPr>
        <p:spPr bwMode="auto">
          <a:xfrm>
            <a:off x="1646903" y="880667"/>
            <a:ext cx="1203468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dirty="0">
                <a:solidFill>
                  <a:srgbClr val="000000"/>
                </a:solidFill>
                <a:latin typeface="Times New Roman" charset="0"/>
              </a:rPr>
              <a:t>have been shown to work great in few instances. </a:t>
            </a:r>
          </a:p>
          <a:p>
            <a:pPr defTabSz="457200" eaLnBrk="1" hangingPunct="1"/>
            <a:r>
              <a:rPr lang="en-US" dirty="0">
                <a:solidFill>
                  <a:srgbClr val="000000"/>
                </a:solidFill>
                <a:latin typeface="Times New Roman" charset="0"/>
              </a:rPr>
              <a:t>The most celebrated case is the influenza virus HA gene.  </a:t>
            </a:r>
          </a:p>
        </p:txBody>
      </p:sp>
      <p:sp>
        <p:nvSpPr>
          <p:cNvPr id="76803" name="Rectangle 4"/>
          <p:cNvSpPr>
            <a:spLocks noChangeArrowheads="1"/>
          </p:cNvSpPr>
          <p:nvPr/>
        </p:nvSpPr>
        <p:spPr bwMode="auto">
          <a:xfrm>
            <a:off x="1646903" y="1674674"/>
            <a:ext cx="84582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457200"/>
            <a:r>
              <a:rPr lang="en-US" dirty="0">
                <a:solidFill>
                  <a:srgbClr val="000000"/>
                </a:solidFill>
                <a:latin typeface="Times New Roman" charset="0"/>
              </a:rPr>
              <a:t>A talk by Walter Fitch (slides and sound) on the evolution of</a:t>
            </a:r>
            <a:br>
              <a:rPr lang="en-US" dirty="0">
                <a:solidFill>
                  <a:srgbClr val="000000"/>
                </a:solidFill>
                <a:latin typeface="Times New Roman" charset="0"/>
              </a:rPr>
            </a:br>
            <a:r>
              <a:rPr lang="en-US" dirty="0">
                <a:solidFill>
                  <a:srgbClr val="000000"/>
                </a:solidFill>
                <a:latin typeface="Times New Roman" charset="0"/>
              </a:rPr>
              <a:t>this molecule is </a:t>
            </a:r>
            <a:r>
              <a:rPr lang="en-US" dirty="0">
                <a:solidFill>
                  <a:srgbClr val="000000"/>
                </a:solidFill>
                <a:latin typeface="Times New Roman" charset="0"/>
                <a:hlinkClick r:id="rId3"/>
              </a:rPr>
              <a:t>here</a:t>
            </a:r>
            <a:r>
              <a:rPr lang="en-US" dirty="0">
                <a:solidFill>
                  <a:srgbClr val="000000"/>
                </a:solidFill>
                <a:latin typeface="Times New Roman" charset="0"/>
              </a:rPr>
              <a:t> .</a:t>
            </a:r>
          </a:p>
          <a:p>
            <a:pPr defTabSz="457200"/>
            <a:endParaRPr lang="en-US" dirty="0">
              <a:solidFill>
                <a:srgbClr val="000000"/>
              </a:solidFill>
              <a:latin typeface="Times New Roman" charset="0"/>
            </a:endParaRPr>
          </a:p>
          <a:p>
            <a:pPr defTabSz="457200"/>
            <a:endParaRPr lang="en-US" dirty="0">
              <a:solidFill>
                <a:srgbClr val="000000"/>
              </a:solidFill>
              <a:latin typeface="Times New Roman" charset="0"/>
            </a:endParaRPr>
          </a:p>
        </p:txBody>
      </p:sp>
      <p:sp>
        <p:nvSpPr>
          <p:cNvPr id="2" name="TextBox 1">
            <a:extLst>
              <a:ext uri="{FF2B5EF4-FFF2-40B4-BE49-F238E27FC236}">
                <a16:creationId xmlns:a16="http://schemas.microsoft.com/office/drawing/2014/main" id="{9546119E-1759-BF45-ACAD-793123A55D85}"/>
              </a:ext>
            </a:extLst>
          </p:cNvPr>
          <p:cNvSpPr txBox="1"/>
          <p:nvPr/>
        </p:nvSpPr>
        <p:spPr>
          <a:xfrm>
            <a:off x="859281" y="3059668"/>
            <a:ext cx="8777146" cy="923330"/>
          </a:xfrm>
          <a:prstGeom prst="rect">
            <a:avLst/>
          </a:prstGeom>
          <a:noFill/>
        </p:spPr>
        <p:txBody>
          <a:bodyPr wrap="none" rtlCol="0">
            <a:spAutoFit/>
          </a:bodyPr>
          <a:lstStyle/>
          <a:p>
            <a:r>
              <a:rPr lang="en-US" dirty="0">
                <a:solidFill>
                  <a:srgbClr val="000000"/>
                </a:solidFill>
                <a:latin typeface="Times New Roman" charset="0"/>
              </a:rPr>
              <a:t>This</a:t>
            </a:r>
            <a:r>
              <a:rPr lang="en-US" dirty="0">
                <a:solidFill>
                  <a:srgbClr val="000000"/>
                </a:solidFill>
                <a:latin typeface="Times New Roman" charset="0"/>
                <a:hlinkClick r:id="rId4"/>
              </a:rPr>
              <a:t> article by Yang et al, 2000 </a:t>
            </a:r>
            <a:r>
              <a:rPr lang="en-US" dirty="0">
                <a:solidFill>
                  <a:srgbClr val="000000"/>
                </a:solidFill>
                <a:latin typeface="Times New Roman" charset="0"/>
              </a:rPr>
              <a:t>gives more background on ml </a:t>
            </a:r>
            <a:r>
              <a:rPr lang="en-US" dirty="0" err="1">
                <a:solidFill>
                  <a:srgbClr val="000000"/>
                </a:solidFill>
                <a:latin typeface="Times New Roman" charset="0"/>
              </a:rPr>
              <a:t>aproaches</a:t>
            </a:r>
            <a:r>
              <a:rPr lang="en-US" dirty="0">
                <a:solidFill>
                  <a:srgbClr val="000000"/>
                </a:solidFill>
                <a:latin typeface="Times New Roman" charset="0"/>
              </a:rPr>
              <a:t> to measure omega.  </a:t>
            </a:r>
            <a:br>
              <a:rPr lang="en-US" dirty="0">
                <a:solidFill>
                  <a:srgbClr val="000000"/>
                </a:solidFill>
                <a:latin typeface="Times New Roman" charset="0"/>
              </a:rPr>
            </a:br>
            <a:r>
              <a:rPr lang="en-US" dirty="0">
                <a:solidFill>
                  <a:srgbClr val="000000"/>
                </a:solidFill>
                <a:latin typeface="Times New Roman" charset="0"/>
              </a:rPr>
              <a:t>The dataset used by Yang et al is here: </a:t>
            </a:r>
            <a:r>
              <a:rPr lang="en-US" dirty="0">
                <a:solidFill>
                  <a:srgbClr val="000000"/>
                </a:solidFill>
                <a:latin typeface="Times New Roman" charset="0"/>
                <a:hlinkClick r:id="rId5"/>
              </a:rPr>
              <a:t>flu_data.paup </a:t>
            </a:r>
            <a:r>
              <a:rPr lang="en-US" dirty="0">
                <a:solidFill>
                  <a:srgbClr val="000000"/>
                </a:solidFill>
                <a:latin typeface="Times New Roman" charset="0"/>
              </a:rPr>
              <a:t>. </a:t>
            </a:r>
          </a:p>
          <a:p>
            <a:endParaRPr lang="en-US" dirty="0"/>
          </a:p>
        </p:txBody>
      </p:sp>
      <p:sp>
        <p:nvSpPr>
          <p:cNvPr id="3" name="TextBox 2">
            <a:extLst>
              <a:ext uri="{FF2B5EF4-FFF2-40B4-BE49-F238E27FC236}">
                <a16:creationId xmlns:a16="http://schemas.microsoft.com/office/drawing/2014/main" id="{B1D9CFEA-89F7-444B-B4B1-0F83B3C32654}"/>
              </a:ext>
            </a:extLst>
          </p:cNvPr>
          <p:cNvSpPr txBox="1"/>
          <p:nvPr/>
        </p:nvSpPr>
        <p:spPr>
          <a:xfrm>
            <a:off x="766916" y="285135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7839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2042BC-3922-194B-9D3D-8D4F9AA8DB16}"/>
              </a:ext>
            </a:extLst>
          </p:cNvPr>
          <p:cNvPicPr>
            <a:picLocks noChangeAspect="1"/>
          </p:cNvPicPr>
          <p:nvPr/>
        </p:nvPicPr>
        <p:blipFill>
          <a:blip r:embed="rId2"/>
          <a:stretch>
            <a:fillRect/>
          </a:stretch>
        </p:blipFill>
        <p:spPr>
          <a:xfrm>
            <a:off x="1881052" y="846138"/>
            <a:ext cx="9919063" cy="6119333"/>
          </a:xfrm>
          <a:prstGeom prst="rect">
            <a:avLst/>
          </a:prstGeom>
        </p:spPr>
      </p:pic>
      <p:sp>
        <p:nvSpPr>
          <p:cNvPr id="5" name="TextBox 4">
            <a:extLst>
              <a:ext uri="{FF2B5EF4-FFF2-40B4-BE49-F238E27FC236}">
                <a16:creationId xmlns:a16="http://schemas.microsoft.com/office/drawing/2014/main" id="{EB1E3CF3-8AFD-FF45-84AC-4B8EB01C6F24}"/>
              </a:ext>
            </a:extLst>
          </p:cNvPr>
          <p:cNvSpPr txBox="1"/>
          <p:nvPr/>
        </p:nvSpPr>
        <p:spPr>
          <a:xfrm>
            <a:off x="130629" y="326571"/>
            <a:ext cx="2946319" cy="369332"/>
          </a:xfrm>
          <a:prstGeom prst="rect">
            <a:avLst/>
          </a:prstGeom>
          <a:noFill/>
        </p:spPr>
        <p:txBody>
          <a:bodyPr wrap="none" rtlCol="0">
            <a:spAutoFit/>
          </a:bodyPr>
          <a:lstStyle/>
          <a:p>
            <a:r>
              <a:rPr lang="en-US" dirty="0"/>
              <a:t>Slides from Walter Fitch’s talk</a:t>
            </a:r>
          </a:p>
        </p:txBody>
      </p:sp>
    </p:spTree>
    <p:extLst>
      <p:ext uri="{BB962C8B-B14F-4D97-AF65-F5344CB8AC3E}">
        <p14:creationId xmlns:p14="http://schemas.microsoft.com/office/powerpoint/2010/main" val="1373638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2209800" y="0"/>
            <a:ext cx="7772400" cy="1143000"/>
          </a:xfrm>
        </p:spPr>
        <p:txBody>
          <a:bodyPr/>
          <a:lstStyle/>
          <a:p>
            <a:pPr eaLnBrk="1" hangingPunct="1"/>
            <a:r>
              <a:rPr lang="en-IE" dirty="0">
                <a:latin typeface="Times New Roman" charset="0"/>
              </a:rPr>
              <a:t>Positive selection (s&gt;0)</a:t>
            </a:r>
          </a:p>
        </p:txBody>
      </p:sp>
      <p:sp>
        <p:nvSpPr>
          <p:cNvPr id="472067" name="Rectangle 3"/>
          <p:cNvSpPr>
            <a:spLocks noGrp="1" noChangeArrowheads="1"/>
          </p:cNvSpPr>
          <p:nvPr>
            <p:ph type="body" idx="1"/>
          </p:nvPr>
        </p:nvSpPr>
        <p:spPr>
          <a:xfrm>
            <a:off x="1009135" y="1143000"/>
            <a:ext cx="10482649" cy="4114800"/>
          </a:xfrm>
        </p:spPr>
        <p:txBody>
          <a:bodyPr/>
          <a:lstStyle/>
          <a:p>
            <a:pPr eaLnBrk="1" hangingPunct="1">
              <a:lnSpc>
                <a:spcPct val="90000"/>
              </a:lnSpc>
            </a:pPr>
            <a:r>
              <a:rPr lang="en-IE" sz="2800" dirty="0">
                <a:latin typeface="Times New Roman" charset="0"/>
              </a:rPr>
              <a:t>A new allele (mutant) confers some </a:t>
            </a:r>
            <a:r>
              <a:rPr lang="en-IE" sz="2800" u="sng" dirty="0">
                <a:latin typeface="Times New Roman" charset="0"/>
              </a:rPr>
              <a:t>increase</a:t>
            </a:r>
            <a:r>
              <a:rPr lang="en-IE" sz="2800" dirty="0">
                <a:latin typeface="Times New Roman" charset="0"/>
              </a:rPr>
              <a:t> in the </a:t>
            </a:r>
            <a:r>
              <a:rPr lang="en-IE" sz="2800" b="1" dirty="0">
                <a:latin typeface="Times New Roman" charset="0"/>
              </a:rPr>
              <a:t>fitness</a:t>
            </a:r>
            <a:r>
              <a:rPr lang="en-IE" sz="2800" dirty="0">
                <a:latin typeface="Times New Roman" charset="0"/>
              </a:rPr>
              <a:t> of the organism</a:t>
            </a:r>
          </a:p>
          <a:p>
            <a:pPr eaLnBrk="1" hangingPunct="1">
              <a:lnSpc>
                <a:spcPct val="90000"/>
              </a:lnSpc>
            </a:pPr>
            <a:endParaRPr lang="en-IE" sz="2800" dirty="0">
              <a:latin typeface="Times New Roman" charset="0"/>
            </a:endParaRPr>
          </a:p>
          <a:p>
            <a:pPr eaLnBrk="1" hangingPunct="1">
              <a:lnSpc>
                <a:spcPct val="90000"/>
              </a:lnSpc>
            </a:pPr>
            <a:r>
              <a:rPr lang="en-IE" sz="2800" dirty="0">
                <a:latin typeface="Times New Roman" charset="0"/>
              </a:rPr>
              <a:t>Selection acts to favour this allele</a:t>
            </a:r>
          </a:p>
          <a:p>
            <a:pPr eaLnBrk="1" hangingPunct="1">
              <a:lnSpc>
                <a:spcPct val="90000"/>
              </a:lnSpc>
            </a:pPr>
            <a:endParaRPr lang="en-IE" sz="2800" dirty="0">
              <a:latin typeface="Times New Roman" charset="0"/>
            </a:endParaRPr>
          </a:p>
          <a:p>
            <a:pPr eaLnBrk="1" hangingPunct="1">
              <a:lnSpc>
                <a:spcPct val="90000"/>
              </a:lnSpc>
            </a:pPr>
            <a:r>
              <a:rPr lang="en-IE" sz="2800" dirty="0">
                <a:latin typeface="Times New Roman" charset="0"/>
              </a:rPr>
              <a:t>Also called adaptive selection or Darwinian selection. </a:t>
            </a:r>
          </a:p>
          <a:p>
            <a:pPr eaLnBrk="1" hangingPunct="1">
              <a:lnSpc>
                <a:spcPct val="90000"/>
              </a:lnSpc>
            </a:pPr>
            <a:endParaRPr lang="en-IE" sz="2800" dirty="0">
              <a:latin typeface="Times New Roman" charset="0"/>
            </a:endParaRPr>
          </a:p>
          <a:p>
            <a:pPr eaLnBrk="1" hangingPunct="1">
              <a:lnSpc>
                <a:spcPct val="90000"/>
              </a:lnSpc>
            </a:pPr>
            <a:r>
              <a:rPr lang="en-IE" sz="2800" dirty="0">
                <a:latin typeface="Times New Roman" charset="0"/>
              </a:rPr>
              <a:t>In case successive substitutions are under </a:t>
            </a:r>
            <a:r>
              <a:rPr lang="en-IE" sz="2800">
                <a:latin typeface="Times New Roman" charset="0"/>
              </a:rPr>
              <a:t>positive selection, </a:t>
            </a:r>
            <a:r>
              <a:rPr lang="en-IE" sz="2800" dirty="0">
                <a:latin typeface="Times New Roman" charset="0"/>
              </a:rPr>
              <a:t>this is also called diversifying selection.</a:t>
            </a:r>
          </a:p>
          <a:p>
            <a:pPr eaLnBrk="1" hangingPunct="1">
              <a:lnSpc>
                <a:spcPct val="90000"/>
              </a:lnSpc>
            </a:pPr>
            <a:endParaRPr lang="en-IE" sz="2800" dirty="0">
              <a:latin typeface="Times New Roman" charset="0"/>
            </a:endParaRPr>
          </a:p>
          <a:p>
            <a:pPr eaLnBrk="1" hangingPunct="1">
              <a:lnSpc>
                <a:spcPct val="90000"/>
              </a:lnSpc>
              <a:buFontTx/>
              <a:buNone/>
            </a:pPr>
            <a:r>
              <a:rPr lang="en-IE" sz="2000" dirty="0">
                <a:latin typeface="Times New Roman" charset="0"/>
              </a:rPr>
              <a:t>NOTE</a:t>
            </a:r>
            <a:r>
              <a:rPr lang="en-IE" sz="2800" dirty="0">
                <a:latin typeface="Times New Roman" charset="0"/>
              </a:rPr>
              <a:t>: </a:t>
            </a:r>
            <a:r>
              <a:rPr lang="en-IE" sz="2800" b="1" dirty="0">
                <a:latin typeface="Times New Roman" charset="0"/>
              </a:rPr>
              <a:t>Fitness</a:t>
            </a:r>
            <a:r>
              <a:rPr lang="en-IE" sz="2800" dirty="0">
                <a:latin typeface="Times New Roman" charset="0"/>
              </a:rPr>
              <a:t> = ability to survive and </a:t>
            </a:r>
            <a:r>
              <a:rPr lang="en-IE" sz="2800" u="sng" dirty="0">
                <a:latin typeface="Times New Roman" charset="0"/>
              </a:rPr>
              <a:t>reproduce</a:t>
            </a:r>
          </a:p>
        </p:txBody>
      </p:sp>
      <p:sp>
        <p:nvSpPr>
          <p:cNvPr id="130051" name="Text Box 4"/>
          <p:cNvSpPr txBox="1">
            <a:spLocks noChangeArrowheads="1"/>
          </p:cNvSpPr>
          <p:nvPr/>
        </p:nvSpPr>
        <p:spPr bwMode="auto">
          <a:xfrm>
            <a:off x="1828800" y="6248401"/>
            <a:ext cx="75961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3385357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2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337339-A260-9B44-B06C-69879F75FED2}"/>
              </a:ext>
            </a:extLst>
          </p:cNvPr>
          <p:cNvPicPr>
            <a:picLocks noChangeAspect="1"/>
          </p:cNvPicPr>
          <p:nvPr/>
        </p:nvPicPr>
        <p:blipFill>
          <a:blip r:embed="rId2"/>
          <a:stretch>
            <a:fillRect/>
          </a:stretch>
        </p:blipFill>
        <p:spPr>
          <a:xfrm>
            <a:off x="7066669" y="0"/>
            <a:ext cx="4485588" cy="6858000"/>
          </a:xfrm>
          <a:prstGeom prst="rect">
            <a:avLst/>
          </a:prstGeom>
        </p:spPr>
      </p:pic>
      <p:pic>
        <p:nvPicPr>
          <p:cNvPr id="3" name="Picture 2">
            <a:extLst>
              <a:ext uri="{FF2B5EF4-FFF2-40B4-BE49-F238E27FC236}">
                <a16:creationId xmlns:a16="http://schemas.microsoft.com/office/drawing/2014/main" id="{037295A5-24F7-054E-BEF4-60CCB91AA38F}"/>
              </a:ext>
            </a:extLst>
          </p:cNvPr>
          <p:cNvPicPr>
            <a:picLocks noChangeAspect="1"/>
          </p:cNvPicPr>
          <p:nvPr/>
        </p:nvPicPr>
        <p:blipFill>
          <a:blip r:embed="rId3"/>
          <a:stretch>
            <a:fillRect/>
          </a:stretch>
        </p:blipFill>
        <p:spPr>
          <a:xfrm>
            <a:off x="326571" y="1214846"/>
            <a:ext cx="6360229" cy="4623933"/>
          </a:xfrm>
          <a:prstGeom prst="rect">
            <a:avLst/>
          </a:prstGeom>
        </p:spPr>
      </p:pic>
    </p:spTree>
    <p:extLst>
      <p:ext uri="{BB962C8B-B14F-4D97-AF65-F5344CB8AC3E}">
        <p14:creationId xmlns:p14="http://schemas.microsoft.com/office/powerpoint/2010/main" val="1338898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1CECE-B554-854B-8709-9B05E1F71AD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0F31CDE-2B35-6E4E-82FE-0B6F678EC9DA}"/>
              </a:ext>
            </a:extLst>
          </p:cNvPr>
          <p:cNvPicPr>
            <a:picLocks noChangeAspect="1"/>
          </p:cNvPicPr>
          <p:nvPr/>
        </p:nvPicPr>
        <p:blipFill>
          <a:blip r:embed="rId2"/>
          <a:stretch>
            <a:fillRect/>
          </a:stretch>
        </p:blipFill>
        <p:spPr>
          <a:xfrm>
            <a:off x="278751" y="0"/>
            <a:ext cx="4831087" cy="5695406"/>
          </a:xfrm>
          <a:prstGeom prst="rect">
            <a:avLst/>
          </a:prstGeom>
        </p:spPr>
      </p:pic>
      <p:pic>
        <p:nvPicPr>
          <p:cNvPr id="5" name="Picture 4">
            <a:extLst>
              <a:ext uri="{FF2B5EF4-FFF2-40B4-BE49-F238E27FC236}">
                <a16:creationId xmlns:a16="http://schemas.microsoft.com/office/drawing/2014/main" id="{54C55F32-3EF7-964B-B802-46DB8A9FA947}"/>
              </a:ext>
            </a:extLst>
          </p:cNvPr>
          <p:cNvPicPr>
            <a:picLocks noChangeAspect="1"/>
          </p:cNvPicPr>
          <p:nvPr/>
        </p:nvPicPr>
        <p:blipFill>
          <a:blip r:embed="rId3"/>
          <a:stretch>
            <a:fillRect/>
          </a:stretch>
        </p:blipFill>
        <p:spPr>
          <a:xfrm>
            <a:off x="7082163" y="0"/>
            <a:ext cx="3622707" cy="5390588"/>
          </a:xfrm>
          <a:prstGeom prst="rect">
            <a:avLst/>
          </a:prstGeom>
        </p:spPr>
      </p:pic>
    </p:spTree>
    <p:extLst>
      <p:ext uri="{BB962C8B-B14F-4D97-AF65-F5344CB8AC3E}">
        <p14:creationId xmlns:p14="http://schemas.microsoft.com/office/powerpoint/2010/main" val="2291806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1CECE-B554-854B-8709-9B05E1F71AD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B6AF52A-9FC3-3F45-A14A-34C79DB8043B}"/>
              </a:ext>
            </a:extLst>
          </p:cNvPr>
          <p:cNvPicPr>
            <a:picLocks noChangeAspect="1"/>
          </p:cNvPicPr>
          <p:nvPr/>
        </p:nvPicPr>
        <p:blipFill>
          <a:blip r:embed="rId2"/>
          <a:stretch>
            <a:fillRect/>
          </a:stretch>
        </p:blipFill>
        <p:spPr>
          <a:xfrm>
            <a:off x="703118" y="0"/>
            <a:ext cx="5299364" cy="6858000"/>
          </a:xfrm>
          <a:prstGeom prst="rect">
            <a:avLst/>
          </a:prstGeom>
        </p:spPr>
      </p:pic>
      <p:pic>
        <p:nvPicPr>
          <p:cNvPr id="5" name="Picture 4">
            <a:extLst>
              <a:ext uri="{FF2B5EF4-FFF2-40B4-BE49-F238E27FC236}">
                <a16:creationId xmlns:a16="http://schemas.microsoft.com/office/drawing/2014/main" id="{033D18E9-FFA6-6D4C-B1CD-077C47CDF210}"/>
              </a:ext>
            </a:extLst>
          </p:cNvPr>
          <p:cNvPicPr>
            <a:picLocks noChangeAspect="1"/>
          </p:cNvPicPr>
          <p:nvPr/>
        </p:nvPicPr>
        <p:blipFill>
          <a:blip r:embed="rId3"/>
          <a:stretch>
            <a:fillRect/>
          </a:stretch>
        </p:blipFill>
        <p:spPr>
          <a:xfrm>
            <a:off x="6096000" y="0"/>
            <a:ext cx="5299364" cy="6858000"/>
          </a:xfrm>
          <a:prstGeom prst="rect">
            <a:avLst/>
          </a:prstGeom>
        </p:spPr>
      </p:pic>
    </p:spTree>
    <p:extLst>
      <p:ext uri="{BB962C8B-B14F-4D97-AF65-F5344CB8AC3E}">
        <p14:creationId xmlns:p14="http://schemas.microsoft.com/office/powerpoint/2010/main" val="2996073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745ED-516D-D644-A442-E0AEA52DC3F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83AD6CC-0B44-4244-8A8F-8F7335425C9A}"/>
              </a:ext>
            </a:extLst>
          </p:cNvPr>
          <p:cNvPicPr>
            <a:picLocks noChangeAspect="1"/>
          </p:cNvPicPr>
          <p:nvPr/>
        </p:nvPicPr>
        <p:blipFill>
          <a:blip r:embed="rId2"/>
          <a:stretch>
            <a:fillRect/>
          </a:stretch>
        </p:blipFill>
        <p:spPr>
          <a:xfrm rot="5400000">
            <a:off x="1297975" y="810226"/>
            <a:ext cx="4680955" cy="6057706"/>
          </a:xfrm>
          <a:prstGeom prst="rect">
            <a:avLst/>
          </a:prstGeom>
        </p:spPr>
      </p:pic>
      <p:pic>
        <p:nvPicPr>
          <p:cNvPr id="10241" name="Picture 1" descr="page9image138976">
            <a:extLst>
              <a:ext uri="{FF2B5EF4-FFF2-40B4-BE49-F238E27FC236}">
                <a16:creationId xmlns:a16="http://schemas.microsoft.com/office/drawing/2014/main" id="{D5CDA644-842E-A740-A6A2-13C22D555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4652" y="1750422"/>
            <a:ext cx="5647348" cy="3955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742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F1B9-F762-3F47-8BEB-2E8FF86A545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5BF7273-61AC-AC44-B68A-4A31EB4A91E9}"/>
              </a:ext>
            </a:extLst>
          </p:cNvPr>
          <p:cNvPicPr>
            <a:picLocks noChangeAspect="1"/>
          </p:cNvPicPr>
          <p:nvPr/>
        </p:nvPicPr>
        <p:blipFill>
          <a:blip r:embed="rId2"/>
          <a:stretch>
            <a:fillRect/>
          </a:stretch>
        </p:blipFill>
        <p:spPr>
          <a:xfrm>
            <a:off x="317253" y="0"/>
            <a:ext cx="4433272" cy="6858000"/>
          </a:xfrm>
          <a:prstGeom prst="rect">
            <a:avLst/>
          </a:prstGeom>
        </p:spPr>
      </p:pic>
      <p:sp>
        <p:nvSpPr>
          <p:cNvPr id="5" name="TextBox 4">
            <a:extLst>
              <a:ext uri="{FF2B5EF4-FFF2-40B4-BE49-F238E27FC236}">
                <a16:creationId xmlns:a16="http://schemas.microsoft.com/office/drawing/2014/main" id="{8A18D11D-23FE-2A46-AE65-4178AB79F07F}"/>
              </a:ext>
            </a:extLst>
          </p:cNvPr>
          <p:cNvSpPr txBox="1"/>
          <p:nvPr/>
        </p:nvSpPr>
        <p:spPr>
          <a:xfrm>
            <a:off x="5534275" y="2076994"/>
            <a:ext cx="6657725" cy="1815882"/>
          </a:xfrm>
          <a:prstGeom prst="rect">
            <a:avLst/>
          </a:prstGeom>
          <a:noFill/>
        </p:spPr>
        <p:txBody>
          <a:bodyPr wrap="square" rtlCol="0">
            <a:spAutoFit/>
          </a:bodyPr>
          <a:lstStyle/>
          <a:p>
            <a:r>
              <a:rPr lang="en-US" sz="2800" dirty="0"/>
              <a:t>Positive or </a:t>
            </a:r>
            <a:br>
              <a:rPr lang="en-US" sz="2800" dirty="0"/>
            </a:br>
            <a:r>
              <a:rPr lang="en-US" sz="2800" dirty="0"/>
              <a:t>Darwinian or </a:t>
            </a:r>
            <a:br>
              <a:rPr lang="en-US" sz="2800" dirty="0"/>
            </a:br>
            <a:r>
              <a:rPr lang="en-US" sz="2800" dirty="0"/>
              <a:t>diversifying selection </a:t>
            </a:r>
          </a:p>
          <a:p>
            <a:r>
              <a:rPr lang="en-US" sz="2800" dirty="0"/>
              <a:t>of the mutated virus</a:t>
            </a:r>
          </a:p>
        </p:txBody>
      </p:sp>
    </p:spTree>
    <p:extLst>
      <p:ext uri="{BB962C8B-B14F-4D97-AF65-F5344CB8AC3E}">
        <p14:creationId xmlns:p14="http://schemas.microsoft.com/office/powerpoint/2010/main" val="4122974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8155-A705-1B49-8741-28C59A32385C}"/>
              </a:ext>
            </a:extLst>
          </p:cNvPr>
          <p:cNvSpPr>
            <a:spLocks noGrp="1"/>
          </p:cNvSpPr>
          <p:nvPr>
            <p:ph type="title"/>
          </p:nvPr>
        </p:nvSpPr>
        <p:spPr/>
        <p:txBody>
          <a:bodyPr/>
          <a:lstStyle/>
          <a:p>
            <a:endParaRPr lang="en-US"/>
          </a:p>
        </p:txBody>
      </p:sp>
      <p:pic>
        <p:nvPicPr>
          <p:cNvPr id="11265" name="Picture 1" descr="page13image986992">
            <a:extLst>
              <a:ext uri="{FF2B5EF4-FFF2-40B4-BE49-F238E27FC236}">
                <a16:creationId xmlns:a16="http://schemas.microsoft.com/office/drawing/2014/main" id="{8A17A36B-E298-A948-AFAB-E114F5C5D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4712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29694F-DA4C-374D-8AB7-63381E034FA4}"/>
              </a:ext>
            </a:extLst>
          </p:cNvPr>
          <p:cNvSpPr txBox="1"/>
          <p:nvPr/>
        </p:nvSpPr>
        <p:spPr>
          <a:xfrm>
            <a:off x="5356724" y="1417638"/>
            <a:ext cx="6452099" cy="523220"/>
          </a:xfrm>
          <a:prstGeom prst="rect">
            <a:avLst/>
          </a:prstGeom>
          <a:noFill/>
        </p:spPr>
        <p:txBody>
          <a:bodyPr wrap="square" rtlCol="0">
            <a:spAutoFit/>
          </a:bodyPr>
          <a:lstStyle/>
          <a:p>
            <a:r>
              <a:rPr lang="en-US" sz="2800" dirty="0"/>
              <a:t>Parsimony phylogeny of influenza HA gene</a:t>
            </a:r>
          </a:p>
        </p:txBody>
      </p:sp>
    </p:spTree>
    <p:extLst>
      <p:ext uri="{BB962C8B-B14F-4D97-AF65-F5344CB8AC3E}">
        <p14:creationId xmlns:p14="http://schemas.microsoft.com/office/powerpoint/2010/main" val="2650342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14D84-5950-054E-9911-EB77B1A4C1E6}"/>
              </a:ext>
            </a:extLst>
          </p:cNvPr>
          <p:cNvSpPr>
            <a:spLocks noGrp="1"/>
          </p:cNvSpPr>
          <p:nvPr>
            <p:ph type="title"/>
          </p:nvPr>
        </p:nvSpPr>
        <p:spPr/>
        <p:txBody>
          <a:bodyPr/>
          <a:lstStyle/>
          <a:p>
            <a:endParaRPr lang="en-US"/>
          </a:p>
        </p:txBody>
      </p:sp>
      <p:pic>
        <p:nvPicPr>
          <p:cNvPr id="12289" name="Picture 1" descr="page15image451728">
            <a:extLst>
              <a:ext uri="{FF2B5EF4-FFF2-40B4-BE49-F238E27FC236}">
                <a16:creationId xmlns:a16="http://schemas.microsoft.com/office/drawing/2014/main" id="{5C16710B-349B-454F-A20C-17A06888E4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07" t="8596" r="7887" b="9644"/>
          <a:stretch/>
        </p:blipFill>
        <p:spPr bwMode="auto">
          <a:xfrm>
            <a:off x="418011" y="496390"/>
            <a:ext cx="3979248" cy="25995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DF37640-8A53-F541-985C-E18F0CE7302B}"/>
              </a:ext>
            </a:extLst>
          </p:cNvPr>
          <p:cNvPicPr>
            <a:picLocks noChangeAspect="1"/>
          </p:cNvPicPr>
          <p:nvPr/>
        </p:nvPicPr>
        <p:blipFill>
          <a:blip r:embed="rId3"/>
          <a:stretch>
            <a:fillRect/>
          </a:stretch>
        </p:blipFill>
        <p:spPr>
          <a:xfrm>
            <a:off x="4447030" y="2168434"/>
            <a:ext cx="7511977" cy="4550229"/>
          </a:xfrm>
          <a:prstGeom prst="rect">
            <a:avLst/>
          </a:prstGeom>
        </p:spPr>
      </p:pic>
    </p:spTree>
    <p:extLst>
      <p:ext uri="{BB962C8B-B14F-4D97-AF65-F5344CB8AC3E}">
        <p14:creationId xmlns:p14="http://schemas.microsoft.com/office/powerpoint/2010/main" val="1814777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AF8FC-455D-E24B-9418-58083893A30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887715A-B6BF-AA4E-A60F-F6D1584ECF06}"/>
              </a:ext>
            </a:extLst>
          </p:cNvPr>
          <p:cNvPicPr>
            <a:picLocks noChangeAspect="1"/>
          </p:cNvPicPr>
          <p:nvPr/>
        </p:nvPicPr>
        <p:blipFill>
          <a:blip r:embed="rId2"/>
          <a:stretch>
            <a:fillRect/>
          </a:stretch>
        </p:blipFill>
        <p:spPr>
          <a:xfrm>
            <a:off x="0" y="-182879"/>
            <a:ext cx="5299364" cy="6858000"/>
          </a:xfrm>
          <a:prstGeom prst="rect">
            <a:avLst/>
          </a:prstGeom>
        </p:spPr>
      </p:pic>
      <p:pic>
        <p:nvPicPr>
          <p:cNvPr id="13313" name="Picture 1" descr="page20image994272">
            <a:extLst>
              <a:ext uri="{FF2B5EF4-FFF2-40B4-BE49-F238E27FC236}">
                <a16:creationId xmlns:a16="http://schemas.microsoft.com/office/drawing/2014/main" id="{762C33BE-404E-1C4E-9191-7708E1C801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78" t="9427" r="2946" b="15294"/>
          <a:stretch/>
        </p:blipFill>
        <p:spPr bwMode="auto">
          <a:xfrm>
            <a:off x="6074228" y="0"/>
            <a:ext cx="5427435" cy="667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167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4665AA-1C74-B24A-8775-E82D0B9D72C3}"/>
              </a:ext>
            </a:extLst>
          </p:cNvPr>
          <p:cNvPicPr>
            <a:picLocks noChangeAspect="1"/>
          </p:cNvPicPr>
          <p:nvPr/>
        </p:nvPicPr>
        <p:blipFill rotWithShape="1">
          <a:blip r:embed="rId2"/>
          <a:srcRect l="10303" r="18657" b="13714"/>
          <a:stretch/>
        </p:blipFill>
        <p:spPr>
          <a:xfrm>
            <a:off x="91441" y="-282146"/>
            <a:ext cx="4467496" cy="7022262"/>
          </a:xfrm>
          <a:prstGeom prst="rect">
            <a:avLst/>
          </a:prstGeom>
        </p:spPr>
      </p:pic>
      <p:sp>
        <p:nvSpPr>
          <p:cNvPr id="5" name="TextBox 4">
            <a:extLst>
              <a:ext uri="{FF2B5EF4-FFF2-40B4-BE49-F238E27FC236}">
                <a16:creationId xmlns:a16="http://schemas.microsoft.com/office/drawing/2014/main" id="{C058B20C-F36E-7449-9A42-5A188E226475}"/>
              </a:ext>
            </a:extLst>
          </p:cNvPr>
          <p:cNvSpPr txBox="1"/>
          <p:nvPr/>
        </p:nvSpPr>
        <p:spPr>
          <a:xfrm>
            <a:off x="5042263" y="617659"/>
            <a:ext cx="1728294" cy="738664"/>
          </a:xfrm>
          <a:prstGeom prst="rect">
            <a:avLst/>
          </a:prstGeom>
          <a:noFill/>
        </p:spPr>
        <p:txBody>
          <a:bodyPr wrap="none" rtlCol="0">
            <a:spAutoFit/>
          </a:bodyPr>
          <a:lstStyle/>
          <a:p>
            <a:r>
              <a:rPr lang="en-US" sz="2400" dirty="0"/>
              <a:t>More </a:t>
            </a:r>
            <a:r>
              <a:rPr lang="en-US" sz="2400" dirty="0">
                <a:hlinkClick r:id="rId3"/>
              </a:rPr>
              <a:t>here</a:t>
            </a:r>
            <a:r>
              <a:rPr lang="en-US" sz="2400" dirty="0"/>
              <a:t>:  </a:t>
            </a:r>
          </a:p>
          <a:p>
            <a:endParaRPr lang="en-US" dirty="0"/>
          </a:p>
        </p:txBody>
      </p:sp>
      <p:pic>
        <p:nvPicPr>
          <p:cNvPr id="6" name="Picture 5">
            <a:extLst>
              <a:ext uri="{FF2B5EF4-FFF2-40B4-BE49-F238E27FC236}">
                <a16:creationId xmlns:a16="http://schemas.microsoft.com/office/drawing/2014/main" id="{7D2AF096-C25E-2248-9C53-53CB43644EF1}"/>
              </a:ext>
            </a:extLst>
          </p:cNvPr>
          <p:cNvPicPr>
            <a:picLocks noChangeAspect="1"/>
          </p:cNvPicPr>
          <p:nvPr/>
        </p:nvPicPr>
        <p:blipFill>
          <a:blip r:embed="rId4"/>
          <a:stretch>
            <a:fillRect/>
          </a:stretch>
        </p:blipFill>
        <p:spPr>
          <a:xfrm>
            <a:off x="4811105" y="2024743"/>
            <a:ext cx="7070402" cy="4375739"/>
          </a:xfrm>
          <a:prstGeom prst="rect">
            <a:avLst/>
          </a:prstGeom>
        </p:spPr>
      </p:pic>
    </p:spTree>
    <p:extLst>
      <p:ext uri="{BB962C8B-B14F-4D97-AF65-F5344CB8AC3E}">
        <p14:creationId xmlns:p14="http://schemas.microsoft.com/office/powerpoint/2010/main" val="1200268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557348" y="13063"/>
            <a:ext cx="7772400" cy="1143000"/>
          </a:xfrm>
        </p:spPr>
        <p:txBody>
          <a:bodyPr/>
          <a:lstStyle/>
          <a:p>
            <a:pPr algn="l" eaLnBrk="1" hangingPunct="1"/>
            <a:r>
              <a:rPr lang="en-US" sz="3200" dirty="0">
                <a:latin typeface="Times New Roman" charset="0"/>
              </a:rPr>
              <a:t>sites model in </a:t>
            </a:r>
            <a:r>
              <a:rPr lang="en-US" sz="3200" dirty="0" err="1">
                <a:latin typeface="Times New Roman" charset="0"/>
              </a:rPr>
              <a:t>MrBayes</a:t>
            </a:r>
            <a:endParaRPr lang="en-US" sz="3200" dirty="0">
              <a:latin typeface="Times New Roman" charset="0"/>
            </a:endParaRPr>
          </a:p>
        </p:txBody>
      </p:sp>
      <p:sp>
        <p:nvSpPr>
          <p:cNvPr id="78850" name="Rectangle 3"/>
          <p:cNvSpPr>
            <a:spLocks noChangeArrowheads="1"/>
          </p:cNvSpPr>
          <p:nvPr/>
        </p:nvSpPr>
        <p:spPr bwMode="auto">
          <a:xfrm>
            <a:off x="2841171" y="2021784"/>
            <a:ext cx="91440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457200"/>
            <a:r>
              <a:rPr lang="en-US" dirty="0">
                <a:solidFill>
                  <a:srgbClr val="FF0000"/>
                </a:solidFill>
                <a:latin typeface="Times New Roman" charset="0"/>
              </a:rPr>
              <a:t>begin </a:t>
            </a:r>
            <a:r>
              <a:rPr lang="en-US" dirty="0" err="1">
                <a:solidFill>
                  <a:srgbClr val="FF0000"/>
                </a:solidFill>
                <a:latin typeface="Times New Roman" charset="0"/>
              </a:rPr>
              <a:t>mrbayes</a:t>
            </a:r>
            <a:r>
              <a:rPr lang="en-US" dirty="0">
                <a:solidFill>
                  <a:srgbClr val="FF0000"/>
                </a:solidFill>
                <a:latin typeface="Times New Roman" charset="0"/>
              </a:rPr>
              <a:t>; </a:t>
            </a:r>
            <a:br>
              <a:rPr lang="en-US" dirty="0">
                <a:solidFill>
                  <a:srgbClr val="FF0000"/>
                </a:solidFill>
                <a:latin typeface="Times New Roman" charset="0"/>
              </a:rPr>
            </a:br>
            <a:r>
              <a:rPr lang="en-US" dirty="0">
                <a:solidFill>
                  <a:srgbClr val="FF0000"/>
                </a:solidFill>
                <a:latin typeface="Times New Roman" charset="0"/>
              </a:rPr>
              <a:t>set </a:t>
            </a:r>
            <a:r>
              <a:rPr lang="en-US" dirty="0" err="1">
                <a:solidFill>
                  <a:srgbClr val="FF0000"/>
                </a:solidFill>
                <a:latin typeface="Times New Roman" charset="0"/>
              </a:rPr>
              <a:t>autoclose</a:t>
            </a:r>
            <a:r>
              <a:rPr lang="en-US" dirty="0">
                <a:solidFill>
                  <a:srgbClr val="FF0000"/>
                </a:solidFill>
                <a:latin typeface="Times New Roman" charset="0"/>
              </a:rPr>
              <a:t>=yes; </a:t>
            </a:r>
            <a:br>
              <a:rPr lang="en-US" dirty="0">
                <a:solidFill>
                  <a:srgbClr val="FF0000"/>
                </a:solidFill>
                <a:latin typeface="Times New Roman" charset="0"/>
              </a:rPr>
            </a:br>
            <a:r>
              <a:rPr lang="en-US" dirty="0" err="1">
                <a:solidFill>
                  <a:srgbClr val="FF0000"/>
                </a:solidFill>
                <a:latin typeface="Times New Roman" charset="0"/>
              </a:rPr>
              <a:t>lset</a:t>
            </a:r>
            <a:r>
              <a:rPr lang="en-US" dirty="0">
                <a:solidFill>
                  <a:srgbClr val="FF0000"/>
                </a:solidFill>
                <a:latin typeface="Times New Roman" charset="0"/>
              </a:rPr>
              <a:t> </a:t>
            </a:r>
            <a:r>
              <a:rPr lang="en-US" dirty="0" err="1">
                <a:solidFill>
                  <a:srgbClr val="FF0000"/>
                </a:solidFill>
                <a:latin typeface="Times New Roman" charset="0"/>
              </a:rPr>
              <a:t>nst</a:t>
            </a:r>
            <a:r>
              <a:rPr lang="en-US" dirty="0">
                <a:solidFill>
                  <a:srgbClr val="FF0000"/>
                </a:solidFill>
                <a:latin typeface="Times New Roman" charset="0"/>
              </a:rPr>
              <a:t>=2 rates=gamma </a:t>
            </a:r>
            <a:r>
              <a:rPr lang="en-US" dirty="0" err="1">
                <a:solidFill>
                  <a:srgbClr val="FF0000"/>
                </a:solidFill>
                <a:latin typeface="Times New Roman" charset="0"/>
              </a:rPr>
              <a:t>nucmodel</a:t>
            </a:r>
            <a:r>
              <a:rPr lang="en-US" dirty="0">
                <a:solidFill>
                  <a:srgbClr val="FF0000"/>
                </a:solidFill>
                <a:latin typeface="Times New Roman" charset="0"/>
              </a:rPr>
              <a:t>=codon </a:t>
            </a:r>
            <a:r>
              <a:rPr lang="en-US" dirty="0" err="1">
                <a:solidFill>
                  <a:srgbClr val="FF0000"/>
                </a:solidFill>
                <a:latin typeface="Times New Roman" charset="0"/>
              </a:rPr>
              <a:t>omegavar</a:t>
            </a:r>
            <a:r>
              <a:rPr lang="en-US" dirty="0">
                <a:solidFill>
                  <a:srgbClr val="FF0000"/>
                </a:solidFill>
                <a:latin typeface="Times New Roman" charset="0"/>
              </a:rPr>
              <a:t>=Ny98; </a:t>
            </a:r>
            <a:br>
              <a:rPr lang="en-US" dirty="0">
                <a:solidFill>
                  <a:srgbClr val="FF0000"/>
                </a:solidFill>
                <a:latin typeface="Times New Roman" charset="0"/>
              </a:rPr>
            </a:br>
            <a:r>
              <a:rPr lang="en-US" dirty="0" err="1">
                <a:solidFill>
                  <a:srgbClr val="FF0000"/>
                </a:solidFill>
                <a:latin typeface="Times New Roman" charset="0"/>
              </a:rPr>
              <a:t>mcmcp</a:t>
            </a:r>
            <a:r>
              <a:rPr lang="en-US" dirty="0">
                <a:solidFill>
                  <a:srgbClr val="FF0000"/>
                </a:solidFill>
                <a:latin typeface="Times New Roman" charset="0"/>
              </a:rPr>
              <a:t> </a:t>
            </a:r>
            <a:r>
              <a:rPr lang="en-US" dirty="0" err="1">
                <a:solidFill>
                  <a:srgbClr val="FF0000"/>
                </a:solidFill>
                <a:latin typeface="Times New Roman" charset="0"/>
              </a:rPr>
              <a:t>samplefreq</a:t>
            </a:r>
            <a:r>
              <a:rPr lang="en-US" dirty="0">
                <a:solidFill>
                  <a:srgbClr val="FF0000"/>
                </a:solidFill>
                <a:latin typeface="Times New Roman" charset="0"/>
              </a:rPr>
              <a:t>=500 </a:t>
            </a:r>
            <a:r>
              <a:rPr lang="en-US" dirty="0" err="1">
                <a:solidFill>
                  <a:srgbClr val="FF0000"/>
                </a:solidFill>
                <a:latin typeface="Times New Roman" charset="0"/>
              </a:rPr>
              <a:t>printfreq</a:t>
            </a:r>
            <a:r>
              <a:rPr lang="en-US" dirty="0">
                <a:solidFill>
                  <a:srgbClr val="FF0000"/>
                </a:solidFill>
                <a:latin typeface="Times New Roman" charset="0"/>
              </a:rPr>
              <a:t>=500; </a:t>
            </a:r>
            <a:br>
              <a:rPr lang="en-US" dirty="0">
                <a:solidFill>
                  <a:srgbClr val="FF0000"/>
                </a:solidFill>
                <a:latin typeface="Times New Roman" charset="0"/>
              </a:rPr>
            </a:br>
            <a:r>
              <a:rPr lang="en-US" dirty="0" err="1">
                <a:solidFill>
                  <a:srgbClr val="FF0000"/>
                </a:solidFill>
                <a:latin typeface="Times New Roman" charset="0"/>
              </a:rPr>
              <a:t>mcmc</a:t>
            </a:r>
            <a:r>
              <a:rPr lang="en-US" dirty="0">
                <a:solidFill>
                  <a:srgbClr val="FF0000"/>
                </a:solidFill>
                <a:latin typeface="Times New Roman" charset="0"/>
              </a:rPr>
              <a:t> </a:t>
            </a:r>
            <a:r>
              <a:rPr lang="en-US" dirty="0" err="1">
                <a:solidFill>
                  <a:srgbClr val="FF0000"/>
                </a:solidFill>
                <a:latin typeface="Times New Roman" charset="0"/>
              </a:rPr>
              <a:t>ngen</a:t>
            </a:r>
            <a:r>
              <a:rPr lang="en-US" dirty="0">
                <a:solidFill>
                  <a:srgbClr val="FF0000"/>
                </a:solidFill>
                <a:latin typeface="Times New Roman" charset="0"/>
              </a:rPr>
              <a:t>=500000; </a:t>
            </a:r>
            <a:br>
              <a:rPr lang="en-US" dirty="0">
                <a:solidFill>
                  <a:srgbClr val="FF0000"/>
                </a:solidFill>
                <a:latin typeface="Times New Roman" charset="0"/>
              </a:rPr>
            </a:br>
            <a:r>
              <a:rPr lang="en-US" dirty="0">
                <a:solidFill>
                  <a:srgbClr val="FF0000"/>
                </a:solidFill>
                <a:latin typeface="Times New Roman" charset="0"/>
              </a:rPr>
              <a:t>sump </a:t>
            </a:r>
            <a:r>
              <a:rPr lang="en-US" dirty="0" err="1">
                <a:solidFill>
                  <a:srgbClr val="FF0000"/>
                </a:solidFill>
                <a:latin typeface="Times New Roman" charset="0"/>
              </a:rPr>
              <a:t>burnin</a:t>
            </a:r>
            <a:r>
              <a:rPr lang="en-US" dirty="0">
                <a:solidFill>
                  <a:srgbClr val="FF0000"/>
                </a:solidFill>
                <a:latin typeface="Times New Roman" charset="0"/>
              </a:rPr>
              <a:t>=500; </a:t>
            </a:r>
            <a:br>
              <a:rPr lang="en-US" dirty="0">
                <a:solidFill>
                  <a:srgbClr val="FF0000"/>
                </a:solidFill>
                <a:latin typeface="Times New Roman" charset="0"/>
              </a:rPr>
            </a:br>
            <a:r>
              <a:rPr lang="en-US" dirty="0" err="1">
                <a:solidFill>
                  <a:srgbClr val="FF0000"/>
                </a:solidFill>
                <a:latin typeface="Times New Roman" charset="0"/>
              </a:rPr>
              <a:t>sumt</a:t>
            </a:r>
            <a:r>
              <a:rPr lang="en-US" dirty="0">
                <a:solidFill>
                  <a:srgbClr val="FF0000"/>
                </a:solidFill>
                <a:latin typeface="Times New Roman" charset="0"/>
              </a:rPr>
              <a:t> </a:t>
            </a:r>
            <a:r>
              <a:rPr lang="en-US" dirty="0" err="1">
                <a:solidFill>
                  <a:srgbClr val="FF0000"/>
                </a:solidFill>
                <a:latin typeface="Times New Roman" charset="0"/>
              </a:rPr>
              <a:t>burnin</a:t>
            </a:r>
            <a:r>
              <a:rPr lang="en-US" dirty="0">
                <a:solidFill>
                  <a:srgbClr val="FF0000"/>
                </a:solidFill>
                <a:latin typeface="Times New Roman" charset="0"/>
              </a:rPr>
              <a:t>=500; </a:t>
            </a:r>
          </a:p>
          <a:p>
            <a:pPr defTabSz="457200"/>
            <a:r>
              <a:rPr lang="en-US" dirty="0">
                <a:solidFill>
                  <a:srgbClr val="FF0000"/>
                </a:solidFill>
                <a:latin typeface="Times New Roman" charset="0"/>
              </a:rPr>
              <a:t>end;</a:t>
            </a:r>
            <a:r>
              <a:rPr lang="en-US" dirty="0">
                <a:solidFill>
                  <a:srgbClr val="000000"/>
                </a:solidFill>
                <a:latin typeface="Times New Roman" charset="0"/>
              </a:rPr>
              <a:t> </a:t>
            </a:r>
          </a:p>
        </p:txBody>
      </p:sp>
      <p:sp>
        <p:nvSpPr>
          <p:cNvPr id="78851" name="Text Box 4"/>
          <p:cNvSpPr txBox="1">
            <a:spLocks noChangeArrowheads="1"/>
          </p:cNvSpPr>
          <p:nvPr/>
        </p:nvSpPr>
        <p:spPr bwMode="auto">
          <a:xfrm>
            <a:off x="1988775" y="1332412"/>
            <a:ext cx="8769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b="1">
                <a:solidFill>
                  <a:srgbClr val="000000"/>
                </a:solidFill>
                <a:latin typeface="Times New Roman" charset="0"/>
              </a:rPr>
              <a:t>The MrBayes block in a nexus file might look something like this: </a:t>
            </a:r>
          </a:p>
        </p:txBody>
      </p:sp>
      <p:sp>
        <p:nvSpPr>
          <p:cNvPr id="6" name="TextBox 5">
            <a:extLst>
              <a:ext uri="{FF2B5EF4-FFF2-40B4-BE49-F238E27FC236}">
                <a16:creationId xmlns:a16="http://schemas.microsoft.com/office/drawing/2014/main" id="{DC695357-551F-4A4B-93E6-D14D0821B82D}"/>
              </a:ext>
            </a:extLst>
          </p:cNvPr>
          <p:cNvSpPr txBox="1"/>
          <p:nvPr/>
        </p:nvSpPr>
        <p:spPr>
          <a:xfrm>
            <a:off x="1021627" y="4836216"/>
            <a:ext cx="8777146" cy="923330"/>
          </a:xfrm>
          <a:prstGeom prst="rect">
            <a:avLst/>
          </a:prstGeom>
          <a:noFill/>
        </p:spPr>
        <p:txBody>
          <a:bodyPr wrap="none" rtlCol="0">
            <a:spAutoFit/>
          </a:bodyPr>
          <a:lstStyle/>
          <a:p>
            <a:r>
              <a:rPr lang="en-US" dirty="0">
                <a:solidFill>
                  <a:srgbClr val="000000"/>
                </a:solidFill>
                <a:latin typeface="Times New Roman" charset="0"/>
              </a:rPr>
              <a:t>This</a:t>
            </a:r>
            <a:r>
              <a:rPr lang="en-US" dirty="0">
                <a:solidFill>
                  <a:srgbClr val="000000"/>
                </a:solidFill>
                <a:latin typeface="Times New Roman" charset="0"/>
                <a:hlinkClick r:id="rId3"/>
              </a:rPr>
              <a:t> article by Yang et al, 2000 </a:t>
            </a:r>
            <a:r>
              <a:rPr lang="en-US" dirty="0">
                <a:solidFill>
                  <a:srgbClr val="000000"/>
                </a:solidFill>
                <a:latin typeface="Times New Roman" charset="0"/>
              </a:rPr>
              <a:t>gives more background on ml </a:t>
            </a:r>
            <a:r>
              <a:rPr lang="en-US" dirty="0" err="1">
                <a:solidFill>
                  <a:srgbClr val="000000"/>
                </a:solidFill>
                <a:latin typeface="Times New Roman" charset="0"/>
              </a:rPr>
              <a:t>aproaches</a:t>
            </a:r>
            <a:r>
              <a:rPr lang="en-US" dirty="0">
                <a:solidFill>
                  <a:srgbClr val="000000"/>
                </a:solidFill>
                <a:latin typeface="Times New Roman" charset="0"/>
              </a:rPr>
              <a:t> to measure omega.  </a:t>
            </a:r>
            <a:br>
              <a:rPr lang="en-US" dirty="0">
                <a:solidFill>
                  <a:srgbClr val="000000"/>
                </a:solidFill>
                <a:latin typeface="Times New Roman" charset="0"/>
              </a:rPr>
            </a:br>
            <a:r>
              <a:rPr lang="en-US" dirty="0">
                <a:solidFill>
                  <a:srgbClr val="000000"/>
                </a:solidFill>
                <a:latin typeface="Times New Roman" charset="0"/>
              </a:rPr>
              <a:t>The dataset used by Yang et al is here: </a:t>
            </a:r>
            <a:r>
              <a:rPr lang="en-US" dirty="0">
                <a:solidFill>
                  <a:srgbClr val="000000"/>
                </a:solidFill>
                <a:latin typeface="Times New Roman" charset="0"/>
                <a:hlinkClick r:id="rId4"/>
              </a:rPr>
              <a:t>flu_data.paup </a:t>
            </a:r>
            <a:r>
              <a:rPr lang="en-US" dirty="0">
                <a:solidFill>
                  <a:srgbClr val="000000"/>
                </a:solidFill>
                <a:latin typeface="Times New Roman" charset="0"/>
              </a:rPr>
              <a:t>. </a:t>
            </a:r>
          </a:p>
          <a:p>
            <a:endParaRPr lang="en-US" dirty="0"/>
          </a:p>
        </p:txBody>
      </p:sp>
    </p:spTree>
    <p:extLst>
      <p:ext uri="{BB962C8B-B14F-4D97-AF65-F5344CB8AC3E}">
        <p14:creationId xmlns:p14="http://schemas.microsoft.com/office/powerpoint/2010/main" val="3186562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idx="4294967295"/>
          </p:nvPr>
        </p:nvSpPr>
        <p:spPr>
          <a:xfrm>
            <a:off x="1524000" y="0"/>
            <a:ext cx="7772400" cy="762000"/>
          </a:xfrm>
        </p:spPr>
        <p:txBody>
          <a:bodyPr/>
          <a:lstStyle/>
          <a:p>
            <a:pPr algn="l" eaLnBrk="1" hangingPunct="1"/>
            <a:r>
              <a:rPr lang="en-US" dirty="0">
                <a:latin typeface="Times New Roman" charset="0"/>
              </a:rPr>
              <a:t>s&gt;0</a:t>
            </a:r>
          </a:p>
        </p:txBody>
      </p:sp>
      <p:sp>
        <p:nvSpPr>
          <p:cNvPr id="125954" name="Rectangle 3"/>
          <p:cNvSpPr>
            <a:spLocks noChangeArrowheads="1"/>
          </p:cNvSpPr>
          <p:nvPr/>
        </p:nvSpPr>
        <p:spPr bwMode="auto">
          <a:xfrm>
            <a:off x="641131" y="688428"/>
            <a:ext cx="11550869" cy="6309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9" tIns="45714" rIns="91429" bIns="45714">
            <a:spAutoFit/>
          </a:bodyPr>
          <a:lstStyle/>
          <a:p>
            <a:pPr fontAlgn="base">
              <a:spcBef>
                <a:spcPct val="0"/>
              </a:spcBef>
              <a:spcAft>
                <a:spcPct val="0"/>
              </a:spcAft>
            </a:pPr>
            <a:r>
              <a:rPr lang="en-US" sz="2000" dirty="0">
                <a:solidFill>
                  <a:srgbClr val="000000"/>
                </a:solidFill>
                <a:latin typeface="Arial" charset="0"/>
                <a:ea typeface="ＭＳ Ｐゴシック" charset="0"/>
                <a:cs typeface="ＭＳ Ｐゴシック" charset="0"/>
              </a:rPr>
              <a:t>Time till fixation on average: </a:t>
            </a:r>
          </a:p>
          <a:p>
            <a:pPr fontAlgn="base">
              <a:spcBef>
                <a:spcPct val="0"/>
              </a:spcBef>
              <a:spcAft>
                <a:spcPct val="0"/>
              </a:spcAft>
            </a:pPr>
            <a:r>
              <a:rPr lang="en-US" sz="2000" dirty="0" err="1">
                <a:solidFill>
                  <a:srgbClr val="000000"/>
                </a:solidFill>
                <a:latin typeface="Arial" charset="0"/>
                <a:ea typeface="ＭＳ Ｐゴシック" charset="0"/>
                <a:cs typeface="ＭＳ Ｐゴシック" charset="0"/>
              </a:rPr>
              <a:t>t</a:t>
            </a:r>
            <a:r>
              <a:rPr lang="en-US" sz="2000" baseline="-30000" dirty="0" err="1">
                <a:solidFill>
                  <a:srgbClr val="000000"/>
                </a:solidFill>
                <a:latin typeface="Arial" charset="0"/>
                <a:ea typeface="ＭＳ Ｐゴシック" charset="0"/>
                <a:cs typeface="ＭＳ Ｐゴシック" charset="0"/>
              </a:rPr>
              <a:t>av</a:t>
            </a:r>
            <a:r>
              <a:rPr lang="en-US" sz="2000" dirty="0">
                <a:solidFill>
                  <a:srgbClr val="000000"/>
                </a:solidFill>
                <a:latin typeface="Arial" charset="0"/>
                <a:ea typeface="ＭＳ Ｐゴシック" charset="0"/>
                <a:cs typeface="ＭＳ Ｐゴシック" charset="0"/>
              </a:rPr>
              <a:t>= (2/s) ln (2N) generations </a:t>
            </a:r>
            <a:r>
              <a:rPr lang="en-US" sz="2000" dirty="0">
                <a:solidFill>
                  <a:srgbClr val="FF0000"/>
                </a:solidFill>
                <a:latin typeface="Arial" charset="0"/>
                <a:ea typeface="ＭＳ Ｐゴシック" charset="0"/>
                <a:cs typeface="ＭＳ Ｐゴシック" charset="0"/>
              </a:rPr>
              <a:t> </a:t>
            </a:r>
            <a:br>
              <a:rPr lang="en-US" sz="2000" dirty="0">
                <a:solidFill>
                  <a:srgbClr val="FF0000"/>
                </a:solidFill>
                <a:latin typeface="Arial" charset="0"/>
                <a:ea typeface="ＭＳ Ｐゴシック" charset="0"/>
                <a:cs typeface="ＭＳ Ｐゴシック" charset="0"/>
              </a:rPr>
            </a:br>
            <a:r>
              <a:rPr lang="en-US" sz="2000" dirty="0">
                <a:solidFill>
                  <a:srgbClr val="FF0000"/>
                </a:solidFill>
                <a:latin typeface="Arial" charset="0"/>
                <a:ea typeface="ＭＳ Ｐゴシック" charset="0"/>
                <a:cs typeface="ＭＳ Ｐゴシック" charset="0"/>
              </a:rPr>
              <a:t>(how come that this is also true for mutations with negative </a:t>
            </a:r>
            <a:r>
              <a:rPr lang="ja-JP" altLang="en-US" sz="2000" dirty="0">
                <a:solidFill>
                  <a:srgbClr val="FF0000"/>
                </a:solidFill>
                <a:latin typeface="Arial" charset="0"/>
                <a:ea typeface="ＭＳ Ｐゴシック" charset="0"/>
                <a:cs typeface="ＭＳ Ｐゴシック" charset="0"/>
              </a:rPr>
              <a:t>“</a:t>
            </a:r>
            <a:r>
              <a:rPr lang="en-US" altLang="ja-JP" sz="2000" dirty="0">
                <a:solidFill>
                  <a:srgbClr val="FF0000"/>
                </a:solidFill>
                <a:latin typeface="Arial" charset="0"/>
                <a:ea typeface="ＭＳ Ｐゴシック" charset="0"/>
                <a:cs typeface="ＭＳ Ｐゴシック" charset="0"/>
              </a:rPr>
              <a:t>s</a:t>
            </a:r>
            <a:r>
              <a:rPr lang="ja-JP" altLang="en-US" sz="2000" dirty="0">
                <a:solidFill>
                  <a:srgbClr val="FF0000"/>
                </a:solidFill>
                <a:latin typeface="Arial" charset="0"/>
                <a:ea typeface="ＭＳ Ｐゴシック" charset="0"/>
                <a:cs typeface="ＭＳ Ｐゴシック" charset="0"/>
              </a:rPr>
              <a:t>”</a:t>
            </a:r>
            <a:r>
              <a:rPr lang="en-US" altLang="ja-JP" sz="2000" dirty="0">
                <a:solidFill>
                  <a:srgbClr val="FF0000"/>
                </a:solidFill>
                <a:latin typeface="Arial" charset="0"/>
                <a:ea typeface="ＭＳ Ｐゴシック" charset="0"/>
                <a:cs typeface="ＭＳ Ｐゴシック" charset="0"/>
              </a:rPr>
              <a:t> !  discuss among yourselves)</a:t>
            </a:r>
          </a:p>
          <a:p>
            <a:pPr fontAlgn="base">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hangingPunct="0"/>
            <a:r>
              <a:rPr lang="en-US" sz="2000" dirty="0">
                <a:solidFill>
                  <a:srgbClr val="000000"/>
                </a:solidFill>
              </a:rPr>
              <a:t>N=10</a:t>
            </a:r>
            <a:r>
              <a:rPr lang="en-US" sz="2000" baseline="30000" dirty="0">
                <a:solidFill>
                  <a:srgbClr val="000000"/>
                </a:solidFill>
              </a:rPr>
              <a:t>4</a:t>
            </a:r>
            <a:r>
              <a:rPr lang="en-US" sz="2000" dirty="0">
                <a:solidFill>
                  <a:srgbClr val="000000"/>
                </a:solidFill>
              </a:rPr>
              <a:t>, </a:t>
            </a:r>
          </a:p>
          <a:p>
            <a:pPr eaLnBrk="0" hangingPunct="0"/>
            <a:r>
              <a:rPr lang="en-US" sz="2000" dirty="0">
                <a:solidFill>
                  <a:srgbClr val="000000"/>
                </a:solidFill>
              </a:rPr>
              <a:t>s=0:  average time to fixation: 40.000 generations</a:t>
            </a:r>
            <a:br>
              <a:rPr lang="en-US" sz="2000" dirty="0">
                <a:solidFill>
                  <a:srgbClr val="000000"/>
                </a:solidFill>
              </a:rPr>
            </a:br>
            <a:r>
              <a:rPr lang="en-US" sz="2000" dirty="0">
                <a:solidFill>
                  <a:srgbClr val="000000"/>
                </a:solidFill>
              </a:rPr>
              <a:t>s=0.01:  average time to fixation: 1.900 generations </a:t>
            </a:r>
          </a:p>
          <a:p>
            <a:pPr eaLnBrk="0" hangingPunct="0"/>
            <a:endParaRPr lang="en-US" sz="2000" dirty="0">
              <a:solidFill>
                <a:srgbClr val="000000"/>
              </a:solidFill>
            </a:endParaRP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N=10</a:t>
            </a:r>
            <a:r>
              <a:rPr lang="en-US" sz="2000" baseline="30000" dirty="0">
                <a:solidFill>
                  <a:srgbClr val="000000"/>
                </a:solidFill>
                <a:latin typeface="Arial" charset="0"/>
                <a:ea typeface="ＭＳ Ｐゴシック" charset="0"/>
                <a:cs typeface="ＭＳ Ｐゴシック" charset="0"/>
              </a:rPr>
              <a:t>6</a:t>
            </a:r>
            <a:r>
              <a:rPr lang="en-US" sz="2000" dirty="0">
                <a:solidFill>
                  <a:srgbClr val="000000"/>
                </a:solidFill>
                <a:latin typeface="Arial" charset="0"/>
                <a:ea typeface="ＭＳ Ｐゴシック" charset="0"/>
                <a:cs typeface="ＭＳ Ｐゴシック" charset="0"/>
              </a:rPr>
              <a:t>,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4*10</a:t>
            </a:r>
            <a:r>
              <a:rPr lang="en-US" sz="2000" baseline="30000" dirty="0">
                <a:solidFill>
                  <a:srgbClr val="000000"/>
                </a:solidFill>
                <a:latin typeface="Arial" charset="0"/>
                <a:ea typeface="ＭＳ Ｐゴシック" charset="0"/>
                <a:cs typeface="ＭＳ Ｐゴシック" charset="0"/>
              </a:rPr>
              <a:t>6</a:t>
            </a:r>
            <a:r>
              <a:rPr lang="en-US" sz="2000" dirty="0">
                <a:solidFill>
                  <a:srgbClr val="000000"/>
                </a:solidFill>
                <a:latin typeface="Arial" charset="0"/>
                <a:ea typeface="ＭＳ Ｐゴシック" charset="0"/>
                <a:cs typeface="ＭＳ Ｐゴシック" charset="0"/>
              </a:rPr>
              <a:t> generations</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s=0.01:  average time to fixation: 2900 generations </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N=10</a:t>
            </a:r>
            <a:r>
              <a:rPr lang="en-US" sz="2000" baseline="30000" dirty="0">
                <a:solidFill>
                  <a:srgbClr val="000000"/>
                </a:solidFill>
                <a:latin typeface="Arial" charset="0"/>
                <a:ea typeface="ＭＳ Ｐゴシック" charset="0"/>
                <a:cs typeface="ＭＳ Ｐゴシック" charset="0"/>
              </a:rPr>
              <a:t>11 </a:t>
            </a:r>
            <a:r>
              <a:rPr lang="en-US" sz="2000" dirty="0">
                <a:solidFill>
                  <a:srgbClr val="000000"/>
                </a:solidFill>
                <a:latin typeface="Arial" charset="0"/>
                <a:ea typeface="ＭＳ Ｐゴシック" charset="0"/>
                <a:cs typeface="ＭＳ Ｐゴシック" charset="0"/>
              </a:rPr>
              <a:t>(100 billion – size of the </a:t>
            </a:r>
            <a:r>
              <a:rPr lang="en-US" sz="2000" i="1" dirty="0" err="1">
                <a:solidFill>
                  <a:srgbClr val="000000"/>
                </a:solidFill>
                <a:latin typeface="Arial" charset="0"/>
                <a:ea typeface="ＭＳ Ｐゴシック" charset="0"/>
                <a:cs typeface="ＭＳ Ｐゴシック" charset="0"/>
              </a:rPr>
              <a:t>Prochlorococcus</a:t>
            </a:r>
            <a:r>
              <a:rPr lang="en-US" sz="2000" dirty="0">
                <a:solidFill>
                  <a:srgbClr val="000000"/>
                </a:solidFill>
                <a:latin typeface="Arial" charset="0"/>
                <a:ea typeface="ＭＳ Ｐゴシック" charset="0"/>
                <a:cs typeface="ＭＳ Ｐゴシック" charset="0"/>
              </a:rPr>
              <a:t> population),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2*10</a:t>
            </a:r>
            <a:r>
              <a:rPr lang="en-US" sz="2000" baseline="30000" dirty="0">
                <a:solidFill>
                  <a:srgbClr val="000000"/>
                </a:solidFill>
                <a:latin typeface="Arial" charset="0"/>
                <a:ea typeface="ＭＳ Ｐゴシック" charset="0"/>
                <a:cs typeface="ＭＳ Ｐゴシック" charset="0"/>
              </a:rPr>
              <a:t>11</a:t>
            </a:r>
            <a:r>
              <a:rPr lang="en-US" sz="2000" dirty="0">
                <a:solidFill>
                  <a:srgbClr val="000000"/>
                </a:solidFill>
                <a:latin typeface="Arial" charset="0"/>
                <a:ea typeface="ＭＳ Ｐゴシック" charset="0"/>
                <a:cs typeface="ＭＳ Ｐゴシック" charset="0"/>
              </a:rPr>
              <a:t> generations (about .5 billion years)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s=0.01:  average time to fixation: 5200 generations (about 14 years)</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r>
              <a:rPr lang="en-US" sz="2000" dirty="0">
                <a:solidFill>
                  <a:srgbClr val="000000"/>
                </a:solidFill>
                <a:latin typeface="Arial" charset="0"/>
                <a:ea typeface="ＭＳ Ｐゴシック" charset="0"/>
              </a:rPr>
              <a:t>Probability of fixation, P, is approximately equal to 2s; </a:t>
            </a:r>
            <a:br>
              <a:rPr lang="en-US" sz="2000" dirty="0">
                <a:solidFill>
                  <a:srgbClr val="000000"/>
                </a:solidFill>
                <a:latin typeface="Arial" charset="0"/>
                <a:ea typeface="ＭＳ Ｐゴシック" charset="0"/>
              </a:rPr>
            </a:br>
            <a:r>
              <a:rPr lang="en-US" sz="2000" dirty="0">
                <a:solidFill>
                  <a:srgbClr val="000000"/>
                </a:solidFill>
                <a:latin typeface="Arial" charset="0"/>
                <a:ea typeface="ＭＳ Ｐゴシック" charset="0"/>
              </a:rPr>
              <a:t>      e.g., if selective advantage s = 1% then P = 2% </a:t>
            </a:r>
            <a:br>
              <a:rPr lang="en-US" sz="2000" dirty="0"/>
            </a:br>
            <a:r>
              <a:rPr lang="en-US" dirty="0"/>
              <a:t>     </a:t>
            </a:r>
            <a:endParaRPr lang="en-US" sz="200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1402541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8125"/>
            <a:ext cx="9144000" cy="63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638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62000"/>
            <a:ext cx="3810000" cy="498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2" name="Rectangle 2"/>
          <p:cNvSpPr>
            <a:spLocks noGrp="1" noChangeArrowheads="1"/>
          </p:cNvSpPr>
          <p:nvPr>
            <p:ph type="title"/>
          </p:nvPr>
        </p:nvSpPr>
        <p:spPr>
          <a:xfrm>
            <a:off x="1524000" y="0"/>
            <a:ext cx="8458200" cy="990600"/>
          </a:xfrm>
        </p:spPr>
        <p:txBody>
          <a:bodyPr/>
          <a:lstStyle/>
          <a:p>
            <a:pPr algn="l"/>
            <a:r>
              <a:rPr lang="en-US" sz="2400" b="1">
                <a:latin typeface="Times New Roman" charset="0"/>
              </a:rPr>
              <a:t>plot LogL to determine which samples to ignore</a:t>
            </a:r>
          </a:p>
        </p:txBody>
      </p:sp>
      <p:grpSp>
        <p:nvGrpSpPr>
          <p:cNvPr id="7" name="Group 6"/>
          <p:cNvGrpSpPr>
            <a:grpSpLocks/>
          </p:cNvGrpSpPr>
          <p:nvPr/>
        </p:nvGrpSpPr>
        <p:grpSpPr bwMode="auto">
          <a:xfrm>
            <a:off x="2057400" y="1219201"/>
            <a:ext cx="8610600" cy="4957763"/>
            <a:chOff x="533400" y="1219200"/>
            <a:chExt cx="8610600" cy="4957764"/>
          </a:xfrm>
        </p:grpSpPr>
        <p:pic>
          <p:nvPicPr>
            <p:cNvPr id="358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9377" y="1219200"/>
              <a:ext cx="5074623"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5845" name="Group 5"/>
            <p:cNvGrpSpPr>
              <a:grpSpLocks/>
            </p:cNvGrpSpPr>
            <p:nvPr/>
          </p:nvGrpSpPr>
          <p:grpSpPr bwMode="auto">
            <a:xfrm>
              <a:off x="533400" y="3276601"/>
              <a:ext cx="5410199" cy="2900363"/>
              <a:chOff x="533400" y="3276601"/>
              <a:chExt cx="5410199" cy="2900363"/>
            </a:xfrm>
          </p:grpSpPr>
          <p:grpSp>
            <p:nvGrpSpPr>
              <p:cNvPr id="35846" name="Group 7"/>
              <p:cNvGrpSpPr>
                <a:grpSpLocks/>
              </p:cNvGrpSpPr>
              <p:nvPr/>
            </p:nvGrpSpPr>
            <p:grpSpPr bwMode="auto">
              <a:xfrm>
                <a:off x="533400" y="3276601"/>
                <a:ext cx="5291138" cy="2900363"/>
                <a:chOff x="336" y="2064"/>
                <a:chExt cx="3333" cy="1827"/>
              </a:xfrm>
            </p:grpSpPr>
            <p:sp>
              <p:nvSpPr>
                <p:cNvPr id="35848" name="Text Box 8"/>
                <p:cNvSpPr txBox="1">
                  <a:spLocks noChangeArrowheads="1"/>
                </p:cNvSpPr>
                <p:nvPr/>
              </p:nvSpPr>
              <p:spPr bwMode="auto">
                <a:xfrm>
                  <a:off x="707" y="3600"/>
                  <a:ext cx="2962" cy="291"/>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457200" eaLnBrk="1" hangingPunct="1"/>
                  <a:r>
                    <a:rPr lang="en-US">
                      <a:solidFill>
                        <a:srgbClr val="000000"/>
                      </a:solidFill>
                    </a:rPr>
                    <a:t>the same after rescaling the y-axis </a:t>
                  </a:r>
                </a:p>
              </p:txBody>
            </p:sp>
            <p:sp>
              <p:nvSpPr>
                <p:cNvPr id="35849" name="Line 9"/>
                <p:cNvSpPr>
                  <a:spLocks noChangeShapeType="1"/>
                </p:cNvSpPr>
                <p:nvPr/>
              </p:nvSpPr>
              <p:spPr bwMode="auto">
                <a:xfrm>
                  <a:off x="336" y="2064"/>
                  <a:ext cx="672" cy="1536"/>
                </a:xfrm>
                <a:prstGeom prst="line">
                  <a:avLst/>
                </a:prstGeom>
                <a:noFill/>
                <a:ln w="571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457200"/>
                  <a:endParaRPr lang="en-US" b="1">
                    <a:solidFill>
                      <a:srgbClr val="000000"/>
                    </a:solidFill>
                    <a:latin typeface="Times New Roman" charset="0"/>
                  </a:endParaRPr>
                </a:p>
              </p:txBody>
            </p:sp>
          </p:grpSp>
          <p:sp>
            <p:nvSpPr>
              <p:cNvPr id="35847" name="Line 6"/>
              <p:cNvSpPr>
                <a:spLocks noChangeShapeType="1"/>
              </p:cNvSpPr>
              <p:nvPr/>
            </p:nvSpPr>
            <p:spPr bwMode="auto">
              <a:xfrm flipV="1">
                <a:off x="4571998" y="4114800"/>
                <a:ext cx="1371601" cy="1600200"/>
              </a:xfrm>
              <a:prstGeom prst="line">
                <a:avLst/>
              </a:prstGeom>
              <a:noFill/>
              <a:ln w="571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457200"/>
                <a:endParaRPr lang="en-US" b="1">
                  <a:solidFill>
                    <a:srgbClr val="000000"/>
                  </a:solidFill>
                  <a:latin typeface="Times New Roman" charset="0"/>
                </a:endParaRPr>
              </a:p>
            </p:txBody>
          </p:sp>
        </p:grpSp>
      </p:grpSp>
    </p:spTree>
    <p:extLst>
      <p:ext uri="{BB962C8B-B14F-4D97-AF65-F5344CB8AC3E}">
        <p14:creationId xmlns:p14="http://schemas.microsoft.com/office/powerpoint/2010/main" val="3243516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8950" y="152400"/>
            <a:ext cx="890905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077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152400"/>
            <a:ext cx="8272463"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857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1676400" y="152400"/>
            <a:ext cx="8534400" cy="838200"/>
          </a:xfrm>
        </p:spPr>
        <p:txBody>
          <a:bodyPr/>
          <a:lstStyle/>
          <a:p>
            <a:pPr algn="l"/>
            <a:r>
              <a:rPr lang="en-US" sz="2400" b="1">
                <a:latin typeface="Times New Roman" charset="0"/>
              </a:rPr>
              <a:t>for each codon calculate the the average probability</a:t>
            </a:r>
          </a:p>
        </p:txBody>
      </p:sp>
      <p:graphicFrame>
        <p:nvGraphicFramePr>
          <p:cNvPr id="39938" name="Object 2"/>
          <p:cNvGraphicFramePr>
            <a:graphicFrameLocks noChangeAspect="1"/>
          </p:cNvGraphicFramePr>
          <p:nvPr/>
        </p:nvGraphicFramePr>
        <p:xfrm>
          <a:off x="1676400" y="914401"/>
          <a:ext cx="3900488" cy="2574925"/>
        </p:xfrm>
        <a:graphic>
          <a:graphicData uri="http://schemas.openxmlformats.org/presentationml/2006/ole">
            <mc:AlternateContent xmlns:mc="http://schemas.openxmlformats.org/markup-compatibility/2006">
              <mc:Choice xmlns:v="urn:schemas-microsoft-com:vml" Requires="v">
                <p:oleObj spid="_x0000_s10247" name="Photo Editor Photo" r:id="rId4" imgW="3900952" imgH="2575238" progId="">
                  <p:embed/>
                </p:oleObj>
              </mc:Choice>
              <mc:Fallback>
                <p:oleObj name="Photo Editor Photo" r:id="rId4" imgW="3900952" imgH="2575238" progId="">
                  <p:embed/>
                  <p:pic>
                    <p:nvPicPr>
                      <p:cNvPr id="3993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914401"/>
                        <a:ext cx="3900488" cy="2574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4"/>
          <p:cNvGrpSpPr>
            <a:grpSpLocks/>
          </p:cNvGrpSpPr>
          <p:nvPr/>
        </p:nvGrpSpPr>
        <p:grpSpPr bwMode="auto">
          <a:xfrm>
            <a:off x="2346326" y="2057400"/>
            <a:ext cx="2074863" cy="2560638"/>
            <a:chOff x="518" y="1296"/>
            <a:chExt cx="1307" cy="1613"/>
          </a:xfrm>
        </p:grpSpPr>
        <p:sp>
          <p:nvSpPr>
            <p:cNvPr id="39952" name="Line 5"/>
            <p:cNvSpPr>
              <a:spLocks noChangeShapeType="1"/>
            </p:cNvSpPr>
            <p:nvPr/>
          </p:nvSpPr>
          <p:spPr bwMode="auto">
            <a:xfrm flipV="1">
              <a:off x="1392" y="1296"/>
              <a:ext cx="240" cy="1296"/>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defTabSz="457200"/>
              <a:endParaRPr lang="en-US" b="1">
                <a:solidFill>
                  <a:srgbClr val="000000"/>
                </a:solidFill>
                <a:latin typeface="Times New Roman" charset="0"/>
              </a:endParaRPr>
            </a:p>
          </p:txBody>
        </p:sp>
        <p:sp>
          <p:nvSpPr>
            <p:cNvPr id="39953" name="Line 6"/>
            <p:cNvSpPr>
              <a:spLocks noChangeShapeType="1"/>
            </p:cNvSpPr>
            <p:nvPr/>
          </p:nvSpPr>
          <p:spPr bwMode="auto">
            <a:xfrm flipH="1" flipV="1">
              <a:off x="1248" y="2016"/>
              <a:ext cx="144" cy="576"/>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defTabSz="457200"/>
              <a:endParaRPr lang="en-US" b="1">
                <a:solidFill>
                  <a:srgbClr val="000000"/>
                </a:solidFill>
                <a:latin typeface="Times New Roman" charset="0"/>
              </a:endParaRPr>
            </a:p>
          </p:txBody>
        </p:sp>
        <p:sp>
          <p:nvSpPr>
            <p:cNvPr id="39954" name="Text Box 7"/>
            <p:cNvSpPr txBox="1">
              <a:spLocks noChangeArrowheads="1"/>
            </p:cNvSpPr>
            <p:nvPr/>
          </p:nvSpPr>
          <p:spPr bwMode="auto">
            <a:xfrm>
              <a:off x="518" y="2618"/>
              <a:ext cx="1307" cy="291"/>
            </a:xfrm>
            <a:prstGeom prst="rect">
              <a:avLst/>
            </a:prstGeom>
            <a:noFill/>
            <a:ln w="28575">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457200" eaLnBrk="1" hangingPunct="1"/>
              <a:r>
                <a:rPr lang="en-US">
                  <a:solidFill>
                    <a:srgbClr val="FF0000"/>
                  </a:solidFill>
                </a:rPr>
                <a:t>enter formula </a:t>
              </a:r>
            </a:p>
          </p:txBody>
        </p:sp>
      </p:grpSp>
      <p:grpSp>
        <p:nvGrpSpPr>
          <p:cNvPr id="3" name="Group 8"/>
          <p:cNvGrpSpPr>
            <a:grpSpLocks/>
          </p:cNvGrpSpPr>
          <p:nvPr/>
        </p:nvGrpSpPr>
        <p:grpSpPr bwMode="auto">
          <a:xfrm>
            <a:off x="3733800" y="762001"/>
            <a:ext cx="6934200" cy="3128963"/>
            <a:chOff x="1392" y="480"/>
            <a:chExt cx="4368" cy="1971"/>
          </a:xfrm>
        </p:grpSpPr>
        <p:sp>
          <p:nvSpPr>
            <p:cNvPr id="39945" name="Line 9"/>
            <p:cNvSpPr>
              <a:spLocks noChangeShapeType="1"/>
            </p:cNvSpPr>
            <p:nvPr/>
          </p:nvSpPr>
          <p:spPr bwMode="auto">
            <a:xfrm flipH="1" flipV="1">
              <a:off x="1392" y="2016"/>
              <a:ext cx="1440" cy="192"/>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defTabSz="457200"/>
              <a:endParaRPr lang="en-US" b="1">
                <a:solidFill>
                  <a:srgbClr val="000000"/>
                </a:solidFill>
                <a:latin typeface="Times New Roman" charset="0"/>
              </a:endParaRPr>
            </a:p>
          </p:txBody>
        </p:sp>
        <p:sp>
          <p:nvSpPr>
            <p:cNvPr id="39946" name="Line 10"/>
            <p:cNvSpPr>
              <a:spLocks noChangeShapeType="1"/>
            </p:cNvSpPr>
            <p:nvPr/>
          </p:nvSpPr>
          <p:spPr bwMode="auto">
            <a:xfrm flipH="1" flipV="1">
              <a:off x="1784" y="1985"/>
              <a:ext cx="1048" cy="223"/>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defTabSz="457200"/>
              <a:endParaRPr lang="en-US" b="1">
                <a:solidFill>
                  <a:srgbClr val="000000"/>
                </a:solidFill>
                <a:latin typeface="Times New Roman" charset="0"/>
              </a:endParaRPr>
            </a:p>
          </p:txBody>
        </p:sp>
        <p:sp>
          <p:nvSpPr>
            <p:cNvPr id="39947" name="Line 11"/>
            <p:cNvSpPr>
              <a:spLocks noChangeShapeType="1"/>
            </p:cNvSpPr>
            <p:nvPr/>
          </p:nvSpPr>
          <p:spPr bwMode="auto">
            <a:xfrm flipH="1" flipV="1">
              <a:off x="2066" y="1972"/>
              <a:ext cx="766" cy="236"/>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defTabSz="457200"/>
              <a:endParaRPr lang="en-US" b="1">
                <a:solidFill>
                  <a:srgbClr val="000000"/>
                </a:solidFill>
                <a:latin typeface="Times New Roman" charset="0"/>
              </a:endParaRPr>
            </a:p>
          </p:txBody>
        </p:sp>
        <p:sp>
          <p:nvSpPr>
            <p:cNvPr id="39948" name="Line 12"/>
            <p:cNvSpPr>
              <a:spLocks noChangeShapeType="1"/>
            </p:cNvSpPr>
            <p:nvPr/>
          </p:nvSpPr>
          <p:spPr bwMode="auto">
            <a:xfrm flipH="1" flipV="1">
              <a:off x="2340" y="1964"/>
              <a:ext cx="540" cy="292"/>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defTabSz="457200"/>
              <a:endParaRPr lang="en-US" b="1">
                <a:solidFill>
                  <a:srgbClr val="000000"/>
                </a:solidFill>
                <a:latin typeface="Times New Roman" charset="0"/>
              </a:endParaRPr>
            </a:p>
          </p:txBody>
        </p:sp>
        <p:sp>
          <p:nvSpPr>
            <p:cNvPr id="39949" name="Line 13"/>
            <p:cNvSpPr>
              <a:spLocks noChangeShapeType="1"/>
            </p:cNvSpPr>
            <p:nvPr/>
          </p:nvSpPr>
          <p:spPr bwMode="auto">
            <a:xfrm flipV="1">
              <a:off x="2880" y="1920"/>
              <a:ext cx="240" cy="288"/>
            </a:xfrm>
            <a:prstGeom prst="line">
              <a:avLst/>
            </a:prstGeom>
            <a:noFill/>
            <a:ln w="57150">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defTabSz="457200"/>
              <a:endParaRPr lang="en-US" b="1">
                <a:solidFill>
                  <a:srgbClr val="000000"/>
                </a:solidFill>
                <a:latin typeface="Times New Roman" charset="0"/>
              </a:endParaRPr>
            </a:p>
          </p:txBody>
        </p:sp>
        <p:sp>
          <p:nvSpPr>
            <p:cNvPr id="39950" name="Text Box 14"/>
            <p:cNvSpPr txBox="1">
              <a:spLocks noChangeArrowheads="1"/>
            </p:cNvSpPr>
            <p:nvPr/>
          </p:nvSpPr>
          <p:spPr bwMode="auto">
            <a:xfrm>
              <a:off x="2208" y="2160"/>
              <a:ext cx="170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457200" eaLnBrk="1" hangingPunct="1"/>
              <a:r>
                <a:rPr lang="en-US">
                  <a:solidFill>
                    <a:srgbClr val="FF0000"/>
                  </a:solidFill>
                </a:rPr>
                <a:t>copy paste formula</a:t>
              </a:r>
            </a:p>
          </p:txBody>
        </p:sp>
        <p:graphicFrame>
          <p:nvGraphicFramePr>
            <p:cNvPr id="39951" name="Object 4"/>
            <p:cNvGraphicFramePr>
              <a:graphicFrameLocks noChangeAspect="1"/>
            </p:cNvGraphicFramePr>
            <p:nvPr/>
          </p:nvGraphicFramePr>
          <p:xfrm>
            <a:off x="2692" y="480"/>
            <a:ext cx="3068" cy="1324"/>
          </p:xfrm>
          <a:graphic>
            <a:graphicData uri="http://schemas.openxmlformats.org/presentationml/2006/ole">
              <mc:AlternateContent xmlns:mc="http://schemas.openxmlformats.org/markup-compatibility/2006">
                <mc:Choice xmlns:v="urn:schemas-microsoft-com:vml" Requires="v">
                  <p:oleObj spid="_x0000_s10248" name="Photo Editor Photo" r:id="rId6" imgW="6088908" imgH="2629128" progId="">
                    <p:embed/>
                  </p:oleObj>
                </mc:Choice>
                <mc:Fallback>
                  <p:oleObj name="Photo Editor Photo" r:id="rId6" imgW="6088908" imgH="2629128" progId="">
                    <p:embed/>
                    <p:pic>
                      <p:nvPicPr>
                        <p:cNvPr id="39951"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2" y="480"/>
                          <a:ext cx="3068" cy="1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8" name="Group 7"/>
          <p:cNvGrpSpPr>
            <a:grpSpLocks/>
          </p:cNvGrpSpPr>
          <p:nvPr/>
        </p:nvGrpSpPr>
        <p:grpSpPr bwMode="auto">
          <a:xfrm>
            <a:off x="4648200" y="2667001"/>
            <a:ext cx="5816600" cy="4202113"/>
            <a:chOff x="3124200" y="2667000"/>
            <a:chExt cx="5816600" cy="4201486"/>
          </a:xfrm>
        </p:grpSpPr>
        <p:sp>
          <p:nvSpPr>
            <p:cNvPr id="39942" name="Line 18"/>
            <p:cNvSpPr>
              <a:spLocks noChangeShapeType="1"/>
            </p:cNvSpPr>
            <p:nvPr/>
          </p:nvSpPr>
          <p:spPr bwMode="auto">
            <a:xfrm flipH="1">
              <a:off x="6858000" y="2667000"/>
              <a:ext cx="685800" cy="1524000"/>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defTabSz="457200"/>
              <a:endParaRPr lang="en-US" b="1">
                <a:solidFill>
                  <a:srgbClr val="000000"/>
                </a:solidFill>
                <a:latin typeface="Times New Roman" charset="0"/>
              </a:endParaRPr>
            </a:p>
          </p:txBody>
        </p:sp>
        <p:sp>
          <p:nvSpPr>
            <p:cNvPr id="39943" name="Text Box 19"/>
            <p:cNvSpPr txBox="1">
              <a:spLocks noChangeArrowheads="1"/>
            </p:cNvSpPr>
            <p:nvPr/>
          </p:nvSpPr>
          <p:spPr bwMode="auto">
            <a:xfrm>
              <a:off x="7086600" y="3429000"/>
              <a:ext cx="1281871" cy="461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457200" eaLnBrk="1" hangingPunct="1"/>
              <a:r>
                <a:rPr lang="en-US">
                  <a:solidFill>
                    <a:srgbClr val="FF0000"/>
                  </a:solidFill>
                </a:rPr>
                <a:t>plot row</a:t>
              </a:r>
            </a:p>
          </p:txBody>
        </p:sp>
        <p:pic>
          <p:nvPicPr>
            <p:cNvPr id="39944"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4332177"/>
              <a:ext cx="5816600" cy="2536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71908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1835151" y="300039"/>
            <a:ext cx="8520113" cy="409575"/>
          </a:xfrm>
        </p:spPr>
        <p:txBody>
          <a:bodyPr/>
          <a:lstStyle/>
          <a:p>
            <a:pPr algn="ctr" eaLnBrk="1" hangingPunct="1"/>
            <a:r>
              <a:rPr lang="en-US" sz="2000" dirty="0">
                <a:latin typeface="Arial" charset="0"/>
              </a:rPr>
              <a:t>Purifying selection in GTA genes</a:t>
            </a:r>
          </a:p>
        </p:txBody>
      </p:sp>
      <p:pic>
        <p:nvPicPr>
          <p:cNvPr id="4" name="Content Placeholder 3" descr="nrmicro2802-f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9599"/>
          <a:stretch>
            <a:fillRect/>
          </a:stretch>
        </p:blipFill>
        <p:spPr>
          <a:xfrm>
            <a:off x="4062413" y="1724025"/>
            <a:ext cx="3865562" cy="3244850"/>
          </a:xfrm>
        </p:spPr>
      </p:pic>
      <p:sp>
        <p:nvSpPr>
          <p:cNvPr id="5" name="TextBox 4"/>
          <p:cNvSpPr txBox="1">
            <a:spLocks noChangeArrowheads="1"/>
          </p:cNvSpPr>
          <p:nvPr/>
        </p:nvSpPr>
        <p:spPr bwMode="auto">
          <a:xfrm>
            <a:off x="2143125" y="1074738"/>
            <a:ext cx="80248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dirty="0" err="1">
                <a:solidFill>
                  <a:srgbClr val="000000"/>
                </a:solidFill>
                <a:cs typeface="Arial" charset="0"/>
              </a:rPr>
              <a:t>dN</a:t>
            </a:r>
            <a:r>
              <a:rPr lang="en-US" sz="2000" dirty="0">
                <a:solidFill>
                  <a:srgbClr val="000000"/>
                </a:solidFill>
                <a:cs typeface="Arial" charset="0"/>
              </a:rPr>
              <a:t>/</a:t>
            </a:r>
            <a:r>
              <a:rPr lang="en-US" sz="2000" dirty="0" err="1">
                <a:solidFill>
                  <a:srgbClr val="000000"/>
                </a:solidFill>
                <a:cs typeface="Arial" charset="0"/>
              </a:rPr>
              <a:t>dS</a:t>
            </a:r>
            <a:r>
              <a:rPr lang="en-US" sz="2000" dirty="0">
                <a:solidFill>
                  <a:srgbClr val="000000"/>
                </a:solidFill>
                <a:cs typeface="Arial" charset="0"/>
              </a:rPr>
              <a:t> &lt;1 for GTA genes has been used to infer selection for function</a:t>
            </a:r>
          </a:p>
        </p:txBody>
      </p:sp>
      <p:grpSp>
        <p:nvGrpSpPr>
          <p:cNvPr id="9" name="Group 8"/>
          <p:cNvGrpSpPr>
            <a:grpSpLocks/>
          </p:cNvGrpSpPr>
          <p:nvPr/>
        </p:nvGrpSpPr>
        <p:grpSpPr bwMode="auto">
          <a:xfrm>
            <a:off x="2143125" y="2530476"/>
            <a:ext cx="2300288" cy="1935163"/>
            <a:chOff x="656948" y="2711272"/>
            <a:chExt cx="2299316" cy="1935332"/>
          </a:xfrm>
        </p:grpSpPr>
        <p:sp>
          <p:nvSpPr>
            <p:cNvPr id="270344" name="TextBox 5"/>
            <p:cNvSpPr txBox="1">
              <a:spLocks noChangeArrowheads="1"/>
            </p:cNvSpPr>
            <p:nvPr/>
          </p:nvSpPr>
          <p:spPr bwMode="auto">
            <a:xfrm>
              <a:off x="656948" y="3494272"/>
              <a:ext cx="137603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FF0000"/>
                  </a:solidFill>
                  <a:cs typeface="Arial" charset="0"/>
                </a:rPr>
                <a:t>GTA genes</a:t>
              </a:r>
            </a:p>
          </p:txBody>
        </p:sp>
        <p:sp>
          <p:nvSpPr>
            <p:cNvPr id="270345" name="Line Callout 1 7"/>
            <p:cNvSpPr>
              <a:spLocks/>
            </p:cNvSpPr>
            <p:nvPr/>
          </p:nvSpPr>
          <p:spPr bwMode="auto">
            <a:xfrm>
              <a:off x="2539013" y="2711272"/>
              <a:ext cx="417251" cy="1935332"/>
            </a:xfrm>
            <a:prstGeom prst="borderCallout1">
              <a:avLst>
                <a:gd name="adj1" fmla="val 49486"/>
                <a:gd name="adj2" fmla="val -8333"/>
                <a:gd name="adj3" fmla="val 49657"/>
                <a:gd name="adj4" fmla="val -123440"/>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gr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b="84296"/>
          <a:stretch>
            <a:fillRect/>
          </a:stretch>
        </p:blipFill>
        <p:spPr bwMode="auto">
          <a:xfrm>
            <a:off x="3078163" y="5467350"/>
            <a:ext cx="671671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4"/>
          <p:cNvSpPr>
            <a:spLocks noChangeArrowheads="1"/>
          </p:cNvSpPr>
          <p:nvPr/>
        </p:nvSpPr>
        <p:spPr bwMode="auto">
          <a:xfrm>
            <a:off x="3868738" y="5003800"/>
            <a:ext cx="4064000" cy="190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249" tIns="45627" rIns="91249" bIns="45627" anchor="ctr">
            <a:spAutoFit/>
          </a:bodyPr>
          <a:lstStyle/>
          <a:p>
            <a:pPr algn="r" defTabSz="911225" fontAlgn="base">
              <a:spcBef>
                <a:spcPct val="0"/>
              </a:spcBef>
              <a:spcAft>
                <a:spcPct val="0"/>
              </a:spcAft>
            </a:pPr>
            <a:r>
              <a:rPr lang="en-US" sz="600" b="1">
                <a:solidFill>
                  <a:srgbClr val="000000"/>
                </a:solidFill>
                <a:latin typeface="Arial" charset="0"/>
                <a:ea typeface="ＭＳ Ｐゴシック" charset="0"/>
                <a:cs typeface="Arial" charset="0"/>
              </a:rPr>
              <a:t>Lang AS, Zhaxybayeva O, Beatty JT. Nat Rev Microbiol. 2012 Jun 11;10(7):472-82 </a:t>
            </a:r>
          </a:p>
        </p:txBody>
      </p:sp>
      <p:sp>
        <p:nvSpPr>
          <p:cNvPr id="12" name="TextBox 11"/>
          <p:cNvSpPr txBox="1">
            <a:spLocks noChangeArrowheads="1"/>
          </p:cNvSpPr>
          <p:nvPr/>
        </p:nvSpPr>
        <p:spPr bwMode="auto">
          <a:xfrm>
            <a:off x="4643438" y="6562725"/>
            <a:ext cx="358140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600" b="1">
                <a:solidFill>
                  <a:srgbClr val="000000"/>
                </a:solidFill>
                <a:cs typeface="Arial" charset="0"/>
              </a:rPr>
              <a:t>Lang, A.S. &amp; Beatty, J.T.  Trends in Microbiology , Vol.15, No.2 , 2006</a:t>
            </a:r>
          </a:p>
        </p:txBody>
      </p:sp>
    </p:spTree>
    <p:extLst>
      <p:ext uri="{BB962C8B-B14F-4D97-AF65-F5344CB8AC3E}">
        <p14:creationId xmlns:p14="http://schemas.microsoft.com/office/powerpoint/2010/main" val="42302054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522514" y="151185"/>
            <a:ext cx="11573692" cy="6555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p>
            <a:pPr fontAlgn="base">
              <a:spcBef>
                <a:spcPct val="0"/>
              </a:spcBef>
              <a:spcAft>
                <a:spcPct val="0"/>
              </a:spcAft>
            </a:pPr>
            <a:r>
              <a:rPr lang="en-US" sz="3600" b="1" dirty="0">
                <a:solidFill>
                  <a:srgbClr val="000000"/>
                </a:solidFill>
                <a:latin typeface="Times New Roman" charset="0"/>
                <a:ea typeface="ＭＳ Ｐゴシック" charset="0"/>
                <a:cs typeface="ＭＳ Ｐゴシック" charset="0"/>
              </a:rPr>
              <a:t>Other ways to detect positive selection</a:t>
            </a:r>
          </a:p>
          <a:p>
            <a:pPr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Selective sweeps </a:t>
            </a:r>
            <a:r>
              <a:rPr lang="en-US" sz="2400" dirty="0">
                <a:solidFill>
                  <a:srgbClr val="000000"/>
                </a:solidFill>
                <a:latin typeface="Times New Roman" charset="0"/>
                <a:ea typeface="ＭＳ Ｐゴシック" charset="0"/>
                <a:cs typeface="ＭＳ Ｐゴシック" charset="0"/>
              </a:rPr>
              <a:t>-&gt; fewer alleles present in population (lower heterogeneity between alleles)</a:t>
            </a:r>
            <a:br>
              <a:rPr lang="en-US" sz="2400" dirty="0">
                <a:solidFill>
                  <a:srgbClr val="000000"/>
                </a:solidFill>
                <a:latin typeface="Times New Roman" charset="0"/>
                <a:ea typeface="ＭＳ Ｐゴシック" charset="0"/>
                <a:cs typeface="ＭＳ Ｐゴシック" charset="0"/>
              </a:rPr>
            </a:br>
            <a:r>
              <a:rPr lang="en-US" sz="2400" dirty="0">
                <a:solidFill>
                  <a:srgbClr val="000000"/>
                </a:solidFill>
                <a:latin typeface="Times New Roman" charset="0"/>
                <a:ea typeface="ＭＳ Ｐゴシック" charset="0"/>
                <a:cs typeface="ＭＳ Ｐゴシック" charset="0"/>
              </a:rPr>
              <a:t>                             -&gt; neighboring genes </a:t>
            </a:r>
            <a:r>
              <a:rPr lang="en-US" sz="2400" dirty="0" err="1">
                <a:solidFill>
                  <a:srgbClr val="000000"/>
                </a:solidFill>
                <a:latin typeface="Times New Roman" charset="0"/>
                <a:ea typeface="ＭＳ Ｐゴシック" charset="0"/>
                <a:cs typeface="ＭＳ Ｐゴシック" charset="0"/>
              </a:rPr>
              <a:t>sweeped</a:t>
            </a:r>
            <a:r>
              <a:rPr lang="en-US" sz="2400" dirty="0">
                <a:solidFill>
                  <a:srgbClr val="000000"/>
                </a:solidFill>
                <a:latin typeface="Times New Roman" charset="0"/>
                <a:ea typeface="ＭＳ Ｐゴシック" charset="0"/>
                <a:cs typeface="ＭＳ Ｐゴシック" charset="0"/>
              </a:rPr>
              <a:t> along (linkage disequilibrium) </a:t>
            </a:r>
          </a:p>
          <a:p>
            <a:pPr fontAlgn="base">
              <a:spcBef>
                <a:spcPct val="0"/>
              </a:spcBef>
              <a:spcAft>
                <a:spcPct val="0"/>
              </a:spcAft>
            </a:pPr>
            <a:br>
              <a:rPr lang="en-US" sz="2400" b="1" dirty="0">
                <a:solidFill>
                  <a:srgbClr val="000000"/>
                </a:solidFill>
                <a:latin typeface="Times New Roman" charset="0"/>
                <a:ea typeface="ＭＳ Ｐゴシック" charset="0"/>
                <a:cs typeface="ＭＳ Ｐゴシック" charset="0"/>
              </a:rPr>
            </a:br>
            <a:r>
              <a:rPr lang="en-US" sz="2400" dirty="0">
                <a:solidFill>
                  <a:srgbClr val="000000"/>
                </a:solidFill>
                <a:latin typeface="Times New Roman" charset="0"/>
                <a:ea typeface="ＭＳ Ｐゴシック" charset="0"/>
                <a:cs typeface="ＭＳ Ｐゴシック" charset="0"/>
              </a:rPr>
              <a:t>(see below for possible contributions from archaic Humans for example) </a:t>
            </a:r>
            <a:br>
              <a:rPr lang="en-US" sz="2400" b="1" dirty="0">
                <a:solidFill>
                  <a:srgbClr val="000000"/>
                </a:solidFill>
                <a:latin typeface="Times New Roman" charset="0"/>
                <a:ea typeface="ＭＳ Ｐゴシック" charset="0"/>
                <a:cs typeface="ＭＳ Ｐゴシック" charset="0"/>
              </a:rPr>
            </a:br>
            <a:r>
              <a:rPr lang="en-US" sz="2400" b="1" dirty="0">
                <a:solidFill>
                  <a:srgbClr val="000000"/>
                </a:solidFill>
                <a:latin typeface="Times New Roman" charset="0"/>
                <a:ea typeface="ＭＳ Ｐゴシック" charset="0"/>
                <a:cs typeface="ＭＳ Ｐゴシック" charset="0"/>
              </a:rPr>
              <a:t>Repeated episodes of positive selection </a:t>
            </a:r>
            <a:r>
              <a:rPr lang="en-US" sz="2400" dirty="0">
                <a:solidFill>
                  <a:srgbClr val="000000"/>
                </a:solidFill>
                <a:latin typeface="Times New Roman" charset="0"/>
                <a:ea typeface="ＭＳ Ｐゴシック" charset="0"/>
                <a:cs typeface="ＭＳ Ｐゴシック" charset="0"/>
              </a:rPr>
              <a:t>-&gt; high </a:t>
            </a:r>
            <a:r>
              <a:rPr lang="en-US" sz="2400" dirty="0" err="1">
                <a:solidFill>
                  <a:srgbClr val="000000"/>
                </a:solidFill>
                <a:latin typeface="Times New Roman" charset="0"/>
                <a:ea typeface="ＭＳ Ｐゴシック" charset="0"/>
                <a:cs typeface="ＭＳ Ｐゴシック" charset="0"/>
              </a:rPr>
              <a:t>dN</a:t>
            </a:r>
            <a:endParaRPr lang="en-US" sz="2400" dirty="0">
              <a:solidFill>
                <a:srgbClr val="000000"/>
              </a:solidFill>
              <a:latin typeface="Times New Roman" charset="0"/>
              <a:ea typeface="ＭＳ Ｐゴシック" charset="0"/>
              <a:cs typeface="ＭＳ Ｐゴシック" charset="0"/>
            </a:endParaRPr>
          </a:p>
          <a:p>
            <a:pPr fontAlgn="base">
              <a:spcBef>
                <a:spcPct val="0"/>
              </a:spcBef>
              <a:spcAft>
                <a:spcPct val="0"/>
              </a:spcAft>
            </a:pPr>
            <a:r>
              <a:rPr lang="en-US" sz="2400" dirty="0">
                <a:solidFill>
                  <a:srgbClr val="000000"/>
                </a:solidFill>
                <a:latin typeface="Times New Roman" charset="0"/>
                <a:ea typeface="ＭＳ Ｐゴシック" charset="0"/>
                <a:cs typeface="ＭＳ Ｐゴシック" charset="0"/>
              </a:rPr>
              <a:t>(works well for repeated positive – aka diversifying – selection; e.g. virus interaction with the immune system)  </a:t>
            </a:r>
          </a:p>
          <a:p>
            <a:pPr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A COMMON PROBLEM IS DUE TO UNRELIABLY ALIGNED SEQUENCES, which result in high </a:t>
            </a:r>
            <a:r>
              <a:rPr lang="en-US" sz="2400" b="1" dirty="0" err="1">
                <a:solidFill>
                  <a:srgbClr val="000000"/>
                </a:solidFill>
                <a:latin typeface="Times New Roman" charset="0"/>
                <a:ea typeface="ＭＳ Ｐゴシック" charset="0"/>
                <a:cs typeface="ＭＳ Ｐゴシック" charset="0"/>
              </a:rPr>
              <a:t>dN.</a:t>
            </a:r>
            <a:r>
              <a:rPr lang="en-US" sz="2400" b="1" dirty="0">
                <a:solidFill>
                  <a:srgbClr val="000000"/>
                </a:solidFill>
                <a:latin typeface="Times New Roman" charset="0"/>
                <a:ea typeface="ＭＳ Ｐゴシック" charset="0"/>
                <a:cs typeface="ＭＳ Ｐゴシック" charset="0"/>
              </a:rPr>
              <a:t>   </a:t>
            </a:r>
            <a:br>
              <a:rPr lang="en-US" sz="2400" b="1" dirty="0">
                <a:solidFill>
                  <a:srgbClr val="000000"/>
                </a:solidFill>
                <a:latin typeface="Times New Roman" charset="0"/>
                <a:ea typeface="ＭＳ Ｐゴシック" charset="0"/>
                <a:cs typeface="ＭＳ Ｐゴシック" charset="0"/>
              </a:rPr>
            </a:br>
            <a:r>
              <a:rPr lang="en-US" sz="2400" dirty="0">
                <a:solidFill>
                  <a:srgbClr val="000000"/>
                </a:solidFill>
                <a:latin typeface="Times New Roman" charset="0"/>
                <a:ea typeface="ＭＳ Ｐゴシック" charset="0"/>
                <a:cs typeface="ＭＳ Ｐゴシック" charset="0"/>
              </a:rPr>
              <a:t>Genes that are decaying, or that are pseudogenes already, have a </a:t>
            </a:r>
            <a:r>
              <a:rPr lang="en-US" sz="2400" dirty="0" err="1">
                <a:solidFill>
                  <a:srgbClr val="000000"/>
                </a:solidFill>
                <a:latin typeface="Times New Roman" charset="0"/>
                <a:ea typeface="ＭＳ Ｐゴシック" charset="0"/>
                <a:cs typeface="ＭＳ Ｐゴシック" charset="0"/>
              </a:rPr>
              <a:t>dN</a:t>
            </a:r>
            <a:r>
              <a:rPr lang="en-US" sz="2400" dirty="0">
                <a:solidFill>
                  <a:srgbClr val="000000"/>
                </a:solidFill>
                <a:latin typeface="Times New Roman" charset="0"/>
                <a:ea typeface="ＭＳ Ｐゴシック" charset="0"/>
                <a:cs typeface="ＭＳ Ｐゴシック" charset="0"/>
              </a:rPr>
              <a:t>/</a:t>
            </a:r>
            <a:r>
              <a:rPr lang="en-US" sz="2400" dirty="0" err="1">
                <a:solidFill>
                  <a:srgbClr val="000000"/>
                </a:solidFill>
                <a:latin typeface="Times New Roman" charset="0"/>
                <a:ea typeface="ＭＳ Ｐゴシック" charset="0"/>
                <a:cs typeface="ＭＳ Ｐゴシック" charset="0"/>
              </a:rPr>
              <a:t>dS</a:t>
            </a:r>
            <a:r>
              <a:rPr lang="en-US" sz="2400" dirty="0">
                <a:solidFill>
                  <a:srgbClr val="000000"/>
                </a:solidFill>
                <a:latin typeface="Times New Roman" charset="0"/>
                <a:ea typeface="ＭＳ Ｐゴシック" charset="0"/>
                <a:cs typeface="ＭＳ Ｐゴシック" charset="0"/>
              </a:rPr>
              <a:t> close to 1.  Adding questionable alignments to this, one can easily arrive at </a:t>
            </a:r>
            <a:r>
              <a:rPr lang="en-US" sz="2400" dirty="0" err="1">
                <a:solidFill>
                  <a:srgbClr val="000000"/>
                </a:solidFill>
                <a:latin typeface="Times New Roman" charset="0"/>
                <a:ea typeface="ＭＳ Ｐゴシック" charset="0"/>
                <a:cs typeface="ＭＳ Ｐゴシック" charset="0"/>
              </a:rPr>
              <a:t>dN</a:t>
            </a:r>
            <a:r>
              <a:rPr lang="en-US" sz="2400" dirty="0">
                <a:solidFill>
                  <a:srgbClr val="000000"/>
                </a:solidFill>
                <a:latin typeface="Times New Roman" charset="0"/>
                <a:ea typeface="ＭＳ Ｐゴシック" charset="0"/>
                <a:cs typeface="ＭＳ Ｐゴシック" charset="0"/>
              </a:rPr>
              <a:t>/</a:t>
            </a:r>
            <a:r>
              <a:rPr lang="en-US" sz="2400" dirty="0" err="1">
                <a:solidFill>
                  <a:srgbClr val="000000"/>
                </a:solidFill>
                <a:latin typeface="Times New Roman" charset="0"/>
                <a:ea typeface="ＭＳ Ｐゴシック" charset="0"/>
                <a:cs typeface="ＭＳ Ｐゴシック" charset="0"/>
              </a:rPr>
              <a:t>dS</a:t>
            </a:r>
            <a:r>
              <a:rPr lang="en-US" sz="2400" dirty="0">
                <a:solidFill>
                  <a:srgbClr val="000000"/>
                </a:solidFill>
                <a:latin typeface="Times New Roman" charset="0"/>
                <a:ea typeface="ＭＳ Ｐゴシック" charset="0"/>
                <a:cs typeface="ＭＳ Ｐゴシック" charset="0"/>
              </a:rPr>
              <a:t> &gt; 1.  </a:t>
            </a:r>
          </a:p>
          <a:p>
            <a:pPr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956169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02000" y="635000"/>
            <a:ext cx="5588000" cy="3302000"/>
          </a:xfrm>
          <a:prstGeom prst="rect">
            <a:avLst/>
          </a:prstGeom>
        </p:spPr>
      </p:pic>
      <p:sp>
        <p:nvSpPr>
          <p:cNvPr id="3" name="TextBox 2"/>
          <p:cNvSpPr txBox="1"/>
          <p:nvPr/>
        </p:nvSpPr>
        <p:spPr>
          <a:xfrm>
            <a:off x="2159000" y="4254500"/>
            <a:ext cx="7620000" cy="317500"/>
          </a:xfrm>
          <a:prstGeom prst="rect">
            <a:avLst/>
          </a:prstGeom>
        </p:spPr>
        <p:txBody>
          <a:bodyPr/>
          <a:lstStyle/>
          <a:p>
            <a:r>
              <a:rPr lang="en-US" sz="1000" dirty="0">
                <a:solidFill>
                  <a:prstClr val="black"/>
                </a:solidFill>
                <a:latin typeface="Arial"/>
              </a:rPr>
              <a:t> Fig. 1 Current world-wide frequency distribution of CCR5-Δ32 allele frequencies. Only the frequencies of Native populations have been evidenced in Americas, Asia, Africa and Oceania. Map redrawn and modified principally from &lt;</a:t>
            </a:r>
            <a:r>
              <a:rPr lang="en-US" sz="1000" dirty="0" err="1">
                <a:solidFill>
                  <a:prstClr val="black"/>
                </a:solidFill>
                <a:latin typeface="Arial"/>
              </a:rPr>
              <a:t>ce:cross-ref</a:t>
            </a:r>
            <a:r>
              <a:rPr lang="en-US" sz="1000" dirty="0">
                <a:solidFill>
                  <a:prstClr val="black"/>
                </a:solidFill>
                <a:latin typeface="Arial"/>
              </a:rPr>
              <a:t> </a:t>
            </a:r>
            <a:r>
              <a:rPr lang="en-US" sz="1000" dirty="0" err="1">
                <a:solidFill>
                  <a:prstClr val="black"/>
                </a:solidFill>
                <a:latin typeface="Arial"/>
              </a:rPr>
              <a:t>refid</a:t>
            </a:r>
            <a:r>
              <a:rPr lang="en-US" sz="1000" dirty="0">
                <a:solidFill>
                  <a:prstClr val="black"/>
                </a:solidFill>
                <a:latin typeface="Arial"/>
              </a:rPr>
              <a:t>="bib5"&gt; B...</a:t>
            </a:r>
          </a:p>
        </p:txBody>
      </p:sp>
      <p:sp>
        <p:nvSpPr>
          <p:cNvPr id="4" name="TextBox 3"/>
          <p:cNvSpPr txBox="1"/>
          <p:nvPr/>
        </p:nvSpPr>
        <p:spPr>
          <a:xfrm>
            <a:off x="2159000" y="4889500"/>
            <a:ext cx="7620000" cy="254000"/>
          </a:xfrm>
          <a:prstGeom prst="rect">
            <a:avLst/>
          </a:prstGeom>
        </p:spPr>
        <p:txBody>
          <a:bodyPr/>
          <a:lstStyle/>
          <a:p>
            <a:r>
              <a:rPr lang="en-US" sz="1000">
                <a:solidFill>
                  <a:prstClr val="black"/>
                </a:solidFill>
                <a:latin typeface="Arial"/>
              </a:rPr>
              <a:t>Eric  Faure , Manuela  Royer-Carenzi</a:t>
            </a:r>
          </a:p>
        </p:txBody>
      </p:sp>
      <p:sp>
        <p:nvSpPr>
          <p:cNvPr id="5" name="TextBox 4"/>
          <p:cNvSpPr txBox="1"/>
          <p:nvPr/>
        </p:nvSpPr>
        <p:spPr>
          <a:xfrm>
            <a:off x="2159000" y="5270500"/>
            <a:ext cx="7620000" cy="254000"/>
          </a:xfrm>
          <a:prstGeom prst="rect">
            <a:avLst/>
          </a:prstGeom>
        </p:spPr>
        <p:txBody>
          <a:bodyPr/>
          <a:lstStyle/>
          <a:p>
            <a:r>
              <a:rPr lang="en-US" sz="1000" b="1" dirty="0">
                <a:solidFill>
                  <a:prstClr val="black"/>
                </a:solidFill>
                <a:latin typeface="Arial"/>
              </a:rPr>
              <a:t> Is the European spatial distribution of the HIV-1-resistant CCR5-Δ32 allele formed by a breakdown of the </a:t>
            </a:r>
            <a:r>
              <a:rPr lang="en-US" sz="1000" b="1" dirty="0" err="1">
                <a:solidFill>
                  <a:prstClr val="black"/>
                </a:solidFill>
                <a:latin typeface="Arial"/>
              </a:rPr>
              <a:t>pathocenosis</a:t>
            </a:r>
            <a:r>
              <a:rPr lang="en-US" sz="1000" b="1" dirty="0">
                <a:solidFill>
                  <a:prstClr val="black"/>
                </a:solidFill>
                <a:latin typeface="Arial"/>
              </a:rPr>
              <a:t> due to the historical Roman expansion?</a:t>
            </a:r>
          </a:p>
        </p:txBody>
      </p:sp>
      <p:sp>
        <p:nvSpPr>
          <p:cNvPr id="6" name="TextBox 5"/>
          <p:cNvSpPr txBox="1"/>
          <p:nvPr/>
        </p:nvSpPr>
        <p:spPr>
          <a:xfrm>
            <a:off x="2159000" y="5651500"/>
            <a:ext cx="7620000" cy="254000"/>
          </a:xfrm>
          <a:prstGeom prst="rect">
            <a:avLst/>
          </a:prstGeom>
        </p:spPr>
        <p:txBody>
          <a:bodyPr/>
          <a:lstStyle/>
          <a:p>
            <a:r>
              <a:rPr lang="en-US" sz="1000">
                <a:solidFill>
                  <a:prstClr val="black"/>
                </a:solidFill>
                <a:latin typeface="Arial"/>
              </a:rPr>
              <a:t>Infection, Genetics and Evolution, Volume 8, Issue 6, 2008, 864 - 874</a:t>
            </a:r>
          </a:p>
        </p:txBody>
      </p:sp>
      <p:sp>
        <p:nvSpPr>
          <p:cNvPr id="7" name="TextBox 6"/>
          <p:cNvSpPr txBox="1"/>
          <p:nvPr/>
        </p:nvSpPr>
        <p:spPr>
          <a:xfrm>
            <a:off x="2159000" y="6032500"/>
            <a:ext cx="7620000" cy="254000"/>
          </a:xfrm>
          <a:prstGeom prst="rect">
            <a:avLst/>
          </a:prstGeom>
        </p:spPr>
        <p:txBody>
          <a:bodyPr/>
          <a:lstStyle/>
          <a:p>
            <a:r>
              <a:rPr lang="en-US" sz="1000" dirty="0">
                <a:solidFill>
                  <a:prstClr val="black"/>
                </a:solidFill>
                <a:latin typeface="Arial"/>
              </a:rPr>
              <a:t>http://</a:t>
            </a:r>
            <a:r>
              <a:rPr lang="en-US" sz="1000" dirty="0" err="1">
                <a:solidFill>
                  <a:prstClr val="black"/>
                </a:solidFill>
                <a:latin typeface="Arial"/>
              </a:rPr>
              <a:t>dx.doi.org</a:t>
            </a:r>
            <a:r>
              <a:rPr lang="en-US" sz="1000" dirty="0">
                <a:solidFill>
                  <a:prstClr val="black"/>
                </a:solidFill>
                <a:latin typeface="Arial"/>
              </a:rPr>
              <a:t>/10.1016/j.meegid.2008.08.007</a:t>
            </a:r>
          </a:p>
        </p:txBody>
      </p:sp>
    </p:spTree>
    <p:extLst>
      <p:ext uri="{BB962C8B-B14F-4D97-AF65-F5344CB8AC3E}">
        <p14:creationId xmlns:p14="http://schemas.microsoft.com/office/powerpoint/2010/main" val="27871974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9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57200"/>
            <a:r>
              <a:rPr lang="en-GB" sz="1500" b="1">
                <a:latin typeface="Arial" charset="0"/>
              </a:rPr>
              <a:t>Geographic origin of the three populations studied.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880" y="5943505"/>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040" y="979303"/>
            <a:ext cx="377280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4211040"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57200"/>
            <a:r>
              <a:rPr lang="en-GB" sz="1100" b="1" dirty="0" err="1">
                <a:latin typeface="Arial" charset="0"/>
              </a:rPr>
              <a:t>Hafid</a:t>
            </a:r>
            <a:r>
              <a:rPr lang="en-GB" sz="1100" b="1" dirty="0">
                <a:latin typeface="Arial" charset="0"/>
              </a:rPr>
              <a:t> </a:t>
            </a:r>
            <a:r>
              <a:rPr lang="en-GB" sz="1100" b="1" dirty="0" err="1">
                <a:latin typeface="Arial" charset="0"/>
              </a:rPr>
              <a:t>Laayouni</a:t>
            </a:r>
            <a:r>
              <a:rPr lang="en-GB" sz="1100" b="1" dirty="0">
                <a:latin typeface="Arial" charset="0"/>
              </a:rPr>
              <a:t> et al. PNAS 2014;111:2668-2673</a:t>
            </a:r>
          </a:p>
        </p:txBody>
      </p:sp>
      <p:sp>
        <p:nvSpPr>
          <p:cNvPr id="3077" name="Text Box 5"/>
          <p:cNvSpPr txBox="1">
            <a:spLocks noChangeArrowheads="1"/>
          </p:cNvSpPr>
          <p:nvPr/>
        </p:nvSpPr>
        <p:spPr bwMode="auto">
          <a:xfrm>
            <a:off x="1621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defTabSz="457200"/>
            <a:r>
              <a:rPr lang="en-GB" sz="900">
                <a:latin typeface="Arial" charset="0"/>
              </a:rPr>
              <a:t>©2014 by National Academy of Sciences</a:t>
            </a:r>
          </a:p>
        </p:txBody>
      </p:sp>
      <p:sp>
        <p:nvSpPr>
          <p:cNvPr id="2" name="TextBox 1"/>
          <p:cNvSpPr txBox="1"/>
          <p:nvPr/>
        </p:nvSpPr>
        <p:spPr>
          <a:xfrm>
            <a:off x="1526881" y="4280424"/>
            <a:ext cx="1461007" cy="646331"/>
          </a:xfrm>
          <a:prstGeom prst="rect">
            <a:avLst/>
          </a:prstGeom>
          <a:noFill/>
        </p:spPr>
        <p:txBody>
          <a:bodyPr wrap="none" rtlCol="0">
            <a:spAutoFit/>
          </a:bodyPr>
          <a:lstStyle/>
          <a:p>
            <a:pPr defTabSz="457200"/>
            <a:r>
              <a:rPr lang="en-US" dirty="0">
                <a:solidFill>
                  <a:prstClr val="black"/>
                </a:solidFill>
                <a:latin typeface="Calibri"/>
              </a:rPr>
              <a:t>196,524 SNPs</a:t>
            </a:r>
          </a:p>
          <a:p>
            <a:pPr defTabSz="457200"/>
            <a:r>
              <a:rPr lang="en-US" dirty="0">
                <a:solidFill>
                  <a:prstClr val="black"/>
                </a:solidFill>
                <a:latin typeface="Calibri"/>
              </a:rPr>
              <a:t>-&gt; PCA</a:t>
            </a:r>
          </a:p>
        </p:txBody>
      </p:sp>
    </p:spTree>
    <p:extLst>
      <p:ext uri="{BB962C8B-B14F-4D97-AF65-F5344CB8AC3E}">
        <p14:creationId xmlns:p14="http://schemas.microsoft.com/office/powerpoint/2010/main" val="22473914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9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57200"/>
            <a:r>
              <a:rPr lang="en-GB" sz="1500" b="1">
                <a:latin typeface="Arial" charset="0"/>
              </a:rPr>
              <a:t>Manhattan plot of results of selection tests in Rroma, Romanians, and Indians using TreeSelect statistic (A) and XP-CLR statistic (B).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880" y="5943505"/>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681" y="979303"/>
            <a:ext cx="483552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3679681"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57200"/>
            <a:r>
              <a:rPr lang="en-GB" sz="1100" b="1" dirty="0" err="1">
                <a:latin typeface="Arial" charset="0"/>
              </a:rPr>
              <a:t>Laayouni</a:t>
            </a:r>
            <a:r>
              <a:rPr lang="en-GB" sz="1100" b="1" dirty="0">
                <a:latin typeface="Arial" charset="0"/>
              </a:rPr>
              <a:t> H et al. PNAS 2014;111:2668-2673</a:t>
            </a:r>
          </a:p>
        </p:txBody>
      </p:sp>
      <p:sp>
        <p:nvSpPr>
          <p:cNvPr id="3077" name="Text Box 5"/>
          <p:cNvSpPr txBox="1">
            <a:spLocks noChangeArrowheads="1"/>
          </p:cNvSpPr>
          <p:nvPr/>
        </p:nvSpPr>
        <p:spPr bwMode="auto">
          <a:xfrm>
            <a:off x="1621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defTabSz="457200"/>
            <a:r>
              <a:rPr lang="en-GB" sz="900" dirty="0">
                <a:latin typeface="Arial" charset="0"/>
              </a:rPr>
              <a:t>©2014 by National Academy of Sciences</a:t>
            </a:r>
          </a:p>
        </p:txBody>
      </p:sp>
      <p:sp>
        <p:nvSpPr>
          <p:cNvPr id="2" name="TextBox 1"/>
          <p:cNvSpPr txBox="1"/>
          <p:nvPr/>
        </p:nvSpPr>
        <p:spPr>
          <a:xfrm>
            <a:off x="3590872" y="6127980"/>
            <a:ext cx="6953759" cy="461665"/>
          </a:xfrm>
          <a:prstGeom prst="rect">
            <a:avLst/>
          </a:prstGeom>
          <a:noFill/>
        </p:spPr>
        <p:txBody>
          <a:bodyPr wrap="square" rtlCol="0">
            <a:spAutoFit/>
          </a:bodyPr>
          <a:lstStyle/>
          <a:p>
            <a:pPr defTabSz="457200"/>
            <a:r>
              <a:rPr lang="en-US" sz="1200" dirty="0">
                <a:solidFill>
                  <a:prstClr val="black"/>
                </a:solidFill>
                <a:latin typeface="Calibri"/>
              </a:rPr>
              <a:t>Convergent evolution in European and </a:t>
            </a:r>
            <a:r>
              <a:rPr lang="en-US" sz="1200" dirty="0" err="1">
                <a:solidFill>
                  <a:prstClr val="black"/>
                </a:solidFill>
                <a:latin typeface="Calibri"/>
              </a:rPr>
              <a:t>Rroma</a:t>
            </a:r>
            <a:r>
              <a:rPr lang="en-US" sz="1200" dirty="0">
                <a:solidFill>
                  <a:prstClr val="black"/>
                </a:solidFill>
                <a:latin typeface="Calibri"/>
              </a:rPr>
              <a:t> populations reveals pressure exerted by plague on Toll-like receptors.</a:t>
            </a:r>
          </a:p>
        </p:txBody>
      </p:sp>
      <p:sp>
        <p:nvSpPr>
          <p:cNvPr id="4" name="TextBox 3"/>
          <p:cNvSpPr txBox="1"/>
          <p:nvPr/>
        </p:nvSpPr>
        <p:spPr>
          <a:xfrm>
            <a:off x="8111797" y="4517278"/>
            <a:ext cx="2557700" cy="523220"/>
          </a:xfrm>
          <a:prstGeom prst="rect">
            <a:avLst/>
          </a:prstGeom>
          <a:noFill/>
        </p:spPr>
        <p:txBody>
          <a:bodyPr wrap="square" rtlCol="0">
            <a:spAutoFit/>
          </a:bodyPr>
          <a:lstStyle/>
          <a:p>
            <a:pPr defTabSz="457200"/>
            <a:r>
              <a:rPr lang="en-US" sz="1400" dirty="0">
                <a:solidFill>
                  <a:prstClr val="black"/>
                </a:solidFill>
                <a:latin typeface="Calibri"/>
              </a:rPr>
              <a:t>selective sweeps detected through linkage disequilibrium</a:t>
            </a:r>
          </a:p>
        </p:txBody>
      </p:sp>
      <p:sp>
        <p:nvSpPr>
          <p:cNvPr id="5" name="TextBox 4"/>
          <p:cNvSpPr txBox="1"/>
          <p:nvPr/>
        </p:nvSpPr>
        <p:spPr>
          <a:xfrm>
            <a:off x="8515201" y="2007002"/>
            <a:ext cx="2244452" cy="523220"/>
          </a:xfrm>
          <a:prstGeom prst="rect">
            <a:avLst/>
          </a:prstGeom>
          <a:noFill/>
        </p:spPr>
        <p:txBody>
          <a:bodyPr wrap="square" rtlCol="0">
            <a:spAutoFit/>
          </a:bodyPr>
          <a:lstStyle/>
          <a:p>
            <a:pPr defTabSz="457200"/>
            <a:r>
              <a:rPr lang="en-US" sz="1400" dirty="0">
                <a:solidFill>
                  <a:prstClr val="black"/>
                </a:solidFill>
                <a:latin typeface="Calibri"/>
                <a:hlinkClick r:id="rId5"/>
              </a:rPr>
              <a:t>SNP frequencies within and between populations</a:t>
            </a:r>
            <a:endParaRPr lang="en-US" sz="1400" dirty="0">
              <a:solidFill>
                <a:prstClr val="black"/>
              </a:solidFill>
              <a:latin typeface="Calibri"/>
            </a:endParaRPr>
          </a:p>
        </p:txBody>
      </p:sp>
    </p:spTree>
    <p:extLst>
      <p:ext uri="{BB962C8B-B14F-4D97-AF65-F5344CB8AC3E}">
        <p14:creationId xmlns:p14="http://schemas.microsoft.com/office/powerpoint/2010/main" val="25361192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p:cNvSpPr>
          <p:nvPr/>
        </p:nvSpPr>
        <p:spPr bwMode="auto">
          <a:xfrm>
            <a:off x="2566988" y="1312864"/>
            <a:ext cx="6697662" cy="453548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429" tIns="45714" rIns="91429" bIns="45714" anchor="ctr"/>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28002" name="Line 3"/>
          <p:cNvSpPr>
            <a:spLocks noChangeShapeType="1"/>
          </p:cNvSpPr>
          <p:nvPr/>
        </p:nvSpPr>
        <p:spPr bwMode="auto">
          <a:xfrm>
            <a:off x="7751763" y="1312864"/>
            <a:ext cx="0" cy="4535487"/>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3" name="Freeform 4"/>
          <p:cNvSpPr>
            <a:spLocks/>
          </p:cNvSpPr>
          <p:nvPr/>
        </p:nvSpPr>
        <p:spPr bwMode="auto">
          <a:xfrm>
            <a:off x="7824788" y="1312863"/>
            <a:ext cx="1295400" cy="4546600"/>
          </a:xfrm>
          <a:custGeom>
            <a:avLst/>
            <a:gdLst>
              <a:gd name="T0" fmla="*/ 0 w 816"/>
              <a:gd name="T1" fmla="*/ 2147483647 h 2864"/>
              <a:gd name="T2" fmla="*/ 2147483647 w 816"/>
              <a:gd name="T3" fmla="*/ 2147483647 h 2864"/>
              <a:gd name="T4" fmla="*/ 2147483647 w 816"/>
              <a:gd name="T5" fmla="*/ 2147483647 h 2864"/>
              <a:gd name="T6" fmla="*/ 2147483647 w 816"/>
              <a:gd name="T7" fmla="*/ 2147483647 h 2864"/>
              <a:gd name="T8" fmla="*/ 2147483647 w 816"/>
              <a:gd name="T9" fmla="*/ 0 h 2864"/>
              <a:gd name="T10" fmla="*/ 0 60000 65536"/>
              <a:gd name="T11" fmla="*/ 0 60000 65536"/>
              <a:gd name="T12" fmla="*/ 0 60000 65536"/>
              <a:gd name="T13" fmla="*/ 0 60000 65536"/>
              <a:gd name="T14" fmla="*/ 0 60000 65536"/>
              <a:gd name="T15" fmla="*/ 0 w 816"/>
              <a:gd name="T16" fmla="*/ 0 h 2864"/>
              <a:gd name="T17" fmla="*/ 816 w 816"/>
              <a:gd name="T18" fmla="*/ 2864 h 2864"/>
            </a:gdLst>
            <a:ahLst/>
            <a:cxnLst>
              <a:cxn ang="T10">
                <a:pos x="T0" y="T1"/>
              </a:cxn>
              <a:cxn ang="T11">
                <a:pos x="T2" y="T3"/>
              </a:cxn>
              <a:cxn ang="T12">
                <a:pos x="T4" y="T5"/>
              </a:cxn>
              <a:cxn ang="T13">
                <a:pos x="T6" y="T7"/>
              </a:cxn>
              <a:cxn ang="T14">
                <a:pos x="T8" y="T9"/>
              </a:cxn>
            </a:cxnLst>
            <a:rect l="T15" t="T16" r="T17" b="T18"/>
            <a:pathLst>
              <a:path w="816" h="2864">
                <a:moveTo>
                  <a:pt x="0" y="2857"/>
                </a:moveTo>
                <a:cubicBezTo>
                  <a:pt x="102" y="2860"/>
                  <a:pt x="204" y="2864"/>
                  <a:pt x="272" y="2721"/>
                </a:cubicBezTo>
                <a:cubicBezTo>
                  <a:pt x="340" y="2578"/>
                  <a:pt x="363" y="2381"/>
                  <a:pt x="408" y="1996"/>
                </a:cubicBezTo>
                <a:cubicBezTo>
                  <a:pt x="453" y="1611"/>
                  <a:pt x="476" y="741"/>
                  <a:pt x="544" y="408"/>
                </a:cubicBezTo>
                <a:cubicBezTo>
                  <a:pt x="612" y="75"/>
                  <a:pt x="771" y="68"/>
                  <a:pt x="816" y="0"/>
                </a:cubicBez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4" name="Freeform 5"/>
          <p:cNvSpPr>
            <a:spLocks/>
          </p:cNvSpPr>
          <p:nvPr/>
        </p:nvSpPr>
        <p:spPr bwMode="auto">
          <a:xfrm>
            <a:off x="8543926" y="5465764"/>
            <a:ext cx="504825" cy="382587"/>
          </a:xfrm>
          <a:custGeom>
            <a:avLst/>
            <a:gdLst>
              <a:gd name="T0" fmla="*/ 0 w 318"/>
              <a:gd name="T1" fmla="*/ 2147483647 h 241"/>
              <a:gd name="T2" fmla="*/ 2147483647 w 318"/>
              <a:gd name="T3" fmla="*/ 2147483647 h 241"/>
              <a:gd name="T4" fmla="*/ 2147483647 w 318"/>
              <a:gd name="T5" fmla="*/ 2147483647 h 241"/>
              <a:gd name="T6" fmla="*/ 2147483647 w 318"/>
              <a:gd name="T7" fmla="*/ 2147483647 h 241"/>
              <a:gd name="T8" fmla="*/ 0 60000 65536"/>
              <a:gd name="T9" fmla="*/ 0 60000 65536"/>
              <a:gd name="T10" fmla="*/ 0 60000 65536"/>
              <a:gd name="T11" fmla="*/ 0 60000 65536"/>
              <a:gd name="T12" fmla="*/ 0 w 318"/>
              <a:gd name="T13" fmla="*/ 0 h 241"/>
              <a:gd name="T14" fmla="*/ 318 w 318"/>
              <a:gd name="T15" fmla="*/ 241 h 241"/>
            </a:gdLst>
            <a:ahLst/>
            <a:cxnLst>
              <a:cxn ang="T8">
                <a:pos x="T0" y="T1"/>
              </a:cxn>
              <a:cxn ang="T9">
                <a:pos x="T2" y="T3"/>
              </a:cxn>
              <a:cxn ang="T10">
                <a:pos x="T4" y="T5"/>
              </a:cxn>
              <a:cxn ang="T11">
                <a:pos x="T6" y="T7"/>
              </a:cxn>
            </a:cxnLst>
            <a:rect l="T12" t="T13" r="T14" b="T15"/>
            <a:pathLst>
              <a:path w="318" h="241">
                <a:moveTo>
                  <a:pt x="0" y="241"/>
                </a:moveTo>
                <a:cubicBezTo>
                  <a:pt x="45" y="135"/>
                  <a:pt x="91" y="30"/>
                  <a:pt x="136" y="15"/>
                </a:cubicBezTo>
                <a:cubicBezTo>
                  <a:pt x="181" y="0"/>
                  <a:pt x="242" y="114"/>
                  <a:pt x="272" y="151"/>
                </a:cubicBezTo>
                <a:cubicBezTo>
                  <a:pt x="302" y="188"/>
                  <a:pt x="310" y="214"/>
                  <a:pt x="318" y="241"/>
                </a:cubicBez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5" name="Freeform 6"/>
          <p:cNvSpPr>
            <a:spLocks/>
          </p:cNvSpPr>
          <p:nvPr/>
        </p:nvSpPr>
        <p:spPr bwMode="auto">
          <a:xfrm>
            <a:off x="2566988" y="1304925"/>
            <a:ext cx="5022850" cy="4541838"/>
          </a:xfrm>
          <a:custGeom>
            <a:avLst/>
            <a:gdLst>
              <a:gd name="T0" fmla="*/ 2147483647 w 3164"/>
              <a:gd name="T1" fmla="*/ 2147483647 h 2861"/>
              <a:gd name="T2" fmla="*/ 2147483647 w 3164"/>
              <a:gd name="T3" fmla="*/ 2147483647 h 2861"/>
              <a:gd name="T4" fmla="*/ 2147483647 w 3164"/>
              <a:gd name="T5" fmla="*/ 2147483647 h 2861"/>
              <a:gd name="T6" fmla="*/ 2147483647 w 3164"/>
              <a:gd name="T7" fmla="*/ 2147483647 h 2861"/>
              <a:gd name="T8" fmla="*/ 2147483647 w 3164"/>
              <a:gd name="T9" fmla="*/ 2147483647 h 2861"/>
              <a:gd name="T10" fmla="*/ 2147483647 w 3164"/>
              <a:gd name="T11" fmla="*/ 2147483647 h 2861"/>
              <a:gd name="T12" fmla="*/ 2147483647 w 3164"/>
              <a:gd name="T13" fmla="*/ 2147483647 h 2861"/>
              <a:gd name="T14" fmla="*/ 2147483647 w 3164"/>
              <a:gd name="T15" fmla="*/ 2147483647 h 2861"/>
              <a:gd name="T16" fmla="*/ 2147483647 w 3164"/>
              <a:gd name="T17" fmla="*/ 2147483647 h 2861"/>
              <a:gd name="T18" fmla="*/ 2147483647 w 3164"/>
              <a:gd name="T19" fmla="*/ 2147483647 h 2861"/>
              <a:gd name="T20" fmla="*/ 2147483647 w 3164"/>
              <a:gd name="T21" fmla="*/ 2147483647 h 2861"/>
              <a:gd name="T22" fmla="*/ 2147483647 w 3164"/>
              <a:gd name="T23" fmla="*/ 2147483647 h 2861"/>
              <a:gd name="T24" fmla="*/ 2147483647 w 3164"/>
              <a:gd name="T25" fmla="*/ 2147483647 h 2861"/>
              <a:gd name="T26" fmla="*/ 2147483647 w 3164"/>
              <a:gd name="T27" fmla="*/ 2147483647 h 2861"/>
              <a:gd name="T28" fmla="*/ 2147483647 w 3164"/>
              <a:gd name="T29" fmla="*/ 2147483647 h 2861"/>
              <a:gd name="T30" fmla="*/ 2147483647 w 3164"/>
              <a:gd name="T31" fmla="*/ 2147483647 h 2861"/>
              <a:gd name="T32" fmla="*/ 2147483647 w 3164"/>
              <a:gd name="T33" fmla="*/ 2147483647 h 2861"/>
              <a:gd name="T34" fmla="*/ 2147483647 w 3164"/>
              <a:gd name="T35" fmla="*/ 2147483647 h 2861"/>
              <a:gd name="T36" fmla="*/ 2147483647 w 3164"/>
              <a:gd name="T37" fmla="*/ 2147483647 h 2861"/>
              <a:gd name="T38" fmla="*/ 2147483647 w 3164"/>
              <a:gd name="T39" fmla="*/ 2147483647 h 2861"/>
              <a:gd name="T40" fmla="*/ 2147483647 w 3164"/>
              <a:gd name="T41" fmla="*/ 2147483647 h 2861"/>
              <a:gd name="T42" fmla="*/ 2147483647 w 3164"/>
              <a:gd name="T43" fmla="*/ 2147483647 h 2861"/>
              <a:gd name="T44" fmla="*/ 2147483647 w 3164"/>
              <a:gd name="T45" fmla="*/ 2147483647 h 2861"/>
              <a:gd name="T46" fmla="*/ 2147483647 w 3164"/>
              <a:gd name="T47" fmla="*/ 2147483647 h 2861"/>
              <a:gd name="T48" fmla="*/ 2147483647 w 3164"/>
              <a:gd name="T49" fmla="*/ 2147483647 h 2861"/>
              <a:gd name="T50" fmla="*/ 2147483647 w 3164"/>
              <a:gd name="T51" fmla="*/ 2147483647 h 2861"/>
              <a:gd name="T52" fmla="*/ 2147483647 w 3164"/>
              <a:gd name="T53" fmla="*/ 2147483647 h 2861"/>
              <a:gd name="T54" fmla="*/ 2147483647 w 3164"/>
              <a:gd name="T55" fmla="*/ 2147483647 h 2861"/>
              <a:gd name="T56" fmla="*/ 2147483647 w 3164"/>
              <a:gd name="T57" fmla="*/ 2147483647 h 2861"/>
              <a:gd name="T58" fmla="*/ 2147483647 w 3164"/>
              <a:gd name="T59" fmla="*/ 2147483647 h 2861"/>
              <a:gd name="T60" fmla="*/ 2147483647 w 3164"/>
              <a:gd name="T61" fmla="*/ 2147483647 h 2861"/>
              <a:gd name="T62" fmla="*/ 2147483647 w 3164"/>
              <a:gd name="T63" fmla="*/ 2147483647 h 2861"/>
              <a:gd name="T64" fmla="*/ 2147483647 w 3164"/>
              <a:gd name="T65" fmla="*/ 2147483647 h 2861"/>
              <a:gd name="T66" fmla="*/ 2147483647 w 3164"/>
              <a:gd name="T67" fmla="*/ 2147483647 h 2861"/>
              <a:gd name="T68" fmla="*/ 2147483647 w 3164"/>
              <a:gd name="T69" fmla="*/ 2147483647 h 2861"/>
              <a:gd name="T70" fmla="*/ 2147483647 w 3164"/>
              <a:gd name="T71" fmla="*/ 2147483647 h 2861"/>
              <a:gd name="T72" fmla="*/ 2147483647 w 3164"/>
              <a:gd name="T73" fmla="*/ 2147483647 h 2861"/>
              <a:gd name="T74" fmla="*/ 2147483647 w 3164"/>
              <a:gd name="T75" fmla="*/ 2147483647 h 2861"/>
              <a:gd name="T76" fmla="*/ 2147483647 w 3164"/>
              <a:gd name="T77" fmla="*/ 2147483647 h 2861"/>
              <a:gd name="T78" fmla="*/ 2147483647 w 3164"/>
              <a:gd name="T79" fmla="*/ 2147483647 h 2861"/>
              <a:gd name="T80" fmla="*/ 2147483647 w 3164"/>
              <a:gd name="T81" fmla="*/ 2147483647 h 2861"/>
              <a:gd name="T82" fmla="*/ 2147483647 w 3164"/>
              <a:gd name="T83" fmla="*/ 2147483647 h 2861"/>
              <a:gd name="T84" fmla="*/ 2147483647 w 3164"/>
              <a:gd name="T85" fmla="*/ 2147483647 h 2861"/>
              <a:gd name="T86" fmla="*/ 2147483647 w 3164"/>
              <a:gd name="T87" fmla="*/ 2147483647 h 2861"/>
              <a:gd name="T88" fmla="*/ 2147483647 w 3164"/>
              <a:gd name="T89" fmla="*/ 0 h 28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64"/>
              <a:gd name="T136" fmla="*/ 0 h 2861"/>
              <a:gd name="T137" fmla="*/ 3164 w 3164"/>
              <a:gd name="T138" fmla="*/ 2861 h 28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64" h="2861">
                <a:moveTo>
                  <a:pt x="0" y="2861"/>
                </a:moveTo>
                <a:cubicBezTo>
                  <a:pt x="16" y="2813"/>
                  <a:pt x="63" y="2784"/>
                  <a:pt x="92" y="2742"/>
                </a:cubicBezTo>
                <a:cubicBezTo>
                  <a:pt x="112" y="2682"/>
                  <a:pt x="122" y="2621"/>
                  <a:pt x="137" y="2560"/>
                </a:cubicBezTo>
                <a:cubicBezTo>
                  <a:pt x="159" y="2581"/>
                  <a:pt x="210" y="2614"/>
                  <a:pt x="210" y="2614"/>
                </a:cubicBezTo>
                <a:cubicBezTo>
                  <a:pt x="258" y="2545"/>
                  <a:pt x="226" y="2564"/>
                  <a:pt x="302" y="2550"/>
                </a:cubicBezTo>
                <a:cubicBezTo>
                  <a:pt x="308" y="2541"/>
                  <a:pt x="310" y="2520"/>
                  <a:pt x="320" y="2523"/>
                </a:cubicBezTo>
                <a:cubicBezTo>
                  <a:pt x="333" y="2527"/>
                  <a:pt x="325" y="2564"/>
                  <a:pt x="338" y="2560"/>
                </a:cubicBezTo>
                <a:cubicBezTo>
                  <a:pt x="359" y="2553"/>
                  <a:pt x="375" y="2505"/>
                  <a:pt x="375" y="2505"/>
                </a:cubicBezTo>
                <a:cubicBezTo>
                  <a:pt x="431" y="2561"/>
                  <a:pt x="431" y="2588"/>
                  <a:pt x="476" y="2523"/>
                </a:cubicBezTo>
                <a:cubicBezTo>
                  <a:pt x="462" y="2459"/>
                  <a:pt x="469" y="2468"/>
                  <a:pt x="512" y="2422"/>
                </a:cubicBezTo>
                <a:cubicBezTo>
                  <a:pt x="518" y="2443"/>
                  <a:pt x="521" y="2466"/>
                  <a:pt x="530" y="2486"/>
                </a:cubicBezTo>
                <a:cubicBezTo>
                  <a:pt x="534" y="2494"/>
                  <a:pt x="541" y="2509"/>
                  <a:pt x="549" y="2505"/>
                </a:cubicBezTo>
                <a:cubicBezTo>
                  <a:pt x="561" y="2499"/>
                  <a:pt x="561" y="2480"/>
                  <a:pt x="567" y="2468"/>
                </a:cubicBezTo>
                <a:cubicBezTo>
                  <a:pt x="579" y="2407"/>
                  <a:pt x="594" y="2353"/>
                  <a:pt x="613" y="2294"/>
                </a:cubicBezTo>
                <a:cubicBezTo>
                  <a:pt x="566" y="2183"/>
                  <a:pt x="589" y="2065"/>
                  <a:pt x="604" y="1947"/>
                </a:cubicBezTo>
                <a:cubicBezTo>
                  <a:pt x="605" y="1943"/>
                  <a:pt x="625" y="1845"/>
                  <a:pt x="622" y="1846"/>
                </a:cubicBezTo>
                <a:cubicBezTo>
                  <a:pt x="601" y="1856"/>
                  <a:pt x="603" y="1889"/>
                  <a:pt x="594" y="1910"/>
                </a:cubicBezTo>
                <a:cubicBezTo>
                  <a:pt x="595" y="1922"/>
                  <a:pt x="610" y="2130"/>
                  <a:pt x="613" y="2157"/>
                </a:cubicBezTo>
                <a:cubicBezTo>
                  <a:pt x="618" y="2197"/>
                  <a:pt x="630" y="2184"/>
                  <a:pt x="658" y="2221"/>
                </a:cubicBezTo>
                <a:cubicBezTo>
                  <a:pt x="719" y="2301"/>
                  <a:pt x="712" y="2353"/>
                  <a:pt x="814" y="2386"/>
                </a:cubicBezTo>
                <a:cubicBezTo>
                  <a:pt x="892" y="2367"/>
                  <a:pt x="863" y="2349"/>
                  <a:pt x="887" y="2285"/>
                </a:cubicBezTo>
                <a:cubicBezTo>
                  <a:pt x="972" y="2060"/>
                  <a:pt x="905" y="2284"/>
                  <a:pt x="951" y="2121"/>
                </a:cubicBezTo>
                <a:cubicBezTo>
                  <a:pt x="942" y="2109"/>
                  <a:pt x="937" y="2093"/>
                  <a:pt x="924" y="2084"/>
                </a:cubicBezTo>
                <a:cubicBezTo>
                  <a:pt x="908" y="2073"/>
                  <a:pt x="886" y="2074"/>
                  <a:pt x="869" y="2066"/>
                </a:cubicBezTo>
                <a:cubicBezTo>
                  <a:pt x="861" y="2062"/>
                  <a:pt x="856" y="2054"/>
                  <a:pt x="850" y="2048"/>
                </a:cubicBezTo>
                <a:cubicBezTo>
                  <a:pt x="844" y="2042"/>
                  <a:pt x="823" y="2029"/>
                  <a:pt x="832" y="2029"/>
                </a:cubicBezTo>
                <a:cubicBezTo>
                  <a:pt x="854" y="2029"/>
                  <a:pt x="875" y="2040"/>
                  <a:pt x="896" y="2048"/>
                </a:cubicBezTo>
                <a:cubicBezTo>
                  <a:pt x="909" y="2053"/>
                  <a:pt x="921" y="2060"/>
                  <a:pt x="933" y="2066"/>
                </a:cubicBezTo>
                <a:cubicBezTo>
                  <a:pt x="954" y="2063"/>
                  <a:pt x="981" y="2071"/>
                  <a:pt x="997" y="2057"/>
                </a:cubicBezTo>
                <a:cubicBezTo>
                  <a:pt x="1042" y="2017"/>
                  <a:pt x="952" y="1723"/>
                  <a:pt x="1015" y="1883"/>
                </a:cubicBezTo>
                <a:cubicBezTo>
                  <a:pt x="1014" y="1894"/>
                  <a:pt x="987" y="2017"/>
                  <a:pt x="1033" y="2038"/>
                </a:cubicBezTo>
                <a:cubicBezTo>
                  <a:pt x="1053" y="2047"/>
                  <a:pt x="1076" y="2045"/>
                  <a:pt x="1097" y="2048"/>
                </a:cubicBezTo>
                <a:cubicBezTo>
                  <a:pt x="1134" y="2011"/>
                  <a:pt x="1128" y="1950"/>
                  <a:pt x="1152" y="1901"/>
                </a:cubicBezTo>
                <a:cubicBezTo>
                  <a:pt x="1158" y="1868"/>
                  <a:pt x="1163" y="1834"/>
                  <a:pt x="1170" y="1801"/>
                </a:cubicBezTo>
                <a:cubicBezTo>
                  <a:pt x="1172" y="1791"/>
                  <a:pt x="1182" y="1783"/>
                  <a:pt x="1180" y="1773"/>
                </a:cubicBezTo>
                <a:cubicBezTo>
                  <a:pt x="1178" y="1764"/>
                  <a:pt x="1167" y="1761"/>
                  <a:pt x="1161" y="1755"/>
                </a:cubicBezTo>
                <a:cubicBezTo>
                  <a:pt x="1164" y="1721"/>
                  <a:pt x="1151" y="1682"/>
                  <a:pt x="1170" y="1654"/>
                </a:cubicBezTo>
                <a:cubicBezTo>
                  <a:pt x="1190" y="1624"/>
                  <a:pt x="1230" y="1694"/>
                  <a:pt x="1234" y="1700"/>
                </a:cubicBezTo>
                <a:cubicBezTo>
                  <a:pt x="1288" y="1683"/>
                  <a:pt x="1274" y="1638"/>
                  <a:pt x="1280" y="1581"/>
                </a:cubicBezTo>
                <a:cubicBezTo>
                  <a:pt x="1286" y="1593"/>
                  <a:pt x="1297" y="1604"/>
                  <a:pt x="1298" y="1618"/>
                </a:cubicBezTo>
                <a:cubicBezTo>
                  <a:pt x="1303" y="1666"/>
                  <a:pt x="1260" y="1686"/>
                  <a:pt x="1326" y="1636"/>
                </a:cubicBezTo>
                <a:cubicBezTo>
                  <a:pt x="1338" y="1612"/>
                  <a:pt x="1342" y="1575"/>
                  <a:pt x="1381" y="1609"/>
                </a:cubicBezTo>
                <a:cubicBezTo>
                  <a:pt x="1397" y="1623"/>
                  <a:pt x="1417" y="1664"/>
                  <a:pt x="1417" y="1664"/>
                </a:cubicBezTo>
                <a:cubicBezTo>
                  <a:pt x="1476" y="1643"/>
                  <a:pt x="1434" y="1668"/>
                  <a:pt x="1426" y="1572"/>
                </a:cubicBezTo>
                <a:cubicBezTo>
                  <a:pt x="1424" y="1550"/>
                  <a:pt x="1440" y="1530"/>
                  <a:pt x="1445" y="1508"/>
                </a:cubicBezTo>
                <a:cubicBezTo>
                  <a:pt x="1486" y="1522"/>
                  <a:pt x="1484" y="1542"/>
                  <a:pt x="1527" y="1526"/>
                </a:cubicBezTo>
                <a:cubicBezTo>
                  <a:pt x="1551" y="1489"/>
                  <a:pt x="1559" y="1449"/>
                  <a:pt x="1573" y="1408"/>
                </a:cubicBezTo>
                <a:cubicBezTo>
                  <a:pt x="1600" y="1426"/>
                  <a:pt x="1609" y="1423"/>
                  <a:pt x="1609" y="1462"/>
                </a:cubicBezTo>
                <a:cubicBezTo>
                  <a:pt x="1609" y="1475"/>
                  <a:pt x="1590" y="1491"/>
                  <a:pt x="1600" y="1499"/>
                </a:cubicBezTo>
                <a:cubicBezTo>
                  <a:pt x="1612" y="1508"/>
                  <a:pt x="1631" y="1493"/>
                  <a:pt x="1646" y="1490"/>
                </a:cubicBezTo>
                <a:cubicBezTo>
                  <a:pt x="1657" y="1445"/>
                  <a:pt x="1668" y="1422"/>
                  <a:pt x="1701" y="1389"/>
                </a:cubicBezTo>
                <a:cubicBezTo>
                  <a:pt x="1677" y="1318"/>
                  <a:pt x="1701" y="1407"/>
                  <a:pt x="1701" y="1334"/>
                </a:cubicBezTo>
                <a:cubicBezTo>
                  <a:pt x="1701" y="1316"/>
                  <a:pt x="1695" y="1298"/>
                  <a:pt x="1692" y="1280"/>
                </a:cubicBezTo>
                <a:cubicBezTo>
                  <a:pt x="1698" y="1225"/>
                  <a:pt x="1694" y="1168"/>
                  <a:pt x="1710" y="1115"/>
                </a:cubicBezTo>
                <a:cubicBezTo>
                  <a:pt x="1713" y="1105"/>
                  <a:pt x="1729" y="1126"/>
                  <a:pt x="1737" y="1133"/>
                </a:cubicBezTo>
                <a:cubicBezTo>
                  <a:pt x="1779" y="1169"/>
                  <a:pt x="1776" y="1202"/>
                  <a:pt x="1829" y="1216"/>
                </a:cubicBezTo>
                <a:cubicBezTo>
                  <a:pt x="1841" y="1213"/>
                  <a:pt x="1854" y="1212"/>
                  <a:pt x="1865" y="1206"/>
                </a:cubicBezTo>
                <a:cubicBezTo>
                  <a:pt x="1873" y="1202"/>
                  <a:pt x="1876" y="1186"/>
                  <a:pt x="1884" y="1188"/>
                </a:cubicBezTo>
                <a:cubicBezTo>
                  <a:pt x="1903" y="1193"/>
                  <a:pt x="1902" y="1232"/>
                  <a:pt x="1911" y="1243"/>
                </a:cubicBezTo>
                <a:cubicBezTo>
                  <a:pt x="1918" y="1251"/>
                  <a:pt x="1929" y="1255"/>
                  <a:pt x="1938" y="1261"/>
                </a:cubicBezTo>
                <a:cubicBezTo>
                  <a:pt x="1985" y="1376"/>
                  <a:pt x="2031" y="1462"/>
                  <a:pt x="2149" y="1508"/>
                </a:cubicBezTo>
                <a:cubicBezTo>
                  <a:pt x="2175" y="1543"/>
                  <a:pt x="2201" y="1560"/>
                  <a:pt x="2231" y="1590"/>
                </a:cubicBezTo>
                <a:cubicBezTo>
                  <a:pt x="2285" y="1509"/>
                  <a:pt x="2295" y="1428"/>
                  <a:pt x="2313" y="1334"/>
                </a:cubicBezTo>
                <a:cubicBezTo>
                  <a:pt x="2316" y="1273"/>
                  <a:pt x="2312" y="1212"/>
                  <a:pt x="2322" y="1152"/>
                </a:cubicBezTo>
                <a:cubicBezTo>
                  <a:pt x="2327" y="1121"/>
                  <a:pt x="2357" y="1099"/>
                  <a:pt x="2368" y="1069"/>
                </a:cubicBezTo>
                <a:cubicBezTo>
                  <a:pt x="2375" y="1048"/>
                  <a:pt x="2379" y="1026"/>
                  <a:pt x="2386" y="1005"/>
                </a:cubicBezTo>
                <a:cubicBezTo>
                  <a:pt x="2389" y="996"/>
                  <a:pt x="2393" y="987"/>
                  <a:pt x="2396" y="978"/>
                </a:cubicBezTo>
                <a:cubicBezTo>
                  <a:pt x="2419" y="1024"/>
                  <a:pt x="2446" y="1053"/>
                  <a:pt x="2469" y="1097"/>
                </a:cubicBezTo>
                <a:cubicBezTo>
                  <a:pt x="2490" y="1085"/>
                  <a:pt x="2515" y="1077"/>
                  <a:pt x="2533" y="1060"/>
                </a:cubicBezTo>
                <a:cubicBezTo>
                  <a:pt x="2581" y="1016"/>
                  <a:pt x="2568" y="991"/>
                  <a:pt x="2578" y="932"/>
                </a:cubicBezTo>
                <a:cubicBezTo>
                  <a:pt x="2609" y="738"/>
                  <a:pt x="2587" y="921"/>
                  <a:pt x="2606" y="749"/>
                </a:cubicBezTo>
                <a:cubicBezTo>
                  <a:pt x="2615" y="752"/>
                  <a:pt x="2633" y="758"/>
                  <a:pt x="2633" y="758"/>
                </a:cubicBezTo>
                <a:cubicBezTo>
                  <a:pt x="2638" y="704"/>
                  <a:pt x="2625" y="578"/>
                  <a:pt x="2688" y="557"/>
                </a:cubicBezTo>
                <a:cubicBezTo>
                  <a:pt x="2692" y="598"/>
                  <a:pt x="2674" y="683"/>
                  <a:pt x="2752" y="676"/>
                </a:cubicBezTo>
                <a:cubicBezTo>
                  <a:pt x="2771" y="674"/>
                  <a:pt x="2783" y="652"/>
                  <a:pt x="2798" y="640"/>
                </a:cubicBezTo>
                <a:cubicBezTo>
                  <a:pt x="2815" y="588"/>
                  <a:pt x="2779" y="580"/>
                  <a:pt x="2752" y="539"/>
                </a:cubicBezTo>
                <a:cubicBezTo>
                  <a:pt x="2755" y="530"/>
                  <a:pt x="2756" y="504"/>
                  <a:pt x="2761" y="512"/>
                </a:cubicBezTo>
                <a:cubicBezTo>
                  <a:pt x="2777" y="536"/>
                  <a:pt x="2769" y="573"/>
                  <a:pt x="2789" y="594"/>
                </a:cubicBezTo>
                <a:cubicBezTo>
                  <a:pt x="2804" y="609"/>
                  <a:pt x="2819" y="625"/>
                  <a:pt x="2834" y="640"/>
                </a:cubicBezTo>
                <a:cubicBezTo>
                  <a:pt x="2844" y="566"/>
                  <a:pt x="2862" y="494"/>
                  <a:pt x="2871" y="420"/>
                </a:cubicBezTo>
                <a:cubicBezTo>
                  <a:pt x="2891" y="266"/>
                  <a:pt x="2839" y="309"/>
                  <a:pt x="2908" y="265"/>
                </a:cubicBezTo>
                <a:cubicBezTo>
                  <a:pt x="2959" y="299"/>
                  <a:pt x="2972" y="265"/>
                  <a:pt x="3008" y="228"/>
                </a:cubicBezTo>
                <a:cubicBezTo>
                  <a:pt x="3017" y="234"/>
                  <a:pt x="3030" y="237"/>
                  <a:pt x="3036" y="246"/>
                </a:cubicBezTo>
                <a:cubicBezTo>
                  <a:pt x="3043" y="257"/>
                  <a:pt x="3036" y="292"/>
                  <a:pt x="3045" y="283"/>
                </a:cubicBezTo>
                <a:cubicBezTo>
                  <a:pt x="3058" y="270"/>
                  <a:pt x="3049" y="246"/>
                  <a:pt x="3054" y="228"/>
                </a:cubicBezTo>
                <a:cubicBezTo>
                  <a:pt x="3058" y="215"/>
                  <a:pt x="3066" y="204"/>
                  <a:pt x="3072" y="192"/>
                </a:cubicBezTo>
                <a:cubicBezTo>
                  <a:pt x="3075" y="161"/>
                  <a:pt x="3065" y="126"/>
                  <a:pt x="3081" y="100"/>
                </a:cubicBezTo>
                <a:cubicBezTo>
                  <a:pt x="3090" y="86"/>
                  <a:pt x="3084" y="150"/>
                  <a:pt x="3100" y="146"/>
                </a:cubicBezTo>
                <a:cubicBezTo>
                  <a:pt x="3119" y="141"/>
                  <a:pt x="3112" y="109"/>
                  <a:pt x="3118" y="91"/>
                </a:cubicBezTo>
                <a:cubicBezTo>
                  <a:pt x="3131" y="52"/>
                  <a:pt x="3134" y="27"/>
                  <a:pt x="3164" y="0"/>
                </a:cubicBez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6" name="Freeform 7"/>
          <p:cNvSpPr>
            <a:spLocks/>
          </p:cNvSpPr>
          <p:nvPr/>
        </p:nvSpPr>
        <p:spPr bwMode="auto">
          <a:xfrm>
            <a:off x="5480051" y="5649913"/>
            <a:ext cx="600075" cy="227012"/>
          </a:xfrm>
          <a:custGeom>
            <a:avLst/>
            <a:gdLst>
              <a:gd name="T0" fmla="*/ 2147483647 w 378"/>
              <a:gd name="T1" fmla="*/ 2147483647 h 143"/>
              <a:gd name="T2" fmla="*/ 2147483647 w 378"/>
              <a:gd name="T3" fmla="*/ 2147483647 h 143"/>
              <a:gd name="T4" fmla="*/ 2147483647 w 378"/>
              <a:gd name="T5" fmla="*/ 2147483647 h 143"/>
              <a:gd name="T6" fmla="*/ 2147483647 w 378"/>
              <a:gd name="T7" fmla="*/ 2147483647 h 143"/>
              <a:gd name="T8" fmla="*/ 2147483647 w 378"/>
              <a:gd name="T9" fmla="*/ 2147483647 h 143"/>
              <a:gd name="T10" fmla="*/ 2147483647 w 378"/>
              <a:gd name="T11" fmla="*/ 2147483647 h 143"/>
              <a:gd name="T12" fmla="*/ 2147483647 w 378"/>
              <a:gd name="T13" fmla="*/ 2147483647 h 143"/>
              <a:gd name="T14" fmla="*/ 2147483647 w 378"/>
              <a:gd name="T15" fmla="*/ 2147483647 h 143"/>
              <a:gd name="T16" fmla="*/ 2147483647 w 378"/>
              <a:gd name="T17" fmla="*/ 2147483647 h 143"/>
              <a:gd name="T18" fmla="*/ 2147483647 w 378"/>
              <a:gd name="T19" fmla="*/ 2147483647 h 143"/>
              <a:gd name="T20" fmla="*/ 2147483647 w 378"/>
              <a:gd name="T21" fmla="*/ 2147483647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8"/>
              <a:gd name="T34" fmla="*/ 0 h 143"/>
              <a:gd name="T35" fmla="*/ 378 w 378"/>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8" h="143">
                <a:moveTo>
                  <a:pt x="30" y="133"/>
                </a:moveTo>
                <a:cubicBezTo>
                  <a:pt x="0" y="88"/>
                  <a:pt x="18" y="87"/>
                  <a:pt x="58" y="60"/>
                </a:cubicBezTo>
                <a:cubicBezTo>
                  <a:pt x="64" y="51"/>
                  <a:pt x="71" y="43"/>
                  <a:pt x="76" y="33"/>
                </a:cubicBezTo>
                <a:cubicBezTo>
                  <a:pt x="80" y="24"/>
                  <a:pt x="76" y="9"/>
                  <a:pt x="85" y="5"/>
                </a:cubicBezTo>
                <a:cubicBezTo>
                  <a:pt x="97" y="0"/>
                  <a:pt x="110" y="12"/>
                  <a:pt x="122" y="15"/>
                </a:cubicBezTo>
                <a:cubicBezTo>
                  <a:pt x="171" y="54"/>
                  <a:pt x="182" y="74"/>
                  <a:pt x="204" y="5"/>
                </a:cubicBezTo>
                <a:cubicBezTo>
                  <a:pt x="213" y="11"/>
                  <a:pt x="221" y="19"/>
                  <a:pt x="231" y="24"/>
                </a:cubicBezTo>
                <a:cubicBezTo>
                  <a:pt x="249" y="32"/>
                  <a:pt x="286" y="42"/>
                  <a:pt x="286" y="42"/>
                </a:cubicBezTo>
                <a:cubicBezTo>
                  <a:pt x="289" y="51"/>
                  <a:pt x="288" y="62"/>
                  <a:pt x="295" y="69"/>
                </a:cubicBezTo>
                <a:cubicBezTo>
                  <a:pt x="302" y="76"/>
                  <a:pt x="315" y="73"/>
                  <a:pt x="323" y="79"/>
                </a:cubicBezTo>
                <a:cubicBezTo>
                  <a:pt x="365" y="110"/>
                  <a:pt x="363" y="111"/>
                  <a:pt x="378" y="143"/>
                </a:cubicBez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7" name="Text Box 8"/>
          <p:cNvSpPr txBox="1">
            <a:spLocks noChangeArrowheads="1"/>
          </p:cNvSpPr>
          <p:nvPr/>
        </p:nvSpPr>
        <p:spPr bwMode="auto">
          <a:xfrm>
            <a:off x="3792539" y="836613"/>
            <a:ext cx="31464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a:solidFill>
                  <a:srgbClr val="000000"/>
                </a:solidFill>
              </a:rPr>
              <a:t>Random Genetic Drift</a:t>
            </a:r>
          </a:p>
        </p:txBody>
      </p:sp>
      <p:sp>
        <p:nvSpPr>
          <p:cNvPr id="128008" name="Text Box 9"/>
          <p:cNvSpPr txBox="1">
            <a:spLocks noChangeArrowheads="1"/>
          </p:cNvSpPr>
          <p:nvPr/>
        </p:nvSpPr>
        <p:spPr bwMode="auto">
          <a:xfrm>
            <a:off x="7802564" y="855663"/>
            <a:ext cx="14509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a:solidFill>
                  <a:srgbClr val="000000"/>
                </a:solidFill>
              </a:rPr>
              <a:t>Selection</a:t>
            </a:r>
          </a:p>
        </p:txBody>
      </p:sp>
      <p:sp>
        <p:nvSpPr>
          <p:cNvPr id="128009" name="Text Box 10"/>
          <p:cNvSpPr txBox="1">
            <a:spLocks noChangeArrowheads="1"/>
          </p:cNvSpPr>
          <p:nvPr/>
        </p:nvSpPr>
        <p:spPr bwMode="auto">
          <a:xfrm rot="10800000">
            <a:off x="2030266" y="2728692"/>
            <a:ext cx="492420" cy="1918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2000">
                <a:solidFill>
                  <a:srgbClr val="000000"/>
                </a:solidFill>
              </a:rPr>
              <a:t>Allele frequency</a:t>
            </a:r>
          </a:p>
        </p:txBody>
      </p:sp>
      <p:sp>
        <p:nvSpPr>
          <p:cNvPr id="128010" name="Text Box 11"/>
          <p:cNvSpPr txBox="1">
            <a:spLocks noChangeArrowheads="1"/>
          </p:cNvSpPr>
          <p:nvPr/>
        </p:nvSpPr>
        <p:spPr bwMode="auto">
          <a:xfrm>
            <a:off x="2208214" y="5589589"/>
            <a:ext cx="3127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1800">
                <a:solidFill>
                  <a:srgbClr val="000000"/>
                </a:solidFill>
              </a:rPr>
              <a:t>0</a:t>
            </a:r>
          </a:p>
        </p:txBody>
      </p:sp>
      <p:sp>
        <p:nvSpPr>
          <p:cNvPr id="128011" name="Text Box 12"/>
          <p:cNvSpPr txBox="1">
            <a:spLocks noChangeArrowheads="1"/>
          </p:cNvSpPr>
          <p:nvPr/>
        </p:nvSpPr>
        <p:spPr bwMode="auto">
          <a:xfrm>
            <a:off x="1919288" y="1268414"/>
            <a:ext cx="56991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1800">
                <a:solidFill>
                  <a:srgbClr val="000000"/>
                </a:solidFill>
              </a:rPr>
              <a:t>100</a:t>
            </a:r>
          </a:p>
        </p:txBody>
      </p:sp>
      <p:sp>
        <p:nvSpPr>
          <p:cNvPr id="128012" name="Freeform 13"/>
          <p:cNvSpPr>
            <a:spLocks/>
          </p:cNvSpPr>
          <p:nvPr/>
        </p:nvSpPr>
        <p:spPr bwMode="auto">
          <a:xfrm>
            <a:off x="3482976" y="5106988"/>
            <a:ext cx="1190625" cy="742950"/>
          </a:xfrm>
          <a:custGeom>
            <a:avLst/>
            <a:gdLst>
              <a:gd name="T0" fmla="*/ 0 w 750"/>
              <a:gd name="T1" fmla="*/ 2147483647 h 468"/>
              <a:gd name="T2" fmla="*/ 2147483647 w 750"/>
              <a:gd name="T3" fmla="*/ 2147483647 h 468"/>
              <a:gd name="T4" fmla="*/ 2147483647 w 750"/>
              <a:gd name="T5" fmla="*/ 2147483647 h 468"/>
              <a:gd name="T6" fmla="*/ 2147483647 w 750"/>
              <a:gd name="T7" fmla="*/ 2147483647 h 468"/>
              <a:gd name="T8" fmla="*/ 2147483647 w 750"/>
              <a:gd name="T9" fmla="*/ 2147483647 h 468"/>
              <a:gd name="T10" fmla="*/ 2147483647 w 750"/>
              <a:gd name="T11" fmla="*/ 2147483647 h 468"/>
              <a:gd name="T12" fmla="*/ 2147483647 w 750"/>
              <a:gd name="T13" fmla="*/ 2147483647 h 468"/>
              <a:gd name="T14" fmla="*/ 2147483647 w 750"/>
              <a:gd name="T15" fmla="*/ 2147483647 h 468"/>
              <a:gd name="T16" fmla="*/ 2147483647 w 750"/>
              <a:gd name="T17" fmla="*/ 2147483647 h 468"/>
              <a:gd name="T18" fmla="*/ 2147483647 w 750"/>
              <a:gd name="T19" fmla="*/ 2147483647 h 468"/>
              <a:gd name="T20" fmla="*/ 2147483647 w 750"/>
              <a:gd name="T21" fmla="*/ 2147483647 h 468"/>
              <a:gd name="T22" fmla="*/ 2147483647 w 750"/>
              <a:gd name="T23" fmla="*/ 2147483647 h 468"/>
              <a:gd name="T24" fmla="*/ 2147483647 w 750"/>
              <a:gd name="T25" fmla="*/ 2147483647 h 468"/>
              <a:gd name="T26" fmla="*/ 2147483647 w 750"/>
              <a:gd name="T27" fmla="*/ 2147483647 h 468"/>
              <a:gd name="T28" fmla="*/ 2147483647 w 750"/>
              <a:gd name="T29" fmla="*/ 2147483647 h 468"/>
              <a:gd name="T30" fmla="*/ 2147483647 w 750"/>
              <a:gd name="T31" fmla="*/ 2147483647 h 468"/>
              <a:gd name="T32" fmla="*/ 2147483647 w 750"/>
              <a:gd name="T33" fmla="*/ 2147483647 h 468"/>
              <a:gd name="T34" fmla="*/ 2147483647 w 750"/>
              <a:gd name="T35" fmla="*/ 2147483647 h 468"/>
              <a:gd name="T36" fmla="*/ 2147483647 w 750"/>
              <a:gd name="T37" fmla="*/ 2147483647 h 468"/>
              <a:gd name="T38" fmla="*/ 2147483647 w 750"/>
              <a:gd name="T39" fmla="*/ 2147483647 h 468"/>
              <a:gd name="T40" fmla="*/ 2147483647 w 750"/>
              <a:gd name="T41" fmla="*/ 2147483647 h 468"/>
              <a:gd name="T42" fmla="*/ 2147483647 w 750"/>
              <a:gd name="T43" fmla="*/ 2147483647 h 468"/>
              <a:gd name="T44" fmla="*/ 2147483647 w 750"/>
              <a:gd name="T45" fmla="*/ 2147483647 h 468"/>
              <a:gd name="T46" fmla="*/ 2147483647 w 750"/>
              <a:gd name="T47" fmla="*/ 2147483647 h 4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0"/>
              <a:gd name="T73" fmla="*/ 0 h 468"/>
              <a:gd name="T74" fmla="*/ 750 w 750"/>
              <a:gd name="T75" fmla="*/ 468 h 4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0" h="468">
                <a:moveTo>
                  <a:pt x="0" y="458"/>
                </a:moveTo>
                <a:cubicBezTo>
                  <a:pt x="55" y="440"/>
                  <a:pt x="28" y="427"/>
                  <a:pt x="55" y="394"/>
                </a:cubicBezTo>
                <a:cubicBezTo>
                  <a:pt x="62" y="385"/>
                  <a:pt x="74" y="382"/>
                  <a:pt x="83" y="376"/>
                </a:cubicBezTo>
                <a:cubicBezTo>
                  <a:pt x="92" y="379"/>
                  <a:pt x="107" y="376"/>
                  <a:pt x="110" y="385"/>
                </a:cubicBezTo>
                <a:cubicBezTo>
                  <a:pt x="125" y="431"/>
                  <a:pt x="64" y="449"/>
                  <a:pt x="137" y="413"/>
                </a:cubicBezTo>
                <a:cubicBezTo>
                  <a:pt x="143" y="404"/>
                  <a:pt x="151" y="395"/>
                  <a:pt x="156" y="385"/>
                </a:cubicBezTo>
                <a:cubicBezTo>
                  <a:pt x="160" y="377"/>
                  <a:pt x="159" y="365"/>
                  <a:pt x="165" y="358"/>
                </a:cubicBezTo>
                <a:cubicBezTo>
                  <a:pt x="177" y="343"/>
                  <a:pt x="197" y="335"/>
                  <a:pt x="211" y="321"/>
                </a:cubicBezTo>
                <a:cubicBezTo>
                  <a:pt x="215" y="310"/>
                  <a:pt x="230" y="261"/>
                  <a:pt x="238" y="257"/>
                </a:cubicBezTo>
                <a:cubicBezTo>
                  <a:pt x="246" y="253"/>
                  <a:pt x="250" y="270"/>
                  <a:pt x="256" y="276"/>
                </a:cubicBezTo>
                <a:cubicBezTo>
                  <a:pt x="314" y="260"/>
                  <a:pt x="273" y="262"/>
                  <a:pt x="329" y="285"/>
                </a:cubicBezTo>
                <a:cubicBezTo>
                  <a:pt x="347" y="292"/>
                  <a:pt x="384" y="303"/>
                  <a:pt x="384" y="303"/>
                </a:cubicBezTo>
                <a:cubicBezTo>
                  <a:pt x="413" y="275"/>
                  <a:pt x="403" y="263"/>
                  <a:pt x="439" y="239"/>
                </a:cubicBezTo>
                <a:cubicBezTo>
                  <a:pt x="447" y="209"/>
                  <a:pt x="446" y="143"/>
                  <a:pt x="476" y="193"/>
                </a:cubicBezTo>
                <a:cubicBezTo>
                  <a:pt x="481" y="201"/>
                  <a:pt x="478" y="214"/>
                  <a:pt x="485" y="221"/>
                </a:cubicBezTo>
                <a:cubicBezTo>
                  <a:pt x="492" y="228"/>
                  <a:pt x="503" y="227"/>
                  <a:pt x="512" y="230"/>
                </a:cubicBezTo>
                <a:cubicBezTo>
                  <a:pt x="521" y="221"/>
                  <a:pt x="536" y="214"/>
                  <a:pt x="540" y="202"/>
                </a:cubicBezTo>
                <a:cubicBezTo>
                  <a:pt x="543" y="193"/>
                  <a:pt x="531" y="184"/>
                  <a:pt x="531" y="175"/>
                </a:cubicBezTo>
                <a:cubicBezTo>
                  <a:pt x="531" y="163"/>
                  <a:pt x="544" y="125"/>
                  <a:pt x="549" y="111"/>
                </a:cubicBezTo>
                <a:cubicBezTo>
                  <a:pt x="567" y="0"/>
                  <a:pt x="568" y="89"/>
                  <a:pt x="558" y="120"/>
                </a:cubicBezTo>
                <a:cubicBezTo>
                  <a:pt x="590" y="170"/>
                  <a:pt x="588" y="266"/>
                  <a:pt x="622" y="294"/>
                </a:cubicBezTo>
                <a:cubicBezTo>
                  <a:pt x="638" y="307"/>
                  <a:pt x="660" y="310"/>
                  <a:pt x="677" y="321"/>
                </a:cubicBezTo>
                <a:cubicBezTo>
                  <a:pt x="697" y="362"/>
                  <a:pt x="711" y="396"/>
                  <a:pt x="750" y="422"/>
                </a:cubicBezTo>
                <a:cubicBezTo>
                  <a:pt x="739" y="456"/>
                  <a:pt x="737" y="440"/>
                  <a:pt x="750" y="468"/>
                </a:cubicBez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13" name="Text Box 14"/>
          <p:cNvSpPr txBox="1">
            <a:spLocks noChangeArrowheads="1"/>
          </p:cNvSpPr>
          <p:nvPr/>
        </p:nvSpPr>
        <p:spPr bwMode="auto">
          <a:xfrm>
            <a:off x="8883651" y="1865314"/>
            <a:ext cx="16351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1800">
                <a:solidFill>
                  <a:srgbClr val="000000"/>
                </a:solidFill>
              </a:rPr>
              <a:t>advantageous</a:t>
            </a:r>
          </a:p>
        </p:txBody>
      </p:sp>
      <p:sp>
        <p:nvSpPr>
          <p:cNvPr id="128014" name="Text Box 15"/>
          <p:cNvSpPr txBox="1">
            <a:spLocks noChangeArrowheads="1"/>
          </p:cNvSpPr>
          <p:nvPr/>
        </p:nvSpPr>
        <p:spPr bwMode="auto">
          <a:xfrm>
            <a:off x="8667750" y="5105400"/>
            <a:ext cx="1930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1800">
                <a:solidFill>
                  <a:srgbClr val="000000"/>
                </a:solidFill>
              </a:rPr>
              <a:t>disadvantageous</a:t>
            </a:r>
          </a:p>
        </p:txBody>
      </p:sp>
      <p:sp>
        <p:nvSpPr>
          <p:cNvPr id="128015" name="Text Box 16"/>
          <p:cNvSpPr txBox="1">
            <a:spLocks noChangeArrowheads="1"/>
          </p:cNvSpPr>
          <p:nvPr/>
        </p:nvSpPr>
        <p:spPr bwMode="auto">
          <a:xfrm>
            <a:off x="1828800" y="6248401"/>
            <a:ext cx="75961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33965892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CE957C-2DC7-1B4F-8A37-0D13AF1009C3}"/>
              </a:ext>
            </a:extLst>
          </p:cNvPr>
          <p:cNvSpPr txBox="1"/>
          <p:nvPr/>
        </p:nvSpPr>
        <p:spPr>
          <a:xfrm>
            <a:off x="209007" y="209006"/>
            <a:ext cx="11730444" cy="1261884"/>
          </a:xfrm>
          <a:prstGeom prst="rect">
            <a:avLst/>
          </a:prstGeom>
          <a:noFill/>
        </p:spPr>
        <p:txBody>
          <a:bodyPr wrap="square" rtlCol="0">
            <a:spAutoFit/>
          </a:bodyPr>
          <a:lstStyle/>
          <a:p>
            <a:r>
              <a:rPr lang="en-US" sz="2800" dirty="0"/>
              <a:t>Genes involved in brain development </a:t>
            </a:r>
            <a:r>
              <a:rPr lang="en-US" dirty="0"/>
              <a:t>(mutations lead to microencephaly).</a:t>
            </a:r>
          </a:p>
          <a:p>
            <a:r>
              <a:rPr lang="en-US" sz="2400" dirty="0"/>
              <a:t>Divergent version (alleles) of the wildtype allele exist, with rather uneven frequencies in different human populations.</a:t>
            </a:r>
          </a:p>
        </p:txBody>
      </p:sp>
      <p:pic>
        <p:nvPicPr>
          <p:cNvPr id="3" name="Picture 2">
            <a:hlinkClick r:id="rId2"/>
            <a:extLst>
              <a:ext uri="{FF2B5EF4-FFF2-40B4-BE49-F238E27FC236}">
                <a16:creationId xmlns:a16="http://schemas.microsoft.com/office/drawing/2014/main" id="{EDA8C822-A799-F549-A21D-F9FCFCB3BC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437" y="1755907"/>
            <a:ext cx="11020399" cy="4574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167995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1600"/>
            <a:ext cx="9144000" cy="664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2" name="Rectangle 2"/>
          <p:cNvSpPr>
            <a:spLocks noChangeArrowheads="1"/>
          </p:cNvSpPr>
          <p:nvPr/>
        </p:nvSpPr>
        <p:spPr bwMode="auto">
          <a:xfrm>
            <a:off x="7467600" y="3817938"/>
            <a:ext cx="2844800"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p>
            <a:pPr fontAlgn="base">
              <a:spcBef>
                <a:spcPct val="0"/>
              </a:spcBef>
              <a:spcAft>
                <a:spcPct val="0"/>
              </a:spcAft>
            </a:pPr>
            <a:r>
              <a:rPr lang="en-US" sz="2400" b="1">
                <a:solidFill>
                  <a:srgbClr val="000000"/>
                </a:solidFill>
                <a:latin typeface="Times New Roman" charset="0"/>
                <a:ea typeface="ＭＳ Ｐゴシック" charset="0"/>
                <a:cs typeface="ＭＳ Ｐゴシック" charset="0"/>
              </a:rPr>
              <a:t>Variant arose about </a:t>
            </a:r>
            <a:br>
              <a:rPr lang="en-US" sz="2400" b="1">
                <a:solidFill>
                  <a:srgbClr val="000000"/>
                </a:solidFill>
                <a:latin typeface="Times New Roman" charset="0"/>
                <a:ea typeface="ＭＳ Ｐゴシック" charset="0"/>
                <a:cs typeface="ＭＳ Ｐゴシック" charset="0"/>
              </a:rPr>
            </a:br>
            <a:r>
              <a:rPr lang="en-US" sz="2400" b="1">
                <a:solidFill>
                  <a:srgbClr val="000000"/>
                </a:solidFill>
                <a:latin typeface="Times New Roman" charset="0"/>
                <a:ea typeface="ＭＳ Ｐゴシック" charset="0"/>
                <a:cs typeface="ＭＳ Ｐゴシック" charset="0"/>
              </a:rPr>
              <a:t>5800 years ago</a:t>
            </a:r>
          </a:p>
        </p:txBody>
      </p:sp>
      <p:sp>
        <p:nvSpPr>
          <p:cNvPr id="2" name="TextBox 1">
            <a:extLst>
              <a:ext uri="{FF2B5EF4-FFF2-40B4-BE49-F238E27FC236}">
                <a16:creationId xmlns:a16="http://schemas.microsoft.com/office/drawing/2014/main" id="{9F0F028A-81A2-DA45-8878-5C938CD687E6}"/>
              </a:ext>
            </a:extLst>
          </p:cNvPr>
          <p:cNvSpPr txBox="1"/>
          <p:nvPr/>
        </p:nvSpPr>
        <p:spPr>
          <a:xfrm rot="5400000">
            <a:off x="8347166" y="3238778"/>
            <a:ext cx="5949577" cy="369332"/>
          </a:xfrm>
          <a:prstGeom prst="rect">
            <a:avLst/>
          </a:prstGeom>
          <a:noFill/>
        </p:spPr>
        <p:txBody>
          <a:bodyPr wrap="none" rtlCol="0">
            <a:spAutoFit/>
          </a:bodyPr>
          <a:lstStyle/>
          <a:p>
            <a:r>
              <a:rPr lang="en-US" dirty="0">
                <a:hlinkClick r:id="rId4"/>
              </a:rPr>
              <a:t>https://science.sciencemag.org/content/309/5741/1720.long</a:t>
            </a:r>
            <a:r>
              <a:rPr lang="en-US" dirty="0"/>
              <a:t> </a:t>
            </a:r>
          </a:p>
        </p:txBody>
      </p:sp>
    </p:spTree>
    <p:extLst>
      <p:ext uri="{BB962C8B-B14F-4D97-AF65-F5344CB8AC3E}">
        <p14:creationId xmlns:p14="http://schemas.microsoft.com/office/powerpoint/2010/main" val="24636237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1"/>
            <a:ext cx="8916988" cy="668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6" name="Rectangle 2"/>
          <p:cNvSpPr>
            <a:spLocks noChangeArrowheads="1"/>
          </p:cNvSpPr>
          <p:nvPr/>
        </p:nvSpPr>
        <p:spPr bwMode="auto">
          <a:xfrm>
            <a:off x="1676400" y="5334001"/>
            <a:ext cx="7467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b="1">
                <a:solidFill>
                  <a:srgbClr val="000000"/>
                </a:solidFill>
                <a:latin typeface="Times New Roman" charset="0"/>
                <a:ea typeface="ＭＳ Ｐゴシック" charset="0"/>
                <a:cs typeface="ＭＳ Ｐゴシック" charset="0"/>
              </a:rPr>
              <a:t>The age of haplogroup D was found to be ~37,000 years</a:t>
            </a:r>
          </a:p>
        </p:txBody>
      </p:sp>
      <p:sp>
        <p:nvSpPr>
          <p:cNvPr id="2" name="TextBox 1">
            <a:extLst>
              <a:ext uri="{FF2B5EF4-FFF2-40B4-BE49-F238E27FC236}">
                <a16:creationId xmlns:a16="http://schemas.microsoft.com/office/drawing/2014/main" id="{0B53151B-32D4-774B-BC92-8044CDAF67EB}"/>
              </a:ext>
            </a:extLst>
          </p:cNvPr>
          <p:cNvSpPr txBox="1"/>
          <p:nvPr/>
        </p:nvSpPr>
        <p:spPr>
          <a:xfrm rot="5400000">
            <a:off x="8268788" y="3357155"/>
            <a:ext cx="5949577" cy="369332"/>
          </a:xfrm>
          <a:prstGeom prst="rect">
            <a:avLst/>
          </a:prstGeom>
          <a:noFill/>
        </p:spPr>
        <p:txBody>
          <a:bodyPr wrap="none" rtlCol="0">
            <a:spAutoFit/>
          </a:bodyPr>
          <a:lstStyle/>
          <a:p>
            <a:r>
              <a:rPr lang="en-US" dirty="0">
                <a:hlinkClick r:id="rId4"/>
              </a:rPr>
              <a:t>https://science.sciencemag.org/content/309/5741/1717.long</a:t>
            </a:r>
            <a:r>
              <a:rPr lang="en-US" dirty="0"/>
              <a:t> </a:t>
            </a:r>
          </a:p>
        </p:txBody>
      </p:sp>
    </p:spTree>
    <p:extLst>
      <p:ext uri="{BB962C8B-B14F-4D97-AF65-F5344CB8AC3E}">
        <p14:creationId xmlns:p14="http://schemas.microsoft.com/office/powerpoint/2010/main" val="3899536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0"/>
            <a:ext cx="6000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0" name="Picture 2">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297622" y="1998662"/>
            <a:ext cx="6834187" cy="283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05807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F7F315BA-BF62-DF40-A918-8EEB123B46DE}"/>
              </a:ext>
            </a:extLst>
          </p:cNvPr>
          <p:cNvSpPr txBox="1">
            <a:spLocks noChangeArrowheads="1"/>
          </p:cNvSpPr>
          <p:nvPr/>
        </p:nvSpPr>
        <p:spPr bwMode="auto">
          <a:xfrm>
            <a:off x="1849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a:latin typeface="Arial" panose="020B0604020202020204" pitchFamily="34" charset="0"/>
              </a:rPr>
              <a:t>Schematic depiction of two demographic scenarios compatible with the observed genealogy of the microcephalin locus. </a:t>
            </a:r>
          </a:p>
        </p:txBody>
      </p:sp>
      <p:pic>
        <p:nvPicPr>
          <p:cNvPr id="3074" name="Picture 2">
            <a:extLst>
              <a:ext uri="{FF2B5EF4-FFF2-40B4-BE49-F238E27FC236}">
                <a16:creationId xmlns:a16="http://schemas.microsoft.com/office/drawing/2014/main" id="{CE205B3A-1231-8347-BB3A-CD8626917E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41601" y="6002280"/>
            <a:ext cx="1991520" cy="63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855E7006-FD8A-5E4B-9760-71C691EAE48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71361" y="979561"/>
            <a:ext cx="405216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48D36533-96EC-CA4E-8F39-34C06F1A2CBD}"/>
              </a:ext>
            </a:extLst>
          </p:cNvPr>
          <p:cNvSpPr txBox="1">
            <a:spLocks noChangeArrowheads="1"/>
          </p:cNvSpPr>
          <p:nvPr/>
        </p:nvSpPr>
        <p:spPr bwMode="auto">
          <a:xfrm>
            <a:off x="407136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Patrick D. Evans et al. PNAS 2006;103:48:18178-18183</a:t>
            </a:r>
          </a:p>
        </p:txBody>
      </p:sp>
      <p:sp>
        <p:nvSpPr>
          <p:cNvPr id="3077" name="Text Box 5">
            <a:extLst>
              <a:ext uri="{FF2B5EF4-FFF2-40B4-BE49-F238E27FC236}">
                <a16:creationId xmlns:a16="http://schemas.microsoft.com/office/drawing/2014/main" id="{63651D99-F128-E340-AF9C-37136F0BADC3}"/>
              </a:ext>
            </a:extLst>
          </p:cNvPr>
          <p:cNvSpPr txBox="1">
            <a:spLocks noChangeArrowheads="1"/>
          </p:cNvSpPr>
          <p:nvPr/>
        </p:nvSpPr>
        <p:spPr bwMode="auto">
          <a:xfrm>
            <a:off x="1621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©2006 by National Academy of Sciences</a:t>
            </a:r>
          </a:p>
        </p:txBody>
      </p:sp>
    </p:spTree>
    <p:extLst>
      <p:ext uri="{BB962C8B-B14F-4D97-AF65-F5344CB8AC3E}">
        <p14:creationId xmlns:p14="http://schemas.microsoft.com/office/powerpoint/2010/main" val="1676279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FD97E1-212F-0B44-B9DB-5D9A3E057A26}"/>
              </a:ext>
            </a:extLst>
          </p:cNvPr>
          <p:cNvSpPr txBox="1"/>
          <p:nvPr/>
        </p:nvSpPr>
        <p:spPr>
          <a:xfrm>
            <a:off x="365760" y="117566"/>
            <a:ext cx="1528495" cy="369332"/>
          </a:xfrm>
          <a:prstGeom prst="rect">
            <a:avLst/>
          </a:prstGeom>
          <a:noFill/>
        </p:spPr>
        <p:txBody>
          <a:bodyPr wrap="none" rtlCol="0">
            <a:spAutoFit/>
          </a:bodyPr>
          <a:lstStyle/>
          <a:p>
            <a:r>
              <a:rPr lang="en-US" dirty="0"/>
              <a:t>From the WSJ </a:t>
            </a:r>
          </a:p>
        </p:txBody>
      </p:sp>
      <p:pic>
        <p:nvPicPr>
          <p:cNvPr id="4" name="Picture 3">
            <a:hlinkClick r:id="rId2"/>
            <a:extLst>
              <a:ext uri="{FF2B5EF4-FFF2-40B4-BE49-F238E27FC236}">
                <a16:creationId xmlns:a16="http://schemas.microsoft.com/office/drawing/2014/main" id="{D4F5C666-0C02-FC47-9140-8BA3C52E9857}"/>
              </a:ext>
            </a:extLst>
          </p:cNvPr>
          <p:cNvPicPr>
            <a:picLocks noChangeAspect="1"/>
          </p:cNvPicPr>
          <p:nvPr/>
        </p:nvPicPr>
        <p:blipFill>
          <a:blip r:embed="rId3"/>
          <a:stretch>
            <a:fillRect/>
          </a:stretch>
        </p:blipFill>
        <p:spPr>
          <a:xfrm>
            <a:off x="913856" y="486898"/>
            <a:ext cx="10782300" cy="1320800"/>
          </a:xfrm>
          <a:prstGeom prst="rect">
            <a:avLst/>
          </a:prstGeom>
        </p:spPr>
      </p:pic>
      <p:sp>
        <p:nvSpPr>
          <p:cNvPr id="5" name="TextBox 4">
            <a:extLst>
              <a:ext uri="{FF2B5EF4-FFF2-40B4-BE49-F238E27FC236}">
                <a16:creationId xmlns:a16="http://schemas.microsoft.com/office/drawing/2014/main" id="{A3370313-34D4-A640-8E2F-2546EB6AAB62}"/>
              </a:ext>
            </a:extLst>
          </p:cNvPr>
          <p:cNvSpPr txBox="1"/>
          <p:nvPr/>
        </p:nvSpPr>
        <p:spPr>
          <a:xfrm>
            <a:off x="4627266" y="6371102"/>
            <a:ext cx="7661328" cy="461665"/>
          </a:xfrm>
          <a:prstGeom prst="rect">
            <a:avLst/>
          </a:prstGeom>
          <a:noFill/>
        </p:spPr>
        <p:txBody>
          <a:bodyPr wrap="none" rtlCol="0">
            <a:spAutoFit/>
          </a:bodyPr>
          <a:lstStyle/>
          <a:p>
            <a:r>
              <a:rPr lang="en-US" dirty="0">
                <a:hlinkClick r:id="rId2"/>
              </a:rPr>
              <a:t>https://www.wsj.com/articles/SB115040765329081636</a:t>
            </a:r>
            <a:r>
              <a:rPr lang="en-US" dirty="0"/>
              <a:t> </a:t>
            </a:r>
          </a:p>
        </p:txBody>
      </p:sp>
      <p:pic>
        <p:nvPicPr>
          <p:cNvPr id="14338" name="Picture 2">
            <a:extLst>
              <a:ext uri="{FF2B5EF4-FFF2-40B4-BE49-F238E27FC236}">
                <a16:creationId xmlns:a16="http://schemas.microsoft.com/office/drawing/2014/main" id="{22A44D17-D569-0443-BC73-9A27B58B3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856" y="2010918"/>
            <a:ext cx="2103664" cy="36195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78EC216-CEAC-BA42-B40F-45B8E7C75759}"/>
              </a:ext>
            </a:extLst>
          </p:cNvPr>
          <p:cNvSpPr/>
          <p:nvPr/>
        </p:nvSpPr>
        <p:spPr>
          <a:xfrm>
            <a:off x="4188364" y="1662121"/>
            <a:ext cx="7602582" cy="4708981"/>
          </a:xfrm>
          <a:prstGeom prst="rect">
            <a:avLst/>
          </a:prstGeom>
        </p:spPr>
        <p:txBody>
          <a:bodyPr wrap="square">
            <a:spAutoFit/>
          </a:bodyPr>
          <a:lstStyle/>
          <a:p>
            <a:pPr marL="285750" indent="-285750" fontAlgn="base">
              <a:buFont typeface="Arial" panose="020B0604020202020204" pitchFamily="34" charset="0"/>
              <a:buChar char="•"/>
            </a:pPr>
            <a:r>
              <a:rPr lang="en-US" sz="2000" dirty="0"/>
              <a:t>... told his audience was that genetic changes over the past several thousand years might be linked to brain size and intelligence. He flashed maps that showed the changes had taken hold and spread widely in Europe, Asia and the Americas, but weren't common in sub-Saharan Africa.</a:t>
            </a:r>
          </a:p>
          <a:p>
            <a:pPr marL="285750" indent="-285750" fontAlgn="base">
              <a:buFont typeface="Arial" panose="020B0604020202020204" pitchFamily="34" charset="0"/>
              <a:buChar char="•"/>
            </a:pPr>
            <a:r>
              <a:rPr lang="en-US" sz="2000" dirty="0">
                <a:solidFill>
                  <a:srgbClr val="333333"/>
                </a:solidFill>
                <a:latin typeface="Exchange"/>
              </a:rPr>
              <a:t>Web sites and magazines promoting white "racialism" quickly seized on Dr. </a:t>
            </a:r>
            <a:r>
              <a:rPr lang="en-US" sz="2000" dirty="0" err="1">
                <a:solidFill>
                  <a:srgbClr val="333333"/>
                </a:solidFill>
                <a:latin typeface="Exchange"/>
              </a:rPr>
              <a:t>Lahn's</a:t>
            </a:r>
            <a:r>
              <a:rPr lang="en-US" sz="2000" dirty="0">
                <a:solidFill>
                  <a:srgbClr val="333333"/>
                </a:solidFill>
                <a:latin typeface="Exchange"/>
              </a:rPr>
              <a:t> suggestive scientific snapshot.</a:t>
            </a:r>
          </a:p>
          <a:p>
            <a:pPr marL="285750" indent="-285750" fontAlgn="base">
              <a:buFont typeface="Arial" panose="020B0604020202020204" pitchFamily="34" charset="0"/>
              <a:buChar char="•"/>
            </a:pPr>
            <a:r>
              <a:rPr lang="en-US" sz="2000" dirty="0">
                <a:solidFill>
                  <a:srgbClr val="333333"/>
                </a:solidFill>
                <a:latin typeface="Exchange"/>
              </a:rPr>
              <a:t>The university's patent office is also having second thoughts. Its director, Alan Thomas, says his office is dropping a patent application filed last year that would cover using Dr. </a:t>
            </a:r>
            <a:r>
              <a:rPr lang="en-US" sz="2000" dirty="0" err="1">
                <a:solidFill>
                  <a:srgbClr val="333333"/>
                </a:solidFill>
                <a:latin typeface="Exchange"/>
              </a:rPr>
              <a:t>Lahn's</a:t>
            </a:r>
            <a:r>
              <a:rPr lang="en-US" sz="2000" dirty="0">
                <a:solidFill>
                  <a:srgbClr val="333333"/>
                </a:solidFill>
                <a:latin typeface="Exchange"/>
              </a:rPr>
              <a:t> work as a DNA-based intelligence test. "We really don't want to end up on the front page...for doing eugenics," Mr. Thomas says.</a:t>
            </a:r>
          </a:p>
          <a:p>
            <a:pPr marL="285750" indent="-285750" fontAlgn="base">
              <a:buFont typeface="Arial" panose="020B0604020202020204" pitchFamily="34" charset="0"/>
              <a:buChar char="•"/>
            </a:pPr>
            <a:r>
              <a:rPr lang="en-US" sz="2000" dirty="0">
                <a:solidFill>
                  <a:srgbClr val="333333"/>
                </a:solidFill>
                <a:latin typeface="Exchange"/>
              </a:rPr>
              <a:t>More recently, Dr. </a:t>
            </a:r>
            <a:r>
              <a:rPr lang="en-US" sz="2000" dirty="0" err="1">
                <a:solidFill>
                  <a:srgbClr val="333333"/>
                </a:solidFill>
                <a:latin typeface="Exchange"/>
              </a:rPr>
              <a:t>Lahn</a:t>
            </a:r>
            <a:r>
              <a:rPr lang="en-US" sz="2000" dirty="0">
                <a:solidFill>
                  <a:srgbClr val="333333"/>
                </a:solidFill>
                <a:latin typeface="Exchange"/>
              </a:rPr>
              <a:t> says he was moved when a student asked him whether </a:t>
            </a:r>
            <a:r>
              <a:rPr lang="en-US" sz="2000" b="1" dirty="0">
                <a:solidFill>
                  <a:srgbClr val="333333"/>
                </a:solidFill>
                <a:latin typeface="Exchange"/>
              </a:rPr>
              <a:t>some knowledge might not be worth having</a:t>
            </a:r>
            <a:r>
              <a:rPr lang="en-US" sz="2000" dirty="0">
                <a:solidFill>
                  <a:srgbClr val="333333"/>
                </a:solidFill>
                <a:latin typeface="Exchange"/>
              </a:rPr>
              <a:t>. It is a notion to which he has been warming. </a:t>
            </a:r>
            <a:endParaRPr lang="en-US" sz="2000" b="0" i="0" u="none" strike="noStrike" dirty="0">
              <a:solidFill>
                <a:srgbClr val="333333"/>
              </a:solidFill>
              <a:effectLst/>
              <a:latin typeface="Exchange"/>
            </a:endParaRPr>
          </a:p>
        </p:txBody>
      </p:sp>
    </p:spTree>
    <p:extLst>
      <p:ext uri="{BB962C8B-B14F-4D97-AF65-F5344CB8AC3E}">
        <p14:creationId xmlns:p14="http://schemas.microsoft.com/office/powerpoint/2010/main" val="33605954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a:extLst>
              <a:ext uri="{FF2B5EF4-FFF2-40B4-BE49-F238E27FC236}">
                <a16:creationId xmlns:a16="http://schemas.microsoft.com/office/drawing/2014/main" id="{E7AE1096-964E-CD4D-B285-C6A178E87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5350" y="6186489"/>
            <a:ext cx="206533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3">
            <a:extLst>
              <a:ext uri="{FF2B5EF4-FFF2-40B4-BE49-F238E27FC236}">
                <a16:creationId xmlns:a16="http://schemas.microsoft.com/office/drawing/2014/main" id="{1D3863A6-EA78-E447-BC3A-4A4CAE771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551" y="1147764"/>
            <a:ext cx="4659313"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a:extLst>
              <a:ext uri="{FF2B5EF4-FFF2-40B4-BE49-F238E27FC236}">
                <a16:creationId xmlns:a16="http://schemas.microsoft.com/office/drawing/2014/main" id="{98AEE422-7F1C-A143-A231-6B36DE2E6C65}"/>
              </a:ext>
            </a:extLst>
          </p:cNvPr>
          <p:cNvSpPr txBox="1">
            <a:spLocks noChangeArrowheads="1"/>
          </p:cNvSpPr>
          <p:nvPr/>
        </p:nvSpPr>
        <p:spPr bwMode="auto">
          <a:xfrm>
            <a:off x="1673225" y="6540501"/>
            <a:ext cx="6611938"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12800">
              <a:lnSpc>
                <a:spcPct val="97000"/>
              </a:lnSpc>
              <a:spcAft>
                <a:spcPts val="1275"/>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12800">
              <a:lnSpc>
                <a:spcPct val="97000"/>
              </a:lnSpc>
              <a:spcAft>
                <a:spcPts val="1025"/>
              </a:spcAft>
              <a:buClr>
                <a:srgbClr val="000000"/>
              </a:buClr>
              <a:buSzPct val="7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12800">
              <a:lnSpc>
                <a:spcPct val="97000"/>
              </a:lnSpc>
              <a:spcAft>
                <a:spcPts val="7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12800">
              <a:lnSpc>
                <a:spcPct val="97000"/>
              </a:lnSpc>
              <a:spcAft>
                <a:spcPts val="513"/>
              </a:spcAft>
              <a:buClr>
                <a:srgbClr val="000000"/>
              </a:buClr>
              <a:buSzPct val="7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12800">
              <a:lnSpc>
                <a:spcPct val="97000"/>
              </a:lnSpc>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12800" eaLnBrk="0" fontAlgn="base" hangingPunct="0">
              <a:lnSpc>
                <a:spcPct val="97000"/>
              </a:lnSpc>
              <a:spcBef>
                <a:spcPct val="0"/>
              </a:spcBef>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12800" eaLnBrk="0" fontAlgn="base" hangingPunct="0">
              <a:lnSpc>
                <a:spcPct val="97000"/>
              </a:lnSpc>
              <a:spcBef>
                <a:spcPct val="0"/>
              </a:spcBef>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12800" eaLnBrk="0" fontAlgn="base" hangingPunct="0">
              <a:lnSpc>
                <a:spcPct val="97000"/>
              </a:lnSpc>
              <a:spcBef>
                <a:spcPct val="0"/>
              </a:spcBef>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12800" eaLnBrk="0" fontAlgn="base" hangingPunct="0">
              <a:lnSpc>
                <a:spcPct val="97000"/>
              </a:lnSpc>
              <a:spcBef>
                <a:spcPct val="0"/>
              </a:spcBef>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spcAft>
                <a:spcPct val="0"/>
              </a:spcAft>
              <a:buFontTx/>
              <a:buNone/>
            </a:pPr>
            <a:r>
              <a:rPr lang="en-GB" altLang="en-US" sz="1300" b="1">
                <a:latin typeface="Arial" panose="020B0604020202020204" pitchFamily="34" charset="0"/>
                <a:ea typeface="ＭＳ Ｐゴシック" panose="020B0600070205080204" pitchFamily="34" charset="-128"/>
              </a:rPr>
              <a:t>Gogarten, J.P.,  Doolittle, W.F., </a:t>
            </a:r>
            <a:r>
              <a:rPr lang="en-US" altLang="en-US" sz="1300" b="1">
                <a:latin typeface="Arial" panose="020B0604020202020204" pitchFamily="34" charset="0"/>
                <a:ea typeface="ＭＳ Ｐゴシック" panose="020B0600070205080204" pitchFamily="34" charset="-128"/>
              </a:rPr>
              <a:t>Lawrence, J.G.,</a:t>
            </a:r>
            <a:r>
              <a:rPr lang="en-GB" altLang="en-US" sz="1300" b="1">
                <a:latin typeface="Arial" panose="020B0604020202020204" pitchFamily="34" charset="0"/>
                <a:ea typeface="ＭＳ Ｐゴシック" panose="020B0600070205080204" pitchFamily="34" charset="-128"/>
              </a:rPr>
              <a:t>  Mol. Biol. Evol. 2002 19:2226-2238.</a:t>
            </a:r>
          </a:p>
        </p:txBody>
      </p:sp>
      <p:sp>
        <p:nvSpPr>
          <p:cNvPr id="56324" name="Text Box 5">
            <a:extLst>
              <a:ext uri="{FF2B5EF4-FFF2-40B4-BE49-F238E27FC236}">
                <a16:creationId xmlns:a16="http://schemas.microsoft.com/office/drawing/2014/main" id="{DF76E792-9FA2-924F-842B-96E906B4FEF1}"/>
              </a:ext>
            </a:extLst>
          </p:cNvPr>
          <p:cNvSpPr txBox="1">
            <a:spLocks noChangeArrowheads="1"/>
          </p:cNvSpPr>
          <p:nvPr/>
        </p:nvSpPr>
        <p:spPr bwMode="auto">
          <a:xfrm>
            <a:off x="1687514" y="161925"/>
            <a:ext cx="881538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307" tIns="40138" rIns="80307" bIns="40138" anchor="ctr"/>
          <a:lstStyle>
            <a:lvl1pPr defTabSz="81280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1280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1280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1280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1280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100000"/>
              </a:lnSpc>
              <a:spcAft>
                <a:spcPct val="0"/>
              </a:spcAft>
              <a:buClrTx/>
              <a:buSzTx/>
              <a:buFontTx/>
              <a:buNone/>
            </a:pPr>
            <a:endParaRPr lang="en-US" altLang="en-US" sz="2200">
              <a:latin typeface="Arial" panose="020B0604020202020204" pitchFamily="34" charset="0"/>
              <a:ea typeface="ＭＳ Ｐゴシック" panose="020B0600070205080204" pitchFamily="34" charset="-128"/>
            </a:endParaRPr>
          </a:p>
        </p:txBody>
      </p:sp>
      <p:sp>
        <p:nvSpPr>
          <p:cNvPr id="56325" name="Rectangle 6">
            <a:extLst>
              <a:ext uri="{FF2B5EF4-FFF2-40B4-BE49-F238E27FC236}">
                <a16:creationId xmlns:a16="http://schemas.microsoft.com/office/drawing/2014/main" id="{F9F25FD7-E13C-2644-94BE-894F026973CB}"/>
              </a:ext>
            </a:extLst>
          </p:cNvPr>
          <p:cNvSpPr>
            <a:spLocks noChangeArrowheads="1"/>
          </p:cNvSpPr>
          <p:nvPr/>
        </p:nvSpPr>
        <p:spPr bwMode="auto">
          <a:xfrm>
            <a:off x="1143000" y="248404"/>
            <a:ext cx="10320130" cy="43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307" tIns="40138" rIns="80307" bIns="40138">
            <a:spAutoFit/>
          </a:bodyPr>
          <a:lstStyle>
            <a:lvl1pPr defTabSz="81280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1280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1280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1280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1280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lnSpc>
                <a:spcPct val="100000"/>
              </a:lnSpc>
              <a:spcAft>
                <a:spcPct val="0"/>
              </a:spcAft>
              <a:buClrTx/>
              <a:buSzTx/>
              <a:buFontTx/>
              <a:buNone/>
            </a:pPr>
            <a:r>
              <a:rPr lang="en-US" altLang="en-US" sz="2300" b="1" dirty="0">
                <a:solidFill>
                  <a:srgbClr val="2B2C6F"/>
                </a:solidFill>
                <a:latin typeface="Arial" panose="020B0604020202020204" pitchFamily="34" charset="0"/>
                <a:ea typeface="ＭＳ Ｐゴシック" panose="020B0600070205080204" pitchFamily="34" charset="-128"/>
              </a:rPr>
              <a:t>HGT can generate reproducible patterns in molecular phylogenies. </a:t>
            </a:r>
          </a:p>
        </p:txBody>
      </p:sp>
    </p:spTree>
    <p:extLst>
      <p:ext uri="{BB962C8B-B14F-4D97-AF65-F5344CB8AC3E}">
        <p14:creationId xmlns:p14="http://schemas.microsoft.com/office/powerpoint/2010/main" val="553308751"/>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44370" y="5991419"/>
            <a:ext cx="2514320" cy="388349"/>
          </a:xfrm>
          <a:prstGeom prst="rect">
            <a:avLst/>
          </a:prstGeom>
          <a:solidFill>
            <a:srgbClr val="FFF0C5"/>
          </a:solidFill>
        </p:spPr>
        <p:style>
          <a:lnRef idx="3">
            <a:schemeClr val="lt1"/>
          </a:lnRef>
          <a:fillRef idx="1">
            <a:schemeClr val="accent3"/>
          </a:fillRef>
          <a:effectRef idx="1">
            <a:schemeClr val="accent3"/>
          </a:effectRef>
          <a:fontRef idx="minor">
            <a:schemeClr val="lt1"/>
          </a:fontRef>
        </p:style>
        <p:txBody>
          <a:bodyPr lIns="88803" tIns="44405" rIns="88803" bIns="44405">
            <a:prstTxWarp prst="textNoShape">
              <a:avLst/>
            </a:prstTxWarp>
            <a:spAutoFit/>
          </a:bodyPr>
          <a:lstStyle/>
          <a:p>
            <a:pPr defTabSz="806867" fontAlgn="base">
              <a:spcBef>
                <a:spcPct val="0"/>
              </a:spcBef>
              <a:spcAft>
                <a:spcPct val="0"/>
              </a:spcAft>
              <a:defRPr/>
            </a:pPr>
            <a:r>
              <a:rPr lang="en-US" sz="1941" dirty="0" err="1">
                <a:solidFill>
                  <a:srgbClr val="2B2C6F"/>
                </a:solidFill>
                <a:latin typeface="Times New Roman" pitchFamily="-108" charset="0"/>
                <a:ea typeface="Times New Roman" pitchFamily="-108" charset="0"/>
                <a:cs typeface="Times New Roman" pitchFamily="-108" charset="0"/>
              </a:rPr>
              <a:t>β</a:t>
            </a:r>
            <a:r>
              <a:rPr lang="en-US" sz="1941" dirty="0">
                <a:solidFill>
                  <a:srgbClr val="2B2C6F"/>
                </a:solidFill>
                <a:latin typeface="Times New Roman" pitchFamily="-108" charset="0"/>
                <a:ea typeface="Times New Roman" pitchFamily="-108" charset="0"/>
                <a:cs typeface="Times New Roman" pitchFamily="-108" charset="0"/>
              </a:rPr>
              <a:t>-Proteobacteria</a:t>
            </a:r>
          </a:p>
        </p:txBody>
      </p:sp>
      <p:sp>
        <p:nvSpPr>
          <p:cNvPr id="8" name="TextBox 7"/>
          <p:cNvSpPr txBox="1"/>
          <p:nvPr/>
        </p:nvSpPr>
        <p:spPr>
          <a:xfrm>
            <a:off x="7544370" y="5106155"/>
            <a:ext cx="2514320" cy="38834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88803" tIns="44405" rIns="88803" bIns="44405">
            <a:prstTxWarp prst="textNoShape">
              <a:avLst/>
            </a:prstTxWarp>
            <a:spAutoFit/>
          </a:bodyPr>
          <a:lstStyle/>
          <a:p>
            <a:pPr defTabSz="806867" fontAlgn="base">
              <a:spcBef>
                <a:spcPct val="0"/>
              </a:spcBef>
              <a:spcAft>
                <a:spcPct val="0"/>
              </a:spcAft>
              <a:defRPr/>
            </a:pPr>
            <a:r>
              <a:rPr lang="en-US" sz="1941" dirty="0" err="1">
                <a:solidFill>
                  <a:srgbClr val="2B2C6F"/>
                </a:solidFill>
                <a:latin typeface="Times New Roman" pitchFamily="-108" charset="0"/>
                <a:ea typeface="Times New Roman" pitchFamily="-108" charset="0"/>
                <a:cs typeface="Times New Roman" pitchFamily="-108" charset="0"/>
              </a:rPr>
              <a:t>γ</a:t>
            </a:r>
            <a:r>
              <a:rPr lang="en-US" sz="1941" dirty="0">
                <a:solidFill>
                  <a:srgbClr val="2B2C6F"/>
                </a:solidFill>
                <a:latin typeface="Times New Roman" pitchFamily="-108" charset="0"/>
                <a:ea typeface="Times New Roman" pitchFamily="-108" charset="0"/>
                <a:cs typeface="Times New Roman" pitchFamily="-108" charset="0"/>
              </a:rPr>
              <a:t>-Proteobacteria</a:t>
            </a:r>
          </a:p>
        </p:txBody>
      </p:sp>
      <p:sp>
        <p:nvSpPr>
          <p:cNvPr id="12" name="TextBox 11"/>
          <p:cNvSpPr txBox="1"/>
          <p:nvPr/>
        </p:nvSpPr>
        <p:spPr>
          <a:xfrm>
            <a:off x="7544370" y="1724774"/>
            <a:ext cx="2514320" cy="388349"/>
          </a:xfrm>
          <a:prstGeom prst="rect">
            <a:avLst/>
          </a:prstGeom>
          <a:solidFill>
            <a:srgbClr val="B0D9FF"/>
          </a:solidFill>
        </p:spPr>
        <p:style>
          <a:lnRef idx="2">
            <a:schemeClr val="accent3">
              <a:shade val="50000"/>
            </a:schemeClr>
          </a:lnRef>
          <a:fillRef idx="1">
            <a:schemeClr val="accent3"/>
          </a:fillRef>
          <a:effectRef idx="0">
            <a:schemeClr val="accent3"/>
          </a:effectRef>
          <a:fontRef idx="minor">
            <a:schemeClr val="lt1"/>
          </a:fontRef>
        </p:style>
        <p:txBody>
          <a:bodyPr lIns="88803" tIns="44405" rIns="88803" bIns="44405">
            <a:prstTxWarp prst="textNoShape">
              <a:avLst/>
            </a:prstTxWarp>
            <a:spAutoFit/>
          </a:bodyPr>
          <a:lstStyle/>
          <a:p>
            <a:pPr defTabSz="806867" fontAlgn="base">
              <a:spcBef>
                <a:spcPct val="0"/>
              </a:spcBef>
              <a:spcAft>
                <a:spcPct val="0"/>
              </a:spcAft>
              <a:defRPr/>
            </a:pPr>
            <a:r>
              <a:rPr lang="en-US" sz="1941" dirty="0" err="1">
                <a:solidFill>
                  <a:srgbClr val="2B2C6F"/>
                </a:solidFill>
                <a:latin typeface="Times New Roman" pitchFamily="-108" charset="0"/>
                <a:ea typeface="Times New Roman" pitchFamily="-108" charset="0"/>
                <a:cs typeface="Times New Roman" pitchFamily="-108" charset="0"/>
              </a:rPr>
              <a:t>Planctomycetes</a:t>
            </a:r>
            <a:endParaRPr lang="en-US" sz="1941" dirty="0">
              <a:solidFill>
                <a:srgbClr val="2B2C6F"/>
              </a:solidFill>
              <a:latin typeface="Times New Roman" pitchFamily="-108" charset="0"/>
              <a:ea typeface="Times New Roman" pitchFamily="-108" charset="0"/>
              <a:cs typeface="Times New Roman" pitchFamily="-108" charset="0"/>
            </a:endParaRPr>
          </a:p>
        </p:txBody>
      </p:sp>
      <p:sp>
        <p:nvSpPr>
          <p:cNvPr id="16" name="TextBox 15"/>
          <p:cNvSpPr txBox="1"/>
          <p:nvPr/>
        </p:nvSpPr>
        <p:spPr>
          <a:xfrm>
            <a:off x="7544370" y="3324415"/>
            <a:ext cx="2514320" cy="388349"/>
          </a:xfrm>
          <a:prstGeom prst="rect">
            <a:avLst/>
          </a:prstGeom>
          <a:solidFill>
            <a:srgbClr val="A1C8B5"/>
          </a:solidFill>
        </p:spPr>
        <p:style>
          <a:lnRef idx="3">
            <a:schemeClr val="lt1"/>
          </a:lnRef>
          <a:fillRef idx="1">
            <a:schemeClr val="accent3"/>
          </a:fillRef>
          <a:effectRef idx="1">
            <a:schemeClr val="accent3"/>
          </a:effectRef>
          <a:fontRef idx="minor">
            <a:schemeClr val="lt1"/>
          </a:fontRef>
        </p:style>
        <p:txBody>
          <a:bodyPr lIns="88803" tIns="44405" rIns="88803" bIns="44405">
            <a:prstTxWarp prst="textNoShape">
              <a:avLst/>
            </a:prstTxWarp>
            <a:spAutoFit/>
          </a:bodyPr>
          <a:lstStyle/>
          <a:p>
            <a:pPr defTabSz="806867" fontAlgn="base">
              <a:spcBef>
                <a:spcPct val="0"/>
              </a:spcBef>
              <a:spcAft>
                <a:spcPct val="0"/>
              </a:spcAft>
              <a:defRPr/>
            </a:pPr>
            <a:r>
              <a:rPr lang="en-US" sz="1941" dirty="0">
                <a:solidFill>
                  <a:srgbClr val="2B2C6F"/>
                </a:solidFill>
                <a:latin typeface="Times New Roman" pitchFamily="-108" charset="0"/>
                <a:ea typeface="Times New Roman" pitchFamily="-108" charset="0"/>
                <a:cs typeface="Times New Roman" pitchFamily="-108" charset="0"/>
              </a:rPr>
              <a:t>Spirochetes</a:t>
            </a:r>
          </a:p>
        </p:txBody>
      </p:sp>
      <p:sp>
        <p:nvSpPr>
          <p:cNvPr id="19" name="TextBox 18"/>
          <p:cNvSpPr txBox="1"/>
          <p:nvPr/>
        </p:nvSpPr>
        <p:spPr>
          <a:xfrm>
            <a:off x="7544370" y="2638054"/>
            <a:ext cx="2514320" cy="388349"/>
          </a:xfrm>
          <a:prstGeom prst="rect">
            <a:avLst/>
          </a:prstGeom>
          <a:solidFill>
            <a:srgbClr val="FFD3FF"/>
          </a:solidFill>
        </p:spPr>
        <p:style>
          <a:lnRef idx="2">
            <a:schemeClr val="accent3">
              <a:shade val="50000"/>
            </a:schemeClr>
          </a:lnRef>
          <a:fillRef idx="1">
            <a:schemeClr val="accent3"/>
          </a:fillRef>
          <a:effectRef idx="0">
            <a:schemeClr val="accent3"/>
          </a:effectRef>
          <a:fontRef idx="minor">
            <a:schemeClr val="lt1"/>
          </a:fontRef>
        </p:style>
        <p:txBody>
          <a:bodyPr lIns="88803" tIns="44405" rIns="88803" bIns="44405">
            <a:prstTxWarp prst="textNoShape">
              <a:avLst/>
            </a:prstTxWarp>
            <a:spAutoFit/>
          </a:bodyPr>
          <a:lstStyle/>
          <a:p>
            <a:pPr defTabSz="806867" fontAlgn="base">
              <a:spcBef>
                <a:spcPct val="0"/>
              </a:spcBef>
              <a:spcAft>
                <a:spcPct val="0"/>
              </a:spcAft>
              <a:defRPr/>
            </a:pPr>
            <a:r>
              <a:rPr lang="en-US" sz="1941" dirty="0" err="1">
                <a:solidFill>
                  <a:srgbClr val="2B2C6F"/>
                </a:solidFill>
                <a:latin typeface="Times New Roman" pitchFamily="-108" charset="0"/>
                <a:ea typeface="Times New Roman" pitchFamily="-108" charset="0"/>
                <a:cs typeface="Times New Roman" pitchFamily="-108" charset="0"/>
              </a:rPr>
              <a:t>Firmicutes</a:t>
            </a:r>
            <a:endParaRPr lang="en-US" sz="1941" dirty="0">
              <a:solidFill>
                <a:srgbClr val="2B2C6F"/>
              </a:solidFill>
              <a:latin typeface="Times New Roman" pitchFamily="-108" charset="0"/>
              <a:ea typeface="Times New Roman" pitchFamily="-108" charset="0"/>
              <a:cs typeface="Times New Roman" pitchFamily="-108" charset="0"/>
            </a:endParaRPr>
          </a:p>
        </p:txBody>
      </p:sp>
      <p:sp>
        <p:nvSpPr>
          <p:cNvPr id="24" name="TextBox 23"/>
          <p:cNvSpPr txBox="1"/>
          <p:nvPr/>
        </p:nvSpPr>
        <p:spPr>
          <a:xfrm>
            <a:off x="7544370" y="4180268"/>
            <a:ext cx="2514320" cy="388349"/>
          </a:xfrm>
          <a:prstGeom prst="rect">
            <a:avLst/>
          </a:prstGeom>
          <a:solidFill>
            <a:srgbClr val="FFD8B0"/>
          </a:solidFill>
          <a:ln/>
        </p:spPr>
        <p:style>
          <a:lnRef idx="3">
            <a:schemeClr val="lt1"/>
          </a:lnRef>
          <a:fillRef idx="1">
            <a:schemeClr val="accent3"/>
          </a:fillRef>
          <a:effectRef idx="1">
            <a:schemeClr val="accent3"/>
          </a:effectRef>
          <a:fontRef idx="minor">
            <a:schemeClr val="lt1"/>
          </a:fontRef>
        </p:style>
        <p:txBody>
          <a:bodyPr lIns="88803" tIns="44405" rIns="88803" bIns="44405">
            <a:prstTxWarp prst="textNoShape">
              <a:avLst/>
            </a:prstTxWarp>
            <a:spAutoFit/>
          </a:bodyPr>
          <a:lstStyle/>
          <a:p>
            <a:pPr defTabSz="806867" fontAlgn="base">
              <a:spcBef>
                <a:spcPct val="0"/>
              </a:spcBef>
              <a:spcAft>
                <a:spcPct val="0"/>
              </a:spcAft>
              <a:defRPr/>
            </a:pPr>
            <a:r>
              <a:rPr lang="en-US" sz="1941" dirty="0" err="1">
                <a:solidFill>
                  <a:srgbClr val="2B2C6F"/>
                </a:solidFill>
                <a:latin typeface="Times New Roman" pitchFamily="-108" charset="0"/>
                <a:ea typeface="Times New Roman" pitchFamily="-108" charset="0"/>
                <a:cs typeface="Times New Roman" pitchFamily="-108" charset="0"/>
              </a:rPr>
              <a:t>δ</a:t>
            </a:r>
            <a:r>
              <a:rPr lang="en-US" sz="1941" dirty="0">
                <a:solidFill>
                  <a:srgbClr val="2B2C6F"/>
                </a:solidFill>
                <a:latin typeface="Times New Roman" pitchFamily="-108" charset="0"/>
                <a:ea typeface="Times New Roman" pitchFamily="-108" charset="0"/>
                <a:cs typeface="Times New Roman" pitchFamily="-108" charset="0"/>
              </a:rPr>
              <a:t>-Proteobacteria</a:t>
            </a:r>
          </a:p>
        </p:txBody>
      </p:sp>
      <p:grpSp>
        <p:nvGrpSpPr>
          <p:cNvPr id="28" name="Group 27"/>
          <p:cNvGrpSpPr/>
          <p:nvPr/>
        </p:nvGrpSpPr>
        <p:grpSpPr>
          <a:xfrm>
            <a:off x="1743927" y="0"/>
            <a:ext cx="5251357" cy="6858000"/>
            <a:chOff x="503238" y="0"/>
            <a:chExt cx="5951538" cy="7772400"/>
          </a:xfrm>
        </p:grpSpPr>
        <p:sp>
          <p:nvSpPr>
            <p:cNvPr id="27" name="Rectangle 26"/>
            <p:cNvSpPr/>
            <p:nvPr/>
          </p:nvSpPr>
          <p:spPr>
            <a:xfrm>
              <a:off x="503239" y="0"/>
              <a:ext cx="5951537" cy="77724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algn="ctr" defTabSz="806867" fontAlgn="base">
                <a:spcBef>
                  <a:spcPct val="0"/>
                </a:spcBef>
                <a:spcAft>
                  <a:spcPct val="0"/>
                </a:spcAft>
                <a:defRPr/>
              </a:pPr>
              <a:endParaRPr lang="en-US" sz="2206">
                <a:solidFill>
                  <a:srgbClr val="FFFFFF"/>
                </a:solidFill>
                <a:latin typeface="Calibri"/>
              </a:endParaRPr>
            </a:p>
          </p:txBody>
        </p:sp>
        <p:pic>
          <p:nvPicPr>
            <p:cNvPr id="165891" name="Picture 1" descr="illuNov11TyrosylNoAnaeromyx.pdf"/>
            <p:cNvPicPr>
              <a:picLocks noChangeAspect="1"/>
            </p:cNvPicPr>
            <p:nvPr/>
          </p:nvPicPr>
          <p:blipFill>
            <a:blip r:embed="rId3"/>
            <a:srcRect b="4443"/>
            <a:stretch>
              <a:fillRect/>
            </a:stretch>
          </p:blipFill>
          <p:spPr bwMode="auto">
            <a:xfrm>
              <a:off x="503238" y="0"/>
              <a:ext cx="5765800" cy="7772400"/>
            </a:xfrm>
            <a:prstGeom prst="rect">
              <a:avLst/>
            </a:prstGeom>
            <a:noFill/>
            <a:ln w="9525">
              <a:noFill/>
              <a:miter lim="800000"/>
              <a:headEnd/>
              <a:tailEnd/>
            </a:ln>
          </p:spPr>
        </p:pic>
        <p:sp>
          <p:nvSpPr>
            <p:cNvPr id="3" name="Rectangle 2"/>
            <p:cNvSpPr/>
            <p:nvPr/>
          </p:nvSpPr>
          <p:spPr>
            <a:xfrm>
              <a:off x="4006850" y="6823076"/>
              <a:ext cx="2095500" cy="690563"/>
            </a:xfrm>
            <a:prstGeom prst="rect">
              <a:avLst/>
            </a:prstGeom>
            <a:gradFill flip="none" rotWithShape="1">
              <a:gsLst>
                <a:gs pos="0">
                  <a:schemeClr val="accent1">
                    <a:tint val="100000"/>
                    <a:shade val="100000"/>
                    <a:satMod val="130000"/>
                    <a:alpha val="34000"/>
                  </a:schemeClr>
                </a:gs>
                <a:gs pos="100000">
                  <a:schemeClr val="accent1">
                    <a:tint val="50000"/>
                    <a:shade val="100000"/>
                    <a:satMod val="350000"/>
                    <a:alpha val="34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algn="ctr" defTabSz="806867" fontAlgn="base">
                <a:spcBef>
                  <a:spcPct val="0"/>
                </a:spcBef>
                <a:spcAft>
                  <a:spcPct val="0"/>
                </a:spcAft>
                <a:defRPr/>
              </a:pPr>
              <a:endParaRPr lang="en-US" sz="2206">
                <a:solidFill>
                  <a:srgbClr val="FFFFFF"/>
                </a:solidFill>
                <a:latin typeface="Calibri"/>
              </a:endParaRPr>
            </a:p>
          </p:txBody>
        </p:sp>
        <p:sp>
          <p:nvSpPr>
            <p:cNvPr id="4" name="Rectangle 3"/>
            <p:cNvSpPr/>
            <p:nvPr/>
          </p:nvSpPr>
          <p:spPr>
            <a:xfrm>
              <a:off x="4845051" y="2643189"/>
              <a:ext cx="1341438" cy="206375"/>
            </a:xfrm>
            <a:prstGeom prst="rect">
              <a:avLst/>
            </a:prstGeom>
            <a:gradFill flip="none" rotWithShape="1">
              <a:gsLst>
                <a:gs pos="0">
                  <a:schemeClr val="accent1">
                    <a:tint val="100000"/>
                    <a:shade val="100000"/>
                    <a:satMod val="130000"/>
                    <a:alpha val="34000"/>
                  </a:schemeClr>
                </a:gs>
                <a:gs pos="100000">
                  <a:schemeClr val="accent1">
                    <a:tint val="50000"/>
                    <a:shade val="100000"/>
                    <a:satMod val="350000"/>
                    <a:alpha val="34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algn="ctr" defTabSz="806867" fontAlgn="base">
                <a:spcBef>
                  <a:spcPct val="0"/>
                </a:spcBef>
                <a:spcAft>
                  <a:spcPct val="0"/>
                </a:spcAft>
                <a:defRPr/>
              </a:pPr>
              <a:endParaRPr lang="en-US" sz="2206">
                <a:solidFill>
                  <a:srgbClr val="FFFFFF"/>
                </a:solidFill>
                <a:latin typeface="Calibri"/>
              </a:endParaRPr>
            </a:p>
          </p:txBody>
        </p:sp>
        <p:sp>
          <p:nvSpPr>
            <p:cNvPr id="6" name="Rectangle 5"/>
            <p:cNvSpPr/>
            <p:nvPr/>
          </p:nvSpPr>
          <p:spPr>
            <a:xfrm>
              <a:off x="3838576" y="5354639"/>
              <a:ext cx="2263775" cy="1468437"/>
            </a:xfrm>
            <a:prstGeom prst="rect">
              <a:avLst/>
            </a:prstGeom>
            <a:solidFill>
              <a:schemeClr val="accent3">
                <a:lumMod val="75000"/>
                <a:alpha val="43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algn="ctr" defTabSz="806867" fontAlgn="base">
                <a:spcBef>
                  <a:spcPct val="0"/>
                </a:spcBef>
                <a:spcAft>
                  <a:spcPct val="0"/>
                </a:spcAft>
                <a:defRPr/>
              </a:pPr>
              <a:endParaRPr lang="en-US" sz="2206">
                <a:solidFill>
                  <a:srgbClr val="FFFFFF"/>
                </a:solidFill>
                <a:latin typeface="Calibri"/>
              </a:endParaRPr>
            </a:p>
          </p:txBody>
        </p:sp>
        <p:sp>
          <p:nvSpPr>
            <p:cNvPr id="7" name="Rectangle 6"/>
            <p:cNvSpPr/>
            <p:nvPr/>
          </p:nvSpPr>
          <p:spPr>
            <a:xfrm>
              <a:off x="4845051" y="2849563"/>
              <a:ext cx="1341438" cy="919162"/>
            </a:xfrm>
            <a:prstGeom prst="rect">
              <a:avLst/>
            </a:prstGeom>
            <a:solidFill>
              <a:schemeClr val="accent3">
                <a:lumMod val="75000"/>
                <a:alpha val="43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algn="ctr" defTabSz="806867" fontAlgn="base">
                <a:spcBef>
                  <a:spcPct val="0"/>
                </a:spcBef>
                <a:spcAft>
                  <a:spcPct val="0"/>
                </a:spcAft>
                <a:defRPr/>
              </a:pPr>
              <a:endParaRPr lang="en-US" sz="2206">
                <a:solidFill>
                  <a:srgbClr val="FFFFFF"/>
                </a:solidFill>
                <a:latin typeface="Calibri"/>
              </a:endParaRPr>
            </a:p>
          </p:txBody>
        </p:sp>
        <p:sp>
          <p:nvSpPr>
            <p:cNvPr id="9" name="Rectangle 8"/>
            <p:cNvSpPr/>
            <p:nvPr/>
          </p:nvSpPr>
          <p:spPr>
            <a:xfrm>
              <a:off x="3940175" y="3886200"/>
              <a:ext cx="1022350" cy="141288"/>
            </a:xfrm>
            <a:prstGeom prst="rect">
              <a:avLst/>
            </a:prstGeom>
            <a:solidFill>
              <a:srgbClr val="0080FF">
                <a:alpha val="31000"/>
              </a:srgbClr>
            </a:solidFill>
            <a:ln>
              <a:solidFill>
                <a:srgbClr val="0080FF"/>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algn="ctr" defTabSz="806867" fontAlgn="base">
                <a:spcBef>
                  <a:spcPct val="0"/>
                </a:spcBef>
                <a:spcAft>
                  <a:spcPct val="0"/>
                </a:spcAft>
                <a:defRPr/>
              </a:pPr>
              <a:endParaRPr lang="en-US" sz="2206">
                <a:solidFill>
                  <a:srgbClr val="FFFFFF"/>
                </a:solidFill>
                <a:latin typeface="Calibri"/>
              </a:endParaRPr>
            </a:p>
          </p:txBody>
        </p:sp>
        <p:sp>
          <p:nvSpPr>
            <p:cNvPr id="11" name="Rectangle 10"/>
            <p:cNvSpPr/>
            <p:nvPr/>
          </p:nvSpPr>
          <p:spPr>
            <a:xfrm>
              <a:off x="4359276" y="1812926"/>
              <a:ext cx="920750" cy="87313"/>
            </a:xfrm>
            <a:prstGeom prst="rect">
              <a:avLst/>
            </a:prstGeom>
            <a:solidFill>
              <a:srgbClr val="0080FF">
                <a:alpha val="31000"/>
              </a:srgbClr>
            </a:solidFill>
            <a:ln>
              <a:solidFill>
                <a:srgbClr val="0080FF"/>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algn="ctr" defTabSz="806867" fontAlgn="base">
                <a:spcBef>
                  <a:spcPct val="0"/>
                </a:spcBef>
                <a:spcAft>
                  <a:spcPct val="0"/>
                </a:spcAft>
                <a:defRPr/>
              </a:pPr>
              <a:endParaRPr lang="en-US" sz="2206">
                <a:solidFill>
                  <a:srgbClr val="FFFFFF"/>
                </a:solidFill>
                <a:latin typeface="Calibri"/>
              </a:endParaRPr>
            </a:p>
          </p:txBody>
        </p:sp>
        <p:sp>
          <p:nvSpPr>
            <p:cNvPr id="14" name="Rectangle 13"/>
            <p:cNvSpPr/>
            <p:nvPr/>
          </p:nvSpPr>
          <p:spPr>
            <a:xfrm>
              <a:off x="4525964" y="1554164"/>
              <a:ext cx="1022350" cy="141287"/>
            </a:xfrm>
            <a:prstGeom prst="rect">
              <a:avLst/>
            </a:prstGeom>
            <a:solidFill>
              <a:srgbClr val="008040">
                <a:alpha val="31000"/>
              </a:srgbClr>
            </a:solidFill>
            <a:ln>
              <a:solidFill>
                <a:srgbClr val="00804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algn="ctr" defTabSz="806867" fontAlgn="base">
                <a:spcBef>
                  <a:spcPct val="0"/>
                </a:spcBef>
                <a:spcAft>
                  <a:spcPct val="0"/>
                </a:spcAft>
                <a:defRPr/>
              </a:pPr>
              <a:endParaRPr lang="en-US" sz="2206">
                <a:solidFill>
                  <a:srgbClr val="FFFFFF"/>
                </a:solidFill>
                <a:latin typeface="Calibri"/>
              </a:endParaRPr>
            </a:p>
          </p:txBody>
        </p:sp>
        <p:sp>
          <p:nvSpPr>
            <p:cNvPr id="15" name="Rectangle 14"/>
            <p:cNvSpPr/>
            <p:nvPr/>
          </p:nvSpPr>
          <p:spPr>
            <a:xfrm>
              <a:off x="3940176" y="4664076"/>
              <a:ext cx="920750" cy="74613"/>
            </a:xfrm>
            <a:prstGeom prst="rect">
              <a:avLst/>
            </a:prstGeom>
            <a:solidFill>
              <a:srgbClr val="008040">
                <a:alpha val="31000"/>
              </a:srgbClr>
            </a:solidFill>
            <a:ln>
              <a:solidFill>
                <a:srgbClr val="00804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algn="ctr" defTabSz="806867" fontAlgn="base">
                <a:spcBef>
                  <a:spcPct val="0"/>
                </a:spcBef>
                <a:spcAft>
                  <a:spcPct val="0"/>
                </a:spcAft>
                <a:defRPr/>
              </a:pPr>
              <a:endParaRPr lang="en-US" sz="2206">
                <a:solidFill>
                  <a:srgbClr val="FFFFFF"/>
                </a:solidFill>
                <a:latin typeface="Calibri"/>
              </a:endParaRPr>
            </a:p>
          </p:txBody>
        </p:sp>
        <p:sp>
          <p:nvSpPr>
            <p:cNvPr id="17" name="Rectangle 16"/>
            <p:cNvSpPr/>
            <p:nvPr/>
          </p:nvSpPr>
          <p:spPr>
            <a:xfrm>
              <a:off x="3771901" y="4038601"/>
              <a:ext cx="1609725" cy="193675"/>
            </a:xfrm>
            <a:prstGeom prst="rect">
              <a:avLst/>
            </a:prstGeom>
            <a:solidFill>
              <a:srgbClr val="FF66FF">
                <a:alpha val="31000"/>
              </a:srgbClr>
            </a:solidFill>
            <a:ln>
              <a:solidFill>
                <a:srgbClr val="FF66FF"/>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algn="ctr" defTabSz="806867" fontAlgn="base">
                <a:spcBef>
                  <a:spcPct val="0"/>
                </a:spcBef>
                <a:spcAft>
                  <a:spcPct val="0"/>
                </a:spcAft>
                <a:defRPr/>
              </a:pPr>
              <a:endParaRPr lang="en-US" sz="2206">
                <a:solidFill>
                  <a:srgbClr val="FFFFFF"/>
                </a:solidFill>
                <a:latin typeface="Calibri"/>
              </a:endParaRPr>
            </a:p>
          </p:txBody>
        </p:sp>
        <p:sp>
          <p:nvSpPr>
            <p:cNvPr id="18" name="Rectangle 17"/>
            <p:cNvSpPr/>
            <p:nvPr/>
          </p:nvSpPr>
          <p:spPr>
            <a:xfrm>
              <a:off x="4778375" y="2332038"/>
              <a:ext cx="1423989" cy="311150"/>
            </a:xfrm>
            <a:prstGeom prst="rect">
              <a:avLst/>
            </a:prstGeom>
            <a:solidFill>
              <a:srgbClr val="FF66FF">
                <a:alpha val="31000"/>
              </a:srgbClr>
            </a:solidFill>
            <a:ln>
              <a:solidFill>
                <a:srgbClr val="FF66FF"/>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algn="ctr" defTabSz="806867" fontAlgn="base">
                <a:spcBef>
                  <a:spcPct val="0"/>
                </a:spcBef>
                <a:spcAft>
                  <a:spcPct val="0"/>
                </a:spcAft>
                <a:defRPr/>
              </a:pPr>
              <a:endParaRPr lang="en-US" sz="2206">
                <a:solidFill>
                  <a:srgbClr val="FFFFFF"/>
                </a:solidFill>
                <a:latin typeface="Calibri"/>
              </a:endParaRPr>
            </a:p>
          </p:txBody>
        </p:sp>
        <p:sp>
          <p:nvSpPr>
            <p:cNvPr id="21" name="Rectangle 20"/>
            <p:cNvSpPr/>
            <p:nvPr/>
          </p:nvSpPr>
          <p:spPr>
            <a:xfrm>
              <a:off x="4006851" y="5233988"/>
              <a:ext cx="1022350" cy="120650"/>
            </a:xfrm>
            <a:prstGeom prst="rect">
              <a:avLst/>
            </a:prstGeom>
            <a:solidFill>
              <a:srgbClr val="FF8000">
                <a:alpha val="31000"/>
              </a:srgbClr>
            </a:solidFill>
            <a:ln>
              <a:solidFill>
                <a:srgbClr val="FF800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algn="ctr" defTabSz="806867" fontAlgn="base">
                <a:spcBef>
                  <a:spcPct val="0"/>
                </a:spcBef>
                <a:spcAft>
                  <a:spcPct val="0"/>
                </a:spcAft>
                <a:defRPr/>
              </a:pPr>
              <a:endParaRPr lang="en-US" sz="2206">
                <a:solidFill>
                  <a:srgbClr val="FFFFFF"/>
                </a:solidFill>
                <a:latin typeface="Calibri"/>
              </a:endParaRPr>
            </a:p>
          </p:txBody>
        </p:sp>
        <p:sp>
          <p:nvSpPr>
            <p:cNvPr id="22" name="Rectangle 21"/>
            <p:cNvSpPr/>
            <p:nvPr/>
          </p:nvSpPr>
          <p:spPr>
            <a:xfrm>
              <a:off x="4173538" y="4973639"/>
              <a:ext cx="855663" cy="122237"/>
            </a:xfrm>
            <a:prstGeom prst="rect">
              <a:avLst/>
            </a:prstGeom>
            <a:solidFill>
              <a:srgbClr val="FF8000">
                <a:alpha val="31000"/>
              </a:srgbClr>
            </a:solidFill>
            <a:ln>
              <a:solidFill>
                <a:srgbClr val="FF800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algn="ctr" defTabSz="806867" fontAlgn="base">
                <a:spcBef>
                  <a:spcPct val="0"/>
                </a:spcBef>
                <a:spcAft>
                  <a:spcPct val="0"/>
                </a:spcAft>
                <a:defRPr/>
              </a:pPr>
              <a:endParaRPr lang="en-US" sz="2206">
                <a:solidFill>
                  <a:srgbClr val="FFFFFF"/>
                </a:solidFill>
                <a:latin typeface="Calibri"/>
              </a:endParaRPr>
            </a:p>
          </p:txBody>
        </p:sp>
        <p:sp>
          <p:nvSpPr>
            <p:cNvPr id="23" name="Rectangle 22"/>
            <p:cNvSpPr/>
            <p:nvPr/>
          </p:nvSpPr>
          <p:spPr>
            <a:xfrm>
              <a:off x="3940176" y="4746626"/>
              <a:ext cx="1339850" cy="109538"/>
            </a:xfrm>
            <a:prstGeom prst="rect">
              <a:avLst/>
            </a:prstGeom>
            <a:solidFill>
              <a:srgbClr val="FF8000">
                <a:alpha val="31000"/>
              </a:srgbClr>
            </a:solidFill>
            <a:ln>
              <a:solidFill>
                <a:srgbClr val="FF800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algn="ctr" defTabSz="806867" fontAlgn="base">
                <a:spcBef>
                  <a:spcPct val="0"/>
                </a:spcBef>
                <a:spcAft>
                  <a:spcPct val="0"/>
                </a:spcAft>
                <a:defRPr/>
              </a:pPr>
              <a:endParaRPr lang="en-US" sz="2206">
                <a:solidFill>
                  <a:srgbClr val="FFFFFF"/>
                </a:solidFill>
                <a:latin typeface="Calibri"/>
              </a:endParaRPr>
            </a:p>
          </p:txBody>
        </p:sp>
        <p:sp>
          <p:nvSpPr>
            <p:cNvPr id="26" name="Rectangle 25"/>
            <p:cNvSpPr/>
            <p:nvPr/>
          </p:nvSpPr>
          <p:spPr>
            <a:xfrm>
              <a:off x="4694239" y="2073276"/>
              <a:ext cx="1173162" cy="85725"/>
            </a:xfrm>
            <a:prstGeom prst="rect">
              <a:avLst/>
            </a:prstGeom>
            <a:solidFill>
              <a:srgbClr val="FF8000">
                <a:alpha val="31000"/>
              </a:srgbClr>
            </a:solidFill>
            <a:ln>
              <a:solidFill>
                <a:srgbClr val="FF800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algn="ctr" defTabSz="806867" fontAlgn="base">
                <a:spcBef>
                  <a:spcPct val="0"/>
                </a:spcBef>
                <a:spcAft>
                  <a:spcPct val="0"/>
                </a:spcAft>
                <a:defRPr/>
              </a:pPr>
              <a:endParaRPr lang="en-US" sz="2206">
                <a:solidFill>
                  <a:srgbClr val="FFFFFF"/>
                </a:solidFill>
                <a:latin typeface="Calibri"/>
              </a:endParaRPr>
            </a:p>
          </p:txBody>
        </p:sp>
      </p:grpSp>
      <p:sp>
        <p:nvSpPr>
          <p:cNvPr id="165912" name="TextBox 27"/>
          <p:cNvSpPr txBox="1">
            <a:spLocks noChangeArrowheads="1"/>
          </p:cNvSpPr>
          <p:nvPr/>
        </p:nvSpPr>
        <p:spPr bwMode="auto">
          <a:xfrm>
            <a:off x="7395887" y="189572"/>
            <a:ext cx="2662798" cy="1067509"/>
          </a:xfrm>
          <a:prstGeom prst="rect">
            <a:avLst/>
          </a:prstGeom>
          <a:noFill/>
          <a:ln w="9525">
            <a:noFill/>
            <a:miter lim="800000"/>
            <a:headEnd/>
            <a:tailEnd/>
          </a:ln>
        </p:spPr>
        <p:txBody>
          <a:bodyPr lIns="88803" tIns="44405" rIns="88803" bIns="44405">
            <a:prstTxWarp prst="textNoShape">
              <a:avLst/>
            </a:prstTxWarp>
            <a:spAutoFit/>
          </a:bodyPr>
          <a:lstStyle/>
          <a:p>
            <a:pPr defTabSz="806867" fontAlgn="base">
              <a:spcBef>
                <a:spcPct val="0"/>
              </a:spcBef>
              <a:spcAft>
                <a:spcPct val="0"/>
              </a:spcAft>
            </a:pPr>
            <a:r>
              <a:rPr lang="en-US" sz="3177" dirty="0" err="1">
                <a:solidFill>
                  <a:prstClr val="black"/>
                </a:solidFill>
                <a:latin typeface="Times New Roman" pitchFamily="-65" charset="0"/>
                <a:ea typeface="Times New Roman" pitchFamily="-65" charset="0"/>
                <a:cs typeface="Times New Roman" pitchFamily="-65" charset="0"/>
              </a:rPr>
              <a:t>Tyrosyl</a:t>
            </a:r>
            <a:r>
              <a:rPr lang="en-US" sz="3177" dirty="0">
                <a:solidFill>
                  <a:prstClr val="black"/>
                </a:solidFill>
                <a:latin typeface="Times New Roman" pitchFamily="-65" charset="0"/>
                <a:ea typeface="Times New Roman" pitchFamily="-65" charset="0"/>
                <a:cs typeface="Times New Roman" pitchFamily="-65" charset="0"/>
              </a:rPr>
              <a:t>-tRNA synthetase</a:t>
            </a:r>
          </a:p>
        </p:txBody>
      </p:sp>
      <p:sp>
        <p:nvSpPr>
          <p:cNvPr id="25" name="Rectangle 24"/>
          <p:cNvSpPr/>
          <p:nvPr/>
        </p:nvSpPr>
        <p:spPr>
          <a:xfrm>
            <a:off x="7022353" y="6529302"/>
            <a:ext cx="3526118" cy="542180"/>
          </a:xfrm>
          <a:prstGeom prst="rect">
            <a:avLst/>
          </a:prstGeom>
        </p:spPr>
        <p:txBody>
          <a:bodyPr wrap="square" lIns="79749" tIns="39868" rIns="79749" bIns="39868">
            <a:spAutoFit/>
          </a:bodyPr>
          <a:lstStyle/>
          <a:p>
            <a:pPr defTabSz="806867" fontAlgn="base">
              <a:spcBef>
                <a:spcPct val="0"/>
              </a:spcBef>
              <a:spcAft>
                <a:spcPct val="0"/>
              </a:spcAft>
            </a:pPr>
            <a:r>
              <a:rPr lang="en-US" sz="1500" dirty="0" err="1">
                <a:solidFill>
                  <a:prstClr val="black"/>
                </a:solidFill>
                <a:latin typeface="Arial" pitchFamily="-112" charset="0"/>
                <a:ea typeface="Arial" pitchFamily="-112" charset="0"/>
                <a:cs typeface="Arial" pitchFamily="-112" charset="0"/>
              </a:rPr>
              <a:t>Andam</a:t>
            </a:r>
            <a:r>
              <a:rPr lang="en-US" sz="1500" dirty="0">
                <a:solidFill>
                  <a:prstClr val="black"/>
                </a:solidFill>
                <a:latin typeface="Arial" pitchFamily="-112" charset="0"/>
                <a:ea typeface="Arial" pitchFamily="-112" charset="0"/>
                <a:cs typeface="Arial" pitchFamily="-112" charset="0"/>
              </a:rPr>
              <a:t>, Williams, Gogarten 2010 PNAS</a:t>
            </a:r>
          </a:p>
        </p:txBody>
      </p:sp>
    </p:spTree>
    <p:extLst>
      <p:ext uri="{BB962C8B-B14F-4D97-AF65-F5344CB8AC3E}">
        <p14:creationId xmlns:p14="http://schemas.microsoft.com/office/powerpoint/2010/main" val="519294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r>
              <a:rPr lang="en-US" b="1">
                <a:latin typeface="Calibri" charset="0"/>
                <a:ea typeface="ＭＳ Ｐゴシック" charset="0"/>
                <a:cs typeface="Times New Roman" charset="0"/>
              </a:rPr>
              <a:t>Homeoalleles</a:t>
            </a:r>
          </a:p>
        </p:txBody>
      </p:sp>
      <p:sp>
        <p:nvSpPr>
          <p:cNvPr id="60418" name="Content Placeholder 2"/>
          <p:cNvSpPr>
            <a:spLocks noGrp="1"/>
          </p:cNvSpPr>
          <p:nvPr>
            <p:ph idx="1"/>
          </p:nvPr>
        </p:nvSpPr>
        <p:spPr/>
        <p:txBody>
          <a:bodyPr/>
          <a:lstStyle/>
          <a:p>
            <a:pPr eaLnBrk="1" hangingPunct="1"/>
            <a:r>
              <a:rPr lang="en-US" dirty="0">
                <a:latin typeface="Times New Roman" charset="0"/>
                <a:ea typeface="ＭＳ Ｐゴシック" charset="0"/>
                <a:cs typeface="Times New Roman" charset="0"/>
              </a:rPr>
              <a:t>Variants that have the same general function, but can have distinct characteristics.</a:t>
            </a:r>
          </a:p>
          <a:p>
            <a:pPr eaLnBrk="1" hangingPunct="1"/>
            <a:endParaRPr lang="en-US" sz="1941" dirty="0">
              <a:latin typeface="Times New Roman" charset="0"/>
              <a:ea typeface="ＭＳ Ｐゴシック" charset="0"/>
              <a:cs typeface="Times New Roman" charset="0"/>
            </a:endParaRPr>
          </a:p>
          <a:p>
            <a:pPr eaLnBrk="1" hangingPunct="1"/>
            <a:r>
              <a:rPr lang="en-US" dirty="0">
                <a:latin typeface="Times New Roman" charset="0"/>
                <a:ea typeface="ＭＳ Ｐゴシック" charset="0"/>
                <a:cs typeface="Times New Roman" charset="0"/>
              </a:rPr>
              <a:t>Gene pool contains different homeoalleles, but individual strains and species usually contain only one of the alleles.</a:t>
            </a:r>
          </a:p>
          <a:p>
            <a:pPr eaLnBrk="1" hangingPunct="1"/>
            <a:endParaRPr lang="en-US" sz="1941" dirty="0">
              <a:latin typeface="Times New Roman" charset="0"/>
              <a:ea typeface="ＭＳ Ｐゴシック" charset="0"/>
              <a:cs typeface="Times New Roman" charset="0"/>
            </a:endParaRPr>
          </a:p>
          <a:p>
            <a:pPr eaLnBrk="1" hangingPunct="1"/>
            <a:r>
              <a:rPr lang="en-US" dirty="0">
                <a:latin typeface="Times New Roman" charset="0"/>
                <a:ea typeface="ＭＳ Ｐゴシック" charset="0"/>
                <a:cs typeface="Times New Roman" charset="0"/>
              </a:rPr>
              <a:t>Can be brought together temporarily in a lineage through HGT</a:t>
            </a:r>
          </a:p>
        </p:txBody>
      </p:sp>
      <p:sp>
        <p:nvSpPr>
          <p:cNvPr id="60419" name="TextBox 4"/>
          <p:cNvSpPr txBox="1">
            <a:spLocks noChangeArrowheads="1"/>
          </p:cNvSpPr>
          <p:nvPr/>
        </p:nvSpPr>
        <p:spPr bwMode="auto">
          <a:xfrm>
            <a:off x="6396463" y="6488117"/>
            <a:ext cx="3986338" cy="348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530" tIns="44767" rIns="89530" bIns="44767">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alibri" charset="0"/>
                <a:ea typeface="ＭＳ Ｐゴシック" charset="0"/>
              </a:defRPr>
            </a:lvl9pPr>
          </a:lstStyle>
          <a:p>
            <a:pPr defTabSz="806867" eaLnBrk="1" fontAlgn="base" hangingPunct="1">
              <a:spcBef>
                <a:spcPct val="0"/>
              </a:spcBef>
              <a:spcAft>
                <a:spcPct val="0"/>
              </a:spcAft>
            </a:pPr>
            <a:r>
              <a:rPr lang="en-US" sz="1677">
                <a:solidFill>
                  <a:srgbClr val="000000"/>
                </a:solidFill>
                <a:latin typeface="Arial" charset="0"/>
              </a:rPr>
              <a:t>Andam, Williams, Gogarten 2010 PNAS</a:t>
            </a:r>
          </a:p>
        </p:txBody>
      </p:sp>
    </p:spTree>
    <p:extLst>
      <p:ext uri="{BB962C8B-B14F-4D97-AF65-F5344CB8AC3E}">
        <p14:creationId xmlns:p14="http://schemas.microsoft.com/office/powerpoint/2010/main" val="1581484589"/>
      </p:ext>
    </p:extLst>
  </p:cSld>
  <p:clrMapOvr>
    <a:masterClrMapping/>
  </p:clrMapOvr>
  <p:transition spd="slow" advTm="51067"/>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224" y="533400"/>
            <a:ext cx="7987553" cy="1143000"/>
          </a:xfrm>
        </p:spPr>
        <p:txBody>
          <a:bodyPr>
            <a:normAutofit fontScale="90000"/>
          </a:bodyPr>
          <a:lstStyle/>
          <a:p>
            <a:pPr eaLnBrk="1" hangingPunct="1"/>
            <a:r>
              <a:rPr lang="en-US" sz="3971" b="1" dirty="0">
                <a:ea typeface="Times New Roman" pitchFamily="-112" charset="0"/>
                <a:cs typeface="Times New Roman" pitchFamily="-112" charset="0"/>
              </a:rPr>
              <a:t>The genomic neighborhood of </a:t>
            </a:r>
            <a:r>
              <a:rPr lang="en-US" sz="3971" b="1" i="1" dirty="0">
                <a:ea typeface="Times New Roman" pitchFamily="-112" charset="0"/>
                <a:cs typeface="Times New Roman" pitchFamily="-112" charset="0"/>
              </a:rPr>
              <a:t>tyrRS</a:t>
            </a:r>
            <a:r>
              <a:rPr lang="en-US" sz="3971" b="1" dirty="0">
                <a:ea typeface="Times New Roman" pitchFamily="-112" charset="0"/>
                <a:cs typeface="Times New Roman" pitchFamily="-112" charset="0"/>
              </a:rPr>
              <a:t> in </a:t>
            </a:r>
            <a:br>
              <a:rPr lang="en-US" sz="3971" b="1" dirty="0">
                <a:ea typeface="Times New Roman" pitchFamily="-112" charset="0"/>
                <a:cs typeface="Times New Roman" pitchFamily="-112" charset="0"/>
              </a:rPr>
            </a:br>
            <a:r>
              <a:rPr lang="en-US" sz="3971" b="1" dirty="0" err="1">
                <a:ea typeface="Times New Roman" pitchFamily="-112" charset="0"/>
                <a:cs typeface="Times New Roman" pitchFamily="-112" charset="0"/>
              </a:rPr>
              <a:t>γ</a:t>
            </a:r>
            <a:r>
              <a:rPr lang="en-US" sz="3971" b="1" dirty="0">
                <a:ea typeface="Times New Roman" pitchFamily="-112" charset="0"/>
                <a:cs typeface="Times New Roman" pitchFamily="-112" charset="0"/>
              </a:rPr>
              <a:t>-proteobacteria</a:t>
            </a:r>
            <a:br>
              <a:rPr lang="en-US" sz="3971" b="1" dirty="0">
                <a:ea typeface="Times New Roman" pitchFamily="-112" charset="0"/>
                <a:cs typeface="Times New Roman" pitchFamily="-112" charset="0"/>
              </a:rPr>
            </a:br>
            <a:endParaRPr lang="en-US" sz="3971" dirty="0">
              <a:ea typeface="Times New Roman" pitchFamily="-112" charset="0"/>
              <a:cs typeface="Times New Roman" pitchFamily="-112" charset="0"/>
            </a:endParaRPr>
          </a:p>
        </p:txBody>
      </p:sp>
      <p:pic>
        <p:nvPicPr>
          <p:cNvPr id="38915" name="Picture 2"/>
          <p:cNvPicPr>
            <a:picLocks noChangeAspect="1" noChangeArrowheads="1"/>
          </p:cNvPicPr>
          <p:nvPr/>
        </p:nvPicPr>
        <p:blipFill>
          <a:blip r:embed="rId3"/>
          <a:srcRect/>
          <a:stretch>
            <a:fillRect/>
          </a:stretch>
        </p:blipFill>
        <p:spPr bwMode="auto">
          <a:xfrm>
            <a:off x="2351840" y="1752600"/>
            <a:ext cx="7488331" cy="4419600"/>
          </a:xfrm>
          <a:prstGeom prst="rect">
            <a:avLst/>
          </a:prstGeom>
          <a:noFill/>
          <a:ln w="9525">
            <a:noFill/>
            <a:miter lim="800000"/>
            <a:headEnd/>
            <a:tailEnd/>
          </a:ln>
        </p:spPr>
      </p:pic>
      <p:sp>
        <p:nvSpPr>
          <p:cNvPr id="38916" name="TextBox 4"/>
          <p:cNvSpPr txBox="1">
            <a:spLocks noChangeArrowheads="1"/>
          </p:cNvSpPr>
          <p:nvPr/>
        </p:nvSpPr>
        <p:spPr bwMode="auto">
          <a:xfrm>
            <a:off x="6396515" y="6488158"/>
            <a:ext cx="4185245" cy="361290"/>
          </a:xfrm>
          <a:prstGeom prst="rect">
            <a:avLst/>
          </a:prstGeom>
          <a:noFill/>
          <a:ln w="9525">
            <a:noFill/>
            <a:miter lim="800000"/>
            <a:headEnd/>
            <a:tailEnd/>
          </a:ln>
        </p:spPr>
        <p:txBody>
          <a:bodyPr wrap="none" lIns="88803" tIns="44405" rIns="88803" bIns="44405">
            <a:prstTxWarp prst="textNoShape">
              <a:avLst/>
            </a:prstTxWarp>
            <a:spAutoFit/>
          </a:bodyPr>
          <a:lstStyle/>
          <a:p>
            <a:pPr defTabSz="806867" fontAlgn="base">
              <a:spcBef>
                <a:spcPct val="0"/>
              </a:spcBef>
              <a:spcAft>
                <a:spcPct val="0"/>
              </a:spcAft>
            </a:pPr>
            <a:r>
              <a:rPr lang="en-US" sz="1765" dirty="0" err="1">
                <a:solidFill>
                  <a:prstClr val="black"/>
                </a:solidFill>
                <a:latin typeface="Arial" pitchFamily="-112" charset="0"/>
                <a:ea typeface="Arial" pitchFamily="-112" charset="0"/>
                <a:cs typeface="Arial" pitchFamily="-112" charset="0"/>
              </a:rPr>
              <a:t>Andam</a:t>
            </a:r>
            <a:r>
              <a:rPr lang="en-US" sz="1765" dirty="0">
                <a:solidFill>
                  <a:prstClr val="black"/>
                </a:solidFill>
                <a:latin typeface="Arial" pitchFamily="-112" charset="0"/>
                <a:ea typeface="Arial" pitchFamily="-112" charset="0"/>
                <a:cs typeface="Arial" pitchFamily="-112" charset="0"/>
              </a:rPr>
              <a:t>, Williams, Gogarten 2010 PNAS</a:t>
            </a:r>
          </a:p>
        </p:txBody>
      </p:sp>
    </p:spTree>
    <p:extLst>
      <p:ext uri="{BB962C8B-B14F-4D97-AF65-F5344CB8AC3E}">
        <p14:creationId xmlns:p14="http://schemas.microsoft.com/office/powerpoint/2010/main" val="2475401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0" y="179783"/>
            <a:ext cx="9144000" cy="6498434"/>
          </a:xfrm>
          <a:prstGeom prst="rect">
            <a:avLst/>
          </a:prstGeom>
        </p:spPr>
      </p:pic>
      <p:sp>
        <p:nvSpPr>
          <p:cNvPr id="5" name="TextBox 4"/>
          <p:cNvSpPr txBox="1"/>
          <p:nvPr/>
        </p:nvSpPr>
        <p:spPr>
          <a:xfrm>
            <a:off x="1949753" y="2111352"/>
            <a:ext cx="520094" cy="369332"/>
          </a:xfrm>
          <a:prstGeom prst="rect">
            <a:avLst/>
          </a:prstGeom>
          <a:noFill/>
        </p:spPr>
        <p:txBody>
          <a:bodyPr wrap="none" rtlCol="0">
            <a:spAutoFit/>
          </a:bodyPr>
          <a:lstStyle/>
          <a:p>
            <a:pPr defTabSz="457200"/>
            <a:r>
              <a:rPr lang="en-US" dirty="0">
                <a:solidFill>
                  <a:srgbClr val="000000"/>
                </a:solidFill>
                <a:latin typeface="Times New Roman"/>
                <a:ea typeface="ＭＳ Ｐゴシック"/>
              </a:rPr>
              <a:t>s=0</a:t>
            </a:r>
          </a:p>
        </p:txBody>
      </p:sp>
      <p:sp>
        <p:nvSpPr>
          <p:cNvPr id="6" name="Donut 5">
            <a:extLst>
              <a:ext uri="{FF2B5EF4-FFF2-40B4-BE49-F238E27FC236}">
                <a16:creationId xmlns:a16="http://schemas.microsoft.com/office/drawing/2014/main" id="{898CF11F-B364-1F40-B328-F495806B2459}"/>
              </a:ext>
            </a:extLst>
          </p:cNvPr>
          <p:cNvSpPr/>
          <p:nvPr/>
        </p:nvSpPr>
        <p:spPr>
          <a:xfrm>
            <a:off x="1563344" y="2012844"/>
            <a:ext cx="1292911"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41712210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a:spLocks noChangeArrowheads="1"/>
          </p:cNvSpPr>
          <p:nvPr/>
        </p:nvSpPr>
        <p:spPr bwMode="auto">
          <a:xfrm>
            <a:off x="1837766" y="5670179"/>
            <a:ext cx="5348940" cy="1098862"/>
          </a:xfrm>
          <a:prstGeom prst="rect">
            <a:avLst/>
          </a:prstGeom>
          <a:noFill/>
          <a:ln w="9525">
            <a:noFill/>
            <a:miter lim="800000"/>
            <a:headEnd/>
            <a:tailEnd/>
          </a:ln>
        </p:spPr>
        <p:txBody>
          <a:bodyPr wrap="square" lIns="79740" tIns="39864" rIns="79740" bIns="39864">
            <a:prstTxWarp prst="textNoShape">
              <a:avLst/>
            </a:prstTxWarp>
            <a:spAutoFit/>
          </a:bodyPr>
          <a:lstStyle/>
          <a:p>
            <a:pPr defTabSz="806867" fontAlgn="base">
              <a:spcBef>
                <a:spcPct val="0"/>
              </a:spcBef>
              <a:spcAft>
                <a:spcPct val="0"/>
              </a:spcAft>
            </a:pPr>
            <a:r>
              <a:rPr lang="en-US" sz="2206" dirty="0">
                <a:solidFill>
                  <a:srgbClr val="008000"/>
                </a:solidFill>
                <a:latin typeface="Times" pitchFamily="-108" charset="0"/>
                <a:ea typeface="Times" pitchFamily="-108" charset="0"/>
                <a:cs typeface="Times" pitchFamily="-108" charset="0"/>
              </a:rPr>
              <a:t>Green</a:t>
            </a:r>
            <a:r>
              <a:rPr lang="en-US" sz="2206" dirty="0">
                <a:solidFill>
                  <a:prstClr val="black"/>
                </a:solidFill>
                <a:latin typeface="Times" pitchFamily="-108" charset="0"/>
                <a:ea typeface="Times" pitchFamily="-108" charset="0"/>
                <a:cs typeface="Times" pitchFamily="-108" charset="0"/>
              </a:rPr>
              <a:t> -Type A </a:t>
            </a:r>
            <a:r>
              <a:rPr lang="en-US" sz="2206" dirty="0" err="1">
                <a:solidFill>
                  <a:prstClr val="black"/>
                </a:solidFill>
                <a:latin typeface="Times" pitchFamily="-108" charset="0"/>
                <a:ea typeface="Times" pitchFamily="-108" charset="0"/>
                <a:cs typeface="Times" pitchFamily="-108" charset="0"/>
              </a:rPr>
              <a:t>tyrRS</a:t>
            </a:r>
            <a:endParaRPr lang="en-US" sz="2206" dirty="0">
              <a:solidFill>
                <a:prstClr val="black"/>
              </a:solidFill>
              <a:latin typeface="Times" pitchFamily="-108" charset="0"/>
              <a:ea typeface="Times" pitchFamily="-108" charset="0"/>
              <a:cs typeface="Times" pitchFamily="-108" charset="0"/>
            </a:endParaRPr>
          </a:p>
          <a:p>
            <a:pPr defTabSz="806867" fontAlgn="base">
              <a:spcBef>
                <a:spcPct val="0"/>
              </a:spcBef>
              <a:spcAft>
                <a:spcPct val="0"/>
              </a:spcAft>
            </a:pPr>
            <a:r>
              <a:rPr lang="en-US" sz="2206" dirty="0">
                <a:solidFill>
                  <a:srgbClr val="FF0000"/>
                </a:solidFill>
                <a:latin typeface="Times" pitchFamily="-108" charset="0"/>
                <a:ea typeface="Times" pitchFamily="-108" charset="0"/>
                <a:cs typeface="Times" pitchFamily="-108" charset="0"/>
              </a:rPr>
              <a:t>Red</a:t>
            </a:r>
            <a:r>
              <a:rPr lang="en-US" sz="2206" dirty="0">
                <a:solidFill>
                  <a:prstClr val="black"/>
                </a:solidFill>
                <a:latin typeface="Times" pitchFamily="-108" charset="0"/>
                <a:ea typeface="Times" pitchFamily="-108" charset="0"/>
                <a:cs typeface="Times" pitchFamily="-108" charset="0"/>
              </a:rPr>
              <a:t> -  	Type B </a:t>
            </a:r>
            <a:r>
              <a:rPr lang="en-US" sz="2206" dirty="0" err="1">
                <a:solidFill>
                  <a:prstClr val="black"/>
                </a:solidFill>
                <a:latin typeface="Times" pitchFamily="-108" charset="0"/>
                <a:ea typeface="Times" pitchFamily="-108" charset="0"/>
                <a:cs typeface="Times" pitchFamily="-108" charset="0"/>
              </a:rPr>
              <a:t>tyrRS</a:t>
            </a:r>
            <a:endParaRPr lang="en-US" sz="2206" dirty="0">
              <a:solidFill>
                <a:prstClr val="black"/>
              </a:solidFill>
              <a:latin typeface="Times" pitchFamily="-108" charset="0"/>
              <a:ea typeface="Times" pitchFamily="-108" charset="0"/>
              <a:cs typeface="Times" pitchFamily="-108" charset="0"/>
            </a:endParaRPr>
          </a:p>
          <a:p>
            <a:pPr defTabSz="806867" fontAlgn="base">
              <a:spcBef>
                <a:spcPct val="0"/>
              </a:spcBef>
              <a:spcAft>
                <a:spcPct val="0"/>
              </a:spcAft>
            </a:pPr>
            <a:r>
              <a:rPr lang="en-US" sz="2206" dirty="0">
                <a:solidFill>
                  <a:srgbClr val="0000FF"/>
                </a:solidFill>
                <a:latin typeface="Times" pitchFamily="-108" charset="0"/>
                <a:ea typeface="Times" pitchFamily="-108" charset="0"/>
                <a:cs typeface="Times" pitchFamily="-108" charset="0"/>
              </a:rPr>
              <a:t>Blue </a:t>
            </a:r>
            <a:r>
              <a:rPr lang="en-US" sz="2206" dirty="0">
                <a:solidFill>
                  <a:prstClr val="black"/>
                </a:solidFill>
                <a:latin typeface="Times" pitchFamily="-108" charset="0"/>
                <a:ea typeface="Times" pitchFamily="-108" charset="0"/>
                <a:cs typeface="Times" pitchFamily="-108" charset="0"/>
              </a:rPr>
              <a:t>-	Between the two types of </a:t>
            </a:r>
            <a:r>
              <a:rPr lang="en-US" sz="2206" dirty="0" err="1">
                <a:solidFill>
                  <a:prstClr val="black"/>
                </a:solidFill>
                <a:latin typeface="Times" pitchFamily="-108" charset="0"/>
                <a:ea typeface="Times" pitchFamily="-108" charset="0"/>
                <a:cs typeface="Times" pitchFamily="-108" charset="0"/>
              </a:rPr>
              <a:t>tyrRS</a:t>
            </a:r>
            <a:r>
              <a:rPr lang="en-US" sz="2206" dirty="0">
                <a:solidFill>
                  <a:prstClr val="black"/>
                </a:solidFill>
                <a:latin typeface="Times" pitchFamily="-108" charset="0"/>
                <a:ea typeface="Times" pitchFamily="-108" charset="0"/>
                <a:cs typeface="Times" pitchFamily="-108" charset="0"/>
              </a:rPr>
              <a:t> </a:t>
            </a:r>
          </a:p>
        </p:txBody>
      </p:sp>
      <p:pic>
        <p:nvPicPr>
          <p:cNvPr id="5" name="Picture 4" descr="Cheryls plot(2).png"/>
          <p:cNvPicPr>
            <a:picLocks noChangeAspect="1"/>
          </p:cNvPicPr>
          <p:nvPr/>
        </p:nvPicPr>
        <p:blipFill>
          <a:blip r:embed="rId2"/>
          <a:stretch>
            <a:fillRect/>
          </a:stretch>
        </p:blipFill>
        <p:spPr>
          <a:xfrm>
            <a:off x="4439320" y="1445064"/>
            <a:ext cx="5929860" cy="4382023"/>
          </a:xfrm>
          <a:prstGeom prst="rect">
            <a:avLst/>
          </a:prstGeom>
        </p:spPr>
      </p:pic>
      <p:sp>
        <p:nvSpPr>
          <p:cNvPr id="7" name="TextBox 6"/>
          <p:cNvSpPr txBox="1"/>
          <p:nvPr/>
        </p:nvSpPr>
        <p:spPr>
          <a:xfrm>
            <a:off x="1822821" y="298924"/>
            <a:ext cx="8710709" cy="895217"/>
          </a:xfrm>
          <a:prstGeom prst="rect">
            <a:avLst/>
          </a:prstGeom>
          <a:noFill/>
        </p:spPr>
        <p:txBody>
          <a:bodyPr wrap="square" lIns="79740" tIns="39864" rIns="79740" bIns="39864" rtlCol="0">
            <a:spAutoFit/>
          </a:bodyPr>
          <a:lstStyle/>
          <a:p>
            <a:pPr defTabSz="806867" fontAlgn="base">
              <a:spcBef>
                <a:spcPct val="0"/>
              </a:spcBef>
              <a:spcAft>
                <a:spcPct val="0"/>
              </a:spcAft>
            </a:pPr>
            <a:r>
              <a:rPr lang="en-US" sz="2647" dirty="0" err="1">
                <a:solidFill>
                  <a:prstClr val="black"/>
                </a:solidFill>
                <a:effectLst>
                  <a:outerShdw blurRad="50800" dist="38100" dir="18900000" algn="tr">
                    <a:srgbClr val="8D9AB3">
                      <a:lumMod val="20000"/>
                      <a:lumOff val="80000"/>
                      <a:alpha val="43000"/>
                    </a:srgbClr>
                  </a:outerShdw>
                </a:effectLst>
                <a:latin typeface="Arial" pitchFamily="-65" charset="0"/>
              </a:rPr>
              <a:t>Pairwise</a:t>
            </a:r>
            <a:r>
              <a:rPr lang="en-US" sz="2647" dirty="0">
                <a:solidFill>
                  <a:prstClr val="black"/>
                </a:solidFill>
                <a:effectLst>
                  <a:outerShdw blurRad="50800" dist="38100" dir="18900000" algn="tr">
                    <a:srgbClr val="8D9AB3">
                      <a:lumMod val="20000"/>
                      <a:lumOff val="80000"/>
                      <a:alpha val="43000"/>
                    </a:srgbClr>
                  </a:outerShdw>
                </a:effectLst>
                <a:latin typeface="Arial" pitchFamily="-65" charset="0"/>
              </a:rPr>
              <a:t> distance between </a:t>
            </a:r>
            <a:r>
              <a:rPr lang="en-US" sz="2647" dirty="0" err="1">
                <a:solidFill>
                  <a:prstClr val="black"/>
                </a:solidFill>
                <a:effectLst>
                  <a:outerShdw blurRad="50800" dist="38100" dir="18900000" algn="tr">
                    <a:srgbClr val="8D9AB3">
                      <a:lumMod val="20000"/>
                      <a:lumOff val="80000"/>
                      <a:alpha val="43000"/>
                    </a:srgbClr>
                  </a:outerShdw>
                </a:effectLst>
                <a:latin typeface="Arial" pitchFamily="-65" charset="0"/>
              </a:rPr>
              <a:t>tyrRSs</a:t>
            </a:r>
            <a:r>
              <a:rPr lang="en-US" sz="2647" dirty="0">
                <a:solidFill>
                  <a:prstClr val="black"/>
                </a:solidFill>
                <a:effectLst>
                  <a:outerShdw blurRad="50800" dist="38100" dir="18900000" algn="tr">
                    <a:srgbClr val="8D9AB3">
                      <a:lumMod val="20000"/>
                      <a:lumOff val="80000"/>
                      <a:alpha val="43000"/>
                    </a:srgbClr>
                  </a:outerShdw>
                </a:effectLst>
                <a:latin typeface="Arial" pitchFamily="-65" charset="0"/>
              </a:rPr>
              <a:t> </a:t>
            </a:r>
            <a:r>
              <a:rPr lang="en-US" sz="2647" i="1" dirty="0">
                <a:solidFill>
                  <a:prstClr val="black"/>
                </a:solidFill>
                <a:effectLst>
                  <a:outerShdw blurRad="50800" dist="38100" dir="18900000" algn="tr">
                    <a:srgbClr val="8D9AB3">
                      <a:lumMod val="20000"/>
                      <a:lumOff val="80000"/>
                      <a:alpha val="43000"/>
                    </a:srgbClr>
                  </a:outerShdw>
                </a:effectLst>
                <a:latin typeface="Arial" pitchFamily="-65" charset="0"/>
              </a:rPr>
              <a:t>versus </a:t>
            </a:r>
          </a:p>
          <a:p>
            <a:pPr defTabSz="806867" fontAlgn="base">
              <a:spcBef>
                <a:spcPct val="0"/>
              </a:spcBef>
              <a:spcAft>
                <a:spcPct val="0"/>
              </a:spcAft>
            </a:pPr>
            <a:r>
              <a:rPr lang="en-US" sz="2647" dirty="0" err="1">
                <a:solidFill>
                  <a:prstClr val="black"/>
                </a:solidFill>
                <a:effectLst>
                  <a:outerShdw blurRad="50800" dist="38100" dir="18900000" algn="tr">
                    <a:srgbClr val="8D9AB3">
                      <a:lumMod val="20000"/>
                      <a:lumOff val="80000"/>
                      <a:alpha val="43000"/>
                    </a:srgbClr>
                  </a:outerShdw>
                </a:effectLst>
                <a:latin typeface="Arial" pitchFamily="-65" charset="0"/>
              </a:rPr>
              <a:t>pairwise</a:t>
            </a:r>
            <a:r>
              <a:rPr lang="en-US" sz="2647" dirty="0">
                <a:solidFill>
                  <a:prstClr val="black"/>
                </a:solidFill>
                <a:effectLst>
                  <a:outerShdw blurRad="50800" dist="38100" dir="18900000" algn="tr">
                    <a:srgbClr val="8D9AB3">
                      <a:lumMod val="20000"/>
                      <a:lumOff val="80000"/>
                      <a:alpha val="43000"/>
                    </a:srgbClr>
                  </a:outerShdw>
                </a:effectLst>
                <a:latin typeface="Arial" pitchFamily="-65" charset="0"/>
              </a:rPr>
              <a:t> distance of 16S </a:t>
            </a:r>
            <a:r>
              <a:rPr lang="en-US" sz="2647" dirty="0" err="1">
                <a:solidFill>
                  <a:prstClr val="black"/>
                </a:solidFill>
                <a:effectLst>
                  <a:outerShdw blurRad="50800" dist="38100" dir="18900000" algn="tr">
                    <a:srgbClr val="8D9AB3">
                      <a:lumMod val="20000"/>
                      <a:lumOff val="80000"/>
                      <a:alpha val="43000"/>
                    </a:srgbClr>
                  </a:outerShdw>
                </a:effectLst>
                <a:latin typeface="Arial" pitchFamily="-65" charset="0"/>
              </a:rPr>
              <a:t>rRNAs</a:t>
            </a:r>
            <a:r>
              <a:rPr lang="en-US" sz="2647" dirty="0">
                <a:solidFill>
                  <a:prstClr val="black"/>
                </a:solidFill>
                <a:effectLst>
                  <a:outerShdw blurRad="50800" dist="38100" dir="18900000" algn="tr">
                    <a:srgbClr val="8D9AB3">
                      <a:lumMod val="20000"/>
                      <a:lumOff val="80000"/>
                      <a:alpha val="43000"/>
                    </a:srgbClr>
                  </a:outerShdw>
                </a:effectLst>
                <a:latin typeface="Arial" pitchFamily="-65" charset="0"/>
              </a:rPr>
              <a:t> from the same genomes</a:t>
            </a:r>
          </a:p>
        </p:txBody>
      </p:sp>
      <p:sp>
        <p:nvSpPr>
          <p:cNvPr id="6" name="Rectangle 5"/>
          <p:cNvSpPr/>
          <p:nvPr/>
        </p:nvSpPr>
        <p:spPr>
          <a:xfrm>
            <a:off x="6955119" y="6534192"/>
            <a:ext cx="3578411" cy="311347"/>
          </a:xfrm>
          <a:prstGeom prst="rect">
            <a:avLst/>
          </a:prstGeom>
        </p:spPr>
        <p:txBody>
          <a:bodyPr wrap="square" lIns="79749" tIns="39868" rIns="79749" bIns="39868">
            <a:spAutoFit/>
          </a:bodyPr>
          <a:lstStyle/>
          <a:p>
            <a:pPr defTabSz="806867" fontAlgn="base">
              <a:spcBef>
                <a:spcPct val="0"/>
              </a:spcBef>
              <a:spcAft>
                <a:spcPct val="0"/>
              </a:spcAft>
            </a:pPr>
            <a:r>
              <a:rPr lang="en-US" sz="1500" dirty="0" err="1">
                <a:solidFill>
                  <a:prstClr val="black"/>
                </a:solidFill>
                <a:latin typeface="Arial" pitchFamily="-112" charset="0"/>
                <a:ea typeface="Arial" pitchFamily="-112" charset="0"/>
                <a:cs typeface="Arial" pitchFamily="-112" charset="0"/>
              </a:rPr>
              <a:t>Andam</a:t>
            </a:r>
            <a:r>
              <a:rPr lang="en-US" sz="1500" dirty="0">
                <a:solidFill>
                  <a:prstClr val="black"/>
                </a:solidFill>
                <a:latin typeface="Arial" pitchFamily="-112" charset="0"/>
                <a:ea typeface="Arial" pitchFamily="-112" charset="0"/>
                <a:cs typeface="Arial" pitchFamily="-112" charset="0"/>
              </a:rPr>
              <a:t>, Williams, Gogarten 2010 PNAS</a:t>
            </a:r>
          </a:p>
        </p:txBody>
      </p:sp>
    </p:spTree>
    <p:extLst>
      <p:ext uri="{BB962C8B-B14F-4D97-AF65-F5344CB8AC3E}">
        <p14:creationId xmlns:p14="http://schemas.microsoft.com/office/powerpoint/2010/main" val="39539559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g20_Bact_argRS10_16&amp;23Scolor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302559"/>
            <a:ext cx="8875059" cy="6247596"/>
          </a:xfrm>
          <a:prstGeom prst="rect">
            <a:avLst/>
          </a:prstGeom>
        </p:spPr>
      </p:pic>
    </p:spTree>
    <p:extLst>
      <p:ext uri="{BB962C8B-B14F-4D97-AF65-F5344CB8AC3E}">
        <p14:creationId xmlns:p14="http://schemas.microsoft.com/office/powerpoint/2010/main" val="30661157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gRSsynteny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499" y="1057549"/>
            <a:ext cx="5098012" cy="5804529"/>
          </a:xfrm>
          <a:prstGeom prst="rect">
            <a:avLst/>
          </a:prstGeom>
        </p:spPr>
      </p:pic>
      <p:sp>
        <p:nvSpPr>
          <p:cNvPr id="6" name="TextBox 5"/>
          <p:cNvSpPr txBox="1"/>
          <p:nvPr/>
        </p:nvSpPr>
        <p:spPr>
          <a:xfrm rot="18151265">
            <a:off x="4453551" y="544158"/>
            <a:ext cx="1389747" cy="368886"/>
          </a:xfrm>
          <a:prstGeom prst="rect">
            <a:avLst/>
          </a:prstGeom>
          <a:noFill/>
          <a:ln>
            <a:noFill/>
          </a:ln>
        </p:spPr>
        <p:txBody>
          <a:bodyPr wrap="none" lIns="90993" tIns="45499" rIns="90993" bIns="45499" rtlCol="0">
            <a:spAutoFit/>
          </a:bodyPr>
          <a:lstStyle/>
          <a:p>
            <a:pPr defTabSz="817706"/>
            <a:r>
              <a:rPr lang="en-US" dirty="0" err="1">
                <a:solidFill>
                  <a:srgbClr val="FF0000"/>
                </a:solidFill>
                <a:latin typeface="Arial" pitchFamily="-65" charset="0"/>
              </a:rPr>
              <a:t>ArgRS</a:t>
            </a:r>
            <a:r>
              <a:rPr lang="en-US" dirty="0">
                <a:solidFill>
                  <a:srgbClr val="FF0000"/>
                </a:solidFill>
                <a:latin typeface="Arial" pitchFamily="-65" charset="0"/>
              </a:rPr>
              <a:t> A&amp;B</a:t>
            </a:r>
          </a:p>
        </p:txBody>
      </p:sp>
      <p:sp>
        <p:nvSpPr>
          <p:cNvPr id="7" name="TextBox 6"/>
          <p:cNvSpPr txBox="1"/>
          <p:nvPr/>
        </p:nvSpPr>
        <p:spPr>
          <a:xfrm rot="18151265">
            <a:off x="1785386" y="286745"/>
            <a:ext cx="1260981" cy="645884"/>
          </a:xfrm>
          <a:prstGeom prst="rect">
            <a:avLst/>
          </a:prstGeom>
          <a:solidFill>
            <a:srgbClr val="9CD2E1"/>
          </a:solidFill>
        </p:spPr>
        <p:txBody>
          <a:bodyPr wrap="none" lIns="90993" tIns="45499" rIns="90993" bIns="45499" rtlCol="0">
            <a:spAutoFit/>
          </a:bodyPr>
          <a:lstStyle/>
          <a:p>
            <a:pPr defTabSz="817706"/>
            <a:r>
              <a:rPr lang="en-US" dirty="0">
                <a:solidFill>
                  <a:prstClr val="black"/>
                </a:solidFill>
                <a:latin typeface="Arial" pitchFamily="-65" charset="0"/>
              </a:rPr>
              <a:t>glutamate </a:t>
            </a:r>
            <a:br>
              <a:rPr lang="en-US" dirty="0">
                <a:solidFill>
                  <a:prstClr val="black"/>
                </a:solidFill>
                <a:latin typeface="Arial" pitchFamily="-65" charset="0"/>
              </a:rPr>
            </a:br>
            <a:r>
              <a:rPr lang="en-US" dirty="0">
                <a:solidFill>
                  <a:prstClr val="black"/>
                </a:solidFill>
                <a:latin typeface="Arial" pitchFamily="-65" charset="0"/>
              </a:rPr>
              <a:t>synthase</a:t>
            </a:r>
          </a:p>
        </p:txBody>
      </p:sp>
      <p:sp>
        <p:nvSpPr>
          <p:cNvPr id="8" name="TextBox 7"/>
          <p:cNvSpPr txBox="1"/>
          <p:nvPr/>
        </p:nvSpPr>
        <p:spPr>
          <a:xfrm rot="18151265">
            <a:off x="2967245" y="628386"/>
            <a:ext cx="619843" cy="368886"/>
          </a:xfrm>
          <a:prstGeom prst="rect">
            <a:avLst/>
          </a:prstGeom>
          <a:solidFill>
            <a:srgbClr val="FF669B"/>
          </a:solidFill>
        </p:spPr>
        <p:txBody>
          <a:bodyPr wrap="none" lIns="90993" tIns="45499" rIns="90993" bIns="45499" rtlCol="0">
            <a:spAutoFit/>
          </a:bodyPr>
          <a:lstStyle/>
          <a:p>
            <a:pPr defTabSz="817706"/>
            <a:r>
              <a:rPr lang="en-US" dirty="0" err="1">
                <a:solidFill>
                  <a:prstClr val="black"/>
                </a:solidFill>
                <a:latin typeface="Arial" pitchFamily="-65" charset="0"/>
              </a:rPr>
              <a:t>PilQ</a:t>
            </a:r>
            <a:endParaRPr lang="en-US" dirty="0">
              <a:solidFill>
                <a:prstClr val="black"/>
              </a:solidFill>
              <a:latin typeface="Arial" pitchFamily="-65" charset="0"/>
            </a:endParaRPr>
          </a:p>
        </p:txBody>
      </p:sp>
      <p:sp>
        <p:nvSpPr>
          <p:cNvPr id="9" name="TextBox 8"/>
          <p:cNvSpPr txBox="1"/>
          <p:nvPr/>
        </p:nvSpPr>
        <p:spPr>
          <a:xfrm rot="18151265">
            <a:off x="4419644" y="634380"/>
            <a:ext cx="619780" cy="368886"/>
          </a:xfrm>
          <a:prstGeom prst="rect">
            <a:avLst/>
          </a:prstGeom>
          <a:solidFill>
            <a:srgbClr val="FF6839"/>
          </a:solidFill>
        </p:spPr>
        <p:txBody>
          <a:bodyPr wrap="none" lIns="90993" tIns="45499" rIns="90993" bIns="45499" rtlCol="0">
            <a:spAutoFit/>
          </a:bodyPr>
          <a:lstStyle/>
          <a:p>
            <a:pPr defTabSz="817706"/>
            <a:r>
              <a:rPr lang="en-US" dirty="0" err="1">
                <a:solidFill>
                  <a:prstClr val="black"/>
                </a:solidFill>
                <a:latin typeface="Arial" pitchFamily="-65" charset="0"/>
              </a:rPr>
              <a:t>PriA</a:t>
            </a:r>
            <a:endParaRPr lang="en-US" dirty="0">
              <a:solidFill>
                <a:prstClr val="black"/>
              </a:solidFill>
              <a:latin typeface="Arial" pitchFamily="-65" charset="0"/>
            </a:endParaRPr>
          </a:p>
        </p:txBody>
      </p:sp>
      <p:sp>
        <p:nvSpPr>
          <p:cNvPr id="10" name="TextBox 9"/>
          <p:cNvSpPr txBox="1"/>
          <p:nvPr/>
        </p:nvSpPr>
        <p:spPr>
          <a:xfrm rot="18151265">
            <a:off x="5115546" y="685383"/>
            <a:ext cx="696712" cy="368886"/>
          </a:xfrm>
          <a:prstGeom prst="rect">
            <a:avLst/>
          </a:prstGeom>
          <a:solidFill>
            <a:srgbClr val="9DB6FE"/>
          </a:solidFill>
        </p:spPr>
        <p:txBody>
          <a:bodyPr wrap="none" lIns="90993" tIns="45499" rIns="90993" bIns="45499" rtlCol="0">
            <a:spAutoFit/>
          </a:bodyPr>
          <a:lstStyle/>
          <a:p>
            <a:pPr defTabSz="817706"/>
            <a:r>
              <a:rPr lang="en-US" dirty="0" err="1">
                <a:solidFill>
                  <a:prstClr val="black"/>
                </a:solidFill>
                <a:latin typeface="Arial" pitchFamily="-65" charset="0"/>
              </a:rPr>
              <a:t>HsIU</a:t>
            </a:r>
            <a:endParaRPr lang="en-US" dirty="0">
              <a:solidFill>
                <a:prstClr val="black"/>
              </a:solidFill>
              <a:latin typeface="Arial" pitchFamily="-65" charset="0"/>
            </a:endParaRPr>
          </a:p>
        </p:txBody>
      </p:sp>
      <p:sp>
        <p:nvSpPr>
          <p:cNvPr id="11" name="TextBox 10"/>
          <p:cNvSpPr txBox="1"/>
          <p:nvPr/>
        </p:nvSpPr>
        <p:spPr>
          <a:xfrm rot="18151265">
            <a:off x="3220427" y="380525"/>
            <a:ext cx="1402734" cy="368886"/>
          </a:xfrm>
          <a:prstGeom prst="rect">
            <a:avLst/>
          </a:prstGeom>
          <a:solidFill>
            <a:srgbClr val="FFE0A3"/>
          </a:solidFill>
        </p:spPr>
        <p:txBody>
          <a:bodyPr wrap="none" lIns="90993" tIns="45499" rIns="90993" bIns="45499" rtlCol="0">
            <a:spAutoFit/>
          </a:bodyPr>
          <a:lstStyle/>
          <a:p>
            <a:pPr defTabSz="817706"/>
            <a:r>
              <a:rPr lang="en-US" dirty="0">
                <a:solidFill>
                  <a:prstClr val="black"/>
                </a:solidFill>
                <a:latin typeface="Arial" pitchFamily="-65" charset="0"/>
              </a:rPr>
              <a:t>penicillin-</a:t>
            </a:r>
            <a:r>
              <a:rPr lang="en-US" dirty="0" err="1">
                <a:solidFill>
                  <a:prstClr val="black"/>
                </a:solidFill>
                <a:latin typeface="Arial" pitchFamily="-65" charset="0"/>
              </a:rPr>
              <a:t>bp</a:t>
            </a:r>
            <a:endParaRPr lang="en-US" dirty="0">
              <a:solidFill>
                <a:prstClr val="black"/>
              </a:solidFill>
              <a:latin typeface="Arial" pitchFamily="-65" charset="0"/>
            </a:endParaRPr>
          </a:p>
        </p:txBody>
      </p:sp>
      <p:sp>
        <p:nvSpPr>
          <p:cNvPr id="12" name="TextBox 11"/>
          <p:cNvSpPr txBox="1"/>
          <p:nvPr/>
        </p:nvSpPr>
        <p:spPr>
          <a:xfrm rot="18151265">
            <a:off x="3733562" y="450558"/>
            <a:ext cx="1158715" cy="368886"/>
          </a:xfrm>
          <a:prstGeom prst="rect">
            <a:avLst/>
          </a:prstGeom>
          <a:solidFill>
            <a:srgbClr val="74558C"/>
          </a:solidFill>
        </p:spPr>
        <p:txBody>
          <a:bodyPr wrap="none" lIns="90993" tIns="45499" rIns="90993" bIns="45499" rtlCol="0">
            <a:spAutoFit/>
          </a:bodyPr>
          <a:lstStyle/>
          <a:p>
            <a:pPr defTabSz="817706"/>
            <a:r>
              <a:rPr lang="en-US" dirty="0">
                <a:solidFill>
                  <a:prstClr val="black"/>
                </a:solidFill>
                <a:latin typeface="Arial" pitchFamily="-65" charset="0"/>
              </a:rPr>
              <a:t>malic </a:t>
            </a:r>
            <a:r>
              <a:rPr lang="en-US" dirty="0" err="1">
                <a:solidFill>
                  <a:prstClr val="black"/>
                </a:solidFill>
                <a:latin typeface="Arial" pitchFamily="-65" charset="0"/>
              </a:rPr>
              <a:t>enz</a:t>
            </a:r>
            <a:endParaRPr lang="en-US" dirty="0">
              <a:solidFill>
                <a:prstClr val="black"/>
              </a:solidFill>
              <a:latin typeface="Arial" pitchFamily="-65" charset="0"/>
            </a:endParaRPr>
          </a:p>
        </p:txBody>
      </p:sp>
      <p:sp>
        <p:nvSpPr>
          <p:cNvPr id="13" name="TextBox 12"/>
          <p:cNvSpPr txBox="1"/>
          <p:nvPr/>
        </p:nvSpPr>
        <p:spPr>
          <a:xfrm rot="18151265">
            <a:off x="2567095" y="558290"/>
            <a:ext cx="671352" cy="368886"/>
          </a:xfrm>
          <a:prstGeom prst="rect">
            <a:avLst/>
          </a:prstGeom>
          <a:solidFill>
            <a:srgbClr val="75568D"/>
          </a:solidFill>
        </p:spPr>
        <p:txBody>
          <a:bodyPr wrap="none" lIns="90993" tIns="45499" rIns="90993" bIns="45499" rtlCol="0">
            <a:spAutoFit/>
          </a:bodyPr>
          <a:lstStyle/>
          <a:p>
            <a:pPr defTabSz="817706"/>
            <a:r>
              <a:rPr lang="en-US" dirty="0" err="1">
                <a:solidFill>
                  <a:prstClr val="black"/>
                </a:solidFill>
                <a:latin typeface="Arial" pitchFamily="-65" charset="0"/>
              </a:rPr>
              <a:t>aroB</a:t>
            </a:r>
            <a:endParaRPr lang="en-US" dirty="0">
              <a:solidFill>
                <a:prstClr val="black"/>
              </a:solidFill>
              <a:latin typeface="Arial" pitchFamily="-65" charset="0"/>
            </a:endParaRPr>
          </a:p>
        </p:txBody>
      </p:sp>
      <p:sp>
        <p:nvSpPr>
          <p:cNvPr id="15" name="TextBox 14"/>
          <p:cNvSpPr txBox="1"/>
          <p:nvPr/>
        </p:nvSpPr>
        <p:spPr>
          <a:xfrm>
            <a:off x="7230196" y="418861"/>
            <a:ext cx="3874411" cy="1569660"/>
          </a:xfrm>
          <a:prstGeom prst="rect">
            <a:avLst/>
          </a:prstGeom>
          <a:noFill/>
        </p:spPr>
        <p:txBody>
          <a:bodyPr wrap="square" lIns="90993" tIns="45499" rIns="90993" bIns="45499" rtlCol="0">
            <a:spAutoFit/>
          </a:bodyPr>
          <a:lstStyle/>
          <a:p>
            <a:pPr defTabSz="817706"/>
            <a:r>
              <a:rPr lang="en-US" sz="2400" dirty="0" err="1">
                <a:solidFill>
                  <a:prstClr val="black"/>
                </a:solidFill>
                <a:latin typeface="Arial" pitchFamily="-65" charset="0"/>
              </a:rPr>
              <a:t>ArgRS</a:t>
            </a:r>
            <a:r>
              <a:rPr lang="en-US" sz="2400" dirty="0">
                <a:solidFill>
                  <a:prstClr val="black"/>
                </a:solidFill>
                <a:latin typeface="Arial" pitchFamily="-65" charset="0"/>
              </a:rPr>
              <a:t> synteny </a:t>
            </a:r>
          </a:p>
          <a:p>
            <a:pPr defTabSz="817706"/>
            <a:r>
              <a:rPr lang="en-US" sz="2400" dirty="0">
                <a:solidFill>
                  <a:prstClr val="black"/>
                </a:solidFill>
                <a:latin typeface="Arial" pitchFamily="-65" charset="0"/>
              </a:rPr>
              <a:t>between types in </a:t>
            </a:r>
            <a:r>
              <a:rPr lang="en-US" sz="2400" dirty="0" err="1">
                <a:solidFill>
                  <a:prstClr val="black"/>
                </a:solidFill>
                <a:latin typeface="Arial" pitchFamily="-65" charset="0"/>
              </a:rPr>
              <a:t>Pseudomonadales</a:t>
            </a:r>
            <a:r>
              <a:rPr lang="en-US" sz="2400" dirty="0">
                <a:solidFill>
                  <a:prstClr val="black"/>
                </a:solidFill>
                <a:latin typeface="Arial" pitchFamily="-65" charset="0"/>
              </a:rPr>
              <a:t> and </a:t>
            </a:r>
            <a:r>
              <a:rPr lang="en-US" sz="2400" dirty="0" err="1">
                <a:solidFill>
                  <a:prstClr val="black"/>
                </a:solidFill>
                <a:latin typeface="Arial" pitchFamily="-65" charset="0"/>
              </a:rPr>
              <a:t>Oceanospirillales</a:t>
            </a:r>
            <a:r>
              <a:rPr lang="en-US" sz="2400" dirty="0">
                <a:solidFill>
                  <a:prstClr val="black"/>
                </a:solidFill>
                <a:latin typeface="Arial" pitchFamily="-65" charset="0"/>
              </a:rPr>
              <a:t> </a:t>
            </a:r>
          </a:p>
        </p:txBody>
      </p:sp>
      <p:sp>
        <p:nvSpPr>
          <p:cNvPr id="20" name="Rectangle 19"/>
          <p:cNvSpPr/>
          <p:nvPr/>
        </p:nvSpPr>
        <p:spPr>
          <a:xfrm>
            <a:off x="3453578" y="2856223"/>
            <a:ext cx="1459407" cy="276987"/>
          </a:xfrm>
          <a:prstGeom prst="rect">
            <a:avLst/>
          </a:prstGeom>
        </p:spPr>
        <p:txBody>
          <a:bodyPr wrap="none" lIns="90993" tIns="45499" rIns="90993" bIns="45499">
            <a:spAutoFit/>
          </a:bodyPr>
          <a:lstStyle/>
          <a:p>
            <a:pPr defTabSz="817706"/>
            <a:r>
              <a:rPr lang="en-US" sz="1200" dirty="0" err="1">
                <a:solidFill>
                  <a:prstClr val="black"/>
                </a:solidFill>
                <a:latin typeface="Arial" pitchFamily="-65" charset="0"/>
              </a:rPr>
              <a:t>Pseudomonadales</a:t>
            </a:r>
            <a:endParaRPr lang="en-US" sz="1200" dirty="0">
              <a:solidFill>
                <a:prstClr val="black"/>
              </a:solidFill>
              <a:latin typeface="Arial" pitchFamily="-65" charset="0"/>
            </a:endParaRPr>
          </a:p>
        </p:txBody>
      </p:sp>
      <p:cxnSp>
        <p:nvCxnSpPr>
          <p:cNvPr id="26" name="Straight Connector 25"/>
          <p:cNvCxnSpPr/>
          <p:nvPr/>
        </p:nvCxnSpPr>
        <p:spPr bwMode="auto">
          <a:xfrm>
            <a:off x="4786121" y="1203691"/>
            <a:ext cx="0" cy="5658386"/>
          </a:xfrm>
          <a:prstGeom prst="line">
            <a:avLst/>
          </a:prstGeom>
          <a:noFill/>
          <a:ln w="19050" cap="flat" cmpd="sng" algn="ctr">
            <a:solidFill>
              <a:srgbClr val="FF0000"/>
            </a:solidFill>
            <a:prstDash val="solid"/>
            <a:round/>
            <a:headEnd type="none" w="med" len="med"/>
            <a:tailEnd type="none" w="med" len="med"/>
          </a:ln>
          <a:effectLst/>
        </p:spPr>
      </p:cxnSp>
      <p:cxnSp>
        <p:nvCxnSpPr>
          <p:cNvPr id="31" name="Straight Connector 30"/>
          <p:cNvCxnSpPr/>
          <p:nvPr/>
        </p:nvCxnSpPr>
        <p:spPr bwMode="auto">
          <a:xfrm>
            <a:off x="5014961" y="1203691"/>
            <a:ext cx="0" cy="5658386"/>
          </a:xfrm>
          <a:prstGeom prst="line">
            <a:avLst/>
          </a:prstGeom>
          <a:noFill/>
          <a:ln w="190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7222599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Figure Box1.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701" b="6701"/>
          <a:stretch/>
        </p:blipFill>
        <p:spPr>
          <a:xfrm>
            <a:off x="490330" y="549367"/>
            <a:ext cx="5384800" cy="5768355"/>
          </a:xfrm>
          <a:prstGeom prst="rect">
            <a:avLst/>
          </a:prstGeom>
        </p:spPr>
      </p:pic>
      <p:sp>
        <p:nvSpPr>
          <p:cNvPr id="2" name="Title 1"/>
          <p:cNvSpPr>
            <a:spLocks noGrp="1"/>
          </p:cNvSpPr>
          <p:nvPr>
            <p:ph type="title"/>
          </p:nvPr>
        </p:nvSpPr>
        <p:spPr>
          <a:xfrm>
            <a:off x="791633" y="183335"/>
            <a:ext cx="11400367" cy="1295400"/>
          </a:xfrm>
        </p:spPr>
        <p:txBody>
          <a:bodyPr>
            <a:normAutofit/>
          </a:bodyPr>
          <a:lstStyle/>
          <a:p>
            <a:r>
              <a:rPr lang="en-US" sz="3600" dirty="0"/>
              <a:t>What is the pan-genome?</a:t>
            </a:r>
          </a:p>
        </p:txBody>
      </p:sp>
      <p:sp>
        <p:nvSpPr>
          <p:cNvPr id="12" name="Content Placeholder 11"/>
          <p:cNvSpPr>
            <a:spLocks noGrp="1"/>
          </p:cNvSpPr>
          <p:nvPr>
            <p:ph sz="half" idx="2"/>
          </p:nvPr>
        </p:nvSpPr>
        <p:spPr>
          <a:xfrm>
            <a:off x="6172199" y="1600200"/>
            <a:ext cx="4636477" cy="4863662"/>
          </a:xfrm>
        </p:spPr>
        <p:txBody>
          <a:bodyPr>
            <a:noAutofit/>
          </a:bodyPr>
          <a:lstStyle/>
          <a:p>
            <a:pPr marL="0" indent="0">
              <a:buSzPct val="75000"/>
              <a:buNone/>
            </a:pPr>
            <a:r>
              <a:rPr lang="en-US" sz="2000" dirty="0"/>
              <a:t>The combined genomes of a group of organisms is their pan-genome. </a:t>
            </a:r>
          </a:p>
          <a:p>
            <a:pPr marL="0" indent="0">
              <a:buSzPct val="75000"/>
              <a:buNone/>
            </a:pPr>
            <a:endParaRPr lang="en-US" sz="2000" dirty="0"/>
          </a:p>
          <a:p>
            <a:pPr marL="0" indent="0">
              <a:buSzPct val="75000"/>
              <a:buNone/>
            </a:pPr>
            <a:r>
              <a:rPr lang="en-US" sz="2000" dirty="0"/>
              <a:t>Usually, this refers to a related group of organisms. Either in the abstract:</a:t>
            </a:r>
          </a:p>
          <a:p>
            <a:pPr marL="0" indent="0">
              <a:buSzPct val="75000"/>
              <a:buNone/>
            </a:pPr>
            <a:r>
              <a:rPr lang="en-US" sz="2000" dirty="0"/>
              <a:t>	- i.e., the pan-genome of </a:t>
            </a:r>
            <a:r>
              <a:rPr lang="en-US" sz="2000" i="1" dirty="0"/>
              <a:t>E. coli</a:t>
            </a:r>
            <a:endParaRPr lang="en-US" sz="2000" dirty="0"/>
          </a:p>
          <a:p>
            <a:pPr marL="0" indent="0">
              <a:buSzPct val="75000"/>
              <a:buNone/>
            </a:pPr>
            <a:r>
              <a:rPr lang="en-US" sz="2000" dirty="0"/>
              <a:t>Or a specific subset:</a:t>
            </a:r>
          </a:p>
          <a:p>
            <a:pPr marL="0" indent="0">
              <a:buSzPct val="75000"/>
              <a:buNone/>
            </a:pPr>
            <a:r>
              <a:rPr lang="en-US" sz="2000" dirty="0"/>
              <a:t>	- The pan-genome of the STEC infection in a gut. Or the </a:t>
            </a:r>
            <a:r>
              <a:rPr lang="en-US" sz="2000" i="1" dirty="0"/>
              <a:t>Bacillus</a:t>
            </a:r>
            <a:r>
              <a:rPr lang="en-US" sz="2000" dirty="0"/>
              <a:t> strains colonizing a niche.</a:t>
            </a:r>
          </a:p>
          <a:p>
            <a:pPr marL="0" indent="0">
              <a:buSzPct val="75000"/>
              <a:buNone/>
            </a:pPr>
            <a:endParaRPr lang="en-US" sz="2000" dirty="0"/>
          </a:p>
        </p:txBody>
      </p:sp>
      <p:sp>
        <p:nvSpPr>
          <p:cNvPr id="13" name="Text Box 7"/>
          <p:cNvSpPr txBox="1">
            <a:spLocks noChangeArrowheads="1"/>
          </p:cNvSpPr>
          <p:nvPr/>
        </p:nvSpPr>
        <p:spPr bwMode="auto">
          <a:xfrm>
            <a:off x="2431738" y="6196258"/>
            <a:ext cx="1285740" cy="242929"/>
          </a:xfrm>
          <a:prstGeom prst="rect">
            <a:avLst/>
          </a:prstGeom>
          <a:noFill/>
          <a:ln w="9525">
            <a:noFill/>
            <a:miter lim="800000"/>
            <a:headEnd/>
            <a:tailEnd/>
          </a:ln>
        </p:spPr>
        <p:txBody>
          <a:bodyPr wrap="none" lIns="88171" tIns="44090" rIns="88171" bIns="44090">
            <a:prstTxWarp prst="textNoShape">
              <a:avLst/>
            </a:prstTxWarp>
            <a:spAutoFit/>
          </a:bodyPr>
          <a:lstStyle/>
          <a:p>
            <a:pPr defTabSz="791303" eaLnBrk="0" hangingPunct="0"/>
            <a:r>
              <a:rPr lang="en-US" sz="1000" dirty="0">
                <a:solidFill>
                  <a:srgbClr val="000000"/>
                </a:solidFill>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2431738" y="5809806"/>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defTabSz="791303" eaLnBrk="0" hangingPunct="0"/>
            <a:r>
              <a:rPr lang="en-US" sz="1400" dirty="0">
                <a:solidFill>
                  <a:srgbClr val="000000"/>
                </a:solidFill>
                <a:latin typeface="Calibri"/>
                <a:ea typeface="ＭＳ Ｐゴシック" charset="-128"/>
                <a:cs typeface="ＭＳ Ｐゴシック" charset="-128"/>
              </a:rPr>
              <a:t>Edwards-Venn cogwheel</a:t>
            </a:r>
          </a:p>
        </p:txBody>
      </p:sp>
    </p:spTree>
    <p:extLst>
      <p:ext uri="{BB962C8B-B14F-4D97-AF65-F5344CB8AC3E}">
        <p14:creationId xmlns:p14="http://schemas.microsoft.com/office/powerpoint/2010/main" val="1737060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Figure Box1.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701" b="6701"/>
          <a:stretch/>
        </p:blipFill>
        <p:spPr>
          <a:xfrm>
            <a:off x="609600" y="205409"/>
            <a:ext cx="5384800" cy="5920755"/>
          </a:xfrm>
          <a:prstGeom prst="rect">
            <a:avLst/>
          </a:prstGeom>
        </p:spPr>
      </p:pic>
      <p:sp>
        <p:nvSpPr>
          <p:cNvPr id="2" name="Title 1"/>
          <p:cNvSpPr>
            <a:spLocks noGrp="1"/>
          </p:cNvSpPr>
          <p:nvPr>
            <p:ph type="title"/>
          </p:nvPr>
        </p:nvSpPr>
        <p:spPr>
          <a:xfrm>
            <a:off x="609600" y="0"/>
            <a:ext cx="10972800" cy="1143000"/>
          </a:xfrm>
        </p:spPr>
        <p:txBody>
          <a:bodyPr>
            <a:normAutofit/>
          </a:bodyPr>
          <a:lstStyle/>
          <a:p>
            <a:r>
              <a:rPr lang="en-US" sz="3600" dirty="0"/>
              <a:t>Pangenome</a:t>
            </a:r>
          </a:p>
        </p:txBody>
      </p:sp>
      <p:sp>
        <p:nvSpPr>
          <p:cNvPr id="12" name="Content Placeholder 11"/>
          <p:cNvSpPr>
            <a:spLocks noGrp="1"/>
          </p:cNvSpPr>
          <p:nvPr>
            <p:ph sz="half" idx="2"/>
          </p:nvPr>
        </p:nvSpPr>
        <p:spPr>
          <a:xfrm>
            <a:off x="6172200" y="1600200"/>
            <a:ext cx="4038600" cy="5061196"/>
          </a:xfrm>
        </p:spPr>
        <p:txBody>
          <a:bodyPr>
            <a:noAutofit/>
          </a:bodyPr>
          <a:lstStyle/>
          <a:p>
            <a:pPr marL="0" indent="0">
              <a:buSzPct val="75000"/>
              <a:buNone/>
            </a:pPr>
            <a:r>
              <a:rPr lang="en-US" sz="2000" dirty="0"/>
              <a:t>Accessory genes </a:t>
            </a:r>
          </a:p>
          <a:p>
            <a:pPr lvl="1">
              <a:buSzPct val="75000"/>
              <a:buFont typeface="+mj-lt"/>
              <a:buAutoNum type="arabicPeriod"/>
            </a:pPr>
            <a:r>
              <a:rPr lang="en-US" sz="1800" dirty="0"/>
              <a:t>Define strains </a:t>
            </a:r>
          </a:p>
          <a:p>
            <a:pPr lvl="1">
              <a:buSzPct val="75000"/>
              <a:buFont typeface="+mj-lt"/>
              <a:buAutoNum type="arabicPeriod"/>
            </a:pPr>
            <a:r>
              <a:rPr lang="en-US" sz="1800" dirty="0"/>
              <a:t>Environmental adaptation</a:t>
            </a:r>
          </a:p>
          <a:p>
            <a:pPr lvl="1">
              <a:buSzPct val="75000"/>
              <a:buFont typeface="+mj-lt"/>
              <a:buAutoNum type="arabicPeriod"/>
            </a:pPr>
            <a:r>
              <a:rPr lang="en-US" sz="1800" dirty="0"/>
              <a:t>Transitory genes “passing through” the host</a:t>
            </a:r>
          </a:p>
          <a:p>
            <a:pPr lvl="1">
              <a:buSzPct val="75000"/>
              <a:buFont typeface="+mj-lt"/>
              <a:buAutoNum type="arabicPeriod"/>
            </a:pPr>
            <a:r>
              <a:rPr lang="en-US" sz="1800" dirty="0"/>
              <a:t>Parasites that have not swept.</a:t>
            </a:r>
          </a:p>
          <a:p>
            <a:pPr lvl="1">
              <a:buSzPct val="75000"/>
              <a:buFont typeface="+mj-lt"/>
              <a:buAutoNum type="arabicPeriod"/>
            </a:pPr>
            <a:r>
              <a:rPr lang="en-US" sz="1800" dirty="0"/>
              <a:t>Etc. (see below)</a:t>
            </a:r>
          </a:p>
        </p:txBody>
      </p:sp>
      <p:sp>
        <p:nvSpPr>
          <p:cNvPr id="13" name="Text Box 7"/>
          <p:cNvSpPr txBox="1">
            <a:spLocks noChangeArrowheads="1"/>
          </p:cNvSpPr>
          <p:nvPr/>
        </p:nvSpPr>
        <p:spPr bwMode="auto">
          <a:xfrm>
            <a:off x="2431738" y="6196258"/>
            <a:ext cx="1285740" cy="242929"/>
          </a:xfrm>
          <a:prstGeom prst="rect">
            <a:avLst/>
          </a:prstGeom>
          <a:noFill/>
          <a:ln w="9525">
            <a:noFill/>
            <a:miter lim="800000"/>
            <a:headEnd/>
            <a:tailEnd/>
          </a:ln>
        </p:spPr>
        <p:txBody>
          <a:bodyPr wrap="none" lIns="88171" tIns="44090" rIns="88171" bIns="44090">
            <a:prstTxWarp prst="textNoShape">
              <a:avLst/>
            </a:prstTxWarp>
            <a:spAutoFit/>
          </a:bodyPr>
          <a:lstStyle/>
          <a:p>
            <a:pPr defTabSz="791303" eaLnBrk="0" hangingPunct="0"/>
            <a:r>
              <a:rPr lang="en-US" sz="1000" dirty="0">
                <a:solidFill>
                  <a:srgbClr val="000000"/>
                </a:solidFill>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2431738" y="5809806"/>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defTabSz="791303" eaLnBrk="0" hangingPunct="0"/>
            <a:r>
              <a:rPr lang="en-US" sz="1400" dirty="0">
                <a:solidFill>
                  <a:srgbClr val="000000"/>
                </a:solidFill>
                <a:latin typeface="Calibri"/>
                <a:ea typeface="ＭＳ Ｐゴシック" charset="-128"/>
                <a:cs typeface="ＭＳ Ｐゴシック" charset="-128"/>
              </a:rPr>
              <a:t>Edwards-Venn cogwheel</a:t>
            </a:r>
          </a:p>
        </p:txBody>
      </p:sp>
    </p:spTree>
    <p:extLst>
      <p:ext uri="{BB962C8B-B14F-4D97-AF65-F5344CB8AC3E}">
        <p14:creationId xmlns:p14="http://schemas.microsoft.com/office/powerpoint/2010/main" val="19331595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Figure Box1.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701" b="6701"/>
          <a:stretch/>
        </p:blipFill>
        <p:spPr>
          <a:xfrm>
            <a:off x="609600" y="470452"/>
            <a:ext cx="5384800" cy="5725805"/>
          </a:xfrm>
          <a:prstGeom prst="rect">
            <a:avLst/>
          </a:prstGeom>
        </p:spPr>
      </p:pic>
      <p:sp>
        <p:nvSpPr>
          <p:cNvPr id="2" name="Title 1"/>
          <p:cNvSpPr>
            <a:spLocks noGrp="1"/>
          </p:cNvSpPr>
          <p:nvPr>
            <p:ph type="title"/>
          </p:nvPr>
        </p:nvSpPr>
        <p:spPr>
          <a:xfrm>
            <a:off x="478183" y="0"/>
            <a:ext cx="10972800" cy="1143000"/>
          </a:xfrm>
        </p:spPr>
        <p:txBody>
          <a:bodyPr>
            <a:normAutofit/>
          </a:bodyPr>
          <a:lstStyle/>
          <a:p>
            <a:r>
              <a:rPr lang="en-US" sz="3600" dirty="0"/>
              <a:t>More terminology</a:t>
            </a:r>
          </a:p>
        </p:txBody>
      </p:sp>
      <p:sp>
        <p:nvSpPr>
          <p:cNvPr id="12" name="Content Placeholder 11"/>
          <p:cNvSpPr>
            <a:spLocks noGrp="1"/>
          </p:cNvSpPr>
          <p:nvPr>
            <p:ph sz="half" idx="2"/>
          </p:nvPr>
        </p:nvSpPr>
        <p:spPr>
          <a:xfrm>
            <a:off x="6511235" y="1332595"/>
            <a:ext cx="4038600" cy="4863662"/>
          </a:xfrm>
        </p:spPr>
        <p:txBody>
          <a:bodyPr>
            <a:noAutofit/>
          </a:bodyPr>
          <a:lstStyle/>
          <a:p>
            <a:pPr marL="0" indent="0">
              <a:buSzPct val="75000"/>
              <a:buNone/>
            </a:pPr>
            <a:r>
              <a:rPr lang="en-US" sz="2000" dirty="0"/>
              <a:t>Typically, the term </a:t>
            </a:r>
            <a:r>
              <a:rPr lang="en-US" sz="2000" dirty="0" err="1"/>
              <a:t>psngenome</a:t>
            </a:r>
            <a:r>
              <a:rPr lang="en-US" sz="2000" dirty="0"/>
              <a:t> is used to describe the gene content of a related taxonomic group, like a species or genus, family or phylum.</a:t>
            </a:r>
          </a:p>
          <a:p>
            <a:pPr marL="0" indent="0">
              <a:buSzPct val="75000"/>
              <a:buNone/>
            </a:pPr>
            <a:endParaRPr lang="en-US" sz="2000" dirty="0"/>
          </a:p>
          <a:p>
            <a:pPr marL="0" indent="0">
              <a:buSzPct val="75000"/>
              <a:buNone/>
            </a:pPr>
            <a:r>
              <a:rPr lang="en-US" sz="2000" dirty="0"/>
              <a:t>Sometimes it refers to a broader set like the entire contents of a gut,</a:t>
            </a:r>
          </a:p>
          <a:p>
            <a:pPr marL="0" indent="0">
              <a:buSzPct val="75000"/>
              <a:buNone/>
            </a:pPr>
            <a:r>
              <a:rPr lang="en-US" sz="2000" dirty="0"/>
              <a:t>but this is usually referred to (and should be referred to) as a </a:t>
            </a:r>
            <a:r>
              <a:rPr lang="en-US" sz="2000" b="1" dirty="0"/>
              <a:t>meta-genome </a:t>
            </a:r>
            <a:r>
              <a:rPr lang="en-US" sz="2000" dirty="0"/>
              <a:t>and considered a separate phenomenon.</a:t>
            </a:r>
          </a:p>
          <a:p>
            <a:pPr marL="0" indent="0">
              <a:buSzPct val="75000"/>
              <a:buNone/>
            </a:pPr>
            <a:endParaRPr lang="en-US" sz="2000" dirty="0"/>
          </a:p>
        </p:txBody>
      </p:sp>
      <p:sp>
        <p:nvSpPr>
          <p:cNvPr id="13" name="Text Box 7"/>
          <p:cNvSpPr txBox="1">
            <a:spLocks noChangeArrowheads="1"/>
          </p:cNvSpPr>
          <p:nvPr/>
        </p:nvSpPr>
        <p:spPr bwMode="auto">
          <a:xfrm>
            <a:off x="2431738" y="6196258"/>
            <a:ext cx="1285740" cy="242929"/>
          </a:xfrm>
          <a:prstGeom prst="rect">
            <a:avLst/>
          </a:prstGeom>
          <a:noFill/>
          <a:ln w="9525">
            <a:noFill/>
            <a:miter lim="800000"/>
            <a:headEnd/>
            <a:tailEnd/>
          </a:ln>
        </p:spPr>
        <p:txBody>
          <a:bodyPr wrap="none" lIns="88171" tIns="44090" rIns="88171" bIns="44090">
            <a:prstTxWarp prst="textNoShape">
              <a:avLst/>
            </a:prstTxWarp>
            <a:spAutoFit/>
          </a:bodyPr>
          <a:lstStyle/>
          <a:p>
            <a:pPr defTabSz="791303" eaLnBrk="0" hangingPunct="0"/>
            <a:r>
              <a:rPr lang="en-US" sz="1000" dirty="0">
                <a:solidFill>
                  <a:srgbClr val="000000"/>
                </a:solidFill>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2431738" y="5809806"/>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defTabSz="791303" eaLnBrk="0" hangingPunct="0"/>
            <a:r>
              <a:rPr lang="en-US" sz="1400" dirty="0">
                <a:solidFill>
                  <a:srgbClr val="000000"/>
                </a:solidFill>
                <a:latin typeface="Calibri"/>
                <a:ea typeface="ＭＳ Ｐゴシック" charset="-128"/>
                <a:cs typeface="ＭＳ Ｐゴシック" charset="-128"/>
              </a:rPr>
              <a:t>Edwards-Venn cogwheel</a:t>
            </a:r>
          </a:p>
        </p:txBody>
      </p:sp>
    </p:spTree>
    <p:extLst>
      <p:ext uri="{BB962C8B-B14F-4D97-AF65-F5344CB8AC3E}">
        <p14:creationId xmlns:p14="http://schemas.microsoft.com/office/powerpoint/2010/main" val="2421203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2EB642-D3A6-854D-9B18-10980C61AECA}"/>
              </a:ext>
            </a:extLst>
          </p:cNvPr>
          <p:cNvSpPr txBox="1"/>
          <p:nvPr/>
        </p:nvSpPr>
        <p:spPr>
          <a:xfrm>
            <a:off x="234462" y="164123"/>
            <a:ext cx="4705134" cy="461665"/>
          </a:xfrm>
          <a:prstGeom prst="rect">
            <a:avLst/>
          </a:prstGeom>
          <a:noFill/>
        </p:spPr>
        <p:txBody>
          <a:bodyPr wrap="none" rtlCol="0">
            <a:spAutoFit/>
          </a:bodyPr>
          <a:lstStyle/>
          <a:p>
            <a:r>
              <a:rPr lang="en-US" dirty="0"/>
              <a:t>Aside on disputes in terminology:</a:t>
            </a:r>
          </a:p>
        </p:txBody>
      </p:sp>
      <p:sp>
        <p:nvSpPr>
          <p:cNvPr id="6" name="TextBox 5">
            <a:extLst>
              <a:ext uri="{FF2B5EF4-FFF2-40B4-BE49-F238E27FC236}">
                <a16:creationId xmlns:a16="http://schemas.microsoft.com/office/drawing/2014/main" id="{0C443E13-24E2-8F42-827B-42C0322CD91A}"/>
              </a:ext>
            </a:extLst>
          </p:cNvPr>
          <p:cNvSpPr txBox="1"/>
          <p:nvPr/>
        </p:nvSpPr>
        <p:spPr>
          <a:xfrm>
            <a:off x="861646" y="751344"/>
            <a:ext cx="10468708" cy="2677656"/>
          </a:xfrm>
          <a:prstGeom prst="rect">
            <a:avLst/>
          </a:prstGeom>
          <a:noFill/>
        </p:spPr>
        <p:txBody>
          <a:bodyPr wrap="square" rtlCol="0">
            <a:spAutoFit/>
          </a:bodyPr>
          <a:lstStyle/>
          <a:p>
            <a:r>
              <a:rPr lang="en-US" dirty="0"/>
              <a:t>Two definition for the term microbiome:</a:t>
            </a:r>
          </a:p>
          <a:p>
            <a:endParaRPr lang="en-US" dirty="0"/>
          </a:p>
          <a:p>
            <a:pPr marL="457200" indent="-457200">
              <a:buFont typeface="+mj-lt"/>
              <a:buAutoNum type="arabicPeriod"/>
            </a:pPr>
            <a:r>
              <a:rPr lang="en-US" dirty="0"/>
              <a:t>Micro-biome:  a biome occupied by microorganisms (the skin can be considered a biome, for large organisms, the tundra is an example for a biome)</a:t>
            </a:r>
          </a:p>
          <a:p>
            <a:pPr marL="457200" indent="-457200">
              <a:buFont typeface="+mj-lt"/>
              <a:buAutoNum type="arabicPeriod"/>
            </a:pPr>
            <a:r>
              <a:rPr lang="en-US" dirty="0" err="1"/>
              <a:t>Microb-i-ome</a:t>
            </a:r>
            <a:r>
              <a:rPr lang="en-US" dirty="0"/>
              <a:t>: the summary of -</a:t>
            </a:r>
            <a:r>
              <a:rPr lang="en-US" b="1" dirty="0"/>
              <a:t>om</a:t>
            </a:r>
            <a:r>
              <a:rPr lang="en-US" dirty="0"/>
              <a:t>ics information obtained for a </a:t>
            </a:r>
            <a:r>
              <a:rPr lang="en-US" b="1" dirty="0"/>
              <a:t>microbi</a:t>
            </a:r>
            <a:r>
              <a:rPr lang="en-US" dirty="0"/>
              <a:t>al community.  </a:t>
            </a:r>
          </a:p>
        </p:txBody>
      </p:sp>
      <p:sp>
        <p:nvSpPr>
          <p:cNvPr id="8" name="TextBox 7">
            <a:extLst>
              <a:ext uri="{FF2B5EF4-FFF2-40B4-BE49-F238E27FC236}">
                <a16:creationId xmlns:a16="http://schemas.microsoft.com/office/drawing/2014/main" id="{01666D4D-A1B3-F848-AC41-1D7CC370FE3C}"/>
              </a:ext>
            </a:extLst>
          </p:cNvPr>
          <p:cNvSpPr txBox="1"/>
          <p:nvPr/>
        </p:nvSpPr>
        <p:spPr>
          <a:xfrm>
            <a:off x="363416" y="3554556"/>
            <a:ext cx="11828584" cy="3416320"/>
          </a:xfrm>
          <a:prstGeom prst="rect">
            <a:avLst/>
          </a:prstGeom>
          <a:noFill/>
        </p:spPr>
        <p:txBody>
          <a:bodyPr wrap="square" rtlCol="0">
            <a:spAutoFit/>
          </a:bodyPr>
          <a:lstStyle/>
          <a:p>
            <a:r>
              <a:rPr lang="en-US" dirty="0"/>
              <a:t>It seems #1 has won, see Jonathan Eisen’s discussion </a:t>
            </a:r>
            <a:r>
              <a:rPr lang="en-US" dirty="0">
                <a:hlinkClick r:id="rId2"/>
              </a:rPr>
              <a:t>here</a:t>
            </a:r>
            <a:r>
              <a:rPr lang="en-US" dirty="0"/>
              <a:t>.</a:t>
            </a:r>
          </a:p>
          <a:p>
            <a:endParaRPr lang="en-US" dirty="0"/>
          </a:p>
          <a:p>
            <a:r>
              <a:rPr lang="en-US" dirty="0"/>
              <a:t>Bottomline: </a:t>
            </a:r>
            <a:r>
              <a:rPr lang="en-US" sz="2000" dirty="0"/>
              <a:t>The characterization of a micro-biome goes beyond a catalog of species (the microbiota), and certainly beyond the enumerations of 16S rRNA OTUs present in an environment; it includes the interactions between organisms, defining guilds (groups of organisms with similar roles in a biome), placing organisms into guilds, and characterizing the ecological parameters that define the niche.  In addition, the microbiome is also populated by phages, other viruses, and eukaryotes.  Catalogs of 16S rRNA OTUs and metagenome sequencing are an important first step, but alone they are insufficient to define of fully describe a microbiome.  </a:t>
            </a:r>
          </a:p>
          <a:p>
            <a:endParaRPr lang="en-US" dirty="0"/>
          </a:p>
        </p:txBody>
      </p:sp>
    </p:spTree>
    <p:extLst>
      <p:ext uri="{BB962C8B-B14F-4D97-AF65-F5344CB8AC3E}">
        <p14:creationId xmlns:p14="http://schemas.microsoft.com/office/powerpoint/2010/main" val="13771737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Figure Box1.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701" b="6701"/>
          <a:stretch/>
        </p:blipFill>
        <p:spPr>
          <a:xfrm>
            <a:off x="609600" y="470452"/>
            <a:ext cx="5384800" cy="5725805"/>
          </a:xfrm>
          <a:prstGeom prst="rect">
            <a:avLst/>
          </a:prstGeom>
        </p:spPr>
      </p:pic>
      <p:sp>
        <p:nvSpPr>
          <p:cNvPr id="2" name="Title 1"/>
          <p:cNvSpPr>
            <a:spLocks noGrp="1"/>
          </p:cNvSpPr>
          <p:nvPr>
            <p:ph type="title"/>
          </p:nvPr>
        </p:nvSpPr>
        <p:spPr>
          <a:xfrm>
            <a:off x="478183" y="0"/>
            <a:ext cx="10972800" cy="1143000"/>
          </a:xfrm>
        </p:spPr>
        <p:txBody>
          <a:bodyPr>
            <a:normAutofit/>
          </a:bodyPr>
          <a:lstStyle/>
          <a:p>
            <a:r>
              <a:rPr lang="en-US" sz="3600" dirty="0"/>
              <a:t>The pangenome as a shared genetic resource</a:t>
            </a:r>
          </a:p>
        </p:txBody>
      </p:sp>
      <p:sp>
        <p:nvSpPr>
          <p:cNvPr id="12" name="Content Placeholder 11"/>
          <p:cNvSpPr>
            <a:spLocks noGrp="1"/>
          </p:cNvSpPr>
          <p:nvPr>
            <p:ph sz="half" idx="2"/>
          </p:nvPr>
        </p:nvSpPr>
        <p:spPr>
          <a:xfrm>
            <a:off x="5964582" y="1098386"/>
            <a:ext cx="5617817" cy="4863662"/>
          </a:xfrm>
        </p:spPr>
        <p:txBody>
          <a:bodyPr>
            <a:noAutofit/>
          </a:bodyPr>
          <a:lstStyle/>
          <a:p>
            <a:pPr marL="0" indent="0">
              <a:buSzPct val="75000"/>
              <a:buNone/>
            </a:pPr>
            <a:r>
              <a:rPr lang="en-US" sz="2000" dirty="0"/>
              <a:t>The </a:t>
            </a:r>
            <a:r>
              <a:rPr lang="en-US" sz="2000" b="1" dirty="0" err="1"/>
              <a:t>homeoalleles</a:t>
            </a:r>
            <a:r>
              <a:rPr lang="en-US" sz="2000" dirty="0"/>
              <a:t> provide an example for the pangenome providing a shared genetic recourse.  (The different </a:t>
            </a:r>
            <a:r>
              <a:rPr lang="en-US" sz="2000" dirty="0" err="1"/>
              <a:t>aaRS</a:t>
            </a:r>
            <a:r>
              <a:rPr lang="en-US" sz="2000" dirty="0"/>
              <a:t> types provide resistance to antibiotics produced by competitors – switching to another type can provide a selective advantage.)  </a:t>
            </a:r>
          </a:p>
          <a:p>
            <a:pPr marL="0" indent="0">
              <a:buSzPct val="75000"/>
              <a:buNone/>
            </a:pPr>
            <a:endParaRPr lang="en-US" sz="2000" dirty="0"/>
          </a:p>
          <a:p>
            <a:pPr marL="0" indent="0">
              <a:buSzPct val="75000"/>
              <a:buNone/>
            </a:pPr>
            <a:r>
              <a:rPr lang="en-US" sz="2000" dirty="0"/>
              <a:t>Another example are weakly selected functions (</a:t>
            </a:r>
            <a:r>
              <a:rPr lang="en-US" sz="2000" dirty="0" err="1"/>
              <a:t>wsf</a:t>
            </a:r>
            <a:r>
              <a:rPr lang="en-US" sz="2000" dirty="0"/>
              <a:t>) – genes or gene clusters that are only used under some conditions, e.g. a complex sugar in the environment.  In the absence of the sugar, the genes will decay and may be lost from most genomes, only to be shared between members if the sugar becomes available again.  </a:t>
            </a:r>
          </a:p>
          <a:p>
            <a:pPr marL="0" indent="0">
              <a:buSzPct val="75000"/>
              <a:buNone/>
            </a:pPr>
            <a:r>
              <a:rPr lang="en-US" sz="2000" dirty="0"/>
              <a:t>Jeffrey Lawrence and John Roth suggested that this sharing can drive operon formation (</a:t>
            </a:r>
            <a:r>
              <a:rPr lang="en-US" sz="2000" dirty="0">
                <a:hlinkClick r:id="rId3"/>
              </a:rPr>
              <a:t>here</a:t>
            </a:r>
            <a:r>
              <a:rPr lang="en-US" sz="2000" dirty="0"/>
              <a:t> and </a:t>
            </a:r>
            <a:r>
              <a:rPr lang="en-US" sz="2000" dirty="0">
                <a:hlinkClick r:id="rId4"/>
              </a:rPr>
              <a:t>here</a:t>
            </a:r>
            <a:r>
              <a:rPr lang="en-US" sz="2000" dirty="0"/>
              <a:t>)!  </a:t>
            </a:r>
          </a:p>
          <a:p>
            <a:pPr marL="0" indent="0">
              <a:buSzPct val="75000"/>
              <a:buNone/>
            </a:pPr>
            <a:endParaRPr lang="en-US" sz="2000" dirty="0"/>
          </a:p>
        </p:txBody>
      </p:sp>
      <p:sp>
        <p:nvSpPr>
          <p:cNvPr id="13" name="Text Box 7"/>
          <p:cNvSpPr txBox="1">
            <a:spLocks noChangeArrowheads="1"/>
          </p:cNvSpPr>
          <p:nvPr/>
        </p:nvSpPr>
        <p:spPr bwMode="auto">
          <a:xfrm>
            <a:off x="2431738" y="6196258"/>
            <a:ext cx="1285740" cy="242929"/>
          </a:xfrm>
          <a:prstGeom prst="rect">
            <a:avLst/>
          </a:prstGeom>
          <a:noFill/>
          <a:ln w="9525">
            <a:noFill/>
            <a:miter lim="800000"/>
            <a:headEnd/>
            <a:tailEnd/>
          </a:ln>
        </p:spPr>
        <p:txBody>
          <a:bodyPr wrap="none" lIns="88171" tIns="44090" rIns="88171" bIns="44090">
            <a:prstTxWarp prst="textNoShape">
              <a:avLst/>
            </a:prstTxWarp>
            <a:spAutoFit/>
          </a:bodyPr>
          <a:lstStyle/>
          <a:p>
            <a:pPr defTabSz="791303" eaLnBrk="0" hangingPunct="0"/>
            <a:r>
              <a:rPr lang="en-US" sz="1000" dirty="0">
                <a:solidFill>
                  <a:srgbClr val="000000"/>
                </a:solidFill>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2431738" y="5809806"/>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defTabSz="791303" eaLnBrk="0" hangingPunct="0"/>
            <a:r>
              <a:rPr lang="en-US" sz="1400" dirty="0">
                <a:solidFill>
                  <a:srgbClr val="000000"/>
                </a:solidFill>
                <a:latin typeface="Calibri"/>
                <a:ea typeface="ＭＳ Ｐゴシック" charset="-128"/>
                <a:cs typeface="ＭＳ Ｐゴシック" charset="-128"/>
              </a:rPr>
              <a:t>Edwards-Venn cogwheel</a:t>
            </a:r>
          </a:p>
        </p:txBody>
      </p:sp>
    </p:spTree>
    <p:extLst>
      <p:ext uri="{BB962C8B-B14F-4D97-AF65-F5344CB8AC3E}">
        <p14:creationId xmlns:p14="http://schemas.microsoft.com/office/powerpoint/2010/main" val="4796951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405CE2-62D6-2A41-B3E2-5FEE37F34D3E}"/>
              </a:ext>
            </a:extLst>
          </p:cNvPr>
          <p:cNvPicPr>
            <a:picLocks noChangeAspect="1"/>
          </p:cNvPicPr>
          <p:nvPr/>
        </p:nvPicPr>
        <p:blipFill>
          <a:blip r:embed="rId2"/>
          <a:stretch>
            <a:fillRect/>
          </a:stretch>
        </p:blipFill>
        <p:spPr>
          <a:xfrm>
            <a:off x="5425873" y="2891425"/>
            <a:ext cx="4960518" cy="3724931"/>
          </a:xfrm>
          <a:prstGeom prst="rect">
            <a:avLst/>
          </a:prstGeom>
        </p:spPr>
      </p:pic>
      <p:pic>
        <p:nvPicPr>
          <p:cNvPr id="11" name="Content Placeholder 10" descr="Figure Box1.pdf"/>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6701" b="6701"/>
          <a:stretch/>
        </p:blipFill>
        <p:spPr>
          <a:xfrm>
            <a:off x="375848" y="793406"/>
            <a:ext cx="4058304" cy="4315306"/>
          </a:xfrm>
          <a:prstGeom prst="rect">
            <a:avLst/>
          </a:prstGeom>
        </p:spPr>
      </p:pic>
      <p:sp>
        <p:nvSpPr>
          <p:cNvPr id="2" name="Title 1"/>
          <p:cNvSpPr>
            <a:spLocks noGrp="1"/>
          </p:cNvSpPr>
          <p:nvPr>
            <p:ph type="title"/>
          </p:nvPr>
        </p:nvSpPr>
        <p:spPr>
          <a:xfrm>
            <a:off x="478183" y="0"/>
            <a:ext cx="10972800" cy="1143000"/>
          </a:xfrm>
        </p:spPr>
        <p:txBody>
          <a:bodyPr>
            <a:normAutofit/>
          </a:bodyPr>
          <a:lstStyle/>
          <a:p>
            <a:r>
              <a:rPr lang="en-US" sz="3600" dirty="0"/>
              <a:t>The pangenome as a shared genetic resource</a:t>
            </a:r>
          </a:p>
        </p:txBody>
      </p:sp>
      <p:sp>
        <p:nvSpPr>
          <p:cNvPr id="12" name="Content Placeholder 11"/>
          <p:cNvSpPr>
            <a:spLocks noGrp="1"/>
          </p:cNvSpPr>
          <p:nvPr>
            <p:ph sz="half" idx="2"/>
          </p:nvPr>
        </p:nvSpPr>
        <p:spPr>
          <a:xfrm>
            <a:off x="5088622" y="997169"/>
            <a:ext cx="5954680" cy="4863662"/>
          </a:xfrm>
        </p:spPr>
        <p:txBody>
          <a:bodyPr>
            <a:noAutofit/>
          </a:bodyPr>
          <a:lstStyle/>
          <a:p>
            <a:pPr marL="0" indent="0">
              <a:buSzPct val="75000"/>
              <a:buNone/>
            </a:pPr>
            <a:r>
              <a:rPr lang="en-US" sz="2000" dirty="0"/>
              <a:t>Another important group of genes among the accessory pool are genes that are involved in cheating (an individual relies on its neighbors to provide the function), or the division of labor (aka mutual cheating).  This is the subject of the </a:t>
            </a:r>
            <a:r>
              <a:rPr lang="en-US" sz="2000" dirty="0">
                <a:hlinkClick r:id="rId4"/>
              </a:rPr>
              <a:t>Strong Black Queen Hypothesis</a:t>
            </a:r>
            <a:r>
              <a:rPr lang="en-US" sz="2000" dirty="0"/>
              <a:t>. </a:t>
            </a:r>
          </a:p>
          <a:p>
            <a:pPr marL="0" indent="0">
              <a:buSzPct val="75000"/>
              <a:buNone/>
            </a:pPr>
            <a:endParaRPr lang="en-US" sz="2000" dirty="0"/>
          </a:p>
          <a:p>
            <a:pPr marL="0" indent="0">
              <a:buSzPct val="75000"/>
              <a:buNone/>
            </a:pPr>
            <a:endParaRPr lang="en-US" sz="2000" dirty="0"/>
          </a:p>
          <a:p>
            <a:pPr marL="0" indent="0">
              <a:buSzPct val="75000"/>
              <a:buNone/>
            </a:pPr>
            <a:endParaRPr lang="en-US" sz="2000" dirty="0"/>
          </a:p>
        </p:txBody>
      </p:sp>
      <p:sp>
        <p:nvSpPr>
          <p:cNvPr id="13" name="Text Box 7"/>
          <p:cNvSpPr txBox="1">
            <a:spLocks noChangeArrowheads="1"/>
          </p:cNvSpPr>
          <p:nvPr/>
        </p:nvSpPr>
        <p:spPr bwMode="auto">
          <a:xfrm>
            <a:off x="786295" y="4544009"/>
            <a:ext cx="1423872" cy="242929"/>
          </a:xfrm>
          <a:prstGeom prst="rect">
            <a:avLst/>
          </a:prstGeom>
          <a:noFill/>
          <a:ln w="9525">
            <a:noFill/>
            <a:miter lim="800000"/>
            <a:headEnd/>
            <a:tailEnd/>
          </a:ln>
        </p:spPr>
        <p:txBody>
          <a:bodyPr wrap="square" lIns="88171" tIns="44090" rIns="88171" bIns="44090">
            <a:prstTxWarp prst="textNoShape">
              <a:avLst/>
            </a:prstTxWarp>
            <a:spAutoFit/>
          </a:bodyPr>
          <a:lstStyle/>
          <a:p>
            <a:pPr defTabSz="791303" eaLnBrk="0" hangingPunct="0"/>
            <a:r>
              <a:rPr lang="en-US" sz="1000" dirty="0">
                <a:solidFill>
                  <a:srgbClr val="000000"/>
                </a:solidFill>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375848" y="4786938"/>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defTabSz="791303" eaLnBrk="0" hangingPunct="0"/>
            <a:r>
              <a:rPr lang="en-US" sz="1400" dirty="0">
                <a:solidFill>
                  <a:srgbClr val="000000"/>
                </a:solidFill>
                <a:latin typeface="Calibri"/>
                <a:ea typeface="ＭＳ Ｐゴシック" charset="-128"/>
                <a:cs typeface="ＭＳ Ｐゴシック" charset="-128"/>
              </a:rPr>
              <a:t>Edwards-Venn cogwheel</a:t>
            </a:r>
          </a:p>
        </p:txBody>
      </p:sp>
    </p:spTree>
    <p:extLst>
      <p:ext uri="{BB962C8B-B14F-4D97-AF65-F5344CB8AC3E}">
        <p14:creationId xmlns:p14="http://schemas.microsoft.com/office/powerpoint/2010/main" val="26783857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Figure Box1.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701" b="6701"/>
          <a:stretch/>
        </p:blipFill>
        <p:spPr>
          <a:xfrm>
            <a:off x="375848" y="793406"/>
            <a:ext cx="3082969" cy="3278206"/>
          </a:xfrm>
          <a:prstGeom prst="rect">
            <a:avLst/>
          </a:prstGeom>
        </p:spPr>
      </p:pic>
      <p:sp>
        <p:nvSpPr>
          <p:cNvPr id="2" name="Title 1"/>
          <p:cNvSpPr>
            <a:spLocks noGrp="1"/>
          </p:cNvSpPr>
          <p:nvPr>
            <p:ph type="title"/>
          </p:nvPr>
        </p:nvSpPr>
        <p:spPr>
          <a:xfrm>
            <a:off x="478183" y="0"/>
            <a:ext cx="10972800" cy="1143000"/>
          </a:xfrm>
        </p:spPr>
        <p:txBody>
          <a:bodyPr>
            <a:normAutofit/>
          </a:bodyPr>
          <a:lstStyle/>
          <a:p>
            <a:r>
              <a:rPr lang="en-US" sz="3600" dirty="0"/>
              <a:t>Accessory genes reflecting the Red Queen hypothesis</a:t>
            </a:r>
          </a:p>
        </p:txBody>
      </p:sp>
      <p:sp>
        <p:nvSpPr>
          <p:cNvPr id="13" name="Text Box 7"/>
          <p:cNvSpPr txBox="1">
            <a:spLocks noChangeArrowheads="1"/>
          </p:cNvSpPr>
          <p:nvPr/>
        </p:nvSpPr>
        <p:spPr bwMode="auto">
          <a:xfrm>
            <a:off x="231637" y="3333802"/>
            <a:ext cx="1423872" cy="242929"/>
          </a:xfrm>
          <a:prstGeom prst="rect">
            <a:avLst/>
          </a:prstGeom>
          <a:noFill/>
          <a:ln w="9525">
            <a:noFill/>
            <a:miter lim="800000"/>
            <a:headEnd/>
            <a:tailEnd/>
          </a:ln>
        </p:spPr>
        <p:txBody>
          <a:bodyPr wrap="square" lIns="88171" tIns="44090" rIns="88171" bIns="44090">
            <a:prstTxWarp prst="textNoShape">
              <a:avLst/>
            </a:prstTxWarp>
            <a:spAutoFit/>
          </a:bodyPr>
          <a:lstStyle/>
          <a:p>
            <a:pPr defTabSz="791303" eaLnBrk="0" hangingPunct="0"/>
            <a:r>
              <a:rPr lang="en-US" sz="1000" dirty="0">
                <a:solidFill>
                  <a:srgbClr val="000000"/>
                </a:solidFill>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76570" y="3671929"/>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defTabSz="791303" eaLnBrk="0" hangingPunct="0"/>
            <a:r>
              <a:rPr lang="en-US" sz="1400" dirty="0">
                <a:solidFill>
                  <a:srgbClr val="000000"/>
                </a:solidFill>
                <a:latin typeface="Calibri"/>
                <a:ea typeface="ＭＳ Ｐゴシック" charset="-128"/>
                <a:cs typeface="ＭＳ Ｐゴシック" charset="-128"/>
              </a:rPr>
              <a:t>Edwards-Venn cogwheel</a:t>
            </a:r>
          </a:p>
        </p:txBody>
      </p:sp>
      <p:sp>
        <p:nvSpPr>
          <p:cNvPr id="5" name="Content Placeholder 4">
            <a:extLst>
              <a:ext uri="{FF2B5EF4-FFF2-40B4-BE49-F238E27FC236}">
                <a16:creationId xmlns:a16="http://schemas.microsoft.com/office/drawing/2014/main" id="{68B8D50E-D3FC-2C49-912F-04825C883226}"/>
              </a:ext>
            </a:extLst>
          </p:cNvPr>
          <p:cNvSpPr>
            <a:spLocks noGrp="1"/>
          </p:cNvSpPr>
          <p:nvPr>
            <p:ph sz="half" idx="2"/>
          </p:nvPr>
        </p:nvSpPr>
        <p:spPr>
          <a:xfrm>
            <a:off x="5028371" y="1808630"/>
            <a:ext cx="6931992" cy="4525963"/>
          </a:xfrm>
        </p:spPr>
        <p:txBody>
          <a:bodyPr/>
          <a:lstStyle/>
          <a:p>
            <a:pPr marL="0" indent="0">
              <a:buNone/>
            </a:pPr>
            <a:r>
              <a:rPr lang="en-US" sz="2400" dirty="0"/>
              <a:t>Genes altering the interactions with viruses and other parasites (</a:t>
            </a:r>
            <a:r>
              <a:rPr lang="en-US" sz="2400" dirty="0">
                <a:hlinkClick r:id="rId3"/>
              </a:rPr>
              <a:t>Red Queen Hypothesis</a:t>
            </a:r>
            <a:r>
              <a:rPr lang="en-US" sz="2400" dirty="0"/>
              <a:t> *) </a:t>
            </a:r>
          </a:p>
          <a:p>
            <a:endParaRPr lang="en-US" sz="2400" dirty="0"/>
          </a:p>
          <a:p>
            <a:r>
              <a:rPr lang="en-US" sz="2400" dirty="0"/>
              <a:t>Modified surface receptors,</a:t>
            </a:r>
          </a:p>
          <a:p>
            <a:r>
              <a:rPr lang="en-US" sz="2400" dirty="0"/>
              <a:t>Antibiotics to kill competitors</a:t>
            </a:r>
          </a:p>
          <a:p>
            <a:r>
              <a:rPr lang="en-US" sz="2400" dirty="0"/>
              <a:t>Restriction enzymes (degrading foreign DNA)</a:t>
            </a:r>
          </a:p>
          <a:p>
            <a:pPr marL="0" indent="0">
              <a:buNone/>
            </a:pPr>
            <a:endParaRPr lang="en-US" sz="2400" dirty="0"/>
          </a:p>
          <a:p>
            <a:pPr marL="0" indent="0">
              <a:buNone/>
            </a:pPr>
            <a:r>
              <a:rPr lang="en-US" sz="2400" dirty="0">
                <a:latin typeface="Calibri" panose="020F0502020204030204" pitchFamily="34" charset="0"/>
                <a:cs typeface="Calibri" panose="020F0502020204030204" pitchFamily="34" charset="0"/>
              </a:rPr>
              <a:t>* In analogy to to the Red Queen from Lewis Carroll’s </a:t>
            </a:r>
            <a:r>
              <a:rPr lang="en-US" sz="2400" i="1" dirty="0">
                <a:latin typeface="Calibri" panose="020F0502020204030204" pitchFamily="34" charset="0"/>
                <a:cs typeface="Calibri" panose="020F0502020204030204" pitchFamily="34" charset="0"/>
              </a:rPr>
              <a:t>Through the Looking-Glass, </a:t>
            </a:r>
            <a:r>
              <a:rPr lang="en-US" sz="2400" dirty="0">
                <a:latin typeface="Calibri" panose="020F0502020204030204" pitchFamily="34" charset="0"/>
                <a:cs typeface="Calibri" panose="020F0502020204030204" pitchFamily="34" charset="0"/>
              </a:rPr>
              <a:t>who states that "</a:t>
            </a:r>
            <a:r>
              <a:rPr lang="en-US" sz="2400" i="1" dirty="0">
                <a:latin typeface="Calibri" panose="020F0502020204030204" pitchFamily="34" charset="0"/>
                <a:cs typeface="Calibri" panose="020F0502020204030204" pitchFamily="34" charset="0"/>
              </a:rPr>
              <a:t>it takes all the running you can do, to keep in the same place</a:t>
            </a:r>
            <a:r>
              <a:rPr lang="en-US" sz="2400" dirty="0">
                <a:latin typeface="Calibri" panose="020F0502020204030204" pitchFamily="34" charset="0"/>
                <a:cs typeface="Calibri" panose="020F0502020204030204" pitchFamily="34" charset="0"/>
              </a:rPr>
              <a:t>" </a:t>
            </a:r>
          </a:p>
          <a:p>
            <a:endParaRPr lang="en-US" dirty="0"/>
          </a:p>
        </p:txBody>
      </p:sp>
      <p:pic>
        <p:nvPicPr>
          <p:cNvPr id="21506" name="Picture 2">
            <a:extLst>
              <a:ext uri="{FF2B5EF4-FFF2-40B4-BE49-F238E27FC236}">
                <a16:creationId xmlns:a16="http://schemas.microsoft.com/office/drawing/2014/main" id="{F19304E7-0A76-9543-BE05-4697F32A3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14858"/>
            <a:ext cx="4541354" cy="2868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620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2"/>
          <p:cNvSpPr txBox="1">
            <a:spLocks noChangeArrowheads="1"/>
          </p:cNvSpPr>
          <p:nvPr/>
        </p:nvSpPr>
        <p:spPr bwMode="auto">
          <a:xfrm>
            <a:off x="1878014" y="388939"/>
            <a:ext cx="803014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a:solidFill>
                  <a:prstClr val="black"/>
                </a:solidFill>
              </a:rPr>
              <a:t>For advantageous mutations: </a:t>
            </a:r>
          </a:p>
          <a:p>
            <a:pPr defTabSz="457200" eaLnBrk="1" hangingPunct="1"/>
            <a:r>
              <a:rPr lang="en-US">
                <a:solidFill>
                  <a:prstClr val="black"/>
                </a:solidFill>
              </a:rPr>
              <a:t>      Probability of fixation, P, is approximately equal to 2s; </a:t>
            </a:r>
          </a:p>
          <a:p>
            <a:pPr defTabSz="457200" eaLnBrk="1" hangingPunct="1"/>
            <a:r>
              <a:rPr lang="en-US">
                <a:solidFill>
                  <a:prstClr val="black"/>
                </a:solidFill>
              </a:rPr>
              <a:t>      e.g., if selective advantage s = 5% then P = 10% </a:t>
            </a:r>
          </a:p>
        </p:txBody>
      </p:sp>
      <p:pic>
        <p:nvPicPr>
          <p:cNvPr id="6041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17664"/>
            <a:ext cx="9144000" cy="399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9" name="TextBox 6"/>
          <p:cNvSpPr txBox="1">
            <a:spLocks noChangeArrowheads="1"/>
          </p:cNvSpPr>
          <p:nvPr/>
        </p:nvSpPr>
        <p:spPr bwMode="auto">
          <a:xfrm>
            <a:off x="2714626" y="6270626"/>
            <a:ext cx="60118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a:solidFill>
                  <a:prstClr val="black"/>
                </a:solidFill>
              </a:rPr>
              <a:t>t</a:t>
            </a:r>
            <a:r>
              <a:rPr lang="en-US" sz="1400">
                <a:solidFill>
                  <a:prstClr val="black"/>
                </a:solidFill>
              </a:rPr>
              <a:t>av</a:t>
            </a:r>
            <a:r>
              <a:rPr lang="en-US">
                <a:solidFill>
                  <a:prstClr val="black"/>
                </a:solidFill>
              </a:rPr>
              <a:t>=2/s*log2N generations = 40*log100= 80</a:t>
            </a:r>
          </a:p>
        </p:txBody>
      </p:sp>
      <p:sp>
        <p:nvSpPr>
          <p:cNvPr id="5" name="Donut 4">
            <a:extLst>
              <a:ext uri="{FF2B5EF4-FFF2-40B4-BE49-F238E27FC236}">
                <a16:creationId xmlns:a16="http://schemas.microsoft.com/office/drawing/2014/main" id="{0F5D8098-D63C-4C4A-B031-ACB8F289548A}"/>
              </a:ext>
            </a:extLst>
          </p:cNvPr>
          <p:cNvSpPr/>
          <p:nvPr/>
        </p:nvSpPr>
        <p:spPr>
          <a:xfrm>
            <a:off x="6017999" y="1051317"/>
            <a:ext cx="1292911"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2164063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405032"/>
            <a:ext cx="9144000" cy="4047937"/>
          </a:xfrm>
          <a:prstGeom prst="rect">
            <a:avLst/>
          </a:prstGeom>
        </p:spPr>
      </p:pic>
      <p:sp>
        <p:nvSpPr>
          <p:cNvPr id="5" name="TextBox 4"/>
          <p:cNvSpPr txBox="1"/>
          <p:nvPr/>
        </p:nvSpPr>
        <p:spPr>
          <a:xfrm>
            <a:off x="1995056" y="5985164"/>
            <a:ext cx="3222357" cy="369332"/>
          </a:xfrm>
          <a:prstGeom prst="rect">
            <a:avLst/>
          </a:prstGeom>
          <a:noFill/>
        </p:spPr>
        <p:txBody>
          <a:bodyPr wrap="none" rtlCol="0">
            <a:spAutoFit/>
          </a:bodyPr>
          <a:lstStyle/>
          <a:p>
            <a:pPr defTabSz="457200"/>
            <a:r>
              <a:rPr lang="en-US" dirty="0">
                <a:solidFill>
                  <a:srgbClr val="000000"/>
                </a:solidFill>
                <a:latin typeface="Times New Roman"/>
                <a:ea typeface="ＭＳ Ｐゴシック"/>
              </a:rPr>
              <a:t>S=.2    =&gt; shorter fixation time.  </a:t>
            </a:r>
          </a:p>
        </p:txBody>
      </p:sp>
    </p:spTree>
    <p:extLst>
      <p:ext uri="{BB962C8B-B14F-4D97-AF65-F5344CB8AC3E}">
        <p14:creationId xmlns:p14="http://schemas.microsoft.com/office/powerpoint/2010/main" val="2202887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pPr eaLnBrk="1" hangingPunct="1"/>
            <a:r>
              <a:rPr lang="en-GB">
                <a:latin typeface="Times New Roman" charset="0"/>
              </a:rPr>
              <a:t>Advantageous allele</a:t>
            </a:r>
          </a:p>
        </p:txBody>
      </p:sp>
      <p:pic>
        <p:nvPicPr>
          <p:cNvPr id="132098" name="Picture 3" descr="psb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21405678">
            <a:off x="2711451" y="2590801"/>
            <a:ext cx="6327775" cy="4525963"/>
          </a:xfrm>
        </p:spPr>
      </p:pic>
      <p:sp>
        <p:nvSpPr>
          <p:cNvPr id="132099" name="Text Box 4"/>
          <p:cNvSpPr txBox="1">
            <a:spLocks noChangeArrowheads="1"/>
          </p:cNvSpPr>
          <p:nvPr/>
        </p:nvSpPr>
        <p:spPr bwMode="auto">
          <a:xfrm>
            <a:off x="3359151" y="1766888"/>
            <a:ext cx="53752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2000">
                <a:solidFill>
                  <a:srgbClr val="000000"/>
                </a:solidFill>
              </a:rPr>
              <a:t>Herbicide resistance gene in nightshade plant</a:t>
            </a:r>
          </a:p>
        </p:txBody>
      </p:sp>
      <p:sp>
        <p:nvSpPr>
          <p:cNvPr id="132100" name="Text Box 5"/>
          <p:cNvSpPr txBox="1">
            <a:spLocks noChangeArrowheads="1"/>
          </p:cNvSpPr>
          <p:nvPr/>
        </p:nvSpPr>
        <p:spPr bwMode="auto">
          <a:xfrm>
            <a:off x="1828800" y="6248401"/>
            <a:ext cx="75961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3678254329"/>
      </p:ext>
    </p:extLst>
  </p:cSld>
  <p:clrMapOvr>
    <a:masterClrMapping/>
  </p:clrMapOvr>
</p:sld>
</file>

<file path=ppt/theme/theme1.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9312</TotalTime>
  <Words>4845</Words>
  <Application>Microsoft Macintosh PowerPoint</Application>
  <PresentationFormat>Widescreen</PresentationFormat>
  <Paragraphs>350</Paragraphs>
  <Slides>69</Slides>
  <Notes>33</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69</vt:i4>
      </vt:variant>
    </vt:vector>
  </HeadingPairs>
  <TitlesOfParts>
    <vt:vector size="80" baseType="lpstr">
      <vt:lpstr>Arial</vt:lpstr>
      <vt:lpstr>Calibri</vt:lpstr>
      <vt:lpstr>Calibri Light</vt:lpstr>
      <vt:lpstr>Courier New</vt:lpstr>
      <vt:lpstr>Exchange</vt:lpstr>
      <vt:lpstr>Times</vt:lpstr>
      <vt:lpstr>Times New Roman</vt:lpstr>
      <vt:lpstr>Wingdings</vt:lpstr>
      <vt:lpstr>1_Default Design</vt:lpstr>
      <vt:lpstr>8_Default Design</vt:lpstr>
      <vt:lpstr>Photo Editor Photo</vt:lpstr>
      <vt:lpstr>MCB 3421 – class 20</vt:lpstr>
      <vt:lpstr>s=0 -- neutral mutation</vt:lpstr>
      <vt:lpstr>Positive selection (s&gt;0)</vt:lpstr>
      <vt:lpstr>s&gt;0</vt:lpstr>
      <vt:lpstr>PowerPoint Presentation</vt:lpstr>
      <vt:lpstr>PowerPoint Presentation</vt:lpstr>
      <vt:lpstr>PowerPoint Presentation</vt:lpstr>
      <vt:lpstr>PowerPoint Presentation</vt:lpstr>
      <vt:lpstr>Advantageous allele</vt:lpstr>
      <vt:lpstr>selection versus drift  </vt:lpstr>
      <vt:lpstr>Negative selection (s&lt;0)</vt:lpstr>
      <vt:lpstr>Neutral mutations</vt:lpstr>
      <vt:lpstr>Types of Mutation-Substitution</vt:lpstr>
      <vt:lpstr>Genetic Code – Note degeneracy of 1st vs 2nd vs 3rd position sites</vt:lpstr>
      <vt:lpstr>Genetic Code</vt:lpstr>
      <vt:lpstr>Genetic Code</vt:lpstr>
      <vt:lpstr>Measuring Selection on Genes</vt:lpstr>
      <vt:lpstr>Degeneracy of 1st vs 2nd vs 3rd position sites results in 25.5% synonymous changes and 74.5% non synonymous changes (Yang&amp;Nielsen,1998).</vt:lpstr>
      <vt:lpstr>Counting #s/#a</vt:lpstr>
      <vt:lpstr>Testing for selection using dN/dS ratio</vt:lpstr>
      <vt:lpstr>PAML (codeml) the basic model </vt:lpstr>
      <vt:lpstr>dambe </vt:lpstr>
      <vt:lpstr>dambe (cont)</vt:lpstr>
      <vt:lpstr>Codon based alignments in Seaview</vt:lpstr>
      <vt:lpstr>Codon based alignments in Seaview</vt:lpstr>
      <vt:lpstr>PAML (codeml) the basic model </vt:lpstr>
      <vt:lpstr>sites versus branches</vt:lpstr>
      <vt:lpstr>Sites model(s)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sites model in MrBayes</vt:lpstr>
      <vt:lpstr>PowerPoint Presentation</vt:lpstr>
      <vt:lpstr>plot LogL to determine which samples to ignore</vt:lpstr>
      <vt:lpstr>PowerPoint Presentation</vt:lpstr>
      <vt:lpstr>PowerPoint Presentation</vt:lpstr>
      <vt:lpstr>for each codon calculate the the average probability</vt:lpstr>
      <vt:lpstr>Purifying selection in GTA genes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Homeoalleles</vt:lpstr>
      <vt:lpstr>The genomic neighborhood of tyrRS in  γ-proteobacteria </vt:lpstr>
      <vt:lpstr>PowerPoint Presentation</vt:lpstr>
      <vt:lpstr>PowerPoint Presentation</vt:lpstr>
      <vt:lpstr>PowerPoint Presentation</vt:lpstr>
      <vt:lpstr>What is the pan-genome?</vt:lpstr>
      <vt:lpstr>Pangenome</vt:lpstr>
      <vt:lpstr>More terminology</vt:lpstr>
      <vt:lpstr>PowerPoint Presentation</vt:lpstr>
      <vt:lpstr>The pangenome as a shared genetic resource</vt:lpstr>
      <vt:lpstr>The pangenome as a shared genetic resource</vt:lpstr>
      <vt:lpstr>Accessory genes reflecting the Red Queen hypothesis</vt:lpstr>
    </vt:vector>
  </TitlesOfParts>
  <Manager/>
  <Company>University of Connecticut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Gogarten, J. Peter</cp:lastModifiedBy>
  <cp:revision>79</cp:revision>
  <dcterms:modified xsi:type="dcterms:W3CDTF">2021-11-10T15:07:26Z</dcterms:modified>
  <cp:category/>
</cp:coreProperties>
</file>