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20" r:id="rId1"/>
    <p:sldMasterId id="2147484959" r:id="rId2"/>
  </p:sldMasterIdLst>
  <p:notesMasterIdLst>
    <p:notesMasterId r:id="rId68"/>
  </p:notesMasterIdLst>
  <p:handoutMasterIdLst>
    <p:handoutMasterId r:id="rId69"/>
  </p:handoutMasterIdLst>
  <p:sldIdLst>
    <p:sldId id="727" r:id="rId3"/>
    <p:sldId id="479" r:id="rId4"/>
    <p:sldId id="520" r:id="rId5"/>
    <p:sldId id="485" r:id="rId6"/>
    <p:sldId id="486" r:id="rId7"/>
    <p:sldId id="531" r:id="rId8"/>
    <p:sldId id="521" r:id="rId9"/>
    <p:sldId id="936" r:id="rId10"/>
    <p:sldId id="934" r:id="rId11"/>
    <p:sldId id="683" r:id="rId12"/>
    <p:sldId id="783" r:id="rId13"/>
    <p:sldId id="926" r:id="rId14"/>
    <p:sldId id="851" r:id="rId15"/>
    <p:sldId id="730" r:id="rId16"/>
    <p:sldId id="924" r:id="rId17"/>
    <p:sldId id="407" r:id="rId18"/>
    <p:sldId id="315" r:id="rId19"/>
    <p:sldId id="257" r:id="rId20"/>
    <p:sldId id="316" r:id="rId21"/>
    <p:sldId id="933" r:id="rId22"/>
    <p:sldId id="928" r:id="rId23"/>
    <p:sldId id="930" r:id="rId24"/>
    <p:sldId id="932" r:id="rId25"/>
    <p:sldId id="768" r:id="rId26"/>
    <p:sldId id="935" r:id="rId27"/>
    <p:sldId id="532" r:id="rId28"/>
    <p:sldId id="467" r:id="rId29"/>
    <p:sldId id="769" r:id="rId30"/>
    <p:sldId id="455" r:id="rId31"/>
    <p:sldId id="438" r:id="rId32"/>
    <p:sldId id="445" r:id="rId33"/>
    <p:sldId id="450" r:id="rId34"/>
    <p:sldId id="452" r:id="rId35"/>
    <p:sldId id="937" r:id="rId36"/>
    <p:sldId id="530" r:id="rId37"/>
    <p:sldId id="499" r:id="rId38"/>
    <p:sldId id="277" r:id="rId39"/>
    <p:sldId id="278" r:id="rId40"/>
    <p:sldId id="279" r:id="rId41"/>
    <p:sldId id="258" r:id="rId42"/>
    <p:sldId id="280" r:id="rId43"/>
    <p:sldId id="523" r:id="rId44"/>
    <p:sldId id="468" r:id="rId45"/>
    <p:sldId id="519" r:id="rId46"/>
    <p:sldId id="500" r:id="rId47"/>
    <p:sldId id="502" r:id="rId48"/>
    <p:sldId id="501" r:id="rId49"/>
    <p:sldId id="524" r:id="rId50"/>
    <p:sldId id="469" r:id="rId51"/>
    <p:sldId id="470" r:id="rId52"/>
    <p:sldId id="471" r:id="rId53"/>
    <p:sldId id="472" r:id="rId54"/>
    <p:sldId id="473" r:id="rId55"/>
    <p:sldId id="474" r:id="rId56"/>
    <p:sldId id="475" r:id="rId57"/>
    <p:sldId id="476" r:id="rId58"/>
    <p:sldId id="477" r:id="rId59"/>
    <p:sldId id="525" r:id="rId60"/>
    <p:sldId id="751" r:id="rId61"/>
    <p:sldId id="752" r:id="rId62"/>
    <p:sldId id="767" r:id="rId63"/>
    <p:sldId id="763" r:id="rId64"/>
    <p:sldId id="753" r:id="rId65"/>
    <p:sldId id="754" r:id="rId66"/>
    <p:sldId id="756" r:id="rId67"/>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1974" userDrawn="1">
          <p15:clr>
            <a:srgbClr val="A4A3A4"/>
          </p15:clr>
        </p15:guide>
        <p15:guide id="2" pos="42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66FF"/>
    <a:srgbClr val="FFCC66"/>
    <a:srgbClr val="008000"/>
    <a:srgbClr val="FFFFFF"/>
    <a:srgbClr val="FF0000"/>
    <a:srgbClr val="00002E"/>
    <a:srgbClr val="24255E"/>
    <a:srgbClr val="35378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2"/>
    <p:restoredTop sz="94558"/>
  </p:normalViewPr>
  <p:slideViewPr>
    <p:cSldViewPr snapToGrid="0">
      <p:cViewPr varScale="1">
        <p:scale>
          <a:sx n="104" d="100"/>
          <a:sy n="104" d="100"/>
        </p:scale>
        <p:origin x="232" y="560"/>
      </p:cViewPr>
      <p:guideLst>
        <p:guide orient="horz" pos="1974"/>
        <p:guide pos="4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5" d="100"/>
          <a:sy n="55" d="100"/>
        </p:scale>
        <p:origin x="-7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number of different nucleotides/amino acids per MSA column (X)</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Calculate number of nucleotides/amino acids substitutions (X-1)</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Calculate number of synonymous changes</a:t>
          </a:r>
        </a:p>
        <a:p>
          <a:r>
            <a:rPr lang="en-US" sz="1200" b="1" dirty="0"/>
            <a:t>S=(N-1)</a:t>
          </a:r>
          <a:r>
            <a:rPr lang="en-US" sz="1200" b="1" dirty="0" err="1">
              <a:solidFill>
                <a:srgbClr val="FF0000"/>
              </a:solidFill>
            </a:rPr>
            <a:t>nc</a:t>
          </a:r>
          <a:r>
            <a:rPr lang="en-US" sz="1200" b="1" dirty="0"/>
            <a:t>-N</a:t>
          </a:r>
        </a:p>
        <a:p>
          <a:r>
            <a:rPr lang="en-US" sz="1200" b="1" dirty="0"/>
            <a:t>assuming N=(N-1)</a:t>
          </a:r>
          <a:r>
            <a:rPr lang="en-US" sz="1200" b="1" dirty="0" err="1">
              <a:solidFill>
                <a:srgbClr val="FF0000"/>
              </a:solidFill>
            </a:rPr>
            <a:t>aa</a:t>
          </a:r>
          <a:endParaRPr lang="en-US" sz="1200" b="1" dirty="0">
            <a:solidFill>
              <a:srgbClr val="FF0000"/>
            </a:solidFill>
          </a:endParaRP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D0312D1E-36DF-DF48-BDC6-72A65000B4B9}" type="presOf" srcId="{EF5AE252-950C-4E14-A77D-9A200DB12D8C}" destId="{40EEE4EE-1519-45BA-AAF2-131E126C2F96}" srcOrd="1" destOrd="0" presId="urn:microsoft.com/office/officeart/2005/8/layout/process2"/>
    <dgm:cxn modelId="{67C0381E-7202-3447-9149-71742F528B46}" type="presOf" srcId="{803B44DB-3287-4565-B8CC-7CD489466C52}" destId="{277608D4-B72A-46D8-B78A-1C8158D4DC6B}" srcOrd="0" destOrd="0" presId="urn:microsoft.com/office/officeart/2005/8/layout/process2"/>
    <dgm:cxn modelId="{2D21E438-5B89-544D-81FC-6C967535FD0B}" type="presOf" srcId="{2981A67D-019C-430B-9192-B8A3CC002D33}" destId="{BC9680E4-384E-4570-8F5A-7A74D17836F6}"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BB219281-B35F-8D42-AAD7-051DBBAD2135}" type="presOf" srcId="{E5135470-A219-4CDC-A7D2-B5A4F288EAFB}" destId="{BD3BB03C-78B8-49DD-A0A3-95865AD97865}" srcOrd="1" destOrd="0" presId="urn:microsoft.com/office/officeart/2005/8/layout/process2"/>
    <dgm:cxn modelId="{7840B1B3-E163-3242-9AA3-4A1FF67436C0}" type="presOf" srcId="{E5135470-A219-4CDC-A7D2-B5A4F288EAFB}" destId="{84F40F81-F106-43A1-92CE-C2A4D65ECC5F}" srcOrd="0" destOrd="0" presId="urn:microsoft.com/office/officeart/2005/8/layout/process2"/>
    <dgm:cxn modelId="{12B19FB6-A634-324B-B0A0-623A5B21E522}" type="presOf" srcId="{0585EBDC-C1FC-409B-B794-F9F5733E9CB9}" destId="{B9EDE46B-0221-4076-9877-8C3B07B02C7B}" srcOrd="0" destOrd="0" presId="urn:microsoft.com/office/officeart/2005/8/layout/process2"/>
    <dgm:cxn modelId="{0F5C80C8-E3EC-6C41-AF07-F09DA3803F83}" type="presOf" srcId="{EF5AE252-950C-4E14-A77D-9A200DB12D8C}" destId="{34AF6A92-265C-4442-9F0D-8E0B8C66ABA7}" srcOrd="0"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56DDA0DF-017E-6346-87DD-A13B9751E892}" type="presOf" srcId="{302276FD-F21E-4337-8801-0811C84F0F5A}" destId="{B3730A30-3591-47CA-8723-1FC29892F036}" srcOrd="0" destOrd="0" presId="urn:microsoft.com/office/officeart/2005/8/layout/process2"/>
    <dgm:cxn modelId="{B81EB052-2527-044F-8275-B46999E59540}" type="presParOf" srcId="{BC9680E4-384E-4570-8F5A-7A74D17836F6}" destId="{B3730A30-3591-47CA-8723-1FC29892F036}" srcOrd="0" destOrd="0" presId="urn:microsoft.com/office/officeart/2005/8/layout/process2"/>
    <dgm:cxn modelId="{32266FF8-08D4-4343-84F7-BD43C518D54C}" type="presParOf" srcId="{BC9680E4-384E-4570-8F5A-7A74D17836F6}" destId="{84F40F81-F106-43A1-92CE-C2A4D65ECC5F}" srcOrd="1" destOrd="0" presId="urn:microsoft.com/office/officeart/2005/8/layout/process2"/>
    <dgm:cxn modelId="{FC6AFCE7-B41F-9D44-9E8B-D4AFDB2F5A62}" type="presParOf" srcId="{84F40F81-F106-43A1-92CE-C2A4D65ECC5F}" destId="{BD3BB03C-78B8-49DD-A0A3-95865AD97865}" srcOrd="0" destOrd="0" presId="urn:microsoft.com/office/officeart/2005/8/layout/process2"/>
    <dgm:cxn modelId="{B2E82D4A-8B91-CB4D-877E-53E922EA3AD7}" type="presParOf" srcId="{BC9680E4-384E-4570-8F5A-7A74D17836F6}" destId="{B9EDE46B-0221-4076-9877-8C3B07B02C7B}" srcOrd="2" destOrd="0" presId="urn:microsoft.com/office/officeart/2005/8/layout/process2"/>
    <dgm:cxn modelId="{F9F1EC73-49A6-CF47-9596-5DB1D1D57939}" type="presParOf" srcId="{BC9680E4-384E-4570-8F5A-7A74D17836F6}" destId="{34AF6A92-265C-4442-9F0D-8E0B8C66ABA7}" srcOrd="3" destOrd="0" presId="urn:microsoft.com/office/officeart/2005/8/layout/process2"/>
    <dgm:cxn modelId="{2D6C1CA2-EA92-CE42-813E-6B82CEAB15EC}" type="presParOf" srcId="{34AF6A92-265C-4442-9F0D-8E0B8C66ABA7}" destId="{40EEE4EE-1519-45BA-AAF2-131E126C2F96}" srcOrd="0" destOrd="0" presId="urn:microsoft.com/office/officeart/2005/8/layout/process2"/>
    <dgm:cxn modelId="{8E59F576-38A5-D54F-9404-BAE7AFC2C332}"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2981A67D-019C-430B-9192-B8A3CC002D33}" type="doc">
      <dgm:prSet loTypeId="urn:microsoft.com/office/officeart/2005/8/layout/process2" loCatId="process" qsTypeId="urn:microsoft.com/office/officeart/2005/8/quickstyle/simple1" qsCatId="simple" csTypeId="urn:microsoft.com/office/officeart/2005/8/colors/accent0_1" csCatId="mainScheme" phldr="1"/>
      <dgm:spPr/>
      <dgm:t>
        <a:bodyPr/>
        <a:lstStyle/>
        <a:p>
          <a:endParaRPr lang="en-US"/>
        </a:p>
      </dgm:t>
    </dgm:pt>
    <dgm:pt modelId="{302276FD-F21E-4337-8801-0811C84F0F5A}">
      <dgm:prSet phldrT="[Text]" custT="1"/>
      <dgm:spPr/>
      <dgm:t>
        <a:bodyPr/>
        <a:lstStyle/>
        <a:p>
          <a:r>
            <a:rPr lang="en-US" sz="1200" b="1" dirty="0"/>
            <a:t>Calculate MSA nucleotide frequencies (%A,%T,%G,%C)</a:t>
          </a:r>
        </a:p>
      </dgm:t>
    </dgm:pt>
    <dgm:pt modelId="{093A87B5-DB71-4723-BE1C-7ADE03FFAF0E}" type="parTrans" cxnId="{705DB34F-B888-499F-B2B8-EAA4964A88C0}">
      <dgm:prSet/>
      <dgm:spPr/>
      <dgm:t>
        <a:bodyPr/>
        <a:lstStyle/>
        <a:p>
          <a:endParaRPr lang="en-US" sz="1200" b="1"/>
        </a:p>
      </dgm:t>
    </dgm:pt>
    <dgm:pt modelId="{E5135470-A219-4CDC-A7D2-B5A4F288EAFB}" type="sibTrans" cxnId="{705DB34F-B888-499F-B2B8-EAA4964A88C0}">
      <dgm:prSet custT="1"/>
      <dgm:spPr>
        <a:solidFill>
          <a:srgbClr val="00B0F0"/>
        </a:solidFill>
      </dgm:spPr>
      <dgm:t>
        <a:bodyPr/>
        <a:lstStyle/>
        <a:p>
          <a:endParaRPr lang="en-US" sz="1200" b="1">
            <a:solidFill>
              <a:srgbClr val="00B0F0"/>
            </a:solidFill>
          </a:endParaRPr>
        </a:p>
      </dgm:t>
    </dgm:pt>
    <dgm:pt modelId="{0585EBDC-C1FC-409B-B794-F9F5733E9CB9}">
      <dgm:prSet phldrT="[Text]" custT="1"/>
      <dgm:spPr/>
      <dgm:t>
        <a:bodyPr/>
        <a:lstStyle/>
        <a:p>
          <a:r>
            <a:rPr lang="en-US" sz="1200" b="1" dirty="0"/>
            <a:t>Introduce a given number of random substitutions ( at any position) based on inferred base frequencies</a:t>
          </a:r>
        </a:p>
      </dgm:t>
    </dgm:pt>
    <dgm:pt modelId="{4B745364-66F9-4189-85F6-33CEF0F8E46A}" type="parTrans" cxnId="{97F11B58-9503-40B1-8717-6895B18CFF00}">
      <dgm:prSet/>
      <dgm:spPr/>
      <dgm:t>
        <a:bodyPr/>
        <a:lstStyle/>
        <a:p>
          <a:endParaRPr lang="en-US" sz="1200" b="1"/>
        </a:p>
      </dgm:t>
    </dgm:pt>
    <dgm:pt modelId="{EF5AE252-950C-4E14-A77D-9A200DB12D8C}" type="sibTrans" cxnId="{97F11B58-9503-40B1-8717-6895B18CFF00}">
      <dgm:prSet custT="1"/>
      <dgm:spPr>
        <a:solidFill>
          <a:srgbClr val="00B0F0"/>
        </a:solidFill>
      </dgm:spPr>
      <dgm:t>
        <a:bodyPr/>
        <a:lstStyle/>
        <a:p>
          <a:endParaRPr lang="en-US" sz="1200" b="1"/>
        </a:p>
      </dgm:t>
    </dgm:pt>
    <dgm:pt modelId="{803B44DB-3287-4565-B8CC-7CD489466C52}">
      <dgm:prSet phldrT="[Text]" custT="1"/>
      <dgm:spPr/>
      <dgm:t>
        <a:bodyPr/>
        <a:lstStyle/>
        <a:p>
          <a:r>
            <a:rPr lang="en-US" sz="1200" b="1" dirty="0"/>
            <a:t>Compare translated mutated codon with the initial translated codon and count synonymous and non-synonymous substitutions</a:t>
          </a:r>
        </a:p>
      </dgm:t>
    </dgm:pt>
    <dgm:pt modelId="{246592AB-4086-402C-82F4-330E7AD6EAEF}" type="parTrans" cxnId="{9E503BD1-99B6-4743-BF42-B4F8CE9FB695}">
      <dgm:prSet/>
      <dgm:spPr/>
      <dgm:t>
        <a:bodyPr/>
        <a:lstStyle/>
        <a:p>
          <a:endParaRPr lang="en-US" sz="1200" b="1"/>
        </a:p>
      </dgm:t>
    </dgm:pt>
    <dgm:pt modelId="{2C64F215-2221-479B-AF47-FFD93DDBF5AC}" type="sibTrans" cxnId="{9E503BD1-99B6-4743-BF42-B4F8CE9FB695}">
      <dgm:prSet/>
      <dgm:spPr/>
      <dgm:t>
        <a:bodyPr/>
        <a:lstStyle/>
        <a:p>
          <a:endParaRPr lang="en-US" sz="1200" b="1"/>
        </a:p>
      </dgm:t>
    </dgm:pt>
    <dgm:pt modelId="{BC9680E4-384E-4570-8F5A-7A74D17836F6}" type="pres">
      <dgm:prSet presAssocID="{2981A67D-019C-430B-9192-B8A3CC002D33}" presName="linearFlow" presStyleCnt="0">
        <dgm:presLayoutVars>
          <dgm:resizeHandles val="exact"/>
        </dgm:presLayoutVars>
      </dgm:prSet>
      <dgm:spPr/>
    </dgm:pt>
    <dgm:pt modelId="{B3730A30-3591-47CA-8723-1FC29892F036}" type="pres">
      <dgm:prSet presAssocID="{302276FD-F21E-4337-8801-0811C84F0F5A}" presName="node" presStyleLbl="node1" presStyleIdx="0" presStyleCnt="3">
        <dgm:presLayoutVars>
          <dgm:bulletEnabled val="1"/>
        </dgm:presLayoutVars>
      </dgm:prSet>
      <dgm:spPr/>
    </dgm:pt>
    <dgm:pt modelId="{84F40F81-F106-43A1-92CE-C2A4D65ECC5F}" type="pres">
      <dgm:prSet presAssocID="{E5135470-A219-4CDC-A7D2-B5A4F288EAFB}" presName="sibTrans" presStyleLbl="sibTrans2D1" presStyleIdx="0" presStyleCnt="2"/>
      <dgm:spPr/>
    </dgm:pt>
    <dgm:pt modelId="{BD3BB03C-78B8-49DD-A0A3-95865AD97865}" type="pres">
      <dgm:prSet presAssocID="{E5135470-A219-4CDC-A7D2-B5A4F288EAFB}" presName="connectorText" presStyleLbl="sibTrans2D1" presStyleIdx="0" presStyleCnt="2"/>
      <dgm:spPr/>
    </dgm:pt>
    <dgm:pt modelId="{B9EDE46B-0221-4076-9877-8C3B07B02C7B}" type="pres">
      <dgm:prSet presAssocID="{0585EBDC-C1FC-409B-B794-F9F5733E9CB9}" presName="node" presStyleLbl="node1" presStyleIdx="1" presStyleCnt="3">
        <dgm:presLayoutVars>
          <dgm:bulletEnabled val="1"/>
        </dgm:presLayoutVars>
      </dgm:prSet>
      <dgm:spPr/>
    </dgm:pt>
    <dgm:pt modelId="{34AF6A92-265C-4442-9F0D-8E0B8C66ABA7}" type="pres">
      <dgm:prSet presAssocID="{EF5AE252-950C-4E14-A77D-9A200DB12D8C}" presName="sibTrans" presStyleLbl="sibTrans2D1" presStyleIdx="1" presStyleCnt="2"/>
      <dgm:spPr/>
    </dgm:pt>
    <dgm:pt modelId="{40EEE4EE-1519-45BA-AAF2-131E126C2F96}" type="pres">
      <dgm:prSet presAssocID="{EF5AE252-950C-4E14-A77D-9A200DB12D8C}" presName="connectorText" presStyleLbl="sibTrans2D1" presStyleIdx="1" presStyleCnt="2"/>
      <dgm:spPr/>
    </dgm:pt>
    <dgm:pt modelId="{277608D4-B72A-46D8-B78A-1C8158D4DC6B}" type="pres">
      <dgm:prSet presAssocID="{803B44DB-3287-4565-B8CC-7CD489466C52}" presName="node" presStyleLbl="node1" presStyleIdx="2" presStyleCnt="3">
        <dgm:presLayoutVars>
          <dgm:bulletEnabled val="1"/>
        </dgm:presLayoutVars>
      </dgm:prSet>
      <dgm:spPr/>
    </dgm:pt>
  </dgm:ptLst>
  <dgm:cxnLst>
    <dgm:cxn modelId="{B4836443-21A0-7C4E-8875-9ACF30BE6DE4}" type="presOf" srcId="{803B44DB-3287-4565-B8CC-7CD489466C52}" destId="{277608D4-B72A-46D8-B78A-1C8158D4DC6B}" srcOrd="0" destOrd="0" presId="urn:microsoft.com/office/officeart/2005/8/layout/process2"/>
    <dgm:cxn modelId="{705DB34F-B888-499F-B2B8-EAA4964A88C0}" srcId="{2981A67D-019C-430B-9192-B8A3CC002D33}" destId="{302276FD-F21E-4337-8801-0811C84F0F5A}" srcOrd="0" destOrd="0" parTransId="{093A87B5-DB71-4723-BE1C-7ADE03FFAF0E}" sibTransId="{E5135470-A219-4CDC-A7D2-B5A4F288EAFB}"/>
    <dgm:cxn modelId="{97F11B58-9503-40B1-8717-6895B18CFF00}" srcId="{2981A67D-019C-430B-9192-B8A3CC002D33}" destId="{0585EBDC-C1FC-409B-B794-F9F5733E9CB9}" srcOrd="1" destOrd="0" parTransId="{4B745364-66F9-4189-85F6-33CEF0F8E46A}" sibTransId="{EF5AE252-950C-4E14-A77D-9A200DB12D8C}"/>
    <dgm:cxn modelId="{07D6E26D-FE42-754B-B8C9-E1B4A058F9F3}" type="presOf" srcId="{302276FD-F21E-4337-8801-0811C84F0F5A}" destId="{B3730A30-3591-47CA-8723-1FC29892F036}" srcOrd="0" destOrd="0" presId="urn:microsoft.com/office/officeart/2005/8/layout/process2"/>
    <dgm:cxn modelId="{3B41F49C-74D6-E845-942B-2582457DFE89}" type="presOf" srcId="{E5135470-A219-4CDC-A7D2-B5A4F288EAFB}" destId="{84F40F81-F106-43A1-92CE-C2A4D65ECC5F}" srcOrd="0" destOrd="0" presId="urn:microsoft.com/office/officeart/2005/8/layout/process2"/>
    <dgm:cxn modelId="{0A9A98C5-3BEA-F943-8AA2-B1688B5CE204}" type="presOf" srcId="{EF5AE252-950C-4E14-A77D-9A200DB12D8C}" destId="{40EEE4EE-1519-45BA-AAF2-131E126C2F96}" srcOrd="1" destOrd="0" presId="urn:microsoft.com/office/officeart/2005/8/layout/process2"/>
    <dgm:cxn modelId="{9E503BD1-99B6-4743-BF42-B4F8CE9FB695}" srcId="{2981A67D-019C-430B-9192-B8A3CC002D33}" destId="{803B44DB-3287-4565-B8CC-7CD489466C52}" srcOrd="2" destOrd="0" parTransId="{246592AB-4086-402C-82F4-330E7AD6EAEF}" sibTransId="{2C64F215-2221-479B-AF47-FFD93DDBF5AC}"/>
    <dgm:cxn modelId="{F1B631D5-CB6C-FC48-AF7C-D0D263F12752}" type="presOf" srcId="{EF5AE252-950C-4E14-A77D-9A200DB12D8C}" destId="{34AF6A92-265C-4442-9F0D-8E0B8C66ABA7}" srcOrd="0" destOrd="0" presId="urn:microsoft.com/office/officeart/2005/8/layout/process2"/>
    <dgm:cxn modelId="{11327DD8-7EC5-1E43-B585-CF34121BEB72}" type="presOf" srcId="{0585EBDC-C1FC-409B-B794-F9F5733E9CB9}" destId="{B9EDE46B-0221-4076-9877-8C3B07B02C7B}" srcOrd="0" destOrd="0" presId="urn:microsoft.com/office/officeart/2005/8/layout/process2"/>
    <dgm:cxn modelId="{0E02F7E2-3AD2-2B4A-9855-04744EB8AD7F}" type="presOf" srcId="{2981A67D-019C-430B-9192-B8A3CC002D33}" destId="{BC9680E4-384E-4570-8F5A-7A74D17836F6}" srcOrd="0" destOrd="0" presId="urn:microsoft.com/office/officeart/2005/8/layout/process2"/>
    <dgm:cxn modelId="{564E26E5-3716-6F47-A7D1-FF309238FB07}" type="presOf" srcId="{E5135470-A219-4CDC-A7D2-B5A4F288EAFB}" destId="{BD3BB03C-78B8-49DD-A0A3-95865AD97865}" srcOrd="1" destOrd="0" presId="urn:microsoft.com/office/officeart/2005/8/layout/process2"/>
    <dgm:cxn modelId="{F328E4F4-9424-6844-B181-48F1F72B6BFA}" type="presParOf" srcId="{BC9680E4-384E-4570-8F5A-7A74D17836F6}" destId="{B3730A30-3591-47CA-8723-1FC29892F036}" srcOrd="0" destOrd="0" presId="urn:microsoft.com/office/officeart/2005/8/layout/process2"/>
    <dgm:cxn modelId="{226C29B6-1AAE-F940-AC38-ECFB6903F929}" type="presParOf" srcId="{BC9680E4-384E-4570-8F5A-7A74D17836F6}" destId="{84F40F81-F106-43A1-92CE-C2A4D65ECC5F}" srcOrd="1" destOrd="0" presId="urn:microsoft.com/office/officeart/2005/8/layout/process2"/>
    <dgm:cxn modelId="{B1262757-F44C-2040-B9DB-259D1AEE57D4}" type="presParOf" srcId="{84F40F81-F106-43A1-92CE-C2A4D65ECC5F}" destId="{BD3BB03C-78B8-49DD-A0A3-95865AD97865}" srcOrd="0" destOrd="0" presId="urn:microsoft.com/office/officeart/2005/8/layout/process2"/>
    <dgm:cxn modelId="{BA7BC0BD-1474-0C41-BFC1-2F7EA12D037D}" type="presParOf" srcId="{BC9680E4-384E-4570-8F5A-7A74D17836F6}" destId="{B9EDE46B-0221-4076-9877-8C3B07B02C7B}" srcOrd="2" destOrd="0" presId="urn:microsoft.com/office/officeart/2005/8/layout/process2"/>
    <dgm:cxn modelId="{428B9CDB-3784-5849-BF6B-18B223BA98F4}" type="presParOf" srcId="{BC9680E4-384E-4570-8F5A-7A74D17836F6}" destId="{34AF6A92-265C-4442-9F0D-8E0B8C66ABA7}" srcOrd="3" destOrd="0" presId="urn:microsoft.com/office/officeart/2005/8/layout/process2"/>
    <dgm:cxn modelId="{83A79AE4-77E2-A14F-AA6E-6DD3129E7DFA}" type="presParOf" srcId="{34AF6A92-265C-4442-9F0D-8E0B8C66ABA7}" destId="{40EEE4EE-1519-45BA-AAF2-131E126C2F96}" srcOrd="0" destOrd="0" presId="urn:microsoft.com/office/officeart/2005/8/layout/process2"/>
    <dgm:cxn modelId="{3018DD18-EC4A-C54B-AC21-FE594AC6AEEA}" type="presParOf" srcId="{BC9680E4-384E-4570-8F5A-7A74D17836F6}" destId="{277608D4-B72A-46D8-B78A-1C8158D4DC6B}"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different nucleotides/amino acids per MSA column (X)</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nucleotides/amino acids substitutions (X-1)</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number of synonymous changes</a:t>
          </a:r>
        </a:p>
        <a:p>
          <a:pPr marL="0" lvl="0" indent="0" algn="ctr" defTabSz="533400">
            <a:lnSpc>
              <a:spcPct val="90000"/>
            </a:lnSpc>
            <a:spcBef>
              <a:spcPct val="0"/>
            </a:spcBef>
            <a:spcAft>
              <a:spcPct val="35000"/>
            </a:spcAft>
            <a:buNone/>
          </a:pPr>
          <a:r>
            <a:rPr lang="en-US" sz="1200" b="1" kern="1200" dirty="0"/>
            <a:t>S=(N-1)</a:t>
          </a:r>
          <a:r>
            <a:rPr lang="en-US" sz="1200" b="1" kern="1200" dirty="0" err="1">
              <a:solidFill>
                <a:srgbClr val="FF0000"/>
              </a:solidFill>
            </a:rPr>
            <a:t>nc</a:t>
          </a:r>
          <a:r>
            <a:rPr lang="en-US" sz="1200" b="1" kern="1200" dirty="0"/>
            <a:t>-N</a:t>
          </a:r>
        </a:p>
        <a:p>
          <a:pPr marL="0" lvl="0" indent="0" algn="ctr" defTabSz="533400">
            <a:lnSpc>
              <a:spcPct val="90000"/>
            </a:lnSpc>
            <a:spcBef>
              <a:spcPct val="0"/>
            </a:spcBef>
            <a:spcAft>
              <a:spcPct val="35000"/>
            </a:spcAft>
            <a:buNone/>
          </a:pPr>
          <a:r>
            <a:rPr lang="en-US" sz="1200" b="1" kern="1200" dirty="0"/>
            <a:t>assuming N=(N-1)</a:t>
          </a:r>
          <a:r>
            <a:rPr lang="en-US" sz="1200" b="1" kern="1200" dirty="0" err="1">
              <a:solidFill>
                <a:srgbClr val="FF0000"/>
              </a:solidFill>
            </a:rPr>
            <a:t>aa</a:t>
          </a:r>
          <a:endParaRPr lang="en-US" sz="1200" b="1" kern="1200" dirty="0">
            <a:solidFill>
              <a:srgbClr val="FF0000"/>
            </a:solidFill>
          </a:endParaRPr>
        </a:p>
      </dsp:txBody>
      <dsp:txXfrm>
        <a:off x="146136" y="3889944"/>
        <a:ext cx="2236180" cy="12088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730A30-3591-47CA-8723-1FC29892F036}">
      <dsp:nvSpPr>
        <dsp:cNvPr id="0" name=""/>
        <dsp:cNvSpPr/>
      </dsp:nvSpPr>
      <dsp:spPr>
        <a:xfrm>
          <a:off x="108526" y="0"/>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Calculate MSA nucleotide frequencies (%A,%T,%G,%C)</a:t>
          </a:r>
        </a:p>
      </dsp:txBody>
      <dsp:txXfrm>
        <a:off x="146136" y="37610"/>
        <a:ext cx="2236180" cy="1208891"/>
      </dsp:txXfrm>
    </dsp:sp>
    <dsp:sp modelId="{84F40F81-F106-43A1-92CE-C2A4D65ECC5F}">
      <dsp:nvSpPr>
        <dsp:cNvPr id="0" name=""/>
        <dsp:cNvSpPr/>
      </dsp:nvSpPr>
      <dsp:spPr>
        <a:xfrm rot="5400000">
          <a:off x="1023456" y="1316214"/>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rgbClr val="00B0F0"/>
            </a:solidFill>
          </a:endParaRPr>
        </a:p>
      </dsp:txBody>
      <dsp:txXfrm rot="-5400000">
        <a:off x="1090872" y="1364368"/>
        <a:ext cx="346710" cy="337079"/>
      </dsp:txXfrm>
    </dsp:sp>
    <dsp:sp modelId="{B9EDE46B-0221-4076-9877-8C3B07B02C7B}">
      <dsp:nvSpPr>
        <dsp:cNvPr id="0" name=""/>
        <dsp:cNvSpPr/>
      </dsp:nvSpPr>
      <dsp:spPr>
        <a:xfrm>
          <a:off x="108526" y="1926167"/>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Introduce a given number of random substitutions ( at any position) based on inferred base frequencies</a:t>
          </a:r>
        </a:p>
      </dsp:txBody>
      <dsp:txXfrm>
        <a:off x="146136" y="1963777"/>
        <a:ext cx="2236180" cy="1208891"/>
      </dsp:txXfrm>
    </dsp:sp>
    <dsp:sp modelId="{34AF6A92-265C-4442-9F0D-8E0B8C66ABA7}">
      <dsp:nvSpPr>
        <dsp:cNvPr id="0" name=""/>
        <dsp:cNvSpPr/>
      </dsp:nvSpPr>
      <dsp:spPr>
        <a:xfrm rot="5400000">
          <a:off x="1023456" y="3242381"/>
          <a:ext cx="481541" cy="577850"/>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p>
      </dsp:txBody>
      <dsp:txXfrm rot="-5400000">
        <a:off x="1090872" y="3290535"/>
        <a:ext cx="346710" cy="337079"/>
      </dsp:txXfrm>
    </dsp:sp>
    <dsp:sp modelId="{277608D4-B72A-46D8-B78A-1C8158D4DC6B}">
      <dsp:nvSpPr>
        <dsp:cNvPr id="0" name=""/>
        <dsp:cNvSpPr/>
      </dsp:nvSpPr>
      <dsp:spPr>
        <a:xfrm>
          <a:off x="108526" y="3852334"/>
          <a:ext cx="2311400" cy="1284111"/>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Compare translated mutated codon with the initial translated codon and count synonymous and non-synonymous substitutions</a:t>
          </a:r>
        </a:p>
      </dsp:txBody>
      <dsp:txXfrm>
        <a:off x="146136" y="3889944"/>
        <a:ext cx="2236180" cy="120889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63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6963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63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1BC3BA40-92AF-0344-B15B-C6B0E549E0EF}" type="slidenum">
              <a:rPr lang="en-US"/>
              <a:pPr>
                <a:defRPr/>
              </a:pPr>
              <a:t>‹#›</a:t>
            </a:fld>
            <a:endParaRPr lang="en-US"/>
          </a:p>
        </p:txBody>
      </p:sp>
    </p:spTree>
    <p:extLst>
      <p:ext uri="{BB962C8B-B14F-4D97-AF65-F5344CB8AC3E}">
        <p14:creationId xmlns:p14="http://schemas.microsoft.com/office/powerpoint/2010/main" val="3791519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747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4276"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747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47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47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EE8A2EA-786E-B244-8EA6-E03D723A4CC8}" type="slidenum">
              <a:rPr lang="en-US"/>
              <a:pPr>
                <a:defRPr/>
              </a:pPr>
              <a:t>‹#›</a:t>
            </a:fld>
            <a:endParaRPr lang="en-US"/>
          </a:p>
        </p:txBody>
      </p:sp>
    </p:spTree>
    <p:extLst>
      <p:ext uri="{BB962C8B-B14F-4D97-AF65-F5344CB8AC3E}">
        <p14:creationId xmlns:p14="http://schemas.microsoft.com/office/powerpoint/2010/main" val="261430739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56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28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00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7213"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4665" algn="l" defTabSz="456933" rtl="0" eaLnBrk="1" latinLnBrk="0" hangingPunct="1">
      <a:defRPr sz="1200" kern="1200">
        <a:solidFill>
          <a:schemeClr val="tx1"/>
        </a:solidFill>
        <a:latin typeface="+mn-lt"/>
        <a:ea typeface="+mn-ea"/>
        <a:cs typeface="+mn-cs"/>
      </a:defRPr>
    </a:lvl6pPr>
    <a:lvl7pPr marL="2741596" algn="l" defTabSz="456933" rtl="0" eaLnBrk="1" latinLnBrk="0" hangingPunct="1">
      <a:defRPr sz="1200" kern="1200">
        <a:solidFill>
          <a:schemeClr val="tx1"/>
        </a:solidFill>
        <a:latin typeface="+mn-lt"/>
        <a:ea typeface="+mn-ea"/>
        <a:cs typeface="+mn-cs"/>
      </a:defRPr>
    </a:lvl7pPr>
    <a:lvl8pPr marL="3198530" algn="l" defTabSz="456933" rtl="0" eaLnBrk="1" latinLnBrk="0" hangingPunct="1">
      <a:defRPr sz="1200" kern="1200">
        <a:solidFill>
          <a:schemeClr val="tx1"/>
        </a:solidFill>
        <a:latin typeface="+mn-lt"/>
        <a:ea typeface="+mn-ea"/>
        <a:cs typeface="+mn-cs"/>
      </a:defRPr>
    </a:lvl8pPr>
    <a:lvl9pPr marL="3655460" algn="l" defTabSz="45693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cbi.nlm.nih.gov/pmc/articles/PMC3626599/#R30"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s://www.ncbi.nlm.nih.gov/pmc/articles/PMC3626599/#R67" TargetMode="External"/><Relationship Id="rId5" Type="http://schemas.openxmlformats.org/officeDocument/2006/relationships/hyperlink" Target="https://www.ncbi.nlm.nih.gov/pmc/articles/PMC3626599/#R50" TargetMode="External"/><Relationship Id="rId4" Type="http://schemas.openxmlformats.org/officeDocument/2006/relationships/hyperlink" Target="https://www.ncbi.nlm.nih.gov/pmc/articles/PMC3626599/#R48"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E0CB78EB-935D-2A4D-8B0C-3635A797E277}"/>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Text Box 2">
            <a:extLst>
              <a:ext uri="{FF2B5EF4-FFF2-40B4-BE49-F238E27FC236}">
                <a16:creationId xmlns:a16="http://schemas.microsoft.com/office/drawing/2014/main" id="{5299D3BD-7CB0-8643-A3A9-B53314CFF7C4}"/>
              </a:ext>
            </a:extLst>
          </p:cNvPr>
          <p:cNvSpPr txBox="1">
            <a:spLocks noGrp="1" noChangeArrowheads="1"/>
          </p:cNvSpPr>
          <p:nvPr>
            <p:ph type="body"/>
          </p:nvPr>
        </p:nvSpPr>
        <p:spPr bwMode="auto">
          <a:xfrm>
            <a:off x="1185863" y="4787900"/>
            <a:ext cx="5407025" cy="38258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p>
            <a:pPr marL="85725" indent="-85725" eaLnBrk="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dirty="0">
                <a:latin typeface="Arial" panose="020B0604020202020204" pitchFamily="34" charset="0"/>
                <a:ea typeface="msgothic" charset="0"/>
                <a:cs typeface="msgothic" charset="0"/>
              </a:rPr>
              <a:t>Schematic depiction of two demographic scenarios compatible with the observed genealogy of the microcephalin locus. In both scenarios, an ancestral population, depicted in green, was subdivided into two reproductively isolated populations. One population, depicted in red, fixes the non-D allele, whereas the other population, depicted in blue, fixes the D allele. (A) In the first scenario, the blue population went through a severe bottleneck that dramatically reduced genetic diversity. It then expanded and merged with the other population. (B) In the second scenario, a rare interbreeding event occurred between the two populations, bringing a copy of the D allele from the blue into the red population. This copy subsequently amplified to high frequency under positive selective pressure. The first scenario depends on demography only and does not require selection. This scenario should therefore affect all sites in the genome. The second scenario requires the action of positive selection on the </a:t>
            </a:r>
            <a:r>
              <a:rPr lang="en-GB" altLang="en-US" dirty="0" err="1">
                <a:latin typeface="Arial" panose="020B0604020202020204" pitchFamily="34" charset="0"/>
                <a:ea typeface="msgothic" charset="0"/>
                <a:cs typeface="msgothic" charset="0"/>
              </a:rPr>
              <a:t>introgressed</a:t>
            </a:r>
            <a:r>
              <a:rPr lang="en-GB" altLang="en-US" dirty="0">
                <a:latin typeface="Arial" panose="020B0604020202020204" pitchFamily="34" charset="0"/>
                <a:ea typeface="msgothic" charset="0"/>
                <a:cs typeface="msgothic" charset="0"/>
              </a:rPr>
              <a:t> allele and is therefore not expected to have a genome-wide effect. The observation that the genealogy of microcephalin is not representative of the genome is consistent with the second scenario.</a:t>
            </a:r>
          </a:p>
        </p:txBody>
      </p:sp>
    </p:spTree>
    <p:extLst>
      <p:ext uri="{BB962C8B-B14F-4D97-AF65-F5344CB8AC3E}">
        <p14:creationId xmlns:p14="http://schemas.microsoft.com/office/powerpoint/2010/main" val="8989105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 </a:t>
            </a:r>
            <a:r>
              <a:rPr lang="en-US" sz="1200" b="0" i="1" u="none" strike="noStrike" kern="1200" dirty="0" err="1">
                <a:solidFill>
                  <a:schemeClr val="tx1"/>
                </a:solidFill>
                <a:effectLst/>
                <a:latin typeface="+mn-lt"/>
                <a:ea typeface="+mn-ea"/>
                <a:cs typeface="+mn-cs"/>
              </a:rPr>
              <a:t>Rhodobacter</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capsulatus</a:t>
            </a:r>
            <a:r>
              <a:rPr lang="en-US" sz="1200" b="0" i="0" u="none" strike="noStrike" kern="1200" dirty="0">
                <a:solidFill>
                  <a:schemeClr val="tx1"/>
                </a:solidFill>
                <a:effectLst/>
                <a:latin typeface="+mn-lt"/>
                <a:ea typeface="+mn-ea"/>
                <a:cs typeface="+mn-cs"/>
              </a:rPr>
              <a:t> gene transfer agents (</a:t>
            </a:r>
            <a:r>
              <a:rPr lang="en-US" sz="1200" b="0" i="0" u="none" strike="noStrike" kern="1200" dirty="0" err="1">
                <a:solidFill>
                  <a:schemeClr val="tx1"/>
                </a:solidFill>
                <a:effectLst/>
                <a:latin typeface="+mn-lt"/>
                <a:ea typeface="+mn-ea"/>
                <a:cs typeface="+mn-cs"/>
              </a:rPr>
              <a:t>RcGTAs</a:t>
            </a:r>
            <a:r>
              <a:rPr lang="en-US" sz="1200" b="0" i="0" u="none" strike="noStrike" kern="1200" dirty="0">
                <a:solidFill>
                  <a:schemeClr val="tx1"/>
                </a:solidFill>
                <a:effectLst/>
                <a:latin typeface="+mn-lt"/>
                <a:ea typeface="+mn-ea"/>
                <a:cs typeface="+mn-cs"/>
              </a:rPr>
              <a:t>)</a:t>
            </a:r>
            <a:r>
              <a:rPr lang="en-US" sz="1200" b="0" i="0" u="none" strike="noStrike" kern="1200" baseline="30000" dirty="0">
                <a:solidFill>
                  <a:schemeClr val="tx1"/>
                </a:solidFill>
                <a:effectLst/>
                <a:latin typeface="+mn-lt"/>
                <a:ea typeface="+mn-ea"/>
                <a:cs typeface="+mn-cs"/>
                <a:hlinkClick r:id="rId3"/>
              </a:rPr>
              <a:t>30</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 Dd1 particles from </a:t>
            </a:r>
            <a:r>
              <a:rPr lang="en-US" sz="1200" b="0" i="1" u="none" strike="noStrike" kern="1200" dirty="0" err="1">
                <a:solidFill>
                  <a:schemeClr val="tx1"/>
                </a:solidFill>
                <a:effectLst/>
                <a:latin typeface="+mn-lt"/>
                <a:ea typeface="+mn-ea"/>
                <a:cs typeface="+mn-cs"/>
              </a:rPr>
              <a:t>Desulfovibrio</a:t>
            </a:r>
            <a:r>
              <a:rPr lang="en-US" sz="1200" b="0" i="1" u="none" strike="noStrike" kern="1200" dirty="0">
                <a:solidFill>
                  <a:schemeClr val="tx1"/>
                </a:solidFill>
                <a:effectLst/>
                <a:latin typeface="+mn-lt"/>
                <a:ea typeface="+mn-ea"/>
                <a:cs typeface="+mn-cs"/>
              </a:rPr>
              <a:t> desulfuricans</a:t>
            </a:r>
            <a:r>
              <a:rPr lang="en-US" sz="1200" b="0" i="0" u="none" strike="noStrike" kern="1200" baseline="30000" dirty="0">
                <a:solidFill>
                  <a:schemeClr val="tx1"/>
                </a:solidFill>
                <a:effectLst/>
                <a:latin typeface="+mn-lt"/>
                <a:ea typeface="+mn-ea"/>
                <a:cs typeface="+mn-cs"/>
                <a:hlinkClick r:id="rId4"/>
              </a:rPr>
              <a:t>48</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 Virus of </a:t>
            </a:r>
            <a:r>
              <a:rPr lang="en-US" sz="1200" b="0" i="1" u="none" strike="noStrike" kern="1200" dirty="0" err="1">
                <a:solidFill>
                  <a:schemeClr val="tx1"/>
                </a:solidFill>
                <a:effectLst/>
                <a:latin typeface="+mn-lt"/>
                <a:ea typeface="+mn-ea"/>
                <a:cs typeface="+mn-cs"/>
              </a:rPr>
              <a:t>Serpulina</a:t>
            </a:r>
            <a:r>
              <a:rPr lang="en-US" sz="1200" b="0" i="1" u="none" strike="noStrike" kern="1200" dirty="0">
                <a:solidFill>
                  <a:schemeClr val="tx1"/>
                </a:solidFill>
                <a:effectLst/>
                <a:latin typeface="+mn-lt"/>
                <a:ea typeface="+mn-ea"/>
                <a:cs typeface="+mn-cs"/>
              </a:rPr>
              <a:t> </a:t>
            </a:r>
            <a:r>
              <a:rPr lang="en-US" sz="1200" b="0" i="1" u="none" strike="noStrike" kern="1200" dirty="0" err="1">
                <a:solidFill>
                  <a:schemeClr val="tx1"/>
                </a:solidFill>
                <a:effectLst/>
                <a:latin typeface="+mn-lt"/>
                <a:ea typeface="+mn-ea"/>
                <a:cs typeface="+mn-cs"/>
              </a:rPr>
              <a:t>hyodysenteriae</a:t>
            </a:r>
            <a:r>
              <a:rPr lang="en-US" sz="1200" b="0" i="0" u="none" strike="noStrike" kern="1200" dirty="0">
                <a:solidFill>
                  <a:schemeClr val="tx1"/>
                </a:solidFill>
                <a:effectLst/>
                <a:latin typeface="+mn-lt"/>
                <a:ea typeface="+mn-ea"/>
                <a:cs typeface="+mn-cs"/>
              </a:rPr>
              <a:t> (VSH 1) particles in </a:t>
            </a:r>
            <a:r>
              <a:rPr lang="en-US" sz="1200" b="0" i="1" u="none" strike="noStrike" kern="1200" dirty="0" err="1">
                <a:solidFill>
                  <a:schemeClr val="tx1"/>
                </a:solidFill>
                <a:effectLst/>
                <a:latin typeface="+mn-lt"/>
                <a:ea typeface="+mn-ea"/>
                <a:cs typeface="+mn-cs"/>
              </a:rPr>
              <a:t>Brachyspira</a:t>
            </a:r>
            <a:r>
              <a:rPr lang="en-US" sz="1200" b="0" i="1" u="none" strike="noStrike" kern="1200" dirty="0">
                <a:solidFill>
                  <a:schemeClr val="tx1"/>
                </a:solidFill>
                <a:effectLst/>
                <a:latin typeface="+mn-lt"/>
                <a:ea typeface="+mn-ea"/>
                <a:cs typeface="+mn-cs"/>
              </a:rPr>
              <a:t> hyodysenteriae</a:t>
            </a:r>
            <a:r>
              <a:rPr lang="en-US" sz="1200" b="0" i="0" u="none" strike="noStrike" kern="1200" baseline="30000" dirty="0">
                <a:solidFill>
                  <a:schemeClr val="tx1"/>
                </a:solidFill>
                <a:effectLst/>
                <a:latin typeface="+mn-lt"/>
                <a:ea typeface="+mn-ea"/>
                <a:cs typeface="+mn-cs"/>
                <a:hlinkClick r:id="rId5"/>
              </a:rPr>
              <a:t>50</a:t>
            </a:r>
            <a:r>
              <a:rPr lang="en-US" sz="1200" b="0" i="0" u="none" strike="noStrike"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 A </a:t>
            </a:r>
            <a:r>
              <a:rPr lang="en-US" sz="1200" b="0" i="0" u="none" strike="noStrike" kern="1200" dirty="0" err="1">
                <a:solidFill>
                  <a:schemeClr val="tx1"/>
                </a:solidFill>
                <a:effectLst/>
                <a:latin typeface="+mn-lt"/>
                <a:ea typeface="+mn-ea"/>
                <a:cs typeface="+mn-cs"/>
              </a:rPr>
              <a:t>voltae</a:t>
            </a:r>
            <a:r>
              <a:rPr lang="en-US" sz="1200" b="0" i="0" u="none" strike="noStrike" kern="1200" dirty="0">
                <a:solidFill>
                  <a:schemeClr val="tx1"/>
                </a:solidFill>
                <a:effectLst/>
                <a:latin typeface="+mn-lt"/>
                <a:ea typeface="+mn-ea"/>
                <a:cs typeface="+mn-cs"/>
              </a:rPr>
              <a:t> transfer agent (VTA) particle in </a:t>
            </a:r>
            <a:r>
              <a:rPr lang="en-US" sz="1200" b="0" i="1" u="none" strike="noStrike" kern="1200" dirty="0" err="1">
                <a:solidFill>
                  <a:schemeClr val="tx1"/>
                </a:solidFill>
                <a:effectLst/>
                <a:latin typeface="+mn-lt"/>
                <a:ea typeface="+mn-ea"/>
                <a:cs typeface="+mn-cs"/>
              </a:rPr>
              <a:t>Methanococcus</a:t>
            </a:r>
            <a:r>
              <a:rPr lang="en-US" sz="1200" b="0" i="1" u="none" strike="noStrike" kern="1200" dirty="0">
                <a:solidFill>
                  <a:schemeClr val="tx1"/>
                </a:solidFill>
                <a:effectLst/>
                <a:latin typeface="+mn-lt"/>
                <a:ea typeface="+mn-ea"/>
                <a:cs typeface="+mn-cs"/>
              </a:rPr>
              <a:t> voltae</a:t>
            </a:r>
            <a:r>
              <a:rPr lang="en-US" sz="1200" b="0" i="0" u="none" strike="noStrike" kern="1200" baseline="30000" dirty="0">
                <a:solidFill>
                  <a:schemeClr val="tx1"/>
                </a:solidFill>
                <a:effectLst/>
                <a:latin typeface="+mn-lt"/>
                <a:ea typeface="+mn-ea"/>
                <a:cs typeface="+mn-cs"/>
                <a:hlinkClick r:id="rId6"/>
              </a:rPr>
              <a:t>67</a:t>
            </a:r>
            <a:r>
              <a:rPr lang="en-US" sz="1200" b="0" i="0" u="none" strike="noStrike" kern="1200" dirty="0">
                <a:solidFill>
                  <a:schemeClr val="tx1"/>
                </a:solidFill>
                <a:effectLst/>
                <a:latin typeface="+mn-lt"/>
                <a:ea typeface="+mn-ea"/>
                <a:cs typeface="+mn-cs"/>
              </a:rPr>
              <a:t>. Parts </a:t>
            </a:r>
            <a:r>
              <a:rPr lang="en-US" sz="1200" b="1" i="0" u="none" strike="noStrike" kern="1200" dirty="0" err="1">
                <a:solidFill>
                  <a:schemeClr val="tx1"/>
                </a:solidFill>
                <a:effectLst/>
                <a:latin typeface="+mn-lt"/>
                <a:ea typeface="+mn-ea"/>
                <a:cs typeface="+mn-cs"/>
              </a:rPr>
              <a:t>a</a:t>
            </a:r>
            <a:r>
              <a:rPr lang="en-US" sz="1200" b="0" i="0" u="none" strike="noStrike" kern="1200" dirty="0" err="1">
                <a:solidFill>
                  <a:schemeClr val="tx1"/>
                </a:solidFill>
                <a:effectLst/>
                <a:latin typeface="+mn-lt"/>
                <a:ea typeface="+mn-ea"/>
                <a:cs typeface="+mn-cs"/>
              </a:rPr>
              <a:t>,</a:t>
            </a:r>
            <a:r>
              <a:rPr lang="en-US" sz="1200" b="1" i="0" u="none" strike="noStrike" kern="1200" dirty="0" err="1">
                <a:solidFill>
                  <a:schemeClr val="tx1"/>
                </a:solidFill>
                <a:effectLst/>
                <a:latin typeface="+mn-lt"/>
                <a:ea typeface="+mn-ea"/>
                <a:cs typeface="+mn-cs"/>
              </a:rPr>
              <a:t>c</a:t>
            </a:r>
            <a:r>
              <a:rPr lang="en-US" sz="1200" b="0" i="0" u="none" strike="noStrike" kern="1200" dirty="0">
                <a:solidFill>
                  <a:schemeClr val="tx1"/>
                </a:solidFill>
                <a:effectLst/>
                <a:latin typeface="+mn-lt"/>
                <a:ea typeface="+mn-ea"/>
                <a:cs typeface="+mn-cs"/>
              </a:rPr>
              <a:t> and </a:t>
            </a:r>
            <a:r>
              <a:rPr lang="en-US" sz="1200" b="1" i="0" u="none" strike="noStrike" kern="1200" dirty="0">
                <a:solidFill>
                  <a:schemeClr val="tx1"/>
                </a:solidFill>
                <a:effectLst/>
                <a:latin typeface="+mn-lt"/>
                <a:ea typeface="+mn-ea"/>
                <a:cs typeface="+mn-cs"/>
              </a:rPr>
              <a:t>d</a:t>
            </a:r>
            <a:r>
              <a:rPr lang="en-US" sz="1200" b="0" i="0" u="none" strike="noStrike" kern="1200" dirty="0">
                <a:solidFill>
                  <a:schemeClr val="tx1"/>
                </a:solidFill>
                <a:effectLst/>
                <a:latin typeface="+mn-lt"/>
                <a:ea typeface="+mn-ea"/>
                <a:cs typeface="+mn-cs"/>
              </a:rPr>
              <a:t> are reproduced, with permission, from (respectively) REF. </a:t>
            </a:r>
            <a:r>
              <a:rPr lang="en-US" sz="1200" b="0" i="0" kern="1200" dirty="0">
                <a:solidFill>
                  <a:schemeClr val="tx1"/>
                </a:solidFill>
                <a:effectLst/>
                <a:latin typeface="+mn-lt"/>
                <a:ea typeface="+mn-ea"/>
                <a:cs typeface="+mn-cs"/>
                <a:hlinkClick r:id="rId3"/>
              </a:rPr>
              <a:t>30</a:t>
            </a:r>
            <a:r>
              <a:rPr lang="en-US" sz="1200" b="0" i="0" u="none" strike="noStrike" kern="1200" dirty="0">
                <a:solidFill>
                  <a:schemeClr val="tx1"/>
                </a:solidFill>
                <a:effectLst/>
                <a:latin typeface="+mn-lt"/>
                <a:ea typeface="+mn-ea"/>
                <a:cs typeface="+mn-cs"/>
              </a:rPr>
              <a:t> © (1979) Elsevier; REF. </a:t>
            </a:r>
            <a:r>
              <a:rPr lang="en-US" sz="1200" b="0" i="0" kern="1200" dirty="0">
                <a:solidFill>
                  <a:schemeClr val="tx1"/>
                </a:solidFill>
                <a:effectLst/>
                <a:latin typeface="+mn-lt"/>
                <a:ea typeface="+mn-ea"/>
                <a:cs typeface="+mn-cs"/>
                <a:hlinkClick r:id="rId5"/>
              </a:rPr>
              <a:t>50</a:t>
            </a:r>
            <a:r>
              <a:rPr lang="en-US" sz="1200" b="0" i="0" u="none" strike="noStrike" kern="1200" dirty="0">
                <a:solidFill>
                  <a:schemeClr val="tx1"/>
                </a:solidFill>
                <a:effectLst/>
                <a:latin typeface="+mn-lt"/>
                <a:ea typeface="+mn-ea"/>
                <a:cs typeface="+mn-cs"/>
              </a:rPr>
              <a:t> © (1997) American Society for Microbiology; and REF. </a:t>
            </a:r>
            <a:r>
              <a:rPr lang="en-US" sz="1200" b="0" i="0" kern="1200" dirty="0">
                <a:solidFill>
                  <a:schemeClr val="tx1"/>
                </a:solidFill>
                <a:effectLst/>
                <a:latin typeface="+mn-lt"/>
                <a:ea typeface="+mn-ea"/>
                <a:cs typeface="+mn-cs"/>
                <a:hlinkClick r:id="rId6"/>
              </a:rPr>
              <a:t>67</a:t>
            </a:r>
            <a:r>
              <a:rPr lang="en-US" sz="1200" b="0" i="0" u="none" strike="noStrike" kern="1200" dirty="0">
                <a:solidFill>
                  <a:schemeClr val="tx1"/>
                </a:solidFill>
                <a:effectLst/>
                <a:latin typeface="+mn-lt"/>
                <a:ea typeface="+mn-ea"/>
                <a:cs typeface="+mn-cs"/>
              </a:rPr>
              <a:t>© (1999) Society for General Microbiology. Part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is modified, with permission, from REF. </a:t>
            </a:r>
            <a:r>
              <a:rPr lang="en-US" sz="1200" b="0" i="0" kern="1200" dirty="0">
                <a:solidFill>
                  <a:schemeClr val="tx1"/>
                </a:solidFill>
                <a:effectLst/>
                <a:latin typeface="+mn-lt"/>
                <a:ea typeface="+mn-ea"/>
                <a:cs typeface="+mn-cs"/>
                <a:hlinkClick r:id="rId4"/>
              </a:rPr>
              <a:t>48</a:t>
            </a:r>
            <a:r>
              <a:rPr lang="en-US" sz="1200" b="0" i="0" u="none" strike="noStrike" kern="1200" dirty="0">
                <a:solidFill>
                  <a:schemeClr val="tx1"/>
                </a:solidFill>
                <a:effectLst/>
                <a:latin typeface="+mn-lt"/>
                <a:ea typeface="+mn-ea"/>
                <a:cs typeface="+mn-cs"/>
              </a:rPr>
              <a:t> © (1987) US National Academy of Sciences.</a:t>
            </a:r>
            <a:endParaRPr lang="en-US" dirty="0"/>
          </a:p>
        </p:txBody>
      </p:sp>
      <p:sp>
        <p:nvSpPr>
          <p:cNvPr id="4" name="Slide Number Placeholder 3"/>
          <p:cNvSpPr>
            <a:spLocks noGrp="1"/>
          </p:cNvSpPr>
          <p:nvPr>
            <p:ph type="sldNum" sz="quarter" idx="5"/>
          </p:nvPr>
        </p:nvSpPr>
        <p:spPr/>
        <p:txBody>
          <a:bodyPr/>
          <a:lstStyle/>
          <a:p>
            <a:fld id="{7490B034-3A38-8845-A897-F7F31EC965A5}" type="slidenum">
              <a:rPr lang="en-US" smtClean="0"/>
              <a:t>41</a:t>
            </a:fld>
            <a:endParaRPr lang="en-US"/>
          </a:p>
        </p:txBody>
      </p:sp>
    </p:spTree>
    <p:extLst>
      <p:ext uri="{BB962C8B-B14F-4D97-AF65-F5344CB8AC3E}">
        <p14:creationId xmlns:p14="http://schemas.microsoft.com/office/powerpoint/2010/main" val="2085501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51EEF113-3A2C-3F42-90F7-753F036C166A}"/>
              </a:ext>
            </a:extLst>
          </p:cNvPr>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6" name="Notes Placeholder 2">
            <a:extLst>
              <a:ext uri="{FF2B5EF4-FFF2-40B4-BE49-F238E27FC236}">
                <a16:creationId xmlns:a16="http://schemas.microsoft.com/office/drawing/2014/main" id="{0F852E82-54BF-084A-98CE-BD3038B46A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Syntenic arrangement  is valid only for Rhodobacterales</a:t>
            </a:r>
          </a:p>
          <a:p>
            <a:pPr>
              <a:spcBef>
                <a:spcPct val="0"/>
              </a:spcBef>
            </a:pPr>
            <a:endParaRPr lang="en-US" altLang="en-US"/>
          </a:p>
          <a:p>
            <a:pPr>
              <a:spcBef>
                <a:spcPct val="0"/>
              </a:spcBef>
            </a:pPr>
            <a:endParaRPr lang="en-US" altLang="en-US"/>
          </a:p>
          <a:p>
            <a:pPr>
              <a:spcBef>
                <a:spcPct val="0"/>
              </a:spcBef>
            </a:pPr>
            <a:r>
              <a:rPr lang="en-US" altLang="en-US"/>
              <a:t>Widespread presence of RcGTA clusters, pattern of RcGTA-gene like distribution in these species and the results of phylogenetic analyses in these species suggest a prokaryotic ancestor of all alpha-proteobacteria contained RcGTA-like genes.</a:t>
            </a:r>
          </a:p>
        </p:txBody>
      </p:sp>
      <p:sp>
        <p:nvSpPr>
          <p:cNvPr id="57347" name="Slide Number Placeholder 3">
            <a:extLst>
              <a:ext uri="{FF2B5EF4-FFF2-40B4-BE49-F238E27FC236}">
                <a16:creationId xmlns:a16="http://schemas.microsoft.com/office/drawing/2014/main" id="{F9C2547A-EFF0-E24C-AC93-5E844085E1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fld id="{9B6C44D9-B0CE-FA4D-AA7C-6AA112A3C371}" type="slidenum">
              <a:rPr lang="de-DE" altLang="en-US"/>
              <a:pPr/>
              <a:t>42</a:t>
            </a:fld>
            <a:endParaRPr lang="de-DE" altLang="en-US"/>
          </a:p>
        </p:txBody>
      </p:sp>
    </p:spTree>
    <p:extLst>
      <p:ext uri="{BB962C8B-B14F-4D97-AF65-F5344CB8AC3E}">
        <p14:creationId xmlns:p14="http://schemas.microsoft.com/office/powerpoint/2010/main" val="37588161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4EE8DA-81B8-3443-9913-6A5A87434D2E}"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8027973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60AEEC-CA64-AA42-827E-C7E2FE66C263}"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868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Effects of competition. All runs used </a:t>
            </a:r>
            <a:r>
              <a:rPr lang="el-GR" sz="1200" b="0" i="0" u="none" strike="noStrike" kern="1200" dirty="0">
                <a:solidFill>
                  <a:schemeClr val="tx1"/>
                </a:solidFill>
                <a:effectLst/>
                <a:latin typeface="+mn-lt"/>
                <a:ea typeface="+mn-ea"/>
                <a:cs typeface="+mn-cs"/>
              </a:rPr>
              <a:t>α = 1.5 </a:t>
            </a:r>
            <a:r>
              <a:rPr lang="en-US" sz="1200" b="0" i="0" u="none" strike="noStrike" kern="1200" dirty="0">
                <a:solidFill>
                  <a:schemeClr val="tx1"/>
                </a:solidFill>
                <a:effectLst/>
                <a:latin typeface="+mn-lt"/>
                <a:ea typeface="+mn-ea"/>
                <a:cs typeface="+mn-cs"/>
              </a:rPr>
              <a:t>and high-high regulation. Note the exponential scale of the </a:t>
            </a:r>
            <a:r>
              <a:rPr lang="en-US" sz="1200" b="0" i="1" u="none" strike="noStrike" kern="1200" dirty="0">
                <a:solidFill>
                  <a:schemeClr val="tx1"/>
                </a:solidFill>
                <a:effectLst/>
                <a:latin typeface="+mn-lt"/>
                <a:ea typeface="+mn-ea"/>
                <a:cs typeface="+mn-cs"/>
              </a:rPr>
              <a:t>Y</a:t>
            </a:r>
            <a:r>
              <a:rPr lang="en-US" sz="1200" b="0" i="0" u="none" strike="noStrike" kern="1200" dirty="0">
                <a:solidFill>
                  <a:schemeClr val="tx1"/>
                </a:solidFill>
                <a:effectLst/>
                <a:latin typeface="+mn-lt"/>
                <a:ea typeface="+mn-ea"/>
                <a:cs typeface="+mn-cs"/>
              </a:rPr>
              <a:t>-axis.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1.0. </a:t>
            </a:r>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(orange)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(dark green) or cannot (light green) recombine.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a large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population being invaded by control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(green) and by GTA</a:t>
            </a:r>
            <a:r>
              <a:rPr lang="en-US" sz="1200" b="0" i="0" u="none" strike="noStrike" kern="1200" baseline="30000" dirty="0">
                <a:solidFill>
                  <a:schemeClr val="tx1"/>
                </a:solidFill>
                <a:effectLst/>
                <a:latin typeface="+mn-lt"/>
                <a:ea typeface="+mn-ea"/>
                <a:cs typeface="+mn-cs"/>
              </a:rPr>
              <a:t>+</a:t>
            </a:r>
            <a:r>
              <a:rPr lang="en-US" sz="1200" b="0" i="0" u="none" strike="noStrike" kern="1200" dirty="0">
                <a:solidFill>
                  <a:schemeClr val="tx1"/>
                </a:solidFill>
                <a:effectLst/>
                <a:latin typeface="+mn-lt"/>
                <a:ea typeface="+mn-ea"/>
                <a:cs typeface="+mn-cs"/>
              </a:rPr>
              <a:t> cells that can (light orange) or cannot (dark orange) sequester recombination. </a:t>
            </a:r>
            <a:r>
              <a:rPr lang="en-US" sz="1200" b="1" i="0" u="none" strike="noStrike" kern="1200" dirty="0">
                <a:solidFill>
                  <a:schemeClr val="tx1"/>
                </a:solidFill>
                <a:effectLst/>
                <a:latin typeface="+mn-lt"/>
                <a:ea typeface="+mn-ea"/>
                <a:cs typeface="+mn-cs"/>
              </a:rPr>
              <a:t>(C,D)</a:t>
            </a:r>
            <a:r>
              <a:rPr lang="en-US" sz="1200" b="0" i="0" u="none" strike="noStrike" kern="1200" dirty="0">
                <a:solidFill>
                  <a:schemeClr val="tx1"/>
                </a:solidFill>
                <a:effectLst/>
                <a:latin typeface="+mn-lt"/>
                <a:ea typeface="+mn-ea"/>
                <a:cs typeface="+mn-cs"/>
              </a:rPr>
              <a:t> Like </a:t>
            </a:r>
            <a:r>
              <a:rPr lang="en-US" sz="1200" b="1" i="0" u="none" strike="noStrike" kern="1200" dirty="0">
                <a:solidFill>
                  <a:schemeClr val="tx1"/>
                </a:solidFill>
                <a:effectLst/>
                <a:latin typeface="+mn-lt"/>
                <a:ea typeface="+mn-ea"/>
                <a:cs typeface="+mn-cs"/>
              </a:rPr>
              <a:t>(A,B)</a:t>
            </a:r>
            <a:r>
              <a:rPr lang="en-US" sz="1200" b="0" i="0" u="none" strike="noStrike" kern="1200" dirty="0">
                <a:solidFill>
                  <a:schemeClr val="tx1"/>
                </a:solidFill>
                <a:effectLst/>
                <a:latin typeface="+mn-lt"/>
                <a:ea typeface="+mn-ea"/>
                <a:cs typeface="+mn-cs"/>
              </a:rPr>
              <a:t> but with </a:t>
            </a:r>
            <a:r>
              <a:rPr lang="en-US" sz="1200" b="0" i="1" u="none" strike="noStrike" kern="1200" dirty="0">
                <a:solidFill>
                  <a:schemeClr val="tx1"/>
                </a:solidFill>
                <a:effectLst/>
                <a:latin typeface="+mn-lt"/>
                <a:ea typeface="+mn-ea"/>
                <a:cs typeface="+mn-cs"/>
              </a:rPr>
              <a:t>eff</a:t>
            </a:r>
            <a:r>
              <a:rPr lang="en-US" sz="1200" b="0" i="0" u="none" strike="noStrike" kern="1200" dirty="0">
                <a:solidFill>
                  <a:schemeClr val="tx1"/>
                </a:solidFill>
                <a:effectLst/>
                <a:latin typeface="+mn-lt"/>
                <a:ea typeface="+mn-ea"/>
                <a:cs typeface="+mn-cs"/>
              </a:rPr>
              <a:t>. = 0.2.</a:t>
            </a:r>
            <a:endParaRPr lang="en-US" dirty="0"/>
          </a:p>
        </p:txBody>
      </p:sp>
      <p:sp>
        <p:nvSpPr>
          <p:cNvPr id="4" name="Slide Number Placeholder 3"/>
          <p:cNvSpPr>
            <a:spLocks noGrp="1"/>
          </p:cNvSpPr>
          <p:nvPr>
            <p:ph type="sldNum" sz="quarter" idx="5"/>
          </p:nvPr>
        </p:nvSpPr>
        <p:spPr/>
        <p:txBody>
          <a:bodyPr/>
          <a:lstStyle/>
          <a:p>
            <a:fld id="{3D1A68D0-AB71-FD4B-A430-DEA9F7948DF9}" type="slidenum">
              <a:rPr lang="en-US" smtClean="0"/>
              <a:t>47</a:t>
            </a:fld>
            <a:endParaRPr lang="en-US"/>
          </a:p>
        </p:txBody>
      </p:sp>
    </p:spTree>
    <p:extLst>
      <p:ext uri="{BB962C8B-B14F-4D97-AF65-F5344CB8AC3E}">
        <p14:creationId xmlns:p14="http://schemas.microsoft.com/office/powerpoint/2010/main" val="32131141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ea typeface="+mn-ea"/>
                <a:cs typeface="+mn-cs"/>
              </a:rPr>
              <a:t>The ratio of non-synonymous-to-synonymous (</a:t>
            </a:r>
            <a:r>
              <a:rPr lang="en-US" dirty="0" err="1">
                <a:ea typeface="+mn-ea"/>
                <a:cs typeface="+mn-cs"/>
              </a:rPr>
              <a:t>dN</a:t>
            </a:r>
            <a:r>
              <a:rPr lang="en-US" dirty="0">
                <a:ea typeface="+mn-ea"/>
                <a:cs typeface="+mn-cs"/>
              </a:rPr>
              <a:t>/</a:t>
            </a:r>
            <a:r>
              <a:rPr lang="en-US" dirty="0" err="1">
                <a:ea typeface="+mn-ea"/>
                <a:cs typeface="+mn-cs"/>
              </a:rPr>
              <a:t>dS</a:t>
            </a:r>
            <a:r>
              <a:rPr lang="en-US" dirty="0">
                <a:ea typeface="+mn-ea"/>
                <a:cs typeface="+mn-cs"/>
              </a:rPr>
              <a:t>, or ω) codon substitution rates can be used as an indication of the selective pressure acting on a protein-coding gene. If a gene (or gene segment) is under purifying selection, non-synonymous mutations (that is, mutations resulting in a change of the encoded amino acid) will be selected against, resulting in ω &lt; 1. In neutrally evolving proteins, synonymous and non-synonymous mutations will be fixed at approximately the same rate, resulting in ω = 1. Because different regions of a protein-coding gene may be under different selective constraints, codons can be divided into two categories: those with ω &lt; 1 (yellow; the estimated ω is indicated on the bar) and those with ω fixed to 1 (green); the estimated proportion of codons in each category is given on the horizontal axis. </a:t>
            </a:r>
            <a:endParaRPr lang="en-US" dirty="0"/>
          </a:p>
        </p:txBody>
      </p:sp>
      <p:sp>
        <p:nvSpPr>
          <p:cNvPr id="28877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74EE8DA-81B8-3443-9913-6A5A87434D2E}" type="slidenum">
              <a:rPr kumimoji="0" lang="de-DE"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de-DE"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7142386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D27C16-7052-3348-8190-02BC9C3E63B1}"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7090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6572B66-CFD7-B440-921D-BF8F01F1B787}" type="slidenum">
              <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1"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8308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62A82CF-D232-CB47-A5C3-4EB62CA87F74}"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2099" name="Rectangle 2"/>
          <p:cNvSpPr>
            <a:spLocks noGrp="1" noRot="1" noChangeAspect="1" noChangeArrowheads="1" noTextEdit="1"/>
          </p:cNvSpPr>
          <p:nvPr>
            <p:ph type="sldImg"/>
          </p:nvPr>
        </p:nvSpPr>
        <p:spPr>
          <a:ln/>
        </p:spPr>
      </p:sp>
      <p:sp>
        <p:nvSpPr>
          <p:cNvPr id="132100"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499397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8A7BA3B3-F6E3-414B-941D-1B90E0EAAF72}"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3742655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
            <a:extLst>
              <a:ext uri="{FF2B5EF4-FFF2-40B4-BE49-F238E27FC236}">
                <a16:creationId xmlns:a16="http://schemas.microsoft.com/office/drawing/2014/main" id="{241828AA-2F5E-8340-BAF7-31EC5A9A76BF}"/>
              </a:ext>
            </a:extLst>
          </p:cNvPr>
          <p:cNvSpPr>
            <a:spLocks noGrp="1" noRot="1" noChangeAspect="1" noChangeArrowheads="1" noTextEdit="1"/>
          </p:cNvSpPr>
          <p:nvPr>
            <p:ph type="sldImg"/>
          </p:nvPr>
        </p:nvSpPr>
        <p:spPr>
          <a:xfrm>
            <a:off x="2549525" y="687388"/>
            <a:ext cx="4195763" cy="2360612"/>
          </a:xfrm>
          <a:solidFill>
            <a:srgbClr val="FFFFFF"/>
          </a:solidFill>
          <a:ln/>
        </p:spPr>
      </p:sp>
      <p:sp>
        <p:nvSpPr>
          <p:cNvPr id="57347" name="Text Box 2">
            <a:extLst>
              <a:ext uri="{FF2B5EF4-FFF2-40B4-BE49-F238E27FC236}">
                <a16:creationId xmlns:a16="http://schemas.microsoft.com/office/drawing/2014/main" id="{DDDC5845-F24E-D14E-A8D6-9232C4BF1950}"/>
              </a:ext>
            </a:extLst>
          </p:cNvPr>
          <p:cNvSpPr>
            <a:spLocks noGrp="1" noChangeArrowheads="1"/>
          </p:cNvSpPr>
          <p:nvPr>
            <p:ph type="body" idx="1"/>
          </p:nvPr>
        </p:nvSpPr>
        <p:spPr>
          <a:xfrm>
            <a:off x="1417638" y="3276600"/>
            <a:ext cx="6467475" cy="26177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807316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8A7BA3B3-F6E3-414B-941D-1B90E0EAAF72}"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26636282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37AFB883-102C-4245-9C70-2E8160FB5353}"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4274317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058B49E3-FBDE-DF4D-A5B7-59AF1BC55410}"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endParaRPr lang="en-US">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4199306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48E0236-D1CB-B04C-9703-E1AB268A2AE8}"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a:latin typeface="Arial" pitchFamily="-65" charset="0"/>
                <a:ea typeface="ＭＳ Ｐゴシック" pitchFamily="-65" charset="-128"/>
                <a:cs typeface="ＭＳ Ｐゴシック" pitchFamily="-65" charset="-128"/>
              </a:rPr>
              <a:t>This transfer probably occurred after </a:t>
            </a:r>
            <a:r>
              <a:rPr lang="en-US" dirty="0" err="1">
                <a:latin typeface="Arial" pitchFamily="-65" charset="0"/>
                <a:ea typeface="ＭＳ Ｐゴシック" pitchFamily="-65" charset="-128"/>
                <a:cs typeface="ＭＳ Ｐゴシック" pitchFamily="-65" charset="-128"/>
              </a:rPr>
              <a:t>landplants</a:t>
            </a:r>
            <a:r>
              <a:rPr lang="en-US" baseline="0" dirty="0">
                <a:latin typeface="Arial" pitchFamily="-65" charset="0"/>
                <a:ea typeface="ＭＳ Ｐゴシック" pitchFamily="-65" charset="-128"/>
                <a:cs typeface="ＭＳ Ｐゴシック" pitchFamily="-65" charset="-128"/>
              </a:rPr>
              <a:t> had already evolved and produced the substrate for the diversification of the </a:t>
            </a:r>
            <a:r>
              <a:rPr lang="en-US" baseline="0" dirty="0" err="1">
                <a:latin typeface="Arial" pitchFamily="-65" charset="0"/>
                <a:ea typeface="ＭＳ Ｐゴシック" pitchFamily="-65" charset="-128"/>
                <a:cs typeface="ＭＳ Ｐゴシック" pitchFamily="-65" charset="-128"/>
              </a:rPr>
              <a:t>cellulolytic</a:t>
            </a:r>
            <a:r>
              <a:rPr lang="en-US" baseline="0" dirty="0">
                <a:latin typeface="Arial" pitchFamily="-65" charset="0"/>
                <a:ea typeface="ＭＳ Ｐゴシック" pitchFamily="-65" charset="-128"/>
                <a:cs typeface="ＭＳ Ｐゴシック" pitchFamily="-65" charset="-128"/>
              </a:rPr>
              <a:t> clostridia in </a:t>
            </a:r>
            <a:r>
              <a:rPr lang="en-US" sz="1200" kern="1200" dirty="0">
                <a:solidFill>
                  <a:schemeClr val="tx1"/>
                </a:solidFill>
                <a:latin typeface="Arial" pitchFamily="92" charset="0"/>
                <a:ea typeface="ＭＳ Ｐゴシック" pitchFamily="-108" charset="-128"/>
                <a:cs typeface="ＭＳ Ｐゴシック" pitchFamily="-108" charset="-128"/>
              </a:rPr>
              <a:t> diverse, cellulose-rich, freshwater environment, which presumably required the availability of significant terrestrial plant biomass for fermentation, probably no earlier than the Mid-Ordovician or about 475 million years ago</a:t>
            </a:r>
            <a:endParaRPr lang="en-US" dirty="0">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1539314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a:extLst>
              <a:ext uri="{FF2B5EF4-FFF2-40B4-BE49-F238E27FC236}">
                <a16:creationId xmlns:a16="http://schemas.microsoft.com/office/drawing/2014/main" id="{14474464-3EF6-854A-BDEF-6996F1027736}"/>
              </a:ext>
            </a:extLst>
          </p:cNvPr>
          <p:cNvSpPr>
            <a:spLocks noGrp="1" noRot="1" noChangeAspect="1" noTextEdit="1"/>
          </p:cNvSpPr>
          <p:nvPr>
            <p:ph type="sldImg"/>
          </p:nvPr>
        </p:nvSpPr>
        <p:spPr>
          <a:ln/>
        </p:spPr>
      </p:sp>
      <p:sp>
        <p:nvSpPr>
          <p:cNvPr id="248834" name="Notes Placeholder 2">
            <a:extLst>
              <a:ext uri="{FF2B5EF4-FFF2-40B4-BE49-F238E27FC236}">
                <a16:creationId xmlns:a16="http://schemas.microsoft.com/office/drawing/2014/main" id="{FEA6574B-51EF-8E49-AE09-69EE825652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Calibri" panose="020F0502020204030204" pitchFamily="34" charset="0"/>
                <a:ea typeface="ＭＳ Ｐゴシック" panose="020B0600070205080204" pitchFamily="34" charset="-128"/>
              </a:rPr>
              <a:t>… a strong conflict with the organismal phylogeny as inferred from the 16S rRNA sequences is apparent. </a:t>
            </a:r>
          </a:p>
          <a:p>
            <a:pPr eaLnBrk="1" hangingPunct="1">
              <a:spcBef>
                <a:spcPct val="0"/>
              </a:spcBef>
            </a:pPr>
            <a:r>
              <a:rPr lang="en-US" altLang="en-US">
                <a:latin typeface="Calibri" panose="020F0502020204030204" pitchFamily="34" charset="0"/>
                <a:ea typeface="ＭＳ Ｐゴシック" panose="020B0600070205080204" pitchFamily="34" charset="-128"/>
              </a:rPr>
              <a:t>The 16S rRNA tree shows the distribution of Types A and B.</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a:p>
            <a:pPr eaLnBrk="1" hangingPunct="1">
              <a:spcBef>
                <a:spcPct val="0"/>
              </a:spcBef>
            </a:pPr>
            <a:r>
              <a:rPr lang="en-US" altLang="en-US">
                <a:latin typeface="Calibri" panose="020F0502020204030204" pitchFamily="34" charset="0"/>
                <a:ea typeface="ＭＳ Ｐゴシック" panose="020B0600070205080204" pitchFamily="34" charset="-128"/>
              </a:rPr>
              <a:t>For each of the two TyrRS groups, phylogenetic reconstruction resulted in trees similar to the ribosomal tree </a:t>
            </a:r>
          </a:p>
          <a:p>
            <a:pPr eaLnBrk="1" hangingPunct="1">
              <a:spcBef>
                <a:spcPct val="0"/>
              </a:spcBef>
            </a:pPr>
            <a:r>
              <a:rPr lang="en-US" altLang="en-US">
                <a:latin typeface="Calibri" panose="020F0502020204030204" pitchFamily="34" charset="0"/>
                <a:ea typeface="ＭＳ Ｐゴシック" panose="020B0600070205080204" pitchFamily="34" charset="-128"/>
              </a:rPr>
              <a:t>Although the affiliation of members of a particular phylum does not exactly match that of the ribosomal tree, the overall phylogenetic structure for each bacterial TyrRS type is similar at the class and phylum levels (represented by the colored boxes). </a:t>
            </a:r>
          </a:p>
          <a:p>
            <a:pPr eaLnBrk="1" hangingPunct="1">
              <a:spcBef>
                <a:spcPct val="0"/>
              </a:spcBef>
            </a:pPr>
            <a:endParaRPr lang="en-US" altLang="en-US">
              <a:latin typeface="Calibri" panose="020F0502020204030204" pitchFamily="34" charset="0"/>
              <a:ea typeface="ＭＳ Ｐゴシック" panose="020B0600070205080204" pitchFamily="34" charset="-128"/>
            </a:endParaRPr>
          </a:p>
          <a:p>
            <a:pPr eaLnBrk="1" hangingPunct="1">
              <a:spcBef>
                <a:spcPct val="0"/>
              </a:spcBef>
            </a:pPr>
            <a:r>
              <a:rPr lang="en-US" altLang="en-US">
                <a:latin typeface="Calibri" panose="020F0502020204030204" pitchFamily="34" charset="0"/>
                <a:ea typeface="ＭＳ Ｐゴシック" panose="020B0600070205080204" pitchFamily="34" charset="-128"/>
              </a:rPr>
              <a:t>The rRNA tree shows the distribution of Types A and B and the branches are color-coded, green branches – species with A, red branches with B.  The internal branches are colored blue, indicating that the bacterial ancestor possessed both A and B.  If this is indeed the case, then we have to infer a tremendous number of independent gene loss events that have occurred late in evolution (or the shallow nodes).</a:t>
            </a:r>
          </a:p>
        </p:txBody>
      </p:sp>
      <p:sp>
        <p:nvSpPr>
          <p:cNvPr id="248835" name="Slide Number Placeholder 3">
            <a:extLst>
              <a:ext uri="{FF2B5EF4-FFF2-40B4-BE49-F238E27FC236}">
                <a16:creationId xmlns:a16="http://schemas.microsoft.com/office/drawing/2014/main" id="{2FED1F97-24E3-2445-A79E-94F92295C5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4025">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defTabSz="454025">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defTabSz="454025">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defTabSz="454025">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defTabSz="454025">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defTabSz="454025"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a:spcBef>
                <a:spcPct val="0"/>
              </a:spcBef>
            </a:pPr>
            <a:fld id="{614B7CF9-BD3F-FA42-964D-38BEA4371DB5}" type="slidenum">
              <a:rPr lang="en-US" altLang="en-US">
                <a:solidFill>
                  <a:srgbClr val="000000"/>
                </a:solidFill>
              </a:rPr>
              <a:pPr>
                <a:spcBef>
                  <a:spcPct val="0"/>
                </a:spcBef>
              </a:pPr>
              <a:t>11</a:t>
            </a:fld>
            <a:endParaRPr lang="en-US" altLang="en-US">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89090"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sz="1100">
                <a:latin typeface="Arial" charset="0"/>
                <a:ea typeface="ＭＳ Ｐゴシック" charset="0"/>
                <a:cs typeface="ＭＳ Ｐゴシック" charset="0"/>
              </a:rPr>
              <a:t>The two TyrRS enzymes can be seen as variants similar to alleles in a population.  Individual lines of descent possess one or the other of these variants, and in rare instances, they can possess both.  We propose to call these variants homeoalleles.  Like alleles, they have the same general function, but can have distinct characteristics.   As is the case for homeologs in polypoids, homeoalleles cannot be considered orthologs, even though they are homologs with the same function.  The line of descent has access to a gene pool that contains both TyrRS homeoalleles, whereas individual strains and species usually contain only one of the alleles.  Genes in the accessible gene pool have different propensity to be swapped into an individual line of decent.  Genes present in members of the same strain in the same environment likely have the highest propensity of being acquired, genes from organisms with similar regulatory promoter sequences and similar composition will be more frequently acquired than genes with less similar composition and promoters.  Genes from divergent organisms will frequently fall in the latter category, and may contain sequence motifs incompatible with the genome organization of the recipient (36).  </a:t>
            </a:r>
          </a:p>
          <a:p>
            <a:pPr eaLnBrk="1" hangingPunct="1">
              <a:spcBef>
                <a:spcPct val="0"/>
              </a:spcBef>
            </a:pPr>
            <a:endParaRPr lang="en-US" sz="1100">
              <a:latin typeface="Arial" charset="0"/>
              <a:ea typeface="ＭＳ Ｐゴシック" charset="0"/>
              <a:cs typeface="ＭＳ Ｐゴシック" charset="0"/>
            </a:endParaRPr>
          </a:p>
          <a:p>
            <a:pPr eaLnBrk="1" hangingPunct="1">
              <a:spcBef>
                <a:spcPct val="0"/>
              </a:spcBef>
            </a:pPr>
            <a:r>
              <a:rPr lang="en-US" sz="1100">
                <a:latin typeface="Arial" charset="0"/>
                <a:ea typeface="ＭＳ Ｐゴシック" charset="0"/>
                <a:cs typeface="ＭＳ Ｐゴシック" charset="0"/>
              </a:rPr>
              <a:t>The two TyrRS types are so divergent (approximately 28 % identity between the two </a:t>
            </a:r>
            <a:r>
              <a:rPr lang="en-US" sz="1100" i="1">
                <a:latin typeface="Arial" charset="0"/>
                <a:ea typeface="ＭＳ Ｐゴシック" charset="0"/>
                <a:cs typeface="ＭＳ Ｐゴシック" charset="0"/>
              </a:rPr>
              <a:t>Pseudomonas</a:t>
            </a:r>
            <a:r>
              <a:rPr lang="en-US" sz="1100">
                <a:latin typeface="Arial" charset="0"/>
                <a:ea typeface="ＭＳ Ｐゴシック" charset="0"/>
                <a:cs typeface="ＭＳ Ｐゴシック" charset="0"/>
              </a:rPr>
              <a:t> TyrRS types) that the possibility of homologous recombination between the TyrRS homeoalleles is unlikely.  Consequently, in case of TyrRS homeoalleles we expect that the unit of successful horizontal gene transfer includes at least the complete </a:t>
            </a:r>
            <a:r>
              <a:rPr lang="en-US" sz="1100" i="1">
                <a:latin typeface="Arial" charset="0"/>
                <a:ea typeface="ＭＳ Ｐゴシック" charset="0"/>
                <a:cs typeface="ＭＳ Ｐゴシック" charset="0"/>
              </a:rPr>
              <a:t>tyrRS</a:t>
            </a:r>
            <a:r>
              <a:rPr lang="en-US" sz="1100">
                <a:latin typeface="Arial" charset="0"/>
                <a:ea typeface="ＭＳ Ｐゴシック" charset="0"/>
                <a:cs typeface="ＭＳ Ｐゴシック" charset="0"/>
              </a:rPr>
              <a:t> gene.  Homeoalelles can then be brought together temporarily in a lineage following horizontal transfer, but due to largely overlapping function, only one of the alleles is likely to survive in a lineage on the long run.  The surviving allele may be selected due to an adaptive advantage under prevailing conditions. </a:t>
            </a:r>
          </a:p>
          <a:p>
            <a:pPr eaLnBrk="1" hangingPunct="1">
              <a:spcBef>
                <a:spcPct val="0"/>
              </a:spcBef>
            </a:pPr>
            <a:endParaRPr lang="en-US" sz="1100">
              <a:latin typeface="Arial" charset="0"/>
              <a:ea typeface="ＭＳ Ｐゴシック" charset="0"/>
              <a:cs typeface="ＭＳ Ｐゴシック" charset="0"/>
            </a:endParaRPr>
          </a:p>
        </p:txBody>
      </p:sp>
      <p:sp>
        <p:nvSpPr>
          <p:cNvPr id="89091"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4088" eaLnBrk="0" hangingPunct="0">
              <a:defRPr sz="2400">
                <a:solidFill>
                  <a:schemeClr val="tx1"/>
                </a:solidFill>
                <a:latin typeface="Calibri" charset="0"/>
                <a:ea typeface="ＭＳ Ｐゴシック" charset="0"/>
                <a:cs typeface="ＭＳ Ｐゴシック" charset="0"/>
              </a:defRPr>
            </a:lvl1pPr>
            <a:lvl2pPr marL="751122" indent="-288893" defTabSz="934088" eaLnBrk="0" hangingPunct="0">
              <a:defRPr sz="2400">
                <a:solidFill>
                  <a:schemeClr val="tx1"/>
                </a:solidFill>
                <a:latin typeface="Calibri" charset="0"/>
                <a:ea typeface="ＭＳ Ｐゴシック" charset="0"/>
              </a:defRPr>
            </a:lvl2pPr>
            <a:lvl3pPr marL="1155573" indent="-231115" defTabSz="934088" eaLnBrk="0" hangingPunct="0">
              <a:defRPr sz="2400">
                <a:solidFill>
                  <a:schemeClr val="tx1"/>
                </a:solidFill>
                <a:latin typeface="Calibri" charset="0"/>
                <a:ea typeface="ＭＳ Ｐゴシック" charset="0"/>
              </a:defRPr>
            </a:lvl3pPr>
            <a:lvl4pPr marL="1617802" indent="-231115" defTabSz="934088" eaLnBrk="0" hangingPunct="0">
              <a:defRPr sz="2400">
                <a:solidFill>
                  <a:schemeClr val="tx1"/>
                </a:solidFill>
                <a:latin typeface="Calibri" charset="0"/>
                <a:ea typeface="ＭＳ Ｐゴシック" charset="0"/>
              </a:defRPr>
            </a:lvl4pPr>
            <a:lvl5pPr marL="2080031" indent="-231115" defTabSz="934088" eaLnBrk="0" hangingPunct="0">
              <a:defRPr sz="2400">
                <a:solidFill>
                  <a:schemeClr val="tx1"/>
                </a:solidFill>
                <a:latin typeface="Calibri" charset="0"/>
                <a:ea typeface="ＭＳ Ｐゴシック" charset="0"/>
              </a:defRPr>
            </a:lvl5pPr>
            <a:lvl6pPr marL="2542261" indent="-231115" defTabSz="934088" eaLnBrk="0" fontAlgn="base" hangingPunct="0">
              <a:spcBef>
                <a:spcPct val="0"/>
              </a:spcBef>
              <a:spcAft>
                <a:spcPct val="0"/>
              </a:spcAft>
              <a:defRPr sz="2400">
                <a:solidFill>
                  <a:schemeClr val="tx1"/>
                </a:solidFill>
                <a:latin typeface="Calibri" charset="0"/>
                <a:ea typeface="ＭＳ Ｐゴシック" charset="0"/>
              </a:defRPr>
            </a:lvl6pPr>
            <a:lvl7pPr marL="3004490" indent="-231115" defTabSz="934088" eaLnBrk="0" fontAlgn="base" hangingPunct="0">
              <a:spcBef>
                <a:spcPct val="0"/>
              </a:spcBef>
              <a:spcAft>
                <a:spcPct val="0"/>
              </a:spcAft>
              <a:defRPr sz="2400">
                <a:solidFill>
                  <a:schemeClr val="tx1"/>
                </a:solidFill>
                <a:latin typeface="Calibri" charset="0"/>
                <a:ea typeface="ＭＳ Ｐゴシック" charset="0"/>
              </a:defRPr>
            </a:lvl7pPr>
            <a:lvl8pPr marL="3466719" indent="-231115" defTabSz="934088" eaLnBrk="0" fontAlgn="base" hangingPunct="0">
              <a:spcBef>
                <a:spcPct val="0"/>
              </a:spcBef>
              <a:spcAft>
                <a:spcPct val="0"/>
              </a:spcAft>
              <a:defRPr sz="2400">
                <a:solidFill>
                  <a:schemeClr val="tx1"/>
                </a:solidFill>
                <a:latin typeface="Calibri" charset="0"/>
                <a:ea typeface="ＭＳ Ｐゴシック" charset="0"/>
              </a:defRPr>
            </a:lvl8pPr>
            <a:lvl9pPr marL="3928948" indent="-231115" defTabSz="934088"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r" defTabSz="934088" rtl="0" eaLnBrk="1" fontAlgn="base" latinLnBrk="0" hangingPunct="1">
              <a:lnSpc>
                <a:spcPct val="100000"/>
              </a:lnSpc>
              <a:spcBef>
                <a:spcPct val="0"/>
              </a:spcBef>
              <a:spcAft>
                <a:spcPct val="0"/>
              </a:spcAft>
              <a:buClrTx/>
              <a:buSzTx/>
              <a:buFontTx/>
              <a:buNone/>
              <a:tabLst/>
              <a:defRPr/>
            </a:pPr>
            <a:fld id="{93A08C85-DDFF-4C40-B47D-7B84D41DF31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4088"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56905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xfrm>
            <a:off x="2354263" y="515938"/>
            <a:ext cx="4587875" cy="2581275"/>
          </a:xfrm>
          <a:noFill/>
          <a:ln>
            <a:solidFill>
              <a:srgbClr val="000000"/>
            </a:solidFill>
            <a:miter lim="800000"/>
            <a:headEnd/>
            <a:tailEnd/>
          </a:ln>
        </p:spPr>
      </p:sp>
      <p:sp>
        <p:nvSpPr>
          <p:cNvPr id="72707" name="Notes Placeholder 2"/>
          <p:cNvSpPr>
            <a:spLocks noGrp="1"/>
          </p:cNvSpPr>
          <p:nvPr>
            <p:ph type="body" idx="1"/>
          </p:nvPr>
        </p:nvSpPr>
        <p:spPr bwMode="auto">
          <a:noFill/>
        </p:spPr>
        <p:txBody>
          <a:bodyPr/>
          <a:lstStyle/>
          <a:p>
            <a:pPr eaLnBrk="1" hangingPunct="1">
              <a:spcBef>
                <a:spcPct val="0"/>
              </a:spcBef>
            </a:pPr>
            <a:r>
              <a:rPr lang="en-US"/>
              <a:t>similar neighboring gene identity and order for both </a:t>
            </a:r>
            <a:r>
              <a:rPr lang="en-US" i="1"/>
              <a:t>tyrRS</a:t>
            </a:r>
            <a:r>
              <a:rPr lang="en-US"/>
              <a:t> types A and B</a:t>
            </a:r>
          </a:p>
          <a:p>
            <a:pPr eaLnBrk="1" hangingPunct="1">
              <a:spcBef>
                <a:spcPct val="0"/>
              </a:spcBef>
            </a:pPr>
            <a:endParaRPr lang="en-US"/>
          </a:p>
          <a:p>
            <a:pPr eaLnBrk="1" hangingPunct="1">
              <a:spcBef>
                <a:spcPct val="0"/>
              </a:spcBef>
            </a:pPr>
            <a:r>
              <a:rPr lang="en-US"/>
              <a:t>The similarities in </a:t>
            </a:r>
            <a:r>
              <a:rPr lang="en-US" i="1"/>
              <a:t>tyrRS</a:t>
            </a:r>
            <a:r>
              <a:rPr lang="en-US"/>
              <a:t> region but differences in </a:t>
            </a:r>
            <a:r>
              <a:rPr lang="en-US" i="1"/>
              <a:t>tyrRS</a:t>
            </a:r>
            <a:r>
              <a:rPr lang="en-US"/>
              <a:t> type imply that transfer of </a:t>
            </a:r>
            <a:r>
              <a:rPr lang="en-US" i="1"/>
              <a:t>tyrRS </a:t>
            </a:r>
            <a:r>
              <a:rPr lang="en-US"/>
              <a:t>types among these genomes followed by homologous recombination.  Although the two </a:t>
            </a:r>
            <a:r>
              <a:rPr lang="en-US" i="1"/>
              <a:t>tyrRS</a:t>
            </a:r>
            <a:r>
              <a:rPr lang="en-US"/>
              <a:t> types have low identity, homologous replacement with breakpoints in the neighboring genes may have facilitated the switching between TyrRS types.  </a:t>
            </a:r>
            <a:r>
              <a:rPr lang="en-US" i="1"/>
              <a:t>P. aeruginosa</a:t>
            </a:r>
            <a:r>
              <a:rPr lang="en-US"/>
              <a:t> also carries </a:t>
            </a:r>
            <a:r>
              <a:rPr lang="en-US" i="1"/>
              <a:t>tyrRS</a:t>
            </a:r>
            <a:r>
              <a:rPr lang="en-US"/>
              <a:t> type A, but the genomic neighborhood of this gene does not show synteny with that of the </a:t>
            </a:r>
            <a:r>
              <a:rPr lang="en-US" i="1"/>
              <a:t>tyrRS</a:t>
            </a:r>
            <a:r>
              <a:rPr lang="en-US"/>
              <a:t> type A of other closely related taxa.</a:t>
            </a:r>
          </a:p>
          <a:p>
            <a:pPr eaLnBrk="1" hangingPunct="1">
              <a:spcBef>
                <a:spcPct val="0"/>
              </a:spcBef>
            </a:pPr>
            <a:endParaRPr lang="en-US"/>
          </a:p>
          <a:p>
            <a:pPr eaLnBrk="1" hangingPunct="1">
              <a:spcBef>
                <a:spcPct val="0"/>
              </a:spcBef>
            </a:pPr>
            <a:r>
              <a:rPr lang="en-US"/>
              <a:t>The finding of similar </a:t>
            </a:r>
            <a:r>
              <a:rPr lang="en-US" i="1"/>
              <a:t>tyrRS </a:t>
            </a:r>
            <a:r>
              <a:rPr lang="en-US"/>
              <a:t>gene neighborhoods in close relatives carrying either type A or type B provides evidence for the replacement of one form of </a:t>
            </a:r>
            <a:r>
              <a:rPr lang="en-US" i="1"/>
              <a:t>tyrRS</a:t>
            </a:r>
            <a:r>
              <a:rPr lang="en-US"/>
              <a:t> with another.  Significantly, this rejects the differential loss hypothesis for these organisms.  If the last common ancestor possessed both types of enzymes, we would expect the genes coding for each type of </a:t>
            </a:r>
            <a:r>
              <a:rPr lang="en-US" i="1"/>
              <a:t>tyrRS</a:t>
            </a:r>
            <a:r>
              <a:rPr lang="en-US"/>
              <a:t> to possess dissimilar genes flanking them. </a:t>
            </a:r>
          </a:p>
          <a:p>
            <a:pPr eaLnBrk="1" hangingPunct="1">
              <a:spcBef>
                <a:spcPct val="0"/>
              </a:spcBef>
            </a:pPr>
            <a:endParaRPr lang="en-US"/>
          </a:p>
          <a:p>
            <a:pPr eaLnBrk="1" hangingPunct="1">
              <a:spcBef>
                <a:spcPct val="0"/>
              </a:spcBef>
            </a:pPr>
            <a:r>
              <a:rPr lang="en-US"/>
              <a:t>The two TyrRS types are so divergent (approximately 28 % identity between the two </a:t>
            </a:r>
            <a:r>
              <a:rPr lang="en-US" i="1"/>
              <a:t>Pseudomonas</a:t>
            </a:r>
            <a:r>
              <a:rPr lang="en-US"/>
              <a:t> TyrRS types) that the possibility of homologous recombination within the TyrRS homeoalleles is unlikely.  Consequently, in case of TyrRS homeoalleles, we expect that the unit of successful horizontal gene transfer includes at least the complete </a:t>
            </a:r>
            <a:r>
              <a:rPr lang="en-US" i="1"/>
              <a:t>tyrRS</a:t>
            </a:r>
            <a:r>
              <a:rPr lang="en-US"/>
              <a:t> gene. </a:t>
            </a:r>
          </a:p>
        </p:txBody>
      </p:sp>
      <p:sp>
        <p:nvSpPr>
          <p:cNvPr id="72708" name="Slide Number Placeholder 3"/>
          <p:cNvSpPr>
            <a:spLocks noGrp="1"/>
          </p:cNvSpPr>
          <p:nvPr>
            <p:ph type="sldNum" sz="quarter" idx="5"/>
          </p:nvPr>
        </p:nvSpPr>
        <p:spPr bwMode="auto">
          <a:noFill/>
          <a:ln>
            <a:miter lim="800000"/>
            <a:headEnd/>
            <a:tailEnd/>
          </a:ln>
        </p:spPr>
        <p:txBody>
          <a:bodyPr/>
          <a:lstStyle/>
          <a:p>
            <a:pPr marL="0" marR="0" lvl="0" indent="0" algn="r" defTabSz="923925" rtl="0" eaLnBrk="1" fontAlgn="base" latinLnBrk="0" hangingPunct="1">
              <a:lnSpc>
                <a:spcPct val="100000"/>
              </a:lnSpc>
              <a:spcBef>
                <a:spcPct val="0"/>
              </a:spcBef>
              <a:spcAft>
                <a:spcPct val="0"/>
              </a:spcAft>
              <a:buClrTx/>
              <a:buSzTx/>
              <a:buFontTx/>
              <a:buNone/>
              <a:tabLst/>
              <a:defRPr/>
            </a:pPr>
            <a:fld id="{11215066-CED3-4F8C-BCFA-2594586457E1}" type="slidenum">
              <a:rPr kumimoji="0" lang="en-US" sz="1200" b="0" i="0" u="none" strike="noStrike" kern="1200" cap="none" spc="0" normalizeH="0" baseline="0" noProof="0">
                <a:ln>
                  <a:noFill/>
                </a:ln>
                <a:solidFill>
                  <a:prstClr val="black"/>
                </a:solidFill>
                <a:effectLst/>
                <a:uLnTx/>
                <a:uFillTx/>
                <a:latin typeface="Arial" pitchFamily="-108" charset="0"/>
                <a:ea typeface="+mn-ea"/>
                <a:cs typeface="+mn-cs"/>
              </a:rPr>
              <a:pPr marL="0" marR="0" lvl="0" indent="0" algn="r" defTabSz="923925"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rial" pitchFamily="-108" charset="0"/>
              <a:ea typeface="+mn-ea"/>
              <a:cs typeface="+mn-cs"/>
            </a:endParaRPr>
          </a:p>
        </p:txBody>
      </p:sp>
    </p:spTree>
    <p:extLst>
      <p:ext uri="{BB962C8B-B14F-4D97-AF65-F5344CB8AC3E}">
        <p14:creationId xmlns:p14="http://schemas.microsoft.com/office/powerpoint/2010/main" val="29677709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5E3BC-C256-4D4B-86BA-2630D8C0A5D8}" type="slidenum">
              <a:rPr lang="en-US" smtClean="0"/>
              <a:pPr/>
              <a:t>28</a:t>
            </a:fld>
            <a:endParaRPr lang="en-US"/>
          </a:p>
        </p:txBody>
      </p:sp>
    </p:spTree>
    <p:extLst>
      <p:ext uri="{BB962C8B-B14F-4D97-AF65-F5344CB8AC3E}">
        <p14:creationId xmlns:p14="http://schemas.microsoft.com/office/powerpoint/2010/main" val="1564272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128001-F62E-E34F-B938-CD4837E477A6}" type="slidenum">
              <a:rPr lang="en-US" smtClean="0"/>
              <a:t>29</a:t>
            </a:fld>
            <a:endParaRPr lang="en-US"/>
          </a:p>
        </p:txBody>
      </p:sp>
    </p:spTree>
    <p:extLst>
      <p:ext uri="{BB962C8B-B14F-4D97-AF65-F5344CB8AC3E}">
        <p14:creationId xmlns:p14="http://schemas.microsoft.com/office/powerpoint/2010/main" val="2950671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4B5E3BC-C256-4D4B-86BA-2630D8C0A5D8}" type="slidenum">
              <a:rPr lang="en-US" smtClean="0"/>
              <a:pPr/>
              <a:t>34</a:t>
            </a:fld>
            <a:endParaRPr lang="en-US"/>
          </a:p>
        </p:txBody>
      </p:sp>
    </p:spTree>
    <p:extLst>
      <p:ext uri="{BB962C8B-B14F-4D97-AF65-F5344CB8AC3E}">
        <p14:creationId xmlns:p14="http://schemas.microsoft.com/office/powerpoint/2010/main" val="2278919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a</a:t>
            </a:r>
            <a:r>
              <a:rPr lang="en-US" sz="1200" b="0" i="0" u="none" strike="noStrike" kern="1200" dirty="0">
                <a:solidFill>
                  <a:schemeClr val="tx1"/>
                </a:solidFill>
                <a:effectLst/>
                <a:latin typeface="+mn-lt"/>
                <a:ea typeface="+mn-ea"/>
                <a:cs typeface="+mn-cs"/>
              </a:rPr>
              <a:t> | The genes encoding the gene transfer agent (GTA) particles are located on the host chromosome, and their expression leads to the production of GTA particles (black). GTA genes have never been found to excise from the genome as part of GTA production. Random DNA segments from the producing cell are packaged in the particles (blue particle heads), and only the occasional particle contains GTA genes (red particle head). For all genetically characterized GTAs, the amount of DNA packaged is insufficient to encode the phage-like structure (as indicated by the small heads). It is presumed that GTAs require lysis (dashed line) for release from cells. </a:t>
            </a:r>
            <a:r>
              <a:rPr lang="en-US" sz="1200" b="1" i="0" u="none" strike="noStrike" kern="1200" dirty="0">
                <a:solidFill>
                  <a:schemeClr val="tx1"/>
                </a:solidFill>
                <a:effectLst/>
                <a:latin typeface="+mn-lt"/>
                <a:ea typeface="+mn-ea"/>
                <a:cs typeface="+mn-cs"/>
              </a:rPr>
              <a:t>b</a:t>
            </a:r>
            <a:r>
              <a:rPr lang="en-US" sz="1200" b="0" i="0" u="none" strike="noStrike" kern="1200" dirty="0">
                <a:solidFill>
                  <a:schemeClr val="tx1"/>
                </a:solidFill>
                <a:effectLst/>
                <a:latin typeface="+mn-lt"/>
                <a:ea typeface="+mn-ea"/>
                <a:cs typeface="+mn-cs"/>
              </a:rPr>
              <a:t> | In the production of transducing phages, phage or prophage genes within the host genome are expressed, resulting in the production of phage particles (black) and replication of the phage genome (not shown). Packaging of the complete phage genome then occurs (orange phage heads), with occasional packaging of non-phage DNA (blue phage head). Note that this is an over simplification and some transducing phage particles can contain both phage and cellular genomic DNA. Tailed phage structures require lysis to be released from cells.</a:t>
            </a:r>
            <a:endParaRPr lang="en-US" dirty="0"/>
          </a:p>
        </p:txBody>
      </p:sp>
      <p:sp>
        <p:nvSpPr>
          <p:cNvPr id="4" name="Slide Number Placeholder 3"/>
          <p:cNvSpPr>
            <a:spLocks noGrp="1"/>
          </p:cNvSpPr>
          <p:nvPr>
            <p:ph type="sldNum" sz="quarter" idx="5"/>
          </p:nvPr>
        </p:nvSpPr>
        <p:spPr/>
        <p:txBody>
          <a:bodyPr/>
          <a:lstStyle/>
          <a:p>
            <a:fld id="{7490B034-3A38-8845-A897-F7F31EC965A5}" type="slidenum">
              <a:rPr lang="en-US" smtClean="0"/>
              <a:t>39</a:t>
            </a:fld>
            <a:endParaRPr lang="en-US"/>
          </a:p>
        </p:txBody>
      </p:sp>
    </p:spTree>
    <p:extLst>
      <p:ext uri="{BB962C8B-B14F-4D97-AF65-F5344CB8AC3E}">
        <p14:creationId xmlns:p14="http://schemas.microsoft.com/office/powerpoint/2010/main" val="1617820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5372FE19-51D5-2444-A02A-6942122D4986}"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DE85F1D5-84F9-3041-BD48-82AB7ADF07B7}"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AB84EC35-BDA5-8E48-896F-1903B9DB88A2}" type="slidenum">
              <a:rPr lang="en-US" altLang="en-US"/>
              <a:pPr/>
              <a:t>‹#›</a:t>
            </a:fld>
            <a:endParaRPr lang="en-US"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5840" y="2414482"/>
            <a:ext cx="11399520" cy="1666028"/>
          </a:xfrm>
        </p:spPr>
        <p:txBody>
          <a:bodyPr/>
          <a:lstStyle/>
          <a:p>
            <a:r>
              <a:rPr lang="en-US"/>
              <a:t>Click to edit Master title style</a:t>
            </a:r>
          </a:p>
        </p:txBody>
      </p:sp>
      <p:sp>
        <p:nvSpPr>
          <p:cNvPr id="3" name="Subtitle 2"/>
          <p:cNvSpPr>
            <a:spLocks noGrp="1"/>
          </p:cNvSpPr>
          <p:nvPr>
            <p:ph type="subTitle" idx="1"/>
          </p:nvPr>
        </p:nvSpPr>
        <p:spPr>
          <a:xfrm>
            <a:off x="2011680" y="4404360"/>
            <a:ext cx="9387840" cy="1986280"/>
          </a:xfrm>
        </p:spPr>
        <p:txBody>
          <a:bodyPr/>
          <a:lstStyle>
            <a:lvl1pPr marL="0" indent="0" algn="ctr">
              <a:buNone/>
              <a:defRPr/>
            </a:lvl1pPr>
            <a:lvl2pPr marL="509412" indent="0" algn="ctr">
              <a:buNone/>
              <a:defRPr/>
            </a:lvl2pPr>
            <a:lvl3pPr marL="1018824" indent="0" algn="ctr">
              <a:buNone/>
              <a:defRPr/>
            </a:lvl3pPr>
            <a:lvl4pPr marL="1528237" indent="0" algn="ctr">
              <a:buNone/>
              <a:defRPr/>
            </a:lvl4pPr>
            <a:lvl5pPr marL="2037649" indent="0" algn="ctr">
              <a:buNone/>
              <a:defRPr/>
            </a:lvl5pPr>
            <a:lvl6pPr marL="2547061" indent="0" algn="ctr">
              <a:buNone/>
              <a:defRPr/>
            </a:lvl6pPr>
            <a:lvl7pPr marL="3056473" indent="0" algn="ctr">
              <a:buNone/>
              <a:defRPr/>
            </a:lvl7pPr>
            <a:lvl8pPr marL="3565886" indent="0" algn="ctr">
              <a:buNone/>
              <a:defRPr/>
            </a:lvl8pPr>
            <a:lvl9pPr marL="407529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C3092D17-2D71-3644-ABFE-678A24048096}" type="slidenum">
              <a:rPr lang="en-US" altLang="en-US"/>
              <a:pPr/>
              <a:t>‹#›</a:t>
            </a:fld>
            <a:endParaRPr lang="en-US" altLang="en-US"/>
          </a:p>
        </p:txBody>
      </p:sp>
    </p:spTree>
    <p:extLst>
      <p:ext uri="{BB962C8B-B14F-4D97-AF65-F5344CB8AC3E}">
        <p14:creationId xmlns:p14="http://schemas.microsoft.com/office/powerpoint/2010/main" val="1087546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BA5955A5-42C7-CA47-8304-9DD9DB5DF641}" type="slidenum">
              <a:rPr lang="en-US" altLang="en-US"/>
              <a:pPr/>
              <a:t>‹#›</a:t>
            </a:fld>
            <a:endParaRPr lang="en-US" altLang="en-US"/>
          </a:p>
        </p:txBody>
      </p:sp>
    </p:spTree>
    <p:extLst>
      <p:ext uri="{BB962C8B-B14F-4D97-AF65-F5344CB8AC3E}">
        <p14:creationId xmlns:p14="http://schemas.microsoft.com/office/powerpoint/2010/main" val="9405489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392" y="4994488"/>
            <a:ext cx="1139952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1059392" y="3294275"/>
            <a:ext cx="11399520" cy="1700212"/>
          </a:xfrm>
        </p:spPr>
        <p:txBody>
          <a:bodyPr anchor="b"/>
          <a:lstStyle>
            <a:lvl1pPr marL="0" indent="0">
              <a:buNone/>
              <a:defRPr sz="2200"/>
            </a:lvl1pPr>
            <a:lvl2pPr marL="509412" indent="0">
              <a:buNone/>
              <a:defRPr sz="2000"/>
            </a:lvl2pPr>
            <a:lvl3pPr marL="1018824" indent="0">
              <a:buNone/>
              <a:defRPr sz="1800"/>
            </a:lvl3pPr>
            <a:lvl4pPr marL="1528237" indent="0">
              <a:buNone/>
              <a:defRPr sz="1600"/>
            </a:lvl4pPr>
            <a:lvl5pPr marL="2037649" indent="0">
              <a:buNone/>
              <a:defRPr sz="1600"/>
            </a:lvl5pPr>
            <a:lvl6pPr marL="2547061" indent="0">
              <a:buNone/>
              <a:defRPr sz="1600"/>
            </a:lvl6pPr>
            <a:lvl7pPr marL="3056473" indent="0">
              <a:buNone/>
              <a:defRPr sz="1600"/>
            </a:lvl7pPr>
            <a:lvl8pPr marL="3565886" indent="0">
              <a:buNone/>
              <a:defRPr sz="1600"/>
            </a:lvl8pPr>
            <a:lvl9pPr marL="4075298"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9A7DEA69-4368-0A4A-987C-B42299988817}" type="slidenum">
              <a:rPr lang="en-US" altLang="en-US"/>
              <a:pPr/>
              <a:t>‹#›</a:t>
            </a:fld>
            <a:endParaRPr lang="en-US" altLang="en-US"/>
          </a:p>
        </p:txBody>
      </p:sp>
    </p:spTree>
    <p:extLst>
      <p:ext uri="{BB962C8B-B14F-4D97-AF65-F5344CB8AC3E}">
        <p14:creationId xmlns:p14="http://schemas.microsoft.com/office/powerpoint/2010/main" val="1648907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17360" y="2245360"/>
            <a:ext cx="5588000" cy="4663440"/>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BE922062-5EBC-7749-8318-1E49B4870613}" type="slidenum">
              <a:rPr lang="en-US" altLang="en-US"/>
              <a:pPr/>
              <a:t>‹#›</a:t>
            </a:fld>
            <a:endParaRPr lang="en-US" altLang="en-US"/>
          </a:p>
        </p:txBody>
      </p:sp>
    </p:spTree>
    <p:extLst>
      <p:ext uri="{BB962C8B-B14F-4D97-AF65-F5344CB8AC3E}">
        <p14:creationId xmlns:p14="http://schemas.microsoft.com/office/powerpoint/2010/main" val="478799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0560" y="311256"/>
            <a:ext cx="1207008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0561" y="1739795"/>
            <a:ext cx="5925609"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670561" y="2464859"/>
            <a:ext cx="5925609"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12705" y="1739795"/>
            <a:ext cx="592793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6812705" y="2464859"/>
            <a:ext cx="592793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defRPr>
            </a:lvl1pPr>
          </a:lstStyle>
          <a:p>
            <a:fld id="{30E1869A-D769-BC4A-978F-4FF88E1E51C3}" type="slidenum">
              <a:rPr lang="en-US" altLang="en-US"/>
              <a:pPr/>
              <a:t>‹#›</a:t>
            </a:fld>
            <a:endParaRPr lang="en-US" altLang="en-US"/>
          </a:p>
        </p:txBody>
      </p:sp>
    </p:spTree>
    <p:extLst>
      <p:ext uri="{BB962C8B-B14F-4D97-AF65-F5344CB8AC3E}">
        <p14:creationId xmlns:p14="http://schemas.microsoft.com/office/powerpoint/2010/main" val="20785061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defRPr>
            </a:lvl1pPr>
          </a:lstStyle>
          <a:p>
            <a:fld id="{1D6C89BF-B50F-E945-A957-52B4F6AB68F1}" type="slidenum">
              <a:rPr lang="en-US" altLang="en-US"/>
              <a:pPr/>
              <a:t>‹#›</a:t>
            </a:fld>
            <a:endParaRPr lang="en-US" altLang="en-US"/>
          </a:p>
        </p:txBody>
      </p:sp>
    </p:spTree>
    <p:extLst>
      <p:ext uri="{BB962C8B-B14F-4D97-AF65-F5344CB8AC3E}">
        <p14:creationId xmlns:p14="http://schemas.microsoft.com/office/powerpoint/2010/main" val="3761199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defRPr>
            </a:lvl1pPr>
          </a:lstStyle>
          <a:p>
            <a:fld id="{8E8506B1-A649-C945-B07B-8B2E15C91298}" type="slidenum">
              <a:rPr lang="en-US" altLang="en-US"/>
              <a:pPr/>
              <a:t>‹#›</a:t>
            </a:fld>
            <a:endParaRPr lang="en-US" altLang="en-US"/>
          </a:p>
        </p:txBody>
      </p:sp>
    </p:spTree>
    <p:extLst>
      <p:ext uri="{BB962C8B-B14F-4D97-AF65-F5344CB8AC3E}">
        <p14:creationId xmlns:p14="http://schemas.microsoft.com/office/powerpoint/2010/main" val="2238248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0561" y="309457"/>
            <a:ext cx="4412192"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5243408" y="309457"/>
            <a:ext cx="7497233"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0561" y="1626447"/>
            <a:ext cx="4412192"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E7662F8D-B85E-FF41-B559-3792162511D6}" type="slidenum">
              <a:rPr lang="en-US" altLang="en-US"/>
              <a:pPr/>
              <a:t>‹#›</a:t>
            </a:fld>
            <a:endParaRPr lang="en-US" altLang="en-US"/>
          </a:p>
        </p:txBody>
      </p:sp>
    </p:spTree>
    <p:extLst>
      <p:ext uri="{BB962C8B-B14F-4D97-AF65-F5344CB8AC3E}">
        <p14:creationId xmlns:p14="http://schemas.microsoft.com/office/powerpoint/2010/main" val="37715579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0D0A9A0E-7ED5-A445-88EF-DB6BC39BE1B5}"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28689" y="5440681"/>
            <a:ext cx="804672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2628689" y="694478"/>
            <a:ext cx="804672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pPr lvl="0"/>
            <a:endParaRPr lang="en-US" noProof="0"/>
          </a:p>
        </p:txBody>
      </p:sp>
      <p:sp>
        <p:nvSpPr>
          <p:cNvPr id="4" name="Text Placeholder 3"/>
          <p:cNvSpPr>
            <a:spLocks noGrp="1"/>
          </p:cNvSpPr>
          <p:nvPr>
            <p:ph type="body" sz="half" idx="2"/>
          </p:nvPr>
        </p:nvSpPr>
        <p:spPr>
          <a:xfrm>
            <a:off x="2628689" y="6082984"/>
            <a:ext cx="804672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defRPr>
            </a:lvl1pPr>
          </a:lstStyle>
          <a:p>
            <a:fld id="{F6D6CFFF-6439-0C45-8013-74B768B5CE28}" type="slidenum">
              <a:rPr lang="en-US" altLang="en-US"/>
              <a:pPr/>
              <a:t>‹#›</a:t>
            </a:fld>
            <a:endParaRPr lang="en-US" altLang="en-US"/>
          </a:p>
        </p:txBody>
      </p:sp>
    </p:spTree>
    <p:extLst>
      <p:ext uri="{BB962C8B-B14F-4D97-AF65-F5344CB8AC3E}">
        <p14:creationId xmlns:p14="http://schemas.microsoft.com/office/powerpoint/2010/main" val="24262053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2BD9F87C-461E-E24E-AB05-3C776EA362B2}" type="slidenum">
              <a:rPr lang="en-US" altLang="en-US"/>
              <a:pPr/>
              <a:t>‹#›</a:t>
            </a:fld>
            <a:endParaRPr lang="en-US" altLang="en-US"/>
          </a:p>
        </p:txBody>
      </p:sp>
    </p:spTree>
    <p:extLst>
      <p:ext uri="{BB962C8B-B14F-4D97-AF65-F5344CB8AC3E}">
        <p14:creationId xmlns:p14="http://schemas.microsoft.com/office/powerpoint/2010/main" val="264568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55480" y="690880"/>
            <a:ext cx="2849880" cy="62179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690880"/>
            <a:ext cx="8326120" cy="62179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defRPr>
            </a:lvl1pPr>
          </a:lstStyle>
          <a:p>
            <a:fld id="{107181BB-C4EB-EB4A-AD94-E2BB21D334DB}" type="slidenum">
              <a:rPr lang="en-US" altLang="en-US"/>
              <a:pPr/>
              <a:t>‹#›</a:t>
            </a:fld>
            <a:endParaRPr lang="en-US" altLang="en-US"/>
          </a:p>
        </p:txBody>
      </p:sp>
    </p:spTree>
    <p:extLst>
      <p:ext uri="{BB962C8B-B14F-4D97-AF65-F5344CB8AC3E}">
        <p14:creationId xmlns:p14="http://schemas.microsoft.com/office/powerpoint/2010/main" val="799612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016" y="609320"/>
            <a:ext cx="10363970" cy="1143000"/>
          </a:xfrm>
        </p:spPr>
        <p:txBody>
          <a:bodyPr/>
          <a:lstStyle/>
          <a:p>
            <a:r>
              <a:rPr lang="en-US"/>
              <a:t>Click to edit Master title style</a:t>
            </a:r>
          </a:p>
        </p:txBody>
      </p:sp>
      <p:sp>
        <p:nvSpPr>
          <p:cNvPr id="3" name="Chart Placeholder 2"/>
          <p:cNvSpPr>
            <a:spLocks noGrp="1"/>
          </p:cNvSpPr>
          <p:nvPr>
            <p:ph type="chart" sz="half" idx="1"/>
          </p:nvPr>
        </p:nvSpPr>
        <p:spPr>
          <a:xfrm>
            <a:off x="914016" y="1982041"/>
            <a:ext cx="5089621" cy="4113959"/>
          </a:xfrm>
        </p:spPr>
        <p:txBody>
          <a:bodyPr/>
          <a:lstStyle/>
          <a:p>
            <a:pPr lvl="0"/>
            <a:endParaRPr lang="en-US" noProof="0"/>
          </a:p>
        </p:txBody>
      </p:sp>
      <p:sp>
        <p:nvSpPr>
          <p:cNvPr id="4" name="Text Placeholder 3"/>
          <p:cNvSpPr>
            <a:spLocks noGrp="1"/>
          </p:cNvSpPr>
          <p:nvPr>
            <p:ph type="body" sz="half" idx="2"/>
          </p:nvPr>
        </p:nvSpPr>
        <p:spPr>
          <a:xfrm>
            <a:off x="6188364" y="1982041"/>
            <a:ext cx="5089622" cy="41139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17879A-B5BF-CA44-9726-022CB0CC152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867235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fld id="{3639291A-7C9C-8B45-AB95-92342BDB7A00}"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B1BDA691-1D67-B346-A274-561D6ED9FC45}"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6" y="1535113"/>
            <a:ext cx="5389033" cy="639762"/>
          </a:xfrm>
        </p:spPr>
        <p:txBody>
          <a:bodyPr anchor="b"/>
          <a:lstStyle>
            <a:lvl1pPr marL="0" indent="0">
              <a:buNone/>
              <a:defRPr sz="2400" b="1"/>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fld id="{678A5CA9-EFFF-154E-BC2F-8C86C78FF041}"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fld id="{39C667E7-1BF9-624F-B8F7-6BF9657C89DF}"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fld id="{443602AD-BBD9-EE43-8CFD-D3B852FB3C63}"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5EBFFAC1-FB4C-6B48-BC50-1FFEA7E6FE61}"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charset="0"/>
                <a:ea typeface="ＭＳ Ｐゴシック" charset="0"/>
                <a:cs typeface="ＭＳ Ｐゴシック"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fld id="{6A9170CE-1317-C441-80D2-974CF21F68D0}"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6" tIns="45688" rIns="91376" bIns="4568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latin typeface="Times New Roman" charset="0"/>
              </a:defRPr>
            </a:lvl1pPr>
          </a:lstStyle>
          <a:p>
            <a:fld id="{57A68C95-D7D6-8C47-B315-75E46AC4C4C8}"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496573896"/>
      </p:ext>
    </p:extLst>
  </p:cSld>
  <p:clrMap bg1="lt1" tx1="dk1" bg2="lt2" tx2="dk2" accent1="accent1" accent2="accent2" accent3="accent3" accent4="accent4" accent5="accent5" accent6="accent6" hlink="hlink" folHlink="folHlink"/>
  <p:sldLayoutIdLst>
    <p:sldLayoutId id="2147484921" r:id="rId1"/>
    <p:sldLayoutId id="2147484922" r:id="rId2"/>
    <p:sldLayoutId id="2147484923" r:id="rId3"/>
    <p:sldLayoutId id="2147484924" r:id="rId4"/>
    <p:sldLayoutId id="2147484925" r:id="rId5"/>
    <p:sldLayoutId id="2147484926" r:id="rId6"/>
    <p:sldLayoutId id="2147484927" r:id="rId7"/>
    <p:sldLayoutId id="2147484928" r:id="rId8"/>
    <p:sldLayoutId id="2147484929" r:id="rId9"/>
    <p:sldLayoutId id="2147484930" r:id="rId10"/>
    <p:sldLayoutId id="21474849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6880" algn="ctr" rtl="0" fontAlgn="base">
        <a:spcBef>
          <a:spcPct val="0"/>
        </a:spcBef>
        <a:spcAft>
          <a:spcPct val="0"/>
        </a:spcAft>
        <a:defRPr sz="4400">
          <a:solidFill>
            <a:schemeClr val="tx2"/>
          </a:solidFill>
          <a:latin typeface="Times New Roman" charset="0"/>
        </a:defRPr>
      </a:lvl6pPr>
      <a:lvl7pPr marL="913758" algn="ctr" rtl="0" fontAlgn="base">
        <a:spcBef>
          <a:spcPct val="0"/>
        </a:spcBef>
        <a:spcAft>
          <a:spcPct val="0"/>
        </a:spcAft>
        <a:defRPr sz="4400">
          <a:solidFill>
            <a:schemeClr val="tx2"/>
          </a:solidFill>
          <a:latin typeface="Times New Roman" charset="0"/>
        </a:defRPr>
      </a:lvl7pPr>
      <a:lvl8pPr marL="1370639" algn="ctr" rtl="0" fontAlgn="base">
        <a:spcBef>
          <a:spcPct val="0"/>
        </a:spcBef>
        <a:spcAft>
          <a:spcPct val="0"/>
        </a:spcAft>
        <a:defRPr sz="4400">
          <a:solidFill>
            <a:schemeClr val="tx2"/>
          </a:solidFill>
          <a:latin typeface="Times New Roman" charset="0"/>
        </a:defRPr>
      </a:lvl8pPr>
      <a:lvl9pPr marL="1827517" algn="ctr" rtl="0" fontAlgn="base">
        <a:spcBef>
          <a:spcPct val="0"/>
        </a:spcBef>
        <a:spcAft>
          <a:spcPct val="0"/>
        </a:spcAft>
        <a:defRPr sz="4400">
          <a:solidFill>
            <a:schemeClr val="tx2"/>
          </a:solidFill>
          <a:latin typeface="Times New Roman" charset="0"/>
        </a:defRPr>
      </a:lvl9pPr>
    </p:titleStyle>
    <p:bodyStyle>
      <a:lvl1pPr marL="339725" indent="-339725"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39775" indent="-282575" algn="l" rtl="0" eaLnBrk="0" fontAlgn="base" hangingPunct="0">
        <a:spcBef>
          <a:spcPct val="20000"/>
        </a:spcBef>
        <a:spcAft>
          <a:spcPct val="0"/>
        </a:spcAft>
        <a:buChar char="–"/>
        <a:defRPr sz="2800">
          <a:solidFill>
            <a:schemeClr val="tx1"/>
          </a:solidFill>
          <a:latin typeface="+mn-lt"/>
          <a:ea typeface="ＭＳ Ｐゴシック" charset="-128"/>
        </a:defRPr>
      </a:lvl2pPr>
      <a:lvl3pPr marL="1139825" indent="-225425" algn="l" rtl="0" eaLnBrk="0" fontAlgn="base" hangingPunct="0">
        <a:spcBef>
          <a:spcPct val="20000"/>
        </a:spcBef>
        <a:spcAft>
          <a:spcPct val="0"/>
        </a:spcAft>
        <a:buChar char="•"/>
        <a:defRPr sz="2400">
          <a:solidFill>
            <a:schemeClr val="tx1"/>
          </a:solidFill>
          <a:latin typeface="+mn-lt"/>
          <a:ea typeface="ＭＳ Ｐゴシック" charset="-128"/>
        </a:defRPr>
      </a:lvl3pPr>
      <a:lvl4pPr marL="1597025" indent="-225425" algn="l" rtl="0" eaLnBrk="0" fontAlgn="base" hangingPunct="0">
        <a:spcBef>
          <a:spcPct val="20000"/>
        </a:spcBef>
        <a:spcAft>
          <a:spcPct val="0"/>
        </a:spcAft>
        <a:buChar char="–"/>
        <a:defRPr sz="2000">
          <a:solidFill>
            <a:schemeClr val="tx1"/>
          </a:solidFill>
          <a:latin typeface="+mn-lt"/>
          <a:ea typeface="ＭＳ Ｐゴシック" charset="-128"/>
        </a:defRPr>
      </a:lvl4pPr>
      <a:lvl5pPr marL="2054225" indent="-225425" algn="l" rtl="0" eaLnBrk="0" fontAlgn="base" hangingPunct="0">
        <a:spcBef>
          <a:spcPct val="20000"/>
        </a:spcBef>
        <a:spcAft>
          <a:spcPct val="0"/>
        </a:spcAft>
        <a:buChar char="»"/>
        <a:defRPr sz="2000">
          <a:solidFill>
            <a:schemeClr val="tx1"/>
          </a:solidFill>
          <a:latin typeface="+mn-lt"/>
          <a:ea typeface="ＭＳ Ｐゴシック" charset="-128"/>
        </a:defRPr>
      </a:lvl5pPr>
      <a:lvl6pPr marL="2512836" indent="-228439" algn="l" rtl="0" fontAlgn="base">
        <a:spcBef>
          <a:spcPct val="20000"/>
        </a:spcBef>
        <a:spcAft>
          <a:spcPct val="0"/>
        </a:spcAft>
        <a:buChar char="»"/>
        <a:defRPr sz="2000">
          <a:solidFill>
            <a:schemeClr val="tx1"/>
          </a:solidFill>
          <a:latin typeface="+mn-lt"/>
          <a:ea typeface="ＭＳ Ｐゴシック" charset="-128"/>
        </a:defRPr>
      </a:lvl6pPr>
      <a:lvl7pPr marL="2969716" indent="-228439" algn="l" rtl="0" fontAlgn="base">
        <a:spcBef>
          <a:spcPct val="20000"/>
        </a:spcBef>
        <a:spcAft>
          <a:spcPct val="0"/>
        </a:spcAft>
        <a:buChar char="»"/>
        <a:defRPr sz="2000">
          <a:solidFill>
            <a:schemeClr val="tx1"/>
          </a:solidFill>
          <a:latin typeface="+mn-lt"/>
          <a:ea typeface="ＭＳ Ｐゴシック" charset="-128"/>
        </a:defRPr>
      </a:lvl7pPr>
      <a:lvl8pPr marL="3426595" indent="-228439" algn="l" rtl="0" fontAlgn="base">
        <a:spcBef>
          <a:spcPct val="20000"/>
        </a:spcBef>
        <a:spcAft>
          <a:spcPct val="0"/>
        </a:spcAft>
        <a:buChar char="»"/>
        <a:defRPr sz="2000">
          <a:solidFill>
            <a:schemeClr val="tx1"/>
          </a:solidFill>
          <a:latin typeface="+mn-lt"/>
          <a:ea typeface="ＭＳ Ｐゴシック" charset="-128"/>
        </a:defRPr>
      </a:lvl8pPr>
      <a:lvl9pPr marL="3883472" indent="-228439"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bwMode="auto">
          <a:xfrm>
            <a:off x="1005418" y="690563"/>
            <a:ext cx="11400367"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ctr" anchorCtr="0" compatLnSpc="1">
            <a:prstTxWarp prst="textNoShape">
              <a:avLst/>
            </a:prstTxWarp>
          </a:bodyPr>
          <a:lstStyle/>
          <a:p>
            <a:pPr lvl="0"/>
            <a:r>
              <a:rPr lang="en-US" altLang="en-US"/>
              <a:t>Click to edit Master title style</a:t>
            </a:r>
          </a:p>
        </p:txBody>
      </p:sp>
      <p:sp>
        <p:nvSpPr>
          <p:cNvPr id="40963" name="Rectangle 3"/>
          <p:cNvSpPr>
            <a:spLocks noGrp="1" noChangeArrowheads="1"/>
          </p:cNvSpPr>
          <p:nvPr>
            <p:ph type="body" idx="1"/>
          </p:nvPr>
        </p:nvSpPr>
        <p:spPr bwMode="auto">
          <a:xfrm>
            <a:off x="1005418" y="2244726"/>
            <a:ext cx="11400367"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101882" tIns="50941" rIns="101882" bIns="50941"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1005417"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defRPr sz="1600" b="0">
                <a:solidFill>
                  <a:srgbClr val="000000"/>
                </a:solidFill>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4582585" y="7081839"/>
            <a:ext cx="4246033"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ctr">
              <a:defRPr sz="1600" b="0">
                <a:solidFill>
                  <a:srgbClr val="000000"/>
                </a:solidFill>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9611784" y="7081839"/>
            <a:ext cx="2794000" cy="517525"/>
          </a:xfrm>
          <a:prstGeom prst="rect">
            <a:avLst/>
          </a:prstGeom>
          <a:noFill/>
          <a:ln w="9525">
            <a:noFill/>
            <a:miter lim="800000"/>
            <a:headEnd/>
            <a:tailEnd/>
          </a:ln>
          <a:effectLst/>
        </p:spPr>
        <p:txBody>
          <a:bodyPr vert="horz" wrap="square" lIns="101882" tIns="50941" rIns="101882" bIns="50941" numCol="1" anchor="t" anchorCtr="0" compatLnSpc="1">
            <a:prstTxWarp prst="textNoShape">
              <a:avLst/>
            </a:prstTxWarp>
          </a:bodyPr>
          <a:lstStyle>
            <a:lvl1pPr algn="r">
              <a:defRPr sz="1600">
                <a:solidFill>
                  <a:srgbClr val="000000"/>
                </a:solidFill>
                <a:latin typeface="Times New Roman" charset="0"/>
              </a:defRPr>
            </a:lvl1pPr>
          </a:lstStyle>
          <a:p>
            <a:fld id="{773434F3-DE18-BA4B-9094-F5E3E45DB68F}" type="slidenum">
              <a:rPr lang="en-US" altLang="en-US" smtClean="0">
                <a:ea typeface="ＭＳ Ｐゴシック" charset="-128"/>
                <a:cs typeface=""/>
              </a:rPr>
              <a:pPr/>
              <a:t>‹#›</a:t>
            </a:fld>
            <a:endParaRPr lang="en-US" altLang="en-US">
              <a:ea typeface="ＭＳ Ｐゴシック" charset="-128"/>
              <a:cs typeface=""/>
            </a:endParaRPr>
          </a:p>
        </p:txBody>
      </p:sp>
    </p:spTree>
    <p:extLst>
      <p:ext uri="{BB962C8B-B14F-4D97-AF65-F5344CB8AC3E}">
        <p14:creationId xmlns:p14="http://schemas.microsoft.com/office/powerpoint/2010/main" val="1937278238"/>
      </p:ext>
    </p:extLst>
  </p:cSld>
  <p:clrMap bg1="lt1" tx1="dk1" bg2="lt2" tx2="dk2" accent1="accent1" accent2="accent2" accent3="accent3" accent4="accent4" accent5="accent5" accent6="accent6" hlink="hlink" folHlink="folHlink"/>
  <p:sldLayoutIdLst>
    <p:sldLayoutId id="2147484960" r:id="rId1"/>
    <p:sldLayoutId id="2147484961" r:id="rId2"/>
    <p:sldLayoutId id="2147484962" r:id="rId3"/>
    <p:sldLayoutId id="2147484963" r:id="rId4"/>
    <p:sldLayoutId id="2147484964" r:id="rId5"/>
    <p:sldLayoutId id="2147484965" r:id="rId6"/>
    <p:sldLayoutId id="2147484966" r:id="rId7"/>
    <p:sldLayoutId id="2147484967" r:id="rId8"/>
    <p:sldLayoutId id="2147484968" r:id="rId9"/>
    <p:sldLayoutId id="2147484969" r:id="rId10"/>
    <p:sldLayoutId id="2147484970" r:id="rId11"/>
    <p:sldLayoutId id="2147484971" r:id="rId12"/>
  </p:sldLayoutIdLst>
  <p:txStyles>
    <p:titleStyle>
      <a:lvl1pPr algn="ctr" rtl="0" eaLnBrk="0" fontAlgn="base" hangingPunct="0">
        <a:spcBef>
          <a:spcPct val="0"/>
        </a:spcBef>
        <a:spcAft>
          <a:spcPct val="0"/>
        </a:spcAft>
        <a:defRPr sz="49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900">
          <a:solidFill>
            <a:schemeClr val="tx2"/>
          </a:solidFill>
          <a:latin typeface="Times New Roman" charset="0"/>
          <a:ea typeface="ＭＳ Ｐゴシック" charset="0"/>
          <a:cs typeface="ＭＳ Ｐゴシック" charset="0"/>
        </a:defRPr>
      </a:lvl5pPr>
      <a:lvl6pPr marL="509412" algn="ctr" rtl="0" fontAlgn="base">
        <a:spcBef>
          <a:spcPct val="0"/>
        </a:spcBef>
        <a:spcAft>
          <a:spcPct val="0"/>
        </a:spcAft>
        <a:defRPr sz="4900">
          <a:solidFill>
            <a:schemeClr val="tx2"/>
          </a:solidFill>
          <a:latin typeface="Times New Roman" charset="0"/>
        </a:defRPr>
      </a:lvl6pPr>
      <a:lvl7pPr marL="1018824" algn="ctr" rtl="0" fontAlgn="base">
        <a:spcBef>
          <a:spcPct val="0"/>
        </a:spcBef>
        <a:spcAft>
          <a:spcPct val="0"/>
        </a:spcAft>
        <a:defRPr sz="4900">
          <a:solidFill>
            <a:schemeClr val="tx2"/>
          </a:solidFill>
          <a:latin typeface="Times New Roman" charset="0"/>
        </a:defRPr>
      </a:lvl7pPr>
      <a:lvl8pPr marL="1528237" algn="ctr" rtl="0" fontAlgn="base">
        <a:spcBef>
          <a:spcPct val="0"/>
        </a:spcBef>
        <a:spcAft>
          <a:spcPct val="0"/>
        </a:spcAft>
        <a:defRPr sz="4900">
          <a:solidFill>
            <a:schemeClr val="tx2"/>
          </a:solidFill>
          <a:latin typeface="Times New Roman" charset="0"/>
        </a:defRPr>
      </a:lvl8pPr>
      <a:lvl9pPr marL="2037649" algn="ctr" rtl="0" fontAlgn="base">
        <a:spcBef>
          <a:spcPct val="0"/>
        </a:spcBef>
        <a:spcAft>
          <a:spcPct val="0"/>
        </a:spcAft>
        <a:defRPr sz="4900">
          <a:solidFill>
            <a:schemeClr val="tx2"/>
          </a:solidFill>
          <a:latin typeface="Times New Roman" charset="0"/>
        </a:defRPr>
      </a:lvl9pPr>
    </p:titleStyle>
    <p:bodyStyle>
      <a:lvl1pPr marL="381000" indent="-381000" algn="l" rtl="0" eaLnBrk="0" fontAlgn="base" hangingPunct="0">
        <a:spcBef>
          <a:spcPct val="20000"/>
        </a:spcBef>
        <a:spcAft>
          <a:spcPct val="0"/>
        </a:spcAft>
        <a:buChar char="•"/>
        <a:defRPr sz="3600">
          <a:solidFill>
            <a:schemeClr val="tx1"/>
          </a:solidFill>
          <a:latin typeface="+mn-lt"/>
          <a:ea typeface="ＭＳ Ｐゴシック" charset="0"/>
          <a:cs typeface="ＭＳ Ｐゴシック" charset="0"/>
        </a:defRPr>
      </a:lvl1pPr>
      <a:lvl2pPr marL="827088" indent="-317500" algn="l" rtl="0" eaLnBrk="0" fontAlgn="base" hangingPunct="0">
        <a:spcBef>
          <a:spcPct val="20000"/>
        </a:spcBef>
        <a:spcAft>
          <a:spcPct val="0"/>
        </a:spcAft>
        <a:buChar char="–"/>
        <a:defRPr sz="3100">
          <a:solidFill>
            <a:schemeClr val="tx1"/>
          </a:solidFill>
          <a:latin typeface="+mn-lt"/>
          <a:ea typeface="ＭＳ Ｐゴシック" charset="-128"/>
        </a:defRPr>
      </a:lvl2pPr>
      <a:lvl3pPr marL="1273175" indent="-254000" algn="l" rtl="0" eaLnBrk="0" fontAlgn="base" hangingPunct="0">
        <a:spcBef>
          <a:spcPct val="20000"/>
        </a:spcBef>
        <a:spcAft>
          <a:spcPct val="0"/>
        </a:spcAft>
        <a:buChar char="•"/>
        <a:defRPr sz="2700">
          <a:solidFill>
            <a:schemeClr val="tx1"/>
          </a:solidFill>
          <a:latin typeface="+mn-lt"/>
          <a:ea typeface="ＭＳ Ｐゴシック" charset="-128"/>
        </a:defRPr>
      </a:lvl3pPr>
      <a:lvl4pPr marL="1782763" indent="-254000" algn="l" rtl="0" eaLnBrk="0" fontAlgn="base" hangingPunct="0">
        <a:spcBef>
          <a:spcPct val="20000"/>
        </a:spcBef>
        <a:spcAft>
          <a:spcPct val="0"/>
        </a:spcAft>
        <a:buChar char="–"/>
        <a:defRPr sz="2200">
          <a:solidFill>
            <a:schemeClr val="tx1"/>
          </a:solidFill>
          <a:latin typeface="+mn-lt"/>
          <a:ea typeface="ＭＳ Ｐゴシック" charset="-128"/>
        </a:defRPr>
      </a:lvl4pPr>
      <a:lvl5pPr marL="2292350" indent="-254000" algn="l" rtl="0" eaLnBrk="0" fontAlgn="base" hangingPunct="0">
        <a:spcBef>
          <a:spcPct val="20000"/>
        </a:spcBef>
        <a:spcAft>
          <a:spcPct val="0"/>
        </a:spcAft>
        <a:buChar char="»"/>
        <a:defRPr sz="2200">
          <a:solidFill>
            <a:schemeClr val="tx1"/>
          </a:solidFill>
          <a:latin typeface="+mn-lt"/>
          <a:ea typeface="ＭＳ Ｐゴシック" charset="-128"/>
        </a:defRPr>
      </a:lvl5pPr>
      <a:lvl6pPr marL="2801767" indent="-254706" algn="l" rtl="0" fontAlgn="base">
        <a:spcBef>
          <a:spcPct val="20000"/>
        </a:spcBef>
        <a:spcAft>
          <a:spcPct val="0"/>
        </a:spcAft>
        <a:buChar char="»"/>
        <a:defRPr sz="2200">
          <a:solidFill>
            <a:schemeClr val="tx1"/>
          </a:solidFill>
          <a:latin typeface="+mn-lt"/>
          <a:ea typeface="ＭＳ Ｐゴシック" charset="-128"/>
        </a:defRPr>
      </a:lvl6pPr>
      <a:lvl7pPr marL="3311180" indent="-254706" algn="l" rtl="0" fontAlgn="base">
        <a:spcBef>
          <a:spcPct val="20000"/>
        </a:spcBef>
        <a:spcAft>
          <a:spcPct val="0"/>
        </a:spcAft>
        <a:buChar char="»"/>
        <a:defRPr sz="2200">
          <a:solidFill>
            <a:schemeClr val="tx1"/>
          </a:solidFill>
          <a:latin typeface="+mn-lt"/>
          <a:ea typeface="ＭＳ Ｐゴシック" charset="-128"/>
        </a:defRPr>
      </a:lvl7pPr>
      <a:lvl8pPr marL="3820592" indent="-254706" algn="l" rtl="0" fontAlgn="base">
        <a:spcBef>
          <a:spcPct val="20000"/>
        </a:spcBef>
        <a:spcAft>
          <a:spcPct val="0"/>
        </a:spcAft>
        <a:buChar char="»"/>
        <a:defRPr sz="2200">
          <a:solidFill>
            <a:schemeClr val="tx1"/>
          </a:solidFill>
          <a:latin typeface="+mn-lt"/>
          <a:ea typeface="ＭＳ Ｐゴシック" charset="-128"/>
        </a:defRPr>
      </a:lvl8pPr>
      <a:lvl9pPr marL="4330004" indent="-254706" algn="l" rtl="0" fontAlgn="base">
        <a:spcBef>
          <a:spcPct val="20000"/>
        </a:spcBef>
        <a:spcAft>
          <a:spcPct val="0"/>
        </a:spcAft>
        <a:buChar char="»"/>
        <a:defRPr sz="2200">
          <a:solidFill>
            <a:schemeClr val="tx1"/>
          </a:solidFill>
          <a:latin typeface="+mn-lt"/>
          <a:ea typeface="ＭＳ Ｐゴシック" charset="-128"/>
        </a:defRPr>
      </a:lvl9pPr>
    </p:bodyStyle>
    <p:otherStyle>
      <a:defPPr>
        <a:defRPr lang="en-US"/>
      </a:defPPr>
      <a:lvl1pPr marL="0" algn="l" defTabSz="509412" rtl="0" eaLnBrk="1" latinLnBrk="0" hangingPunct="1">
        <a:defRPr sz="2000" kern="1200">
          <a:solidFill>
            <a:schemeClr val="tx1"/>
          </a:solidFill>
          <a:latin typeface="+mn-lt"/>
          <a:ea typeface="+mn-ea"/>
          <a:cs typeface="+mn-cs"/>
        </a:defRPr>
      </a:lvl1pPr>
      <a:lvl2pPr marL="509412" algn="l" defTabSz="509412" rtl="0" eaLnBrk="1" latinLnBrk="0" hangingPunct="1">
        <a:defRPr sz="2000" kern="1200">
          <a:solidFill>
            <a:schemeClr val="tx1"/>
          </a:solidFill>
          <a:latin typeface="+mn-lt"/>
          <a:ea typeface="+mn-ea"/>
          <a:cs typeface="+mn-cs"/>
        </a:defRPr>
      </a:lvl2pPr>
      <a:lvl3pPr marL="1018824" algn="l" defTabSz="509412" rtl="0" eaLnBrk="1" latinLnBrk="0" hangingPunct="1">
        <a:defRPr sz="2000" kern="1200">
          <a:solidFill>
            <a:schemeClr val="tx1"/>
          </a:solidFill>
          <a:latin typeface="+mn-lt"/>
          <a:ea typeface="+mn-ea"/>
          <a:cs typeface="+mn-cs"/>
        </a:defRPr>
      </a:lvl3pPr>
      <a:lvl4pPr marL="1528237" algn="l" defTabSz="509412" rtl="0" eaLnBrk="1" latinLnBrk="0" hangingPunct="1">
        <a:defRPr sz="2000" kern="1200">
          <a:solidFill>
            <a:schemeClr val="tx1"/>
          </a:solidFill>
          <a:latin typeface="+mn-lt"/>
          <a:ea typeface="+mn-ea"/>
          <a:cs typeface="+mn-cs"/>
        </a:defRPr>
      </a:lvl4pPr>
      <a:lvl5pPr marL="2037649" algn="l" defTabSz="509412" rtl="0" eaLnBrk="1" latinLnBrk="0" hangingPunct="1">
        <a:defRPr sz="2000" kern="1200">
          <a:solidFill>
            <a:schemeClr val="tx1"/>
          </a:solidFill>
          <a:latin typeface="+mn-lt"/>
          <a:ea typeface="+mn-ea"/>
          <a:cs typeface="+mn-cs"/>
        </a:defRPr>
      </a:lvl5pPr>
      <a:lvl6pPr marL="2547061" algn="l" defTabSz="509412" rtl="0" eaLnBrk="1" latinLnBrk="0" hangingPunct="1">
        <a:defRPr sz="2000" kern="1200">
          <a:solidFill>
            <a:schemeClr val="tx1"/>
          </a:solidFill>
          <a:latin typeface="+mn-lt"/>
          <a:ea typeface="+mn-ea"/>
          <a:cs typeface="+mn-cs"/>
        </a:defRPr>
      </a:lvl6pPr>
      <a:lvl7pPr marL="3056473" algn="l" defTabSz="509412" rtl="0" eaLnBrk="1" latinLnBrk="0" hangingPunct="1">
        <a:defRPr sz="2000" kern="1200">
          <a:solidFill>
            <a:schemeClr val="tx1"/>
          </a:solidFill>
          <a:latin typeface="+mn-lt"/>
          <a:ea typeface="+mn-ea"/>
          <a:cs typeface="+mn-cs"/>
        </a:defRPr>
      </a:lvl7pPr>
      <a:lvl8pPr marL="3565886" algn="l" defTabSz="509412" rtl="0" eaLnBrk="1" latinLnBrk="0" hangingPunct="1">
        <a:defRPr sz="2000" kern="1200">
          <a:solidFill>
            <a:schemeClr val="tx1"/>
          </a:solidFill>
          <a:latin typeface="+mn-lt"/>
          <a:ea typeface="+mn-ea"/>
          <a:cs typeface="+mn-cs"/>
        </a:defRPr>
      </a:lvl8pPr>
      <a:lvl9pPr marL="4075298" algn="l" defTabSz="509412"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hyperlink" Target="https://microbe.net/2015/04/08/what-does-the-term-microbiome-mean-and-where-did-it-come-from-a-bit-of-a-surprise/" TargetMode="Externa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hyperlink" Target="https://www.genetics.org/content/genetics/143/4/1843.full.pdf" TargetMode="External"/><Relationship Id="rId2" Type="http://schemas.openxmlformats.org/officeDocument/2006/relationships/image" Target="../media/image18.emf"/><Relationship Id="rId1" Type="http://schemas.openxmlformats.org/officeDocument/2006/relationships/slideLayout" Target="../slideLayouts/slideLayout15.xml"/><Relationship Id="rId4" Type="http://schemas.openxmlformats.org/officeDocument/2006/relationships/hyperlink" Target="https://www.sciencedirect.com/science/article/pii/S0966842X97011104?via%3Dihub"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9.png"/><Relationship Id="rId1" Type="http://schemas.openxmlformats.org/officeDocument/2006/relationships/slideLayout" Target="../slideLayouts/slideLayout15.xml"/><Relationship Id="rId4" Type="http://schemas.openxmlformats.org/officeDocument/2006/relationships/hyperlink" Target="https://www.frontiersin.org/articles/10.3389/fmicb.2015.00728/full"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en.wikipedia.org/wiki/Red_Queen_hypothesis" TargetMode="External"/><Relationship Id="rId2" Type="http://schemas.openxmlformats.org/officeDocument/2006/relationships/image" Target="../media/image18.emf"/><Relationship Id="rId1" Type="http://schemas.openxmlformats.org/officeDocument/2006/relationships/slideLayout" Target="../slideLayouts/slideLayout15.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9.jpe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ncbi.nlm.nih.gov/pmc/articles/PMC1635020/" TargetMode="Externa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hyperlink" Target="http://www.whfreeman.com/" TargetMode="External"/><Relationship Id="rId7" Type="http://schemas.openxmlformats.org/officeDocument/2006/relationships/hyperlink" Target="https://www.ncbi.nlm.nih.gov/books/n/iga/A4529/def-item/A5201/" TargetMode="External"/><Relationship Id="rId2" Type="http://schemas.openxmlformats.org/officeDocument/2006/relationships/image" Target="../media/image42.tiff"/><Relationship Id="rId1" Type="http://schemas.openxmlformats.org/officeDocument/2006/relationships/slideLayout" Target="../slideLayouts/slideLayout13.xml"/><Relationship Id="rId6" Type="http://schemas.openxmlformats.org/officeDocument/2006/relationships/hyperlink" Target="https://www.ncbi.nlm.nih.gov/books/n/iga/A4529/def-item/A4884/" TargetMode="External"/><Relationship Id="rId5" Type="http://schemas.openxmlformats.org/officeDocument/2006/relationships/image" Target="../media/image43.png"/><Relationship Id="rId4" Type="http://schemas.openxmlformats.org/officeDocument/2006/relationships/hyperlink" Target="https://www.ncbi.nlm.nih.gov/books/n/iga/"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ncbi.nlm.nih.gov/books/n/iga/A4529/def-item/A4530/" TargetMode="External"/><Relationship Id="rId3" Type="http://schemas.openxmlformats.org/officeDocument/2006/relationships/hyperlink" Target="http://www.whfreeman.com/" TargetMode="External"/><Relationship Id="rId7" Type="http://schemas.openxmlformats.org/officeDocument/2006/relationships/hyperlink" Target="https://www.ncbi.nlm.nih.gov/books/n/iga/A4529/def-item/A5201/" TargetMode="External"/><Relationship Id="rId2" Type="http://schemas.openxmlformats.org/officeDocument/2006/relationships/image" Target="../media/image44.tiff"/><Relationship Id="rId1" Type="http://schemas.openxmlformats.org/officeDocument/2006/relationships/slideLayout" Target="../slideLayouts/slideLayout13.xml"/><Relationship Id="rId6" Type="http://schemas.openxmlformats.org/officeDocument/2006/relationships/hyperlink" Target="https://www.ncbi.nlm.nih.gov/books/n/iga/A4529/def-item/A5462/" TargetMode="External"/><Relationship Id="rId11" Type="http://schemas.openxmlformats.org/officeDocument/2006/relationships/hyperlink" Target="https://www.ncbi.nlm.nih.gov/books/n/iga/A4529/def-item/A5515/" TargetMode="External"/><Relationship Id="rId5" Type="http://schemas.openxmlformats.org/officeDocument/2006/relationships/image" Target="../media/image43.png"/><Relationship Id="rId10" Type="http://schemas.openxmlformats.org/officeDocument/2006/relationships/hyperlink" Target="https://www.ncbi.nlm.nih.gov/books/n/iga/A4529/def-item/A5017/" TargetMode="External"/><Relationship Id="rId4" Type="http://schemas.openxmlformats.org/officeDocument/2006/relationships/hyperlink" Target="https://www.ncbi.nlm.nih.gov/books/n/iga/" TargetMode="External"/><Relationship Id="rId9" Type="http://schemas.openxmlformats.org/officeDocument/2006/relationships/hyperlink" Target="https://www.ncbi.nlm.nih.gov/books/n/iga/A4529/def-item/A4717/"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5.tiff"/><Relationship Id="rId7" Type="http://schemas.openxmlformats.org/officeDocument/2006/relationships/hyperlink" Target="https://www.ncbi.nlm.nih.gov/entrez/eutils/elink.fcgi?dbfrom=pubmed&amp;retmode=ref&amp;cmd=prlinks&amp;id=22683880"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www.ncbi.nlm.nih.gov/pubmed/?term=Beatty%20JT%5BAuthor%5D&amp;cauthor=true&amp;cauthor_uid=22683880" TargetMode="External"/><Relationship Id="rId5" Type="http://schemas.openxmlformats.org/officeDocument/2006/relationships/hyperlink" Target="https://www.ncbi.nlm.nih.gov/pubmed/?term=Zhaxybayeva%20O%5BAuthor%5D&amp;cauthor=true&amp;cauthor_uid=22683880" TargetMode="External"/><Relationship Id="rId4" Type="http://schemas.openxmlformats.org/officeDocument/2006/relationships/hyperlink" Target="https://www.ncbi.nlm.nih.gov/pubmed/?term=Lang%20AS%5BAuthor%5D&amp;cauthor=true&amp;cauthor_uid=22683880"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www.sciencemag.org/content/309/5741/1717.long" TargetMode="External"/><Relationship Id="rId1" Type="http://schemas.openxmlformats.org/officeDocument/2006/relationships/slideLayout" Target="../slideLayouts/slideLayout18.xml"/><Relationship Id="rId4" Type="http://schemas.openxmlformats.org/officeDocument/2006/relationships/hyperlink" Target="https://science.sciencemag.org/content/309/5741/1717.lon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ww.ncbi.nlm.nih.gov/pubmed/?term=Lang%20AS%5BAuthor%5D&amp;cauthor=true&amp;cauthor_uid=22683880" TargetMode="External"/><Relationship Id="rId7" Type="http://schemas.openxmlformats.org/officeDocument/2006/relationships/image" Target="../media/image46.tif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www.ncbi.nlm.nih.gov/entrez/eutils/elink.fcgi?dbfrom=pubmed&amp;retmode=ref&amp;cmd=prlinks&amp;id=22683880" TargetMode="External"/><Relationship Id="rId5" Type="http://schemas.openxmlformats.org/officeDocument/2006/relationships/hyperlink" Target="https://www.ncbi.nlm.nih.gov/pubmed/?term=Beatty%20JT%5BAuthor%5D&amp;cauthor=true&amp;cauthor_uid=22683880" TargetMode="External"/><Relationship Id="rId4" Type="http://schemas.openxmlformats.org/officeDocument/2006/relationships/hyperlink" Target="https://www.ncbi.nlm.nih.gov/pubmed/?term=Zhaxybayeva%20O%5BAuthor%5D&amp;cauthor=true&amp;cauthor_uid=22683880"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s://www.nature.com/articles/nrg3962"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hyperlink" Target="http://rrresearch.fieldofscience.com/2018/01/might-gta-be-vaccination-system-for.html?utm_source=feedburner&amp;utm_medium=feed&amp;utm_campaign=Feed:+RRResearch+(RRResearch)" TargetMode="Externa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hyperlink" Target="https://dx.doi.org/10.3389/fmicb.2018.02527"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hyperlink" Target="http://www.ncbi.nlm.nih.gov/pmc/articles/PMC1635020/" TargetMode="External"/><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17.xml"/><Relationship Id="rId7" Type="http://schemas.openxmlformats.org/officeDocument/2006/relationships/image" Target="../media/image54.png"/><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hyperlink" Target="http://www.sciencedirect.com/science/article/pii/S0966842X16301421?via=ihub" TargetMode="External"/><Relationship Id="rId5" Type="http://schemas.openxmlformats.org/officeDocument/2006/relationships/image" Target="../media/image53.png"/><Relationship Id="rId4" Type="http://schemas.openxmlformats.org/officeDocument/2006/relationships/oleObject" Target="../embeddings/oleObject1.bin"/></Relationships>
</file>

<file path=ppt/slides/_rels/slide5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8.png"/><Relationship Id="rId7" Type="http://schemas.openxmlformats.org/officeDocument/2006/relationships/diagramColors" Target="../diagrams/colors1.xml"/><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4.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3.xml"/><Relationship Id="rId5" Type="http://schemas.openxmlformats.org/officeDocument/2006/relationships/image" Target="../media/image62.png"/><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3.xml"/><Relationship Id="rId5" Type="http://schemas.openxmlformats.org/officeDocument/2006/relationships/image" Target="../media/image66.png"/><Relationship Id="rId4"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wsj.com/articles/SB115040765329081636" TargetMode="External"/><Relationship Id="rId1" Type="http://schemas.openxmlformats.org/officeDocument/2006/relationships/slideLayout" Target="../slideLayouts/slideLayout18.xml"/><Relationship Id="rId4" Type="http://schemas.openxmlformats.org/officeDocument/2006/relationships/image" Target="../media/image7.gif"/></Relationships>
</file>

<file path=ppt/slides/_rels/slide8.xml.rels><?xml version="1.0" encoding="UTF-8" standalone="yes"?>
<Relationships xmlns="http://schemas.openxmlformats.org/package/2006/relationships"><Relationship Id="rId3" Type="http://schemas.openxmlformats.org/officeDocument/2006/relationships/hyperlink" Target="https://www.ncbi.nlm.nih.gov/pmc/articles/PMC4134395" TargetMode="External"/><Relationship Id="rId7" Type="http://schemas.openxmlformats.org/officeDocument/2006/relationships/hyperlink" Target="https://en.wikipedia.org/wiki/Denisovan" TargetMode="External"/><Relationship Id="rId2" Type="http://schemas.openxmlformats.org/officeDocument/2006/relationships/hyperlink" Target="https://www.ncbi.nlm.nih.gov/pmc/articles/PMC3677943/" TargetMode="External"/><Relationship Id="rId1" Type="http://schemas.openxmlformats.org/officeDocument/2006/relationships/slideLayout" Target="../slideLayouts/slideLayout18.xml"/><Relationship Id="rId6" Type="http://schemas.openxmlformats.org/officeDocument/2006/relationships/hyperlink" Target="https://en.wikipedia.org/wiki/Interbreeding_between_archaic_and_modern_humans" TargetMode="External"/><Relationship Id="rId5" Type="http://schemas.openxmlformats.org/officeDocument/2006/relationships/image" Target="../media/image9.sv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BBB73-7699-2B4E-8B58-EEA5B669B217}"/>
              </a:ext>
            </a:extLst>
          </p:cNvPr>
          <p:cNvSpPr>
            <a:spLocks noGrp="1"/>
          </p:cNvSpPr>
          <p:nvPr>
            <p:ph type="title"/>
          </p:nvPr>
        </p:nvSpPr>
        <p:spPr>
          <a:xfrm>
            <a:off x="914400" y="987972"/>
            <a:ext cx="10363200" cy="1143000"/>
          </a:xfrm>
        </p:spPr>
        <p:txBody>
          <a:bodyPr/>
          <a:lstStyle/>
          <a:p>
            <a:r>
              <a:rPr lang="en-US" sz="4800" dirty="0">
                <a:latin typeface="Calibri Light" panose="020F0302020204030204" pitchFamily="34" charset="0"/>
                <a:cs typeface="Calibri Light" panose="020F0302020204030204" pitchFamily="34" charset="0"/>
              </a:rPr>
              <a:t>MCB 3421 – class 21</a:t>
            </a:r>
          </a:p>
        </p:txBody>
      </p:sp>
      <p:sp>
        <p:nvSpPr>
          <p:cNvPr id="3" name="Content Placeholder 2">
            <a:extLst>
              <a:ext uri="{FF2B5EF4-FFF2-40B4-BE49-F238E27FC236}">
                <a16:creationId xmlns:a16="http://schemas.microsoft.com/office/drawing/2014/main" id="{3B8B02A4-68D2-C746-A14B-F6707F91A79D}"/>
              </a:ext>
            </a:extLst>
          </p:cNvPr>
          <p:cNvSpPr>
            <a:spLocks noGrp="1"/>
          </p:cNvSpPr>
          <p:nvPr>
            <p:ph idx="1"/>
          </p:nvPr>
        </p:nvSpPr>
        <p:spPr>
          <a:xfrm>
            <a:off x="914400" y="3048001"/>
            <a:ext cx="10363200" cy="2141837"/>
          </a:xfrm>
        </p:spPr>
        <p:txBody>
          <a:bodyPr/>
          <a:lstStyle/>
          <a:p>
            <a:pPr marL="0" indent="0" algn="ctr">
              <a:buNone/>
            </a:pPr>
            <a:r>
              <a:rPr lang="en-US" dirty="0">
                <a:latin typeface="Calibri" panose="020F0502020204030204" pitchFamily="34" charset="0"/>
                <a:cs typeface="Calibri" panose="020F0502020204030204" pitchFamily="34" charset="0"/>
              </a:rPr>
              <a:t>HGT and Introgression</a:t>
            </a:r>
          </a:p>
        </p:txBody>
      </p:sp>
    </p:spTree>
    <p:extLst>
      <p:ext uri="{BB962C8B-B14F-4D97-AF65-F5344CB8AC3E}">
        <p14:creationId xmlns:p14="http://schemas.microsoft.com/office/powerpoint/2010/main" val="1288213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1">
            <a:extLst>
              <a:ext uri="{FF2B5EF4-FFF2-40B4-BE49-F238E27FC236}">
                <a16:creationId xmlns:a16="http://schemas.microsoft.com/office/drawing/2014/main" id="{E7AE1096-964E-CD4D-B285-C6A178E87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15350" y="6186489"/>
            <a:ext cx="2065338"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2" name="Picture 3">
            <a:extLst>
              <a:ext uri="{FF2B5EF4-FFF2-40B4-BE49-F238E27FC236}">
                <a16:creationId xmlns:a16="http://schemas.microsoft.com/office/drawing/2014/main" id="{1D3863A6-EA78-E447-BC3A-4A4CAE771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551" y="1147764"/>
            <a:ext cx="4659313" cy="489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 Box 4">
            <a:extLst>
              <a:ext uri="{FF2B5EF4-FFF2-40B4-BE49-F238E27FC236}">
                <a16:creationId xmlns:a16="http://schemas.microsoft.com/office/drawing/2014/main" id="{98AEE422-7F1C-A143-A231-6B36DE2E6C65}"/>
              </a:ext>
            </a:extLst>
          </p:cNvPr>
          <p:cNvSpPr txBox="1">
            <a:spLocks noChangeArrowheads="1"/>
          </p:cNvSpPr>
          <p:nvPr/>
        </p:nvSpPr>
        <p:spPr bwMode="auto">
          <a:xfrm>
            <a:off x="1673225" y="6540501"/>
            <a:ext cx="6611938" cy="19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defTabSz="812800">
              <a:lnSpc>
                <a:spcPct val="97000"/>
              </a:lnSpc>
              <a:spcAft>
                <a:spcPts val="1275"/>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tabLst>
                <a:tab pos="635000" algn="l"/>
                <a:tab pos="1270000" algn="l"/>
                <a:tab pos="1905000" algn="l"/>
                <a:tab pos="2540000" algn="l"/>
                <a:tab pos="3175000" algn="l"/>
                <a:tab pos="3811588" algn="l"/>
                <a:tab pos="4446588" algn="l"/>
                <a:tab pos="5081588" algn="l"/>
                <a:tab pos="5716588" algn="l"/>
                <a:tab pos="6351588" algn="l"/>
              </a:tabLst>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spcAft>
                <a:spcPct val="0"/>
              </a:spcAft>
              <a:buFontTx/>
              <a:buNone/>
            </a:pPr>
            <a:r>
              <a:rPr lang="en-GB" altLang="en-US" sz="1300" b="1">
                <a:latin typeface="Arial" panose="020B0604020202020204" pitchFamily="34" charset="0"/>
                <a:ea typeface="ＭＳ Ｐゴシック" panose="020B0600070205080204" pitchFamily="34" charset="-128"/>
              </a:rPr>
              <a:t>Gogarten, J.P.,  Doolittle, W.F., </a:t>
            </a:r>
            <a:r>
              <a:rPr lang="en-US" altLang="en-US" sz="1300" b="1">
                <a:latin typeface="Arial" panose="020B0604020202020204" pitchFamily="34" charset="0"/>
                <a:ea typeface="ＭＳ Ｐゴシック" panose="020B0600070205080204" pitchFamily="34" charset="-128"/>
              </a:rPr>
              <a:t>Lawrence, J.G.,</a:t>
            </a:r>
            <a:r>
              <a:rPr lang="en-GB" altLang="en-US" sz="1300" b="1">
                <a:latin typeface="Arial" panose="020B0604020202020204" pitchFamily="34" charset="0"/>
                <a:ea typeface="ＭＳ Ｐゴシック" panose="020B0600070205080204" pitchFamily="34" charset="-128"/>
              </a:rPr>
              <a:t>  Mol. Biol. Evol. 2002 19:2226-2238.</a:t>
            </a:r>
          </a:p>
        </p:txBody>
      </p:sp>
      <p:sp>
        <p:nvSpPr>
          <p:cNvPr id="56324" name="Text Box 5">
            <a:extLst>
              <a:ext uri="{FF2B5EF4-FFF2-40B4-BE49-F238E27FC236}">
                <a16:creationId xmlns:a16="http://schemas.microsoft.com/office/drawing/2014/main" id="{DF76E792-9FA2-924F-842B-96E906B4FEF1}"/>
              </a:ext>
            </a:extLst>
          </p:cNvPr>
          <p:cNvSpPr txBox="1">
            <a:spLocks noChangeArrowheads="1"/>
          </p:cNvSpPr>
          <p:nvPr/>
        </p:nvSpPr>
        <p:spPr bwMode="auto">
          <a:xfrm>
            <a:off x="1687514" y="161925"/>
            <a:ext cx="8815387"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0307" tIns="40138" rIns="80307" bIns="40138" anchor="ct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eaLnBrk="1" hangingPunct="1">
              <a:lnSpc>
                <a:spcPct val="100000"/>
              </a:lnSpc>
              <a:spcAft>
                <a:spcPct val="0"/>
              </a:spcAft>
              <a:buClrTx/>
              <a:buSzTx/>
              <a:buFontTx/>
              <a:buNone/>
            </a:pPr>
            <a:endParaRPr lang="en-US" altLang="en-US" sz="2200">
              <a:latin typeface="Arial" panose="020B0604020202020204" pitchFamily="34" charset="0"/>
              <a:ea typeface="ＭＳ Ｐゴシック" panose="020B0600070205080204" pitchFamily="34" charset="-128"/>
            </a:endParaRPr>
          </a:p>
        </p:txBody>
      </p:sp>
      <p:sp>
        <p:nvSpPr>
          <p:cNvPr id="56325" name="Rectangle 6">
            <a:extLst>
              <a:ext uri="{FF2B5EF4-FFF2-40B4-BE49-F238E27FC236}">
                <a16:creationId xmlns:a16="http://schemas.microsoft.com/office/drawing/2014/main" id="{F9F25FD7-E13C-2644-94BE-894F026973CB}"/>
              </a:ext>
            </a:extLst>
          </p:cNvPr>
          <p:cNvSpPr>
            <a:spLocks noChangeArrowheads="1"/>
          </p:cNvSpPr>
          <p:nvPr/>
        </p:nvSpPr>
        <p:spPr bwMode="auto">
          <a:xfrm>
            <a:off x="1143000" y="248404"/>
            <a:ext cx="10320130" cy="435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0307" tIns="40138" rIns="80307" bIns="40138">
            <a:spAutoFit/>
          </a:bodyPr>
          <a:lstStyle>
            <a:lvl1pPr defTabSz="812800">
              <a:lnSpc>
                <a:spcPct val="97000"/>
              </a:lnSpc>
              <a:spcAft>
                <a:spcPts val="1275"/>
              </a:spcAft>
              <a:buClr>
                <a:srgbClr val="000000"/>
              </a:buClr>
              <a:buSzPct val="45000"/>
              <a:buFont typeface="StarSymbol" charset="0"/>
              <a:buChar char="●"/>
              <a:defRPr sz="29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1pPr>
            <a:lvl2pPr marL="742950" indent="-285750" defTabSz="812800">
              <a:lnSpc>
                <a:spcPct val="97000"/>
              </a:lnSpc>
              <a:spcAft>
                <a:spcPts val="1025"/>
              </a:spcAft>
              <a:buClr>
                <a:srgbClr val="000000"/>
              </a:buClr>
              <a:buSzPct val="75000"/>
              <a:buFont typeface="StarSymbol" charset="0"/>
              <a:buChar char="–"/>
              <a:defRPr sz="24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2pPr>
            <a:lvl3pPr marL="1143000" indent="-228600" defTabSz="812800">
              <a:lnSpc>
                <a:spcPct val="97000"/>
              </a:lnSpc>
              <a:spcAft>
                <a:spcPts val="763"/>
              </a:spcAft>
              <a:buClr>
                <a:srgbClr val="000000"/>
              </a:buClr>
              <a:buSzPct val="45000"/>
              <a:buFont typeface="StarSymbol" charset="0"/>
              <a:buChar char="●"/>
              <a:defRPr sz="2200">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3pPr>
            <a:lvl4pPr marL="1600200" indent="-228600" defTabSz="812800">
              <a:lnSpc>
                <a:spcPct val="97000"/>
              </a:lnSpc>
              <a:spcAft>
                <a:spcPts val="513"/>
              </a:spcAft>
              <a:buClr>
                <a:srgbClr val="000000"/>
              </a:buClr>
              <a:buSzPct val="7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4pPr>
            <a:lvl5pPr marL="2057400" indent="-228600" defTabSz="812800">
              <a:lnSpc>
                <a:spcPct val="97000"/>
              </a:lnSpc>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5pPr>
            <a:lvl6pPr marL="25146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6pPr>
            <a:lvl7pPr marL="29718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7pPr>
            <a:lvl8pPr marL="34290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8pPr>
            <a:lvl9pPr marL="3886200" indent="-228600" defTabSz="812800" eaLnBrk="0" fontAlgn="base" hangingPunct="0">
              <a:lnSpc>
                <a:spcPct val="97000"/>
              </a:lnSpc>
              <a:spcBef>
                <a:spcPct val="0"/>
              </a:spcBef>
              <a:spcAft>
                <a:spcPts val="263"/>
              </a:spcAft>
              <a:buClr>
                <a:srgbClr val="000000"/>
              </a:buClr>
              <a:buSzPct val="45000"/>
              <a:buFont typeface="StarSymbol" charset="0"/>
              <a:buChar char="●"/>
              <a:defRPr>
                <a:solidFill>
                  <a:srgbClr val="000000"/>
                </a:solidFill>
                <a:latin typeface="Times New Roman" panose="02020603050405020304" pitchFamily="18" charset="0"/>
                <a:ea typeface="Lucida Sans Unicode" panose="020B0602030504020204" pitchFamily="34" charset="0"/>
                <a:cs typeface="Lucida Sans Unicode" panose="020B0602030504020204" pitchFamily="34" charset="0"/>
              </a:defRPr>
            </a:lvl9pPr>
          </a:lstStyle>
          <a:p>
            <a:pPr algn="ctr" eaLnBrk="1" hangingPunct="1">
              <a:lnSpc>
                <a:spcPct val="100000"/>
              </a:lnSpc>
              <a:spcAft>
                <a:spcPct val="0"/>
              </a:spcAft>
              <a:buClrTx/>
              <a:buSzTx/>
              <a:buFontTx/>
              <a:buNone/>
            </a:pPr>
            <a:r>
              <a:rPr lang="en-US" altLang="en-US" sz="2300" b="1" dirty="0">
                <a:solidFill>
                  <a:srgbClr val="2B2C6F"/>
                </a:solidFill>
                <a:latin typeface="Arial" panose="020B0604020202020204" pitchFamily="34" charset="0"/>
                <a:ea typeface="ＭＳ Ｐゴシック" panose="020B0600070205080204" pitchFamily="34" charset="-128"/>
              </a:rPr>
              <a:t>HGT can generate reproducible patterns in molecular phylogenies. </a:t>
            </a:r>
          </a:p>
        </p:txBody>
      </p:sp>
    </p:spTree>
    <p:extLst>
      <p:ext uri="{BB962C8B-B14F-4D97-AF65-F5344CB8AC3E}">
        <p14:creationId xmlns:p14="http://schemas.microsoft.com/office/powerpoint/2010/main" val="55330875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09" name="Picture 2">
            <a:extLst>
              <a:ext uri="{FF2B5EF4-FFF2-40B4-BE49-F238E27FC236}">
                <a16:creationId xmlns:a16="http://schemas.microsoft.com/office/drawing/2014/main" id="{15E71471-0FD7-2045-821D-E1E3B6DB5F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9934" y="8461"/>
            <a:ext cx="4216213" cy="624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0" name="Picture 2">
            <a:extLst>
              <a:ext uri="{FF2B5EF4-FFF2-40B4-BE49-F238E27FC236}">
                <a16:creationId xmlns:a16="http://schemas.microsoft.com/office/drawing/2014/main" id="{9C4A2EB8-BBD2-D04A-B2F5-563A7C693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2045" y="239525"/>
            <a:ext cx="4539784" cy="6248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TextBox 4">
            <a:extLst>
              <a:ext uri="{FF2B5EF4-FFF2-40B4-BE49-F238E27FC236}">
                <a16:creationId xmlns:a16="http://schemas.microsoft.com/office/drawing/2014/main" id="{F44B6CF0-FA87-EC4B-9FC1-C0D41F8F6F08}"/>
              </a:ext>
            </a:extLst>
          </p:cNvPr>
          <p:cNvSpPr txBox="1">
            <a:spLocks noChangeArrowheads="1"/>
          </p:cNvSpPr>
          <p:nvPr/>
        </p:nvSpPr>
        <p:spPr bwMode="auto">
          <a:xfrm>
            <a:off x="6397158" y="6488206"/>
            <a:ext cx="3755528" cy="361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43" tIns="44426" rIns="88843" bIns="44426">
            <a:spAutoFit/>
          </a:bodyPr>
          <a:lstStyle>
            <a:lvl1pPr defTabSz="4984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4984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4984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765">
                <a:solidFill>
                  <a:srgbClr val="000000"/>
                </a:solidFill>
              </a:rPr>
              <a:t>Andam, Williams, Gogarten 2010 PNAS</a:t>
            </a:r>
          </a:p>
        </p:txBody>
      </p:sp>
      <p:sp>
        <p:nvSpPr>
          <p:cNvPr id="247812" name="TextBox 4">
            <a:extLst>
              <a:ext uri="{FF2B5EF4-FFF2-40B4-BE49-F238E27FC236}">
                <a16:creationId xmlns:a16="http://schemas.microsoft.com/office/drawing/2014/main" id="{FE65DEFC-C168-2746-967D-D959E429206B}"/>
              </a:ext>
            </a:extLst>
          </p:cNvPr>
          <p:cNvSpPr txBox="1">
            <a:spLocks noChangeArrowheads="1"/>
          </p:cNvSpPr>
          <p:nvPr/>
        </p:nvSpPr>
        <p:spPr bwMode="auto">
          <a:xfrm>
            <a:off x="1954027" y="305361"/>
            <a:ext cx="992208" cy="51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43" tIns="44426" rIns="88843" bIns="44426">
            <a:spAutoFit/>
          </a:bodyPr>
          <a:lstStyle>
            <a:lvl1pPr defTabSz="4984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4984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4984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35" b="1">
                <a:solidFill>
                  <a:srgbClr val="000000"/>
                </a:solidFill>
              </a:rPr>
              <a:t>TyrRS</a:t>
            </a:r>
          </a:p>
        </p:txBody>
      </p:sp>
      <p:sp>
        <p:nvSpPr>
          <p:cNvPr id="247813" name="TextBox 5">
            <a:extLst>
              <a:ext uri="{FF2B5EF4-FFF2-40B4-BE49-F238E27FC236}">
                <a16:creationId xmlns:a16="http://schemas.microsoft.com/office/drawing/2014/main" id="{1A6DA247-E7B0-8A44-9891-78A68428C5C8}"/>
              </a:ext>
            </a:extLst>
          </p:cNvPr>
          <p:cNvSpPr txBox="1">
            <a:spLocks noChangeArrowheads="1"/>
          </p:cNvSpPr>
          <p:nvPr/>
        </p:nvSpPr>
        <p:spPr bwMode="auto">
          <a:xfrm>
            <a:off x="6590173" y="199995"/>
            <a:ext cx="1545180" cy="51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843" tIns="44426" rIns="88843" bIns="44426">
            <a:spAutoFit/>
          </a:bodyPr>
          <a:lstStyle>
            <a:lvl1pPr defTabSz="4984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4984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4984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4984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4984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2735" b="1" dirty="0">
                <a:solidFill>
                  <a:srgbClr val="000000"/>
                </a:solidFill>
              </a:rPr>
              <a:t>16S rRNA</a:t>
            </a:r>
          </a:p>
        </p:txBody>
      </p:sp>
      <p:sp>
        <p:nvSpPr>
          <p:cNvPr id="247814" name="TextBox 8">
            <a:extLst>
              <a:ext uri="{FF2B5EF4-FFF2-40B4-BE49-F238E27FC236}">
                <a16:creationId xmlns:a16="http://schemas.microsoft.com/office/drawing/2014/main" id="{9CC075B3-8672-9A4E-B4E6-396DA8CED1D8}"/>
              </a:ext>
            </a:extLst>
          </p:cNvPr>
          <p:cNvSpPr txBox="1">
            <a:spLocks noChangeArrowheads="1"/>
          </p:cNvSpPr>
          <p:nvPr/>
        </p:nvSpPr>
        <p:spPr bwMode="auto">
          <a:xfrm>
            <a:off x="6696655" y="607122"/>
            <a:ext cx="2018459" cy="895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9740" tIns="39864" rIns="79740" bIns="39864">
            <a:spAutoFit/>
          </a:bodyPr>
          <a:lstStyle>
            <a:lvl1pPr defTabSz="815975">
              <a:spcBef>
                <a:spcPct val="20000"/>
              </a:spcBef>
              <a:buFont typeface="Arial" panose="020B0604020202020204" pitchFamily="34" charset="0"/>
              <a:buChar char="•"/>
              <a:defRPr sz="3600">
                <a:solidFill>
                  <a:schemeClr val="tx1"/>
                </a:solidFill>
                <a:latin typeface="Calibri" panose="020F0502020204030204" pitchFamily="34" charset="0"/>
                <a:ea typeface="ＭＳ Ｐゴシック" panose="020B0600070205080204" pitchFamily="34" charset="-128"/>
              </a:defRPr>
            </a:lvl1pPr>
            <a:lvl2pPr marL="742950" indent="-285750" defTabSz="815975">
              <a:spcBef>
                <a:spcPct val="20000"/>
              </a:spcBef>
              <a:buFont typeface="Arial" panose="020B0604020202020204" pitchFamily="34" charset="0"/>
              <a:buChar char="–"/>
              <a:defRPr sz="3100">
                <a:solidFill>
                  <a:schemeClr val="tx1"/>
                </a:solidFill>
                <a:latin typeface="Calibri" panose="020F0502020204030204" pitchFamily="34" charset="0"/>
                <a:ea typeface="ＭＳ Ｐゴシック" panose="020B0600070205080204" pitchFamily="34" charset="-128"/>
              </a:defRPr>
            </a:lvl2pPr>
            <a:lvl3pPr marL="1143000" indent="-228600" defTabSz="815975">
              <a:spcBef>
                <a:spcPct val="20000"/>
              </a:spcBef>
              <a:buFont typeface="Arial" panose="020B0604020202020204" pitchFamily="34" charset="0"/>
              <a:buChar char="•"/>
              <a:defRPr sz="2700">
                <a:solidFill>
                  <a:schemeClr val="tx1"/>
                </a:solidFill>
                <a:latin typeface="Calibri" panose="020F0502020204030204" pitchFamily="34" charset="0"/>
                <a:ea typeface="ＭＳ Ｐゴシック" panose="020B0600070205080204" pitchFamily="34" charset="-128"/>
              </a:defRPr>
            </a:lvl3pPr>
            <a:lvl4pPr marL="1600200" indent="-228600" defTabSz="8159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4pPr>
            <a:lvl5pPr marL="2057400" indent="-228600" defTabSz="815975">
              <a:spcBef>
                <a:spcPct val="20000"/>
              </a:spcBef>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5pPr>
            <a:lvl6pPr marL="25146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6pPr>
            <a:lvl7pPr marL="29718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7pPr>
            <a:lvl8pPr marL="34290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8pPr>
            <a:lvl9pPr marL="3886200" indent="-228600" defTabSz="815975" eaLnBrk="0" fontAlgn="base" hangingPunct="0">
              <a:spcBef>
                <a:spcPct val="20000"/>
              </a:spcBef>
              <a:spcAft>
                <a:spcPct val="0"/>
              </a:spcAft>
              <a:buFont typeface="Arial" panose="020B0604020202020204" pitchFamily="34" charset="0"/>
              <a:buChar char="»"/>
              <a:defRPr sz="2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765" dirty="0">
                <a:solidFill>
                  <a:srgbClr val="008000"/>
                </a:solidFill>
                <a:latin typeface="Times" pitchFamily="2" charset="0"/>
              </a:rPr>
              <a:t>Green</a:t>
            </a:r>
            <a:r>
              <a:rPr lang="en-US" altLang="en-US" sz="1765" dirty="0">
                <a:solidFill>
                  <a:srgbClr val="000000"/>
                </a:solidFill>
                <a:latin typeface="Times" pitchFamily="2" charset="0"/>
              </a:rPr>
              <a:t> -Type A</a:t>
            </a:r>
          </a:p>
          <a:p>
            <a:pPr eaLnBrk="1" hangingPunct="1">
              <a:spcBef>
                <a:spcPct val="0"/>
              </a:spcBef>
              <a:buFontTx/>
              <a:buNone/>
            </a:pPr>
            <a:r>
              <a:rPr lang="en-US" altLang="en-US" sz="1765" dirty="0">
                <a:solidFill>
                  <a:srgbClr val="FF0000"/>
                </a:solidFill>
                <a:latin typeface="Times" pitchFamily="2" charset="0"/>
              </a:rPr>
              <a:t>Red</a:t>
            </a:r>
            <a:r>
              <a:rPr lang="en-US" altLang="en-US" sz="1765" dirty="0">
                <a:solidFill>
                  <a:srgbClr val="000000"/>
                </a:solidFill>
                <a:latin typeface="Times" pitchFamily="2" charset="0"/>
              </a:rPr>
              <a:t> -  Type B</a:t>
            </a:r>
          </a:p>
          <a:p>
            <a:pPr eaLnBrk="1" hangingPunct="1">
              <a:spcBef>
                <a:spcPct val="0"/>
              </a:spcBef>
              <a:buFontTx/>
              <a:buNone/>
            </a:pPr>
            <a:r>
              <a:rPr lang="en-US" altLang="en-US" sz="1765" dirty="0">
                <a:solidFill>
                  <a:srgbClr val="0000FF"/>
                </a:solidFill>
                <a:latin typeface="Times" pitchFamily="2" charset="0"/>
              </a:rPr>
              <a:t>Blue </a:t>
            </a:r>
            <a:r>
              <a:rPr lang="en-US" altLang="en-US" sz="1765" dirty="0">
                <a:solidFill>
                  <a:srgbClr val="000000"/>
                </a:solidFill>
                <a:latin typeface="Times" pitchFamily="2" charset="0"/>
              </a:rPr>
              <a:t>-Types A,B</a:t>
            </a:r>
          </a:p>
        </p:txBody>
      </p:sp>
    </p:spTree>
  </p:cSld>
  <p:clrMapOvr>
    <a:masterClrMapping/>
  </p:clrMapOvr>
  <p:transition spd="slow" advTm="187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b="1">
                <a:latin typeface="Calibri" charset="0"/>
                <a:ea typeface="ＭＳ Ｐゴシック" charset="0"/>
                <a:cs typeface="Times New Roman" charset="0"/>
              </a:rPr>
              <a:t>Homeoalleles</a:t>
            </a:r>
          </a:p>
        </p:txBody>
      </p:sp>
      <p:sp>
        <p:nvSpPr>
          <p:cNvPr id="60418" name="Content Placeholder 2"/>
          <p:cNvSpPr>
            <a:spLocks noGrp="1"/>
          </p:cNvSpPr>
          <p:nvPr>
            <p:ph idx="1"/>
          </p:nvPr>
        </p:nvSpPr>
        <p:spPr>
          <a:xfrm>
            <a:off x="95354" y="1998288"/>
            <a:ext cx="11400367" cy="4664075"/>
          </a:xfrm>
        </p:spPr>
        <p:txBody>
          <a:bodyPr/>
          <a:lstStyle/>
          <a:p>
            <a:pPr eaLnBrk="1" hangingPunct="1"/>
            <a:r>
              <a:rPr lang="en-US" dirty="0">
                <a:latin typeface="Times New Roman" charset="0"/>
                <a:ea typeface="ＭＳ Ｐゴシック" charset="0"/>
                <a:cs typeface="Times New Roman" charset="0"/>
              </a:rPr>
              <a:t>Variants that have the same general function, but can have distinct characteristics.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Gene pool contains different homeoalleles, but individual strains and species usually contain only one of the alleles.</a:t>
            </a:r>
          </a:p>
          <a:p>
            <a:pPr eaLnBrk="1" hangingPunct="1"/>
            <a:endParaRPr lang="en-US" sz="1941" dirty="0">
              <a:latin typeface="Times New Roman" charset="0"/>
              <a:ea typeface="ＭＳ Ｐゴシック" charset="0"/>
              <a:cs typeface="Times New Roman" charset="0"/>
            </a:endParaRPr>
          </a:p>
          <a:p>
            <a:pPr eaLnBrk="1" hangingPunct="1"/>
            <a:r>
              <a:rPr lang="en-US" dirty="0">
                <a:latin typeface="Times New Roman" charset="0"/>
                <a:ea typeface="ＭＳ Ｐゴシック" charset="0"/>
                <a:cs typeface="Times New Roman" charset="0"/>
              </a:rPr>
              <a:t>Can be brought together temporarily in a lineage through HGT</a:t>
            </a:r>
          </a:p>
        </p:txBody>
      </p:sp>
      <p:sp>
        <p:nvSpPr>
          <p:cNvPr id="60419" name="TextBox 4"/>
          <p:cNvSpPr txBox="1">
            <a:spLocks noChangeArrowheads="1"/>
          </p:cNvSpPr>
          <p:nvPr/>
        </p:nvSpPr>
        <p:spPr bwMode="auto">
          <a:xfrm>
            <a:off x="6396463" y="6488117"/>
            <a:ext cx="3986338" cy="3484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89530" tIns="44767" rIns="89530" bIns="44767">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alibri" charset="0"/>
                <a:ea typeface="ＭＳ Ｐゴシック" charset="0"/>
              </a:defRPr>
            </a:lvl9pPr>
          </a:lstStyle>
          <a:p>
            <a:pPr defTabSz="806867" eaLnBrk="1" fontAlgn="base" hangingPunct="1">
              <a:spcBef>
                <a:spcPct val="0"/>
              </a:spcBef>
              <a:spcAft>
                <a:spcPct val="0"/>
              </a:spcAft>
            </a:pPr>
            <a:r>
              <a:rPr lang="en-US" sz="1677">
                <a:solidFill>
                  <a:srgbClr val="000000"/>
                </a:solidFill>
                <a:latin typeface="Arial" charset="0"/>
              </a:rPr>
              <a:t>Andam, Williams, Gogarten 2010 PNAS</a:t>
            </a:r>
          </a:p>
        </p:txBody>
      </p:sp>
    </p:spTree>
    <p:extLst>
      <p:ext uri="{BB962C8B-B14F-4D97-AF65-F5344CB8AC3E}">
        <p14:creationId xmlns:p14="http://schemas.microsoft.com/office/powerpoint/2010/main" val="1581484589"/>
      </p:ext>
    </p:extLst>
  </p:cSld>
  <p:clrMapOvr>
    <a:masterClrMapping/>
  </p:clrMapOvr>
  <p:transition spd="slow" advTm="51067"/>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224" y="533400"/>
            <a:ext cx="7987553" cy="1143000"/>
          </a:xfrm>
        </p:spPr>
        <p:txBody>
          <a:bodyPr>
            <a:normAutofit fontScale="90000"/>
          </a:bodyPr>
          <a:lstStyle/>
          <a:p>
            <a:pPr eaLnBrk="1" hangingPunct="1"/>
            <a:r>
              <a:rPr lang="en-US" sz="3971" b="1" dirty="0">
                <a:ea typeface="Times New Roman" pitchFamily="-112" charset="0"/>
                <a:cs typeface="Times New Roman" pitchFamily="-112" charset="0"/>
              </a:rPr>
              <a:t>The genomic neighborhood of </a:t>
            </a:r>
            <a:r>
              <a:rPr lang="en-US" sz="3971" b="1" i="1" dirty="0">
                <a:ea typeface="Times New Roman" pitchFamily="-112" charset="0"/>
                <a:cs typeface="Times New Roman" pitchFamily="-112" charset="0"/>
              </a:rPr>
              <a:t>tyrRS</a:t>
            </a:r>
            <a:r>
              <a:rPr lang="en-US" sz="3971" b="1" dirty="0">
                <a:ea typeface="Times New Roman" pitchFamily="-112" charset="0"/>
                <a:cs typeface="Times New Roman" pitchFamily="-112" charset="0"/>
              </a:rPr>
              <a:t> in </a:t>
            </a:r>
            <a:br>
              <a:rPr lang="en-US" sz="3971" b="1" dirty="0">
                <a:ea typeface="Times New Roman" pitchFamily="-112" charset="0"/>
                <a:cs typeface="Times New Roman" pitchFamily="-112" charset="0"/>
              </a:rPr>
            </a:br>
            <a:r>
              <a:rPr lang="en-US" sz="3971" b="1" dirty="0" err="1">
                <a:ea typeface="Times New Roman" pitchFamily="-112" charset="0"/>
                <a:cs typeface="Times New Roman" pitchFamily="-112" charset="0"/>
              </a:rPr>
              <a:t>γ</a:t>
            </a:r>
            <a:r>
              <a:rPr lang="en-US" sz="3971" b="1" dirty="0">
                <a:ea typeface="Times New Roman" pitchFamily="-112" charset="0"/>
                <a:cs typeface="Times New Roman" pitchFamily="-112" charset="0"/>
              </a:rPr>
              <a:t>-proteobacteria</a:t>
            </a:r>
            <a:br>
              <a:rPr lang="en-US" sz="3971" b="1" dirty="0">
                <a:ea typeface="Times New Roman" pitchFamily="-112" charset="0"/>
                <a:cs typeface="Times New Roman" pitchFamily="-112" charset="0"/>
              </a:rPr>
            </a:br>
            <a:endParaRPr lang="en-US" sz="3971" dirty="0">
              <a:ea typeface="Times New Roman" pitchFamily="-112" charset="0"/>
              <a:cs typeface="Times New Roman" pitchFamily="-112" charset="0"/>
            </a:endParaRPr>
          </a:p>
        </p:txBody>
      </p:sp>
      <p:pic>
        <p:nvPicPr>
          <p:cNvPr id="38915" name="Picture 2"/>
          <p:cNvPicPr>
            <a:picLocks noChangeAspect="1" noChangeArrowheads="1"/>
          </p:cNvPicPr>
          <p:nvPr/>
        </p:nvPicPr>
        <p:blipFill>
          <a:blip r:embed="rId3"/>
          <a:srcRect/>
          <a:stretch>
            <a:fillRect/>
          </a:stretch>
        </p:blipFill>
        <p:spPr bwMode="auto">
          <a:xfrm>
            <a:off x="2351840" y="1752600"/>
            <a:ext cx="7488331" cy="4419600"/>
          </a:xfrm>
          <a:prstGeom prst="rect">
            <a:avLst/>
          </a:prstGeom>
          <a:noFill/>
          <a:ln w="9525">
            <a:noFill/>
            <a:miter lim="800000"/>
            <a:headEnd/>
            <a:tailEnd/>
          </a:ln>
        </p:spPr>
      </p:pic>
      <p:sp>
        <p:nvSpPr>
          <p:cNvPr id="38916" name="TextBox 4"/>
          <p:cNvSpPr txBox="1">
            <a:spLocks noChangeArrowheads="1"/>
          </p:cNvSpPr>
          <p:nvPr/>
        </p:nvSpPr>
        <p:spPr bwMode="auto">
          <a:xfrm>
            <a:off x="6396515" y="6488158"/>
            <a:ext cx="4185245" cy="361290"/>
          </a:xfrm>
          <a:prstGeom prst="rect">
            <a:avLst/>
          </a:prstGeom>
          <a:noFill/>
          <a:ln w="9525">
            <a:noFill/>
            <a:miter lim="800000"/>
            <a:headEnd/>
            <a:tailEnd/>
          </a:ln>
        </p:spPr>
        <p:txBody>
          <a:bodyPr wrap="none" lIns="88803" tIns="44405" rIns="88803" bIns="44405">
            <a:prstTxWarp prst="textNoShape">
              <a:avLst/>
            </a:prstTxWarp>
            <a:spAutoFit/>
          </a:bodyPr>
          <a:lstStyle/>
          <a:p>
            <a:pPr defTabSz="806867" fontAlgn="base">
              <a:spcBef>
                <a:spcPct val="0"/>
              </a:spcBef>
              <a:spcAft>
                <a:spcPct val="0"/>
              </a:spcAft>
            </a:pPr>
            <a:r>
              <a:rPr lang="en-US" sz="1765" dirty="0" err="1">
                <a:solidFill>
                  <a:prstClr val="black"/>
                </a:solidFill>
                <a:latin typeface="Arial" pitchFamily="-112" charset="0"/>
                <a:ea typeface="Arial" pitchFamily="-112" charset="0"/>
                <a:cs typeface="Arial" pitchFamily="-112" charset="0"/>
              </a:rPr>
              <a:t>Andam</a:t>
            </a:r>
            <a:r>
              <a:rPr lang="en-US" sz="1765"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2475401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8"/>
          <p:cNvSpPr txBox="1">
            <a:spLocks noChangeArrowheads="1"/>
          </p:cNvSpPr>
          <p:nvPr/>
        </p:nvSpPr>
        <p:spPr bwMode="auto">
          <a:xfrm>
            <a:off x="1837766" y="5670179"/>
            <a:ext cx="5348940" cy="1098862"/>
          </a:xfrm>
          <a:prstGeom prst="rect">
            <a:avLst/>
          </a:prstGeom>
          <a:noFill/>
          <a:ln w="9525">
            <a:noFill/>
            <a:miter lim="800000"/>
            <a:headEnd/>
            <a:tailEnd/>
          </a:ln>
        </p:spPr>
        <p:txBody>
          <a:bodyPr wrap="square" lIns="79740" tIns="39864" rIns="79740" bIns="39864">
            <a:prstTxWarp prst="textNoShape">
              <a:avLst/>
            </a:prstTxWarp>
            <a:spAutoFit/>
          </a:bodyPr>
          <a:lstStyle/>
          <a:p>
            <a:pPr defTabSz="806867" fontAlgn="base">
              <a:spcBef>
                <a:spcPct val="0"/>
              </a:spcBef>
              <a:spcAft>
                <a:spcPct val="0"/>
              </a:spcAft>
            </a:pPr>
            <a:r>
              <a:rPr lang="en-US" sz="2206" dirty="0">
                <a:solidFill>
                  <a:srgbClr val="008000"/>
                </a:solidFill>
                <a:latin typeface="Times" pitchFamily="-108" charset="0"/>
                <a:ea typeface="Times" pitchFamily="-108" charset="0"/>
                <a:cs typeface="Times" pitchFamily="-108" charset="0"/>
              </a:rPr>
              <a:t>Green</a:t>
            </a:r>
            <a:r>
              <a:rPr lang="en-US" sz="2206" dirty="0">
                <a:solidFill>
                  <a:prstClr val="black"/>
                </a:solidFill>
                <a:latin typeface="Times" pitchFamily="-108" charset="0"/>
                <a:ea typeface="Times" pitchFamily="-108" charset="0"/>
                <a:cs typeface="Times" pitchFamily="-108" charset="0"/>
              </a:rPr>
              <a:t> -Type A </a:t>
            </a:r>
            <a:r>
              <a:rPr lang="en-US" sz="2206" dirty="0" err="1">
                <a:solidFill>
                  <a:prstClr val="black"/>
                </a:solidFill>
                <a:latin typeface="Times" pitchFamily="-108" charset="0"/>
                <a:ea typeface="Times" pitchFamily="-108" charset="0"/>
                <a:cs typeface="Times" pitchFamily="-108" charset="0"/>
              </a:rPr>
              <a:t>tyrRS</a:t>
            </a:r>
            <a:endParaRPr lang="en-US" sz="2206" dirty="0">
              <a:solidFill>
                <a:prstClr val="black"/>
              </a:solidFill>
              <a:latin typeface="Times" pitchFamily="-108" charset="0"/>
              <a:ea typeface="Times" pitchFamily="-108" charset="0"/>
              <a:cs typeface="Times" pitchFamily="-108" charset="0"/>
            </a:endParaRPr>
          </a:p>
          <a:p>
            <a:pPr defTabSz="806867" fontAlgn="base">
              <a:spcBef>
                <a:spcPct val="0"/>
              </a:spcBef>
              <a:spcAft>
                <a:spcPct val="0"/>
              </a:spcAft>
            </a:pPr>
            <a:r>
              <a:rPr lang="en-US" sz="2206" dirty="0">
                <a:solidFill>
                  <a:srgbClr val="FF0000"/>
                </a:solidFill>
                <a:latin typeface="Times" pitchFamily="-108" charset="0"/>
                <a:ea typeface="Times" pitchFamily="-108" charset="0"/>
                <a:cs typeface="Times" pitchFamily="-108" charset="0"/>
              </a:rPr>
              <a:t>Red</a:t>
            </a:r>
            <a:r>
              <a:rPr lang="en-US" sz="2206" dirty="0">
                <a:solidFill>
                  <a:prstClr val="black"/>
                </a:solidFill>
                <a:latin typeface="Times" pitchFamily="-108" charset="0"/>
                <a:ea typeface="Times" pitchFamily="-108" charset="0"/>
                <a:cs typeface="Times" pitchFamily="-108" charset="0"/>
              </a:rPr>
              <a:t> -  	Type B </a:t>
            </a:r>
            <a:r>
              <a:rPr lang="en-US" sz="2206" dirty="0" err="1">
                <a:solidFill>
                  <a:prstClr val="black"/>
                </a:solidFill>
                <a:latin typeface="Times" pitchFamily="-108" charset="0"/>
                <a:ea typeface="Times" pitchFamily="-108" charset="0"/>
                <a:cs typeface="Times" pitchFamily="-108" charset="0"/>
              </a:rPr>
              <a:t>tyrRS</a:t>
            </a:r>
            <a:endParaRPr lang="en-US" sz="2206" dirty="0">
              <a:solidFill>
                <a:prstClr val="black"/>
              </a:solidFill>
              <a:latin typeface="Times" pitchFamily="-108" charset="0"/>
              <a:ea typeface="Times" pitchFamily="-108" charset="0"/>
              <a:cs typeface="Times" pitchFamily="-108" charset="0"/>
            </a:endParaRPr>
          </a:p>
          <a:p>
            <a:pPr defTabSz="806867" fontAlgn="base">
              <a:spcBef>
                <a:spcPct val="0"/>
              </a:spcBef>
              <a:spcAft>
                <a:spcPct val="0"/>
              </a:spcAft>
            </a:pPr>
            <a:r>
              <a:rPr lang="en-US" sz="2206" dirty="0">
                <a:solidFill>
                  <a:srgbClr val="0000FF"/>
                </a:solidFill>
                <a:latin typeface="Times" pitchFamily="-108" charset="0"/>
                <a:ea typeface="Times" pitchFamily="-108" charset="0"/>
                <a:cs typeface="Times" pitchFamily="-108" charset="0"/>
              </a:rPr>
              <a:t>Blue </a:t>
            </a:r>
            <a:r>
              <a:rPr lang="en-US" sz="2206" dirty="0">
                <a:solidFill>
                  <a:prstClr val="black"/>
                </a:solidFill>
                <a:latin typeface="Times" pitchFamily="-108" charset="0"/>
                <a:ea typeface="Times" pitchFamily="-108" charset="0"/>
                <a:cs typeface="Times" pitchFamily="-108" charset="0"/>
              </a:rPr>
              <a:t>-	Between the two types of </a:t>
            </a:r>
            <a:r>
              <a:rPr lang="en-US" sz="2206" dirty="0" err="1">
                <a:solidFill>
                  <a:prstClr val="black"/>
                </a:solidFill>
                <a:latin typeface="Times" pitchFamily="-108" charset="0"/>
                <a:ea typeface="Times" pitchFamily="-108" charset="0"/>
                <a:cs typeface="Times" pitchFamily="-108" charset="0"/>
              </a:rPr>
              <a:t>tyrRS</a:t>
            </a:r>
            <a:r>
              <a:rPr lang="en-US" sz="2206" dirty="0">
                <a:solidFill>
                  <a:prstClr val="black"/>
                </a:solidFill>
                <a:latin typeface="Times" pitchFamily="-108" charset="0"/>
                <a:ea typeface="Times" pitchFamily="-108" charset="0"/>
                <a:cs typeface="Times" pitchFamily="-108" charset="0"/>
              </a:rPr>
              <a:t> </a:t>
            </a:r>
          </a:p>
        </p:txBody>
      </p:sp>
      <p:pic>
        <p:nvPicPr>
          <p:cNvPr id="5" name="Picture 4" descr="Cheryls plot(2).png"/>
          <p:cNvPicPr>
            <a:picLocks noChangeAspect="1"/>
          </p:cNvPicPr>
          <p:nvPr/>
        </p:nvPicPr>
        <p:blipFill>
          <a:blip r:embed="rId2"/>
          <a:stretch>
            <a:fillRect/>
          </a:stretch>
        </p:blipFill>
        <p:spPr>
          <a:xfrm>
            <a:off x="4439320" y="1445064"/>
            <a:ext cx="5929860" cy="4382023"/>
          </a:xfrm>
          <a:prstGeom prst="rect">
            <a:avLst/>
          </a:prstGeom>
        </p:spPr>
      </p:pic>
      <p:sp>
        <p:nvSpPr>
          <p:cNvPr id="7" name="TextBox 6"/>
          <p:cNvSpPr txBox="1"/>
          <p:nvPr/>
        </p:nvSpPr>
        <p:spPr>
          <a:xfrm>
            <a:off x="1822821" y="298924"/>
            <a:ext cx="8710709" cy="895217"/>
          </a:xfrm>
          <a:prstGeom prst="rect">
            <a:avLst/>
          </a:prstGeom>
          <a:noFill/>
        </p:spPr>
        <p:txBody>
          <a:bodyPr wrap="square" lIns="79740" tIns="39864" rIns="79740" bIns="39864" rtlCol="0">
            <a:spAutoFit/>
          </a:bodyPr>
          <a:lstStyle/>
          <a:p>
            <a:pPr defTabSz="806867" fontAlgn="base">
              <a:spcBef>
                <a:spcPct val="0"/>
              </a:spcBef>
              <a:spcAft>
                <a:spcPct val="0"/>
              </a:spcAft>
            </a:pP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Pairwise</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distance between </a:t>
            </a: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tyrRSs</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a:t>
            </a:r>
            <a:r>
              <a:rPr lang="en-US" sz="2647" i="1" dirty="0">
                <a:solidFill>
                  <a:prstClr val="black"/>
                </a:solidFill>
                <a:effectLst>
                  <a:outerShdw blurRad="50800" dist="38100" dir="18900000" algn="tr">
                    <a:srgbClr val="8D9AB3">
                      <a:lumMod val="20000"/>
                      <a:lumOff val="80000"/>
                      <a:alpha val="43000"/>
                    </a:srgbClr>
                  </a:outerShdw>
                </a:effectLst>
                <a:latin typeface="Arial" pitchFamily="-65" charset="0"/>
              </a:rPr>
              <a:t>versus </a:t>
            </a:r>
          </a:p>
          <a:p>
            <a:pPr defTabSz="806867" fontAlgn="base">
              <a:spcBef>
                <a:spcPct val="0"/>
              </a:spcBef>
              <a:spcAft>
                <a:spcPct val="0"/>
              </a:spcAft>
            </a:pP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pairwise</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distance of 16S </a:t>
            </a:r>
            <a:r>
              <a:rPr lang="en-US" sz="2647" dirty="0" err="1">
                <a:solidFill>
                  <a:prstClr val="black"/>
                </a:solidFill>
                <a:effectLst>
                  <a:outerShdw blurRad="50800" dist="38100" dir="18900000" algn="tr">
                    <a:srgbClr val="8D9AB3">
                      <a:lumMod val="20000"/>
                      <a:lumOff val="80000"/>
                      <a:alpha val="43000"/>
                    </a:srgbClr>
                  </a:outerShdw>
                </a:effectLst>
                <a:latin typeface="Arial" pitchFamily="-65" charset="0"/>
              </a:rPr>
              <a:t>rRNAs</a:t>
            </a:r>
            <a:r>
              <a:rPr lang="en-US" sz="2647" dirty="0">
                <a:solidFill>
                  <a:prstClr val="black"/>
                </a:solidFill>
                <a:effectLst>
                  <a:outerShdw blurRad="50800" dist="38100" dir="18900000" algn="tr">
                    <a:srgbClr val="8D9AB3">
                      <a:lumMod val="20000"/>
                      <a:lumOff val="80000"/>
                      <a:alpha val="43000"/>
                    </a:srgbClr>
                  </a:outerShdw>
                </a:effectLst>
                <a:latin typeface="Arial" pitchFamily="-65" charset="0"/>
              </a:rPr>
              <a:t> from the same genomes</a:t>
            </a:r>
          </a:p>
        </p:txBody>
      </p:sp>
      <p:sp>
        <p:nvSpPr>
          <p:cNvPr id="6" name="Rectangle 5"/>
          <p:cNvSpPr/>
          <p:nvPr/>
        </p:nvSpPr>
        <p:spPr>
          <a:xfrm>
            <a:off x="6955119" y="6534192"/>
            <a:ext cx="3578411" cy="311347"/>
          </a:xfrm>
          <a:prstGeom prst="rect">
            <a:avLst/>
          </a:prstGeom>
        </p:spPr>
        <p:txBody>
          <a:bodyPr wrap="square" lIns="79749" tIns="39868" rIns="79749" bIns="39868">
            <a:spAutoFit/>
          </a:bodyPr>
          <a:lstStyle/>
          <a:p>
            <a:pPr defTabSz="806867" fontAlgn="base">
              <a:spcBef>
                <a:spcPct val="0"/>
              </a:spcBef>
              <a:spcAft>
                <a:spcPct val="0"/>
              </a:spcAft>
            </a:pPr>
            <a:r>
              <a:rPr lang="en-US" sz="1500" dirty="0" err="1">
                <a:solidFill>
                  <a:prstClr val="black"/>
                </a:solidFill>
                <a:latin typeface="Arial" pitchFamily="-112" charset="0"/>
                <a:ea typeface="Arial" pitchFamily="-112" charset="0"/>
                <a:cs typeface="Arial" pitchFamily="-112" charset="0"/>
              </a:rPr>
              <a:t>Andam</a:t>
            </a:r>
            <a:r>
              <a:rPr lang="en-US" sz="1500" dirty="0">
                <a:solidFill>
                  <a:prstClr val="black"/>
                </a:solidFill>
                <a:latin typeface="Arial" pitchFamily="-112" charset="0"/>
                <a:ea typeface="Arial" pitchFamily="-112" charset="0"/>
                <a:cs typeface="Arial" pitchFamily="-112" charset="0"/>
              </a:rPr>
              <a:t>, Williams, Gogarten 2010 PNAS</a:t>
            </a:r>
          </a:p>
        </p:txBody>
      </p:sp>
    </p:spTree>
    <p:extLst>
      <p:ext uri="{BB962C8B-B14F-4D97-AF65-F5344CB8AC3E}">
        <p14:creationId xmlns:p14="http://schemas.microsoft.com/office/powerpoint/2010/main" val="3953955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g20_Bact_argRS10_16&amp;23Scolore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471" y="302559"/>
            <a:ext cx="8875059" cy="6247596"/>
          </a:xfrm>
          <a:prstGeom prst="rect">
            <a:avLst/>
          </a:prstGeom>
        </p:spPr>
      </p:pic>
    </p:spTree>
    <p:extLst>
      <p:ext uri="{BB962C8B-B14F-4D97-AF65-F5344CB8AC3E}">
        <p14:creationId xmlns:p14="http://schemas.microsoft.com/office/powerpoint/2010/main" val="3066115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gRSsynteny cop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4499" y="1057549"/>
            <a:ext cx="5098012" cy="5804529"/>
          </a:xfrm>
          <a:prstGeom prst="rect">
            <a:avLst/>
          </a:prstGeom>
        </p:spPr>
      </p:pic>
      <p:sp>
        <p:nvSpPr>
          <p:cNvPr id="6" name="TextBox 5"/>
          <p:cNvSpPr txBox="1"/>
          <p:nvPr/>
        </p:nvSpPr>
        <p:spPr>
          <a:xfrm rot="18151265">
            <a:off x="4453551" y="544158"/>
            <a:ext cx="1389747" cy="368886"/>
          </a:xfrm>
          <a:prstGeom prst="rect">
            <a:avLst/>
          </a:prstGeom>
          <a:noFill/>
          <a:ln>
            <a:noFill/>
          </a:ln>
        </p:spPr>
        <p:txBody>
          <a:bodyPr wrap="none" lIns="90993" tIns="45499" rIns="90993" bIns="45499" rtlCol="0">
            <a:spAutoFit/>
          </a:bodyPr>
          <a:lstStyle/>
          <a:p>
            <a:pPr defTabSz="817706"/>
            <a:r>
              <a:rPr lang="en-US" dirty="0" err="1">
                <a:solidFill>
                  <a:srgbClr val="FF0000"/>
                </a:solidFill>
                <a:latin typeface="Arial" pitchFamily="-65" charset="0"/>
              </a:rPr>
              <a:t>ArgRS</a:t>
            </a:r>
            <a:r>
              <a:rPr lang="en-US" dirty="0">
                <a:solidFill>
                  <a:srgbClr val="FF0000"/>
                </a:solidFill>
                <a:latin typeface="Arial" pitchFamily="-65" charset="0"/>
              </a:rPr>
              <a:t> A&amp;B</a:t>
            </a:r>
          </a:p>
        </p:txBody>
      </p:sp>
      <p:sp>
        <p:nvSpPr>
          <p:cNvPr id="7" name="TextBox 6"/>
          <p:cNvSpPr txBox="1"/>
          <p:nvPr/>
        </p:nvSpPr>
        <p:spPr>
          <a:xfrm rot="18151265">
            <a:off x="1785386" y="286745"/>
            <a:ext cx="1260981" cy="645884"/>
          </a:xfrm>
          <a:prstGeom prst="rect">
            <a:avLst/>
          </a:prstGeom>
          <a:solidFill>
            <a:srgbClr val="9CD2E1"/>
          </a:solidFill>
        </p:spPr>
        <p:txBody>
          <a:bodyPr wrap="none" lIns="90993" tIns="45499" rIns="90993" bIns="45499" rtlCol="0">
            <a:spAutoFit/>
          </a:bodyPr>
          <a:lstStyle/>
          <a:p>
            <a:pPr defTabSz="817706"/>
            <a:r>
              <a:rPr lang="en-US" dirty="0">
                <a:solidFill>
                  <a:prstClr val="black"/>
                </a:solidFill>
                <a:latin typeface="Arial" pitchFamily="-65" charset="0"/>
              </a:rPr>
              <a:t>glutamate </a:t>
            </a:r>
            <a:br>
              <a:rPr lang="en-US" dirty="0">
                <a:solidFill>
                  <a:prstClr val="black"/>
                </a:solidFill>
                <a:latin typeface="Arial" pitchFamily="-65" charset="0"/>
              </a:rPr>
            </a:br>
            <a:r>
              <a:rPr lang="en-US" dirty="0">
                <a:solidFill>
                  <a:prstClr val="black"/>
                </a:solidFill>
                <a:latin typeface="Arial" pitchFamily="-65" charset="0"/>
              </a:rPr>
              <a:t>synthase</a:t>
            </a:r>
          </a:p>
        </p:txBody>
      </p:sp>
      <p:sp>
        <p:nvSpPr>
          <p:cNvPr id="8" name="TextBox 7"/>
          <p:cNvSpPr txBox="1"/>
          <p:nvPr/>
        </p:nvSpPr>
        <p:spPr>
          <a:xfrm rot="18151265">
            <a:off x="2967245" y="628386"/>
            <a:ext cx="619843" cy="368886"/>
          </a:xfrm>
          <a:prstGeom prst="rect">
            <a:avLst/>
          </a:prstGeom>
          <a:solidFill>
            <a:srgbClr val="FF669B"/>
          </a:solidFill>
        </p:spPr>
        <p:txBody>
          <a:bodyPr wrap="none" lIns="90993" tIns="45499" rIns="90993" bIns="45499" rtlCol="0">
            <a:spAutoFit/>
          </a:bodyPr>
          <a:lstStyle/>
          <a:p>
            <a:pPr defTabSz="817706"/>
            <a:r>
              <a:rPr lang="en-US" dirty="0" err="1">
                <a:solidFill>
                  <a:prstClr val="black"/>
                </a:solidFill>
                <a:latin typeface="Arial" pitchFamily="-65" charset="0"/>
              </a:rPr>
              <a:t>PilQ</a:t>
            </a:r>
            <a:endParaRPr lang="en-US" dirty="0">
              <a:solidFill>
                <a:prstClr val="black"/>
              </a:solidFill>
              <a:latin typeface="Arial" pitchFamily="-65" charset="0"/>
            </a:endParaRPr>
          </a:p>
        </p:txBody>
      </p:sp>
      <p:sp>
        <p:nvSpPr>
          <p:cNvPr id="9" name="TextBox 8"/>
          <p:cNvSpPr txBox="1"/>
          <p:nvPr/>
        </p:nvSpPr>
        <p:spPr>
          <a:xfrm rot="18151265">
            <a:off x="4419644" y="634380"/>
            <a:ext cx="619780" cy="368886"/>
          </a:xfrm>
          <a:prstGeom prst="rect">
            <a:avLst/>
          </a:prstGeom>
          <a:solidFill>
            <a:srgbClr val="FF6839"/>
          </a:solidFill>
        </p:spPr>
        <p:txBody>
          <a:bodyPr wrap="none" lIns="90993" tIns="45499" rIns="90993" bIns="45499" rtlCol="0">
            <a:spAutoFit/>
          </a:bodyPr>
          <a:lstStyle/>
          <a:p>
            <a:pPr defTabSz="817706"/>
            <a:r>
              <a:rPr lang="en-US" dirty="0" err="1">
                <a:solidFill>
                  <a:prstClr val="black"/>
                </a:solidFill>
                <a:latin typeface="Arial" pitchFamily="-65" charset="0"/>
              </a:rPr>
              <a:t>PriA</a:t>
            </a:r>
            <a:endParaRPr lang="en-US" dirty="0">
              <a:solidFill>
                <a:prstClr val="black"/>
              </a:solidFill>
              <a:latin typeface="Arial" pitchFamily="-65" charset="0"/>
            </a:endParaRPr>
          </a:p>
        </p:txBody>
      </p:sp>
      <p:sp>
        <p:nvSpPr>
          <p:cNvPr id="10" name="TextBox 9"/>
          <p:cNvSpPr txBox="1"/>
          <p:nvPr/>
        </p:nvSpPr>
        <p:spPr>
          <a:xfrm rot="18151265">
            <a:off x="5115546" y="685383"/>
            <a:ext cx="696712" cy="368886"/>
          </a:xfrm>
          <a:prstGeom prst="rect">
            <a:avLst/>
          </a:prstGeom>
          <a:solidFill>
            <a:srgbClr val="9DB6FE"/>
          </a:solidFill>
        </p:spPr>
        <p:txBody>
          <a:bodyPr wrap="none" lIns="90993" tIns="45499" rIns="90993" bIns="45499" rtlCol="0">
            <a:spAutoFit/>
          </a:bodyPr>
          <a:lstStyle/>
          <a:p>
            <a:pPr defTabSz="817706"/>
            <a:r>
              <a:rPr lang="en-US" dirty="0" err="1">
                <a:solidFill>
                  <a:prstClr val="black"/>
                </a:solidFill>
                <a:latin typeface="Arial" pitchFamily="-65" charset="0"/>
              </a:rPr>
              <a:t>HsIU</a:t>
            </a:r>
            <a:endParaRPr lang="en-US" dirty="0">
              <a:solidFill>
                <a:prstClr val="black"/>
              </a:solidFill>
              <a:latin typeface="Arial" pitchFamily="-65" charset="0"/>
            </a:endParaRPr>
          </a:p>
        </p:txBody>
      </p:sp>
      <p:sp>
        <p:nvSpPr>
          <p:cNvPr id="11" name="TextBox 10"/>
          <p:cNvSpPr txBox="1"/>
          <p:nvPr/>
        </p:nvSpPr>
        <p:spPr>
          <a:xfrm rot="18151265">
            <a:off x="3220427" y="380525"/>
            <a:ext cx="1402734" cy="368886"/>
          </a:xfrm>
          <a:prstGeom prst="rect">
            <a:avLst/>
          </a:prstGeom>
          <a:solidFill>
            <a:srgbClr val="FFE0A3"/>
          </a:solidFill>
        </p:spPr>
        <p:txBody>
          <a:bodyPr wrap="none" lIns="90993" tIns="45499" rIns="90993" bIns="45499" rtlCol="0">
            <a:spAutoFit/>
          </a:bodyPr>
          <a:lstStyle/>
          <a:p>
            <a:pPr defTabSz="817706"/>
            <a:r>
              <a:rPr lang="en-US" dirty="0">
                <a:solidFill>
                  <a:prstClr val="black"/>
                </a:solidFill>
                <a:latin typeface="Arial" pitchFamily="-65" charset="0"/>
              </a:rPr>
              <a:t>penicillin-</a:t>
            </a:r>
            <a:r>
              <a:rPr lang="en-US" dirty="0" err="1">
                <a:solidFill>
                  <a:prstClr val="black"/>
                </a:solidFill>
                <a:latin typeface="Arial" pitchFamily="-65" charset="0"/>
              </a:rPr>
              <a:t>bp</a:t>
            </a:r>
            <a:endParaRPr lang="en-US" dirty="0">
              <a:solidFill>
                <a:prstClr val="black"/>
              </a:solidFill>
              <a:latin typeface="Arial" pitchFamily="-65" charset="0"/>
            </a:endParaRPr>
          </a:p>
        </p:txBody>
      </p:sp>
      <p:sp>
        <p:nvSpPr>
          <p:cNvPr id="12" name="TextBox 11"/>
          <p:cNvSpPr txBox="1"/>
          <p:nvPr/>
        </p:nvSpPr>
        <p:spPr>
          <a:xfrm rot="18151265">
            <a:off x="3733562" y="450558"/>
            <a:ext cx="1158715" cy="368886"/>
          </a:xfrm>
          <a:prstGeom prst="rect">
            <a:avLst/>
          </a:prstGeom>
          <a:solidFill>
            <a:srgbClr val="74558C"/>
          </a:solidFill>
        </p:spPr>
        <p:txBody>
          <a:bodyPr wrap="none" lIns="90993" tIns="45499" rIns="90993" bIns="45499" rtlCol="0">
            <a:spAutoFit/>
          </a:bodyPr>
          <a:lstStyle/>
          <a:p>
            <a:pPr defTabSz="817706"/>
            <a:r>
              <a:rPr lang="en-US" dirty="0">
                <a:solidFill>
                  <a:prstClr val="black"/>
                </a:solidFill>
                <a:latin typeface="Arial" pitchFamily="-65" charset="0"/>
              </a:rPr>
              <a:t>malic </a:t>
            </a:r>
            <a:r>
              <a:rPr lang="en-US" dirty="0" err="1">
                <a:solidFill>
                  <a:prstClr val="black"/>
                </a:solidFill>
                <a:latin typeface="Arial" pitchFamily="-65" charset="0"/>
              </a:rPr>
              <a:t>enz</a:t>
            </a:r>
            <a:endParaRPr lang="en-US" dirty="0">
              <a:solidFill>
                <a:prstClr val="black"/>
              </a:solidFill>
              <a:latin typeface="Arial" pitchFamily="-65" charset="0"/>
            </a:endParaRPr>
          </a:p>
        </p:txBody>
      </p:sp>
      <p:sp>
        <p:nvSpPr>
          <p:cNvPr id="13" name="TextBox 12"/>
          <p:cNvSpPr txBox="1"/>
          <p:nvPr/>
        </p:nvSpPr>
        <p:spPr>
          <a:xfrm rot="18151265">
            <a:off x="2567095" y="558290"/>
            <a:ext cx="671352" cy="368886"/>
          </a:xfrm>
          <a:prstGeom prst="rect">
            <a:avLst/>
          </a:prstGeom>
          <a:solidFill>
            <a:srgbClr val="75568D"/>
          </a:solidFill>
        </p:spPr>
        <p:txBody>
          <a:bodyPr wrap="none" lIns="90993" tIns="45499" rIns="90993" bIns="45499" rtlCol="0">
            <a:spAutoFit/>
          </a:bodyPr>
          <a:lstStyle/>
          <a:p>
            <a:pPr defTabSz="817706"/>
            <a:r>
              <a:rPr lang="en-US" dirty="0" err="1">
                <a:solidFill>
                  <a:prstClr val="black"/>
                </a:solidFill>
                <a:latin typeface="Arial" pitchFamily="-65" charset="0"/>
              </a:rPr>
              <a:t>aroB</a:t>
            </a:r>
            <a:endParaRPr lang="en-US" dirty="0">
              <a:solidFill>
                <a:prstClr val="black"/>
              </a:solidFill>
              <a:latin typeface="Arial" pitchFamily="-65" charset="0"/>
            </a:endParaRPr>
          </a:p>
        </p:txBody>
      </p:sp>
      <p:sp>
        <p:nvSpPr>
          <p:cNvPr id="15" name="TextBox 14"/>
          <p:cNvSpPr txBox="1"/>
          <p:nvPr/>
        </p:nvSpPr>
        <p:spPr>
          <a:xfrm>
            <a:off x="7230196" y="418861"/>
            <a:ext cx="3874411" cy="1569660"/>
          </a:xfrm>
          <a:prstGeom prst="rect">
            <a:avLst/>
          </a:prstGeom>
          <a:noFill/>
        </p:spPr>
        <p:txBody>
          <a:bodyPr wrap="square" lIns="90993" tIns="45499" rIns="90993" bIns="45499" rtlCol="0">
            <a:spAutoFit/>
          </a:bodyPr>
          <a:lstStyle/>
          <a:p>
            <a:pPr defTabSz="817706"/>
            <a:r>
              <a:rPr lang="en-US" sz="2400" dirty="0" err="1">
                <a:solidFill>
                  <a:prstClr val="black"/>
                </a:solidFill>
                <a:latin typeface="Arial" pitchFamily="-65" charset="0"/>
              </a:rPr>
              <a:t>ArgRS</a:t>
            </a:r>
            <a:r>
              <a:rPr lang="en-US" sz="2400" dirty="0">
                <a:solidFill>
                  <a:prstClr val="black"/>
                </a:solidFill>
                <a:latin typeface="Arial" pitchFamily="-65" charset="0"/>
              </a:rPr>
              <a:t> synteny </a:t>
            </a:r>
          </a:p>
          <a:p>
            <a:pPr defTabSz="817706"/>
            <a:r>
              <a:rPr lang="en-US" sz="2400" dirty="0">
                <a:solidFill>
                  <a:prstClr val="black"/>
                </a:solidFill>
                <a:latin typeface="Arial" pitchFamily="-65" charset="0"/>
              </a:rPr>
              <a:t>between types in </a:t>
            </a:r>
            <a:r>
              <a:rPr lang="en-US" sz="2400" dirty="0" err="1">
                <a:solidFill>
                  <a:prstClr val="black"/>
                </a:solidFill>
                <a:latin typeface="Arial" pitchFamily="-65" charset="0"/>
              </a:rPr>
              <a:t>Pseudomonadales</a:t>
            </a:r>
            <a:r>
              <a:rPr lang="en-US" sz="2400" dirty="0">
                <a:solidFill>
                  <a:prstClr val="black"/>
                </a:solidFill>
                <a:latin typeface="Arial" pitchFamily="-65" charset="0"/>
              </a:rPr>
              <a:t> and </a:t>
            </a:r>
            <a:r>
              <a:rPr lang="en-US" sz="2400" dirty="0" err="1">
                <a:solidFill>
                  <a:prstClr val="black"/>
                </a:solidFill>
                <a:latin typeface="Arial" pitchFamily="-65" charset="0"/>
              </a:rPr>
              <a:t>Oceanospirillales</a:t>
            </a:r>
            <a:r>
              <a:rPr lang="en-US" sz="2400" dirty="0">
                <a:solidFill>
                  <a:prstClr val="black"/>
                </a:solidFill>
                <a:latin typeface="Arial" pitchFamily="-65" charset="0"/>
              </a:rPr>
              <a:t> </a:t>
            </a:r>
          </a:p>
        </p:txBody>
      </p:sp>
      <p:sp>
        <p:nvSpPr>
          <p:cNvPr id="20" name="Rectangle 19"/>
          <p:cNvSpPr/>
          <p:nvPr/>
        </p:nvSpPr>
        <p:spPr>
          <a:xfrm>
            <a:off x="3453578" y="2856223"/>
            <a:ext cx="1459407" cy="276987"/>
          </a:xfrm>
          <a:prstGeom prst="rect">
            <a:avLst/>
          </a:prstGeom>
        </p:spPr>
        <p:txBody>
          <a:bodyPr wrap="none" lIns="90993" tIns="45499" rIns="90993" bIns="45499">
            <a:spAutoFit/>
          </a:bodyPr>
          <a:lstStyle/>
          <a:p>
            <a:pPr defTabSz="817706"/>
            <a:r>
              <a:rPr lang="en-US" sz="1200" dirty="0" err="1">
                <a:solidFill>
                  <a:prstClr val="black"/>
                </a:solidFill>
                <a:latin typeface="Arial" pitchFamily="-65" charset="0"/>
              </a:rPr>
              <a:t>Pseudomonadales</a:t>
            </a:r>
            <a:endParaRPr lang="en-US" sz="1200" dirty="0">
              <a:solidFill>
                <a:prstClr val="black"/>
              </a:solidFill>
              <a:latin typeface="Arial" pitchFamily="-65" charset="0"/>
            </a:endParaRPr>
          </a:p>
        </p:txBody>
      </p:sp>
      <p:cxnSp>
        <p:nvCxnSpPr>
          <p:cNvPr id="26" name="Straight Connector 25"/>
          <p:cNvCxnSpPr/>
          <p:nvPr/>
        </p:nvCxnSpPr>
        <p:spPr bwMode="auto">
          <a:xfrm>
            <a:off x="4786121" y="1203691"/>
            <a:ext cx="0" cy="5658386"/>
          </a:xfrm>
          <a:prstGeom prst="line">
            <a:avLst/>
          </a:prstGeom>
          <a:noFill/>
          <a:ln w="19050" cap="flat" cmpd="sng" algn="ctr">
            <a:solidFill>
              <a:srgbClr val="FF0000"/>
            </a:solidFill>
            <a:prstDash val="solid"/>
            <a:round/>
            <a:headEnd type="none" w="med" len="med"/>
            <a:tailEnd type="none" w="med" len="med"/>
          </a:ln>
          <a:effectLst/>
        </p:spPr>
      </p:cxnSp>
      <p:cxnSp>
        <p:nvCxnSpPr>
          <p:cNvPr id="31" name="Straight Connector 30"/>
          <p:cNvCxnSpPr/>
          <p:nvPr/>
        </p:nvCxnSpPr>
        <p:spPr bwMode="auto">
          <a:xfrm>
            <a:off x="5014961" y="1203691"/>
            <a:ext cx="0" cy="5658386"/>
          </a:xfrm>
          <a:prstGeom prst="line">
            <a:avLst/>
          </a:prstGeom>
          <a:noFill/>
          <a:ln w="19050" cap="flat" cmpd="sng" algn="ctr">
            <a:solidFill>
              <a:srgbClr val="FF0000"/>
            </a:solidFill>
            <a:prstDash val="solid"/>
            <a:round/>
            <a:headEnd type="none" w="med" len="med"/>
            <a:tailEnd type="none" w="med" len="med"/>
          </a:ln>
          <a:effectLst/>
        </p:spPr>
      </p:cxnSp>
    </p:spTree>
    <p:extLst>
      <p:ext uri="{BB962C8B-B14F-4D97-AF65-F5344CB8AC3E}">
        <p14:creationId xmlns:p14="http://schemas.microsoft.com/office/powerpoint/2010/main" val="1722259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490330" y="549367"/>
            <a:ext cx="5384800" cy="5768355"/>
          </a:xfrm>
          <a:prstGeom prst="rect">
            <a:avLst/>
          </a:prstGeom>
        </p:spPr>
      </p:pic>
      <p:sp>
        <p:nvSpPr>
          <p:cNvPr id="2" name="Title 1"/>
          <p:cNvSpPr>
            <a:spLocks noGrp="1"/>
          </p:cNvSpPr>
          <p:nvPr>
            <p:ph type="title"/>
          </p:nvPr>
        </p:nvSpPr>
        <p:spPr>
          <a:xfrm>
            <a:off x="791633" y="183335"/>
            <a:ext cx="11400367" cy="1295400"/>
          </a:xfrm>
        </p:spPr>
        <p:txBody>
          <a:bodyPr>
            <a:normAutofit/>
          </a:bodyPr>
          <a:lstStyle/>
          <a:p>
            <a:r>
              <a:rPr lang="en-US" sz="3600" dirty="0"/>
              <a:t>What is the pan-genome?</a:t>
            </a:r>
          </a:p>
        </p:txBody>
      </p:sp>
      <p:sp>
        <p:nvSpPr>
          <p:cNvPr id="12" name="Content Placeholder 11"/>
          <p:cNvSpPr>
            <a:spLocks noGrp="1"/>
          </p:cNvSpPr>
          <p:nvPr>
            <p:ph sz="half" idx="2"/>
          </p:nvPr>
        </p:nvSpPr>
        <p:spPr>
          <a:xfrm>
            <a:off x="6172199" y="1600200"/>
            <a:ext cx="4636477" cy="4863662"/>
          </a:xfrm>
        </p:spPr>
        <p:txBody>
          <a:bodyPr>
            <a:noAutofit/>
          </a:bodyPr>
          <a:lstStyle/>
          <a:p>
            <a:pPr marL="0" indent="0">
              <a:buSzPct val="75000"/>
              <a:buNone/>
            </a:pPr>
            <a:r>
              <a:rPr lang="en-US" sz="2000" dirty="0"/>
              <a:t>The combined genomes of a group of organisms is their pan-genome. </a:t>
            </a:r>
          </a:p>
          <a:p>
            <a:pPr marL="0" indent="0">
              <a:buSzPct val="75000"/>
              <a:buNone/>
            </a:pPr>
            <a:endParaRPr lang="en-US" sz="2000" dirty="0"/>
          </a:p>
          <a:p>
            <a:pPr marL="0" indent="0">
              <a:buSzPct val="75000"/>
              <a:buNone/>
            </a:pPr>
            <a:r>
              <a:rPr lang="en-US" sz="2000" dirty="0"/>
              <a:t>Usually, this refers to a related group of organisms. Either in the abstract:</a:t>
            </a:r>
          </a:p>
          <a:p>
            <a:pPr marL="0" indent="0">
              <a:buSzPct val="75000"/>
              <a:buNone/>
            </a:pPr>
            <a:r>
              <a:rPr lang="en-US" sz="2000" dirty="0"/>
              <a:t>	- i.e., the pan-genome of </a:t>
            </a:r>
            <a:r>
              <a:rPr lang="en-US" sz="2000" i="1" dirty="0"/>
              <a:t>E. coli</a:t>
            </a:r>
            <a:endParaRPr lang="en-US" sz="2000" dirty="0"/>
          </a:p>
          <a:p>
            <a:pPr marL="0" indent="0">
              <a:buSzPct val="75000"/>
              <a:buNone/>
            </a:pPr>
            <a:r>
              <a:rPr lang="en-US" sz="2000" dirty="0"/>
              <a:t>Or a specific subset:</a:t>
            </a:r>
          </a:p>
          <a:p>
            <a:pPr marL="0" indent="0">
              <a:buSzPct val="75000"/>
              <a:buNone/>
            </a:pPr>
            <a:r>
              <a:rPr lang="en-US" sz="2000" dirty="0"/>
              <a:t>	- The pan-genome of the STEC infection in a gut. Or the </a:t>
            </a:r>
            <a:r>
              <a:rPr lang="en-US" sz="2000" i="1" dirty="0"/>
              <a:t>Bacillus</a:t>
            </a:r>
            <a:r>
              <a:rPr lang="en-US" sz="2000" dirty="0"/>
              <a:t> strains colonizing a niche.</a:t>
            </a:r>
          </a:p>
          <a:p>
            <a:pPr marL="0" indent="0">
              <a:buSzPct val="75000"/>
              <a:buNone/>
            </a:pPr>
            <a:endParaRPr lang="en-US" sz="2000" dirty="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173706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205409"/>
            <a:ext cx="5384800" cy="5920755"/>
          </a:xfrm>
          <a:prstGeom prst="rect">
            <a:avLst/>
          </a:prstGeom>
        </p:spPr>
      </p:pic>
      <p:sp>
        <p:nvSpPr>
          <p:cNvPr id="2" name="Title 1"/>
          <p:cNvSpPr>
            <a:spLocks noGrp="1"/>
          </p:cNvSpPr>
          <p:nvPr>
            <p:ph type="title"/>
          </p:nvPr>
        </p:nvSpPr>
        <p:spPr>
          <a:xfrm>
            <a:off x="609600" y="0"/>
            <a:ext cx="10972800" cy="1143000"/>
          </a:xfrm>
        </p:spPr>
        <p:txBody>
          <a:bodyPr>
            <a:normAutofit/>
          </a:bodyPr>
          <a:lstStyle/>
          <a:p>
            <a:r>
              <a:rPr lang="en-US" sz="3600" dirty="0"/>
              <a:t>Pangenome</a:t>
            </a:r>
          </a:p>
        </p:txBody>
      </p:sp>
      <p:sp>
        <p:nvSpPr>
          <p:cNvPr id="12" name="Content Placeholder 11"/>
          <p:cNvSpPr>
            <a:spLocks noGrp="1"/>
          </p:cNvSpPr>
          <p:nvPr>
            <p:ph sz="half" idx="2"/>
          </p:nvPr>
        </p:nvSpPr>
        <p:spPr>
          <a:xfrm>
            <a:off x="6172200" y="1600200"/>
            <a:ext cx="4038600" cy="5061196"/>
          </a:xfrm>
        </p:spPr>
        <p:txBody>
          <a:bodyPr>
            <a:noAutofit/>
          </a:bodyPr>
          <a:lstStyle/>
          <a:p>
            <a:pPr marL="0" indent="0">
              <a:buSzPct val="75000"/>
              <a:buNone/>
            </a:pPr>
            <a:r>
              <a:rPr lang="en-US" sz="2000" dirty="0"/>
              <a:t>Accessory genes </a:t>
            </a:r>
          </a:p>
          <a:p>
            <a:pPr lvl="1">
              <a:buSzPct val="75000"/>
              <a:buFont typeface="+mj-lt"/>
              <a:buAutoNum type="arabicPeriod"/>
            </a:pPr>
            <a:r>
              <a:rPr lang="en-US" sz="1800" dirty="0"/>
              <a:t>Define strains </a:t>
            </a:r>
          </a:p>
          <a:p>
            <a:pPr lvl="1">
              <a:buSzPct val="75000"/>
              <a:buFont typeface="+mj-lt"/>
              <a:buAutoNum type="arabicPeriod"/>
            </a:pPr>
            <a:r>
              <a:rPr lang="en-US" sz="1800" dirty="0"/>
              <a:t>Environmental adaptation</a:t>
            </a:r>
          </a:p>
          <a:p>
            <a:pPr lvl="1">
              <a:buSzPct val="75000"/>
              <a:buFont typeface="+mj-lt"/>
              <a:buAutoNum type="arabicPeriod"/>
            </a:pPr>
            <a:r>
              <a:rPr lang="en-US" sz="1800" dirty="0"/>
              <a:t>Transitory genes “passing through” the host</a:t>
            </a:r>
          </a:p>
          <a:p>
            <a:pPr lvl="1">
              <a:buSzPct val="75000"/>
              <a:buFont typeface="+mj-lt"/>
              <a:buAutoNum type="arabicPeriod"/>
            </a:pPr>
            <a:r>
              <a:rPr lang="en-US" sz="1800" dirty="0"/>
              <a:t>Parasites that have not swept.</a:t>
            </a:r>
          </a:p>
          <a:p>
            <a:pPr lvl="1">
              <a:buSzPct val="75000"/>
              <a:buFont typeface="+mj-lt"/>
              <a:buAutoNum type="arabicPeriod"/>
            </a:pPr>
            <a:r>
              <a:rPr lang="en-US" sz="1800" dirty="0"/>
              <a:t>Etc. (see below)</a:t>
            </a:r>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19331595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More terminology</a:t>
            </a:r>
          </a:p>
        </p:txBody>
      </p:sp>
      <p:sp>
        <p:nvSpPr>
          <p:cNvPr id="12" name="Content Placeholder 11"/>
          <p:cNvSpPr>
            <a:spLocks noGrp="1"/>
          </p:cNvSpPr>
          <p:nvPr>
            <p:ph sz="half" idx="2"/>
          </p:nvPr>
        </p:nvSpPr>
        <p:spPr>
          <a:xfrm>
            <a:off x="6511235" y="1332595"/>
            <a:ext cx="4038600" cy="4863662"/>
          </a:xfrm>
        </p:spPr>
        <p:txBody>
          <a:bodyPr>
            <a:noAutofit/>
          </a:bodyPr>
          <a:lstStyle/>
          <a:p>
            <a:pPr marL="0" indent="0">
              <a:buSzPct val="75000"/>
              <a:buNone/>
            </a:pPr>
            <a:r>
              <a:rPr lang="en-US" sz="2000" dirty="0"/>
              <a:t>Typically, the term pangenome is used to describe the gene content of a related taxonomic group, like a species or genus, family or phylum.</a:t>
            </a:r>
          </a:p>
          <a:p>
            <a:pPr marL="0" indent="0">
              <a:buSzPct val="75000"/>
              <a:buNone/>
            </a:pPr>
            <a:endParaRPr lang="en-US" sz="2000" dirty="0"/>
          </a:p>
          <a:p>
            <a:pPr marL="0" indent="0">
              <a:buSzPct val="75000"/>
              <a:buNone/>
            </a:pPr>
            <a:r>
              <a:rPr lang="en-US" sz="2000" dirty="0"/>
              <a:t>Sometimes it refers to a broader set like the entire contents of a gut,</a:t>
            </a:r>
          </a:p>
          <a:p>
            <a:pPr marL="0" indent="0">
              <a:buSzPct val="75000"/>
              <a:buNone/>
            </a:pPr>
            <a:r>
              <a:rPr lang="en-US" sz="2000" dirty="0"/>
              <a:t>but this is usually referred to (and should be referred to) as a </a:t>
            </a:r>
            <a:r>
              <a:rPr lang="en-US" sz="2000" b="1" dirty="0"/>
              <a:t>meta-genome </a:t>
            </a:r>
            <a:r>
              <a:rPr lang="en-US" sz="2000" dirty="0"/>
              <a:t>and considered a separate phenomenon.</a:t>
            </a:r>
          </a:p>
          <a:p>
            <a:pPr marL="0" indent="0">
              <a:buSzPct val="75000"/>
              <a:buNone/>
            </a:pPr>
            <a:endParaRPr lang="en-US" sz="2000" dirty="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421203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522514" y="151185"/>
            <a:ext cx="11573692" cy="65556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29" tIns="45714" rIns="91429" bIns="45714">
            <a:spAutoFit/>
          </a:bodyPr>
          <a:lstStyle/>
          <a:p>
            <a:pPr fontAlgn="base">
              <a:spcBef>
                <a:spcPct val="0"/>
              </a:spcBef>
              <a:spcAft>
                <a:spcPct val="0"/>
              </a:spcAft>
            </a:pPr>
            <a:r>
              <a:rPr lang="en-US" sz="3600" b="1" dirty="0">
                <a:solidFill>
                  <a:srgbClr val="000000"/>
                </a:solidFill>
                <a:latin typeface="Times New Roman" charset="0"/>
                <a:ea typeface="ＭＳ Ｐゴシック" charset="0"/>
                <a:cs typeface="ＭＳ Ｐゴシック" charset="0"/>
              </a:rPr>
              <a:t>Other ways to detect positive selection</a:t>
            </a: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Selective sweeps </a:t>
            </a:r>
            <a:r>
              <a:rPr lang="en-US" sz="2400" dirty="0">
                <a:solidFill>
                  <a:srgbClr val="000000"/>
                </a:solidFill>
                <a:latin typeface="Times New Roman" charset="0"/>
                <a:ea typeface="ＭＳ Ｐゴシック" charset="0"/>
                <a:cs typeface="ＭＳ Ｐゴシック" charset="0"/>
              </a:rPr>
              <a:t>-&gt; fewer alleles present in population (lower heterogeneity between alleles)</a:t>
            </a:r>
            <a:br>
              <a:rPr lang="en-US" sz="2400" dirty="0">
                <a:solidFill>
                  <a:srgbClr val="000000"/>
                </a:solidFill>
                <a:latin typeface="Times New Roman" charset="0"/>
                <a:ea typeface="ＭＳ Ｐゴシック" charset="0"/>
                <a:cs typeface="ＭＳ Ｐゴシック" charset="0"/>
              </a:rPr>
            </a:br>
            <a:r>
              <a:rPr lang="en-US" sz="2400" dirty="0">
                <a:solidFill>
                  <a:srgbClr val="000000"/>
                </a:solidFill>
                <a:latin typeface="Times New Roman" charset="0"/>
                <a:ea typeface="ＭＳ Ｐゴシック" charset="0"/>
                <a:cs typeface="ＭＳ Ｐゴシック" charset="0"/>
              </a:rPr>
              <a:t>                             -&gt; neighboring genes </a:t>
            </a:r>
            <a:r>
              <a:rPr lang="en-US" sz="2400" dirty="0" err="1">
                <a:solidFill>
                  <a:srgbClr val="000000"/>
                </a:solidFill>
                <a:latin typeface="Times New Roman" charset="0"/>
                <a:ea typeface="ＭＳ Ｐゴシック" charset="0"/>
                <a:cs typeface="ＭＳ Ｐゴシック" charset="0"/>
              </a:rPr>
              <a:t>sweeped</a:t>
            </a:r>
            <a:r>
              <a:rPr lang="en-US" sz="2400" dirty="0">
                <a:solidFill>
                  <a:srgbClr val="000000"/>
                </a:solidFill>
                <a:latin typeface="Times New Roman" charset="0"/>
                <a:ea typeface="ＭＳ Ｐゴシック" charset="0"/>
                <a:cs typeface="ＭＳ Ｐゴシック" charset="0"/>
              </a:rPr>
              <a:t> along (linkage disequilibrium) </a:t>
            </a:r>
          </a:p>
          <a:p>
            <a:pPr fontAlgn="base">
              <a:spcBef>
                <a:spcPct val="0"/>
              </a:spcBef>
              <a:spcAft>
                <a:spcPct val="0"/>
              </a:spcAft>
            </a:pPr>
            <a:br>
              <a:rPr lang="en-US" sz="2400" b="1" dirty="0">
                <a:solidFill>
                  <a:srgbClr val="000000"/>
                </a:solidFill>
                <a:latin typeface="Times New Roman" charset="0"/>
                <a:ea typeface="ＭＳ Ｐゴシック" charset="0"/>
                <a:cs typeface="ＭＳ Ｐゴシック" charset="0"/>
              </a:rPr>
            </a:br>
            <a:r>
              <a:rPr lang="en-US" sz="2400" dirty="0">
                <a:solidFill>
                  <a:srgbClr val="000000"/>
                </a:solidFill>
                <a:latin typeface="Times New Roman" charset="0"/>
                <a:ea typeface="ＭＳ Ｐゴシック" charset="0"/>
                <a:cs typeface="ＭＳ Ｐゴシック" charset="0"/>
              </a:rPr>
              <a:t>(see below for possible contributions from archaic Humans for example) </a:t>
            </a:r>
            <a:br>
              <a:rPr lang="en-US" sz="2400" b="1" dirty="0">
                <a:solidFill>
                  <a:srgbClr val="000000"/>
                </a:solidFill>
                <a:latin typeface="Times New Roman" charset="0"/>
                <a:ea typeface="ＭＳ Ｐゴシック" charset="0"/>
                <a:cs typeface="ＭＳ Ｐゴシック" charset="0"/>
              </a:rPr>
            </a:br>
            <a:r>
              <a:rPr lang="en-US" sz="2400" b="1" dirty="0">
                <a:solidFill>
                  <a:srgbClr val="000000"/>
                </a:solidFill>
                <a:latin typeface="Times New Roman" charset="0"/>
                <a:ea typeface="ＭＳ Ｐゴシック" charset="0"/>
                <a:cs typeface="ＭＳ Ｐゴシック" charset="0"/>
              </a:rPr>
              <a:t>Repeated episodes of positive selection </a:t>
            </a:r>
            <a:r>
              <a:rPr lang="en-US" sz="2400" dirty="0">
                <a:solidFill>
                  <a:srgbClr val="000000"/>
                </a:solidFill>
                <a:latin typeface="Times New Roman" charset="0"/>
                <a:ea typeface="ＭＳ Ｐゴシック" charset="0"/>
                <a:cs typeface="ＭＳ Ｐゴシック" charset="0"/>
              </a:rPr>
              <a:t>-&gt; high </a:t>
            </a:r>
            <a:r>
              <a:rPr lang="en-US" sz="2400" dirty="0" err="1">
                <a:solidFill>
                  <a:srgbClr val="000000"/>
                </a:solidFill>
                <a:latin typeface="Times New Roman" charset="0"/>
                <a:ea typeface="ＭＳ Ｐゴシック" charset="0"/>
                <a:cs typeface="ＭＳ Ｐゴシック" charset="0"/>
              </a:rPr>
              <a:t>dN</a:t>
            </a:r>
            <a:endParaRPr lang="en-US" sz="2400"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dirty="0">
                <a:solidFill>
                  <a:srgbClr val="000000"/>
                </a:solidFill>
                <a:latin typeface="Times New Roman" charset="0"/>
                <a:ea typeface="ＭＳ Ｐゴシック" charset="0"/>
                <a:cs typeface="ＭＳ Ｐゴシック" charset="0"/>
              </a:rPr>
              <a:t>(works well for repeated positive – aka diversifying – selection; e.g. virus interaction with the immune system)  </a:t>
            </a: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A COMMON PROBLEM IS DUE TO UNRELIABLY ALIGNED SEQUENCES, which result in high </a:t>
            </a:r>
            <a:r>
              <a:rPr lang="en-US" sz="2400" b="1" dirty="0" err="1">
                <a:solidFill>
                  <a:srgbClr val="000000"/>
                </a:solidFill>
                <a:latin typeface="Times New Roman" charset="0"/>
                <a:ea typeface="ＭＳ Ｐゴシック" charset="0"/>
                <a:cs typeface="ＭＳ Ｐゴシック" charset="0"/>
              </a:rPr>
              <a:t>dN.</a:t>
            </a:r>
            <a:r>
              <a:rPr lang="en-US" sz="2400" b="1" dirty="0">
                <a:solidFill>
                  <a:srgbClr val="000000"/>
                </a:solidFill>
                <a:latin typeface="Times New Roman" charset="0"/>
                <a:ea typeface="ＭＳ Ｐゴシック" charset="0"/>
                <a:cs typeface="ＭＳ Ｐゴシック" charset="0"/>
              </a:rPr>
              <a:t>   </a:t>
            </a:r>
            <a:br>
              <a:rPr lang="en-US" sz="2400" b="1" dirty="0">
                <a:solidFill>
                  <a:srgbClr val="000000"/>
                </a:solidFill>
                <a:latin typeface="Times New Roman" charset="0"/>
                <a:ea typeface="ＭＳ Ｐゴシック" charset="0"/>
                <a:cs typeface="ＭＳ Ｐゴシック" charset="0"/>
              </a:rPr>
            </a:br>
            <a:r>
              <a:rPr lang="en-US" sz="2400" dirty="0">
                <a:solidFill>
                  <a:srgbClr val="000000"/>
                </a:solidFill>
                <a:latin typeface="Times New Roman" charset="0"/>
                <a:ea typeface="ＭＳ Ｐゴシック" charset="0"/>
                <a:cs typeface="ＭＳ Ｐゴシック" charset="0"/>
              </a:rPr>
              <a:t>Genes that are decaying, or that are pseudogenes already, have a </a:t>
            </a:r>
            <a:r>
              <a:rPr lang="en-US" sz="2400" dirty="0" err="1">
                <a:solidFill>
                  <a:srgbClr val="000000"/>
                </a:solidFill>
                <a:latin typeface="Times New Roman" charset="0"/>
                <a:ea typeface="ＭＳ Ｐゴシック" charset="0"/>
                <a:cs typeface="ＭＳ Ｐゴシック" charset="0"/>
              </a:rPr>
              <a:t>dN</a:t>
            </a:r>
            <a:r>
              <a:rPr lang="en-US" sz="2400" dirty="0">
                <a:solidFill>
                  <a:srgbClr val="000000"/>
                </a:solidFill>
                <a:latin typeface="Times New Roman" charset="0"/>
                <a:ea typeface="ＭＳ Ｐゴシック" charset="0"/>
                <a:cs typeface="ＭＳ Ｐゴシック" charset="0"/>
              </a:rPr>
              <a:t>/</a:t>
            </a:r>
            <a:r>
              <a:rPr lang="en-US" sz="2400" dirty="0" err="1">
                <a:solidFill>
                  <a:srgbClr val="000000"/>
                </a:solidFill>
                <a:latin typeface="Times New Roman" charset="0"/>
                <a:ea typeface="ＭＳ Ｐゴシック" charset="0"/>
                <a:cs typeface="ＭＳ Ｐゴシック" charset="0"/>
              </a:rPr>
              <a:t>dS</a:t>
            </a:r>
            <a:r>
              <a:rPr lang="en-US" sz="2400" dirty="0">
                <a:solidFill>
                  <a:srgbClr val="000000"/>
                </a:solidFill>
                <a:latin typeface="Times New Roman" charset="0"/>
                <a:ea typeface="ＭＳ Ｐゴシック" charset="0"/>
                <a:cs typeface="ＭＳ Ｐゴシック" charset="0"/>
              </a:rPr>
              <a:t> close to 1.  Adding questionable alignments to this, one can easily arrive at </a:t>
            </a:r>
            <a:r>
              <a:rPr lang="en-US" sz="2400" dirty="0" err="1">
                <a:solidFill>
                  <a:srgbClr val="000000"/>
                </a:solidFill>
                <a:latin typeface="Times New Roman" charset="0"/>
                <a:ea typeface="ＭＳ Ｐゴシック" charset="0"/>
                <a:cs typeface="ＭＳ Ｐゴシック" charset="0"/>
              </a:rPr>
              <a:t>dN</a:t>
            </a:r>
            <a:r>
              <a:rPr lang="en-US" sz="2400" dirty="0">
                <a:solidFill>
                  <a:srgbClr val="000000"/>
                </a:solidFill>
                <a:latin typeface="Times New Roman" charset="0"/>
                <a:ea typeface="ＭＳ Ｐゴシック" charset="0"/>
                <a:cs typeface="ＭＳ Ｐゴシック" charset="0"/>
              </a:rPr>
              <a:t>/</a:t>
            </a:r>
            <a:r>
              <a:rPr lang="en-US" sz="2400" dirty="0" err="1">
                <a:solidFill>
                  <a:srgbClr val="000000"/>
                </a:solidFill>
                <a:latin typeface="Times New Roman" charset="0"/>
                <a:ea typeface="ＭＳ Ｐゴシック" charset="0"/>
                <a:cs typeface="ＭＳ Ｐゴシック" charset="0"/>
              </a:rPr>
              <a:t>dS</a:t>
            </a:r>
            <a:r>
              <a:rPr lang="en-US" sz="2400" dirty="0">
                <a:solidFill>
                  <a:srgbClr val="000000"/>
                </a:solidFill>
                <a:latin typeface="Times New Roman" charset="0"/>
                <a:ea typeface="ＭＳ Ｐゴシック" charset="0"/>
                <a:cs typeface="ＭＳ Ｐゴシック" charset="0"/>
              </a:rPr>
              <a:t> &gt; 1.  </a:t>
            </a: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endParaRPr lang="en-US" sz="2400" b="1" dirty="0">
              <a:solidFill>
                <a:srgbClr val="000000"/>
              </a:solidFill>
              <a:latin typeface="Times New Roman" charset="0"/>
              <a:ea typeface="ＭＳ Ｐゴシック" charset="0"/>
              <a:cs typeface="ＭＳ Ｐゴシック" charset="0"/>
            </a:endParaRPr>
          </a:p>
          <a:p>
            <a:pPr fontAlgn="base">
              <a:spcBef>
                <a:spcPct val="0"/>
              </a:spcBef>
              <a:spcAft>
                <a:spcPct val="0"/>
              </a:spcAft>
            </a:pPr>
            <a:r>
              <a:rPr lang="en-US" sz="2400" b="1" dirty="0">
                <a:solidFill>
                  <a:srgbClr val="000000"/>
                </a:solidFill>
                <a:latin typeface="Times New Roman" charset="0"/>
                <a:ea typeface="ＭＳ Ｐゴシック" charset="0"/>
                <a:cs typeface="ＭＳ Ｐゴシック" charset="0"/>
              </a:rPr>
              <a:t> </a:t>
            </a:r>
          </a:p>
        </p:txBody>
      </p:sp>
    </p:spTree>
    <p:extLst>
      <p:ext uri="{BB962C8B-B14F-4D97-AF65-F5344CB8AC3E}">
        <p14:creationId xmlns:p14="http://schemas.microsoft.com/office/powerpoint/2010/main" val="95616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82EB642-D3A6-854D-9B18-10980C61AECA}"/>
              </a:ext>
            </a:extLst>
          </p:cNvPr>
          <p:cNvSpPr txBox="1"/>
          <p:nvPr/>
        </p:nvSpPr>
        <p:spPr>
          <a:xfrm>
            <a:off x="234462" y="164123"/>
            <a:ext cx="4705134" cy="461665"/>
          </a:xfrm>
          <a:prstGeom prst="rect">
            <a:avLst/>
          </a:prstGeom>
          <a:noFill/>
        </p:spPr>
        <p:txBody>
          <a:bodyPr wrap="none" rtlCol="0">
            <a:spAutoFit/>
          </a:bodyPr>
          <a:lstStyle/>
          <a:p>
            <a:r>
              <a:rPr lang="en-US" dirty="0"/>
              <a:t>Aside on disputes in terminology:</a:t>
            </a:r>
          </a:p>
        </p:txBody>
      </p:sp>
      <p:sp>
        <p:nvSpPr>
          <p:cNvPr id="6" name="TextBox 5">
            <a:extLst>
              <a:ext uri="{FF2B5EF4-FFF2-40B4-BE49-F238E27FC236}">
                <a16:creationId xmlns:a16="http://schemas.microsoft.com/office/drawing/2014/main" id="{0C443E13-24E2-8F42-827B-42C0322CD91A}"/>
              </a:ext>
            </a:extLst>
          </p:cNvPr>
          <p:cNvSpPr txBox="1"/>
          <p:nvPr/>
        </p:nvSpPr>
        <p:spPr>
          <a:xfrm>
            <a:off x="861646" y="751344"/>
            <a:ext cx="10468708" cy="2677656"/>
          </a:xfrm>
          <a:prstGeom prst="rect">
            <a:avLst/>
          </a:prstGeom>
          <a:noFill/>
        </p:spPr>
        <p:txBody>
          <a:bodyPr wrap="square" rtlCol="0">
            <a:spAutoFit/>
          </a:bodyPr>
          <a:lstStyle/>
          <a:p>
            <a:r>
              <a:rPr lang="en-US" dirty="0"/>
              <a:t>Two definition for the term microbiome:</a:t>
            </a:r>
          </a:p>
          <a:p>
            <a:endParaRPr lang="en-US" dirty="0"/>
          </a:p>
          <a:p>
            <a:pPr marL="457200" indent="-457200">
              <a:buFont typeface="+mj-lt"/>
              <a:buAutoNum type="arabicPeriod"/>
            </a:pPr>
            <a:r>
              <a:rPr lang="en-US" dirty="0"/>
              <a:t>Micro-biome:  a biome occupied by microorganisms (the skin can be considered a biome, for large organisms, the tundra is an example for a biome)</a:t>
            </a:r>
          </a:p>
          <a:p>
            <a:pPr marL="457200" indent="-457200">
              <a:buFont typeface="+mj-lt"/>
              <a:buAutoNum type="arabicPeriod"/>
            </a:pPr>
            <a:r>
              <a:rPr lang="en-US" dirty="0" err="1"/>
              <a:t>Microb-i-ome</a:t>
            </a:r>
            <a:r>
              <a:rPr lang="en-US" dirty="0"/>
              <a:t>: the summary of -</a:t>
            </a:r>
            <a:r>
              <a:rPr lang="en-US" b="1" dirty="0"/>
              <a:t>om</a:t>
            </a:r>
            <a:r>
              <a:rPr lang="en-US" dirty="0"/>
              <a:t>ics information obtained for a </a:t>
            </a:r>
            <a:r>
              <a:rPr lang="en-US" b="1" dirty="0"/>
              <a:t>microbi</a:t>
            </a:r>
            <a:r>
              <a:rPr lang="en-US" dirty="0"/>
              <a:t>al community.  </a:t>
            </a:r>
          </a:p>
        </p:txBody>
      </p:sp>
      <p:sp>
        <p:nvSpPr>
          <p:cNvPr id="8" name="TextBox 7">
            <a:extLst>
              <a:ext uri="{FF2B5EF4-FFF2-40B4-BE49-F238E27FC236}">
                <a16:creationId xmlns:a16="http://schemas.microsoft.com/office/drawing/2014/main" id="{01666D4D-A1B3-F848-AC41-1D7CC370FE3C}"/>
              </a:ext>
            </a:extLst>
          </p:cNvPr>
          <p:cNvSpPr txBox="1"/>
          <p:nvPr/>
        </p:nvSpPr>
        <p:spPr>
          <a:xfrm>
            <a:off x="363416" y="3554556"/>
            <a:ext cx="11828584" cy="3416320"/>
          </a:xfrm>
          <a:prstGeom prst="rect">
            <a:avLst/>
          </a:prstGeom>
          <a:noFill/>
        </p:spPr>
        <p:txBody>
          <a:bodyPr wrap="square" rtlCol="0">
            <a:spAutoFit/>
          </a:bodyPr>
          <a:lstStyle/>
          <a:p>
            <a:r>
              <a:rPr lang="en-US" dirty="0"/>
              <a:t>It seems #1 has won, see Jonathan Eisen’s discussion </a:t>
            </a:r>
            <a:r>
              <a:rPr lang="en-US" dirty="0">
                <a:hlinkClick r:id="rId2"/>
              </a:rPr>
              <a:t>here</a:t>
            </a:r>
            <a:r>
              <a:rPr lang="en-US" dirty="0"/>
              <a:t>.</a:t>
            </a:r>
          </a:p>
          <a:p>
            <a:endParaRPr lang="en-US" dirty="0"/>
          </a:p>
          <a:p>
            <a:r>
              <a:rPr lang="en-US" dirty="0"/>
              <a:t>Bottomline: </a:t>
            </a:r>
            <a:r>
              <a:rPr lang="en-US" sz="2000" dirty="0"/>
              <a:t>The characterization of a micro-biome goes beyond a catalog of species (the microbiota), and certainly beyond the enumerations of 16S rRNA OTUs present in an environment; it includes the interactions between organisms, defining guilds (groups of organisms with similar roles in a biome), placing organisms into guilds, and characterizing the ecological parameters that define the niche.  In addition, the microbiome is also populated by phages, other viruses, and eukaryotes.  Catalogs of 16S rRNA OTUs and metagenome sequencing are an important first step, but alone they are insufficient to define of fully describe a microbiome.  </a:t>
            </a:r>
          </a:p>
          <a:p>
            <a:endParaRPr lang="en-US" dirty="0"/>
          </a:p>
        </p:txBody>
      </p:sp>
    </p:spTree>
    <p:extLst>
      <p:ext uri="{BB962C8B-B14F-4D97-AF65-F5344CB8AC3E}">
        <p14:creationId xmlns:p14="http://schemas.microsoft.com/office/powerpoint/2010/main" val="13771737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609600" y="470452"/>
            <a:ext cx="5384800" cy="5725805"/>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The pangenome as a shared genetic resource</a:t>
            </a:r>
          </a:p>
        </p:txBody>
      </p:sp>
      <p:sp>
        <p:nvSpPr>
          <p:cNvPr id="12" name="Content Placeholder 11"/>
          <p:cNvSpPr>
            <a:spLocks noGrp="1"/>
          </p:cNvSpPr>
          <p:nvPr>
            <p:ph sz="half" idx="2"/>
          </p:nvPr>
        </p:nvSpPr>
        <p:spPr>
          <a:xfrm>
            <a:off x="5964582" y="1098386"/>
            <a:ext cx="5617817" cy="4863662"/>
          </a:xfrm>
        </p:spPr>
        <p:txBody>
          <a:bodyPr>
            <a:noAutofit/>
          </a:bodyPr>
          <a:lstStyle/>
          <a:p>
            <a:pPr marL="0" indent="0">
              <a:buSzPct val="75000"/>
              <a:buNone/>
            </a:pPr>
            <a:r>
              <a:rPr lang="en-US" sz="2000" dirty="0"/>
              <a:t>The </a:t>
            </a:r>
            <a:r>
              <a:rPr lang="en-US" sz="2000" b="1" dirty="0" err="1"/>
              <a:t>homeoalleles</a:t>
            </a:r>
            <a:r>
              <a:rPr lang="en-US" sz="2000" dirty="0"/>
              <a:t> provide an example for the pangenome providing a shared genetic recourse.  (The different </a:t>
            </a:r>
            <a:r>
              <a:rPr lang="en-US" sz="2000" dirty="0" err="1"/>
              <a:t>aaRS</a:t>
            </a:r>
            <a:r>
              <a:rPr lang="en-US" sz="2000" dirty="0"/>
              <a:t> types provide resistance to antibiotics produced by competitors – switching to another type can provide a selective advantage.)  </a:t>
            </a:r>
          </a:p>
          <a:p>
            <a:pPr marL="0" indent="0">
              <a:buSzPct val="75000"/>
              <a:buNone/>
            </a:pPr>
            <a:endParaRPr lang="en-US" sz="2000" dirty="0"/>
          </a:p>
          <a:p>
            <a:pPr marL="0" indent="0">
              <a:buSzPct val="75000"/>
              <a:buNone/>
            </a:pPr>
            <a:r>
              <a:rPr lang="en-US" sz="2000" dirty="0"/>
              <a:t>Another example are weakly selected functions (</a:t>
            </a:r>
            <a:r>
              <a:rPr lang="en-US" sz="2000" dirty="0" err="1"/>
              <a:t>wsf</a:t>
            </a:r>
            <a:r>
              <a:rPr lang="en-US" sz="2000" dirty="0"/>
              <a:t>) – genes or gene clusters that are only used under some conditions, e.g. a complex sugar in the environment.  In the absence of the sugar, the genes will decay and may be lost from most genomes, only to be shared between members if the sugar becomes available again.  </a:t>
            </a:r>
          </a:p>
          <a:p>
            <a:pPr marL="0" indent="0">
              <a:buSzPct val="75000"/>
              <a:buNone/>
            </a:pPr>
            <a:r>
              <a:rPr lang="en-US" sz="2000" dirty="0"/>
              <a:t>Jeffrey Lawrence and John Roth suggested that this sharing can drive operon formation (</a:t>
            </a:r>
            <a:r>
              <a:rPr lang="en-US" sz="2000" dirty="0">
                <a:hlinkClick r:id="rId3"/>
              </a:rPr>
              <a:t>here</a:t>
            </a:r>
            <a:r>
              <a:rPr lang="en-US" sz="2000" dirty="0"/>
              <a:t> and </a:t>
            </a:r>
            <a:r>
              <a:rPr lang="en-US" sz="2000" dirty="0">
                <a:hlinkClick r:id="rId4"/>
              </a:rPr>
              <a:t>here</a:t>
            </a:r>
            <a:r>
              <a:rPr lang="en-US" sz="2000" dirty="0"/>
              <a:t>)!  </a:t>
            </a:r>
          </a:p>
          <a:p>
            <a:pPr marL="0" indent="0">
              <a:buSzPct val="75000"/>
              <a:buNone/>
            </a:pPr>
            <a:endParaRPr lang="en-US" sz="2000" dirty="0"/>
          </a:p>
        </p:txBody>
      </p:sp>
      <p:sp>
        <p:nvSpPr>
          <p:cNvPr id="13" name="Text Box 7"/>
          <p:cNvSpPr txBox="1">
            <a:spLocks noChangeArrowheads="1"/>
          </p:cNvSpPr>
          <p:nvPr/>
        </p:nvSpPr>
        <p:spPr bwMode="auto">
          <a:xfrm>
            <a:off x="2431738" y="6196258"/>
            <a:ext cx="1285740" cy="242929"/>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2431738" y="5809806"/>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479695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F405CE2-62D6-2A41-B3E2-5FEE37F34D3E}"/>
              </a:ext>
            </a:extLst>
          </p:cNvPr>
          <p:cNvPicPr>
            <a:picLocks noChangeAspect="1"/>
          </p:cNvPicPr>
          <p:nvPr/>
        </p:nvPicPr>
        <p:blipFill>
          <a:blip r:embed="rId2"/>
          <a:stretch>
            <a:fillRect/>
          </a:stretch>
        </p:blipFill>
        <p:spPr>
          <a:xfrm>
            <a:off x="5425873" y="2891425"/>
            <a:ext cx="4960518" cy="3724931"/>
          </a:xfrm>
          <a:prstGeom prst="rect">
            <a:avLst/>
          </a:prstGeom>
        </p:spPr>
      </p:pic>
      <p:pic>
        <p:nvPicPr>
          <p:cNvPr id="11" name="Content Placeholder 10" descr="Figure Box1.pdf"/>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6701" b="6701"/>
          <a:stretch/>
        </p:blipFill>
        <p:spPr>
          <a:xfrm>
            <a:off x="375848" y="793406"/>
            <a:ext cx="4058304" cy="4315306"/>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The pangenome as a shared genetic resource</a:t>
            </a:r>
          </a:p>
        </p:txBody>
      </p:sp>
      <p:sp>
        <p:nvSpPr>
          <p:cNvPr id="12" name="Content Placeholder 11"/>
          <p:cNvSpPr>
            <a:spLocks noGrp="1"/>
          </p:cNvSpPr>
          <p:nvPr>
            <p:ph sz="half" idx="2"/>
          </p:nvPr>
        </p:nvSpPr>
        <p:spPr>
          <a:xfrm>
            <a:off x="5088622" y="997169"/>
            <a:ext cx="5954680" cy="4863662"/>
          </a:xfrm>
        </p:spPr>
        <p:txBody>
          <a:bodyPr>
            <a:noAutofit/>
          </a:bodyPr>
          <a:lstStyle/>
          <a:p>
            <a:pPr marL="0" indent="0">
              <a:buSzPct val="75000"/>
              <a:buNone/>
            </a:pPr>
            <a:r>
              <a:rPr lang="en-US" sz="2000" dirty="0"/>
              <a:t>Another important group of genes among the accessory pool are genes that are involved in cheating (an individual relies on its neighbors to provide the function), or the division of labor (aka mutual cheating).  This is the subject of the </a:t>
            </a:r>
            <a:r>
              <a:rPr lang="en-US" sz="2000" dirty="0">
                <a:hlinkClick r:id="rId4"/>
              </a:rPr>
              <a:t>Strong Black Queen Hypothesis</a:t>
            </a:r>
            <a:r>
              <a:rPr lang="en-US" sz="2000" dirty="0"/>
              <a:t>. </a:t>
            </a:r>
          </a:p>
          <a:p>
            <a:pPr marL="0" indent="0">
              <a:buSzPct val="75000"/>
              <a:buNone/>
            </a:pPr>
            <a:endParaRPr lang="en-US" sz="2000" dirty="0"/>
          </a:p>
          <a:p>
            <a:pPr marL="0" indent="0">
              <a:buSzPct val="75000"/>
              <a:buNone/>
            </a:pPr>
            <a:endParaRPr lang="en-US" sz="2000" dirty="0"/>
          </a:p>
          <a:p>
            <a:pPr marL="0" indent="0">
              <a:buSzPct val="75000"/>
              <a:buNone/>
            </a:pPr>
            <a:endParaRPr lang="en-US" sz="2000" dirty="0"/>
          </a:p>
        </p:txBody>
      </p:sp>
      <p:sp>
        <p:nvSpPr>
          <p:cNvPr id="13" name="Text Box 7"/>
          <p:cNvSpPr txBox="1">
            <a:spLocks noChangeArrowheads="1"/>
          </p:cNvSpPr>
          <p:nvPr/>
        </p:nvSpPr>
        <p:spPr bwMode="auto">
          <a:xfrm>
            <a:off x="786295" y="4544009"/>
            <a:ext cx="1423872" cy="242929"/>
          </a:xfrm>
          <a:prstGeom prst="rect">
            <a:avLst/>
          </a:prstGeom>
          <a:noFill/>
          <a:ln w="9525">
            <a:noFill/>
            <a:miter lim="800000"/>
            <a:headEnd/>
            <a:tailEnd/>
          </a:ln>
        </p:spPr>
        <p:txBody>
          <a:bodyPr wrap="squar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375848" y="4786938"/>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Tree>
    <p:extLst>
      <p:ext uri="{BB962C8B-B14F-4D97-AF65-F5344CB8AC3E}">
        <p14:creationId xmlns:p14="http://schemas.microsoft.com/office/powerpoint/2010/main" val="2678385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descr="Figure Box1.pdf"/>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t="6701" b="6701"/>
          <a:stretch/>
        </p:blipFill>
        <p:spPr>
          <a:xfrm>
            <a:off x="375848" y="793406"/>
            <a:ext cx="3082969" cy="3278206"/>
          </a:xfrm>
          <a:prstGeom prst="rect">
            <a:avLst/>
          </a:prstGeom>
        </p:spPr>
      </p:pic>
      <p:sp>
        <p:nvSpPr>
          <p:cNvPr id="2" name="Title 1"/>
          <p:cNvSpPr>
            <a:spLocks noGrp="1"/>
          </p:cNvSpPr>
          <p:nvPr>
            <p:ph type="title"/>
          </p:nvPr>
        </p:nvSpPr>
        <p:spPr>
          <a:xfrm>
            <a:off x="478183" y="0"/>
            <a:ext cx="10972800" cy="1143000"/>
          </a:xfrm>
        </p:spPr>
        <p:txBody>
          <a:bodyPr>
            <a:normAutofit/>
          </a:bodyPr>
          <a:lstStyle/>
          <a:p>
            <a:r>
              <a:rPr lang="en-US" sz="3600" dirty="0"/>
              <a:t>Accessory genes reflecting the Red Queen hypothesis</a:t>
            </a:r>
          </a:p>
        </p:txBody>
      </p:sp>
      <p:sp>
        <p:nvSpPr>
          <p:cNvPr id="13" name="Text Box 7"/>
          <p:cNvSpPr txBox="1">
            <a:spLocks noChangeArrowheads="1"/>
          </p:cNvSpPr>
          <p:nvPr/>
        </p:nvSpPr>
        <p:spPr bwMode="auto">
          <a:xfrm>
            <a:off x="231637" y="3333802"/>
            <a:ext cx="1423872" cy="242929"/>
          </a:xfrm>
          <a:prstGeom prst="rect">
            <a:avLst/>
          </a:prstGeom>
          <a:noFill/>
          <a:ln w="9525">
            <a:noFill/>
            <a:miter lim="800000"/>
            <a:headEnd/>
            <a:tailEnd/>
          </a:ln>
        </p:spPr>
        <p:txBody>
          <a:bodyPr wrap="square" lIns="88171" tIns="44090" rIns="88171" bIns="44090">
            <a:prstTxWarp prst="textNoShape">
              <a:avLst/>
            </a:prstTxWarp>
            <a:spAutoFit/>
          </a:bodyPr>
          <a:lstStyle/>
          <a:p>
            <a:pPr defTabSz="791303" eaLnBrk="0" hangingPunct="0"/>
            <a:r>
              <a:rPr lang="en-US" sz="1000" dirty="0">
                <a:solidFill>
                  <a:srgbClr val="000000"/>
                </a:solidFill>
                <a:latin typeface="Calibri"/>
                <a:ea typeface="ＭＳ Ｐゴシック" charset="-128"/>
                <a:cs typeface="ＭＳ Ｐゴシック" charset="-128"/>
              </a:rPr>
              <a:t>A.W.F. Edwards 1998</a:t>
            </a:r>
          </a:p>
        </p:txBody>
      </p:sp>
      <p:sp>
        <p:nvSpPr>
          <p:cNvPr id="14" name="Text Box 8"/>
          <p:cNvSpPr txBox="1">
            <a:spLocks noChangeArrowheads="1"/>
          </p:cNvSpPr>
          <p:nvPr/>
        </p:nvSpPr>
        <p:spPr bwMode="auto">
          <a:xfrm>
            <a:off x="76570" y="3671929"/>
            <a:ext cx="1960796" cy="304485"/>
          </a:xfrm>
          <a:prstGeom prst="rect">
            <a:avLst/>
          </a:prstGeom>
          <a:noFill/>
          <a:ln w="9525">
            <a:noFill/>
            <a:miter lim="800000"/>
            <a:headEnd/>
            <a:tailEnd/>
          </a:ln>
        </p:spPr>
        <p:txBody>
          <a:bodyPr wrap="none" lIns="88171" tIns="44090" rIns="88171" bIns="44090">
            <a:prstTxWarp prst="textNoShape">
              <a:avLst/>
            </a:prstTxWarp>
            <a:spAutoFit/>
          </a:bodyPr>
          <a:lstStyle/>
          <a:p>
            <a:pPr defTabSz="791303" eaLnBrk="0" hangingPunct="0"/>
            <a:r>
              <a:rPr lang="en-US" sz="1400" dirty="0">
                <a:solidFill>
                  <a:srgbClr val="000000"/>
                </a:solidFill>
                <a:latin typeface="Calibri"/>
                <a:ea typeface="ＭＳ Ｐゴシック" charset="-128"/>
                <a:cs typeface="ＭＳ Ｐゴシック" charset="-128"/>
              </a:rPr>
              <a:t>Edwards-Venn cogwheel</a:t>
            </a:r>
          </a:p>
        </p:txBody>
      </p:sp>
      <p:sp>
        <p:nvSpPr>
          <p:cNvPr id="5" name="Content Placeholder 4">
            <a:extLst>
              <a:ext uri="{FF2B5EF4-FFF2-40B4-BE49-F238E27FC236}">
                <a16:creationId xmlns:a16="http://schemas.microsoft.com/office/drawing/2014/main" id="{68B8D50E-D3FC-2C49-912F-04825C883226}"/>
              </a:ext>
            </a:extLst>
          </p:cNvPr>
          <p:cNvSpPr>
            <a:spLocks noGrp="1"/>
          </p:cNvSpPr>
          <p:nvPr>
            <p:ph sz="half" idx="2"/>
          </p:nvPr>
        </p:nvSpPr>
        <p:spPr>
          <a:xfrm>
            <a:off x="5028371" y="1808630"/>
            <a:ext cx="6931992" cy="4525963"/>
          </a:xfrm>
        </p:spPr>
        <p:txBody>
          <a:bodyPr/>
          <a:lstStyle/>
          <a:p>
            <a:pPr marL="0" indent="0">
              <a:buNone/>
            </a:pPr>
            <a:r>
              <a:rPr lang="en-US" sz="2400" dirty="0"/>
              <a:t>Genes altering the interactions with viruses and other parasites (</a:t>
            </a:r>
            <a:r>
              <a:rPr lang="en-US" sz="2400" dirty="0">
                <a:hlinkClick r:id="rId3"/>
              </a:rPr>
              <a:t>Red Queen Hypothesis</a:t>
            </a:r>
            <a:r>
              <a:rPr lang="en-US" sz="2400" dirty="0"/>
              <a:t> *) </a:t>
            </a:r>
          </a:p>
          <a:p>
            <a:endParaRPr lang="en-US" sz="2400" dirty="0"/>
          </a:p>
          <a:p>
            <a:r>
              <a:rPr lang="en-US" sz="2400" dirty="0"/>
              <a:t>Modified surface receptors,</a:t>
            </a:r>
          </a:p>
          <a:p>
            <a:r>
              <a:rPr lang="en-US" sz="2400" dirty="0"/>
              <a:t>Antibiotics to kill competitors</a:t>
            </a:r>
          </a:p>
          <a:p>
            <a:r>
              <a:rPr lang="en-US" sz="2400" dirty="0"/>
              <a:t>Restriction enzymes (degrading foreign DNA)</a:t>
            </a:r>
          </a:p>
          <a:p>
            <a:pPr marL="0" indent="0">
              <a:buNone/>
            </a:pPr>
            <a:endParaRPr lang="en-US" sz="2400" dirty="0"/>
          </a:p>
          <a:p>
            <a:pPr marL="0" indent="0">
              <a:buNone/>
            </a:pPr>
            <a:r>
              <a:rPr lang="en-US" sz="2400" dirty="0">
                <a:latin typeface="Calibri" panose="020F0502020204030204" pitchFamily="34" charset="0"/>
                <a:cs typeface="Calibri" panose="020F0502020204030204" pitchFamily="34" charset="0"/>
              </a:rPr>
              <a:t>* In analogy to to the Red Queen from Lewis Carroll’s </a:t>
            </a:r>
            <a:r>
              <a:rPr lang="en-US" sz="2400" i="1" dirty="0">
                <a:latin typeface="Calibri" panose="020F0502020204030204" pitchFamily="34" charset="0"/>
                <a:cs typeface="Calibri" panose="020F0502020204030204" pitchFamily="34" charset="0"/>
              </a:rPr>
              <a:t>Through the Looking-Glass, </a:t>
            </a:r>
            <a:r>
              <a:rPr lang="en-US" sz="2400" dirty="0">
                <a:latin typeface="Calibri" panose="020F0502020204030204" pitchFamily="34" charset="0"/>
                <a:cs typeface="Calibri" panose="020F0502020204030204" pitchFamily="34" charset="0"/>
              </a:rPr>
              <a:t>who states that "</a:t>
            </a:r>
            <a:r>
              <a:rPr lang="en-US" sz="2400" i="1" dirty="0">
                <a:latin typeface="Calibri" panose="020F0502020204030204" pitchFamily="34" charset="0"/>
                <a:cs typeface="Calibri" panose="020F0502020204030204" pitchFamily="34" charset="0"/>
              </a:rPr>
              <a:t>it takes all the running you can do, to keep in the same place</a:t>
            </a:r>
            <a:r>
              <a:rPr lang="en-US" sz="2400" dirty="0">
                <a:latin typeface="Calibri" panose="020F0502020204030204" pitchFamily="34" charset="0"/>
                <a:cs typeface="Calibri" panose="020F0502020204030204" pitchFamily="34" charset="0"/>
              </a:rPr>
              <a:t>" </a:t>
            </a:r>
          </a:p>
          <a:p>
            <a:endParaRPr lang="en-US" dirty="0"/>
          </a:p>
        </p:txBody>
      </p:sp>
      <p:pic>
        <p:nvPicPr>
          <p:cNvPr id="21506" name="Picture 2">
            <a:extLst>
              <a:ext uri="{FF2B5EF4-FFF2-40B4-BE49-F238E27FC236}">
                <a16:creationId xmlns:a16="http://schemas.microsoft.com/office/drawing/2014/main" id="{F19304E7-0A76-9543-BE05-4697F32A3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914858"/>
            <a:ext cx="4541354" cy="2868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620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1BCB-9A15-DA44-A031-11CB1100D598}"/>
              </a:ext>
            </a:extLst>
          </p:cNvPr>
          <p:cNvSpPr>
            <a:spLocks noGrp="1"/>
          </p:cNvSpPr>
          <p:nvPr>
            <p:ph type="title"/>
          </p:nvPr>
        </p:nvSpPr>
        <p:spPr>
          <a:xfrm>
            <a:off x="590006" y="658552"/>
            <a:ext cx="10515600" cy="1325563"/>
          </a:xfrm>
        </p:spPr>
        <p:txBody>
          <a:bodyPr>
            <a:normAutofit/>
          </a:bodyPr>
          <a:lstStyle/>
          <a:p>
            <a:r>
              <a:rPr lang="en-US" sz="4800" dirty="0"/>
              <a:t>Roles of </a:t>
            </a:r>
            <a:r>
              <a:rPr lang="en-US" sz="4800" b="1" dirty="0"/>
              <a:t>H</a:t>
            </a:r>
            <a:r>
              <a:rPr lang="en-US" sz="4800" dirty="0"/>
              <a:t>orizontal </a:t>
            </a:r>
            <a:r>
              <a:rPr lang="en-US" sz="4800" b="1" dirty="0"/>
              <a:t>G</a:t>
            </a:r>
            <a:r>
              <a:rPr lang="en-US" sz="4800" dirty="0"/>
              <a:t>ene </a:t>
            </a:r>
            <a:r>
              <a:rPr lang="en-US" sz="4800" b="1" dirty="0"/>
              <a:t>T</a:t>
            </a:r>
            <a:r>
              <a:rPr lang="en-US" sz="4800" dirty="0"/>
              <a:t>ransfer</a:t>
            </a:r>
          </a:p>
        </p:txBody>
      </p:sp>
      <p:sp>
        <p:nvSpPr>
          <p:cNvPr id="4" name="TextBox 3">
            <a:extLst>
              <a:ext uri="{FF2B5EF4-FFF2-40B4-BE49-F238E27FC236}">
                <a16:creationId xmlns:a16="http://schemas.microsoft.com/office/drawing/2014/main" id="{B3DB0F22-0F49-6E48-AD75-E76DE6D5C4F1}"/>
              </a:ext>
            </a:extLst>
          </p:cNvPr>
          <p:cNvSpPr txBox="1"/>
          <p:nvPr/>
        </p:nvSpPr>
        <p:spPr>
          <a:xfrm>
            <a:off x="2063931" y="2383019"/>
            <a:ext cx="9431382" cy="3816429"/>
          </a:xfrm>
          <a:prstGeom prst="rect">
            <a:avLst/>
          </a:prstGeom>
          <a:noFill/>
        </p:spPr>
        <p:txBody>
          <a:bodyPr wrap="square" rtlCol="0">
            <a:spAutoFit/>
          </a:bodyPr>
          <a:lstStyle/>
          <a:p>
            <a:r>
              <a:rPr lang="en-US" sz="3200" dirty="0"/>
              <a:t>Gene duplications</a:t>
            </a:r>
          </a:p>
          <a:p>
            <a:r>
              <a:rPr lang="en-US" sz="3200" dirty="0">
                <a:solidFill>
                  <a:srgbClr val="000000"/>
                </a:solidFill>
              </a:rPr>
              <a:t>Creation of new metabolic pathways</a:t>
            </a:r>
          </a:p>
          <a:p>
            <a:r>
              <a:rPr lang="en-US" sz="3200" dirty="0">
                <a:solidFill>
                  <a:srgbClr val="000000"/>
                </a:solidFill>
              </a:rPr>
              <a:t>Adaptation to new ecological niches</a:t>
            </a:r>
          </a:p>
          <a:p>
            <a:r>
              <a:rPr lang="en-US" sz="3200" dirty="0">
                <a:solidFill>
                  <a:srgbClr val="000000"/>
                </a:solidFill>
              </a:rPr>
              <a:t>Recombination within and between species </a:t>
            </a:r>
            <a:br>
              <a:rPr lang="en-US" sz="3200" dirty="0">
                <a:solidFill>
                  <a:srgbClr val="000000"/>
                </a:solidFill>
              </a:rPr>
            </a:br>
            <a:r>
              <a:rPr lang="en-US" sz="3200" dirty="0">
                <a:solidFill>
                  <a:srgbClr val="000000"/>
                </a:solidFill>
              </a:rPr>
              <a:t>                  prevents linkage (selective sweeps)</a:t>
            </a:r>
            <a:br>
              <a:rPr lang="en-US" sz="3200" dirty="0">
                <a:solidFill>
                  <a:srgbClr val="000000"/>
                </a:solidFill>
              </a:rPr>
            </a:br>
            <a:r>
              <a:rPr lang="en-US" sz="3200" dirty="0">
                <a:solidFill>
                  <a:srgbClr val="000000"/>
                </a:solidFill>
              </a:rPr>
              <a:t>	             maintains diversity</a:t>
            </a:r>
          </a:p>
          <a:p>
            <a:r>
              <a:rPr lang="en-US" sz="3200" dirty="0">
                <a:solidFill>
                  <a:srgbClr val="000000"/>
                </a:solidFill>
              </a:rPr>
              <a:t>                       accelerates evolution </a:t>
            </a:r>
            <a:endParaRPr lang="en-US" sz="3200" dirty="0"/>
          </a:p>
          <a:p>
            <a:endParaRPr lang="en-US" dirty="0"/>
          </a:p>
        </p:txBody>
      </p:sp>
    </p:spTree>
    <p:extLst>
      <p:ext uri="{BB962C8B-B14F-4D97-AF65-F5344CB8AC3E}">
        <p14:creationId xmlns:p14="http://schemas.microsoft.com/office/powerpoint/2010/main" val="37352755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Box 1"/>
          <p:cNvSpPr txBox="1">
            <a:spLocks noChangeArrowheads="1"/>
          </p:cNvSpPr>
          <p:nvPr/>
        </p:nvSpPr>
        <p:spPr bwMode="auto">
          <a:xfrm>
            <a:off x="592683" y="172299"/>
            <a:ext cx="7275512" cy="829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6" rIns="90443" bIns="4522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812547" eaLnBrk="1" hangingPunct="1"/>
            <a:r>
              <a:rPr lang="en-US" dirty="0">
                <a:solidFill>
                  <a:srgbClr val="000000"/>
                </a:solidFill>
              </a:rPr>
              <a:t>Horizontal Gene Transfer (HGT) and the </a:t>
            </a:r>
          </a:p>
          <a:p>
            <a:pPr defTabSz="812547" eaLnBrk="1" hangingPunct="1"/>
            <a:r>
              <a:rPr lang="en-US" dirty="0">
                <a:solidFill>
                  <a:srgbClr val="000000"/>
                </a:solidFill>
              </a:rPr>
              <a:t>Acquisition of New Capabilities </a:t>
            </a:r>
          </a:p>
        </p:txBody>
      </p:sp>
      <p:sp>
        <p:nvSpPr>
          <p:cNvPr id="70659" name="TextBox 2"/>
          <p:cNvSpPr txBox="1">
            <a:spLocks noChangeArrowheads="1"/>
          </p:cNvSpPr>
          <p:nvPr/>
        </p:nvSpPr>
        <p:spPr bwMode="auto">
          <a:xfrm>
            <a:off x="809897" y="1136081"/>
            <a:ext cx="9795294" cy="3692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0443" tIns="45226" rIns="90443" bIns="45226">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812547" eaLnBrk="1" hangingPunct="1">
              <a:buFont typeface="Arial" charset="0"/>
              <a:buChar char="•"/>
            </a:pPr>
            <a:r>
              <a:rPr lang="en-US" sz="1800" dirty="0">
                <a:solidFill>
                  <a:srgbClr val="000000"/>
                </a:solidFill>
              </a:rPr>
              <a:t>Most important process to adapt microorganisms to new environments.</a:t>
            </a:r>
            <a:br>
              <a:rPr lang="en-US" sz="1800" dirty="0">
                <a:solidFill>
                  <a:srgbClr val="000000"/>
                </a:solidFill>
              </a:rPr>
            </a:br>
            <a:r>
              <a:rPr lang="en-US" sz="1800" dirty="0">
                <a:solidFill>
                  <a:srgbClr val="000000"/>
                </a:solidFill>
              </a:rPr>
              <a:t>E.g.:  Antibiotic and heavy metal resistance, </a:t>
            </a:r>
            <a:br>
              <a:rPr lang="en-US" sz="1800" dirty="0">
                <a:solidFill>
                  <a:srgbClr val="000000"/>
                </a:solidFill>
              </a:rPr>
            </a:br>
            <a:r>
              <a:rPr lang="en-US" sz="1800" dirty="0">
                <a:solidFill>
                  <a:srgbClr val="000000"/>
                </a:solidFill>
              </a:rPr>
              <a:t>pathways that allow acquisition and breakdown of new substrates. </a:t>
            </a:r>
            <a:br>
              <a:rPr lang="en-US" sz="1800" dirty="0">
                <a:solidFill>
                  <a:srgbClr val="000000"/>
                </a:solidFill>
              </a:rPr>
            </a:br>
            <a:endParaRPr lang="en-US" sz="1800" dirty="0">
              <a:solidFill>
                <a:srgbClr val="000000"/>
              </a:solidFill>
            </a:endParaRPr>
          </a:p>
          <a:p>
            <a:pPr defTabSz="812547" eaLnBrk="1" hangingPunct="1">
              <a:buFont typeface="Arial" charset="0"/>
              <a:buChar char="•"/>
            </a:pPr>
            <a:r>
              <a:rPr lang="en-US" sz="1800" dirty="0">
                <a:solidFill>
                  <a:srgbClr val="000000"/>
                </a:solidFill>
              </a:rPr>
              <a:t>Creation of new metabolic pathways. </a:t>
            </a:r>
            <a:br>
              <a:rPr lang="en-US" sz="1800" dirty="0">
                <a:solidFill>
                  <a:srgbClr val="000000"/>
                </a:solidFill>
              </a:rPr>
            </a:br>
            <a:r>
              <a:rPr lang="en-US" sz="1800" dirty="0">
                <a:solidFill>
                  <a:srgbClr val="000000"/>
                </a:solidFill>
              </a:rPr>
              <a:t>(see class 12 on the evolution O</a:t>
            </a:r>
            <a:r>
              <a:rPr lang="en-US" sz="1800" baseline="-25000" dirty="0">
                <a:solidFill>
                  <a:srgbClr val="000000"/>
                </a:solidFill>
              </a:rPr>
              <a:t>2</a:t>
            </a:r>
            <a:r>
              <a:rPr lang="en-US" sz="1800" dirty="0">
                <a:solidFill>
                  <a:srgbClr val="000000"/>
                </a:solidFill>
              </a:rPr>
              <a:t> producing photosynthesis) </a:t>
            </a:r>
            <a:br>
              <a:rPr lang="en-US" sz="1800" dirty="0">
                <a:solidFill>
                  <a:srgbClr val="000000"/>
                </a:solidFill>
              </a:rPr>
            </a:br>
            <a:r>
              <a:rPr lang="en-US" sz="1800" dirty="0">
                <a:solidFill>
                  <a:srgbClr val="000000"/>
                </a:solidFill>
              </a:rPr>
              <a:t>Also, methanogenesis from acetate – slides at the end)</a:t>
            </a:r>
            <a:br>
              <a:rPr lang="en-US" sz="1800" dirty="0">
                <a:solidFill>
                  <a:srgbClr val="000000"/>
                </a:solidFill>
              </a:rPr>
            </a:br>
            <a:endParaRPr lang="en-US" sz="1800" dirty="0">
              <a:solidFill>
                <a:srgbClr val="000000"/>
              </a:solidFill>
            </a:endParaRPr>
          </a:p>
          <a:p>
            <a:pPr defTabSz="812547" eaLnBrk="1" hangingPunct="1">
              <a:buFont typeface="Arial" charset="0"/>
              <a:buChar char="•"/>
            </a:pPr>
            <a:r>
              <a:rPr lang="en-US" sz="1800" dirty="0">
                <a:solidFill>
                  <a:srgbClr val="000000"/>
                </a:solidFill>
              </a:rPr>
              <a:t>HGT, not autochthonous gene duplication, is the main </a:t>
            </a:r>
            <a:br>
              <a:rPr lang="en-US" sz="1800" dirty="0">
                <a:solidFill>
                  <a:srgbClr val="000000"/>
                </a:solidFill>
              </a:rPr>
            </a:br>
            <a:r>
              <a:rPr lang="en-US" sz="1800" dirty="0">
                <a:solidFill>
                  <a:srgbClr val="000000"/>
                </a:solidFill>
              </a:rPr>
              <a:t>process of gene family expansion in prokaryotes. </a:t>
            </a:r>
          </a:p>
          <a:p>
            <a:pPr defTabSz="812547" eaLnBrk="1" hangingPunct="1">
              <a:buFont typeface="Arial" charset="0"/>
              <a:buChar char="•"/>
            </a:pPr>
            <a:endParaRPr lang="en-US" sz="1800" dirty="0">
              <a:solidFill>
                <a:srgbClr val="000000"/>
              </a:solidFill>
            </a:endParaRPr>
          </a:p>
          <a:p>
            <a:pPr defTabSz="812547" eaLnBrk="1" hangingPunct="1">
              <a:buFont typeface="Arial" charset="0"/>
              <a:buChar char="•"/>
            </a:pPr>
            <a:r>
              <a:rPr lang="en-US" sz="1800" dirty="0">
                <a:solidFill>
                  <a:srgbClr val="000000"/>
                </a:solidFill>
              </a:rPr>
              <a:t>Also important in the recent evolution of multicellular eukaryotes </a:t>
            </a:r>
            <a:br>
              <a:rPr lang="en-US" sz="1800" dirty="0">
                <a:solidFill>
                  <a:srgbClr val="000000"/>
                </a:solidFill>
              </a:rPr>
            </a:br>
            <a:r>
              <a:rPr lang="en-US" sz="1800" dirty="0">
                <a:solidFill>
                  <a:srgbClr val="000000"/>
                </a:solidFill>
              </a:rPr>
              <a:t>(HGT between fish species and between grasses). </a:t>
            </a:r>
          </a:p>
        </p:txBody>
      </p:sp>
      <p:sp>
        <p:nvSpPr>
          <p:cNvPr id="6" name="TextBox 5"/>
          <p:cNvSpPr txBox="1"/>
          <p:nvPr/>
        </p:nvSpPr>
        <p:spPr>
          <a:xfrm>
            <a:off x="592683" y="4829776"/>
            <a:ext cx="8877300" cy="1260886"/>
          </a:xfrm>
          <a:prstGeom prst="rect">
            <a:avLst/>
          </a:prstGeom>
          <a:noFill/>
        </p:spPr>
        <p:txBody>
          <a:bodyPr lIns="90443" tIns="45226" rIns="90443" bIns="45226">
            <a:spAutoFit/>
          </a:bodyPr>
          <a:lstStyle/>
          <a:p>
            <a:pPr defTabSz="812547">
              <a:defRPr/>
            </a:pPr>
            <a:r>
              <a:rPr lang="en-US" sz="2200" b="1" dirty="0">
                <a:solidFill>
                  <a:srgbClr val="000000"/>
                </a:solidFill>
                <a:latin typeface="Arial" pitchFamily="-65" charset="0"/>
                <a:ea typeface="Lucida Sans Unicode"/>
                <a:cs typeface="Lucida Sans Unicode"/>
              </a:rPr>
              <a:t>Selection acts on the </a:t>
            </a:r>
            <a:r>
              <a:rPr lang="en-US" sz="2200" b="1" dirty="0" err="1">
                <a:solidFill>
                  <a:srgbClr val="000000"/>
                </a:solidFill>
                <a:latin typeface="Arial" pitchFamily="-65" charset="0"/>
                <a:ea typeface="Lucida Sans Unicode"/>
                <a:cs typeface="Lucida Sans Unicode"/>
              </a:rPr>
              <a:t>Holobiont</a:t>
            </a:r>
            <a:r>
              <a:rPr lang="en-US" sz="2200" b="1" dirty="0">
                <a:solidFill>
                  <a:srgbClr val="000000"/>
                </a:solidFill>
                <a:latin typeface="Arial" pitchFamily="-65" charset="0"/>
                <a:ea typeface="Lucida Sans Unicode"/>
                <a:cs typeface="Lucida Sans Unicode"/>
              </a:rPr>
              <a:t> </a:t>
            </a:r>
            <a:r>
              <a:rPr lang="en-US" sz="2200" dirty="0">
                <a:solidFill>
                  <a:srgbClr val="000000"/>
                </a:solidFill>
                <a:latin typeface="Arial" pitchFamily="-65" charset="0"/>
                <a:ea typeface="Lucida Sans Unicode"/>
                <a:cs typeface="Lucida Sans Unicode"/>
              </a:rPr>
              <a:t>(= Host + </a:t>
            </a:r>
            <a:r>
              <a:rPr lang="en-US" sz="2200" dirty="0" err="1">
                <a:solidFill>
                  <a:srgbClr val="000000"/>
                </a:solidFill>
                <a:latin typeface="Arial" pitchFamily="-65" charset="0"/>
                <a:ea typeface="Lucida Sans Unicode"/>
                <a:cs typeface="Lucida Sans Unicode"/>
              </a:rPr>
              <a:t>Symbionts</a:t>
            </a:r>
            <a:r>
              <a:rPr lang="en-US" sz="2200" dirty="0">
                <a:solidFill>
                  <a:srgbClr val="000000"/>
                </a:solidFill>
                <a:latin typeface="Arial" pitchFamily="-65" charset="0"/>
                <a:ea typeface="Lucida Sans Unicode"/>
                <a:cs typeface="Lucida Sans Unicode"/>
              </a:rPr>
              <a:t>)</a:t>
            </a:r>
          </a:p>
          <a:p>
            <a:pPr defTabSz="812547">
              <a:defRPr/>
            </a:pPr>
            <a:r>
              <a:rPr lang="en-US" dirty="0">
                <a:solidFill>
                  <a:srgbClr val="000000"/>
                </a:solidFill>
                <a:latin typeface="Arial" pitchFamily="-65" charset="0"/>
                <a:ea typeface="Lucida Sans Unicode"/>
                <a:cs typeface="Lucida Sans Unicode"/>
              </a:rPr>
              <a:t> </a:t>
            </a:r>
          </a:p>
          <a:p>
            <a:pPr marL="282625" indent="-282625" defTabSz="812547">
              <a:buFont typeface="Arial"/>
              <a:buChar char="•"/>
              <a:defRPr/>
            </a:pPr>
            <a:r>
              <a:rPr lang="en-US" dirty="0">
                <a:solidFill>
                  <a:srgbClr val="000000"/>
                </a:solidFill>
                <a:latin typeface="Arial" pitchFamily="-65" charset="0"/>
                <a:ea typeface="Lucida Sans Unicode"/>
                <a:cs typeface="Lucida Sans Unicode"/>
              </a:rPr>
              <a:t>To adapt to new conditions, new </a:t>
            </a:r>
            <a:r>
              <a:rPr lang="en-US" dirty="0" err="1">
                <a:solidFill>
                  <a:srgbClr val="000000"/>
                </a:solidFill>
                <a:latin typeface="Arial" pitchFamily="-65" charset="0"/>
                <a:ea typeface="Lucida Sans Unicode"/>
                <a:cs typeface="Lucida Sans Unicode"/>
              </a:rPr>
              <a:t>symbionts</a:t>
            </a:r>
            <a:r>
              <a:rPr lang="en-US" dirty="0">
                <a:solidFill>
                  <a:srgbClr val="000000"/>
                </a:solidFill>
                <a:latin typeface="Arial" pitchFamily="-65" charset="0"/>
                <a:ea typeface="Lucida Sans Unicode"/>
                <a:cs typeface="Lucida Sans Unicode"/>
              </a:rPr>
              <a:t> can be acquired, or existing </a:t>
            </a:r>
            <a:r>
              <a:rPr lang="en-US" dirty="0" err="1">
                <a:solidFill>
                  <a:srgbClr val="000000"/>
                </a:solidFill>
                <a:latin typeface="Arial" pitchFamily="-65" charset="0"/>
                <a:ea typeface="Lucida Sans Unicode"/>
                <a:cs typeface="Lucida Sans Unicode"/>
              </a:rPr>
              <a:t>symbionts</a:t>
            </a:r>
            <a:r>
              <a:rPr lang="en-US" dirty="0">
                <a:solidFill>
                  <a:srgbClr val="000000"/>
                </a:solidFill>
                <a:latin typeface="Arial" pitchFamily="-65" charset="0"/>
                <a:ea typeface="Lucida Sans Unicode"/>
                <a:cs typeface="Lucida Sans Unicode"/>
              </a:rPr>
              <a:t> can acquire new genes through HGT. </a:t>
            </a:r>
          </a:p>
        </p:txBody>
      </p:sp>
      <p:sp>
        <p:nvSpPr>
          <p:cNvPr id="70661" name="TextBox 6"/>
          <p:cNvSpPr txBox="1">
            <a:spLocks noChangeArrowheads="1"/>
          </p:cNvSpPr>
          <p:nvPr/>
        </p:nvSpPr>
        <p:spPr bwMode="auto">
          <a:xfrm>
            <a:off x="6230990" y="5902367"/>
            <a:ext cx="182652" cy="3683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443" tIns="45226" rIns="90443" bIns="45226">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812547" eaLnBrk="1" hangingPunct="1"/>
            <a:endParaRPr lang="en-US" sz="1800">
              <a:solidFill>
                <a:srgbClr val="000000"/>
              </a:solidFill>
            </a:endParaRPr>
          </a:p>
        </p:txBody>
      </p:sp>
      <p:pic>
        <p:nvPicPr>
          <p:cNvPr id="4" name="Picture 3"/>
          <p:cNvPicPr>
            <a:picLocks noChangeAspect="1"/>
          </p:cNvPicPr>
          <p:nvPr/>
        </p:nvPicPr>
        <p:blipFill>
          <a:blip r:embed="rId2"/>
          <a:stretch>
            <a:fillRect/>
          </a:stretch>
        </p:blipFill>
        <p:spPr>
          <a:xfrm>
            <a:off x="8503921" y="2535511"/>
            <a:ext cx="3364000" cy="2924708"/>
          </a:xfrm>
          <a:prstGeom prst="rect">
            <a:avLst/>
          </a:prstGeom>
        </p:spPr>
      </p:pic>
    </p:spTree>
    <p:extLst>
      <p:ext uri="{BB962C8B-B14F-4D97-AF65-F5344CB8AC3E}">
        <p14:creationId xmlns:p14="http://schemas.microsoft.com/office/powerpoint/2010/main" val="6665238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93213" y="768351"/>
            <a:ext cx="2085975" cy="386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TextBox 3"/>
          <p:cNvSpPr txBox="1">
            <a:spLocks noChangeArrowheads="1"/>
          </p:cNvSpPr>
          <p:nvPr/>
        </p:nvSpPr>
        <p:spPr bwMode="auto">
          <a:xfrm>
            <a:off x="1651088" y="140709"/>
            <a:ext cx="5529147" cy="579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3200" dirty="0">
                <a:solidFill>
                  <a:srgbClr val="000000"/>
                </a:solidFill>
              </a:rPr>
              <a:t>Gene Transfer in Eukaryotes</a:t>
            </a:r>
          </a:p>
        </p:txBody>
      </p:sp>
      <p:pic>
        <p:nvPicPr>
          <p:cNvPr id="7168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9981" y="4361027"/>
            <a:ext cx="2826448" cy="24969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5" name="TextBox 6"/>
          <p:cNvSpPr txBox="1">
            <a:spLocks noChangeArrowheads="1"/>
          </p:cNvSpPr>
          <p:nvPr/>
        </p:nvSpPr>
        <p:spPr bwMode="auto">
          <a:xfrm>
            <a:off x="4354519" y="4381504"/>
            <a:ext cx="1838325" cy="9232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dirty="0">
                <a:solidFill>
                  <a:srgbClr val="000000"/>
                </a:solidFill>
              </a:rPr>
              <a:t>Bacterial parasites on seaweed</a:t>
            </a:r>
          </a:p>
        </p:txBody>
      </p:sp>
      <p:sp>
        <p:nvSpPr>
          <p:cNvPr id="71686" name="TextBox 7"/>
          <p:cNvSpPr txBox="1">
            <a:spLocks noChangeArrowheads="1"/>
          </p:cNvSpPr>
          <p:nvPr/>
        </p:nvSpPr>
        <p:spPr bwMode="auto">
          <a:xfrm>
            <a:off x="5856289" y="5303926"/>
            <a:ext cx="734233" cy="3684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b="1">
                <a:solidFill>
                  <a:srgbClr val="000000"/>
                </a:solidFill>
              </a:rPr>
              <a:t>HGT </a:t>
            </a:r>
          </a:p>
        </p:txBody>
      </p:sp>
      <p:sp>
        <p:nvSpPr>
          <p:cNvPr id="71687" name="TextBox 8"/>
          <p:cNvSpPr txBox="1">
            <a:spLocks noChangeArrowheads="1"/>
          </p:cNvSpPr>
          <p:nvPr/>
        </p:nvSpPr>
        <p:spPr bwMode="auto">
          <a:xfrm>
            <a:off x="6902538" y="5499188"/>
            <a:ext cx="1590675"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516" tIns="45263" rIns="90516" bIns="45263">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defTabSz="4540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40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40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4025" eaLnBrk="0" fontAlgn="base" hangingPunct="0">
              <a:spcBef>
                <a:spcPct val="0"/>
              </a:spcBef>
              <a:spcAft>
                <a:spcPct val="0"/>
              </a:spcAft>
              <a:defRPr sz="2400">
                <a:solidFill>
                  <a:schemeClr val="tx1"/>
                </a:solidFill>
                <a:latin typeface="Arial" charset="0"/>
                <a:ea typeface="ＭＳ Ｐゴシック" charset="0"/>
              </a:defRPr>
            </a:lvl9pPr>
          </a:lstStyle>
          <a:p>
            <a:pPr defTabSz="449334" eaLnBrk="1" hangingPunct="1"/>
            <a:r>
              <a:rPr lang="en-US" sz="1800">
                <a:solidFill>
                  <a:srgbClr val="000000"/>
                </a:solidFill>
              </a:rPr>
              <a:t>Human gut symbiont</a:t>
            </a:r>
          </a:p>
        </p:txBody>
      </p:sp>
      <p:sp>
        <p:nvSpPr>
          <p:cNvPr id="11" name="Circular Arrow 10"/>
          <p:cNvSpPr/>
          <p:nvPr/>
        </p:nvSpPr>
        <p:spPr bwMode="auto">
          <a:xfrm rot="3174180" flipV="1">
            <a:off x="4884739" y="3871913"/>
            <a:ext cx="2728912" cy="2309812"/>
          </a:xfrm>
          <a:prstGeom prst="circularArrow">
            <a:avLst>
              <a:gd name="adj1" fmla="val 4676"/>
              <a:gd name="adj2" fmla="val 1142319"/>
              <a:gd name="adj3" fmla="val 20452522"/>
              <a:gd name="adj4" fmla="val 14920034"/>
              <a:gd name="adj5" fmla="val 12500"/>
            </a:avLst>
          </a:prstGeom>
          <a:solidFill>
            <a:srgbClr val="FF6600"/>
          </a:solidFill>
          <a:ln w="9525" cap="flat" cmpd="sng" algn="ctr">
            <a:noFill/>
            <a:prstDash val="solid"/>
            <a:round/>
            <a:headEnd type="none" w="med" len="med"/>
            <a:tailEnd type="none" w="med" len="med"/>
          </a:ln>
          <a:effectLst/>
        </p:spPr>
        <p:txBody>
          <a:bodyPr lIns="90516" tIns="45263" rIns="90516" bIns="45263"/>
          <a:lstStyle/>
          <a:p>
            <a:pPr defTabSz="905154">
              <a:defRPr/>
            </a:pPr>
            <a:endParaRPr lang="en-US" sz="2400">
              <a:solidFill>
                <a:srgbClr val="000000"/>
              </a:solidFill>
              <a:latin typeface="Arial" pitchFamily="92" charset="0"/>
            </a:endParaRPr>
          </a:p>
        </p:txBody>
      </p:sp>
      <p:pic>
        <p:nvPicPr>
          <p:cNvPr id="71689"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93130" y="4664163"/>
            <a:ext cx="2025650" cy="209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5"/>
          <a:stretch>
            <a:fillRect/>
          </a:stretch>
        </p:blipFill>
        <p:spPr>
          <a:xfrm>
            <a:off x="1733555" y="2286005"/>
            <a:ext cx="6343853" cy="1725397"/>
          </a:xfrm>
          <a:prstGeom prst="rect">
            <a:avLst/>
          </a:prstGeom>
          <a:ln>
            <a:noFill/>
          </a:ln>
          <a:effectLst>
            <a:outerShdw blurRad="292100" dist="304800" dir="4200000" sx="50000" sy="50000" algn="tl" rotWithShape="0">
              <a:srgbClr val="333333">
                <a:alpha val="78000"/>
              </a:srgbClr>
            </a:outerShdw>
          </a:effectLst>
        </p:spPr>
      </p:pic>
      <p:pic>
        <p:nvPicPr>
          <p:cNvPr id="2" name="Picture 1"/>
          <p:cNvPicPr>
            <a:picLocks noChangeAspect="1"/>
          </p:cNvPicPr>
          <p:nvPr/>
        </p:nvPicPr>
        <p:blipFill>
          <a:blip r:embed="rId6"/>
          <a:stretch>
            <a:fillRect/>
          </a:stretch>
        </p:blipFill>
        <p:spPr>
          <a:xfrm>
            <a:off x="1744717" y="695129"/>
            <a:ext cx="4554489" cy="1497444"/>
          </a:xfrm>
          <a:prstGeom prst="rect">
            <a:avLst/>
          </a:prstGeom>
        </p:spPr>
      </p:pic>
    </p:spTree>
    <p:extLst>
      <p:ext uri="{BB962C8B-B14F-4D97-AF65-F5344CB8AC3E}">
        <p14:creationId xmlns:p14="http://schemas.microsoft.com/office/powerpoint/2010/main" val="16758762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1210"/>
            <a:ext cx="10972800" cy="1143000"/>
          </a:xfrm>
        </p:spPr>
        <p:txBody>
          <a:bodyPr/>
          <a:lstStyle/>
          <a:p>
            <a:r>
              <a:rPr lang="en-US" dirty="0"/>
              <a:t>Niche adapting genes</a:t>
            </a:r>
          </a:p>
        </p:txBody>
      </p:sp>
      <p:sp>
        <p:nvSpPr>
          <p:cNvPr id="3" name="TextBox 2"/>
          <p:cNvSpPr txBox="1"/>
          <p:nvPr/>
        </p:nvSpPr>
        <p:spPr>
          <a:xfrm>
            <a:off x="1877064" y="2268200"/>
            <a:ext cx="8446543" cy="1200329"/>
          </a:xfrm>
          <a:prstGeom prst="rect">
            <a:avLst/>
          </a:prstGeom>
          <a:noFill/>
        </p:spPr>
        <p:txBody>
          <a:bodyPr wrap="none" rtlCol="0">
            <a:spAutoFit/>
          </a:bodyPr>
          <a:lstStyle/>
          <a:p>
            <a:r>
              <a:rPr lang="en-US" sz="2400" dirty="0"/>
              <a:t>Observations support a gene centered view of ecology</a:t>
            </a:r>
          </a:p>
          <a:p>
            <a:endParaRPr lang="en-US" sz="2400" dirty="0"/>
          </a:p>
          <a:p>
            <a:r>
              <a:rPr lang="en-US" sz="2400" dirty="0"/>
              <a:t>Genes and operons are adapted to ecological niches, not species</a:t>
            </a:r>
          </a:p>
        </p:txBody>
      </p:sp>
    </p:spTree>
    <p:extLst>
      <p:ext uri="{BB962C8B-B14F-4D97-AF65-F5344CB8AC3E}">
        <p14:creationId xmlns:p14="http://schemas.microsoft.com/office/powerpoint/2010/main" val="22768489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2098" y="75202"/>
            <a:ext cx="7331722" cy="460732"/>
          </a:xfrm>
          <a:prstGeom prst="rect">
            <a:avLst/>
          </a:prstGeom>
          <a:noFill/>
        </p:spPr>
        <p:txBody>
          <a:bodyPr wrap="none" lIns="90505" tIns="45258" rIns="90505" bIns="45258" rtlCol="0">
            <a:spAutoFit/>
          </a:bodyPr>
          <a:lstStyle/>
          <a:p>
            <a:pPr defTabSz="441556"/>
            <a:r>
              <a:rPr lang="en-US" sz="2400" dirty="0">
                <a:solidFill>
                  <a:srgbClr val="000000"/>
                </a:solidFill>
              </a:rPr>
              <a:t>A structured exchange community.  Niche defining genes.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42754" y="580818"/>
            <a:ext cx="6597805" cy="4898383"/>
          </a:xfrm>
          <a:prstGeom prst="rect">
            <a:avLst/>
          </a:prstGeom>
        </p:spPr>
      </p:pic>
      <p:sp>
        <p:nvSpPr>
          <p:cNvPr id="6" name="TextBox 5"/>
          <p:cNvSpPr txBox="1"/>
          <p:nvPr/>
        </p:nvSpPr>
        <p:spPr>
          <a:xfrm>
            <a:off x="148282" y="5524085"/>
            <a:ext cx="11936626" cy="1322506"/>
          </a:xfrm>
          <a:prstGeom prst="rect">
            <a:avLst/>
          </a:prstGeom>
          <a:noFill/>
        </p:spPr>
        <p:txBody>
          <a:bodyPr wrap="square" lIns="90505" tIns="45258" rIns="90505" bIns="45258" rtlCol="0">
            <a:spAutoFit/>
          </a:bodyPr>
          <a:lstStyle/>
          <a:p>
            <a:pPr defTabSz="441556"/>
            <a:r>
              <a:rPr lang="en-US" sz="2000" dirty="0">
                <a:solidFill>
                  <a:srgbClr val="000000"/>
                </a:solidFill>
                <a:latin typeface="Times"/>
                <a:cs typeface="Times"/>
              </a:rPr>
              <a:t>Members of two distinct niches are shown as green and orange squares; </a:t>
            </a:r>
            <a:br>
              <a:rPr lang="en-US" sz="2000" dirty="0">
                <a:solidFill>
                  <a:srgbClr val="000000"/>
                </a:solidFill>
                <a:latin typeface="Times"/>
                <a:cs typeface="Times"/>
              </a:rPr>
            </a:br>
            <a:r>
              <a:rPr lang="en-US" sz="2000" dirty="0">
                <a:solidFill>
                  <a:srgbClr val="000000"/>
                </a:solidFill>
                <a:latin typeface="Times"/>
                <a:cs typeface="Times"/>
              </a:rPr>
              <a:t>gray squares are relatives occupying different niches.  Genes that adapt their hosts to these niches are mostly exchanged or recombined between members of the same niche (green and orange arrows), but they might also be shared with recent niche invaders (blue square), accelerating their adaptation to a new habitat.  </a:t>
            </a:r>
          </a:p>
        </p:txBody>
      </p:sp>
      <p:sp>
        <p:nvSpPr>
          <p:cNvPr id="2" name="TextBox 1"/>
          <p:cNvSpPr txBox="1"/>
          <p:nvPr/>
        </p:nvSpPr>
        <p:spPr>
          <a:xfrm rot="16200000">
            <a:off x="7695823" y="2502447"/>
            <a:ext cx="5030177" cy="923330"/>
          </a:xfrm>
          <a:prstGeom prst="rect">
            <a:avLst/>
          </a:prstGeom>
          <a:noFill/>
        </p:spPr>
        <p:txBody>
          <a:bodyPr wrap="square" rtlCol="0">
            <a:spAutoFit/>
          </a:bodyPr>
          <a:lstStyle/>
          <a:p>
            <a:r>
              <a:rPr lang="en-US" dirty="0"/>
              <a:t>Modified from </a:t>
            </a:r>
            <a:r>
              <a:rPr lang="en-US" dirty="0" err="1"/>
              <a:t>Papke</a:t>
            </a:r>
            <a:r>
              <a:rPr lang="en-US" dirty="0"/>
              <a:t> RT, </a:t>
            </a:r>
            <a:r>
              <a:rPr lang="en-US" dirty="0" err="1"/>
              <a:t>Gogarten</a:t>
            </a:r>
            <a:r>
              <a:rPr lang="en-US" dirty="0"/>
              <a:t> JP (2012) How Bacterial Lineages Emerge.  </a:t>
            </a:r>
            <a:r>
              <a:rPr lang="en-US" i="1" dirty="0"/>
              <a:t>Science</a:t>
            </a:r>
            <a:r>
              <a:rPr lang="en-US" dirty="0"/>
              <a:t> </a:t>
            </a:r>
            <a:r>
              <a:rPr lang="en-US" b="1" dirty="0"/>
              <a:t>336</a:t>
            </a:r>
            <a:r>
              <a:rPr lang="en-US" dirty="0"/>
              <a:t>: 45-46</a:t>
            </a:r>
          </a:p>
          <a:p>
            <a:endParaRPr lang="en-US" dirty="0"/>
          </a:p>
        </p:txBody>
      </p:sp>
    </p:spTree>
    <p:extLst>
      <p:ext uri="{BB962C8B-B14F-4D97-AF65-F5344CB8AC3E}">
        <p14:creationId xmlns:p14="http://schemas.microsoft.com/office/powerpoint/2010/main" val="3660541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pPr algn="l"/>
            <a:r>
              <a:rPr lang="en-US" sz="3200" i="1" dirty="0" err="1"/>
              <a:t>Aeromonas</a:t>
            </a:r>
            <a:endParaRPr lang="en-US" sz="3200" dirty="0"/>
          </a:p>
        </p:txBody>
      </p:sp>
      <p:sp>
        <p:nvSpPr>
          <p:cNvPr id="5" name="Content Placeholder 4"/>
          <p:cNvSpPr>
            <a:spLocks noGrp="1"/>
          </p:cNvSpPr>
          <p:nvPr>
            <p:ph idx="1"/>
          </p:nvPr>
        </p:nvSpPr>
        <p:spPr>
          <a:xfrm>
            <a:off x="1981200" y="1600200"/>
            <a:ext cx="5582356" cy="4876800"/>
          </a:xfrm>
        </p:spPr>
        <p:txBody>
          <a:bodyPr>
            <a:normAutofit lnSpcReduction="10000"/>
          </a:bodyPr>
          <a:lstStyle/>
          <a:p>
            <a:pPr marL="0" indent="0">
              <a:buNone/>
            </a:pPr>
            <a:r>
              <a:rPr lang="en-US" sz="2000" dirty="0"/>
              <a:t>Genus of  </a:t>
            </a:r>
            <a:r>
              <a:rPr lang="en-US" sz="2000" dirty="0" err="1"/>
              <a:t>γ</a:t>
            </a:r>
            <a:r>
              <a:rPr lang="en-US" sz="2000" dirty="0"/>
              <a:t>-proteobacteria. </a:t>
            </a:r>
          </a:p>
          <a:p>
            <a:pPr marL="0" indent="0">
              <a:buNone/>
            </a:pPr>
            <a:r>
              <a:rPr lang="en-US" sz="2000" dirty="0"/>
              <a:t>    (Divergence between </a:t>
            </a:r>
            <a:r>
              <a:rPr lang="en-US" sz="2000" i="1" dirty="0"/>
              <a:t>Escherichia </a:t>
            </a:r>
            <a:r>
              <a:rPr lang="en-US" sz="2000" dirty="0"/>
              <a:t>and </a:t>
            </a:r>
            <a:r>
              <a:rPr lang="en-US" sz="2000" i="1" dirty="0"/>
              <a:t>Aeromonas</a:t>
            </a:r>
            <a:r>
              <a:rPr lang="en-US" sz="2000" dirty="0"/>
              <a:t> </a:t>
            </a:r>
            <a:br>
              <a:rPr lang="en-US" sz="2000" dirty="0"/>
            </a:br>
            <a:r>
              <a:rPr lang="en-US" sz="2000" dirty="0"/>
              <a:t>     about 700 million years BP)</a:t>
            </a:r>
          </a:p>
          <a:p>
            <a:pPr marL="0" indent="0">
              <a:buNone/>
            </a:pPr>
            <a:endParaRPr lang="en-US" sz="2000" dirty="0"/>
          </a:p>
          <a:p>
            <a:pPr marL="0" indent="0">
              <a:buNone/>
            </a:pPr>
            <a:r>
              <a:rPr lang="en-US" sz="2000" dirty="0"/>
              <a:t>Common in freshwater environments.</a:t>
            </a:r>
          </a:p>
          <a:p>
            <a:pPr marL="0" indent="0">
              <a:buNone/>
            </a:pPr>
            <a:endParaRPr lang="en-US" sz="2000" dirty="0"/>
          </a:p>
          <a:p>
            <a:pPr marL="0" indent="0">
              <a:buNone/>
            </a:pPr>
            <a:r>
              <a:rPr lang="en-US" sz="2000" dirty="0"/>
              <a:t>Forms symbioses with many animals.</a:t>
            </a:r>
          </a:p>
          <a:p>
            <a:pPr marL="0" indent="0">
              <a:buNone/>
            </a:pPr>
            <a:r>
              <a:rPr lang="en-US" sz="2000" dirty="0"/>
              <a:t>      (parasitic, commensal, mutualistic)</a:t>
            </a:r>
          </a:p>
          <a:p>
            <a:pPr marL="0" indent="0">
              <a:buNone/>
            </a:pPr>
            <a:endParaRPr lang="en-US" sz="2000" dirty="0"/>
          </a:p>
          <a:p>
            <a:pPr marL="0" indent="0">
              <a:buNone/>
            </a:pPr>
            <a:r>
              <a:rPr lang="en-US" sz="2000" dirty="0"/>
              <a:t>Some strains can cause disease in humans</a:t>
            </a:r>
          </a:p>
          <a:p>
            <a:r>
              <a:rPr lang="en-US" sz="2000" dirty="0"/>
              <a:t>wound infection, </a:t>
            </a:r>
          </a:p>
          <a:p>
            <a:r>
              <a:rPr lang="en-US" sz="2000" dirty="0"/>
              <a:t>Bacteremia,</a:t>
            </a:r>
          </a:p>
          <a:p>
            <a:r>
              <a:rPr lang="en-US" sz="2000" dirty="0"/>
              <a:t>diarrhea (Traveler’s Diarrhea)</a:t>
            </a:r>
          </a:p>
          <a:p>
            <a:pPr marL="0" indent="0">
              <a:buNone/>
            </a:pPr>
            <a:r>
              <a:rPr lang="en-US" sz="2000" dirty="0"/>
              <a:t>.</a:t>
            </a:r>
          </a:p>
          <a:p>
            <a:pPr marL="0" indent="0">
              <a:buNone/>
            </a:pPr>
            <a:endParaRPr lang="en-US" sz="2000" dirty="0"/>
          </a:p>
        </p:txBody>
      </p:sp>
      <p:pic>
        <p:nvPicPr>
          <p:cNvPr id="7" name="Picture 6" descr="Leeches.gif"/>
          <p:cNvPicPr>
            <a:picLocks noChangeAspect="1"/>
          </p:cNvPicPr>
          <p:nvPr/>
        </p:nvPicPr>
        <p:blipFill>
          <a:blip r:embed="rId3">
            <a:extLst>
              <a:ext uri="{BEBA8EAE-BF5A-486C-A8C5-ECC9F3942E4B}">
                <a14:imgProps xmlns:a14="http://schemas.microsoft.com/office/drawing/2010/main">
                  <a14:imgLayer r:embed="rId4">
                    <a14:imgEffect>
                      <a14:brightnessContrast bright="83000"/>
                    </a14:imgEffect>
                  </a14:imgLayer>
                </a14:imgProps>
              </a:ext>
              <a:ext uri="{28A0092B-C50C-407E-A947-70E740481C1C}">
                <a14:useLocalDpi xmlns:a14="http://schemas.microsoft.com/office/drawing/2010/main" val="0"/>
              </a:ext>
            </a:extLst>
          </a:blip>
          <a:stretch>
            <a:fillRect/>
          </a:stretch>
        </p:blipFill>
        <p:spPr>
          <a:xfrm>
            <a:off x="8027126" y="3715550"/>
            <a:ext cx="2471545" cy="2884562"/>
          </a:xfrm>
          <a:prstGeom prst="rect">
            <a:avLst/>
          </a:prstGeom>
        </p:spPr>
      </p:pic>
      <p:sp>
        <p:nvSpPr>
          <p:cNvPr id="8" name="TextBox 7"/>
          <p:cNvSpPr txBox="1"/>
          <p:nvPr/>
        </p:nvSpPr>
        <p:spPr>
          <a:xfrm>
            <a:off x="8015112" y="6600113"/>
            <a:ext cx="2739832" cy="230831"/>
          </a:xfrm>
          <a:prstGeom prst="rect">
            <a:avLst/>
          </a:prstGeom>
          <a:noFill/>
        </p:spPr>
        <p:txBody>
          <a:bodyPr wrap="square" lIns="91410" tIns="45706" rIns="91410" bIns="45706" rtlCol="0">
            <a:spAutoFit/>
          </a:bodyPr>
          <a:lstStyle/>
          <a:p>
            <a:r>
              <a:rPr lang="en-US" sz="900" dirty="0"/>
              <a:t>http://</a:t>
            </a:r>
            <a:r>
              <a:rPr lang="en-US" sz="900" dirty="0" err="1"/>
              <a:t>jb.asm.org</a:t>
            </a:r>
            <a:r>
              <a:rPr lang="en-US" sz="900" dirty="0"/>
              <a:t>/content/189/19.cover-expansion</a:t>
            </a:r>
          </a:p>
        </p:txBody>
      </p:sp>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7126" y="1320231"/>
            <a:ext cx="2471545" cy="191131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 name="Text Box 4"/>
          <p:cNvSpPr txBox="1">
            <a:spLocks noChangeArrowheads="1"/>
          </p:cNvSpPr>
          <p:nvPr/>
        </p:nvSpPr>
        <p:spPr bwMode="auto">
          <a:xfrm>
            <a:off x="8027125" y="3273779"/>
            <a:ext cx="2471545" cy="40637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FFFFF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1pPr>
            <a:lvl2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2pPr>
            <a:lvl3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3pPr>
            <a:lvl4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4pPr>
            <a:lvl5pPr>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5pPr>
            <a:lvl6pPr marL="15367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6pPr>
            <a:lvl7pPr marL="19939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7pPr>
            <a:lvl8pPr marL="24511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8pPr>
            <a:lvl9pPr marL="2908300" indent="-215900" fontAlgn="base" hangingPunct="0">
              <a:lnSpc>
                <a:spcPct val="93000"/>
              </a:lnSpc>
              <a:spcBef>
                <a:spcPct val="0"/>
              </a:spcBef>
              <a:spcAft>
                <a:spcPct val="0"/>
              </a:spcAft>
              <a:buClr>
                <a:srgbClr val="000000"/>
              </a:buClr>
              <a:buSzPct val="45000"/>
              <a:buFont typeface="Wingdings" charset="0"/>
              <a:tabLst>
                <a:tab pos="723900" algn="l"/>
                <a:tab pos="1447800" algn="l"/>
                <a:tab pos="2171700" algn="l"/>
                <a:tab pos="2895600" algn="l"/>
                <a:tab pos="3619500" algn="l"/>
              </a:tabLst>
              <a:defRPr sz="2400">
                <a:solidFill>
                  <a:srgbClr val="000000"/>
                </a:solidFill>
                <a:latin typeface="Times New Roman" charset="0"/>
                <a:ea typeface="ＭＳ Ｐゴシック" charset="0"/>
                <a:cs typeface="msgothic" charset="0"/>
              </a:defRPr>
            </a:lvl9pPr>
          </a:lstStyle>
          <a:p>
            <a:r>
              <a:rPr lang="en-GB" sz="800" b="1" dirty="0" err="1">
                <a:latin typeface="Arial" charset="0"/>
              </a:rPr>
              <a:t>Janda</a:t>
            </a:r>
            <a:r>
              <a:rPr lang="en-GB" sz="800" b="1" dirty="0">
                <a:latin typeface="Arial" charset="0"/>
              </a:rPr>
              <a:t> J M , and Abbott S L </a:t>
            </a:r>
            <a:r>
              <a:rPr lang="en-GB" sz="800" b="1" dirty="0" err="1">
                <a:latin typeface="Arial" charset="0"/>
              </a:rPr>
              <a:t>Clin</a:t>
            </a:r>
            <a:r>
              <a:rPr lang="en-GB" sz="800" b="1" dirty="0">
                <a:latin typeface="Arial" charset="0"/>
              </a:rPr>
              <a:t>. </a:t>
            </a:r>
            <a:r>
              <a:rPr lang="en-GB" sz="800" b="1" dirty="0" err="1">
                <a:latin typeface="Arial" charset="0"/>
              </a:rPr>
              <a:t>Microbiol</a:t>
            </a:r>
            <a:r>
              <a:rPr lang="en-GB" sz="800" b="1" dirty="0">
                <a:latin typeface="Arial" charset="0"/>
              </a:rPr>
              <a:t>. Rev. 2010;23:35-73 Clinical Microbiology Reviews</a:t>
            </a:r>
          </a:p>
        </p:txBody>
      </p:sp>
    </p:spTree>
    <p:extLst>
      <p:ext uri="{BB962C8B-B14F-4D97-AF65-F5344CB8AC3E}">
        <p14:creationId xmlns:p14="http://schemas.microsoft.com/office/powerpoint/2010/main" val="2887117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2CE957C-2DC7-1B4F-8A37-0D13AF1009C3}"/>
              </a:ext>
            </a:extLst>
          </p:cNvPr>
          <p:cNvSpPr txBox="1"/>
          <p:nvPr/>
        </p:nvSpPr>
        <p:spPr>
          <a:xfrm>
            <a:off x="209007" y="209006"/>
            <a:ext cx="11730444" cy="1261884"/>
          </a:xfrm>
          <a:prstGeom prst="rect">
            <a:avLst/>
          </a:prstGeom>
          <a:noFill/>
        </p:spPr>
        <p:txBody>
          <a:bodyPr wrap="square" rtlCol="0">
            <a:spAutoFit/>
          </a:bodyPr>
          <a:lstStyle/>
          <a:p>
            <a:r>
              <a:rPr lang="en-US" sz="2800" dirty="0"/>
              <a:t>Genes involved in brain development </a:t>
            </a:r>
            <a:r>
              <a:rPr lang="en-US" dirty="0"/>
              <a:t>(mutations lead to microencephaly).</a:t>
            </a:r>
          </a:p>
          <a:p>
            <a:r>
              <a:rPr lang="en-US" sz="2400" dirty="0"/>
              <a:t>Divergent version (alleles) of the wildtype allele exist, with rather uneven frequencies in different human populations.</a:t>
            </a:r>
          </a:p>
        </p:txBody>
      </p:sp>
      <p:pic>
        <p:nvPicPr>
          <p:cNvPr id="3" name="Picture 2">
            <a:hlinkClick r:id="rId2"/>
            <a:extLst>
              <a:ext uri="{FF2B5EF4-FFF2-40B4-BE49-F238E27FC236}">
                <a16:creationId xmlns:a16="http://schemas.microsoft.com/office/drawing/2014/main" id="{EDA8C822-A799-F549-A21D-F9FCFCB3BC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5437" y="1755907"/>
            <a:ext cx="11020399" cy="45745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6799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6811" y="114029"/>
            <a:ext cx="8229600" cy="865685"/>
          </a:xfrm>
        </p:spPr>
        <p:txBody>
          <a:bodyPr/>
          <a:lstStyle/>
          <a:p>
            <a:r>
              <a:rPr lang="en-US" dirty="0" err="1">
                <a:latin typeface="Arial" pitchFamily="34" charset="0"/>
                <a:cs typeface="Arial" pitchFamily="34" charset="0"/>
              </a:rPr>
              <a:t>Sialic</a:t>
            </a:r>
            <a:r>
              <a:rPr lang="en-US" dirty="0">
                <a:latin typeface="Arial" pitchFamily="34" charset="0"/>
                <a:cs typeface="Arial" pitchFamily="34" charset="0"/>
              </a:rPr>
              <a:t> Acid</a:t>
            </a:r>
          </a:p>
        </p:txBody>
      </p:sp>
      <p:sp>
        <p:nvSpPr>
          <p:cNvPr id="3" name="Content Placeholder 2"/>
          <p:cNvSpPr>
            <a:spLocks noGrp="1"/>
          </p:cNvSpPr>
          <p:nvPr>
            <p:ph idx="1"/>
          </p:nvPr>
        </p:nvSpPr>
        <p:spPr>
          <a:xfrm>
            <a:off x="387530" y="1048665"/>
            <a:ext cx="3352800" cy="4525963"/>
          </a:xfrm>
        </p:spPr>
        <p:txBody>
          <a:bodyPr>
            <a:normAutofit/>
          </a:bodyPr>
          <a:lstStyle/>
          <a:p>
            <a:r>
              <a:rPr lang="en-US" sz="2000" dirty="0">
                <a:latin typeface="Arial" pitchFamily="34" charset="0"/>
                <a:cs typeface="Arial" pitchFamily="34" charset="0"/>
              </a:rPr>
              <a:t>α-</a:t>
            </a:r>
            <a:r>
              <a:rPr lang="en-US" sz="2000" dirty="0" err="1">
                <a:latin typeface="Arial" pitchFamily="34" charset="0"/>
                <a:cs typeface="Arial" pitchFamily="34" charset="0"/>
              </a:rPr>
              <a:t>keto</a:t>
            </a:r>
            <a:r>
              <a:rPr lang="en-US" sz="2000" dirty="0">
                <a:latin typeface="Arial" pitchFamily="34" charset="0"/>
                <a:cs typeface="Arial" pitchFamily="34" charset="0"/>
              </a:rPr>
              <a:t> sugar</a:t>
            </a:r>
          </a:p>
          <a:p>
            <a:r>
              <a:rPr lang="en-US" sz="2000" dirty="0" err="1">
                <a:latin typeface="Arial" pitchFamily="34" charset="0"/>
                <a:cs typeface="Arial" pitchFamily="34" charset="0"/>
              </a:rPr>
              <a:t>Neuraminic</a:t>
            </a:r>
            <a:r>
              <a:rPr lang="en-US" sz="2000" dirty="0">
                <a:latin typeface="Arial" pitchFamily="34" charset="0"/>
                <a:cs typeface="Arial" pitchFamily="34" charset="0"/>
              </a:rPr>
              <a:t> acid</a:t>
            </a:r>
          </a:p>
          <a:p>
            <a:r>
              <a:rPr lang="en-US" sz="2000" dirty="0">
                <a:latin typeface="Arial" pitchFamily="34" charset="0"/>
                <a:cs typeface="Arial" pitchFamily="34" charset="0"/>
              </a:rPr>
              <a:t>Cell-to-cell signaling</a:t>
            </a:r>
          </a:p>
          <a:p>
            <a:r>
              <a:rPr lang="en-US" sz="2000" dirty="0">
                <a:latin typeface="Arial" pitchFamily="34" charset="0"/>
                <a:cs typeface="Arial" pitchFamily="34" charset="0"/>
              </a:rPr>
              <a:t>Bacteria can utilize </a:t>
            </a:r>
            <a:r>
              <a:rPr lang="en-US" sz="2000" dirty="0" err="1">
                <a:latin typeface="Arial" pitchFamily="34" charset="0"/>
                <a:cs typeface="Arial" pitchFamily="34" charset="0"/>
              </a:rPr>
              <a:t>sialic</a:t>
            </a:r>
            <a:r>
              <a:rPr lang="en-US" sz="2000" dirty="0">
                <a:latin typeface="Arial" pitchFamily="34" charset="0"/>
                <a:cs typeface="Arial" pitchFamily="34" charset="0"/>
              </a:rPr>
              <a:t> acid in:</a:t>
            </a:r>
          </a:p>
          <a:p>
            <a:pPr lvl="1"/>
            <a:r>
              <a:rPr lang="en-US" sz="2000" dirty="0">
                <a:latin typeface="Arial" pitchFamily="34" charset="0"/>
                <a:cs typeface="Arial" pitchFamily="34" charset="0"/>
              </a:rPr>
              <a:t>Nutrition</a:t>
            </a:r>
          </a:p>
          <a:p>
            <a:pPr lvl="1"/>
            <a:r>
              <a:rPr lang="en-US" sz="2000" dirty="0">
                <a:latin typeface="Arial" pitchFamily="34" charset="0"/>
                <a:cs typeface="Arial" pitchFamily="34" charset="0"/>
              </a:rPr>
              <a:t>Structural incorporation</a:t>
            </a:r>
          </a:p>
          <a:p>
            <a:pPr lvl="1"/>
            <a:r>
              <a:rPr lang="en-US" sz="2000" dirty="0">
                <a:latin typeface="Arial" pitchFamily="34" charset="0"/>
                <a:cs typeface="Arial" pitchFamily="34" charset="0"/>
              </a:rPr>
              <a:t>Adhesion factor</a:t>
            </a:r>
          </a:p>
          <a:p>
            <a:pPr lvl="1"/>
            <a:r>
              <a:rPr lang="en-US" sz="2000" dirty="0">
                <a:latin typeface="Arial" pitchFamily="34" charset="0"/>
                <a:cs typeface="Arial" pitchFamily="34" charset="0"/>
              </a:rPr>
              <a:t>Unmasking</a:t>
            </a:r>
          </a:p>
          <a:p>
            <a:endParaRPr lang="en-US" sz="2400" dirty="0"/>
          </a:p>
        </p:txBody>
      </p:sp>
      <p:pic>
        <p:nvPicPr>
          <p:cNvPr id="3074" name="Picture 2"/>
          <p:cNvPicPr>
            <a:picLocks noChangeAspect="1" noChangeArrowheads="1"/>
          </p:cNvPicPr>
          <p:nvPr/>
        </p:nvPicPr>
        <p:blipFill>
          <a:blip r:embed="rId2" cstate="print"/>
          <a:srcRect/>
          <a:stretch>
            <a:fillRect/>
          </a:stretch>
        </p:blipFill>
        <p:spPr bwMode="auto">
          <a:xfrm>
            <a:off x="8548280" y="1048665"/>
            <a:ext cx="3179989" cy="1447800"/>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8624479" y="2833142"/>
            <a:ext cx="2438400" cy="1409430"/>
          </a:xfrm>
          <a:prstGeom prst="rect">
            <a:avLst/>
          </a:prstGeom>
          <a:noFill/>
          <a:ln w="9525">
            <a:noFill/>
            <a:miter lim="800000"/>
            <a:headEnd/>
            <a:tailEnd/>
          </a:ln>
        </p:spPr>
      </p:pic>
      <p:grpSp>
        <p:nvGrpSpPr>
          <p:cNvPr id="4" name="Group 7"/>
          <p:cNvGrpSpPr/>
          <p:nvPr/>
        </p:nvGrpSpPr>
        <p:grpSpPr>
          <a:xfrm>
            <a:off x="8243479" y="4242572"/>
            <a:ext cx="2819400" cy="1524443"/>
            <a:chOff x="4953000" y="4495800"/>
            <a:chExt cx="2819400" cy="1524443"/>
          </a:xfrm>
        </p:grpSpPr>
        <p:pic>
          <p:nvPicPr>
            <p:cNvPr id="3076" name="Picture 4"/>
            <p:cNvPicPr>
              <a:picLocks noChangeAspect="1" noChangeArrowheads="1"/>
            </p:cNvPicPr>
            <p:nvPr/>
          </p:nvPicPr>
          <p:blipFill>
            <a:blip r:embed="rId4" cstate="print"/>
            <a:srcRect/>
            <a:stretch>
              <a:fillRect/>
            </a:stretch>
          </p:blipFill>
          <p:spPr bwMode="auto">
            <a:xfrm>
              <a:off x="4953000" y="4495800"/>
              <a:ext cx="2819400" cy="1524443"/>
            </a:xfrm>
            <a:prstGeom prst="rect">
              <a:avLst/>
            </a:prstGeom>
            <a:noFill/>
            <a:ln w="9525">
              <a:noFill/>
              <a:miter lim="800000"/>
              <a:headEnd/>
              <a:tailEnd/>
            </a:ln>
          </p:spPr>
        </p:pic>
        <p:sp>
          <p:nvSpPr>
            <p:cNvPr id="7" name="Rectangle 6"/>
            <p:cNvSpPr/>
            <p:nvPr/>
          </p:nvSpPr>
          <p:spPr>
            <a:xfrm>
              <a:off x="4953000" y="4495800"/>
              <a:ext cx="30480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pic>
        <p:nvPicPr>
          <p:cNvPr id="3077" name="Picture 5"/>
          <p:cNvPicPr>
            <a:picLocks noChangeAspect="1" noChangeArrowheads="1"/>
          </p:cNvPicPr>
          <p:nvPr/>
        </p:nvPicPr>
        <p:blipFill>
          <a:blip r:embed="rId5" cstate="print"/>
          <a:srcRect/>
          <a:stretch>
            <a:fillRect/>
          </a:stretch>
        </p:blipFill>
        <p:spPr bwMode="auto">
          <a:xfrm>
            <a:off x="7266058" y="5931287"/>
            <a:ext cx="4552950" cy="445549"/>
          </a:xfrm>
          <a:prstGeom prst="rect">
            <a:avLst/>
          </a:prstGeom>
          <a:noFill/>
          <a:ln w="9525">
            <a:noFill/>
            <a:miter lim="800000"/>
            <a:headEnd/>
            <a:tailEnd/>
          </a:ln>
        </p:spPr>
      </p:pic>
      <p:sp>
        <p:nvSpPr>
          <p:cNvPr id="10" name="TextBox 9"/>
          <p:cNvSpPr txBox="1"/>
          <p:nvPr/>
        </p:nvSpPr>
        <p:spPr>
          <a:xfrm>
            <a:off x="9116690" y="6396335"/>
            <a:ext cx="3585054" cy="461665"/>
          </a:xfrm>
          <a:prstGeom prst="rect">
            <a:avLst/>
          </a:prstGeom>
          <a:noFill/>
        </p:spPr>
        <p:txBody>
          <a:bodyPr wrap="square" rtlCol="0">
            <a:spAutoFit/>
          </a:bodyPr>
          <a:lstStyle/>
          <a:p>
            <a:r>
              <a:rPr lang="en-US" dirty="0">
                <a:solidFill>
                  <a:prstClr val="black"/>
                </a:solidFill>
                <a:latin typeface="Calibri"/>
              </a:rPr>
              <a:t>Lewis and </a:t>
            </a:r>
            <a:r>
              <a:rPr lang="en-US" dirty="0" err="1">
                <a:solidFill>
                  <a:prstClr val="black"/>
                </a:solidFill>
                <a:latin typeface="Calibri"/>
              </a:rPr>
              <a:t>Kewis</a:t>
            </a:r>
            <a:r>
              <a:rPr lang="en-US" dirty="0">
                <a:solidFill>
                  <a:prstClr val="black"/>
                </a:solidFill>
                <a:latin typeface="Calibri"/>
              </a:rPr>
              <a:t>, 2012</a:t>
            </a:r>
          </a:p>
        </p:txBody>
      </p:sp>
      <p:pic>
        <p:nvPicPr>
          <p:cNvPr id="11" name="Picture 10" descr="800px-Sialic_acids_1.png"/>
          <p:cNvPicPr>
            <a:picLocks noChangeAspect="1"/>
          </p:cNvPicPr>
          <p:nvPr/>
        </p:nvPicPr>
        <p:blipFill>
          <a:blip r:embed="rId6" cstate="print"/>
          <a:srcRect r="54999"/>
          <a:stretch>
            <a:fillRect/>
          </a:stretch>
        </p:blipFill>
        <p:spPr>
          <a:xfrm>
            <a:off x="4998271" y="1154814"/>
            <a:ext cx="2368267" cy="1828800"/>
          </a:xfrm>
          <a:prstGeom prst="rect">
            <a:avLst/>
          </a:prstGeom>
          <a:noFill/>
        </p:spPr>
      </p:pic>
      <p:grpSp>
        <p:nvGrpSpPr>
          <p:cNvPr id="12" name="Group 11">
            <a:extLst>
              <a:ext uri="{FF2B5EF4-FFF2-40B4-BE49-F238E27FC236}">
                <a16:creationId xmlns:a16="http://schemas.microsoft.com/office/drawing/2014/main" id="{230628E6-C6A1-C343-94B3-F11139567D48}"/>
              </a:ext>
            </a:extLst>
          </p:cNvPr>
          <p:cNvGrpSpPr/>
          <p:nvPr/>
        </p:nvGrpSpPr>
        <p:grpSpPr>
          <a:xfrm>
            <a:off x="1497341" y="4670900"/>
            <a:ext cx="4814842" cy="1657513"/>
            <a:chOff x="3429000" y="1371600"/>
            <a:chExt cx="4902200" cy="1831777"/>
          </a:xfrm>
        </p:grpSpPr>
        <p:pic>
          <p:nvPicPr>
            <p:cNvPr id="13" name="Picture 12" descr="rbc_mem.jpg">
              <a:extLst>
                <a:ext uri="{FF2B5EF4-FFF2-40B4-BE49-F238E27FC236}">
                  <a16:creationId xmlns:a16="http://schemas.microsoft.com/office/drawing/2014/main" id="{B13F4B07-BDCE-974E-B5CB-4260E80188D6}"/>
                </a:ext>
              </a:extLst>
            </p:cNvPr>
            <p:cNvPicPr>
              <a:picLocks noChangeAspect="1"/>
            </p:cNvPicPr>
            <p:nvPr/>
          </p:nvPicPr>
          <p:blipFill>
            <a:blip r:embed="rId7" cstate="print"/>
            <a:srcRect t="11667" b="48333"/>
            <a:stretch>
              <a:fillRect/>
            </a:stretch>
          </p:blipFill>
          <p:spPr>
            <a:xfrm>
              <a:off x="3505200" y="1371600"/>
              <a:ext cx="4826000" cy="1447800"/>
            </a:xfrm>
            <a:prstGeom prst="rect">
              <a:avLst/>
            </a:prstGeom>
          </p:spPr>
        </p:pic>
        <p:sp>
          <p:nvSpPr>
            <p:cNvPr id="14" name="TextBox 13">
              <a:extLst>
                <a:ext uri="{FF2B5EF4-FFF2-40B4-BE49-F238E27FC236}">
                  <a16:creationId xmlns:a16="http://schemas.microsoft.com/office/drawing/2014/main" id="{361F7207-61BC-0C45-8A80-350D118A0B9E}"/>
                </a:ext>
              </a:extLst>
            </p:cNvPr>
            <p:cNvSpPr txBox="1"/>
            <p:nvPr/>
          </p:nvSpPr>
          <p:spPr>
            <a:xfrm>
              <a:off x="3429000" y="2895600"/>
              <a:ext cx="1447800" cy="307777"/>
            </a:xfrm>
            <a:prstGeom prst="rect">
              <a:avLst/>
            </a:prstGeom>
            <a:noFill/>
          </p:spPr>
          <p:txBody>
            <a:bodyPr wrap="square" rtlCol="0">
              <a:spAutoFit/>
            </a:bodyPr>
            <a:lstStyle/>
            <a:p>
              <a:pPr defTabSz="914400" fontAlgn="auto">
                <a:spcBef>
                  <a:spcPts val="0"/>
                </a:spcBef>
                <a:spcAft>
                  <a:spcPts val="0"/>
                </a:spcAft>
              </a:pPr>
              <a:r>
                <a:rPr lang="en-US" sz="1400" dirty="0">
                  <a:solidFill>
                    <a:prstClr val="black"/>
                  </a:solidFill>
                  <a:latin typeface="Arial" pitchFamily="34" charset="0"/>
                  <a:ea typeface="+mn-ea"/>
                  <a:cs typeface="Arial" pitchFamily="34" charset="0"/>
                </a:rPr>
                <a:t>David Knowles</a:t>
              </a:r>
            </a:p>
          </p:txBody>
        </p:sp>
      </p:grpSp>
    </p:spTree>
    <p:extLst>
      <p:ext uri="{BB962C8B-B14F-4D97-AF65-F5344CB8AC3E}">
        <p14:creationId xmlns:p14="http://schemas.microsoft.com/office/powerpoint/2010/main" val="40563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98" y="1830486"/>
            <a:ext cx="4572000" cy="1143000"/>
          </a:xfrm>
        </p:spPr>
        <p:txBody>
          <a:bodyPr>
            <a:normAutofit fontScale="90000"/>
          </a:bodyPr>
          <a:lstStyle/>
          <a:p>
            <a:r>
              <a:rPr lang="en-US" dirty="0" err="1"/>
              <a:t>Sialic</a:t>
            </a:r>
            <a:r>
              <a:rPr lang="en-US" dirty="0"/>
              <a:t> acid catabolism pathway</a:t>
            </a:r>
          </a:p>
        </p:txBody>
      </p:sp>
      <p:grpSp>
        <p:nvGrpSpPr>
          <p:cNvPr id="4" name="Group 3"/>
          <p:cNvGrpSpPr/>
          <p:nvPr/>
        </p:nvGrpSpPr>
        <p:grpSpPr>
          <a:xfrm>
            <a:off x="6419287" y="154086"/>
            <a:ext cx="4789311" cy="6677799"/>
            <a:chOff x="762000" y="0"/>
            <a:chExt cx="4789311" cy="6677799"/>
          </a:xfrm>
        </p:grpSpPr>
        <p:sp>
          <p:nvSpPr>
            <p:cNvPr id="5" name="TextBox 4"/>
            <p:cNvSpPr txBox="1"/>
            <p:nvPr/>
          </p:nvSpPr>
          <p:spPr>
            <a:xfrm>
              <a:off x="1219200" y="0"/>
              <a:ext cx="1806787" cy="276999"/>
            </a:xfrm>
            <a:prstGeom prst="rect">
              <a:avLst/>
            </a:prstGeom>
            <a:noFill/>
            <a:ln w="25400">
              <a:solidFill>
                <a:srgbClr val="00B0F0"/>
              </a:solidFill>
            </a:ln>
          </p:spPr>
          <p:txBody>
            <a:bodyPr wrap="square" rtlCol="0">
              <a:spAutoFit/>
            </a:bodyPr>
            <a:lstStyle/>
            <a:p>
              <a:pPr algn="ctr"/>
              <a:r>
                <a:rPr lang="en-US" sz="1200" dirty="0" err="1">
                  <a:latin typeface="Arial" pitchFamily="34" charset="0"/>
                  <a:cs typeface="Arial" pitchFamily="34" charset="0"/>
                </a:rPr>
                <a:t>Sialoglyconjugate</a:t>
              </a:r>
              <a:endParaRPr lang="en-US" sz="1200" dirty="0">
                <a:latin typeface="Arial" pitchFamily="34" charset="0"/>
                <a:cs typeface="Arial" pitchFamily="34" charset="0"/>
              </a:endParaRPr>
            </a:p>
          </p:txBody>
        </p:sp>
        <p:cxnSp>
          <p:nvCxnSpPr>
            <p:cNvPr id="6" name="Straight Arrow Connector 5"/>
            <p:cNvCxnSpPr/>
            <p:nvPr/>
          </p:nvCxnSpPr>
          <p:spPr>
            <a:xfrm flipH="1">
              <a:off x="2057400" y="304800"/>
              <a:ext cx="11854" cy="564544"/>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057400" y="1295400"/>
              <a:ext cx="0" cy="766901"/>
            </a:xfrm>
            <a:prstGeom prst="straightConnector1">
              <a:avLst/>
            </a:prstGeom>
            <a:ln w="317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133600" y="381000"/>
              <a:ext cx="2030871" cy="276999"/>
            </a:xfrm>
            <a:prstGeom prst="rect">
              <a:avLst/>
            </a:prstGeom>
            <a:noFill/>
          </p:spPr>
          <p:txBody>
            <a:bodyPr wrap="square" rtlCol="0">
              <a:spAutoFit/>
            </a:bodyPr>
            <a:lstStyle/>
            <a:p>
              <a:r>
                <a:rPr lang="en-US" sz="1200" dirty="0" err="1">
                  <a:latin typeface="Arial" pitchFamily="34" charset="0"/>
                  <a:cs typeface="Arial" pitchFamily="34" charset="0"/>
                </a:rPr>
                <a:t>Sialidase</a:t>
              </a:r>
              <a:r>
                <a:rPr lang="en-US" sz="1200" dirty="0">
                  <a:latin typeface="Arial" pitchFamily="34" charset="0"/>
                  <a:cs typeface="Arial" pitchFamily="34" charset="0"/>
                </a:rPr>
                <a:t>, (</a:t>
              </a:r>
              <a:r>
                <a:rPr lang="en-US" sz="1200" dirty="0" err="1">
                  <a:latin typeface="Arial" pitchFamily="34" charset="0"/>
                  <a:cs typeface="Arial" pitchFamily="34" charset="0"/>
                </a:rPr>
                <a:t>NanH</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cxnSp>
          <p:nvCxnSpPr>
            <p:cNvPr id="9" name="Straight Connector 8"/>
            <p:cNvCxnSpPr/>
            <p:nvPr/>
          </p:nvCxnSpPr>
          <p:spPr>
            <a:xfrm>
              <a:off x="1219200" y="1676400"/>
              <a:ext cx="1670756"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209800" y="1828800"/>
              <a:ext cx="3341511" cy="461665"/>
            </a:xfrm>
            <a:prstGeom prst="rect">
              <a:avLst/>
            </a:prstGeom>
            <a:noFill/>
          </p:spPr>
          <p:txBody>
            <a:bodyPr wrap="square" rtlCol="0">
              <a:spAutoFit/>
            </a:bodyPr>
            <a:lstStyle/>
            <a:p>
              <a:r>
                <a:rPr lang="en-US" sz="1200" dirty="0">
                  <a:latin typeface="Arial" pitchFamily="34" charset="0"/>
                  <a:cs typeface="Arial" pitchFamily="34" charset="0"/>
                </a:rPr>
                <a:t>Uptake into cell via general </a:t>
              </a:r>
              <a:r>
                <a:rPr lang="en-US" sz="1200" dirty="0" err="1">
                  <a:latin typeface="Arial" pitchFamily="34" charset="0"/>
                  <a:cs typeface="Arial" pitchFamily="34" charset="0"/>
                </a:rPr>
                <a:t>porins</a:t>
              </a:r>
              <a:r>
                <a:rPr lang="en-US" sz="1200" dirty="0">
                  <a:latin typeface="Arial" pitchFamily="34" charset="0"/>
                  <a:cs typeface="Arial" pitchFamily="34" charset="0"/>
                </a:rPr>
                <a:t>/specific transporters (</a:t>
              </a:r>
              <a:r>
                <a:rPr lang="en-US" sz="1200" dirty="0" err="1">
                  <a:latin typeface="Arial" pitchFamily="34" charset="0"/>
                  <a:cs typeface="Arial" pitchFamily="34" charset="0"/>
                </a:rPr>
                <a:t>NanT</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cxnSp>
          <p:nvCxnSpPr>
            <p:cNvPr id="11" name="Straight Connector 10"/>
            <p:cNvCxnSpPr/>
            <p:nvPr/>
          </p:nvCxnSpPr>
          <p:spPr>
            <a:xfrm>
              <a:off x="1219200" y="2438400"/>
              <a:ext cx="1670756" cy="0"/>
            </a:xfrm>
            <a:prstGeom prst="line">
              <a:avLst/>
            </a:pr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057400" y="2286000"/>
              <a:ext cx="0" cy="614501"/>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2057400" y="3352800"/>
              <a:ext cx="0" cy="6096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14400" y="4114800"/>
              <a:ext cx="2438400" cy="276999"/>
            </a:xfrm>
            <a:prstGeom prst="rect">
              <a:avLst/>
            </a:prstGeom>
            <a:noFill/>
            <a:ln w="25400">
              <a:solidFill>
                <a:srgbClr val="00B0F0"/>
              </a:solidFill>
            </a:ln>
          </p:spPr>
          <p:txBody>
            <a:bodyPr wrap="square" rtlCol="0">
              <a:spAutoFit/>
            </a:bodyPr>
            <a:lstStyle/>
            <a:p>
              <a:pPr algn="ctr"/>
              <a:r>
                <a:rPr lang="en-US" sz="1200" i="1" dirty="0">
                  <a:latin typeface="Arial" pitchFamily="34" charset="0"/>
                  <a:cs typeface="Arial" pitchFamily="34" charset="0"/>
                </a:rPr>
                <a:t>N</a:t>
              </a:r>
              <a:r>
                <a:rPr lang="en-US" sz="1200" dirty="0">
                  <a:latin typeface="Arial" pitchFamily="34" charset="0"/>
                  <a:cs typeface="Arial" pitchFamily="34" charset="0"/>
                </a:rPr>
                <a:t>-</a:t>
              </a:r>
              <a:r>
                <a:rPr lang="en-US" sz="1200" dirty="0" err="1">
                  <a:latin typeface="Arial" pitchFamily="34" charset="0"/>
                  <a:cs typeface="Arial" pitchFamily="34" charset="0"/>
                </a:rPr>
                <a:t>acetylmannosamine</a:t>
              </a:r>
              <a:endParaRPr lang="en-US" sz="1200" dirty="0">
                <a:latin typeface="Arial" pitchFamily="34" charset="0"/>
                <a:cs typeface="Arial" pitchFamily="34" charset="0"/>
              </a:endParaRPr>
            </a:p>
          </p:txBody>
        </p:sp>
        <p:sp>
          <p:nvSpPr>
            <p:cNvPr id="15" name="TextBox 14"/>
            <p:cNvSpPr txBox="1"/>
            <p:nvPr/>
          </p:nvSpPr>
          <p:spPr>
            <a:xfrm>
              <a:off x="2209800" y="3352800"/>
              <a:ext cx="2667000" cy="461665"/>
            </a:xfrm>
            <a:prstGeom prst="rect">
              <a:avLst/>
            </a:prstGeom>
            <a:noFill/>
          </p:spPr>
          <p:txBody>
            <a:bodyPr wrap="square" rtlCol="0">
              <a:spAutoFit/>
            </a:bodyPr>
            <a:lstStyle/>
            <a:p>
              <a:r>
                <a:rPr lang="en-US" sz="1200" i="1" dirty="0">
                  <a:latin typeface="Arial" pitchFamily="34" charset="0"/>
                  <a:cs typeface="Arial" pitchFamily="34" charset="0"/>
                </a:rPr>
                <a:t>N</a:t>
              </a:r>
              <a:r>
                <a:rPr lang="en-US" sz="1200" dirty="0">
                  <a:latin typeface="Arial" pitchFamily="34" charset="0"/>
                  <a:cs typeface="Arial" pitchFamily="34" charset="0"/>
                </a:rPr>
                <a:t>-</a:t>
              </a:r>
              <a:r>
                <a:rPr lang="en-US" sz="1200" dirty="0" err="1">
                  <a:latin typeface="Arial" pitchFamily="34" charset="0"/>
                  <a:cs typeface="Arial" pitchFamily="34" charset="0"/>
                </a:rPr>
                <a:t>acetylneuraminic</a:t>
              </a:r>
              <a:r>
                <a:rPr lang="en-US" sz="1200" dirty="0">
                  <a:latin typeface="Arial" pitchFamily="34" charset="0"/>
                  <a:cs typeface="Arial" pitchFamily="34" charset="0"/>
                </a:rPr>
                <a:t> acid  </a:t>
              </a:r>
              <a:r>
                <a:rPr lang="en-US" sz="1200" dirty="0" err="1">
                  <a:latin typeface="Arial" pitchFamily="34" charset="0"/>
                  <a:cs typeface="Arial" pitchFamily="34" charset="0"/>
                </a:rPr>
                <a:t>lyase</a:t>
              </a:r>
              <a:r>
                <a:rPr lang="en-US" sz="1200" dirty="0">
                  <a:latin typeface="Arial" pitchFamily="34" charset="0"/>
                  <a:cs typeface="Arial" pitchFamily="34" charset="0"/>
                </a:rPr>
                <a:t> (</a:t>
              </a:r>
              <a:r>
                <a:rPr lang="en-US" sz="1200" dirty="0" err="1">
                  <a:latin typeface="Arial" pitchFamily="34" charset="0"/>
                  <a:cs typeface="Arial" pitchFamily="34" charset="0"/>
                </a:rPr>
                <a:t>NanA</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sp>
          <p:nvSpPr>
            <p:cNvPr id="16" name="TextBox 15"/>
            <p:cNvSpPr txBox="1"/>
            <p:nvPr/>
          </p:nvSpPr>
          <p:spPr>
            <a:xfrm>
              <a:off x="838200" y="914400"/>
              <a:ext cx="2590800" cy="276999"/>
            </a:xfrm>
            <a:prstGeom prst="rect">
              <a:avLst/>
            </a:prstGeom>
            <a:noFill/>
            <a:ln w="25400">
              <a:solidFill>
                <a:srgbClr val="00B0F0"/>
              </a:solidFill>
            </a:ln>
          </p:spPr>
          <p:txBody>
            <a:bodyPr wrap="square" rtlCol="0">
              <a:spAutoFit/>
            </a:bodyPr>
            <a:lstStyle/>
            <a:p>
              <a:pPr algn="ctr"/>
              <a:r>
                <a:rPr lang="en-US" sz="1200" i="1" dirty="0">
                  <a:latin typeface="Arial" pitchFamily="34" charset="0"/>
                  <a:cs typeface="Arial" pitchFamily="34" charset="0"/>
                </a:rPr>
                <a:t>N</a:t>
              </a:r>
              <a:r>
                <a:rPr lang="en-US" sz="1200" dirty="0">
                  <a:latin typeface="Arial" pitchFamily="34" charset="0"/>
                  <a:cs typeface="Arial" pitchFamily="34" charset="0"/>
                </a:rPr>
                <a:t>-</a:t>
              </a:r>
              <a:r>
                <a:rPr lang="en-US" sz="1200" dirty="0" err="1">
                  <a:latin typeface="Arial" pitchFamily="34" charset="0"/>
                  <a:cs typeface="Arial" pitchFamily="34" charset="0"/>
                </a:rPr>
                <a:t>acetylneuraminic</a:t>
              </a:r>
              <a:r>
                <a:rPr lang="en-US" sz="1200" dirty="0">
                  <a:latin typeface="Arial" pitchFamily="34" charset="0"/>
                  <a:cs typeface="Arial" pitchFamily="34" charset="0"/>
                </a:rPr>
                <a:t> acid</a:t>
              </a:r>
            </a:p>
          </p:txBody>
        </p:sp>
        <p:cxnSp>
          <p:nvCxnSpPr>
            <p:cNvPr id="17" name="Straight Arrow Connector 16"/>
            <p:cNvCxnSpPr/>
            <p:nvPr/>
          </p:nvCxnSpPr>
          <p:spPr>
            <a:xfrm>
              <a:off x="2057400" y="4495800"/>
              <a:ext cx="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09800" y="4495800"/>
              <a:ext cx="2362200" cy="461665"/>
            </a:xfrm>
            <a:prstGeom prst="rect">
              <a:avLst/>
            </a:prstGeom>
            <a:noFill/>
          </p:spPr>
          <p:txBody>
            <a:bodyPr wrap="square" rtlCol="0">
              <a:spAutoFit/>
            </a:bodyPr>
            <a:lstStyle/>
            <a:p>
              <a:r>
                <a:rPr lang="en-US" sz="1200" i="1" dirty="0">
                  <a:latin typeface="Arial" pitchFamily="34" charset="0"/>
                  <a:cs typeface="Arial" pitchFamily="34" charset="0"/>
                </a:rPr>
                <a:t>N</a:t>
              </a:r>
              <a:r>
                <a:rPr lang="en-US" sz="1200" dirty="0">
                  <a:latin typeface="Arial" pitchFamily="34" charset="0"/>
                  <a:cs typeface="Arial" pitchFamily="34" charset="0"/>
                </a:rPr>
                <a:t>-</a:t>
              </a:r>
              <a:r>
                <a:rPr lang="en-US" sz="1200" dirty="0" err="1">
                  <a:latin typeface="Arial" pitchFamily="34" charset="0"/>
                  <a:cs typeface="Arial" pitchFamily="34" charset="0"/>
                </a:rPr>
                <a:t>acetylmannosamine</a:t>
              </a:r>
              <a:r>
                <a:rPr lang="en-US" sz="1200" dirty="0">
                  <a:latin typeface="Arial" pitchFamily="34" charset="0"/>
                  <a:cs typeface="Arial" pitchFamily="34" charset="0"/>
                </a:rPr>
                <a:t> </a:t>
              </a:r>
              <a:r>
                <a:rPr lang="en-US" sz="1200" dirty="0" err="1">
                  <a:latin typeface="Arial" pitchFamily="34" charset="0"/>
                  <a:cs typeface="Arial" pitchFamily="34" charset="0"/>
                </a:rPr>
                <a:t>kinase</a:t>
              </a:r>
              <a:r>
                <a:rPr lang="en-US" sz="1200" dirty="0">
                  <a:latin typeface="Arial" pitchFamily="34" charset="0"/>
                  <a:cs typeface="Arial" pitchFamily="34" charset="0"/>
                </a:rPr>
                <a:t> (</a:t>
              </a:r>
              <a:r>
                <a:rPr lang="en-US" sz="1200" dirty="0" err="1">
                  <a:latin typeface="Arial" pitchFamily="34" charset="0"/>
                  <a:cs typeface="Arial" pitchFamily="34" charset="0"/>
                </a:rPr>
                <a:t>NanK</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cxnSp>
          <p:nvCxnSpPr>
            <p:cNvPr id="19" name="Straight Arrow Connector 18"/>
            <p:cNvCxnSpPr/>
            <p:nvPr/>
          </p:nvCxnSpPr>
          <p:spPr>
            <a:xfrm>
              <a:off x="2057400" y="5638800"/>
              <a:ext cx="0" cy="6858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9800" y="5638800"/>
              <a:ext cx="2362200" cy="461665"/>
            </a:xfrm>
            <a:prstGeom prst="rect">
              <a:avLst/>
            </a:prstGeom>
            <a:noFill/>
          </p:spPr>
          <p:txBody>
            <a:bodyPr wrap="square" rtlCol="0">
              <a:spAutoFit/>
            </a:bodyPr>
            <a:lstStyle/>
            <a:p>
              <a:r>
                <a:rPr lang="en-US" sz="1200" i="1" dirty="0">
                  <a:latin typeface="Arial" pitchFamily="34" charset="0"/>
                  <a:cs typeface="Arial" pitchFamily="34" charset="0"/>
                </a:rPr>
                <a:t>N</a:t>
              </a:r>
              <a:r>
                <a:rPr lang="en-US" sz="1200" dirty="0">
                  <a:latin typeface="Arial" pitchFamily="34" charset="0"/>
                  <a:cs typeface="Arial" pitchFamily="34" charset="0"/>
                </a:rPr>
                <a:t>-</a:t>
              </a:r>
              <a:r>
                <a:rPr lang="en-US" sz="1200" dirty="0" err="1">
                  <a:latin typeface="Arial" pitchFamily="34" charset="0"/>
                  <a:cs typeface="Arial" pitchFamily="34" charset="0"/>
                </a:rPr>
                <a:t>acetylmannosamine</a:t>
              </a:r>
              <a:r>
                <a:rPr lang="en-US" sz="1200" dirty="0">
                  <a:latin typeface="Arial" pitchFamily="34" charset="0"/>
                  <a:cs typeface="Arial" pitchFamily="34" charset="0"/>
                </a:rPr>
                <a:t>- 6P </a:t>
              </a:r>
              <a:r>
                <a:rPr lang="en-US" sz="1200" dirty="0" err="1">
                  <a:latin typeface="Arial" pitchFamily="34" charset="0"/>
                  <a:cs typeface="Arial" pitchFamily="34" charset="0"/>
                </a:rPr>
                <a:t>epimerase</a:t>
              </a:r>
              <a:r>
                <a:rPr lang="en-US" sz="1200" dirty="0">
                  <a:latin typeface="Arial" pitchFamily="34" charset="0"/>
                  <a:cs typeface="Arial" pitchFamily="34" charset="0"/>
                </a:rPr>
                <a:t> (</a:t>
              </a:r>
              <a:r>
                <a:rPr lang="en-US" sz="1200" dirty="0" err="1">
                  <a:latin typeface="Arial" pitchFamily="34" charset="0"/>
                  <a:cs typeface="Arial" pitchFamily="34" charset="0"/>
                </a:rPr>
                <a:t>NanE</a:t>
              </a:r>
              <a:r>
                <a:rPr lang="en-US" sz="1200" dirty="0">
                  <a:latin typeface="Arial" pitchFamily="34" charset="0"/>
                  <a:cs typeface="Arial" pitchFamily="34" charset="0"/>
                </a:rPr>
                <a:t>)</a:t>
              </a:r>
              <a:endParaRPr lang="en-US" sz="1200" i="1" dirty="0">
                <a:latin typeface="Arial" pitchFamily="34" charset="0"/>
                <a:cs typeface="Arial" pitchFamily="34" charset="0"/>
              </a:endParaRPr>
            </a:p>
          </p:txBody>
        </p:sp>
        <p:sp>
          <p:nvSpPr>
            <p:cNvPr id="21" name="TextBox 20"/>
            <p:cNvSpPr txBox="1"/>
            <p:nvPr/>
          </p:nvSpPr>
          <p:spPr>
            <a:xfrm>
              <a:off x="762000" y="6400800"/>
              <a:ext cx="2514600" cy="276999"/>
            </a:xfrm>
            <a:prstGeom prst="rect">
              <a:avLst/>
            </a:prstGeom>
            <a:noFill/>
            <a:ln w="25400">
              <a:solidFill>
                <a:srgbClr val="00B0F0"/>
              </a:solidFill>
            </a:ln>
          </p:spPr>
          <p:txBody>
            <a:bodyPr wrap="square" rtlCol="0">
              <a:spAutoFit/>
            </a:bodyPr>
            <a:lstStyle/>
            <a:p>
              <a:pPr algn="ctr"/>
              <a:r>
                <a:rPr lang="en-US" sz="1200" i="1" dirty="0">
                  <a:latin typeface="Arial" pitchFamily="34" charset="0"/>
                  <a:cs typeface="Arial" pitchFamily="34" charset="0"/>
                </a:rPr>
                <a:t>N</a:t>
              </a:r>
              <a:r>
                <a:rPr lang="en-US" sz="1200" dirty="0">
                  <a:latin typeface="Arial" pitchFamily="34" charset="0"/>
                  <a:cs typeface="Arial" pitchFamily="34" charset="0"/>
                </a:rPr>
                <a:t>-acetylglucosamine-6P</a:t>
              </a:r>
            </a:p>
          </p:txBody>
        </p:sp>
        <p:sp>
          <p:nvSpPr>
            <p:cNvPr id="22" name="TextBox 21"/>
            <p:cNvSpPr txBox="1"/>
            <p:nvPr/>
          </p:nvSpPr>
          <p:spPr>
            <a:xfrm>
              <a:off x="2209800" y="1295400"/>
              <a:ext cx="2514600" cy="276999"/>
            </a:xfrm>
            <a:prstGeom prst="rect">
              <a:avLst/>
            </a:prstGeom>
            <a:noFill/>
          </p:spPr>
          <p:txBody>
            <a:bodyPr wrap="square" rtlCol="0">
              <a:spAutoFit/>
            </a:bodyPr>
            <a:lstStyle/>
            <a:p>
              <a:r>
                <a:rPr lang="en-US" sz="1200" b="1" dirty="0">
                  <a:latin typeface="Arial" pitchFamily="34" charset="0"/>
                  <a:cs typeface="Arial" pitchFamily="34" charset="0"/>
                </a:rPr>
                <a:t>Extracellular</a:t>
              </a:r>
            </a:p>
          </p:txBody>
        </p:sp>
        <p:sp>
          <p:nvSpPr>
            <p:cNvPr id="23" name="TextBox 22"/>
            <p:cNvSpPr txBox="1"/>
            <p:nvPr/>
          </p:nvSpPr>
          <p:spPr>
            <a:xfrm>
              <a:off x="2209800" y="2590800"/>
              <a:ext cx="2514600" cy="276999"/>
            </a:xfrm>
            <a:prstGeom prst="rect">
              <a:avLst/>
            </a:prstGeom>
            <a:noFill/>
          </p:spPr>
          <p:txBody>
            <a:bodyPr wrap="square" rtlCol="0">
              <a:spAutoFit/>
            </a:bodyPr>
            <a:lstStyle/>
            <a:p>
              <a:r>
                <a:rPr lang="en-US" sz="1200" b="1" dirty="0">
                  <a:latin typeface="Arial" pitchFamily="34" charset="0"/>
                  <a:cs typeface="Arial" pitchFamily="34" charset="0"/>
                </a:rPr>
                <a:t>Intracellular</a:t>
              </a:r>
            </a:p>
          </p:txBody>
        </p:sp>
        <p:sp>
          <p:nvSpPr>
            <p:cNvPr id="24" name="TextBox 23"/>
            <p:cNvSpPr txBox="1"/>
            <p:nvPr/>
          </p:nvSpPr>
          <p:spPr>
            <a:xfrm>
              <a:off x="838200" y="2971800"/>
              <a:ext cx="2590800" cy="276999"/>
            </a:xfrm>
            <a:prstGeom prst="rect">
              <a:avLst/>
            </a:prstGeom>
            <a:noFill/>
            <a:ln w="25400">
              <a:solidFill>
                <a:srgbClr val="00B0F0"/>
              </a:solidFill>
            </a:ln>
          </p:spPr>
          <p:txBody>
            <a:bodyPr wrap="square" rtlCol="0">
              <a:spAutoFit/>
            </a:bodyPr>
            <a:lstStyle/>
            <a:p>
              <a:pPr algn="ctr"/>
              <a:r>
                <a:rPr lang="en-US" sz="1200" i="1" dirty="0">
                  <a:latin typeface="Arial" pitchFamily="34" charset="0"/>
                  <a:cs typeface="Arial" pitchFamily="34" charset="0"/>
                </a:rPr>
                <a:t>N</a:t>
              </a:r>
              <a:r>
                <a:rPr lang="en-US" sz="1200" dirty="0">
                  <a:latin typeface="Arial" pitchFamily="34" charset="0"/>
                  <a:cs typeface="Arial" pitchFamily="34" charset="0"/>
                </a:rPr>
                <a:t>-</a:t>
              </a:r>
              <a:r>
                <a:rPr lang="en-US" sz="1200" dirty="0" err="1">
                  <a:latin typeface="Arial" pitchFamily="34" charset="0"/>
                  <a:cs typeface="Arial" pitchFamily="34" charset="0"/>
                </a:rPr>
                <a:t>acetylneuraminic</a:t>
              </a:r>
              <a:r>
                <a:rPr lang="en-US" sz="1200" dirty="0">
                  <a:latin typeface="Arial" pitchFamily="34" charset="0"/>
                  <a:cs typeface="Arial" pitchFamily="34" charset="0"/>
                </a:rPr>
                <a:t> acid</a:t>
              </a:r>
            </a:p>
          </p:txBody>
        </p:sp>
        <p:sp>
          <p:nvSpPr>
            <p:cNvPr id="25" name="TextBox 24"/>
            <p:cNvSpPr txBox="1"/>
            <p:nvPr/>
          </p:nvSpPr>
          <p:spPr>
            <a:xfrm>
              <a:off x="762000" y="5257800"/>
              <a:ext cx="2667000" cy="276999"/>
            </a:xfrm>
            <a:prstGeom prst="rect">
              <a:avLst/>
            </a:prstGeom>
            <a:noFill/>
            <a:ln w="25400">
              <a:solidFill>
                <a:srgbClr val="00B0F0"/>
              </a:solidFill>
            </a:ln>
          </p:spPr>
          <p:txBody>
            <a:bodyPr wrap="square" rtlCol="0">
              <a:spAutoFit/>
            </a:bodyPr>
            <a:lstStyle/>
            <a:p>
              <a:pPr algn="ctr"/>
              <a:r>
                <a:rPr lang="en-US" sz="1200" i="1" dirty="0">
                  <a:latin typeface="Arial" pitchFamily="34" charset="0"/>
                  <a:cs typeface="Arial" pitchFamily="34" charset="0"/>
                </a:rPr>
                <a:t>N</a:t>
              </a:r>
              <a:r>
                <a:rPr lang="en-US" sz="1200" dirty="0">
                  <a:latin typeface="Arial" pitchFamily="34" charset="0"/>
                  <a:cs typeface="Arial" pitchFamily="34" charset="0"/>
                </a:rPr>
                <a:t>-acetylmannosamine-6P</a:t>
              </a:r>
            </a:p>
          </p:txBody>
        </p:sp>
      </p:grpSp>
    </p:spTree>
    <p:extLst>
      <p:ext uri="{BB962C8B-B14F-4D97-AF65-F5344CB8AC3E}">
        <p14:creationId xmlns:p14="http://schemas.microsoft.com/office/powerpoint/2010/main" val="4095551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0" y="0"/>
            <a:ext cx="3873500" cy="2514600"/>
          </a:xfrm>
        </p:spPr>
        <p:txBody>
          <a:bodyPr>
            <a:noAutofit/>
          </a:bodyPr>
          <a:lstStyle/>
          <a:p>
            <a:r>
              <a:rPr lang="en-US" sz="3200" i="1" dirty="0" err="1"/>
              <a:t>Aeromonas</a:t>
            </a:r>
            <a:r>
              <a:rPr lang="en-US" sz="3200" dirty="0"/>
              <a:t> MLSA </a:t>
            </a:r>
            <a:r>
              <a:rPr lang="en-US" sz="3200" dirty="0" err="1"/>
              <a:t>supermatrix</a:t>
            </a:r>
            <a:br>
              <a:rPr lang="en-US" sz="3200" dirty="0"/>
            </a:br>
            <a:r>
              <a:rPr lang="en-US" sz="3200" dirty="0"/>
              <a:t>colored according to presence of </a:t>
            </a:r>
            <a:r>
              <a:rPr lang="en-US" sz="3200" dirty="0" err="1"/>
              <a:t>sialic</a:t>
            </a:r>
            <a:r>
              <a:rPr lang="en-US" sz="3200" dirty="0"/>
              <a:t> acid utilization enzymes </a:t>
            </a:r>
          </a:p>
        </p:txBody>
      </p:sp>
      <p:sp>
        <p:nvSpPr>
          <p:cNvPr id="4" name="TextBox 3"/>
          <p:cNvSpPr txBox="1"/>
          <p:nvPr/>
        </p:nvSpPr>
        <p:spPr>
          <a:xfrm>
            <a:off x="5902234" y="3259235"/>
            <a:ext cx="5300174" cy="2308324"/>
          </a:xfrm>
          <a:prstGeom prst="rect">
            <a:avLst/>
          </a:prstGeom>
          <a:noFill/>
        </p:spPr>
        <p:txBody>
          <a:bodyPr wrap="none" rtlCol="0">
            <a:spAutoFit/>
          </a:bodyPr>
          <a:lstStyle/>
          <a:p>
            <a:r>
              <a:rPr lang="en-US" dirty="0">
                <a:solidFill>
                  <a:srgbClr val="FF0000"/>
                </a:solidFill>
              </a:rPr>
              <a:t>Red</a:t>
            </a:r>
            <a:r>
              <a:rPr lang="en-US" dirty="0"/>
              <a:t>: N-</a:t>
            </a:r>
            <a:r>
              <a:rPr lang="en-US" dirty="0" err="1"/>
              <a:t>acetylneuraminate</a:t>
            </a:r>
            <a:r>
              <a:rPr lang="en-US" dirty="0"/>
              <a:t> </a:t>
            </a:r>
            <a:r>
              <a:rPr lang="en-US" dirty="0" err="1"/>
              <a:t>lyase</a:t>
            </a:r>
            <a:endParaRPr lang="en-US" dirty="0"/>
          </a:p>
          <a:p>
            <a:r>
              <a:rPr lang="en-US" dirty="0"/>
              <a:t>         transcriptional regulator</a:t>
            </a:r>
          </a:p>
          <a:p>
            <a:r>
              <a:rPr lang="en-US" dirty="0"/>
              <a:t>         N -acetylmannosamine-6-phosphate 2-epimerase</a:t>
            </a:r>
          </a:p>
          <a:p>
            <a:r>
              <a:rPr lang="en-US" dirty="0"/>
              <a:t>         N-</a:t>
            </a:r>
            <a:r>
              <a:rPr lang="en-US" dirty="0" err="1"/>
              <a:t>acetylmannosamine</a:t>
            </a:r>
            <a:r>
              <a:rPr lang="en-US" dirty="0"/>
              <a:t> kinase</a:t>
            </a:r>
          </a:p>
          <a:p>
            <a:r>
              <a:rPr lang="en-US" dirty="0"/>
              <a:t>         sodium-glucose/</a:t>
            </a:r>
            <a:r>
              <a:rPr lang="en-US" dirty="0" err="1"/>
              <a:t>galactose</a:t>
            </a:r>
            <a:r>
              <a:rPr lang="en-US" dirty="0"/>
              <a:t> </a:t>
            </a:r>
            <a:r>
              <a:rPr lang="en-US" dirty="0" err="1"/>
              <a:t>cotransporter</a:t>
            </a:r>
            <a:r>
              <a:rPr lang="en-US" dirty="0"/>
              <a:t> </a:t>
            </a:r>
            <a:br>
              <a:rPr lang="en-US" dirty="0"/>
            </a:br>
            <a:r>
              <a:rPr lang="en-US" dirty="0"/>
              <a:t>         (hypothetical protein) </a:t>
            </a:r>
          </a:p>
          <a:p>
            <a:r>
              <a:rPr lang="en-US" dirty="0" err="1">
                <a:solidFill>
                  <a:srgbClr val="FF00FF"/>
                </a:solidFill>
              </a:rPr>
              <a:t>Sialidase</a:t>
            </a:r>
            <a:r>
              <a:rPr lang="en-US" dirty="0">
                <a:solidFill>
                  <a:srgbClr val="FF00FF"/>
                </a:solidFill>
              </a:rPr>
              <a:t> absent</a:t>
            </a:r>
          </a:p>
          <a:p>
            <a:r>
              <a:rPr lang="en-US" dirty="0"/>
              <a:t>          </a:t>
            </a:r>
          </a:p>
        </p:txBody>
      </p:sp>
      <p:pic>
        <p:nvPicPr>
          <p:cNvPr id="5" name="Picture 4" descr="concatNuc.phy_phyml.tree_colored_by_sialic_acid.pdf"/>
          <p:cNvPicPr>
            <a:picLocks noChangeAspect="1"/>
          </p:cNvPicPr>
          <p:nvPr/>
        </p:nvPicPr>
        <p:blipFill rotWithShape="1">
          <a:blip r:embed="rId2">
            <a:extLst>
              <a:ext uri="{28A0092B-C50C-407E-A947-70E740481C1C}">
                <a14:useLocalDpi xmlns:a14="http://schemas.microsoft.com/office/drawing/2010/main" val="0"/>
              </a:ext>
            </a:extLst>
          </a:blip>
          <a:srcRect l="9864" r="63968"/>
          <a:stretch/>
        </p:blipFill>
        <p:spPr>
          <a:xfrm>
            <a:off x="2455334" y="-410866"/>
            <a:ext cx="2319867" cy="7340203"/>
          </a:xfrm>
          <a:prstGeom prst="rect">
            <a:avLst/>
          </a:prstGeom>
        </p:spPr>
      </p:pic>
      <p:cxnSp>
        <p:nvCxnSpPr>
          <p:cNvPr id="8" name="Straight Arrow Connector 7"/>
          <p:cNvCxnSpPr/>
          <p:nvPr/>
        </p:nvCxnSpPr>
        <p:spPr>
          <a:xfrm flipH="1">
            <a:off x="4559299" y="2061740"/>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H="1">
            <a:off x="4711699" y="2324812"/>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a:off x="4864099" y="2502613"/>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a:off x="4553885" y="1949562"/>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23241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5289" y="558803"/>
            <a:ext cx="2919733" cy="5858931"/>
          </a:xfrm>
          <a:prstGeom prst="rect">
            <a:avLst/>
          </a:prstGeom>
        </p:spPr>
      </p:pic>
      <p:sp>
        <p:nvSpPr>
          <p:cNvPr id="2" name="Title 1"/>
          <p:cNvSpPr>
            <a:spLocks noGrp="1"/>
          </p:cNvSpPr>
          <p:nvPr>
            <p:ph type="title"/>
          </p:nvPr>
        </p:nvSpPr>
        <p:spPr>
          <a:xfrm>
            <a:off x="1066800" y="16936"/>
            <a:ext cx="9601201" cy="389468"/>
          </a:xfrm>
        </p:spPr>
        <p:txBody>
          <a:bodyPr>
            <a:normAutofit fontScale="90000"/>
          </a:bodyPr>
          <a:lstStyle/>
          <a:p>
            <a:r>
              <a:rPr lang="en-US" sz="3200" dirty="0"/>
              <a:t>Phylogeny of </a:t>
            </a:r>
            <a:r>
              <a:rPr lang="en-US" sz="3200" dirty="0" err="1"/>
              <a:t>sialic</a:t>
            </a:r>
            <a:r>
              <a:rPr lang="en-US" sz="3200" dirty="0"/>
              <a:t> acid catabolism enzymes</a:t>
            </a:r>
          </a:p>
        </p:txBody>
      </p:sp>
      <p:sp>
        <p:nvSpPr>
          <p:cNvPr id="8" name="TextBox 7"/>
          <p:cNvSpPr txBox="1"/>
          <p:nvPr/>
        </p:nvSpPr>
        <p:spPr>
          <a:xfrm>
            <a:off x="2015068" y="6417734"/>
            <a:ext cx="4762993" cy="646331"/>
          </a:xfrm>
          <a:prstGeom prst="rect">
            <a:avLst/>
          </a:prstGeom>
          <a:noFill/>
        </p:spPr>
        <p:txBody>
          <a:bodyPr wrap="none" rtlCol="0">
            <a:spAutoFit/>
          </a:bodyPr>
          <a:lstStyle/>
          <a:p>
            <a:r>
              <a:rPr lang="en-US" dirty="0">
                <a:solidFill>
                  <a:srgbClr val="FF0000"/>
                </a:solidFill>
              </a:rPr>
              <a:t>red: </a:t>
            </a:r>
            <a:r>
              <a:rPr lang="en-US" dirty="0"/>
              <a:t>contains </a:t>
            </a:r>
            <a:r>
              <a:rPr lang="en-US" dirty="0" err="1"/>
              <a:t>sialidase</a:t>
            </a:r>
            <a:r>
              <a:rPr lang="en-US" dirty="0"/>
              <a:t>, branches colored by </a:t>
            </a:r>
            <a:r>
              <a:rPr lang="en-US" dirty="0" err="1"/>
              <a:t>aLRT</a:t>
            </a:r>
            <a:r>
              <a:rPr lang="en-US" dirty="0"/>
              <a:t> </a:t>
            </a:r>
            <a:br>
              <a:rPr lang="en-US" dirty="0"/>
            </a:br>
            <a:endParaRPr lang="en-US" dirty="0"/>
          </a:p>
        </p:txBody>
      </p:sp>
      <p:sp>
        <p:nvSpPr>
          <p:cNvPr id="9" name="TextBox 8"/>
          <p:cNvSpPr txBox="1"/>
          <p:nvPr/>
        </p:nvSpPr>
        <p:spPr>
          <a:xfrm>
            <a:off x="1521188" y="3352801"/>
            <a:ext cx="1974068" cy="461665"/>
          </a:xfrm>
          <a:prstGeom prst="rect">
            <a:avLst/>
          </a:prstGeom>
          <a:noFill/>
        </p:spPr>
        <p:txBody>
          <a:bodyPr wrap="none" rtlCol="0">
            <a:spAutoFit/>
          </a:bodyPr>
          <a:lstStyle/>
          <a:p>
            <a:r>
              <a:rPr lang="en-US" sz="2400" dirty="0"/>
              <a:t>ORFs 1,2,3,4,5</a:t>
            </a:r>
          </a:p>
        </p:txBody>
      </p:sp>
      <p:pic>
        <p:nvPicPr>
          <p:cNvPr id="10" name="Picture 9"/>
          <p:cNvPicPr>
            <a:picLocks noChangeAspect="1"/>
          </p:cNvPicPr>
          <p:nvPr/>
        </p:nvPicPr>
        <p:blipFill>
          <a:blip r:embed="rId3"/>
          <a:stretch>
            <a:fillRect/>
          </a:stretch>
        </p:blipFill>
        <p:spPr>
          <a:xfrm>
            <a:off x="5848889" y="694266"/>
            <a:ext cx="4177063" cy="5689600"/>
          </a:xfrm>
          <a:prstGeom prst="rect">
            <a:avLst/>
          </a:prstGeom>
        </p:spPr>
      </p:pic>
      <p:sp>
        <p:nvSpPr>
          <p:cNvPr id="11" name="TextBox 10"/>
          <p:cNvSpPr txBox="1"/>
          <p:nvPr/>
        </p:nvSpPr>
        <p:spPr>
          <a:xfrm>
            <a:off x="9762755" y="3200452"/>
            <a:ext cx="1268045" cy="461665"/>
          </a:xfrm>
          <a:prstGeom prst="rect">
            <a:avLst/>
          </a:prstGeom>
          <a:noFill/>
        </p:spPr>
        <p:txBody>
          <a:bodyPr wrap="none" rtlCol="0">
            <a:spAutoFit/>
          </a:bodyPr>
          <a:lstStyle/>
          <a:p>
            <a:r>
              <a:rPr lang="en-US" sz="2400" dirty="0" err="1"/>
              <a:t>Sialidase</a:t>
            </a:r>
            <a:endParaRPr lang="en-US" sz="2400" dirty="0"/>
          </a:p>
        </p:txBody>
      </p:sp>
      <p:cxnSp>
        <p:nvCxnSpPr>
          <p:cNvPr id="12" name="Straight Arrow Connector 11">
            <a:extLst>
              <a:ext uri="{FF2B5EF4-FFF2-40B4-BE49-F238E27FC236}">
                <a16:creationId xmlns:a16="http://schemas.microsoft.com/office/drawing/2014/main" id="{AF7F8E75-E838-C449-83E4-9E734DE9B914}"/>
              </a:ext>
            </a:extLst>
          </p:cNvPr>
          <p:cNvCxnSpPr/>
          <p:nvPr/>
        </p:nvCxnSpPr>
        <p:spPr>
          <a:xfrm flipH="1">
            <a:off x="5369422" y="1331724"/>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BD2BB61D-CDD5-3244-A45A-C67262630560}"/>
              </a:ext>
            </a:extLst>
          </p:cNvPr>
          <p:cNvCxnSpPr/>
          <p:nvPr/>
        </p:nvCxnSpPr>
        <p:spPr>
          <a:xfrm flipH="1">
            <a:off x="5048147" y="5841940"/>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6E466E36-6D71-C84E-920A-50240FE29432}"/>
              </a:ext>
            </a:extLst>
          </p:cNvPr>
          <p:cNvCxnSpPr/>
          <p:nvPr/>
        </p:nvCxnSpPr>
        <p:spPr>
          <a:xfrm flipH="1">
            <a:off x="5023434" y="6039648"/>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5382DF50-C1E6-8746-8D61-77AA060D670C}"/>
              </a:ext>
            </a:extLst>
          </p:cNvPr>
          <p:cNvCxnSpPr/>
          <p:nvPr/>
        </p:nvCxnSpPr>
        <p:spPr>
          <a:xfrm flipH="1">
            <a:off x="5641271" y="985735"/>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0F04326E-A7EF-2144-B5C6-9EA473BFA6EC}"/>
              </a:ext>
            </a:extLst>
          </p:cNvPr>
          <p:cNvCxnSpPr/>
          <p:nvPr/>
        </p:nvCxnSpPr>
        <p:spPr>
          <a:xfrm flipH="1">
            <a:off x="9261802" y="6014935"/>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C3684958-E0BD-124D-BCF1-BC94C9D7E2CD}"/>
              </a:ext>
            </a:extLst>
          </p:cNvPr>
          <p:cNvCxnSpPr/>
          <p:nvPr/>
        </p:nvCxnSpPr>
        <p:spPr>
          <a:xfrm flipH="1">
            <a:off x="9150591" y="3679508"/>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8DEC6526-7D86-544C-B674-FF4434F893C7}"/>
              </a:ext>
            </a:extLst>
          </p:cNvPr>
          <p:cNvCxnSpPr/>
          <p:nvPr/>
        </p:nvCxnSpPr>
        <p:spPr>
          <a:xfrm flipH="1">
            <a:off x="9762755" y="1578859"/>
            <a:ext cx="7112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5653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42098" y="75202"/>
            <a:ext cx="7331722" cy="460732"/>
          </a:xfrm>
          <a:prstGeom prst="rect">
            <a:avLst/>
          </a:prstGeom>
          <a:noFill/>
        </p:spPr>
        <p:txBody>
          <a:bodyPr wrap="none" lIns="90505" tIns="45258" rIns="90505" bIns="45258" rtlCol="0">
            <a:spAutoFit/>
          </a:bodyPr>
          <a:lstStyle/>
          <a:p>
            <a:pPr defTabSz="441556"/>
            <a:r>
              <a:rPr lang="en-US" sz="2400" dirty="0">
                <a:solidFill>
                  <a:srgbClr val="000000"/>
                </a:solidFill>
              </a:rPr>
              <a:t>A structured exchange community.  Niche defining genes.</a:t>
            </a:r>
          </a:p>
        </p:txBody>
      </p:sp>
      <p:pic>
        <p:nvPicPr>
          <p:cNvPr id="5" name="Picture 4"/>
          <p:cNvPicPr/>
          <p:nvPr/>
        </p:nvPicPr>
        <p:blipFill>
          <a:blip r:embed="rId3">
            <a:extLst>
              <a:ext uri="{28A0092B-C50C-407E-A947-70E740481C1C}">
                <a14:useLocalDpi xmlns:a14="http://schemas.microsoft.com/office/drawing/2010/main" val="0"/>
              </a:ext>
            </a:extLst>
          </a:blip>
          <a:stretch>
            <a:fillRect/>
          </a:stretch>
        </p:blipFill>
        <p:spPr>
          <a:xfrm>
            <a:off x="2442754" y="580818"/>
            <a:ext cx="6597805" cy="4898383"/>
          </a:xfrm>
          <a:prstGeom prst="rect">
            <a:avLst/>
          </a:prstGeom>
        </p:spPr>
      </p:pic>
      <p:sp>
        <p:nvSpPr>
          <p:cNvPr id="6" name="TextBox 5"/>
          <p:cNvSpPr txBox="1"/>
          <p:nvPr/>
        </p:nvSpPr>
        <p:spPr>
          <a:xfrm>
            <a:off x="296562" y="5524085"/>
            <a:ext cx="11714206" cy="1322506"/>
          </a:xfrm>
          <a:prstGeom prst="rect">
            <a:avLst/>
          </a:prstGeom>
          <a:noFill/>
        </p:spPr>
        <p:txBody>
          <a:bodyPr wrap="square" lIns="90505" tIns="45258" rIns="90505" bIns="45258" rtlCol="0">
            <a:spAutoFit/>
          </a:bodyPr>
          <a:lstStyle/>
          <a:p>
            <a:pPr defTabSz="441556"/>
            <a:r>
              <a:rPr lang="en-US" sz="2000" dirty="0">
                <a:solidFill>
                  <a:srgbClr val="000000"/>
                </a:solidFill>
                <a:latin typeface="Times"/>
                <a:cs typeface="Times"/>
              </a:rPr>
              <a:t>Members of two distinct niches are shown as green and orange squares; </a:t>
            </a:r>
            <a:br>
              <a:rPr lang="en-US" sz="2000" dirty="0">
                <a:solidFill>
                  <a:srgbClr val="000000"/>
                </a:solidFill>
                <a:latin typeface="Times"/>
                <a:cs typeface="Times"/>
              </a:rPr>
            </a:br>
            <a:r>
              <a:rPr lang="en-US" sz="2000" dirty="0">
                <a:solidFill>
                  <a:srgbClr val="000000"/>
                </a:solidFill>
                <a:latin typeface="Times"/>
                <a:cs typeface="Times"/>
              </a:rPr>
              <a:t>gray squares are relatives occupying different niches.  Genes that adapt their hosts to these niches are mostly exchanged or recombined between members of the same niche (green and orange arrows), but they might also be shared with recent niche invaders (blue square), accelerating their adaptation to a new habitat.  </a:t>
            </a:r>
          </a:p>
        </p:txBody>
      </p:sp>
      <p:sp>
        <p:nvSpPr>
          <p:cNvPr id="2" name="TextBox 1"/>
          <p:cNvSpPr txBox="1"/>
          <p:nvPr/>
        </p:nvSpPr>
        <p:spPr>
          <a:xfrm rot="16200000">
            <a:off x="7691248" y="2324651"/>
            <a:ext cx="5030177" cy="923330"/>
          </a:xfrm>
          <a:prstGeom prst="rect">
            <a:avLst/>
          </a:prstGeom>
          <a:noFill/>
        </p:spPr>
        <p:txBody>
          <a:bodyPr wrap="square" rtlCol="0">
            <a:spAutoFit/>
          </a:bodyPr>
          <a:lstStyle/>
          <a:p>
            <a:r>
              <a:rPr lang="en-US" dirty="0"/>
              <a:t>Modified from </a:t>
            </a:r>
            <a:r>
              <a:rPr lang="en-US" dirty="0" err="1"/>
              <a:t>Papke</a:t>
            </a:r>
            <a:r>
              <a:rPr lang="en-US" dirty="0"/>
              <a:t> RT, </a:t>
            </a:r>
            <a:r>
              <a:rPr lang="en-US" dirty="0" err="1"/>
              <a:t>Gogarten</a:t>
            </a:r>
            <a:r>
              <a:rPr lang="en-US" dirty="0"/>
              <a:t> JP (2012) How Bacterial Lineages Emerge.  </a:t>
            </a:r>
            <a:r>
              <a:rPr lang="en-US" i="1" dirty="0"/>
              <a:t>Science</a:t>
            </a:r>
            <a:r>
              <a:rPr lang="en-US" dirty="0"/>
              <a:t> </a:t>
            </a:r>
            <a:r>
              <a:rPr lang="en-US" b="1" dirty="0"/>
              <a:t>336</a:t>
            </a:r>
            <a:r>
              <a:rPr lang="en-US" dirty="0"/>
              <a:t>: 45-46</a:t>
            </a:r>
          </a:p>
          <a:p>
            <a:endParaRPr lang="en-US" dirty="0"/>
          </a:p>
        </p:txBody>
      </p:sp>
    </p:spTree>
    <p:extLst>
      <p:ext uri="{BB962C8B-B14F-4D97-AF65-F5344CB8AC3E}">
        <p14:creationId xmlns:p14="http://schemas.microsoft.com/office/powerpoint/2010/main" val="609516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1765300" y="292101"/>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2044700" y="754064"/>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890714"/>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3881095"/>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C07E6858-A3B1-5B4A-94E3-B6F391A6538A}"/>
              </a:ext>
            </a:extLst>
          </p:cNvPr>
          <p:cNvSpPr>
            <a:spLocks noGrp="1"/>
          </p:cNvSpPr>
          <p:nvPr>
            <p:ph type="ctrTitle"/>
          </p:nvPr>
        </p:nvSpPr>
        <p:spPr/>
        <p:txBody>
          <a:bodyPr/>
          <a:lstStyle/>
          <a:p>
            <a:r>
              <a:rPr lang="en-US" altLang="en-US" sz="8800"/>
              <a:t>GTA </a:t>
            </a:r>
          </a:p>
        </p:txBody>
      </p:sp>
      <p:sp>
        <p:nvSpPr>
          <p:cNvPr id="3" name="Subtitle 2">
            <a:extLst>
              <a:ext uri="{FF2B5EF4-FFF2-40B4-BE49-F238E27FC236}">
                <a16:creationId xmlns:a16="http://schemas.microsoft.com/office/drawing/2014/main" id="{B28D9B17-B09D-DA4C-9F3F-495CF045EC6A}"/>
              </a:ext>
            </a:extLst>
          </p:cNvPr>
          <p:cNvSpPr>
            <a:spLocks noGrp="1"/>
          </p:cNvSpPr>
          <p:nvPr>
            <p:ph type="subTitle" idx="1"/>
          </p:nvPr>
        </p:nvSpPr>
        <p:spPr/>
        <p:txBody>
          <a:bodyPr rtlCol="0">
            <a:normAutofit/>
          </a:bodyPr>
          <a:lstStyle/>
          <a:p>
            <a:pPr fontAlgn="auto">
              <a:spcAft>
                <a:spcPts val="0"/>
              </a:spcAft>
              <a:defRPr/>
            </a:pPr>
            <a:r>
              <a:rPr lang="en-US" dirty="0">
                <a:ea typeface="+mn-ea"/>
              </a:rPr>
              <a:t>Genetic transfer Agents</a:t>
            </a:r>
          </a:p>
        </p:txBody>
      </p:sp>
      <p:pic>
        <p:nvPicPr>
          <p:cNvPr id="22531" name="Picture 5">
            <a:extLst>
              <a:ext uri="{FF2B5EF4-FFF2-40B4-BE49-F238E27FC236}">
                <a16:creationId xmlns:a16="http://schemas.microsoft.com/office/drawing/2014/main" id="{021AA17A-0590-F545-85EE-6F7524FE9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V="1">
            <a:off x="404948" y="389863"/>
            <a:ext cx="2022474" cy="2045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E1D151D5-467A-3045-A828-AA48DF424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417" y="394516"/>
            <a:ext cx="2193997" cy="173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5558A191-CC01-2D4A-B320-CFE0258E90AF}"/>
              </a:ext>
            </a:extLst>
          </p:cNvPr>
          <p:cNvSpPr txBox="1"/>
          <p:nvPr/>
        </p:nvSpPr>
        <p:spPr>
          <a:xfrm>
            <a:off x="3385130" y="4884747"/>
            <a:ext cx="5935727" cy="1508105"/>
          </a:xfrm>
          <a:prstGeom prst="rect">
            <a:avLst/>
          </a:prstGeom>
          <a:noFill/>
        </p:spPr>
        <p:txBody>
          <a:bodyPr wrap="none" rtlCol="0">
            <a:spAutoFit/>
          </a:bodyPr>
          <a:lstStyle/>
          <a:p>
            <a:endParaRPr lang="en-US" dirty="0"/>
          </a:p>
          <a:p>
            <a:endParaRPr lang="en-US" dirty="0"/>
          </a:p>
          <a:p>
            <a:pPr marL="457200" indent="-457200">
              <a:buFont typeface="Arial" panose="020B0604020202020204" pitchFamily="34" charset="0"/>
              <a:buChar char="•"/>
            </a:pPr>
            <a:r>
              <a:rPr lang="en-US" sz="2800" dirty="0"/>
              <a:t>Are they under purifying selection?  </a:t>
            </a:r>
          </a:p>
          <a:p>
            <a:pPr marL="457200" indent="-457200">
              <a:buFont typeface="Arial" panose="020B0604020202020204" pitchFamily="34" charset="0"/>
              <a:buChar char="•"/>
            </a:pPr>
            <a:r>
              <a:rPr lang="en-US" sz="2800" dirty="0"/>
              <a:t>Does this reveal function?   </a:t>
            </a:r>
          </a:p>
        </p:txBody>
      </p:sp>
    </p:spTree>
    <p:extLst>
      <p:ext uri="{BB962C8B-B14F-4D97-AF65-F5344CB8AC3E}">
        <p14:creationId xmlns:p14="http://schemas.microsoft.com/office/powerpoint/2010/main" val="22189976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6981C-E3D4-E742-BFE5-B15D610321A3}"/>
              </a:ext>
            </a:extLst>
          </p:cNvPr>
          <p:cNvSpPr>
            <a:spLocks noGrp="1"/>
          </p:cNvSpPr>
          <p:nvPr>
            <p:ph type="title"/>
          </p:nvPr>
        </p:nvSpPr>
        <p:spPr>
          <a:xfrm>
            <a:off x="600075" y="266701"/>
            <a:ext cx="11400367" cy="1295400"/>
          </a:xfrm>
        </p:spPr>
        <p:txBody>
          <a:bodyPr/>
          <a:lstStyle/>
          <a:p>
            <a:r>
              <a:rPr lang="en-US" dirty="0"/>
              <a:t>Phage and Horizontal gene Transfer</a:t>
            </a:r>
          </a:p>
        </p:txBody>
      </p:sp>
      <p:pic>
        <p:nvPicPr>
          <p:cNvPr id="4" name="Content Placeholder 3">
            <a:extLst>
              <a:ext uri="{FF2B5EF4-FFF2-40B4-BE49-F238E27FC236}">
                <a16:creationId xmlns:a16="http://schemas.microsoft.com/office/drawing/2014/main" id="{3AC71E6F-2359-7E43-9EA1-17B1318801EA}"/>
              </a:ext>
            </a:extLst>
          </p:cNvPr>
          <p:cNvPicPr>
            <a:picLocks noGrp="1" noChangeAspect="1"/>
          </p:cNvPicPr>
          <p:nvPr>
            <p:ph idx="1"/>
          </p:nvPr>
        </p:nvPicPr>
        <p:blipFill>
          <a:blip r:embed="rId2"/>
          <a:stretch>
            <a:fillRect/>
          </a:stretch>
        </p:blipFill>
        <p:spPr>
          <a:xfrm>
            <a:off x="600075" y="1448892"/>
            <a:ext cx="7183321" cy="4494707"/>
          </a:xfrm>
          <a:prstGeom prst="rect">
            <a:avLst/>
          </a:prstGeom>
        </p:spPr>
      </p:pic>
      <p:sp>
        <p:nvSpPr>
          <p:cNvPr id="6" name="Rectangle 1">
            <a:extLst>
              <a:ext uri="{FF2B5EF4-FFF2-40B4-BE49-F238E27FC236}">
                <a16:creationId xmlns:a16="http://schemas.microsoft.com/office/drawing/2014/main" id="{94F2374E-3460-CD41-BB37-1D91165FD75E}"/>
              </a:ext>
            </a:extLst>
          </p:cNvPr>
          <p:cNvSpPr>
            <a:spLocks noChangeArrowheads="1"/>
          </p:cNvSpPr>
          <p:nvPr/>
        </p:nvSpPr>
        <p:spPr bwMode="auto">
          <a:xfrm>
            <a:off x="9528771" y="3880073"/>
            <a:ext cx="2932804"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15870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rPr>
              <a:t>From: </a:t>
            </a:r>
            <a:r>
              <a:rPr kumimoji="0" lang="en-US" altLang="en-US" sz="900" b="0" i="0" u="none" strike="noStrike" cap="none" normalizeH="0" baseline="0" dirty="0">
                <a:ln>
                  <a:noFill/>
                </a:ln>
                <a:solidFill>
                  <a:srgbClr val="642A8F"/>
                </a:solidFill>
                <a:effectLst/>
                <a:latin typeface="Arial" panose="020B0604020202020204" pitchFamily="34" charset="0"/>
                <a:cs typeface="Arial" panose="020B0604020202020204" pitchFamily="34" charset="0"/>
              </a:rPr>
              <a:t>  </a:t>
            </a:r>
            <a:r>
              <a:rPr kumimoji="0" lang="en-US" altLang="en-US" sz="16000" b="0" i="0" u="none" strike="noStrike" cap="none" normalizeH="0" baseline="0" dirty="0">
                <a:ln>
                  <a:noFill/>
                </a:ln>
                <a:solidFill>
                  <a:srgbClr val="642A8F"/>
                </a:solidFill>
                <a:effectLst/>
                <a:latin typeface="Arial" panose="020B0604020202020204" pitchFamily="34" charset="0"/>
                <a:cs typeface="Arial" panose="020B0604020202020204" pitchFamily="34" charset="0"/>
              </a:rPr>
              <a:t>    </a:t>
            </a: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An Introduction to Genetic Analysis. 7th edition.</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Griffiths AJF, Miller JH, Suzuki DT, et al.</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New York: </a:t>
            </a:r>
            <a:r>
              <a:rPr kumimoji="0" lang="en-US" altLang="en-US" sz="900"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W. H. Freeman</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2000.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Cover of An Introduction to Genetic Analysis">
            <a:hlinkClick r:id="rId4" tooltip="Table of Contents Page"/>
            <a:extLst>
              <a:ext uri="{FF2B5EF4-FFF2-40B4-BE49-F238E27FC236}">
                <a16:creationId xmlns:a16="http://schemas.microsoft.com/office/drawing/2014/main" id="{96D469EB-AA8F-B246-9BC7-BA4D0C5AD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3941" y="3713375"/>
            <a:ext cx="2032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345DC4-035E-D043-B621-EBF49B8B0991}"/>
              </a:ext>
            </a:extLst>
          </p:cNvPr>
          <p:cNvSpPr txBox="1"/>
          <p:nvPr/>
        </p:nvSpPr>
        <p:spPr>
          <a:xfrm>
            <a:off x="86059" y="6067205"/>
            <a:ext cx="9230458" cy="830997"/>
          </a:xfrm>
          <a:prstGeom prst="rect">
            <a:avLst/>
          </a:prstGeom>
          <a:noFill/>
        </p:spPr>
        <p:txBody>
          <a:bodyPr wrap="square" rtlCol="0">
            <a:spAutoFit/>
          </a:bodyPr>
          <a:lstStyle/>
          <a:p>
            <a:r>
              <a:rPr lang="en-US" dirty="0"/>
              <a:t>The mechanism of </a:t>
            </a:r>
            <a:r>
              <a:rPr lang="en-US" b="1" dirty="0">
                <a:hlinkClick r:id="rId6"/>
              </a:rPr>
              <a:t>generalized</a:t>
            </a:r>
            <a:r>
              <a:rPr lang="en-US" dirty="0">
                <a:hlinkClick r:id="rId6"/>
              </a:rPr>
              <a:t> transduction</a:t>
            </a:r>
            <a:r>
              <a:rPr lang="en-US" dirty="0"/>
              <a:t>. In reality, only a very small minority of </a:t>
            </a:r>
            <a:r>
              <a:rPr lang="en-US" dirty="0">
                <a:hlinkClick r:id="rId7"/>
              </a:rPr>
              <a:t>phage</a:t>
            </a:r>
            <a:r>
              <a:rPr lang="en-US" dirty="0"/>
              <a:t> progeny (1 in 10,000) carries donor genes.</a:t>
            </a:r>
          </a:p>
        </p:txBody>
      </p:sp>
    </p:spTree>
    <p:extLst>
      <p:ext uri="{BB962C8B-B14F-4D97-AF65-F5344CB8AC3E}">
        <p14:creationId xmlns:p14="http://schemas.microsoft.com/office/powerpoint/2010/main" val="2915825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6D4A66-181F-D948-B616-52C36FDA39B5}"/>
              </a:ext>
            </a:extLst>
          </p:cNvPr>
          <p:cNvPicPr>
            <a:picLocks noChangeAspect="1"/>
          </p:cNvPicPr>
          <p:nvPr/>
        </p:nvPicPr>
        <p:blipFill rotWithShape="1">
          <a:blip r:embed="rId2"/>
          <a:srcRect r="38537" b="20152"/>
          <a:stretch/>
        </p:blipFill>
        <p:spPr>
          <a:xfrm>
            <a:off x="533488" y="1141279"/>
            <a:ext cx="8405335" cy="4258624"/>
          </a:xfrm>
          <a:prstGeom prst="rect">
            <a:avLst/>
          </a:prstGeom>
        </p:spPr>
      </p:pic>
      <p:sp>
        <p:nvSpPr>
          <p:cNvPr id="2" name="Title 1">
            <a:extLst>
              <a:ext uri="{FF2B5EF4-FFF2-40B4-BE49-F238E27FC236}">
                <a16:creationId xmlns:a16="http://schemas.microsoft.com/office/drawing/2014/main" id="{8B96981C-E3D4-E742-BFE5-B15D610321A3}"/>
              </a:ext>
            </a:extLst>
          </p:cNvPr>
          <p:cNvSpPr>
            <a:spLocks noGrp="1"/>
          </p:cNvSpPr>
          <p:nvPr>
            <p:ph type="title"/>
          </p:nvPr>
        </p:nvSpPr>
        <p:spPr>
          <a:xfrm>
            <a:off x="733097" y="-172476"/>
            <a:ext cx="10515600" cy="1325563"/>
          </a:xfrm>
        </p:spPr>
        <p:txBody>
          <a:bodyPr/>
          <a:lstStyle/>
          <a:p>
            <a:r>
              <a:rPr lang="en-US" dirty="0"/>
              <a:t>Phage and Horizontal gene Transfer</a:t>
            </a:r>
          </a:p>
        </p:txBody>
      </p:sp>
      <p:sp>
        <p:nvSpPr>
          <p:cNvPr id="6" name="Rectangle 1">
            <a:extLst>
              <a:ext uri="{FF2B5EF4-FFF2-40B4-BE49-F238E27FC236}">
                <a16:creationId xmlns:a16="http://schemas.microsoft.com/office/drawing/2014/main" id="{94F2374E-3460-CD41-BB37-1D91165FD75E}"/>
              </a:ext>
            </a:extLst>
          </p:cNvPr>
          <p:cNvSpPr>
            <a:spLocks noChangeArrowheads="1"/>
          </p:cNvSpPr>
          <p:nvPr/>
        </p:nvSpPr>
        <p:spPr bwMode="auto">
          <a:xfrm>
            <a:off x="9528771" y="3880073"/>
            <a:ext cx="2932804" cy="297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15870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rPr>
              <a:t>From: </a:t>
            </a:r>
            <a:r>
              <a:rPr kumimoji="0" lang="en-US" altLang="en-US" sz="900" b="0" i="0" u="none" strike="noStrike" cap="none" normalizeH="0" baseline="0" dirty="0">
                <a:ln>
                  <a:noFill/>
                </a:ln>
                <a:solidFill>
                  <a:srgbClr val="642A8F"/>
                </a:solidFill>
                <a:effectLst/>
                <a:latin typeface="Arial" panose="020B0604020202020204" pitchFamily="34" charset="0"/>
                <a:cs typeface="Arial" panose="020B0604020202020204" pitchFamily="34" charset="0"/>
              </a:rPr>
              <a:t>  </a:t>
            </a:r>
            <a:r>
              <a:rPr kumimoji="0" lang="en-US" altLang="en-US" sz="16000" b="0" i="0" u="none" strike="noStrike" cap="none" normalizeH="0" baseline="0" dirty="0">
                <a:ln>
                  <a:noFill/>
                </a:ln>
                <a:solidFill>
                  <a:srgbClr val="642A8F"/>
                </a:solidFill>
                <a:effectLst/>
                <a:latin typeface="Arial" panose="020B0604020202020204" pitchFamily="34" charset="0"/>
                <a:cs typeface="Arial" panose="020B0604020202020204" pitchFamily="34" charset="0"/>
              </a:rPr>
              <a:t>    </a:t>
            </a:r>
            <a:endPar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An Introduction to Genetic Analysis. 7th edition.</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Griffiths AJF, Miller JH, Suzuki DT, et al.</a:t>
            </a: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New York: </a:t>
            </a:r>
            <a:r>
              <a:rPr kumimoji="0" lang="en-US" altLang="en-US" sz="900" b="0" i="0" u="none" strike="noStrike" cap="none" normalizeH="0" baseline="0" dirty="0">
                <a:ln>
                  <a:noFill/>
                </a:ln>
                <a:solidFill>
                  <a:srgbClr val="642A8F"/>
                </a:solidFill>
                <a:effectLst/>
                <a:latin typeface="Arial" panose="020B0604020202020204" pitchFamily="34" charset="0"/>
                <a:cs typeface="Arial" panose="020B0604020202020204" pitchFamily="34" charset="0"/>
                <a:hlinkClick r:id="rId3"/>
              </a:rPr>
              <a:t>W. H. Freeman</a:t>
            </a:r>
            <a:r>
              <a:rPr kumimoji="0" lang="en-US" altLang="en-US" sz="900" b="0" i="0" u="none" strike="noStrike" cap="none" normalizeH="0" baseline="0" dirty="0">
                <a:ln>
                  <a:noFill/>
                </a:ln>
                <a:solidFill>
                  <a:srgbClr val="000000"/>
                </a:solidFill>
                <a:effectLst/>
                <a:latin typeface="Arial" panose="020B0604020202020204" pitchFamily="34" charset="0"/>
                <a:cs typeface="Arial" panose="020B0604020202020204" pitchFamily="34" charset="0"/>
              </a:rPr>
              <a:t>; 2000.</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7" name="Picture 2" descr="Cover of An Introduction to Genetic Analysis">
            <a:hlinkClick r:id="rId4" tooltip="Table of Contents Page"/>
            <a:extLst>
              <a:ext uri="{FF2B5EF4-FFF2-40B4-BE49-F238E27FC236}">
                <a16:creationId xmlns:a16="http://schemas.microsoft.com/office/drawing/2014/main" id="{96D469EB-AA8F-B246-9BC7-BA4D0C5AD4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73941" y="3713375"/>
            <a:ext cx="2032000" cy="254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D345DC4-035E-D043-B621-EBF49B8B0991}"/>
              </a:ext>
            </a:extLst>
          </p:cNvPr>
          <p:cNvSpPr txBox="1"/>
          <p:nvPr/>
        </p:nvSpPr>
        <p:spPr>
          <a:xfrm>
            <a:off x="86059" y="5573218"/>
            <a:ext cx="9230458" cy="1938992"/>
          </a:xfrm>
          <a:prstGeom prst="rect">
            <a:avLst/>
          </a:prstGeom>
          <a:noFill/>
        </p:spPr>
        <p:txBody>
          <a:bodyPr wrap="square" rtlCol="0">
            <a:spAutoFit/>
          </a:bodyPr>
          <a:lstStyle/>
          <a:p>
            <a:r>
              <a:rPr lang="en-US" sz="1800" dirty="0"/>
              <a:t>Specialized </a:t>
            </a:r>
            <a:r>
              <a:rPr lang="en-US" sz="1800" dirty="0">
                <a:hlinkClick r:id="rId6"/>
              </a:rPr>
              <a:t>transduction</a:t>
            </a:r>
            <a:r>
              <a:rPr lang="en-US" sz="1800" dirty="0"/>
              <a:t> mechanism in </a:t>
            </a:r>
            <a:r>
              <a:rPr lang="en-US" sz="1800" dirty="0">
                <a:hlinkClick r:id="rId7"/>
              </a:rPr>
              <a:t>phage</a:t>
            </a:r>
            <a:r>
              <a:rPr lang="en-US" sz="1800" dirty="0"/>
              <a:t> </a:t>
            </a:r>
            <a:r>
              <a:rPr lang="en-US" sz="1800" dirty="0" err="1"/>
              <a:t>λ</a:t>
            </a:r>
            <a:r>
              <a:rPr lang="en-US" sz="1800" dirty="0"/>
              <a:t>. (a) </a:t>
            </a:r>
            <a:r>
              <a:rPr lang="en-US" sz="1800" dirty="0">
                <a:hlinkClick r:id="rId8"/>
              </a:rPr>
              <a:t>A</a:t>
            </a:r>
            <a:r>
              <a:rPr lang="en-US" sz="1800" dirty="0"/>
              <a:t> lysogenic bacterial </a:t>
            </a:r>
            <a:r>
              <a:rPr lang="en-US" sz="1800" dirty="0">
                <a:hlinkClick r:id="rId9"/>
              </a:rPr>
              <a:t>culture</a:t>
            </a:r>
            <a:r>
              <a:rPr lang="en-US" sz="1800" dirty="0"/>
              <a:t> can produce normal </a:t>
            </a:r>
            <a:r>
              <a:rPr lang="en-US" sz="1800" dirty="0" err="1"/>
              <a:t>λ</a:t>
            </a:r>
            <a:r>
              <a:rPr lang="en-US" sz="1800" dirty="0"/>
              <a:t> or, rarely, an abnormal particle, </a:t>
            </a:r>
            <a:r>
              <a:rPr lang="en-US" sz="1800" i="1" dirty="0" err="1"/>
              <a:t>λdgal</a:t>
            </a:r>
            <a:r>
              <a:rPr lang="en-US" sz="1800" i="1" dirty="0"/>
              <a:t>,</a:t>
            </a:r>
            <a:r>
              <a:rPr lang="en-US" sz="1800" dirty="0"/>
              <a:t> which is the transducing particle. (b) Transducing by the mixed lysate can produce </a:t>
            </a:r>
            <a:r>
              <a:rPr lang="en-US" sz="1800" i="1" dirty="0"/>
              <a:t>gal</a:t>
            </a:r>
            <a:r>
              <a:rPr lang="en-US" sz="1800" baseline="30000" dirty="0"/>
              <a:t>+</a:t>
            </a:r>
            <a:r>
              <a:rPr lang="en-US" sz="1800" dirty="0"/>
              <a:t> </a:t>
            </a:r>
            <a:r>
              <a:rPr lang="en-US" sz="1800" dirty="0" err="1"/>
              <a:t>transductants</a:t>
            </a:r>
            <a:r>
              <a:rPr lang="en-US" sz="1800" dirty="0"/>
              <a:t> by the </a:t>
            </a:r>
            <a:r>
              <a:rPr lang="en-US" sz="1800" dirty="0" err="1"/>
              <a:t>coincorporation</a:t>
            </a:r>
            <a:r>
              <a:rPr lang="en-US" sz="1800" dirty="0"/>
              <a:t> of </a:t>
            </a:r>
            <a:r>
              <a:rPr lang="en-US" sz="1800" i="1" dirty="0">
                <a:hlinkClick r:id="rId10"/>
              </a:rPr>
              <a:t>λdgal</a:t>
            </a:r>
            <a:r>
              <a:rPr lang="en-US" sz="1800" dirty="0"/>
              <a:t> and a </a:t>
            </a:r>
            <a:r>
              <a:rPr lang="en-US" sz="1800" dirty="0" err="1"/>
              <a:t>λ</a:t>
            </a:r>
            <a:r>
              <a:rPr lang="en-US" sz="1800" dirty="0"/>
              <a:t> </a:t>
            </a:r>
            <a:r>
              <a:rPr lang="en-US" sz="1800" dirty="0">
                <a:hlinkClick r:id="rId11"/>
              </a:rPr>
              <a:t>wild type</a:t>
            </a:r>
            <a:r>
              <a:rPr lang="en-US" sz="1800" dirty="0"/>
              <a:t>.</a:t>
            </a:r>
          </a:p>
          <a:p>
            <a:br>
              <a:rPr lang="en-US" dirty="0"/>
            </a:br>
            <a:endParaRPr lang="en-US" dirty="0"/>
          </a:p>
        </p:txBody>
      </p:sp>
    </p:spTree>
    <p:extLst>
      <p:ext uri="{BB962C8B-B14F-4D97-AF65-F5344CB8AC3E}">
        <p14:creationId xmlns:p14="http://schemas.microsoft.com/office/powerpoint/2010/main" val="2690187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11C1-5ACF-5542-B46D-38AC0F6EAD9A}"/>
              </a:ext>
            </a:extLst>
          </p:cNvPr>
          <p:cNvSpPr>
            <a:spLocks noGrp="1"/>
          </p:cNvSpPr>
          <p:nvPr>
            <p:ph type="title"/>
          </p:nvPr>
        </p:nvSpPr>
        <p:spPr/>
        <p:txBody>
          <a:bodyPr/>
          <a:lstStyle/>
          <a:p>
            <a:r>
              <a:rPr lang="en-US" dirty="0"/>
              <a:t>Gene Transfer Agents:  Defective phage, no longer recognize their own DNA</a:t>
            </a:r>
          </a:p>
        </p:txBody>
      </p:sp>
      <p:pic>
        <p:nvPicPr>
          <p:cNvPr id="4" name="Picture 3">
            <a:extLst>
              <a:ext uri="{FF2B5EF4-FFF2-40B4-BE49-F238E27FC236}">
                <a16:creationId xmlns:a16="http://schemas.microsoft.com/office/drawing/2014/main" id="{423564A3-CD4C-CC42-9E27-A7307545FD10}"/>
              </a:ext>
            </a:extLst>
          </p:cNvPr>
          <p:cNvPicPr>
            <a:picLocks noChangeAspect="1"/>
          </p:cNvPicPr>
          <p:nvPr/>
        </p:nvPicPr>
        <p:blipFill>
          <a:blip r:embed="rId3"/>
          <a:stretch>
            <a:fillRect/>
          </a:stretch>
        </p:blipFill>
        <p:spPr>
          <a:xfrm>
            <a:off x="1300162" y="1618922"/>
            <a:ext cx="5722633" cy="4509889"/>
          </a:xfrm>
          <a:prstGeom prst="rect">
            <a:avLst/>
          </a:prstGeom>
        </p:spPr>
      </p:pic>
      <p:sp>
        <p:nvSpPr>
          <p:cNvPr id="6" name="TextBox 5">
            <a:extLst>
              <a:ext uri="{FF2B5EF4-FFF2-40B4-BE49-F238E27FC236}">
                <a16:creationId xmlns:a16="http://schemas.microsoft.com/office/drawing/2014/main" id="{F535951B-FFF7-8B4B-B629-FD863170E4E1}"/>
              </a:ext>
            </a:extLst>
          </p:cNvPr>
          <p:cNvSpPr txBox="1"/>
          <p:nvPr/>
        </p:nvSpPr>
        <p:spPr>
          <a:xfrm>
            <a:off x="1671637" y="6343134"/>
            <a:ext cx="750655" cy="461665"/>
          </a:xfrm>
          <a:prstGeom prst="rect">
            <a:avLst/>
          </a:prstGeom>
          <a:noFill/>
        </p:spPr>
        <p:txBody>
          <a:bodyPr wrap="none" rtlCol="0">
            <a:spAutoFit/>
          </a:bodyPr>
          <a:lstStyle/>
          <a:p>
            <a:r>
              <a:rPr lang="en-US" sz="2400" dirty="0"/>
              <a:t>GTA </a:t>
            </a:r>
          </a:p>
        </p:txBody>
      </p:sp>
      <p:sp>
        <p:nvSpPr>
          <p:cNvPr id="7" name="TextBox 6">
            <a:extLst>
              <a:ext uri="{FF2B5EF4-FFF2-40B4-BE49-F238E27FC236}">
                <a16:creationId xmlns:a16="http://schemas.microsoft.com/office/drawing/2014/main" id="{91931AF1-C9A5-1A42-B4F0-416EF1A30625}"/>
              </a:ext>
            </a:extLst>
          </p:cNvPr>
          <p:cNvSpPr txBox="1"/>
          <p:nvPr/>
        </p:nvSpPr>
        <p:spPr>
          <a:xfrm>
            <a:off x="4600575" y="6262042"/>
            <a:ext cx="2283959" cy="461665"/>
          </a:xfrm>
          <a:prstGeom prst="rect">
            <a:avLst/>
          </a:prstGeom>
          <a:noFill/>
        </p:spPr>
        <p:txBody>
          <a:bodyPr wrap="none" rtlCol="0">
            <a:spAutoFit/>
          </a:bodyPr>
          <a:lstStyle/>
          <a:p>
            <a:r>
              <a:rPr lang="en-US" sz="2400" dirty="0"/>
              <a:t>Lysogenic phage </a:t>
            </a:r>
          </a:p>
        </p:txBody>
      </p:sp>
      <p:sp>
        <p:nvSpPr>
          <p:cNvPr id="8" name="TextBox 7">
            <a:extLst>
              <a:ext uri="{FF2B5EF4-FFF2-40B4-BE49-F238E27FC236}">
                <a16:creationId xmlns:a16="http://schemas.microsoft.com/office/drawing/2014/main" id="{FD4E7DE3-422D-C240-9208-B2DA6FA8D3C0}"/>
              </a:ext>
            </a:extLst>
          </p:cNvPr>
          <p:cNvSpPr txBox="1"/>
          <p:nvPr/>
        </p:nvSpPr>
        <p:spPr>
          <a:xfrm>
            <a:off x="7243763" y="3062882"/>
            <a:ext cx="4948237" cy="2031325"/>
          </a:xfrm>
          <a:prstGeom prst="rect">
            <a:avLst/>
          </a:prstGeom>
          <a:noFill/>
        </p:spPr>
        <p:txBody>
          <a:bodyPr wrap="square" rtlCol="0">
            <a:spAutoFit/>
          </a:bodyPr>
          <a:lstStyle/>
          <a:p>
            <a:r>
              <a:rPr lang="en-US" dirty="0"/>
              <a:t>From: </a:t>
            </a:r>
          </a:p>
          <a:p>
            <a:r>
              <a:rPr lang="en-US" dirty="0">
                <a:hlinkClick r:id="rId4"/>
              </a:rPr>
              <a:t>Andrew S. Lang</a:t>
            </a:r>
            <a:r>
              <a:rPr lang="en-US" dirty="0"/>
              <a:t>, </a:t>
            </a:r>
            <a:r>
              <a:rPr lang="en-US" dirty="0">
                <a:hlinkClick r:id="rId5"/>
              </a:rPr>
              <a:t>Olga Zhaxybayeva</a:t>
            </a:r>
            <a:r>
              <a:rPr lang="en-US" dirty="0"/>
              <a:t>, and  </a:t>
            </a:r>
            <a:r>
              <a:rPr lang="en-US" dirty="0">
                <a:hlinkClick r:id="rId6"/>
              </a:rPr>
              <a:t>J. Thomas Beatty</a:t>
            </a:r>
            <a:r>
              <a:rPr lang="en-US" dirty="0"/>
              <a:t>:</a:t>
            </a:r>
            <a:r>
              <a:rPr lang="en-US" baseline="30000" dirty="0"/>
              <a:t> </a:t>
            </a:r>
            <a:r>
              <a:rPr lang="en-US" dirty="0"/>
              <a:t>Gene transfer agents: phage-like elements of genetic exchange.</a:t>
            </a:r>
            <a:br>
              <a:rPr lang="en-US" dirty="0"/>
            </a:br>
            <a:r>
              <a:rPr lang="nn-NO" dirty="0">
                <a:hlinkClick r:id="rId7"/>
              </a:rPr>
              <a:t>Nat Rev Microbiol. 2012 Jun 11; 10(7): 472–482.</a:t>
            </a:r>
            <a:endParaRPr lang="en-US" dirty="0"/>
          </a:p>
          <a:p>
            <a:r>
              <a:rPr lang="en-US" dirty="0"/>
              <a:t>https://</a:t>
            </a:r>
            <a:r>
              <a:rPr lang="en-US" dirty="0" err="1"/>
              <a:t>www.ncbi.nlm.nih.gov</a:t>
            </a:r>
            <a:r>
              <a:rPr lang="en-US" dirty="0"/>
              <a:t>/</a:t>
            </a:r>
            <a:r>
              <a:rPr lang="en-US" dirty="0" err="1"/>
              <a:t>pmc</a:t>
            </a:r>
            <a:r>
              <a:rPr lang="en-US" dirty="0"/>
              <a:t>/articles/PMC3626599/</a:t>
            </a:r>
          </a:p>
        </p:txBody>
      </p:sp>
    </p:spTree>
    <p:extLst>
      <p:ext uri="{BB962C8B-B14F-4D97-AF65-F5344CB8AC3E}">
        <p14:creationId xmlns:p14="http://schemas.microsoft.com/office/powerpoint/2010/main" val="4027015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5" name="Picture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t="8484"/>
          <a:stretch/>
        </p:blipFill>
        <p:spPr bwMode="auto">
          <a:xfrm>
            <a:off x="1511901" y="567032"/>
            <a:ext cx="8916988" cy="61163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6" name="Rectangle 2"/>
          <p:cNvSpPr>
            <a:spLocks noChangeArrowheads="1"/>
          </p:cNvSpPr>
          <p:nvPr/>
        </p:nvSpPr>
        <p:spPr bwMode="auto">
          <a:xfrm>
            <a:off x="1676400" y="5334001"/>
            <a:ext cx="7467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b="1">
                <a:solidFill>
                  <a:srgbClr val="000000"/>
                </a:solidFill>
                <a:latin typeface="Times New Roman" charset="0"/>
                <a:ea typeface="ＭＳ Ｐゴシック" charset="0"/>
                <a:cs typeface="ＭＳ Ｐゴシック" charset="0"/>
              </a:rPr>
              <a:t>The age of haplogroup D was found to be ~37,000 years</a:t>
            </a:r>
          </a:p>
        </p:txBody>
      </p:sp>
      <p:sp>
        <p:nvSpPr>
          <p:cNvPr id="2" name="TextBox 1">
            <a:extLst>
              <a:ext uri="{FF2B5EF4-FFF2-40B4-BE49-F238E27FC236}">
                <a16:creationId xmlns:a16="http://schemas.microsoft.com/office/drawing/2014/main" id="{0B53151B-32D4-774B-BC92-8044CDAF67EB}"/>
              </a:ext>
            </a:extLst>
          </p:cNvPr>
          <p:cNvSpPr txBox="1"/>
          <p:nvPr/>
        </p:nvSpPr>
        <p:spPr>
          <a:xfrm rot="5400000">
            <a:off x="8079631" y="3309880"/>
            <a:ext cx="7019870" cy="400110"/>
          </a:xfrm>
          <a:prstGeom prst="rect">
            <a:avLst/>
          </a:prstGeom>
          <a:noFill/>
        </p:spPr>
        <p:txBody>
          <a:bodyPr wrap="none" rtlCol="0">
            <a:spAutoFit/>
          </a:bodyPr>
          <a:lstStyle/>
          <a:p>
            <a:r>
              <a:rPr lang="en-US" sz="2000" dirty="0">
                <a:hlinkClick r:id="rId4"/>
              </a:rPr>
              <a:t>https://science.sciencemag.org/content/309/5741/1717.long</a:t>
            </a:r>
            <a:r>
              <a:rPr lang="en-US" sz="2000" dirty="0"/>
              <a:t> </a:t>
            </a:r>
          </a:p>
        </p:txBody>
      </p:sp>
    </p:spTree>
    <p:extLst>
      <p:ext uri="{BB962C8B-B14F-4D97-AF65-F5344CB8AC3E}">
        <p14:creationId xmlns:p14="http://schemas.microsoft.com/office/powerpoint/2010/main" val="3899536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A3A05AB2-FCC0-654D-BC25-4391FE03B9DE}"/>
              </a:ext>
            </a:extLst>
          </p:cNvPr>
          <p:cNvSpPr>
            <a:spLocks noGrp="1"/>
          </p:cNvSpPr>
          <p:nvPr>
            <p:ph type="title"/>
          </p:nvPr>
        </p:nvSpPr>
        <p:spPr>
          <a:xfrm>
            <a:off x="659429" y="270433"/>
            <a:ext cx="11400367" cy="1295400"/>
          </a:xfrm>
        </p:spPr>
        <p:txBody>
          <a:bodyPr/>
          <a:lstStyle/>
          <a:p>
            <a:r>
              <a:rPr lang="en-US" altLang="en-US" dirty="0"/>
              <a:t>GTA in </a:t>
            </a:r>
            <a:r>
              <a:rPr lang="en-US" altLang="en-US" i="1" dirty="0" err="1"/>
              <a:t>Rhodobacter</a:t>
            </a:r>
            <a:r>
              <a:rPr lang="en-US" altLang="en-US" i="1" dirty="0"/>
              <a:t> </a:t>
            </a:r>
            <a:r>
              <a:rPr lang="en-US" altLang="en-US" i="1" dirty="0" err="1"/>
              <a:t>capsulatus</a:t>
            </a:r>
            <a:endParaRPr lang="en-US" altLang="en-US" i="1" dirty="0"/>
          </a:p>
        </p:txBody>
      </p:sp>
      <p:sp>
        <p:nvSpPr>
          <p:cNvPr id="23554" name="Content Placeholder 2">
            <a:extLst>
              <a:ext uri="{FF2B5EF4-FFF2-40B4-BE49-F238E27FC236}">
                <a16:creationId xmlns:a16="http://schemas.microsoft.com/office/drawing/2014/main" id="{598E64E6-A3A6-5243-B7C1-92C9D294321A}"/>
              </a:ext>
            </a:extLst>
          </p:cNvPr>
          <p:cNvSpPr>
            <a:spLocks noGrp="1"/>
          </p:cNvSpPr>
          <p:nvPr>
            <p:ph idx="1"/>
          </p:nvPr>
        </p:nvSpPr>
        <p:spPr>
          <a:xfrm>
            <a:off x="943634" y="1923492"/>
            <a:ext cx="11400367" cy="4664075"/>
          </a:xfrm>
        </p:spPr>
        <p:txBody>
          <a:bodyPr/>
          <a:lstStyle/>
          <a:p>
            <a:r>
              <a:rPr lang="en-US" altLang="en-US" dirty="0"/>
              <a:t>GTA discovered in 1974</a:t>
            </a:r>
          </a:p>
          <a:p>
            <a:r>
              <a:rPr lang="en-US" altLang="en-US" dirty="0"/>
              <a:t>Resemble </a:t>
            </a:r>
            <a:r>
              <a:rPr lang="en-US" altLang="en-US" b="1" dirty="0"/>
              <a:t>prophage </a:t>
            </a:r>
            <a:r>
              <a:rPr lang="en-US" altLang="en-US" dirty="0"/>
              <a:t>(see next slide)</a:t>
            </a:r>
          </a:p>
          <a:p>
            <a:r>
              <a:rPr lang="en-US" altLang="en-US" dirty="0"/>
              <a:t>Regulated quorum sensing system</a:t>
            </a:r>
          </a:p>
          <a:p>
            <a:r>
              <a:rPr lang="en-US" altLang="en-US" dirty="0" err="1"/>
              <a:t>RcGTA</a:t>
            </a:r>
            <a:r>
              <a:rPr lang="en-US" altLang="en-US" dirty="0"/>
              <a:t> like gene clusters were found in many </a:t>
            </a:r>
            <a:br>
              <a:rPr lang="en-US" altLang="en-US" dirty="0"/>
            </a:br>
            <a:r>
              <a:rPr lang="el-GR" altLang="en-US" dirty="0"/>
              <a:t>α</a:t>
            </a:r>
            <a:r>
              <a:rPr lang="en-US" altLang="en-US" dirty="0"/>
              <a:t>-proteobacteria, interpreted to suggest vertical transmission began around the time of the split of the groups of proteobacteria.</a:t>
            </a:r>
          </a:p>
          <a:p>
            <a:pPr>
              <a:buFont typeface="Arial" panose="020B0604020202020204" pitchFamily="34" charset="0"/>
              <a:buNone/>
            </a:pPr>
            <a:endParaRPr lang="en-US" altLang="en-US" dirty="0"/>
          </a:p>
        </p:txBody>
      </p:sp>
    </p:spTree>
    <p:extLst>
      <p:ext uri="{BB962C8B-B14F-4D97-AF65-F5344CB8AC3E}">
        <p14:creationId xmlns:p14="http://schemas.microsoft.com/office/powerpoint/2010/main" val="4776145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211C1-5ACF-5542-B46D-38AC0F6EAD9A}"/>
              </a:ext>
            </a:extLst>
          </p:cNvPr>
          <p:cNvSpPr>
            <a:spLocks noGrp="1"/>
          </p:cNvSpPr>
          <p:nvPr>
            <p:ph type="title"/>
          </p:nvPr>
        </p:nvSpPr>
        <p:spPr>
          <a:xfrm>
            <a:off x="368294" y="182563"/>
            <a:ext cx="11823706" cy="1295400"/>
          </a:xfrm>
        </p:spPr>
        <p:txBody>
          <a:bodyPr/>
          <a:lstStyle/>
          <a:p>
            <a:pPr algn="l"/>
            <a:r>
              <a:rPr lang="en-US" sz="4000" dirty="0"/>
              <a:t>Gene Transfer Agents: </a:t>
            </a:r>
            <a:br>
              <a:rPr lang="en-US" sz="4000" dirty="0"/>
            </a:br>
            <a:r>
              <a:rPr lang="en-US" sz="4000" dirty="0"/>
              <a:t>   Defective phage, no longer recognize their own DNA</a:t>
            </a:r>
          </a:p>
        </p:txBody>
      </p:sp>
      <p:sp>
        <p:nvSpPr>
          <p:cNvPr id="6" name="TextBox 5">
            <a:extLst>
              <a:ext uri="{FF2B5EF4-FFF2-40B4-BE49-F238E27FC236}">
                <a16:creationId xmlns:a16="http://schemas.microsoft.com/office/drawing/2014/main" id="{F535951B-FFF7-8B4B-B629-FD863170E4E1}"/>
              </a:ext>
            </a:extLst>
          </p:cNvPr>
          <p:cNvSpPr txBox="1"/>
          <p:nvPr/>
        </p:nvSpPr>
        <p:spPr>
          <a:xfrm>
            <a:off x="485476" y="6235568"/>
            <a:ext cx="10598414" cy="400110"/>
          </a:xfrm>
          <a:prstGeom prst="rect">
            <a:avLst/>
          </a:prstGeom>
          <a:noFill/>
        </p:spPr>
        <p:txBody>
          <a:bodyPr wrap="none" rtlCol="0">
            <a:spAutoFit/>
          </a:bodyPr>
          <a:lstStyle/>
          <a:p>
            <a:r>
              <a:rPr lang="en-US" sz="2000" dirty="0"/>
              <a:t>The heads of GTAs are smaller than is necessary to pack all of the genes encoding the GTA </a:t>
            </a:r>
          </a:p>
        </p:txBody>
      </p:sp>
      <p:sp>
        <p:nvSpPr>
          <p:cNvPr id="8" name="TextBox 7">
            <a:extLst>
              <a:ext uri="{FF2B5EF4-FFF2-40B4-BE49-F238E27FC236}">
                <a16:creationId xmlns:a16="http://schemas.microsoft.com/office/drawing/2014/main" id="{FD4E7DE3-422D-C240-9208-B2DA6FA8D3C0}"/>
              </a:ext>
            </a:extLst>
          </p:cNvPr>
          <p:cNvSpPr txBox="1"/>
          <p:nvPr/>
        </p:nvSpPr>
        <p:spPr>
          <a:xfrm>
            <a:off x="6505303" y="2333310"/>
            <a:ext cx="5686697" cy="1754326"/>
          </a:xfrm>
          <a:prstGeom prst="rect">
            <a:avLst/>
          </a:prstGeom>
          <a:noFill/>
        </p:spPr>
        <p:txBody>
          <a:bodyPr wrap="square" rtlCol="0">
            <a:spAutoFit/>
          </a:bodyPr>
          <a:lstStyle/>
          <a:p>
            <a:r>
              <a:rPr lang="en-US" dirty="0"/>
              <a:t>From: </a:t>
            </a:r>
          </a:p>
          <a:p>
            <a:r>
              <a:rPr lang="en-US" dirty="0">
                <a:hlinkClick r:id="rId3"/>
              </a:rPr>
              <a:t>Andrew S. Lang</a:t>
            </a:r>
            <a:r>
              <a:rPr lang="en-US" dirty="0"/>
              <a:t>, </a:t>
            </a:r>
            <a:r>
              <a:rPr lang="en-US" dirty="0">
                <a:hlinkClick r:id="rId4"/>
              </a:rPr>
              <a:t>Olga Zhaxybayeva</a:t>
            </a:r>
            <a:r>
              <a:rPr lang="en-US" dirty="0"/>
              <a:t>, and  </a:t>
            </a:r>
            <a:r>
              <a:rPr lang="en-US" dirty="0">
                <a:hlinkClick r:id="rId5"/>
              </a:rPr>
              <a:t>J. Thomas Beatty</a:t>
            </a:r>
            <a:r>
              <a:rPr lang="en-US" dirty="0"/>
              <a:t>:</a:t>
            </a:r>
            <a:r>
              <a:rPr lang="en-US" baseline="30000" dirty="0"/>
              <a:t> </a:t>
            </a:r>
            <a:r>
              <a:rPr lang="en-US" dirty="0"/>
              <a:t>Gene transfer agents: phage-like elements of genetic exchange.</a:t>
            </a:r>
            <a:br>
              <a:rPr lang="en-US" dirty="0"/>
            </a:br>
            <a:r>
              <a:rPr lang="nn-NO" dirty="0">
                <a:hlinkClick r:id="rId6"/>
              </a:rPr>
              <a:t>Nat Rev Microbiol. 2012 Jun 11; 10(7): 472–482.</a:t>
            </a:r>
            <a:endParaRPr lang="en-US" dirty="0"/>
          </a:p>
          <a:p>
            <a:r>
              <a:rPr lang="en-US" dirty="0"/>
              <a:t>https://</a:t>
            </a:r>
            <a:r>
              <a:rPr lang="en-US" dirty="0" err="1"/>
              <a:t>www.ncbi.nlm.nih.gov</a:t>
            </a:r>
            <a:r>
              <a:rPr lang="en-US" dirty="0"/>
              <a:t>/</a:t>
            </a:r>
            <a:r>
              <a:rPr lang="en-US" dirty="0" err="1"/>
              <a:t>pmc</a:t>
            </a:r>
            <a:r>
              <a:rPr lang="en-US" dirty="0"/>
              <a:t>/articles/PMC3626599/</a:t>
            </a:r>
          </a:p>
        </p:txBody>
      </p:sp>
      <p:pic>
        <p:nvPicPr>
          <p:cNvPr id="3" name="Picture 2">
            <a:extLst>
              <a:ext uri="{FF2B5EF4-FFF2-40B4-BE49-F238E27FC236}">
                <a16:creationId xmlns:a16="http://schemas.microsoft.com/office/drawing/2014/main" id="{088D5ADE-1EC2-0F4E-BDEB-493EABB9D69D}"/>
              </a:ext>
            </a:extLst>
          </p:cNvPr>
          <p:cNvPicPr>
            <a:picLocks noChangeAspect="1"/>
          </p:cNvPicPr>
          <p:nvPr/>
        </p:nvPicPr>
        <p:blipFill>
          <a:blip r:embed="rId7"/>
          <a:stretch>
            <a:fillRect/>
          </a:stretch>
        </p:blipFill>
        <p:spPr>
          <a:xfrm>
            <a:off x="838200" y="1477963"/>
            <a:ext cx="5080000" cy="4559300"/>
          </a:xfrm>
          <a:prstGeom prst="rect">
            <a:avLst/>
          </a:prstGeom>
        </p:spPr>
      </p:pic>
    </p:spTree>
    <p:extLst>
      <p:ext uri="{BB962C8B-B14F-4D97-AF65-F5344CB8AC3E}">
        <p14:creationId xmlns:p14="http://schemas.microsoft.com/office/powerpoint/2010/main" val="33083801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7C4A5D34-E5AA-BE4D-BA3F-4917093EA958}"/>
              </a:ext>
            </a:extLst>
          </p:cNvPr>
          <p:cNvSpPr>
            <a:spLocks noGrp="1"/>
          </p:cNvSpPr>
          <p:nvPr>
            <p:ph type="title"/>
          </p:nvPr>
        </p:nvSpPr>
        <p:spPr>
          <a:xfrm>
            <a:off x="1981200" y="76200"/>
            <a:ext cx="8229600" cy="1143000"/>
          </a:xfrm>
        </p:spPr>
        <p:txBody>
          <a:bodyPr/>
          <a:lstStyle/>
          <a:p>
            <a:r>
              <a:rPr lang="en-US" altLang="en-US" sz="2000"/>
              <a:t>GTA Origin and Evolution</a:t>
            </a:r>
          </a:p>
        </p:txBody>
      </p:sp>
      <p:sp>
        <p:nvSpPr>
          <p:cNvPr id="6" name="TextBox 5">
            <a:extLst>
              <a:ext uri="{FF2B5EF4-FFF2-40B4-BE49-F238E27FC236}">
                <a16:creationId xmlns:a16="http://schemas.microsoft.com/office/drawing/2014/main" id="{A1E733B7-35B1-EF46-B887-9C29597F52D1}"/>
              </a:ext>
            </a:extLst>
          </p:cNvPr>
          <p:cNvSpPr txBox="1">
            <a:spLocks noChangeArrowheads="1"/>
          </p:cNvSpPr>
          <p:nvPr/>
        </p:nvSpPr>
        <p:spPr bwMode="auto">
          <a:xfrm>
            <a:off x="1719264" y="1096964"/>
            <a:ext cx="86836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1600"/>
              <a:t>The conserved gene neighborhoods suggests vertical inheritance in </a:t>
            </a:r>
            <a:r>
              <a:rPr lang="el-GR" altLang="en-US" sz="1600"/>
              <a:t>α</a:t>
            </a:r>
            <a:r>
              <a:rPr lang="en-US" altLang="en-US" sz="1600"/>
              <a:t>-proteobacterial lineages </a:t>
            </a:r>
          </a:p>
        </p:txBody>
      </p:sp>
      <p:grpSp>
        <p:nvGrpSpPr>
          <p:cNvPr id="4" name="Group 3">
            <a:extLst>
              <a:ext uri="{FF2B5EF4-FFF2-40B4-BE49-F238E27FC236}">
                <a16:creationId xmlns:a16="http://schemas.microsoft.com/office/drawing/2014/main" id="{02E22968-9A3A-1448-B432-03FBC3FA509B}"/>
              </a:ext>
            </a:extLst>
          </p:cNvPr>
          <p:cNvGrpSpPr>
            <a:grpSpLocks/>
          </p:cNvGrpSpPr>
          <p:nvPr/>
        </p:nvGrpSpPr>
        <p:grpSpPr bwMode="auto">
          <a:xfrm>
            <a:off x="3940175" y="1743075"/>
            <a:ext cx="4419600" cy="5003800"/>
            <a:chOff x="2415540" y="1743611"/>
            <a:chExt cx="4419600" cy="5003960"/>
          </a:xfrm>
        </p:grpSpPr>
        <p:sp>
          <p:nvSpPr>
            <p:cNvPr id="25606" name="TextBox 7">
              <a:extLst>
                <a:ext uri="{FF2B5EF4-FFF2-40B4-BE49-F238E27FC236}">
                  <a16:creationId xmlns:a16="http://schemas.microsoft.com/office/drawing/2014/main" id="{BD93DD28-A0FA-764E-B257-EEF88AE8DADA}"/>
                </a:ext>
              </a:extLst>
            </p:cNvPr>
            <p:cNvSpPr txBox="1">
              <a:spLocks noChangeArrowheads="1"/>
            </p:cNvSpPr>
            <p:nvPr/>
          </p:nvSpPr>
          <p:spPr bwMode="auto">
            <a:xfrm>
              <a:off x="3286125" y="6562905"/>
              <a:ext cx="276225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r>
                <a:rPr lang="en-US" altLang="en-US" sz="600" b="1"/>
                <a:t>Lang, A.S. &amp; Beatty, J.T.  Trends in Microbiology , Vol.15, No.2 , 2006</a:t>
              </a:r>
            </a:p>
          </p:txBody>
        </p:sp>
        <p:pic>
          <p:nvPicPr>
            <p:cNvPr id="25607" name="Picture 2">
              <a:extLst>
                <a:ext uri="{FF2B5EF4-FFF2-40B4-BE49-F238E27FC236}">
                  <a16:creationId xmlns:a16="http://schemas.microsoft.com/office/drawing/2014/main" id="{73A49C53-28E7-AE42-A3CA-F8AA1EF6319E}"/>
                </a:ext>
              </a:extLst>
            </p:cNvPr>
            <p:cNvPicPr>
              <a:picLocks noChangeAspect="1"/>
            </p:cNvPicPr>
            <p:nvPr/>
          </p:nvPicPr>
          <p:blipFill>
            <a:blip r:embed="rId3">
              <a:extLst>
                <a:ext uri="{28A0092B-C50C-407E-A947-70E740481C1C}">
                  <a14:useLocalDpi xmlns:a14="http://schemas.microsoft.com/office/drawing/2010/main" val="0"/>
                </a:ext>
              </a:extLst>
            </a:blip>
            <a:srcRect l="616" t="607" r="723" b="1648"/>
            <a:stretch>
              <a:fillRect/>
            </a:stretch>
          </p:blipFill>
          <p:spPr bwMode="auto">
            <a:xfrm>
              <a:off x="2415540" y="1743611"/>
              <a:ext cx="4419600" cy="4739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 name="Rectangle 8">
            <a:extLst>
              <a:ext uri="{FF2B5EF4-FFF2-40B4-BE49-F238E27FC236}">
                <a16:creationId xmlns:a16="http://schemas.microsoft.com/office/drawing/2014/main" id="{9172BBD5-FE81-DE49-8429-0C154E2886EA}"/>
              </a:ext>
            </a:extLst>
          </p:cNvPr>
          <p:cNvSpPr>
            <a:spLocks noChangeArrowheads="1"/>
          </p:cNvSpPr>
          <p:nvPr/>
        </p:nvSpPr>
        <p:spPr bwMode="auto">
          <a:xfrm>
            <a:off x="3940176" y="1919288"/>
            <a:ext cx="403225" cy="20383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
        <p:nvSpPr>
          <p:cNvPr id="10" name="Rectangle 9">
            <a:extLst>
              <a:ext uri="{FF2B5EF4-FFF2-40B4-BE49-F238E27FC236}">
                <a16:creationId xmlns:a16="http://schemas.microsoft.com/office/drawing/2014/main" id="{A9F776BC-F3C9-0441-8239-BAD1438744B9}"/>
              </a:ext>
            </a:extLst>
          </p:cNvPr>
          <p:cNvSpPr>
            <a:spLocks noChangeArrowheads="1"/>
          </p:cNvSpPr>
          <p:nvPr/>
        </p:nvSpPr>
        <p:spPr bwMode="auto">
          <a:xfrm>
            <a:off x="7572375" y="1919288"/>
            <a:ext cx="787400" cy="2038350"/>
          </a:xfrm>
          <a:prstGeom prst="rect">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fontAlgn="base">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endParaRPr lang="en-US" altLang="en-US" sz="2000">
              <a:latin typeface="Arial" panose="020B0604020202020204" pitchFamily="34" charset="0"/>
            </a:endParaRPr>
          </a:p>
        </p:txBody>
      </p:sp>
    </p:spTree>
    <p:extLst>
      <p:ext uri="{BB962C8B-B14F-4D97-AF65-F5344CB8AC3E}">
        <p14:creationId xmlns:p14="http://schemas.microsoft.com/office/powerpoint/2010/main" val="10748963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1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835151" y="300039"/>
            <a:ext cx="8520113" cy="409575"/>
          </a:xfrm>
        </p:spPr>
        <p:txBody>
          <a:bodyPr/>
          <a:lstStyle/>
          <a:p>
            <a:pPr algn="ctr" eaLnBrk="1" hangingPunct="1"/>
            <a:r>
              <a:rPr lang="en-US" sz="2000" dirty="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4062413" y="1724025"/>
            <a:ext cx="3865562" cy="3244850"/>
          </a:xfrm>
        </p:spPr>
      </p:pic>
      <p:sp>
        <p:nvSpPr>
          <p:cNvPr id="5" name="TextBox 4"/>
          <p:cNvSpPr txBox="1">
            <a:spLocks noChangeArrowheads="1"/>
          </p:cNvSpPr>
          <p:nvPr/>
        </p:nvSpPr>
        <p:spPr bwMode="auto">
          <a:xfrm>
            <a:off x="2143125" y="1074738"/>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dirty="0" err="1">
                <a:solidFill>
                  <a:srgbClr val="000000"/>
                </a:solidFill>
                <a:cs typeface="Arial" charset="0"/>
              </a:rPr>
              <a:t>dN</a:t>
            </a:r>
            <a:r>
              <a:rPr lang="en-US" sz="2000" dirty="0">
                <a:solidFill>
                  <a:srgbClr val="000000"/>
                </a:solidFill>
                <a:cs typeface="Arial" charset="0"/>
              </a:rPr>
              <a:t>/</a:t>
            </a:r>
            <a:r>
              <a:rPr lang="en-US" sz="2000" dirty="0" err="1">
                <a:solidFill>
                  <a:srgbClr val="000000"/>
                </a:solidFill>
                <a:cs typeface="Arial" charset="0"/>
              </a:rPr>
              <a:t>dS</a:t>
            </a:r>
            <a:r>
              <a:rPr lang="en-US" sz="2000" dirty="0">
                <a:solidFill>
                  <a:srgbClr val="000000"/>
                </a:solidFill>
                <a:cs typeface="Arial" charset="0"/>
              </a:rPr>
              <a:t> &lt;1 for GTA genes has been used to infer selection for function</a:t>
            </a:r>
          </a:p>
        </p:txBody>
      </p:sp>
      <p:grpSp>
        <p:nvGrpSpPr>
          <p:cNvPr id="9" name="Group 8"/>
          <p:cNvGrpSpPr>
            <a:grpSpLocks/>
          </p:cNvGrpSpPr>
          <p:nvPr/>
        </p:nvGrpSpPr>
        <p:grpSpPr bwMode="auto">
          <a:xfrm>
            <a:off x="2143125" y="2530476"/>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3078163" y="5467350"/>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3868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4643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71172022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D:\kuloth\2015\07-July\10-07-2015\nrg_issue\slides_img\nrg3962-f2.jpg">
            <a:extLst>
              <a:ext uri="{FF2B5EF4-FFF2-40B4-BE49-F238E27FC236}">
                <a16:creationId xmlns:a16="http://schemas.microsoft.com/office/drawing/2014/main" id="{C267C97E-1D7A-CC40-9723-53EF617BB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4637" y="737461"/>
            <a:ext cx="6266591" cy="5879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757AB052-D10B-174E-AC16-CC76B716F8E8}"/>
              </a:ext>
            </a:extLst>
          </p:cNvPr>
          <p:cNvSpPr txBox="1"/>
          <p:nvPr/>
        </p:nvSpPr>
        <p:spPr>
          <a:xfrm>
            <a:off x="148046" y="5867880"/>
            <a:ext cx="4646023" cy="923330"/>
          </a:xfrm>
          <a:prstGeom prst="rect">
            <a:avLst/>
          </a:prstGeom>
          <a:noFill/>
        </p:spPr>
        <p:txBody>
          <a:bodyPr wrap="square" rtlCol="0">
            <a:spAutoFit/>
          </a:bodyPr>
          <a:lstStyle/>
          <a:p>
            <a:pPr fontAlgn="base">
              <a:spcBef>
                <a:spcPct val="0"/>
              </a:spcBef>
              <a:spcAft>
                <a:spcPct val="0"/>
              </a:spcAft>
              <a:defRPr/>
            </a:pPr>
            <a:r>
              <a:rPr lang="en-US" dirty="0">
                <a:solidFill>
                  <a:srgbClr val="000000"/>
                </a:solidFill>
                <a:latin typeface="Arial" panose="020B0604020202020204" pitchFamily="34" charset="0"/>
              </a:rPr>
              <a:t>From: </a:t>
            </a:r>
            <a:r>
              <a:rPr lang="en-US" dirty="0">
                <a:solidFill>
                  <a:srgbClr val="000000"/>
                </a:solidFill>
                <a:latin typeface="Arial" panose="020B0604020202020204" pitchFamily="34" charset="0"/>
                <a:hlinkClick r:id="rId4"/>
              </a:rPr>
              <a:t>https://www.nature.com/articles/nrg3962</a:t>
            </a:r>
            <a:r>
              <a:rPr lang="en-US" dirty="0">
                <a:solidFill>
                  <a:srgbClr val="000000"/>
                </a:solidFill>
                <a:latin typeface="Arial" panose="020B0604020202020204" pitchFamily="34" charset="0"/>
              </a:rPr>
              <a:t> </a:t>
            </a:r>
            <a:r>
              <a:rPr lang="en-US" dirty="0" err="1">
                <a:solidFill>
                  <a:srgbClr val="000000"/>
                </a:solidFill>
                <a:latin typeface="Arial" panose="020B0604020202020204" pitchFamily="34" charset="0"/>
              </a:rPr>
              <a:t>doi</a:t>
            </a:r>
            <a:r>
              <a:rPr lang="en-US" dirty="0">
                <a:solidFill>
                  <a:srgbClr val="000000"/>
                </a:solidFill>
                <a:latin typeface="Arial" panose="020B0604020202020204" pitchFamily="34" charset="0"/>
              </a:rPr>
              <a:t>: 10.1038/nrg3962</a:t>
            </a:r>
          </a:p>
        </p:txBody>
      </p:sp>
      <p:sp>
        <p:nvSpPr>
          <p:cNvPr id="7" name="TextBox 6">
            <a:extLst>
              <a:ext uri="{FF2B5EF4-FFF2-40B4-BE49-F238E27FC236}">
                <a16:creationId xmlns:a16="http://schemas.microsoft.com/office/drawing/2014/main" id="{6835FDC2-A4CF-EB4F-9978-6A2167030067}"/>
              </a:ext>
            </a:extLst>
          </p:cNvPr>
          <p:cNvSpPr txBox="1"/>
          <p:nvPr/>
        </p:nvSpPr>
        <p:spPr>
          <a:xfrm>
            <a:off x="1524001" y="135697"/>
            <a:ext cx="6019597" cy="369332"/>
          </a:xfrm>
          <a:prstGeom prst="rect">
            <a:avLst/>
          </a:prstGeom>
          <a:noFill/>
        </p:spPr>
        <p:txBody>
          <a:bodyPr wrap="none" rtlCol="0">
            <a:spAutoFit/>
          </a:bodyPr>
          <a:lstStyle/>
          <a:p>
            <a:pPr fontAlgn="base">
              <a:spcBef>
                <a:spcPct val="0"/>
              </a:spcBef>
              <a:spcAft>
                <a:spcPct val="0"/>
              </a:spcAft>
              <a:defRPr/>
            </a:pPr>
            <a:r>
              <a:rPr lang="en-US" b="1" dirty="0">
                <a:solidFill>
                  <a:srgbClr val="000000"/>
                </a:solidFill>
                <a:latin typeface="Arial" panose="020B0604020202020204" pitchFamily="34" charset="0"/>
              </a:rPr>
              <a:t>Figure 2: Nested levels of selection on gene content. </a:t>
            </a:r>
            <a:endParaRPr lang="en-US" dirty="0">
              <a:solidFill>
                <a:srgbClr val="000000"/>
              </a:solidFill>
              <a:latin typeface="Arial" panose="020B0604020202020204" pitchFamily="34" charset="0"/>
            </a:endParaRPr>
          </a:p>
        </p:txBody>
      </p:sp>
    </p:spTree>
    <p:extLst>
      <p:ext uri="{BB962C8B-B14F-4D97-AF65-F5344CB8AC3E}">
        <p14:creationId xmlns:p14="http://schemas.microsoft.com/office/powerpoint/2010/main" val="580622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Box 1"/>
          <p:cNvSpPr txBox="1">
            <a:spLocks noChangeArrowheads="1"/>
          </p:cNvSpPr>
          <p:nvPr/>
        </p:nvSpPr>
        <p:spPr bwMode="auto">
          <a:xfrm>
            <a:off x="1765300" y="292101"/>
            <a:ext cx="6084888"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b="1">
                <a:solidFill>
                  <a:srgbClr val="000000"/>
                </a:solidFill>
              </a:rPr>
              <a:t>Gene Transfer, Sex, and Recombination:</a:t>
            </a:r>
          </a:p>
        </p:txBody>
      </p:sp>
      <p:sp>
        <p:nvSpPr>
          <p:cNvPr id="98306" name="TextBox 2"/>
          <p:cNvSpPr txBox="1">
            <a:spLocks noChangeArrowheads="1"/>
          </p:cNvSpPr>
          <p:nvPr/>
        </p:nvSpPr>
        <p:spPr bwMode="auto">
          <a:xfrm>
            <a:off x="2044700" y="754064"/>
            <a:ext cx="8369300" cy="1323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9" tIns="45714" rIns="91429" bIns="45714">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buFont typeface="Arial" charset="0"/>
              <a:buChar char="•"/>
            </a:pPr>
            <a:r>
              <a:rPr lang="en-US" sz="2000" b="1">
                <a:solidFill>
                  <a:srgbClr val="000000"/>
                </a:solidFill>
              </a:rPr>
              <a:t>Inventions do not need to be made sequentially</a:t>
            </a:r>
          </a:p>
          <a:p>
            <a:pPr eaLnBrk="1" fontAlgn="base" hangingPunct="1">
              <a:spcBef>
                <a:spcPct val="0"/>
              </a:spcBef>
              <a:spcAft>
                <a:spcPct val="0"/>
              </a:spcAft>
              <a:buFont typeface="Arial" charset="0"/>
              <a:buChar char="•"/>
            </a:pPr>
            <a:r>
              <a:rPr lang="en-US" sz="2000" b="1">
                <a:solidFill>
                  <a:srgbClr val="000000"/>
                </a:solidFill>
              </a:rPr>
              <a:t>Gene transfer, followed by homologous or non-homologous recombination, allows inventions to be shared across the tree of life </a:t>
            </a:r>
          </a:p>
        </p:txBody>
      </p:sp>
      <p:pic>
        <p:nvPicPr>
          <p:cNvPr id="98307"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44800" y="1890714"/>
            <a:ext cx="6756400" cy="4662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381644"/>
      </p:ext>
    </p:extLst>
  </p:cSld>
  <p:clrMapOvr>
    <a:masterClrMapping/>
  </p:clrMapOvr>
  <p:transition spd="slow"/>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8A8B9E-A7DA-2643-B91A-10FE42979A91}"/>
              </a:ext>
            </a:extLst>
          </p:cNvPr>
          <p:cNvSpPr txBox="1"/>
          <p:nvPr/>
        </p:nvSpPr>
        <p:spPr>
          <a:xfrm>
            <a:off x="754299" y="215732"/>
            <a:ext cx="10434331" cy="1446550"/>
          </a:xfrm>
          <a:prstGeom prst="rect">
            <a:avLst/>
          </a:prstGeom>
          <a:noFill/>
        </p:spPr>
        <p:txBody>
          <a:bodyPr wrap="none" rtlCol="0">
            <a:spAutoFit/>
          </a:bodyPr>
          <a:lstStyle/>
          <a:p>
            <a:r>
              <a:rPr lang="en-US" sz="2200" dirty="0"/>
              <a:t>GTAs cannot survive as </a:t>
            </a:r>
            <a:r>
              <a:rPr lang="en-US" sz="2200" b="1" dirty="0"/>
              <a:t>selfish genetic elements</a:t>
            </a:r>
            <a:r>
              <a:rPr lang="en-US" sz="2200" dirty="0"/>
              <a:t>, because </a:t>
            </a:r>
          </a:p>
          <a:p>
            <a:pPr marL="285750" indent="-285750">
              <a:buFont typeface="Arial" panose="020B0604020202020204" pitchFamily="34" charset="0"/>
              <a:buChar char="•"/>
            </a:pPr>
            <a:r>
              <a:rPr lang="en-US" sz="2200" dirty="0"/>
              <a:t>GTAs are too small to encode all GTA genes</a:t>
            </a:r>
          </a:p>
          <a:p>
            <a:pPr marL="285750" indent="-285750">
              <a:buFont typeface="Arial" panose="020B0604020202020204" pitchFamily="34" charset="0"/>
              <a:buChar char="•"/>
            </a:pPr>
            <a:r>
              <a:rPr lang="en-US" sz="2200" dirty="0"/>
              <a:t>The GTA+ cell dies upon release of the GTAs</a:t>
            </a:r>
          </a:p>
          <a:p>
            <a:pPr marL="285750" indent="-285750">
              <a:buFont typeface="Arial" panose="020B0604020202020204" pitchFamily="34" charset="0"/>
              <a:buChar char="•"/>
            </a:pPr>
            <a:r>
              <a:rPr lang="en-US" sz="2200" dirty="0"/>
              <a:t>At best one GTA- cell (that has a mutation in its GTA can be converted to GTA+.</a:t>
            </a:r>
          </a:p>
        </p:txBody>
      </p:sp>
      <p:sp>
        <p:nvSpPr>
          <p:cNvPr id="3" name="TextBox 2">
            <a:extLst>
              <a:ext uri="{FF2B5EF4-FFF2-40B4-BE49-F238E27FC236}">
                <a16:creationId xmlns:a16="http://schemas.microsoft.com/office/drawing/2014/main" id="{7928C585-1B78-064E-AD87-BDCD628CE5F8}"/>
              </a:ext>
            </a:extLst>
          </p:cNvPr>
          <p:cNvSpPr txBox="1"/>
          <p:nvPr/>
        </p:nvSpPr>
        <p:spPr>
          <a:xfrm>
            <a:off x="754299" y="1781887"/>
            <a:ext cx="11059298" cy="2800767"/>
          </a:xfrm>
          <a:prstGeom prst="rect">
            <a:avLst/>
          </a:prstGeom>
          <a:noFill/>
        </p:spPr>
        <p:txBody>
          <a:bodyPr wrap="square" rtlCol="0">
            <a:spAutoFit/>
          </a:bodyPr>
          <a:lstStyle/>
          <a:p>
            <a:r>
              <a:rPr lang="en-US" sz="2200" dirty="0"/>
              <a:t>Recombination is </a:t>
            </a:r>
            <a:r>
              <a:rPr lang="en-US" sz="2200" b="1" dirty="0"/>
              <a:t>beneficial to a group</a:t>
            </a:r>
            <a:r>
              <a:rPr lang="en-US" sz="2200" dirty="0"/>
              <a:t>, because it prevents slightly deleterious mutations to be fixed along site beneficial ones, and it allows beneficial mutations that occurred in different cells to come together in a lineage. However, GTAs do not represent an </a:t>
            </a:r>
            <a:r>
              <a:rPr lang="en-US" sz="2200" b="1" dirty="0"/>
              <a:t>evolutionary stable strategy</a:t>
            </a:r>
            <a:r>
              <a:rPr lang="en-US" sz="2200" dirty="0"/>
              <a:t>. </a:t>
            </a:r>
          </a:p>
          <a:p>
            <a:pPr marL="285750" indent="-285750">
              <a:buFont typeface="Arial" panose="020B0604020202020204" pitchFamily="34" charset="0"/>
              <a:buChar char="•"/>
            </a:pPr>
            <a:r>
              <a:rPr lang="en-US" sz="2200" dirty="0"/>
              <a:t>GTA- cells can invade GTA+ population (the never lyse themselves, and the reap the benefits of recombination).</a:t>
            </a:r>
          </a:p>
          <a:p>
            <a:pPr marL="285750" indent="-285750">
              <a:buFont typeface="Arial" panose="020B0604020202020204" pitchFamily="34" charset="0"/>
              <a:buChar char="•"/>
            </a:pPr>
            <a:r>
              <a:rPr lang="en-US" sz="2200" dirty="0"/>
              <a:t>GTA+ cells can only invade a GTA- population, if the GTA+ cells manage somehow to restrict recombination to other GTA+ cells.</a:t>
            </a:r>
          </a:p>
        </p:txBody>
      </p:sp>
      <p:sp>
        <p:nvSpPr>
          <p:cNvPr id="4" name="TextBox 3">
            <a:extLst>
              <a:ext uri="{FF2B5EF4-FFF2-40B4-BE49-F238E27FC236}">
                <a16:creationId xmlns:a16="http://schemas.microsoft.com/office/drawing/2014/main" id="{E09D29DA-8D30-3B4D-AF2C-5EF1F60FBF98}"/>
              </a:ext>
            </a:extLst>
          </p:cNvPr>
          <p:cNvSpPr txBox="1"/>
          <p:nvPr/>
        </p:nvSpPr>
        <p:spPr>
          <a:xfrm>
            <a:off x="754299" y="4647167"/>
            <a:ext cx="11305895" cy="2123658"/>
          </a:xfrm>
          <a:prstGeom prst="rect">
            <a:avLst/>
          </a:prstGeom>
          <a:noFill/>
        </p:spPr>
        <p:txBody>
          <a:bodyPr wrap="square" rtlCol="0">
            <a:spAutoFit/>
          </a:bodyPr>
          <a:lstStyle/>
          <a:p>
            <a:r>
              <a:rPr lang="en-US" sz="2200" dirty="0"/>
              <a:t>Why are GTAs around?</a:t>
            </a:r>
          </a:p>
          <a:p>
            <a:pPr marL="285750" indent="-285750">
              <a:buFont typeface="Arial" panose="020B0604020202020204" pitchFamily="34" charset="0"/>
              <a:buChar char="•"/>
            </a:pPr>
            <a:r>
              <a:rPr lang="en-US" sz="2200" dirty="0"/>
              <a:t>GTAs just represent decaying phages … But they are under purifying selection (however, see below). </a:t>
            </a:r>
          </a:p>
          <a:p>
            <a:pPr marL="285750" indent="-285750">
              <a:buFont typeface="Arial" panose="020B0604020202020204" pitchFamily="34" charset="0"/>
              <a:buChar char="•"/>
            </a:pPr>
            <a:r>
              <a:rPr lang="en-US" sz="2200" dirty="0"/>
              <a:t>The gene transfer they catalyze has some other benefits; Rosie Redfield (</a:t>
            </a:r>
            <a:r>
              <a:rPr lang="en-US" sz="2200" dirty="0">
                <a:hlinkClick r:id="rId2"/>
              </a:rPr>
              <a:t>here</a:t>
            </a:r>
            <a:r>
              <a:rPr lang="en-US" sz="2200" dirty="0"/>
              <a:t>) discusses the possibility that they might help transfer immunity against phages.  (Can this be an evolutionary stable strategy?) </a:t>
            </a:r>
          </a:p>
        </p:txBody>
      </p:sp>
    </p:spTree>
    <p:extLst>
      <p:ext uri="{BB962C8B-B14F-4D97-AF65-F5344CB8AC3E}">
        <p14:creationId xmlns:p14="http://schemas.microsoft.com/office/powerpoint/2010/main" val="16469988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8F60-C6EF-A642-8391-CD32494BE806}"/>
              </a:ext>
            </a:extLst>
          </p:cNvPr>
          <p:cNvPicPr>
            <a:picLocks noChangeAspect="1"/>
          </p:cNvPicPr>
          <p:nvPr/>
        </p:nvPicPr>
        <p:blipFill>
          <a:blip r:embed="rId3"/>
          <a:stretch>
            <a:fillRect/>
          </a:stretch>
        </p:blipFill>
        <p:spPr>
          <a:xfrm>
            <a:off x="3237053" y="535455"/>
            <a:ext cx="5680758" cy="4485626"/>
          </a:xfrm>
          <a:prstGeom prst="rect">
            <a:avLst/>
          </a:prstGeom>
        </p:spPr>
      </p:pic>
      <p:sp>
        <p:nvSpPr>
          <p:cNvPr id="3" name="TextBox 2">
            <a:extLst>
              <a:ext uri="{FF2B5EF4-FFF2-40B4-BE49-F238E27FC236}">
                <a16:creationId xmlns:a16="http://schemas.microsoft.com/office/drawing/2014/main" id="{F18B9B9D-D73E-4441-8009-5F6C7A3342C8}"/>
              </a:ext>
            </a:extLst>
          </p:cNvPr>
          <p:cNvSpPr txBox="1"/>
          <p:nvPr/>
        </p:nvSpPr>
        <p:spPr>
          <a:xfrm>
            <a:off x="1042727" y="5206080"/>
            <a:ext cx="5680757" cy="1569660"/>
          </a:xfrm>
          <a:prstGeom prst="rect">
            <a:avLst/>
          </a:prstGeom>
          <a:noFill/>
        </p:spPr>
        <p:txBody>
          <a:bodyPr wrap="square" rtlCol="0">
            <a:spAutoFit/>
          </a:bodyPr>
          <a:lstStyle/>
          <a:p>
            <a:r>
              <a:rPr lang="en-US" dirty="0"/>
              <a:t>GTA- cells can invade GTA populations, the reverse is only possible (Panel B), if GTA+ cells can restrict the benefits of recombination to GTA+ cells.</a:t>
            </a:r>
          </a:p>
        </p:txBody>
      </p:sp>
      <p:sp>
        <p:nvSpPr>
          <p:cNvPr id="4" name="TextBox 3">
            <a:extLst>
              <a:ext uri="{FF2B5EF4-FFF2-40B4-BE49-F238E27FC236}">
                <a16:creationId xmlns:a16="http://schemas.microsoft.com/office/drawing/2014/main" id="{72043BBE-7C3A-4E45-A68B-925EE9DAC5B8}"/>
              </a:ext>
            </a:extLst>
          </p:cNvPr>
          <p:cNvSpPr txBox="1"/>
          <p:nvPr/>
        </p:nvSpPr>
        <p:spPr>
          <a:xfrm>
            <a:off x="7322918" y="5683171"/>
            <a:ext cx="3171317" cy="369332"/>
          </a:xfrm>
          <a:prstGeom prst="rect">
            <a:avLst/>
          </a:prstGeom>
          <a:noFill/>
        </p:spPr>
        <p:txBody>
          <a:bodyPr wrap="none" rtlCol="0">
            <a:spAutoFit/>
          </a:bodyPr>
          <a:lstStyle/>
          <a:p>
            <a:r>
              <a:rPr lang="en-US" dirty="0"/>
              <a:t>From Soucy and Redfield (2018)</a:t>
            </a:r>
          </a:p>
        </p:txBody>
      </p:sp>
      <p:sp>
        <p:nvSpPr>
          <p:cNvPr id="5" name="TextBox 4">
            <a:extLst>
              <a:ext uri="{FF2B5EF4-FFF2-40B4-BE49-F238E27FC236}">
                <a16:creationId xmlns:a16="http://schemas.microsoft.com/office/drawing/2014/main" id="{3363B483-3175-D046-B007-3D127C420ED9}"/>
              </a:ext>
            </a:extLst>
          </p:cNvPr>
          <p:cNvSpPr txBox="1"/>
          <p:nvPr/>
        </p:nvSpPr>
        <p:spPr>
          <a:xfrm>
            <a:off x="7415515" y="6039871"/>
            <a:ext cx="2730235" cy="369332"/>
          </a:xfrm>
          <a:prstGeom prst="rect">
            <a:avLst/>
          </a:prstGeom>
          <a:noFill/>
        </p:spPr>
        <p:txBody>
          <a:bodyPr wrap="none" rtlCol="0">
            <a:spAutoFit/>
          </a:bodyPr>
          <a:lstStyle/>
          <a:p>
            <a:r>
              <a:rPr lang="en-US" dirty="0">
                <a:hlinkClick r:id="rId4"/>
              </a:rPr>
              <a:t>10.3389/fmicb.2018.02527</a:t>
            </a:r>
            <a:endParaRPr lang="en-US" dirty="0"/>
          </a:p>
        </p:txBody>
      </p:sp>
    </p:spTree>
    <p:extLst>
      <p:ext uri="{BB962C8B-B14F-4D97-AF65-F5344CB8AC3E}">
        <p14:creationId xmlns:p14="http://schemas.microsoft.com/office/powerpoint/2010/main" val="26513306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Title 1"/>
          <p:cNvSpPr>
            <a:spLocks noGrp="1"/>
          </p:cNvSpPr>
          <p:nvPr>
            <p:ph type="title"/>
          </p:nvPr>
        </p:nvSpPr>
        <p:spPr>
          <a:xfrm>
            <a:off x="1835151" y="300039"/>
            <a:ext cx="8520113" cy="409575"/>
          </a:xfrm>
        </p:spPr>
        <p:txBody>
          <a:bodyPr/>
          <a:lstStyle/>
          <a:p>
            <a:pPr algn="ctr" eaLnBrk="1" hangingPunct="1"/>
            <a:r>
              <a:rPr lang="en-US" sz="2000" dirty="0">
                <a:latin typeface="Arial" charset="0"/>
              </a:rPr>
              <a:t>Purifying selection in GTA genes</a:t>
            </a:r>
          </a:p>
        </p:txBody>
      </p:sp>
      <p:pic>
        <p:nvPicPr>
          <p:cNvPr id="4" name="Content Placeholder 3" descr="nrmicro2802-f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9599"/>
          <a:stretch>
            <a:fillRect/>
          </a:stretch>
        </p:blipFill>
        <p:spPr>
          <a:xfrm>
            <a:off x="4062413" y="1724025"/>
            <a:ext cx="3865562" cy="3244850"/>
          </a:xfrm>
        </p:spPr>
      </p:pic>
      <p:sp>
        <p:nvSpPr>
          <p:cNvPr id="5" name="TextBox 4"/>
          <p:cNvSpPr txBox="1">
            <a:spLocks noChangeArrowheads="1"/>
          </p:cNvSpPr>
          <p:nvPr/>
        </p:nvSpPr>
        <p:spPr bwMode="auto">
          <a:xfrm>
            <a:off x="2143125" y="1074738"/>
            <a:ext cx="8024813"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2000" dirty="0" err="1">
                <a:solidFill>
                  <a:srgbClr val="000000"/>
                </a:solidFill>
                <a:cs typeface="Arial" charset="0"/>
              </a:rPr>
              <a:t>dN</a:t>
            </a:r>
            <a:r>
              <a:rPr lang="en-US" sz="2000" dirty="0">
                <a:solidFill>
                  <a:srgbClr val="000000"/>
                </a:solidFill>
                <a:cs typeface="Arial" charset="0"/>
              </a:rPr>
              <a:t>/</a:t>
            </a:r>
            <a:r>
              <a:rPr lang="en-US" sz="2000" dirty="0" err="1">
                <a:solidFill>
                  <a:srgbClr val="000000"/>
                </a:solidFill>
                <a:cs typeface="Arial" charset="0"/>
              </a:rPr>
              <a:t>dS</a:t>
            </a:r>
            <a:r>
              <a:rPr lang="en-US" sz="2000" dirty="0">
                <a:solidFill>
                  <a:srgbClr val="000000"/>
                </a:solidFill>
                <a:cs typeface="Arial" charset="0"/>
              </a:rPr>
              <a:t> &lt;1 for GTA genes has been used to infer selection for function</a:t>
            </a:r>
          </a:p>
        </p:txBody>
      </p:sp>
      <p:grpSp>
        <p:nvGrpSpPr>
          <p:cNvPr id="9" name="Group 8"/>
          <p:cNvGrpSpPr>
            <a:grpSpLocks/>
          </p:cNvGrpSpPr>
          <p:nvPr/>
        </p:nvGrpSpPr>
        <p:grpSpPr bwMode="auto">
          <a:xfrm>
            <a:off x="2143125" y="2530476"/>
            <a:ext cx="2300288" cy="1935163"/>
            <a:chOff x="656948" y="2711272"/>
            <a:chExt cx="2299316" cy="1935332"/>
          </a:xfrm>
        </p:grpSpPr>
        <p:sp>
          <p:nvSpPr>
            <p:cNvPr id="270344" name="TextBox 5"/>
            <p:cNvSpPr txBox="1">
              <a:spLocks noChangeArrowheads="1"/>
            </p:cNvSpPr>
            <p:nvPr/>
          </p:nvSpPr>
          <p:spPr bwMode="auto">
            <a:xfrm>
              <a:off x="656948" y="3494272"/>
              <a:ext cx="137603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800" b="1">
                  <a:solidFill>
                    <a:srgbClr val="FF0000"/>
                  </a:solidFill>
                  <a:cs typeface="Arial" charset="0"/>
                </a:rPr>
                <a:t>GTA genes</a:t>
              </a:r>
            </a:p>
          </p:txBody>
        </p:sp>
        <p:sp>
          <p:nvSpPr>
            <p:cNvPr id="270345" name="Line Callout 1 7"/>
            <p:cNvSpPr>
              <a:spLocks/>
            </p:cNvSpPr>
            <p:nvPr/>
          </p:nvSpPr>
          <p:spPr bwMode="auto">
            <a:xfrm>
              <a:off x="2539013" y="2711272"/>
              <a:ext cx="417251" cy="1935332"/>
            </a:xfrm>
            <a:prstGeom prst="borderCallout1">
              <a:avLst>
                <a:gd name="adj1" fmla="val 49486"/>
                <a:gd name="adj2" fmla="val -8333"/>
                <a:gd name="adj3" fmla="val 49657"/>
                <a:gd name="adj4" fmla="val -123440"/>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90000" tIns="46800" rIns="90000" bIns="46800" anchor="ctr"/>
            <a:lstStyle/>
            <a:p>
              <a:pPr defTabSz="911225" fontAlgn="base">
                <a:spcBef>
                  <a:spcPct val="0"/>
                </a:spcBef>
                <a:spcAft>
                  <a:spcPct val="0"/>
                </a:spcAft>
              </a:pPr>
              <a:endParaRPr lang="en-US" sz="2000">
                <a:solidFill>
                  <a:srgbClr val="000000"/>
                </a:solidFill>
                <a:latin typeface="Arial" charset="0"/>
                <a:ea typeface="ＭＳ Ｐゴシック" charset="0"/>
                <a:cs typeface="Arial" charset="0"/>
              </a:endParaRPr>
            </a:p>
          </p:txBody>
        </p:sp>
      </p:gr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b="84296"/>
          <a:stretch>
            <a:fillRect/>
          </a:stretch>
        </p:blipFill>
        <p:spPr bwMode="auto">
          <a:xfrm>
            <a:off x="3078163" y="5467350"/>
            <a:ext cx="6716712"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1" name="Rectangle 4"/>
          <p:cNvSpPr>
            <a:spLocks noChangeArrowheads="1"/>
          </p:cNvSpPr>
          <p:nvPr/>
        </p:nvSpPr>
        <p:spPr bwMode="auto">
          <a:xfrm>
            <a:off x="3868738" y="5003800"/>
            <a:ext cx="4064000" cy="190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600" b="1">
                <a:solidFill>
                  <a:srgbClr val="000000"/>
                </a:solidFill>
                <a:latin typeface="Arial" charset="0"/>
                <a:ea typeface="ＭＳ Ｐゴシック" charset="0"/>
                <a:cs typeface="Arial" charset="0"/>
              </a:rPr>
              <a:t>Lang AS, Zhaxybayeva O, Beatty JT. Nat Rev Microbiol. 2012 Jun 11;10(7):472-82 </a:t>
            </a:r>
          </a:p>
        </p:txBody>
      </p:sp>
      <p:sp>
        <p:nvSpPr>
          <p:cNvPr id="12" name="TextBox 11"/>
          <p:cNvSpPr txBox="1">
            <a:spLocks noChangeArrowheads="1"/>
          </p:cNvSpPr>
          <p:nvPr/>
        </p:nvSpPr>
        <p:spPr bwMode="auto">
          <a:xfrm>
            <a:off x="4643438" y="6562725"/>
            <a:ext cx="3581400" cy="19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600" b="1">
                <a:solidFill>
                  <a:srgbClr val="000000"/>
                </a:solidFill>
                <a:cs typeface="Arial" charset="0"/>
              </a:rPr>
              <a:t>Lang, A.S. &amp; Beatty, J.T.  Trends in Microbiology , Vol.15, No.2 , 2006</a:t>
            </a:r>
          </a:p>
        </p:txBody>
      </p:sp>
    </p:spTree>
    <p:extLst>
      <p:ext uri="{BB962C8B-B14F-4D97-AF65-F5344CB8AC3E}">
        <p14:creationId xmlns:p14="http://schemas.microsoft.com/office/powerpoint/2010/main" val="17368859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Title 1"/>
          <p:cNvSpPr>
            <a:spLocks noGrp="1"/>
          </p:cNvSpPr>
          <p:nvPr>
            <p:ph type="title"/>
          </p:nvPr>
        </p:nvSpPr>
        <p:spPr/>
        <p:txBody>
          <a:bodyPr/>
          <a:lstStyle/>
          <a:p>
            <a:pPr algn="ctr" eaLnBrk="1" hangingPunct="1"/>
            <a:r>
              <a:rPr lang="en-US" sz="2000">
                <a:latin typeface="Arial" charset="0"/>
              </a:rPr>
              <a:t>Purifying selection in </a:t>
            </a:r>
            <a:r>
              <a:rPr lang="en-US" sz="2000" i="1">
                <a:latin typeface="Arial" charset="0"/>
              </a:rPr>
              <a:t>E.coli</a:t>
            </a:r>
            <a:r>
              <a:rPr lang="en-US" sz="2000">
                <a:latin typeface="Arial" charset="0"/>
              </a:rPr>
              <a:t> ORFans</a:t>
            </a:r>
          </a:p>
        </p:txBody>
      </p:sp>
      <p:sp>
        <p:nvSpPr>
          <p:cNvPr id="4" name="TextBox 3"/>
          <p:cNvSpPr txBox="1">
            <a:spLocks noChangeArrowheads="1"/>
          </p:cNvSpPr>
          <p:nvPr/>
        </p:nvSpPr>
        <p:spPr bwMode="auto">
          <a:xfrm>
            <a:off x="1685925" y="1435101"/>
            <a:ext cx="8866188"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800" dirty="0" err="1">
                <a:solidFill>
                  <a:srgbClr val="000000"/>
                </a:solidFill>
                <a:cs typeface="Arial" charset="0"/>
              </a:rPr>
              <a:t>dN-dS</a:t>
            </a:r>
            <a:r>
              <a:rPr lang="en-US" sz="1800" dirty="0">
                <a:solidFill>
                  <a:srgbClr val="000000"/>
                </a:solidFill>
                <a:cs typeface="Arial" charset="0"/>
              </a:rPr>
              <a:t> &lt; 0 for some </a:t>
            </a:r>
            <a:r>
              <a:rPr lang="en-US" sz="1800" dirty="0" err="1">
                <a:solidFill>
                  <a:srgbClr val="000000"/>
                </a:solidFill>
                <a:cs typeface="Arial" charset="0"/>
              </a:rPr>
              <a:t>ORFan</a:t>
            </a:r>
            <a:r>
              <a:rPr lang="en-US" sz="1800" dirty="0">
                <a:solidFill>
                  <a:srgbClr val="000000"/>
                </a:solidFill>
                <a:cs typeface="Arial" charset="0"/>
              </a:rPr>
              <a:t> </a:t>
            </a:r>
            <a:r>
              <a:rPr lang="en-US" sz="1800" i="1" dirty="0">
                <a:solidFill>
                  <a:srgbClr val="000000"/>
                </a:solidFill>
                <a:cs typeface="Arial" charset="0"/>
              </a:rPr>
              <a:t>E. coli </a:t>
            </a:r>
            <a:r>
              <a:rPr lang="en-US" sz="1800" dirty="0">
                <a:solidFill>
                  <a:srgbClr val="000000"/>
                </a:solidFill>
                <a:cs typeface="Arial" charset="0"/>
              </a:rPr>
              <a:t>clusters seems to suggest they are functional genes.</a:t>
            </a:r>
          </a:p>
        </p:txBody>
      </p:sp>
      <p:sp>
        <p:nvSpPr>
          <p:cNvPr id="5" name="Rectangle 5"/>
          <p:cNvSpPr>
            <a:spLocks noChangeArrowheads="1"/>
          </p:cNvSpPr>
          <p:nvPr/>
        </p:nvSpPr>
        <p:spPr bwMode="auto">
          <a:xfrm>
            <a:off x="5140325" y="4822826"/>
            <a:ext cx="5137150" cy="2460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249" tIns="45627" rIns="91249" bIns="45627" anchor="ctr">
            <a:spAutoFit/>
          </a:bodyPr>
          <a:lstStyle/>
          <a:p>
            <a:pPr algn="r" defTabSz="911225" fontAlgn="base">
              <a:spcBef>
                <a:spcPct val="0"/>
              </a:spcBef>
              <a:spcAft>
                <a:spcPct val="0"/>
              </a:spcAft>
            </a:pPr>
            <a:r>
              <a:rPr lang="en-US" sz="1000" b="1">
                <a:solidFill>
                  <a:srgbClr val="000000"/>
                </a:solidFill>
                <a:latin typeface="Arial" charset="0"/>
                <a:ea typeface="ＭＳ Ｐゴシック" charset="0"/>
                <a:cs typeface="Arial" charset="0"/>
              </a:rPr>
              <a:t>Adapted after Yu, G. and Stoltzfus, A. Genome Biol Evol (2012) Vol. 4 1176-1187 </a:t>
            </a:r>
          </a:p>
        </p:txBody>
      </p:sp>
      <p:graphicFrame>
        <p:nvGraphicFramePr>
          <p:cNvPr id="3" name="Table 2"/>
          <p:cNvGraphicFramePr>
            <a:graphicFrameLocks noGrp="1"/>
          </p:cNvGraphicFramePr>
          <p:nvPr/>
        </p:nvGraphicFramePr>
        <p:xfrm>
          <a:off x="1971675" y="2406650"/>
          <a:ext cx="8305800" cy="2354264"/>
        </p:xfrm>
        <a:graphic>
          <a:graphicData uri="http://schemas.openxmlformats.org/drawingml/2006/table">
            <a:tbl>
              <a:tblPr/>
              <a:tblGrid>
                <a:gridCol w="2576513">
                  <a:extLst>
                    <a:ext uri="{9D8B030D-6E8A-4147-A177-3AD203B41FA5}">
                      <a16:colId xmlns:a16="http://schemas.microsoft.com/office/drawing/2014/main" val="20000"/>
                    </a:ext>
                  </a:extLst>
                </a:gridCol>
                <a:gridCol w="1433512">
                  <a:extLst>
                    <a:ext uri="{9D8B030D-6E8A-4147-A177-3AD203B41FA5}">
                      <a16:colId xmlns:a16="http://schemas.microsoft.com/office/drawing/2014/main" val="20001"/>
                    </a:ext>
                  </a:extLst>
                </a:gridCol>
                <a:gridCol w="1431925">
                  <a:extLst>
                    <a:ext uri="{9D8B030D-6E8A-4147-A177-3AD203B41FA5}">
                      <a16:colId xmlns:a16="http://schemas.microsoft.com/office/drawing/2014/main" val="20002"/>
                    </a:ext>
                  </a:extLst>
                </a:gridCol>
                <a:gridCol w="1431925">
                  <a:extLst>
                    <a:ext uri="{9D8B030D-6E8A-4147-A177-3AD203B41FA5}">
                      <a16:colId xmlns:a16="http://schemas.microsoft.com/office/drawing/2014/main" val="20003"/>
                    </a:ext>
                  </a:extLst>
                </a:gridCol>
                <a:gridCol w="1431925">
                  <a:extLst>
                    <a:ext uri="{9D8B030D-6E8A-4147-A177-3AD203B41FA5}">
                      <a16:colId xmlns:a16="http://schemas.microsoft.com/office/drawing/2014/main" val="20004"/>
                    </a:ext>
                  </a:extLst>
                </a:gridCol>
              </a:tblGrid>
              <a:tr h="52228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Gene groups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Number</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dN-dS&gt;0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dN-dS&lt;0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FFFFFF"/>
                          </a:solidFill>
                          <a:effectLst/>
                          <a:latin typeface="Arial" charset="0"/>
                          <a:ea typeface="ＭＳ Ｐゴシック" charset="0"/>
                          <a:cs typeface="Arial" charset="0"/>
                        </a:rPr>
                        <a:t>dN-dS=0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468313">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1" u="none" strike="noStrike" cap="none" normalizeH="0" baseline="0">
                          <a:ln>
                            <a:noFill/>
                          </a:ln>
                          <a:solidFill>
                            <a:srgbClr val="000000"/>
                          </a:solidFill>
                          <a:effectLst/>
                          <a:latin typeface="Arial" charset="0"/>
                          <a:ea typeface="ＭＳ Ｐゴシック" charset="0"/>
                          <a:cs typeface="Arial" charset="0"/>
                        </a:rPr>
                        <a:t>E. coli </a:t>
                      </a:r>
                      <a:r>
                        <a:rPr kumimoji="0" lang="en-US" sz="1200" b="1" i="0" u="none" strike="noStrike" cap="none" normalizeH="0" baseline="0">
                          <a:ln>
                            <a:noFill/>
                          </a:ln>
                          <a:solidFill>
                            <a:srgbClr val="000000"/>
                          </a:solidFill>
                          <a:effectLst/>
                          <a:latin typeface="Arial" charset="0"/>
                          <a:ea typeface="ＭＳ Ｐゴシック" charset="0"/>
                          <a:cs typeface="Arial" charset="0"/>
                        </a:rPr>
                        <a:t>ORFan clusters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944 (25%)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1953 (52%)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876 (23%)</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1"/>
                  </a:ext>
                </a:extLst>
              </a:tr>
              <a:tr h="708025">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a:t>
                      </a:r>
                      <a:r>
                        <a:rPr kumimoji="0" lang="en-US" sz="1200" b="1" i="0" u="none" strike="noStrike" cap="none" normalizeH="0" baseline="0">
                          <a:ln>
                            <a:noFill/>
                          </a:ln>
                          <a:solidFill>
                            <a:srgbClr val="000000"/>
                          </a:solidFill>
                          <a:effectLst/>
                          <a:latin typeface="Arial" charset="0"/>
                          <a:ea typeface="ＭＳ Ｐゴシック" charset="0"/>
                          <a:cs typeface="Arial" charset="0"/>
                        </a:rPr>
                        <a:t> sequences found in </a:t>
                      </a:r>
                      <a:r>
                        <a:rPr kumimoji="0" lang="en-US" sz="1200" b="1" i="1" u="none" strike="noStrike" cap="none" normalizeH="0" baseline="0">
                          <a:ln>
                            <a:noFill/>
                          </a:ln>
                          <a:solidFill>
                            <a:srgbClr val="000000"/>
                          </a:solidFill>
                          <a:effectLst/>
                          <a:latin typeface="Arial" charset="0"/>
                          <a:ea typeface="ＭＳ Ｐゴシック" charset="0"/>
                          <a:cs typeface="Arial" charset="0"/>
                        </a:rPr>
                        <a:t>Salmonella sp., Citrobacter sp.</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610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104 (17%)</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423(69%)</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83 (14%)</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F0E7"/>
                    </a:solidFill>
                  </a:tcPr>
                </a:tc>
                <a:extLst>
                  <a:ext uri="{0D108BD9-81ED-4DB2-BD59-A6C34878D82A}">
                    <a16:rowId xmlns:a16="http://schemas.microsoft.com/office/drawing/2014/main" val="10002"/>
                  </a:ext>
                </a:extLst>
              </a:tr>
              <a:tr h="655638">
                <a:tc>
                  <a:txBody>
                    <a:bodyPr/>
                    <a:lstStyle/>
                    <a:p>
                      <a:pPr marL="0" marR="0" lvl="0" indent="0" algn="l"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Clusters of  </a:t>
                      </a:r>
                      <a:r>
                        <a:rPr kumimoji="0" lang="en-US" sz="1200" b="1" i="1" u="none" strike="noStrike" cap="none" normalizeH="0" baseline="0">
                          <a:ln>
                            <a:noFill/>
                          </a:ln>
                          <a:solidFill>
                            <a:srgbClr val="000000"/>
                          </a:solidFill>
                          <a:effectLst/>
                          <a:latin typeface="Arial" charset="0"/>
                          <a:ea typeface="ＭＳ Ｐゴシック" charset="0"/>
                          <a:cs typeface="Arial" charset="0"/>
                        </a:rPr>
                        <a:t>E.coli </a:t>
                      </a:r>
                      <a:r>
                        <a:rPr kumimoji="0" lang="en-US" sz="1200" b="1" i="0" u="none" strike="noStrike" cap="none" normalizeH="0" baseline="0">
                          <a:ln>
                            <a:noFill/>
                          </a:ln>
                          <a:solidFill>
                            <a:srgbClr val="000000"/>
                          </a:solidFill>
                          <a:effectLst/>
                          <a:latin typeface="Arial" charset="0"/>
                          <a:ea typeface="ＭＳ Ｐゴシック" charset="0"/>
                          <a:cs typeface="Arial" charset="0"/>
                        </a:rPr>
                        <a:t>sequences found in some </a:t>
                      </a:r>
                      <a:r>
                        <a:rPr kumimoji="0" lang="en-US" sz="1200" b="1" i="1" u="none" strike="noStrike" cap="none" normalizeH="0" baseline="0">
                          <a:ln>
                            <a:noFill/>
                          </a:ln>
                          <a:solidFill>
                            <a:srgbClr val="000000"/>
                          </a:solidFill>
                          <a:effectLst/>
                          <a:latin typeface="Arial" charset="0"/>
                          <a:ea typeface="ＭＳ Ｐゴシック" charset="0"/>
                          <a:cs typeface="Arial" charset="0"/>
                        </a:rPr>
                        <a:t>Enterobacteriaceae </a:t>
                      </a:r>
                      <a:r>
                        <a:rPr kumimoji="0" lang="en-US" sz="1200" b="1" i="0" u="none" strike="noStrike" cap="none" normalizeH="0" baseline="0">
                          <a:ln>
                            <a:noFill/>
                          </a:ln>
                          <a:solidFill>
                            <a:srgbClr val="000000"/>
                          </a:solidFill>
                          <a:effectLst/>
                          <a:latin typeface="Arial" charset="0"/>
                          <a:ea typeface="ＭＳ Ｐゴシック" charset="0"/>
                          <a:cs typeface="Arial" charset="0"/>
                        </a:rPr>
                        <a:t>only</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1225"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373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8 (2%)</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365 (98%)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rgbClr val="000000"/>
                          </a:solidFill>
                          <a:effectLst/>
                          <a:latin typeface="Arial" charset="0"/>
                          <a:ea typeface="ＭＳ Ｐゴシック" charset="0"/>
                          <a:cs typeface="Arial" charset="0"/>
                        </a:rPr>
                        <a:t>0 (0%)</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E1CB"/>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21094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0"/>
            <a:ext cx="6000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5890" name="Picture 2">
            <a:hlinkClick r:id="rId3"/>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297622" y="1998662"/>
            <a:ext cx="6834187" cy="2836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58079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152651"/>
            <a:ext cx="5524500"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8722" name="Rectangle 3"/>
          <p:cNvSpPr>
            <a:spLocks noChangeArrowheads="1"/>
          </p:cNvSpPr>
          <p:nvPr/>
        </p:nvSpPr>
        <p:spPr bwMode="auto">
          <a:xfrm>
            <a:off x="1752600" y="304800"/>
            <a:ext cx="8572500" cy="157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p>
            <a:pPr fontAlgn="base">
              <a:spcBef>
                <a:spcPct val="0"/>
              </a:spcBef>
              <a:spcAft>
                <a:spcPct val="0"/>
              </a:spcAft>
            </a:pPr>
            <a:r>
              <a:rPr lang="en-US" sz="2400">
                <a:solidFill>
                  <a:srgbClr val="000000"/>
                </a:solidFill>
                <a:latin typeface="Arial" charset="0"/>
                <a:ea typeface="ＭＳ Ｐゴシック" charset="0"/>
                <a:cs typeface="ＭＳ Ｐゴシック" charset="0"/>
              </a:rPr>
              <a:t>Vincent Daubin and Howard Ochman: Bacterial Genomes as New Gene Homes: The Genealogy of ORFans in </a:t>
            </a:r>
            <a:r>
              <a:rPr lang="en-US" sz="2400" i="1">
                <a:solidFill>
                  <a:srgbClr val="000000"/>
                </a:solidFill>
                <a:latin typeface="Arial" charset="0"/>
                <a:ea typeface="ＭＳ Ｐゴシック" charset="0"/>
                <a:cs typeface="ＭＳ Ｐゴシック" charset="0"/>
              </a:rPr>
              <a:t>E. coli.  Genome Research 14:1036-1042, 2004  </a:t>
            </a:r>
            <a:endParaRPr lang="en-US" sz="2400">
              <a:solidFill>
                <a:srgbClr val="000000"/>
              </a:solidFill>
              <a:latin typeface="Arial" charset="0"/>
              <a:ea typeface="ＭＳ Ｐゴシック" charset="0"/>
              <a:cs typeface="ＭＳ Ｐゴシック" charset="0"/>
            </a:endParaRPr>
          </a:p>
          <a:p>
            <a:pPr fontAlgn="base">
              <a:spcBef>
                <a:spcPct val="0"/>
              </a:spcBef>
              <a:spcAft>
                <a:spcPct val="0"/>
              </a:spcAft>
            </a:pPr>
            <a:r>
              <a:rPr lang="en-US" sz="2400">
                <a:solidFill>
                  <a:srgbClr val="000000"/>
                </a:solidFill>
                <a:latin typeface="Arial" charset="0"/>
                <a:ea typeface="ＭＳ Ｐゴシック" charset="0"/>
                <a:cs typeface="ＭＳ Ｐゴシック" charset="0"/>
              </a:rPr>
              <a:t> </a:t>
            </a:r>
          </a:p>
        </p:txBody>
      </p:sp>
      <p:sp>
        <p:nvSpPr>
          <p:cNvPr id="158723" name="Text Box 4"/>
          <p:cNvSpPr txBox="1">
            <a:spLocks noChangeArrowheads="1"/>
          </p:cNvSpPr>
          <p:nvPr/>
        </p:nvSpPr>
        <p:spPr bwMode="auto">
          <a:xfrm>
            <a:off x="1524000" y="2841626"/>
            <a:ext cx="3048000" cy="283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i="1">
                <a:solidFill>
                  <a:srgbClr val="000000"/>
                </a:solidFill>
              </a:rPr>
              <a:t>The ratio of non-synonymous to synonymous substitutions for genes found only in the E.coli - Salmonella clade is lower than 1, but larger than for more widely distributed genes.  </a:t>
            </a:r>
          </a:p>
        </p:txBody>
      </p:sp>
      <p:sp>
        <p:nvSpPr>
          <p:cNvPr id="158724" name="Line 5"/>
          <p:cNvSpPr>
            <a:spLocks noChangeShapeType="1"/>
          </p:cNvSpPr>
          <p:nvPr/>
        </p:nvSpPr>
        <p:spPr bwMode="auto">
          <a:xfrm>
            <a:off x="3763963" y="3352800"/>
            <a:ext cx="2895600" cy="0"/>
          </a:xfrm>
          <a:prstGeom prst="line">
            <a:avLst/>
          </a:prstGeom>
          <a:noFill/>
          <a:ln w="76200">
            <a:solidFill>
              <a:srgbClr val="5BD75B"/>
            </a:solidFill>
            <a:round/>
            <a:headEnd/>
            <a:tailEnd type="triangle" w="med" len="me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prstClr val="black"/>
              </a:solidFill>
              <a:latin typeface="Arial" charset="0"/>
              <a:ea typeface="ＭＳ Ｐゴシック" charset="0"/>
              <a:cs typeface="ＭＳ Ｐゴシック" charset="0"/>
            </a:endParaRPr>
          </a:p>
        </p:txBody>
      </p:sp>
      <p:sp>
        <p:nvSpPr>
          <p:cNvPr id="158725" name="Text Box 6"/>
          <p:cNvSpPr txBox="1">
            <a:spLocks noChangeArrowheads="1"/>
          </p:cNvSpPr>
          <p:nvPr/>
        </p:nvSpPr>
        <p:spPr bwMode="auto">
          <a:xfrm>
            <a:off x="4419600" y="6035676"/>
            <a:ext cx="637063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a:solidFill>
                  <a:srgbClr val="000000"/>
                </a:solidFill>
              </a:rPr>
              <a:t>Fig. 3 from Vincent Daubin and Howard Ochman,</a:t>
            </a:r>
            <a:r>
              <a:rPr lang="en-US" sz="1200" i="1">
                <a:solidFill>
                  <a:srgbClr val="000000"/>
                </a:solidFill>
              </a:rPr>
              <a:t>  Genome Research 14:1036-1042, 2004</a:t>
            </a:r>
          </a:p>
          <a:p>
            <a:pPr eaLnBrk="1" fontAlgn="base" hangingPunct="1">
              <a:spcBef>
                <a:spcPct val="0"/>
              </a:spcBef>
              <a:spcAft>
                <a:spcPct val="0"/>
              </a:spcAft>
            </a:pPr>
            <a:endParaRPr lang="en-US" sz="1200">
              <a:solidFill>
                <a:srgbClr val="000000"/>
              </a:solidFill>
            </a:endParaRPr>
          </a:p>
        </p:txBody>
      </p:sp>
      <p:cxnSp>
        <p:nvCxnSpPr>
          <p:cNvPr id="158726" name="Straight Arrow Connector 6"/>
          <p:cNvCxnSpPr>
            <a:cxnSpLocks noChangeShapeType="1"/>
          </p:cNvCxnSpPr>
          <p:nvPr/>
        </p:nvCxnSpPr>
        <p:spPr bwMode="auto">
          <a:xfrm flipV="1">
            <a:off x="6245225" y="5318125"/>
            <a:ext cx="3479800" cy="7938"/>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158727" name="TextBox 7"/>
          <p:cNvSpPr txBox="1">
            <a:spLocks noChangeArrowheads="1"/>
          </p:cNvSpPr>
          <p:nvPr/>
        </p:nvSpPr>
        <p:spPr bwMode="auto">
          <a:xfrm>
            <a:off x="6462714" y="4987926"/>
            <a:ext cx="32654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911225" eaLnBrk="0" hangingPunct="0">
              <a:defRPr sz="2400">
                <a:solidFill>
                  <a:schemeClr val="tx1"/>
                </a:solidFill>
                <a:latin typeface="Arial" charset="0"/>
                <a:ea typeface="ＭＳ Ｐゴシック" charset="0"/>
                <a:cs typeface="ＭＳ Ｐゴシック" charset="0"/>
              </a:defRPr>
            </a:lvl1pPr>
            <a:lvl2pPr marL="742950" indent="-285750" defTabSz="911225" eaLnBrk="0" hangingPunct="0">
              <a:defRPr sz="2400">
                <a:solidFill>
                  <a:schemeClr val="tx1"/>
                </a:solidFill>
                <a:latin typeface="Arial" charset="0"/>
                <a:ea typeface="ＭＳ Ｐゴシック" charset="0"/>
              </a:defRPr>
            </a:lvl2pPr>
            <a:lvl3pPr marL="1143000" indent="-228600" defTabSz="911225" eaLnBrk="0" hangingPunct="0">
              <a:defRPr sz="2400">
                <a:solidFill>
                  <a:schemeClr val="tx1"/>
                </a:solidFill>
                <a:latin typeface="Arial" charset="0"/>
                <a:ea typeface="ＭＳ Ｐゴシック" charset="0"/>
              </a:defRPr>
            </a:lvl3pPr>
            <a:lvl4pPr marL="1600200" indent="-228600" defTabSz="911225" eaLnBrk="0" hangingPunct="0">
              <a:defRPr sz="2400">
                <a:solidFill>
                  <a:schemeClr val="tx1"/>
                </a:solidFill>
                <a:latin typeface="Arial" charset="0"/>
                <a:ea typeface="ＭＳ Ｐゴシック" charset="0"/>
              </a:defRPr>
            </a:lvl4pPr>
            <a:lvl5pPr marL="2057400" indent="-228600" defTabSz="911225" eaLnBrk="0" hangingPunct="0">
              <a:defRPr sz="2400">
                <a:solidFill>
                  <a:schemeClr val="tx1"/>
                </a:solidFill>
                <a:latin typeface="Arial" charset="0"/>
                <a:ea typeface="ＭＳ Ｐゴシック" charset="0"/>
              </a:defRPr>
            </a:lvl5pPr>
            <a:lvl6pPr marL="2514600" indent="-228600" defTabSz="911225"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11225"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11225"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11225"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400" b="1">
                <a:solidFill>
                  <a:srgbClr val="000000"/>
                </a:solidFill>
                <a:cs typeface="Arial" charset="0"/>
              </a:rPr>
              <a:t>Increasing phylogenetic depth</a:t>
            </a:r>
          </a:p>
        </p:txBody>
      </p:sp>
    </p:spTree>
    <p:extLst>
      <p:ext uri="{BB962C8B-B14F-4D97-AF65-F5344CB8AC3E}">
        <p14:creationId xmlns:p14="http://schemas.microsoft.com/office/powerpoint/2010/main" val="78565048"/>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0769" name="Object 2"/>
          <p:cNvGraphicFramePr>
            <a:graphicFrameLocks noChangeAspect="1"/>
          </p:cNvGraphicFramePr>
          <p:nvPr/>
        </p:nvGraphicFramePr>
        <p:xfrm>
          <a:off x="2882349" y="1553740"/>
          <a:ext cx="6158465" cy="4618460"/>
        </p:xfrm>
        <a:graphic>
          <a:graphicData uri="http://schemas.openxmlformats.org/presentationml/2006/ole">
            <mc:AlternateContent xmlns:mc="http://schemas.openxmlformats.org/markup-compatibility/2006">
              <mc:Choice xmlns:v="urn:schemas-microsoft-com:vml" Requires="v">
                <p:oleObj spid="_x0000_s11269" name="Photo Editor Photo" r:id="rId4" imgW="6095238" imgH="4572396" progId="">
                  <p:embed/>
                </p:oleObj>
              </mc:Choice>
              <mc:Fallback>
                <p:oleObj name="Photo Editor Photo" r:id="rId4" imgW="6095238" imgH="4572396" progId="">
                  <p:embed/>
                  <p:pic>
                    <p:nvPicPr>
                      <p:cNvPr id="160769"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349" y="1553740"/>
                        <a:ext cx="6158465" cy="46184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60770" name="Text Box 3"/>
          <p:cNvSpPr txBox="1">
            <a:spLocks noChangeArrowheads="1"/>
          </p:cNvSpPr>
          <p:nvPr/>
        </p:nvSpPr>
        <p:spPr bwMode="auto">
          <a:xfrm>
            <a:off x="1812926" y="115888"/>
            <a:ext cx="8016875" cy="1631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Trunk-of-my-car analogy:  Hardly anything in there is the is the result of providing a selective advantage.  Some items are removed quickly (purifying selection), some are useful under some conditions, but most things do not alter the fitness.   See </a:t>
            </a:r>
            <a:r>
              <a:rPr lang="en-US" sz="2000" dirty="0">
                <a:solidFill>
                  <a:srgbClr val="000000"/>
                </a:solidFill>
                <a:hlinkClick r:id="rId6"/>
              </a:rPr>
              <a:t>here </a:t>
            </a:r>
            <a:r>
              <a:rPr lang="en-US" sz="2000" dirty="0">
                <a:solidFill>
                  <a:srgbClr val="000000"/>
                </a:solidFill>
              </a:rPr>
              <a:t>for a published version. </a:t>
            </a:r>
          </a:p>
        </p:txBody>
      </p:sp>
      <p:pic>
        <p:nvPicPr>
          <p:cNvPr id="160771" name="Picture 4" descr="roquefo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6401" y="2859089"/>
            <a:ext cx="2193925" cy="2022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772" name="Line 5"/>
          <p:cNvSpPr>
            <a:spLocks noChangeShapeType="1"/>
          </p:cNvSpPr>
          <p:nvPr/>
        </p:nvSpPr>
        <p:spPr bwMode="auto">
          <a:xfrm>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3" name="Line 6"/>
          <p:cNvSpPr>
            <a:spLocks noChangeShapeType="1"/>
          </p:cNvSpPr>
          <p:nvPr/>
        </p:nvSpPr>
        <p:spPr bwMode="auto">
          <a:xfrm flipV="1">
            <a:off x="1812926" y="2859088"/>
            <a:ext cx="1692275" cy="1649412"/>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160774" name="Group 7"/>
          <p:cNvGrpSpPr>
            <a:grpSpLocks/>
          </p:cNvGrpSpPr>
          <p:nvPr/>
        </p:nvGrpSpPr>
        <p:grpSpPr bwMode="auto">
          <a:xfrm>
            <a:off x="8610601" y="873126"/>
            <a:ext cx="1954213" cy="4537075"/>
            <a:chOff x="4224" y="288"/>
            <a:chExt cx="1375" cy="3002"/>
          </a:xfrm>
        </p:grpSpPr>
        <p:pic>
          <p:nvPicPr>
            <p:cNvPr id="160778" name="Picture 8"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4" y="816"/>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79" name="Picture 9"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5" y="1051"/>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0780" name="Picture 10" descr="TNT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91" y="288"/>
              <a:ext cx="734" cy="22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60775" name="Line 11"/>
          <p:cNvSpPr>
            <a:spLocks noChangeShapeType="1"/>
          </p:cNvSpPr>
          <p:nvPr/>
        </p:nvSpPr>
        <p:spPr bwMode="auto">
          <a:xfrm>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6" name="Line 12"/>
          <p:cNvSpPr>
            <a:spLocks noChangeShapeType="1"/>
          </p:cNvSpPr>
          <p:nvPr/>
        </p:nvSpPr>
        <p:spPr bwMode="auto">
          <a:xfrm flipV="1">
            <a:off x="8659813" y="2627313"/>
            <a:ext cx="1905000" cy="1981200"/>
          </a:xfrm>
          <a:prstGeom prst="line">
            <a:avLst/>
          </a:prstGeom>
          <a:noFill/>
          <a:ln w="76200">
            <a:solidFill>
              <a:srgbClr val="FF9900"/>
            </a:solidFill>
            <a:round/>
            <a:headEnd/>
            <a:tailEnd/>
          </a:ln>
          <a:extLst>
            <a:ext uri="{909E8E84-426E-40dd-AFC4-6F175D3DCCD1}">
              <a14:hiddenFill xmlns:a14="http://schemas.microsoft.com/office/drawing/2010/main" xmlns="">
                <a:noFill/>
              </a14:hiddenFill>
            </a:ext>
          </a:extLst>
        </p:spPr>
        <p:txBody>
          <a:bodyPr lIns="91429" tIns="45714" rIns="91429" bIns="45714"/>
          <a:lstStyle/>
          <a:p>
            <a:pPr fontAlgn="base">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0777" name="Text Box 13"/>
          <p:cNvSpPr txBox="1">
            <a:spLocks noChangeArrowheads="1"/>
          </p:cNvSpPr>
          <p:nvPr/>
        </p:nvSpPr>
        <p:spPr bwMode="auto">
          <a:xfrm>
            <a:off x="1720851" y="6156325"/>
            <a:ext cx="8843963"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700" b="1" i="1" dirty="0">
                <a:solidFill>
                  <a:srgbClr val="0066FF"/>
                </a:solidFill>
              </a:rPr>
              <a:t>Could some of the inferred purifying selection be due to the acquisition of novel detrimental characteristics (e.g., protein toxicity, HOPELESS MONSTERS)? </a:t>
            </a:r>
          </a:p>
        </p:txBody>
      </p:sp>
    </p:spTree>
    <p:extLst>
      <p:ext uri="{BB962C8B-B14F-4D97-AF65-F5344CB8AC3E}">
        <p14:creationId xmlns:p14="http://schemas.microsoft.com/office/powerpoint/2010/main" val="352280433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Title 1"/>
          <p:cNvSpPr>
            <a:spLocks noGrp="1"/>
          </p:cNvSpPr>
          <p:nvPr>
            <p:ph type="title"/>
          </p:nvPr>
        </p:nvSpPr>
        <p:spPr/>
        <p:txBody>
          <a:bodyPr/>
          <a:lstStyle/>
          <a:p>
            <a:pPr eaLnBrk="1" hangingPunct="1"/>
            <a:r>
              <a:rPr lang="en-US">
                <a:latin typeface="Arial" charset="0"/>
              </a:rPr>
              <a:t> </a:t>
            </a:r>
          </a:p>
        </p:txBody>
      </p:sp>
      <p:sp>
        <p:nvSpPr>
          <p:cNvPr id="272386" name="Title 1"/>
          <p:cNvSpPr txBox="1">
            <a:spLocks/>
          </p:cNvSpPr>
          <p:nvPr/>
        </p:nvSpPr>
        <p:spPr bwMode="gray">
          <a:xfrm>
            <a:off x="1857376" y="284163"/>
            <a:ext cx="8520113"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45627" rIns="0" bIns="45627"/>
          <a:lstStyle>
            <a:lvl1pPr defTabSz="450850" eaLnBrk="0" hangingPunct="0">
              <a:defRPr sz="2400">
                <a:solidFill>
                  <a:schemeClr val="tx1"/>
                </a:solidFill>
                <a:latin typeface="Arial" charset="0"/>
                <a:ea typeface="ＭＳ Ｐゴシック" charset="0"/>
                <a:cs typeface="ＭＳ Ｐゴシック" charset="0"/>
              </a:defRPr>
            </a:lvl1pPr>
            <a:lvl2pPr marL="742950" indent="-285750" defTabSz="450850" eaLnBrk="0" hangingPunct="0">
              <a:defRPr sz="2400">
                <a:solidFill>
                  <a:schemeClr val="tx1"/>
                </a:solidFill>
                <a:latin typeface="Arial" charset="0"/>
                <a:ea typeface="ＭＳ Ｐゴシック" charset="0"/>
              </a:defRPr>
            </a:lvl2pPr>
            <a:lvl3pPr marL="1143000" indent="-228600" defTabSz="450850" eaLnBrk="0" hangingPunct="0">
              <a:defRPr sz="2400">
                <a:solidFill>
                  <a:schemeClr val="tx1"/>
                </a:solidFill>
                <a:latin typeface="Arial" charset="0"/>
                <a:ea typeface="ＭＳ Ｐゴシック" charset="0"/>
              </a:defRPr>
            </a:lvl3pPr>
            <a:lvl4pPr marL="1600200" indent="-228600" defTabSz="450850" eaLnBrk="0" hangingPunct="0">
              <a:defRPr sz="2400">
                <a:solidFill>
                  <a:schemeClr val="tx1"/>
                </a:solidFill>
                <a:latin typeface="Arial" charset="0"/>
                <a:ea typeface="ＭＳ Ｐゴシック" charset="0"/>
              </a:defRPr>
            </a:lvl4pPr>
            <a:lvl5pPr marL="2057400" indent="-228600" defTabSz="450850" eaLnBrk="0" hangingPunct="0">
              <a:defRPr sz="2400">
                <a:solidFill>
                  <a:schemeClr val="tx1"/>
                </a:solidFill>
                <a:latin typeface="Arial" charset="0"/>
                <a:ea typeface="ＭＳ Ｐゴシック" charset="0"/>
              </a:defRPr>
            </a:lvl5pPr>
            <a:lvl6pPr marL="2514600" indent="-228600" defTabSz="4508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508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508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5085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lnSpc>
                <a:spcPct val="90000"/>
              </a:lnSpc>
              <a:spcBef>
                <a:spcPct val="0"/>
              </a:spcBef>
              <a:spcAft>
                <a:spcPct val="0"/>
              </a:spcAft>
            </a:pPr>
            <a:r>
              <a:rPr lang="en-US" sz="2000" b="1">
                <a:solidFill>
                  <a:srgbClr val="000000"/>
                </a:solidFill>
                <a:cs typeface="Arial" charset="0"/>
              </a:rPr>
              <a:t>Vertically Inherited Genes  Not Expressed for Function</a:t>
            </a:r>
            <a:endParaRPr lang="en-US" sz="2000" b="1" i="1">
              <a:solidFill>
                <a:srgbClr val="000000"/>
              </a:solidFill>
              <a:cs typeface="Arial"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rcRect b="7365"/>
          <a:stretch>
            <a:fillRect/>
          </a:stretch>
        </p:blipFill>
        <p:spPr bwMode="auto">
          <a:xfrm>
            <a:off x="1857376" y="1808163"/>
            <a:ext cx="8569325" cy="4430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3403510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Title 1"/>
          <p:cNvSpPr>
            <a:spLocks noGrp="1"/>
          </p:cNvSpPr>
          <p:nvPr>
            <p:ph type="title"/>
          </p:nvPr>
        </p:nvSpPr>
        <p:spPr/>
        <p:txBody>
          <a:bodyPr/>
          <a:lstStyle/>
          <a:p>
            <a:pPr algn="ctr" eaLnBrk="1" hangingPunct="1"/>
            <a:r>
              <a:rPr lang="en-US" sz="2000">
                <a:latin typeface="Arial" charset="0"/>
              </a:rPr>
              <a:t>Counting Algorithm</a:t>
            </a:r>
          </a:p>
        </p:txBody>
      </p:sp>
      <p:pic>
        <p:nvPicPr>
          <p:cNvPr id="273410"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60526" y="1049338"/>
            <a:ext cx="6556375" cy="1860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3411" name="Picture 3"/>
          <p:cNvPicPr>
            <a:picLocks noChangeAspect="1" noChangeArrowheads="1"/>
          </p:cNvPicPr>
          <p:nvPr/>
        </p:nvPicPr>
        <p:blipFill>
          <a:blip r:embed="rId3">
            <a:extLst>
              <a:ext uri="{28A0092B-C50C-407E-A947-70E740481C1C}">
                <a14:useLocalDpi xmlns:a14="http://schemas.microsoft.com/office/drawing/2010/main" val="0"/>
              </a:ext>
            </a:extLst>
          </a:blip>
          <a:srcRect l="3609" t="2892" r="1871" b="62604"/>
          <a:stretch>
            <a:fillRect/>
          </a:stretch>
        </p:blipFill>
        <p:spPr bwMode="auto">
          <a:xfrm>
            <a:off x="1701800" y="3476626"/>
            <a:ext cx="6472238" cy="30575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a:spLocks noChangeArrowheads="1"/>
          </p:cNvSpPr>
          <p:nvPr/>
        </p:nvSpPr>
        <p:spPr bwMode="auto">
          <a:xfrm>
            <a:off x="3698876" y="1049338"/>
            <a:ext cx="157163"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11" name="Rectangle 10"/>
          <p:cNvSpPr>
            <a:spLocks noChangeArrowheads="1"/>
          </p:cNvSpPr>
          <p:nvPr/>
        </p:nvSpPr>
        <p:spPr bwMode="auto">
          <a:xfrm>
            <a:off x="3019425" y="3462338"/>
            <a:ext cx="158750" cy="1776412"/>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graphicFrame>
        <p:nvGraphicFramePr>
          <p:cNvPr id="13" name="Diagram 12"/>
          <p:cNvGraphicFramePr/>
          <p:nvPr/>
        </p:nvGraphicFramePr>
        <p:xfrm>
          <a:off x="8139548" y="1251526"/>
          <a:ext cx="2528454" cy="513644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20" name="Group 19"/>
          <p:cNvGrpSpPr>
            <a:grpSpLocks/>
          </p:cNvGrpSpPr>
          <p:nvPr/>
        </p:nvGrpSpPr>
        <p:grpSpPr bwMode="auto">
          <a:xfrm>
            <a:off x="5021264" y="2936875"/>
            <a:ext cx="3057525" cy="412750"/>
            <a:chOff x="3497056" y="2936773"/>
            <a:chExt cx="3057306" cy="412581"/>
          </a:xfrm>
        </p:grpSpPr>
        <p:grpSp>
          <p:nvGrpSpPr>
            <p:cNvPr id="273422" name="Group 17"/>
            <p:cNvGrpSpPr>
              <a:grpSpLocks/>
            </p:cNvGrpSpPr>
            <p:nvPr/>
          </p:nvGrpSpPr>
          <p:grpSpPr bwMode="auto">
            <a:xfrm>
              <a:off x="3497056" y="2936773"/>
              <a:ext cx="998162" cy="412581"/>
              <a:chOff x="3497056" y="2936773"/>
              <a:chExt cx="998162" cy="412581"/>
            </a:xfrm>
          </p:grpSpPr>
          <p:cxnSp>
            <p:nvCxnSpPr>
              <p:cNvPr id="273424" name="Straight Arrow Connector 6"/>
              <p:cNvCxnSpPr>
                <a:cxnSpLocks noChangeShapeType="1"/>
              </p:cNvCxnSpPr>
              <p:nvPr/>
            </p:nvCxnSpPr>
            <p:spPr bwMode="auto">
              <a:xfrm>
                <a:off x="4118290" y="2936773"/>
                <a:ext cx="376928" cy="166360"/>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cxnSp>
            <p:nvCxnSpPr>
              <p:cNvPr id="273425" name="Straight Arrow Connector 13"/>
              <p:cNvCxnSpPr>
                <a:cxnSpLocks noChangeShapeType="1"/>
              </p:cNvCxnSpPr>
              <p:nvPr/>
            </p:nvCxnSpPr>
            <p:spPr bwMode="auto">
              <a:xfrm flipV="1">
                <a:off x="3497056" y="3172692"/>
                <a:ext cx="998162" cy="176662"/>
              </a:xfrm>
              <a:prstGeom prst="straightConnector1">
                <a:avLst/>
              </a:prstGeom>
              <a:noFill/>
              <a:ln w="28575">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
          <p:nvSpPr>
            <p:cNvPr id="273423" name="TextBox 18"/>
            <p:cNvSpPr txBox="1">
              <a:spLocks noChangeArrowheads="1"/>
            </p:cNvSpPr>
            <p:nvPr/>
          </p:nvSpPr>
          <p:spPr bwMode="auto">
            <a:xfrm>
              <a:off x="4495217" y="3012315"/>
              <a:ext cx="2059145"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000000"/>
                  </a:solidFill>
                </a:rPr>
                <a:t>1 non-synonymous change</a:t>
              </a:r>
            </a:p>
          </p:txBody>
        </p:sp>
      </p:grpSp>
      <p:grpSp>
        <p:nvGrpSpPr>
          <p:cNvPr id="273416" name="Group 3"/>
          <p:cNvGrpSpPr>
            <a:grpSpLocks/>
          </p:cNvGrpSpPr>
          <p:nvPr/>
        </p:nvGrpSpPr>
        <p:grpSpPr bwMode="auto">
          <a:xfrm>
            <a:off x="3470276" y="2813051"/>
            <a:ext cx="2360613" cy="246063"/>
            <a:chOff x="1947046" y="2813663"/>
            <a:chExt cx="2359708" cy="246224"/>
          </a:xfrm>
        </p:grpSpPr>
        <p:sp>
          <p:nvSpPr>
            <p:cNvPr id="273420" name="TextBox 2"/>
            <p:cNvSpPr txBox="1">
              <a:spLocks noChangeArrowheads="1"/>
            </p:cNvSpPr>
            <p:nvPr/>
          </p:nvSpPr>
          <p:spPr bwMode="auto">
            <a:xfrm>
              <a:off x="1947046" y="2813663"/>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nucleotide substitution</a:t>
              </a:r>
            </a:p>
          </p:txBody>
        </p:sp>
        <p:cxnSp>
          <p:nvCxnSpPr>
            <p:cNvPr id="273421" name="Straight Arrow Connector 15"/>
            <p:cNvCxnSpPr>
              <a:cxnSpLocks noChangeShapeType="1"/>
            </p:cNvCxnSpPr>
            <p:nvPr/>
          </p:nvCxnSpPr>
          <p:spPr bwMode="auto">
            <a:xfrm flipV="1">
              <a:off x="2416708" y="2948351"/>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grpSp>
        <p:nvGrpSpPr>
          <p:cNvPr id="273417" name="Group 7"/>
          <p:cNvGrpSpPr>
            <a:grpSpLocks/>
          </p:cNvGrpSpPr>
          <p:nvPr/>
        </p:nvGrpSpPr>
        <p:grpSpPr bwMode="auto">
          <a:xfrm>
            <a:off x="2800351" y="3225801"/>
            <a:ext cx="2359025" cy="246063"/>
            <a:chOff x="1275789" y="3226244"/>
            <a:chExt cx="2359708" cy="246224"/>
          </a:xfrm>
        </p:grpSpPr>
        <p:sp>
          <p:nvSpPr>
            <p:cNvPr id="273418" name="TextBox 11"/>
            <p:cNvSpPr txBox="1">
              <a:spLocks noChangeArrowheads="1"/>
            </p:cNvSpPr>
            <p:nvPr/>
          </p:nvSpPr>
          <p:spPr bwMode="auto">
            <a:xfrm>
              <a:off x="1275789" y="3226244"/>
              <a:ext cx="2359708" cy="246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000" b="1">
                  <a:solidFill>
                    <a:srgbClr val="000000"/>
                  </a:solidFill>
                </a:rPr>
                <a:t>X=2     1 amino acid substitution</a:t>
              </a:r>
            </a:p>
          </p:txBody>
        </p:sp>
        <p:cxnSp>
          <p:nvCxnSpPr>
            <p:cNvPr id="273419" name="Straight Arrow Connector 22"/>
            <p:cNvCxnSpPr>
              <a:cxnSpLocks noChangeShapeType="1"/>
            </p:cNvCxnSpPr>
            <p:nvPr/>
          </p:nvCxnSpPr>
          <p:spPr bwMode="auto">
            <a:xfrm flipV="1">
              <a:off x="1742453" y="3349354"/>
              <a:ext cx="151758" cy="1"/>
            </a:xfrm>
            <a:prstGeom prst="straightConnector1">
              <a:avLst/>
            </a:prstGeom>
            <a:noFill/>
            <a:ln w="19050">
              <a:solidFill>
                <a:srgbClr val="0070C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grpSp>
    </p:spTree>
    <p:extLst>
      <p:ext uri="{BB962C8B-B14F-4D97-AF65-F5344CB8AC3E}">
        <p14:creationId xmlns:p14="http://schemas.microsoft.com/office/powerpoint/2010/main" val="22875274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4433" name="Title 1"/>
          <p:cNvSpPr>
            <a:spLocks noGrp="1"/>
          </p:cNvSpPr>
          <p:nvPr>
            <p:ph type="title"/>
          </p:nvPr>
        </p:nvSpPr>
        <p:spPr/>
        <p:txBody>
          <a:bodyPr/>
          <a:lstStyle/>
          <a:p>
            <a:pPr algn="ctr" eaLnBrk="1" hangingPunct="1"/>
            <a:r>
              <a:rPr lang="en-US" sz="2000">
                <a:latin typeface="Arial" charset="0"/>
              </a:rPr>
              <a:t>Simulation Algorithm</a:t>
            </a:r>
          </a:p>
        </p:txBody>
      </p:sp>
      <p:pic>
        <p:nvPicPr>
          <p:cNvPr id="274434" name="Picture 2"/>
          <p:cNvPicPr>
            <a:picLocks noChangeAspect="1" noChangeArrowheads="1"/>
          </p:cNvPicPr>
          <p:nvPr/>
        </p:nvPicPr>
        <p:blipFill>
          <a:blip r:embed="rId2">
            <a:extLst>
              <a:ext uri="{28A0092B-C50C-407E-A947-70E740481C1C}">
                <a14:useLocalDpi xmlns:a14="http://schemas.microsoft.com/office/drawing/2010/main" val="0"/>
              </a:ext>
            </a:extLst>
          </a:blip>
          <a:srcRect l="3343" t="3099" r="2406" b="76241"/>
          <a:stretch>
            <a:fillRect/>
          </a:stretch>
        </p:blipFill>
        <p:spPr bwMode="auto">
          <a:xfrm>
            <a:off x="1617664" y="1049338"/>
            <a:ext cx="6396037" cy="18145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aphicFrame>
        <p:nvGraphicFramePr>
          <p:cNvPr id="9" name="Diagram 8"/>
          <p:cNvGraphicFramePr/>
          <p:nvPr/>
        </p:nvGraphicFramePr>
        <p:xfrm>
          <a:off x="8057188" y="1251526"/>
          <a:ext cx="2528454" cy="5136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angle 9"/>
          <p:cNvSpPr>
            <a:spLocks noChangeArrowheads="1"/>
          </p:cNvSpPr>
          <p:nvPr/>
        </p:nvSpPr>
        <p:spPr bwMode="auto">
          <a:xfrm>
            <a:off x="3425825" y="1547814"/>
            <a:ext cx="292100" cy="149225"/>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pic>
        <p:nvPicPr>
          <p:cNvPr id="274437" name="Picture 3"/>
          <p:cNvPicPr>
            <a:picLocks noChangeAspect="1" noChangeArrowheads="1"/>
          </p:cNvPicPr>
          <p:nvPr/>
        </p:nvPicPr>
        <p:blipFill>
          <a:blip r:embed="rId8">
            <a:extLst>
              <a:ext uri="{28A0092B-C50C-407E-A947-70E740481C1C}">
                <a14:useLocalDpi xmlns:a14="http://schemas.microsoft.com/office/drawing/2010/main" val="0"/>
              </a:ext>
            </a:extLst>
          </a:blip>
          <a:srcRect l="3609" t="2892" r="1871" b="62604"/>
          <a:stretch>
            <a:fillRect/>
          </a:stretch>
        </p:blipFill>
        <p:spPr bwMode="auto">
          <a:xfrm>
            <a:off x="1706564" y="3192464"/>
            <a:ext cx="6307137" cy="2979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Rectangle 11"/>
          <p:cNvSpPr>
            <a:spLocks noChangeArrowheads="1"/>
          </p:cNvSpPr>
          <p:nvPr/>
        </p:nvSpPr>
        <p:spPr bwMode="auto">
          <a:xfrm>
            <a:off x="2998789" y="3330576"/>
            <a:ext cx="136525" cy="1566863"/>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
        <p:nvSpPr>
          <p:cNvPr id="8" name="Rectangle 7"/>
          <p:cNvSpPr>
            <a:spLocks noChangeArrowheads="1"/>
          </p:cNvSpPr>
          <p:nvPr/>
        </p:nvSpPr>
        <p:spPr bwMode="auto">
          <a:xfrm>
            <a:off x="3417888" y="1506539"/>
            <a:ext cx="146050" cy="211137"/>
          </a:xfrm>
          <a:prstGeom prst="rect">
            <a:avLst/>
          </a:prstGeom>
          <a:noFill/>
          <a:ln w="28575">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lIns="89814" tIns="46705" rIns="89814" bIns="46705" anchor="ctr"/>
          <a:lstStyle/>
          <a:p>
            <a:pPr defTabSz="911225" fontAlgn="base">
              <a:spcBef>
                <a:spcPct val="0"/>
              </a:spcBef>
              <a:spcAft>
                <a:spcPct val="0"/>
              </a:spcAft>
            </a:pPr>
            <a:endParaRPr lang="en-US" sz="20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29852231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par>
                                <p:cTn id="13" presetID="10" presetClass="exit" presetSubtype="0" fill="hold" grpId="1" nodeType="withEffect">
                                  <p:stCondLst>
                                    <p:cond delay="0"/>
                                  </p:stCondLst>
                                  <p:childTnLst>
                                    <p:animEffect transition="out" filter="fade">
                                      <p:cBhvr>
                                        <p:cTn id="14" dur="500"/>
                                        <p:tgtEl>
                                          <p:spTgt spid="8"/>
                                        </p:tgtEl>
                                      </p:cBhvr>
                                    </p:animEffect>
                                    <p:set>
                                      <p:cBhvr>
                                        <p:cTn id="15" dur="1" fill="hold">
                                          <p:stCondLst>
                                            <p:cond delay="499"/>
                                          </p:stCondLst>
                                        </p:cTn>
                                        <p:tgtEl>
                                          <p:spTgt spid="8"/>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8" grpId="0" animBg="1"/>
      <p:bldP spid="8"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1"/>
          <p:cNvSpPr>
            <a:spLocks noGrp="1"/>
          </p:cNvSpPr>
          <p:nvPr>
            <p:ph type="title"/>
          </p:nvPr>
        </p:nvSpPr>
        <p:spPr>
          <a:xfrm>
            <a:off x="1846263" y="217489"/>
            <a:ext cx="8520112" cy="668337"/>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pic>
        <p:nvPicPr>
          <p:cNvPr id="5141"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1339" y="4076701"/>
            <a:ext cx="3514725" cy="2551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2"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8463" y="4081463"/>
            <a:ext cx="3509962" cy="2546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44" name="Picture 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48463" y="1403350"/>
            <a:ext cx="3509962" cy="2547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TextBox 2"/>
          <p:cNvSpPr txBox="1">
            <a:spLocks noChangeArrowheads="1"/>
          </p:cNvSpPr>
          <p:nvPr/>
        </p:nvSpPr>
        <p:spPr bwMode="auto">
          <a:xfrm>
            <a:off x="6870700" y="1074739"/>
            <a:ext cx="3265488"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Probability distribution</a:t>
            </a:r>
          </a:p>
        </p:txBody>
      </p:sp>
      <p:sp>
        <p:nvSpPr>
          <p:cNvPr id="32" name="TextBox 31"/>
          <p:cNvSpPr txBox="1">
            <a:spLocks noChangeArrowheads="1"/>
          </p:cNvSpPr>
          <p:nvPr/>
        </p:nvSpPr>
        <p:spPr bwMode="auto">
          <a:xfrm>
            <a:off x="3205164" y="1033464"/>
            <a:ext cx="3267075" cy="3075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sz="1400" b="1" dirty="0">
                <a:solidFill>
                  <a:srgbClr val="000000"/>
                </a:solidFill>
              </a:rPr>
              <a:t>Count distribution from simulations </a:t>
            </a:r>
          </a:p>
        </p:txBody>
      </p:sp>
      <p:sp>
        <p:nvSpPr>
          <p:cNvPr id="4" name="TextBox 3"/>
          <p:cNvSpPr txBox="1">
            <a:spLocks noChangeArrowheads="1"/>
          </p:cNvSpPr>
          <p:nvPr/>
        </p:nvSpPr>
        <p:spPr bwMode="auto">
          <a:xfrm>
            <a:off x="1574800" y="2133601"/>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000000"/>
                </a:solidFill>
                <a:cs typeface="Arial" charset="0"/>
              </a:rPr>
              <a:t>Non-synonymous</a:t>
            </a:r>
          </a:p>
        </p:txBody>
      </p:sp>
      <p:sp>
        <p:nvSpPr>
          <p:cNvPr id="34" name="TextBox 33"/>
          <p:cNvSpPr txBox="1">
            <a:spLocks noChangeArrowheads="1"/>
          </p:cNvSpPr>
          <p:nvPr/>
        </p:nvSpPr>
        <p:spPr bwMode="auto">
          <a:xfrm>
            <a:off x="1574800" y="5213351"/>
            <a:ext cx="1557338"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pic>
        <p:nvPicPr>
          <p:cNvPr id="5145" name="Picture 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1339" y="1403350"/>
            <a:ext cx="3514725" cy="2552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9" name="Group 8"/>
          <p:cNvGrpSpPr>
            <a:grpSpLocks/>
          </p:cNvGrpSpPr>
          <p:nvPr/>
        </p:nvGrpSpPr>
        <p:grpSpPr bwMode="auto">
          <a:xfrm>
            <a:off x="7912100" y="2665413"/>
            <a:ext cx="1098550" cy="1009650"/>
            <a:chOff x="6388851" y="2665867"/>
            <a:chExt cx="1097948" cy="1008666"/>
          </a:xfrm>
        </p:grpSpPr>
        <p:cxnSp>
          <p:nvCxnSpPr>
            <p:cNvPr id="275478" name="Straight Arrow Connector 15"/>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9" name="TextBox 6"/>
            <p:cNvSpPr txBox="1">
              <a:spLocks noChangeArrowheads="1"/>
            </p:cNvSpPr>
            <p:nvPr/>
          </p:nvSpPr>
          <p:spPr bwMode="auto">
            <a:xfrm>
              <a:off x="6501740" y="2665867"/>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24</a:t>
              </a:r>
            </a:p>
            <a:p>
              <a:pPr eaLnBrk="1" fontAlgn="base" hangingPunct="1">
                <a:spcBef>
                  <a:spcPct val="0"/>
                </a:spcBef>
                <a:spcAft>
                  <a:spcPct val="0"/>
                </a:spcAft>
              </a:pPr>
              <a:r>
                <a:rPr lang="en-US" sz="1000" b="1">
                  <a:solidFill>
                    <a:srgbClr val="FF0000"/>
                  </a:solidFill>
                </a:rPr>
                <a:t>p=0.763</a:t>
              </a:r>
            </a:p>
            <a:p>
              <a:pPr eaLnBrk="1" fontAlgn="base" hangingPunct="1">
                <a:spcBef>
                  <a:spcPct val="0"/>
                </a:spcBef>
                <a:spcAft>
                  <a:spcPct val="0"/>
                </a:spcAft>
              </a:pPr>
              <a:r>
                <a:rPr lang="en-US" sz="1000" b="1">
                  <a:solidFill>
                    <a:srgbClr val="FF0000"/>
                  </a:solidFill>
                </a:rPr>
                <a:t>P(≤24)=3.63E-23</a:t>
              </a:r>
            </a:p>
          </p:txBody>
        </p:sp>
      </p:grpSp>
      <p:grpSp>
        <p:nvGrpSpPr>
          <p:cNvPr id="20" name="Group 19"/>
          <p:cNvGrpSpPr>
            <a:grpSpLocks/>
          </p:cNvGrpSpPr>
          <p:nvPr/>
        </p:nvGrpSpPr>
        <p:grpSpPr bwMode="auto">
          <a:xfrm>
            <a:off x="4384675" y="2973388"/>
            <a:ext cx="1098550" cy="671512"/>
            <a:chOff x="6388851" y="3003027"/>
            <a:chExt cx="1097948" cy="671506"/>
          </a:xfrm>
        </p:grpSpPr>
        <p:cxnSp>
          <p:nvCxnSpPr>
            <p:cNvPr id="275476" name="Straight Arrow Connector 20"/>
            <p:cNvCxnSpPr>
              <a:cxnSpLocks noChangeShapeType="1"/>
            </p:cNvCxnSpPr>
            <p:nvPr/>
          </p:nvCxnSpPr>
          <p:spPr bwMode="auto">
            <a:xfrm flipH="1">
              <a:off x="6388851" y="3310959"/>
              <a:ext cx="19611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7" name="TextBox 21"/>
            <p:cNvSpPr txBox="1">
              <a:spLocks noChangeArrowheads="1"/>
            </p:cNvSpPr>
            <p:nvPr/>
          </p:nvSpPr>
          <p:spPr bwMode="auto">
            <a:xfrm>
              <a:off x="6501740" y="300302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a:t>
              </a:r>
            </a:p>
            <a:p>
              <a:pPr eaLnBrk="1" fontAlgn="base" hangingPunct="1">
                <a:spcBef>
                  <a:spcPct val="0"/>
                </a:spcBef>
                <a:spcAft>
                  <a:spcPct val="0"/>
                </a:spcAft>
              </a:pPr>
              <a:r>
                <a:rPr lang="en-US" sz="1000" b="1">
                  <a:solidFill>
                    <a:srgbClr val="FF0000"/>
                  </a:solidFill>
                </a:rPr>
                <a:t>P(≤24) &lt; 10</a:t>
              </a:r>
              <a:r>
                <a:rPr lang="en-US" sz="1000" b="1" baseline="30000">
                  <a:solidFill>
                    <a:srgbClr val="FF0000"/>
                  </a:solidFill>
                </a:rPr>
                <a:t>-6</a:t>
              </a:r>
            </a:p>
          </p:txBody>
        </p:sp>
      </p:grpSp>
      <p:grpSp>
        <p:nvGrpSpPr>
          <p:cNvPr id="24" name="Group 23"/>
          <p:cNvGrpSpPr>
            <a:grpSpLocks/>
          </p:cNvGrpSpPr>
          <p:nvPr/>
        </p:nvGrpSpPr>
        <p:grpSpPr bwMode="auto">
          <a:xfrm>
            <a:off x="8616950" y="5346700"/>
            <a:ext cx="984250" cy="979488"/>
            <a:chOff x="6501740" y="2799185"/>
            <a:chExt cx="985059" cy="979127"/>
          </a:xfrm>
        </p:grpSpPr>
        <p:cxnSp>
          <p:nvCxnSpPr>
            <p:cNvPr id="275474" name="Straight Arrow Connector 24"/>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5" name="TextBox 25"/>
            <p:cNvSpPr txBox="1">
              <a:spLocks noChangeArrowheads="1"/>
            </p:cNvSpPr>
            <p:nvPr/>
          </p:nvSpPr>
          <p:spPr bwMode="auto">
            <a:xfrm>
              <a:off x="6501740" y="2799185"/>
              <a:ext cx="985059"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90</a:t>
              </a:r>
            </a:p>
            <a:p>
              <a:pPr eaLnBrk="1" fontAlgn="base" hangingPunct="1">
                <a:spcBef>
                  <a:spcPct val="0"/>
                </a:spcBef>
                <a:spcAft>
                  <a:spcPct val="0"/>
                </a:spcAft>
              </a:pPr>
              <a:r>
                <a:rPr lang="en-US" sz="1000" b="1">
                  <a:solidFill>
                    <a:srgbClr val="FF0000"/>
                  </a:solidFill>
                </a:rPr>
                <a:t>k= 66</a:t>
              </a:r>
            </a:p>
            <a:p>
              <a:pPr eaLnBrk="1" fontAlgn="base" hangingPunct="1">
                <a:spcBef>
                  <a:spcPct val="0"/>
                </a:spcBef>
                <a:spcAft>
                  <a:spcPct val="0"/>
                </a:spcAft>
              </a:pPr>
              <a:r>
                <a:rPr lang="en-US" sz="1000" b="1">
                  <a:solidFill>
                    <a:srgbClr val="FF0000"/>
                  </a:solidFill>
                </a:rPr>
                <a:t>p=0.2365</a:t>
              </a:r>
            </a:p>
            <a:p>
              <a:pPr eaLnBrk="1" fontAlgn="base" hangingPunct="1">
                <a:spcBef>
                  <a:spcPct val="0"/>
                </a:spcBef>
                <a:spcAft>
                  <a:spcPct val="0"/>
                </a:spcAft>
              </a:pPr>
              <a:r>
                <a:rPr lang="en-US" sz="1000" b="1">
                  <a:solidFill>
                    <a:srgbClr val="FF0000"/>
                  </a:solidFill>
                </a:rPr>
                <a:t>P(≥66)=3.22E-23</a:t>
              </a:r>
            </a:p>
          </p:txBody>
        </p:sp>
      </p:grpSp>
      <p:grpSp>
        <p:nvGrpSpPr>
          <p:cNvPr id="28" name="Group 27"/>
          <p:cNvGrpSpPr>
            <a:grpSpLocks/>
          </p:cNvGrpSpPr>
          <p:nvPr/>
        </p:nvGrpSpPr>
        <p:grpSpPr bwMode="auto">
          <a:xfrm>
            <a:off x="4838700" y="5668963"/>
            <a:ext cx="985838" cy="671512"/>
            <a:chOff x="6388850" y="3017664"/>
            <a:chExt cx="985059" cy="671351"/>
          </a:xfrm>
        </p:grpSpPr>
        <p:cxnSp>
          <p:nvCxnSpPr>
            <p:cNvPr id="275472" name="Straight Arrow Connector 28"/>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5473" name="TextBox 29"/>
            <p:cNvSpPr txBox="1">
              <a:spLocks noChangeArrowheads="1"/>
            </p:cNvSpPr>
            <p:nvPr/>
          </p:nvSpPr>
          <p:spPr bwMode="auto">
            <a:xfrm>
              <a:off x="6388850"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Observed=66</a:t>
              </a:r>
            </a:p>
            <a:p>
              <a:pPr eaLnBrk="1" fontAlgn="base" hangingPunct="1">
                <a:spcBef>
                  <a:spcPct val="0"/>
                </a:spcBef>
                <a:spcAft>
                  <a:spcPct val="0"/>
                </a:spcAft>
              </a:pPr>
              <a:r>
                <a:rPr lang="en-US" sz="1000" b="1">
                  <a:solidFill>
                    <a:srgbClr val="FF0000"/>
                  </a:solidFill>
                </a:rPr>
                <a:t>P(≥66) &lt; 10</a:t>
              </a:r>
              <a:r>
                <a:rPr lang="en-US" sz="1000" b="1" baseline="30000">
                  <a:solidFill>
                    <a:srgbClr val="FF0000"/>
                  </a:solidFill>
                </a:rPr>
                <a:t>-6</a:t>
              </a:r>
            </a:p>
          </p:txBody>
        </p:sp>
      </p:grpSp>
      <p:sp>
        <p:nvSpPr>
          <p:cNvPr id="6" name="TextBox 5"/>
          <p:cNvSpPr txBox="1">
            <a:spLocks noChangeArrowheads="1"/>
          </p:cNvSpPr>
          <p:nvPr/>
        </p:nvSpPr>
        <p:spPr bwMode="auto">
          <a:xfrm>
            <a:off x="3559175" y="1666876"/>
            <a:ext cx="1652588"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n=90</a:t>
            </a:r>
          </a:p>
        </p:txBody>
      </p:sp>
      <p:sp>
        <p:nvSpPr>
          <p:cNvPr id="27" name="TextBox 26"/>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n=90</a:t>
            </a:r>
          </a:p>
        </p:txBody>
      </p:sp>
    </p:spTree>
    <p:extLst>
      <p:ext uri="{BB962C8B-B14F-4D97-AF65-F5344CB8AC3E}">
        <p14:creationId xmlns:p14="http://schemas.microsoft.com/office/powerpoint/2010/main" val="84710750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145"/>
                                        </p:tgtEl>
                                        <p:attrNameLst>
                                          <p:attrName>style.visibility</p:attrName>
                                        </p:attrNameLst>
                                      </p:cBhvr>
                                      <p:to>
                                        <p:strVal val="visible"/>
                                      </p:to>
                                    </p:set>
                                    <p:animEffect transition="in" filter="fade">
                                      <p:cBhvr>
                                        <p:cTn id="13" dur="500"/>
                                        <p:tgtEl>
                                          <p:spTgt spid="51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nodeType="clickEffect">
                                  <p:stCondLst>
                                    <p:cond delay="0"/>
                                  </p:stCondLst>
                                  <p:childTnLst>
                                    <p:set>
                                      <p:cBhvr>
                                        <p:cTn id="25" dur="1" fill="hold">
                                          <p:stCondLst>
                                            <p:cond delay="0"/>
                                          </p:stCondLst>
                                        </p:cTn>
                                        <p:tgtEl>
                                          <p:spTgt spid="5144"/>
                                        </p:tgtEl>
                                        <p:attrNameLst>
                                          <p:attrName>style.visibility</p:attrName>
                                        </p:attrNameLst>
                                      </p:cBhvr>
                                      <p:to>
                                        <p:strVal val="visible"/>
                                      </p:to>
                                    </p:set>
                                    <p:animEffect transition="in" filter="fade">
                                      <p:cBhvr>
                                        <p:cTn id="26" dur="500"/>
                                        <p:tgtEl>
                                          <p:spTgt spid="514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500"/>
                                        <p:tgtEl>
                                          <p:spTgt spid="34"/>
                                        </p:tgtEl>
                                      </p:cBhvr>
                                    </p:animEffect>
                                  </p:childTnLst>
                                </p:cTn>
                              </p:par>
                              <p:par>
                                <p:cTn id="40" presetID="10" presetClass="entr" presetSubtype="0" fill="hold" nodeType="withEffect">
                                  <p:stCondLst>
                                    <p:cond delay="0"/>
                                  </p:stCondLst>
                                  <p:childTnLst>
                                    <p:set>
                                      <p:cBhvr>
                                        <p:cTn id="41" dur="1" fill="hold">
                                          <p:stCondLst>
                                            <p:cond delay="0"/>
                                          </p:stCondLst>
                                        </p:cTn>
                                        <p:tgtEl>
                                          <p:spTgt spid="5141"/>
                                        </p:tgtEl>
                                        <p:attrNameLst>
                                          <p:attrName>style.visibility</p:attrName>
                                        </p:attrNameLst>
                                      </p:cBhvr>
                                      <p:to>
                                        <p:strVal val="visible"/>
                                      </p:to>
                                    </p:set>
                                    <p:animEffect transition="in" filter="fade">
                                      <p:cBhvr>
                                        <p:cTn id="42" dur="500"/>
                                        <p:tgtEl>
                                          <p:spTgt spid="514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500"/>
                                        <p:tgtEl>
                                          <p:spTgt spid="27"/>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50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5142"/>
                                        </p:tgtEl>
                                        <p:attrNameLst>
                                          <p:attrName>style.visibility</p:attrName>
                                        </p:attrNameLst>
                                      </p:cBhvr>
                                      <p:to>
                                        <p:strVal val="visible"/>
                                      </p:to>
                                    </p:set>
                                    <p:animEffect transition="in" filter="fade">
                                      <p:cBhvr>
                                        <p:cTn id="55" dur="500"/>
                                        <p:tgtEl>
                                          <p:spTgt spid="5142"/>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fade">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2" grpId="0"/>
      <p:bldP spid="4" grpId="0"/>
      <p:bldP spid="34" grpId="0"/>
      <p:bldP spid="6" grpId="0"/>
      <p:bldP spid="27"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105"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3713" y="1466850"/>
            <a:ext cx="3471862"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81350" y="1466850"/>
            <a:ext cx="3473450" cy="2520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371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0563" y="4127501"/>
            <a:ext cx="3471862" cy="25193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8"/>
          <p:cNvSpPr txBox="1">
            <a:spLocks noChangeArrowheads="1"/>
          </p:cNvSpPr>
          <p:nvPr/>
        </p:nvSpPr>
        <p:spPr bwMode="auto">
          <a:xfrm>
            <a:off x="6946900" y="1062039"/>
            <a:ext cx="3265488" cy="8308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Probability distribution</a:t>
            </a:r>
          </a:p>
        </p:txBody>
      </p:sp>
      <p:sp>
        <p:nvSpPr>
          <p:cNvPr id="20" name="TextBox 19"/>
          <p:cNvSpPr txBox="1">
            <a:spLocks noChangeArrowheads="1"/>
          </p:cNvSpPr>
          <p:nvPr/>
        </p:nvSpPr>
        <p:spPr bwMode="auto">
          <a:xfrm>
            <a:off x="3205164" y="1073151"/>
            <a:ext cx="3267075" cy="46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fontAlgn="base" hangingPunct="1">
              <a:spcBef>
                <a:spcPct val="0"/>
              </a:spcBef>
              <a:spcAft>
                <a:spcPct val="0"/>
              </a:spcAft>
            </a:pPr>
            <a:r>
              <a:rPr lang="en-US" b="1">
                <a:solidFill>
                  <a:srgbClr val="000000"/>
                </a:solidFill>
              </a:rPr>
              <a:t>Count distribution</a:t>
            </a:r>
          </a:p>
        </p:txBody>
      </p:sp>
      <p:sp>
        <p:nvSpPr>
          <p:cNvPr id="9" name="TextBox 8"/>
          <p:cNvSpPr txBox="1">
            <a:spLocks noChangeArrowheads="1"/>
          </p:cNvSpPr>
          <p:nvPr/>
        </p:nvSpPr>
        <p:spPr bwMode="auto">
          <a:xfrm>
            <a:off x="1673225" y="2408239"/>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sp>
        <p:nvSpPr>
          <p:cNvPr id="10" name="TextBox 9"/>
          <p:cNvSpPr txBox="1">
            <a:spLocks noChangeArrowheads="1"/>
          </p:cNvSpPr>
          <p:nvPr/>
        </p:nvSpPr>
        <p:spPr bwMode="auto">
          <a:xfrm>
            <a:off x="1673225" y="5110164"/>
            <a:ext cx="1557338"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200" b="1">
                <a:solidFill>
                  <a:srgbClr val="FF0000"/>
                </a:solidFill>
                <a:cs typeface="Arial" charset="0"/>
              </a:rPr>
              <a:t>Synonymous</a:t>
            </a:r>
          </a:p>
        </p:txBody>
      </p:sp>
      <p:grpSp>
        <p:nvGrpSpPr>
          <p:cNvPr id="11" name="Group 10"/>
          <p:cNvGrpSpPr>
            <a:grpSpLocks/>
          </p:cNvGrpSpPr>
          <p:nvPr/>
        </p:nvGrpSpPr>
        <p:grpSpPr bwMode="auto">
          <a:xfrm>
            <a:off x="8328025" y="5367339"/>
            <a:ext cx="1250950" cy="979487"/>
            <a:chOff x="6501740" y="2799185"/>
            <a:chExt cx="985059" cy="979127"/>
          </a:xfrm>
        </p:grpSpPr>
        <p:cxnSp>
          <p:nvCxnSpPr>
            <p:cNvPr id="276502" name="Straight Arrow Connector 11"/>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3" name="TextBox 12"/>
            <p:cNvSpPr txBox="1">
              <a:spLocks noChangeArrowheads="1"/>
            </p:cNvSpPr>
            <p:nvPr/>
          </p:nvSpPr>
          <p:spPr bwMode="auto">
            <a:xfrm>
              <a:off x="6501740" y="2799185"/>
              <a:ext cx="985059" cy="6142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723</a:t>
              </a:r>
            </a:p>
            <a:p>
              <a:pPr eaLnBrk="1" fontAlgn="base" hangingPunct="1">
                <a:spcBef>
                  <a:spcPct val="0"/>
                </a:spcBef>
                <a:spcAft>
                  <a:spcPct val="0"/>
                </a:spcAft>
              </a:pPr>
              <a:r>
                <a:rPr lang="en-US" sz="1000" b="1">
                  <a:solidFill>
                    <a:srgbClr val="FF0000"/>
                  </a:solidFill>
                </a:rPr>
                <a:t>k= 498</a:t>
              </a:r>
            </a:p>
            <a:p>
              <a:pPr eaLnBrk="1" fontAlgn="base" hangingPunct="1">
                <a:spcBef>
                  <a:spcPct val="0"/>
                </a:spcBef>
                <a:spcAft>
                  <a:spcPct val="0"/>
                </a:spcAft>
              </a:pPr>
              <a:r>
                <a:rPr lang="en-US" sz="1000" b="1">
                  <a:solidFill>
                    <a:srgbClr val="FF0000"/>
                  </a:solidFill>
                </a:rPr>
                <a:t>p=0.232</a:t>
              </a:r>
            </a:p>
            <a:p>
              <a:pPr eaLnBrk="1" fontAlgn="base" hangingPunct="1">
                <a:spcBef>
                  <a:spcPct val="0"/>
                </a:spcBef>
                <a:spcAft>
                  <a:spcPct val="0"/>
                </a:spcAft>
              </a:pPr>
              <a:r>
                <a:rPr lang="en-US" sz="1000" b="1">
                  <a:solidFill>
                    <a:srgbClr val="FF0000"/>
                  </a:solidFill>
                </a:rPr>
                <a:t>P(≥498)=6.41E-149</a:t>
              </a:r>
            </a:p>
          </p:txBody>
        </p:sp>
      </p:grpSp>
      <p:grpSp>
        <p:nvGrpSpPr>
          <p:cNvPr id="14" name="Group 13"/>
          <p:cNvGrpSpPr>
            <a:grpSpLocks/>
          </p:cNvGrpSpPr>
          <p:nvPr/>
        </p:nvGrpSpPr>
        <p:grpSpPr bwMode="auto">
          <a:xfrm>
            <a:off x="8428039" y="2727325"/>
            <a:ext cx="1196975" cy="977900"/>
            <a:chOff x="6501740" y="2799185"/>
            <a:chExt cx="1195820" cy="979127"/>
          </a:xfrm>
        </p:grpSpPr>
        <p:cxnSp>
          <p:nvCxnSpPr>
            <p:cNvPr id="276500" name="Straight Arrow Connector 15"/>
            <p:cNvCxnSpPr>
              <a:cxnSpLocks noChangeShapeType="1"/>
            </p:cNvCxnSpPr>
            <p:nvPr/>
          </p:nvCxnSpPr>
          <p:spPr bwMode="auto">
            <a:xfrm>
              <a:off x="6896212" y="3414738"/>
              <a:ext cx="311247"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501" name="TextBox 16"/>
            <p:cNvSpPr txBox="1">
              <a:spLocks noChangeArrowheads="1"/>
            </p:cNvSpPr>
            <p:nvPr/>
          </p:nvSpPr>
          <p:spPr bwMode="auto">
            <a:xfrm>
              <a:off x="6501740" y="2799185"/>
              <a:ext cx="1195820"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n= 375</a:t>
              </a:r>
            </a:p>
            <a:p>
              <a:pPr eaLnBrk="1" fontAlgn="base" hangingPunct="1">
                <a:spcBef>
                  <a:spcPct val="0"/>
                </a:spcBef>
                <a:spcAft>
                  <a:spcPct val="0"/>
                </a:spcAft>
              </a:pPr>
              <a:r>
                <a:rPr lang="en-US" sz="1000" b="1">
                  <a:solidFill>
                    <a:srgbClr val="FF0000"/>
                  </a:solidFill>
                </a:rPr>
                <a:t>k= 243</a:t>
              </a:r>
            </a:p>
            <a:p>
              <a:pPr eaLnBrk="1" fontAlgn="base" hangingPunct="1">
                <a:spcBef>
                  <a:spcPct val="0"/>
                </a:spcBef>
                <a:spcAft>
                  <a:spcPct val="0"/>
                </a:spcAft>
              </a:pPr>
              <a:r>
                <a:rPr lang="en-US" sz="1000" b="1">
                  <a:solidFill>
                    <a:srgbClr val="FF0000"/>
                  </a:solidFill>
                </a:rPr>
                <a:t>p=0.237</a:t>
              </a:r>
            </a:p>
            <a:p>
              <a:pPr eaLnBrk="1" fontAlgn="base" hangingPunct="1">
                <a:spcBef>
                  <a:spcPct val="0"/>
                </a:spcBef>
                <a:spcAft>
                  <a:spcPct val="0"/>
                </a:spcAft>
              </a:pPr>
              <a:r>
                <a:rPr lang="en-US" sz="1000" b="1">
                  <a:solidFill>
                    <a:srgbClr val="FF0000"/>
                  </a:solidFill>
                </a:rPr>
                <a:t>P(≥243)=7.92E-64</a:t>
              </a:r>
            </a:p>
          </p:txBody>
        </p:sp>
      </p:grpSp>
      <p:grpSp>
        <p:nvGrpSpPr>
          <p:cNvPr id="18" name="Group 17"/>
          <p:cNvGrpSpPr>
            <a:grpSpLocks/>
          </p:cNvGrpSpPr>
          <p:nvPr/>
        </p:nvGrpSpPr>
        <p:grpSpPr bwMode="auto">
          <a:xfrm>
            <a:off x="4805364" y="5641976"/>
            <a:ext cx="985837" cy="669925"/>
            <a:chOff x="6385351" y="3017664"/>
            <a:chExt cx="985059" cy="671351"/>
          </a:xfrm>
        </p:grpSpPr>
        <p:cxnSp>
          <p:nvCxnSpPr>
            <p:cNvPr id="276498" name="Straight Arrow Connector 20"/>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9" name="TextBox 21"/>
            <p:cNvSpPr txBox="1">
              <a:spLocks noChangeArrowheads="1"/>
            </p:cNvSpPr>
            <p:nvPr/>
          </p:nvSpPr>
          <p:spPr bwMode="auto">
            <a:xfrm>
              <a:off x="6385351" y="3017664"/>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Observed=498</a:t>
              </a:r>
            </a:p>
            <a:p>
              <a:pPr eaLnBrk="1" fontAlgn="base" hangingPunct="1">
                <a:spcBef>
                  <a:spcPct val="0"/>
                </a:spcBef>
                <a:spcAft>
                  <a:spcPct val="0"/>
                </a:spcAft>
              </a:pPr>
              <a:r>
                <a:rPr lang="en-US" sz="1000" b="1">
                  <a:solidFill>
                    <a:srgbClr val="FF0000"/>
                  </a:solidFill>
                </a:rPr>
                <a:t>P(≥498) &lt; 10</a:t>
              </a:r>
              <a:r>
                <a:rPr lang="en-US" sz="1000" b="1" baseline="30000">
                  <a:solidFill>
                    <a:srgbClr val="FF0000"/>
                  </a:solidFill>
                </a:rPr>
                <a:t>-6</a:t>
              </a:r>
            </a:p>
          </p:txBody>
        </p:sp>
      </p:grpSp>
      <p:grpSp>
        <p:nvGrpSpPr>
          <p:cNvPr id="23" name="Group 22"/>
          <p:cNvGrpSpPr>
            <a:grpSpLocks/>
          </p:cNvGrpSpPr>
          <p:nvPr/>
        </p:nvGrpSpPr>
        <p:grpSpPr bwMode="auto">
          <a:xfrm>
            <a:off x="4602163" y="2976564"/>
            <a:ext cx="984250" cy="661987"/>
            <a:chOff x="6336204" y="3026437"/>
            <a:chExt cx="985059" cy="662578"/>
          </a:xfrm>
        </p:grpSpPr>
        <p:cxnSp>
          <p:nvCxnSpPr>
            <p:cNvPr id="276496" name="Straight Arrow Connector 23"/>
            <p:cNvCxnSpPr>
              <a:cxnSpLocks noChangeShapeType="1"/>
            </p:cNvCxnSpPr>
            <p:nvPr/>
          </p:nvCxnSpPr>
          <p:spPr bwMode="auto">
            <a:xfrm>
              <a:off x="6828517" y="3325441"/>
              <a:ext cx="409304" cy="363574"/>
            </a:xfrm>
            <a:prstGeom prst="straightConnector1">
              <a:avLst/>
            </a:prstGeom>
            <a:noFill/>
            <a:ln w="19050">
              <a:solidFill>
                <a:srgbClr val="FF0000"/>
              </a:solidFill>
              <a:round/>
              <a:headEnd/>
              <a:tailEnd type="arrow"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cxnSp>
        <p:sp>
          <p:nvSpPr>
            <p:cNvPr id="276497" name="TextBox 24"/>
            <p:cNvSpPr txBox="1">
              <a:spLocks noChangeArrowheads="1"/>
            </p:cNvSpPr>
            <p:nvPr/>
          </p:nvSpPr>
          <p:spPr bwMode="auto">
            <a:xfrm>
              <a:off x="6336204" y="3026437"/>
              <a:ext cx="985059"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1000" b="1">
                  <a:solidFill>
                    <a:srgbClr val="FF0000"/>
                  </a:solidFill>
                </a:rPr>
                <a:t>Observed=243</a:t>
              </a:r>
            </a:p>
            <a:p>
              <a:pPr eaLnBrk="1" fontAlgn="base" hangingPunct="1">
                <a:spcBef>
                  <a:spcPct val="0"/>
                </a:spcBef>
                <a:spcAft>
                  <a:spcPct val="0"/>
                </a:spcAft>
              </a:pPr>
              <a:r>
                <a:rPr lang="en-US" sz="1000" b="1">
                  <a:solidFill>
                    <a:srgbClr val="FF0000"/>
                  </a:solidFill>
                </a:rPr>
                <a:t>P(≥243) &lt; 10</a:t>
              </a:r>
              <a:r>
                <a:rPr lang="en-US" sz="1000" b="1" baseline="30000">
                  <a:solidFill>
                    <a:srgbClr val="FF0000"/>
                  </a:solidFill>
                </a:rPr>
                <a:t>-6</a:t>
              </a:r>
            </a:p>
          </p:txBody>
        </p:sp>
      </p:grpSp>
      <p:sp>
        <p:nvSpPr>
          <p:cNvPr id="26" name="TextBox 25"/>
          <p:cNvSpPr txBox="1">
            <a:spLocks noChangeArrowheads="1"/>
          </p:cNvSpPr>
          <p:nvPr/>
        </p:nvSpPr>
        <p:spPr bwMode="auto">
          <a:xfrm>
            <a:off x="4819650" y="4402138"/>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n=723</a:t>
            </a:r>
          </a:p>
        </p:txBody>
      </p:sp>
      <p:sp>
        <p:nvSpPr>
          <p:cNvPr id="27" name="TextBox 26"/>
          <p:cNvSpPr txBox="1">
            <a:spLocks noChangeArrowheads="1"/>
          </p:cNvSpPr>
          <p:nvPr/>
        </p:nvSpPr>
        <p:spPr bwMode="auto">
          <a:xfrm>
            <a:off x="4819650" y="1782763"/>
            <a:ext cx="1652588"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base" hangingPunct="1">
              <a:spcBef>
                <a:spcPct val="0"/>
              </a:spcBef>
              <a:spcAft>
                <a:spcPct val="0"/>
              </a:spcAft>
            </a:pPr>
            <a:r>
              <a:rPr lang="en-US" sz="1000" b="1">
                <a:solidFill>
                  <a:srgbClr val="FF0000"/>
                </a:solidFill>
              </a:rPr>
              <a:t>n=375</a:t>
            </a:r>
          </a:p>
        </p:txBody>
      </p:sp>
      <p:sp>
        <p:nvSpPr>
          <p:cNvPr id="276495" name="Title 1"/>
          <p:cNvSpPr>
            <a:spLocks noGrp="1"/>
          </p:cNvSpPr>
          <p:nvPr>
            <p:ph type="title"/>
          </p:nvPr>
        </p:nvSpPr>
        <p:spPr>
          <a:xfrm>
            <a:off x="1835151" y="204788"/>
            <a:ext cx="8520113" cy="647700"/>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spTree>
    <p:extLst>
      <p:ext uri="{BB962C8B-B14F-4D97-AF65-F5344CB8AC3E}">
        <p14:creationId xmlns:p14="http://schemas.microsoft.com/office/powerpoint/2010/main" val="41282657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4106"/>
                                        </p:tgtEl>
                                        <p:attrNameLst>
                                          <p:attrName>style.visibility</p:attrName>
                                        </p:attrNameLst>
                                      </p:cBhvr>
                                      <p:to>
                                        <p:strVal val="visible"/>
                                      </p:to>
                                    </p:set>
                                    <p:animEffect transition="in" filter="fade">
                                      <p:cBhvr>
                                        <p:cTn id="10" dur="500"/>
                                        <p:tgtEl>
                                          <p:spTgt spid="410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par>
                                <p:cTn id="27" presetID="10" presetClass="entr" presetSubtype="0" fill="hold" nodeType="withEffect">
                                  <p:stCondLst>
                                    <p:cond delay="0"/>
                                  </p:stCondLst>
                                  <p:childTnLst>
                                    <p:set>
                                      <p:cBhvr>
                                        <p:cTn id="28" dur="1" fill="hold">
                                          <p:stCondLst>
                                            <p:cond delay="0"/>
                                          </p:stCondLst>
                                        </p:cTn>
                                        <p:tgtEl>
                                          <p:spTgt spid="4105"/>
                                        </p:tgtEl>
                                        <p:attrNameLst>
                                          <p:attrName>style.visibility</p:attrName>
                                        </p:attrNameLst>
                                      </p:cBhvr>
                                      <p:to>
                                        <p:strVal val="visible"/>
                                      </p:to>
                                    </p:set>
                                    <p:animEffect transition="in" filter="fade">
                                      <p:cBhvr>
                                        <p:cTn id="29" dur="500"/>
                                        <p:tgtEl>
                                          <p:spTgt spid="4105"/>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nodeType="withEffect">
                                  <p:stCondLst>
                                    <p:cond delay="0"/>
                                  </p:stCondLst>
                                  <p:childTnLst>
                                    <p:set>
                                      <p:cBhvr>
                                        <p:cTn id="41" dur="1" fill="hold">
                                          <p:stCondLst>
                                            <p:cond delay="0"/>
                                          </p:stCondLst>
                                        </p:cTn>
                                        <p:tgtEl>
                                          <p:spTgt spid="4109"/>
                                        </p:tgtEl>
                                        <p:attrNameLst>
                                          <p:attrName>style.visibility</p:attrName>
                                        </p:attrNameLst>
                                      </p:cBhvr>
                                      <p:to>
                                        <p:strVal val="visible"/>
                                      </p:to>
                                    </p:set>
                                    <p:animEffect transition="in" filter="fade">
                                      <p:cBhvr>
                                        <p:cTn id="42" dur="500"/>
                                        <p:tgtEl>
                                          <p:spTgt spid="410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fade">
                                      <p:cBhvr>
                                        <p:cTn id="45" dur="500"/>
                                        <p:tgtEl>
                                          <p:spTgt spid="26"/>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nodeType="clickEffect">
                                  <p:stCondLst>
                                    <p:cond delay="0"/>
                                  </p:stCondLst>
                                  <p:childTnLst>
                                    <p:set>
                                      <p:cBhvr>
                                        <p:cTn id="54" dur="1" fill="hold">
                                          <p:stCondLst>
                                            <p:cond delay="0"/>
                                          </p:stCondLst>
                                        </p:cTn>
                                        <p:tgtEl>
                                          <p:spTgt spid="4108"/>
                                        </p:tgtEl>
                                        <p:attrNameLst>
                                          <p:attrName>style.visibility</p:attrName>
                                        </p:attrNameLst>
                                      </p:cBhvr>
                                      <p:to>
                                        <p:strVal val="visible"/>
                                      </p:to>
                                    </p:set>
                                    <p:animEffect transition="in" filter="fade">
                                      <p:cBhvr>
                                        <p:cTn id="55" dur="500"/>
                                        <p:tgtEl>
                                          <p:spTgt spid="41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nodeType="click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fade">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9" grpId="0"/>
      <p:bldP spid="10" grpId="0"/>
      <p:bldP spid="26" grpId="0"/>
      <p:bldP spid="2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a:spLocks noChangeArrowheads="1"/>
          </p:cNvSpPr>
          <p:nvPr/>
        </p:nvSpPr>
        <p:spPr bwMode="auto">
          <a:xfrm>
            <a:off x="1955801" y="5938992"/>
            <a:ext cx="8410575" cy="7076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249" tIns="45627" rIns="91249" bIns="45627">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fontAlgn="base" hangingPunct="1">
              <a:spcBef>
                <a:spcPct val="0"/>
              </a:spcBef>
              <a:spcAft>
                <a:spcPct val="0"/>
              </a:spcAft>
            </a:pPr>
            <a:r>
              <a:rPr lang="en-US" sz="2000" dirty="0">
                <a:solidFill>
                  <a:srgbClr val="000000"/>
                </a:solidFill>
              </a:rPr>
              <a:t>Values well under the </a:t>
            </a:r>
            <a:r>
              <a:rPr lang="en-US" sz="2000" i="1" dirty="0">
                <a:solidFill>
                  <a:srgbClr val="000000"/>
                </a:solidFill>
              </a:rPr>
              <a:t>p</a:t>
            </a:r>
            <a:r>
              <a:rPr lang="en-US" sz="2000" dirty="0">
                <a:solidFill>
                  <a:srgbClr val="000000"/>
                </a:solidFill>
              </a:rPr>
              <a:t>=0.01 threshold, suggesting rejection of the null hypothesis of neutral evolution of </a:t>
            </a:r>
            <a:r>
              <a:rPr lang="en-US" sz="2000" dirty="0" err="1">
                <a:solidFill>
                  <a:srgbClr val="000000"/>
                </a:solidFill>
              </a:rPr>
              <a:t>prophage</a:t>
            </a:r>
            <a:r>
              <a:rPr lang="en-US" sz="2000" dirty="0">
                <a:solidFill>
                  <a:srgbClr val="000000"/>
                </a:solidFill>
              </a:rPr>
              <a:t> sequences. </a:t>
            </a:r>
          </a:p>
        </p:txBody>
      </p:sp>
      <p:sp>
        <p:nvSpPr>
          <p:cNvPr id="277506" name="Title 1"/>
          <p:cNvSpPr>
            <a:spLocks noGrp="1"/>
          </p:cNvSpPr>
          <p:nvPr>
            <p:ph type="title"/>
          </p:nvPr>
        </p:nvSpPr>
        <p:spPr>
          <a:xfrm>
            <a:off x="1846263" y="246063"/>
            <a:ext cx="8520112" cy="658812"/>
          </a:xfrm>
        </p:spPr>
        <p:txBody>
          <a:bodyPr/>
          <a:lstStyle/>
          <a:p>
            <a:pPr algn="ctr" eaLnBrk="1" hangingPunct="1"/>
            <a:r>
              <a:rPr lang="en-US" sz="1800">
                <a:latin typeface="Arial" charset="0"/>
              </a:rPr>
              <a:t>Evolution of Coding DNA Sequences Under a Neutral Model</a:t>
            </a:r>
            <a:br>
              <a:rPr lang="en-US" sz="1800">
                <a:latin typeface="Arial" charset="0"/>
              </a:rPr>
            </a:br>
            <a:r>
              <a:rPr lang="en-US" sz="1800" i="1">
                <a:latin typeface="Arial" charset="0"/>
              </a:rPr>
              <a:t>E. coli </a:t>
            </a:r>
            <a:r>
              <a:rPr lang="en-US" sz="1800">
                <a:latin typeface="Arial" charset="0"/>
              </a:rPr>
              <a:t>Prophage Genes</a:t>
            </a:r>
          </a:p>
        </p:txBody>
      </p:sp>
      <p:graphicFrame>
        <p:nvGraphicFramePr>
          <p:cNvPr id="8" name="Table 7"/>
          <p:cNvGraphicFramePr>
            <a:graphicFrameLocks noGrp="1"/>
          </p:cNvGraphicFramePr>
          <p:nvPr/>
        </p:nvGraphicFramePr>
        <p:xfrm>
          <a:off x="1803401" y="1338263"/>
          <a:ext cx="8647113" cy="4435478"/>
        </p:xfrm>
        <a:graphic>
          <a:graphicData uri="http://schemas.openxmlformats.org/drawingml/2006/table">
            <a:tbl>
              <a:tblPr firstRow="1" bandRow="1"/>
              <a:tblGrid>
                <a:gridCol w="1203723">
                  <a:extLst>
                    <a:ext uri="{9D8B030D-6E8A-4147-A177-3AD203B41FA5}">
                      <a16:colId xmlns:a16="http://schemas.microsoft.com/office/drawing/2014/main" val="20000"/>
                    </a:ext>
                  </a:extLst>
                </a:gridCol>
                <a:gridCol w="877132">
                  <a:extLst>
                    <a:ext uri="{9D8B030D-6E8A-4147-A177-3AD203B41FA5}">
                      <a16:colId xmlns:a16="http://schemas.microsoft.com/office/drawing/2014/main" val="20001"/>
                    </a:ext>
                  </a:extLst>
                </a:gridCol>
                <a:gridCol w="979775">
                  <a:extLst>
                    <a:ext uri="{9D8B030D-6E8A-4147-A177-3AD203B41FA5}">
                      <a16:colId xmlns:a16="http://schemas.microsoft.com/office/drawing/2014/main" val="20002"/>
                    </a:ext>
                  </a:extLst>
                </a:gridCol>
                <a:gridCol w="1097905">
                  <a:extLst>
                    <a:ext uri="{9D8B030D-6E8A-4147-A177-3AD203B41FA5}">
                      <a16:colId xmlns:a16="http://schemas.microsoft.com/office/drawing/2014/main" val="20003"/>
                    </a:ext>
                  </a:extLst>
                </a:gridCol>
                <a:gridCol w="990128">
                  <a:extLst>
                    <a:ext uri="{9D8B030D-6E8A-4147-A177-3AD203B41FA5}">
                      <a16:colId xmlns:a16="http://schemas.microsoft.com/office/drawing/2014/main" val="20004"/>
                    </a:ext>
                  </a:extLst>
                </a:gridCol>
                <a:gridCol w="924119">
                  <a:extLst>
                    <a:ext uri="{9D8B030D-6E8A-4147-A177-3AD203B41FA5}">
                      <a16:colId xmlns:a16="http://schemas.microsoft.com/office/drawing/2014/main" val="20005"/>
                    </a:ext>
                  </a:extLst>
                </a:gridCol>
                <a:gridCol w="990128">
                  <a:extLst>
                    <a:ext uri="{9D8B030D-6E8A-4147-A177-3AD203B41FA5}">
                      <a16:colId xmlns:a16="http://schemas.microsoft.com/office/drawing/2014/main" val="20006"/>
                    </a:ext>
                  </a:extLst>
                </a:gridCol>
                <a:gridCol w="858110">
                  <a:extLst>
                    <a:ext uri="{9D8B030D-6E8A-4147-A177-3AD203B41FA5}">
                      <a16:colId xmlns:a16="http://schemas.microsoft.com/office/drawing/2014/main" val="20007"/>
                    </a:ext>
                  </a:extLst>
                </a:gridCol>
                <a:gridCol w="726093">
                  <a:extLst>
                    <a:ext uri="{9D8B030D-6E8A-4147-A177-3AD203B41FA5}">
                      <a16:colId xmlns:a16="http://schemas.microsoft.com/office/drawing/2014/main" val="20008"/>
                    </a:ext>
                  </a:extLst>
                </a:gridCol>
              </a:tblGrid>
              <a:tr h="19582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 </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ysClr val="window" lastClr="FFFFFF"/>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OBSERVED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l" fontAlgn="b"/>
                      <a:endParaRPr lang="en-US" sz="1100" b="1" i="0" u="none" strike="noStrike" dirty="0">
                        <a:solidFill>
                          <a:srgbClr val="000000"/>
                        </a:solidFill>
                        <a:effectLst/>
                        <a:latin typeface="Calibri"/>
                      </a:endParaRPr>
                    </a:p>
                  </a:txBody>
                  <a:tcPr marL="7620" marR="7620" marT="7620" marB="0" anchor="b"/>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pPr algn="ctr" fontAlgn="b"/>
                      <a:endParaRPr lang="en-US" sz="1100" b="1" i="0" u="none" strike="noStrike" dirty="0">
                        <a:solidFill>
                          <a:srgbClr val="000000"/>
                        </a:solidFill>
                        <a:effectLst/>
                        <a:latin typeface="Calibri"/>
                      </a:endParaRPr>
                    </a:p>
                  </a:txBody>
                  <a:tcPr marL="7620" marR="7620" marT="7620" marB="0" anchor="b"/>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Dnapars</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a:effectLst/>
                          <a:latin typeface="Gill Sans MT" pitchFamily="34" charset="0"/>
                        </a:rPr>
                        <a:t>Simulated</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l" fontAlgn="b"/>
                      <a:r>
                        <a:rPr lang="en-US" sz="1200" u="none" strike="noStrike" dirty="0" err="1">
                          <a:effectLst/>
                          <a:latin typeface="Gill Sans MT" pitchFamily="34" charset="0"/>
                        </a:rPr>
                        <a:t>Codeml</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Gene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Alignment</a:t>
                      </a:r>
                    </a:p>
                    <a:p>
                      <a:pPr algn="ctr" fontAlgn="b"/>
                      <a:r>
                        <a:rPr lang="en-US" sz="1200" b="1" u="none" strike="noStrike" dirty="0">
                          <a:solidFill>
                            <a:schemeClr val="bg1"/>
                          </a:solidFill>
                          <a:effectLst/>
                          <a:latin typeface="Gill Sans MT" pitchFamily="34" charset="0"/>
                        </a:rPr>
                        <a:t>Length (</a:t>
                      </a:r>
                      <a:r>
                        <a:rPr lang="en-US" sz="1200" b="1" u="none" strike="noStrike" dirty="0" err="1">
                          <a:solidFill>
                            <a:schemeClr val="bg1"/>
                          </a:solidFill>
                          <a:effectLst/>
                          <a:latin typeface="Gill Sans MT" pitchFamily="34" charset="0"/>
                        </a:rPr>
                        <a:t>bp</a:t>
                      </a:r>
                      <a:r>
                        <a:rPr lang="en-US" sz="1200" b="1" u="none" strike="noStrike" dirty="0">
                          <a:solidFill>
                            <a:schemeClr val="bg1"/>
                          </a:solidFill>
                          <a:effectLst/>
                          <a:latin typeface="Gill Sans MT" pitchFamily="34" charset="0"/>
                        </a:rPr>
                        <a: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Synonymous changes*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Substitutions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rgbClr val="FF0000"/>
                          </a:solidFill>
                          <a:effectLst/>
                          <a:latin typeface="Gill Sans MT" pitchFamily="34" charset="0"/>
                        </a:rPr>
                        <a:t>p-value synonymous (given *)</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a:solidFill>
                            <a:schemeClr val="bg1"/>
                          </a:solidFill>
                          <a:effectLst/>
                          <a:latin typeface="Gill Sans MT" pitchFamily="34" charset="0"/>
                        </a:rPr>
                        <a:t>Minimum</a:t>
                      </a:r>
                      <a:r>
                        <a:rPr lang="en-US" sz="1200" b="1" u="none" strike="noStrike" baseline="0" dirty="0">
                          <a:solidFill>
                            <a:schemeClr val="bg1"/>
                          </a:solidFill>
                          <a:effectLst/>
                          <a:latin typeface="Gill Sans MT" pitchFamily="34" charset="0"/>
                        </a:rPr>
                        <a:t> number of s</a:t>
                      </a:r>
                      <a:r>
                        <a:rPr lang="en-US" sz="1200" b="1" u="none" strike="noStrike" dirty="0">
                          <a:solidFill>
                            <a:schemeClr val="bg1"/>
                          </a:solidFill>
                          <a:effectLst/>
                          <a:latin typeface="Gill Sans MT" pitchFamily="34" charset="0"/>
                        </a:rPr>
                        <a:t>ubstitutions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fontAlgn="b"/>
                      <a:r>
                        <a:rPr lang="en-US" sz="1200" b="1" u="none" strike="noStrike" dirty="0" err="1">
                          <a:solidFill>
                            <a:schemeClr val="bg1"/>
                          </a:solidFill>
                          <a:effectLst/>
                          <a:latin typeface="Gill Sans MT" pitchFamily="34" charset="0"/>
                        </a:rPr>
                        <a:t>dN</a:t>
                      </a:r>
                      <a:r>
                        <a:rPr lang="en-US" sz="1200" b="1" u="none" strike="noStrike" dirty="0">
                          <a:solidFill>
                            <a:schemeClr val="bg1"/>
                          </a:solidFill>
                          <a:effectLst/>
                          <a:latin typeface="Gill Sans MT" pitchFamily="34" charset="0"/>
                        </a:rPr>
                        <a:t>/</a:t>
                      </a:r>
                      <a:r>
                        <a:rPr lang="en-US" sz="1200" b="1" u="none" strike="noStrike" dirty="0" err="1">
                          <a:solidFill>
                            <a:schemeClr val="bg1"/>
                          </a:solidFill>
                          <a:effectLst/>
                          <a:latin typeface="Gill Sans MT" pitchFamily="34" charset="0"/>
                        </a:rPr>
                        <a:t>dS</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Major capsid</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1023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3.23E-23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94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0.113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0.13142</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2"/>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capsid C</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1.98E-19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0.124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0.17704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3"/>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Large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1923</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7.10E-35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82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0.03773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4"/>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Small </a:t>
                      </a:r>
                      <a:r>
                        <a:rPr lang="en-US" sz="1200" b="1" u="none" strike="noStrike" dirty="0" err="1">
                          <a:solidFill>
                            <a:schemeClr val="bg1"/>
                          </a:solidFill>
                          <a:effectLst/>
                          <a:latin typeface="Gill Sans MT" pitchFamily="34" charset="0"/>
                        </a:rPr>
                        <a:t>terminase</a:t>
                      </a:r>
                      <a:r>
                        <a:rPr lang="en-US" sz="1200" b="1" u="none" strike="noStrike" dirty="0">
                          <a:solidFill>
                            <a:schemeClr val="bg1"/>
                          </a:solidFill>
                          <a:effectLst/>
                          <a:latin typeface="Gill Sans MT" pitchFamily="34" charset="0"/>
                        </a:rPr>
                        <a:t> subunit</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543</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1.07E-19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101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0.156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0.25147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5"/>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Portal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1599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1.36E-21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0.08081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6"/>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Protease</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1329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4.64E-11</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55</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0.162</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0.24421</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7"/>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H</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2565</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168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1.81E-44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0.30928</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08"/>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Minor tail L</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696</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26</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1.30E-13</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0.05004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09"/>
                  </a:ext>
                </a:extLst>
              </a:tr>
              <a:tr h="38403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Host specificity J</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3480</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498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723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6.42E-149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*773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0.137</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0.17103</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0"/>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fiber K</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741</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28</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41</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1.06E-09</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0.18354</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1"/>
                  </a:ext>
                </a:extLst>
              </a:tr>
              <a:tr h="195828">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assembly I</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a:effectLst/>
                          <a:latin typeface="Gill Sans MT" pitchFamily="34" charset="0"/>
                        </a:rPr>
                        <a:t>669</a:t>
                      </a:r>
                      <a:endParaRPr lang="en-US" sz="1200" b="1" i="0" u="none" strike="noStrike">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33</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39</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3.82E-15</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40</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0.064</a:t>
                      </a:r>
                      <a:endParaRPr lang="en-US" sz="1200" b="1"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a:effectLst/>
                          <a:latin typeface="Gill Sans MT" pitchFamily="34" charset="0"/>
                        </a:rPr>
                        <a:t>0.07987</a:t>
                      </a:r>
                      <a:endParaRPr lang="en-US" sz="1200" b="0" i="0" u="none" strike="noStrike">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extLst>
                  <a:ext uri="{0D108BD9-81ED-4DB2-BD59-A6C34878D82A}">
                    <a16:rowId xmlns:a16="http://schemas.microsoft.com/office/drawing/2014/main" val="10012"/>
                  </a:ext>
                </a:extLst>
              </a:tr>
              <a:tr h="57224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l" fontAlgn="b"/>
                      <a:r>
                        <a:rPr lang="en-US" sz="1200" b="1" u="none" strike="noStrike" dirty="0">
                          <a:solidFill>
                            <a:schemeClr val="bg1"/>
                          </a:solidFill>
                          <a:effectLst/>
                          <a:latin typeface="Gill Sans MT" pitchFamily="34" charset="0"/>
                        </a:rPr>
                        <a:t>Tail tape measure protein</a:t>
                      </a:r>
                      <a:endParaRPr lang="en-US" sz="1200" b="1" i="0" u="none" strike="noStrike" dirty="0">
                        <a:solidFill>
                          <a:schemeClr val="bg1"/>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1F497D">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rtl="0" fontAlgn="ctr"/>
                      <a:r>
                        <a:rPr lang="en-US" sz="1200" u="none" strike="noStrike" dirty="0">
                          <a:effectLst/>
                          <a:latin typeface="Gill Sans MT" pitchFamily="34" charset="0"/>
                        </a:rPr>
                        <a:t>2577</a:t>
                      </a:r>
                      <a:endParaRPr lang="en-US" sz="1200" b="1" i="0" u="none" strike="noStrike" dirty="0">
                        <a:solidFill>
                          <a:srgbClr val="000000"/>
                        </a:solidFill>
                        <a:effectLst/>
                        <a:latin typeface="Gill Sans MT" pitchFamily="34" charset="0"/>
                      </a:endParaRPr>
                    </a:p>
                  </a:txBody>
                  <a:tcPr marL="7620" marR="7620" marT="7618"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243</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375</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b="1" u="none" strike="noStrike" dirty="0">
                          <a:solidFill>
                            <a:srgbClr val="FF0000"/>
                          </a:solidFill>
                          <a:effectLst/>
                          <a:latin typeface="Gill Sans MT" pitchFamily="34" charset="0"/>
                        </a:rPr>
                        <a:t>7.92E-64</a:t>
                      </a:r>
                      <a:endParaRPr lang="en-US" sz="1200" b="1" i="0" u="none" strike="noStrike" dirty="0">
                        <a:solidFill>
                          <a:srgbClr val="FF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378</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0.169</a:t>
                      </a:r>
                      <a:endParaRPr lang="en-US" sz="1200" b="1"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r" fontAlgn="b"/>
                      <a:r>
                        <a:rPr lang="en-US" sz="1200" u="none" strike="noStrike" dirty="0">
                          <a:effectLst/>
                          <a:latin typeface="Gill Sans MT" pitchFamily="34" charset="0"/>
                        </a:rPr>
                        <a:t>0.27957</a:t>
                      </a:r>
                      <a:endParaRPr lang="en-US" sz="1200" b="0" i="0" u="none" strike="noStrike" dirty="0">
                        <a:solidFill>
                          <a:srgbClr val="000000"/>
                        </a:solidFill>
                        <a:effectLst/>
                        <a:latin typeface="Gill Sans MT" pitchFamily="34" charset="0"/>
                      </a:endParaRPr>
                    </a:p>
                  </a:txBody>
                  <a:tcPr marL="7620" marR="7620" marT="7618" marB="0" anchor="b">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28446296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EC21A-70F9-524F-AAFA-D5E797A5F65F}"/>
              </a:ext>
            </a:extLst>
          </p:cNvPr>
          <p:cNvSpPr>
            <a:spLocks noGrp="1"/>
          </p:cNvSpPr>
          <p:nvPr>
            <p:ph idx="1"/>
          </p:nvPr>
        </p:nvSpPr>
        <p:spPr>
          <a:xfrm>
            <a:off x="980704" y="1429180"/>
            <a:ext cx="11400367" cy="4664075"/>
          </a:xfrm>
        </p:spPr>
        <p:txBody>
          <a:bodyPr/>
          <a:lstStyle/>
          <a:p>
            <a:pPr marL="0" indent="0">
              <a:buNone/>
            </a:pPr>
            <a:r>
              <a:rPr lang="en-US" dirty="0" err="1"/>
              <a:t>dN</a:t>
            </a:r>
            <a:r>
              <a:rPr lang="en-US" dirty="0"/>
              <a:t>/</a:t>
            </a:r>
            <a:r>
              <a:rPr lang="en-US" dirty="0" err="1"/>
              <a:t>dS</a:t>
            </a:r>
            <a:r>
              <a:rPr lang="en-US" dirty="0"/>
              <a:t> &lt; 1  is not sufficient evidence for the beneficial function of the encoded protein.  </a:t>
            </a:r>
          </a:p>
          <a:p>
            <a:pPr marL="0" indent="0">
              <a:buNone/>
            </a:pPr>
            <a:r>
              <a:rPr lang="en-US" dirty="0"/>
              <a:t>Prophages that have not been active as phages and are inherited vertically have a </a:t>
            </a:r>
            <a:r>
              <a:rPr lang="en-US" dirty="0" err="1"/>
              <a:t>dN</a:t>
            </a:r>
            <a:r>
              <a:rPr lang="en-US" dirty="0"/>
              <a:t>/</a:t>
            </a:r>
            <a:r>
              <a:rPr lang="en-US" dirty="0" err="1"/>
              <a:t>dS</a:t>
            </a:r>
            <a:r>
              <a:rPr lang="en-US" dirty="0"/>
              <a:t> below 1. </a:t>
            </a:r>
          </a:p>
          <a:p>
            <a:pPr marL="0" indent="0">
              <a:buNone/>
            </a:pPr>
            <a:r>
              <a:rPr lang="en-US" dirty="0"/>
              <a:t>A </a:t>
            </a:r>
            <a:r>
              <a:rPr lang="en-US" dirty="0" err="1"/>
              <a:t>dN</a:t>
            </a:r>
            <a:r>
              <a:rPr lang="en-US" dirty="0"/>
              <a:t>/</a:t>
            </a:r>
            <a:r>
              <a:rPr lang="en-US" dirty="0" err="1"/>
              <a:t>dS</a:t>
            </a:r>
            <a:r>
              <a:rPr lang="en-US" dirty="0"/>
              <a:t> of this size may be due to the encoded protein turning bad after some mutations.   </a:t>
            </a:r>
          </a:p>
        </p:txBody>
      </p:sp>
    </p:spTree>
    <p:extLst>
      <p:ext uri="{BB962C8B-B14F-4D97-AF65-F5344CB8AC3E}">
        <p14:creationId xmlns:p14="http://schemas.microsoft.com/office/powerpoint/2010/main" val="7643880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4"/>
          <p:cNvSpPr txBox="1">
            <a:spLocks noChangeArrowheads="1"/>
          </p:cNvSpPr>
          <p:nvPr/>
        </p:nvSpPr>
        <p:spPr bwMode="auto">
          <a:xfrm>
            <a:off x="2028265" y="5715000"/>
            <a:ext cx="3368230"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a:solidFill>
                  <a:srgbClr val="FFFFFF"/>
                </a:solidFill>
                <a:latin typeface="Arial" pitchFamily="-65" charset="0"/>
                <a:ea typeface="ＭＳ Ｐゴシック" pitchFamily="-65" charset="-128"/>
                <a:cs typeface="ＭＳ Ｐゴシック" pitchFamily="-65" charset="-128"/>
              </a:rPr>
              <a:t>Modified from: Galagan et al., 2002</a:t>
            </a:r>
            <a:endParaRPr lang="en-US" sz="2118">
              <a:solidFill>
                <a:srgbClr val="000000"/>
              </a:solidFill>
              <a:latin typeface="Arial" pitchFamily="-65" charset="0"/>
              <a:ea typeface="ＭＳ Ｐゴシック" pitchFamily="-65" charset="-128"/>
              <a:cs typeface="ＭＳ Ｐゴシック" pitchFamily="-65" charset="-128"/>
            </a:endParaRPr>
          </a:p>
        </p:txBody>
      </p:sp>
      <p:grpSp>
        <p:nvGrpSpPr>
          <p:cNvPr id="2" name="Group 9"/>
          <p:cNvGrpSpPr>
            <a:grpSpLocks/>
          </p:cNvGrpSpPr>
          <p:nvPr/>
        </p:nvGrpSpPr>
        <p:grpSpPr bwMode="auto">
          <a:xfrm>
            <a:off x="2028265" y="839041"/>
            <a:ext cx="8135471" cy="4845143"/>
            <a:chOff x="240" y="528"/>
            <a:chExt cx="5280" cy="3052"/>
          </a:xfrm>
        </p:grpSpPr>
        <p:pic>
          <p:nvPicPr>
            <p:cNvPr id="131076" name="Picture 2"/>
            <p:cNvPicPr>
              <a:picLocks noChangeAspect="1" noChangeArrowheads="1"/>
            </p:cNvPicPr>
            <p:nvPr/>
          </p:nvPicPr>
          <p:blipFill>
            <a:blip r:embed="rId3"/>
            <a:srcRect/>
            <a:stretch>
              <a:fillRect/>
            </a:stretch>
          </p:blipFill>
          <p:spPr bwMode="auto">
            <a:xfrm>
              <a:off x="240" y="528"/>
              <a:ext cx="5280" cy="3052"/>
            </a:xfrm>
            <a:prstGeom prst="rect">
              <a:avLst/>
            </a:prstGeom>
            <a:noFill/>
            <a:ln w="9525">
              <a:noFill/>
              <a:miter lim="800000"/>
              <a:headEnd/>
              <a:tailEnd/>
            </a:ln>
          </p:spPr>
        </p:pic>
        <p:sp>
          <p:nvSpPr>
            <p:cNvPr id="131077" name="Oval 3"/>
            <p:cNvSpPr>
              <a:spLocks noChangeArrowheads="1"/>
            </p:cNvSpPr>
            <p:nvPr/>
          </p:nvSpPr>
          <p:spPr bwMode="auto">
            <a:xfrm>
              <a:off x="2592" y="960"/>
              <a:ext cx="1104" cy="624"/>
            </a:xfrm>
            <a:prstGeom prst="ellipse">
              <a:avLst/>
            </a:prstGeom>
            <a:noFill/>
            <a:ln w="28575">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8" name="Line 5"/>
            <p:cNvSpPr>
              <a:spLocks noChangeShapeType="1"/>
            </p:cNvSpPr>
            <p:nvPr/>
          </p:nvSpPr>
          <p:spPr bwMode="auto">
            <a:xfrm flipV="1">
              <a:off x="2887" y="2613"/>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79" name="Line 6"/>
            <p:cNvSpPr>
              <a:spLocks noChangeShapeType="1"/>
            </p:cNvSpPr>
            <p:nvPr/>
          </p:nvSpPr>
          <p:spPr bwMode="auto">
            <a:xfrm flipV="1">
              <a:off x="2960" y="2506"/>
              <a:ext cx="160" cy="27"/>
            </a:xfrm>
            <a:prstGeom prst="line">
              <a:avLst/>
            </a:prstGeom>
            <a:noFill/>
            <a:ln w="28575">
              <a:solidFill>
                <a:srgbClr val="000000"/>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1080" name="Text Box 7"/>
            <p:cNvSpPr txBox="1">
              <a:spLocks noChangeArrowheads="1"/>
            </p:cNvSpPr>
            <p:nvPr/>
          </p:nvSpPr>
          <p:spPr bwMode="auto">
            <a:xfrm>
              <a:off x="3135" y="2306"/>
              <a:ext cx="590" cy="264"/>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Thermo-</a:t>
              </a:r>
              <a:br>
                <a:rPr lang="en-US" sz="1059">
                  <a:solidFill>
                    <a:srgbClr val="AF67FF"/>
                  </a:solidFill>
                  <a:latin typeface="Arial" pitchFamily="-65" charset="0"/>
                </a:rPr>
              </a:br>
              <a:r>
                <a:rPr lang="en-US" sz="1059">
                  <a:solidFill>
                    <a:srgbClr val="AF67FF"/>
                  </a:solidFill>
                  <a:latin typeface="Arial" pitchFamily="-65" charset="0"/>
                </a:rPr>
                <a:t>plasmatales</a:t>
              </a:r>
              <a:endParaRPr lang="en-US" sz="2118">
                <a:solidFill>
                  <a:srgbClr val="000000"/>
                </a:solidFill>
                <a:latin typeface="Arial" pitchFamily="-65" charset="0"/>
              </a:endParaRPr>
            </a:p>
          </p:txBody>
        </p:sp>
        <p:sp>
          <p:nvSpPr>
            <p:cNvPr id="131081" name="Text Box 8"/>
            <p:cNvSpPr txBox="1">
              <a:spLocks noChangeArrowheads="1"/>
            </p:cNvSpPr>
            <p:nvPr/>
          </p:nvSpPr>
          <p:spPr bwMode="auto">
            <a:xfrm>
              <a:off x="3015" y="2566"/>
              <a:ext cx="501" cy="161"/>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r>
                <a:rPr lang="en-US" sz="1059">
                  <a:solidFill>
                    <a:srgbClr val="AF67FF"/>
                  </a:solidFill>
                  <a:latin typeface="Arial" pitchFamily="-65" charset="0"/>
                </a:rPr>
                <a:t>Pyrococci</a:t>
              </a:r>
              <a:endParaRPr lang="en-US" sz="2118">
                <a:solidFill>
                  <a:srgbClr val="000000"/>
                </a:solidFill>
                <a:latin typeface="Arial" pitchFamily="-65" charset="0"/>
              </a:endParaRPr>
            </a:p>
          </p:txBody>
        </p:sp>
      </p:grpSp>
    </p:spTree>
    <p:extLst>
      <p:ext uri="{BB962C8B-B14F-4D97-AF65-F5344CB8AC3E}">
        <p14:creationId xmlns:p14="http://schemas.microsoft.com/office/powerpoint/2010/main" val="1580369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F7F315BA-BF62-DF40-A918-8EEB123B46DE}"/>
              </a:ext>
            </a:extLst>
          </p:cNvPr>
          <p:cNvSpPr txBox="1">
            <a:spLocks noChangeArrowheads="1"/>
          </p:cNvSpPr>
          <p:nvPr/>
        </p:nvSpPr>
        <p:spPr bwMode="auto">
          <a:xfrm>
            <a:off x="1849441" y="381961"/>
            <a:ext cx="8493120" cy="4147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panose="02020603050405020304" pitchFamily="18" charset="0"/>
                <a:ea typeface="msgothic" charset="0"/>
                <a:cs typeface="msgothic" charset="0"/>
              </a:defRPr>
            </a:lvl9pPr>
          </a:lstStyle>
          <a:p>
            <a:pPr algn="ctr"/>
            <a:r>
              <a:rPr lang="en-GB" altLang="en-US" sz="1451" b="1">
                <a:latin typeface="Arial" panose="020B0604020202020204" pitchFamily="34" charset="0"/>
              </a:rPr>
              <a:t>Schematic depiction of two demographic scenarios compatible with the observed genealogy of the microcephalin locus. </a:t>
            </a:r>
          </a:p>
        </p:txBody>
      </p:sp>
      <p:pic>
        <p:nvPicPr>
          <p:cNvPr id="3074" name="Picture 2">
            <a:extLst>
              <a:ext uri="{FF2B5EF4-FFF2-40B4-BE49-F238E27FC236}">
                <a16:creationId xmlns:a16="http://schemas.microsoft.com/office/drawing/2014/main" id="{CE205B3A-1231-8347-BB3A-CD8626917EB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241601" y="6002280"/>
            <a:ext cx="1991520" cy="63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075" name="Picture 3">
            <a:extLst>
              <a:ext uri="{FF2B5EF4-FFF2-40B4-BE49-F238E27FC236}">
                <a16:creationId xmlns:a16="http://schemas.microsoft.com/office/drawing/2014/main" id="{855E7006-FD8A-5E4B-9760-71C691EAE48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71361" y="979561"/>
            <a:ext cx="4052160" cy="489312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Text Box 4">
            <a:extLst>
              <a:ext uri="{FF2B5EF4-FFF2-40B4-BE49-F238E27FC236}">
                <a16:creationId xmlns:a16="http://schemas.microsoft.com/office/drawing/2014/main" id="{48D36533-96EC-CA4E-8F39-34C06F1A2CBD}"/>
              </a:ext>
            </a:extLst>
          </p:cNvPr>
          <p:cNvSpPr txBox="1">
            <a:spLocks noChangeArrowheads="1"/>
          </p:cNvSpPr>
          <p:nvPr/>
        </p:nvSpPr>
        <p:spPr bwMode="auto">
          <a:xfrm>
            <a:off x="4071361" y="5972041"/>
            <a:ext cx="3918240" cy="2318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Lst>
              <a:defRPr sz="2400">
                <a:solidFill>
                  <a:srgbClr val="000000"/>
                </a:solidFill>
                <a:latin typeface="Times New Roman" panose="02020603050405020304" pitchFamily="18" charset="0"/>
                <a:ea typeface="msgothic" charset="0"/>
                <a:cs typeface="msgothic" charset="0"/>
              </a:defRPr>
            </a:lvl9pPr>
          </a:lstStyle>
          <a:p>
            <a:r>
              <a:rPr lang="en-GB" altLang="en-US" sz="1089" b="1">
                <a:latin typeface="Arial" panose="020B0604020202020204" pitchFamily="34" charset="0"/>
              </a:rPr>
              <a:t>Patrick D. Evans et al. PNAS 2006;103:48:18178-18183</a:t>
            </a:r>
          </a:p>
        </p:txBody>
      </p:sp>
      <p:sp>
        <p:nvSpPr>
          <p:cNvPr id="3077" name="Text Box 5">
            <a:extLst>
              <a:ext uri="{FF2B5EF4-FFF2-40B4-BE49-F238E27FC236}">
                <a16:creationId xmlns:a16="http://schemas.microsoft.com/office/drawing/2014/main" id="{63651D99-F128-E340-AF9C-37136F0BADC3}"/>
              </a:ext>
            </a:extLst>
          </p:cNvPr>
          <p:cNvSpPr txBox="1">
            <a:spLocks noChangeArrowheads="1"/>
          </p:cNvSpPr>
          <p:nvPr/>
        </p:nvSpPr>
        <p:spPr bwMode="auto">
          <a:xfrm>
            <a:off x="1621920" y="6612841"/>
            <a:ext cx="4930560" cy="347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5pPr>
            <a:lvl6pPr marL="15367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6pPr>
            <a:lvl7pPr marL="19939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7pPr>
            <a:lvl8pPr marL="24511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8pPr>
            <a:lvl9pPr marL="2908300" indent="-215900" defTabSz="457200" fontAlgn="base" hangingPunct="0">
              <a:lnSpc>
                <a:spcPct val="93000"/>
              </a:lnSpc>
              <a:spcBef>
                <a:spcPct val="0"/>
              </a:spcBef>
              <a:spcAft>
                <a:spcPct val="0"/>
              </a:spcAft>
              <a:buClr>
                <a:srgbClr val="000000"/>
              </a:buClr>
              <a:buSzPct val="45000"/>
              <a:buFont typeface="Wingdings" pitchFamily="2" charset="2"/>
              <a:tabLst>
                <a:tab pos="723900" algn="l"/>
                <a:tab pos="1447800" algn="l"/>
                <a:tab pos="2171700" algn="l"/>
                <a:tab pos="2895600" algn="l"/>
                <a:tab pos="3619500" algn="l"/>
                <a:tab pos="4343400" algn="l"/>
                <a:tab pos="5067300" algn="l"/>
              </a:tabLst>
              <a:defRPr sz="2400">
                <a:solidFill>
                  <a:srgbClr val="000000"/>
                </a:solidFill>
                <a:latin typeface="Times New Roman" panose="02020603050405020304" pitchFamily="18" charset="0"/>
                <a:ea typeface="msgothic" charset="0"/>
                <a:cs typeface="msgothic" charset="0"/>
              </a:defRPr>
            </a:lvl9pPr>
          </a:lstStyle>
          <a:p>
            <a:r>
              <a:rPr lang="en-GB" altLang="en-US" sz="907">
                <a:latin typeface="Arial" panose="020B0604020202020204" pitchFamily="34" charset="0"/>
              </a:rPr>
              <a:t>©2006 by National Academy of Sciences</a:t>
            </a:r>
          </a:p>
        </p:txBody>
      </p:sp>
    </p:spTree>
    <p:extLst>
      <p:ext uri="{BB962C8B-B14F-4D97-AF65-F5344CB8AC3E}">
        <p14:creationId xmlns:p14="http://schemas.microsoft.com/office/powerpoint/2010/main" val="1676279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i="1"/>
              <a:t>Methanogenesis</a:t>
            </a:r>
            <a:endParaRPr lang="en-US"/>
          </a:p>
        </p:txBody>
      </p:sp>
      <p:sp>
        <p:nvSpPr>
          <p:cNvPr id="784387" name="Rectangle 3"/>
          <p:cNvSpPr>
            <a:spLocks noGrp="1" noChangeArrowheads="1"/>
          </p:cNvSpPr>
          <p:nvPr>
            <p:ph type="body" sz="half" idx="2"/>
          </p:nvPr>
        </p:nvSpPr>
        <p:spPr>
          <a:xfrm>
            <a:off x="6174441" y="1982041"/>
            <a:ext cx="3693739" cy="4113959"/>
          </a:xfrm>
        </p:spPr>
        <p:txBody>
          <a:bodyPr/>
          <a:lstStyle/>
          <a:p>
            <a:pPr eaLnBrk="1" hangingPunct="1">
              <a:lnSpc>
                <a:spcPct val="90000"/>
              </a:lnSpc>
              <a:buFont typeface="Wingdings" pitchFamily="-108" charset="2"/>
              <a:buChar char="§"/>
              <a:defRPr/>
            </a:pPr>
            <a:r>
              <a:rPr lang="en-US" sz="1765" dirty="0"/>
              <a:t>Unique to subset of Archaea</a:t>
            </a:r>
          </a:p>
          <a:p>
            <a:pPr eaLnBrk="1" hangingPunct="1">
              <a:lnSpc>
                <a:spcPct val="90000"/>
              </a:lnSpc>
              <a:buFont typeface="Wingdings" pitchFamily="-108" charset="2"/>
              <a:buChar char="§"/>
              <a:defRPr/>
            </a:pPr>
            <a:r>
              <a:rPr lang="en-US" sz="1765" dirty="0"/>
              <a:t>Energy production via reduction of multiple carbon substrates to CH</a:t>
            </a:r>
            <a:r>
              <a:rPr lang="en-US" sz="1765" baseline="-25000" dirty="0"/>
              <a:t>4</a:t>
            </a:r>
          </a:p>
          <a:p>
            <a:pPr eaLnBrk="1" hangingPunct="1">
              <a:lnSpc>
                <a:spcPct val="90000"/>
              </a:lnSpc>
              <a:buFont typeface="Wingdings" pitchFamily="-108" charset="2"/>
              <a:buChar char="§"/>
              <a:defRPr/>
            </a:pPr>
            <a:r>
              <a:rPr lang="en-US" sz="1765" dirty="0"/>
              <a:t>900 Million metric tons of biogenic methane produced annually.</a:t>
            </a:r>
          </a:p>
          <a:p>
            <a:pPr eaLnBrk="1" hangingPunct="1">
              <a:lnSpc>
                <a:spcPct val="90000"/>
              </a:lnSpc>
              <a:buFont typeface="Wingdings" pitchFamily="-108" charset="2"/>
              <a:buChar char="§"/>
              <a:defRPr/>
            </a:pPr>
            <a:r>
              <a:rPr lang="en-US" sz="1765" dirty="0"/>
              <a:t>Over 66% of biogenic methane is produced from acetate, mostly by </a:t>
            </a:r>
            <a:r>
              <a:rPr lang="en-US" sz="1765" i="1" dirty="0" err="1"/>
              <a:t>Methanosarcina</a:t>
            </a:r>
            <a:r>
              <a:rPr lang="en-US" sz="1765" i="1" dirty="0"/>
              <a:t> </a:t>
            </a:r>
            <a:r>
              <a:rPr lang="en-US" sz="1765" dirty="0"/>
              <a:t>genera.</a:t>
            </a:r>
          </a:p>
        </p:txBody>
      </p:sp>
      <p:pic>
        <p:nvPicPr>
          <p:cNvPr id="131076" name="Picture 4"/>
          <p:cNvPicPr>
            <a:picLocks noGrp="1" noChangeAspect="1" noChangeArrowheads="1"/>
          </p:cNvPicPr>
          <p:nvPr>
            <p:ph type="chart" sz="half" idx="1"/>
          </p:nvPr>
        </p:nvPicPr>
        <p:blipFill>
          <a:blip r:embed="rId3"/>
          <a:srcRect/>
          <a:stretch>
            <a:fillRect/>
          </a:stretch>
        </p:blipFill>
        <p:spPr>
          <a:xfrm>
            <a:off x="1954027" y="1982041"/>
            <a:ext cx="4141974" cy="3857625"/>
          </a:xfrm>
        </p:spPr>
      </p:pic>
      <p:sp>
        <p:nvSpPr>
          <p:cNvPr id="133125" name="Text Box 5"/>
          <p:cNvSpPr txBox="1">
            <a:spLocks noChangeArrowheads="1"/>
          </p:cNvSpPr>
          <p:nvPr/>
        </p:nvSpPr>
        <p:spPr bwMode="auto">
          <a:xfrm>
            <a:off x="1954026" y="5867681"/>
            <a:ext cx="2610010"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a:solidFill>
                  <a:srgbClr val="FFFFFF"/>
                </a:solidFill>
                <a:latin typeface="Arial" pitchFamily="-65" charset="0"/>
                <a:ea typeface="ＭＳ Ｐゴシック" pitchFamily="-65" charset="-128"/>
                <a:cs typeface="ＭＳ Ｐゴシック" pitchFamily="-65" charset="-128"/>
              </a:rPr>
              <a:t>From: Galagan et al., 2002</a:t>
            </a:r>
            <a:endParaRPr lang="en-US" sz="2118">
              <a:solidFill>
                <a:srgbClr val="000000"/>
              </a:solidFill>
              <a:latin typeface="Arial" pitchFamily="-65" charset="0"/>
              <a:ea typeface="ＭＳ Ｐゴシック" pitchFamily="-65" charset="-128"/>
              <a:cs typeface="ＭＳ Ｐゴシック" pitchFamily="-65" charset="-128"/>
            </a:endParaRPr>
          </a:p>
        </p:txBody>
      </p:sp>
    </p:spTree>
    <p:extLst>
      <p:ext uri="{BB962C8B-B14F-4D97-AF65-F5344CB8AC3E}">
        <p14:creationId xmlns:p14="http://schemas.microsoft.com/office/powerpoint/2010/main" val="30453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6" name="Rectangle 2"/>
          <p:cNvSpPr>
            <a:spLocks noGrp="1" noChangeArrowheads="1"/>
          </p:cNvSpPr>
          <p:nvPr>
            <p:ph type="title"/>
          </p:nvPr>
        </p:nvSpPr>
        <p:spPr/>
        <p:txBody>
          <a:bodyPr/>
          <a:lstStyle/>
          <a:p>
            <a:pPr eaLnBrk="1" hangingPunct="1">
              <a:defRPr/>
            </a:pPr>
            <a:r>
              <a:rPr lang="en-US" i="1" dirty="0" err="1"/>
              <a:t>Methanogenesis</a:t>
            </a:r>
            <a:endParaRPr lang="en-US" dirty="0"/>
          </a:p>
        </p:txBody>
      </p:sp>
      <p:pic>
        <p:nvPicPr>
          <p:cNvPr id="131076" name="Picture 4"/>
          <p:cNvPicPr>
            <a:picLocks noGrp="1" noChangeAspect="1" noChangeArrowheads="1"/>
          </p:cNvPicPr>
          <p:nvPr>
            <p:ph type="chart" sz="half" idx="1"/>
          </p:nvPr>
        </p:nvPicPr>
        <p:blipFill>
          <a:blip r:embed="rId3"/>
          <a:srcRect/>
          <a:stretch>
            <a:fillRect/>
          </a:stretch>
        </p:blipFill>
        <p:spPr>
          <a:xfrm>
            <a:off x="1954027" y="1982041"/>
            <a:ext cx="4141974" cy="3857625"/>
          </a:xfrm>
        </p:spPr>
      </p:pic>
      <p:sp>
        <p:nvSpPr>
          <p:cNvPr id="133125" name="Text Box 5"/>
          <p:cNvSpPr txBox="1">
            <a:spLocks noChangeArrowheads="1"/>
          </p:cNvSpPr>
          <p:nvPr/>
        </p:nvSpPr>
        <p:spPr bwMode="auto">
          <a:xfrm>
            <a:off x="1954026" y="5867681"/>
            <a:ext cx="2610010"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a:solidFill>
                  <a:srgbClr val="FFFFFF"/>
                </a:solidFill>
                <a:latin typeface="Arial" pitchFamily="-65" charset="0"/>
                <a:ea typeface="ＭＳ Ｐゴシック" pitchFamily="-65" charset="-128"/>
                <a:cs typeface="ＭＳ Ｐゴシック" pitchFamily="-65" charset="-128"/>
              </a:rPr>
              <a:t>From: Galagan et al., 2002</a:t>
            </a:r>
            <a:endParaRPr lang="en-US" sz="2118">
              <a:solidFill>
                <a:srgbClr val="000000"/>
              </a:solidFill>
              <a:latin typeface="Arial" pitchFamily="-65" charset="0"/>
              <a:ea typeface="ＭＳ Ｐゴシック" pitchFamily="-65" charset="-128"/>
              <a:cs typeface="ＭＳ Ｐゴシック" pitchFamily="-65" charset="-128"/>
            </a:endParaRPr>
          </a:p>
        </p:txBody>
      </p:sp>
      <p:sp>
        <p:nvSpPr>
          <p:cNvPr id="784390" name="Oval 6"/>
          <p:cNvSpPr>
            <a:spLocks noChangeArrowheads="1"/>
          </p:cNvSpPr>
          <p:nvPr/>
        </p:nvSpPr>
        <p:spPr bwMode="auto">
          <a:xfrm>
            <a:off x="4986618" y="4724681"/>
            <a:ext cx="1257860" cy="1218640"/>
          </a:xfrm>
          <a:prstGeom prst="ellipse">
            <a:avLst/>
          </a:prstGeom>
          <a:noFill/>
          <a:ln w="38100">
            <a:solidFill>
              <a:srgbClr val="F70906"/>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pPr defTabSz="806867" fontAlgn="base">
              <a:spcBef>
                <a:spcPct val="0"/>
              </a:spcBef>
              <a:spcAft>
                <a:spcPct val="0"/>
              </a:spcAft>
              <a:defRPr/>
            </a:pPr>
            <a:endParaRPr lang="en-US" sz="2118">
              <a:solidFill>
                <a:srgbClr val="000000"/>
              </a:solidFill>
              <a:latin typeface="Arial" pitchFamily="-108" charset="0"/>
            </a:endParaRPr>
          </a:p>
        </p:txBody>
      </p:sp>
      <p:grpSp>
        <p:nvGrpSpPr>
          <p:cNvPr id="2" name="Group 7"/>
          <p:cNvGrpSpPr>
            <a:grpSpLocks/>
          </p:cNvGrpSpPr>
          <p:nvPr/>
        </p:nvGrpSpPr>
        <p:grpSpPr bwMode="auto">
          <a:xfrm>
            <a:off x="5060857" y="2575953"/>
            <a:ext cx="5102878" cy="2706404"/>
            <a:chOff x="2208" y="1622"/>
            <a:chExt cx="3312" cy="1705"/>
          </a:xfrm>
        </p:grpSpPr>
        <p:sp>
          <p:nvSpPr>
            <p:cNvPr id="133128" name="Text Box 8"/>
            <p:cNvSpPr txBox="1">
              <a:spLocks noChangeArrowheads="1"/>
            </p:cNvSpPr>
            <p:nvPr/>
          </p:nvSpPr>
          <p:spPr bwMode="auto">
            <a:xfrm>
              <a:off x="3168" y="2448"/>
              <a:ext cx="2352" cy="879"/>
            </a:xfrm>
            <a:prstGeom prst="rect">
              <a:avLst/>
            </a:prstGeom>
            <a:noFill/>
            <a:ln w="9525">
              <a:noFill/>
              <a:miter lim="800000"/>
              <a:headEnd/>
              <a:tailEnd/>
            </a:ln>
          </p:spPr>
          <p:txBody>
            <a:bodyPr>
              <a:prstTxWarp prst="textNoShape">
                <a:avLst/>
              </a:prstTxWarp>
              <a:spAutoFit/>
            </a:bodyPr>
            <a:lstStyle/>
            <a:p>
              <a:pPr defTabSz="806867" eaLnBrk="0" fontAlgn="base" hangingPunct="0">
                <a:spcBef>
                  <a:spcPct val="0"/>
                </a:spcBef>
                <a:spcAft>
                  <a:spcPct val="0"/>
                </a:spcAft>
              </a:pPr>
              <a:r>
                <a:rPr lang="en-US" sz="2118" dirty="0" err="1">
                  <a:solidFill>
                    <a:srgbClr val="000000"/>
                  </a:solidFill>
                  <a:latin typeface="Times New Roman" pitchFamily="-65" charset="0"/>
                  <a:ea typeface="ＭＳ Ｐゴシック" pitchFamily="-65" charset="-128"/>
                  <a:cs typeface="ＭＳ Ｐゴシック" pitchFamily="-65" charset="-128"/>
                </a:rPr>
                <a:t>Acetoclastic</a:t>
              </a:r>
              <a:r>
                <a:rPr lang="en-US" sz="2118" dirty="0">
                  <a:solidFill>
                    <a:srgbClr val="000000"/>
                  </a:solidFill>
                  <a:latin typeface="Times New Roman" pitchFamily="-65" charset="0"/>
                  <a:ea typeface="ＭＳ Ｐゴシック" pitchFamily="-65" charset="-128"/>
                  <a:cs typeface="ＭＳ Ｐゴシック" pitchFamily="-65" charset="-128"/>
                </a:rPr>
                <a:t> </a:t>
              </a:r>
              <a:r>
                <a:rPr lang="en-US" sz="2118" dirty="0" err="1">
                  <a:solidFill>
                    <a:srgbClr val="000000"/>
                  </a:solidFill>
                  <a:latin typeface="Times New Roman" pitchFamily="-65" charset="0"/>
                  <a:ea typeface="ＭＳ Ｐゴシック" pitchFamily="-65" charset="-128"/>
                  <a:cs typeface="ＭＳ Ｐゴシック" pitchFamily="-65" charset="-128"/>
                </a:rPr>
                <a:t>methanogenesis</a:t>
              </a:r>
              <a:r>
                <a:rPr lang="en-US" sz="2118" dirty="0">
                  <a:solidFill>
                    <a:srgbClr val="000000"/>
                  </a:solidFill>
                  <a:latin typeface="Times New Roman" pitchFamily="-65" charset="0"/>
                  <a:ea typeface="ＭＳ Ｐゴシック" pitchFamily="-65" charset="-128"/>
                  <a:cs typeface="ＭＳ Ｐゴシック" pitchFamily="-65" charset="-128"/>
                </a:rPr>
                <a:t>-</a:t>
              </a:r>
              <a:br>
                <a:rPr lang="en-US" sz="2118" dirty="0">
                  <a:solidFill>
                    <a:srgbClr val="000000"/>
                  </a:solidFill>
                  <a:latin typeface="Times New Roman" pitchFamily="-65" charset="0"/>
                  <a:ea typeface="ＭＳ Ｐゴシック" pitchFamily="-65" charset="-128"/>
                  <a:cs typeface="ＭＳ Ｐゴシック" pitchFamily="-65" charset="-128"/>
                </a:rPr>
              </a:br>
              <a:r>
                <a:rPr lang="en-US" sz="2118" dirty="0">
                  <a:solidFill>
                    <a:srgbClr val="000000"/>
                  </a:solidFill>
                  <a:latin typeface="Times New Roman" pitchFamily="-65" charset="0"/>
                  <a:ea typeface="ＭＳ Ｐゴシック" pitchFamily="-65" charset="-128"/>
                  <a:cs typeface="ＭＳ Ｐゴシック" pitchFamily="-65" charset="-128"/>
                </a:rPr>
                <a:t>specific pathway: </a:t>
              </a:r>
            </a:p>
            <a:p>
              <a:pPr defTabSz="806867" eaLnBrk="0" fontAlgn="base" hangingPunct="0">
                <a:spcBef>
                  <a:spcPct val="0"/>
                </a:spcBef>
                <a:spcAft>
                  <a:spcPct val="0"/>
                </a:spcAft>
              </a:pPr>
              <a:r>
                <a:rPr lang="en-US" sz="2118" dirty="0">
                  <a:solidFill>
                    <a:srgbClr val="000000"/>
                  </a:solidFill>
                  <a:latin typeface="Times New Roman" pitchFamily="-65" charset="0"/>
                  <a:ea typeface="ＭＳ Ｐゴシック" pitchFamily="-65" charset="-128"/>
                  <a:cs typeface="ＭＳ Ｐゴシック" pitchFamily="-65" charset="-128"/>
                </a:rPr>
                <a:t>acetate </a:t>
              </a:r>
              <a:r>
                <a:rPr lang="en-US" sz="2118" dirty="0" err="1">
                  <a:solidFill>
                    <a:srgbClr val="000000"/>
                  </a:solidFill>
                  <a:latin typeface="Times New Roman" pitchFamily="-65" charset="0"/>
                  <a:ea typeface="ＭＳ Ｐゴシック" pitchFamily="-65" charset="-128"/>
                  <a:cs typeface="ＭＳ Ｐゴシック" pitchFamily="-65" charset="-128"/>
                </a:rPr>
                <a:t>kinase</a:t>
              </a:r>
              <a:r>
                <a:rPr lang="en-US" sz="2118" dirty="0">
                  <a:solidFill>
                    <a:srgbClr val="000000"/>
                  </a:solidFill>
                  <a:latin typeface="Times New Roman" pitchFamily="-65" charset="0"/>
                  <a:ea typeface="ＭＳ Ｐゴシック" pitchFamily="-65" charset="-128"/>
                  <a:cs typeface="ＭＳ Ｐゴシック" pitchFamily="-65" charset="-128"/>
                </a:rPr>
                <a:t> (</a:t>
              </a:r>
              <a:r>
                <a:rPr lang="en-US" sz="2118" dirty="0" err="1">
                  <a:solidFill>
                    <a:srgbClr val="000000"/>
                  </a:solidFill>
                  <a:latin typeface="Times New Roman" pitchFamily="-65" charset="0"/>
                  <a:ea typeface="ＭＳ Ｐゴシック" pitchFamily="-65" charset="-128"/>
                  <a:cs typeface="ＭＳ Ｐゴシック" pitchFamily="-65" charset="-128"/>
                </a:rPr>
                <a:t>AckA</a:t>
              </a:r>
              <a:r>
                <a:rPr lang="en-US" sz="2118" dirty="0">
                  <a:solidFill>
                    <a:srgbClr val="000000"/>
                  </a:solidFill>
                  <a:latin typeface="Times New Roman" pitchFamily="-65" charset="0"/>
                  <a:ea typeface="ＭＳ Ｐゴシック" pitchFamily="-65" charset="-128"/>
                  <a:cs typeface="ＭＳ Ｐゴシック" pitchFamily="-65" charset="-128"/>
                </a:rPr>
                <a:t>) and  </a:t>
              </a:r>
              <a:br>
                <a:rPr lang="en-US" sz="2118" dirty="0">
                  <a:solidFill>
                    <a:srgbClr val="000000"/>
                  </a:solidFill>
                  <a:latin typeface="Times New Roman" pitchFamily="-65" charset="0"/>
                  <a:ea typeface="ＭＳ Ｐゴシック" pitchFamily="-65" charset="-128"/>
                  <a:cs typeface="ＭＳ Ｐゴシック" pitchFamily="-65" charset="-128"/>
                </a:rPr>
              </a:br>
              <a:r>
                <a:rPr lang="en-US" sz="2118" dirty="0" err="1">
                  <a:solidFill>
                    <a:srgbClr val="000000"/>
                  </a:solidFill>
                  <a:latin typeface="Times New Roman" pitchFamily="-65" charset="0"/>
                  <a:ea typeface="ＭＳ Ｐゴシック" pitchFamily="-65" charset="-128"/>
                  <a:cs typeface="ＭＳ Ｐゴシック" pitchFamily="-65" charset="-128"/>
                </a:rPr>
                <a:t>phosphotransacetylase</a:t>
              </a:r>
              <a:r>
                <a:rPr lang="en-US" sz="2118" dirty="0">
                  <a:solidFill>
                    <a:srgbClr val="000000"/>
                  </a:solidFill>
                  <a:latin typeface="Times New Roman" pitchFamily="-65" charset="0"/>
                  <a:ea typeface="ＭＳ Ｐゴシック" pitchFamily="-65" charset="-128"/>
                  <a:cs typeface="ＭＳ Ｐゴシック" pitchFamily="-65" charset="-128"/>
                </a:rPr>
                <a:t> (</a:t>
              </a:r>
              <a:r>
                <a:rPr lang="en-US" sz="2118" dirty="0" err="1">
                  <a:solidFill>
                    <a:srgbClr val="000000"/>
                  </a:solidFill>
                  <a:latin typeface="Times New Roman" pitchFamily="-65" charset="0"/>
                  <a:ea typeface="ＭＳ Ｐゴシック" pitchFamily="-65" charset="-128"/>
                  <a:cs typeface="ＭＳ Ｐゴシック" pitchFamily="-65" charset="-128"/>
                </a:rPr>
                <a:t>Pta</a:t>
              </a:r>
              <a:r>
                <a:rPr lang="en-US" sz="2118" dirty="0">
                  <a:solidFill>
                    <a:srgbClr val="000000"/>
                  </a:solidFill>
                  <a:latin typeface="Times New Roman" pitchFamily="-65" charset="0"/>
                  <a:ea typeface="ＭＳ Ｐゴシック" pitchFamily="-65" charset="-128"/>
                  <a:cs typeface="ＭＳ Ｐゴシック" pitchFamily="-65" charset="-128"/>
                </a:rPr>
                <a:t>)</a:t>
              </a:r>
            </a:p>
          </p:txBody>
        </p:sp>
        <p:sp>
          <p:nvSpPr>
            <p:cNvPr id="133129" name="Text Box 9"/>
            <p:cNvSpPr txBox="1">
              <a:spLocks noChangeArrowheads="1"/>
            </p:cNvSpPr>
            <p:nvPr/>
          </p:nvSpPr>
          <p:spPr bwMode="auto">
            <a:xfrm>
              <a:off x="3079" y="1622"/>
              <a:ext cx="1754" cy="520"/>
            </a:xfrm>
            <a:prstGeom prst="rect">
              <a:avLst/>
            </a:prstGeom>
            <a:noFill/>
            <a:ln w="9525">
              <a:solidFill>
                <a:schemeClr val="tx1"/>
              </a:solidFill>
              <a:miter lim="800000"/>
              <a:headEnd/>
              <a:tailEnd/>
            </a:ln>
          </p:spPr>
          <p:txBody>
            <a:bodyPr>
              <a:prstTxWarp prst="textNoShape">
                <a:avLst/>
              </a:prstTxWarp>
              <a:spAutoFit/>
            </a:bodyPr>
            <a:lstStyle/>
            <a:p>
              <a:pPr defTabSz="806867" fontAlgn="base">
                <a:spcBef>
                  <a:spcPct val="0"/>
                </a:spcBef>
                <a:spcAft>
                  <a:spcPct val="0"/>
                </a:spcAft>
              </a:pPr>
              <a:r>
                <a:rPr lang="en-US" sz="1588">
                  <a:solidFill>
                    <a:srgbClr val="000000"/>
                  </a:solidFill>
                  <a:latin typeface="Arial" pitchFamily="-65" charset="0"/>
                  <a:ea typeface="ＭＳ Ｐゴシック" pitchFamily="-65" charset="-128"/>
                  <a:cs typeface="ＭＳ Ｐゴシック" pitchFamily="-65" charset="-128"/>
                </a:rPr>
                <a:t>CODH complex: </a:t>
              </a:r>
              <a:br>
                <a:rPr lang="en-US" sz="1588">
                  <a:solidFill>
                    <a:srgbClr val="000000"/>
                  </a:solidFill>
                  <a:latin typeface="Arial" pitchFamily="-65" charset="0"/>
                  <a:ea typeface="ＭＳ Ｐゴシック" pitchFamily="-65" charset="-128"/>
                  <a:cs typeface="ＭＳ Ｐゴシック" pitchFamily="-65" charset="-128"/>
                </a:rPr>
              </a:br>
              <a:r>
                <a:rPr lang="en-US" sz="1588">
                  <a:solidFill>
                    <a:srgbClr val="000000"/>
                  </a:solidFill>
                  <a:latin typeface="Arial" pitchFamily="-65" charset="0"/>
                  <a:ea typeface="ＭＳ Ｐゴシック" pitchFamily="-65" charset="-128"/>
                  <a:cs typeface="ＭＳ Ｐゴシック" pitchFamily="-65" charset="-128"/>
                </a:rPr>
                <a:t>reversible Acetyl-CoA synthesis</a:t>
              </a:r>
            </a:p>
          </p:txBody>
        </p:sp>
        <p:sp>
          <p:nvSpPr>
            <p:cNvPr id="133130" name="Line 10"/>
            <p:cNvSpPr>
              <a:spLocks noChangeShapeType="1"/>
            </p:cNvSpPr>
            <p:nvPr/>
          </p:nvSpPr>
          <p:spPr bwMode="auto">
            <a:xfrm flipH="1">
              <a:off x="2208" y="1910"/>
              <a:ext cx="864" cy="981"/>
            </a:xfrm>
            <a:prstGeom prst="line">
              <a:avLst/>
            </a:prstGeom>
            <a:noFill/>
            <a:ln w="9525">
              <a:solidFill>
                <a:schemeClr val="tx1"/>
              </a:solidFill>
              <a:round/>
              <a:headEnd/>
              <a:tailEnd type="triangle" w="med" len="me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grpSp>
    </p:spTree>
    <p:extLst>
      <p:ext uri="{BB962C8B-B14F-4D97-AF65-F5344CB8AC3E}">
        <p14:creationId xmlns:p14="http://schemas.microsoft.com/office/powerpoint/2010/main" val="3622135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658471" y="5423650"/>
            <a:ext cx="8322236" cy="896468"/>
          </a:xfrm>
          <a:solidFill>
            <a:schemeClr val="bg1"/>
          </a:solidFill>
        </p:spPr>
        <p:txBody>
          <a:bodyPr/>
          <a:lstStyle/>
          <a:p>
            <a:pPr>
              <a:buNone/>
            </a:pPr>
            <a:r>
              <a:rPr lang="en-US" sz="2471" dirty="0"/>
              <a:t>The sequences from </a:t>
            </a:r>
            <a:r>
              <a:rPr lang="en-US" sz="2471" dirty="0" err="1"/>
              <a:t>Methanosarcina</a:t>
            </a:r>
            <a:r>
              <a:rPr lang="en-US" sz="2471" dirty="0"/>
              <a:t> (</a:t>
            </a:r>
            <a:r>
              <a:rPr lang="en-US" sz="2471" dirty="0">
                <a:solidFill>
                  <a:srgbClr val="FF0000"/>
                </a:solidFill>
              </a:rPr>
              <a:t>red</a:t>
            </a:r>
            <a:r>
              <a:rPr lang="en-US" sz="2471" dirty="0"/>
              <a:t>) branch within</a:t>
            </a:r>
            <a:br>
              <a:rPr lang="en-US" sz="2471" dirty="0"/>
            </a:br>
            <a:r>
              <a:rPr lang="en-US" sz="2471" dirty="0"/>
              <a:t> the Clostridia (</a:t>
            </a:r>
            <a:r>
              <a:rPr lang="en-US" sz="2471" dirty="0">
                <a:solidFill>
                  <a:schemeClr val="accent1">
                    <a:lumMod val="75000"/>
                  </a:schemeClr>
                </a:solidFill>
              </a:rPr>
              <a:t>blue</a:t>
            </a:r>
            <a:r>
              <a:rPr lang="en-US" sz="2471" dirty="0"/>
              <a:t>) </a:t>
            </a:r>
          </a:p>
        </p:txBody>
      </p:sp>
      <p:pic>
        <p:nvPicPr>
          <p:cNvPr id="4" name="Picture 3"/>
          <p:cNvPicPr>
            <a:picLocks noChangeAspect="1"/>
          </p:cNvPicPr>
          <p:nvPr/>
        </p:nvPicPr>
        <p:blipFill>
          <a:blip r:embed="rId2"/>
          <a:stretch>
            <a:fillRect/>
          </a:stretch>
        </p:blipFill>
        <p:spPr>
          <a:xfrm>
            <a:off x="1658471" y="773954"/>
            <a:ext cx="8247529" cy="3917576"/>
          </a:xfrm>
          <a:prstGeom prst="rect">
            <a:avLst/>
          </a:prstGeom>
        </p:spPr>
      </p:pic>
      <p:sp>
        <p:nvSpPr>
          <p:cNvPr id="6" name="Rectangle 6"/>
          <p:cNvSpPr>
            <a:spLocks noChangeArrowheads="1"/>
          </p:cNvSpPr>
          <p:nvPr/>
        </p:nvSpPr>
        <p:spPr bwMode="auto">
          <a:xfrm rot="16200000">
            <a:off x="7416193" y="3286360"/>
            <a:ext cx="5608544" cy="581313"/>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dirty="0">
                <a:solidFill>
                  <a:srgbClr val="000000"/>
                </a:solidFill>
                <a:latin typeface="Arial" pitchFamily="-65" charset="0"/>
              </a:rPr>
              <a:t>Modified form Fournier and Gogarten (2008) Evolution of </a:t>
            </a:r>
            <a:r>
              <a:rPr lang="en-US" sz="1059" dirty="0" err="1">
                <a:solidFill>
                  <a:srgbClr val="000000"/>
                </a:solidFill>
                <a:latin typeface="Arial" pitchFamily="-65" charset="0"/>
              </a:rPr>
              <a:t>Acetoclastic</a:t>
            </a:r>
            <a:r>
              <a:rPr lang="en-US" sz="1059" dirty="0">
                <a:solidFill>
                  <a:srgbClr val="000000"/>
                </a:solidFill>
                <a:latin typeface="Arial" pitchFamily="-65" charset="0"/>
              </a:rPr>
              <a:t> </a:t>
            </a:r>
            <a:r>
              <a:rPr lang="en-US" sz="1059" dirty="0" err="1">
                <a:solidFill>
                  <a:srgbClr val="000000"/>
                </a:solidFill>
                <a:latin typeface="Arial" pitchFamily="-65" charset="0"/>
              </a:rPr>
              <a:t>Methanogenesis</a:t>
            </a:r>
            <a:r>
              <a:rPr lang="en-US" sz="1059" dirty="0">
                <a:solidFill>
                  <a:srgbClr val="000000"/>
                </a:solidFill>
                <a:latin typeface="Arial" pitchFamily="-65" charset="0"/>
              </a:rPr>
              <a:t> in </a:t>
            </a:r>
            <a:r>
              <a:rPr lang="en-US" sz="1059" dirty="0" err="1">
                <a:solidFill>
                  <a:srgbClr val="000000"/>
                </a:solidFill>
                <a:latin typeface="Arial" pitchFamily="-65" charset="0"/>
              </a:rPr>
              <a:t>Methanosarcina</a:t>
            </a:r>
            <a:r>
              <a:rPr lang="en-US" sz="1059" dirty="0">
                <a:solidFill>
                  <a:srgbClr val="000000"/>
                </a:solidFill>
                <a:latin typeface="Arial" pitchFamily="-65" charset="0"/>
              </a:rPr>
              <a:t> via Horizontal Gene Transfer from </a:t>
            </a:r>
            <a:r>
              <a:rPr lang="en-US" sz="1059" dirty="0" err="1">
                <a:solidFill>
                  <a:srgbClr val="000000"/>
                </a:solidFill>
                <a:latin typeface="Arial" pitchFamily="-65" charset="0"/>
              </a:rPr>
              <a:t>Cellulolytic</a:t>
            </a:r>
            <a:r>
              <a:rPr lang="en-US" sz="1059" dirty="0">
                <a:solidFill>
                  <a:srgbClr val="000000"/>
                </a:solidFill>
                <a:latin typeface="Arial" pitchFamily="-65" charset="0"/>
              </a:rPr>
              <a:t> Clostridia. </a:t>
            </a:r>
            <a:r>
              <a:rPr lang="en-US" sz="1059" i="1" dirty="0">
                <a:solidFill>
                  <a:srgbClr val="000000"/>
                </a:solidFill>
                <a:latin typeface="Arial" pitchFamily="-65" charset="0"/>
              </a:rPr>
              <a:t>J. </a:t>
            </a:r>
            <a:r>
              <a:rPr lang="en-US" sz="1059" i="1" dirty="0" err="1">
                <a:solidFill>
                  <a:srgbClr val="000000"/>
                </a:solidFill>
                <a:latin typeface="Arial" pitchFamily="-65" charset="0"/>
              </a:rPr>
              <a:t>Bacteriol</a:t>
            </a:r>
            <a:r>
              <a:rPr lang="en-US" sz="1059" i="1" dirty="0">
                <a:solidFill>
                  <a:srgbClr val="000000"/>
                </a:solidFill>
                <a:latin typeface="Arial" pitchFamily="-65" charset="0"/>
              </a:rPr>
              <a:t>.</a:t>
            </a:r>
            <a:r>
              <a:rPr lang="en-US" sz="1059" dirty="0">
                <a:solidFill>
                  <a:srgbClr val="000000"/>
                </a:solidFill>
                <a:latin typeface="Arial" pitchFamily="-65" charset="0"/>
              </a:rPr>
              <a:t> 190(3):1124-7</a:t>
            </a:r>
            <a:endParaRPr lang="en-US" sz="2118" dirty="0">
              <a:solidFill>
                <a:srgbClr val="000000"/>
              </a:solidFill>
              <a:latin typeface="Arial" pitchFamily="-65" charset="0"/>
            </a:endParaRPr>
          </a:p>
        </p:txBody>
      </p:sp>
    </p:spTree>
    <p:extLst>
      <p:ext uri="{BB962C8B-B14F-4D97-AF65-F5344CB8AC3E}">
        <p14:creationId xmlns:p14="http://schemas.microsoft.com/office/powerpoint/2010/main" val="33428915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2"/>
          <p:cNvSpPr txBox="1">
            <a:spLocks noChangeArrowheads="1"/>
          </p:cNvSpPr>
          <p:nvPr/>
        </p:nvSpPr>
        <p:spPr bwMode="auto">
          <a:xfrm>
            <a:off x="4106956" y="201710"/>
            <a:ext cx="3667992"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Arial" pitchFamily="-65" charset="0"/>
                <a:ea typeface="ＭＳ Ｐゴシック" pitchFamily="-65" charset="-128"/>
                <a:cs typeface="ＭＳ Ｐゴシック" pitchFamily="-65" charset="-128"/>
              </a:rPr>
              <a:t>Phosphotransacetylase (Pta)</a:t>
            </a:r>
            <a:endParaRPr lang="en-US" sz="2118" u="sng">
              <a:solidFill>
                <a:srgbClr val="000000"/>
              </a:solidFill>
              <a:latin typeface="Arial" pitchFamily="-65" charset="0"/>
              <a:ea typeface="ＭＳ Ｐゴシック" pitchFamily="-65" charset="-128"/>
              <a:cs typeface="ＭＳ Ｐゴシック" pitchFamily="-65" charset="-128"/>
            </a:endParaRPr>
          </a:p>
        </p:txBody>
      </p:sp>
      <p:pic>
        <p:nvPicPr>
          <p:cNvPr id="135171" name="Picture 3" descr="Figure 2A"/>
          <p:cNvPicPr>
            <a:picLocks noChangeAspect="1" noChangeArrowheads="1"/>
          </p:cNvPicPr>
          <p:nvPr/>
        </p:nvPicPr>
        <p:blipFill>
          <a:blip r:embed="rId3"/>
          <a:srcRect/>
          <a:stretch>
            <a:fillRect/>
          </a:stretch>
        </p:blipFill>
        <p:spPr bwMode="auto">
          <a:xfrm>
            <a:off x="2498912" y="619128"/>
            <a:ext cx="7618600" cy="5939118"/>
          </a:xfrm>
          <a:prstGeom prst="rect">
            <a:avLst/>
          </a:prstGeom>
          <a:noFill/>
          <a:ln w="9525">
            <a:noFill/>
            <a:miter lim="800000"/>
            <a:headEnd/>
            <a:tailEnd/>
          </a:ln>
        </p:spPr>
      </p:pic>
      <p:sp>
        <p:nvSpPr>
          <p:cNvPr id="135172" name="Rectangle 4"/>
          <p:cNvSpPr>
            <a:spLocks noChangeArrowheads="1"/>
          </p:cNvSpPr>
          <p:nvPr/>
        </p:nvSpPr>
        <p:spPr bwMode="auto">
          <a:xfrm>
            <a:off x="7611596" y="4777443"/>
            <a:ext cx="2449886" cy="825419"/>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dirty="0" err="1">
                <a:solidFill>
                  <a:srgbClr val="000000"/>
                </a:solidFill>
                <a:latin typeface="Arial" pitchFamily="-65" charset="0"/>
              </a:rPr>
              <a:t>acetoclastic</a:t>
            </a:r>
            <a:r>
              <a:rPr lang="en-US" sz="1588" dirty="0">
                <a:solidFill>
                  <a:srgbClr val="000000"/>
                </a:solidFill>
                <a:latin typeface="Arial" pitchFamily="-65" charset="0"/>
              </a:rPr>
              <a:t> </a:t>
            </a:r>
            <a:r>
              <a:rPr lang="en-US" sz="1588" dirty="0" err="1">
                <a:solidFill>
                  <a:srgbClr val="000000"/>
                </a:solidFill>
                <a:latin typeface="Arial" pitchFamily="-65" charset="0"/>
              </a:rPr>
              <a:t>Methanosarcina</a:t>
            </a:r>
            <a:r>
              <a:rPr lang="en-US" sz="1588" dirty="0">
                <a:solidFill>
                  <a:srgbClr val="000000"/>
                </a:solidFill>
                <a:latin typeface="Arial" pitchFamily="-65" charset="0"/>
              </a:rPr>
              <a:t> and </a:t>
            </a:r>
            <a:r>
              <a:rPr lang="en-US" sz="1588" dirty="0" err="1">
                <a:solidFill>
                  <a:srgbClr val="000000"/>
                </a:solidFill>
                <a:latin typeface="Arial" pitchFamily="-65" charset="0"/>
              </a:rPr>
              <a:t>cellulolytic</a:t>
            </a:r>
            <a:r>
              <a:rPr lang="en-US" sz="1588" dirty="0">
                <a:solidFill>
                  <a:srgbClr val="000000"/>
                </a:solidFill>
                <a:latin typeface="Arial" pitchFamily="-65" charset="0"/>
              </a:rPr>
              <a:t> clostridia</a:t>
            </a:r>
          </a:p>
        </p:txBody>
      </p:sp>
      <p:sp>
        <p:nvSpPr>
          <p:cNvPr id="135173" name="Rectangle 5"/>
          <p:cNvSpPr>
            <a:spLocks noChangeArrowheads="1"/>
          </p:cNvSpPr>
          <p:nvPr/>
        </p:nvSpPr>
        <p:spPr bwMode="auto">
          <a:xfrm rot="-5400000">
            <a:off x="7416193" y="3736458"/>
            <a:ext cx="5608544" cy="581313"/>
          </a:xfrm>
          <a:prstGeom prst="rect">
            <a:avLst/>
          </a:prstGeom>
          <a:no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a:solidFill>
                  <a:srgbClr val="000000"/>
                </a:solidFill>
                <a:latin typeface="Arial" pitchFamily="-65" charset="0"/>
              </a:rPr>
              <a:t>Modified form Fournier and Gogarten (2008) Evolution of Acetoclastic Methanogenesis in Methanosarcina via Horizontal Gene Transfer from Cellulolytic Clostridia. </a:t>
            </a:r>
            <a:r>
              <a:rPr lang="en-US" sz="1059" i="1">
                <a:solidFill>
                  <a:srgbClr val="000000"/>
                </a:solidFill>
                <a:latin typeface="Arial" pitchFamily="-65" charset="0"/>
              </a:rPr>
              <a:t>J. Bacteriol.</a:t>
            </a:r>
            <a:r>
              <a:rPr lang="en-US" sz="1059">
                <a:solidFill>
                  <a:srgbClr val="000000"/>
                </a:solidFill>
                <a:latin typeface="Arial" pitchFamily="-65" charset="0"/>
              </a:rPr>
              <a:t> 190(3):1124-7</a:t>
            </a:r>
            <a:endParaRPr lang="en-US" sz="2118">
              <a:solidFill>
                <a:srgbClr val="000000"/>
              </a:solidFill>
              <a:latin typeface="Arial" pitchFamily="-65" charset="0"/>
            </a:endParaRPr>
          </a:p>
        </p:txBody>
      </p:sp>
    </p:spTree>
    <p:extLst>
      <p:ext uri="{BB962C8B-B14F-4D97-AF65-F5344CB8AC3E}">
        <p14:creationId xmlns:p14="http://schemas.microsoft.com/office/powerpoint/2010/main" val="1782763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ChangeArrowheads="1"/>
          </p:cNvSpPr>
          <p:nvPr/>
        </p:nvSpPr>
        <p:spPr bwMode="auto">
          <a:xfrm>
            <a:off x="9141198" y="672353"/>
            <a:ext cx="1379725" cy="5995147"/>
          </a:xfrm>
          <a:prstGeom prst="rect">
            <a:avLst/>
          </a:prstGeom>
          <a:solidFill>
            <a:srgbClr val="FFFFFF"/>
          </a:solidFill>
          <a:ln w="9525">
            <a:noFill/>
            <a:miter lim="800000"/>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37219" name="Text Box 2"/>
          <p:cNvSpPr txBox="1">
            <a:spLocks noChangeArrowheads="1"/>
          </p:cNvSpPr>
          <p:nvPr/>
        </p:nvSpPr>
        <p:spPr bwMode="auto">
          <a:xfrm>
            <a:off x="4692463" y="162486"/>
            <a:ext cx="2592376"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Times New Roman" pitchFamily="-65" charset="0"/>
                <a:ea typeface="ＭＳ Ｐゴシック" pitchFamily="-65" charset="-128"/>
                <a:cs typeface="ＭＳ Ｐゴシック" pitchFamily="-65" charset="-128"/>
              </a:rPr>
              <a:t>acetate kinase (AckA)</a:t>
            </a:r>
            <a:endParaRPr lang="en-US" sz="2118" u="sng">
              <a:solidFill>
                <a:srgbClr val="000000"/>
              </a:solidFill>
              <a:latin typeface="Arial" pitchFamily="-65" charset="0"/>
              <a:ea typeface="ＭＳ Ｐゴシック" pitchFamily="-65" charset="-128"/>
              <a:cs typeface="ＭＳ Ｐゴシック" pitchFamily="-65" charset="-128"/>
            </a:endParaRPr>
          </a:p>
        </p:txBody>
      </p:sp>
      <p:grpSp>
        <p:nvGrpSpPr>
          <p:cNvPr id="2" name="Group 3"/>
          <p:cNvGrpSpPr>
            <a:grpSpLocks/>
          </p:cNvGrpSpPr>
          <p:nvPr/>
        </p:nvGrpSpPr>
        <p:grpSpPr bwMode="auto">
          <a:xfrm>
            <a:off x="2976563" y="670953"/>
            <a:ext cx="6929437" cy="5995147"/>
            <a:chOff x="855" y="422"/>
            <a:chExt cx="4498" cy="3777"/>
          </a:xfrm>
        </p:grpSpPr>
        <p:pic>
          <p:nvPicPr>
            <p:cNvPr id="137222" name="Picture 4" descr="Figure 2B"/>
            <p:cNvPicPr>
              <a:picLocks noChangeAspect="1" noChangeArrowheads="1"/>
            </p:cNvPicPr>
            <p:nvPr/>
          </p:nvPicPr>
          <p:blipFill>
            <a:blip r:embed="rId3"/>
            <a:srcRect/>
            <a:stretch>
              <a:fillRect/>
            </a:stretch>
          </p:blipFill>
          <p:spPr bwMode="auto">
            <a:xfrm>
              <a:off x="855" y="422"/>
              <a:ext cx="4065" cy="3777"/>
            </a:xfrm>
            <a:prstGeom prst="rect">
              <a:avLst/>
            </a:prstGeom>
            <a:noFill/>
            <a:ln w="9525">
              <a:noFill/>
              <a:miter lim="800000"/>
              <a:headEnd/>
              <a:tailEnd/>
            </a:ln>
          </p:spPr>
        </p:pic>
        <p:sp>
          <p:nvSpPr>
            <p:cNvPr id="137223" name="Text Box 5"/>
            <p:cNvSpPr txBox="1">
              <a:spLocks noChangeArrowheads="1"/>
            </p:cNvSpPr>
            <p:nvPr/>
          </p:nvSpPr>
          <p:spPr bwMode="auto">
            <a:xfrm>
              <a:off x="3737" y="2188"/>
              <a:ext cx="1616" cy="725"/>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50000"/>
                </a:spcBef>
                <a:spcAft>
                  <a:spcPct val="0"/>
                </a:spcAft>
              </a:pPr>
              <a:r>
                <a:rPr lang="en-US" sz="1588">
                  <a:solidFill>
                    <a:srgbClr val="000000"/>
                  </a:solidFill>
                  <a:latin typeface="Arial" pitchFamily="-65" charset="0"/>
                </a:rPr>
                <a:t>acetoclastic methonogens and cellulolytic clostridia</a:t>
              </a:r>
              <a:br>
                <a:rPr lang="en-US" sz="1588">
                  <a:solidFill>
                    <a:srgbClr val="000000"/>
                  </a:solidFill>
                  <a:latin typeface="Arial" pitchFamily="-65" charset="0"/>
                </a:rPr>
              </a:br>
              <a:endParaRPr lang="en-US" sz="2118">
                <a:solidFill>
                  <a:srgbClr val="000000"/>
                </a:solidFill>
                <a:latin typeface="Arial" pitchFamily="-65" charset="0"/>
              </a:endParaRPr>
            </a:p>
          </p:txBody>
        </p:sp>
      </p:grpSp>
      <p:sp>
        <p:nvSpPr>
          <p:cNvPr id="137221" name="Rectangle 6"/>
          <p:cNvSpPr>
            <a:spLocks noChangeArrowheads="1"/>
          </p:cNvSpPr>
          <p:nvPr/>
        </p:nvSpPr>
        <p:spPr bwMode="auto">
          <a:xfrm rot="-5400000">
            <a:off x="7416193" y="3540355"/>
            <a:ext cx="5608544" cy="581313"/>
          </a:xfrm>
          <a:prstGeom prst="rect">
            <a:avLst/>
          </a:prstGeom>
          <a:solidFill>
            <a:srgbClr val="FFFFFF"/>
          </a:solidFill>
          <a:ln w="9525">
            <a:noFill/>
            <a:miter lim="800000"/>
            <a:headEnd/>
            <a:tailEnd/>
          </a:ln>
        </p:spPr>
        <p:txBody>
          <a:bodyPr>
            <a:prstTxWarp prst="textNoShape">
              <a:avLst/>
            </a:prstTxWarp>
            <a:spAutoFit/>
          </a:bodyPr>
          <a:lstStyle/>
          <a:p>
            <a:pPr defTabSz="806867" fontAlgn="base">
              <a:spcBef>
                <a:spcPct val="0"/>
              </a:spcBef>
              <a:spcAft>
                <a:spcPct val="0"/>
              </a:spcAft>
            </a:pPr>
            <a:r>
              <a:rPr lang="en-US" sz="1059" dirty="0">
                <a:solidFill>
                  <a:srgbClr val="000000"/>
                </a:solidFill>
                <a:latin typeface="Arial" pitchFamily="-65" charset="0"/>
              </a:rPr>
              <a:t>Modified form Fournier and Gogarten (2008) Evolution of </a:t>
            </a:r>
            <a:r>
              <a:rPr lang="en-US" sz="1059" dirty="0" err="1">
                <a:solidFill>
                  <a:srgbClr val="000000"/>
                </a:solidFill>
                <a:latin typeface="Arial" pitchFamily="-65" charset="0"/>
              </a:rPr>
              <a:t>Acetoclastic</a:t>
            </a:r>
            <a:r>
              <a:rPr lang="en-US" sz="1059" dirty="0">
                <a:solidFill>
                  <a:srgbClr val="000000"/>
                </a:solidFill>
                <a:latin typeface="Arial" pitchFamily="-65" charset="0"/>
              </a:rPr>
              <a:t> </a:t>
            </a:r>
            <a:r>
              <a:rPr lang="en-US" sz="1059" dirty="0" err="1">
                <a:solidFill>
                  <a:srgbClr val="000000"/>
                </a:solidFill>
                <a:latin typeface="Arial" pitchFamily="-65" charset="0"/>
              </a:rPr>
              <a:t>Methanogenesis</a:t>
            </a:r>
            <a:r>
              <a:rPr lang="en-US" sz="1059" dirty="0">
                <a:solidFill>
                  <a:srgbClr val="000000"/>
                </a:solidFill>
                <a:latin typeface="Arial" pitchFamily="-65" charset="0"/>
              </a:rPr>
              <a:t> in </a:t>
            </a:r>
            <a:r>
              <a:rPr lang="en-US" sz="1059" dirty="0" err="1">
                <a:solidFill>
                  <a:srgbClr val="000000"/>
                </a:solidFill>
                <a:latin typeface="Arial" pitchFamily="-65" charset="0"/>
              </a:rPr>
              <a:t>Methanosarcina</a:t>
            </a:r>
            <a:r>
              <a:rPr lang="en-US" sz="1059" dirty="0">
                <a:solidFill>
                  <a:srgbClr val="000000"/>
                </a:solidFill>
                <a:latin typeface="Arial" pitchFamily="-65" charset="0"/>
              </a:rPr>
              <a:t> via Horizontal Gene Transfer from </a:t>
            </a:r>
            <a:r>
              <a:rPr lang="en-US" sz="1059" dirty="0" err="1">
                <a:solidFill>
                  <a:srgbClr val="000000"/>
                </a:solidFill>
                <a:latin typeface="Arial" pitchFamily="-65" charset="0"/>
              </a:rPr>
              <a:t>Cellulolytic</a:t>
            </a:r>
            <a:r>
              <a:rPr lang="en-US" sz="1059" dirty="0">
                <a:solidFill>
                  <a:srgbClr val="000000"/>
                </a:solidFill>
                <a:latin typeface="Arial" pitchFamily="-65" charset="0"/>
              </a:rPr>
              <a:t> Clostridia. </a:t>
            </a:r>
            <a:r>
              <a:rPr lang="en-US" sz="1059" i="1" dirty="0">
                <a:solidFill>
                  <a:srgbClr val="000000"/>
                </a:solidFill>
                <a:latin typeface="Arial" pitchFamily="-65" charset="0"/>
              </a:rPr>
              <a:t>J. </a:t>
            </a:r>
            <a:r>
              <a:rPr lang="en-US" sz="1059" i="1" dirty="0" err="1">
                <a:solidFill>
                  <a:srgbClr val="000000"/>
                </a:solidFill>
                <a:latin typeface="Arial" pitchFamily="-65" charset="0"/>
              </a:rPr>
              <a:t>Bacteriol</a:t>
            </a:r>
            <a:r>
              <a:rPr lang="en-US" sz="1059" i="1" dirty="0">
                <a:solidFill>
                  <a:srgbClr val="000000"/>
                </a:solidFill>
                <a:latin typeface="Arial" pitchFamily="-65" charset="0"/>
              </a:rPr>
              <a:t>.</a:t>
            </a:r>
            <a:r>
              <a:rPr lang="en-US" sz="1059" dirty="0">
                <a:solidFill>
                  <a:srgbClr val="000000"/>
                </a:solidFill>
                <a:latin typeface="Arial" pitchFamily="-65" charset="0"/>
              </a:rPr>
              <a:t> 190(3):1124-7</a:t>
            </a:r>
            <a:endParaRPr lang="en-US" sz="2118" dirty="0">
              <a:solidFill>
                <a:srgbClr val="000000"/>
              </a:solidFill>
              <a:latin typeface="Arial" pitchFamily="-65" charset="0"/>
            </a:endParaRPr>
          </a:p>
        </p:txBody>
      </p:sp>
    </p:spTree>
    <p:extLst>
      <p:ext uri="{BB962C8B-B14F-4D97-AF65-F5344CB8AC3E}">
        <p14:creationId xmlns:p14="http://schemas.microsoft.com/office/powerpoint/2010/main" val="301816437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2"/>
          <p:cNvPicPr>
            <a:picLocks noChangeAspect="1" noChangeArrowheads="1"/>
          </p:cNvPicPr>
          <p:nvPr/>
        </p:nvPicPr>
        <p:blipFill>
          <a:blip r:embed="rId3"/>
          <a:srcRect/>
          <a:stretch>
            <a:fillRect/>
          </a:stretch>
        </p:blipFill>
        <p:spPr bwMode="auto">
          <a:xfrm>
            <a:off x="7205382" y="2589960"/>
            <a:ext cx="2881313" cy="3709147"/>
          </a:xfrm>
          <a:prstGeom prst="rect">
            <a:avLst/>
          </a:prstGeom>
          <a:noFill/>
          <a:ln w="19050">
            <a:solidFill>
              <a:schemeClr val="tx1"/>
            </a:solidFill>
            <a:miter lim="800000"/>
            <a:headEnd/>
            <a:tailEnd/>
          </a:ln>
        </p:spPr>
      </p:pic>
      <p:pic>
        <p:nvPicPr>
          <p:cNvPr id="141315" name="Picture 3"/>
          <p:cNvPicPr>
            <a:picLocks noChangeAspect="1" noChangeArrowheads="1"/>
          </p:cNvPicPr>
          <p:nvPr/>
        </p:nvPicPr>
        <p:blipFill>
          <a:blip r:embed="rId4"/>
          <a:srcRect/>
          <a:stretch>
            <a:fillRect/>
          </a:stretch>
        </p:blipFill>
        <p:spPr bwMode="auto">
          <a:xfrm>
            <a:off x="2323821" y="762000"/>
            <a:ext cx="2889716" cy="3732960"/>
          </a:xfrm>
          <a:prstGeom prst="rect">
            <a:avLst/>
          </a:prstGeom>
          <a:noFill/>
          <a:ln w="19050">
            <a:solidFill>
              <a:schemeClr val="tx1"/>
            </a:solidFill>
            <a:miter lim="800000"/>
            <a:headEnd/>
            <a:tailEnd/>
          </a:ln>
        </p:spPr>
      </p:pic>
      <p:sp>
        <p:nvSpPr>
          <p:cNvPr id="141316" name="Text Box 4"/>
          <p:cNvSpPr txBox="1">
            <a:spLocks noChangeArrowheads="1"/>
          </p:cNvSpPr>
          <p:nvPr/>
        </p:nvSpPr>
        <p:spPr bwMode="auto">
          <a:xfrm>
            <a:off x="1806948" y="228321"/>
            <a:ext cx="3700052" cy="418256"/>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2118">
                <a:solidFill>
                  <a:srgbClr val="000000"/>
                </a:solidFill>
                <a:latin typeface="Arial" pitchFamily="-65" charset="0"/>
                <a:ea typeface="ＭＳ Ｐゴシック" pitchFamily="-65" charset="-128"/>
                <a:cs typeface="ＭＳ Ｐゴシック" pitchFamily="-65" charset="-128"/>
              </a:rPr>
              <a:t>Clostridia acetigenic pathway</a:t>
            </a:r>
          </a:p>
        </p:txBody>
      </p:sp>
      <p:sp>
        <p:nvSpPr>
          <p:cNvPr id="141317" name="Text Box 5"/>
          <p:cNvSpPr txBox="1">
            <a:spLocks noChangeArrowheads="1"/>
          </p:cNvSpPr>
          <p:nvPr/>
        </p:nvSpPr>
        <p:spPr bwMode="auto">
          <a:xfrm>
            <a:off x="7383662" y="1676680"/>
            <a:ext cx="2600392" cy="744178"/>
          </a:xfrm>
          <a:prstGeom prst="rect">
            <a:avLst/>
          </a:prstGeom>
          <a:noFill/>
          <a:ln w="9525">
            <a:noFill/>
            <a:miter lim="800000"/>
            <a:headEnd/>
            <a:tailEnd/>
          </a:ln>
        </p:spPr>
        <p:txBody>
          <a:bodyPr wrap="none">
            <a:prstTxWarp prst="textNoShape">
              <a:avLst/>
            </a:prstTxWarp>
            <a:spAutoFit/>
          </a:bodyPr>
          <a:lstStyle/>
          <a:p>
            <a:pPr algn="ctr" defTabSz="806867" eaLnBrk="0" fontAlgn="base" hangingPunct="0">
              <a:spcBef>
                <a:spcPct val="0"/>
              </a:spcBef>
              <a:spcAft>
                <a:spcPct val="0"/>
              </a:spcAft>
            </a:pPr>
            <a:r>
              <a:rPr lang="en-US" sz="2118" i="1">
                <a:solidFill>
                  <a:srgbClr val="000000"/>
                </a:solidFill>
                <a:latin typeface="Arial" pitchFamily="-65" charset="0"/>
                <a:ea typeface="ＭＳ Ｐゴシック" pitchFamily="-65" charset="-128"/>
                <a:cs typeface="ＭＳ Ｐゴシック" pitchFamily="-65" charset="-128"/>
              </a:rPr>
              <a:t>Methanosarcina</a:t>
            </a:r>
            <a:r>
              <a:rPr lang="en-US" sz="2118">
                <a:solidFill>
                  <a:srgbClr val="000000"/>
                </a:solidFill>
                <a:latin typeface="Arial" pitchFamily="-65" charset="0"/>
                <a:ea typeface="ＭＳ Ｐゴシック" pitchFamily="-65" charset="-128"/>
                <a:cs typeface="ＭＳ Ｐゴシック" pitchFamily="-65" charset="-128"/>
              </a:rPr>
              <a:t> </a:t>
            </a:r>
          </a:p>
          <a:p>
            <a:pPr algn="ctr" defTabSz="806867" eaLnBrk="0" fontAlgn="base" hangingPunct="0">
              <a:spcBef>
                <a:spcPct val="0"/>
              </a:spcBef>
              <a:spcAft>
                <a:spcPct val="0"/>
              </a:spcAft>
            </a:pPr>
            <a:r>
              <a:rPr lang="en-US" sz="2118">
                <a:solidFill>
                  <a:srgbClr val="000000"/>
                </a:solidFill>
                <a:latin typeface="Arial" pitchFamily="-65" charset="0"/>
                <a:ea typeface="ＭＳ Ｐゴシック" pitchFamily="-65" charset="-128"/>
                <a:cs typeface="ＭＳ Ｐゴシック" pitchFamily="-65" charset="-128"/>
              </a:rPr>
              <a:t>aceticlastic pathway</a:t>
            </a:r>
          </a:p>
        </p:txBody>
      </p:sp>
      <p:sp>
        <p:nvSpPr>
          <p:cNvPr id="141318" name="Text Box 6"/>
          <p:cNvSpPr txBox="1">
            <a:spLocks noChangeArrowheads="1"/>
          </p:cNvSpPr>
          <p:nvPr/>
        </p:nvSpPr>
        <p:spPr bwMode="auto">
          <a:xfrm>
            <a:off x="1879787" y="6248681"/>
            <a:ext cx="4504759"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a:solidFill>
                  <a:srgbClr val="FFFFFF"/>
                </a:solidFill>
                <a:latin typeface="Arial" pitchFamily="-65" charset="0"/>
                <a:ea typeface="ＭＳ Ｐゴシック" pitchFamily="-65" charset="-128"/>
                <a:cs typeface="ＭＳ Ｐゴシック" pitchFamily="-65" charset="-128"/>
              </a:rPr>
              <a:t>Figures drawn with </a:t>
            </a:r>
            <a:r>
              <a:rPr lang="en-US" sz="1588" i="1">
                <a:solidFill>
                  <a:srgbClr val="FFFFFF"/>
                </a:solidFill>
                <a:latin typeface="Arial" pitchFamily="-65" charset="0"/>
                <a:ea typeface="ＭＳ Ｐゴシック" pitchFamily="-65" charset="-128"/>
                <a:cs typeface="ＭＳ Ｐゴシック" pitchFamily="-65" charset="-128"/>
              </a:rPr>
              <a:t>Metacyc</a:t>
            </a:r>
            <a:r>
              <a:rPr lang="en-US" sz="1588">
                <a:solidFill>
                  <a:srgbClr val="FFFFFF"/>
                </a:solidFill>
                <a:latin typeface="Arial" pitchFamily="-65" charset="0"/>
                <a:ea typeface="ＭＳ Ｐゴシック" pitchFamily="-65" charset="-128"/>
                <a:cs typeface="ＭＳ Ｐゴシック" pitchFamily="-65" charset="-128"/>
              </a:rPr>
              <a:t> (www.metacyc.org)</a:t>
            </a:r>
            <a:endParaRPr lang="en-US" sz="2118">
              <a:solidFill>
                <a:srgbClr val="000000"/>
              </a:solidFill>
              <a:latin typeface="Arial" pitchFamily="-65" charset="0"/>
              <a:ea typeface="ＭＳ Ｐゴシック" pitchFamily="-65" charset="-128"/>
              <a:cs typeface="ＭＳ Ｐゴシック" pitchFamily="-65" charset="-128"/>
            </a:endParaRPr>
          </a:p>
        </p:txBody>
      </p:sp>
      <p:sp>
        <p:nvSpPr>
          <p:cNvPr id="141319" name="Rectangle 7"/>
          <p:cNvSpPr>
            <a:spLocks noChangeArrowheads="1"/>
          </p:cNvSpPr>
          <p:nvPr/>
        </p:nvSpPr>
        <p:spPr bwMode="auto">
          <a:xfrm>
            <a:off x="8093449" y="3577478"/>
            <a:ext cx="649537"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b="1">
                <a:solidFill>
                  <a:srgbClr val="000000"/>
                </a:solidFill>
                <a:latin typeface="Arial" pitchFamily="-65" charset="0"/>
                <a:ea typeface="ＭＳ Ｐゴシック" pitchFamily="-65" charset="-128"/>
                <a:cs typeface="ＭＳ Ｐゴシック" pitchFamily="-65" charset="-128"/>
              </a:rPr>
              <a:t>PtaA</a:t>
            </a:r>
            <a:endParaRPr lang="en-US" sz="2118">
              <a:solidFill>
                <a:srgbClr val="000000"/>
              </a:solidFill>
              <a:latin typeface="Arial" pitchFamily="-65" charset="0"/>
              <a:ea typeface="ＭＳ Ｐゴシック" pitchFamily="-65" charset="-128"/>
              <a:cs typeface="ＭＳ Ｐゴシック" pitchFamily="-65" charset="-128"/>
            </a:endParaRPr>
          </a:p>
        </p:txBody>
      </p:sp>
      <p:sp>
        <p:nvSpPr>
          <p:cNvPr id="141320" name="Rectangle 8"/>
          <p:cNvSpPr>
            <a:spLocks noChangeArrowheads="1"/>
          </p:cNvSpPr>
          <p:nvPr/>
        </p:nvSpPr>
        <p:spPr bwMode="auto">
          <a:xfrm>
            <a:off x="3581681" y="3732960"/>
            <a:ext cx="649537"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b="1">
                <a:solidFill>
                  <a:srgbClr val="000000"/>
                </a:solidFill>
                <a:latin typeface="Arial" pitchFamily="-65" charset="0"/>
                <a:ea typeface="ＭＳ Ｐゴシック" pitchFamily="-65" charset="-128"/>
                <a:cs typeface="ＭＳ Ｐゴシック" pitchFamily="-65" charset="-128"/>
              </a:rPr>
              <a:t>PtaA</a:t>
            </a:r>
            <a:endParaRPr lang="en-US" sz="2118">
              <a:solidFill>
                <a:srgbClr val="000000"/>
              </a:solidFill>
              <a:latin typeface="Arial" pitchFamily="-65" charset="0"/>
              <a:ea typeface="ＭＳ Ｐゴシック" pitchFamily="-65" charset="-128"/>
              <a:cs typeface="ＭＳ Ｐゴシック" pitchFamily="-65" charset="-128"/>
            </a:endParaRPr>
          </a:p>
        </p:txBody>
      </p:sp>
      <p:sp>
        <p:nvSpPr>
          <p:cNvPr id="141321" name="Rectangle 9"/>
          <p:cNvSpPr>
            <a:spLocks noChangeArrowheads="1"/>
          </p:cNvSpPr>
          <p:nvPr/>
        </p:nvSpPr>
        <p:spPr bwMode="auto">
          <a:xfrm>
            <a:off x="8093449" y="2819681"/>
            <a:ext cx="707245"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b="1">
                <a:solidFill>
                  <a:srgbClr val="000000"/>
                </a:solidFill>
                <a:latin typeface="Arial" pitchFamily="-65" charset="0"/>
                <a:ea typeface="ＭＳ Ｐゴシック" pitchFamily="-65" charset="-128"/>
                <a:cs typeface="ＭＳ Ｐゴシック" pitchFamily="-65" charset="-128"/>
              </a:rPr>
              <a:t>AckA</a:t>
            </a:r>
            <a:endParaRPr lang="en-US" sz="2118">
              <a:solidFill>
                <a:srgbClr val="000000"/>
              </a:solidFill>
              <a:latin typeface="Arial" pitchFamily="-65" charset="0"/>
              <a:ea typeface="ＭＳ Ｐゴシック" pitchFamily="-65" charset="-128"/>
              <a:cs typeface="ＭＳ Ｐゴシック" pitchFamily="-65" charset="-128"/>
            </a:endParaRPr>
          </a:p>
        </p:txBody>
      </p:sp>
      <p:sp>
        <p:nvSpPr>
          <p:cNvPr id="141322" name="Rectangle 10"/>
          <p:cNvSpPr>
            <a:spLocks noChangeArrowheads="1"/>
          </p:cNvSpPr>
          <p:nvPr/>
        </p:nvSpPr>
        <p:spPr bwMode="auto">
          <a:xfrm>
            <a:off x="3581681" y="4038321"/>
            <a:ext cx="707245" cy="336695"/>
          </a:xfrm>
          <a:prstGeom prst="rect">
            <a:avLst/>
          </a:prstGeom>
          <a:noFill/>
          <a:ln w="9525">
            <a:noFill/>
            <a:miter lim="800000"/>
            <a:headEnd/>
            <a:tailEnd/>
          </a:ln>
        </p:spPr>
        <p:txBody>
          <a:bodyPr wrap="none">
            <a:prstTxWarp prst="textNoShape">
              <a:avLst/>
            </a:prstTxWarp>
            <a:spAutoFit/>
          </a:bodyPr>
          <a:lstStyle/>
          <a:p>
            <a:pPr defTabSz="806867" eaLnBrk="0" fontAlgn="base" hangingPunct="0">
              <a:spcBef>
                <a:spcPct val="0"/>
              </a:spcBef>
              <a:spcAft>
                <a:spcPct val="0"/>
              </a:spcAft>
            </a:pPr>
            <a:r>
              <a:rPr lang="en-US" sz="1588" b="1">
                <a:solidFill>
                  <a:srgbClr val="000000"/>
                </a:solidFill>
                <a:latin typeface="Arial" pitchFamily="-65" charset="0"/>
                <a:ea typeface="ＭＳ Ｐゴシック" pitchFamily="-65" charset="-128"/>
                <a:cs typeface="ＭＳ Ｐゴシック" pitchFamily="-65" charset="-128"/>
              </a:rPr>
              <a:t>AckA</a:t>
            </a:r>
            <a:endParaRPr lang="en-US" sz="2118">
              <a:solidFill>
                <a:srgbClr val="000000"/>
              </a:solidFill>
              <a:latin typeface="Arial" pitchFamily="-65" charset="0"/>
              <a:ea typeface="ＭＳ Ｐゴシック" pitchFamily="-65" charset="-128"/>
              <a:cs typeface="ＭＳ Ｐゴシック" pitchFamily="-65" charset="-128"/>
            </a:endParaRPr>
          </a:p>
        </p:txBody>
      </p:sp>
      <p:sp>
        <p:nvSpPr>
          <p:cNvPr id="141323" name="Oval 11"/>
          <p:cNvSpPr>
            <a:spLocks noChangeArrowheads="1"/>
          </p:cNvSpPr>
          <p:nvPr/>
        </p:nvSpPr>
        <p:spPr bwMode="auto">
          <a:xfrm>
            <a:off x="8093449" y="2819681"/>
            <a:ext cx="739588" cy="381000"/>
          </a:xfrm>
          <a:prstGeom prst="ellipse">
            <a:avLst/>
          </a:prstGeom>
          <a:noFill/>
          <a:ln w="19050">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41324" name="Oval 12"/>
          <p:cNvSpPr>
            <a:spLocks noChangeArrowheads="1"/>
          </p:cNvSpPr>
          <p:nvPr/>
        </p:nvSpPr>
        <p:spPr bwMode="auto">
          <a:xfrm>
            <a:off x="8093449" y="3581681"/>
            <a:ext cx="739588" cy="381000"/>
          </a:xfrm>
          <a:prstGeom prst="ellipse">
            <a:avLst/>
          </a:prstGeom>
          <a:noFill/>
          <a:ln w="19050">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41325" name="Oval 13"/>
          <p:cNvSpPr>
            <a:spLocks noChangeArrowheads="1"/>
          </p:cNvSpPr>
          <p:nvPr/>
        </p:nvSpPr>
        <p:spPr bwMode="auto">
          <a:xfrm>
            <a:off x="3581681" y="3732960"/>
            <a:ext cx="739588" cy="381000"/>
          </a:xfrm>
          <a:prstGeom prst="ellipse">
            <a:avLst/>
          </a:prstGeom>
          <a:noFill/>
          <a:ln w="19050">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sp>
        <p:nvSpPr>
          <p:cNvPr id="141326" name="Oval 14"/>
          <p:cNvSpPr>
            <a:spLocks noChangeArrowheads="1"/>
          </p:cNvSpPr>
          <p:nvPr/>
        </p:nvSpPr>
        <p:spPr bwMode="auto">
          <a:xfrm>
            <a:off x="3581681" y="4038320"/>
            <a:ext cx="739588" cy="381000"/>
          </a:xfrm>
          <a:prstGeom prst="ellipse">
            <a:avLst/>
          </a:prstGeom>
          <a:noFill/>
          <a:ln w="19050">
            <a:solidFill>
              <a:srgbClr val="F70906"/>
            </a:solidFill>
            <a:round/>
            <a:headEnd/>
            <a:tailEnd/>
          </a:ln>
        </p:spPr>
        <p:txBody>
          <a:bodyPr wrap="none" anchor="ctr">
            <a:prstTxWarp prst="textNoShape">
              <a:avLst/>
            </a:prstTxWarp>
          </a:bodyPr>
          <a:lstStyle/>
          <a:p>
            <a:pPr defTabSz="806867" fontAlgn="base">
              <a:spcBef>
                <a:spcPct val="0"/>
              </a:spcBef>
              <a:spcAft>
                <a:spcPct val="0"/>
              </a:spcAft>
            </a:pPr>
            <a:endParaRPr lang="en-US" sz="2118">
              <a:solidFill>
                <a:srgbClr val="000000"/>
              </a:solidFill>
              <a:latin typeface="Arial" pitchFamily="-65" charset="0"/>
            </a:endParaRPr>
          </a:p>
        </p:txBody>
      </p:sp>
      <p:cxnSp>
        <p:nvCxnSpPr>
          <p:cNvPr id="141327" name="AutoShape 15"/>
          <p:cNvCxnSpPr>
            <a:cxnSpLocks noChangeShapeType="1"/>
          </p:cNvCxnSpPr>
          <p:nvPr/>
        </p:nvCxnSpPr>
        <p:spPr bwMode="auto">
          <a:xfrm flipV="1">
            <a:off x="4964206" y="3384177"/>
            <a:ext cx="2588559" cy="649941"/>
          </a:xfrm>
          <a:prstGeom prst="curvedConnector3">
            <a:avLst>
              <a:gd name="adj1" fmla="val 50000"/>
            </a:avLst>
          </a:prstGeom>
          <a:noFill/>
          <a:ln w="28575">
            <a:solidFill>
              <a:schemeClr val="tx1"/>
            </a:solidFill>
            <a:round/>
            <a:headEnd/>
            <a:tailEnd type="triangle" w="med" len="med"/>
          </a:ln>
        </p:spPr>
      </p:cxnSp>
      <p:sp>
        <p:nvSpPr>
          <p:cNvPr id="141328" name="Text Box 16"/>
          <p:cNvSpPr txBox="1">
            <a:spLocks noChangeArrowheads="1"/>
          </p:cNvSpPr>
          <p:nvPr/>
        </p:nvSpPr>
        <p:spPr bwMode="auto">
          <a:xfrm>
            <a:off x="5940551" y="3488744"/>
            <a:ext cx="770000" cy="418256"/>
          </a:xfrm>
          <a:prstGeom prst="rect">
            <a:avLst/>
          </a:prstGeom>
          <a:solidFill>
            <a:srgbClr val="DFE4E7"/>
          </a:solidFill>
          <a:ln w="9525">
            <a:noFill/>
            <a:miter lim="800000"/>
            <a:headEnd/>
            <a:tailEnd/>
          </a:ln>
        </p:spPr>
        <p:txBody>
          <a:bodyPr wrap="square">
            <a:prstTxWarp prst="textNoShape">
              <a:avLst/>
            </a:prstTxWarp>
            <a:spAutoFit/>
          </a:bodyPr>
          <a:lstStyle/>
          <a:p>
            <a:pPr defTabSz="806867" eaLnBrk="0" fontAlgn="base" hangingPunct="0">
              <a:spcBef>
                <a:spcPct val="0"/>
              </a:spcBef>
              <a:spcAft>
                <a:spcPct val="0"/>
              </a:spcAft>
            </a:pPr>
            <a:r>
              <a:rPr lang="en-US" sz="2118" dirty="0">
                <a:solidFill>
                  <a:srgbClr val="000000"/>
                </a:solidFill>
                <a:latin typeface="Arial" pitchFamily="-65" charset="0"/>
                <a:ea typeface="ＭＳ Ｐゴシック" pitchFamily="-65" charset="-128"/>
                <a:cs typeface="ＭＳ Ｐゴシック" pitchFamily="-65" charset="-128"/>
              </a:rPr>
              <a:t>HGT</a:t>
            </a:r>
          </a:p>
        </p:txBody>
      </p:sp>
      <p:sp>
        <p:nvSpPr>
          <p:cNvPr id="141329" name="Rectangle 17"/>
          <p:cNvSpPr>
            <a:spLocks noChangeArrowheads="1"/>
          </p:cNvSpPr>
          <p:nvPr/>
        </p:nvSpPr>
        <p:spPr bwMode="auto">
          <a:xfrm>
            <a:off x="6325721" y="1305486"/>
            <a:ext cx="184731" cy="418256"/>
          </a:xfrm>
          <a:prstGeom prst="rect">
            <a:avLst/>
          </a:prstGeom>
          <a:noFill/>
          <a:ln w="9525">
            <a:noFill/>
            <a:miter lim="800000"/>
            <a:headEnd/>
            <a:tailEnd/>
          </a:ln>
        </p:spPr>
        <p:txBody>
          <a:bodyPr wrap="none">
            <a:prstTxWarp prst="textNoShape">
              <a:avLst/>
            </a:prstTxWarp>
            <a:spAutoFit/>
          </a:bodyPr>
          <a:lstStyle/>
          <a:p>
            <a:pPr defTabSz="806867" fontAlgn="base">
              <a:spcBef>
                <a:spcPct val="0"/>
              </a:spcBef>
              <a:spcAft>
                <a:spcPct val="0"/>
              </a:spcAft>
            </a:pPr>
            <a:endParaRPr lang="en-US" sz="2118">
              <a:solidFill>
                <a:srgbClr val="000000"/>
              </a:solidFill>
              <a:latin typeface="Arial" pitchFamily="-65" charset="0"/>
            </a:endParaRPr>
          </a:p>
        </p:txBody>
      </p:sp>
    </p:spTree>
    <p:extLst>
      <p:ext uri="{BB962C8B-B14F-4D97-AF65-F5344CB8AC3E}">
        <p14:creationId xmlns:p14="http://schemas.microsoft.com/office/powerpoint/2010/main" val="20134817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FD97E1-212F-0B44-B9DB-5D9A3E057A26}"/>
              </a:ext>
            </a:extLst>
          </p:cNvPr>
          <p:cNvSpPr txBox="1"/>
          <p:nvPr/>
        </p:nvSpPr>
        <p:spPr>
          <a:xfrm>
            <a:off x="365760" y="117566"/>
            <a:ext cx="1528495" cy="369332"/>
          </a:xfrm>
          <a:prstGeom prst="rect">
            <a:avLst/>
          </a:prstGeom>
          <a:noFill/>
        </p:spPr>
        <p:txBody>
          <a:bodyPr wrap="none" rtlCol="0">
            <a:spAutoFit/>
          </a:bodyPr>
          <a:lstStyle/>
          <a:p>
            <a:r>
              <a:rPr lang="en-US" dirty="0"/>
              <a:t>From the WSJ </a:t>
            </a:r>
          </a:p>
        </p:txBody>
      </p:sp>
      <p:pic>
        <p:nvPicPr>
          <p:cNvPr id="4" name="Picture 3">
            <a:hlinkClick r:id="rId2"/>
            <a:extLst>
              <a:ext uri="{FF2B5EF4-FFF2-40B4-BE49-F238E27FC236}">
                <a16:creationId xmlns:a16="http://schemas.microsoft.com/office/drawing/2014/main" id="{D4F5C666-0C02-FC47-9140-8BA3C52E9857}"/>
              </a:ext>
            </a:extLst>
          </p:cNvPr>
          <p:cNvPicPr>
            <a:picLocks noChangeAspect="1"/>
          </p:cNvPicPr>
          <p:nvPr/>
        </p:nvPicPr>
        <p:blipFill>
          <a:blip r:embed="rId3"/>
          <a:stretch>
            <a:fillRect/>
          </a:stretch>
        </p:blipFill>
        <p:spPr>
          <a:xfrm>
            <a:off x="913856" y="486898"/>
            <a:ext cx="10782300" cy="1320800"/>
          </a:xfrm>
          <a:prstGeom prst="rect">
            <a:avLst/>
          </a:prstGeom>
        </p:spPr>
      </p:pic>
      <p:sp>
        <p:nvSpPr>
          <p:cNvPr id="5" name="TextBox 4">
            <a:extLst>
              <a:ext uri="{FF2B5EF4-FFF2-40B4-BE49-F238E27FC236}">
                <a16:creationId xmlns:a16="http://schemas.microsoft.com/office/drawing/2014/main" id="{A3370313-34D4-A640-8E2F-2546EB6AAB62}"/>
              </a:ext>
            </a:extLst>
          </p:cNvPr>
          <p:cNvSpPr txBox="1"/>
          <p:nvPr/>
        </p:nvSpPr>
        <p:spPr>
          <a:xfrm>
            <a:off x="4627266" y="6371102"/>
            <a:ext cx="7661328" cy="461665"/>
          </a:xfrm>
          <a:prstGeom prst="rect">
            <a:avLst/>
          </a:prstGeom>
          <a:noFill/>
        </p:spPr>
        <p:txBody>
          <a:bodyPr wrap="none" rtlCol="0">
            <a:spAutoFit/>
          </a:bodyPr>
          <a:lstStyle/>
          <a:p>
            <a:r>
              <a:rPr lang="en-US" dirty="0">
                <a:hlinkClick r:id="rId2"/>
              </a:rPr>
              <a:t>https://www.wsj.com/articles/SB115040765329081636</a:t>
            </a:r>
            <a:r>
              <a:rPr lang="en-US" dirty="0"/>
              <a:t> </a:t>
            </a:r>
          </a:p>
        </p:txBody>
      </p:sp>
      <p:pic>
        <p:nvPicPr>
          <p:cNvPr id="14338" name="Picture 2">
            <a:extLst>
              <a:ext uri="{FF2B5EF4-FFF2-40B4-BE49-F238E27FC236}">
                <a16:creationId xmlns:a16="http://schemas.microsoft.com/office/drawing/2014/main" id="{22A44D17-D569-0443-BC73-9A27B58B3F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856" y="2010918"/>
            <a:ext cx="2103664" cy="36195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78EC216-CEAC-BA42-B40F-45B8E7C75759}"/>
              </a:ext>
            </a:extLst>
          </p:cNvPr>
          <p:cNvSpPr/>
          <p:nvPr/>
        </p:nvSpPr>
        <p:spPr>
          <a:xfrm>
            <a:off x="4188364" y="1662121"/>
            <a:ext cx="7602582" cy="4708981"/>
          </a:xfrm>
          <a:prstGeom prst="rect">
            <a:avLst/>
          </a:prstGeom>
        </p:spPr>
        <p:txBody>
          <a:bodyPr wrap="square">
            <a:spAutoFit/>
          </a:bodyPr>
          <a:lstStyle/>
          <a:p>
            <a:pPr marL="285750" indent="-285750" fontAlgn="base">
              <a:buFont typeface="Arial" panose="020B0604020202020204" pitchFamily="34" charset="0"/>
              <a:buChar char="•"/>
            </a:pPr>
            <a:r>
              <a:rPr lang="en-US" sz="2000" dirty="0"/>
              <a:t>... told his audience was that genetic changes over the past several thousand years might be linked to brain size and intelligence. He flashed maps that showed the changes had taken hold and spread widely in Europe, Asia and the Americas, but weren't common in sub-Saharan Africa.</a:t>
            </a:r>
          </a:p>
          <a:p>
            <a:pPr marL="285750" indent="-285750" fontAlgn="base">
              <a:buFont typeface="Arial" panose="020B0604020202020204" pitchFamily="34" charset="0"/>
              <a:buChar char="•"/>
            </a:pPr>
            <a:r>
              <a:rPr lang="en-US" sz="2000" dirty="0">
                <a:solidFill>
                  <a:srgbClr val="333333"/>
                </a:solidFill>
                <a:latin typeface="Exchange"/>
              </a:rPr>
              <a:t>Web sites and magazines promoting white "racialism" quickly seized on Dr. </a:t>
            </a:r>
            <a:r>
              <a:rPr lang="en-US" sz="2000" dirty="0" err="1">
                <a:solidFill>
                  <a:srgbClr val="333333"/>
                </a:solidFill>
                <a:latin typeface="Exchange"/>
              </a:rPr>
              <a:t>Lahn's</a:t>
            </a:r>
            <a:r>
              <a:rPr lang="en-US" sz="2000" dirty="0">
                <a:solidFill>
                  <a:srgbClr val="333333"/>
                </a:solidFill>
                <a:latin typeface="Exchange"/>
              </a:rPr>
              <a:t> suggestive scientific snapshot.</a:t>
            </a:r>
          </a:p>
          <a:p>
            <a:pPr marL="285750" indent="-285750" fontAlgn="base">
              <a:buFont typeface="Arial" panose="020B0604020202020204" pitchFamily="34" charset="0"/>
              <a:buChar char="•"/>
            </a:pPr>
            <a:r>
              <a:rPr lang="en-US" sz="2000" dirty="0">
                <a:solidFill>
                  <a:srgbClr val="333333"/>
                </a:solidFill>
                <a:latin typeface="Exchange"/>
              </a:rPr>
              <a:t>The university's patent office is also having second thoughts. Its director, Alan Thomas, says his office is dropping a patent application filed last year that would cover using Dr. </a:t>
            </a:r>
            <a:r>
              <a:rPr lang="en-US" sz="2000" dirty="0" err="1">
                <a:solidFill>
                  <a:srgbClr val="333333"/>
                </a:solidFill>
                <a:latin typeface="Exchange"/>
              </a:rPr>
              <a:t>Lahn's</a:t>
            </a:r>
            <a:r>
              <a:rPr lang="en-US" sz="2000" dirty="0">
                <a:solidFill>
                  <a:srgbClr val="333333"/>
                </a:solidFill>
                <a:latin typeface="Exchange"/>
              </a:rPr>
              <a:t> work as a DNA-based intelligence test. "We really don't want to end up on the front page...for doing eugenics," Mr. Thomas says.</a:t>
            </a:r>
          </a:p>
          <a:p>
            <a:pPr marL="285750" indent="-285750" fontAlgn="base">
              <a:buFont typeface="Arial" panose="020B0604020202020204" pitchFamily="34" charset="0"/>
              <a:buChar char="•"/>
            </a:pPr>
            <a:r>
              <a:rPr lang="en-US" sz="2000" dirty="0">
                <a:solidFill>
                  <a:srgbClr val="333333"/>
                </a:solidFill>
                <a:latin typeface="Exchange"/>
              </a:rPr>
              <a:t>More recently, Dr. </a:t>
            </a:r>
            <a:r>
              <a:rPr lang="en-US" sz="2000" dirty="0" err="1">
                <a:solidFill>
                  <a:srgbClr val="333333"/>
                </a:solidFill>
                <a:latin typeface="Exchange"/>
              </a:rPr>
              <a:t>Lahn</a:t>
            </a:r>
            <a:r>
              <a:rPr lang="en-US" sz="2000" dirty="0">
                <a:solidFill>
                  <a:srgbClr val="333333"/>
                </a:solidFill>
                <a:latin typeface="Exchange"/>
              </a:rPr>
              <a:t> says he was moved when a student asked him whether </a:t>
            </a:r>
            <a:r>
              <a:rPr lang="en-US" sz="2000" b="1" dirty="0">
                <a:solidFill>
                  <a:srgbClr val="333333"/>
                </a:solidFill>
                <a:latin typeface="Exchange"/>
              </a:rPr>
              <a:t>some knowledge might not be worth having</a:t>
            </a:r>
            <a:r>
              <a:rPr lang="en-US" sz="2000" dirty="0">
                <a:solidFill>
                  <a:srgbClr val="333333"/>
                </a:solidFill>
                <a:latin typeface="Exchange"/>
              </a:rPr>
              <a:t>. It is a notion to which he has been warming. </a:t>
            </a:r>
            <a:endParaRPr lang="en-US" sz="2000" b="0" i="0" u="none" strike="noStrike" dirty="0">
              <a:solidFill>
                <a:srgbClr val="333333"/>
              </a:solidFill>
              <a:effectLst/>
              <a:latin typeface="Exchange"/>
            </a:endParaRPr>
          </a:p>
        </p:txBody>
      </p:sp>
    </p:spTree>
    <p:extLst>
      <p:ext uri="{BB962C8B-B14F-4D97-AF65-F5344CB8AC3E}">
        <p14:creationId xmlns:p14="http://schemas.microsoft.com/office/powerpoint/2010/main" val="33605954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7FF29E-FD11-4443-9312-DB8CDB10C896}"/>
              </a:ext>
            </a:extLst>
          </p:cNvPr>
          <p:cNvSpPr txBox="1"/>
          <p:nvPr/>
        </p:nvSpPr>
        <p:spPr>
          <a:xfrm>
            <a:off x="432486" y="259492"/>
            <a:ext cx="9611221" cy="646331"/>
          </a:xfrm>
          <a:prstGeom prst="rect">
            <a:avLst/>
          </a:prstGeom>
          <a:noFill/>
        </p:spPr>
        <p:txBody>
          <a:bodyPr wrap="none" rtlCol="0">
            <a:spAutoFit/>
          </a:bodyPr>
          <a:lstStyle/>
          <a:p>
            <a:r>
              <a:rPr lang="en-US" sz="3600" dirty="0">
                <a:latin typeface="Calibri Light" panose="020F0302020204030204" pitchFamily="34" charset="0"/>
                <a:cs typeface="Calibri Light" panose="020F0302020204030204" pitchFamily="34" charset="0"/>
              </a:rPr>
              <a:t>Other archaic introgressions into modern humans: </a:t>
            </a:r>
          </a:p>
        </p:txBody>
      </p:sp>
      <p:sp>
        <p:nvSpPr>
          <p:cNvPr id="3" name="TextBox 2">
            <a:extLst>
              <a:ext uri="{FF2B5EF4-FFF2-40B4-BE49-F238E27FC236}">
                <a16:creationId xmlns:a16="http://schemas.microsoft.com/office/drawing/2014/main" id="{34A3A6A7-BDA5-B046-A7BB-371C9E212121}"/>
              </a:ext>
            </a:extLst>
          </p:cNvPr>
          <p:cNvSpPr txBox="1"/>
          <p:nvPr/>
        </p:nvSpPr>
        <p:spPr>
          <a:xfrm>
            <a:off x="725783" y="1488828"/>
            <a:ext cx="5902411" cy="3046988"/>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Many immune system genes in Asian and European modern humans were acquired form  Neanderthal and </a:t>
            </a:r>
            <a:r>
              <a:rPr lang="en-US" dirty="0" err="1">
                <a:latin typeface="Calibri" panose="020F0502020204030204" pitchFamily="34" charset="0"/>
                <a:cs typeface="Calibri" panose="020F0502020204030204" pitchFamily="34" charset="0"/>
              </a:rPr>
              <a:t>Denisovian</a:t>
            </a:r>
            <a:r>
              <a:rPr lang="en-US" dirty="0">
                <a:latin typeface="Calibri" panose="020F0502020204030204" pitchFamily="34" charset="0"/>
                <a:cs typeface="Calibri" panose="020F0502020204030204" pitchFamily="34" charset="0"/>
              </a:rPr>
              <a:t> humans (</a:t>
            </a:r>
            <a:r>
              <a:rPr lang="en-US" dirty="0">
                <a:latin typeface="Calibri" panose="020F0502020204030204" pitchFamily="34" charset="0"/>
                <a:cs typeface="Calibri" panose="020F0502020204030204" pitchFamily="34" charset="0"/>
                <a:hlinkClick r:id="rId2"/>
              </a:rPr>
              <a:t>here</a:t>
            </a:r>
            <a:r>
              <a:rPr lang="en-US" dirty="0">
                <a:latin typeface="Calibri" panose="020F0502020204030204" pitchFamily="34" charset="0"/>
                <a:cs typeface="Calibri" panose="020F0502020204030204" pitchFamily="34" charset="0"/>
              </a:rPr>
              <a: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Tibetan people received genes that adapt their red  blood cell count and viscosity to high altitude from </a:t>
            </a:r>
            <a:r>
              <a:rPr lang="en-US" dirty="0" err="1">
                <a:latin typeface="Calibri" panose="020F0502020204030204" pitchFamily="34" charset="0"/>
                <a:cs typeface="Calibri" panose="020F0502020204030204" pitchFamily="34" charset="0"/>
              </a:rPr>
              <a:t>Denisovians</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rPr>
              <a:t>here</a:t>
            </a:r>
            <a:r>
              <a:rPr lang="en-US" dirty="0">
                <a:latin typeface="Calibri" panose="020F0502020204030204" pitchFamily="34" charset="0"/>
                <a:cs typeface="Calibri" panose="020F0502020204030204" pitchFamily="34" charset="0"/>
              </a:rPr>
              <a:t>).</a:t>
            </a:r>
          </a:p>
        </p:txBody>
      </p:sp>
      <p:pic>
        <p:nvPicPr>
          <p:cNvPr id="5" name="Graphic 4">
            <a:extLst>
              <a:ext uri="{FF2B5EF4-FFF2-40B4-BE49-F238E27FC236}">
                <a16:creationId xmlns:a16="http://schemas.microsoft.com/office/drawing/2014/main" id="{F537EB0A-7C8E-B94C-9AAE-4E510B41207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46817" y="1262626"/>
            <a:ext cx="4945183" cy="4332748"/>
          </a:xfrm>
          <a:prstGeom prst="rect">
            <a:avLst/>
          </a:prstGeom>
        </p:spPr>
      </p:pic>
      <p:sp>
        <p:nvSpPr>
          <p:cNvPr id="6" name="TextBox 5">
            <a:extLst>
              <a:ext uri="{FF2B5EF4-FFF2-40B4-BE49-F238E27FC236}">
                <a16:creationId xmlns:a16="http://schemas.microsoft.com/office/drawing/2014/main" id="{70F9767F-3F31-5449-9B19-F8632FAA49C2}"/>
              </a:ext>
            </a:extLst>
          </p:cNvPr>
          <p:cNvSpPr txBox="1"/>
          <p:nvPr/>
        </p:nvSpPr>
        <p:spPr>
          <a:xfrm>
            <a:off x="107160" y="5595374"/>
            <a:ext cx="9676047" cy="1077218"/>
          </a:xfrm>
          <a:prstGeom prst="rect">
            <a:avLst/>
          </a:prstGeom>
          <a:noFill/>
        </p:spPr>
        <p:txBody>
          <a:bodyPr wrap="none" rtlCol="0">
            <a:spAutoFit/>
          </a:bodyPr>
          <a:lstStyle/>
          <a:p>
            <a:r>
              <a:rPr lang="en-US" dirty="0"/>
              <a:t>From Wikipedia:</a:t>
            </a:r>
          </a:p>
          <a:p>
            <a:r>
              <a:rPr lang="en-US" sz="2000" dirty="0">
                <a:hlinkClick r:id="rId6"/>
              </a:rPr>
              <a:t>https://en.wikipedia.org/wiki/Interbreeding_between_archaic_and_modern_humans</a:t>
            </a:r>
            <a:r>
              <a:rPr lang="en-US" sz="2000" dirty="0"/>
              <a:t> </a:t>
            </a:r>
          </a:p>
          <a:p>
            <a:r>
              <a:rPr lang="en-US" sz="2000" dirty="0">
                <a:hlinkClick r:id="rId7"/>
              </a:rPr>
              <a:t>https://en.wikipedia.org/wiki/Denisovan</a:t>
            </a:r>
            <a:r>
              <a:rPr lang="en-US" sz="2000" dirty="0"/>
              <a:t>  </a:t>
            </a:r>
          </a:p>
        </p:txBody>
      </p:sp>
    </p:spTree>
    <p:extLst>
      <p:ext uri="{BB962C8B-B14F-4D97-AF65-F5344CB8AC3E}">
        <p14:creationId xmlns:p14="http://schemas.microsoft.com/office/powerpoint/2010/main" val="260168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A6C46C8-ACD3-2E47-A4A8-571D7432796C}"/>
              </a:ext>
            </a:extLst>
          </p:cNvPr>
          <p:cNvSpPr txBox="1"/>
          <p:nvPr/>
        </p:nvSpPr>
        <p:spPr>
          <a:xfrm>
            <a:off x="3262184" y="2088293"/>
            <a:ext cx="6434775" cy="461665"/>
          </a:xfrm>
          <a:prstGeom prst="rect">
            <a:avLst/>
          </a:prstGeom>
          <a:noFill/>
        </p:spPr>
        <p:txBody>
          <a:bodyPr wrap="none" rtlCol="0">
            <a:spAutoFit/>
          </a:bodyPr>
          <a:lstStyle/>
          <a:p>
            <a:r>
              <a:rPr lang="en-US" dirty="0"/>
              <a:t>Species tree or branching meandering river?  </a:t>
            </a:r>
          </a:p>
        </p:txBody>
      </p:sp>
    </p:spTree>
    <p:extLst>
      <p:ext uri="{BB962C8B-B14F-4D97-AF65-F5344CB8AC3E}">
        <p14:creationId xmlns:p14="http://schemas.microsoft.com/office/powerpoint/2010/main" val="3734086371"/>
      </p:ext>
    </p:extLst>
  </p:cSld>
  <p:clrMapOvr>
    <a:masterClrMapping/>
  </p:clrMapOvr>
</p:sld>
</file>

<file path=ppt/theme/theme1.xml><?xml version="1.0" encoding="utf-8"?>
<a:theme xmlns:a="http://schemas.openxmlformats.org/drawingml/2006/main" name="1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10203</TotalTime>
  <Words>5763</Words>
  <Application>Microsoft Macintosh PowerPoint</Application>
  <PresentationFormat>Widescreen</PresentationFormat>
  <Paragraphs>567</Paragraphs>
  <Slides>65</Slides>
  <Notes>23</Notes>
  <HiddenSlides>3</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65</vt:i4>
      </vt:variant>
    </vt:vector>
  </HeadingPairs>
  <TitlesOfParts>
    <vt:vector size="76" baseType="lpstr">
      <vt:lpstr>Arial</vt:lpstr>
      <vt:lpstr>Calibri</vt:lpstr>
      <vt:lpstr>Calibri Light</vt:lpstr>
      <vt:lpstr>Exchange</vt:lpstr>
      <vt:lpstr>Gill Sans MT</vt:lpstr>
      <vt:lpstr>Times</vt:lpstr>
      <vt:lpstr>Times New Roman</vt:lpstr>
      <vt:lpstr>Wingdings</vt:lpstr>
      <vt:lpstr>1_Default Design</vt:lpstr>
      <vt:lpstr>8_Default Design</vt:lpstr>
      <vt:lpstr>Photo Editor Photo</vt:lpstr>
      <vt:lpstr>MCB 3421 – class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Homeoalleles</vt:lpstr>
      <vt:lpstr>The genomic neighborhood of tyrRS in  γ-proteobacteria </vt:lpstr>
      <vt:lpstr>PowerPoint Presentation</vt:lpstr>
      <vt:lpstr>PowerPoint Presentation</vt:lpstr>
      <vt:lpstr>PowerPoint Presentation</vt:lpstr>
      <vt:lpstr>What is the pan-genome?</vt:lpstr>
      <vt:lpstr>Pangenome</vt:lpstr>
      <vt:lpstr>More terminology</vt:lpstr>
      <vt:lpstr>PowerPoint Presentation</vt:lpstr>
      <vt:lpstr>The pangenome as a shared genetic resource</vt:lpstr>
      <vt:lpstr>The pangenome as a shared genetic resource</vt:lpstr>
      <vt:lpstr>Accessory genes reflecting the Red Queen hypothesis</vt:lpstr>
      <vt:lpstr>Roles of Horizontal Gene Transfer</vt:lpstr>
      <vt:lpstr>PowerPoint Presentation</vt:lpstr>
      <vt:lpstr>PowerPoint Presentation</vt:lpstr>
      <vt:lpstr>Niche adapting genes</vt:lpstr>
      <vt:lpstr>PowerPoint Presentation</vt:lpstr>
      <vt:lpstr>Aeromonas</vt:lpstr>
      <vt:lpstr>Sialic Acid</vt:lpstr>
      <vt:lpstr>Sialic acid catabolism pathway</vt:lpstr>
      <vt:lpstr>Aeromonas MLSA supermatrix colored according to presence of sialic acid utilization enzymes </vt:lpstr>
      <vt:lpstr>Phylogeny of sialic acid catabolism enzymes</vt:lpstr>
      <vt:lpstr>PowerPoint Presentation</vt:lpstr>
      <vt:lpstr>PowerPoint Presentation</vt:lpstr>
      <vt:lpstr>GTA </vt:lpstr>
      <vt:lpstr>Phage and Horizontal gene Transfer</vt:lpstr>
      <vt:lpstr>Phage and Horizontal gene Transfer</vt:lpstr>
      <vt:lpstr>Gene Transfer Agents:  Defective phage, no longer recognize their own DNA</vt:lpstr>
      <vt:lpstr>GTA in Rhodobacter capsulatus</vt:lpstr>
      <vt:lpstr>Gene Transfer Agents:     Defective phage, no longer recognize their own DNA</vt:lpstr>
      <vt:lpstr>GTA Origin and Evolution</vt:lpstr>
      <vt:lpstr>Purifying selection in GTA genes</vt:lpstr>
      <vt:lpstr>PowerPoint Presentation</vt:lpstr>
      <vt:lpstr>PowerPoint Presentation</vt:lpstr>
      <vt:lpstr>PowerPoint Presentation</vt:lpstr>
      <vt:lpstr>PowerPoint Presentation</vt:lpstr>
      <vt:lpstr>Purifying selection in GTA genes</vt:lpstr>
      <vt:lpstr>Purifying selection in E.coli ORFans</vt:lpstr>
      <vt:lpstr>PowerPoint Presentation</vt:lpstr>
      <vt:lpstr>PowerPoint Presentation</vt:lpstr>
      <vt:lpstr> </vt:lpstr>
      <vt:lpstr>Counting Algorithm</vt:lpstr>
      <vt:lpstr>Simulation Algorithm</vt:lpstr>
      <vt:lpstr>Evolution of Coding DNA Sequences Under a Neutral Model E. coli Prophage Genes</vt:lpstr>
      <vt:lpstr>Evolution of Coding DNA Sequences Under a Neutral Model E. coli Prophage Genes</vt:lpstr>
      <vt:lpstr>Evolution of Coding DNA Sequences Under a Neutral Model E. coli Prophage Genes</vt:lpstr>
      <vt:lpstr>PowerPoint Presentation</vt:lpstr>
      <vt:lpstr>PowerPoint Presentation</vt:lpstr>
      <vt:lpstr>Methanogenesis</vt:lpstr>
      <vt:lpstr>Methanogenesis</vt:lpstr>
      <vt:lpstr>PowerPoint Presentation</vt:lpstr>
      <vt:lpstr>PowerPoint Presentation</vt:lpstr>
      <vt:lpstr>PowerPoint Presentation</vt:lpstr>
      <vt:lpstr>PowerPoint Presentation</vt:lpstr>
    </vt:vector>
  </TitlesOfParts>
  <Manager/>
  <Company>University of Connecticut</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Horizontal gene transfer and microbial evolution: Is the Tree-of-Life a Tree? </dc:title>
  <dc:subject/>
  <dc:creator>gogarten</dc:creator>
  <cp:keywords/>
  <dc:description/>
  <cp:lastModifiedBy>Gogarten, J. Peter</cp:lastModifiedBy>
  <cp:revision>84</cp:revision>
  <dcterms:modified xsi:type="dcterms:W3CDTF">2021-11-15T15:12:02Z</dcterms:modified>
  <cp:category/>
</cp:coreProperties>
</file>