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59" r:id="rId2"/>
    <p:sldMasterId id="2147484972" r:id="rId3"/>
  </p:sldMasterIdLst>
  <p:notesMasterIdLst>
    <p:notesMasterId r:id="rId59"/>
  </p:notesMasterIdLst>
  <p:handoutMasterIdLst>
    <p:handoutMasterId r:id="rId60"/>
  </p:handoutMasterIdLst>
  <p:sldIdLst>
    <p:sldId id="702" r:id="rId4"/>
    <p:sldId id="366" r:id="rId5"/>
    <p:sldId id="365" r:id="rId6"/>
    <p:sldId id="509" r:id="rId7"/>
    <p:sldId id="510" r:id="rId8"/>
    <p:sldId id="511" r:id="rId9"/>
    <p:sldId id="512" r:id="rId10"/>
    <p:sldId id="513" r:id="rId11"/>
    <p:sldId id="938" r:id="rId12"/>
    <p:sldId id="515" r:id="rId13"/>
    <p:sldId id="526" r:id="rId14"/>
    <p:sldId id="527" r:id="rId15"/>
    <p:sldId id="528" r:id="rId16"/>
    <p:sldId id="529" r:id="rId17"/>
    <p:sldId id="939" r:id="rId18"/>
    <p:sldId id="516" r:id="rId19"/>
    <p:sldId id="517" r:id="rId20"/>
    <p:sldId id="518" r:id="rId21"/>
    <p:sldId id="940" r:id="rId22"/>
    <p:sldId id="941" r:id="rId23"/>
    <p:sldId id="942" r:id="rId24"/>
    <p:sldId id="522" r:id="rId25"/>
    <p:sldId id="943" r:id="rId26"/>
    <p:sldId id="946" r:id="rId27"/>
    <p:sldId id="947" r:id="rId28"/>
    <p:sldId id="948" r:id="rId29"/>
    <p:sldId id="949" r:id="rId30"/>
    <p:sldId id="950" r:id="rId31"/>
    <p:sldId id="951" r:id="rId32"/>
    <p:sldId id="952" r:id="rId33"/>
    <p:sldId id="953" r:id="rId34"/>
    <p:sldId id="954" r:id="rId35"/>
    <p:sldId id="955" r:id="rId36"/>
    <p:sldId id="956" r:id="rId37"/>
    <p:sldId id="957" r:id="rId38"/>
    <p:sldId id="958" r:id="rId39"/>
    <p:sldId id="959" r:id="rId40"/>
    <p:sldId id="499" r:id="rId41"/>
    <p:sldId id="280" r:id="rId42"/>
    <p:sldId id="523" r:id="rId43"/>
    <p:sldId id="519" r:id="rId44"/>
    <p:sldId id="500" r:id="rId45"/>
    <p:sldId id="502" r:id="rId46"/>
    <p:sldId id="501" r:id="rId47"/>
    <p:sldId id="524" r:id="rId48"/>
    <p:sldId id="469" r:id="rId49"/>
    <p:sldId id="470" r:id="rId50"/>
    <p:sldId id="471" r:id="rId51"/>
    <p:sldId id="472" r:id="rId52"/>
    <p:sldId id="473" r:id="rId53"/>
    <p:sldId id="474" r:id="rId54"/>
    <p:sldId id="475" r:id="rId55"/>
    <p:sldId id="476" r:id="rId56"/>
    <p:sldId id="477" r:id="rId57"/>
    <p:sldId id="525" r:id="rId58"/>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558"/>
  </p:normalViewPr>
  <p:slideViewPr>
    <p:cSldViewPr snapToGrid="0">
      <p:cViewPr varScale="1">
        <p:scale>
          <a:sx n="121" d="100"/>
          <a:sy n="121" d="100"/>
        </p:scale>
        <p:origin x="736" y="168"/>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MSA nucleotide frequencies (%A,%T,%G,%C)</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Introduce a given number of random substitutions ( at any position) based on inferred base frequencies</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Compare translated mutated codon with the initial translated codon and count synonymous and non-synonymous substitutions</a:t>
          </a: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B4836443-21A0-7C4E-8875-9ACF30BE6DE4}" type="presOf" srcId="{803B44DB-3287-4565-B8CC-7CD489466C52}" destId="{277608D4-B72A-46D8-B78A-1C8158D4DC6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07D6E26D-FE42-754B-B8C9-E1B4A058F9F3}" type="presOf" srcId="{302276FD-F21E-4337-8801-0811C84F0F5A}" destId="{B3730A30-3591-47CA-8723-1FC29892F036}" srcOrd="0" destOrd="0" presId="urn:microsoft.com/office/officeart/2005/8/layout/process2"/>
    <dgm:cxn modelId="{3B41F49C-74D6-E845-942B-2582457DFE89}" type="presOf" srcId="{E5135470-A219-4CDC-A7D2-B5A4F288EAFB}" destId="{84F40F81-F106-43A1-92CE-C2A4D65ECC5F}" srcOrd="0" destOrd="0" presId="urn:microsoft.com/office/officeart/2005/8/layout/process2"/>
    <dgm:cxn modelId="{0A9A98C5-3BEA-F943-8AA2-B1688B5CE204}"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F1B631D5-CB6C-FC48-AF7C-D0D263F12752}" type="presOf" srcId="{EF5AE252-950C-4E14-A77D-9A200DB12D8C}" destId="{34AF6A92-265C-4442-9F0D-8E0B8C66ABA7}" srcOrd="0" destOrd="0" presId="urn:microsoft.com/office/officeart/2005/8/layout/process2"/>
    <dgm:cxn modelId="{11327DD8-7EC5-1E43-B585-CF34121BEB72}" type="presOf" srcId="{0585EBDC-C1FC-409B-B794-F9F5733E9CB9}" destId="{B9EDE46B-0221-4076-9877-8C3B07B02C7B}" srcOrd="0" destOrd="0" presId="urn:microsoft.com/office/officeart/2005/8/layout/process2"/>
    <dgm:cxn modelId="{0E02F7E2-3AD2-2B4A-9855-04744EB8AD7F}" type="presOf" srcId="{2981A67D-019C-430B-9192-B8A3CC002D33}" destId="{BC9680E4-384E-4570-8F5A-7A74D17836F6}" srcOrd="0" destOrd="0" presId="urn:microsoft.com/office/officeart/2005/8/layout/process2"/>
    <dgm:cxn modelId="{564E26E5-3716-6F47-A7D1-FF309238FB07}" type="presOf" srcId="{E5135470-A219-4CDC-A7D2-B5A4F288EAFB}" destId="{BD3BB03C-78B8-49DD-A0A3-95865AD97865}" srcOrd="1" destOrd="0" presId="urn:microsoft.com/office/officeart/2005/8/layout/process2"/>
    <dgm:cxn modelId="{F328E4F4-9424-6844-B181-48F1F72B6BFA}" type="presParOf" srcId="{BC9680E4-384E-4570-8F5A-7A74D17836F6}" destId="{B3730A30-3591-47CA-8723-1FC29892F036}" srcOrd="0" destOrd="0" presId="urn:microsoft.com/office/officeart/2005/8/layout/process2"/>
    <dgm:cxn modelId="{226C29B6-1AAE-F940-AC38-ECFB6903F929}" type="presParOf" srcId="{BC9680E4-384E-4570-8F5A-7A74D17836F6}" destId="{84F40F81-F106-43A1-92CE-C2A4D65ECC5F}" srcOrd="1" destOrd="0" presId="urn:microsoft.com/office/officeart/2005/8/layout/process2"/>
    <dgm:cxn modelId="{B1262757-F44C-2040-B9DB-259D1AEE57D4}" type="presParOf" srcId="{84F40F81-F106-43A1-92CE-C2A4D65ECC5F}" destId="{BD3BB03C-78B8-49DD-A0A3-95865AD97865}" srcOrd="0" destOrd="0" presId="urn:microsoft.com/office/officeart/2005/8/layout/process2"/>
    <dgm:cxn modelId="{BA7BC0BD-1474-0C41-BFC1-2F7EA12D037D}" type="presParOf" srcId="{BC9680E4-384E-4570-8F5A-7A74D17836F6}" destId="{B9EDE46B-0221-4076-9877-8C3B07B02C7B}" srcOrd="2" destOrd="0" presId="urn:microsoft.com/office/officeart/2005/8/layout/process2"/>
    <dgm:cxn modelId="{428B9CDB-3784-5849-BF6B-18B223BA98F4}" type="presParOf" srcId="{BC9680E4-384E-4570-8F5A-7A74D17836F6}" destId="{34AF6A92-265C-4442-9F0D-8E0B8C66ABA7}" srcOrd="3" destOrd="0" presId="urn:microsoft.com/office/officeart/2005/8/layout/process2"/>
    <dgm:cxn modelId="{83A79AE4-77E2-A14F-AA6E-6DD3129E7DFA}" type="presParOf" srcId="{34AF6A92-265C-4442-9F0D-8E0B8C66ABA7}" destId="{40EEE4EE-1519-45BA-AAF2-131E126C2F96}" srcOrd="0" destOrd="0" presId="urn:microsoft.com/office/officeart/2005/8/layout/process2"/>
    <dgm:cxn modelId="{3018DD18-EC4A-C54B-AC21-FE594AC6AEEA}"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MSA nucleotide frequencies (%A,%T,%G,%C)</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Introduce a given number of random substitutions ( at any position) based on inferred base frequencies</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Compare translated mutated codon with the initial translated codon and count synonymous and non-synonymous substitutions</a:t>
          </a:r>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pmc/articles/PMC3626599/#R30"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ncbi.nlm.nih.gov/pmc/articles/PMC3626599/#R67" TargetMode="External"/><Relationship Id="rId5" Type="http://schemas.openxmlformats.org/officeDocument/2006/relationships/hyperlink" Target="https://www.ncbi.nlm.nih.gov/pmc/articles/PMC3626599/#R50" TargetMode="External"/><Relationship Id="rId4" Type="http://schemas.openxmlformats.org/officeDocument/2006/relationships/hyperlink" Target="https://www.ncbi.nlm.nih.gov/pmc/articles/PMC3626599/#R48"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0050CA-D02C-6140-8641-41BDE6751512}"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386" name="Rectangle 2"/>
          <p:cNvSpPr>
            <a:spLocks noGrp="1" noRot="1" noChangeAspect="1" noChangeArrowheads="1" noTextEdit="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374420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22</a:t>
            </a:fld>
            <a:endParaRPr lang="en-US" altLang="en-US"/>
          </a:p>
        </p:txBody>
      </p:sp>
    </p:spTree>
    <p:extLst>
      <p:ext uri="{BB962C8B-B14F-4D97-AF65-F5344CB8AC3E}">
        <p14:creationId xmlns:p14="http://schemas.microsoft.com/office/powerpoint/2010/main" val="1543283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773765B-6E8C-3C4F-9D75-5F53CBBDD58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8" name="Text Box 2">
            <a:extLst>
              <a:ext uri="{FF2B5EF4-FFF2-40B4-BE49-F238E27FC236}">
                <a16:creationId xmlns:a16="http://schemas.microsoft.com/office/drawing/2014/main" id="{8B0E4C66-8BAD-D141-B7A4-736372F650C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A population network including four episodes of gene flow, with an embedded gene genealogy. Upper case letters (</a:t>
            </a:r>
            <a:r>
              <a:rPr lang="en-GB" altLang="en-US" i="1" dirty="0">
                <a:latin typeface="Arial" panose="020B0604020202020204" pitchFamily="34" charset="0"/>
                <a:ea typeface="msgothic" charset="0"/>
                <a:cs typeface="msgothic" charset="0"/>
              </a:rPr>
              <a:t>X</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Y</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N</a:t>
            </a:r>
            <a:r>
              <a:rPr lang="en-GB" altLang="en-US" dirty="0">
                <a:latin typeface="Arial" panose="020B0604020202020204" pitchFamily="34" charset="0"/>
                <a:ea typeface="msgothic" charset="0"/>
                <a:cs typeface="msgothic" charset="0"/>
              </a:rPr>
              <a:t>, </a:t>
            </a:r>
            <a:r>
              <a:rPr lang="en-GB" altLang="en-US" i="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and </a:t>
            </a:r>
            <a:r>
              <a:rPr lang="en-GB" altLang="en-US" i="1" dirty="0">
                <a:latin typeface="Arial" panose="020B0604020202020204" pitchFamily="34" charset="0"/>
                <a:ea typeface="msgothic" charset="0"/>
                <a:cs typeface="msgothic" charset="0"/>
              </a:rPr>
              <a:t>S</a:t>
            </a:r>
            <a:r>
              <a:rPr lang="en-GB" altLang="en-US" dirty="0">
                <a:latin typeface="Arial" panose="020B0604020202020204" pitchFamily="34" charset="0"/>
                <a:ea typeface="msgothic" charset="0"/>
                <a:cs typeface="msgothic" charset="0"/>
              </a:rPr>
              <a:t>) represent populations (Africa, Europe, Neanderthal, Denisovan, and </a:t>
            </a:r>
            <a:r>
              <a:rPr lang="en-GB" altLang="en-US" dirty="0" err="1">
                <a:latin typeface="Arial" panose="020B0604020202020204" pitchFamily="34" charset="0"/>
                <a:ea typeface="msgothic" charset="0"/>
                <a:cs typeface="msgothic" charset="0"/>
              </a:rPr>
              <a:t>superarchaic</a:t>
            </a:r>
            <a:r>
              <a:rPr lang="en-GB" altLang="en-US" dirty="0">
                <a:latin typeface="Arial" panose="020B0604020202020204" pitchFamily="34" charset="0"/>
                <a:ea typeface="msgothic" charset="0"/>
                <a:cs typeface="msgothic" charset="0"/>
              </a:rPr>
              <a:t>). Greek letters label episodes of admixture. </a:t>
            </a:r>
            <a:r>
              <a:rPr lang="en-GB" altLang="en-US" i="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and </a:t>
            </a:r>
            <a:r>
              <a:rPr lang="en-GB" altLang="en-US" i="1" dirty="0" err="1">
                <a:latin typeface="Arial" panose="020B0604020202020204" pitchFamily="34" charset="0"/>
                <a:ea typeface="msgothic" charset="0"/>
                <a:cs typeface="msgothic" charset="0"/>
              </a:rPr>
              <a:t>xyn</a:t>
            </a:r>
            <a:r>
              <a:rPr lang="en-GB" altLang="en-US" dirty="0">
                <a:latin typeface="Arial" panose="020B0604020202020204" pitchFamily="34" charset="0"/>
                <a:ea typeface="msgothic" charset="0"/>
                <a:cs typeface="msgothic" charset="0"/>
              </a:rPr>
              <a:t> illustrate two nucleotide site patterns, in which 0 and 1 represent the ancestral and derived alleles. A mutation on the red branch would generate site pattern </a:t>
            </a:r>
            <a:r>
              <a:rPr lang="en-GB" altLang="en-US" i="1" dirty="0">
                <a:latin typeface="Arial" panose="020B0604020202020204" pitchFamily="34" charset="0"/>
                <a:ea typeface="msgothic" charset="0"/>
                <a:cs typeface="msgothic" charset="0"/>
              </a:rPr>
              <a:t>d</a:t>
            </a:r>
            <a:r>
              <a:rPr lang="en-GB" altLang="en-US" dirty="0">
                <a:latin typeface="Arial" panose="020B0604020202020204" pitchFamily="34" charset="0"/>
                <a:ea typeface="msgothic" charset="0"/>
                <a:cs typeface="msgothic" charset="0"/>
              </a:rPr>
              <a:t>. One on the blue branch would generate </a:t>
            </a:r>
            <a:r>
              <a:rPr lang="en-GB" altLang="en-US" i="1" dirty="0" err="1">
                <a:latin typeface="Arial" panose="020B0604020202020204" pitchFamily="34" charset="0"/>
                <a:ea typeface="msgothic" charset="0"/>
                <a:cs typeface="msgothic" charset="0"/>
              </a:rPr>
              <a:t>xyn</a:t>
            </a:r>
            <a:r>
              <a:rPr lang="en-GB" altLang="en-US" dirty="0">
                <a:latin typeface="Arial" panose="020B0604020202020204" pitchFamily="34" charset="0"/>
                <a:ea typeface="msgothic" charset="0"/>
                <a:cs typeface="msgothic" charset="0"/>
              </a:rPr>
              <a:t>. For simplicity, this figure refers to Neanderthals with a single letter. Elsewhere, we use two letters to distinguish between the Altai and </a:t>
            </a:r>
            <a:r>
              <a:rPr lang="en-GB" altLang="en-US" dirty="0" err="1">
                <a:latin typeface="Arial" panose="020B0604020202020204" pitchFamily="34" charset="0"/>
                <a:ea typeface="msgothic" charset="0"/>
                <a:cs typeface="msgothic" charset="0"/>
              </a:rPr>
              <a:t>Vindija</a:t>
            </a:r>
            <a:r>
              <a:rPr lang="en-GB" altLang="en-US" dirty="0">
                <a:latin typeface="Arial" panose="020B0604020202020204" pitchFamily="34" charset="0"/>
                <a:ea typeface="msgothic" charset="0"/>
                <a:cs typeface="msgothic" charset="0"/>
              </a:rPr>
              <a:t> Neanderthals.</a:t>
            </a:r>
          </a:p>
        </p:txBody>
      </p:sp>
    </p:spTree>
    <p:extLst>
      <p:ext uri="{BB962C8B-B14F-4D97-AF65-F5344CB8AC3E}">
        <p14:creationId xmlns:p14="http://schemas.microsoft.com/office/powerpoint/2010/main" val="216552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EF48A4-9AB5-CD46-99D2-4B360B1310F0}" type="slidenum">
              <a:rPr kumimoji="0" lang="en-US" alt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02497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B583EB0-21B3-2941-9284-52D1FCDC68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71467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 </a:t>
            </a:r>
            <a:r>
              <a:rPr lang="en-US" sz="1200" b="0" i="1" u="none" strike="noStrike" kern="1200" dirty="0" err="1">
                <a:solidFill>
                  <a:schemeClr val="tx1"/>
                </a:solidFill>
                <a:effectLst/>
                <a:latin typeface="+mn-lt"/>
                <a:ea typeface="+mn-ea"/>
                <a:cs typeface="+mn-cs"/>
              </a:rPr>
              <a:t>Rhodobacter</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capsulatus</a:t>
            </a:r>
            <a:r>
              <a:rPr lang="en-US" sz="1200" b="0" i="0" u="none" strike="noStrike" kern="1200" dirty="0">
                <a:solidFill>
                  <a:schemeClr val="tx1"/>
                </a:solidFill>
                <a:effectLst/>
                <a:latin typeface="+mn-lt"/>
                <a:ea typeface="+mn-ea"/>
                <a:cs typeface="+mn-cs"/>
              </a:rPr>
              <a:t> gene transfer agents (</a:t>
            </a:r>
            <a:r>
              <a:rPr lang="en-US" sz="1200" b="0" i="0" u="none" strike="noStrike" kern="1200" dirty="0" err="1">
                <a:solidFill>
                  <a:schemeClr val="tx1"/>
                </a:solidFill>
                <a:effectLst/>
                <a:latin typeface="+mn-lt"/>
                <a:ea typeface="+mn-ea"/>
                <a:cs typeface="+mn-cs"/>
              </a:rPr>
              <a:t>RcGTAs</a:t>
            </a:r>
            <a:r>
              <a:rPr lang="en-US" sz="1200" b="0" i="0" u="none" strike="noStrike"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3"/>
              </a:rPr>
              <a:t>30</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 Dd1 particles from </a:t>
            </a:r>
            <a:r>
              <a:rPr lang="en-US" sz="1200" b="0" i="1" u="none" strike="noStrike" kern="1200" dirty="0" err="1">
                <a:solidFill>
                  <a:schemeClr val="tx1"/>
                </a:solidFill>
                <a:effectLst/>
                <a:latin typeface="+mn-lt"/>
                <a:ea typeface="+mn-ea"/>
                <a:cs typeface="+mn-cs"/>
              </a:rPr>
              <a:t>Desulfovibrio</a:t>
            </a:r>
            <a:r>
              <a:rPr lang="en-US" sz="1200" b="0" i="1" u="none" strike="noStrike" kern="1200" dirty="0">
                <a:solidFill>
                  <a:schemeClr val="tx1"/>
                </a:solidFill>
                <a:effectLst/>
                <a:latin typeface="+mn-lt"/>
                <a:ea typeface="+mn-ea"/>
                <a:cs typeface="+mn-cs"/>
              </a:rPr>
              <a:t> desulfuricans</a:t>
            </a:r>
            <a:r>
              <a:rPr lang="en-US" sz="1200" b="0" i="0" u="none" strike="noStrike" kern="1200" baseline="30000" dirty="0">
                <a:solidFill>
                  <a:schemeClr val="tx1"/>
                </a:solidFill>
                <a:effectLst/>
                <a:latin typeface="+mn-lt"/>
                <a:ea typeface="+mn-ea"/>
                <a:cs typeface="+mn-cs"/>
                <a:hlinkClick r:id="rId4"/>
              </a:rPr>
              <a:t>48</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c</a:t>
            </a:r>
            <a:r>
              <a:rPr lang="en-US" sz="1200" b="0" i="0" u="none" strike="noStrike" kern="1200" dirty="0">
                <a:solidFill>
                  <a:schemeClr val="tx1"/>
                </a:solidFill>
                <a:effectLst/>
                <a:latin typeface="+mn-lt"/>
                <a:ea typeface="+mn-ea"/>
                <a:cs typeface="+mn-cs"/>
              </a:rPr>
              <a:t> | Virus of </a:t>
            </a:r>
            <a:r>
              <a:rPr lang="en-US" sz="1200" b="0" i="1" u="none" strike="noStrike" kern="1200" dirty="0" err="1">
                <a:solidFill>
                  <a:schemeClr val="tx1"/>
                </a:solidFill>
                <a:effectLst/>
                <a:latin typeface="+mn-lt"/>
                <a:ea typeface="+mn-ea"/>
                <a:cs typeface="+mn-cs"/>
              </a:rPr>
              <a:t>Serpulina</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hyodysenteriae</a:t>
            </a:r>
            <a:r>
              <a:rPr lang="en-US" sz="1200" b="0" i="0" u="none" strike="noStrike" kern="1200" dirty="0">
                <a:solidFill>
                  <a:schemeClr val="tx1"/>
                </a:solidFill>
                <a:effectLst/>
                <a:latin typeface="+mn-lt"/>
                <a:ea typeface="+mn-ea"/>
                <a:cs typeface="+mn-cs"/>
              </a:rPr>
              <a:t> (VSH 1) particles in </a:t>
            </a:r>
            <a:r>
              <a:rPr lang="en-US" sz="1200" b="0" i="1" u="none" strike="noStrike" kern="1200" dirty="0" err="1">
                <a:solidFill>
                  <a:schemeClr val="tx1"/>
                </a:solidFill>
                <a:effectLst/>
                <a:latin typeface="+mn-lt"/>
                <a:ea typeface="+mn-ea"/>
                <a:cs typeface="+mn-cs"/>
              </a:rPr>
              <a:t>Brachyspira</a:t>
            </a:r>
            <a:r>
              <a:rPr lang="en-US" sz="1200" b="0" i="1" u="none" strike="noStrike" kern="1200" dirty="0">
                <a:solidFill>
                  <a:schemeClr val="tx1"/>
                </a:solidFill>
                <a:effectLst/>
                <a:latin typeface="+mn-lt"/>
                <a:ea typeface="+mn-ea"/>
                <a:cs typeface="+mn-cs"/>
              </a:rPr>
              <a:t> hyodysenteriae</a:t>
            </a:r>
            <a:r>
              <a:rPr lang="en-US" sz="1200" b="0" i="0" u="none" strike="noStrike" kern="1200" baseline="30000" dirty="0">
                <a:solidFill>
                  <a:schemeClr val="tx1"/>
                </a:solidFill>
                <a:effectLst/>
                <a:latin typeface="+mn-lt"/>
                <a:ea typeface="+mn-ea"/>
                <a:cs typeface="+mn-cs"/>
                <a:hlinkClick r:id="rId5"/>
              </a:rPr>
              <a:t>50</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 A </a:t>
            </a:r>
            <a:r>
              <a:rPr lang="en-US" sz="1200" b="0" i="0" u="none" strike="noStrike" kern="1200" dirty="0" err="1">
                <a:solidFill>
                  <a:schemeClr val="tx1"/>
                </a:solidFill>
                <a:effectLst/>
                <a:latin typeface="+mn-lt"/>
                <a:ea typeface="+mn-ea"/>
                <a:cs typeface="+mn-cs"/>
              </a:rPr>
              <a:t>voltae</a:t>
            </a:r>
            <a:r>
              <a:rPr lang="en-US" sz="1200" b="0" i="0" u="none" strike="noStrike" kern="1200" dirty="0">
                <a:solidFill>
                  <a:schemeClr val="tx1"/>
                </a:solidFill>
                <a:effectLst/>
                <a:latin typeface="+mn-lt"/>
                <a:ea typeface="+mn-ea"/>
                <a:cs typeface="+mn-cs"/>
              </a:rPr>
              <a:t> transfer agent (VTA) particle in </a:t>
            </a:r>
            <a:r>
              <a:rPr lang="en-US" sz="1200" b="0" i="1" u="none" strike="noStrike" kern="1200" dirty="0" err="1">
                <a:solidFill>
                  <a:schemeClr val="tx1"/>
                </a:solidFill>
                <a:effectLst/>
                <a:latin typeface="+mn-lt"/>
                <a:ea typeface="+mn-ea"/>
                <a:cs typeface="+mn-cs"/>
              </a:rPr>
              <a:t>Methanococcus</a:t>
            </a:r>
            <a:r>
              <a:rPr lang="en-US" sz="1200" b="0" i="1" u="none" strike="noStrike" kern="1200" dirty="0">
                <a:solidFill>
                  <a:schemeClr val="tx1"/>
                </a:solidFill>
                <a:effectLst/>
                <a:latin typeface="+mn-lt"/>
                <a:ea typeface="+mn-ea"/>
                <a:cs typeface="+mn-cs"/>
              </a:rPr>
              <a:t> voltae</a:t>
            </a:r>
            <a:r>
              <a:rPr lang="en-US" sz="1200" b="0" i="0" u="none" strike="noStrike" kern="1200" baseline="30000" dirty="0">
                <a:solidFill>
                  <a:schemeClr val="tx1"/>
                </a:solidFill>
                <a:effectLst/>
                <a:latin typeface="+mn-lt"/>
                <a:ea typeface="+mn-ea"/>
                <a:cs typeface="+mn-cs"/>
                <a:hlinkClick r:id="rId6"/>
              </a:rPr>
              <a:t>67</a:t>
            </a:r>
            <a:r>
              <a:rPr lang="en-US" sz="1200" b="0" i="0" u="none" strike="noStrike" kern="1200" dirty="0">
                <a:solidFill>
                  <a:schemeClr val="tx1"/>
                </a:solidFill>
                <a:effectLst/>
                <a:latin typeface="+mn-lt"/>
                <a:ea typeface="+mn-ea"/>
                <a:cs typeface="+mn-cs"/>
              </a:rPr>
              <a:t>. Parts </a:t>
            </a:r>
            <a:r>
              <a:rPr lang="en-US" sz="1200" b="1" i="0" u="none" strike="noStrike" kern="1200" dirty="0" err="1">
                <a:solidFill>
                  <a:schemeClr val="tx1"/>
                </a:solidFill>
                <a:effectLst/>
                <a:latin typeface="+mn-lt"/>
                <a:ea typeface="+mn-ea"/>
                <a:cs typeface="+mn-cs"/>
              </a:rPr>
              <a:t>a</a:t>
            </a:r>
            <a:r>
              <a:rPr lang="en-US" sz="1200" b="0" i="0" u="none" strike="noStrike" kern="1200" dirty="0" err="1">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c</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are reproduced, with permission, from (respectively) REF. </a:t>
            </a:r>
            <a:r>
              <a:rPr lang="en-US" sz="1200" b="0" i="0" kern="1200" dirty="0">
                <a:solidFill>
                  <a:schemeClr val="tx1"/>
                </a:solidFill>
                <a:effectLst/>
                <a:latin typeface="+mn-lt"/>
                <a:ea typeface="+mn-ea"/>
                <a:cs typeface="+mn-cs"/>
                <a:hlinkClick r:id="rId3"/>
              </a:rPr>
              <a:t>30</a:t>
            </a:r>
            <a:r>
              <a:rPr lang="en-US" sz="1200" b="0" i="0" u="none" strike="noStrike" kern="1200" dirty="0">
                <a:solidFill>
                  <a:schemeClr val="tx1"/>
                </a:solidFill>
                <a:effectLst/>
                <a:latin typeface="+mn-lt"/>
                <a:ea typeface="+mn-ea"/>
                <a:cs typeface="+mn-cs"/>
              </a:rPr>
              <a:t> © (1979) Elsevier; REF. </a:t>
            </a:r>
            <a:r>
              <a:rPr lang="en-US" sz="1200" b="0" i="0" kern="1200" dirty="0">
                <a:solidFill>
                  <a:schemeClr val="tx1"/>
                </a:solidFill>
                <a:effectLst/>
                <a:latin typeface="+mn-lt"/>
                <a:ea typeface="+mn-ea"/>
                <a:cs typeface="+mn-cs"/>
                <a:hlinkClick r:id="rId5"/>
              </a:rPr>
              <a:t>50</a:t>
            </a:r>
            <a:r>
              <a:rPr lang="en-US" sz="1200" b="0" i="0" u="none" strike="noStrike" kern="1200" dirty="0">
                <a:solidFill>
                  <a:schemeClr val="tx1"/>
                </a:solidFill>
                <a:effectLst/>
                <a:latin typeface="+mn-lt"/>
                <a:ea typeface="+mn-ea"/>
                <a:cs typeface="+mn-cs"/>
              </a:rPr>
              <a:t> © (1997) American Society for Microbiology; and REF. </a:t>
            </a:r>
            <a:r>
              <a:rPr lang="en-US" sz="1200" b="0" i="0" kern="1200" dirty="0">
                <a:solidFill>
                  <a:schemeClr val="tx1"/>
                </a:solidFill>
                <a:effectLst/>
                <a:latin typeface="+mn-lt"/>
                <a:ea typeface="+mn-ea"/>
                <a:cs typeface="+mn-cs"/>
                <a:hlinkClick r:id="rId6"/>
              </a:rPr>
              <a:t>67</a:t>
            </a:r>
            <a:r>
              <a:rPr lang="en-US" sz="1200" b="0" i="0" u="none" strike="noStrike" kern="1200" dirty="0">
                <a:solidFill>
                  <a:schemeClr val="tx1"/>
                </a:solidFill>
                <a:effectLst/>
                <a:latin typeface="+mn-lt"/>
                <a:ea typeface="+mn-ea"/>
                <a:cs typeface="+mn-cs"/>
              </a:rPr>
              <a:t>© (1999) Society for General Microbiology. Part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is modified, with permission, from REF. </a:t>
            </a:r>
            <a:r>
              <a:rPr lang="en-US" sz="1200" b="0" i="0" kern="1200" dirty="0">
                <a:solidFill>
                  <a:schemeClr val="tx1"/>
                </a:solidFill>
                <a:effectLst/>
                <a:latin typeface="+mn-lt"/>
                <a:ea typeface="+mn-ea"/>
                <a:cs typeface="+mn-cs"/>
                <a:hlinkClick r:id="rId4"/>
              </a:rPr>
              <a:t>48</a:t>
            </a:r>
            <a:r>
              <a:rPr lang="en-US" sz="1200" b="0" i="0" u="none" strike="noStrike" kern="1200" dirty="0">
                <a:solidFill>
                  <a:schemeClr val="tx1"/>
                </a:solidFill>
                <a:effectLst/>
                <a:latin typeface="+mn-lt"/>
                <a:ea typeface="+mn-ea"/>
                <a:cs typeface="+mn-cs"/>
              </a:rPr>
              <a:t> © (1987) US National Academy of Sciences.</a:t>
            </a:r>
            <a:endParaRPr lang="en-US" dirty="0"/>
          </a:p>
        </p:txBody>
      </p:sp>
      <p:sp>
        <p:nvSpPr>
          <p:cNvPr id="4" name="Slide Number Placeholder 3"/>
          <p:cNvSpPr>
            <a:spLocks noGrp="1"/>
          </p:cNvSpPr>
          <p:nvPr>
            <p:ph type="sldNum" sz="quarter" idx="5"/>
          </p:nvPr>
        </p:nvSpPr>
        <p:spPr/>
        <p:txBody>
          <a:bodyPr/>
          <a:lstStyle/>
          <a:p>
            <a:fld id="{7490B034-3A38-8845-A897-F7F31EC965A5}" type="slidenum">
              <a:rPr lang="en-US" smtClean="0"/>
              <a:t>39</a:t>
            </a:fld>
            <a:endParaRPr lang="en-US"/>
          </a:p>
        </p:txBody>
      </p:sp>
    </p:spTree>
    <p:extLst>
      <p:ext uri="{BB962C8B-B14F-4D97-AF65-F5344CB8AC3E}">
        <p14:creationId xmlns:p14="http://schemas.microsoft.com/office/powerpoint/2010/main" val="2085501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51EEF113-3A2C-3F42-90F7-753F036C166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0F852E82-54BF-084A-98CE-BD3038B46A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Syntenic arrangement  is valid only for Rhodobacterales</a:t>
            </a:r>
          </a:p>
          <a:p>
            <a:pPr>
              <a:spcBef>
                <a:spcPct val="0"/>
              </a:spcBef>
            </a:pPr>
            <a:endParaRPr lang="en-US" altLang="en-US"/>
          </a:p>
          <a:p>
            <a:pPr>
              <a:spcBef>
                <a:spcPct val="0"/>
              </a:spcBef>
            </a:pPr>
            <a:endParaRPr lang="en-US" altLang="en-US"/>
          </a:p>
          <a:p>
            <a:pPr>
              <a:spcBef>
                <a:spcPct val="0"/>
              </a:spcBef>
            </a:pPr>
            <a:r>
              <a:rPr lang="en-US" altLang="en-US"/>
              <a:t>Widespread presence of RcGTA clusters, pattern of RcGTA-gene like distribution in these species and the results of phylogenetic analyses in these species suggest a prokaryotic ancestor of all alpha-proteobacteria contained RcGTA-like genes.</a:t>
            </a:r>
          </a:p>
        </p:txBody>
      </p:sp>
      <p:sp>
        <p:nvSpPr>
          <p:cNvPr id="57347" name="Slide Number Placeholder 3">
            <a:extLst>
              <a:ext uri="{FF2B5EF4-FFF2-40B4-BE49-F238E27FC236}">
                <a16:creationId xmlns:a16="http://schemas.microsoft.com/office/drawing/2014/main" id="{F9C2547A-EFF0-E24C-AC93-5E844085E1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B6C44D9-B0CE-FA4D-AA7C-6AA112A3C371}" type="slidenum">
              <a:rPr lang="de-DE" altLang="en-US"/>
              <a:pPr/>
              <a:t>40</a:t>
            </a:fld>
            <a:endParaRPr lang="de-DE" altLang="en-US"/>
          </a:p>
        </p:txBody>
      </p:sp>
    </p:spTree>
    <p:extLst>
      <p:ext uri="{BB962C8B-B14F-4D97-AF65-F5344CB8AC3E}">
        <p14:creationId xmlns:p14="http://schemas.microsoft.com/office/powerpoint/2010/main" val="3758816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60AEEC-CA64-AA42-827E-C7E2FE66C26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68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Effects of competition. All runs used </a:t>
            </a:r>
            <a:r>
              <a:rPr lang="el-GR" sz="1200" b="0" i="0" u="none" strike="noStrike" kern="1200" dirty="0">
                <a:solidFill>
                  <a:schemeClr val="tx1"/>
                </a:solidFill>
                <a:effectLst/>
                <a:latin typeface="+mn-lt"/>
                <a:ea typeface="+mn-ea"/>
                <a:cs typeface="+mn-cs"/>
              </a:rPr>
              <a:t>α = 1.5 </a:t>
            </a:r>
            <a:r>
              <a:rPr lang="en-US" sz="1200" b="0" i="0" u="none" strike="noStrike" kern="1200" dirty="0">
                <a:solidFill>
                  <a:schemeClr val="tx1"/>
                </a:solidFill>
                <a:effectLst/>
                <a:latin typeface="+mn-lt"/>
                <a:ea typeface="+mn-ea"/>
                <a:cs typeface="+mn-cs"/>
              </a:rPr>
              <a:t>and high-high regulation. Note the exponential scale of the </a:t>
            </a:r>
            <a:r>
              <a:rPr lang="en-US" sz="1200" b="0" i="1" u="none" strike="noStrike" kern="1200" dirty="0">
                <a:solidFill>
                  <a:schemeClr val="tx1"/>
                </a:solidFill>
                <a:effectLst/>
                <a:latin typeface="+mn-lt"/>
                <a:ea typeface="+mn-ea"/>
                <a:cs typeface="+mn-cs"/>
              </a:rPr>
              <a:t>Y</a:t>
            </a:r>
            <a:r>
              <a:rPr lang="en-US" sz="1200" b="0" i="0" u="none" strike="noStrike" kern="1200" dirty="0">
                <a:solidFill>
                  <a:schemeClr val="tx1"/>
                </a:solidFill>
                <a:effectLst/>
                <a:latin typeface="+mn-lt"/>
                <a:ea typeface="+mn-ea"/>
                <a:cs typeface="+mn-cs"/>
              </a:rPr>
              <a:t>-axis.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1.0. </a:t>
            </a: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(orange)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(dark green) or cannot (light green) recombine.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(green)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(light orange) or cannot (dark orange) sequester recombination. </a:t>
            </a:r>
            <a:r>
              <a:rPr lang="en-US" sz="1200" b="1" i="0" u="none" strike="noStrike" kern="1200" dirty="0">
                <a:solidFill>
                  <a:schemeClr val="tx1"/>
                </a:solidFill>
                <a:effectLst/>
                <a:latin typeface="+mn-lt"/>
                <a:ea typeface="+mn-ea"/>
                <a:cs typeface="+mn-cs"/>
              </a:rPr>
              <a:t>(C,D)</a:t>
            </a:r>
            <a:r>
              <a:rPr lang="en-US" sz="1200" b="0" i="0" u="none" strike="noStrike" kern="1200" dirty="0">
                <a:solidFill>
                  <a:schemeClr val="tx1"/>
                </a:solidFill>
                <a:effectLst/>
                <a:latin typeface="+mn-lt"/>
                <a:ea typeface="+mn-ea"/>
                <a:cs typeface="+mn-cs"/>
              </a:rPr>
              <a:t> Like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but with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0.2.</a:t>
            </a:r>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44</a:t>
            </a:fld>
            <a:endParaRPr lang="en-US"/>
          </a:p>
        </p:txBody>
      </p:sp>
    </p:spTree>
    <p:extLst>
      <p:ext uri="{BB962C8B-B14F-4D97-AF65-F5344CB8AC3E}">
        <p14:creationId xmlns:p14="http://schemas.microsoft.com/office/powerpoint/2010/main" val="3213114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4EE8DA-81B8-3443-9913-6A5A87434D2E}"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14238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D27C16-7052-3348-8190-02BC9C3E63B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09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200C0F-6002-4F40-BF6D-BB8E82A56891}"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4" name="Rectangle 2"/>
          <p:cNvSpPr>
            <a:spLocks noGrp="1" noRot="1" noChangeAspect="1" noChangeArrowheads="1" noTextEdit="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768393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572B66-CFD7-B440-921D-BF8F01F1B78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830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0DF76A-3DBE-EC4D-BCD2-86E96AE269DF}"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2" name="Rectangle 2"/>
          <p:cNvSpPr>
            <a:spLocks noGrp="1" noRot="1" noChangeAspect="1" noChangeArrowheads="1" noTextEdit="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57778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B933CC2-B27A-5241-9F6B-325C60D5EBA0}"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530" name="Rectangle 2"/>
          <p:cNvSpPr>
            <a:spLocks noGrp="1" noRot="1" noChangeAspect="1" noChangeArrowheads="1" noTextEdit="1"/>
          </p:cNvSpPr>
          <p:nvPr>
            <p:ph type="sldImg"/>
          </p:nvPr>
        </p:nvSpPr>
        <p:spPr>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0767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D0794F-DC64-8040-944A-171E70E33BD3}"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7032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1A52D0-9ECD-464F-8D3F-864A99E754A1}"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626" name="Rectangle 2"/>
          <p:cNvSpPr>
            <a:spLocks noGrp="1" noRot="1" noChangeAspect="1" noChangeArrowheads="1"/>
          </p:cNvSpPr>
          <p:nvPr>
            <p:ph type="sldImg"/>
          </p:nvPr>
        </p:nvSpPr>
        <p:spPr>
          <a:xfrm>
            <a:off x="331788" y="652463"/>
            <a:ext cx="6196012" cy="3486150"/>
          </a:xfrm>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482450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1780BC-23CD-0A41-A23A-6C5C4DE9B483}"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674" name="Rectangle 2"/>
          <p:cNvSpPr>
            <a:spLocks noGrp="1" noRot="1" noChangeAspect="1" noChangeArrowheads="1" noTextEdit="1"/>
          </p:cNvSpPr>
          <p:nvPr>
            <p:ph type="sldImg"/>
          </p:nvPr>
        </p:nvSpPr>
        <p:spPr>
          <a:xfrm>
            <a:off x="331788" y="652463"/>
            <a:ext cx="6196012" cy="3486150"/>
          </a:xfrm>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57869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BC50A5C-25E3-524A-BE01-300FF791F156}"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2" name="Rectangle 2"/>
          <p:cNvSpPr>
            <a:spLocks noGrp="1" noRot="1" noChangeAspect="1" noChangeArrowheads="1"/>
          </p:cNvSpPr>
          <p:nvPr>
            <p:ph type="sldImg"/>
          </p:nvPr>
        </p:nvSpPr>
        <p:spPr>
          <a:xfrm>
            <a:off x="331788" y="652463"/>
            <a:ext cx="6196012" cy="3486150"/>
          </a:xfrm>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967943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BC50A5C-25E3-524A-BE01-300FF791F156}"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2" name="Rectangle 2"/>
          <p:cNvSpPr>
            <a:spLocks noGrp="1" noRot="1" noChangeAspect="1" noChangeArrowheads="1"/>
          </p:cNvSpPr>
          <p:nvPr>
            <p:ph type="sldImg"/>
          </p:nvPr>
        </p:nvSpPr>
        <p:spPr>
          <a:xfrm>
            <a:off x="331788" y="652463"/>
            <a:ext cx="6196012" cy="3486150"/>
          </a:xfrm>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636704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37754130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2833298895"/>
      </p:ext>
    </p:extLst>
  </p:cSld>
  <p:clrMap bg1="lt1" tx1="dk1" bg2="lt2" tx2="dk2" accent1="accent1" accent2="accent2" accent3="accent3" accent4="accent4" accent5="accent5" accent6="accent6" hlink="hlink" folHlink="folHlink"/>
  <p:sldLayoutIdLst>
    <p:sldLayoutId id="2147484973"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toolkit.tuebingen.mpg.de/tools/hhpred"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Multiregional_Evolution" TargetMode="External"/><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www.nytimes.com/2012/01/31/science/gains-in-dna-are-speeding-research-into-human-origins.html?_r=1" TargetMode="External"/><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Denisovan" TargetMode="External"/><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hyperlink" Target="https://creativecommons.org/licenses/by-sa/3.0/legalcode" TargetMode="External"/><Relationship Id="rId5" Type="http://schemas.openxmlformats.org/officeDocument/2006/relationships/hyperlink" Target="https://en.wikipedia.org/wiki/Interbreeding_between_archaic_and_modern_humans#cite_note-meyer12highcov-16" TargetMode="External"/><Relationship Id="rId4" Type="http://schemas.openxmlformats.org/officeDocument/2006/relationships/hyperlink" Target="https://en.wikipedia.org/wiki/Phalanx_bon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Denisovan" TargetMode="External"/><Relationship Id="rId2" Type="http://schemas.openxmlformats.org/officeDocument/2006/relationships/image" Target="../media/image20.tif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n.wikipedia.org/wiki/Denisovan" TargetMode="Externa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hyperlink" Target="https://www.ncbi.nlm.nih.gov/pmc/articles/PMC413439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hyperlink" Target="https://commons.wikimedia.org/wiki/User:Dbachmann" TargetMode="External"/><Relationship Id="rId3" Type="http://schemas.openxmlformats.org/officeDocument/2006/relationships/hyperlink" Target="https://en.wikipedia.org/wiki/Year#Abbreviations_yr_and_ya" TargetMode="External"/><Relationship Id="rId7" Type="http://schemas.openxmlformats.org/officeDocument/2006/relationships/hyperlink" Target="https://en.wikipedia.org/wiki/Interbreeding_between_archaic_and_modern_humans" TargetMode="External"/><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hyperlink" Target="https://en.wikipedia.org/wiki/Hominins" TargetMode="External"/><Relationship Id="rId5" Type="http://schemas.openxmlformats.org/officeDocument/2006/relationships/hyperlink" Target="https://en.wikipedia.org/wiki/Homo_heidelbergensis" TargetMode="External"/><Relationship Id="rId4" Type="http://schemas.openxmlformats.org/officeDocument/2006/relationships/hyperlink" Target="https://en.wikipedia.org/wiki/Interbreeding_between_archaic_and_modern_humans#cite_note-1" TargetMode="External"/><Relationship Id="rId9" Type="http://schemas.openxmlformats.org/officeDocument/2006/relationships/hyperlink" Target="https://creativecommons.org/licenses/by-sa/4.0"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en.wikipedia.org/wiki/Chimpanzee&#8211;human_last_common_ancestor" TargetMode="External"/><Relationship Id="rId3" Type="http://schemas.openxmlformats.org/officeDocument/2006/relationships/hyperlink" Target="https://www.nature.com/articles/nature04789#ref-CR17" TargetMode="External"/><Relationship Id="rId7" Type="http://schemas.openxmlformats.org/officeDocument/2006/relationships/hyperlink" Target="https://www.ncbi.nlm.nih.gov/pmc/articles/PMC2743777/" TargetMode="External"/><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hyperlink" Target="https://www.nature.com/articles/nature04789#Fig1" TargetMode="External"/><Relationship Id="rId5" Type="http://schemas.openxmlformats.org/officeDocument/2006/relationships/hyperlink" Target="https://www.nature.com/articles/nature04789#ref-CR19" TargetMode="External"/><Relationship Id="rId10" Type="http://schemas.openxmlformats.org/officeDocument/2006/relationships/hyperlink" Target="https://en.wikipedia.org/wiki/Pliocene" TargetMode="External"/><Relationship Id="rId4" Type="http://schemas.openxmlformats.org/officeDocument/2006/relationships/hyperlink" Target="https://www.nature.com/articles/nature04789#ref-CR18" TargetMode="External"/><Relationship Id="rId9" Type="http://schemas.openxmlformats.org/officeDocument/2006/relationships/hyperlink" Target="https://en.wikipedia.org/wiki/Miocen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4" Type="http://schemas.openxmlformats.org/officeDocument/2006/relationships/hyperlink" Target="https://pubmed.ncbi.nlm.nih.gov/2345366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www.ncbi.nlm.nih.gov/pubmed/?term=Lang%20AS%5BAuthor%5D&amp;cauthor=true&amp;cauthor_uid=22683880" TargetMode="External"/><Relationship Id="rId7"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s://www.ncbi.nlm.nih.gov/entrez/eutils/elink.fcgi?dbfrom=pubmed&amp;retmode=ref&amp;cmd=prlinks&amp;id=22683880" TargetMode="External"/><Relationship Id="rId5" Type="http://schemas.openxmlformats.org/officeDocument/2006/relationships/hyperlink" Target="https://www.ncbi.nlm.nih.gov/pubmed/?term=Beatty%20JT%5BAuthor%5D&amp;cauthor=true&amp;cauthor_uid=22683880" TargetMode="External"/><Relationship Id="rId4" Type="http://schemas.openxmlformats.org/officeDocument/2006/relationships/hyperlink" Target="https://www.ncbi.nlm.nih.gov/pubmed/?term=Zhaxybayeva%20O%5BAuthor%5D&amp;cauthor=true&amp;cauthor_uid=2268388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nature.com/articles/nrg3962"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http://rrresearch.fieldofscience.com/2018/01/might-gta-be-vaccination-system-for.html?utm_source=feedburner&amp;utm_medium=feed&amp;utm_campaign=Feed:+RRResearch+(RRResearch)" TargetMode="Externa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s://dx.doi.org/10.3389/fmicb.2018.0252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0.xml"/><Relationship Id="rId7" Type="http://schemas.openxmlformats.org/officeDocument/2006/relationships/image" Target="../media/image42.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41.png"/><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6.png"/><Relationship Id="rId7" Type="http://schemas.openxmlformats.org/officeDocument/2006/relationships/diagramColors" Target="../diagrams/colors1.xml"/><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hyperlink" Target="http://www.ncbi.nlm.nih.gov/BLAST/Blast.cgi?CMD=Web&amp;LAYOUT=TwoWindows&amp;AUTO_FORMAT=Semiauto&amp;ALIGNMENTS=250&amp;ALIGNMENT_VIEW=Pairwise&amp;CLIENT=web&amp;COMPOSITION_BASED_STATISTICS=on&amp;DATABASE=nr&amp;CDD_SEARCH=on&amp;DESCRIPTIONS=500&amp;ENTREZ_QUERY=(none)&amp;EXPEC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BD28-A026-D948-9AC2-1511FB28FAF3}"/>
              </a:ext>
            </a:extLst>
          </p:cNvPr>
          <p:cNvSpPr>
            <a:spLocks noGrp="1"/>
          </p:cNvSpPr>
          <p:nvPr>
            <p:ph type="ctrTitle"/>
          </p:nvPr>
        </p:nvSpPr>
        <p:spPr>
          <a:xfrm>
            <a:off x="2741428" y="3933515"/>
            <a:ext cx="6858000" cy="982314"/>
          </a:xfrm>
        </p:spPr>
        <p:txBody>
          <a:bodyPr>
            <a:normAutofit fontScale="90000"/>
          </a:bodyPr>
          <a:lstStyle/>
          <a:p>
            <a:r>
              <a:rPr lang="en-US" sz="4050" dirty="0"/>
              <a:t>PSI blast</a:t>
            </a:r>
            <a:br>
              <a:rPr lang="en-US" sz="4050" dirty="0"/>
            </a:br>
            <a:r>
              <a:rPr lang="en-US" sz="4050" dirty="0"/>
              <a:t> </a:t>
            </a:r>
            <a:endParaRPr lang="en-US" sz="3300" dirty="0"/>
          </a:p>
        </p:txBody>
      </p:sp>
      <p:sp>
        <p:nvSpPr>
          <p:cNvPr id="3" name="Subtitle 2">
            <a:extLst>
              <a:ext uri="{FF2B5EF4-FFF2-40B4-BE49-F238E27FC236}">
                <a16:creationId xmlns:a16="http://schemas.microsoft.com/office/drawing/2014/main" id="{77D92B8B-967F-A648-91EC-AE15D5933F25}"/>
              </a:ext>
            </a:extLst>
          </p:cNvPr>
          <p:cNvSpPr>
            <a:spLocks noGrp="1"/>
          </p:cNvSpPr>
          <p:nvPr>
            <p:ph type="subTitle" idx="1"/>
          </p:nvPr>
        </p:nvSpPr>
        <p:spPr>
          <a:xfrm>
            <a:off x="2741428" y="1114097"/>
            <a:ext cx="6858000" cy="1241822"/>
          </a:xfrm>
        </p:spPr>
        <p:txBody>
          <a:bodyPr/>
          <a:lstStyle/>
          <a:p>
            <a:r>
              <a:rPr lang="en-US" dirty="0"/>
              <a:t>MCB 3421 – 2021</a:t>
            </a:r>
          </a:p>
          <a:p>
            <a:endParaRPr lang="en-US" dirty="0"/>
          </a:p>
          <a:p>
            <a:r>
              <a:rPr lang="en-US" dirty="0"/>
              <a:t>Class 22</a:t>
            </a:r>
          </a:p>
        </p:txBody>
      </p:sp>
    </p:spTree>
    <p:extLst>
      <p:ext uri="{BB962C8B-B14F-4D97-AF65-F5344CB8AC3E}">
        <p14:creationId xmlns:p14="http://schemas.microsoft.com/office/powerpoint/2010/main" val="44448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C061B4-658D-7244-8665-4B22911C7C2C}"/>
              </a:ext>
            </a:extLst>
          </p:cNvPr>
          <p:cNvSpPr txBox="1"/>
          <p:nvPr/>
        </p:nvSpPr>
        <p:spPr>
          <a:xfrm>
            <a:off x="773083" y="232940"/>
            <a:ext cx="11177179" cy="3139321"/>
          </a:xfrm>
          <a:prstGeom prst="rect">
            <a:avLst/>
          </a:prstGeom>
          <a:noFill/>
        </p:spPr>
        <p:txBody>
          <a:bodyPr wrap="square" rtlCol="0">
            <a:spAutoFit/>
          </a:bodyPr>
          <a:lstStyle/>
          <a:p>
            <a:r>
              <a:rPr lang="en-US" sz="2200" b="1" dirty="0"/>
              <a:t>Practical matters:  </a:t>
            </a:r>
          </a:p>
          <a:p>
            <a:endParaRPr lang="en-US" sz="2200" dirty="0"/>
          </a:p>
          <a:p>
            <a:r>
              <a:rPr lang="en-US" sz="2200" dirty="0">
                <a:latin typeface="Calibri" panose="020F0502020204030204" pitchFamily="34" charset="0"/>
                <a:cs typeface="Calibri" panose="020F0502020204030204" pitchFamily="34" charset="0"/>
              </a:rPr>
              <a:t>In </a:t>
            </a:r>
            <a:r>
              <a:rPr lang="en-US" sz="2200" b="1" dirty="0">
                <a:latin typeface="Calibri" panose="020F0502020204030204" pitchFamily="34" charset="0"/>
                <a:cs typeface="Calibri" panose="020F0502020204030204" pitchFamily="34" charset="0"/>
              </a:rPr>
              <a:t>creating a profile  </a:t>
            </a:r>
            <a:r>
              <a:rPr lang="en-US" sz="2200" dirty="0">
                <a:latin typeface="Calibri" panose="020F0502020204030204" pitchFamily="34" charset="0"/>
                <a:cs typeface="Calibri" panose="020F0502020204030204" pitchFamily="34" charset="0"/>
              </a:rPr>
              <a:t>(PSSM or HMM) having a lot of diversity in the databank is a good thing. </a:t>
            </a:r>
            <a:br>
              <a:rPr lang="en-US" sz="2200" dirty="0">
                <a:latin typeface="Calibri" panose="020F0502020204030204" pitchFamily="34" charset="0"/>
                <a:cs typeface="Calibri" panose="020F0502020204030204" pitchFamily="34" charset="0"/>
              </a:rPr>
            </a:br>
            <a:endParaRPr lang="en-US"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Popular choices are the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non-redundant database (this takes time, don’t try this with a web interface) </a:t>
            </a:r>
          </a:p>
          <a:p>
            <a:pPr marL="285750" indent="-285750">
              <a:buFont typeface="Arial" panose="020B0604020202020204" pitchFamily="34" charset="0"/>
              <a:buChar char="•"/>
            </a:pPr>
            <a:r>
              <a:rPr lang="en-US" sz="2200" dirty="0" err="1">
                <a:latin typeface="Calibri" panose="020F0502020204030204" pitchFamily="34" charset="0"/>
                <a:cs typeface="Calibri" panose="020F0502020204030204" pitchFamily="34" charset="0"/>
              </a:rPr>
              <a:t>Swissprot</a:t>
            </a:r>
            <a:r>
              <a:rPr lang="en-US" sz="2200" dirty="0">
                <a:latin typeface="Calibri" panose="020F0502020204030204" pitchFamily="34" charset="0"/>
                <a:cs typeface="Calibri" panose="020F0502020204030204" pitchFamily="34" charset="0"/>
              </a:rPr>
              <a:t> (a databank with a gate keeper)</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Uniref50  - a databank where sequences that have more similar that 50 identity are placed into a single cluster and represented by a single sequence.  </a:t>
            </a:r>
          </a:p>
        </p:txBody>
      </p:sp>
      <p:sp>
        <p:nvSpPr>
          <p:cNvPr id="4" name="TextBox 3">
            <a:extLst>
              <a:ext uri="{FF2B5EF4-FFF2-40B4-BE49-F238E27FC236}">
                <a16:creationId xmlns:a16="http://schemas.microsoft.com/office/drawing/2014/main" id="{4FEEB1B6-D01B-B445-AD11-4D9FC1879EFC}"/>
              </a:ext>
            </a:extLst>
          </p:cNvPr>
          <p:cNvSpPr txBox="1"/>
          <p:nvPr/>
        </p:nvSpPr>
        <p:spPr>
          <a:xfrm>
            <a:off x="678490" y="3429000"/>
            <a:ext cx="11271772" cy="3139321"/>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Once you have matches (after 3 to five iterations), you can use the profile generated from the alignment from the matching sequences in the last iteration and search a databank that has good annotations, structure models, or what ever corresponds to your goals.  Popular are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PDB (clustered)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Protein Family database (</a:t>
            </a:r>
            <a:r>
              <a:rPr lang="en-US" sz="2200" dirty="0" err="1">
                <a:latin typeface="Calibri" panose="020F0502020204030204" pitchFamily="34" charset="0"/>
                <a:cs typeface="Calibri" panose="020F0502020204030204" pitchFamily="34" charset="0"/>
              </a:rPr>
              <a:t>Pfam</a:t>
            </a:r>
            <a:r>
              <a:rPr lang="en-US" sz="22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SMART data base (Simple modular architecture research tool)</a:t>
            </a:r>
          </a:p>
          <a:p>
            <a:pPr marL="285750" indent="-285750">
              <a:buFont typeface="Arial" panose="020B0604020202020204" pitchFamily="34" charset="0"/>
              <a:buChar char="•"/>
            </a:pPr>
            <a:r>
              <a:rPr lang="en-US" sz="2200" dirty="0" err="1">
                <a:latin typeface="Calibri" panose="020F0502020204030204" pitchFamily="34" charset="0"/>
                <a:cs typeface="Calibri" panose="020F0502020204030204" pitchFamily="34" charset="0"/>
              </a:rPr>
              <a:t>SCOPe</a:t>
            </a:r>
            <a:r>
              <a:rPr lang="en-US" sz="2200" dirty="0">
                <a:latin typeface="Calibri" panose="020F0502020204030204" pitchFamily="34" charset="0"/>
                <a:cs typeface="Calibri" panose="020F0502020204030204" pitchFamily="34" charset="0"/>
              </a:rPr>
              <a:t> database (Structural Classification of Proteins)</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Cluster of Orthologous Genes (COGS)</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The genome you have just sequences</a:t>
            </a:r>
          </a:p>
        </p:txBody>
      </p:sp>
    </p:spTree>
    <p:extLst>
      <p:ext uri="{BB962C8B-B14F-4D97-AF65-F5344CB8AC3E}">
        <p14:creationId xmlns:p14="http://schemas.microsoft.com/office/powerpoint/2010/main" val="1636105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1785212" y="1454427"/>
            <a:ext cx="8830323" cy="5370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457200" fontAlgn="auto">
              <a:spcBef>
                <a:spcPts val="0"/>
              </a:spcBef>
              <a:spcAft>
                <a:spcPts val="0"/>
              </a:spcAft>
              <a:defRPr/>
            </a:pPr>
            <a:r>
              <a:rPr lang="en-US" sz="1900" dirty="0">
                <a:solidFill>
                  <a:srgbClr val="01DB70"/>
                </a:solidFill>
                <a:latin typeface="Times New Roman Bold" charset="0"/>
                <a:ea typeface="+mn-ea"/>
                <a:cs typeface="+mn-cs"/>
              </a:rPr>
              <a:t>Often/usually  you want to run a PSIBLAST search with two different databanks - </a:t>
            </a:r>
            <a:br>
              <a:rPr lang="en-US" sz="1900" dirty="0">
                <a:solidFill>
                  <a:srgbClr val="01DB70"/>
                </a:solidFill>
                <a:latin typeface="Times New Roman Bold" charset="0"/>
                <a:ea typeface="+mn-ea"/>
                <a:cs typeface="+mn-cs"/>
              </a:rPr>
            </a:br>
            <a:r>
              <a:rPr lang="en-US" sz="1900" dirty="0">
                <a:solidFill>
                  <a:srgbClr val="01DB70"/>
                </a:solidFill>
                <a:latin typeface="Times New Roman Bold" charset="0"/>
                <a:ea typeface="+mn-ea"/>
                <a:cs typeface="+mn-cs"/>
              </a:rPr>
              <a:t>one to create the PSSM, the other to get sequences:</a:t>
            </a:r>
            <a:br>
              <a:rPr lang="en-US" sz="1900" dirty="0">
                <a:solidFill>
                  <a:srgbClr val="01DB70"/>
                </a:solidFill>
                <a:latin typeface="Times New Roman Bold" charset="0"/>
                <a:ea typeface="+mn-ea"/>
                <a:cs typeface="+mn-cs"/>
              </a:rPr>
            </a:br>
            <a:r>
              <a:rPr lang="en-US" sz="1900" dirty="0">
                <a:solidFill>
                  <a:srgbClr val="01DB70"/>
                </a:solidFill>
                <a:latin typeface="Times New Roman Bold" charset="0"/>
                <a:ea typeface="+mn-ea"/>
                <a:cs typeface="+mn-cs"/>
              </a:rPr>
              <a:t>To create the PSSM: </a:t>
            </a:r>
          </a:p>
          <a:p>
            <a:pPr defTabSz="457200" fontAlgn="auto">
              <a:spcBef>
                <a:spcPts val="0"/>
              </a:spcBef>
              <a:spcAft>
                <a:spcPts val="0"/>
              </a:spcAft>
              <a:defRPr/>
            </a:pPr>
            <a:endParaRPr lang="en-US" sz="1600" dirty="0">
              <a:solidFill>
                <a:srgbClr val="000000"/>
              </a:solidFill>
              <a:latin typeface="Times New Roman" charset="0"/>
              <a:ea typeface="+mn-ea"/>
              <a:cs typeface="+mn-cs"/>
            </a:endParaRPr>
          </a:p>
          <a:p>
            <a:pPr>
              <a:defRPr/>
            </a:pPr>
            <a:r>
              <a:rPr lang="en-US" sz="1600" dirty="0" err="1">
                <a:solidFill>
                  <a:srgbClr val="000000"/>
                </a:solidFill>
                <a:latin typeface="Courier New" panose="02070309020205020404" pitchFamily="49" charset="0"/>
                <a:cs typeface="Courier New" panose="02070309020205020404" pitchFamily="49" charset="0"/>
              </a:rPr>
              <a:t>psiblast</a:t>
            </a:r>
            <a:r>
              <a:rPr lang="en-US" sz="1600" dirty="0">
                <a:solidFill>
                  <a:srgbClr val="000000"/>
                </a:solidFill>
                <a:latin typeface="Courier New" panose="02070309020205020404" pitchFamily="49" charset="0"/>
                <a:cs typeface="Courier New" panose="02070309020205020404" pitchFamily="49" charset="0"/>
              </a:rPr>
              <a:t> -query </a:t>
            </a:r>
            <a:r>
              <a:rPr lang="en-US" sz="1600" dirty="0" err="1">
                <a:solidFill>
                  <a:srgbClr val="000000"/>
                </a:solidFill>
                <a:latin typeface="Courier New" panose="02070309020205020404" pitchFamily="49" charset="0"/>
                <a:cs typeface="Courier New" panose="02070309020205020404" pitchFamily="49" charset="0"/>
              </a:rPr>
              <a:t>name_of_query</a:t>
            </a:r>
            <a:r>
              <a:rPr lang="en-US" sz="1600" dirty="0">
                <a:solidFill>
                  <a:srgbClr val="000000"/>
                </a:solidFill>
                <a:latin typeface="Courier New" panose="02070309020205020404" pitchFamily="49" charset="0"/>
                <a:cs typeface="Courier New" panose="02070309020205020404" pitchFamily="49" charset="0"/>
              </a:rPr>
              <a:t> -</a:t>
            </a:r>
            <a:r>
              <a:rPr lang="en-US" sz="1600" dirty="0" err="1">
                <a:solidFill>
                  <a:srgbClr val="000000"/>
                </a:solidFill>
                <a:latin typeface="Courier New" panose="02070309020205020404" pitchFamily="49" charset="0"/>
                <a:cs typeface="Courier New" panose="02070309020205020404" pitchFamily="49" charset="0"/>
              </a:rPr>
              <a:t>db</a:t>
            </a:r>
            <a:r>
              <a:rPr lang="en-US" sz="1600" dirty="0">
                <a:solidFill>
                  <a:srgbClr val="000000"/>
                </a:solidFill>
                <a:latin typeface="Courier New" panose="02070309020205020404" pitchFamily="49" charset="0"/>
                <a:cs typeface="Courier New" panose="02070309020205020404" pitchFamily="49" charset="0"/>
              </a:rPr>
              <a:t> </a:t>
            </a:r>
            <a:r>
              <a:rPr lang="en-US" sz="1600" dirty="0" err="1">
                <a:solidFill>
                  <a:srgbClr val="000000"/>
                </a:solidFill>
                <a:latin typeface="Courier New" panose="02070309020205020404" pitchFamily="49" charset="0"/>
                <a:cs typeface="Courier New" panose="02070309020205020404" pitchFamily="49" charset="0"/>
              </a:rPr>
              <a:t>nr</a:t>
            </a:r>
            <a:r>
              <a:rPr lang="en-US" sz="1600" dirty="0">
                <a:solidFill>
                  <a:srgbClr val="000000"/>
                </a:solidFill>
                <a:latin typeface="Courier New" panose="02070309020205020404" pitchFamily="49" charset="0"/>
                <a:cs typeface="Courier New" panose="02070309020205020404" pitchFamily="49" charset="0"/>
              </a:rPr>
              <a:t> -out </a:t>
            </a:r>
            <a:r>
              <a:rPr lang="en-US" sz="1600" dirty="0" err="1">
                <a:solidFill>
                  <a:srgbClr val="000000"/>
                </a:solidFill>
                <a:latin typeface="Courier New" panose="02070309020205020404" pitchFamily="49" charset="0"/>
                <a:cs typeface="Courier New" panose="02070309020205020404" pitchFamily="49" charset="0"/>
              </a:rPr>
              <a:t>name_of_outfile</a:t>
            </a:r>
            <a:r>
              <a:rPr lang="en-US" sz="1600" dirty="0">
                <a:solidFill>
                  <a:srgbClr val="000000"/>
                </a:solidFill>
                <a:latin typeface="Courier New" panose="02070309020205020404" pitchFamily="49" charset="0"/>
                <a:cs typeface="Courier New" panose="02070309020205020404" pitchFamily="49" charset="0"/>
              </a:rPr>
              <a:t> -</a:t>
            </a:r>
            <a:r>
              <a:rPr lang="en-US" sz="1600" dirty="0" err="1">
                <a:solidFill>
                  <a:srgbClr val="000000"/>
                </a:solidFill>
                <a:latin typeface="Courier New" panose="02070309020205020404" pitchFamily="49" charset="0"/>
                <a:cs typeface="Courier New" panose="02070309020205020404" pitchFamily="49" charset="0"/>
              </a:rPr>
              <a:t>outfmt</a:t>
            </a:r>
            <a:r>
              <a:rPr lang="en-US" sz="1600" dirty="0">
                <a:solidFill>
                  <a:srgbClr val="000000"/>
                </a:solidFill>
                <a:latin typeface="Courier New" panose="02070309020205020404" pitchFamily="49" charset="0"/>
                <a:cs typeface="Courier New" panose="02070309020205020404" pitchFamily="49" charset="0"/>
              </a:rPr>
              <a:t> 6 </a:t>
            </a:r>
            <a:br>
              <a:rPr lang="en-US" sz="1600" dirty="0">
                <a:solidFill>
                  <a:srgbClr val="000000"/>
                </a:solidFill>
                <a:latin typeface="Courier New" panose="02070309020205020404" pitchFamily="49" charset="0"/>
                <a:cs typeface="Courier New" panose="02070309020205020404" pitchFamily="49" charset="0"/>
              </a:rPr>
            </a:br>
            <a:r>
              <a:rPr lang="en-US" sz="1600" dirty="0">
                <a:solidFill>
                  <a:srgbClr val="000000"/>
                </a:solidFill>
                <a:latin typeface="Courier New" panose="02070309020205020404" pitchFamily="49" charset="0"/>
                <a:cs typeface="Courier New" panose="02070309020205020404" pitchFamily="49" charset="0"/>
              </a:rPr>
              <a:t>   -</a:t>
            </a:r>
            <a:r>
              <a:rPr lang="en-US" sz="1600" dirty="0" err="1">
                <a:solidFill>
                  <a:srgbClr val="000000"/>
                </a:solidFill>
                <a:latin typeface="Courier New" panose="02070309020205020404" pitchFamily="49" charset="0"/>
                <a:cs typeface="Courier New" panose="02070309020205020404" pitchFamily="49" charset="0"/>
              </a:rPr>
              <a:t>inclusion_ethresh</a:t>
            </a:r>
            <a:r>
              <a:rPr lang="en-US" sz="1600" dirty="0">
                <a:solidFill>
                  <a:srgbClr val="000000"/>
                </a:solidFill>
                <a:latin typeface="Courier New" panose="02070309020205020404" pitchFamily="49" charset="0"/>
                <a:cs typeface="Courier New" panose="02070309020205020404" pitchFamily="49" charset="0"/>
              </a:rPr>
              <a:t> 0.001 -</a:t>
            </a:r>
            <a:r>
              <a:rPr lang="en-US" sz="1600" dirty="0" err="1">
                <a:solidFill>
                  <a:srgbClr val="000000"/>
                </a:solidFill>
                <a:latin typeface="Courier New" panose="02070309020205020404" pitchFamily="49" charset="0"/>
                <a:cs typeface="Courier New" panose="02070309020205020404" pitchFamily="49" charset="0"/>
              </a:rPr>
              <a:t>num_threads</a:t>
            </a:r>
            <a:r>
              <a:rPr lang="en-US" sz="1600" dirty="0">
                <a:solidFill>
                  <a:srgbClr val="000000"/>
                </a:solidFill>
                <a:latin typeface="Courier New" panose="02070309020205020404" pitchFamily="49" charset="0"/>
                <a:cs typeface="Courier New" panose="02070309020205020404" pitchFamily="49" charset="0"/>
              </a:rPr>
              <a:t> 2 -</a:t>
            </a:r>
            <a:r>
              <a:rPr lang="en-US" sz="1600" dirty="0" err="1">
                <a:solidFill>
                  <a:srgbClr val="000000"/>
                </a:solidFill>
                <a:latin typeface="Courier New" panose="02070309020205020404" pitchFamily="49" charset="0"/>
                <a:cs typeface="Courier New" panose="02070309020205020404" pitchFamily="49" charset="0"/>
              </a:rPr>
              <a:t>num_iterations</a:t>
            </a:r>
            <a:r>
              <a:rPr lang="en-US" sz="1600" dirty="0">
                <a:solidFill>
                  <a:srgbClr val="000000"/>
                </a:solidFill>
                <a:latin typeface="Courier New" panose="02070309020205020404" pitchFamily="49" charset="0"/>
                <a:cs typeface="Courier New" panose="02070309020205020404" pitchFamily="49" charset="0"/>
              </a:rPr>
              <a:t> 5 </a:t>
            </a:r>
            <a:br>
              <a:rPr lang="en-US" sz="1600" dirty="0">
                <a:solidFill>
                  <a:srgbClr val="000000"/>
                </a:solidFill>
                <a:latin typeface="Courier New" panose="02070309020205020404" pitchFamily="49" charset="0"/>
                <a:cs typeface="Courier New" panose="02070309020205020404" pitchFamily="49" charset="0"/>
              </a:rPr>
            </a:br>
            <a:r>
              <a:rPr lang="en-US" sz="1600" dirty="0">
                <a:solidFill>
                  <a:srgbClr val="000000"/>
                </a:solidFill>
                <a:latin typeface="Courier New" panose="02070309020205020404" pitchFamily="49" charset="0"/>
                <a:cs typeface="Courier New" panose="02070309020205020404" pitchFamily="49" charset="0"/>
              </a:rPr>
              <a:t>   -</a:t>
            </a:r>
            <a:r>
              <a:rPr lang="en-US" sz="1600" dirty="0" err="1">
                <a:solidFill>
                  <a:srgbClr val="000000"/>
                </a:solidFill>
                <a:latin typeface="Courier New" panose="02070309020205020404" pitchFamily="49" charset="0"/>
                <a:cs typeface="Courier New" panose="02070309020205020404" pitchFamily="49" charset="0"/>
              </a:rPr>
              <a:t>out_pssm</a:t>
            </a:r>
            <a:r>
              <a:rPr lang="en-US" sz="1600" dirty="0">
                <a:solidFill>
                  <a:srgbClr val="000000"/>
                </a:solidFill>
                <a:latin typeface="Courier New" panose="02070309020205020404" pitchFamily="49" charset="0"/>
                <a:cs typeface="Courier New" panose="02070309020205020404" pitchFamily="49" charset="0"/>
              </a:rPr>
              <a:t> </a:t>
            </a:r>
            <a:r>
              <a:rPr lang="en-US" sz="1600" dirty="0" err="1">
                <a:solidFill>
                  <a:srgbClr val="000000"/>
                </a:solidFill>
                <a:latin typeface="Courier New" panose="02070309020205020404" pitchFamily="49" charset="0"/>
                <a:cs typeface="Courier New" panose="02070309020205020404" pitchFamily="49" charset="0"/>
              </a:rPr>
              <a:t>name_of_query.pssm</a:t>
            </a:r>
            <a:r>
              <a:rPr lang="en-US" sz="1600" dirty="0">
                <a:solidFill>
                  <a:srgbClr val="000000"/>
                </a:solidFill>
                <a:latin typeface="Courier New" panose="02070309020205020404" pitchFamily="49" charset="0"/>
                <a:cs typeface="Courier New" panose="02070309020205020404" pitchFamily="49" charset="0"/>
              </a:rPr>
              <a:t> -</a:t>
            </a:r>
            <a:r>
              <a:rPr lang="en-US" sz="1600" dirty="0" err="1">
                <a:solidFill>
                  <a:srgbClr val="000000"/>
                </a:solidFill>
                <a:latin typeface="Courier New" panose="02070309020205020404" pitchFamily="49" charset="0"/>
                <a:cs typeface="Courier New" panose="02070309020205020404" pitchFamily="49" charset="0"/>
              </a:rPr>
              <a:t>save_pssm_after_last_round</a:t>
            </a:r>
            <a:r>
              <a:rPr lang="en-US" sz="1600" dirty="0">
                <a:solidFill>
                  <a:srgbClr val="000000"/>
                </a:solidFill>
                <a:latin typeface="Courier New" panose="02070309020205020404" pitchFamily="49" charset="0"/>
                <a:cs typeface="Courier New" panose="02070309020205020404" pitchFamily="49" charset="0"/>
              </a:rPr>
              <a:t> </a:t>
            </a:r>
          </a:p>
          <a:p>
            <a:pPr>
              <a:defRPr/>
            </a:pPr>
            <a:r>
              <a:rPr lang="en-US" sz="1600" dirty="0">
                <a:solidFill>
                  <a:srgbClr val="000000"/>
                </a:solidFill>
                <a:latin typeface="Courier New" panose="02070309020205020404" pitchFamily="49" charset="0"/>
                <a:cs typeface="Courier New" panose="02070309020205020404" pitchFamily="49" charset="0"/>
              </a:rPr>
              <a:t>   -</a:t>
            </a:r>
            <a:r>
              <a:rPr lang="en-US" sz="1600" dirty="0" err="1">
                <a:solidFill>
                  <a:srgbClr val="000000"/>
                </a:solidFill>
                <a:latin typeface="Courier New" panose="02070309020205020404" pitchFamily="49" charset="0"/>
                <a:cs typeface="Courier New" panose="02070309020205020404" pitchFamily="49" charset="0"/>
              </a:rPr>
              <a:t>max_target_seqs</a:t>
            </a:r>
            <a:r>
              <a:rPr lang="en-US" sz="1600" dirty="0">
                <a:solidFill>
                  <a:srgbClr val="000000"/>
                </a:solidFill>
                <a:latin typeface="Courier New" panose="02070309020205020404" pitchFamily="49" charset="0"/>
                <a:cs typeface="Courier New" panose="02070309020205020404" pitchFamily="49" charset="0"/>
              </a:rPr>
              <a:t> 100000</a:t>
            </a:r>
          </a:p>
          <a:p>
            <a:pPr lvl="0">
              <a:defRPr/>
            </a:pPr>
            <a:endParaRPr lang="en-US" sz="1600" dirty="0">
              <a:solidFill>
                <a:srgbClr val="000000"/>
              </a:solidFill>
              <a:latin typeface="Courier New" panose="02070309020205020404" pitchFamily="49" charset="0"/>
              <a:cs typeface="Courier New" panose="02070309020205020404" pitchFamily="49" charset="0"/>
            </a:endParaRPr>
          </a:p>
          <a:p>
            <a:pPr lvl="0">
              <a:defRPr/>
            </a:pPr>
            <a:endParaRPr lang="en-US" sz="1900" dirty="0">
              <a:solidFill>
                <a:srgbClr val="01DB70"/>
              </a:solidFill>
              <a:latin typeface="Times New Roman Bold" charset="0"/>
              <a:ea typeface="+mn-ea"/>
              <a:cs typeface="+mn-cs"/>
            </a:endParaRPr>
          </a:p>
          <a:p>
            <a:pPr lvl="0">
              <a:defRPr/>
            </a:pPr>
            <a:r>
              <a:rPr lang="en-US" sz="1900" dirty="0">
                <a:solidFill>
                  <a:srgbClr val="01DB70"/>
                </a:solidFill>
                <a:latin typeface="Times New Roman Bold" charset="0"/>
                <a:ea typeface="+mn-ea"/>
                <a:cs typeface="+mn-cs"/>
              </a:rPr>
              <a:t>Runs 5 iterations of a </a:t>
            </a:r>
            <a:r>
              <a:rPr lang="en-US" sz="1900" dirty="0" err="1">
                <a:solidFill>
                  <a:srgbClr val="01DB70"/>
                </a:solidFill>
                <a:latin typeface="Times New Roman Bold" charset="0"/>
                <a:ea typeface="+mn-ea"/>
                <a:cs typeface="+mn-cs"/>
              </a:rPr>
              <a:t>PSIblast</a:t>
            </a:r>
            <a:endParaRPr lang="en-US" sz="1900" dirty="0">
              <a:solidFill>
                <a:srgbClr val="01DB70"/>
              </a:solidFill>
              <a:latin typeface="Times New Roman Bold" charset="0"/>
              <a:ea typeface="+mn-ea"/>
              <a:cs typeface="+mn-cs"/>
            </a:endParaRPr>
          </a:p>
          <a:p>
            <a:pPr lvl="0">
              <a:defRPr/>
            </a:pPr>
            <a:r>
              <a:rPr lang="en-US" sz="1900" dirty="0">
                <a:solidFill>
                  <a:srgbClr val="01DB70"/>
                </a:solidFill>
                <a:latin typeface="Times New Roman Bold" charset="0"/>
                <a:ea typeface="+mn-ea"/>
                <a:cs typeface="+mn-cs"/>
              </a:rPr>
              <a:t>the </a:t>
            </a:r>
            <a:r>
              <a:rPr lang="en-US" sz="1900" dirty="0">
                <a:solidFill>
                  <a:srgbClr val="01DB70"/>
                </a:solidFill>
                <a:latin typeface="Times New Roman Bold" charset="0"/>
              </a:rPr>
              <a:t>-</a:t>
            </a:r>
            <a:r>
              <a:rPr lang="en-US" sz="1900" dirty="0" err="1">
                <a:solidFill>
                  <a:srgbClr val="01DB70"/>
                </a:solidFill>
                <a:latin typeface="Times New Roman Bold" charset="0"/>
              </a:rPr>
              <a:t>inclusion_ethresh</a:t>
            </a:r>
            <a:r>
              <a:rPr lang="en-US" sz="1900" dirty="0">
                <a:solidFill>
                  <a:srgbClr val="01DB70"/>
                </a:solidFill>
                <a:latin typeface="Times New Roman Bold" charset="0"/>
              </a:rPr>
              <a:t> option </a:t>
            </a:r>
            <a:r>
              <a:rPr lang="en-US" sz="1900" dirty="0">
                <a:solidFill>
                  <a:srgbClr val="01DB70"/>
                </a:solidFill>
                <a:latin typeface="Times New Roman Bold" charset="0"/>
                <a:ea typeface="+mn-ea"/>
                <a:cs typeface="+mn-cs"/>
              </a:rPr>
              <a:t>tells the program to use matches with </a:t>
            </a:r>
            <a:br>
              <a:rPr lang="en-US" sz="1900" dirty="0">
                <a:solidFill>
                  <a:srgbClr val="01DB70"/>
                </a:solidFill>
                <a:latin typeface="Times New Roman Bold" charset="0"/>
                <a:ea typeface="+mn-ea"/>
                <a:cs typeface="+mn-cs"/>
              </a:rPr>
            </a:br>
            <a:r>
              <a:rPr lang="en-US" sz="1900" dirty="0">
                <a:solidFill>
                  <a:srgbClr val="01DB70"/>
                </a:solidFill>
                <a:latin typeface="Times New Roman Bold" charset="0"/>
                <a:ea typeface="+mn-ea"/>
                <a:cs typeface="+mn-cs"/>
              </a:rPr>
              <a:t>E &lt;10^-3 for the next iteration,</a:t>
            </a:r>
            <a:r>
              <a:rPr lang="en-US" sz="1900" dirty="0">
                <a:solidFill>
                  <a:srgbClr val="01DB70"/>
                </a:solidFill>
                <a:latin typeface="Times New Roman Bold" charset="0"/>
              </a:rPr>
              <a:t> </a:t>
            </a:r>
            <a:r>
              <a:rPr lang="en-US" sz="1900" dirty="0">
                <a:solidFill>
                  <a:srgbClr val="01DB70"/>
                </a:solidFill>
                <a:latin typeface="Times New Roman Bold" charset="0"/>
                <a:ea typeface="+mn-ea"/>
                <a:cs typeface="+mn-cs"/>
              </a:rPr>
              <a:t>(the default is </a:t>
            </a:r>
            <a:r>
              <a:rPr lang="en-US" sz="1900" dirty="0">
                <a:solidFill>
                  <a:srgbClr val="01DB70"/>
                </a:solidFill>
                <a:latin typeface="Times New Roman Bold" charset="0"/>
              </a:rPr>
              <a:t>5*</a:t>
            </a:r>
            <a:r>
              <a:rPr lang="en-US" sz="1900" dirty="0">
                <a:solidFill>
                  <a:srgbClr val="01DB70"/>
                </a:solidFill>
                <a:latin typeface="Times New Roman Bold" charset="0"/>
                <a:ea typeface="+mn-ea"/>
                <a:cs typeface="+mn-cs"/>
              </a:rPr>
              <a:t>10</a:t>
            </a:r>
            <a:r>
              <a:rPr lang="en-US" sz="1900" baseline="30000" dirty="0">
                <a:solidFill>
                  <a:srgbClr val="01DB70"/>
                </a:solidFill>
                <a:latin typeface="Times New Roman Bold" charset="0"/>
                <a:ea typeface="+mn-ea"/>
                <a:cs typeface="+mn-cs"/>
              </a:rPr>
              <a:t>-3 </a:t>
            </a:r>
            <a:r>
              <a:rPr lang="en-US" sz="1900" dirty="0">
                <a:solidFill>
                  <a:srgbClr val="01DB70"/>
                </a:solidFill>
                <a:latin typeface="Times New Roman Bold" charset="0"/>
                <a:ea typeface="+mn-ea"/>
                <a:cs typeface="+mn-cs"/>
              </a:rPr>
              <a:t>)</a:t>
            </a:r>
          </a:p>
          <a:p>
            <a:pPr defTabSz="457200" fontAlgn="auto">
              <a:spcBef>
                <a:spcPts val="0"/>
              </a:spcBef>
              <a:spcAft>
                <a:spcPts val="0"/>
              </a:spcAft>
              <a:defRPr/>
            </a:pPr>
            <a:r>
              <a:rPr lang="en-US" sz="1900" dirty="0">
                <a:solidFill>
                  <a:srgbClr val="01DB70"/>
                </a:solidFill>
                <a:latin typeface="Times New Roman Bold" charset="0"/>
                <a:ea typeface="+mn-ea"/>
                <a:cs typeface="+mn-cs"/>
              </a:rPr>
              <a:t>The </a:t>
            </a:r>
            <a:r>
              <a:rPr lang="en-US" sz="1900" dirty="0" err="1">
                <a:solidFill>
                  <a:srgbClr val="01DB70"/>
                </a:solidFill>
                <a:latin typeface="Times New Roman Bold" charset="0"/>
                <a:ea typeface="+mn-ea"/>
                <a:cs typeface="+mn-cs"/>
              </a:rPr>
              <a:t>nr</a:t>
            </a:r>
            <a:r>
              <a:rPr lang="en-US" sz="1900" dirty="0">
                <a:solidFill>
                  <a:srgbClr val="01DB70"/>
                </a:solidFill>
                <a:latin typeface="Times New Roman Bold" charset="0"/>
                <a:ea typeface="+mn-ea"/>
                <a:cs typeface="+mn-cs"/>
              </a:rPr>
              <a:t> databank should be in your path once you load the blast module</a:t>
            </a:r>
          </a:p>
          <a:p>
            <a:pPr defTabSz="457200" fontAlgn="auto">
              <a:spcBef>
                <a:spcPts val="0"/>
              </a:spcBef>
              <a:spcAft>
                <a:spcPts val="0"/>
              </a:spcAft>
              <a:defRPr/>
            </a:pPr>
            <a:endParaRPr lang="en-US" sz="1900" dirty="0">
              <a:solidFill>
                <a:srgbClr val="01DB70"/>
              </a:solidFill>
              <a:latin typeface="Times New Roman Bold" charset="0"/>
              <a:ea typeface="+mn-ea"/>
              <a:cs typeface="+mn-cs"/>
            </a:endParaRPr>
          </a:p>
          <a:p>
            <a:pPr defTabSz="457200" fontAlgn="auto">
              <a:spcBef>
                <a:spcPts val="0"/>
              </a:spcBef>
              <a:spcAft>
                <a:spcPts val="0"/>
              </a:spcAft>
              <a:defRPr/>
            </a:pPr>
            <a:r>
              <a:rPr lang="en-US" sz="1900" dirty="0">
                <a:solidFill>
                  <a:srgbClr val="01DB70"/>
                </a:solidFill>
                <a:latin typeface="Times New Roman Bold" charset="0"/>
                <a:ea typeface="+mn-ea"/>
                <a:cs typeface="+mn-cs"/>
              </a:rPr>
              <a:t>The uniref50 databank on </a:t>
            </a:r>
            <a:r>
              <a:rPr lang="en-US" sz="1900" dirty="0" err="1">
                <a:solidFill>
                  <a:srgbClr val="01DB70"/>
                </a:solidFill>
                <a:latin typeface="Times New Roman Bold" charset="0"/>
                <a:ea typeface="+mn-ea"/>
                <a:cs typeface="+mn-cs"/>
              </a:rPr>
              <a:t>xanadu</a:t>
            </a:r>
            <a:r>
              <a:rPr lang="en-US" sz="1900" dirty="0">
                <a:solidFill>
                  <a:srgbClr val="01DB70"/>
                </a:solidFill>
                <a:latin typeface="Times New Roman Bold" charset="0"/>
                <a:ea typeface="+mn-ea"/>
                <a:cs typeface="+mn-cs"/>
              </a:rPr>
              <a:t> is at /</a:t>
            </a:r>
            <a:r>
              <a:rPr lang="en-US" sz="1900" dirty="0" err="1">
                <a:solidFill>
                  <a:srgbClr val="01DB70"/>
                </a:solidFill>
                <a:latin typeface="Times New Roman Bold" charset="0"/>
                <a:ea typeface="+mn-ea"/>
                <a:cs typeface="+mn-cs"/>
              </a:rPr>
              <a:t>isg</a:t>
            </a:r>
            <a:r>
              <a:rPr lang="en-US" sz="1900" dirty="0">
                <a:solidFill>
                  <a:srgbClr val="01DB70"/>
                </a:solidFill>
                <a:latin typeface="Times New Roman Bold" charset="0"/>
                <a:ea typeface="+mn-ea"/>
                <a:cs typeface="+mn-cs"/>
              </a:rPr>
              <a:t>/shared/databases/</a:t>
            </a:r>
            <a:r>
              <a:rPr lang="en-US" sz="1900" dirty="0" err="1">
                <a:solidFill>
                  <a:srgbClr val="01DB70"/>
                </a:solidFill>
                <a:latin typeface="Times New Roman Bold" charset="0"/>
                <a:ea typeface="+mn-ea"/>
                <a:cs typeface="+mn-cs"/>
              </a:rPr>
              <a:t>uniprot</a:t>
            </a:r>
            <a:r>
              <a:rPr lang="en-US" sz="1900" dirty="0">
                <a:solidFill>
                  <a:srgbClr val="01DB70"/>
                </a:solidFill>
                <a:latin typeface="Times New Roman Bold" charset="0"/>
                <a:ea typeface="+mn-ea"/>
                <a:cs typeface="+mn-cs"/>
              </a:rPr>
              <a:t>/uniref50/uniref50</a:t>
            </a:r>
          </a:p>
          <a:p>
            <a:pPr defTabSz="457200" fontAlgn="auto">
              <a:spcBef>
                <a:spcPts val="0"/>
              </a:spcBef>
              <a:spcAft>
                <a:spcPts val="0"/>
              </a:spcAft>
              <a:defRPr/>
            </a:pPr>
            <a:endParaRPr lang="en-US" sz="1900" dirty="0">
              <a:solidFill>
                <a:srgbClr val="01DB70"/>
              </a:solidFill>
              <a:latin typeface="Times New Roman Bold" charset="0"/>
            </a:endParaRPr>
          </a:p>
          <a:p>
            <a:pPr defTabSz="457200" fontAlgn="auto">
              <a:spcBef>
                <a:spcPts val="0"/>
              </a:spcBef>
              <a:spcAft>
                <a:spcPts val="0"/>
              </a:spcAft>
              <a:defRPr/>
            </a:pPr>
            <a:r>
              <a:rPr lang="en-US" sz="1900" dirty="0">
                <a:latin typeface="Times New Roman Bold" charset="0"/>
                <a:ea typeface="+mn-ea"/>
                <a:cs typeface="+mn-cs"/>
              </a:rPr>
              <a:t>This usually runs longer than your time limit.  </a:t>
            </a:r>
            <a:br>
              <a:rPr lang="en-US" sz="1900" dirty="0">
                <a:latin typeface="Times New Roman Bold" charset="0"/>
                <a:ea typeface="+mn-ea"/>
                <a:cs typeface="+mn-cs"/>
              </a:rPr>
            </a:br>
            <a:r>
              <a:rPr lang="en-US" sz="1900" dirty="0">
                <a:latin typeface="Times New Roman Bold" charset="0"/>
                <a:ea typeface="+mn-ea"/>
                <a:cs typeface="+mn-cs"/>
              </a:rPr>
              <a:t>To submit it as a job to the queue, use the following </a:t>
            </a:r>
          </a:p>
        </p:txBody>
      </p:sp>
      <p:sp>
        <p:nvSpPr>
          <p:cNvPr id="27650" name="Rectangle 3"/>
          <p:cNvSpPr>
            <a:spLocks noGrp="1" noChangeArrowheads="1"/>
          </p:cNvSpPr>
          <p:nvPr>
            <p:ph type="title" idx="4294967295"/>
          </p:nvPr>
        </p:nvSpPr>
        <p:spPr>
          <a:xfrm>
            <a:off x="1785211" y="390939"/>
            <a:ext cx="7772400" cy="762000"/>
          </a:xfrm>
        </p:spPr>
        <p:txBody>
          <a:bodyPr/>
          <a:lstStyle/>
          <a:p>
            <a:pPr algn="l" eaLnBrk="1" hangingPunct="1"/>
            <a:r>
              <a:rPr lang="en-GB" sz="2400" b="1" dirty="0">
                <a:solidFill>
                  <a:srgbClr val="003366"/>
                </a:solidFill>
                <a:latin typeface="Arial" charset="0"/>
              </a:rPr>
              <a:t>To create a PSSM using </a:t>
            </a:r>
            <a:br>
              <a:rPr lang="en-GB" sz="2400" b="1" dirty="0">
                <a:solidFill>
                  <a:srgbClr val="003366"/>
                </a:solidFill>
                <a:latin typeface="Arial" charset="0"/>
              </a:rPr>
            </a:br>
            <a:r>
              <a:rPr lang="en-GB" sz="2400" b="1" dirty="0">
                <a:solidFill>
                  <a:srgbClr val="003366"/>
                </a:solidFill>
                <a:latin typeface="Arial" charset="0"/>
              </a:rPr>
              <a:t>PSI Blast from the command line</a:t>
            </a:r>
            <a:endParaRPr lang="en-US" sz="2400" b="1" dirty="0">
              <a:solidFill>
                <a:srgbClr val="003366"/>
              </a:solidFill>
              <a:latin typeface="Arial" charset="0"/>
            </a:endParaRPr>
          </a:p>
        </p:txBody>
      </p:sp>
    </p:spTree>
    <p:extLst>
      <p:ext uri="{BB962C8B-B14F-4D97-AF65-F5344CB8AC3E}">
        <p14:creationId xmlns:p14="http://schemas.microsoft.com/office/powerpoint/2010/main" val="123332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3890E4-B132-214E-9B35-3D15DE690E90}"/>
              </a:ext>
            </a:extLst>
          </p:cNvPr>
          <p:cNvSpPr txBox="1"/>
          <p:nvPr/>
        </p:nvSpPr>
        <p:spPr>
          <a:xfrm>
            <a:off x="364435" y="39046"/>
            <a:ext cx="7374135" cy="1569660"/>
          </a:xfrm>
          <a:prstGeom prst="rect">
            <a:avLst/>
          </a:prstGeom>
          <a:noFill/>
        </p:spPr>
        <p:txBody>
          <a:bodyPr wrap="none" rtlCol="0">
            <a:spAutoFit/>
          </a:bodyPr>
          <a:lstStyle/>
          <a:p>
            <a:r>
              <a:rPr lang="en-US" dirty="0"/>
              <a:t>Create a file (</a:t>
            </a:r>
            <a:r>
              <a:rPr lang="en-US" dirty="0" err="1">
                <a:solidFill>
                  <a:srgbClr val="00B050"/>
                </a:solidFill>
              </a:rPr>
              <a:t>your_name.sh</a:t>
            </a:r>
            <a:r>
              <a:rPr lang="en-US" dirty="0"/>
              <a:t>) following this template, </a:t>
            </a:r>
            <a:br>
              <a:rPr lang="en-US" dirty="0"/>
            </a:br>
            <a:r>
              <a:rPr lang="en-US" dirty="0"/>
              <a:t>and move it to your directory on the cluster  </a:t>
            </a:r>
          </a:p>
          <a:p>
            <a:endParaRPr lang="en-US" dirty="0"/>
          </a:p>
          <a:p>
            <a:endParaRPr lang="en-US" dirty="0"/>
          </a:p>
        </p:txBody>
      </p:sp>
      <p:sp>
        <p:nvSpPr>
          <p:cNvPr id="3" name="TextBox 2">
            <a:extLst>
              <a:ext uri="{FF2B5EF4-FFF2-40B4-BE49-F238E27FC236}">
                <a16:creationId xmlns:a16="http://schemas.microsoft.com/office/drawing/2014/main" id="{9AB294DA-4182-3649-9A85-83F31E6D4F90}"/>
              </a:ext>
            </a:extLst>
          </p:cNvPr>
          <p:cNvSpPr txBox="1"/>
          <p:nvPr/>
        </p:nvSpPr>
        <p:spPr>
          <a:xfrm>
            <a:off x="364436" y="893378"/>
            <a:ext cx="11701440" cy="5416868"/>
          </a:xfrm>
          <a:prstGeom prst="rect">
            <a:avLst/>
          </a:prstGeom>
          <a:noFill/>
        </p:spPr>
        <p:txBody>
          <a:bodyPr wrap="square" rtlCol="0">
            <a:spAutoFit/>
          </a:bodyPr>
          <a:lstStyle/>
          <a:p>
            <a:r>
              <a:rPr lang="en-US" sz="1400" dirty="0">
                <a:latin typeface="Courier" pitchFamily="2" charset="0"/>
                <a:ea typeface="Helvetica Neue Light" panose="02000403000000020004" pitchFamily="2" charset="0"/>
              </a:rPr>
              <a:t>#!/</a:t>
            </a:r>
            <a:r>
              <a:rPr lang="en-US" sz="1400" dirty="0" err="1">
                <a:latin typeface="Courier" pitchFamily="2" charset="0"/>
                <a:ea typeface="Helvetica Neue Light" panose="02000403000000020004" pitchFamily="2" charset="0"/>
              </a:rPr>
              <a:t>usr</a:t>
            </a:r>
            <a:r>
              <a:rPr lang="en-US" sz="1400" dirty="0">
                <a:latin typeface="Courier" pitchFamily="2" charset="0"/>
                <a:ea typeface="Helvetica Neue Light" panose="02000403000000020004" pitchFamily="2" charset="0"/>
              </a:rPr>
              <a:t>/bin/</a:t>
            </a:r>
            <a:r>
              <a:rPr lang="en-US" sz="1400" dirty="0" err="1">
                <a:latin typeface="Courier" pitchFamily="2" charset="0"/>
                <a:ea typeface="Helvetica Neue Light" panose="02000403000000020004" pitchFamily="2" charset="0"/>
              </a:rPr>
              <a:t>env</a:t>
            </a:r>
            <a:r>
              <a:rPr lang="en-US" sz="1400" dirty="0">
                <a:latin typeface="Courier" pitchFamily="2" charset="0"/>
                <a:ea typeface="Helvetica Neue Light" panose="02000403000000020004" pitchFamily="2" charset="0"/>
              </a:rPr>
              <a:t> bash</a:t>
            </a:r>
          </a:p>
          <a:p>
            <a:r>
              <a:rPr lang="en-US" sz="1400" dirty="0">
                <a:latin typeface="Courier" pitchFamily="2" charset="0"/>
                <a:ea typeface="Helvetica Neue Light" panose="02000403000000020004" pitchFamily="2" charset="0"/>
              </a:rPr>
              <a:t>#SBATCH --job-name=</a:t>
            </a:r>
            <a:r>
              <a:rPr lang="en-US" sz="1400" dirty="0" err="1">
                <a:latin typeface="Courier" pitchFamily="2" charset="0"/>
                <a:ea typeface="Helvetica Neue Light" panose="02000403000000020004" pitchFamily="2" charset="0"/>
              </a:rPr>
              <a:t>InteinPSSM</a:t>
            </a:r>
            <a:endParaRPr lang="en-US" sz="1400" dirty="0">
              <a:latin typeface="Courier" pitchFamily="2" charset="0"/>
              <a:ea typeface="Helvetica Neue Light" panose="02000403000000020004" pitchFamily="2" charset="0"/>
            </a:endParaRPr>
          </a:p>
          <a:p>
            <a:r>
              <a:rPr lang="en-US" sz="1400" dirty="0">
                <a:latin typeface="Courier" pitchFamily="2" charset="0"/>
                <a:ea typeface="Helvetica Neue Light" panose="02000403000000020004" pitchFamily="2" charset="0"/>
              </a:rPr>
              <a:t>#SBATCH --nodes=1</a:t>
            </a:r>
          </a:p>
          <a:p>
            <a:r>
              <a:rPr lang="en-US" sz="1400" dirty="0">
                <a:latin typeface="Courier" pitchFamily="2" charset="0"/>
                <a:ea typeface="Helvetica Neue Light" panose="02000403000000020004" pitchFamily="2" charset="0"/>
              </a:rPr>
              <a:t>#SBATCH --</a:t>
            </a:r>
            <a:r>
              <a:rPr lang="en-US" sz="1400" dirty="0" err="1">
                <a:latin typeface="Courier" pitchFamily="2" charset="0"/>
                <a:ea typeface="Helvetica Neue Light" panose="02000403000000020004" pitchFamily="2" charset="0"/>
              </a:rPr>
              <a:t>qos</a:t>
            </a:r>
            <a:r>
              <a:rPr lang="en-US" sz="1400" dirty="0">
                <a:latin typeface="Courier" pitchFamily="2" charset="0"/>
                <a:ea typeface="Helvetica Neue Light" panose="02000403000000020004" pitchFamily="2" charset="0"/>
              </a:rPr>
              <a:t>=</a:t>
            </a:r>
            <a:r>
              <a:rPr lang="en-US" sz="1400" dirty="0" err="1">
                <a:latin typeface="Courier" pitchFamily="2" charset="0"/>
                <a:ea typeface="Helvetica Neue Light" panose="02000403000000020004" pitchFamily="2" charset="0"/>
              </a:rPr>
              <a:t>mcbstudent</a:t>
            </a:r>
            <a:endParaRPr lang="en-US" sz="1400" dirty="0">
              <a:latin typeface="Courier" pitchFamily="2" charset="0"/>
              <a:ea typeface="Helvetica Neue Light" panose="02000403000000020004" pitchFamily="2" charset="0"/>
            </a:endParaRPr>
          </a:p>
          <a:p>
            <a:r>
              <a:rPr lang="en-US" sz="1400" dirty="0">
                <a:latin typeface="Courier" pitchFamily="2" charset="0"/>
                <a:ea typeface="Helvetica Neue Light" panose="02000403000000020004" pitchFamily="2" charset="0"/>
              </a:rPr>
              <a:t>#SBATCH --partition=</a:t>
            </a:r>
            <a:r>
              <a:rPr lang="en-US" sz="1400" dirty="0" err="1">
                <a:latin typeface="Courier" pitchFamily="2" charset="0"/>
                <a:ea typeface="Helvetica Neue Light" panose="02000403000000020004" pitchFamily="2" charset="0"/>
              </a:rPr>
              <a:t>mcbstudent</a:t>
            </a:r>
            <a:endParaRPr lang="en-US" sz="1400" dirty="0">
              <a:latin typeface="Courier" pitchFamily="2" charset="0"/>
              <a:ea typeface="Helvetica Neue Light" panose="02000403000000020004" pitchFamily="2" charset="0"/>
            </a:endParaRPr>
          </a:p>
          <a:p>
            <a:r>
              <a:rPr lang="en-US" sz="1400" dirty="0">
                <a:latin typeface="Courier" pitchFamily="2" charset="0"/>
                <a:ea typeface="Helvetica Neue Light" panose="02000403000000020004" pitchFamily="2" charset="0"/>
              </a:rPr>
              <a:t>#SBATCH --</a:t>
            </a:r>
            <a:r>
              <a:rPr lang="en-US" sz="1400" dirty="0" err="1">
                <a:latin typeface="Courier" pitchFamily="2" charset="0"/>
                <a:ea typeface="Helvetica Neue Light" panose="02000403000000020004" pitchFamily="2" charset="0"/>
              </a:rPr>
              <a:t>ntasks</a:t>
            </a:r>
            <a:r>
              <a:rPr lang="en-US" sz="1400" dirty="0">
                <a:latin typeface="Courier" pitchFamily="2" charset="0"/>
                <a:ea typeface="Helvetica Neue Light" panose="02000403000000020004" pitchFamily="2" charset="0"/>
              </a:rPr>
              <a:t>=1</a:t>
            </a:r>
          </a:p>
          <a:p>
            <a:r>
              <a:rPr lang="en-US" sz="1400" dirty="0">
                <a:latin typeface="Courier" pitchFamily="2" charset="0"/>
                <a:ea typeface="Helvetica Neue Light" panose="02000403000000020004" pitchFamily="2" charset="0"/>
              </a:rPr>
              <a:t>#SBATCH --</a:t>
            </a:r>
            <a:r>
              <a:rPr lang="en-US" sz="1400" dirty="0" err="1">
                <a:latin typeface="Courier" pitchFamily="2" charset="0"/>
                <a:ea typeface="Helvetica Neue Light" panose="02000403000000020004" pitchFamily="2" charset="0"/>
              </a:rPr>
              <a:t>cpus</a:t>
            </a:r>
            <a:r>
              <a:rPr lang="en-US" sz="1400" dirty="0">
                <a:latin typeface="Courier" pitchFamily="2" charset="0"/>
                <a:ea typeface="Helvetica Neue Light" panose="02000403000000020004" pitchFamily="2" charset="0"/>
              </a:rPr>
              <a:t>-per-task=2</a:t>
            </a:r>
          </a:p>
          <a:p>
            <a:r>
              <a:rPr lang="en-US" sz="1400" dirty="0">
                <a:latin typeface="Courier" pitchFamily="2" charset="0"/>
                <a:ea typeface="Helvetica Neue Light" panose="02000403000000020004" pitchFamily="2" charset="0"/>
              </a:rPr>
              <a:t>#SBATCH --mem=30gb</a:t>
            </a:r>
          </a:p>
          <a:p>
            <a:r>
              <a:rPr lang="en-US" sz="1400" dirty="0">
                <a:latin typeface="Courier" pitchFamily="2" charset="0"/>
                <a:ea typeface="Helvetica Neue Light" panose="02000403000000020004" pitchFamily="2" charset="0"/>
              </a:rPr>
              <a:t>#SBATCH -o </a:t>
            </a:r>
            <a:r>
              <a:rPr lang="en-US" sz="1400" dirty="0" err="1">
                <a:latin typeface="Courier" pitchFamily="2" charset="0"/>
                <a:ea typeface="Helvetica Neue Light" panose="02000403000000020004" pitchFamily="2" charset="0"/>
              </a:rPr>
              <a:t>InteinPSSM.out</a:t>
            </a:r>
            <a:endParaRPr lang="en-US" sz="1400" dirty="0">
              <a:latin typeface="Courier" pitchFamily="2" charset="0"/>
              <a:ea typeface="Helvetica Neue Light" panose="02000403000000020004" pitchFamily="2" charset="0"/>
            </a:endParaRPr>
          </a:p>
          <a:p>
            <a:r>
              <a:rPr lang="en-US" sz="1400" dirty="0">
                <a:latin typeface="Courier" pitchFamily="2" charset="0"/>
                <a:ea typeface="Helvetica Neue Light" panose="02000403000000020004" pitchFamily="2" charset="0"/>
              </a:rPr>
              <a:t>#SBATCH -t 300:00:00</a:t>
            </a:r>
          </a:p>
          <a:p>
            <a:r>
              <a:rPr lang="en-US" sz="1400" dirty="0">
                <a:solidFill>
                  <a:srgbClr val="00B050"/>
                </a:solidFill>
                <a:latin typeface="Courier" pitchFamily="2" charset="0"/>
                <a:ea typeface="Helvetica Neue Light" panose="02000403000000020004" pitchFamily="2" charset="0"/>
              </a:rPr>
              <a:t>#the above details the resources that the workload manager will request from the cluster.</a:t>
            </a:r>
          </a:p>
          <a:p>
            <a:r>
              <a:rPr lang="en-US" sz="1400" dirty="0">
                <a:solidFill>
                  <a:srgbClr val="00B050"/>
                </a:solidFill>
                <a:latin typeface="Courier" pitchFamily="2" charset="0"/>
                <a:ea typeface="Helvetica Neue Light" panose="02000403000000020004" pitchFamily="2" charset="0"/>
              </a:rPr>
              <a:t># in this case, 1 node, 2 </a:t>
            </a:r>
            <a:r>
              <a:rPr lang="en-US" sz="1400" dirty="0" err="1">
                <a:solidFill>
                  <a:srgbClr val="00B050"/>
                </a:solidFill>
                <a:latin typeface="Courier" pitchFamily="2" charset="0"/>
                <a:ea typeface="Helvetica Neue Light" panose="02000403000000020004" pitchFamily="2" charset="0"/>
              </a:rPr>
              <a:t>cpus</a:t>
            </a:r>
            <a:r>
              <a:rPr lang="en-US" sz="1400" dirty="0">
                <a:solidFill>
                  <a:srgbClr val="00B050"/>
                </a:solidFill>
                <a:latin typeface="Courier" pitchFamily="2" charset="0"/>
                <a:ea typeface="Helvetica Neue Light" panose="02000403000000020004" pitchFamily="2" charset="0"/>
              </a:rPr>
              <a:t> and 30gb of memory.</a:t>
            </a:r>
          </a:p>
          <a:p>
            <a:r>
              <a:rPr lang="en-US" sz="1400" dirty="0">
                <a:solidFill>
                  <a:srgbClr val="00B050"/>
                </a:solidFill>
                <a:latin typeface="Courier" pitchFamily="2" charset="0"/>
                <a:ea typeface="Helvetica Neue Light" panose="02000403000000020004" pitchFamily="2" charset="0"/>
              </a:rPr>
              <a:t>#-t is set to 300 hours</a:t>
            </a:r>
          </a:p>
          <a:p>
            <a:endParaRPr lang="en-US" sz="1400" dirty="0">
              <a:latin typeface="Courier" pitchFamily="2" charset="0"/>
              <a:ea typeface="Helvetica Neue Light" panose="02000403000000020004" pitchFamily="2" charset="0"/>
            </a:endParaRPr>
          </a:p>
          <a:p>
            <a:r>
              <a:rPr lang="en-US" sz="1400" dirty="0" err="1">
                <a:latin typeface="Courier" pitchFamily="2" charset="0"/>
                <a:ea typeface="Helvetica Neue Light" panose="02000403000000020004" pitchFamily="2" charset="0"/>
              </a:rPr>
              <a:t>pwd;hostname;date</a:t>
            </a:r>
            <a:endParaRPr lang="en-US" sz="1400" dirty="0">
              <a:latin typeface="Courier" pitchFamily="2" charset="0"/>
              <a:ea typeface="Helvetica Neue Light" panose="02000403000000020004" pitchFamily="2" charset="0"/>
            </a:endParaRPr>
          </a:p>
          <a:p>
            <a:r>
              <a:rPr lang="en-US" sz="1400" dirty="0">
                <a:solidFill>
                  <a:srgbClr val="00B050"/>
                </a:solidFill>
                <a:latin typeface="Courier" pitchFamily="2" charset="0"/>
                <a:ea typeface="Helvetica Neue Light" panose="02000403000000020004" pitchFamily="2" charset="0"/>
              </a:rPr>
              <a:t>#prints out to logfile</a:t>
            </a:r>
          </a:p>
          <a:p>
            <a:r>
              <a:rPr lang="en-US" sz="1400" dirty="0">
                <a:latin typeface="Courier" pitchFamily="2" charset="0"/>
                <a:ea typeface="Helvetica Neue Light" panose="02000403000000020004" pitchFamily="2" charset="0"/>
              </a:rPr>
              <a:t>module load blast</a:t>
            </a:r>
          </a:p>
          <a:p>
            <a:r>
              <a:rPr lang="en-US" sz="1400" dirty="0">
                <a:solidFill>
                  <a:srgbClr val="00B050"/>
                </a:solidFill>
                <a:latin typeface="Courier" pitchFamily="2" charset="0"/>
                <a:ea typeface="Helvetica Neue Light" panose="02000403000000020004" pitchFamily="2" charset="0"/>
              </a:rPr>
              <a:t>#loads blast module</a:t>
            </a:r>
          </a:p>
          <a:p>
            <a:r>
              <a:rPr lang="en-US" sz="1400" dirty="0" err="1">
                <a:latin typeface="Courier" pitchFamily="2" charset="0"/>
                <a:ea typeface="Helvetica Neue Light" panose="02000403000000020004" pitchFamily="2" charset="0"/>
              </a:rPr>
              <a:t>psiblast</a:t>
            </a:r>
            <a:r>
              <a:rPr lang="en-US" sz="1400" dirty="0">
                <a:latin typeface="Courier" pitchFamily="2" charset="0"/>
                <a:ea typeface="Helvetica Neue Light" panose="02000403000000020004" pitchFamily="2" charset="0"/>
              </a:rPr>
              <a:t> -</a:t>
            </a:r>
            <a:r>
              <a:rPr lang="en-US" sz="1400" dirty="0" err="1">
                <a:latin typeface="Courier" pitchFamily="2" charset="0"/>
                <a:ea typeface="Helvetica Neue Light" panose="02000403000000020004" pitchFamily="2" charset="0"/>
              </a:rPr>
              <a:t>db</a:t>
            </a:r>
            <a:r>
              <a:rPr lang="en-US" sz="1400" dirty="0">
                <a:latin typeface="Courier" pitchFamily="2" charset="0"/>
                <a:ea typeface="Helvetica Neue Light" panose="02000403000000020004" pitchFamily="2" charset="0"/>
              </a:rPr>
              <a:t> /</a:t>
            </a:r>
            <a:r>
              <a:rPr lang="en-US" sz="1400" dirty="0" err="1">
                <a:latin typeface="Courier" pitchFamily="2" charset="0"/>
                <a:ea typeface="Helvetica Neue Light" panose="02000403000000020004" pitchFamily="2" charset="0"/>
              </a:rPr>
              <a:t>isg</a:t>
            </a:r>
            <a:r>
              <a:rPr lang="en-US" sz="1400" dirty="0">
                <a:latin typeface="Courier" pitchFamily="2" charset="0"/>
                <a:ea typeface="Helvetica Neue Light" panose="02000403000000020004" pitchFamily="2" charset="0"/>
              </a:rPr>
              <a:t>/shared/databases/</a:t>
            </a:r>
            <a:r>
              <a:rPr lang="en-US" sz="1400" dirty="0" err="1">
                <a:latin typeface="Courier" pitchFamily="2" charset="0"/>
                <a:ea typeface="Helvetica Neue Light" panose="02000403000000020004" pitchFamily="2" charset="0"/>
              </a:rPr>
              <a:t>uniprot</a:t>
            </a:r>
            <a:r>
              <a:rPr lang="en-US" sz="1400" dirty="0">
                <a:latin typeface="Courier" pitchFamily="2" charset="0"/>
                <a:ea typeface="Helvetica Neue Light" panose="02000403000000020004" pitchFamily="2" charset="0"/>
              </a:rPr>
              <a:t>/uniref50/uniref50 -out </a:t>
            </a:r>
            <a:r>
              <a:rPr lang="en-US" sz="1400" dirty="0" err="1">
                <a:latin typeface="Courier" pitchFamily="2" charset="0"/>
                <a:ea typeface="Helvetica Neue Light" panose="02000403000000020004" pitchFamily="2" charset="0"/>
              </a:rPr>
              <a:t>out.inteinq</a:t>
            </a:r>
            <a:r>
              <a:rPr lang="en-US" sz="1400" dirty="0">
                <a:latin typeface="Courier" pitchFamily="2" charset="0"/>
                <a:ea typeface="Helvetica Neue Light" panose="02000403000000020004" pitchFamily="2" charset="0"/>
              </a:rPr>
              <a:t> -query </a:t>
            </a:r>
            <a:r>
              <a:rPr lang="en-US" sz="1400" dirty="0" err="1">
                <a:latin typeface="Courier" pitchFamily="2" charset="0"/>
                <a:ea typeface="Helvetica Neue Light" panose="02000403000000020004" pitchFamily="2" charset="0"/>
              </a:rPr>
              <a:t>intein_query.fasta</a:t>
            </a:r>
            <a:r>
              <a:rPr lang="en-US" sz="1400" dirty="0">
                <a:latin typeface="Courier" pitchFamily="2" charset="0"/>
                <a:ea typeface="Helvetica Neue Light" panose="02000403000000020004" pitchFamily="2" charset="0"/>
              </a:rPr>
              <a:t> -</a:t>
            </a:r>
            <a:r>
              <a:rPr lang="en-US" sz="1400" dirty="0" err="1">
                <a:latin typeface="Courier" pitchFamily="2" charset="0"/>
                <a:ea typeface="Helvetica Neue Light" panose="02000403000000020004" pitchFamily="2" charset="0"/>
              </a:rPr>
              <a:t>out_pssm</a:t>
            </a:r>
            <a:r>
              <a:rPr lang="en-US" sz="1400" dirty="0">
                <a:latin typeface="Courier" pitchFamily="2" charset="0"/>
                <a:ea typeface="Helvetica Neue Light" panose="02000403000000020004" pitchFamily="2" charset="0"/>
              </a:rPr>
              <a:t> </a:t>
            </a:r>
            <a:r>
              <a:rPr lang="en-US" sz="1400" dirty="0" err="1">
                <a:latin typeface="Courier" pitchFamily="2" charset="0"/>
                <a:ea typeface="Helvetica Neue Light" panose="02000403000000020004" pitchFamily="2" charset="0"/>
              </a:rPr>
              <a:t>inteinquery.pssm</a:t>
            </a:r>
            <a:r>
              <a:rPr lang="en-US" sz="1400" dirty="0">
                <a:latin typeface="Courier" pitchFamily="2" charset="0"/>
                <a:ea typeface="Helvetica Neue Light" panose="02000403000000020004" pitchFamily="2" charset="0"/>
              </a:rPr>
              <a:t> -</a:t>
            </a:r>
            <a:r>
              <a:rPr lang="en-US" sz="1400" dirty="0" err="1">
                <a:latin typeface="Courier" pitchFamily="2" charset="0"/>
                <a:ea typeface="Helvetica Neue Light" panose="02000403000000020004" pitchFamily="2" charset="0"/>
              </a:rPr>
              <a:t>out_ascii_pssm</a:t>
            </a:r>
            <a:r>
              <a:rPr lang="en-US" sz="1400" dirty="0">
                <a:latin typeface="Courier" pitchFamily="2" charset="0"/>
                <a:ea typeface="Helvetica Neue Light" panose="02000403000000020004" pitchFamily="2" charset="0"/>
              </a:rPr>
              <a:t> </a:t>
            </a:r>
            <a:r>
              <a:rPr lang="en-US" sz="1400" dirty="0" err="1">
                <a:latin typeface="Courier" pitchFamily="2" charset="0"/>
                <a:ea typeface="Helvetica Neue Light" panose="02000403000000020004" pitchFamily="2" charset="0"/>
              </a:rPr>
              <a:t>inteinquery.asci.pssm</a:t>
            </a:r>
            <a:r>
              <a:rPr lang="en-US" sz="1400" dirty="0">
                <a:latin typeface="Courier" pitchFamily="2" charset="0"/>
                <a:ea typeface="Helvetica Neue Light" panose="02000403000000020004" pitchFamily="2" charset="0"/>
              </a:rPr>
              <a:t> -</a:t>
            </a:r>
            <a:r>
              <a:rPr lang="en-US" sz="1400" dirty="0" err="1">
                <a:latin typeface="Courier" pitchFamily="2" charset="0"/>
                <a:ea typeface="Helvetica Neue Light" panose="02000403000000020004" pitchFamily="2" charset="0"/>
              </a:rPr>
              <a:t>inclusion_ethresh</a:t>
            </a:r>
            <a:r>
              <a:rPr lang="en-US" sz="1400" dirty="0">
                <a:latin typeface="Courier" pitchFamily="2" charset="0"/>
                <a:ea typeface="Helvetica Neue Light" panose="02000403000000020004" pitchFamily="2" charset="0"/>
              </a:rPr>
              <a:t> 0.0001 -</a:t>
            </a:r>
            <a:r>
              <a:rPr lang="en-US" sz="1400" dirty="0" err="1">
                <a:latin typeface="Courier" pitchFamily="2" charset="0"/>
                <a:ea typeface="Helvetica Neue Light" panose="02000403000000020004" pitchFamily="2" charset="0"/>
              </a:rPr>
              <a:t>outfmt</a:t>
            </a:r>
            <a:r>
              <a:rPr lang="en-US" sz="1400" dirty="0">
                <a:latin typeface="Courier" pitchFamily="2" charset="0"/>
                <a:ea typeface="Helvetica Neue Light" panose="02000403000000020004" pitchFamily="2" charset="0"/>
              </a:rPr>
              <a:t> 6 -</a:t>
            </a:r>
            <a:r>
              <a:rPr lang="en-US" sz="1400" dirty="0" err="1">
                <a:latin typeface="Courier" pitchFamily="2" charset="0"/>
                <a:ea typeface="Helvetica Neue Light" panose="02000403000000020004" pitchFamily="2" charset="0"/>
              </a:rPr>
              <a:t>num_iterations</a:t>
            </a:r>
            <a:r>
              <a:rPr lang="en-US" sz="1400" dirty="0">
                <a:latin typeface="Courier" pitchFamily="2" charset="0"/>
                <a:ea typeface="Helvetica Neue Light" panose="02000403000000020004" pitchFamily="2" charset="0"/>
              </a:rPr>
              <a:t> 5 -</a:t>
            </a:r>
            <a:r>
              <a:rPr lang="en-US" sz="1400" dirty="0" err="1">
                <a:latin typeface="Courier" pitchFamily="2" charset="0"/>
                <a:ea typeface="Helvetica Neue Light" panose="02000403000000020004" pitchFamily="2" charset="0"/>
              </a:rPr>
              <a:t>num_threads</a:t>
            </a:r>
            <a:r>
              <a:rPr lang="en-US" sz="1400" dirty="0">
                <a:latin typeface="Courier" pitchFamily="2" charset="0"/>
                <a:ea typeface="Helvetica Neue Light" panose="02000403000000020004" pitchFamily="2" charset="0"/>
              </a:rPr>
              <a:t> 2 -</a:t>
            </a:r>
            <a:r>
              <a:rPr lang="en-US" sz="1400" dirty="0" err="1">
                <a:latin typeface="Courier" pitchFamily="2" charset="0"/>
                <a:ea typeface="Helvetica Neue Light" panose="02000403000000020004" pitchFamily="2" charset="0"/>
              </a:rPr>
              <a:t>save_pssm_after_last_round</a:t>
            </a:r>
            <a:endParaRPr lang="en-US" sz="1400" dirty="0">
              <a:latin typeface="Courier" pitchFamily="2" charset="0"/>
              <a:ea typeface="Helvetica Neue Light" panose="02000403000000020004" pitchFamily="2" charset="0"/>
            </a:endParaRPr>
          </a:p>
          <a:p>
            <a:r>
              <a:rPr lang="en-US" sz="1400" dirty="0">
                <a:solidFill>
                  <a:srgbClr val="00B050"/>
                </a:solidFill>
                <a:latin typeface="Courier" pitchFamily="2" charset="0"/>
                <a:ea typeface="Helvetica Neue Light" panose="02000403000000020004" pitchFamily="2" charset="0"/>
              </a:rPr>
              <a:t>#runs </a:t>
            </a:r>
            <a:r>
              <a:rPr lang="en-US" sz="1400" dirty="0" err="1">
                <a:solidFill>
                  <a:srgbClr val="00B050"/>
                </a:solidFill>
                <a:latin typeface="Courier" pitchFamily="2" charset="0"/>
                <a:ea typeface="Helvetica Neue Light" panose="02000403000000020004" pitchFamily="2" charset="0"/>
              </a:rPr>
              <a:t>PSIblast</a:t>
            </a:r>
            <a:r>
              <a:rPr lang="en-US" sz="1400" dirty="0">
                <a:solidFill>
                  <a:srgbClr val="00B050"/>
                </a:solidFill>
                <a:latin typeface="Courier" pitchFamily="2" charset="0"/>
                <a:ea typeface="Helvetica Neue Light" panose="02000403000000020004" pitchFamily="2" charset="0"/>
              </a:rPr>
              <a:t> using </a:t>
            </a:r>
            <a:r>
              <a:rPr lang="en-US" sz="1400" dirty="0" err="1">
                <a:solidFill>
                  <a:srgbClr val="00B050"/>
                </a:solidFill>
                <a:latin typeface="Courier" pitchFamily="2" charset="0"/>
                <a:ea typeface="Helvetica Neue Light" panose="02000403000000020004" pitchFamily="2" charset="0"/>
              </a:rPr>
              <a:t>intein_query.fasta</a:t>
            </a:r>
            <a:r>
              <a:rPr lang="en-US" sz="1400" dirty="0">
                <a:solidFill>
                  <a:srgbClr val="00B050"/>
                </a:solidFill>
                <a:latin typeface="Courier" pitchFamily="2" charset="0"/>
                <a:ea typeface="Helvetica Neue Light" panose="02000403000000020004" pitchFamily="2" charset="0"/>
              </a:rPr>
              <a:t> as query and saves PSSM in two formats</a:t>
            </a:r>
          </a:p>
          <a:p>
            <a:r>
              <a:rPr lang="en-US" sz="1400" dirty="0">
                <a:solidFill>
                  <a:srgbClr val="00B050"/>
                </a:solidFill>
                <a:latin typeface="Courier" pitchFamily="2" charset="0"/>
                <a:ea typeface="Helvetica Neue Light" panose="02000403000000020004" pitchFamily="2" charset="0"/>
              </a:rPr>
              <a:t>#the </a:t>
            </a:r>
            <a:r>
              <a:rPr lang="en-US" sz="1400" dirty="0" err="1">
                <a:solidFill>
                  <a:srgbClr val="00B050"/>
                </a:solidFill>
                <a:latin typeface="Courier" pitchFamily="2" charset="0"/>
                <a:ea typeface="Helvetica Neue Light" panose="02000403000000020004" pitchFamily="2" charset="0"/>
              </a:rPr>
              <a:t>PSIblast</a:t>
            </a:r>
            <a:r>
              <a:rPr lang="en-US" sz="1400" dirty="0">
                <a:solidFill>
                  <a:srgbClr val="00B050"/>
                </a:solidFill>
                <a:latin typeface="Courier" pitchFamily="2" charset="0"/>
                <a:ea typeface="Helvetica Neue Light" panose="02000403000000020004" pitchFamily="2" charset="0"/>
              </a:rPr>
              <a:t> command is on one line </a:t>
            </a:r>
          </a:p>
          <a:p>
            <a:endParaRPr lang="en-US" dirty="0"/>
          </a:p>
        </p:txBody>
      </p:sp>
      <p:sp>
        <p:nvSpPr>
          <p:cNvPr id="4" name="TextBox 3">
            <a:extLst>
              <a:ext uri="{FF2B5EF4-FFF2-40B4-BE49-F238E27FC236}">
                <a16:creationId xmlns:a16="http://schemas.microsoft.com/office/drawing/2014/main" id="{C2952C6F-416F-A64E-BC79-A618278A2FDF}"/>
              </a:ext>
            </a:extLst>
          </p:cNvPr>
          <p:cNvSpPr txBox="1"/>
          <p:nvPr/>
        </p:nvSpPr>
        <p:spPr>
          <a:xfrm>
            <a:off x="364435" y="5987957"/>
            <a:ext cx="4645824" cy="830997"/>
          </a:xfrm>
          <a:prstGeom prst="rect">
            <a:avLst/>
          </a:prstGeom>
          <a:noFill/>
        </p:spPr>
        <p:txBody>
          <a:bodyPr wrap="none" rtlCol="0">
            <a:spAutoFit/>
          </a:bodyPr>
          <a:lstStyle/>
          <a:p>
            <a:r>
              <a:rPr lang="en-US" dirty="0"/>
              <a:t>Execute from the </a:t>
            </a:r>
            <a:r>
              <a:rPr lang="en-US" dirty="0" err="1"/>
              <a:t>commandline</a:t>
            </a:r>
            <a:r>
              <a:rPr lang="en-US" dirty="0"/>
              <a:t>:</a:t>
            </a:r>
          </a:p>
          <a:p>
            <a:r>
              <a:rPr lang="en-US" dirty="0"/>
              <a:t>      &gt; </a:t>
            </a:r>
            <a:r>
              <a:rPr lang="en-US" dirty="0" err="1">
                <a:latin typeface="Courier New" panose="02070309020205020404" pitchFamily="49" charset="0"/>
                <a:cs typeface="Courier New" panose="02070309020205020404" pitchFamily="49" charset="0"/>
              </a:rPr>
              <a:t>sbatch</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your_name.sh</a:t>
            </a:r>
            <a:r>
              <a:rPr lang="en-US" dirty="0">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3173288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294289" y="178676"/>
            <a:ext cx="7772400" cy="1143000"/>
          </a:xfrm>
        </p:spPr>
        <p:txBody>
          <a:bodyPr/>
          <a:lstStyle/>
          <a:p>
            <a:pPr algn="l" eaLnBrk="1" hangingPunct="1"/>
            <a:r>
              <a:rPr lang="en-US" sz="2400" b="1" dirty="0">
                <a:solidFill>
                  <a:srgbClr val="003366"/>
                </a:solidFill>
                <a:latin typeface="Calibri" panose="020F0502020204030204" pitchFamily="34" charset="0"/>
                <a:cs typeface="Calibri" panose="020F0502020204030204" pitchFamily="34" charset="0"/>
              </a:rPr>
              <a:t>To use the PSSM to search a protein databank</a:t>
            </a:r>
            <a:br>
              <a:rPr lang="en-US" sz="2400" b="1" dirty="0">
                <a:solidFill>
                  <a:srgbClr val="003366"/>
                </a:solidFill>
                <a:latin typeface="Calibri" panose="020F0502020204030204" pitchFamily="34" charset="0"/>
                <a:cs typeface="Calibri" panose="020F0502020204030204" pitchFamily="34" charset="0"/>
              </a:rPr>
            </a:br>
            <a:r>
              <a:rPr lang="en-US" sz="2400" b="1" dirty="0">
                <a:solidFill>
                  <a:srgbClr val="003366"/>
                </a:solidFill>
                <a:latin typeface="Calibri" panose="020F0502020204030204" pitchFamily="34" charset="0"/>
                <a:cs typeface="Calibri" panose="020F0502020204030204" pitchFamily="34" charset="0"/>
              </a:rPr>
              <a:t>     (often custom made):</a:t>
            </a:r>
            <a:endParaRPr lang="en-US"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BB32E4C-60F3-DA4B-94C6-8DDB71070577}"/>
              </a:ext>
            </a:extLst>
          </p:cNvPr>
          <p:cNvSpPr txBox="1"/>
          <p:nvPr/>
        </p:nvSpPr>
        <p:spPr>
          <a:xfrm>
            <a:off x="1008994" y="2583113"/>
            <a:ext cx="9082537" cy="707886"/>
          </a:xfrm>
          <a:prstGeom prst="rect">
            <a:avLst/>
          </a:prstGeom>
          <a:noFill/>
        </p:spPr>
        <p:txBody>
          <a:bodyPr wrap="square" rtlCol="0">
            <a:spAutoFit/>
          </a:bodyPr>
          <a:lstStyle/>
          <a:p>
            <a:r>
              <a:rPr lang="en-US" sz="2000" dirty="0" err="1">
                <a:latin typeface="Calibri" panose="020F0502020204030204" pitchFamily="34" charset="0"/>
                <a:cs typeface="Calibri" panose="020F0502020204030204" pitchFamily="34" charset="0"/>
              </a:rPr>
              <a:t>psiblast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db</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your_protein_databank.faa</a:t>
            </a:r>
            <a:r>
              <a:rPr lang="en-US" sz="200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a:t>
            </a:r>
            <a:r>
              <a:rPr lang="en-US" sz="2000" b="1" dirty="0" err="1">
                <a:latin typeface="Calibri" panose="020F0502020204030204" pitchFamily="34" charset="0"/>
                <a:cs typeface="Calibri" panose="020F0502020204030204" pitchFamily="34" charset="0"/>
              </a:rPr>
              <a:t>in_pssm</a:t>
            </a:r>
            <a:r>
              <a:rPr lang="en-US" sz="2000" b="1"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your_PSSM.pssm</a:t>
            </a:r>
            <a:r>
              <a:rPr lang="en-US" sz="2000" dirty="0">
                <a:latin typeface="Calibri" panose="020F0502020204030204" pitchFamily="34" charset="0"/>
                <a:cs typeface="Calibri" panose="020F0502020204030204" pitchFamily="34" charset="0"/>
              </a:rPr>
              <a:t> -out </a:t>
            </a:r>
            <a:r>
              <a:rPr lang="en-US" sz="2000" dirty="0" err="1">
                <a:latin typeface="Calibri" panose="020F0502020204030204" pitchFamily="34" charset="0"/>
                <a:cs typeface="Calibri" panose="020F0502020204030204" pitchFamily="34" charset="0"/>
              </a:rPr>
              <a:t>PSIblastP.out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inclusion_ethresh</a:t>
            </a:r>
            <a:r>
              <a:rPr lang="en-US" sz="2000" dirty="0">
                <a:latin typeface="Calibri" panose="020F0502020204030204" pitchFamily="34" charset="0"/>
                <a:cs typeface="Calibri" panose="020F0502020204030204" pitchFamily="34" charset="0"/>
              </a:rPr>
              <a:t> 1e-3 -</a:t>
            </a:r>
            <a:r>
              <a:rPr lang="en-US" sz="2000" dirty="0" err="1">
                <a:latin typeface="Calibri" panose="020F0502020204030204" pitchFamily="34" charset="0"/>
                <a:cs typeface="Calibri" panose="020F0502020204030204" pitchFamily="34" charset="0"/>
              </a:rPr>
              <a:t>evalue</a:t>
            </a:r>
            <a:r>
              <a:rPr lang="en-US" sz="2000" dirty="0">
                <a:latin typeface="Calibri" panose="020F0502020204030204" pitchFamily="34" charset="0"/>
                <a:cs typeface="Calibri" panose="020F0502020204030204" pitchFamily="34" charset="0"/>
              </a:rPr>
              <a:t> 1e-3 -</a:t>
            </a:r>
            <a:r>
              <a:rPr lang="en-US" sz="2000" dirty="0" err="1">
                <a:latin typeface="Calibri" panose="020F0502020204030204" pitchFamily="34" charset="0"/>
                <a:cs typeface="Calibri" panose="020F0502020204030204" pitchFamily="34" charset="0"/>
              </a:rPr>
              <a:t>outfmt</a:t>
            </a:r>
            <a:r>
              <a:rPr lang="en-US" sz="2000" dirty="0">
                <a:latin typeface="Calibri" panose="020F0502020204030204" pitchFamily="34" charset="0"/>
                <a:cs typeface="Calibri" panose="020F0502020204030204" pitchFamily="34" charset="0"/>
              </a:rPr>
              <a:t> 6 -</a:t>
            </a:r>
            <a:r>
              <a:rPr lang="en-US" sz="2000" dirty="0" err="1">
                <a:latin typeface="Calibri" panose="020F0502020204030204" pitchFamily="34" charset="0"/>
                <a:cs typeface="Calibri" panose="020F0502020204030204" pitchFamily="34" charset="0"/>
              </a:rPr>
              <a:t>num_threads</a:t>
            </a:r>
            <a:r>
              <a:rPr lang="en-US" sz="2000" dirty="0">
                <a:latin typeface="Calibri" panose="020F0502020204030204" pitchFamily="34" charset="0"/>
                <a:cs typeface="Calibri" panose="020F0502020204030204" pitchFamily="34" charset="0"/>
              </a:rPr>
              <a:t> 2</a:t>
            </a:r>
          </a:p>
        </p:txBody>
      </p:sp>
      <p:sp>
        <p:nvSpPr>
          <p:cNvPr id="3" name="TextBox 2">
            <a:extLst>
              <a:ext uri="{FF2B5EF4-FFF2-40B4-BE49-F238E27FC236}">
                <a16:creationId xmlns:a16="http://schemas.microsoft.com/office/drawing/2014/main" id="{51C4099C-C126-7B4B-8AC2-E3D3A17A34F5}"/>
              </a:ext>
            </a:extLst>
          </p:cNvPr>
          <p:cNvSpPr txBox="1"/>
          <p:nvPr/>
        </p:nvSpPr>
        <p:spPr>
          <a:xfrm>
            <a:off x="1008994" y="3567001"/>
            <a:ext cx="9428164" cy="3170099"/>
          </a:xfrm>
          <a:prstGeom prst="rect">
            <a:avLst/>
          </a:prstGeom>
          <a:noFill/>
        </p:spPr>
        <p:txBody>
          <a:bodyPr wrap="square" rtlCol="0">
            <a:spAutoFit/>
          </a:bodyPr>
          <a:lstStyle/>
          <a:p>
            <a:r>
              <a:rPr lang="en-US" sz="2000" dirty="0">
                <a:solidFill>
                  <a:srgbClr val="00B050"/>
                </a:solidFill>
                <a:latin typeface="Calibri" panose="020F0502020204030204" pitchFamily="34" charset="0"/>
                <a:cs typeface="Calibri" panose="020F0502020204030204" pitchFamily="34" charset="0"/>
              </a:rPr>
              <a:t>As we do not do any iterations, the value for the e-value can be higher; however, if you only want significant hits, 1e-3 is appropriate.  </a:t>
            </a:r>
          </a:p>
          <a:p>
            <a:endParaRPr lang="en-US" sz="2000" dirty="0">
              <a:solidFill>
                <a:srgbClr val="00B050"/>
              </a:solidFill>
              <a:latin typeface="Calibri" panose="020F0502020204030204" pitchFamily="34" charset="0"/>
              <a:cs typeface="Calibri" panose="020F0502020204030204" pitchFamily="34" charset="0"/>
            </a:endParaRPr>
          </a:p>
          <a:p>
            <a:r>
              <a:rPr lang="en-US" sz="2000" b="1" dirty="0">
                <a:solidFill>
                  <a:srgbClr val="00B050"/>
                </a:solidFill>
                <a:latin typeface="Calibri" panose="020F0502020204030204" pitchFamily="34" charset="0"/>
                <a:cs typeface="Calibri" panose="020F0502020204030204" pitchFamily="34" charset="0"/>
              </a:rPr>
              <a:t>The default value for -</a:t>
            </a:r>
            <a:r>
              <a:rPr lang="en-US" sz="2000" b="1" dirty="0" err="1">
                <a:solidFill>
                  <a:srgbClr val="00B050"/>
                </a:solidFill>
                <a:latin typeface="Calibri" panose="020F0502020204030204" pitchFamily="34" charset="0"/>
                <a:cs typeface="Calibri" panose="020F0502020204030204" pitchFamily="34" charset="0"/>
              </a:rPr>
              <a:t>evalue</a:t>
            </a:r>
            <a:r>
              <a:rPr lang="en-US" sz="2000" b="1" dirty="0">
                <a:solidFill>
                  <a:srgbClr val="00B050"/>
                </a:solidFill>
                <a:latin typeface="Calibri" panose="020F0502020204030204" pitchFamily="34" charset="0"/>
                <a:cs typeface="Calibri" panose="020F0502020204030204" pitchFamily="34" charset="0"/>
              </a:rPr>
              <a:t> </a:t>
            </a:r>
            <a:r>
              <a:rPr lang="en-US" sz="2000" dirty="0">
                <a:solidFill>
                  <a:srgbClr val="00B050"/>
                </a:solidFill>
                <a:latin typeface="Calibri" panose="020F0502020204030204" pitchFamily="34" charset="0"/>
                <a:cs typeface="Calibri" panose="020F0502020204030204" pitchFamily="34" charset="0"/>
              </a:rPr>
              <a:t>(the value up to which matches are reported in the </a:t>
            </a:r>
            <a:r>
              <a:rPr lang="en-US" sz="2000" dirty="0" err="1">
                <a:solidFill>
                  <a:srgbClr val="00B050"/>
                </a:solidFill>
                <a:latin typeface="Calibri" panose="020F0502020204030204" pitchFamily="34" charset="0"/>
                <a:cs typeface="Calibri" panose="020F0502020204030204" pitchFamily="34" charset="0"/>
              </a:rPr>
              <a:t>outfile</a:t>
            </a:r>
            <a:r>
              <a:rPr lang="en-US" sz="2000" dirty="0">
                <a:solidFill>
                  <a:srgbClr val="00B050"/>
                </a:solidFill>
                <a:latin typeface="Calibri" panose="020F0502020204030204" pitchFamily="34" charset="0"/>
                <a:cs typeface="Calibri" panose="020F0502020204030204" pitchFamily="34" charset="0"/>
              </a:rPr>
              <a:t>) </a:t>
            </a:r>
            <a:r>
              <a:rPr lang="en-US" sz="2000" b="1" dirty="0">
                <a:solidFill>
                  <a:srgbClr val="00B050"/>
                </a:solidFill>
                <a:latin typeface="Calibri" panose="020F0502020204030204" pitchFamily="34" charset="0"/>
                <a:cs typeface="Calibri" panose="020F0502020204030204" pitchFamily="34" charset="0"/>
              </a:rPr>
              <a:t>is 10.  </a:t>
            </a:r>
            <a:r>
              <a:rPr lang="en-US" sz="2000" dirty="0">
                <a:solidFill>
                  <a:srgbClr val="00B050"/>
                </a:solidFill>
                <a:latin typeface="Calibri" panose="020F0502020204030204" pitchFamily="34" charset="0"/>
                <a:cs typeface="Calibri" panose="020F0502020204030204" pitchFamily="34" charset="0"/>
              </a:rPr>
              <a:t>This may lead to problems, when you use a script to extract the number of significant hits. </a:t>
            </a:r>
          </a:p>
          <a:p>
            <a:endParaRPr lang="en-US" sz="2000" dirty="0">
              <a:solidFill>
                <a:srgbClr val="00B050"/>
              </a:solidFill>
              <a:latin typeface="Calibri" panose="020F0502020204030204" pitchFamily="34" charset="0"/>
              <a:cs typeface="Calibri" panose="020F0502020204030204" pitchFamily="34" charset="0"/>
            </a:endParaRPr>
          </a:p>
          <a:p>
            <a:r>
              <a:rPr lang="en-US" sz="2000" dirty="0">
                <a:solidFill>
                  <a:srgbClr val="00B050"/>
                </a:solidFill>
                <a:latin typeface="Calibri" panose="020F0502020204030204" pitchFamily="34" charset="0"/>
                <a:cs typeface="Calibri" panose="020F0502020204030204" pitchFamily="34" charset="0"/>
              </a:rPr>
              <a:t>The results will be written into a table with the name </a:t>
            </a:r>
            <a:r>
              <a:rPr lang="en-US" sz="2000" dirty="0" err="1">
                <a:solidFill>
                  <a:srgbClr val="00B050"/>
                </a:solidFill>
                <a:latin typeface="Calibri" panose="020F0502020204030204" pitchFamily="34" charset="0"/>
                <a:cs typeface="Calibri" panose="020F0502020204030204" pitchFamily="34" charset="0"/>
              </a:rPr>
              <a:t>PSIblastP.out</a:t>
            </a:r>
            <a:r>
              <a:rPr lang="en-US" sz="2000" dirty="0">
                <a:solidFill>
                  <a:srgbClr val="00B050"/>
                </a:solidFill>
                <a:latin typeface="Calibri" panose="020F0502020204030204" pitchFamily="34" charset="0"/>
                <a:cs typeface="Calibri" panose="020F0502020204030204" pitchFamily="34" charset="0"/>
              </a:rPr>
              <a:t>, or any other name that you want to use.   </a:t>
            </a:r>
          </a:p>
          <a:p>
            <a:endParaRPr lang="en-US" sz="20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18432BD-1571-1543-9B22-F61AAEA8221E}"/>
              </a:ext>
            </a:extLst>
          </p:cNvPr>
          <p:cNvSpPr txBox="1"/>
          <p:nvPr/>
        </p:nvSpPr>
        <p:spPr>
          <a:xfrm>
            <a:off x="1008994" y="1120899"/>
            <a:ext cx="10993819" cy="1323439"/>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Often you want to know, if an organism encodes homologous proteins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(you might want to know how many transposases, reverse transcriptase, </a:t>
            </a:r>
            <a:r>
              <a:rPr lang="en-US" sz="2000" dirty="0" err="1">
                <a:latin typeface="Calibri" panose="020F0502020204030204" pitchFamily="34" charset="0"/>
                <a:cs typeface="Calibri" panose="020F0502020204030204" pitchFamily="34" charset="0"/>
              </a:rPr>
              <a:t>transglycosidases</a:t>
            </a:r>
            <a:r>
              <a:rPr lang="en-US" sz="2000" dirty="0">
                <a:latin typeface="Calibri" panose="020F0502020204030204" pitchFamily="34" charset="0"/>
                <a:cs typeface="Calibri" panose="020F0502020204030204" pitchFamily="34" charset="0"/>
              </a:rPr>
              <a:t>,  or inteins are in a genome).  You can make a searchable databank from the proteins and search it with the PSSM you have created)</a:t>
            </a:r>
          </a:p>
        </p:txBody>
      </p:sp>
    </p:spTree>
    <p:extLst>
      <p:ext uri="{BB962C8B-B14F-4D97-AF65-F5344CB8AC3E}">
        <p14:creationId xmlns:p14="http://schemas.microsoft.com/office/powerpoint/2010/main" val="3564501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399019" y="0"/>
            <a:ext cx="10393507" cy="1143000"/>
          </a:xfrm>
        </p:spPr>
        <p:txBody>
          <a:bodyPr/>
          <a:lstStyle/>
          <a:p>
            <a:pPr algn="l" eaLnBrk="1" hangingPunct="1"/>
            <a:r>
              <a:rPr lang="en-US" sz="2400" b="1" dirty="0">
                <a:solidFill>
                  <a:srgbClr val="003366"/>
                </a:solidFill>
                <a:latin typeface="Calibri" panose="020F0502020204030204" pitchFamily="34" charset="0"/>
                <a:cs typeface="Calibri" panose="020F0502020204030204" pitchFamily="34" charset="0"/>
              </a:rPr>
              <a:t>To use the PSSM to search a nucleotide databank</a:t>
            </a:r>
            <a:br>
              <a:rPr lang="en-US" sz="2400" b="1" dirty="0">
                <a:solidFill>
                  <a:srgbClr val="003366"/>
                </a:solidFill>
                <a:latin typeface="Calibri" panose="020F0502020204030204" pitchFamily="34" charset="0"/>
                <a:cs typeface="Calibri" panose="020F0502020204030204" pitchFamily="34" charset="0"/>
              </a:rPr>
            </a:br>
            <a:r>
              <a:rPr lang="en-US" sz="2400" b="1" dirty="0">
                <a:solidFill>
                  <a:srgbClr val="003366"/>
                </a:solidFill>
                <a:latin typeface="Calibri" panose="020F0502020204030204" pitchFamily="34" charset="0"/>
                <a:cs typeface="Calibri" panose="020F0502020204030204" pitchFamily="34" charset="0"/>
              </a:rPr>
              <a:t>     (often custom made):</a:t>
            </a:r>
            <a:endParaRPr lang="en-US"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BB32E4C-60F3-DA4B-94C6-8DDB71070577}"/>
              </a:ext>
            </a:extLst>
          </p:cNvPr>
          <p:cNvSpPr txBox="1"/>
          <p:nvPr/>
        </p:nvSpPr>
        <p:spPr>
          <a:xfrm>
            <a:off x="846083" y="2967336"/>
            <a:ext cx="10830910" cy="707886"/>
          </a:xfrm>
          <a:prstGeom prst="rect">
            <a:avLst/>
          </a:prstGeom>
          <a:noFill/>
        </p:spPr>
        <p:txBody>
          <a:bodyPr wrap="square" rtlCol="0">
            <a:spAutoFit/>
          </a:bodyPr>
          <a:lstStyle/>
          <a:p>
            <a:r>
              <a:rPr lang="en-US" sz="2000" dirty="0" err="1">
                <a:latin typeface="Courier New" panose="02070309020205020404" pitchFamily="49" charset="0"/>
                <a:cs typeface="Courier New" panose="02070309020205020404" pitchFamily="49" charset="0"/>
              </a:rPr>
              <a:t>tblastn</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db</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your_nucleotide_databank.fna</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in_pssm</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your_PSSM.pssm</a:t>
            </a:r>
            <a:r>
              <a:rPr lang="en-US" sz="2000" dirty="0">
                <a:latin typeface="Courier New" panose="02070309020205020404" pitchFamily="49" charset="0"/>
                <a:cs typeface="Courier New" panose="02070309020205020404" pitchFamily="49" charset="0"/>
              </a:rPr>
              <a:t> -out </a:t>
            </a:r>
            <a:r>
              <a:rPr lang="en-US" sz="2000" dirty="0" err="1">
                <a:latin typeface="Courier New" panose="02070309020205020404" pitchFamily="49" charset="0"/>
                <a:cs typeface="Courier New" panose="02070309020205020404" pitchFamily="49" charset="0"/>
              </a:rPr>
              <a:t>psitblastn.out</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evalue</a:t>
            </a:r>
            <a:r>
              <a:rPr lang="en-US" sz="2000" dirty="0">
                <a:latin typeface="Courier New" panose="02070309020205020404" pitchFamily="49" charset="0"/>
                <a:cs typeface="Courier New" panose="02070309020205020404" pitchFamily="49" charset="0"/>
              </a:rPr>
              <a:t> 1e-3 -</a:t>
            </a:r>
            <a:r>
              <a:rPr lang="en-US" sz="2000" dirty="0" err="1">
                <a:latin typeface="Courier New" panose="02070309020205020404" pitchFamily="49" charset="0"/>
                <a:cs typeface="Courier New" panose="02070309020205020404" pitchFamily="49" charset="0"/>
              </a:rPr>
              <a:t>outfmt</a:t>
            </a:r>
            <a:r>
              <a:rPr lang="en-US" sz="2000" dirty="0">
                <a:latin typeface="Courier New" panose="02070309020205020404" pitchFamily="49" charset="0"/>
                <a:cs typeface="Courier New" panose="02070309020205020404" pitchFamily="49" charset="0"/>
              </a:rPr>
              <a:t> 6 -</a:t>
            </a:r>
            <a:r>
              <a:rPr lang="en-US" sz="2000" dirty="0" err="1">
                <a:latin typeface="Courier New" panose="02070309020205020404" pitchFamily="49" charset="0"/>
                <a:cs typeface="Courier New" panose="02070309020205020404" pitchFamily="49" charset="0"/>
              </a:rPr>
              <a:t>num_threads</a:t>
            </a:r>
            <a:r>
              <a:rPr lang="en-US" sz="2000" dirty="0">
                <a:latin typeface="Courier New" panose="02070309020205020404" pitchFamily="49" charset="0"/>
                <a:cs typeface="Courier New" panose="02070309020205020404" pitchFamily="49" charset="0"/>
              </a:rPr>
              <a:t> 2</a:t>
            </a:r>
          </a:p>
        </p:txBody>
      </p:sp>
      <p:sp>
        <p:nvSpPr>
          <p:cNvPr id="3" name="TextBox 2">
            <a:extLst>
              <a:ext uri="{FF2B5EF4-FFF2-40B4-BE49-F238E27FC236}">
                <a16:creationId xmlns:a16="http://schemas.microsoft.com/office/drawing/2014/main" id="{51C4099C-C126-7B4B-8AC2-E3D3A17A34F5}"/>
              </a:ext>
            </a:extLst>
          </p:cNvPr>
          <p:cNvSpPr txBox="1"/>
          <p:nvPr/>
        </p:nvSpPr>
        <p:spPr>
          <a:xfrm>
            <a:off x="748304" y="4150163"/>
            <a:ext cx="11298719" cy="2246769"/>
          </a:xfrm>
          <a:prstGeom prst="rect">
            <a:avLst/>
          </a:prstGeom>
          <a:noFill/>
        </p:spPr>
        <p:txBody>
          <a:bodyPr wrap="square" rtlCol="0">
            <a:spAutoFit/>
          </a:bodyPr>
          <a:lstStyle/>
          <a:p>
            <a:r>
              <a:rPr lang="en-US" sz="2000" dirty="0">
                <a:solidFill>
                  <a:srgbClr val="00B050"/>
                </a:solidFill>
                <a:latin typeface="Calibri" panose="020F0502020204030204" pitchFamily="34" charset="0"/>
                <a:cs typeface="Calibri" panose="020F0502020204030204" pitchFamily="34" charset="0"/>
              </a:rPr>
              <a:t>Again, if you only want significant hits in the </a:t>
            </a:r>
            <a:r>
              <a:rPr lang="en-US" sz="2000" dirty="0" err="1">
                <a:solidFill>
                  <a:srgbClr val="00B050"/>
                </a:solidFill>
                <a:latin typeface="Calibri" panose="020F0502020204030204" pitchFamily="34" charset="0"/>
                <a:cs typeface="Calibri" panose="020F0502020204030204" pitchFamily="34" charset="0"/>
              </a:rPr>
              <a:t>outfile</a:t>
            </a:r>
            <a:r>
              <a:rPr lang="en-US" sz="2000" dirty="0">
                <a:solidFill>
                  <a:srgbClr val="00B050"/>
                </a:solidFill>
                <a:latin typeface="Calibri" panose="020F0502020204030204" pitchFamily="34" charset="0"/>
                <a:cs typeface="Calibri" panose="020F0502020204030204" pitchFamily="34" charset="0"/>
              </a:rPr>
              <a:t>, you need to set the –</a:t>
            </a:r>
            <a:r>
              <a:rPr lang="en-US" sz="2000" dirty="0" err="1">
                <a:solidFill>
                  <a:srgbClr val="00B050"/>
                </a:solidFill>
                <a:latin typeface="Calibri" panose="020F0502020204030204" pitchFamily="34" charset="0"/>
                <a:cs typeface="Calibri" panose="020F0502020204030204" pitchFamily="34" charset="0"/>
              </a:rPr>
              <a:t>evalue</a:t>
            </a:r>
            <a:r>
              <a:rPr lang="en-US" sz="2000" dirty="0">
                <a:solidFill>
                  <a:srgbClr val="00B050"/>
                </a:solidFill>
                <a:latin typeface="Calibri" panose="020F0502020204030204" pitchFamily="34" charset="0"/>
                <a:cs typeface="Calibri" panose="020F0502020204030204" pitchFamily="34" charset="0"/>
              </a:rPr>
              <a:t>.</a:t>
            </a:r>
          </a:p>
          <a:p>
            <a:r>
              <a:rPr lang="en-US" sz="2000" b="1" dirty="0">
                <a:solidFill>
                  <a:srgbClr val="00B050"/>
                </a:solidFill>
                <a:latin typeface="Calibri" panose="020F0502020204030204" pitchFamily="34" charset="0"/>
                <a:cs typeface="Calibri" panose="020F0502020204030204" pitchFamily="34" charset="0"/>
              </a:rPr>
              <a:t>The default value for -</a:t>
            </a:r>
            <a:r>
              <a:rPr lang="en-US" sz="2000" b="1" dirty="0" err="1">
                <a:solidFill>
                  <a:srgbClr val="00B050"/>
                </a:solidFill>
                <a:latin typeface="Calibri" panose="020F0502020204030204" pitchFamily="34" charset="0"/>
                <a:cs typeface="Calibri" panose="020F0502020204030204" pitchFamily="34" charset="0"/>
              </a:rPr>
              <a:t>evalue</a:t>
            </a:r>
            <a:r>
              <a:rPr lang="en-US" sz="2000" b="1" dirty="0">
                <a:solidFill>
                  <a:srgbClr val="00B050"/>
                </a:solidFill>
                <a:latin typeface="Calibri" panose="020F0502020204030204" pitchFamily="34" charset="0"/>
                <a:cs typeface="Calibri" panose="020F0502020204030204" pitchFamily="34" charset="0"/>
              </a:rPr>
              <a:t> </a:t>
            </a:r>
            <a:r>
              <a:rPr lang="en-US" sz="2000" dirty="0">
                <a:solidFill>
                  <a:srgbClr val="00B050"/>
                </a:solidFill>
                <a:latin typeface="Calibri" panose="020F0502020204030204" pitchFamily="34" charset="0"/>
                <a:cs typeface="Calibri" panose="020F0502020204030204" pitchFamily="34" charset="0"/>
              </a:rPr>
              <a:t>(the value up to which matches are reported in the </a:t>
            </a:r>
            <a:r>
              <a:rPr lang="en-US" sz="2000" dirty="0" err="1">
                <a:solidFill>
                  <a:srgbClr val="00B050"/>
                </a:solidFill>
                <a:latin typeface="Calibri" panose="020F0502020204030204" pitchFamily="34" charset="0"/>
                <a:cs typeface="Calibri" panose="020F0502020204030204" pitchFamily="34" charset="0"/>
              </a:rPr>
              <a:t>outfile</a:t>
            </a:r>
            <a:r>
              <a:rPr lang="en-US" sz="2000" dirty="0">
                <a:solidFill>
                  <a:srgbClr val="00B050"/>
                </a:solidFill>
                <a:latin typeface="Calibri" panose="020F0502020204030204" pitchFamily="34" charset="0"/>
                <a:cs typeface="Calibri" panose="020F0502020204030204" pitchFamily="34" charset="0"/>
              </a:rPr>
              <a:t>) </a:t>
            </a:r>
            <a:r>
              <a:rPr lang="en-US" sz="2000" b="1" dirty="0">
                <a:solidFill>
                  <a:srgbClr val="00B050"/>
                </a:solidFill>
                <a:latin typeface="Calibri" panose="020F0502020204030204" pitchFamily="34" charset="0"/>
                <a:cs typeface="Calibri" panose="020F0502020204030204" pitchFamily="34" charset="0"/>
              </a:rPr>
              <a:t>is 10.  </a:t>
            </a:r>
            <a:r>
              <a:rPr lang="en-US" sz="2000" dirty="0">
                <a:solidFill>
                  <a:srgbClr val="00B050"/>
                </a:solidFill>
                <a:latin typeface="Calibri" panose="020F0502020204030204" pitchFamily="34" charset="0"/>
                <a:cs typeface="Calibri" panose="020F0502020204030204" pitchFamily="34" charset="0"/>
              </a:rPr>
              <a:t>This may lead to problems, when you use a script to extract the number of significant hits. </a:t>
            </a:r>
          </a:p>
          <a:p>
            <a:endParaRPr lang="en-US" sz="2000" dirty="0">
              <a:solidFill>
                <a:srgbClr val="00B050"/>
              </a:solidFill>
              <a:latin typeface="Calibri" panose="020F0502020204030204" pitchFamily="34" charset="0"/>
              <a:cs typeface="Calibri" panose="020F0502020204030204" pitchFamily="34" charset="0"/>
            </a:endParaRPr>
          </a:p>
          <a:p>
            <a:r>
              <a:rPr lang="en-US" sz="2000" dirty="0">
                <a:solidFill>
                  <a:srgbClr val="00B050"/>
                </a:solidFill>
                <a:latin typeface="Calibri" panose="020F0502020204030204" pitchFamily="34" charset="0"/>
                <a:cs typeface="Calibri" panose="020F0502020204030204" pitchFamily="34" charset="0"/>
              </a:rPr>
              <a:t>The results will be written into a table with the name </a:t>
            </a:r>
            <a:r>
              <a:rPr lang="en-US" sz="2000" dirty="0" err="1">
                <a:solidFill>
                  <a:srgbClr val="00B050"/>
                </a:solidFill>
                <a:latin typeface="Calibri" panose="020F0502020204030204" pitchFamily="34" charset="0"/>
                <a:cs typeface="Calibri" panose="020F0502020204030204" pitchFamily="34" charset="0"/>
              </a:rPr>
              <a:t>psitblastn.out</a:t>
            </a:r>
            <a:r>
              <a:rPr lang="en-US" sz="2000" dirty="0">
                <a:solidFill>
                  <a:srgbClr val="00B050"/>
                </a:solidFill>
                <a:latin typeface="Calibri" panose="020F0502020204030204" pitchFamily="34" charset="0"/>
                <a:cs typeface="Calibri" panose="020F0502020204030204" pitchFamily="34" charset="0"/>
              </a:rPr>
              <a:t>, or any other name that you want to use.   </a:t>
            </a:r>
          </a:p>
          <a:p>
            <a:endParaRPr lang="en-US" sz="20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18432BD-1571-1543-9B22-F61AAEA8221E}"/>
              </a:ext>
            </a:extLst>
          </p:cNvPr>
          <p:cNvSpPr txBox="1"/>
          <p:nvPr/>
        </p:nvSpPr>
        <p:spPr>
          <a:xfrm>
            <a:off x="846083" y="1076622"/>
            <a:ext cx="10499834" cy="163121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Often the organism or metagenome you  are interested in is not efficiently translated into proteins. Or you might be interested in decaying homologous genes that are no longer translated (e.g., transposases, reverse transcriptase in </a:t>
            </a:r>
            <a:r>
              <a:rPr lang="en-US" sz="2000" dirty="0" err="1">
                <a:latin typeface="Calibri" panose="020F0502020204030204" pitchFamily="34" charset="0"/>
                <a:cs typeface="Calibri" panose="020F0502020204030204" pitchFamily="34" charset="0"/>
              </a:rPr>
              <a:t>humanERV</a:t>
            </a:r>
            <a:r>
              <a:rPr lang="en-US" sz="2000" dirty="0">
                <a:latin typeface="Calibri" panose="020F0502020204030204" pitchFamily="34" charset="0"/>
                <a:cs typeface="Calibri" panose="020F0502020204030204" pitchFamily="34" charset="0"/>
              </a:rPr>
              <a:t>, or inteins are in a genome).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You can make a searchable databank from the genomes you are interested in and search it with the PSSM you have created)</a:t>
            </a:r>
          </a:p>
        </p:txBody>
      </p:sp>
    </p:spTree>
    <p:extLst>
      <p:ext uri="{BB962C8B-B14F-4D97-AF65-F5344CB8AC3E}">
        <p14:creationId xmlns:p14="http://schemas.microsoft.com/office/powerpoint/2010/main" val="341168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EDA66B-66D5-3C48-A6E2-B9C75F878BE0}"/>
              </a:ext>
            </a:extLst>
          </p:cNvPr>
          <p:cNvSpPr txBox="1"/>
          <p:nvPr/>
        </p:nvSpPr>
        <p:spPr>
          <a:xfrm>
            <a:off x="1271755" y="767256"/>
            <a:ext cx="8531503" cy="3231654"/>
          </a:xfrm>
          <a:prstGeom prst="rect">
            <a:avLst/>
          </a:prstGeom>
          <a:noFill/>
        </p:spPr>
        <p:txBody>
          <a:bodyPr wrap="none" rtlCol="0">
            <a:spAutoFit/>
          </a:bodyPr>
          <a:lstStyle/>
          <a:p>
            <a:r>
              <a:rPr lang="en-US" sz="2000" dirty="0"/>
              <a:t>To identify a function of an ORF that does not have an obvious match:</a:t>
            </a:r>
          </a:p>
          <a:p>
            <a:endParaRPr lang="en-US" sz="3600" dirty="0"/>
          </a:p>
          <a:p>
            <a:r>
              <a:rPr lang="en-US" sz="3600" dirty="0" err="1">
                <a:hlinkClick r:id="rId2"/>
              </a:rPr>
              <a:t>HHPred</a:t>
            </a:r>
            <a:endParaRPr lang="en-US" sz="3600" dirty="0"/>
          </a:p>
          <a:p>
            <a:endParaRPr lang="en-US" sz="2800" dirty="0"/>
          </a:p>
          <a:p>
            <a:r>
              <a:rPr lang="en-US" sz="2800" dirty="0"/>
              <a:t>Search a databank </a:t>
            </a:r>
          </a:p>
          <a:p>
            <a:r>
              <a:rPr lang="en-US" sz="2800" dirty="0"/>
              <a:t>                      -&gt; make a profile </a:t>
            </a:r>
          </a:p>
          <a:p>
            <a:r>
              <a:rPr lang="en-US" sz="2800" dirty="0"/>
              <a:t>                                      -&gt; search a profile databank </a:t>
            </a:r>
          </a:p>
        </p:txBody>
      </p:sp>
    </p:spTree>
    <p:extLst>
      <p:ext uri="{BB962C8B-B14F-4D97-AF65-F5344CB8AC3E}">
        <p14:creationId xmlns:p14="http://schemas.microsoft.com/office/powerpoint/2010/main" val="3133708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23822-C387-A547-AA00-6A62281861B8}"/>
              </a:ext>
            </a:extLst>
          </p:cNvPr>
          <p:cNvPicPr>
            <a:picLocks noChangeAspect="1"/>
          </p:cNvPicPr>
          <p:nvPr/>
        </p:nvPicPr>
        <p:blipFill>
          <a:blip r:embed="rId2"/>
          <a:stretch>
            <a:fillRect/>
          </a:stretch>
        </p:blipFill>
        <p:spPr>
          <a:xfrm>
            <a:off x="2246342" y="0"/>
            <a:ext cx="7699316" cy="6858000"/>
          </a:xfrm>
          <a:prstGeom prst="rect">
            <a:avLst/>
          </a:prstGeom>
        </p:spPr>
      </p:pic>
    </p:spTree>
    <p:extLst>
      <p:ext uri="{BB962C8B-B14F-4D97-AF65-F5344CB8AC3E}">
        <p14:creationId xmlns:p14="http://schemas.microsoft.com/office/powerpoint/2010/main" val="2955222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B0D36-6D61-4F4A-A469-A2D7386B57F3}"/>
              </a:ext>
            </a:extLst>
          </p:cNvPr>
          <p:cNvPicPr>
            <a:picLocks noChangeAspect="1"/>
          </p:cNvPicPr>
          <p:nvPr/>
        </p:nvPicPr>
        <p:blipFill>
          <a:blip r:embed="rId2"/>
          <a:stretch>
            <a:fillRect/>
          </a:stretch>
        </p:blipFill>
        <p:spPr>
          <a:xfrm>
            <a:off x="1524000" y="1285875"/>
            <a:ext cx="9144000" cy="4286250"/>
          </a:xfrm>
          <a:prstGeom prst="rect">
            <a:avLst/>
          </a:prstGeom>
        </p:spPr>
      </p:pic>
    </p:spTree>
    <p:extLst>
      <p:ext uri="{BB962C8B-B14F-4D97-AF65-F5344CB8AC3E}">
        <p14:creationId xmlns:p14="http://schemas.microsoft.com/office/powerpoint/2010/main" val="32439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BE429-0EB4-8546-9D0F-4CA00867D4D5}"/>
              </a:ext>
            </a:extLst>
          </p:cNvPr>
          <p:cNvPicPr>
            <a:picLocks noChangeAspect="1"/>
          </p:cNvPicPr>
          <p:nvPr/>
        </p:nvPicPr>
        <p:blipFill>
          <a:blip r:embed="rId2"/>
          <a:stretch>
            <a:fillRect/>
          </a:stretch>
        </p:blipFill>
        <p:spPr>
          <a:xfrm>
            <a:off x="1524000" y="444500"/>
            <a:ext cx="9144000" cy="5969000"/>
          </a:xfrm>
          <a:prstGeom prst="rect">
            <a:avLst/>
          </a:prstGeom>
        </p:spPr>
      </p:pic>
    </p:spTree>
    <p:extLst>
      <p:ext uri="{BB962C8B-B14F-4D97-AF65-F5344CB8AC3E}">
        <p14:creationId xmlns:p14="http://schemas.microsoft.com/office/powerpoint/2010/main" val="642069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00AC7C-859D-734E-B2FA-7F6433E27F83}"/>
              </a:ext>
            </a:extLst>
          </p:cNvPr>
          <p:cNvPicPr>
            <a:picLocks noChangeAspect="1"/>
          </p:cNvPicPr>
          <p:nvPr/>
        </p:nvPicPr>
        <p:blipFill>
          <a:blip r:embed="rId2"/>
          <a:stretch>
            <a:fillRect/>
          </a:stretch>
        </p:blipFill>
        <p:spPr>
          <a:xfrm>
            <a:off x="1524000" y="70955"/>
            <a:ext cx="9144000" cy="6605734"/>
          </a:xfrm>
          <a:prstGeom prst="rect">
            <a:avLst/>
          </a:prstGeom>
        </p:spPr>
      </p:pic>
      <p:sp>
        <p:nvSpPr>
          <p:cNvPr id="3" name="Donut 2">
            <a:extLst>
              <a:ext uri="{FF2B5EF4-FFF2-40B4-BE49-F238E27FC236}">
                <a16:creationId xmlns:a16="http://schemas.microsoft.com/office/drawing/2014/main" id="{16E3D595-8AD9-AD48-A1A9-67BA83E6F3B2}"/>
              </a:ext>
            </a:extLst>
          </p:cNvPr>
          <p:cNvSpPr/>
          <p:nvPr/>
        </p:nvSpPr>
        <p:spPr>
          <a:xfrm>
            <a:off x="2577548" y="3140766"/>
            <a:ext cx="733211" cy="576470"/>
          </a:xfrm>
          <a:prstGeom prst="donut">
            <a:avLst>
              <a:gd name="adj" fmla="val 0"/>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a:extLst>
              <a:ext uri="{FF2B5EF4-FFF2-40B4-BE49-F238E27FC236}">
                <a16:creationId xmlns:a16="http://schemas.microsoft.com/office/drawing/2014/main" id="{BA3FE7E8-7F6A-8A46-B707-9461D2607907}"/>
              </a:ext>
            </a:extLst>
          </p:cNvPr>
          <p:cNvSpPr txBox="1"/>
          <p:nvPr/>
        </p:nvSpPr>
        <p:spPr>
          <a:xfrm>
            <a:off x="1013519" y="3717235"/>
            <a:ext cx="10164962" cy="461665"/>
          </a:xfrm>
          <a:prstGeom prst="rect">
            <a:avLst/>
          </a:prstGeom>
          <a:noFill/>
        </p:spPr>
        <p:txBody>
          <a:bodyPr wrap="none" rtlCol="0">
            <a:spAutoFit/>
          </a:bodyPr>
          <a:lstStyle/>
          <a:p>
            <a:r>
              <a:rPr lang="en-US" dirty="0"/>
              <a:t>Name in </a:t>
            </a:r>
            <a:r>
              <a:rPr lang="en-US" dirty="0" err="1"/>
              <a:t>pdb</a:t>
            </a:r>
            <a:r>
              <a:rPr lang="en-US" dirty="0"/>
              <a:t> (protein databank) – you can load the structure into chimera</a:t>
            </a:r>
          </a:p>
        </p:txBody>
      </p:sp>
    </p:spTree>
    <p:extLst>
      <p:ext uri="{BB962C8B-B14F-4D97-AF65-F5344CB8AC3E}">
        <p14:creationId xmlns:p14="http://schemas.microsoft.com/office/powerpoint/2010/main" val="2863704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C321-A825-AC46-BD95-B7E86934E788}"/>
              </a:ext>
            </a:extLst>
          </p:cNvPr>
          <p:cNvSpPr>
            <a:spLocks noGrp="1"/>
          </p:cNvSpPr>
          <p:nvPr>
            <p:ph type="title"/>
          </p:nvPr>
        </p:nvSpPr>
        <p:spPr>
          <a:xfrm>
            <a:off x="914400" y="152658"/>
            <a:ext cx="10363200" cy="1143000"/>
          </a:xfrm>
        </p:spPr>
        <p:txBody>
          <a:bodyPr/>
          <a:lstStyle/>
          <a:p>
            <a:r>
              <a:rPr lang="en-US" dirty="0"/>
              <a:t>BLAST</a:t>
            </a:r>
          </a:p>
        </p:txBody>
      </p:sp>
      <p:sp>
        <p:nvSpPr>
          <p:cNvPr id="3" name="TextBox 2">
            <a:extLst>
              <a:ext uri="{FF2B5EF4-FFF2-40B4-BE49-F238E27FC236}">
                <a16:creationId xmlns:a16="http://schemas.microsoft.com/office/drawing/2014/main" id="{75FB487E-B81E-4F44-AC47-F642520BB5AC}"/>
              </a:ext>
            </a:extLst>
          </p:cNvPr>
          <p:cNvSpPr txBox="1"/>
          <p:nvPr/>
        </p:nvSpPr>
        <p:spPr>
          <a:xfrm>
            <a:off x="3994288" y="1240736"/>
            <a:ext cx="6947736" cy="1200329"/>
          </a:xfrm>
          <a:prstGeom prst="rect">
            <a:avLst/>
          </a:prstGeom>
          <a:noFill/>
        </p:spPr>
        <p:txBody>
          <a:bodyPr wrap="none" rtlCol="0">
            <a:spAutoFit/>
          </a:bodyPr>
          <a:lstStyle/>
          <a:p>
            <a:r>
              <a:rPr lang="en-US" dirty="0"/>
              <a:t>= Basic </a:t>
            </a:r>
            <a:r>
              <a:rPr lang="en-US" b="1" dirty="0"/>
              <a:t>Local</a:t>
            </a:r>
            <a:r>
              <a:rPr lang="en-US" dirty="0"/>
              <a:t> Alignment Search Tool</a:t>
            </a:r>
            <a:br>
              <a:rPr lang="en-US" dirty="0"/>
            </a:br>
            <a:r>
              <a:rPr lang="en-US" i="1" dirty="0"/>
              <a:t>i.e., </a:t>
            </a:r>
            <a:r>
              <a:rPr lang="en-US" dirty="0"/>
              <a:t>not a global alignment between 2  sequences</a:t>
            </a:r>
          </a:p>
          <a:p>
            <a:endParaRPr lang="en-US" dirty="0"/>
          </a:p>
        </p:txBody>
      </p:sp>
      <p:pic>
        <p:nvPicPr>
          <p:cNvPr id="5" name="Picture 4">
            <a:extLst>
              <a:ext uri="{FF2B5EF4-FFF2-40B4-BE49-F238E27FC236}">
                <a16:creationId xmlns:a16="http://schemas.microsoft.com/office/drawing/2014/main" id="{A2232B8F-D3D8-4541-AD4F-5D4FA8437084}"/>
              </a:ext>
            </a:extLst>
          </p:cNvPr>
          <p:cNvPicPr>
            <a:picLocks noChangeAspect="1"/>
          </p:cNvPicPr>
          <p:nvPr/>
        </p:nvPicPr>
        <p:blipFill>
          <a:blip r:embed="rId2"/>
          <a:stretch>
            <a:fillRect/>
          </a:stretch>
        </p:blipFill>
        <p:spPr>
          <a:xfrm>
            <a:off x="1524000" y="2628643"/>
            <a:ext cx="9144000" cy="1600715"/>
          </a:xfrm>
          <a:prstGeom prst="rect">
            <a:avLst/>
          </a:prstGeom>
        </p:spPr>
      </p:pic>
      <p:sp>
        <p:nvSpPr>
          <p:cNvPr id="6" name="TextBox 5">
            <a:extLst>
              <a:ext uri="{FF2B5EF4-FFF2-40B4-BE49-F238E27FC236}">
                <a16:creationId xmlns:a16="http://schemas.microsoft.com/office/drawing/2014/main" id="{63AD0BE3-EFE9-7A49-B436-27D74C9389CA}"/>
              </a:ext>
            </a:extLst>
          </p:cNvPr>
          <p:cNvSpPr txBox="1"/>
          <p:nvPr/>
        </p:nvSpPr>
        <p:spPr>
          <a:xfrm>
            <a:off x="2050774" y="5317436"/>
            <a:ext cx="6991850" cy="461665"/>
          </a:xfrm>
          <a:prstGeom prst="rect">
            <a:avLst/>
          </a:prstGeom>
          <a:noFill/>
        </p:spPr>
        <p:txBody>
          <a:bodyPr wrap="none" rtlCol="0">
            <a:spAutoFit/>
          </a:bodyPr>
          <a:lstStyle/>
          <a:p>
            <a:r>
              <a:rPr lang="en-US" dirty="0"/>
              <a:t>Available on the web or from the command line …</a:t>
            </a:r>
          </a:p>
        </p:txBody>
      </p:sp>
    </p:spTree>
    <p:extLst>
      <p:ext uri="{BB962C8B-B14F-4D97-AF65-F5344CB8AC3E}">
        <p14:creationId xmlns:p14="http://schemas.microsoft.com/office/powerpoint/2010/main" val="1402590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F3D9A2-09C6-854A-9A8B-E6830C6B2A85}"/>
              </a:ext>
            </a:extLst>
          </p:cNvPr>
          <p:cNvSpPr txBox="1"/>
          <p:nvPr/>
        </p:nvSpPr>
        <p:spPr>
          <a:xfrm>
            <a:off x="2090530" y="536714"/>
            <a:ext cx="8474628" cy="461665"/>
          </a:xfrm>
          <a:prstGeom prst="rect">
            <a:avLst/>
          </a:prstGeom>
          <a:noFill/>
        </p:spPr>
        <p:txBody>
          <a:bodyPr wrap="none" rtlCol="0">
            <a:spAutoFit/>
          </a:bodyPr>
          <a:lstStyle/>
          <a:p>
            <a:r>
              <a:rPr lang="en-US" dirty="0"/>
              <a:t>Note:  The more matches you have, the longer this takes  ….</a:t>
            </a:r>
          </a:p>
        </p:txBody>
      </p:sp>
      <p:sp>
        <p:nvSpPr>
          <p:cNvPr id="3" name="TextBox 2">
            <a:extLst>
              <a:ext uri="{FF2B5EF4-FFF2-40B4-BE49-F238E27FC236}">
                <a16:creationId xmlns:a16="http://schemas.microsoft.com/office/drawing/2014/main" id="{5EB626FF-23FE-8240-A9CF-F5D3D741CA89}"/>
              </a:ext>
            </a:extLst>
          </p:cNvPr>
          <p:cNvSpPr txBox="1"/>
          <p:nvPr/>
        </p:nvSpPr>
        <p:spPr>
          <a:xfrm>
            <a:off x="2011018" y="1540566"/>
            <a:ext cx="7185990" cy="4524315"/>
          </a:xfrm>
          <a:prstGeom prst="rect">
            <a:avLst/>
          </a:prstGeom>
          <a:noFill/>
        </p:spPr>
        <p:txBody>
          <a:bodyPr wrap="square" rtlCol="0">
            <a:spAutoFit/>
          </a:bodyPr>
          <a:lstStyle/>
          <a:p>
            <a:r>
              <a:rPr lang="en-US" dirty="0"/>
              <a:t>&gt;ORF18</a:t>
            </a:r>
          </a:p>
          <a:p>
            <a:r>
              <a:rPr lang="en-US" dirty="0">
                <a:latin typeface="Courier New" panose="02070309020205020404" pitchFamily="49" charset="0"/>
                <a:cs typeface="Courier New" panose="02070309020205020404" pitchFamily="49" charset="0"/>
              </a:rPr>
              <a:t>MDIKHKGAAFGLYGQDGGYNDTRDVLVTSTTDGVDLNDLWDEYQATVAIANAQRQALIDFLSFPVTNNIETVTQLSGAKFERASEYGEPRGARQRPAAFSLGYDFGWYDLANRYTWQFLADADVAQVNANHSAALQGHNELVFELVLSALYGGNTNRETDIDGQIIAVKGLYNADGTVPPTYKTNTFDGTHNHYMVSGAAVIDSGDLDDLFEQLRHHGYDKSNGVQQIVAVNSREGKVIRQFRVANGDTYDFIPAAGEPMDQILDPGQQLGGGGRISSTYAGLRAIGTYGEMIIVEDDLFPVGYVLNVGSGGAANLNNPVGIREHKNASLRGLRLVKGRDADYPLIDSFYNVGLGTGIRQRGGAAVMQIKASGSYAPPAQYLP</a:t>
            </a:r>
          </a:p>
        </p:txBody>
      </p:sp>
    </p:spTree>
    <p:extLst>
      <p:ext uri="{BB962C8B-B14F-4D97-AF65-F5344CB8AC3E}">
        <p14:creationId xmlns:p14="http://schemas.microsoft.com/office/powerpoint/2010/main" val="2930676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3249D7-AC0F-AB48-884F-E8AD38FC0030}"/>
              </a:ext>
            </a:extLst>
          </p:cNvPr>
          <p:cNvPicPr>
            <a:picLocks noChangeAspect="1"/>
          </p:cNvPicPr>
          <p:nvPr/>
        </p:nvPicPr>
        <p:blipFill>
          <a:blip r:embed="rId2"/>
          <a:stretch>
            <a:fillRect/>
          </a:stretch>
        </p:blipFill>
        <p:spPr>
          <a:xfrm>
            <a:off x="1524000" y="334347"/>
            <a:ext cx="9144000" cy="6189306"/>
          </a:xfrm>
          <a:prstGeom prst="rect">
            <a:avLst/>
          </a:prstGeom>
        </p:spPr>
      </p:pic>
    </p:spTree>
    <p:extLst>
      <p:ext uri="{BB962C8B-B14F-4D97-AF65-F5344CB8AC3E}">
        <p14:creationId xmlns:p14="http://schemas.microsoft.com/office/powerpoint/2010/main" val="2550274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702B1-9932-D44A-8EA8-3C36F2DBE436}"/>
              </a:ext>
            </a:extLst>
          </p:cNvPr>
          <p:cNvPicPr>
            <a:picLocks noChangeAspect="1"/>
          </p:cNvPicPr>
          <p:nvPr/>
        </p:nvPicPr>
        <p:blipFill>
          <a:blip r:embed="rId3"/>
          <a:stretch>
            <a:fillRect/>
          </a:stretch>
        </p:blipFill>
        <p:spPr>
          <a:xfrm>
            <a:off x="6963706" y="3269978"/>
            <a:ext cx="3505513" cy="3505513"/>
          </a:xfrm>
          <a:prstGeom prst="rect">
            <a:avLst/>
          </a:prstGeom>
        </p:spPr>
      </p:pic>
      <p:pic>
        <p:nvPicPr>
          <p:cNvPr id="4" name="Picture 3">
            <a:extLst>
              <a:ext uri="{FF2B5EF4-FFF2-40B4-BE49-F238E27FC236}">
                <a16:creationId xmlns:a16="http://schemas.microsoft.com/office/drawing/2014/main" id="{A0093704-F975-984E-AE79-6344DE595F3A}"/>
              </a:ext>
            </a:extLst>
          </p:cNvPr>
          <p:cNvPicPr>
            <a:picLocks noChangeAspect="1"/>
          </p:cNvPicPr>
          <p:nvPr/>
        </p:nvPicPr>
        <p:blipFill>
          <a:blip r:embed="rId4"/>
          <a:stretch>
            <a:fillRect/>
          </a:stretch>
        </p:blipFill>
        <p:spPr>
          <a:xfrm>
            <a:off x="1636254" y="107876"/>
            <a:ext cx="9144000" cy="2998381"/>
          </a:xfrm>
          <a:prstGeom prst="rect">
            <a:avLst/>
          </a:prstGeom>
        </p:spPr>
      </p:pic>
      <p:sp>
        <p:nvSpPr>
          <p:cNvPr id="5" name="TextBox 4">
            <a:extLst>
              <a:ext uri="{FF2B5EF4-FFF2-40B4-BE49-F238E27FC236}">
                <a16:creationId xmlns:a16="http://schemas.microsoft.com/office/drawing/2014/main" id="{BCEBE6D8-6B5F-204F-A09F-B76AAA5094A3}"/>
              </a:ext>
            </a:extLst>
          </p:cNvPr>
          <p:cNvSpPr txBox="1"/>
          <p:nvPr/>
        </p:nvSpPr>
        <p:spPr>
          <a:xfrm>
            <a:off x="3054627" y="5297558"/>
            <a:ext cx="184731" cy="461665"/>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9B665205-2D76-0145-97B7-91D5E6040D7F}"/>
              </a:ext>
            </a:extLst>
          </p:cNvPr>
          <p:cNvPicPr>
            <a:picLocks noChangeAspect="1"/>
          </p:cNvPicPr>
          <p:nvPr/>
        </p:nvPicPr>
        <p:blipFill>
          <a:blip r:embed="rId5"/>
          <a:stretch>
            <a:fillRect/>
          </a:stretch>
        </p:blipFill>
        <p:spPr>
          <a:xfrm>
            <a:off x="2400743" y="2743200"/>
            <a:ext cx="3924300" cy="4114800"/>
          </a:xfrm>
          <a:prstGeom prst="rect">
            <a:avLst/>
          </a:prstGeom>
        </p:spPr>
      </p:pic>
    </p:spTree>
    <p:extLst>
      <p:ext uri="{BB962C8B-B14F-4D97-AF65-F5344CB8AC3E}">
        <p14:creationId xmlns:p14="http://schemas.microsoft.com/office/powerpoint/2010/main" val="3769993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07B790-DC9A-C841-82C5-036FF1D4C093}"/>
              </a:ext>
            </a:extLst>
          </p:cNvPr>
          <p:cNvPicPr>
            <a:picLocks noChangeAspect="1"/>
          </p:cNvPicPr>
          <p:nvPr/>
        </p:nvPicPr>
        <p:blipFill>
          <a:blip r:embed="rId2"/>
          <a:stretch>
            <a:fillRect/>
          </a:stretch>
        </p:blipFill>
        <p:spPr>
          <a:xfrm>
            <a:off x="3841750" y="806450"/>
            <a:ext cx="4508500" cy="5245100"/>
          </a:xfrm>
          <a:prstGeom prst="rect">
            <a:avLst/>
          </a:prstGeom>
        </p:spPr>
      </p:pic>
    </p:spTree>
    <p:extLst>
      <p:ext uri="{BB962C8B-B14F-4D97-AF65-F5344CB8AC3E}">
        <p14:creationId xmlns:p14="http://schemas.microsoft.com/office/powerpoint/2010/main" val="2107807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81181-E1B9-2E4A-AACE-A2322C47FCBF}"/>
              </a:ext>
            </a:extLst>
          </p:cNvPr>
          <p:cNvSpPr>
            <a:spLocks noGrp="1"/>
          </p:cNvSpPr>
          <p:nvPr>
            <p:ph type="title"/>
          </p:nvPr>
        </p:nvSpPr>
        <p:spPr>
          <a:xfrm>
            <a:off x="648066" y="2277625"/>
            <a:ext cx="11400367" cy="1295400"/>
          </a:xfrm>
        </p:spPr>
        <p:txBody>
          <a:bodyPr/>
          <a:lstStyle/>
          <a:p>
            <a:r>
              <a:rPr lang="en-US" dirty="0">
                <a:latin typeface="Calibri Light" panose="020F0302020204030204" pitchFamily="34" charset="0"/>
                <a:cs typeface="Calibri Light" panose="020F0302020204030204" pitchFamily="34" charset="0"/>
              </a:rPr>
              <a:t>More on gene flow in human populations</a:t>
            </a:r>
          </a:p>
        </p:txBody>
      </p:sp>
    </p:spTree>
    <p:extLst>
      <p:ext uri="{BB962C8B-B14F-4D97-AF65-F5344CB8AC3E}">
        <p14:creationId xmlns:p14="http://schemas.microsoft.com/office/powerpoint/2010/main" val="3365069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3933" y="1133061"/>
            <a:ext cx="4982789" cy="5147221"/>
          </a:xfrm>
          <a:prstGeom prst="rect">
            <a:avLst/>
          </a:prstGeom>
        </p:spPr>
      </p:pic>
      <p:sp>
        <p:nvSpPr>
          <p:cNvPr id="3" name="TextBox 2"/>
          <p:cNvSpPr txBox="1"/>
          <p:nvPr/>
        </p:nvSpPr>
        <p:spPr>
          <a:xfrm>
            <a:off x="2144425" y="271460"/>
            <a:ext cx="833350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ＭＳ Ｐゴシック" charset="0"/>
              </a:rPr>
              <a:t>The traditional (pre-genomics) multiregional hypothesis </a:t>
            </a:r>
          </a:p>
        </p:txBody>
      </p:sp>
      <p:sp>
        <p:nvSpPr>
          <p:cNvPr id="4" name="TextBox 3"/>
          <p:cNvSpPr txBox="1"/>
          <p:nvPr/>
        </p:nvSpPr>
        <p:spPr>
          <a:xfrm>
            <a:off x="2338308" y="6389004"/>
            <a:ext cx="57363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From </a:t>
            </a:r>
            <a:r>
              <a:rPr kumimoji="0" lang="en-US" sz="1800" b="0" i="0" u="none" strike="noStrike" kern="1200" cap="none" spc="0" normalizeH="0" baseline="0" noProof="0" dirty="0">
                <a:ln>
                  <a:noFill/>
                </a:ln>
                <a:solidFill>
                  <a:prstClr val="black"/>
                </a:solidFill>
                <a:effectLst/>
                <a:uLnTx/>
                <a:uFillTx/>
                <a:latin typeface="Calibri"/>
                <a:ea typeface="ＭＳ Ｐゴシック" charset="0"/>
                <a:hlinkClick r:id="rId3"/>
              </a:rPr>
              <a:t>http://en.wikipedia.org/wiki/Multiregional_Evolution</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a:t>
            </a:r>
          </a:p>
        </p:txBody>
      </p:sp>
    </p:spTree>
    <p:extLst>
      <p:ext uri="{BB962C8B-B14F-4D97-AF65-F5344CB8AC3E}">
        <p14:creationId xmlns:p14="http://schemas.microsoft.com/office/powerpoint/2010/main" val="69213277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70064" y="0"/>
            <a:ext cx="8715375" cy="560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Box 3"/>
          <p:cNvSpPr txBox="1">
            <a:spLocks noChangeArrowheads="1"/>
          </p:cNvSpPr>
          <p:nvPr/>
        </p:nvSpPr>
        <p:spPr bwMode="auto">
          <a:xfrm>
            <a:off x="1524000" y="5684838"/>
            <a:ext cx="9144000" cy="759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charset="0"/>
                <a:ea typeface="ＭＳ Ｐゴシック" charset="0"/>
              </a:rPr>
              <a:t>From: </a:t>
            </a:r>
            <a:r>
              <a:rPr kumimoji="0" lang="en-US" sz="2200" b="0" i="0" u="none" strike="noStrike" kern="1200" cap="none" spc="0" normalizeH="0" baseline="0" noProof="0">
                <a:ln>
                  <a:noFill/>
                </a:ln>
                <a:solidFill>
                  <a:srgbClr val="000000"/>
                </a:solidFill>
                <a:effectLst/>
                <a:uLnTx/>
                <a:uFillTx/>
                <a:latin typeface="Arial" charset="0"/>
                <a:ea typeface="ＭＳ Ｐゴシック" charset="0"/>
                <a:hlinkClick r:id="rId3"/>
              </a:rPr>
              <a:t>http://www.nytimes.com/2012/01/31/science/gains-in-dna-are-speeding-research-into-human-origins.html?_r=1 </a:t>
            </a:r>
            <a:endParaRPr kumimoji="0" lang="en-US" sz="2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640056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7604" y="976929"/>
            <a:ext cx="6359357" cy="4885601"/>
          </a:xfrm>
          <a:prstGeom prst="rect">
            <a:avLst/>
          </a:prstGeom>
        </p:spPr>
      </p:pic>
      <p:sp>
        <p:nvSpPr>
          <p:cNvPr id="3" name="TextBox 2"/>
          <p:cNvSpPr txBox="1"/>
          <p:nvPr/>
        </p:nvSpPr>
        <p:spPr>
          <a:xfrm>
            <a:off x="1750174" y="6282359"/>
            <a:ext cx="89178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From: http://</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en.wikipedia.org</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/wiki/</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Archaic_human_admixture_with_modern_Homo_sapiens</a:t>
            </a:r>
            <a:endParaRPr kumimoji="0" lang="en-US" sz="1800" b="0" i="0" u="none" strike="noStrike" kern="1200" cap="none" spc="0" normalizeH="0" baseline="0" noProof="0" dirty="0">
              <a:ln>
                <a:noFill/>
              </a:ln>
              <a:solidFill>
                <a:prstClr val="black"/>
              </a:solidFill>
              <a:effectLst/>
              <a:uLnTx/>
              <a:uFillTx/>
              <a:latin typeface="Calibri"/>
              <a:ea typeface="ＭＳ Ｐゴシック" charset="0"/>
            </a:endParaRPr>
          </a:p>
        </p:txBody>
      </p:sp>
      <p:sp>
        <p:nvSpPr>
          <p:cNvPr id="4" name="TextBox 3"/>
          <p:cNvSpPr txBox="1"/>
          <p:nvPr/>
        </p:nvSpPr>
        <p:spPr>
          <a:xfrm>
            <a:off x="2260755" y="224833"/>
            <a:ext cx="693516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rPr>
              <a:t>Archaic human admixture with modern Homo sapiens</a:t>
            </a:r>
          </a:p>
        </p:txBody>
      </p:sp>
    </p:spTree>
    <p:extLst>
      <p:ext uri="{BB962C8B-B14F-4D97-AF65-F5344CB8AC3E}">
        <p14:creationId xmlns:p14="http://schemas.microsoft.com/office/powerpoint/2010/main" val="686210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F7F545FF-0734-AB4F-916F-69584E18B5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5386" y="234841"/>
            <a:ext cx="7252398" cy="4847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B0707B-F671-AF42-B56B-FED0049DAF8E}"/>
              </a:ext>
            </a:extLst>
          </p:cNvPr>
          <p:cNvSpPr txBox="1"/>
          <p:nvPr/>
        </p:nvSpPr>
        <p:spPr>
          <a:xfrm>
            <a:off x="378372" y="5390708"/>
            <a:ext cx="10783613"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The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3" tooltip="Denisovan"/>
              </a:rPr>
              <a:t>Denisovan</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genome was sequenced from the distal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4" tooltip="Phalanx bone"/>
              </a:rPr>
              <a:t>manual phalanx</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fragment (replica depicted) found in the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Denisova</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cave.</a:t>
            </a:r>
            <a:r>
              <a:rPr kumimoji="0" lang="en-US" sz="2400" b="0" i="0" u="none" strike="noStrike" kern="1200" cap="none" spc="0" normalizeH="0" baseline="30000" noProof="0" dirty="0">
                <a:ln>
                  <a:noFill/>
                </a:ln>
                <a:solidFill>
                  <a:srgbClr val="000000"/>
                </a:solidFill>
                <a:effectLst/>
                <a:uLnTx/>
                <a:uFillTx/>
                <a:latin typeface="Arial" charset="0"/>
                <a:ea typeface="ＭＳ Ｐゴシック" charset="0"/>
                <a:hlinkClick r:id="rId5"/>
              </a:rPr>
              <a:t>[16]</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 name="TextBox 2">
            <a:extLst>
              <a:ext uri="{FF2B5EF4-FFF2-40B4-BE49-F238E27FC236}">
                <a16:creationId xmlns:a16="http://schemas.microsoft.com/office/drawing/2014/main" id="{9CD054AA-3391-2249-AF6F-28F5021329F0}"/>
              </a:ext>
            </a:extLst>
          </p:cNvPr>
          <p:cNvSpPr txBox="1"/>
          <p:nvPr/>
        </p:nvSpPr>
        <p:spPr>
          <a:xfrm>
            <a:off x="3683022" y="6391988"/>
            <a:ext cx="475482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Thilo</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Parg</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 Wikimedia Commons</a:t>
            </a:r>
          </a:p>
        </p:txBody>
      </p:sp>
      <p:sp>
        <p:nvSpPr>
          <p:cNvPr id="4" name="TextBox 3">
            <a:extLst>
              <a:ext uri="{FF2B5EF4-FFF2-40B4-BE49-F238E27FC236}">
                <a16:creationId xmlns:a16="http://schemas.microsoft.com/office/drawing/2014/main" id="{4ADBC2B3-205D-2144-BBCA-7B77F786630B}"/>
              </a:ext>
            </a:extLst>
          </p:cNvPr>
          <p:cNvSpPr txBox="1"/>
          <p:nvPr/>
        </p:nvSpPr>
        <p:spPr>
          <a:xfrm>
            <a:off x="8598900" y="6391989"/>
            <a:ext cx="3593100"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charset="0"/>
                <a:ea typeface="ＭＳ Ｐゴシック" charset="0"/>
                <a:hlinkClick r:id="rId6"/>
              </a:rPr>
              <a:t>„Lizenz: CC BY-SA 3.0</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0065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1CC766E-80F2-1745-813B-344A2F0BEDF0}"/>
              </a:ext>
            </a:extLst>
          </p:cNvPr>
          <p:cNvSpPr txBox="1">
            <a:spLocks noChangeArrowheads="1"/>
          </p:cNvSpPr>
          <p:nvPr/>
        </p:nvSpPr>
        <p:spPr bwMode="auto">
          <a:xfrm>
            <a:off x="1849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sz="1451" b="1" i="0" u="none" strike="noStrike" kern="1200" cap="none" spc="0" normalizeH="0" baseline="0" noProof="0">
                <a:ln>
                  <a:noFill/>
                </a:ln>
                <a:solidFill>
                  <a:srgbClr val="000000"/>
                </a:solidFill>
                <a:effectLst/>
                <a:uLnTx/>
                <a:uFillTx/>
                <a:latin typeface="Arial" panose="020B0604020202020204" pitchFamily="34" charset="0"/>
              </a:rPr>
              <a:t>Fig. 1 A population network including four episodes of gene flow, with an embedded gene genealogy.</a:t>
            </a:r>
          </a:p>
        </p:txBody>
      </p:sp>
      <p:pic>
        <p:nvPicPr>
          <p:cNvPr id="3074" name="Picture 2">
            <a:extLst>
              <a:ext uri="{FF2B5EF4-FFF2-40B4-BE49-F238E27FC236}">
                <a16:creationId xmlns:a16="http://schemas.microsoft.com/office/drawing/2014/main" id="{94A9C563-B3EC-D844-948A-EBF425D730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90081" y="6273001"/>
            <a:ext cx="1638720" cy="36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429B2F3D-8572-3446-8D1F-2DA42093E16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6561" y="979561"/>
            <a:ext cx="454320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D40E28B-1071-DD42-A7F6-DD3CEA68BD42}"/>
              </a:ext>
            </a:extLst>
          </p:cNvPr>
          <p:cNvSpPr txBox="1">
            <a:spLocks noChangeArrowheads="1"/>
          </p:cNvSpPr>
          <p:nvPr/>
        </p:nvSpPr>
        <p:spPr bwMode="auto">
          <a:xfrm>
            <a:off x="38265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a:ln>
                  <a:noFill/>
                </a:ln>
                <a:solidFill>
                  <a:srgbClr val="000000"/>
                </a:solidFill>
                <a:effectLst/>
                <a:uLnTx/>
                <a:uFillTx/>
                <a:latin typeface="Arial" panose="020B0604020202020204" pitchFamily="34" charset="0"/>
              </a:rPr>
              <a:t>Alan R. Rogers et al. Sci Adv 2020;6:eaay5483</a:t>
            </a:r>
          </a:p>
        </p:txBody>
      </p:sp>
      <p:sp>
        <p:nvSpPr>
          <p:cNvPr id="3077" name="Text Box 5">
            <a:extLst>
              <a:ext uri="{FF2B5EF4-FFF2-40B4-BE49-F238E27FC236}">
                <a16:creationId xmlns:a16="http://schemas.microsoft.com/office/drawing/2014/main" id="{B8DC45D0-C8D6-0942-B52D-82D2938AE89F}"/>
              </a:ext>
            </a:extLst>
          </p:cNvPr>
          <p:cNvSpPr txBox="1">
            <a:spLocks noChangeArrowheads="1"/>
          </p:cNvSpPr>
          <p:nvPr/>
        </p:nvSpPr>
        <p:spPr bwMode="auto">
          <a:xfrm>
            <a:off x="1621920" y="643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marL="85725" marR="0" lvl="0" indent="-85725"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Lst>
              <a:defRPr/>
            </a:pPr>
            <a:r>
              <a:rPr kumimoji="0" lang="en-GB" altLang="en-US" sz="907" b="0" i="0" u="none" strike="noStrike" kern="1200" cap="none" spc="0" normalizeH="0" baseline="0" noProof="0">
                <a:ln>
                  <a:noFill/>
                </a:ln>
                <a:solidFill>
                  <a:srgbClr val="000000"/>
                </a:solidFill>
                <a:effectLst/>
                <a:uLnTx/>
                <a:uFillTx/>
                <a:latin typeface="Arial" panose="020B0604020202020204" pitchFamily="34" charset="0"/>
              </a:rPr>
              <a:t>Copyright © 2020 The Authors, some rights reserved; exclusive licensee American Association for the Advancement of Science. No claim to original U.S. Government Works. Distributed under a Creative Commons Attribution NonCommercial License 4.0 (CC BY-NC).</a:t>
            </a:r>
          </a:p>
        </p:txBody>
      </p:sp>
    </p:spTree>
    <p:extLst>
      <p:ext uri="{BB962C8B-B14F-4D97-AF65-F5344CB8AC3E}">
        <p14:creationId xmlns:p14="http://schemas.microsoft.com/office/powerpoint/2010/main" val="1428389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97062F-D216-BE48-8583-8896AFBE9EB0}"/>
              </a:ext>
            </a:extLst>
          </p:cNvPr>
          <p:cNvSpPr txBox="1"/>
          <p:nvPr/>
        </p:nvSpPr>
        <p:spPr>
          <a:xfrm>
            <a:off x="2402738" y="1840984"/>
            <a:ext cx="7696200" cy="4770537"/>
          </a:xfrm>
          <a:prstGeom prst="rect">
            <a:avLst/>
          </a:prstGeom>
          <a:noFill/>
        </p:spPr>
        <p:txBody>
          <a:bodyPr wrap="square" rtlCol="0">
            <a:spAutoFit/>
          </a:bodyPr>
          <a:lstStyle/>
          <a:p>
            <a:endParaRPr lang="en-US" dirty="0"/>
          </a:p>
          <a:p>
            <a:r>
              <a:rPr lang="en-US" dirty="0"/>
              <a:t>Assume that a match between a query and a sequence in the databank has an E-value of 5.5 x 10</a:t>
            </a:r>
            <a:r>
              <a:rPr lang="en-US" baseline="30000" dirty="0"/>
              <a:t>-9</a:t>
            </a:r>
            <a:r>
              <a:rPr lang="en-US" dirty="0"/>
              <a:t>.</a:t>
            </a:r>
          </a:p>
          <a:p>
            <a:r>
              <a:rPr lang="en-US" dirty="0"/>
              <a:t>What is the chance (probability) that this match is a false positive?  </a:t>
            </a:r>
          </a:p>
          <a:p>
            <a:r>
              <a:rPr lang="en-US" dirty="0"/>
              <a:t>What is the chance (probability) that this match is a false negative?  </a:t>
            </a:r>
          </a:p>
          <a:p>
            <a:endParaRPr lang="en-US" dirty="0"/>
          </a:p>
          <a:p>
            <a:endParaRPr lang="en-US" dirty="0"/>
          </a:p>
          <a:p>
            <a:r>
              <a:rPr lang="en-US" dirty="0"/>
              <a:t>How many false negatives might there be in a databank search? </a:t>
            </a:r>
          </a:p>
          <a:p>
            <a:endParaRPr lang="en-US" dirty="0"/>
          </a:p>
          <a:p>
            <a:endParaRPr lang="en-US" baseline="30000" dirty="0"/>
          </a:p>
        </p:txBody>
      </p:sp>
      <p:sp>
        <p:nvSpPr>
          <p:cNvPr id="3" name="TextBox 2">
            <a:extLst>
              <a:ext uri="{FF2B5EF4-FFF2-40B4-BE49-F238E27FC236}">
                <a16:creationId xmlns:a16="http://schemas.microsoft.com/office/drawing/2014/main" id="{348A557B-E094-B84A-98B8-8ED639D9AD4E}"/>
              </a:ext>
            </a:extLst>
          </p:cNvPr>
          <p:cNvSpPr txBox="1"/>
          <p:nvPr/>
        </p:nvSpPr>
        <p:spPr>
          <a:xfrm>
            <a:off x="2221985" y="779722"/>
            <a:ext cx="1996059" cy="461665"/>
          </a:xfrm>
          <a:prstGeom prst="rect">
            <a:avLst/>
          </a:prstGeom>
          <a:noFill/>
        </p:spPr>
        <p:txBody>
          <a:bodyPr wrap="none" rtlCol="0">
            <a:spAutoFit/>
          </a:bodyPr>
          <a:lstStyle/>
          <a:p>
            <a:r>
              <a:rPr lang="en-US" dirty="0"/>
              <a:t>QUESTIONS</a:t>
            </a:r>
          </a:p>
        </p:txBody>
      </p:sp>
    </p:spTree>
    <p:extLst>
      <p:ext uri="{BB962C8B-B14F-4D97-AF65-F5344CB8AC3E}">
        <p14:creationId xmlns:p14="http://schemas.microsoft.com/office/powerpoint/2010/main" val="429046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2E37B-C6AE-114D-B8AE-FF4D531430B7}"/>
              </a:ext>
            </a:extLst>
          </p:cNvPr>
          <p:cNvPicPr>
            <a:picLocks noChangeAspect="1"/>
          </p:cNvPicPr>
          <p:nvPr/>
        </p:nvPicPr>
        <p:blipFill>
          <a:blip r:embed="rId2"/>
          <a:stretch>
            <a:fillRect/>
          </a:stretch>
        </p:blipFill>
        <p:spPr>
          <a:xfrm>
            <a:off x="2032000" y="1143000"/>
            <a:ext cx="8128000" cy="4572000"/>
          </a:xfrm>
          <a:prstGeom prst="rect">
            <a:avLst/>
          </a:prstGeom>
        </p:spPr>
      </p:pic>
      <p:sp>
        <p:nvSpPr>
          <p:cNvPr id="3" name="TextBox 2">
            <a:extLst>
              <a:ext uri="{FF2B5EF4-FFF2-40B4-BE49-F238E27FC236}">
                <a16:creationId xmlns:a16="http://schemas.microsoft.com/office/drawing/2014/main" id="{366D1334-3D66-2744-B08E-7DF27155DF2B}"/>
              </a:ext>
            </a:extLst>
          </p:cNvPr>
          <p:cNvSpPr txBox="1"/>
          <p:nvPr/>
        </p:nvSpPr>
        <p:spPr>
          <a:xfrm>
            <a:off x="2795082" y="6322979"/>
            <a:ext cx="5640647" cy="369332"/>
          </a:xfrm>
          <a:prstGeom prst="rect">
            <a:avLst/>
          </a:prstGeom>
          <a:noFill/>
        </p:spPr>
        <p:txBody>
          <a:bodyPr wrap="none" rtlCol="0">
            <a:spAutoFit/>
          </a:bodyPr>
          <a:lstStyle/>
          <a:p>
            <a:pPr marL="0" marR="0" lvl="0" indent="0" algn="l" defTabSz="45365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From Wikipedia: </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hlinkClick r:id="rId3"/>
              </a:rPr>
              <a:t>https://en.wikipedia.org/wiki/Denisovan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a:t>
            </a:r>
          </a:p>
        </p:txBody>
      </p:sp>
    </p:spTree>
    <p:extLst>
      <p:ext uri="{BB962C8B-B14F-4D97-AF65-F5344CB8AC3E}">
        <p14:creationId xmlns:p14="http://schemas.microsoft.com/office/powerpoint/2010/main" val="3970015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D1334-3D66-2744-B08E-7DF27155DF2B}"/>
              </a:ext>
            </a:extLst>
          </p:cNvPr>
          <p:cNvSpPr txBox="1"/>
          <p:nvPr/>
        </p:nvSpPr>
        <p:spPr>
          <a:xfrm>
            <a:off x="1581965" y="6129149"/>
            <a:ext cx="5640647" cy="369332"/>
          </a:xfrm>
          <a:prstGeom prst="rect">
            <a:avLst/>
          </a:prstGeom>
          <a:noFill/>
        </p:spPr>
        <p:txBody>
          <a:bodyPr wrap="none" rtlCol="0">
            <a:spAutoFit/>
          </a:bodyPr>
          <a:lstStyle/>
          <a:p>
            <a:pPr marL="0" marR="0" lvl="0" indent="0" algn="l" defTabSz="45365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From Wikipedia: </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hlinkClick r:id="rId2"/>
              </a:rPr>
              <a:t>https://en.wikipedia.org/wiki/Denisovan</a:t>
            </a: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rPr>
              <a:t> </a:t>
            </a:r>
          </a:p>
        </p:txBody>
      </p:sp>
      <p:pic>
        <p:nvPicPr>
          <p:cNvPr id="4" name="Picture 3">
            <a:extLst>
              <a:ext uri="{FF2B5EF4-FFF2-40B4-BE49-F238E27FC236}">
                <a16:creationId xmlns:a16="http://schemas.microsoft.com/office/drawing/2014/main" id="{705F3FD7-73E1-7744-9793-BF18A9714D9A}"/>
              </a:ext>
            </a:extLst>
          </p:cNvPr>
          <p:cNvPicPr>
            <a:picLocks noChangeAspect="1"/>
          </p:cNvPicPr>
          <p:nvPr/>
        </p:nvPicPr>
        <p:blipFill>
          <a:blip r:embed="rId3"/>
          <a:stretch>
            <a:fillRect/>
          </a:stretch>
        </p:blipFill>
        <p:spPr>
          <a:xfrm>
            <a:off x="1581965" y="1511600"/>
            <a:ext cx="3901582" cy="4407343"/>
          </a:xfrm>
          <a:prstGeom prst="rect">
            <a:avLst/>
          </a:prstGeom>
        </p:spPr>
      </p:pic>
      <p:pic>
        <p:nvPicPr>
          <p:cNvPr id="5" name="Picture 4">
            <a:hlinkClick r:id="rId4"/>
            <a:extLst>
              <a:ext uri="{FF2B5EF4-FFF2-40B4-BE49-F238E27FC236}">
                <a16:creationId xmlns:a16="http://schemas.microsoft.com/office/drawing/2014/main" id="{C97D9647-737A-CC4F-8071-EB2DEFE3C17A}"/>
              </a:ext>
            </a:extLst>
          </p:cNvPr>
          <p:cNvPicPr>
            <a:picLocks noChangeAspect="1"/>
          </p:cNvPicPr>
          <p:nvPr/>
        </p:nvPicPr>
        <p:blipFill>
          <a:blip r:embed="rId5"/>
          <a:stretch>
            <a:fillRect/>
          </a:stretch>
        </p:blipFill>
        <p:spPr>
          <a:xfrm>
            <a:off x="5483547" y="452768"/>
            <a:ext cx="5126488" cy="2853844"/>
          </a:xfrm>
          <a:prstGeom prst="rect">
            <a:avLst/>
          </a:prstGeom>
        </p:spPr>
      </p:pic>
    </p:spTree>
    <p:extLst>
      <p:ext uri="{BB962C8B-B14F-4D97-AF65-F5344CB8AC3E}">
        <p14:creationId xmlns:p14="http://schemas.microsoft.com/office/powerpoint/2010/main" val="4278366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9532" y="2082360"/>
            <a:ext cx="7777125" cy="4775641"/>
          </a:xfrm>
          <a:prstGeom prst="rect">
            <a:avLst/>
          </a:prstGeom>
        </p:spPr>
      </p:pic>
      <p:pic>
        <p:nvPicPr>
          <p:cNvPr id="3" name="Picture 2"/>
          <p:cNvPicPr>
            <a:picLocks noChangeAspect="1"/>
          </p:cNvPicPr>
          <p:nvPr/>
        </p:nvPicPr>
        <p:blipFill>
          <a:blip r:embed="rId4"/>
          <a:stretch>
            <a:fillRect/>
          </a:stretch>
        </p:blipFill>
        <p:spPr>
          <a:xfrm>
            <a:off x="1524000" y="0"/>
            <a:ext cx="6201569" cy="1958390"/>
          </a:xfrm>
          <a:prstGeom prst="rect">
            <a:avLst/>
          </a:prstGeom>
        </p:spPr>
      </p:pic>
    </p:spTree>
    <p:extLst>
      <p:ext uri="{BB962C8B-B14F-4D97-AF65-F5344CB8AC3E}">
        <p14:creationId xmlns:p14="http://schemas.microsoft.com/office/powerpoint/2010/main" val="2232427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1204320"/>
            <a:ext cx="6526582" cy="4211685"/>
          </a:xfrm>
          <a:prstGeom prst="rect">
            <a:avLst/>
          </a:prstGeom>
        </p:spPr>
      </p:pic>
      <p:sp>
        <p:nvSpPr>
          <p:cNvPr id="6" name="TextBox 5"/>
          <p:cNvSpPr txBox="1"/>
          <p:nvPr/>
        </p:nvSpPr>
        <p:spPr>
          <a:xfrm>
            <a:off x="1524000" y="5416004"/>
            <a:ext cx="914400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Ancient migrations.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The proportions of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Denisovan</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DNA in modern human populations are shown as red in pie charts, </a:t>
            </a:r>
            <a:r>
              <a:rPr kumimoji="0" lang="en-US" sz="1800" b="1" i="0" u="none" strike="noStrike" kern="1200" cap="none" spc="0" normalizeH="0" baseline="0" noProof="0" dirty="0">
                <a:ln>
                  <a:noFill/>
                </a:ln>
                <a:solidFill>
                  <a:prstClr val="black"/>
                </a:solidFill>
                <a:effectLst/>
                <a:uLnTx/>
                <a:uFillTx/>
                <a:latin typeface="Calibri"/>
                <a:ea typeface="ＭＳ Ｐゴシック" charset="0"/>
              </a:rPr>
              <a:t>relative to New Guinea and Australian Aborigines </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(3). Wallace's Line (8) is formed by the powerful Indonesian flow-through current (blue arrows) and marks the limit of the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Sunda</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shelf and Eurasian placental mammals. </a:t>
            </a:r>
          </a:p>
        </p:txBody>
      </p:sp>
      <p:sp>
        <p:nvSpPr>
          <p:cNvPr id="8" name="TextBox 7"/>
          <p:cNvSpPr txBox="1"/>
          <p:nvPr/>
        </p:nvSpPr>
        <p:spPr>
          <a:xfrm>
            <a:off x="1692668" y="168659"/>
            <a:ext cx="4031873"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Did the </a:t>
            </a:r>
            <a:r>
              <a:rPr kumimoji="0" lang="en-US" sz="1800" b="0" i="0" u="none" strike="noStrike" kern="1200" cap="none" spc="0" normalizeH="0" baseline="0" noProof="0" dirty="0" err="1">
                <a:ln>
                  <a:noFill/>
                </a:ln>
                <a:solidFill>
                  <a:prstClr val="black"/>
                </a:solidFill>
                <a:effectLst/>
                <a:uLnTx/>
                <a:uFillTx/>
                <a:latin typeface="Calibri"/>
                <a:ea typeface="ＭＳ Ｐゴシック" charset="0"/>
              </a:rPr>
              <a:t>Denisovans</a:t>
            </a: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 Cross Wallace's 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Science 18 October 2013: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charset="0"/>
              </a:rPr>
              <a:t>vol. 342 no. 6156 321-323</a:t>
            </a:r>
          </a:p>
        </p:txBody>
      </p:sp>
    </p:spTree>
    <p:extLst>
      <p:ext uri="{BB962C8B-B14F-4D97-AF65-F5344CB8AC3E}">
        <p14:creationId xmlns:p14="http://schemas.microsoft.com/office/powerpoint/2010/main" val="2885391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8962" name="Picture 2">
            <a:extLst>
              <a:ext uri="{FF2B5EF4-FFF2-40B4-BE49-F238E27FC236}">
                <a16:creationId xmlns:a16="http://schemas.microsoft.com/office/drawing/2014/main" id="{F683E5E9-4C34-ED45-AE42-8BCAC6BD98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9962" y="0"/>
            <a:ext cx="5388551" cy="47208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C2D630-BC26-624B-8F47-4B8DBBE79B8E}"/>
              </a:ext>
            </a:extLst>
          </p:cNvPr>
          <p:cNvSpPr txBox="1"/>
          <p:nvPr/>
        </p:nvSpPr>
        <p:spPr>
          <a:xfrm>
            <a:off x="367862" y="4817698"/>
            <a:ext cx="10483152"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 model of the phylogeny of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over the last 600,000 years (vertical axis). The horizontal axis represents geographic location; the vertical axis represents time in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3" tooltip="Year"/>
              </a:rPr>
              <a:t>thousands of years ago</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20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4"/>
              </a:rPr>
              <a:t>[1]</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5" tooltip="Homo heidelbergensis"/>
              </a:rPr>
              <a:t>Homo heidelbergensis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is shown as diverging into Neanderthals, Denisovans and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With the expansion of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after 200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kya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Neanderthals, Denisovans and unspecified archaic African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6" tooltip="Hominins"/>
              </a:rPr>
              <a:t>hominins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are displayed as again subsumed into the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 sapiens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lineage. Possible admixture events involving certain modern populations in Africa are also shown.</a:t>
            </a:r>
          </a:p>
        </p:txBody>
      </p:sp>
      <p:sp>
        <p:nvSpPr>
          <p:cNvPr id="3" name="TextBox 2">
            <a:extLst>
              <a:ext uri="{FF2B5EF4-FFF2-40B4-BE49-F238E27FC236}">
                <a16:creationId xmlns:a16="http://schemas.microsoft.com/office/drawing/2014/main" id="{B175AD11-FE21-0547-AE6F-3EB268B45D6C}"/>
              </a:ext>
            </a:extLst>
          </p:cNvPr>
          <p:cNvSpPr txBox="1"/>
          <p:nvPr/>
        </p:nvSpPr>
        <p:spPr>
          <a:xfrm>
            <a:off x="7946066" y="839974"/>
            <a:ext cx="232467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From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7"/>
              </a:rPr>
              <a:t>Wikipedia</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 name="TextBox 3">
            <a:extLst>
              <a:ext uri="{FF2B5EF4-FFF2-40B4-BE49-F238E27FC236}">
                <a16:creationId xmlns:a16="http://schemas.microsoft.com/office/drawing/2014/main" id="{EB561582-CCE2-3443-AB19-69642517B2F2}"/>
              </a:ext>
            </a:extLst>
          </p:cNvPr>
          <p:cNvSpPr txBox="1"/>
          <p:nvPr/>
        </p:nvSpPr>
        <p:spPr>
          <a:xfrm>
            <a:off x="7946066" y="1209306"/>
            <a:ext cx="3853555"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8" tooltip="User:Dbachmann"/>
              </a:rPr>
              <a:t>Dbachmann</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hlinkClick r:id="rId9"/>
              </a:rPr>
              <a:t>CC BY-SA 4.0</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13336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503B9-C6F2-2C45-86D6-1C7C10C52BDE}"/>
              </a:ext>
            </a:extLst>
          </p:cNvPr>
          <p:cNvPicPr>
            <a:picLocks noChangeAspect="1"/>
          </p:cNvPicPr>
          <p:nvPr/>
        </p:nvPicPr>
        <p:blipFill>
          <a:blip r:embed="rId2"/>
          <a:stretch>
            <a:fillRect/>
          </a:stretch>
        </p:blipFill>
        <p:spPr>
          <a:xfrm>
            <a:off x="6928735" y="0"/>
            <a:ext cx="4809522" cy="5436381"/>
          </a:xfrm>
          <a:prstGeom prst="rect">
            <a:avLst/>
          </a:prstGeom>
        </p:spPr>
      </p:pic>
      <p:sp>
        <p:nvSpPr>
          <p:cNvPr id="4" name="TextBox 3">
            <a:extLst>
              <a:ext uri="{FF2B5EF4-FFF2-40B4-BE49-F238E27FC236}">
                <a16:creationId xmlns:a16="http://schemas.microsoft.com/office/drawing/2014/main" id="{ADAC563F-9F77-AD45-942E-C1FCD6691690}"/>
              </a:ext>
            </a:extLst>
          </p:cNvPr>
          <p:cNvSpPr txBox="1"/>
          <p:nvPr/>
        </p:nvSpPr>
        <p:spPr>
          <a:xfrm>
            <a:off x="294291" y="372141"/>
            <a:ext cx="5440204"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Toumaï</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fossil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Sahelanthropus </a:t>
            </a:r>
            <a:r>
              <a:rPr kumimoji="0" lang="en-US" sz="20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tchadensis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with its bipedalism and hominin dental features, is usually interpreted as being on the hominin line and setting a minimum date for human–chimpanzee speciation</a:t>
            </a:r>
            <a:r>
              <a:rPr kumimoji="0" lang="en-US" sz="20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3" tooltip="Brunet, M. et al. A new hominid from the Upper Miocene of Chad. Nature 418, 145–151 (2002)"/>
              </a:rPr>
              <a:t>17</a:t>
            </a:r>
            <a:r>
              <a:rPr kumimoji="0" lang="en-US" sz="20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r>
              <a:rPr kumimoji="0" lang="en-US" sz="2000" b="0" i="0" u="none" strike="noStrike" kern="1200" cap="none" spc="0" normalizeH="0" baseline="3000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4" tooltip="Vignaud, P. et al. Geology and palaeontology of the Upper Miocene Toros-Menalla hominid locality, Chad. Nature 418, 152–155 (2002)"/>
              </a:rPr>
              <a:t>18</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The fossil was originally dated to 6–7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Myr</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ago (refs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3" tooltip="Brunet, M. et al. A new hominid from the Upper Miocene of Chad. Nature 418, 145–151 (2002)"/>
              </a:rPr>
              <a:t>17</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4" tooltip="Vignaud, P. et al. Geology and palaeontology of the Upper Miocene Toros-Menalla hominid locality, Chad. Nature 418, 152–155 (2002)"/>
              </a:rPr>
              <a:t>18</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and a more recent study estimates 6.5–7.4 </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Myr</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ago (ref.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5" tooltip="Brunet, M. et al. New material of the earliest hominid from the Upper Miocene of Chad. Nature 434, 752–755 (2005)"/>
              </a:rPr>
              <a:t>19</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p>
        </p:txBody>
      </p:sp>
      <p:sp>
        <p:nvSpPr>
          <p:cNvPr id="5" name="TextBox 4">
            <a:extLst>
              <a:ext uri="{FF2B5EF4-FFF2-40B4-BE49-F238E27FC236}">
                <a16:creationId xmlns:a16="http://schemas.microsoft.com/office/drawing/2014/main" id="{D57A25D9-0279-054F-B2E7-3A823A11135C}"/>
              </a:ext>
            </a:extLst>
          </p:cNvPr>
          <p:cNvSpPr txBox="1"/>
          <p:nvPr/>
        </p:nvSpPr>
        <p:spPr>
          <a:xfrm>
            <a:off x="294291" y="2847779"/>
            <a:ext cx="5121225"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Most strikingly, chromosome X shows an extremely young genetic divergence time, close to the genome minimum along nearly its entire length. These unexpected features would be explained if the human and chimpanzee lineages initially diverged, then later exchanged genes before separating permanently.</a:t>
            </a:r>
          </a:p>
        </p:txBody>
      </p:sp>
      <p:sp>
        <p:nvSpPr>
          <p:cNvPr id="6" name="TextBox 5">
            <a:extLst>
              <a:ext uri="{FF2B5EF4-FFF2-40B4-BE49-F238E27FC236}">
                <a16:creationId xmlns:a16="http://schemas.microsoft.com/office/drawing/2014/main" id="{2CD67FE1-14DC-F94F-B9DE-7ACA5A613E78}"/>
              </a:ext>
            </a:extLst>
          </p:cNvPr>
          <p:cNvSpPr txBox="1"/>
          <p:nvPr/>
        </p:nvSpPr>
        <p:spPr>
          <a:xfrm>
            <a:off x="611311" y="5575028"/>
            <a:ext cx="3053978"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From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6"/>
              </a:rPr>
              <a:t>Patterson et al.  2006 </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8" name="TextBox 7">
            <a:extLst>
              <a:ext uri="{FF2B5EF4-FFF2-40B4-BE49-F238E27FC236}">
                <a16:creationId xmlns:a16="http://schemas.microsoft.com/office/drawing/2014/main" id="{224964C0-58E6-4D48-A1BF-60018DC4112C}"/>
              </a:ext>
            </a:extLst>
          </p:cNvPr>
          <p:cNvSpPr txBox="1"/>
          <p:nvPr/>
        </p:nvSpPr>
        <p:spPr>
          <a:xfrm>
            <a:off x="594990" y="6101675"/>
            <a:ext cx="356783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See for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7"/>
              </a:rPr>
              <a:t>Presgraves and Yi (2010) </a:t>
            </a: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for an alternative view </a:t>
            </a:r>
          </a:p>
        </p:txBody>
      </p:sp>
      <p:sp>
        <p:nvSpPr>
          <p:cNvPr id="10" name="TextBox 9">
            <a:extLst>
              <a:ext uri="{FF2B5EF4-FFF2-40B4-BE49-F238E27FC236}">
                <a16:creationId xmlns:a16="http://schemas.microsoft.com/office/drawing/2014/main" id="{4AB1DD14-6D2F-DB45-B3A6-4A8DD772DC46}"/>
              </a:ext>
            </a:extLst>
          </p:cNvPr>
          <p:cNvSpPr txBox="1"/>
          <p:nvPr/>
        </p:nvSpPr>
        <p:spPr>
          <a:xfrm>
            <a:off x="5913171" y="5313418"/>
            <a:ext cx="6173726" cy="132343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From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8"/>
              </a:rPr>
              <a:t>Wikipedia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While "original divergence" between populations may have occurred as early as 13 million years ago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9" tooltip="Miocene"/>
              </a:rPr>
              <a:t>Miocene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hybridization may have been ongoing until as recently as 4 million years ago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hlinkClick r:id="rId10" tooltip="Pliocene"/>
              </a:rPr>
              <a:t>Pliocene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t>
            </a:r>
          </a:p>
        </p:txBody>
      </p:sp>
    </p:spTree>
    <p:extLst>
      <p:ext uri="{BB962C8B-B14F-4D97-AF65-F5344CB8AC3E}">
        <p14:creationId xmlns:p14="http://schemas.microsoft.com/office/powerpoint/2010/main" val="3680927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4329113" y="5710238"/>
            <a:ext cx="3802062"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FF66"/>
                </a:solidFill>
                <a:effectLst/>
                <a:uLnTx/>
                <a:uFillTx/>
                <a:latin typeface="Arial" charset="0"/>
                <a:ea typeface="ＭＳ Ｐゴシック" charset="0"/>
              </a:rPr>
              <a:t>Adam and Eve never met </a:t>
            </a:r>
            <a:r>
              <a:rPr kumimoji="0" lang="en-US" sz="2200" b="0" i="0" u="none" strike="noStrike" kern="1200" cap="none" spc="0" normalizeH="0" baseline="0" noProof="0">
                <a:ln>
                  <a:noFill/>
                </a:ln>
                <a:solidFill>
                  <a:srgbClr val="FFFF66"/>
                </a:solidFill>
                <a:effectLst/>
                <a:uLnTx/>
                <a:uFillTx/>
                <a:latin typeface="Arial" charset="0"/>
                <a:ea typeface="ＭＳ Ｐゴシック" charset="0"/>
                <a:sym typeface="Wingdings" charset="0"/>
              </a:rPr>
              <a:t></a:t>
            </a:r>
            <a:endParaRPr kumimoji="0" lang="en-US" sz="2200" b="0" i="0" u="none" strike="noStrike" kern="1200" cap="none" spc="0" normalizeH="0" baseline="0" noProof="0">
              <a:ln>
                <a:noFill/>
              </a:ln>
              <a:solidFill>
                <a:srgbClr val="FFFF66"/>
              </a:solidFill>
              <a:effectLst/>
              <a:uLnTx/>
              <a:uFillTx/>
              <a:latin typeface="Arial" charset="0"/>
              <a:ea typeface="ＭＳ Ｐゴシック" charset="0"/>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0376" y="144464"/>
            <a:ext cx="3865563" cy="5172075"/>
          </a:xfrm>
          <a:prstGeom prst="rect">
            <a:avLst/>
          </a:prstGeom>
          <a:noFill/>
          <a:ln w="25400">
            <a:solidFill>
              <a:srgbClr val="333300"/>
            </a:solidFill>
            <a:miter lim="800000"/>
            <a:headEnd/>
            <a:tailEnd/>
          </a:ln>
          <a:extLst>
            <a:ext uri="{909E8E84-426E-40dd-AFC4-6F175D3DCCD1}">
              <a14:hiddenFill xmlns="" xmlns:a14="http://schemas.microsoft.com/office/drawing/2010/main">
                <a:solidFill>
                  <a:srgbClr val="FFFFFF"/>
                </a:solidFill>
              </a14:hiddenFill>
            </a:ext>
          </a:extLst>
        </p:spPr>
      </p:pic>
      <p:sp>
        <p:nvSpPr>
          <p:cNvPr id="73732" name="Text Box 4"/>
          <p:cNvSpPr txBox="1">
            <a:spLocks noChangeArrowheads="1"/>
          </p:cNvSpPr>
          <p:nvPr/>
        </p:nvSpPr>
        <p:spPr bwMode="auto">
          <a:xfrm>
            <a:off x="4572001" y="5338764"/>
            <a:ext cx="34321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Albrecht Dürer, The Fall of Man, 1504</a:t>
            </a:r>
          </a:p>
        </p:txBody>
      </p:sp>
      <p:sp>
        <p:nvSpPr>
          <p:cNvPr id="73733" name="Text Box 5"/>
          <p:cNvSpPr txBox="1">
            <a:spLocks noChangeArrowheads="1"/>
          </p:cNvSpPr>
          <p:nvPr/>
        </p:nvSpPr>
        <p:spPr bwMode="auto">
          <a:xfrm>
            <a:off x="8347075" y="336550"/>
            <a:ext cx="20970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Mitochondrial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Eve</a:t>
            </a:r>
          </a:p>
        </p:txBody>
      </p:sp>
      <p:sp>
        <p:nvSpPr>
          <p:cNvPr id="73734" name="Text Box 6"/>
          <p:cNvSpPr txBox="1">
            <a:spLocks noChangeArrowheads="1"/>
          </p:cNvSpPr>
          <p:nvPr/>
        </p:nvSpPr>
        <p:spPr bwMode="auto">
          <a:xfrm>
            <a:off x="1719264" y="273050"/>
            <a:ext cx="2287587"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Y chromosome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Adam</a:t>
            </a:r>
          </a:p>
        </p:txBody>
      </p:sp>
      <p:sp>
        <p:nvSpPr>
          <p:cNvPr id="136199" name="Text Box 7"/>
          <p:cNvSpPr txBox="1">
            <a:spLocks noChangeArrowheads="1"/>
          </p:cNvSpPr>
          <p:nvPr/>
        </p:nvSpPr>
        <p:spPr bwMode="auto">
          <a:xfrm>
            <a:off x="1755260" y="1547814"/>
            <a:ext cx="2234647" cy="1015535"/>
          </a:xfrm>
          <a:prstGeom prst="rect">
            <a:avLst/>
          </a:prstGeom>
          <a:noFill/>
          <a:ln w="9525">
            <a:noFill/>
            <a:miter lim="800000"/>
            <a:headEnd/>
            <a:tailEnd/>
          </a:ln>
        </p:spPr>
        <p:txBody>
          <a:bodyPr wrap="none" lIns="91311" tIns="45657" rIns="91311" bIns="4565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Lived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approximately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dbl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40</a:t>
            </a:r>
            <a:r>
              <a:rPr kumimoji="0" lang="en-US" sz="2000" b="0" i="0" u="none" strike="no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,000 years ago</a:t>
            </a:r>
            <a:r>
              <a:rPr kumimoji="0" lang="en-US" sz="2000" b="0" i="0" u="none" strike="noStrike" kern="1200" cap="none" spc="0" normalizeH="0" baseline="0" noProof="0" dirty="0">
                <a:ln>
                  <a:noFill/>
                </a:ln>
                <a:solidFill>
                  <a:srgbClr val="FF66FF"/>
                </a:solidFill>
                <a:effectLst/>
                <a:uLnTx/>
                <a:uFillTx/>
                <a:latin typeface="Arial" pitchFamily="-107" charset="0"/>
                <a:ea typeface="ＭＳ Ｐゴシック" charset="0"/>
              </a:rPr>
              <a:t> </a:t>
            </a:r>
          </a:p>
        </p:txBody>
      </p:sp>
      <p:sp>
        <p:nvSpPr>
          <p:cNvPr id="73736" name="Text Box 8"/>
          <p:cNvSpPr txBox="1">
            <a:spLocks noChangeArrowheads="1"/>
          </p:cNvSpPr>
          <p:nvPr/>
        </p:nvSpPr>
        <p:spPr bwMode="auto">
          <a:xfrm>
            <a:off x="8407879" y="1603376"/>
            <a:ext cx="2192969" cy="1015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Lived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166,000-249,000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years ago </a:t>
            </a:r>
          </a:p>
        </p:txBody>
      </p:sp>
      <p:sp>
        <p:nvSpPr>
          <p:cNvPr id="73737" name="Text Box 9"/>
          <p:cNvSpPr txBox="1">
            <a:spLocks noChangeArrowheads="1"/>
          </p:cNvSpPr>
          <p:nvPr/>
        </p:nvSpPr>
        <p:spPr bwMode="auto">
          <a:xfrm>
            <a:off x="1622425" y="3133726"/>
            <a:ext cx="259715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Thomson, R. </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 (2000) </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rPr>
              <a:t>Proc Natl </a:t>
            </a:r>
            <a:r>
              <a:rPr kumimoji="0" lang="en-US" sz="1400" b="0" i="1" u="none" strike="noStrike" kern="1200" cap="none" spc="0" normalizeH="0" baseline="0" noProof="0" dirty="0" err="1">
                <a:ln>
                  <a:noFill/>
                </a:ln>
                <a:solidFill>
                  <a:srgbClr val="FFFFFF"/>
                </a:solidFill>
                <a:effectLst/>
                <a:uLnTx/>
                <a:uFillTx/>
                <a:latin typeface="Arial" charset="0"/>
                <a:ea typeface="ＭＳ Ｐゴシック" charset="0"/>
              </a:rPr>
              <a:t>Acad</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rPr>
              <a:t> Sci</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 U S A 97, 7360-5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Underhill, P.A. </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 (2000) </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rPr>
              <a:t>Nat Genet</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 26, 358-61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rPr>
              <a:t>Mendez et al. (2013) American Journal of Human Genetics 92 (3): 454.</a:t>
            </a:r>
          </a:p>
        </p:txBody>
      </p:sp>
      <p:sp>
        <p:nvSpPr>
          <p:cNvPr id="73738" name="Text Box 10"/>
          <p:cNvSpPr txBox="1">
            <a:spLocks noChangeArrowheads="1"/>
          </p:cNvSpPr>
          <p:nvPr/>
        </p:nvSpPr>
        <p:spPr bwMode="auto">
          <a:xfrm>
            <a:off x="8432800" y="3133725"/>
            <a:ext cx="205105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Cann, R.L.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(1987)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Nature</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325, 31-6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Vigilant, L.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(1991)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Science</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253, 1503-7 </a:t>
            </a:r>
          </a:p>
        </p:txBody>
      </p:sp>
      <p:sp>
        <p:nvSpPr>
          <p:cNvPr id="73739" name="Text Box 11"/>
          <p:cNvSpPr txBox="1">
            <a:spLocks noChangeArrowheads="1"/>
          </p:cNvSpPr>
          <p:nvPr/>
        </p:nvSpPr>
        <p:spPr bwMode="auto">
          <a:xfrm>
            <a:off x="1622426" y="6211888"/>
            <a:ext cx="8863013"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FF66"/>
                </a:solidFill>
                <a:effectLst/>
                <a:uLnTx/>
                <a:uFillTx/>
                <a:latin typeface="Arial" charset="0"/>
                <a:ea typeface="ＭＳ Ｐゴシック" charset="0"/>
              </a:rPr>
              <a:t>The same is true for ancestral rRNAs, EF, ATPases!</a:t>
            </a:r>
          </a:p>
        </p:txBody>
      </p:sp>
      <p:cxnSp>
        <p:nvCxnSpPr>
          <p:cNvPr id="3" name="Straight Connector 2"/>
          <p:cNvCxnSpPr/>
          <p:nvPr/>
        </p:nvCxnSpPr>
        <p:spPr bwMode="auto">
          <a:xfrm>
            <a:off x="1789336"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88249703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extLst>
              <a:ext uri="{FF2B5EF4-FFF2-40B4-BE49-F238E27FC236}">
                <a16:creationId xmlns:a16="http://schemas.microsoft.com/office/drawing/2014/main" id="{F3D9AA56-E454-7443-91EA-115F5860BC9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68404" y="1010093"/>
            <a:ext cx="3292200" cy="5592726"/>
          </a:xfrm>
          <a:prstGeom prst="rect">
            <a:avLst/>
          </a:prstGeom>
          <a:noFill/>
          <a:extLst>
            <a:ext uri="{909E8E84-426E-40DD-AFC4-6F175D3DCCD1}">
              <a14:hiddenFill xmlns:a14="http://schemas.microsoft.com/office/drawing/2010/main">
                <a:solidFill>
                  <a:srgbClr val="FFFFFF"/>
                </a:solidFill>
              </a14:hiddenFill>
            </a:ext>
          </a:extLst>
        </p:spPr>
      </p:pic>
      <p:pic>
        <p:nvPicPr>
          <p:cNvPr id="163844" name="Picture 4">
            <a:extLst>
              <a:ext uri="{FF2B5EF4-FFF2-40B4-BE49-F238E27FC236}">
                <a16:creationId xmlns:a16="http://schemas.microsoft.com/office/drawing/2014/main" id="{15045F80-19CC-3A42-AF1C-8D48C0B94A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5480" y="1010094"/>
            <a:ext cx="4139904" cy="5423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59BA56-2BAF-2C44-AAB2-0B3C8B16FFE4}"/>
              </a:ext>
            </a:extLst>
          </p:cNvPr>
          <p:cNvSpPr txBox="1"/>
          <p:nvPr/>
        </p:nvSpPr>
        <p:spPr>
          <a:xfrm>
            <a:off x="2215116" y="308344"/>
            <a:ext cx="2525884"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hlinkClick r:id="rId4"/>
              </a:rPr>
              <a:t>From Mendez et al. 2013</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72850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07E6858-A3B1-5B4A-94E3-B6F391A6538A}"/>
              </a:ext>
            </a:extLst>
          </p:cNvPr>
          <p:cNvSpPr>
            <a:spLocks noGrp="1"/>
          </p:cNvSpPr>
          <p:nvPr>
            <p:ph type="ctrTitle"/>
          </p:nvPr>
        </p:nvSpPr>
        <p:spPr/>
        <p:txBody>
          <a:bodyPr/>
          <a:lstStyle/>
          <a:p>
            <a:r>
              <a:rPr lang="en-US" altLang="en-US" sz="8800"/>
              <a:t>GTA </a:t>
            </a:r>
          </a:p>
        </p:txBody>
      </p:sp>
      <p:sp>
        <p:nvSpPr>
          <p:cNvPr id="3" name="Subtitle 2">
            <a:extLst>
              <a:ext uri="{FF2B5EF4-FFF2-40B4-BE49-F238E27FC236}">
                <a16:creationId xmlns:a16="http://schemas.microsoft.com/office/drawing/2014/main" id="{B28D9B17-B09D-DA4C-9F3F-495CF045EC6A}"/>
              </a:ext>
            </a:extLst>
          </p:cNvPr>
          <p:cNvSpPr>
            <a:spLocks noGrp="1"/>
          </p:cNvSpPr>
          <p:nvPr>
            <p:ph type="subTitle" idx="1"/>
          </p:nvPr>
        </p:nvSpPr>
        <p:spPr/>
        <p:txBody>
          <a:bodyPr rtlCol="0">
            <a:normAutofit/>
          </a:bodyPr>
          <a:lstStyle/>
          <a:p>
            <a:pPr fontAlgn="auto">
              <a:spcAft>
                <a:spcPts val="0"/>
              </a:spcAft>
              <a:defRPr/>
            </a:pPr>
            <a:r>
              <a:rPr lang="en-US" dirty="0">
                <a:ea typeface="+mn-ea"/>
              </a:rPr>
              <a:t>Genetic transfer Agents</a:t>
            </a:r>
          </a:p>
        </p:txBody>
      </p:sp>
      <p:pic>
        <p:nvPicPr>
          <p:cNvPr id="22531" name="Picture 5">
            <a:extLst>
              <a:ext uri="{FF2B5EF4-FFF2-40B4-BE49-F238E27FC236}">
                <a16:creationId xmlns:a16="http://schemas.microsoft.com/office/drawing/2014/main" id="{021AA17A-0590-F545-85EE-6F7524FE9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404948" y="389863"/>
            <a:ext cx="2022474" cy="204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E1D151D5-467A-3045-A828-AA48DF424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417" y="394516"/>
            <a:ext cx="2193997" cy="173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558A191-CC01-2D4A-B320-CFE0258E90AF}"/>
              </a:ext>
            </a:extLst>
          </p:cNvPr>
          <p:cNvSpPr txBox="1"/>
          <p:nvPr/>
        </p:nvSpPr>
        <p:spPr>
          <a:xfrm>
            <a:off x="3385130" y="4884747"/>
            <a:ext cx="5935727" cy="1508105"/>
          </a:xfrm>
          <a:prstGeom prst="rect">
            <a:avLst/>
          </a:prstGeom>
          <a:noFill/>
        </p:spPr>
        <p:txBody>
          <a:bodyPr wrap="none" rtlCol="0">
            <a:spAutoFit/>
          </a:bodyPr>
          <a:lstStyle/>
          <a:p>
            <a:endParaRPr lang="en-US" dirty="0"/>
          </a:p>
          <a:p>
            <a:endParaRPr lang="en-US" dirty="0"/>
          </a:p>
          <a:p>
            <a:pPr marL="457200" indent="-457200">
              <a:buFont typeface="Arial" panose="020B0604020202020204" pitchFamily="34" charset="0"/>
              <a:buChar char="•"/>
            </a:pPr>
            <a:r>
              <a:rPr lang="en-US" sz="2800" dirty="0"/>
              <a:t>Are they under purifying selection?  </a:t>
            </a:r>
          </a:p>
          <a:p>
            <a:pPr marL="457200" indent="-457200">
              <a:buFont typeface="Arial" panose="020B0604020202020204" pitchFamily="34" charset="0"/>
              <a:buChar char="•"/>
            </a:pPr>
            <a:r>
              <a:rPr lang="en-US" sz="2800" dirty="0"/>
              <a:t>Does this reveal function?   </a:t>
            </a:r>
          </a:p>
        </p:txBody>
      </p:sp>
    </p:spTree>
    <p:extLst>
      <p:ext uri="{BB962C8B-B14F-4D97-AF65-F5344CB8AC3E}">
        <p14:creationId xmlns:p14="http://schemas.microsoft.com/office/powerpoint/2010/main" val="2218997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11C1-5ACF-5542-B46D-38AC0F6EAD9A}"/>
              </a:ext>
            </a:extLst>
          </p:cNvPr>
          <p:cNvSpPr>
            <a:spLocks noGrp="1"/>
          </p:cNvSpPr>
          <p:nvPr>
            <p:ph type="title"/>
          </p:nvPr>
        </p:nvSpPr>
        <p:spPr>
          <a:xfrm>
            <a:off x="368294" y="182563"/>
            <a:ext cx="11823706" cy="1295400"/>
          </a:xfrm>
        </p:spPr>
        <p:txBody>
          <a:bodyPr/>
          <a:lstStyle/>
          <a:p>
            <a:pPr algn="l"/>
            <a:r>
              <a:rPr lang="en-US" sz="4000" dirty="0"/>
              <a:t>Gene Transfer Agents: </a:t>
            </a:r>
            <a:br>
              <a:rPr lang="en-US" sz="4000" dirty="0"/>
            </a:br>
            <a:r>
              <a:rPr lang="en-US" sz="4000" dirty="0"/>
              <a:t>   Defective phage, no longer recognize their own DNA</a:t>
            </a:r>
          </a:p>
        </p:txBody>
      </p:sp>
      <p:sp>
        <p:nvSpPr>
          <p:cNvPr id="6" name="TextBox 5">
            <a:extLst>
              <a:ext uri="{FF2B5EF4-FFF2-40B4-BE49-F238E27FC236}">
                <a16:creationId xmlns:a16="http://schemas.microsoft.com/office/drawing/2014/main" id="{F535951B-FFF7-8B4B-B629-FD863170E4E1}"/>
              </a:ext>
            </a:extLst>
          </p:cNvPr>
          <p:cNvSpPr txBox="1"/>
          <p:nvPr/>
        </p:nvSpPr>
        <p:spPr>
          <a:xfrm>
            <a:off x="485476" y="6235568"/>
            <a:ext cx="10598414" cy="400110"/>
          </a:xfrm>
          <a:prstGeom prst="rect">
            <a:avLst/>
          </a:prstGeom>
          <a:noFill/>
        </p:spPr>
        <p:txBody>
          <a:bodyPr wrap="none" rtlCol="0">
            <a:spAutoFit/>
          </a:bodyPr>
          <a:lstStyle/>
          <a:p>
            <a:r>
              <a:rPr lang="en-US" sz="2000" dirty="0"/>
              <a:t>The heads of GTAs are smaller than is necessary to pack all of the genes encoding the GTA </a:t>
            </a:r>
          </a:p>
        </p:txBody>
      </p:sp>
      <p:sp>
        <p:nvSpPr>
          <p:cNvPr id="8" name="TextBox 7">
            <a:extLst>
              <a:ext uri="{FF2B5EF4-FFF2-40B4-BE49-F238E27FC236}">
                <a16:creationId xmlns:a16="http://schemas.microsoft.com/office/drawing/2014/main" id="{FD4E7DE3-422D-C240-9208-B2DA6FA8D3C0}"/>
              </a:ext>
            </a:extLst>
          </p:cNvPr>
          <p:cNvSpPr txBox="1"/>
          <p:nvPr/>
        </p:nvSpPr>
        <p:spPr>
          <a:xfrm>
            <a:off x="6505303" y="2333310"/>
            <a:ext cx="5686697" cy="1754326"/>
          </a:xfrm>
          <a:prstGeom prst="rect">
            <a:avLst/>
          </a:prstGeom>
          <a:noFill/>
        </p:spPr>
        <p:txBody>
          <a:bodyPr wrap="square" rtlCol="0">
            <a:spAutoFit/>
          </a:bodyPr>
          <a:lstStyle/>
          <a:p>
            <a:r>
              <a:rPr lang="en-US" dirty="0"/>
              <a:t>From: </a:t>
            </a:r>
          </a:p>
          <a:p>
            <a:r>
              <a:rPr lang="en-US" dirty="0">
                <a:hlinkClick r:id="rId3"/>
              </a:rPr>
              <a:t>Andrew S. Lang</a:t>
            </a:r>
            <a:r>
              <a:rPr lang="en-US" dirty="0"/>
              <a:t>, </a:t>
            </a:r>
            <a:r>
              <a:rPr lang="en-US" dirty="0">
                <a:hlinkClick r:id="rId4"/>
              </a:rPr>
              <a:t>Olga Zhaxybayeva</a:t>
            </a:r>
            <a:r>
              <a:rPr lang="en-US" dirty="0"/>
              <a:t>, and  </a:t>
            </a:r>
            <a:r>
              <a:rPr lang="en-US" dirty="0">
                <a:hlinkClick r:id="rId5"/>
              </a:rPr>
              <a:t>J. Thomas Beatty</a:t>
            </a:r>
            <a:r>
              <a:rPr lang="en-US" dirty="0"/>
              <a:t>:</a:t>
            </a:r>
            <a:r>
              <a:rPr lang="en-US" baseline="30000" dirty="0"/>
              <a:t> </a:t>
            </a:r>
            <a:r>
              <a:rPr lang="en-US" dirty="0"/>
              <a:t>Gene transfer agents: phage-like elements of genetic exchange.</a:t>
            </a:r>
            <a:br>
              <a:rPr lang="en-US" dirty="0"/>
            </a:br>
            <a:r>
              <a:rPr lang="nn-NO" dirty="0">
                <a:hlinkClick r:id="rId6"/>
              </a:rPr>
              <a:t>Nat Rev Microbiol. 2012 Jun 11; 10(7): 472–482.</a:t>
            </a:r>
            <a:endParaRPr lang="en-US" dirty="0"/>
          </a:p>
          <a:p>
            <a:r>
              <a:rPr lang="en-US" dirty="0"/>
              <a:t>https://</a:t>
            </a:r>
            <a:r>
              <a:rPr lang="en-US" dirty="0" err="1"/>
              <a:t>www.ncbi.nlm.nih.gov</a:t>
            </a:r>
            <a:r>
              <a:rPr lang="en-US" dirty="0"/>
              <a:t>/</a:t>
            </a:r>
            <a:r>
              <a:rPr lang="en-US" dirty="0" err="1"/>
              <a:t>pmc</a:t>
            </a:r>
            <a:r>
              <a:rPr lang="en-US" dirty="0"/>
              <a:t>/articles/PMC3626599/</a:t>
            </a:r>
          </a:p>
        </p:txBody>
      </p:sp>
      <p:pic>
        <p:nvPicPr>
          <p:cNvPr id="3" name="Picture 2">
            <a:extLst>
              <a:ext uri="{FF2B5EF4-FFF2-40B4-BE49-F238E27FC236}">
                <a16:creationId xmlns:a16="http://schemas.microsoft.com/office/drawing/2014/main" id="{088D5ADE-1EC2-0F4E-BDEB-493EABB9D69D}"/>
              </a:ext>
            </a:extLst>
          </p:cNvPr>
          <p:cNvPicPr>
            <a:picLocks noChangeAspect="1"/>
          </p:cNvPicPr>
          <p:nvPr/>
        </p:nvPicPr>
        <p:blipFill>
          <a:blip r:embed="rId7"/>
          <a:stretch>
            <a:fillRect/>
          </a:stretch>
        </p:blipFill>
        <p:spPr>
          <a:xfrm>
            <a:off x="838200" y="1477963"/>
            <a:ext cx="5080000" cy="4559300"/>
          </a:xfrm>
          <a:prstGeom prst="rect">
            <a:avLst/>
          </a:prstGeom>
        </p:spPr>
      </p:pic>
    </p:spTree>
    <p:extLst>
      <p:ext uri="{BB962C8B-B14F-4D97-AF65-F5344CB8AC3E}">
        <p14:creationId xmlns:p14="http://schemas.microsoft.com/office/powerpoint/2010/main" val="3308380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2667000" y="381000"/>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GB" sz="2800" b="1" dirty="0">
                <a:solidFill>
                  <a:srgbClr val="FF0000"/>
                </a:solidFill>
                <a:latin typeface="Times New Roman"/>
                <a:ea typeface="+mn-ea"/>
                <a:cs typeface="+mn-cs"/>
              </a:rPr>
              <a:t>PSI </a:t>
            </a:r>
            <a:r>
              <a:rPr lang="en-GB" sz="2800" b="1" dirty="0">
                <a:solidFill>
                  <a:srgbClr val="000000"/>
                </a:solidFill>
                <a:latin typeface="Times New Roman"/>
                <a:ea typeface="+mn-ea"/>
                <a:cs typeface="+mn-cs"/>
              </a:rPr>
              <a:t>(</a:t>
            </a:r>
            <a:r>
              <a:rPr lang="en-US" sz="2800" dirty="0">
                <a:solidFill>
                  <a:srgbClr val="000000"/>
                </a:solidFill>
                <a:latin typeface="Times New Roman"/>
                <a:ea typeface="+mn-ea"/>
                <a:cs typeface="+mn-cs"/>
              </a:rPr>
              <a:t>position-specific iterated) </a:t>
            </a:r>
            <a:r>
              <a:rPr lang="en-GB" sz="2800" b="1" dirty="0">
                <a:solidFill>
                  <a:srgbClr val="FF0000"/>
                </a:solidFill>
                <a:latin typeface="Times New Roman"/>
                <a:ea typeface="+mn-ea"/>
                <a:cs typeface="+mn-cs"/>
              </a:rPr>
              <a:t>BLAST</a:t>
            </a:r>
          </a:p>
        </p:txBody>
      </p:sp>
      <p:sp>
        <p:nvSpPr>
          <p:cNvPr id="15362" name="Text Box 4"/>
          <p:cNvSpPr txBox="1">
            <a:spLocks noChangeArrowheads="1"/>
          </p:cNvSpPr>
          <p:nvPr/>
        </p:nvSpPr>
        <p:spPr bwMode="auto">
          <a:xfrm>
            <a:off x="672662" y="1371601"/>
            <a:ext cx="1127760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fontAlgn="auto">
              <a:spcBef>
                <a:spcPts val="0"/>
              </a:spcBef>
              <a:spcAft>
                <a:spcPts val="0"/>
              </a:spcAft>
              <a:defRPr/>
            </a:pPr>
            <a:r>
              <a:rPr lang="en-US" b="0" dirty="0">
                <a:solidFill>
                  <a:srgbClr val="000000"/>
                </a:solidFill>
                <a:latin typeface="Arial" charset="0"/>
              </a:rPr>
              <a:t>The NCBI page described PSI blast as follows: </a:t>
            </a:r>
          </a:p>
          <a:p>
            <a:pPr defTabSz="457200" fontAlgn="auto">
              <a:spcBef>
                <a:spcPts val="0"/>
              </a:spcBef>
              <a:spcAft>
                <a:spcPts val="0"/>
              </a:spcAft>
              <a:defRPr/>
            </a:pPr>
            <a:endParaRPr lang="en-US" b="0" dirty="0">
              <a:solidFill>
                <a:srgbClr val="000000"/>
              </a:solidFill>
              <a:latin typeface="Arial" charset="0"/>
            </a:endParaRPr>
          </a:p>
          <a:p>
            <a:pPr defTabSz="457200" fontAlgn="auto">
              <a:spcBef>
                <a:spcPts val="0"/>
              </a:spcBef>
              <a:spcAft>
                <a:spcPts val="0"/>
              </a:spcAft>
              <a:defRPr/>
            </a:pPr>
            <a:r>
              <a:rPr lang="en-US" b="0" dirty="0">
                <a:solidFill>
                  <a:srgbClr val="000000"/>
                </a:solidFill>
                <a:latin typeface="Arial" charset="0"/>
              </a:rPr>
              <a:t>“</a:t>
            </a:r>
            <a:r>
              <a:rPr lang="en-US" altLang="ja-JP" b="0" i="1" dirty="0">
                <a:solidFill>
                  <a:srgbClr val="000000"/>
                </a:solidFill>
                <a:latin typeface="Arial" charset="0"/>
              </a:rPr>
              <a:t>Position-Specific Iterated BLAST (PSI-BLAST) provides an automated, easy-to-use version of a "profile" search, which is a sensitive way to look for sequence homologues. </a:t>
            </a:r>
          </a:p>
          <a:p>
            <a:pPr defTabSz="457200" fontAlgn="auto">
              <a:spcBef>
                <a:spcPts val="0"/>
              </a:spcBef>
              <a:spcAft>
                <a:spcPts val="0"/>
              </a:spcAft>
              <a:defRPr/>
            </a:pPr>
            <a:endParaRPr lang="en-US" b="0" i="1" dirty="0">
              <a:solidFill>
                <a:srgbClr val="000000"/>
              </a:solidFill>
              <a:latin typeface="Arial" charset="0"/>
            </a:endParaRPr>
          </a:p>
          <a:p>
            <a:pPr defTabSz="457200" fontAlgn="auto">
              <a:spcBef>
                <a:spcPts val="0"/>
              </a:spcBef>
              <a:spcAft>
                <a:spcPts val="0"/>
              </a:spcAft>
              <a:defRPr/>
            </a:pPr>
            <a:r>
              <a:rPr lang="en-US" b="0" i="1" dirty="0">
                <a:solidFill>
                  <a:srgbClr val="000000"/>
                </a:solidFill>
                <a:latin typeface="Arial" charset="0"/>
              </a:rPr>
              <a:t>The program first performs a gapped BLAST database search. The PSI-BLAST program uses the information from any significant alignments returned to construct a position-specific score matrix, which replaces the query sequence for the next round of database searching. </a:t>
            </a:r>
            <a:br>
              <a:rPr lang="en-US" b="0" i="1" dirty="0">
                <a:solidFill>
                  <a:srgbClr val="000000"/>
                </a:solidFill>
                <a:latin typeface="Arial" charset="0"/>
              </a:rPr>
            </a:br>
            <a:endParaRPr lang="en-US" b="0" i="1" dirty="0">
              <a:solidFill>
                <a:srgbClr val="000000"/>
              </a:solidFill>
              <a:latin typeface="Arial" charset="0"/>
            </a:endParaRPr>
          </a:p>
          <a:p>
            <a:pPr defTabSz="457200" fontAlgn="auto">
              <a:spcBef>
                <a:spcPts val="0"/>
              </a:spcBef>
              <a:spcAft>
                <a:spcPts val="0"/>
              </a:spcAft>
              <a:defRPr/>
            </a:pPr>
            <a:r>
              <a:rPr lang="en-US" b="0" i="1" dirty="0">
                <a:solidFill>
                  <a:srgbClr val="000000"/>
                </a:solidFill>
                <a:latin typeface="Arial" charset="0"/>
              </a:rPr>
              <a:t>PSI-BLAST may be iterated until no new significant alignments are found. At this time PSI-BLAST may be used only for comparing protein queries with protein databases.</a:t>
            </a:r>
            <a:r>
              <a:rPr lang="en-US" b="0" dirty="0">
                <a:solidFill>
                  <a:srgbClr val="000000"/>
                </a:solidFill>
                <a:latin typeface="Arial" charset="0"/>
              </a:rPr>
              <a:t>”  </a:t>
            </a:r>
            <a:endParaRPr lang="en-US" b="0" dirty="0">
              <a:solidFill>
                <a:srgbClr val="000000"/>
              </a:solidFill>
            </a:endParaRPr>
          </a:p>
        </p:txBody>
      </p:sp>
      <p:sp>
        <p:nvSpPr>
          <p:cNvPr id="15363" name="TextBox 1"/>
          <p:cNvSpPr txBox="1">
            <a:spLocks noChangeArrowheads="1"/>
          </p:cNvSpPr>
          <p:nvPr/>
        </p:nvSpPr>
        <p:spPr bwMode="auto">
          <a:xfrm>
            <a:off x="9939339" y="3436938"/>
            <a:ext cx="1857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endParaRPr lang="en-US">
              <a:solidFill>
                <a:srgbClr val="000000"/>
              </a:solidFill>
            </a:endParaRPr>
          </a:p>
        </p:txBody>
      </p:sp>
    </p:spTree>
    <p:extLst>
      <p:ext uri="{BB962C8B-B14F-4D97-AF65-F5344CB8AC3E}">
        <p14:creationId xmlns:p14="http://schemas.microsoft.com/office/powerpoint/2010/main" val="3936883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7C4A5D34-E5AA-BE4D-BA3F-4917093EA958}"/>
              </a:ext>
            </a:extLst>
          </p:cNvPr>
          <p:cNvSpPr>
            <a:spLocks noGrp="1"/>
          </p:cNvSpPr>
          <p:nvPr>
            <p:ph type="title"/>
          </p:nvPr>
        </p:nvSpPr>
        <p:spPr>
          <a:xfrm>
            <a:off x="1981200" y="76200"/>
            <a:ext cx="8229600" cy="1143000"/>
          </a:xfrm>
        </p:spPr>
        <p:txBody>
          <a:bodyPr/>
          <a:lstStyle/>
          <a:p>
            <a:r>
              <a:rPr lang="en-US" altLang="en-US" sz="2000"/>
              <a:t>GTA Origin and Evolution</a:t>
            </a:r>
          </a:p>
        </p:txBody>
      </p:sp>
      <p:sp>
        <p:nvSpPr>
          <p:cNvPr id="6" name="TextBox 5">
            <a:extLst>
              <a:ext uri="{FF2B5EF4-FFF2-40B4-BE49-F238E27FC236}">
                <a16:creationId xmlns:a16="http://schemas.microsoft.com/office/drawing/2014/main" id="{A1E733B7-35B1-EF46-B887-9C29597F52D1}"/>
              </a:ext>
            </a:extLst>
          </p:cNvPr>
          <p:cNvSpPr txBox="1">
            <a:spLocks noChangeArrowheads="1"/>
          </p:cNvSpPr>
          <p:nvPr/>
        </p:nvSpPr>
        <p:spPr bwMode="auto">
          <a:xfrm>
            <a:off x="1719264" y="1096964"/>
            <a:ext cx="868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a:t>The conserved gene neighborhoods suggests vertical inheritance in </a:t>
            </a:r>
            <a:r>
              <a:rPr lang="el-GR" altLang="en-US" sz="1600"/>
              <a:t>α</a:t>
            </a:r>
            <a:r>
              <a:rPr lang="en-US" altLang="en-US" sz="1600"/>
              <a:t>-proteobacterial lineages </a:t>
            </a:r>
          </a:p>
        </p:txBody>
      </p:sp>
      <p:grpSp>
        <p:nvGrpSpPr>
          <p:cNvPr id="4" name="Group 3">
            <a:extLst>
              <a:ext uri="{FF2B5EF4-FFF2-40B4-BE49-F238E27FC236}">
                <a16:creationId xmlns:a16="http://schemas.microsoft.com/office/drawing/2014/main" id="{02E22968-9A3A-1448-B432-03FBC3FA509B}"/>
              </a:ext>
            </a:extLst>
          </p:cNvPr>
          <p:cNvGrpSpPr>
            <a:grpSpLocks/>
          </p:cNvGrpSpPr>
          <p:nvPr/>
        </p:nvGrpSpPr>
        <p:grpSpPr bwMode="auto">
          <a:xfrm>
            <a:off x="3940175" y="1743075"/>
            <a:ext cx="4419600" cy="5003800"/>
            <a:chOff x="2415540" y="1743611"/>
            <a:chExt cx="4419600" cy="5003960"/>
          </a:xfrm>
        </p:grpSpPr>
        <p:sp>
          <p:nvSpPr>
            <p:cNvPr id="25606" name="TextBox 7">
              <a:extLst>
                <a:ext uri="{FF2B5EF4-FFF2-40B4-BE49-F238E27FC236}">
                  <a16:creationId xmlns:a16="http://schemas.microsoft.com/office/drawing/2014/main" id="{BD93DD28-A0FA-764E-B257-EEF88AE8DADA}"/>
                </a:ext>
              </a:extLst>
            </p:cNvPr>
            <p:cNvSpPr txBox="1">
              <a:spLocks noChangeArrowheads="1"/>
            </p:cNvSpPr>
            <p:nvPr/>
          </p:nvSpPr>
          <p:spPr bwMode="auto">
            <a:xfrm>
              <a:off x="3286125" y="6562905"/>
              <a:ext cx="27622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600" b="1"/>
                <a:t>Lang, A.S. &amp; Beatty, J.T.  Trends in Microbiology , Vol.15, No.2 , 2006</a:t>
              </a:r>
            </a:p>
          </p:txBody>
        </p:sp>
        <p:pic>
          <p:nvPicPr>
            <p:cNvPr id="25607" name="Picture 2">
              <a:extLst>
                <a:ext uri="{FF2B5EF4-FFF2-40B4-BE49-F238E27FC236}">
                  <a16:creationId xmlns:a16="http://schemas.microsoft.com/office/drawing/2014/main" id="{73A49C53-28E7-AE42-A3CA-F8AA1EF6319E}"/>
                </a:ext>
              </a:extLst>
            </p:cNvPr>
            <p:cNvPicPr>
              <a:picLocks noChangeAspect="1"/>
            </p:cNvPicPr>
            <p:nvPr/>
          </p:nvPicPr>
          <p:blipFill>
            <a:blip r:embed="rId3">
              <a:extLst>
                <a:ext uri="{28A0092B-C50C-407E-A947-70E740481C1C}">
                  <a14:useLocalDpi xmlns:a14="http://schemas.microsoft.com/office/drawing/2010/main" val="0"/>
                </a:ext>
              </a:extLst>
            </a:blip>
            <a:srcRect l="616" t="607" r="723" b="1648"/>
            <a:stretch>
              <a:fillRect/>
            </a:stretch>
          </p:blipFill>
          <p:spPr bwMode="auto">
            <a:xfrm>
              <a:off x="2415540" y="1743611"/>
              <a:ext cx="4419600" cy="473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9172BBD5-FE81-DE49-8429-0C154E2886EA}"/>
              </a:ext>
            </a:extLst>
          </p:cNvPr>
          <p:cNvSpPr>
            <a:spLocks noChangeArrowheads="1"/>
          </p:cNvSpPr>
          <p:nvPr/>
        </p:nvSpPr>
        <p:spPr bwMode="auto">
          <a:xfrm>
            <a:off x="3940176" y="1919288"/>
            <a:ext cx="403225" cy="203835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
        <p:nvSpPr>
          <p:cNvPr id="10" name="Rectangle 9">
            <a:extLst>
              <a:ext uri="{FF2B5EF4-FFF2-40B4-BE49-F238E27FC236}">
                <a16:creationId xmlns:a16="http://schemas.microsoft.com/office/drawing/2014/main" id="{A9F776BC-F3C9-0441-8239-BAD1438744B9}"/>
              </a:ext>
            </a:extLst>
          </p:cNvPr>
          <p:cNvSpPr>
            <a:spLocks noChangeArrowheads="1"/>
          </p:cNvSpPr>
          <p:nvPr/>
        </p:nvSpPr>
        <p:spPr bwMode="auto">
          <a:xfrm>
            <a:off x="7572375" y="1919288"/>
            <a:ext cx="787400" cy="203835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Tree>
    <p:extLst>
      <p:ext uri="{BB962C8B-B14F-4D97-AF65-F5344CB8AC3E}">
        <p14:creationId xmlns:p14="http://schemas.microsoft.com/office/powerpoint/2010/main" val="1074896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kuloth\2015\07-July\10-07-2015\nrg_issue\slides_img\nrg3962-f2.jpg">
            <a:extLst>
              <a:ext uri="{FF2B5EF4-FFF2-40B4-BE49-F238E27FC236}">
                <a16:creationId xmlns:a16="http://schemas.microsoft.com/office/drawing/2014/main" id="{C267C97E-1D7A-CC40-9723-53EF617BB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637" y="737461"/>
            <a:ext cx="6266591" cy="587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57AB052-D10B-174E-AC16-CC76B716F8E8}"/>
              </a:ext>
            </a:extLst>
          </p:cNvPr>
          <p:cNvSpPr txBox="1"/>
          <p:nvPr/>
        </p:nvSpPr>
        <p:spPr>
          <a:xfrm>
            <a:off x="116515" y="5658874"/>
            <a:ext cx="4646023" cy="923330"/>
          </a:xfrm>
          <a:prstGeom prst="rect">
            <a:avLst/>
          </a:prstGeom>
          <a:noFill/>
        </p:spPr>
        <p:txBody>
          <a:bodyPr wrap="square" rtlCol="0">
            <a:spAutoFit/>
          </a:bodyPr>
          <a:lstStyle/>
          <a:p>
            <a:pPr fontAlgn="base">
              <a:spcBef>
                <a:spcPct val="0"/>
              </a:spcBef>
              <a:spcAft>
                <a:spcPct val="0"/>
              </a:spcAft>
              <a:defRPr/>
            </a:pPr>
            <a:r>
              <a:rPr lang="en-US" dirty="0">
                <a:solidFill>
                  <a:srgbClr val="000000"/>
                </a:solidFill>
                <a:latin typeface="Arial" panose="020B0604020202020204" pitchFamily="34" charset="0"/>
              </a:rPr>
              <a:t>From: </a:t>
            </a:r>
            <a:r>
              <a:rPr lang="en-US" dirty="0">
                <a:solidFill>
                  <a:srgbClr val="000000"/>
                </a:solidFill>
                <a:latin typeface="Arial" panose="020B0604020202020204" pitchFamily="34" charset="0"/>
                <a:hlinkClick r:id="rId4"/>
              </a:rPr>
              <a:t>https://www.nature.com/articles/nrg3962</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doi</a:t>
            </a:r>
            <a:r>
              <a:rPr lang="en-US" dirty="0">
                <a:solidFill>
                  <a:srgbClr val="000000"/>
                </a:solidFill>
                <a:latin typeface="Arial" panose="020B0604020202020204" pitchFamily="34" charset="0"/>
              </a:rPr>
              <a:t>: 10.1038/nrg3962</a:t>
            </a:r>
          </a:p>
        </p:txBody>
      </p:sp>
      <p:sp>
        <p:nvSpPr>
          <p:cNvPr id="7" name="TextBox 6">
            <a:extLst>
              <a:ext uri="{FF2B5EF4-FFF2-40B4-BE49-F238E27FC236}">
                <a16:creationId xmlns:a16="http://schemas.microsoft.com/office/drawing/2014/main" id="{6835FDC2-A4CF-EB4F-9978-6A2167030067}"/>
              </a:ext>
            </a:extLst>
          </p:cNvPr>
          <p:cNvSpPr txBox="1"/>
          <p:nvPr/>
        </p:nvSpPr>
        <p:spPr>
          <a:xfrm>
            <a:off x="1524001" y="135697"/>
            <a:ext cx="6019597" cy="369332"/>
          </a:xfrm>
          <a:prstGeom prst="rect">
            <a:avLst/>
          </a:prstGeom>
          <a:noFill/>
        </p:spPr>
        <p:txBody>
          <a:bodyPr wrap="none" rtlCol="0">
            <a:spAutoFit/>
          </a:bodyPr>
          <a:lstStyle/>
          <a:p>
            <a:pPr fontAlgn="base">
              <a:spcBef>
                <a:spcPct val="0"/>
              </a:spcBef>
              <a:spcAft>
                <a:spcPct val="0"/>
              </a:spcAft>
              <a:defRPr/>
            </a:pPr>
            <a:r>
              <a:rPr lang="en-US" b="1" dirty="0">
                <a:solidFill>
                  <a:srgbClr val="000000"/>
                </a:solidFill>
                <a:latin typeface="Arial" panose="020B0604020202020204" pitchFamily="34" charset="0"/>
              </a:rPr>
              <a:t>Figure 2: Nested levels of selection on gene content. </a:t>
            </a: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580622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1765300" y="292101"/>
            <a:ext cx="6084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2044700" y="754064"/>
            <a:ext cx="8369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1890714"/>
            <a:ext cx="6756400" cy="466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381644"/>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8A8B9E-A7DA-2643-B91A-10FE42979A91}"/>
              </a:ext>
            </a:extLst>
          </p:cNvPr>
          <p:cNvSpPr txBox="1"/>
          <p:nvPr/>
        </p:nvSpPr>
        <p:spPr>
          <a:xfrm>
            <a:off x="754299" y="215732"/>
            <a:ext cx="10434331" cy="1446550"/>
          </a:xfrm>
          <a:prstGeom prst="rect">
            <a:avLst/>
          </a:prstGeom>
          <a:noFill/>
        </p:spPr>
        <p:txBody>
          <a:bodyPr wrap="none" rtlCol="0">
            <a:spAutoFit/>
          </a:bodyPr>
          <a:lstStyle/>
          <a:p>
            <a:r>
              <a:rPr lang="en-US" sz="2200" dirty="0"/>
              <a:t>GTAs cannot survive as </a:t>
            </a:r>
            <a:r>
              <a:rPr lang="en-US" sz="2200" b="1" dirty="0"/>
              <a:t>selfish genetic elements</a:t>
            </a:r>
            <a:r>
              <a:rPr lang="en-US" sz="2200" dirty="0"/>
              <a:t>, because </a:t>
            </a:r>
          </a:p>
          <a:p>
            <a:pPr marL="285750" indent="-285750">
              <a:buFont typeface="Arial" panose="020B0604020202020204" pitchFamily="34" charset="0"/>
              <a:buChar char="•"/>
            </a:pPr>
            <a:r>
              <a:rPr lang="en-US" sz="2200" dirty="0"/>
              <a:t>GTAs are too small to encode all GTA genes</a:t>
            </a:r>
          </a:p>
          <a:p>
            <a:pPr marL="285750" indent="-285750">
              <a:buFont typeface="Arial" panose="020B0604020202020204" pitchFamily="34" charset="0"/>
              <a:buChar char="•"/>
            </a:pPr>
            <a:r>
              <a:rPr lang="en-US" sz="2200" dirty="0"/>
              <a:t>The GTA+ cell dies upon release of the GTAs</a:t>
            </a:r>
          </a:p>
          <a:p>
            <a:pPr marL="285750" indent="-285750">
              <a:buFont typeface="Arial" panose="020B0604020202020204" pitchFamily="34" charset="0"/>
              <a:buChar char="•"/>
            </a:pPr>
            <a:r>
              <a:rPr lang="en-US" sz="2200" dirty="0"/>
              <a:t>At best one GTA- cell (that has a mutation in its GTA can be converted to GTA+.</a:t>
            </a:r>
          </a:p>
        </p:txBody>
      </p:sp>
      <p:sp>
        <p:nvSpPr>
          <p:cNvPr id="3" name="TextBox 2">
            <a:extLst>
              <a:ext uri="{FF2B5EF4-FFF2-40B4-BE49-F238E27FC236}">
                <a16:creationId xmlns:a16="http://schemas.microsoft.com/office/drawing/2014/main" id="{7928C585-1B78-064E-AD87-BDCD628CE5F8}"/>
              </a:ext>
            </a:extLst>
          </p:cNvPr>
          <p:cNvSpPr txBox="1"/>
          <p:nvPr/>
        </p:nvSpPr>
        <p:spPr>
          <a:xfrm>
            <a:off x="754299" y="1781887"/>
            <a:ext cx="11059298" cy="2800767"/>
          </a:xfrm>
          <a:prstGeom prst="rect">
            <a:avLst/>
          </a:prstGeom>
          <a:noFill/>
        </p:spPr>
        <p:txBody>
          <a:bodyPr wrap="square" rtlCol="0">
            <a:spAutoFit/>
          </a:bodyPr>
          <a:lstStyle/>
          <a:p>
            <a:r>
              <a:rPr lang="en-US" sz="2200" dirty="0"/>
              <a:t>Recombination is </a:t>
            </a:r>
            <a:r>
              <a:rPr lang="en-US" sz="2200" b="1" dirty="0"/>
              <a:t>beneficial to a group</a:t>
            </a:r>
            <a:r>
              <a:rPr lang="en-US" sz="2200" dirty="0"/>
              <a:t>, because it prevents slightly deleterious mutations to be fixed along site beneficial ones, and it allows beneficial mutations that occurred in different cells to come together in a lineage. </a:t>
            </a:r>
            <a:br>
              <a:rPr lang="en-US" sz="2200" dirty="0"/>
            </a:br>
            <a:r>
              <a:rPr lang="en-US" sz="2200" dirty="0"/>
              <a:t>However, GTAs do not represent an </a:t>
            </a:r>
            <a:r>
              <a:rPr lang="en-US" sz="2200" b="1" dirty="0"/>
              <a:t>evolutionary stable strategy</a:t>
            </a:r>
            <a:r>
              <a:rPr lang="en-US" sz="2200" dirty="0"/>
              <a:t>. </a:t>
            </a:r>
          </a:p>
          <a:p>
            <a:pPr marL="285750" indent="-285750">
              <a:buFont typeface="Arial" panose="020B0604020202020204" pitchFamily="34" charset="0"/>
              <a:buChar char="•"/>
            </a:pPr>
            <a:r>
              <a:rPr lang="en-US" sz="2200" dirty="0"/>
              <a:t>GTA- cells can invade GTA+ population (the never lyse themselves, and the reap the benefits of recombination).</a:t>
            </a:r>
          </a:p>
          <a:p>
            <a:pPr marL="285750" indent="-285750">
              <a:buFont typeface="Arial" panose="020B0604020202020204" pitchFamily="34" charset="0"/>
              <a:buChar char="•"/>
            </a:pPr>
            <a:r>
              <a:rPr lang="en-US" sz="2200" dirty="0"/>
              <a:t>GTA+ cells can only invade a GTA- population, if the GTA+ cells manage somehow to restrict recombination to other GTA+ cells.</a:t>
            </a:r>
          </a:p>
        </p:txBody>
      </p:sp>
      <p:sp>
        <p:nvSpPr>
          <p:cNvPr id="4" name="TextBox 3">
            <a:extLst>
              <a:ext uri="{FF2B5EF4-FFF2-40B4-BE49-F238E27FC236}">
                <a16:creationId xmlns:a16="http://schemas.microsoft.com/office/drawing/2014/main" id="{E09D29DA-8D30-3B4D-AF2C-5EF1F60FBF98}"/>
              </a:ext>
            </a:extLst>
          </p:cNvPr>
          <p:cNvSpPr txBox="1"/>
          <p:nvPr/>
        </p:nvSpPr>
        <p:spPr>
          <a:xfrm>
            <a:off x="754299" y="4647167"/>
            <a:ext cx="11305895" cy="2123658"/>
          </a:xfrm>
          <a:prstGeom prst="rect">
            <a:avLst/>
          </a:prstGeom>
          <a:noFill/>
        </p:spPr>
        <p:txBody>
          <a:bodyPr wrap="square" rtlCol="0">
            <a:spAutoFit/>
          </a:bodyPr>
          <a:lstStyle/>
          <a:p>
            <a:r>
              <a:rPr lang="en-US" sz="2200" dirty="0"/>
              <a:t>Why are GTAs around?</a:t>
            </a:r>
          </a:p>
          <a:p>
            <a:pPr marL="285750" indent="-285750">
              <a:buFont typeface="Arial" panose="020B0604020202020204" pitchFamily="34" charset="0"/>
              <a:buChar char="•"/>
            </a:pPr>
            <a:r>
              <a:rPr lang="en-US" sz="2200" dirty="0"/>
              <a:t>GTAs just represent decaying phages … But they are under purifying selection (however, see below). </a:t>
            </a:r>
          </a:p>
          <a:p>
            <a:pPr marL="285750" indent="-285750">
              <a:buFont typeface="Arial" panose="020B0604020202020204" pitchFamily="34" charset="0"/>
              <a:buChar char="•"/>
            </a:pPr>
            <a:r>
              <a:rPr lang="en-US" sz="2200" dirty="0"/>
              <a:t>The gene transfer they catalyze has some other benefits; Rosie Redfield (</a:t>
            </a:r>
            <a:r>
              <a:rPr lang="en-US" sz="2200" dirty="0">
                <a:hlinkClick r:id="rId2"/>
              </a:rPr>
              <a:t>here</a:t>
            </a:r>
            <a:r>
              <a:rPr lang="en-US" sz="2200" dirty="0"/>
              <a:t>) discusses the possibility that they might help transfer immunity against phages.  (Can this be an evolutionary stable strategy?) </a:t>
            </a:r>
          </a:p>
        </p:txBody>
      </p:sp>
    </p:spTree>
    <p:extLst>
      <p:ext uri="{BB962C8B-B14F-4D97-AF65-F5344CB8AC3E}">
        <p14:creationId xmlns:p14="http://schemas.microsoft.com/office/powerpoint/2010/main" val="1646998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8F60-C6EF-A642-8391-CD32494BE806}"/>
              </a:ext>
            </a:extLst>
          </p:cNvPr>
          <p:cNvPicPr>
            <a:picLocks noChangeAspect="1"/>
          </p:cNvPicPr>
          <p:nvPr/>
        </p:nvPicPr>
        <p:blipFill>
          <a:blip r:embed="rId3"/>
          <a:stretch>
            <a:fillRect/>
          </a:stretch>
        </p:blipFill>
        <p:spPr>
          <a:xfrm>
            <a:off x="3237053" y="535455"/>
            <a:ext cx="5680758" cy="4485626"/>
          </a:xfrm>
          <a:prstGeom prst="rect">
            <a:avLst/>
          </a:prstGeom>
        </p:spPr>
      </p:pic>
      <p:sp>
        <p:nvSpPr>
          <p:cNvPr id="3" name="TextBox 2">
            <a:extLst>
              <a:ext uri="{FF2B5EF4-FFF2-40B4-BE49-F238E27FC236}">
                <a16:creationId xmlns:a16="http://schemas.microsoft.com/office/drawing/2014/main" id="{F18B9B9D-D73E-4441-8009-5F6C7A3342C8}"/>
              </a:ext>
            </a:extLst>
          </p:cNvPr>
          <p:cNvSpPr txBox="1"/>
          <p:nvPr/>
        </p:nvSpPr>
        <p:spPr>
          <a:xfrm>
            <a:off x="1042727" y="5206080"/>
            <a:ext cx="5680757" cy="1569660"/>
          </a:xfrm>
          <a:prstGeom prst="rect">
            <a:avLst/>
          </a:prstGeom>
          <a:noFill/>
        </p:spPr>
        <p:txBody>
          <a:bodyPr wrap="square" rtlCol="0">
            <a:spAutoFit/>
          </a:bodyPr>
          <a:lstStyle/>
          <a:p>
            <a:r>
              <a:rPr lang="en-US" dirty="0"/>
              <a:t>GTA- cells can invade GTA populations, the reverse is only possible (Panel B), if GTA+ cells can restrict the benefits of recombination to GTA+ cells.</a:t>
            </a:r>
          </a:p>
        </p:txBody>
      </p:sp>
      <p:sp>
        <p:nvSpPr>
          <p:cNvPr id="4" name="TextBox 3">
            <a:extLst>
              <a:ext uri="{FF2B5EF4-FFF2-40B4-BE49-F238E27FC236}">
                <a16:creationId xmlns:a16="http://schemas.microsoft.com/office/drawing/2014/main" id="{72043BBE-7C3A-4E45-A68B-925EE9DAC5B8}"/>
              </a:ext>
            </a:extLst>
          </p:cNvPr>
          <p:cNvSpPr txBox="1"/>
          <p:nvPr/>
        </p:nvSpPr>
        <p:spPr>
          <a:xfrm>
            <a:off x="7322918" y="5683171"/>
            <a:ext cx="3171317" cy="369332"/>
          </a:xfrm>
          <a:prstGeom prst="rect">
            <a:avLst/>
          </a:prstGeom>
          <a:noFill/>
        </p:spPr>
        <p:txBody>
          <a:bodyPr wrap="none" rtlCol="0">
            <a:spAutoFit/>
          </a:bodyPr>
          <a:lstStyle/>
          <a:p>
            <a:r>
              <a:rPr lang="en-US" dirty="0"/>
              <a:t>From Soucy and Redfield (2018)</a:t>
            </a:r>
          </a:p>
        </p:txBody>
      </p:sp>
      <p:sp>
        <p:nvSpPr>
          <p:cNvPr id="5" name="TextBox 4">
            <a:extLst>
              <a:ext uri="{FF2B5EF4-FFF2-40B4-BE49-F238E27FC236}">
                <a16:creationId xmlns:a16="http://schemas.microsoft.com/office/drawing/2014/main" id="{3363B483-3175-D046-B007-3D127C420ED9}"/>
              </a:ext>
            </a:extLst>
          </p:cNvPr>
          <p:cNvSpPr txBox="1"/>
          <p:nvPr/>
        </p:nvSpPr>
        <p:spPr>
          <a:xfrm>
            <a:off x="7415515" y="6039871"/>
            <a:ext cx="2730235" cy="369332"/>
          </a:xfrm>
          <a:prstGeom prst="rect">
            <a:avLst/>
          </a:prstGeom>
          <a:noFill/>
        </p:spPr>
        <p:txBody>
          <a:bodyPr wrap="none" rtlCol="0">
            <a:spAutoFit/>
          </a:bodyPr>
          <a:lstStyle/>
          <a:p>
            <a:r>
              <a:rPr lang="en-US" dirty="0">
                <a:hlinkClick r:id="rId4"/>
              </a:rPr>
              <a:t>10.3389/fmicb.2018.02527</a:t>
            </a:r>
            <a:endParaRPr lang="en-US" dirty="0"/>
          </a:p>
        </p:txBody>
      </p:sp>
    </p:spTree>
    <p:extLst>
      <p:ext uri="{BB962C8B-B14F-4D97-AF65-F5344CB8AC3E}">
        <p14:creationId xmlns:p14="http://schemas.microsoft.com/office/powerpoint/2010/main" val="2651330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1835151" y="300039"/>
            <a:ext cx="8520113" cy="409575"/>
          </a:xfrm>
        </p:spPr>
        <p:txBody>
          <a:bodyPr/>
          <a:lstStyle/>
          <a:p>
            <a:pPr algn="ctr" eaLnBrk="1" hangingPunct="1"/>
            <a:r>
              <a:rPr lang="en-US" sz="2000" dirty="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4062413" y="1724025"/>
            <a:ext cx="3865562" cy="3244850"/>
          </a:xfrm>
        </p:spPr>
      </p:pic>
      <p:sp>
        <p:nvSpPr>
          <p:cNvPr id="5" name="TextBox 4"/>
          <p:cNvSpPr txBox="1">
            <a:spLocks noChangeArrowheads="1"/>
          </p:cNvSpPr>
          <p:nvPr/>
        </p:nvSpPr>
        <p:spPr bwMode="auto">
          <a:xfrm>
            <a:off x="2143125" y="1074738"/>
            <a:ext cx="8024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dirty="0" err="1">
                <a:solidFill>
                  <a:srgbClr val="000000"/>
                </a:solidFill>
                <a:cs typeface="Arial" charset="0"/>
              </a:rPr>
              <a:t>dN</a:t>
            </a:r>
            <a:r>
              <a:rPr lang="en-US" sz="2000" dirty="0">
                <a:solidFill>
                  <a:srgbClr val="000000"/>
                </a:solidFill>
                <a:cs typeface="Arial" charset="0"/>
              </a:rPr>
              <a:t>/</a:t>
            </a:r>
            <a:r>
              <a:rPr lang="en-US" sz="2000" dirty="0" err="1">
                <a:solidFill>
                  <a:srgbClr val="000000"/>
                </a:solidFill>
                <a:cs typeface="Arial" charset="0"/>
              </a:rPr>
              <a:t>dS</a:t>
            </a:r>
            <a:r>
              <a:rPr lang="en-US" sz="2000" dirty="0">
                <a:solidFill>
                  <a:srgbClr val="000000"/>
                </a:solidFill>
                <a:cs typeface="Arial" charset="0"/>
              </a:rPr>
              <a:t> &lt;1 for GTA genes has been used to infer selection for function</a:t>
            </a:r>
          </a:p>
        </p:txBody>
      </p:sp>
      <p:grpSp>
        <p:nvGrpSpPr>
          <p:cNvPr id="9" name="Group 8"/>
          <p:cNvGrpSpPr>
            <a:grpSpLocks/>
          </p:cNvGrpSpPr>
          <p:nvPr/>
        </p:nvGrpSpPr>
        <p:grpSpPr bwMode="auto">
          <a:xfrm>
            <a:off x="2143125" y="2530476"/>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3078163" y="5467350"/>
            <a:ext cx="671671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4"/>
          <p:cNvSpPr>
            <a:spLocks noChangeArrowheads="1"/>
          </p:cNvSpPr>
          <p:nvPr/>
        </p:nvSpPr>
        <p:spPr bwMode="auto">
          <a:xfrm>
            <a:off x="3868738" y="5003800"/>
            <a:ext cx="406400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4643438" y="6562725"/>
            <a:ext cx="35814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17368859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85925" y="1435101"/>
            <a:ext cx="8866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5140325" y="4822826"/>
            <a:ext cx="513715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1971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210947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52651"/>
            <a:ext cx="5524500"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Rectangle 3"/>
          <p:cNvSpPr>
            <a:spLocks noChangeArrowheads="1"/>
          </p:cNvSpPr>
          <p:nvPr/>
        </p:nvSpPr>
        <p:spPr bwMode="auto">
          <a:xfrm>
            <a:off x="1752600" y="304800"/>
            <a:ext cx="85725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fontAlgn="base">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1524000" y="2841626"/>
            <a:ext cx="30480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3763963" y="3352800"/>
            <a:ext cx="2895600" cy="0"/>
          </a:xfrm>
          <a:prstGeom prst="line">
            <a:avLst/>
          </a:prstGeom>
          <a:noFill/>
          <a:ln w="76200">
            <a:solidFill>
              <a:srgbClr val="5BD75B"/>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4419600" y="6035676"/>
            <a:ext cx="6370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6245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6462714" y="4987926"/>
            <a:ext cx="32654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7856504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2882349" y="1553740"/>
          <a:ext cx="6158465" cy="4618460"/>
        </p:xfrm>
        <a:graphic>
          <a:graphicData uri="http://schemas.openxmlformats.org/presentationml/2006/ole">
            <mc:AlternateContent xmlns:mc="http://schemas.openxmlformats.org/markup-compatibility/2006">
              <mc:Choice xmlns:v="urn:schemas-microsoft-com:vml" Requires="v">
                <p:oleObj spid="_x0000_s11272" name="Photo Editor Photo" r:id="rId4" imgW="6095238" imgH="4572396" progId="">
                  <p:embed/>
                </p:oleObj>
              </mc:Choice>
              <mc:Fallback>
                <p:oleObj name="Photo Editor Photo" r:id="rId4" imgW="6095238" imgH="4572396" progId="">
                  <p:embed/>
                  <p:pic>
                    <p:nvPicPr>
                      <p:cNvPr id="16076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349" y="1553740"/>
                        <a:ext cx="6158465" cy="4618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1812926" y="115888"/>
            <a:ext cx="8016875" cy="163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1" y="2859089"/>
            <a:ext cx="219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Line 5"/>
          <p:cNvSpPr>
            <a:spLocks noChangeShapeType="1"/>
          </p:cNvSpPr>
          <p:nvPr/>
        </p:nvSpPr>
        <p:spPr bwMode="auto">
          <a:xfrm>
            <a:off x="1812926"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1812926"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8610601" y="873126"/>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0775" name="Line 11"/>
          <p:cNvSpPr>
            <a:spLocks noChangeShapeType="1"/>
          </p:cNvSpPr>
          <p:nvPr/>
        </p:nvSpPr>
        <p:spPr bwMode="auto">
          <a:xfrm>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720851" y="6156325"/>
            <a:ext cx="88439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352280433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1857376" y="284163"/>
            <a:ext cx="85201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1857376" y="1808163"/>
            <a:ext cx="8569325"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4035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2665413" y="687388"/>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GB" b="1" dirty="0">
                <a:solidFill>
                  <a:srgbClr val="003366"/>
                </a:solidFill>
                <a:latin typeface="Times New Roman"/>
                <a:ea typeface="+mn-ea"/>
                <a:cs typeface="+mn-cs"/>
              </a:rPr>
              <a:t>The Psi-Blast </a:t>
            </a:r>
            <a:r>
              <a:rPr lang="en-GB" sz="2800" b="1" dirty="0">
                <a:solidFill>
                  <a:srgbClr val="003366"/>
                </a:solidFill>
                <a:latin typeface="Times New Roman"/>
                <a:ea typeface="+mn-ea"/>
                <a:cs typeface="+mn-cs"/>
              </a:rPr>
              <a:t>Approach</a:t>
            </a:r>
            <a:endParaRPr lang="en-GB" sz="2800" dirty="0">
              <a:solidFill>
                <a:srgbClr val="FF0000"/>
              </a:solidFill>
              <a:latin typeface="Times New Roman" charset="0"/>
              <a:ea typeface="+mn-ea"/>
              <a:cs typeface="+mn-cs"/>
            </a:endParaRPr>
          </a:p>
        </p:txBody>
      </p:sp>
      <p:sp>
        <p:nvSpPr>
          <p:cNvPr id="17410" name="Text Box 3"/>
          <p:cNvSpPr txBox="1">
            <a:spLocks noChangeArrowheads="1"/>
          </p:cNvSpPr>
          <p:nvPr/>
        </p:nvSpPr>
        <p:spPr bwMode="auto">
          <a:xfrm>
            <a:off x="1303283" y="1498008"/>
            <a:ext cx="10710042" cy="2239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fontAlgn="auto">
              <a:lnSpc>
                <a:spcPct val="150000"/>
              </a:lnSpc>
              <a:spcBef>
                <a:spcPts val="0"/>
              </a:spcBef>
              <a:spcAft>
                <a:spcPts val="0"/>
              </a:spcAft>
              <a:defRPr/>
            </a:pPr>
            <a:r>
              <a:rPr lang="en-US" b="0" dirty="0">
                <a:solidFill>
                  <a:srgbClr val="000000"/>
                </a:solidFill>
                <a:latin typeface="Arial" charset="0"/>
              </a:rPr>
              <a:t>1. Use results of </a:t>
            </a:r>
            <a:r>
              <a:rPr lang="en-US" b="0" dirty="0" err="1">
                <a:solidFill>
                  <a:srgbClr val="000000"/>
                </a:solidFill>
                <a:latin typeface="Arial" charset="0"/>
              </a:rPr>
              <a:t>BlastP</a:t>
            </a:r>
            <a:r>
              <a:rPr lang="en-US" b="0" dirty="0">
                <a:solidFill>
                  <a:srgbClr val="000000"/>
                </a:solidFill>
                <a:latin typeface="Arial" charset="0"/>
              </a:rPr>
              <a:t> query to construct a multiple sequence alignment</a:t>
            </a:r>
          </a:p>
          <a:p>
            <a:pPr defTabSz="457200" fontAlgn="auto">
              <a:lnSpc>
                <a:spcPct val="150000"/>
              </a:lnSpc>
              <a:spcBef>
                <a:spcPts val="0"/>
              </a:spcBef>
              <a:spcAft>
                <a:spcPts val="0"/>
              </a:spcAft>
              <a:defRPr/>
            </a:pPr>
            <a:r>
              <a:rPr lang="en-US" b="0" dirty="0">
                <a:solidFill>
                  <a:srgbClr val="000000"/>
                </a:solidFill>
                <a:latin typeface="Arial" charset="0"/>
              </a:rPr>
              <a:t>2. Construct a position-specific scoring matrix from the alignment</a:t>
            </a:r>
          </a:p>
          <a:p>
            <a:pPr defTabSz="457200" fontAlgn="auto">
              <a:lnSpc>
                <a:spcPct val="150000"/>
              </a:lnSpc>
              <a:spcBef>
                <a:spcPts val="0"/>
              </a:spcBef>
              <a:spcAft>
                <a:spcPts val="0"/>
              </a:spcAft>
              <a:defRPr/>
            </a:pPr>
            <a:r>
              <a:rPr lang="en-US" b="0" dirty="0">
                <a:solidFill>
                  <a:srgbClr val="000000"/>
                </a:solidFill>
                <a:latin typeface="Arial" charset="0"/>
              </a:rPr>
              <a:t>3. Search database with alignment instead of query sequence</a:t>
            </a:r>
          </a:p>
          <a:p>
            <a:pPr defTabSz="457200" fontAlgn="auto">
              <a:lnSpc>
                <a:spcPct val="150000"/>
              </a:lnSpc>
              <a:spcBef>
                <a:spcPts val="0"/>
              </a:spcBef>
              <a:spcAft>
                <a:spcPts val="0"/>
              </a:spcAft>
              <a:defRPr/>
            </a:pPr>
            <a:r>
              <a:rPr lang="en-US" b="0" dirty="0">
                <a:solidFill>
                  <a:srgbClr val="000000"/>
                </a:solidFill>
                <a:latin typeface="Arial" charset="0"/>
              </a:rPr>
              <a:t>4. Add matches to alignment and repeat</a:t>
            </a:r>
          </a:p>
        </p:txBody>
      </p:sp>
      <p:sp>
        <p:nvSpPr>
          <p:cNvPr id="17411" name="Text Box 5"/>
          <p:cNvSpPr txBox="1">
            <a:spLocks noChangeArrowheads="1"/>
          </p:cNvSpPr>
          <p:nvPr/>
        </p:nvSpPr>
        <p:spPr bwMode="auto">
          <a:xfrm>
            <a:off x="1962150" y="4519450"/>
            <a:ext cx="761206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fontAlgn="auto">
              <a:spcBef>
                <a:spcPts val="0"/>
              </a:spcBef>
              <a:spcAft>
                <a:spcPts val="0"/>
              </a:spcAft>
              <a:defRPr/>
            </a:pPr>
            <a:r>
              <a:rPr lang="en-US" b="0" dirty="0">
                <a:solidFill>
                  <a:srgbClr val="000000"/>
                </a:solidFill>
                <a:latin typeface="Arial" charset="0"/>
              </a:rPr>
              <a:t>Psi-Blast can use existing multiple alignment, </a:t>
            </a:r>
          </a:p>
          <a:p>
            <a:pPr defTabSz="457200" fontAlgn="auto">
              <a:spcBef>
                <a:spcPts val="0"/>
              </a:spcBef>
              <a:spcAft>
                <a:spcPts val="0"/>
              </a:spcAft>
              <a:defRPr/>
            </a:pPr>
            <a:r>
              <a:rPr lang="en-US" b="0" dirty="0">
                <a:solidFill>
                  <a:srgbClr val="000000"/>
                </a:solidFill>
                <a:latin typeface="Arial" charset="0"/>
              </a:rPr>
              <a:t>or </a:t>
            </a:r>
          </a:p>
          <a:p>
            <a:pPr defTabSz="457200" fontAlgn="auto">
              <a:spcBef>
                <a:spcPts val="0"/>
              </a:spcBef>
              <a:spcAft>
                <a:spcPts val="0"/>
              </a:spcAft>
              <a:defRPr/>
            </a:pPr>
            <a:r>
              <a:rPr lang="en-US" b="0" dirty="0">
                <a:solidFill>
                  <a:srgbClr val="000000"/>
                </a:solidFill>
                <a:latin typeface="Arial" charset="0"/>
              </a:rPr>
              <a:t>use RPS-Blast to search a database of PSSMs </a:t>
            </a:r>
          </a:p>
        </p:txBody>
      </p:sp>
    </p:spTree>
    <p:extLst>
      <p:ext uri="{BB962C8B-B14F-4D97-AF65-F5344CB8AC3E}">
        <p14:creationId xmlns:p14="http://schemas.microsoft.com/office/powerpoint/2010/main" val="2516762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660526" y="1049338"/>
            <a:ext cx="6556375" cy="186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01800" y="3476626"/>
            <a:ext cx="6472238"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a:spLocks noChangeArrowheads="1"/>
          </p:cNvSpPr>
          <p:nvPr/>
        </p:nvSpPr>
        <p:spPr bwMode="auto">
          <a:xfrm>
            <a:off x="3698876" y="1049338"/>
            <a:ext cx="157163"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3019425" y="3462338"/>
            <a:ext cx="158750"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8139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5021264"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3470276" y="2813051"/>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2800351" y="3225801"/>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2875274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617664" y="1049338"/>
            <a:ext cx="6396037" cy="181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9" name="Diagram 8"/>
          <p:cNvGraphicFramePr/>
          <p:nvPr/>
        </p:nvGraphicFramePr>
        <p:xfrm>
          <a:off x="8057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3425825" y="1547814"/>
            <a:ext cx="292100" cy="149225"/>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706564" y="3192464"/>
            <a:ext cx="6307137" cy="297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a:spLocks noChangeArrowheads="1"/>
          </p:cNvSpPr>
          <p:nvPr/>
        </p:nvSpPr>
        <p:spPr bwMode="auto">
          <a:xfrm>
            <a:off x="2998789" y="3330576"/>
            <a:ext cx="136525" cy="15668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3417888" y="1506539"/>
            <a:ext cx="146050" cy="211137"/>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85223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1846263" y="217489"/>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339" y="4076701"/>
            <a:ext cx="3514725" cy="2551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463" y="4081463"/>
            <a:ext cx="3509962" cy="254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463" y="1403350"/>
            <a:ext cx="3509962" cy="254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6870700" y="1074739"/>
            <a:ext cx="3265488"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3205164" y="1033464"/>
            <a:ext cx="3267075"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1574800" y="2133601"/>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1574800" y="5213351"/>
            <a:ext cx="155733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339" y="1403350"/>
            <a:ext cx="3514725"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a:grpSpLocks/>
          </p:cNvGrpSpPr>
          <p:nvPr/>
        </p:nvGrpSpPr>
        <p:grpSpPr bwMode="auto">
          <a:xfrm>
            <a:off x="7912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24</a:t>
              </a:r>
            </a:p>
            <a:p>
              <a:pPr eaLnBrk="1" fontAlgn="base" hangingPunct="1">
                <a:spcBef>
                  <a:spcPct val="0"/>
                </a:spcBef>
                <a:spcAft>
                  <a:spcPct val="0"/>
                </a:spcAft>
              </a:pPr>
              <a:r>
                <a:rPr lang="en-US" sz="1000" b="1">
                  <a:solidFill>
                    <a:srgbClr val="FF0000"/>
                  </a:solidFill>
                </a:rPr>
                <a:t>p=0.763</a:t>
              </a:r>
            </a:p>
            <a:p>
              <a:pPr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4384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Observed=24</a:t>
              </a:r>
            </a:p>
            <a:p>
              <a:pPr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8616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66</a:t>
              </a:r>
            </a:p>
            <a:p>
              <a:pPr eaLnBrk="1" fontAlgn="base" hangingPunct="1">
                <a:spcBef>
                  <a:spcPct val="0"/>
                </a:spcBef>
                <a:spcAft>
                  <a:spcPct val="0"/>
                </a:spcAft>
              </a:pPr>
              <a:r>
                <a:rPr lang="en-US" sz="1000" b="1">
                  <a:solidFill>
                    <a:srgbClr val="FF0000"/>
                  </a:solidFill>
                </a:rPr>
                <a:t>p=0.2365</a:t>
              </a:r>
            </a:p>
            <a:p>
              <a:pPr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4838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Observed=66</a:t>
              </a:r>
            </a:p>
            <a:p>
              <a:pPr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3559175" y="1666876"/>
            <a:ext cx="16525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4819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8471075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713" y="1466850"/>
            <a:ext cx="3471862"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1466850"/>
            <a:ext cx="3473450"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713" y="4127501"/>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563" y="4127501"/>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6946900" y="1062039"/>
            <a:ext cx="3265488" cy="830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a:solidFill>
                  <a:srgbClr val="000000"/>
                </a:solidFill>
              </a:rPr>
              <a:t>Probability distribution</a:t>
            </a:r>
          </a:p>
        </p:txBody>
      </p:sp>
      <p:sp>
        <p:nvSpPr>
          <p:cNvPr id="20" name="TextBox 19"/>
          <p:cNvSpPr txBox="1">
            <a:spLocks noChangeArrowheads="1"/>
          </p:cNvSpPr>
          <p:nvPr/>
        </p:nvSpPr>
        <p:spPr bwMode="auto">
          <a:xfrm>
            <a:off x="3205164" y="1073151"/>
            <a:ext cx="3267075" cy="46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a:solidFill>
                  <a:srgbClr val="000000"/>
                </a:solidFill>
              </a:rPr>
              <a:t>Count distribution</a:t>
            </a:r>
          </a:p>
        </p:txBody>
      </p:sp>
      <p:sp>
        <p:nvSpPr>
          <p:cNvPr id="9" name="TextBox 8"/>
          <p:cNvSpPr txBox="1">
            <a:spLocks noChangeArrowheads="1"/>
          </p:cNvSpPr>
          <p:nvPr/>
        </p:nvSpPr>
        <p:spPr bwMode="auto">
          <a:xfrm>
            <a:off x="1673225" y="2408239"/>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sp>
        <p:nvSpPr>
          <p:cNvPr id="10" name="TextBox 9"/>
          <p:cNvSpPr txBox="1">
            <a:spLocks noChangeArrowheads="1"/>
          </p:cNvSpPr>
          <p:nvPr/>
        </p:nvSpPr>
        <p:spPr bwMode="auto">
          <a:xfrm>
            <a:off x="1673225" y="5110164"/>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grpSp>
        <p:nvGrpSpPr>
          <p:cNvPr id="11" name="Group 10"/>
          <p:cNvGrpSpPr>
            <a:grpSpLocks/>
          </p:cNvGrpSpPr>
          <p:nvPr/>
        </p:nvGrpSpPr>
        <p:grpSpPr bwMode="auto">
          <a:xfrm>
            <a:off x="8328025" y="5367339"/>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723</a:t>
              </a:r>
            </a:p>
            <a:p>
              <a:pPr eaLnBrk="1" fontAlgn="base" hangingPunct="1">
                <a:spcBef>
                  <a:spcPct val="0"/>
                </a:spcBef>
                <a:spcAft>
                  <a:spcPct val="0"/>
                </a:spcAft>
              </a:pPr>
              <a:r>
                <a:rPr lang="en-US" sz="1000" b="1">
                  <a:solidFill>
                    <a:srgbClr val="FF0000"/>
                  </a:solidFill>
                </a:rPr>
                <a:t>k= 498</a:t>
              </a:r>
            </a:p>
            <a:p>
              <a:pPr eaLnBrk="1" fontAlgn="base" hangingPunct="1">
                <a:spcBef>
                  <a:spcPct val="0"/>
                </a:spcBef>
                <a:spcAft>
                  <a:spcPct val="0"/>
                </a:spcAft>
              </a:pPr>
              <a:r>
                <a:rPr lang="en-US" sz="1000" b="1">
                  <a:solidFill>
                    <a:srgbClr val="FF0000"/>
                  </a:solidFill>
                </a:rPr>
                <a:t>p=0.232</a:t>
              </a:r>
            </a:p>
            <a:p>
              <a:pPr eaLnBrk="1" fontAlgn="base" hangingPunct="1">
                <a:spcBef>
                  <a:spcPct val="0"/>
                </a:spcBef>
                <a:spcAft>
                  <a:spcPct val="0"/>
                </a:spcAft>
              </a:pPr>
              <a:r>
                <a:rPr lang="en-US" sz="1000" b="1">
                  <a:solidFill>
                    <a:srgbClr val="FF0000"/>
                  </a:solidFill>
                </a:rPr>
                <a:t>P(≥498)=6.41E-149</a:t>
              </a:r>
            </a:p>
          </p:txBody>
        </p:sp>
      </p:grpSp>
      <p:grpSp>
        <p:nvGrpSpPr>
          <p:cNvPr id="14" name="Group 13"/>
          <p:cNvGrpSpPr>
            <a:grpSpLocks/>
          </p:cNvGrpSpPr>
          <p:nvPr/>
        </p:nvGrpSpPr>
        <p:grpSpPr bwMode="auto">
          <a:xfrm>
            <a:off x="8428039"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375</a:t>
              </a:r>
            </a:p>
            <a:p>
              <a:pPr eaLnBrk="1" fontAlgn="base" hangingPunct="1">
                <a:spcBef>
                  <a:spcPct val="0"/>
                </a:spcBef>
                <a:spcAft>
                  <a:spcPct val="0"/>
                </a:spcAft>
              </a:pPr>
              <a:r>
                <a:rPr lang="en-US" sz="1000" b="1">
                  <a:solidFill>
                    <a:srgbClr val="FF0000"/>
                  </a:solidFill>
                </a:rPr>
                <a:t>k= 243</a:t>
              </a:r>
            </a:p>
            <a:p>
              <a:pPr eaLnBrk="1" fontAlgn="base" hangingPunct="1">
                <a:spcBef>
                  <a:spcPct val="0"/>
                </a:spcBef>
                <a:spcAft>
                  <a:spcPct val="0"/>
                </a:spcAft>
              </a:pPr>
              <a:r>
                <a:rPr lang="en-US" sz="1000" b="1">
                  <a:solidFill>
                    <a:srgbClr val="FF0000"/>
                  </a:solidFill>
                </a:rPr>
                <a:t>p=0.237</a:t>
              </a:r>
            </a:p>
            <a:p>
              <a:pPr eaLnBrk="1" fontAlgn="base" hangingPunct="1">
                <a:spcBef>
                  <a:spcPct val="0"/>
                </a:spcBef>
                <a:spcAft>
                  <a:spcPct val="0"/>
                </a:spcAft>
              </a:pPr>
              <a:r>
                <a:rPr lang="en-US" sz="1000" b="1">
                  <a:solidFill>
                    <a:srgbClr val="FF0000"/>
                  </a:solidFill>
                </a:rPr>
                <a:t>P(≥243)=7.92E-64</a:t>
              </a:r>
            </a:p>
          </p:txBody>
        </p:sp>
      </p:grpSp>
      <p:grpSp>
        <p:nvGrpSpPr>
          <p:cNvPr id="18" name="Group 17"/>
          <p:cNvGrpSpPr>
            <a:grpSpLocks/>
          </p:cNvGrpSpPr>
          <p:nvPr/>
        </p:nvGrpSpPr>
        <p:grpSpPr bwMode="auto">
          <a:xfrm>
            <a:off x="4805364" y="5641976"/>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Observed=498</a:t>
              </a:r>
            </a:p>
            <a:p>
              <a:pPr eaLnBrk="1" fontAlgn="base" hangingPunct="1">
                <a:spcBef>
                  <a:spcPct val="0"/>
                </a:spcBef>
                <a:spcAft>
                  <a:spcPct val="0"/>
                </a:spcAft>
              </a:pPr>
              <a:r>
                <a:rPr lang="en-US" sz="1000" b="1">
                  <a:solidFill>
                    <a:srgbClr val="FF0000"/>
                  </a:solidFill>
                </a:rPr>
                <a:t>P(≥498) &lt; 10</a:t>
              </a:r>
              <a:r>
                <a:rPr lang="en-US" sz="1000" b="1" baseline="30000">
                  <a:solidFill>
                    <a:srgbClr val="FF0000"/>
                  </a:solidFill>
                </a:rPr>
                <a:t>-6</a:t>
              </a:r>
            </a:p>
          </p:txBody>
        </p:sp>
      </p:grpSp>
      <p:grpSp>
        <p:nvGrpSpPr>
          <p:cNvPr id="23" name="Group 22"/>
          <p:cNvGrpSpPr>
            <a:grpSpLocks/>
          </p:cNvGrpSpPr>
          <p:nvPr/>
        </p:nvGrpSpPr>
        <p:grpSpPr bwMode="auto">
          <a:xfrm>
            <a:off x="4602163" y="2976564"/>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Observed=243</a:t>
              </a:r>
            </a:p>
            <a:p>
              <a:pPr eaLnBrk="1" fontAlgn="base" hangingPunct="1">
                <a:spcBef>
                  <a:spcPct val="0"/>
                </a:spcBef>
                <a:spcAft>
                  <a:spcPct val="0"/>
                </a:spcAft>
              </a:pPr>
              <a:r>
                <a:rPr lang="en-US" sz="1000" b="1">
                  <a:solidFill>
                    <a:srgbClr val="FF0000"/>
                  </a:solidFill>
                </a:rPr>
                <a:t>P(≥243) &lt; 10</a:t>
              </a:r>
              <a:r>
                <a:rPr lang="en-US" sz="1000" b="1" baseline="30000">
                  <a:solidFill>
                    <a:srgbClr val="FF0000"/>
                  </a:solidFill>
                </a:rPr>
                <a:t>-6</a:t>
              </a:r>
            </a:p>
          </p:txBody>
        </p:sp>
      </p:grpSp>
      <p:sp>
        <p:nvSpPr>
          <p:cNvPr id="26" name="TextBox 25"/>
          <p:cNvSpPr txBox="1">
            <a:spLocks noChangeArrowheads="1"/>
          </p:cNvSpPr>
          <p:nvPr/>
        </p:nvSpPr>
        <p:spPr bwMode="auto">
          <a:xfrm>
            <a:off x="4819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n=723</a:t>
            </a:r>
          </a:p>
        </p:txBody>
      </p:sp>
      <p:sp>
        <p:nvSpPr>
          <p:cNvPr id="27" name="TextBox 26"/>
          <p:cNvSpPr txBox="1">
            <a:spLocks noChangeArrowheads="1"/>
          </p:cNvSpPr>
          <p:nvPr/>
        </p:nvSpPr>
        <p:spPr bwMode="auto">
          <a:xfrm>
            <a:off x="4819650" y="1782763"/>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n=375</a:t>
            </a:r>
          </a:p>
        </p:txBody>
      </p:sp>
      <p:sp>
        <p:nvSpPr>
          <p:cNvPr id="276495" name="Title 1"/>
          <p:cNvSpPr>
            <a:spLocks noGrp="1"/>
          </p:cNvSpPr>
          <p:nvPr>
            <p:ph type="title"/>
          </p:nvPr>
        </p:nvSpPr>
        <p:spPr>
          <a:xfrm>
            <a:off x="1835151"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4128265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955801" y="5938992"/>
            <a:ext cx="8410575" cy="707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1846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1803401"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8446296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EC21A-70F9-524F-AAFA-D5E797A5F65F}"/>
              </a:ext>
            </a:extLst>
          </p:cNvPr>
          <p:cNvSpPr>
            <a:spLocks noGrp="1"/>
          </p:cNvSpPr>
          <p:nvPr>
            <p:ph idx="1"/>
          </p:nvPr>
        </p:nvSpPr>
        <p:spPr>
          <a:xfrm>
            <a:off x="980704" y="1429180"/>
            <a:ext cx="11400367" cy="4664075"/>
          </a:xfrm>
        </p:spPr>
        <p:txBody>
          <a:bodyPr/>
          <a:lstStyle/>
          <a:p>
            <a:pPr marL="0" indent="0">
              <a:buNone/>
            </a:pPr>
            <a:r>
              <a:rPr lang="en-US" dirty="0" err="1"/>
              <a:t>dN</a:t>
            </a:r>
            <a:r>
              <a:rPr lang="en-US" dirty="0"/>
              <a:t>/</a:t>
            </a:r>
            <a:r>
              <a:rPr lang="en-US" dirty="0" err="1"/>
              <a:t>dS</a:t>
            </a:r>
            <a:r>
              <a:rPr lang="en-US" dirty="0"/>
              <a:t> &lt; 1  is not sufficient evidence for the beneficial function of the encoded protein.  </a:t>
            </a:r>
          </a:p>
          <a:p>
            <a:pPr marL="0" indent="0">
              <a:buNone/>
            </a:pPr>
            <a:r>
              <a:rPr lang="en-US" dirty="0"/>
              <a:t>Prophages that have not been active as phages and are inherited vertically have a </a:t>
            </a:r>
            <a:r>
              <a:rPr lang="en-US" dirty="0" err="1"/>
              <a:t>dN</a:t>
            </a:r>
            <a:r>
              <a:rPr lang="en-US" dirty="0"/>
              <a:t>/</a:t>
            </a:r>
            <a:r>
              <a:rPr lang="en-US" dirty="0" err="1"/>
              <a:t>dS</a:t>
            </a:r>
            <a:r>
              <a:rPr lang="en-US" dirty="0"/>
              <a:t> below 1. </a:t>
            </a:r>
          </a:p>
          <a:p>
            <a:pPr marL="0" indent="0">
              <a:buNone/>
            </a:pPr>
            <a:r>
              <a:rPr lang="en-US" dirty="0"/>
              <a:t>A </a:t>
            </a:r>
            <a:r>
              <a:rPr lang="en-US" dirty="0" err="1"/>
              <a:t>dN</a:t>
            </a:r>
            <a:r>
              <a:rPr lang="en-US" dirty="0"/>
              <a:t>/</a:t>
            </a:r>
            <a:r>
              <a:rPr lang="en-US" dirty="0" err="1"/>
              <a:t>dS</a:t>
            </a:r>
            <a:r>
              <a:rPr lang="en-US" dirty="0"/>
              <a:t> of this size may be due to the encoded protein turning bad after some mutations.   </a:t>
            </a:r>
          </a:p>
        </p:txBody>
      </p:sp>
    </p:spTree>
    <p:extLst>
      <p:ext uri="{BB962C8B-B14F-4D97-AF65-F5344CB8AC3E}">
        <p14:creationId xmlns:p14="http://schemas.microsoft.com/office/powerpoint/2010/main" val="764388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algn="l" eaLnBrk="1" hangingPunct="1"/>
            <a:r>
              <a:rPr lang="en-US">
                <a:latin typeface="Times New Roman" charset="0"/>
              </a:rPr>
              <a:t>PSI BLAST scheme</a:t>
            </a:r>
          </a:p>
        </p:txBody>
      </p:sp>
      <p:pic>
        <p:nvPicPr>
          <p:cNvPr id="194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1239" y="1981201"/>
            <a:ext cx="7627937" cy="434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046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2586038" y="420688"/>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fontAlgn="auto">
              <a:spcBef>
                <a:spcPts val="0"/>
              </a:spcBef>
              <a:spcAft>
                <a:spcPts val="0"/>
              </a:spcAft>
              <a:defRPr/>
            </a:pPr>
            <a:r>
              <a:rPr lang="en-GB" sz="1800" b="1">
                <a:solidFill>
                  <a:srgbClr val="003366"/>
                </a:solidFill>
                <a:latin typeface="Times New Roman"/>
                <a:ea typeface="+mn-ea"/>
                <a:cs typeface="+mn-cs"/>
              </a:rPr>
              <a:t>Position-specific Matrix</a:t>
            </a:r>
            <a:endParaRPr lang="en-GB" sz="4400">
              <a:solidFill>
                <a:srgbClr val="FF0000"/>
              </a:solidFill>
              <a:latin typeface="Times New Roman" charset="0"/>
              <a:ea typeface="+mn-ea"/>
              <a:cs typeface="+mn-cs"/>
            </a:endParaRPr>
          </a:p>
        </p:txBody>
      </p:sp>
      <p:sp>
        <p:nvSpPr>
          <p:cNvPr id="21506" name="Text Box 3"/>
          <p:cNvSpPr txBox="1">
            <a:spLocks noChangeArrowheads="1"/>
          </p:cNvSpPr>
          <p:nvPr/>
        </p:nvSpPr>
        <p:spPr bwMode="auto">
          <a:xfrm>
            <a:off x="2968625" y="6040438"/>
            <a:ext cx="541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fontAlgn="auto">
              <a:spcBef>
                <a:spcPts val="0"/>
              </a:spcBef>
              <a:spcAft>
                <a:spcPts val="0"/>
              </a:spcAft>
              <a:defRPr/>
            </a:pPr>
            <a:r>
              <a:rPr lang="en-US" sz="1200">
                <a:solidFill>
                  <a:srgbClr val="000000"/>
                </a:solidFill>
                <a:latin typeface="Arial" charset="0"/>
              </a:rPr>
              <a:t>M Gribskov, A D McLachlan, and D Eisenberg (1987) Profile analysis: detection of distantly related proteins. PNAS 84:4355-8.</a:t>
            </a:r>
          </a:p>
        </p:txBody>
      </p:sp>
      <p:pic>
        <p:nvPicPr>
          <p:cNvPr id="21507" name="Picture 4"/>
          <p:cNvPicPr>
            <a:picLocks noChangeAspect="1" noChangeArrowheads="1"/>
          </p:cNvPicPr>
          <p:nvPr/>
        </p:nvPicPr>
        <p:blipFill>
          <a:blip r:embed="rId3" cstate="hqprint">
            <a:extLst>
              <a:ext uri="{28A0092B-C50C-407E-A947-70E740481C1C}">
                <a14:useLocalDpi xmlns:a14="http://schemas.microsoft.com/office/drawing/2010/main"/>
              </a:ext>
            </a:extLst>
          </a:blip>
          <a:srcRect l="3006" t="12343" r="3920" b="7832"/>
          <a:stretch>
            <a:fillRect/>
          </a:stretch>
        </p:blipFill>
        <p:spPr bwMode="auto">
          <a:xfrm>
            <a:off x="2963863" y="1155701"/>
            <a:ext cx="6056312" cy="487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Text Box 5"/>
          <p:cNvSpPr txBox="1">
            <a:spLocks noChangeArrowheads="1"/>
          </p:cNvSpPr>
          <p:nvPr/>
        </p:nvSpPr>
        <p:spPr bwMode="auto">
          <a:xfrm rot="-5400000">
            <a:off x="826294" y="5807869"/>
            <a:ext cx="17319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defTabSz="457200" fontAlgn="auto">
              <a:spcBef>
                <a:spcPts val="0"/>
              </a:spcBef>
              <a:spcAft>
                <a:spcPts val="0"/>
              </a:spcAft>
              <a:defRPr/>
            </a:pPr>
            <a:r>
              <a:rPr lang="en-US" sz="1600" b="0" i="1">
                <a:solidFill>
                  <a:srgbClr val="003366"/>
                </a:solidFill>
                <a:latin typeface="Arial" charset="0"/>
              </a:rPr>
              <a:t>by Bob Friedman</a:t>
            </a:r>
            <a:endParaRPr lang="en-US" sz="1600" b="0" i="1">
              <a:solidFill>
                <a:srgbClr val="000000"/>
              </a:solidFill>
              <a:latin typeface="Arial" charset="0"/>
            </a:endParaRPr>
          </a:p>
        </p:txBody>
      </p:sp>
    </p:spTree>
    <p:extLst>
      <p:ext uri="{BB962C8B-B14F-4D97-AF65-F5344CB8AC3E}">
        <p14:creationId xmlns:p14="http://schemas.microsoft.com/office/powerpoint/2010/main" val="413819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1676400" y="152400"/>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fontAlgn="auto">
              <a:spcBef>
                <a:spcPts val="0"/>
              </a:spcBef>
              <a:spcAft>
                <a:spcPts val="0"/>
              </a:spcAft>
              <a:defRPr/>
            </a:pPr>
            <a:endParaRPr lang="en-GB" sz="4400">
              <a:solidFill>
                <a:srgbClr val="FF0000"/>
              </a:solidFill>
              <a:latin typeface="Times New Roman" charset="0"/>
              <a:ea typeface="+mn-ea"/>
              <a:cs typeface="+mn-cs"/>
            </a:endParaRPr>
          </a:p>
        </p:txBody>
      </p:sp>
      <p:sp>
        <p:nvSpPr>
          <p:cNvPr id="23554" name="Rectangle 3"/>
          <p:cNvSpPr>
            <a:spLocks noGrp="1" noChangeArrowheads="1"/>
          </p:cNvSpPr>
          <p:nvPr>
            <p:ph type="title" idx="4294967295"/>
          </p:nvPr>
        </p:nvSpPr>
        <p:spPr>
          <a:xfrm>
            <a:off x="1752600" y="0"/>
            <a:ext cx="7772400" cy="1143000"/>
          </a:xfrm>
        </p:spPr>
        <p:txBody>
          <a:bodyPr/>
          <a:lstStyle/>
          <a:p>
            <a:pPr algn="l" eaLnBrk="1" hangingPunct="1"/>
            <a:r>
              <a:rPr lang="en-GB" sz="2400" b="1">
                <a:solidFill>
                  <a:srgbClr val="003366"/>
                </a:solidFill>
                <a:latin typeface="Arial" charset="0"/>
                <a:hlinkClick r:id="rId4"/>
              </a:rPr>
              <a:t>Psi-Blast </a:t>
            </a:r>
            <a:r>
              <a:rPr lang="en-GB" sz="2400" b="1">
                <a:solidFill>
                  <a:srgbClr val="003366"/>
                </a:solidFill>
                <a:latin typeface="Arial" charset="0"/>
              </a:rPr>
              <a:t>Results</a:t>
            </a:r>
            <a:endParaRPr lang="en-US">
              <a:latin typeface="Times New Roman" charset="0"/>
            </a:endParaRPr>
          </a:p>
        </p:txBody>
      </p:sp>
      <p:sp>
        <p:nvSpPr>
          <p:cNvPr id="23555" name="Rectangle 4"/>
          <p:cNvSpPr>
            <a:spLocks noChangeArrowheads="1"/>
          </p:cNvSpPr>
          <p:nvPr/>
        </p:nvSpPr>
        <p:spPr bwMode="auto">
          <a:xfrm>
            <a:off x="5394435" y="385802"/>
            <a:ext cx="3962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fontAlgn="auto">
              <a:spcBef>
                <a:spcPts val="0"/>
              </a:spcBef>
              <a:spcAft>
                <a:spcPts val="0"/>
              </a:spcAft>
              <a:defRPr/>
            </a:pPr>
            <a:r>
              <a:rPr lang="en-US" sz="1800" b="1" dirty="0">
                <a:solidFill>
                  <a:srgbClr val="000000"/>
                </a:solidFill>
                <a:latin typeface="Times New Roman" charset="0"/>
                <a:ea typeface="+mn-ea"/>
                <a:cs typeface="+mn-cs"/>
              </a:rPr>
              <a:t>Query: 55670331 (intein)</a:t>
            </a:r>
          </a:p>
        </p:txBody>
      </p:sp>
      <p:graphicFrame>
        <p:nvGraphicFramePr>
          <p:cNvPr id="23556" name="Object 2"/>
          <p:cNvGraphicFramePr>
            <a:graphicFrameLocks noChangeAspect="1"/>
          </p:cNvGraphicFramePr>
          <p:nvPr>
            <p:extLst>
              <p:ext uri="{D42A27DB-BD31-4B8C-83A1-F6EECF244321}">
                <p14:modId xmlns:p14="http://schemas.microsoft.com/office/powerpoint/2010/main" val="1572184581"/>
              </p:ext>
            </p:extLst>
          </p:nvPr>
        </p:nvGraphicFramePr>
        <p:xfrm>
          <a:off x="1336707" y="1447800"/>
          <a:ext cx="9128537" cy="4240619"/>
        </p:xfrm>
        <a:graphic>
          <a:graphicData uri="http://schemas.openxmlformats.org/presentationml/2006/ole">
            <mc:AlternateContent xmlns:mc="http://schemas.openxmlformats.org/markup-compatibility/2006">
              <mc:Choice xmlns:v="urn:schemas-microsoft-com:vml" Requires="v">
                <p:oleObj spid="_x0000_s12291" name="Photo Editor Photo" r:id="rId5" imgW="7628281" imgH="3543607" progId="MSPhotoEd.3">
                  <p:embed/>
                </p:oleObj>
              </mc:Choice>
              <mc:Fallback>
                <p:oleObj name="Photo Editor Photo" r:id="rId5" imgW="7628281" imgH="3543607" progId="MSPhotoEd.3">
                  <p:embed/>
                  <p:pic>
                    <p:nvPicPr>
                      <p:cNvPr id="2355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6707" y="1447800"/>
                        <a:ext cx="9128537" cy="42406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61126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451945" y="1070001"/>
            <a:ext cx="11571889"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defTabSz="457200" fontAlgn="auto">
              <a:spcBef>
                <a:spcPts val="0"/>
              </a:spcBef>
              <a:spcAft>
                <a:spcPts val="0"/>
              </a:spcAft>
              <a:defRPr/>
            </a:pPr>
            <a:r>
              <a:rPr lang="en-US" b="0" dirty="0">
                <a:solidFill>
                  <a:srgbClr val="000000"/>
                </a:solidFill>
                <a:latin typeface="Arial" charset="0"/>
              </a:rPr>
              <a:t>Psi-Blast is for finding matches among divergent sequences (position-specific information)  </a:t>
            </a:r>
          </a:p>
          <a:p>
            <a:pPr defTabSz="457200" fontAlgn="auto">
              <a:spcBef>
                <a:spcPts val="0"/>
              </a:spcBef>
              <a:spcAft>
                <a:spcPts val="0"/>
              </a:spcAft>
              <a:defRPr/>
            </a:pPr>
            <a:br>
              <a:rPr lang="en-US" b="0" dirty="0">
                <a:solidFill>
                  <a:srgbClr val="000000"/>
                </a:solidFill>
                <a:latin typeface="Arial" charset="0"/>
              </a:rPr>
            </a:br>
            <a:r>
              <a:rPr lang="en-US" b="0" dirty="0">
                <a:solidFill>
                  <a:srgbClr val="FF0000"/>
                </a:solidFill>
                <a:latin typeface="Arial" charset="0"/>
              </a:rPr>
              <a:t>WARNING</a:t>
            </a:r>
            <a:r>
              <a:rPr lang="en-US" b="0" dirty="0">
                <a:solidFill>
                  <a:srgbClr val="000000"/>
                </a:solidFill>
                <a:latin typeface="Arial" charset="0"/>
              </a:rPr>
              <a:t>:  For the nth iteration of a PSI BLAST search, the E-value gives the expected number of matches </a:t>
            </a:r>
            <a:r>
              <a:rPr lang="en-US" b="0" dirty="0">
                <a:solidFill>
                  <a:srgbClr val="00B050"/>
                </a:solidFill>
                <a:latin typeface="Arial" charset="0"/>
              </a:rPr>
              <a:t>to the profile </a:t>
            </a:r>
            <a:r>
              <a:rPr lang="en-US" b="0" dirty="0">
                <a:solidFill>
                  <a:srgbClr val="FF0000"/>
                </a:solidFill>
                <a:latin typeface="Arial" charset="0"/>
              </a:rPr>
              <a:t>NOT</a:t>
            </a:r>
            <a:r>
              <a:rPr lang="en-US" b="0" dirty="0">
                <a:solidFill>
                  <a:srgbClr val="000000"/>
                </a:solidFill>
                <a:latin typeface="Arial" charset="0"/>
              </a:rPr>
              <a:t> to the </a:t>
            </a:r>
            <a:r>
              <a:rPr lang="en-US" b="0" dirty="0">
                <a:solidFill>
                  <a:srgbClr val="00B050"/>
                </a:solidFill>
                <a:latin typeface="Arial" charset="0"/>
              </a:rPr>
              <a:t>initial query sequence</a:t>
            </a:r>
            <a:r>
              <a:rPr lang="en-US" b="0" dirty="0">
                <a:solidFill>
                  <a:srgbClr val="000000"/>
                </a:solidFill>
                <a:latin typeface="Arial" charset="0"/>
              </a:rPr>
              <a:t>! </a:t>
            </a:r>
          </a:p>
          <a:p>
            <a:pPr defTabSz="457200" fontAlgn="auto">
              <a:spcBef>
                <a:spcPts val="0"/>
              </a:spcBef>
              <a:spcAft>
                <a:spcPts val="0"/>
              </a:spcAft>
              <a:defRPr/>
            </a:pPr>
            <a:endParaRPr lang="en-US" b="0" dirty="0">
              <a:solidFill>
                <a:srgbClr val="000000"/>
              </a:solidFill>
              <a:latin typeface="Arial" charset="0"/>
            </a:endParaRPr>
          </a:p>
          <a:p>
            <a:pPr defTabSz="457200" fontAlgn="auto">
              <a:spcBef>
                <a:spcPts val="0"/>
              </a:spcBef>
              <a:spcAft>
                <a:spcPts val="0"/>
              </a:spcAft>
              <a:defRPr/>
            </a:pPr>
            <a:r>
              <a:rPr lang="en-US" b="0" dirty="0">
                <a:solidFill>
                  <a:srgbClr val="000000"/>
                </a:solidFill>
                <a:latin typeface="Arial" charset="0"/>
              </a:rPr>
              <a:t>The </a:t>
            </a:r>
            <a:r>
              <a:rPr lang="en-US" b="0" dirty="0">
                <a:solidFill>
                  <a:srgbClr val="FF0000"/>
                </a:solidFill>
                <a:latin typeface="Arial" charset="0"/>
              </a:rPr>
              <a:t>danger</a:t>
            </a:r>
            <a:r>
              <a:rPr lang="en-US" b="0" dirty="0">
                <a:solidFill>
                  <a:srgbClr val="000000"/>
                </a:solidFill>
                <a:latin typeface="Arial" charset="0"/>
              </a:rPr>
              <a:t> is that the </a:t>
            </a:r>
            <a:r>
              <a:rPr lang="en-US" dirty="0">
                <a:solidFill>
                  <a:srgbClr val="000000"/>
                </a:solidFill>
                <a:latin typeface="Arial" charset="0"/>
              </a:rPr>
              <a:t>profile </a:t>
            </a:r>
            <a:r>
              <a:rPr lang="en-US" b="0" dirty="0">
                <a:solidFill>
                  <a:srgbClr val="000000"/>
                </a:solidFill>
                <a:latin typeface="Arial" charset="0"/>
              </a:rPr>
              <a:t>was </a:t>
            </a:r>
            <a:r>
              <a:rPr lang="en-US" dirty="0">
                <a:solidFill>
                  <a:srgbClr val="000000"/>
                </a:solidFill>
                <a:latin typeface="Arial" charset="0"/>
              </a:rPr>
              <a:t>corrupted</a:t>
            </a:r>
            <a:r>
              <a:rPr lang="en-US" b="0" dirty="0">
                <a:solidFill>
                  <a:srgbClr val="000000"/>
                </a:solidFill>
                <a:latin typeface="Arial" charset="0"/>
              </a:rPr>
              <a:t> in an earlier iteration.  </a:t>
            </a:r>
            <a:endParaRPr lang="en-US" b="0" dirty="0">
              <a:solidFill>
                <a:srgbClr val="000000"/>
              </a:solidFill>
            </a:endParaRPr>
          </a:p>
        </p:txBody>
      </p:sp>
      <p:sp>
        <p:nvSpPr>
          <p:cNvPr id="25602" name="Rectangle 3"/>
          <p:cNvSpPr>
            <a:spLocks noChangeArrowheads="1"/>
          </p:cNvSpPr>
          <p:nvPr/>
        </p:nvSpPr>
        <p:spPr bwMode="auto">
          <a:xfrm>
            <a:off x="2719389" y="-3651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fontAlgn="auto">
              <a:spcBef>
                <a:spcPts val="0"/>
              </a:spcBef>
              <a:spcAft>
                <a:spcPts val="0"/>
              </a:spcAft>
              <a:defRPr/>
            </a:pPr>
            <a:endParaRPr lang="en-US" sz="1800" b="1">
              <a:solidFill>
                <a:srgbClr val="000000"/>
              </a:solidFill>
              <a:latin typeface="Times New Roman" charset="0"/>
              <a:ea typeface="+mn-ea"/>
              <a:cs typeface="+mn-cs"/>
            </a:endParaRPr>
          </a:p>
        </p:txBody>
      </p:sp>
      <p:sp>
        <p:nvSpPr>
          <p:cNvPr id="25603" name="Rectangle 4"/>
          <p:cNvSpPr>
            <a:spLocks noGrp="1" noChangeArrowheads="1"/>
          </p:cNvSpPr>
          <p:nvPr>
            <p:ph type="title" idx="4294967295"/>
          </p:nvPr>
        </p:nvSpPr>
        <p:spPr>
          <a:xfrm>
            <a:off x="987972" y="71120"/>
            <a:ext cx="10363200" cy="1143000"/>
          </a:xfrm>
        </p:spPr>
        <p:txBody>
          <a:bodyPr/>
          <a:lstStyle/>
          <a:p>
            <a:pPr eaLnBrk="1" hangingPunct="1"/>
            <a:r>
              <a:rPr lang="en-US" dirty="0">
                <a:latin typeface="Times New Roman" charset="0"/>
              </a:rPr>
              <a:t>PSI BLAST and E-values!</a:t>
            </a:r>
          </a:p>
        </p:txBody>
      </p:sp>
      <p:sp>
        <p:nvSpPr>
          <p:cNvPr id="2" name="TextBox 1">
            <a:extLst>
              <a:ext uri="{FF2B5EF4-FFF2-40B4-BE49-F238E27FC236}">
                <a16:creationId xmlns:a16="http://schemas.microsoft.com/office/drawing/2014/main" id="{9369864B-35B7-8343-A003-343696CD1335}"/>
              </a:ext>
            </a:extLst>
          </p:cNvPr>
          <p:cNvSpPr txBox="1"/>
          <p:nvPr/>
        </p:nvSpPr>
        <p:spPr>
          <a:xfrm>
            <a:off x="451945" y="4238605"/>
            <a:ext cx="11288109" cy="2462213"/>
          </a:xfrm>
          <a:prstGeom prst="rect">
            <a:avLst/>
          </a:prstGeom>
          <a:noFill/>
        </p:spPr>
        <p:txBody>
          <a:bodyPr wrap="square" rtlCol="0">
            <a:spAutoFit/>
          </a:bodyPr>
          <a:lstStyle/>
          <a:p>
            <a:r>
              <a:rPr lang="en-US" sz="2200" dirty="0"/>
              <a:t>The danger of corruption increases with every iteration.  Using a stringent e-value cut-off, and filtering for regions of low complexity reduces the chance of corruption.  </a:t>
            </a:r>
          </a:p>
          <a:p>
            <a:endParaRPr lang="en-US" sz="2200" dirty="0"/>
          </a:p>
          <a:p>
            <a:r>
              <a:rPr lang="en-US" sz="2200" dirty="0"/>
              <a:t>Usually, it is not recommended to do more than 5 iterations.  </a:t>
            </a:r>
          </a:p>
          <a:p>
            <a:endParaRPr lang="en-US" sz="2200" dirty="0"/>
          </a:p>
          <a:p>
            <a:r>
              <a:rPr lang="en-US" sz="2200" dirty="0"/>
              <a:t>Because of the possibility of corruption, </a:t>
            </a:r>
            <a:r>
              <a:rPr lang="en-US" sz="2200" b="1" dirty="0"/>
              <a:t>the final e-value is no longer a measure for a false positive </a:t>
            </a:r>
          </a:p>
        </p:txBody>
      </p:sp>
    </p:spTree>
    <p:extLst>
      <p:ext uri="{BB962C8B-B14F-4D97-AF65-F5344CB8AC3E}">
        <p14:creationId xmlns:p14="http://schemas.microsoft.com/office/powerpoint/2010/main" val="4133868862"/>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11120</TotalTime>
  <Words>4166</Words>
  <Application>Microsoft Macintosh PowerPoint</Application>
  <PresentationFormat>Widescreen</PresentationFormat>
  <Paragraphs>450</Paragraphs>
  <Slides>55</Slides>
  <Notes>20</Notes>
  <HiddenSlides>7</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68" baseType="lpstr">
      <vt:lpstr>Arial</vt:lpstr>
      <vt:lpstr>Calibri</vt:lpstr>
      <vt:lpstr>Calibri Light</vt:lpstr>
      <vt:lpstr>Courier</vt:lpstr>
      <vt:lpstr>Courier New</vt:lpstr>
      <vt:lpstr>Gill Sans MT</vt:lpstr>
      <vt:lpstr>Times New Roman</vt:lpstr>
      <vt:lpstr>Times New Roman Bold</vt:lpstr>
      <vt:lpstr>Wingdings</vt:lpstr>
      <vt:lpstr>1_Default Design</vt:lpstr>
      <vt:lpstr>8_Default Design</vt:lpstr>
      <vt:lpstr>7_Default Design</vt:lpstr>
      <vt:lpstr>Photo Editor Photo</vt:lpstr>
      <vt:lpstr>PSI blast  </vt:lpstr>
      <vt:lpstr>BLAST</vt:lpstr>
      <vt:lpstr>PowerPoint Presentation</vt:lpstr>
      <vt:lpstr>PowerPoint Presentation</vt:lpstr>
      <vt:lpstr>PowerPoint Presentation</vt:lpstr>
      <vt:lpstr>PSI BLAST scheme</vt:lpstr>
      <vt:lpstr>PowerPoint Presentation</vt:lpstr>
      <vt:lpstr>Psi-Blast Results</vt:lpstr>
      <vt:lpstr>PSI BLAST and E-values!</vt:lpstr>
      <vt:lpstr>PowerPoint Presentation</vt:lpstr>
      <vt:lpstr>To create a PSSM using  PSI Blast from the command line</vt:lpstr>
      <vt:lpstr>PowerPoint Presentation</vt:lpstr>
      <vt:lpstr>To use the PSSM to search a protein databank      (often custom made):</vt:lpstr>
      <vt:lpstr>To use the PSSM to search a nucleotide databank      (often custom made):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on gene flow in human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GTA </vt:lpstr>
      <vt:lpstr>Gene Transfer Agents:     Defective phage, no longer recognize their own DNA</vt:lpstr>
      <vt:lpstr>GTA Origin and Evolution</vt:lpstr>
      <vt:lpstr>PowerPoint Presentation</vt:lpstr>
      <vt:lpstr>PowerPoint Presentation</vt:lpstr>
      <vt:lpstr>PowerPoint Presentation</vt:lpstr>
      <vt:lpstr>PowerPoint Presentation</vt:lpstr>
      <vt:lpstr>Purifying selection in GTA genes</vt:lpstr>
      <vt:lpstr>Purifying selection in E.coli ORFans</vt:lpstr>
      <vt:lpstr>PowerPoint Presentation</vt:lpstr>
      <vt:lpstr>PowerPoint Presentation</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Evolution of Coding DNA Sequences Under a Neutral Model E. coli Prophage Genes</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86</cp:revision>
  <dcterms:modified xsi:type="dcterms:W3CDTF">2021-11-16T15:17:19Z</dcterms:modified>
  <cp:category/>
</cp:coreProperties>
</file>