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20" r:id="rId1"/>
    <p:sldMasterId id="2147484956" r:id="rId2"/>
    <p:sldMasterId id="2147484971" r:id="rId3"/>
  </p:sldMasterIdLst>
  <p:notesMasterIdLst>
    <p:notesMasterId r:id="rId22"/>
  </p:notesMasterIdLst>
  <p:handoutMasterIdLst>
    <p:handoutMasterId r:id="rId23"/>
  </p:handoutMasterIdLst>
  <p:sldIdLst>
    <p:sldId id="727" r:id="rId4"/>
    <p:sldId id="723" r:id="rId5"/>
    <p:sldId id="547" r:id="rId6"/>
    <p:sldId id="548" r:id="rId7"/>
    <p:sldId id="728" r:id="rId8"/>
    <p:sldId id="729" r:id="rId9"/>
    <p:sldId id="730" r:id="rId10"/>
    <p:sldId id="736" r:id="rId11"/>
    <p:sldId id="731" r:id="rId12"/>
    <p:sldId id="735" r:id="rId13"/>
    <p:sldId id="734" r:id="rId14"/>
    <p:sldId id="732" r:id="rId15"/>
    <p:sldId id="733" r:id="rId16"/>
    <p:sldId id="737" r:id="rId17"/>
    <p:sldId id="738" r:id="rId18"/>
    <p:sldId id="739" r:id="rId19"/>
    <p:sldId id="740" r:id="rId20"/>
    <p:sldId id="74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74" userDrawn="1">
          <p15:clr>
            <a:srgbClr val="A4A3A4"/>
          </p15:clr>
        </p15:guide>
        <p15:guide id="2" pos="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66"/>
    <a:srgbClr val="008000"/>
    <a:srgbClr val="FFFFFF"/>
    <a:srgbClr val="FF0000"/>
    <a:srgbClr val="00002E"/>
    <a:srgbClr val="24255E"/>
    <a:srgbClr val="35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/>
    <p:restoredTop sz="94558"/>
  </p:normalViewPr>
  <p:slideViewPr>
    <p:cSldViewPr snapToGrid="0">
      <p:cViewPr varScale="1">
        <p:scale>
          <a:sx n="121" d="100"/>
          <a:sy n="121" d="100"/>
        </p:scale>
        <p:origin x="504" y="168"/>
      </p:cViewPr>
      <p:guideLst>
        <p:guide orient="horz" pos="1974"/>
        <p:guide pos="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C3BA40-92AF-0344-B15B-C6B0E549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E8A2EA-786E-B244-8EA6-E03D723A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4665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B59E4-4D70-9A41-94E0-61C150A43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372FE19-51D5-2444-A02A-6942122D49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E85F1D5-84F9-3041-BD48-82AB7ADF07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B84EC35-BDA5-8E48-896F-1903B9DB88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4EFF26A-8AA8-1548-8358-420AEA942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45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346BDA-B694-FF44-BDA4-DF1C1E00868E}" type="datetimeFigureOut">
              <a:rPr lang="en-US"/>
              <a:pPr>
                <a:defRPr/>
              </a:pPr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014C34-F5F8-2842-9FD2-ECC5AE621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D0A9A0E-7ED5-A445-88EF-DB6BC39BE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639291A-7C9C-8B45-AB95-92342BDB7A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1BDA691-1D67-B346-A274-561D6ED9FC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78A5CA9-EFFF-154E-BC2F-8C86C78FF0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9C667E7-1BF9-624F-B8F7-6BF9657C89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43602AD-BBD9-EE43-8CFD-D3B852FB3C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EBFFAC1-FB4C-6B48-BC50-1FFEA7E6FE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A9170CE-1317-C441-80D2-974CF21F68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57A68C95-D7D6-8C47-B315-75E46AC4C4C8}" type="slidenum">
              <a:rPr lang="en-US" altLang="en-US" smtClean="0">
                <a:ea typeface="ＭＳ Ｐゴシック" charset="-128"/>
                <a:cs typeface=""/>
              </a:rPr>
              <a:pPr/>
              <a:t>‹#›</a:t>
            </a:fld>
            <a:endParaRPr lang="en-US" altLang="en-US"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965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5A67A400-F1EC-8943-8361-CCD3ABE268C4}" type="slidenum">
              <a:rPr lang="en-US" altLang="en-US" smtClean="0">
                <a:ea typeface="ＭＳ Ｐゴシック" charset="-128"/>
                <a:cs typeface=""/>
              </a:rPr>
              <a:pPr/>
              <a:t>‹#›</a:t>
            </a:fld>
            <a:endParaRPr lang="en-US" altLang="en-US"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246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44794-ACA5-FB4F-A474-080A0A1D77D8}" type="slidenum">
              <a:rPr lang="en-US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drodictyon.eeb.uconn.edu/people/plewis/downloads/wh2019/lewis-bayesian-part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BB73-7699-2B4E-8B58-EEA5B669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7972"/>
            <a:ext cx="10363200" cy="1143000"/>
          </a:xfrm>
        </p:spPr>
        <p:txBody>
          <a:bodyPr/>
          <a:lstStyle/>
          <a:p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MCB 3421 – computer-lab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02A4-68D2-C746-A14B-F6707F91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048001"/>
            <a:ext cx="103632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8821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8297A-9314-0B41-992F-050F8C2A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83"/>
            <a:ext cx="15370347" cy="55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CD077-7355-7B4C-B0C8-286DD07F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0"/>
            <a:ext cx="11351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917AEB-374B-DB46-8FBB-5A96BAB3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215"/>
            <a:ext cx="15150675" cy="58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7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CC2D3-8B14-FB4A-9705-A634269C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89650"/>
            <a:ext cx="14341411" cy="36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3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8585ED-15A5-3B45-A5BC-EEC93A7426A7}"/>
              </a:ext>
            </a:extLst>
          </p:cNvPr>
          <p:cNvSpPr/>
          <p:nvPr/>
        </p:nvSpPr>
        <p:spPr>
          <a:xfrm>
            <a:off x="506627" y="407773"/>
            <a:ext cx="11516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50" dirty="0">
                <a:latin typeface="Liberation Serif"/>
                <a:ea typeface="Noto Serif CJK SC"/>
                <a:cs typeface="Lohit Devanagari"/>
              </a:rPr>
              <a:t>Assume you are running </a:t>
            </a:r>
            <a:r>
              <a:rPr lang="en-US" kern="150" dirty="0" err="1">
                <a:latin typeface="Liberation Serif"/>
                <a:ea typeface="Noto Serif CJK SC"/>
                <a:cs typeface="Lohit Devanagari"/>
              </a:rPr>
              <a:t>MrBayes</a:t>
            </a:r>
            <a:r>
              <a:rPr lang="en-US" kern="150" dirty="0">
                <a:latin typeface="Liberation Serif"/>
                <a:ea typeface="Noto Serif CJK SC"/>
                <a:cs typeface="Lohit Devanagari"/>
              </a:rPr>
              <a:t> and stop the program to look at your robot’s current position. You see that it is sitting at a point where P=0.9. If the next step would put it at P=0.89, is the robot </a:t>
            </a:r>
            <a:r>
              <a:rPr lang="en-US" b="1" kern="150" dirty="0">
                <a:latin typeface="Liberation Serif"/>
                <a:ea typeface="Noto Serif CJK SC"/>
                <a:cs typeface="Lohit Devanagari"/>
              </a:rPr>
              <a:t>likely</a:t>
            </a:r>
            <a:r>
              <a:rPr lang="en-US" kern="150" dirty="0">
                <a:latin typeface="Liberation Serif"/>
                <a:ea typeface="Noto Serif CJK SC"/>
                <a:cs typeface="Lohit Devanagari"/>
              </a:rPr>
              <a:t> to make the step even though the probability is decreasing? (see class 18 slide 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EF369-A7C3-A343-B1E7-67465FEF1EAA}"/>
              </a:ext>
            </a:extLst>
          </p:cNvPr>
          <p:cNvSpPr txBox="1"/>
          <p:nvPr/>
        </p:nvSpPr>
        <p:spPr>
          <a:xfrm>
            <a:off x="506627" y="2631989"/>
            <a:ext cx="775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probability for the robot to go downhill is .89/.9 = .99</a:t>
            </a:r>
          </a:p>
        </p:txBody>
      </p:sp>
    </p:spTree>
    <p:extLst>
      <p:ext uri="{BB962C8B-B14F-4D97-AF65-F5344CB8AC3E}">
        <p14:creationId xmlns:p14="http://schemas.microsoft.com/office/powerpoint/2010/main" val="62429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547A5-B266-204A-A4CD-CF6B107C8897}"/>
              </a:ext>
            </a:extLst>
          </p:cNvPr>
          <p:cNvSpPr/>
          <p:nvPr/>
        </p:nvSpPr>
        <p:spPr>
          <a:xfrm>
            <a:off x="407773" y="1536173"/>
            <a:ext cx="11257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the standard genetic code, and assuming that all codons occur with the same frequency, and assuming a random placement of mutations, what ratio for non-synonymous to synonymous mutations would you expect.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Non-synonymous substitution to 1 synonymous substitution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same number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3-synonymous substitution to 1 non synonymous substitution</a:t>
            </a:r>
          </a:p>
        </p:txBody>
      </p:sp>
    </p:spTree>
    <p:extLst>
      <p:ext uri="{BB962C8B-B14F-4D97-AF65-F5344CB8AC3E}">
        <p14:creationId xmlns:p14="http://schemas.microsoft.com/office/powerpoint/2010/main" val="347843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77EA8-58C3-1749-8134-181087036502}"/>
              </a:ext>
            </a:extLst>
          </p:cNvPr>
          <p:cNvSpPr/>
          <p:nvPr/>
        </p:nvSpPr>
        <p:spPr>
          <a:xfrm>
            <a:off x="1194487" y="13460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two common reasons for long branch attraction artifacts to occur in phylogenetic reconstructions?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C4DC0-E1EF-B645-A69E-537BFE4C7D9D}"/>
              </a:ext>
            </a:extLst>
          </p:cNvPr>
          <p:cNvSpPr txBox="1"/>
          <p:nvPr/>
        </p:nvSpPr>
        <p:spPr>
          <a:xfrm>
            <a:off x="1883624" y="2945169"/>
            <a:ext cx="7271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Long branches due to high substitution rates</a:t>
            </a:r>
          </a:p>
          <a:p>
            <a:endParaRPr lang="en-US" i="1" dirty="0"/>
          </a:p>
          <a:p>
            <a:r>
              <a:rPr lang="en-US" i="1" dirty="0"/>
              <a:t>Long branches due to the absence of site branches </a:t>
            </a:r>
          </a:p>
        </p:txBody>
      </p:sp>
    </p:spTree>
    <p:extLst>
      <p:ext uri="{BB962C8B-B14F-4D97-AF65-F5344CB8AC3E}">
        <p14:creationId xmlns:p14="http://schemas.microsoft.com/office/powerpoint/2010/main" val="18330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40226-A684-2741-BB8C-9CEECA83D482}"/>
              </a:ext>
            </a:extLst>
          </p:cNvPr>
          <p:cNvSpPr txBox="1"/>
          <p:nvPr/>
        </p:nvSpPr>
        <p:spPr>
          <a:xfrm>
            <a:off x="679622" y="889686"/>
            <a:ext cx="9670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at least 2 (less than 4) examples for complexity that (probably) was created though Constructive neutral evolution.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15BED-AB32-944C-A1B7-DCF328A222B6}"/>
              </a:ext>
            </a:extLst>
          </p:cNvPr>
          <p:cNvSpPr txBox="1"/>
          <p:nvPr/>
        </p:nvSpPr>
        <p:spPr>
          <a:xfrm>
            <a:off x="1507524" y="2434281"/>
            <a:ext cx="80970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Split inteins </a:t>
            </a:r>
          </a:p>
          <a:p>
            <a:endParaRPr lang="en-US" i="1" dirty="0"/>
          </a:p>
          <a:p>
            <a:r>
              <a:rPr lang="en-US" i="1" dirty="0"/>
              <a:t>Additional proteins added to ribosomes and spliceosomes</a:t>
            </a:r>
          </a:p>
          <a:p>
            <a:endParaRPr lang="en-US" i="1" dirty="0"/>
          </a:p>
          <a:p>
            <a:r>
              <a:rPr lang="en-US" i="1" dirty="0"/>
              <a:t>The invasion nuclear encoded genes by introns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4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6D4D-4F1E-5645-9CE7-1249208E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457199"/>
            <a:ext cx="10363200" cy="5355021"/>
          </a:xfrm>
        </p:spPr>
        <p:txBody>
          <a:bodyPr/>
          <a:lstStyle/>
          <a:p>
            <a:r>
              <a:rPr lang="en-US" dirty="0"/>
              <a:t>Describe some advantages that the command-line interface has over a typical graphics user interface.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Easy to incorporate commands into scripts to develop analytical pipelines, and to execute repetitive tasks.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Copy commands into an electronic notebook is an easy way to  keep track of things.</a:t>
            </a:r>
          </a:p>
        </p:txBody>
      </p:sp>
    </p:spTree>
    <p:extLst>
      <p:ext uri="{BB962C8B-B14F-4D97-AF65-F5344CB8AC3E}">
        <p14:creationId xmlns:p14="http://schemas.microsoft.com/office/powerpoint/2010/main" val="146936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D6E2-C141-104C-A37A-EB34A605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65B25-463B-CC4B-9DA4-354B8BB6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22857"/>
            <a:ext cx="9309096" cy="6835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E509B-90F3-1A48-AD28-49D53D9D3A56}"/>
              </a:ext>
            </a:extLst>
          </p:cNvPr>
          <p:cNvSpPr txBox="1"/>
          <p:nvPr/>
        </p:nvSpPr>
        <p:spPr>
          <a:xfrm rot="16200000">
            <a:off x="7541774" y="2967334"/>
            <a:ext cx="667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See: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hlinkClick r:id="rId4"/>
              </a:rPr>
              <a:t>http://hydrodictyon.eeb.uconn.edu/people/plewis/downloads/wh2019/lewis-bayesian-part1.pdf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51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27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HGT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EvolSimulator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Results</a:t>
            </a:r>
          </a:p>
        </p:txBody>
      </p:sp>
      <p:pic>
        <p:nvPicPr>
          <p:cNvPr id="5" name="Picture 4" descr="figure5.pdf">
            <a:extLst>
              <a:ext uri="{FF2B5EF4-FFF2-40B4-BE49-F238E27FC236}">
                <a16:creationId xmlns:a16="http://schemas.microsoft.com/office/drawing/2014/main" id="{0DBBBF3F-3A95-BA4F-BB3F-1EA15531A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3"/>
          <a:stretch/>
        </p:blipFill>
        <p:spPr bwMode="auto">
          <a:xfrm>
            <a:off x="3560619" y="656355"/>
            <a:ext cx="6464592" cy="62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51075-6FD8-0A4F-8A6A-57563EDAD98C}"/>
              </a:ext>
            </a:extLst>
          </p:cNvPr>
          <p:cNvSpPr txBox="1"/>
          <p:nvPr/>
        </p:nvSpPr>
        <p:spPr>
          <a:xfrm>
            <a:off x="518984" y="1779373"/>
            <a:ext cx="3318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Supertree</a:t>
            </a:r>
            <a:r>
              <a:rPr lang="en-US" dirty="0"/>
              <a:t> approaches </a:t>
            </a:r>
            <a:br>
              <a:rPr lang="en-US" dirty="0"/>
            </a:br>
            <a:r>
              <a:rPr lang="en-US" dirty="0"/>
              <a:t>are more robust in </a:t>
            </a:r>
            <a:br>
              <a:rPr lang="en-US" dirty="0"/>
            </a:br>
            <a:r>
              <a:rPr lang="en-US" dirty="0"/>
              <a:t>the presence of HGT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C7712-011D-CD4E-AB70-4C627E4C9A62}"/>
              </a:ext>
            </a:extLst>
          </p:cNvPr>
          <p:cNvSpPr txBox="1"/>
          <p:nvPr/>
        </p:nvSpPr>
        <p:spPr>
          <a:xfrm>
            <a:off x="542902" y="3521501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HGT:</a:t>
            </a:r>
            <a:br>
              <a:rPr lang="en-US" dirty="0"/>
            </a:br>
            <a:r>
              <a:rPr lang="en-US" dirty="0"/>
              <a:t>Super-tree wins</a:t>
            </a:r>
          </a:p>
        </p:txBody>
      </p:sp>
    </p:spTree>
    <p:extLst>
      <p:ext uri="{BB962C8B-B14F-4D97-AF65-F5344CB8AC3E}">
        <p14:creationId xmlns:p14="http://schemas.microsoft.com/office/powerpoint/2010/main" val="323782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6.pdf">
            <a:extLst>
              <a:ext uri="{FF2B5EF4-FFF2-40B4-BE49-F238E27FC236}">
                <a16:creationId xmlns:a16="http://schemas.microsoft.com/office/drawing/2014/main" id="{13A725D3-BFDF-484A-8571-2A7DE2DC3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b="21631"/>
          <a:stretch/>
        </p:blipFill>
        <p:spPr bwMode="auto">
          <a:xfrm>
            <a:off x="2693774" y="4312"/>
            <a:ext cx="7210246" cy="675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2AA75-549C-364C-9B3B-2EFE8039499C}"/>
              </a:ext>
            </a:extLst>
          </p:cNvPr>
          <p:cNvSpPr txBox="1"/>
          <p:nvPr/>
        </p:nvSpPr>
        <p:spPr>
          <a:xfrm>
            <a:off x="73573" y="2165131"/>
            <a:ext cx="310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Sequence Similarity</a:t>
            </a:r>
            <a:br>
              <a:rPr lang="en-US" dirty="0"/>
            </a:br>
            <a:r>
              <a:rPr lang="en-US" dirty="0"/>
              <a:t>(too similar, or </a:t>
            </a:r>
            <a:br>
              <a:rPr lang="en-US" dirty="0"/>
            </a:br>
            <a:r>
              <a:rPr lang="en-US" dirty="0"/>
              <a:t>too divergent)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A20FE-5C71-A043-A1E8-B0F634467BA5}"/>
              </a:ext>
            </a:extLst>
          </p:cNvPr>
          <p:cNvSpPr txBox="1"/>
          <p:nvPr/>
        </p:nvSpPr>
        <p:spPr>
          <a:xfrm>
            <a:off x="67448" y="4000372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Supermatrix</a:t>
            </a:r>
            <a:r>
              <a:rPr lang="en-US" dirty="0"/>
              <a:t> wins </a:t>
            </a:r>
          </a:p>
        </p:txBody>
      </p:sp>
    </p:spTree>
    <p:extLst>
      <p:ext uri="{BB962C8B-B14F-4D97-AF65-F5344CB8AC3E}">
        <p14:creationId xmlns:p14="http://schemas.microsoft.com/office/powerpoint/2010/main" val="34626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12A8D-BBF3-5E43-A710-84EC67F8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98" y="0"/>
            <a:ext cx="9607386" cy="70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1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3FE34D-9D59-5C45-8C0E-8FDC50127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87"/>
            <a:ext cx="13535159" cy="66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6D3EC-2328-0949-8E37-7791E7BA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81"/>
            <a:ext cx="12192000" cy="65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90166-7041-1144-9427-4CF8DF48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823"/>
            <a:ext cx="12192000" cy="53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2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17058-D401-3E45-BD80-82A98201E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636"/>
            <a:ext cx="12192000" cy="39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692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317</Words>
  <Application>Microsoft Macintosh PowerPoint</Application>
  <PresentationFormat>Widescreen</PresentationFormat>
  <Paragraphs>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Liberation Serif</vt:lpstr>
      <vt:lpstr>Times New Roman</vt:lpstr>
      <vt:lpstr>1_Default Design</vt:lpstr>
      <vt:lpstr>3_Default Design</vt:lpstr>
      <vt:lpstr>2_Default Design</vt:lpstr>
      <vt:lpstr>MCB 3421 – computer-lab 14</vt:lpstr>
      <vt:lpstr>PowerPoint Presentation</vt:lpstr>
      <vt:lpstr>HGT EvolSimulator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Connecticut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gene transfer and microbial evolution: Is the Tree-of-Life a Tree? </dc:title>
  <dc:subject/>
  <dc:creator>gogarten</dc:creator>
  <cp:keywords/>
  <dc:description/>
  <cp:lastModifiedBy>Gogarten, J. Peter</cp:lastModifiedBy>
  <cp:revision>74</cp:revision>
  <dcterms:modified xsi:type="dcterms:W3CDTF">2021-12-12T00:11:15Z</dcterms:modified>
  <cp:category/>
</cp:coreProperties>
</file>