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garten, J. Peter" initials="GJP" lastIdx="1" clrIdx="0">
    <p:extLst>
      <p:ext uri="{19B8F6BF-5375-455C-9EA6-DF929625EA0E}">
        <p15:presenceInfo xmlns:p15="http://schemas.microsoft.com/office/powerpoint/2012/main" userId="S::gogarten@uconn.edu::08c346f3-9f2a-4776-a6cf-add1e690c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2DB4-40F1-2747-B674-CFC1174C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4FE61-2E8D-F94D-A04F-B7361423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A651C-C4D7-7C46-97D2-2C9CC84F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D438-ECEF-5443-A768-34FCCB6E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F5E9-519F-C341-8F31-FF0E747E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EF40-9B20-374E-B229-ADFD502D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33D21-7148-2D4F-9AFB-DF0AD05B8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204EF-6D10-7843-99E6-84BBBA29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305F-A0BF-1942-B695-2C87CF50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694C-4555-4D40-B21D-BFA550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045A4-AAC9-1643-B0E2-67881A7E7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B2379-0114-7C49-A9F8-7496F9018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EF725-D38A-0941-A03A-A2E49270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9ADC5-F88A-004D-87C0-319D7B64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8B28-97DA-A144-96E3-0BF451F2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6871-5983-D845-ADDD-331116C1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242F-81FA-BE4F-A0F1-F99ECF57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441A6-D2F1-F24D-B75E-AAD1F7E5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981D-8C63-D246-BE46-99BB0CBA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3E0D-58B4-B549-AB88-FF44C679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E93C-943D-B44F-BABF-A2A42662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A3D3-E477-BC44-B3A5-BD25FCE9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F022-CAD7-8042-B5EC-5736D719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590A7-3EF9-434C-9344-77C2740F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1C0C-37B1-C84D-A3DC-12879E1B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E805-AD60-3E47-986C-C3ABE034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854F-D0BD-774A-AE87-B495166FB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A4D18-EF99-5E4A-85ED-FBA9C4D1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F098-CB4C-8944-8B5C-5F03072D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698C7-4266-0348-8895-7E0E3FA0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8A069-3070-C442-ABEA-0896066F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6BE6-35D3-C642-83D6-680C869F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CD81-932E-8942-B26E-5F194BDE4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A8F2D-D5D1-4F48-BC93-97D196E1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E5799-6FF9-7F4A-8356-8B9455438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69214-A7A5-4E4A-8EC9-755191BF3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F75F6-5150-B04C-A264-43D1006B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40B05-FF68-E94A-8FBF-95E6DDA1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61238-E24E-0649-8825-A4234E4D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2892-29C8-FD4B-BC56-66F4E15E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010E8-7EA5-1447-8056-A60405E7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9989D-DCAF-3944-BA3A-440974FC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360F4-387D-C04A-8EF3-243FD50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AD6EE-4C37-7E4C-8B10-D3F8369C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57D61-2EF3-4A42-B9FC-6D6CC22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55171-FC1D-AD4F-B4E8-43AC1D64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8FFB-CA89-2B43-8395-705A4AF5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FC49-A0D0-A347-B2AC-4A1F5341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428BA-F209-EA40-A328-025C14175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3BFE-6694-184A-90EF-1F5B4EF1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30E5-FF7B-1741-9E2C-89D00EB3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692CE-2865-2C4B-84AC-BF372FDB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BB82-F446-1D4D-9D51-12E4FCA9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8541E-73E2-4D4E-9AB7-095BEE4C1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A19B9-5C1C-864C-8925-C8B56CF78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F2DBB-6703-5F4B-AC81-64C843DF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B2CF9-6106-A24D-BA58-23980A4F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44C7-28AF-CE47-9F0F-BDD4375C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D9CD3-A2A4-5D49-863E-D6059BA0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BFCC6-A3E7-B048-938E-C72A3D4F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111F-F56F-0D42-A2E8-70C3BE576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A90F-B53F-9B4E-A20B-A7AF3481D0C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31887-E6A1-0C4E-8134-5FAD3906F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17A4-9FA4-074C-A05A-E74C4F453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07B4-B4A7-3441-9210-AFFC4EDF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hamerat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880A-EE28-C346-BE92-8BFA6C1E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Accompanying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8F33-16BE-F347-8985-4CC2C79B6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789" y="2922417"/>
            <a:ext cx="9144000" cy="1655762"/>
          </a:xfrm>
        </p:spPr>
        <p:txBody>
          <a:bodyPr/>
          <a:lstStyle/>
          <a:p>
            <a:r>
              <a:rPr lang="en-US" dirty="0"/>
              <a:t>MCB 3421_2021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F8237-C46D-7A44-9042-7EDAC8044239}"/>
              </a:ext>
            </a:extLst>
          </p:cNvPr>
          <p:cNvSpPr txBox="1"/>
          <p:nvPr/>
        </p:nvSpPr>
        <p:spPr>
          <a:xfrm>
            <a:off x="4091028" y="4060265"/>
            <a:ext cx="400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The first three steps </a:t>
            </a:r>
          </a:p>
        </p:txBody>
      </p:sp>
    </p:spTree>
    <p:extLst>
      <p:ext uri="{BB962C8B-B14F-4D97-AF65-F5344CB8AC3E}">
        <p14:creationId xmlns:p14="http://schemas.microsoft.com/office/powerpoint/2010/main" val="320537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387F-D900-9042-82B0-2D5A9769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714369"/>
            <a:ext cx="10515600" cy="1325563"/>
          </a:xfrm>
        </p:spPr>
        <p:txBody>
          <a:bodyPr/>
          <a:lstStyle/>
          <a:p>
            <a:r>
              <a:rPr lang="en-US" dirty="0"/>
              <a:t>Scroll back to the top</a:t>
            </a:r>
            <a:br>
              <a:rPr lang="en-US" dirty="0"/>
            </a:br>
            <a:r>
              <a:rPr lang="en-US" dirty="0"/>
              <a:t>select VIEW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8A0C50-E69C-DD40-A9BD-4E89407D4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2332" y="899035"/>
            <a:ext cx="1819413" cy="791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CA939A-4DA5-E245-BF38-4E0C9FE90FB7}"/>
              </a:ext>
            </a:extLst>
          </p:cNvPr>
          <p:cNvSpPr/>
          <p:nvPr/>
        </p:nvSpPr>
        <p:spPr>
          <a:xfrm>
            <a:off x="7720452" y="714369"/>
            <a:ext cx="366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can use the menu at the bottom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F8936-13C9-5043-AAE8-9BB1810F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217069"/>
            <a:ext cx="12065000" cy="3136900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B2A9B600-8FA5-684C-BE49-F6B72FFFF937}"/>
              </a:ext>
            </a:extLst>
          </p:cNvPr>
          <p:cNvSpPr/>
          <p:nvPr/>
        </p:nvSpPr>
        <p:spPr>
          <a:xfrm rot="10800000">
            <a:off x="8938589" y="3785519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B3BB9-58E6-7A44-9871-2406D107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746" y="0"/>
            <a:ext cx="55420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8E66-A7DF-A845-9BC4-8AD9A7D3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515809"/>
            <a:ext cx="7300243" cy="60539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rulers indicate the genomes nucleotide sequence</a:t>
            </a:r>
          </a:p>
          <a:p>
            <a:pPr>
              <a:lnSpc>
                <a:spcPct val="120000"/>
              </a:lnSpc>
            </a:pPr>
            <a:r>
              <a:rPr lang="en-US" dirty="0"/>
              <a:t>Very similar nucleotide sequences are indicated by the purplish background (in chrome there is a bug displaying this)</a:t>
            </a:r>
          </a:p>
          <a:p>
            <a:pPr>
              <a:lnSpc>
                <a:spcPct val="120000"/>
              </a:lnSpc>
            </a:pPr>
            <a:r>
              <a:rPr lang="en-US" dirty="0"/>
              <a:t>Boxes above and below the ruler indicate protein coding genes</a:t>
            </a:r>
          </a:p>
          <a:p>
            <a:pPr>
              <a:lnSpc>
                <a:spcPct val="120000"/>
              </a:lnSpc>
            </a:pPr>
            <a:r>
              <a:rPr lang="en-US" dirty="0"/>
              <a:t>Proteins belonging to the same “</a:t>
            </a:r>
            <a:r>
              <a:rPr lang="en-US" dirty="0" err="1"/>
              <a:t>Phamily</a:t>
            </a:r>
            <a:r>
              <a:rPr lang="en-US" dirty="0"/>
              <a:t>”, are in the same color (the many digit number on top of the box gives the PHAM number)</a:t>
            </a:r>
          </a:p>
          <a:p>
            <a:pPr>
              <a:lnSpc>
                <a:spcPct val="120000"/>
              </a:lnSpc>
            </a:pPr>
            <a:r>
              <a:rPr lang="en-US" dirty="0"/>
              <a:t>You can rearrange the order of genomes by dragging the names up or down</a:t>
            </a:r>
          </a:p>
          <a:p>
            <a:pPr>
              <a:lnSpc>
                <a:spcPct val="120000"/>
              </a:lnSpc>
            </a:pPr>
            <a:r>
              <a:rPr lang="en-US" dirty="0"/>
              <a:t>The white triangles on the right indicate insertion in Athena and Neos5 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Keep notes of the genes (gene number inside the box) and phage genomes that do contain the intein. (The more notes the better!) 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2900" dirty="0"/>
              <a:t>You can use the menu at the bottom to simplify the </a:t>
            </a:r>
            <a:br>
              <a:rPr lang="en-US" sz="2900" dirty="0"/>
            </a:br>
            <a:r>
              <a:rPr lang="en-US" sz="2900" dirty="0"/>
              <a:t>display (skip the </a:t>
            </a:r>
            <a:r>
              <a:rPr lang="en-US" sz="2900" dirty="0" err="1"/>
              <a:t>pham</a:t>
            </a:r>
            <a:r>
              <a:rPr lang="en-US" sz="2900" dirty="0"/>
              <a:t> numbers).  You can also save </a:t>
            </a:r>
            <a:br>
              <a:rPr lang="en-US" sz="2900" dirty="0"/>
            </a:br>
            <a:r>
              <a:rPr lang="en-US" sz="2900" dirty="0"/>
              <a:t>the image as a vector graphic that can be edited in </a:t>
            </a:r>
            <a:br>
              <a:rPr lang="en-US" sz="2900" dirty="0"/>
            </a:br>
            <a:r>
              <a:rPr lang="en-US" sz="2900" dirty="0"/>
              <a:t>illustrator or </a:t>
            </a:r>
            <a:r>
              <a:rPr lang="en-US" sz="2900" dirty="0" err="1"/>
              <a:t>inkscape</a:t>
            </a:r>
            <a:r>
              <a:rPr lang="en-US" sz="2900" dirty="0"/>
              <a:t> – but most of the time a screenshot is just fine. 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37C2BB3-2CBF-D349-8E34-1FF65C24DE12}"/>
              </a:ext>
            </a:extLst>
          </p:cNvPr>
          <p:cNvSpPr/>
          <p:nvPr/>
        </p:nvSpPr>
        <p:spPr>
          <a:xfrm rot="10800000">
            <a:off x="8792814" y="4132778"/>
            <a:ext cx="268357" cy="382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6E92D5E-BDF2-854C-B3E3-8BA77E30357E}"/>
              </a:ext>
            </a:extLst>
          </p:cNvPr>
          <p:cNvSpPr/>
          <p:nvPr/>
        </p:nvSpPr>
        <p:spPr>
          <a:xfrm rot="10800000">
            <a:off x="8792814" y="2100469"/>
            <a:ext cx="268357" cy="3821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55BBB-34E4-8D42-8C4D-1C4DCA487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28" y="5121876"/>
            <a:ext cx="16637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75A-43C1-F445-A0A8-6B0BFE84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Step: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8DE8-0649-1346-8450-398FFF1D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4"/>
            <a:ext cx="6402859" cy="5131766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phagesDB.org</a:t>
            </a:r>
            <a:endParaRPr lang="en-US" dirty="0"/>
          </a:p>
          <a:p>
            <a:r>
              <a:rPr lang="en-US" dirty="0"/>
              <a:t>Enter the name of the phage that contains the intein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89C30-B968-7443-9025-BA2BB010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462" y="302934"/>
            <a:ext cx="4445000" cy="42926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F1D0B2D1-A41B-DE42-99A4-C1B57FB4C4FC}"/>
              </a:ext>
            </a:extLst>
          </p:cNvPr>
          <p:cNvSpPr/>
          <p:nvPr/>
        </p:nvSpPr>
        <p:spPr>
          <a:xfrm rot="10800000">
            <a:off x="8419605" y="3429000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294D-DFFC-BD47-B890-4C844B33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50" y="664089"/>
            <a:ext cx="5732396" cy="4351338"/>
          </a:xfrm>
        </p:spPr>
        <p:txBody>
          <a:bodyPr/>
          <a:lstStyle/>
          <a:p>
            <a:r>
              <a:rPr lang="en-US" dirty="0"/>
              <a:t>Once the phage info has loaded, click on gene list</a:t>
            </a:r>
          </a:p>
          <a:p>
            <a:endParaRPr lang="en-US" dirty="0"/>
          </a:p>
          <a:p>
            <a:r>
              <a:rPr lang="en-US" dirty="0"/>
              <a:t>Scroll down to the gene number that was identified as putatively intein containing.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212BC-9F08-AC40-9B41-5565CA980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31" y="0"/>
            <a:ext cx="4133119" cy="6858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56194BBA-898B-1144-857D-7CFA62CDC9BE}"/>
              </a:ext>
            </a:extLst>
          </p:cNvPr>
          <p:cNvSpPr/>
          <p:nvPr/>
        </p:nvSpPr>
        <p:spPr>
          <a:xfrm>
            <a:off x="9457573" y="5579076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12B7-ECFE-834F-8C84-D0553350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B9F1-AE7E-4045-8B4B-31F7D9EE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3" y="1690688"/>
            <a:ext cx="5338121" cy="4351338"/>
          </a:xfrm>
        </p:spPr>
        <p:txBody>
          <a:bodyPr>
            <a:normAutofit/>
          </a:bodyPr>
          <a:lstStyle/>
          <a:p>
            <a:r>
              <a:rPr lang="en-US" dirty="0"/>
              <a:t>in the gene description click on view Amino Acid Sequence. </a:t>
            </a:r>
          </a:p>
          <a:p>
            <a:endParaRPr lang="en-US" dirty="0"/>
          </a:p>
          <a:p>
            <a:r>
              <a:rPr lang="en-US" dirty="0"/>
              <a:t>Copy the sequence into your notebook.  </a:t>
            </a:r>
          </a:p>
          <a:p>
            <a:endParaRPr lang="en-US" dirty="0"/>
          </a:p>
          <a:p>
            <a:r>
              <a:rPr lang="en-US" dirty="0"/>
              <a:t>Turn it into a </a:t>
            </a:r>
            <a:r>
              <a:rPr lang="en-US" dirty="0" err="1"/>
              <a:t>fasta</a:t>
            </a:r>
            <a:r>
              <a:rPr lang="en-US" dirty="0"/>
              <a:t> formatted file through adding an annotation line.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CE581-59F7-9C43-8CD0-7C4A4F1D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874" y="0"/>
            <a:ext cx="7400499" cy="6858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BAAF6CFC-E583-734E-8A7B-A2F55691D03B}"/>
              </a:ext>
            </a:extLst>
          </p:cNvPr>
          <p:cNvSpPr/>
          <p:nvPr/>
        </p:nvSpPr>
        <p:spPr>
          <a:xfrm>
            <a:off x="11085443" y="3824202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CE5B-D294-A846-8722-3701CDE4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04FA-B8C1-F047-B783-BD738A93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&gt;Athena_6 putatively intein containing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VPEGQMTTPFDVPENRRRKVGFRDDEKPIFEPTWDDDGMFSSAKAARIYEAARSWPADQKAAAIRYIEAAKNRAQIRKRYANAAELATAVDPEFVITPALRIISDAIEDVLRYPRCNLLVTMPPQEGKSTMCAVWTPIRALQLNPNRRIILATYGDSLADQHSTTARDLIMRYGTGVTDALTGLAVEDKLGLKINPKQAKVSSWRIDGAIGGMVAAGLGSAITGKSADLFIIDDPFKNMIEADSARHREKVNEWFASVASTRLSPEASMILIQCMTGDTPVLRPDGTETPLADIRPGDEIATYENGTLTRANVVNWASQGYDSIRTITMMDGTTVRANDRHPFLTVGEDGTERWVRVRDLKPGIRLRAVPGSARRAAPTDATCRCRARGCVCPITTKPAGPPDSSLSRRISGGIDTFGTGTESRSKTIAGSLWSRAVSAERAANPRVNSIVLHTGRGSSASITATTPAECAGCSAMTATSSSGEHGPLNDFVAVPIISIEPAGRAEVFDIQVERTENFIANGLVSHNTRWHPEDLSGTIIAGEKLLDAEDRTWRHINVPAVSEDGIPDALGRPEPGIPMISARGRTLREFNQTRKSVGERVWYALYQGSPRNPAGGLFMRAWFEPMAERSPERPLATIVAIDPADSGEGDETGIIGGMLDRDGTIVLTDDWSDQMTSDKWGRQAVLLALKLGAREIALEAYASATTYANVVKNAWKALHREAVEKHNSGAALSPVEQRALATNMPFVIHQWRGKGDDVGRSALLRQQCETRKCLVVEGRMQTFVDQACDWQAGQHQPDRVAAAVIAHDRLHQLGGGMMQLPAGPTRKPPPAPTWMKRTIKKKGLG</a:t>
            </a:r>
          </a:p>
        </p:txBody>
      </p:sp>
    </p:spTree>
    <p:extLst>
      <p:ext uri="{BB962C8B-B14F-4D97-AF65-F5344CB8AC3E}">
        <p14:creationId xmlns:p14="http://schemas.microsoft.com/office/powerpoint/2010/main" val="389630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D8AF-8E0D-1142-84FC-C3496EBD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253331"/>
            <a:ext cx="10515600" cy="4351338"/>
          </a:xfrm>
        </p:spPr>
        <p:txBody>
          <a:bodyPr/>
          <a:lstStyle/>
          <a:p>
            <a:r>
              <a:rPr lang="en-US" dirty="0"/>
              <a:t>Copy the </a:t>
            </a:r>
            <a:r>
              <a:rPr lang="en-US" dirty="0" err="1"/>
              <a:t>fasta</a:t>
            </a:r>
            <a:r>
              <a:rPr lang="en-US" dirty="0"/>
              <a:t> formatted sequence </a:t>
            </a:r>
          </a:p>
          <a:p>
            <a:r>
              <a:rPr lang="en-US" dirty="0"/>
              <a:t>In the header at </a:t>
            </a:r>
            <a:r>
              <a:rPr lang="en-US" dirty="0" err="1"/>
              <a:t>phagesdb</a:t>
            </a:r>
            <a:r>
              <a:rPr lang="en-US" dirty="0"/>
              <a:t> select </a:t>
            </a:r>
            <a:r>
              <a:rPr lang="en-US" dirty="0" err="1"/>
              <a:t>blastp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9E0CA-B5A7-AB4E-8F25-22236F5A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1" y="2349436"/>
            <a:ext cx="9169400" cy="25400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C572D08-AA8C-BB4F-81C3-D58B52F81B3A}"/>
              </a:ext>
            </a:extLst>
          </p:cNvPr>
          <p:cNvSpPr/>
          <p:nvPr/>
        </p:nvSpPr>
        <p:spPr>
          <a:xfrm rot="9984352">
            <a:off x="6525798" y="3516656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9926D-C951-0044-B6B2-9F8F63FB5962}"/>
              </a:ext>
            </a:extLst>
          </p:cNvPr>
          <p:cNvSpPr txBox="1"/>
          <p:nvPr/>
        </p:nvSpPr>
        <p:spPr>
          <a:xfrm>
            <a:off x="393356" y="5736711"/>
            <a:ext cx="8321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Paste the </a:t>
            </a:r>
            <a:r>
              <a:rPr lang="en-US" sz="2800" dirty="0" err="1"/>
              <a:t>fasta</a:t>
            </a:r>
            <a:r>
              <a:rPr lang="en-US" sz="2800" dirty="0"/>
              <a:t> formatted sequence into the </a:t>
            </a:r>
            <a:r>
              <a:rPr lang="en-US" sz="2800" dirty="0" err="1"/>
              <a:t>blastp</a:t>
            </a:r>
            <a:r>
              <a:rPr lang="en-US" sz="2800" dirty="0"/>
              <a:t> form</a:t>
            </a:r>
          </a:p>
          <a:p>
            <a:r>
              <a:rPr lang="en-US" sz="2800" dirty="0"/>
              <a:t>Click submit (leave everything with the default settings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F8286-8D72-6148-9B76-5514563CDA5D}"/>
              </a:ext>
            </a:extLst>
          </p:cNvPr>
          <p:cNvSpPr txBox="1"/>
          <p:nvPr/>
        </p:nvSpPr>
        <p:spPr>
          <a:xfrm>
            <a:off x="259492" y="73958"/>
            <a:ext cx="172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3</a:t>
            </a:r>
            <a:r>
              <a:rPr lang="en-US" sz="4000" b="1" baseline="30000" dirty="0">
                <a:latin typeface="+mj-lt"/>
              </a:rPr>
              <a:t>rd</a:t>
            </a:r>
            <a:r>
              <a:rPr lang="en-US" sz="4000" b="1" dirty="0">
                <a:latin typeface="+mj-lt"/>
              </a:rPr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182605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73BE-DEE0-1C4F-9E31-F50CAB316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88" y="1405495"/>
            <a:ext cx="4104503" cy="917575"/>
          </a:xfrm>
        </p:spPr>
        <p:txBody>
          <a:bodyPr/>
          <a:lstStyle/>
          <a:p>
            <a:r>
              <a:rPr lang="en-US" dirty="0"/>
              <a:t>Hopefully the results look something like this: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2F867-8603-DE48-B863-AF8D1B5E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05" y="0"/>
            <a:ext cx="519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A2F867-8603-DE48-B863-AF8D1B5E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05" y="0"/>
            <a:ext cx="5197995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6105FB-A3FA-6542-A57A-E5C4D525B5B9}"/>
              </a:ext>
            </a:extLst>
          </p:cNvPr>
          <p:cNvCxnSpPr>
            <a:cxnSpLocks/>
          </p:cNvCxnSpPr>
          <p:nvPr/>
        </p:nvCxnSpPr>
        <p:spPr>
          <a:xfrm>
            <a:off x="5273788" y="2125361"/>
            <a:ext cx="2696320" cy="116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4916D5-DB3C-9B40-A835-E09A917DA678}"/>
              </a:ext>
            </a:extLst>
          </p:cNvPr>
          <p:cNvSpPr txBox="1"/>
          <p:nvPr/>
        </p:nvSpPr>
        <p:spPr>
          <a:xfrm>
            <a:off x="2900436" y="1952368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Proteins with Intein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FA5706B-5956-A940-B7D9-99FC53470316}"/>
              </a:ext>
            </a:extLst>
          </p:cNvPr>
          <p:cNvSpPr/>
          <p:nvPr/>
        </p:nvSpPr>
        <p:spPr>
          <a:xfrm>
            <a:off x="8180173" y="1940694"/>
            <a:ext cx="210065" cy="44757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27E5E0-ABC3-8046-B396-F5B869EA968F}"/>
              </a:ext>
            </a:extLst>
          </p:cNvPr>
          <p:cNvCxnSpPr>
            <a:cxnSpLocks/>
          </p:cNvCxnSpPr>
          <p:nvPr/>
        </p:nvCxnSpPr>
        <p:spPr>
          <a:xfrm>
            <a:off x="5434425" y="3099122"/>
            <a:ext cx="2696320" cy="1167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1E2E011C-B301-2245-AEE0-DECE699B7C20}"/>
              </a:ext>
            </a:extLst>
          </p:cNvPr>
          <p:cNvSpPr/>
          <p:nvPr/>
        </p:nvSpPr>
        <p:spPr>
          <a:xfrm>
            <a:off x="8167815" y="2434964"/>
            <a:ext cx="210065" cy="1339991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C2F932-693B-0C4B-AE17-935123ADE653}"/>
              </a:ext>
            </a:extLst>
          </p:cNvPr>
          <p:cNvSpPr txBox="1"/>
          <p:nvPr/>
        </p:nvSpPr>
        <p:spPr>
          <a:xfrm>
            <a:off x="2900436" y="2866742"/>
            <a:ext cx="265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Proteins without Intein </a:t>
            </a:r>
          </a:p>
          <a:p>
            <a:r>
              <a:rPr lang="en-US" dirty="0"/>
              <a:t>The N and C-Extein match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A630F-9652-C345-AA64-56E227B09E9F}"/>
              </a:ext>
            </a:extLst>
          </p:cNvPr>
          <p:cNvSpPr txBox="1"/>
          <p:nvPr/>
        </p:nvSpPr>
        <p:spPr>
          <a:xfrm>
            <a:off x="8655875" y="3958442"/>
            <a:ext cx="2150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Intein Sequence 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15E172-8781-FD4C-90C8-CE99707BB09F}"/>
              </a:ext>
            </a:extLst>
          </p:cNvPr>
          <p:cNvSpPr/>
          <p:nvPr/>
        </p:nvSpPr>
        <p:spPr>
          <a:xfrm rot="16200000">
            <a:off x="9661086" y="3507421"/>
            <a:ext cx="139719" cy="926756"/>
          </a:xfrm>
          <a:prstGeom prst="lef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90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8981-1D26-3B4E-82B0-D9781608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now your notebook should contain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D328-11CE-DE43-94C9-26C0B991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 err="1"/>
              <a:t>phamerator</a:t>
            </a:r>
            <a:r>
              <a:rPr lang="en-US" dirty="0"/>
              <a:t> map that identifies one or more putative inteins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amino acid sequence of a gene invaded by an intein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name of the phage, the number of the gene and the Pham number (the </a:t>
            </a:r>
            <a:r>
              <a:rPr lang="en-US" dirty="0" err="1"/>
              <a:t>phamily</a:t>
            </a:r>
            <a:r>
              <a:rPr lang="en-US" dirty="0"/>
              <a:t> to which the gene belongs.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results of a blast search using the sequence from (2) as query </a:t>
            </a:r>
          </a:p>
        </p:txBody>
      </p:sp>
    </p:spTree>
    <p:extLst>
      <p:ext uri="{BB962C8B-B14F-4D97-AF65-F5344CB8AC3E}">
        <p14:creationId xmlns:p14="http://schemas.microsoft.com/office/powerpoint/2010/main" val="13369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C40A-AC2F-0E4B-AF63-12042B21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Howard Hughes Medical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2F3F-8415-654B-B03F-82F6B0A5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1133" cy="4351338"/>
          </a:xfrm>
        </p:spPr>
        <p:txBody>
          <a:bodyPr/>
          <a:lstStyle/>
          <a:p>
            <a:r>
              <a:rPr lang="en-US"/>
              <a:t>Founded by billionaire eccentric Howard Hughes in 1953</a:t>
            </a:r>
          </a:p>
          <a:p>
            <a:r>
              <a:rPr lang="en-US"/>
              <a:t>Second largest philanthropic organization in the United States</a:t>
            </a:r>
          </a:p>
          <a:p>
            <a:r>
              <a:rPr lang="en-US"/>
              <a:t>Spends ~$850m/year on research and education.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0A0C4-D633-164B-BA68-9D229E0E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14" y="2056342"/>
            <a:ext cx="3541906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6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7277-D42F-3C4A-A48B-DDF4D7C8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1120017"/>
            <a:ext cx="5907157" cy="4351338"/>
          </a:xfrm>
        </p:spPr>
        <p:txBody>
          <a:bodyPr>
            <a:normAutofit/>
          </a:bodyPr>
          <a:lstStyle/>
          <a:p>
            <a:r>
              <a:rPr lang="en-US" sz="1800" dirty="0"/>
              <a:t>Crowd sourcing (or rather undergraduate students) of Actinophage (= viruses that infect Actinobacteria) isolation and genome annotation.</a:t>
            </a:r>
          </a:p>
          <a:p>
            <a:r>
              <a:rPr lang="en-US" sz="1800" dirty="0"/>
              <a:t>Why: phage are useful for treating mycobacterial infection, but their diversity and biology is poorly known. </a:t>
            </a:r>
          </a:p>
          <a:p>
            <a:r>
              <a:rPr lang="en-US" sz="1800" dirty="0"/>
              <a:t>SEA-PHAGES: characterize the diversity of mycobacteriophages. </a:t>
            </a:r>
          </a:p>
          <a:p>
            <a:r>
              <a:rPr lang="en-US" sz="1800" dirty="0"/>
              <a:t>Hybrid crowd-sourcing/citizen science/education approach. </a:t>
            </a:r>
          </a:p>
          <a:p>
            <a:pPr marL="0" indent="0">
              <a:buNone/>
            </a:pPr>
            <a:r>
              <a:rPr lang="en-US" sz="1800" dirty="0"/>
              <a:t>Over the years many resources were developed, including a dedicated databank (</a:t>
            </a:r>
            <a:r>
              <a:rPr lang="en-US" sz="1800" dirty="0" err="1">
                <a:hlinkClick r:id="rId2"/>
              </a:rPr>
              <a:t>phagesdb.org</a:t>
            </a:r>
            <a:r>
              <a:rPr lang="en-US" sz="1800" dirty="0"/>
              <a:t>) and a genome alignment tool (</a:t>
            </a:r>
            <a:r>
              <a:rPr lang="en-US" sz="1800" dirty="0" err="1">
                <a:hlinkClick r:id="rId2"/>
              </a:rPr>
              <a:t>phamerator.org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59E02-E868-0048-AF7A-5013E7F4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94" y="104017"/>
            <a:ext cx="4267200" cy="10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12F3B-A1D8-7940-9684-597724CC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72" y="516466"/>
            <a:ext cx="4256182" cy="5825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AF3574-F54F-9745-94DA-80E1DC4A0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15" y="4772592"/>
            <a:ext cx="6250517" cy="102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58C7-71A4-1E46-8EA5-B330A0C8B9D8}"/>
              </a:ext>
            </a:extLst>
          </p:cNvPr>
          <p:cNvSpPr txBox="1"/>
          <p:nvPr/>
        </p:nvSpPr>
        <p:spPr>
          <a:xfrm>
            <a:off x="357352" y="42735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195307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CF4F-9D4B-A741-A7A1-4711A873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Graham </a:t>
            </a:r>
            <a:r>
              <a:rPr lang="en-US" dirty="0" err="1"/>
              <a:t>Hatfull’s</a:t>
            </a:r>
            <a:r>
              <a:rPr lang="en-US" dirty="0"/>
              <a:t> lab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BE7E-6C3D-ED4E-ADE7-0035A147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4088" cy="4351338"/>
          </a:xfrm>
        </p:spPr>
        <p:txBody>
          <a:bodyPr>
            <a:normAutofit/>
          </a:bodyPr>
          <a:lstStyle/>
          <a:p>
            <a:r>
              <a:rPr lang="en-US" dirty="0"/>
              <a:t>Administers SEA-PHAGES program. </a:t>
            </a:r>
          </a:p>
          <a:p>
            <a:r>
              <a:rPr lang="en-US" dirty="0"/>
              <a:t>Studies </a:t>
            </a:r>
            <a:r>
              <a:rPr lang="en-US" i="1" dirty="0"/>
              <a:t>Mycobacterium</a:t>
            </a:r>
            <a:r>
              <a:rPr lang="en-US" dirty="0"/>
              <a:t> and mycobacteriophages. </a:t>
            </a:r>
          </a:p>
          <a:p>
            <a:r>
              <a:rPr lang="en-US" i="1" dirty="0"/>
              <a:t>Mycobacterium </a:t>
            </a:r>
            <a:r>
              <a:rPr lang="en-US" dirty="0"/>
              <a:t>causes tuberculosis and leprosy and other diseases which are highly resistant to traditional treatments. </a:t>
            </a:r>
            <a:endParaRPr lang="en-US" i="1" dirty="0"/>
          </a:p>
          <a:p>
            <a:r>
              <a:rPr lang="en-US" dirty="0"/>
              <a:t>Mycobacteriophages may be useful for “phage therapy” for these diseases.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4C6B8-7D03-1244-BF1C-D912BCE45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52"/>
          <a:stretch/>
        </p:blipFill>
        <p:spPr>
          <a:xfrm>
            <a:off x="6692288" y="2760258"/>
            <a:ext cx="5072757" cy="12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8CB8-32A9-2048-8BBE-D5E4F9F3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10FE-0958-7A41-8523-B6EE027A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 cluster you want to use.  </a:t>
            </a:r>
          </a:p>
          <a:p>
            <a:r>
              <a:rPr lang="en-US" dirty="0"/>
              <a:t>Write a note on the discussion board that this cluster/subcluster has been claimed.  </a:t>
            </a:r>
          </a:p>
          <a:p>
            <a:r>
              <a:rPr lang="en-US" dirty="0"/>
              <a:t>Sign-up for an account on </a:t>
            </a:r>
            <a:r>
              <a:rPr lang="en-US" dirty="0" err="1"/>
              <a:t>phamerator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7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8068-8557-284D-8D3A-292403F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07"/>
            <a:ext cx="10515600" cy="1325563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phamerator</a:t>
            </a:r>
            <a:r>
              <a:rPr lang="en-US" dirty="0"/>
              <a:t> to find putative inteins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9CB8-5238-0A4D-A8F3-B4BD25D2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270"/>
            <a:ext cx="1151613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Promising: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J</a:t>
            </a:r>
            <a:r>
              <a:rPr lang="en-US" dirty="0"/>
              <a:t> (Omega, </a:t>
            </a:r>
            <a:r>
              <a:rPr lang="en-US" dirty="0" err="1"/>
              <a:t>Hannaconda</a:t>
            </a:r>
            <a:r>
              <a:rPr lang="en-US" dirty="0"/>
              <a:t>, </a:t>
            </a:r>
            <a:r>
              <a:rPr lang="en-US" dirty="0" err="1"/>
              <a:t>DmpstrDiver</a:t>
            </a:r>
            <a:r>
              <a:rPr lang="en-US" dirty="0"/>
              <a:t>) -&gt; terminase (#11 in omega)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A1 </a:t>
            </a:r>
            <a:r>
              <a:rPr lang="en-US" dirty="0"/>
              <a:t>(Wheeler, Watermelon, </a:t>
            </a:r>
            <a:r>
              <a:rPr lang="en-US" dirty="0" err="1"/>
              <a:t>Corvo</a:t>
            </a:r>
            <a:r>
              <a:rPr lang="en-US" dirty="0"/>
              <a:t>, Gandalf) - gene 52 in </a:t>
            </a:r>
            <a:r>
              <a:rPr lang="en-US" dirty="0" err="1"/>
              <a:t>Corvo</a:t>
            </a:r>
            <a:br>
              <a:rPr lang="en-US" dirty="0"/>
            </a:br>
            <a:r>
              <a:rPr lang="en-US" dirty="0"/>
              <a:t>Note: we already have analyzed the Terminase intein (gene 12 in Naira)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DE1</a:t>
            </a:r>
            <a:r>
              <a:rPr lang="en-US" dirty="0"/>
              <a:t>:  (vivi2, Tangent, </a:t>
            </a:r>
            <a:r>
              <a:rPr lang="en-US" dirty="0" err="1"/>
              <a:t>Sanjuju</a:t>
            </a:r>
            <a:r>
              <a:rPr lang="en-US" dirty="0"/>
              <a:t>, Sitar) gene 2 in vivi2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B3</a:t>
            </a:r>
            <a:r>
              <a:rPr lang="en-US" dirty="0"/>
              <a:t>: (Athena, Neos5, Yahalom, </a:t>
            </a:r>
            <a:r>
              <a:rPr lang="en-US" dirty="0" err="1"/>
              <a:t>HarveySr</a:t>
            </a:r>
            <a:r>
              <a:rPr lang="en-US" dirty="0"/>
              <a:t>)     gene 6 in Athena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DE4: </a:t>
            </a:r>
            <a:r>
              <a:rPr lang="en-US" dirty="0"/>
              <a:t>(</a:t>
            </a:r>
            <a:r>
              <a:rPr lang="en-US" dirty="0" err="1"/>
              <a:t>DoctorFroggo</a:t>
            </a:r>
            <a:r>
              <a:rPr lang="en-US" dirty="0"/>
              <a:t>, </a:t>
            </a:r>
            <a:r>
              <a:rPr lang="en-US" dirty="0" err="1"/>
              <a:t>Zitch</a:t>
            </a:r>
            <a:r>
              <a:rPr lang="en-US" dirty="0"/>
              <a:t>) gene 2 in </a:t>
            </a:r>
            <a:r>
              <a:rPr lang="en-US" dirty="0" err="1"/>
              <a:t>DoctorFroggo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F1: </a:t>
            </a:r>
            <a:r>
              <a:rPr lang="en-US" dirty="0"/>
              <a:t>(</a:t>
            </a:r>
            <a:r>
              <a:rPr lang="en-US" dirty="0" err="1"/>
              <a:t>Tootsieroll</a:t>
            </a:r>
            <a:r>
              <a:rPr lang="en-US" dirty="0"/>
              <a:t>, Clifton, </a:t>
            </a:r>
            <a:r>
              <a:rPr lang="en-US" dirty="0" err="1"/>
              <a:t>LilMoolah</a:t>
            </a:r>
            <a:r>
              <a:rPr lang="en-US" dirty="0"/>
              <a:t>, Sparky) gene 61 in Clifton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P1: </a:t>
            </a:r>
            <a:r>
              <a:rPr lang="en-US" dirty="0"/>
              <a:t>(</a:t>
            </a:r>
            <a:r>
              <a:rPr lang="en-US" dirty="0" err="1"/>
              <a:t>StressBall</a:t>
            </a:r>
            <a:r>
              <a:rPr lang="en-US" dirty="0"/>
              <a:t>, </a:t>
            </a:r>
            <a:r>
              <a:rPr lang="en-US" dirty="0" err="1"/>
              <a:t>Atcoo</a:t>
            </a:r>
            <a:r>
              <a:rPr lang="en-US" dirty="0"/>
              <a:t>, </a:t>
            </a:r>
            <a:r>
              <a:rPr lang="en-US" dirty="0" err="1"/>
              <a:t>CactusJack</a:t>
            </a:r>
            <a:r>
              <a:rPr lang="en-US" dirty="0"/>
              <a:t>) gene 53 in </a:t>
            </a:r>
            <a:r>
              <a:rPr lang="en-US" dirty="0" err="1"/>
              <a:t>Stressball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Cluster DC1</a:t>
            </a:r>
            <a:r>
              <a:rPr lang="en-US" dirty="0"/>
              <a:t>: (</a:t>
            </a:r>
            <a:r>
              <a:rPr lang="en-US" dirty="0" err="1"/>
              <a:t>YungMoney</a:t>
            </a:r>
            <a:r>
              <a:rPr lang="en-US" dirty="0"/>
              <a:t>, </a:t>
            </a:r>
            <a:r>
              <a:rPr lang="en-US" dirty="0" err="1"/>
              <a:t>Danyall</a:t>
            </a:r>
            <a:r>
              <a:rPr lang="en-US" dirty="0"/>
              <a:t>, Fugax) gene 5 in </a:t>
            </a:r>
            <a:r>
              <a:rPr lang="en-US" dirty="0" err="1"/>
              <a:t>YungMoney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11E9-A31C-904A-A128-097AE649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 at </a:t>
            </a:r>
            <a:r>
              <a:rPr lang="en-US" dirty="0" err="1"/>
              <a:t>phamerator.org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A1FB8-D33F-7841-939C-00B925880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26" y="1690688"/>
            <a:ext cx="10515600" cy="378978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7669C820-ACB5-5045-9294-686CEA17EA30}"/>
              </a:ext>
            </a:extLst>
          </p:cNvPr>
          <p:cNvSpPr/>
          <p:nvPr/>
        </p:nvSpPr>
        <p:spPr>
          <a:xfrm>
            <a:off x="10416208" y="1094340"/>
            <a:ext cx="268357" cy="11926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BD75-AEE5-9A48-9D42-8B81C61F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“Genome Maps” then “Select Phages”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A23E5-B9BD-5F44-89D8-F3C1F8154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860550"/>
            <a:ext cx="12065000" cy="31369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60EB633B-10B3-A045-97B1-CDEB2D1499FD}"/>
              </a:ext>
            </a:extLst>
          </p:cNvPr>
          <p:cNvSpPr/>
          <p:nvPr/>
        </p:nvSpPr>
        <p:spPr>
          <a:xfrm>
            <a:off x="5827643" y="1246740"/>
            <a:ext cx="268357" cy="11926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56EA937-3175-384D-87E5-1D360F3247F9}"/>
              </a:ext>
            </a:extLst>
          </p:cNvPr>
          <p:cNvSpPr/>
          <p:nvPr/>
        </p:nvSpPr>
        <p:spPr>
          <a:xfrm>
            <a:off x="2852530" y="1968984"/>
            <a:ext cx="268357" cy="11926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BF282-F984-B54D-895E-B08D581EE277}"/>
              </a:ext>
            </a:extLst>
          </p:cNvPr>
          <p:cNvSpPr txBox="1"/>
          <p:nvPr/>
        </p:nvSpPr>
        <p:spPr>
          <a:xfrm>
            <a:off x="457200" y="5526157"/>
            <a:ext cx="1165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Scroll down to “your” cluster.  Click on the line of the cluster outside to the check box to display all members of the cluster.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EA730F7-A20E-7C4C-8899-A4D93B0A405E}"/>
              </a:ext>
            </a:extLst>
          </p:cNvPr>
          <p:cNvSpPr/>
          <p:nvPr/>
        </p:nvSpPr>
        <p:spPr>
          <a:xfrm rot="10800000">
            <a:off x="5827642" y="4418566"/>
            <a:ext cx="268357" cy="9002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3AF9-287F-9647-A670-7AAA0E6D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8255"/>
            <a:ext cx="10515600" cy="1325563"/>
          </a:xfrm>
        </p:spPr>
        <p:txBody>
          <a:bodyPr/>
          <a:lstStyle/>
          <a:p>
            <a:r>
              <a:rPr lang="en-US" dirty="0"/>
              <a:t>Select between 2 and 8 phage genomes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CAF71-A586-1145-8409-D94F38A58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343818"/>
            <a:ext cx="119126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784</Words>
  <Application>Microsoft Macintosh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Office Theme</vt:lpstr>
      <vt:lpstr>Accompanying Project</vt:lpstr>
      <vt:lpstr>Howard Hughes Medical Institute</vt:lpstr>
      <vt:lpstr>PowerPoint Presentation</vt:lpstr>
      <vt:lpstr>Graham Hatfull’s lab group</vt:lpstr>
      <vt:lpstr>First steps</vt:lpstr>
      <vt:lpstr>Use phamerator to find putative inteins</vt:lpstr>
      <vt:lpstr>Create an account at phamerator.org</vt:lpstr>
      <vt:lpstr>Select “Genome Maps” then “Select Phages” </vt:lpstr>
      <vt:lpstr>Select between 2 and 8 phage genomes </vt:lpstr>
      <vt:lpstr>Scroll back to the top select VIEW MAP</vt:lpstr>
      <vt:lpstr>PowerPoint Presentation</vt:lpstr>
      <vt:lpstr>Second Step: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now your notebook should contain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Accompanying Project</dc:title>
  <dc:creator>Gogarten, J. Peter</dc:creator>
  <cp:lastModifiedBy>Gogarten, J. Peter</cp:lastModifiedBy>
  <cp:revision>4</cp:revision>
  <dcterms:created xsi:type="dcterms:W3CDTF">2021-09-20T13:45:29Z</dcterms:created>
  <dcterms:modified xsi:type="dcterms:W3CDTF">2021-09-21T22:16:37Z</dcterms:modified>
</cp:coreProperties>
</file>