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9" r:id="rId2"/>
    <p:sldId id="353" r:id="rId3"/>
    <p:sldId id="354" r:id="rId4"/>
    <p:sldId id="355" r:id="rId5"/>
    <p:sldId id="356" r:id="rId6"/>
    <p:sldId id="357" r:id="rId7"/>
    <p:sldId id="358" r:id="rId8"/>
    <p:sldId id="360" r:id="rId9"/>
    <p:sldId id="359" r:id="rId10"/>
    <p:sldId id="348" r:id="rId11"/>
    <p:sldId id="350" r:id="rId12"/>
    <p:sldId id="351" r:id="rId13"/>
    <p:sldId id="297" r:id="rId14"/>
    <p:sldId id="333" r:id="rId15"/>
    <p:sldId id="334" r:id="rId16"/>
    <p:sldId id="335" r:id="rId17"/>
    <p:sldId id="336" r:id="rId18"/>
    <p:sldId id="347" r:id="rId19"/>
    <p:sldId id="337" r:id="rId20"/>
  </p:sldIdLst>
  <p:sldSz cx="12192000" cy="68580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>
      <p:cViewPr varScale="1">
        <p:scale>
          <a:sx n="121" d="100"/>
          <a:sy n="121" d="100"/>
        </p:scale>
        <p:origin x="512" y="176"/>
      </p:cViewPr>
      <p:guideLst>
        <p:guide orient="horz" pos="16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078995FE-EAD8-9948-96DC-C1FE56E8F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0675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24100" y="522288"/>
            <a:ext cx="4954588" cy="278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0675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D2B0E5-C81B-C043-8A80-05BECF039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0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D2B0E5-C81B-C043-8A80-05BECF03987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29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D2B0E5-C81B-C043-8A80-05BECF03987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59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D2B0E5-C81B-C043-8A80-05BECF03987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17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8.  Teaching Tools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733F3D2-80C8-2342-806C-3E6B56C09288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24100" y="522288"/>
            <a:ext cx="4954588" cy="27876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21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24100" y="522288"/>
            <a:ext cx="4954588" cy="2787650"/>
          </a:xfrm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Dayhoff recoding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CC8F3FC-8CB1-7149-B990-3C8DE2F67A5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1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208BB-A01E-0142-96B0-53074A2E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3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AC25-2F05-C448-918E-DD99BC1BA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8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93E-5CAE-F048-9A6A-8D1772131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7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1B9B-7515-E74F-A8AA-69B705F25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AD53D-8EBC-AA42-BFC1-AF2C9A5C9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1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DE399-94E0-924B-918B-D2D72BE1B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8E2F-EB8B-7548-9201-C044C3F71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20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A70B-C9EA-FC4C-80E4-C63614141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34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8001-43F2-B948-8418-653D9DAB7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76BA-C613-3E4D-B962-7D6D9E400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00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B43A-50E7-EF4C-BF40-4CEE06251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A2DD626B-9ACD-614B-A0BC-F78C3634D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6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6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.p.gogarten.uconn.edu/mcb3421_2019/Aeromonas%20Whats%20in%20a%20Name.pptx" TargetMode="External"/><Relationship Id="rId2" Type="http://schemas.openxmlformats.org/officeDocument/2006/relationships/hyperlink" Target="http://mic.microbiologyresearch.org/content/journal/micro/10.1099/mic.0.033811-0#tab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bio.asm.org/content/5/6/e02136-1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lat_file_databa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cbi.nlm.nih.gov/Sitemap/samplerecord.html" TargetMode="External"/><Relationship Id="rId4" Type="http://schemas.openxmlformats.org/officeDocument/2006/relationships/hyperlink" Target="http://en.wikipedia.org/wiki/Abstract_Syntax_Notation_On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books/NBK383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ubmed.ncbi.nlm.nih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0C00-2CEF-EB4F-975A-E9B9A2909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/>
          <a:lstStyle/>
          <a:p>
            <a:r>
              <a:rPr lang="en-US" dirty="0"/>
              <a:t>MCB 3421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26628-8FB5-0B48-B1D0-995B063F9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8534400" cy="1752600"/>
          </a:xfrm>
        </p:spPr>
        <p:txBody>
          <a:bodyPr/>
          <a:lstStyle/>
          <a:p>
            <a:r>
              <a:rPr lang="en-US" dirty="0"/>
              <a:t>Class 7</a:t>
            </a:r>
          </a:p>
          <a:p>
            <a:r>
              <a:rPr lang="en-US" dirty="0"/>
              <a:t>Databanks, Entrez and the history of </a:t>
            </a:r>
            <a:r>
              <a:rPr lang="en-US" dirty="0" err="1"/>
              <a:t>Genbank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1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E57C43-62CB-034B-8799-719CE0588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64651"/>
              </p:ext>
            </p:extLst>
          </p:nvPr>
        </p:nvGraphicFramePr>
        <p:xfrm>
          <a:off x="152400" y="294502"/>
          <a:ext cx="12039600" cy="7020697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27161779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870728618"/>
                    </a:ext>
                  </a:extLst>
                </a:gridCol>
              </a:tblGrid>
              <a:tr h="70206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Supervised databanks with gatekeeper. </a:t>
                      </a:r>
                      <a:br>
                        <a:rPr lang="en-US" sz="2000" dirty="0"/>
                      </a:br>
                      <a:br>
                        <a:rPr lang="en-US" sz="2000" dirty="0"/>
                      </a:br>
                      <a:r>
                        <a:rPr lang="en-US" sz="2000" dirty="0"/>
                        <a:t>Examples: 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Swissprot</a:t>
                      </a:r>
                      <a:endParaRPr lang="en-US" sz="2000" dirty="0"/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Refseq</a:t>
                      </a:r>
                      <a:r>
                        <a:rPr lang="en-US" sz="2000" dirty="0"/>
                        <a:t> (at NCBI)</a:t>
                      </a:r>
                    </a:p>
                    <a:p>
                      <a:pPr algn="ctr"/>
                      <a:r>
                        <a:rPr lang="en-US" sz="2000" dirty="0"/>
                        <a:t>Entries are checked for accuracy.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+ more reliable annotations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-- frequently out of date</a:t>
                      </a:r>
                    </a:p>
                    <a:p>
                      <a:pPr algn="ctr"/>
                      <a:r>
                        <a:rPr lang="en-US" dirty="0"/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</a:t>
                      </a:r>
                    </a:p>
                    <a:p>
                      <a:pPr algn="ctr"/>
                      <a:r>
                        <a:rPr lang="en-US" sz="2000" b="1" dirty="0"/>
                        <a:t>Repositories without gatekeeper. 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Examples: 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GenBank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EMBL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TrEMBL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Everything is accepted. 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+ everything is available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-- many duplicates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-- poor reliability of annotations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90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761242-42E6-D947-A570-DD45071C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4503"/>
            <a:ext cx="10363200" cy="1143000"/>
          </a:xfrm>
        </p:spPr>
        <p:txBody>
          <a:bodyPr/>
          <a:lstStyle/>
          <a:p>
            <a:r>
              <a:rPr lang="en-US" dirty="0"/>
              <a:t>Distinctions between Databanks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6EF623-2C64-724F-AA8A-51E52A2F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2082531"/>
            <a:ext cx="142762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4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36D3-6472-A741-A895-5086A731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84" y="304800"/>
            <a:ext cx="10363200" cy="1143000"/>
          </a:xfrm>
        </p:spPr>
        <p:txBody>
          <a:bodyPr/>
          <a:lstStyle/>
          <a:p>
            <a:r>
              <a:rPr lang="en-US" dirty="0"/>
              <a:t>Problem with Ownership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01F61-9D12-6D4F-AF33-D9004AB37A11}"/>
              </a:ext>
            </a:extLst>
          </p:cNvPr>
          <p:cNvSpPr/>
          <p:nvPr/>
        </p:nvSpPr>
        <p:spPr>
          <a:xfrm>
            <a:off x="549876" y="1474573"/>
            <a:ext cx="10896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problem in maintaining databanks (supervised and unsupervised) is "ownership" of sequences, which in many data banks prevents a continuous update of sequences. Even if errors are detected, they are not easily removed form the databank. 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1:  </a:t>
            </a:r>
            <a:r>
              <a:rPr lang="en-US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Jordan </a:t>
            </a:r>
            <a:r>
              <a:rPr lang="en-US" b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Konisky’s</a:t>
            </a:r>
            <a:r>
              <a:rPr lang="en-US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</a:t>
            </a:r>
            <a:r>
              <a:rPr lang="en-US" b="0" baseline="30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en-US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pump (putative P-type ATPase) in </a:t>
            </a:r>
            <a:r>
              <a:rPr lang="en-US" b="0" i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Methanococcus</a:t>
            </a:r>
            <a:r>
              <a:rPr lang="en-US" b="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i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voltae</a:t>
            </a:r>
            <a:r>
              <a:rPr lang="en-US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</a:p>
          <a:p>
            <a:endParaRPr lang="en-US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2: </a:t>
            </a:r>
            <a:r>
              <a:rPr lang="en-US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ATP synthase operons in E.coli see Fig.1 in </a:t>
            </a:r>
            <a:r>
              <a:rPr lang="en-US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http://mic.microbiologyresearch.org/content/journal/micro/10.1099/mic.0.033811-0#tab2</a:t>
            </a:r>
          </a:p>
          <a:p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3: </a:t>
            </a:r>
            <a:r>
              <a:rPr lang="en-US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 species names are often wrongly assigned (see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slides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and/or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manuscript</a:t>
            </a:r>
            <a:r>
              <a:rPr lang="en-US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498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56F2D36-81A1-094D-9EFC-8117B236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668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096905-8577-BF48-A010-798FED29D182}"/>
              </a:ext>
            </a:extLst>
          </p:cNvPr>
          <p:cNvSpPr txBox="1"/>
          <p:nvPr/>
        </p:nvSpPr>
        <p:spPr>
          <a:xfrm>
            <a:off x="7861739" y="609600"/>
            <a:ext cx="4177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hypothetical proteins in APEC01  have now become part of a conserved hypothetical protein family – they are found in many other </a:t>
            </a: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12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86524"/>
            <a:ext cx="8229600" cy="35797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Average Nucleotide Identity (</a:t>
            </a:r>
            <a:r>
              <a:rPr lang="en-US" sz="4000" dirty="0" err="1"/>
              <a:t>mANI</a:t>
            </a:r>
            <a:r>
              <a:rPr lang="en-US" sz="4000" dirty="0"/>
              <a:t>)</a:t>
            </a:r>
          </a:p>
        </p:txBody>
      </p:sp>
      <p:pic>
        <p:nvPicPr>
          <p:cNvPr id="28" name="Picture 27" descr="54Genome_ANIm_Tetra_21May14.p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647700"/>
            <a:ext cx="8280400" cy="591921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866902" y="2084850"/>
            <a:ext cx="1981199" cy="2646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48100" y="647700"/>
            <a:ext cx="1308100" cy="25654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66902" y="2349500"/>
            <a:ext cx="3289299" cy="8636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V="1">
            <a:off x="3456450" y="644918"/>
            <a:ext cx="378951" cy="17045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1841500" y="3416302"/>
            <a:ext cx="3835810" cy="1650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35868" y="647700"/>
            <a:ext cx="279950" cy="29337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1841500" y="3594096"/>
            <a:ext cx="4381500" cy="3429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90418" y="647700"/>
            <a:ext cx="519882" cy="32892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866902" y="204148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A. </a:t>
            </a:r>
            <a:r>
              <a:rPr lang="en-US" sz="1800" i="1" dirty="0" err="1"/>
              <a:t>hydrophila</a:t>
            </a:r>
            <a:endParaRPr lang="en-US" sz="18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866902" y="2444683"/>
            <a:ext cx="2682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A. </a:t>
            </a:r>
            <a:r>
              <a:rPr lang="en-US" i="1" dirty="0" err="1"/>
              <a:t>aquariorum</a:t>
            </a:r>
            <a:r>
              <a:rPr lang="en-US" i="1" dirty="0"/>
              <a:t>/</a:t>
            </a:r>
            <a:br>
              <a:rPr lang="en-US" i="1" dirty="0"/>
            </a:br>
            <a:r>
              <a:rPr lang="en-US" i="1" dirty="0"/>
              <a:t>                </a:t>
            </a:r>
            <a:r>
              <a:rPr lang="en-US" i="1" dirty="0" err="1"/>
              <a:t>dhakensis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866901" y="330616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A. </a:t>
            </a:r>
            <a:r>
              <a:rPr lang="en-US" sz="1800" i="1" dirty="0" err="1"/>
              <a:t>caviae</a:t>
            </a:r>
            <a:endParaRPr lang="en-US" sz="18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866902" y="35728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A. </a:t>
            </a:r>
            <a:r>
              <a:rPr lang="en-US" sz="1800" i="1" dirty="0" err="1"/>
              <a:t>salmonicida</a:t>
            </a:r>
            <a:endParaRPr lang="en-US" sz="1800" i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1854200" y="644918"/>
            <a:ext cx="8293100" cy="5895582"/>
            <a:chOff x="330200" y="898920"/>
            <a:chExt cx="8273796" cy="5959080"/>
          </a:xfrm>
        </p:grpSpPr>
        <p:sp>
          <p:nvSpPr>
            <p:cNvPr id="43" name="Rectangle 42"/>
            <p:cNvSpPr/>
            <p:nvPr/>
          </p:nvSpPr>
          <p:spPr>
            <a:xfrm>
              <a:off x="7431980" y="898920"/>
              <a:ext cx="1172016" cy="5959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0200" y="6072824"/>
              <a:ext cx="8273795" cy="785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2901" y="6246217"/>
              <a:ext cx="1428469" cy="466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A. </a:t>
              </a:r>
              <a:r>
                <a:rPr lang="en-US" i="1" dirty="0" err="1"/>
                <a:t>veronii</a:t>
              </a:r>
              <a:endParaRPr lang="en-US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41501" y="647700"/>
            <a:ext cx="6210300" cy="4495801"/>
            <a:chOff x="330201" y="965199"/>
            <a:chExt cx="6210300" cy="4495801"/>
          </a:xfrm>
        </p:grpSpPr>
        <p:sp>
          <p:nvSpPr>
            <p:cNvPr id="47" name="Rectangle 46"/>
            <p:cNvSpPr/>
            <p:nvPr/>
          </p:nvSpPr>
          <p:spPr>
            <a:xfrm>
              <a:off x="330201" y="5120324"/>
              <a:ext cx="5956300" cy="1882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19799" y="965199"/>
              <a:ext cx="266701" cy="43434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1" y="5007967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A. media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73800" y="965199"/>
              <a:ext cx="266701" cy="44958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0201" y="5298124"/>
              <a:ext cx="6210300" cy="1628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866902" y="487513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A. </a:t>
            </a:r>
            <a:r>
              <a:rPr lang="en-US" sz="1800" i="1" dirty="0" err="1"/>
              <a:t>enteropelogenes</a:t>
            </a:r>
            <a:r>
              <a:rPr lang="en-US" sz="1800" i="1" dirty="0"/>
              <a:t> / </a:t>
            </a:r>
            <a:r>
              <a:rPr lang="en-US" sz="1800" i="1" dirty="0" err="1"/>
              <a:t>trota</a:t>
            </a:r>
            <a:endParaRPr lang="en-US" sz="1800" i="1" dirty="0"/>
          </a:p>
        </p:txBody>
      </p:sp>
      <p:sp>
        <p:nvSpPr>
          <p:cNvPr id="53" name="Rectangle 52"/>
          <p:cNvSpPr/>
          <p:nvPr/>
        </p:nvSpPr>
        <p:spPr>
          <a:xfrm>
            <a:off x="1854200" y="5600700"/>
            <a:ext cx="7118350" cy="1546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705850" y="647700"/>
            <a:ext cx="266701" cy="51076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54202" y="54535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A. </a:t>
            </a:r>
            <a:r>
              <a:rPr lang="en-US" sz="1800" i="1" dirty="0" err="1"/>
              <a:t>allosaccharophila</a:t>
            </a:r>
            <a:endParaRPr lang="en-US" sz="1800" i="1" dirty="0"/>
          </a:p>
        </p:txBody>
      </p:sp>
      <p:sp>
        <p:nvSpPr>
          <p:cNvPr id="56" name="Rectangle 55"/>
          <p:cNvSpPr/>
          <p:nvPr/>
        </p:nvSpPr>
        <p:spPr>
          <a:xfrm>
            <a:off x="1866932" y="4002721"/>
            <a:ext cx="4864069" cy="2771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16134" y="637224"/>
            <a:ext cx="414867" cy="36426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905000" y="3951925"/>
            <a:ext cx="433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A. </a:t>
            </a:r>
            <a:r>
              <a:rPr lang="en-US" sz="1800" i="1" dirty="0" err="1"/>
              <a:t>piscicola</a:t>
            </a:r>
            <a:r>
              <a:rPr lang="en-US" sz="1800" i="1" dirty="0"/>
              <a:t> / </a:t>
            </a:r>
            <a:r>
              <a:rPr lang="en-US" sz="1800" i="1" dirty="0" err="1"/>
              <a:t>bestarium</a:t>
            </a:r>
            <a:r>
              <a:rPr lang="en-US" sz="1800" i="1" dirty="0"/>
              <a:t> /</a:t>
            </a:r>
            <a:r>
              <a:rPr lang="en-US" sz="1800" i="1" dirty="0" err="1"/>
              <a:t>hydrophila</a:t>
            </a:r>
            <a:r>
              <a:rPr lang="en-US" sz="1800" i="1" dirty="0"/>
              <a:t> AH4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41500" y="5223401"/>
            <a:ext cx="8305800" cy="1063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768395" y="6482248"/>
            <a:ext cx="773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Using </a:t>
            </a:r>
            <a:r>
              <a:rPr lang="en-US" sz="1800" b="0" dirty="0" err="1"/>
              <a:t>JSpecies</a:t>
            </a:r>
            <a:r>
              <a:rPr lang="en-US" sz="1800" b="0" dirty="0"/>
              <a:t> (Richter and </a:t>
            </a:r>
            <a:r>
              <a:rPr lang="en-US" sz="1800" b="0" dirty="0" err="1"/>
              <a:t>Rosselló-Móra</a:t>
            </a:r>
            <a:r>
              <a:rPr lang="en-US" sz="1800" b="0" dirty="0"/>
              <a:t>, 2009, PNAS 106: 19126–19131)  </a:t>
            </a:r>
          </a:p>
        </p:txBody>
      </p:sp>
    </p:spTree>
    <p:extLst>
      <p:ext uri="{BB962C8B-B14F-4D97-AF65-F5344CB8AC3E}">
        <p14:creationId xmlns:p14="http://schemas.microsoft.com/office/powerpoint/2010/main" val="4984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52" grpId="0" build="allAtOnce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1143000" y="1005744"/>
            <a:ext cx="93726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Founded in 1982 at the Los Alamos National Laboratory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Initially managed at Stanford in conjunction with the  BIOSCI/</a:t>
            </a:r>
            <a:r>
              <a:rPr lang="en-US" altLang="en-US" sz="2000" b="0" dirty="0" err="1">
                <a:solidFill>
                  <a:srgbClr val="000000"/>
                </a:solidFill>
                <a:latin typeface="Calibri" charset="0"/>
              </a:rPr>
              <a:t>Bionet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 news groups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1989-92 transition to the 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</a:rPr>
              <a:t>NCBI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 on the east coast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One precursor was Margaret </a:t>
            </a:r>
            <a:r>
              <a:rPr lang="en-US" altLang="en-US" sz="2000" b="0" dirty="0" err="1">
                <a:solidFill>
                  <a:srgbClr val="000000"/>
                </a:solidFill>
                <a:latin typeface="Calibri" charset="0"/>
              </a:rPr>
              <a:t>Dayhoff’</a:t>
            </a:r>
            <a:r>
              <a:rPr lang="en-US" altLang="ja-JP" sz="2000" b="0" dirty="0" err="1">
                <a:solidFill>
                  <a:srgbClr val="000000"/>
                </a:solidFill>
                <a:latin typeface="Calibri" charset="0"/>
              </a:rPr>
              <a:t>s</a:t>
            </a:r>
            <a:r>
              <a:rPr lang="en-US" altLang="ja-JP" sz="2000" b="0" dirty="0">
                <a:solidFill>
                  <a:srgbClr val="000000"/>
                </a:solidFill>
                <a:latin typeface="Calibri" charset="0"/>
              </a:rPr>
              <a:t> Atlas of Protein Sequence and Structure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In 1987 </a:t>
            </a:r>
            <a:r>
              <a:rPr lang="en-US" altLang="en-US" sz="2000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 fit onto a few 360 KB floppy disks.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 uses a flat file database format (see 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  <a:hlinkClick r:id="rId3"/>
              </a:rPr>
              <a:t>http://en.wikipedia.org/wiki/Flat_file_database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NCBI does not use a relational databank (as in Oracle, </a:t>
            </a:r>
            <a:r>
              <a:rPr lang="en-US" altLang="en-US" sz="2000" b="0" dirty="0" err="1">
                <a:solidFill>
                  <a:srgbClr val="000000"/>
                </a:solidFill>
                <a:latin typeface="Calibri" charset="0"/>
              </a:rPr>
              <a:t>peoplesoft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NCBI stores data in ASN.1 format (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  <a:hlinkClick r:id="rId4"/>
              </a:rPr>
              <a:t>http://en.wikipedia.org/wiki/Abstract_Syntax_Notation_One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), </a:t>
            </a:r>
            <a:br>
              <a:rPr lang="en-US" altLang="en-US" sz="2000" b="0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which allows to hardwire crosslinks to other data banks, and makes retrieval of related information fast.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NCBI’</a:t>
            </a:r>
            <a:r>
              <a:rPr lang="en-US" altLang="ja-JP" sz="2000" b="0" dirty="0">
                <a:solidFill>
                  <a:srgbClr val="000000"/>
                </a:solidFill>
                <a:latin typeface="Calibri" charset="0"/>
              </a:rPr>
              <a:t>s sample record (</a:t>
            </a:r>
            <a:r>
              <a:rPr lang="en-US" altLang="ja-JP" sz="2000" b="0" dirty="0">
                <a:solidFill>
                  <a:srgbClr val="000000"/>
                </a:solidFill>
                <a:latin typeface="Calibri" charset="0"/>
                <a:hlinkClick r:id="rId5"/>
              </a:rPr>
              <a:t>http://www.ncbi.nlm.nih.gov/Sitemap/samplerecord.html</a:t>
            </a:r>
            <a:r>
              <a:rPr lang="en-US" altLang="ja-JP" sz="2000" b="0" dirty="0">
                <a:solidFill>
                  <a:srgbClr val="000000"/>
                </a:solidFill>
                <a:latin typeface="Calibri" charset="0"/>
              </a:rPr>
              <a:t>) contains links </a:t>
            </a:r>
            <a:br>
              <a:rPr lang="en-US" altLang="ja-JP" sz="2000" b="0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ja-JP" sz="2000" b="0" dirty="0">
                <a:solidFill>
                  <a:srgbClr val="000000"/>
                </a:solidFill>
                <a:latin typeface="Calibri" charset="0"/>
              </a:rPr>
              <a:t>to most the fields used in the </a:t>
            </a:r>
            <a:r>
              <a:rPr lang="en-US" altLang="ja-JP" sz="2000" b="0" dirty="0" err="1">
                <a:solidFill>
                  <a:srgbClr val="000000"/>
                </a:solidFill>
                <a:latin typeface="Calibri" charset="0"/>
              </a:rPr>
              <a:t>gbk</a:t>
            </a:r>
            <a:r>
              <a:rPr lang="en-US" altLang="ja-JP" sz="2000" b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ja-JP" sz="2000" b="0" dirty="0" err="1">
                <a:solidFill>
                  <a:srgbClr val="000000"/>
                </a:solidFill>
                <a:latin typeface="Calibri" charset="0"/>
              </a:rPr>
              <a:t>flatfile</a:t>
            </a:r>
            <a:r>
              <a:rPr lang="en-US" altLang="ja-JP" sz="2000" b="0" dirty="0">
                <a:solidFill>
                  <a:srgbClr val="000000"/>
                </a:solidFill>
                <a:latin typeface="Calibri" charset="0"/>
              </a:rPr>
              <a:t>.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In the </a:t>
            </a:r>
            <a:r>
              <a:rPr lang="en-US" altLang="en-US" sz="2000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 records at NCBI the links connect to the features (i.e. the </a:t>
            </a:r>
            <a:r>
              <a:rPr lang="en-US" altLang="en-US" sz="2000" b="0" dirty="0" err="1">
                <a:solidFill>
                  <a:srgbClr val="000000"/>
                </a:solidFill>
                <a:latin typeface="Calibri" charset="0"/>
              </a:rPr>
              <a:t>pubmed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 record, or the encoded protein sequence) --- not easy to work with.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381000" y="152400"/>
            <a:ext cx="1773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b="0" dirty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25590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694533" y="3901946"/>
            <a:ext cx="33734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Dr.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Margaret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 Belle (Oakley) </a:t>
            </a:r>
            <a:r>
              <a:rPr lang="en-US" altLang="en-US" sz="1600" dirty="0" err="1">
                <a:solidFill>
                  <a:srgbClr val="000000"/>
                </a:solidFill>
                <a:latin typeface="Arial" charset="0"/>
              </a:rPr>
              <a:t>Dayhoff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altLang="en-US" sz="1600" b="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March 11, 1925 – February 5, 1983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Among other things, we owe her the first nucleotide and protein data bank, the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PAM substitution matrix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, and the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single letter amino acid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code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. (Image from </a:t>
            </a:r>
            <a:r>
              <a:rPr lang="en-US" altLang="en-US" sz="1600" b="0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pic>
        <p:nvPicPr>
          <p:cNvPr id="29699" name="Picture 8" descr="P10909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6049"/>
            <a:ext cx="548957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P10909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2" y="3787283"/>
            <a:ext cx="389413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P109099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68814"/>
            <a:ext cx="319405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66676"/>
            <a:ext cx="8229600" cy="665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Atlas of Protein Sequences 1972 (</a:t>
            </a:r>
            <a:r>
              <a:rPr lang="en-US" sz="3600" dirty="0" err="1">
                <a:ea typeface="+mj-ea"/>
              </a:rPr>
              <a:t>cont</a:t>
            </a:r>
            <a:r>
              <a:rPr lang="en-US" sz="3600" dirty="0">
                <a:ea typeface="+mj-ea"/>
              </a:rPr>
              <a:t>) </a:t>
            </a:r>
          </a:p>
        </p:txBody>
      </p:sp>
      <p:pic>
        <p:nvPicPr>
          <p:cNvPr id="30722" name="Picture 3" descr="P1090994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4" y="1828800"/>
            <a:ext cx="6421595" cy="456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325688" y="969963"/>
            <a:ext cx="781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Calibri" charset="0"/>
              </a:rPr>
              <a:t>The Atlas also contained RNA sequences, and PAM matrix for nucleotides</a:t>
            </a:r>
          </a:p>
        </p:txBody>
      </p:sp>
      <p:pic>
        <p:nvPicPr>
          <p:cNvPr id="30724" name="Picture 5" descr="P1090998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8137"/>
            <a:ext cx="3161151" cy="50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66676"/>
            <a:ext cx="8229600" cy="665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Atlas of Protein Sequences 1972 (</a:t>
            </a:r>
            <a:r>
              <a:rPr lang="en-US" sz="3600" dirty="0" err="1">
                <a:ea typeface="+mj-ea"/>
              </a:rPr>
              <a:t>cont</a:t>
            </a:r>
            <a:r>
              <a:rPr lang="en-US" sz="3600" dirty="0">
                <a:ea typeface="+mj-ea"/>
              </a:rPr>
              <a:t>) </a:t>
            </a: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1143000" y="731839"/>
            <a:ext cx="1005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Contained phylogenetic reconstructions that went back in time to far before the Last Universal Common Ancestor (LUCA) aka the </a:t>
            </a:r>
            <a:r>
              <a:rPr lang="en-US" altLang="en-US" sz="2000" b="0" dirty="0" err="1">
                <a:solidFill>
                  <a:srgbClr val="000000"/>
                </a:solidFill>
                <a:latin typeface="Calibri" charset="0"/>
              </a:rPr>
              <a:t>cenancestor</a:t>
            </a:r>
            <a:r>
              <a:rPr lang="en-US" altLang="en-US" sz="2000" b="0" dirty="0">
                <a:solidFill>
                  <a:srgbClr val="000000"/>
                </a:solidFill>
                <a:latin typeface="Calibri" charset="0"/>
              </a:rPr>
              <a:t> of all living cellular organisms alive today.</a:t>
            </a:r>
          </a:p>
        </p:txBody>
      </p:sp>
      <p:pic>
        <p:nvPicPr>
          <p:cNvPr id="31747" name="Picture 2" descr="P10909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770063"/>
            <a:ext cx="6726238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7335839" y="1947863"/>
            <a:ext cx="169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charset="0"/>
              </a:rPr>
              <a:t>tRNA phylogeny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24522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Kerfeld and Scott, </a:t>
            </a:r>
            <a:r>
              <a:rPr lang="en-US" altLang="en-US" sz="1400" b="1" dirty="0" err="1">
                <a:solidFill>
                  <a:srgbClr val="000000"/>
                </a:solidFill>
                <a:latin typeface="Arial" charset="0"/>
              </a:rPr>
              <a:t>PLoS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 Biology 2011</a:t>
            </a:r>
          </a:p>
        </p:txBody>
      </p:sp>
      <p:sp>
        <p:nvSpPr>
          <p:cNvPr id="34818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7C15A94-DEEE-4841-86C3-903C30E1DFA2}" type="slidenum">
              <a:rPr lang="en-US" altLang="en-US" sz="1400" b="1">
                <a:solidFill>
                  <a:srgbClr val="000000"/>
                </a:solidFill>
                <a:latin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B20511-5B64-724C-B3B0-D9A6A27423E1}" type="slidenum">
              <a:rPr lang="en-US" altLang="en-US" sz="1400" b="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1"/>
            <a:ext cx="8534400" cy="563563"/>
          </a:xfrm>
        </p:spPr>
        <p:txBody>
          <a:bodyPr/>
          <a:lstStyle/>
          <a:p>
            <a:pPr eaLnBrk="1" hangingPunct="1"/>
            <a:r>
              <a:rPr lang="en-US" altLang="en-US" sz="3500">
                <a:ea typeface="ＭＳ Ｐゴシック" charset="-128"/>
              </a:rPr>
              <a:t>Selecting Scoring Matrices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charset="-128"/>
              </a:rPr>
              <a:t>Choose a matrix appropriate to the suspected degree of sequence identity between the query and its target sequences</a:t>
            </a:r>
          </a:p>
          <a:p>
            <a:pPr eaLnBrk="1" hangingPunct="1"/>
            <a:r>
              <a:rPr lang="en-US" altLang="en-US" sz="2400">
                <a:ea typeface="ＭＳ Ｐゴシック" charset="-128"/>
              </a:rPr>
              <a:t>PAM:  empirically derived for close relatives</a:t>
            </a:r>
          </a:p>
          <a:p>
            <a:pPr eaLnBrk="1" hangingPunct="1"/>
            <a:r>
              <a:rPr lang="en-US" altLang="en-US" sz="2400">
                <a:ea typeface="ＭＳ Ｐゴシック" charset="-128"/>
              </a:rPr>
              <a:t>BLOSUM:  empirically derived for distant relatives</a:t>
            </a:r>
          </a:p>
        </p:txBody>
      </p:sp>
      <p:pic>
        <p:nvPicPr>
          <p:cNvPr id="3482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1219200"/>
            <a:ext cx="3421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57201"/>
            <a:ext cx="62769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0266"/>
            <a:ext cx="627697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3962400" y="635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PAM 250 log (odds) matrix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8520-722B-9C4A-84CA-41EBDF2E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4800"/>
            <a:ext cx="10363200" cy="1143000"/>
          </a:xfrm>
        </p:spPr>
        <p:txBody>
          <a:bodyPr/>
          <a:lstStyle/>
          <a:p>
            <a:r>
              <a:rPr lang="en-US" dirty="0"/>
              <a:t>Databanks at the NCBI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F139C-776B-0F40-BBFC-A2606A5E0CC6}"/>
              </a:ext>
            </a:extLst>
          </p:cNvPr>
          <p:cNvSpPr/>
          <p:nvPr/>
        </p:nvSpPr>
        <p:spPr>
          <a:xfrm>
            <a:off x="762000" y="1447800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latin typeface="-webkit-standard"/>
                <a:hlinkClick r:id="rId2"/>
              </a:rPr>
              <a:t>NCBI</a:t>
            </a:r>
            <a:r>
              <a:rPr lang="en-US" b="0" dirty="0">
                <a:solidFill>
                  <a:srgbClr val="000000"/>
                </a:solidFill>
                <a:latin typeface="-webkit-standard"/>
              </a:rPr>
              <a:t> (National Center for Biotechnology Information) is a home for many public biological databases (see diagram below). All of the databases are interlinked, and they all have common search and retrieval system - </a:t>
            </a:r>
            <a:r>
              <a:rPr lang="en-US" dirty="0">
                <a:solidFill>
                  <a:srgbClr val="000000"/>
                </a:solidFill>
                <a:latin typeface="-webkit-standard"/>
              </a:rPr>
              <a:t>Entrez</a:t>
            </a:r>
            <a:r>
              <a:rPr lang="en-US" b="0" dirty="0">
                <a:solidFill>
                  <a:srgbClr val="000000"/>
                </a:solidFill>
                <a:latin typeface="-webkit-standard"/>
              </a:rPr>
              <a:t>. </a:t>
            </a:r>
            <a:endParaRPr lang="en-US" dirty="0"/>
          </a:p>
        </p:txBody>
      </p:sp>
      <p:pic>
        <p:nvPicPr>
          <p:cNvPr id="5122" name="Picture 2" descr="old entrez connections">
            <a:extLst>
              <a:ext uri="{FF2B5EF4-FFF2-40B4-BE49-F238E27FC236}">
                <a16:creationId xmlns:a16="http://schemas.microsoft.com/office/drawing/2014/main" id="{F944A66C-8E73-2E4B-A991-5C0EACE8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76" y="2648129"/>
            <a:ext cx="6383721" cy="40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735431-A89E-6E42-979F-916509B8E59E}"/>
              </a:ext>
            </a:extLst>
          </p:cNvPr>
          <p:cNvSpPr txBox="1"/>
          <p:nvPr/>
        </p:nvSpPr>
        <p:spPr>
          <a:xfrm>
            <a:off x="620110" y="3195145"/>
            <a:ext cx="382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Very old connection diagram: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12E4C-5DC8-B343-AA0A-E545F102365C}"/>
              </a:ext>
            </a:extLst>
          </p:cNvPr>
          <p:cNvSpPr txBox="1"/>
          <p:nvPr/>
        </p:nvSpPr>
        <p:spPr>
          <a:xfrm>
            <a:off x="819807" y="4130566"/>
            <a:ext cx="337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 list of the different databases in ENTREZ is </a:t>
            </a:r>
            <a:r>
              <a:rPr lang="en-US" b="0" dirty="0">
                <a:hlinkClick r:id="rId4"/>
              </a:rPr>
              <a:t>here</a:t>
            </a:r>
            <a:r>
              <a:rPr lang="en-US" b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8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1846-F3EB-EB48-989E-31966A9D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4" y="190500"/>
            <a:ext cx="10363200" cy="1143000"/>
          </a:xfrm>
        </p:spPr>
        <p:txBody>
          <a:bodyPr/>
          <a:lstStyle/>
          <a:p>
            <a:pPr algn="l"/>
            <a:r>
              <a:rPr lang="en-US" sz="2400" dirty="0"/>
              <a:t>To get from the new </a:t>
            </a:r>
            <a:r>
              <a:rPr lang="en-US" sz="2400" dirty="0" err="1">
                <a:hlinkClick r:id="rId2"/>
              </a:rPr>
              <a:t>pubmed</a:t>
            </a:r>
            <a:r>
              <a:rPr lang="en-US" sz="2400" dirty="0">
                <a:hlinkClick r:id="rId2"/>
              </a:rPr>
              <a:t> interface </a:t>
            </a:r>
            <a:r>
              <a:rPr lang="en-US" sz="2400" dirty="0"/>
              <a:t>to an interface that includes all databanks click on the NIH link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56303-4B3A-9042-BAB5-CD62458C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58621"/>
            <a:ext cx="12192000" cy="53415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37DD01-BAB1-B34C-A00B-FA4CFDD91451}"/>
              </a:ext>
            </a:extLst>
          </p:cNvPr>
          <p:cNvCxnSpPr>
            <a:cxnSpLocks/>
          </p:cNvCxnSpPr>
          <p:nvPr/>
        </p:nvCxnSpPr>
        <p:spPr bwMode="auto">
          <a:xfrm>
            <a:off x="533400" y="1009594"/>
            <a:ext cx="228600" cy="772934"/>
          </a:xfrm>
          <a:prstGeom prst="straightConnector1">
            <a:avLst/>
          </a:prstGeom>
          <a:ln w="73025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57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6B36-68B9-8F43-8B10-E8E05979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CC840-9CBE-134A-9C6B-7BC9A631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12192000" cy="5025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33DC88-07EE-234A-9012-F30DE8580703}"/>
              </a:ext>
            </a:extLst>
          </p:cNvPr>
          <p:cNvSpPr txBox="1"/>
          <p:nvPr/>
        </p:nvSpPr>
        <p:spPr>
          <a:xfrm>
            <a:off x="152400" y="5404143"/>
            <a:ext cx="10412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This allows to search either individual or all databases  simultaneously.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For example, if you search for a particular protein that is listed with the “accession” A3C58_00620 </a:t>
            </a:r>
          </a:p>
        </p:txBody>
      </p:sp>
    </p:spTree>
    <p:extLst>
      <p:ext uri="{BB962C8B-B14F-4D97-AF65-F5344CB8AC3E}">
        <p14:creationId xmlns:p14="http://schemas.microsoft.com/office/powerpoint/2010/main" val="310636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25407-670C-CC40-83DF-9E201766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2357"/>
            <a:ext cx="906816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470869-72D2-AE40-819A-F78C16242C4D}"/>
              </a:ext>
            </a:extLst>
          </p:cNvPr>
          <p:cNvSpPr txBox="1"/>
          <p:nvPr/>
        </p:nvSpPr>
        <p:spPr>
          <a:xfrm>
            <a:off x="8793853" y="914400"/>
            <a:ext cx="3093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One match in protein databank, and two in genomes (which have the number in the annotation)</a:t>
            </a:r>
          </a:p>
          <a:p>
            <a:endParaRPr lang="en-US" sz="2000" b="0" dirty="0"/>
          </a:p>
          <a:p>
            <a:r>
              <a:rPr lang="en-US" sz="2000" b="0" dirty="0"/>
              <a:t>Clicking the link gets you to a listing of the entries, and another click gets you to the sequence.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7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945942-E73D-EC46-8352-5DEA92B6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6960352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CFE0B-A334-DE45-B793-75501ECD3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53" y="3962400"/>
            <a:ext cx="7394399" cy="2837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A8511-8951-774B-BDC3-A7D410421F4F}"/>
              </a:ext>
            </a:extLst>
          </p:cNvPr>
          <p:cNvSpPr txBox="1"/>
          <p:nvPr/>
        </p:nvSpPr>
        <p:spPr>
          <a:xfrm>
            <a:off x="7924800" y="1754659"/>
            <a:ext cx="3962400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/>
              <a:t>You also can send item to file or a clipboard for later use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F328FC-8968-2347-B3A3-68F99749B139}"/>
              </a:ext>
            </a:extLst>
          </p:cNvPr>
          <p:cNvCxnSpPr>
            <a:stCxn id="6" idx="1"/>
          </p:cNvCxnSpPr>
          <p:nvPr/>
        </p:nvCxnSpPr>
        <p:spPr bwMode="auto">
          <a:xfrm flipH="1" flipV="1">
            <a:off x="6934200" y="609600"/>
            <a:ext cx="990600" cy="15605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34712E-F9CA-374C-AF95-257B8E9A3EC9}"/>
              </a:ext>
            </a:extLst>
          </p:cNvPr>
          <p:cNvCxnSpPr>
            <a:stCxn id="6" idx="2"/>
          </p:cNvCxnSpPr>
          <p:nvPr/>
        </p:nvCxnSpPr>
        <p:spPr bwMode="auto">
          <a:xfrm>
            <a:off x="9906000" y="2585656"/>
            <a:ext cx="1828800" cy="1529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758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F2927A-22AB-CD41-B4FE-74630169EEF9}"/>
              </a:ext>
            </a:extLst>
          </p:cNvPr>
          <p:cNvSpPr txBox="1"/>
          <p:nvPr/>
        </p:nvSpPr>
        <p:spPr>
          <a:xfrm>
            <a:off x="432815" y="381000"/>
            <a:ext cx="11326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want to know more about the organism, you could use the taxonomy databank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E09C1-B582-F846-9C31-FC35E4816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87" y="990600"/>
            <a:ext cx="1185241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8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F2927A-22AB-CD41-B4FE-74630169EEF9}"/>
              </a:ext>
            </a:extLst>
          </p:cNvPr>
          <p:cNvSpPr txBox="1"/>
          <p:nvPr/>
        </p:nvSpPr>
        <p:spPr>
          <a:xfrm>
            <a:off x="330707" y="117901"/>
            <a:ext cx="11530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want to download all genomes or all proteins from the respective databanks, select items in the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2D262-FC01-BA48-BC4F-616C88150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1609"/>
            <a:ext cx="12192000" cy="54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AFFB-65AD-A148-B2E6-F73C709C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363200" cy="1143000"/>
          </a:xfrm>
        </p:spPr>
        <p:txBody>
          <a:bodyPr/>
          <a:lstStyle/>
          <a:p>
            <a:pPr algn="l"/>
            <a:r>
              <a:rPr lang="en-US" sz="3200" dirty="0"/>
              <a:t>For genomes, the NCBI’s genome browser is a more straight-forward resource: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AB4A7-AB3E-084A-8203-0A968BD34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28987"/>
            <a:ext cx="10972800" cy="5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555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876</Words>
  <Application>Microsoft Macintosh PowerPoint</Application>
  <PresentationFormat>Widescreen</PresentationFormat>
  <Paragraphs>83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-webkit-standard</vt:lpstr>
      <vt:lpstr>Arial</vt:lpstr>
      <vt:lpstr>Calibri</vt:lpstr>
      <vt:lpstr>Calibri Light</vt:lpstr>
      <vt:lpstr>Times New Roman</vt:lpstr>
      <vt:lpstr>Default Design</vt:lpstr>
      <vt:lpstr>MCB 3421 </vt:lpstr>
      <vt:lpstr>Databanks at the NCBI</vt:lpstr>
      <vt:lpstr>To get from the new pubmed interface to an interface that includes all databanks click on the NIH link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genomes, the NCBI’s genome browser is a more straight-forward resource: </vt:lpstr>
      <vt:lpstr>Distinctions between Databanks</vt:lpstr>
      <vt:lpstr>Problem with Ownership</vt:lpstr>
      <vt:lpstr>PowerPoint Presentation</vt:lpstr>
      <vt:lpstr>Average Nucleotide Identity (mANI)</vt:lpstr>
      <vt:lpstr>PowerPoint Presentation</vt:lpstr>
      <vt:lpstr>PowerPoint Presentation</vt:lpstr>
      <vt:lpstr>Atlas of Protein Sequences 1972 (cont) </vt:lpstr>
      <vt:lpstr>Atlas of Protein Sequences 1972 (cont) </vt:lpstr>
      <vt:lpstr>Selecting Scoring Matrices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"Nothing in biology makes sense except in the light of evolution"  </dc:title>
  <dc:subject/>
  <dc:creator>Gogarten, J. Peter</dc:creator>
  <cp:keywords/>
  <dc:description/>
  <cp:lastModifiedBy>Gogarten, J. Peter</cp:lastModifiedBy>
  <cp:revision>26</cp:revision>
  <cp:lastPrinted>2008-01-28T16:51:56Z</cp:lastPrinted>
  <dcterms:created xsi:type="dcterms:W3CDTF">2015-10-05T13:38:28Z</dcterms:created>
  <dcterms:modified xsi:type="dcterms:W3CDTF">2021-09-21T19:00:26Z</dcterms:modified>
  <cp:category/>
</cp:coreProperties>
</file>