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9" r:id="rId1"/>
    <p:sldMasterId id="2147483904" r:id="rId2"/>
  </p:sldMasterIdLst>
  <p:notesMasterIdLst>
    <p:notesMasterId r:id="rId66"/>
  </p:notesMasterIdLst>
  <p:sldIdLst>
    <p:sldId id="548" r:id="rId3"/>
    <p:sldId id="261" r:id="rId4"/>
    <p:sldId id="262" r:id="rId5"/>
    <p:sldId id="263" r:id="rId6"/>
    <p:sldId id="264" r:id="rId7"/>
    <p:sldId id="561" r:id="rId8"/>
    <p:sldId id="562" r:id="rId9"/>
    <p:sldId id="563" r:id="rId10"/>
    <p:sldId id="564" r:id="rId11"/>
    <p:sldId id="934" r:id="rId12"/>
    <p:sldId id="531" r:id="rId13"/>
    <p:sldId id="532" r:id="rId14"/>
    <p:sldId id="749" r:id="rId15"/>
    <p:sldId id="549" r:id="rId16"/>
    <p:sldId id="550" r:id="rId17"/>
    <p:sldId id="551" r:id="rId18"/>
    <p:sldId id="553" r:id="rId19"/>
    <p:sldId id="552" r:id="rId20"/>
    <p:sldId id="554" r:id="rId21"/>
    <p:sldId id="555" r:id="rId22"/>
    <p:sldId id="556" r:id="rId23"/>
    <p:sldId id="744" r:id="rId24"/>
    <p:sldId id="935" r:id="rId25"/>
    <p:sldId id="750" r:id="rId26"/>
    <p:sldId id="534" r:id="rId27"/>
    <p:sldId id="535" r:id="rId28"/>
    <p:sldId id="672" r:id="rId29"/>
    <p:sldId id="673" r:id="rId30"/>
    <p:sldId id="936" r:id="rId31"/>
    <p:sldId id="557" r:id="rId32"/>
    <p:sldId id="933" r:id="rId33"/>
    <p:sldId id="469" r:id="rId34"/>
    <p:sldId id="472" r:id="rId35"/>
    <p:sldId id="471" r:id="rId36"/>
    <p:sldId id="473" r:id="rId37"/>
    <p:sldId id="475" r:id="rId38"/>
    <p:sldId id="477" r:id="rId39"/>
    <p:sldId id="932" r:id="rId40"/>
    <p:sldId id="521" r:id="rId41"/>
    <p:sldId id="522" r:id="rId42"/>
    <p:sldId id="523" r:id="rId43"/>
    <p:sldId id="559" r:id="rId44"/>
    <p:sldId id="558" r:id="rId45"/>
    <p:sldId id="539" r:id="rId46"/>
    <p:sldId id="540" r:id="rId47"/>
    <p:sldId id="544" r:id="rId48"/>
    <p:sldId id="543" r:id="rId49"/>
    <p:sldId id="541" r:id="rId50"/>
    <p:sldId id="545" r:id="rId51"/>
    <p:sldId id="542" r:id="rId52"/>
    <p:sldId id="546" r:id="rId53"/>
    <p:sldId id="547" r:id="rId54"/>
    <p:sldId id="533" r:id="rId55"/>
    <p:sldId id="519" r:id="rId56"/>
    <p:sldId id="538" r:id="rId57"/>
    <p:sldId id="536" r:id="rId58"/>
    <p:sldId id="527" r:id="rId59"/>
    <p:sldId id="537" r:id="rId60"/>
    <p:sldId id="528" r:id="rId61"/>
    <p:sldId id="560" r:id="rId62"/>
    <p:sldId id="520" r:id="rId63"/>
    <p:sldId id="524" r:id="rId64"/>
    <p:sldId id="525"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43"/>
    <p:restoredTop sz="94684"/>
  </p:normalViewPr>
  <p:slideViewPr>
    <p:cSldViewPr snapToGrid="0" snapToObjects="1">
      <p:cViewPr>
        <p:scale>
          <a:sx n="156" d="100"/>
          <a:sy n="156" d="100"/>
        </p:scale>
        <p:origin x="-536" y="232"/>
      </p:cViewPr>
      <p:guideLst>
        <p:guide orient="horz" pos="2160"/>
        <p:guide pos="384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number of different nucleotides/amino acids per MSA column (X)</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Calculate number of nucleotides/amino acids substitutions (X-1)</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Calculate number of synonymous changes</a:t>
          </a:r>
        </a:p>
        <a:p>
          <a:r>
            <a:rPr lang="en-US" sz="1200" b="1" dirty="0"/>
            <a:t>S=(N-1)</a:t>
          </a:r>
          <a:r>
            <a:rPr lang="en-US" sz="1200" b="1" dirty="0" err="1">
              <a:solidFill>
                <a:srgbClr val="FF0000"/>
              </a:solidFill>
            </a:rPr>
            <a:t>nc</a:t>
          </a:r>
          <a:r>
            <a:rPr lang="en-US" sz="1200" b="1" dirty="0"/>
            <a:t>-N</a:t>
          </a:r>
        </a:p>
        <a:p>
          <a:r>
            <a:rPr lang="en-US" sz="1200" b="1" dirty="0"/>
            <a:t>assuming N=(N-1)</a:t>
          </a:r>
          <a:r>
            <a:rPr lang="en-US" sz="1200" b="1" dirty="0" err="1">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D0312D1E-36DF-DF48-BDC6-72A65000B4B9}" type="presOf" srcId="{EF5AE252-950C-4E14-A77D-9A200DB12D8C}" destId="{40EEE4EE-1519-45BA-AAF2-131E126C2F96}" srcOrd="1" destOrd="0" presId="urn:microsoft.com/office/officeart/2005/8/layout/process2"/>
    <dgm:cxn modelId="{67C0381E-7202-3447-9149-71742F528B46}" type="presOf" srcId="{803B44DB-3287-4565-B8CC-7CD489466C52}" destId="{277608D4-B72A-46D8-B78A-1C8158D4DC6B}" srcOrd="0" destOrd="0" presId="urn:microsoft.com/office/officeart/2005/8/layout/process2"/>
    <dgm:cxn modelId="{2D21E438-5B89-544D-81FC-6C967535FD0B}" type="presOf" srcId="{2981A67D-019C-430B-9192-B8A3CC002D33}" destId="{BC9680E4-384E-4570-8F5A-7A74D17836F6}"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BB219281-B35F-8D42-AAD7-051DBBAD2135}" type="presOf" srcId="{E5135470-A219-4CDC-A7D2-B5A4F288EAFB}" destId="{BD3BB03C-78B8-49DD-A0A3-95865AD97865}" srcOrd="1" destOrd="0" presId="urn:microsoft.com/office/officeart/2005/8/layout/process2"/>
    <dgm:cxn modelId="{7840B1B3-E163-3242-9AA3-4A1FF67436C0}" type="presOf" srcId="{E5135470-A219-4CDC-A7D2-B5A4F288EAFB}" destId="{84F40F81-F106-43A1-92CE-C2A4D65ECC5F}" srcOrd="0" destOrd="0" presId="urn:microsoft.com/office/officeart/2005/8/layout/process2"/>
    <dgm:cxn modelId="{12B19FB6-A634-324B-B0A0-623A5B21E522}" type="presOf" srcId="{0585EBDC-C1FC-409B-B794-F9F5733E9CB9}" destId="{B9EDE46B-0221-4076-9877-8C3B07B02C7B}" srcOrd="0" destOrd="0" presId="urn:microsoft.com/office/officeart/2005/8/layout/process2"/>
    <dgm:cxn modelId="{0F5C80C8-E3EC-6C41-AF07-F09DA3803F83}" type="presOf" srcId="{EF5AE252-950C-4E14-A77D-9A200DB12D8C}" destId="{34AF6A92-265C-4442-9F0D-8E0B8C66ABA7}" srcOrd="0"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56DDA0DF-017E-6346-87DD-A13B9751E892}" type="presOf" srcId="{302276FD-F21E-4337-8801-0811C84F0F5A}" destId="{B3730A30-3591-47CA-8723-1FC29892F036}" srcOrd="0" destOrd="0" presId="urn:microsoft.com/office/officeart/2005/8/layout/process2"/>
    <dgm:cxn modelId="{B81EB052-2527-044F-8275-B46999E59540}" type="presParOf" srcId="{BC9680E4-384E-4570-8F5A-7A74D17836F6}" destId="{B3730A30-3591-47CA-8723-1FC29892F036}" srcOrd="0" destOrd="0" presId="urn:microsoft.com/office/officeart/2005/8/layout/process2"/>
    <dgm:cxn modelId="{32266FF8-08D4-4343-84F7-BD43C518D54C}" type="presParOf" srcId="{BC9680E4-384E-4570-8F5A-7A74D17836F6}" destId="{84F40F81-F106-43A1-92CE-C2A4D65ECC5F}" srcOrd="1" destOrd="0" presId="urn:microsoft.com/office/officeart/2005/8/layout/process2"/>
    <dgm:cxn modelId="{FC6AFCE7-B41F-9D44-9E8B-D4AFDB2F5A62}" type="presParOf" srcId="{84F40F81-F106-43A1-92CE-C2A4D65ECC5F}" destId="{BD3BB03C-78B8-49DD-A0A3-95865AD97865}" srcOrd="0" destOrd="0" presId="urn:microsoft.com/office/officeart/2005/8/layout/process2"/>
    <dgm:cxn modelId="{B2E82D4A-8B91-CB4D-877E-53E922EA3AD7}" type="presParOf" srcId="{BC9680E4-384E-4570-8F5A-7A74D17836F6}" destId="{B9EDE46B-0221-4076-9877-8C3B07B02C7B}" srcOrd="2" destOrd="0" presId="urn:microsoft.com/office/officeart/2005/8/layout/process2"/>
    <dgm:cxn modelId="{F9F1EC73-49A6-CF47-9596-5DB1D1D57939}" type="presParOf" srcId="{BC9680E4-384E-4570-8F5A-7A74D17836F6}" destId="{34AF6A92-265C-4442-9F0D-8E0B8C66ABA7}" srcOrd="3" destOrd="0" presId="urn:microsoft.com/office/officeart/2005/8/layout/process2"/>
    <dgm:cxn modelId="{2D6C1CA2-EA92-CE42-813E-6B82CEAB15EC}" type="presParOf" srcId="{34AF6A92-265C-4442-9F0D-8E0B8C66ABA7}" destId="{40EEE4EE-1519-45BA-AAF2-131E126C2F96}" srcOrd="0" destOrd="0" presId="urn:microsoft.com/office/officeart/2005/8/layout/process2"/>
    <dgm:cxn modelId="{8E59F576-38A5-D54F-9404-BAE7AFC2C332}"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1"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different nucleotides/amino acids per MSA column (X)</a:t>
          </a:r>
        </a:p>
      </dsp:txBody>
      <dsp:txXfrm>
        <a:off x="146136" y="37610"/>
        <a:ext cx="2236181"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1"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nucleotides/amino acids substitutions (X-1)</a:t>
          </a:r>
        </a:p>
      </dsp:txBody>
      <dsp:txXfrm>
        <a:off x="146136" y="1963777"/>
        <a:ext cx="2236181" cy="1208891"/>
      </dsp:txXfrm>
    </dsp:sp>
    <dsp:sp modelId="{34AF6A92-265C-4442-9F0D-8E0B8C66ABA7}">
      <dsp:nvSpPr>
        <dsp:cNvPr id="0" name=""/>
        <dsp:cNvSpPr/>
      </dsp:nvSpPr>
      <dsp:spPr>
        <a:xfrm rot="5400000">
          <a:off x="1023456" y="3242382"/>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6"/>
        <a:ext cx="346710" cy="337079"/>
      </dsp:txXfrm>
    </dsp:sp>
    <dsp:sp modelId="{277608D4-B72A-46D8-B78A-1C8158D4DC6B}">
      <dsp:nvSpPr>
        <dsp:cNvPr id="0" name=""/>
        <dsp:cNvSpPr/>
      </dsp:nvSpPr>
      <dsp:spPr>
        <a:xfrm>
          <a:off x="108526" y="3852335"/>
          <a:ext cx="2311401"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synonymous changes</a:t>
          </a:r>
        </a:p>
        <a:p>
          <a:pPr marL="0" lvl="0" indent="0" algn="ctr" defTabSz="533400">
            <a:lnSpc>
              <a:spcPct val="90000"/>
            </a:lnSpc>
            <a:spcBef>
              <a:spcPct val="0"/>
            </a:spcBef>
            <a:spcAft>
              <a:spcPct val="35000"/>
            </a:spcAft>
            <a:buNone/>
          </a:pPr>
          <a:r>
            <a:rPr lang="en-US" sz="1200" b="1" kern="1200" dirty="0"/>
            <a:t>S=(N-1)</a:t>
          </a:r>
          <a:r>
            <a:rPr lang="en-US" sz="1200" b="1" kern="1200" dirty="0" err="1">
              <a:solidFill>
                <a:srgbClr val="FF0000"/>
              </a:solidFill>
            </a:rPr>
            <a:t>nc</a:t>
          </a:r>
          <a:r>
            <a:rPr lang="en-US" sz="1200" b="1" kern="1200" dirty="0"/>
            <a:t>-N</a:t>
          </a:r>
        </a:p>
        <a:p>
          <a:pPr marL="0" lvl="0" indent="0" algn="ctr" defTabSz="533400">
            <a:lnSpc>
              <a:spcPct val="90000"/>
            </a:lnSpc>
            <a:spcBef>
              <a:spcPct val="0"/>
            </a:spcBef>
            <a:spcAft>
              <a:spcPct val="35000"/>
            </a:spcAft>
            <a:buNone/>
          </a:pPr>
          <a:r>
            <a:rPr lang="en-US" sz="1200" b="1" kern="1200" dirty="0"/>
            <a:t>assuming N=(N-1)</a:t>
          </a:r>
          <a:r>
            <a:rPr lang="en-US" sz="1200" b="1" kern="1200" dirty="0" err="1">
              <a:solidFill>
                <a:srgbClr val="FF0000"/>
              </a:solidFill>
            </a:rPr>
            <a:t>aa</a:t>
          </a:r>
          <a:endParaRPr lang="en-US" sz="1200" b="1" kern="1200" dirty="0">
            <a:solidFill>
              <a:srgbClr val="FF0000"/>
            </a:solidFill>
          </a:endParaRPr>
        </a:p>
      </dsp:txBody>
      <dsp:txXfrm>
        <a:off x="146136" y="3889945"/>
        <a:ext cx="2236181" cy="12088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11/30/21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564D7152-96BF-E746-AA19-7EA34D683F80}"/>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FA7F21A7-A2AB-F543-AF8F-F27C79F1F176}"/>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Structures of human tri-snRNP and pre–B complex. (</a:t>
            </a:r>
            <a:r>
              <a:rPr lang="en-GB" altLang="en-US" sz="1400" b="1">
                <a:latin typeface="Arial" panose="020B0604020202020204" pitchFamily="34" charset="0"/>
                <a:ea typeface="msgothic" charset="0"/>
                <a:cs typeface="msgothic" charset="0"/>
              </a:rPr>
              <a:t>A</a:t>
            </a:r>
            <a:r>
              <a:rPr lang="en-GB" altLang="en-US">
                <a:latin typeface="Arial" panose="020B0604020202020204" pitchFamily="34" charset="0"/>
                <a:ea typeface="msgothic" charset="0"/>
                <a:cs typeface="msgothic" charset="0"/>
              </a:rPr>
              <a:t>) Overview of human U4/U6.U5 tri-snRNP. (</a:t>
            </a:r>
            <a:r>
              <a:rPr lang="en-GB" altLang="en-US" sz="1400" b="1">
                <a:latin typeface="Arial" panose="020B0604020202020204" pitchFamily="34" charset="0"/>
                <a:ea typeface="msgothic" charset="0"/>
                <a:cs typeface="msgothic" charset="0"/>
              </a:rPr>
              <a:t>B</a:t>
            </a:r>
            <a:r>
              <a:rPr lang="en-GB" altLang="en-US">
                <a:latin typeface="Arial" panose="020B0604020202020204" pitchFamily="34" charset="0"/>
                <a:ea typeface="msgothic" charset="0"/>
                <a:cs typeface="msgothic" charset="0"/>
              </a:rPr>
              <a:t> and </a:t>
            </a:r>
            <a:r>
              <a:rPr lang="en-GB" altLang="en-US" sz="1400" b="1">
                <a:latin typeface="Arial" panose="020B0604020202020204" pitchFamily="34" charset="0"/>
                <a:ea typeface="msgothic" charset="0"/>
                <a:cs typeface="msgothic" charset="0"/>
              </a:rPr>
              <a:t>C</a:t>
            </a:r>
            <a:r>
              <a:rPr lang="en-GB" altLang="en-US">
                <a:latin typeface="Arial" panose="020B0604020202020204" pitchFamily="34" charset="0"/>
                <a:ea typeface="msgothic" charset="0"/>
                <a:cs typeface="msgothic" charset="0"/>
              </a:rPr>
              <a:t>) Overview of the human U1.U2.U4/U6.U5 pre–B complex in two orientations. The black dashed line represents the theoretical path of the pre-mRNA intron.</a:t>
            </a:r>
          </a:p>
        </p:txBody>
      </p:sp>
    </p:spTree>
    <p:extLst>
      <p:ext uri="{BB962C8B-B14F-4D97-AF65-F5344CB8AC3E}">
        <p14:creationId xmlns:p14="http://schemas.microsoft.com/office/powerpoint/2010/main" val="36855471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17</a:t>
            </a:fld>
            <a:endParaRPr lang="en-US"/>
          </a:p>
        </p:txBody>
      </p:sp>
    </p:spTree>
    <p:extLst>
      <p:ext uri="{BB962C8B-B14F-4D97-AF65-F5344CB8AC3E}">
        <p14:creationId xmlns:p14="http://schemas.microsoft.com/office/powerpoint/2010/main" val="3129659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C88BB4-CA78-194A-9D7C-78E9301753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281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572B66-CFD7-B440-921D-BF8F01F1B78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0899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62</a:t>
            </a:fld>
            <a:endParaRPr lang="en-US"/>
          </a:p>
        </p:txBody>
      </p:sp>
    </p:spTree>
    <p:extLst>
      <p:ext uri="{BB962C8B-B14F-4D97-AF65-F5344CB8AC3E}">
        <p14:creationId xmlns:p14="http://schemas.microsoft.com/office/powerpoint/2010/main" val="3849560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63</a:t>
            </a:fld>
            <a:endParaRPr lang="en-US"/>
          </a:p>
        </p:txBody>
      </p:sp>
    </p:spTree>
    <p:extLst>
      <p:ext uri="{BB962C8B-B14F-4D97-AF65-F5344CB8AC3E}">
        <p14:creationId xmlns:p14="http://schemas.microsoft.com/office/powerpoint/2010/main" val="2167139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13FE1AF0-5E56-3741-8A79-54AAFF9FB40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D1AD1-AA5F-0844-A9F9-C1E1999099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1F81B8-781F-B342-8B3B-0B7840F134C3}"/>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4" name="Footer Placeholder 3">
            <a:extLst>
              <a:ext uri="{FF2B5EF4-FFF2-40B4-BE49-F238E27FC236}">
                <a16:creationId xmlns:a16="http://schemas.microsoft.com/office/drawing/2014/main" id="{5FF996B4-7F6B-A34C-9F69-2F813AC70B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E4B23B-4B95-6341-A1DE-6A9C1F156574}"/>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852804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828540-2A91-7B41-A7D9-257648218505}"/>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3" name="Footer Placeholder 2">
            <a:extLst>
              <a:ext uri="{FF2B5EF4-FFF2-40B4-BE49-F238E27FC236}">
                <a16:creationId xmlns:a16="http://schemas.microsoft.com/office/drawing/2014/main" id="{9F667075-610A-6F40-963E-65FFC4C27F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4C1E0A-74E4-A842-9A43-F2D2271CB35E}"/>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68250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1D957-8E64-F044-B9E5-7AF247A37F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21475E-E02A-CA4D-AEB2-4A93028BCF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8D9B89-EECB-4B4D-87A2-355656A33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445BBD-AA3A-FC43-A802-E12B23320F54}"/>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6" name="Footer Placeholder 5">
            <a:extLst>
              <a:ext uri="{FF2B5EF4-FFF2-40B4-BE49-F238E27FC236}">
                <a16:creationId xmlns:a16="http://schemas.microsoft.com/office/drawing/2014/main" id="{3B8FB294-42C7-A74F-B0A6-EDAF2200EA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28C362-8D48-6746-B5D9-EE3568099B06}"/>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3500353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8F6AA-BCA2-6948-9DA0-42D94DDA0A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8E433A-0A13-5640-B2A1-65220B055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C422CE-614B-B847-B67B-DBE7540CA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46922E-6F4E-8641-8BC4-5AB84137249C}"/>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6" name="Footer Placeholder 5">
            <a:extLst>
              <a:ext uri="{FF2B5EF4-FFF2-40B4-BE49-F238E27FC236}">
                <a16:creationId xmlns:a16="http://schemas.microsoft.com/office/drawing/2014/main" id="{460B9724-B76F-2148-914F-51482AFBC2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6AE4C7-5E06-894E-B543-16BC3BCF133E}"/>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681057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470AE-54C4-D34C-924E-B8F7564766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259F14-5AE9-044C-BF33-D046CE4BE6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A8D97-A487-B04E-83C8-F11920974EC0}"/>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5" name="Footer Placeholder 4">
            <a:extLst>
              <a:ext uri="{FF2B5EF4-FFF2-40B4-BE49-F238E27FC236}">
                <a16:creationId xmlns:a16="http://schemas.microsoft.com/office/drawing/2014/main" id="{494F3682-89AB-374C-B24F-E505C65AA4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F015B4-4B47-2242-90A0-2CBD86797A97}"/>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4090538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110500-D6D2-264C-8712-117BDEFF72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48BE-2591-244A-82B5-65C20D6D7C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4D16D-9117-DF47-ABDE-1D3BB0D82F7B}"/>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5" name="Footer Placeholder 4">
            <a:extLst>
              <a:ext uri="{FF2B5EF4-FFF2-40B4-BE49-F238E27FC236}">
                <a16:creationId xmlns:a16="http://schemas.microsoft.com/office/drawing/2014/main" id="{8000E3BC-5500-3B44-8172-233776541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22DB0-0393-7041-B079-D0A8387C371A}"/>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3811939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099D36B-6F8F-254A-8B8E-B1890AF6192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5BCF-5D22-8E44-9F4E-91E1189031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4F8061-28C9-7645-BA48-C53A689A95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3E3D7-6D8B-FD4D-B326-498D886F1A09}"/>
              </a:ext>
            </a:extLst>
          </p:cNvPr>
          <p:cNvSpPr>
            <a:spLocks noGrp="1"/>
          </p:cNvSpPr>
          <p:nvPr>
            <p:ph type="dt" sz="half" idx="10"/>
          </p:nvPr>
        </p:nvSpPr>
        <p:spPr/>
        <p:txBody>
          <a:bodyPr/>
          <a:lstStyle/>
          <a:p>
            <a:fld id="{EB9FF4C5-8BC5-414C-81BA-F8F62800A728}" type="datetimeFigureOut">
              <a:rPr lang="en-US" smtClean="0"/>
              <a:t>11/30/21</a:t>
            </a:fld>
            <a:endParaRPr lang="en-US"/>
          </a:p>
        </p:txBody>
      </p:sp>
      <p:sp>
        <p:nvSpPr>
          <p:cNvPr id="5" name="Footer Placeholder 4">
            <a:extLst>
              <a:ext uri="{FF2B5EF4-FFF2-40B4-BE49-F238E27FC236}">
                <a16:creationId xmlns:a16="http://schemas.microsoft.com/office/drawing/2014/main" id="{0FF07101-40DC-184B-9723-5D49575E65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0CC05-5B56-094D-B513-D3EE0083028E}"/>
              </a:ext>
            </a:extLst>
          </p:cNvPr>
          <p:cNvSpPr>
            <a:spLocks noGrp="1"/>
          </p:cNvSpPr>
          <p:nvPr>
            <p:ph type="sldNum" sz="quarter" idx="12"/>
          </p:nvPr>
        </p:nvSpPr>
        <p:spPr/>
        <p:txBody>
          <a:bodyPr/>
          <a:lstStyle/>
          <a:p>
            <a:fld id="{A1B2B4DB-6EED-EE47-A80A-45D8940AF3BE}" type="slidenum">
              <a:rPr lang="en-US" smtClean="0"/>
              <a:t>‹#›</a:t>
            </a:fld>
            <a:endParaRPr lang="en-US"/>
          </a:p>
        </p:txBody>
      </p:sp>
    </p:spTree>
    <p:extLst>
      <p:ext uri="{BB962C8B-B14F-4D97-AF65-F5344CB8AC3E}">
        <p14:creationId xmlns:p14="http://schemas.microsoft.com/office/powerpoint/2010/main" val="79844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81BD-691C-E043-9E12-A4BC698AF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DEC475-FC19-EB4F-83F3-EB39A1776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60F1F-520F-5147-8B9D-1B369E07F5CD}"/>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5" name="Footer Placeholder 4">
            <a:extLst>
              <a:ext uri="{FF2B5EF4-FFF2-40B4-BE49-F238E27FC236}">
                <a16:creationId xmlns:a16="http://schemas.microsoft.com/office/drawing/2014/main" id="{DDDA1518-A384-5340-83D9-9388785CF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82C35-01BA-D542-BD73-ED717BA540BC}"/>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273712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81BD-691C-E043-9E12-A4BC698AF2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DEC475-FC19-EB4F-83F3-EB39A1776A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C60F1F-520F-5147-8B9D-1B369E07F5CD}"/>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5" name="Footer Placeholder 4">
            <a:extLst>
              <a:ext uri="{FF2B5EF4-FFF2-40B4-BE49-F238E27FC236}">
                <a16:creationId xmlns:a16="http://schemas.microsoft.com/office/drawing/2014/main" id="{DDDA1518-A384-5340-83D9-9388785CF9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882C35-01BA-D542-BD73-ED717BA540BC}"/>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995020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594E-E722-0E4A-885D-0ADABD0354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105D83-5B51-D241-99BA-155C20EC4A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C6FC4-F06D-7E40-8D5F-50A9B8D1F8D4}"/>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5" name="Footer Placeholder 4">
            <a:extLst>
              <a:ext uri="{FF2B5EF4-FFF2-40B4-BE49-F238E27FC236}">
                <a16:creationId xmlns:a16="http://schemas.microsoft.com/office/drawing/2014/main" id="{6CDE0FCB-E774-4548-9FC8-1CD78F751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73B087-6F75-6A4F-AA74-062C6DE6F90F}"/>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634734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C0BD7-7B30-2048-9664-9B436D3BE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4A7D1F-6E03-5144-9E09-CF3416A121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0DACD0-4851-B446-88C2-152BC5D146C6}"/>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5" name="Footer Placeholder 4">
            <a:extLst>
              <a:ext uri="{FF2B5EF4-FFF2-40B4-BE49-F238E27FC236}">
                <a16:creationId xmlns:a16="http://schemas.microsoft.com/office/drawing/2014/main" id="{B7CAE52E-80C8-3640-898C-72CB2367C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743B7-5D01-0947-9A23-17628CECDC19}"/>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2740324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2C2CF-84C5-EE42-B7DB-05A7362DB0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82C3FC-968C-7F4C-B798-029BCCF7F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73C51DE-16D6-314A-9E72-02FA16779F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C4B13-7D99-1542-AC29-5628E2C261DF}"/>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6" name="Footer Placeholder 5">
            <a:extLst>
              <a:ext uri="{FF2B5EF4-FFF2-40B4-BE49-F238E27FC236}">
                <a16:creationId xmlns:a16="http://schemas.microsoft.com/office/drawing/2014/main" id="{2899F5F0-31DF-A048-B10C-6495C49FF0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C60C9C-34C1-A540-908A-68288C9A61C2}"/>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1720948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0E1ED-6357-144E-8220-07C933A087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F5129F-C499-DB47-8E81-52F2C1F96E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B11C8B-B9DF-914B-978A-8C3A451D14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F6ACA8-1DAE-D94A-BFA1-94B2245F25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6F3433-88AE-E542-B9A9-3EB972C319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7B06C6-A4E3-F44C-A8FF-8C84391ECE61}"/>
              </a:ext>
            </a:extLst>
          </p:cNvPr>
          <p:cNvSpPr>
            <a:spLocks noGrp="1"/>
          </p:cNvSpPr>
          <p:nvPr>
            <p:ph type="dt" sz="half" idx="10"/>
          </p:nvPr>
        </p:nvSpPr>
        <p:spPr/>
        <p:txBody>
          <a:bodyPr/>
          <a:lstStyle/>
          <a:p>
            <a:fld id="{F393F434-AF65-C64A-9AF7-E29985E595EB}" type="datetimeFigureOut">
              <a:rPr lang="en-US" smtClean="0"/>
              <a:t>11/30/21</a:t>
            </a:fld>
            <a:endParaRPr lang="en-US"/>
          </a:p>
        </p:txBody>
      </p:sp>
      <p:sp>
        <p:nvSpPr>
          <p:cNvPr id="8" name="Footer Placeholder 7">
            <a:extLst>
              <a:ext uri="{FF2B5EF4-FFF2-40B4-BE49-F238E27FC236}">
                <a16:creationId xmlns:a16="http://schemas.microsoft.com/office/drawing/2014/main" id="{CDEB853A-FA7A-E14C-9B4D-7EA28D1E7A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FB3B0F-FBCA-204F-B76C-CF367F7E6214}"/>
              </a:ext>
            </a:extLst>
          </p:cNvPr>
          <p:cNvSpPr>
            <a:spLocks noGrp="1"/>
          </p:cNvSpPr>
          <p:nvPr>
            <p:ph type="sldNum" sz="quarter" idx="12"/>
          </p:nvPr>
        </p:nvSpPr>
        <p:spPr/>
        <p:txBody>
          <a:bodyPr/>
          <a:lstStyle/>
          <a:p>
            <a:fld id="{23A10161-BFF6-9144-8891-4FE67302E4D3}" type="slidenum">
              <a:rPr lang="en-US" smtClean="0"/>
              <a:t>‹#›</a:t>
            </a:fld>
            <a:endParaRPr lang="en-US"/>
          </a:p>
        </p:txBody>
      </p:sp>
    </p:spTree>
    <p:extLst>
      <p:ext uri="{BB962C8B-B14F-4D97-AF65-F5344CB8AC3E}">
        <p14:creationId xmlns:p14="http://schemas.microsoft.com/office/powerpoint/2010/main" val="92752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369D514B-E58A-464F-A1D6-5FC84B6A3562}" type="slidenum">
              <a:rPr lang="en-US" smtClean="0">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5769495"/>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614" algn="ctr" rtl="0" fontAlgn="base">
        <a:spcBef>
          <a:spcPct val="0"/>
        </a:spcBef>
        <a:spcAft>
          <a:spcPct val="0"/>
        </a:spcAft>
        <a:defRPr sz="4400">
          <a:solidFill>
            <a:schemeClr val="tx2"/>
          </a:solidFill>
          <a:latin typeface="Times New Roman" charset="0"/>
        </a:defRPr>
      </a:lvl6pPr>
      <a:lvl7pPr marL="913224" algn="ctr" rtl="0" fontAlgn="base">
        <a:spcBef>
          <a:spcPct val="0"/>
        </a:spcBef>
        <a:spcAft>
          <a:spcPct val="0"/>
        </a:spcAft>
        <a:defRPr sz="4400">
          <a:solidFill>
            <a:schemeClr val="tx2"/>
          </a:solidFill>
          <a:latin typeface="Times New Roman" charset="0"/>
        </a:defRPr>
      </a:lvl7pPr>
      <a:lvl8pPr marL="1369838" algn="ctr" rtl="0" fontAlgn="base">
        <a:spcBef>
          <a:spcPct val="0"/>
        </a:spcBef>
        <a:spcAft>
          <a:spcPct val="0"/>
        </a:spcAft>
        <a:defRPr sz="4400">
          <a:solidFill>
            <a:schemeClr val="tx2"/>
          </a:solidFill>
          <a:latin typeface="Times New Roman" charset="0"/>
        </a:defRPr>
      </a:lvl8pPr>
      <a:lvl9pPr marL="1826449" algn="ctr" rtl="0" fontAlgn="base">
        <a:spcBef>
          <a:spcPct val="0"/>
        </a:spcBef>
        <a:spcAft>
          <a:spcPct val="0"/>
        </a:spcAft>
        <a:defRPr sz="4400">
          <a:solidFill>
            <a:schemeClr val="tx2"/>
          </a:solidFill>
          <a:latin typeface="Times New Roman" charset="0"/>
        </a:defRPr>
      </a:lvl9pPr>
    </p:titleStyle>
    <p:bodyStyle>
      <a:lvl1pPr marL="340915" indent="-34091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0494" indent="-283831" algn="l" rtl="0" eaLnBrk="0" fontAlgn="base" hangingPunct="0">
        <a:spcBef>
          <a:spcPct val="20000"/>
        </a:spcBef>
        <a:spcAft>
          <a:spcPct val="0"/>
        </a:spcAft>
        <a:buChar char="–"/>
        <a:defRPr sz="2800">
          <a:solidFill>
            <a:schemeClr val="tx1"/>
          </a:solidFill>
          <a:latin typeface="+mn-lt"/>
          <a:ea typeface="ＭＳ Ｐゴシック" charset="-128"/>
        </a:defRPr>
      </a:lvl2pPr>
      <a:lvl3pPr marL="1140079" indent="-226751" algn="l" rtl="0" eaLnBrk="0" fontAlgn="base" hangingPunct="0">
        <a:spcBef>
          <a:spcPct val="20000"/>
        </a:spcBef>
        <a:spcAft>
          <a:spcPct val="0"/>
        </a:spcAft>
        <a:buChar char="•"/>
        <a:defRPr sz="2400">
          <a:solidFill>
            <a:schemeClr val="tx1"/>
          </a:solidFill>
          <a:latin typeface="+mn-lt"/>
          <a:ea typeface="ＭＳ Ｐゴシック" charset="-128"/>
        </a:defRPr>
      </a:lvl3pPr>
      <a:lvl4pPr marL="1596746" indent="-226751" algn="l" rtl="0" eaLnBrk="0" fontAlgn="base" hangingPunct="0">
        <a:spcBef>
          <a:spcPct val="20000"/>
        </a:spcBef>
        <a:spcAft>
          <a:spcPct val="0"/>
        </a:spcAft>
        <a:buChar char="–"/>
        <a:defRPr sz="2000">
          <a:solidFill>
            <a:schemeClr val="tx1"/>
          </a:solidFill>
          <a:latin typeface="+mn-lt"/>
          <a:ea typeface="ＭＳ Ｐゴシック" charset="-128"/>
        </a:defRPr>
      </a:lvl4pPr>
      <a:lvl5pPr marL="2053411" indent="-226751" algn="l" rtl="0" eaLnBrk="0" fontAlgn="base" hangingPunct="0">
        <a:spcBef>
          <a:spcPct val="20000"/>
        </a:spcBef>
        <a:spcAft>
          <a:spcPct val="0"/>
        </a:spcAft>
        <a:buChar char="»"/>
        <a:defRPr sz="2000">
          <a:solidFill>
            <a:schemeClr val="tx1"/>
          </a:solidFill>
          <a:latin typeface="+mn-lt"/>
          <a:ea typeface="ＭＳ Ｐゴシック" charset="-128"/>
        </a:defRPr>
      </a:lvl5pPr>
      <a:lvl6pPr marL="2511368" indent="-228308" algn="l" rtl="0" fontAlgn="base">
        <a:spcBef>
          <a:spcPct val="20000"/>
        </a:spcBef>
        <a:spcAft>
          <a:spcPct val="0"/>
        </a:spcAft>
        <a:buChar char="»"/>
        <a:defRPr sz="2000">
          <a:solidFill>
            <a:schemeClr val="tx1"/>
          </a:solidFill>
          <a:latin typeface="+mn-lt"/>
          <a:ea typeface="ＭＳ Ｐゴシック" charset="-128"/>
        </a:defRPr>
      </a:lvl6pPr>
      <a:lvl7pPr marL="2967981" indent="-228308" algn="l" rtl="0" fontAlgn="base">
        <a:spcBef>
          <a:spcPct val="20000"/>
        </a:spcBef>
        <a:spcAft>
          <a:spcPct val="0"/>
        </a:spcAft>
        <a:buChar char="»"/>
        <a:defRPr sz="2000">
          <a:solidFill>
            <a:schemeClr val="tx1"/>
          </a:solidFill>
          <a:latin typeface="+mn-lt"/>
          <a:ea typeface="ＭＳ Ｐゴシック" charset="-128"/>
        </a:defRPr>
      </a:lvl7pPr>
      <a:lvl8pPr marL="3424592" indent="-228308" algn="l" rtl="0" fontAlgn="base">
        <a:spcBef>
          <a:spcPct val="20000"/>
        </a:spcBef>
        <a:spcAft>
          <a:spcPct val="0"/>
        </a:spcAft>
        <a:buChar char="»"/>
        <a:defRPr sz="2000">
          <a:solidFill>
            <a:schemeClr val="tx1"/>
          </a:solidFill>
          <a:latin typeface="+mn-lt"/>
          <a:ea typeface="ＭＳ Ｐゴシック" charset="-128"/>
        </a:defRPr>
      </a:lvl8pPr>
      <a:lvl9pPr marL="3881202" indent="-22830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14" rtl="0" eaLnBrk="1" latinLnBrk="0" hangingPunct="1">
        <a:defRPr sz="1800" kern="1200">
          <a:solidFill>
            <a:schemeClr val="tx1"/>
          </a:solidFill>
          <a:latin typeface="+mn-lt"/>
          <a:ea typeface="+mn-ea"/>
          <a:cs typeface="+mn-cs"/>
        </a:defRPr>
      </a:lvl1pPr>
      <a:lvl2pPr marL="456614" algn="l" defTabSz="456614" rtl="0" eaLnBrk="1" latinLnBrk="0" hangingPunct="1">
        <a:defRPr sz="1800" kern="1200">
          <a:solidFill>
            <a:schemeClr val="tx1"/>
          </a:solidFill>
          <a:latin typeface="+mn-lt"/>
          <a:ea typeface="+mn-ea"/>
          <a:cs typeface="+mn-cs"/>
        </a:defRPr>
      </a:lvl2pPr>
      <a:lvl3pPr marL="913224" algn="l" defTabSz="456614" rtl="0" eaLnBrk="1" latinLnBrk="0" hangingPunct="1">
        <a:defRPr sz="1800" kern="1200">
          <a:solidFill>
            <a:schemeClr val="tx1"/>
          </a:solidFill>
          <a:latin typeface="+mn-lt"/>
          <a:ea typeface="+mn-ea"/>
          <a:cs typeface="+mn-cs"/>
        </a:defRPr>
      </a:lvl3pPr>
      <a:lvl4pPr marL="1369838" algn="l" defTabSz="456614" rtl="0" eaLnBrk="1" latinLnBrk="0" hangingPunct="1">
        <a:defRPr sz="1800" kern="1200">
          <a:solidFill>
            <a:schemeClr val="tx1"/>
          </a:solidFill>
          <a:latin typeface="+mn-lt"/>
          <a:ea typeface="+mn-ea"/>
          <a:cs typeface="+mn-cs"/>
        </a:defRPr>
      </a:lvl4pPr>
      <a:lvl5pPr marL="1826449" algn="l" defTabSz="456614" rtl="0" eaLnBrk="1" latinLnBrk="0" hangingPunct="1">
        <a:defRPr sz="1800" kern="1200">
          <a:solidFill>
            <a:schemeClr val="tx1"/>
          </a:solidFill>
          <a:latin typeface="+mn-lt"/>
          <a:ea typeface="+mn-ea"/>
          <a:cs typeface="+mn-cs"/>
        </a:defRPr>
      </a:lvl5pPr>
      <a:lvl6pPr marL="2283063" algn="l" defTabSz="456614" rtl="0" eaLnBrk="1" latinLnBrk="0" hangingPunct="1">
        <a:defRPr sz="1800" kern="1200">
          <a:solidFill>
            <a:schemeClr val="tx1"/>
          </a:solidFill>
          <a:latin typeface="+mn-lt"/>
          <a:ea typeface="+mn-ea"/>
          <a:cs typeface="+mn-cs"/>
        </a:defRPr>
      </a:lvl6pPr>
      <a:lvl7pPr marL="2739672" algn="l" defTabSz="456614" rtl="0" eaLnBrk="1" latinLnBrk="0" hangingPunct="1">
        <a:defRPr sz="1800" kern="1200">
          <a:solidFill>
            <a:schemeClr val="tx1"/>
          </a:solidFill>
          <a:latin typeface="+mn-lt"/>
          <a:ea typeface="+mn-ea"/>
          <a:cs typeface="+mn-cs"/>
        </a:defRPr>
      </a:lvl7pPr>
      <a:lvl8pPr marL="3196287" algn="l" defTabSz="456614" rtl="0" eaLnBrk="1" latinLnBrk="0" hangingPunct="1">
        <a:defRPr sz="1800" kern="1200">
          <a:solidFill>
            <a:schemeClr val="tx1"/>
          </a:solidFill>
          <a:latin typeface="+mn-lt"/>
          <a:ea typeface="+mn-ea"/>
          <a:cs typeface="+mn-cs"/>
        </a:defRPr>
      </a:lvl8pPr>
      <a:lvl9pPr marL="3652897" algn="l" defTabSz="45661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BE7936-CF09-074A-8308-F7A46C3125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4711E0-18C1-8547-A0F7-61DF8ECD90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8B280D-01B2-6144-BEEA-0CBDF2950E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3F434-AF65-C64A-9AF7-E29985E595EB}" type="datetimeFigureOut">
              <a:rPr lang="en-US" smtClean="0"/>
              <a:t>11/30/21</a:t>
            </a:fld>
            <a:endParaRPr lang="en-US"/>
          </a:p>
        </p:txBody>
      </p:sp>
      <p:sp>
        <p:nvSpPr>
          <p:cNvPr id="5" name="Footer Placeholder 4">
            <a:extLst>
              <a:ext uri="{FF2B5EF4-FFF2-40B4-BE49-F238E27FC236}">
                <a16:creationId xmlns:a16="http://schemas.microsoft.com/office/drawing/2014/main" id="{4C1E63E2-85ED-8544-B285-3629D77CEA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5FC9FF-EFEF-BD40-A8E7-13F385BD7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A10161-BFF6-9144-8891-4FE67302E4D3}" type="slidenum">
              <a:rPr lang="en-US" smtClean="0"/>
              <a:t>‹#›</a:t>
            </a:fld>
            <a:endParaRPr lang="en-US"/>
          </a:p>
        </p:txBody>
      </p:sp>
    </p:spTree>
    <p:extLst>
      <p:ext uri="{BB962C8B-B14F-4D97-AF65-F5344CB8AC3E}">
        <p14:creationId xmlns:p14="http://schemas.microsoft.com/office/powerpoint/2010/main" val="498076144"/>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ience.umd.edu/labs/mount/RNAinfo/matrices.html" TargetMode="External"/><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s://pubmed.ncbi.nlm.nih.gov/9536098/"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tree.bio.ed.ac.uk/software/"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cience.umd.edu/labs/mount/RNAinfo/matrices.html"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pubmed.ncbi.nlm.nih.gov/9536098/"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hyperlink" Target="https://www.pnas.org/content/93/25/14632" TargetMode="External"/><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nature.com/nature" TargetMode="External"/><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Nonsense-mediated_decay" TargetMode="External"/><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hyperlink" Target="https://en.wikipedia.org/wiki/MRNA_surveillanc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genomebiology.biomedcentral.com/articles/10.1186/gb-2010-11-7-126"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s://www.ncbi.nlm.nih.gov/pmc/articles/PMC2926785/" TargetMode="Externa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hyperlink" Target="https://en.wikipedia.org/wiki/Nonsense-mediated_decay"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ccb.jhu.edu/software/glimmer/index.shtml" TargetMode="External"/><Relationship Id="rId7" Type="http://schemas.openxmlformats.org/officeDocument/2006/relationships/hyperlink" Target="https://rast.nmpdr.org/" TargetMode="External"/><Relationship Id="rId2" Type="http://schemas.openxmlformats.org/officeDocument/2006/relationships/hyperlink" Target="http://exon.gatech.edu/GeneMark/" TargetMode="External"/><Relationship Id="rId1" Type="http://schemas.openxmlformats.org/officeDocument/2006/relationships/slideLayout" Target="../slideLayouts/slideLayout2.xml"/><Relationship Id="rId6" Type="http://schemas.openxmlformats.org/officeDocument/2006/relationships/hyperlink" Target="https://academic.oup.com/bioinformatics/article/30/14/2068/2390517" TargetMode="External"/><Relationship Id="rId5" Type="http://schemas.openxmlformats.org/officeDocument/2006/relationships/hyperlink" Target="https://github.com/tseemann/prokka" TargetMode="External"/><Relationship Id="rId4" Type="http://schemas.openxmlformats.org/officeDocument/2006/relationships/hyperlink" Target="GlimmerHMM"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4.xml"/><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51.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5.png"/><Relationship Id="rId7" Type="http://schemas.openxmlformats.org/officeDocument/2006/relationships/diagramColors" Target="../diagrams/colors1.xml"/><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emboss.sourceforge.net/what/#Overview"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Isoelectric_focusing" TargetMode="External"/><Relationship Id="rId2" Type="http://schemas.openxmlformats.org/officeDocument/2006/relationships/hyperlink" Target="https://en.wikipedia.org/wiki/Isoelectric_point" TargetMode="Externa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63.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emf"/><Relationship Id="rId7" Type="http://schemas.openxmlformats.org/officeDocument/2006/relationships/image" Target="../media/image9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ACA2D9-6ABF-9D40-A684-7283CF2827B0}"/>
              </a:ext>
            </a:extLst>
          </p:cNvPr>
          <p:cNvSpPr txBox="1"/>
          <p:nvPr/>
        </p:nvSpPr>
        <p:spPr>
          <a:xfrm>
            <a:off x="888449" y="1407936"/>
            <a:ext cx="10199652" cy="4462760"/>
          </a:xfrm>
          <a:prstGeom prst="rect">
            <a:avLst/>
          </a:prstGeom>
          <a:noFill/>
        </p:spPr>
        <p:txBody>
          <a:bodyPr wrap="none" rtlCol="0">
            <a:spAutoFit/>
          </a:bodyPr>
          <a:lstStyle/>
          <a:p>
            <a:pPr algn="ctr"/>
            <a:r>
              <a:rPr lang="en-US" sz="4400" b="1" dirty="0">
                <a:latin typeface="Calibri Light" panose="020F0302020204030204" pitchFamily="34" charset="0"/>
                <a:cs typeface="Calibri Light" panose="020F0302020204030204" pitchFamily="34" charset="0"/>
              </a:rPr>
              <a:t>MCB3421</a:t>
            </a:r>
          </a:p>
          <a:p>
            <a:pPr algn="ctr"/>
            <a:r>
              <a:rPr lang="en-US" sz="4400" dirty="0">
                <a:latin typeface="Calibri Light" panose="020F0302020204030204" pitchFamily="34" charset="0"/>
                <a:cs typeface="Calibri Light" panose="020F0302020204030204" pitchFamily="34" charset="0"/>
              </a:rPr>
              <a:t>class 23 </a:t>
            </a:r>
          </a:p>
          <a:p>
            <a:endParaRPr lang="en-US" dirty="0"/>
          </a:p>
          <a:p>
            <a:endParaRPr lang="en-US" dirty="0"/>
          </a:p>
          <a:p>
            <a:endParaRPr lang="en-US" dirty="0"/>
          </a:p>
          <a:p>
            <a:endParaRPr lang="en-US" dirty="0"/>
          </a:p>
          <a:p>
            <a:endParaRPr lang="en-US" dirty="0"/>
          </a:p>
          <a:p>
            <a:r>
              <a:rPr lang="en-US" sz="4400" dirty="0">
                <a:latin typeface="Calibri Light" panose="020F0302020204030204" pitchFamily="34" charset="0"/>
                <a:cs typeface="Calibri Light" panose="020F0302020204030204" pitchFamily="34" charset="0"/>
              </a:rPr>
              <a:t>Introns, Figtree, Emboss, Compositional Bias</a:t>
            </a:r>
          </a:p>
          <a:p>
            <a:endParaRPr lang="en-US" sz="4400" dirty="0">
              <a:latin typeface="Calibri Light" panose="020F0302020204030204"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61482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2B07-6F4C-9344-8B9D-668A29614888}"/>
              </a:ext>
            </a:extLst>
          </p:cNvPr>
          <p:cNvSpPr>
            <a:spLocks noGrp="1"/>
          </p:cNvSpPr>
          <p:nvPr>
            <p:ph type="title"/>
          </p:nvPr>
        </p:nvSpPr>
        <p:spPr/>
        <p:txBody>
          <a:bodyPr/>
          <a:lstStyle/>
          <a:p>
            <a:r>
              <a:rPr lang="en-US" dirty="0"/>
              <a:t>Introns</a:t>
            </a:r>
          </a:p>
        </p:txBody>
      </p:sp>
      <p:sp>
        <p:nvSpPr>
          <p:cNvPr id="3" name="Content Placeholder 2">
            <a:extLst>
              <a:ext uri="{FF2B5EF4-FFF2-40B4-BE49-F238E27FC236}">
                <a16:creationId xmlns:a16="http://schemas.microsoft.com/office/drawing/2014/main" id="{AD5E6230-1438-CF47-AE8F-8CF1F680ED09}"/>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76996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5C0BA530-D3EB-5B45-BD17-2DFC67486071}"/>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27651" name="Subtitle 2">
            <a:extLst>
              <a:ext uri="{FF2B5EF4-FFF2-40B4-BE49-F238E27FC236}">
                <a16:creationId xmlns:a16="http://schemas.microsoft.com/office/drawing/2014/main" id="{06B35D5B-D58D-E945-A3C9-1B8C2F4B11B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27652" name="Picture 3">
            <a:extLst>
              <a:ext uri="{FF2B5EF4-FFF2-40B4-BE49-F238E27FC236}">
                <a16:creationId xmlns:a16="http://schemas.microsoft.com/office/drawing/2014/main" id="{E0FF92E4-C93E-454B-96E6-B46CFE20EF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596900"/>
            <a:ext cx="63500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4004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5A22DCE0-15AE-B04B-ACE6-C35617CCBE73}"/>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28675" name="Subtitle 2">
            <a:extLst>
              <a:ext uri="{FF2B5EF4-FFF2-40B4-BE49-F238E27FC236}">
                <a16:creationId xmlns:a16="http://schemas.microsoft.com/office/drawing/2014/main" id="{BE333BE3-AC33-F443-A9D8-194DC06C58F8}"/>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28676" name="Picture 3">
            <a:extLst>
              <a:ext uri="{FF2B5EF4-FFF2-40B4-BE49-F238E27FC236}">
                <a16:creationId xmlns:a16="http://schemas.microsoft.com/office/drawing/2014/main" id="{8E3AB073-E8DF-6B45-A79C-2BFD800760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609600"/>
            <a:ext cx="6350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107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7DBE1092-EBD6-2544-A568-6A536FD1D721}"/>
              </a:ext>
            </a:extLst>
          </p:cNvPr>
          <p:cNvSpPr txBox="1">
            <a:spLocks noChangeArrowheads="1"/>
          </p:cNvSpPr>
          <p:nvPr/>
        </p:nvSpPr>
        <p:spPr bwMode="auto">
          <a:xfrm>
            <a:off x="1848995" y="381641"/>
            <a:ext cx="8494012"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2" b="1">
                <a:latin typeface="Arial" panose="020B0604020202020204" pitchFamily="34" charset="0"/>
              </a:rPr>
              <a:t>Fig. 1 Structures of human tri-snRNP and pre–B complex.</a:t>
            </a:r>
          </a:p>
        </p:txBody>
      </p:sp>
      <p:pic>
        <p:nvPicPr>
          <p:cNvPr id="3074" name="Picture 2">
            <a:extLst>
              <a:ext uri="{FF2B5EF4-FFF2-40B4-BE49-F238E27FC236}">
                <a16:creationId xmlns:a16="http://schemas.microsoft.com/office/drawing/2014/main" id="{0C317E82-EA2E-694D-8C34-AB7954F81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1191" y="6120644"/>
            <a:ext cx="1182364" cy="5155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C4C1BD7A-ECD1-9541-ADB1-4684E6D3A1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910" y="902492"/>
            <a:ext cx="10147395" cy="46842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05956F1C-0579-7A48-B322-73BC5E7AA686}"/>
              </a:ext>
            </a:extLst>
          </p:cNvPr>
          <p:cNvSpPr txBox="1">
            <a:spLocks noChangeArrowheads="1"/>
          </p:cNvSpPr>
          <p:nvPr/>
        </p:nvSpPr>
        <p:spPr bwMode="auto">
          <a:xfrm>
            <a:off x="2194631" y="5972308"/>
            <a:ext cx="3918652"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Clément Charenton et al. Science 2019;364:362-367</a:t>
            </a:r>
          </a:p>
        </p:txBody>
      </p:sp>
      <p:sp>
        <p:nvSpPr>
          <p:cNvPr id="3077" name="Text Box 5">
            <a:extLst>
              <a:ext uri="{FF2B5EF4-FFF2-40B4-BE49-F238E27FC236}">
                <a16:creationId xmlns:a16="http://schemas.microsoft.com/office/drawing/2014/main" id="{A24C8815-C487-F047-8DBF-83CEFE97A364}"/>
              </a:ext>
            </a:extLst>
          </p:cNvPr>
          <p:cNvSpPr txBox="1">
            <a:spLocks noChangeArrowheads="1"/>
          </p:cNvSpPr>
          <p:nvPr/>
        </p:nvSpPr>
        <p:spPr bwMode="auto">
          <a:xfrm>
            <a:off x="1621451" y="6433157"/>
            <a:ext cx="4931078"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Copyright © 2019 The Authors, some rights reserved; exclusive licensee American Association for the Advancement of Science. No claim to original U.S. Government Works</a:t>
            </a:r>
          </a:p>
        </p:txBody>
      </p:sp>
    </p:spTree>
    <p:extLst>
      <p:ext uri="{BB962C8B-B14F-4D97-AF65-F5344CB8AC3E}">
        <p14:creationId xmlns:p14="http://schemas.microsoft.com/office/powerpoint/2010/main" val="25019314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0C977-46D4-7342-B55E-8D1E500CB9B0}"/>
              </a:ext>
            </a:extLst>
          </p:cNvPr>
          <p:cNvPicPr>
            <a:picLocks noChangeAspect="1"/>
          </p:cNvPicPr>
          <p:nvPr/>
        </p:nvPicPr>
        <p:blipFill>
          <a:blip r:embed="rId2"/>
          <a:stretch>
            <a:fillRect/>
          </a:stretch>
        </p:blipFill>
        <p:spPr>
          <a:xfrm>
            <a:off x="4759651" y="-39414"/>
            <a:ext cx="7432349" cy="6858000"/>
          </a:xfrm>
          <a:prstGeom prst="rect">
            <a:avLst/>
          </a:prstGeom>
        </p:spPr>
      </p:pic>
      <p:sp>
        <p:nvSpPr>
          <p:cNvPr id="4" name="TextBox 3">
            <a:extLst>
              <a:ext uri="{FF2B5EF4-FFF2-40B4-BE49-F238E27FC236}">
                <a16:creationId xmlns:a16="http://schemas.microsoft.com/office/drawing/2014/main" id="{FE7FEE81-7E51-934F-BF43-0757E79C5070}"/>
              </a:ext>
            </a:extLst>
          </p:cNvPr>
          <p:cNvSpPr txBox="1"/>
          <p:nvPr/>
        </p:nvSpPr>
        <p:spPr>
          <a:xfrm>
            <a:off x="288134" y="730318"/>
            <a:ext cx="3916457" cy="461665"/>
          </a:xfrm>
          <a:prstGeom prst="rect">
            <a:avLst/>
          </a:prstGeom>
          <a:noFill/>
        </p:spPr>
        <p:txBody>
          <a:bodyPr wrap="none" rtlCol="0">
            <a:spAutoFit/>
          </a:bodyPr>
          <a:lstStyle/>
          <a:p>
            <a:r>
              <a:rPr lang="en-US" sz="2400" dirty="0"/>
              <a:t>The human tpi1 gene in NCBI</a:t>
            </a:r>
          </a:p>
        </p:txBody>
      </p:sp>
      <p:cxnSp>
        <p:nvCxnSpPr>
          <p:cNvPr id="5" name="Straight Arrow Connector 4">
            <a:extLst>
              <a:ext uri="{FF2B5EF4-FFF2-40B4-BE49-F238E27FC236}">
                <a16:creationId xmlns:a16="http://schemas.microsoft.com/office/drawing/2014/main" id="{126A6DA1-D3B0-0F44-BF60-D4173E59742F}"/>
              </a:ext>
            </a:extLst>
          </p:cNvPr>
          <p:cNvCxnSpPr>
            <a:cxnSpLocks/>
          </p:cNvCxnSpPr>
          <p:nvPr/>
        </p:nvCxnSpPr>
        <p:spPr bwMode="auto">
          <a:xfrm>
            <a:off x="3398808" y="6538822"/>
            <a:ext cx="1360843" cy="141741"/>
          </a:xfrm>
          <a:prstGeom prst="straightConnector1">
            <a:avLst/>
          </a:prstGeom>
          <a:solidFill>
            <a:schemeClr val="accent1"/>
          </a:solidFill>
          <a:ln w="666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1296834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EC3AE-5DA5-0A49-B2BA-B9466E51F38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1670CC5-E21F-A74F-B4B4-45CC9D7BB5B4}"/>
              </a:ext>
            </a:extLst>
          </p:cNvPr>
          <p:cNvPicPr>
            <a:picLocks noChangeAspect="1"/>
          </p:cNvPicPr>
          <p:nvPr/>
        </p:nvPicPr>
        <p:blipFill>
          <a:blip r:embed="rId2"/>
          <a:stretch>
            <a:fillRect/>
          </a:stretch>
        </p:blipFill>
        <p:spPr>
          <a:xfrm>
            <a:off x="2682355" y="-115614"/>
            <a:ext cx="9509645" cy="6858000"/>
          </a:xfrm>
          <a:prstGeom prst="rect">
            <a:avLst/>
          </a:prstGeom>
        </p:spPr>
      </p:pic>
      <p:sp>
        <p:nvSpPr>
          <p:cNvPr id="4" name="TextBox 3">
            <a:extLst>
              <a:ext uri="{FF2B5EF4-FFF2-40B4-BE49-F238E27FC236}">
                <a16:creationId xmlns:a16="http://schemas.microsoft.com/office/drawing/2014/main" id="{959F6C11-7272-994D-8A54-4B584969C7BD}"/>
              </a:ext>
            </a:extLst>
          </p:cNvPr>
          <p:cNvSpPr txBox="1"/>
          <p:nvPr/>
        </p:nvSpPr>
        <p:spPr>
          <a:xfrm>
            <a:off x="0" y="115614"/>
            <a:ext cx="2954655" cy="1200329"/>
          </a:xfrm>
          <a:prstGeom prst="rect">
            <a:avLst/>
          </a:prstGeom>
          <a:noFill/>
        </p:spPr>
        <p:txBody>
          <a:bodyPr wrap="none" rtlCol="0">
            <a:spAutoFit/>
          </a:bodyPr>
          <a:lstStyle/>
          <a:p>
            <a:r>
              <a:rPr lang="en-US" dirty="0"/>
              <a:t>The neighboring gene, </a:t>
            </a:r>
            <a:br>
              <a:rPr lang="en-US" dirty="0"/>
            </a:br>
            <a:r>
              <a:rPr lang="en-US" dirty="0"/>
              <a:t>ubiquitin specific peptidase 5,</a:t>
            </a:r>
          </a:p>
          <a:p>
            <a:r>
              <a:rPr lang="en-US" dirty="0"/>
              <a:t>is perhaps more typical: </a:t>
            </a:r>
          </a:p>
          <a:p>
            <a:endParaRPr lang="en-US" dirty="0"/>
          </a:p>
        </p:txBody>
      </p:sp>
    </p:spTree>
    <p:extLst>
      <p:ext uri="{BB962C8B-B14F-4D97-AF65-F5344CB8AC3E}">
        <p14:creationId xmlns:p14="http://schemas.microsoft.com/office/powerpoint/2010/main" val="976029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CFDDC3-3032-744C-B3FA-C0436DCF4854}"/>
              </a:ext>
            </a:extLst>
          </p:cNvPr>
          <p:cNvPicPr>
            <a:picLocks noChangeAspect="1"/>
          </p:cNvPicPr>
          <p:nvPr/>
        </p:nvPicPr>
        <p:blipFill rotWithShape="1">
          <a:blip r:embed="rId2"/>
          <a:srcRect t="23737" b="8037"/>
          <a:stretch/>
        </p:blipFill>
        <p:spPr>
          <a:xfrm>
            <a:off x="4611188" y="770709"/>
            <a:ext cx="7420303" cy="1143000"/>
          </a:xfrm>
          <a:prstGeom prst="rect">
            <a:avLst/>
          </a:prstGeom>
        </p:spPr>
      </p:pic>
      <p:sp>
        <p:nvSpPr>
          <p:cNvPr id="3" name="TextBox 2">
            <a:extLst>
              <a:ext uri="{FF2B5EF4-FFF2-40B4-BE49-F238E27FC236}">
                <a16:creationId xmlns:a16="http://schemas.microsoft.com/office/drawing/2014/main" id="{650C7095-2D5A-E740-9A1D-F136F8F2EAFE}"/>
              </a:ext>
            </a:extLst>
          </p:cNvPr>
          <p:cNvSpPr txBox="1"/>
          <p:nvPr/>
        </p:nvSpPr>
        <p:spPr>
          <a:xfrm>
            <a:off x="588579" y="346841"/>
            <a:ext cx="1281120" cy="646331"/>
          </a:xfrm>
          <a:prstGeom prst="rect">
            <a:avLst/>
          </a:prstGeom>
          <a:noFill/>
        </p:spPr>
        <p:txBody>
          <a:bodyPr wrap="none" rtlCol="0">
            <a:spAutoFit/>
          </a:bodyPr>
          <a:lstStyle/>
          <a:p>
            <a:r>
              <a:rPr lang="en-US" i="1" dirty="0"/>
              <a:t>vma</a:t>
            </a:r>
            <a:r>
              <a:rPr lang="en-US" dirty="0"/>
              <a:t>1 genes</a:t>
            </a:r>
          </a:p>
          <a:p>
            <a:endParaRPr lang="en-US" dirty="0"/>
          </a:p>
        </p:txBody>
      </p:sp>
      <p:sp>
        <p:nvSpPr>
          <p:cNvPr id="5" name="TextBox 4">
            <a:extLst>
              <a:ext uri="{FF2B5EF4-FFF2-40B4-BE49-F238E27FC236}">
                <a16:creationId xmlns:a16="http://schemas.microsoft.com/office/drawing/2014/main" id="{2C7C78EF-BD0C-5C45-AA53-628989F7E238}"/>
              </a:ext>
            </a:extLst>
          </p:cNvPr>
          <p:cNvSpPr txBox="1"/>
          <p:nvPr/>
        </p:nvSpPr>
        <p:spPr>
          <a:xfrm>
            <a:off x="827859" y="1131417"/>
            <a:ext cx="3339376" cy="646331"/>
          </a:xfrm>
          <a:prstGeom prst="rect">
            <a:avLst/>
          </a:prstGeom>
          <a:noFill/>
        </p:spPr>
        <p:txBody>
          <a:bodyPr wrap="none" rtlCol="0">
            <a:spAutoFit/>
          </a:bodyPr>
          <a:lstStyle/>
          <a:p>
            <a:r>
              <a:rPr lang="en-US" b="1" i="1" dirty="0"/>
              <a:t>Saccharomyces cerevisiae S288C</a:t>
            </a:r>
            <a:endParaRPr lang="en-US" b="1" dirty="0"/>
          </a:p>
          <a:p>
            <a:endParaRPr lang="en-US" dirty="0"/>
          </a:p>
        </p:txBody>
      </p:sp>
      <p:pic>
        <p:nvPicPr>
          <p:cNvPr id="6" name="Picture 5">
            <a:extLst>
              <a:ext uri="{FF2B5EF4-FFF2-40B4-BE49-F238E27FC236}">
                <a16:creationId xmlns:a16="http://schemas.microsoft.com/office/drawing/2014/main" id="{26E6A2D2-01F0-4C46-B60A-863B8E467D4D}"/>
              </a:ext>
            </a:extLst>
          </p:cNvPr>
          <p:cNvPicPr>
            <a:picLocks noChangeAspect="1"/>
          </p:cNvPicPr>
          <p:nvPr/>
        </p:nvPicPr>
        <p:blipFill>
          <a:blip r:embed="rId3"/>
          <a:stretch>
            <a:fillRect/>
          </a:stretch>
        </p:blipFill>
        <p:spPr>
          <a:xfrm>
            <a:off x="4611188" y="2182046"/>
            <a:ext cx="7580812" cy="1364407"/>
          </a:xfrm>
          <a:prstGeom prst="rect">
            <a:avLst/>
          </a:prstGeom>
        </p:spPr>
      </p:pic>
      <p:sp>
        <p:nvSpPr>
          <p:cNvPr id="7" name="TextBox 6">
            <a:extLst>
              <a:ext uri="{FF2B5EF4-FFF2-40B4-BE49-F238E27FC236}">
                <a16:creationId xmlns:a16="http://schemas.microsoft.com/office/drawing/2014/main" id="{250FB705-0E50-7843-A764-4E8CD12ECABB}"/>
              </a:ext>
            </a:extLst>
          </p:cNvPr>
          <p:cNvSpPr txBox="1"/>
          <p:nvPr/>
        </p:nvSpPr>
        <p:spPr>
          <a:xfrm>
            <a:off x="827859" y="2707775"/>
            <a:ext cx="2935419" cy="646331"/>
          </a:xfrm>
          <a:prstGeom prst="rect">
            <a:avLst/>
          </a:prstGeom>
          <a:noFill/>
        </p:spPr>
        <p:txBody>
          <a:bodyPr wrap="none" rtlCol="0">
            <a:spAutoFit/>
          </a:bodyPr>
          <a:lstStyle/>
          <a:p>
            <a:r>
              <a:rPr lang="en-US" b="1" i="1" dirty="0" err="1"/>
              <a:t>Schizosaccharomyces</a:t>
            </a:r>
            <a:r>
              <a:rPr lang="en-US" b="1" i="1" dirty="0"/>
              <a:t> pombe</a:t>
            </a:r>
            <a:endParaRPr lang="en-US" b="1" dirty="0"/>
          </a:p>
          <a:p>
            <a:endParaRPr lang="en-US" dirty="0"/>
          </a:p>
        </p:txBody>
      </p:sp>
      <p:pic>
        <p:nvPicPr>
          <p:cNvPr id="8" name="Picture 7">
            <a:extLst>
              <a:ext uri="{FF2B5EF4-FFF2-40B4-BE49-F238E27FC236}">
                <a16:creationId xmlns:a16="http://schemas.microsoft.com/office/drawing/2014/main" id="{0A7D8F1B-3794-B94D-B87E-873030876802}"/>
              </a:ext>
            </a:extLst>
          </p:cNvPr>
          <p:cNvPicPr>
            <a:picLocks noChangeAspect="1"/>
          </p:cNvPicPr>
          <p:nvPr/>
        </p:nvPicPr>
        <p:blipFill>
          <a:blip r:embed="rId4"/>
          <a:stretch>
            <a:fillRect/>
          </a:stretch>
        </p:blipFill>
        <p:spPr>
          <a:xfrm>
            <a:off x="4611185" y="5506388"/>
            <a:ext cx="7580813" cy="901313"/>
          </a:xfrm>
          <a:prstGeom prst="rect">
            <a:avLst/>
          </a:prstGeom>
        </p:spPr>
      </p:pic>
      <p:pic>
        <p:nvPicPr>
          <p:cNvPr id="9" name="Picture 8">
            <a:extLst>
              <a:ext uri="{FF2B5EF4-FFF2-40B4-BE49-F238E27FC236}">
                <a16:creationId xmlns:a16="http://schemas.microsoft.com/office/drawing/2014/main" id="{8BC24D90-F9F9-A046-B9BA-A9DCD3F5F10F}"/>
              </a:ext>
            </a:extLst>
          </p:cNvPr>
          <p:cNvPicPr>
            <a:picLocks noChangeAspect="1"/>
          </p:cNvPicPr>
          <p:nvPr/>
        </p:nvPicPr>
        <p:blipFill>
          <a:blip r:embed="rId5"/>
          <a:stretch>
            <a:fillRect/>
          </a:stretch>
        </p:blipFill>
        <p:spPr>
          <a:xfrm>
            <a:off x="4611184" y="6407701"/>
            <a:ext cx="7580813" cy="419602"/>
          </a:xfrm>
          <a:prstGeom prst="rect">
            <a:avLst/>
          </a:prstGeom>
        </p:spPr>
      </p:pic>
      <p:sp>
        <p:nvSpPr>
          <p:cNvPr id="10" name="TextBox 9">
            <a:extLst>
              <a:ext uri="{FF2B5EF4-FFF2-40B4-BE49-F238E27FC236}">
                <a16:creationId xmlns:a16="http://schemas.microsoft.com/office/drawing/2014/main" id="{0A7AE3AE-8535-A74C-8445-C0DD646623B8}"/>
              </a:ext>
            </a:extLst>
          </p:cNvPr>
          <p:cNvSpPr txBox="1"/>
          <p:nvPr/>
        </p:nvSpPr>
        <p:spPr>
          <a:xfrm>
            <a:off x="862081" y="5864828"/>
            <a:ext cx="2499402" cy="646331"/>
          </a:xfrm>
          <a:prstGeom prst="rect">
            <a:avLst/>
          </a:prstGeom>
          <a:noFill/>
        </p:spPr>
        <p:txBody>
          <a:bodyPr wrap="none" rtlCol="0">
            <a:spAutoFit/>
          </a:bodyPr>
          <a:lstStyle/>
          <a:p>
            <a:r>
              <a:rPr lang="en-US" b="1" i="1" dirty="0"/>
              <a:t>Homo sapiens</a:t>
            </a:r>
            <a:r>
              <a:rPr lang="en-US" b="1" dirty="0"/>
              <a:t> (human) </a:t>
            </a:r>
          </a:p>
          <a:p>
            <a:endParaRPr lang="en-US" dirty="0"/>
          </a:p>
        </p:txBody>
      </p:sp>
      <p:pic>
        <p:nvPicPr>
          <p:cNvPr id="11" name="Picture 10">
            <a:extLst>
              <a:ext uri="{FF2B5EF4-FFF2-40B4-BE49-F238E27FC236}">
                <a16:creationId xmlns:a16="http://schemas.microsoft.com/office/drawing/2014/main" id="{F9D1A5BF-3453-6341-9D8F-72C40FC8E073}"/>
              </a:ext>
            </a:extLst>
          </p:cNvPr>
          <p:cNvPicPr>
            <a:picLocks noChangeAspect="1"/>
          </p:cNvPicPr>
          <p:nvPr/>
        </p:nvPicPr>
        <p:blipFill>
          <a:blip r:embed="rId6"/>
          <a:stretch>
            <a:fillRect/>
          </a:stretch>
        </p:blipFill>
        <p:spPr>
          <a:xfrm flipV="1">
            <a:off x="4611186" y="3873644"/>
            <a:ext cx="7580814" cy="922274"/>
          </a:xfrm>
          <a:prstGeom prst="rect">
            <a:avLst/>
          </a:prstGeom>
        </p:spPr>
      </p:pic>
      <p:pic>
        <p:nvPicPr>
          <p:cNvPr id="12" name="Picture 11">
            <a:extLst>
              <a:ext uri="{FF2B5EF4-FFF2-40B4-BE49-F238E27FC236}">
                <a16:creationId xmlns:a16="http://schemas.microsoft.com/office/drawing/2014/main" id="{DDEBFA88-7295-B845-8675-1EA9A91357AC}"/>
              </a:ext>
            </a:extLst>
          </p:cNvPr>
          <p:cNvPicPr>
            <a:picLocks noChangeAspect="1"/>
          </p:cNvPicPr>
          <p:nvPr/>
        </p:nvPicPr>
        <p:blipFill>
          <a:blip r:embed="rId7"/>
          <a:stretch>
            <a:fillRect/>
          </a:stretch>
        </p:blipFill>
        <p:spPr>
          <a:xfrm>
            <a:off x="4611185" y="4795918"/>
            <a:ext cx="7580815" cy="333528"/>
          </a:xfrm>
          <a:prstGeom prst="rect">
            <a:avLst/>
          </a:prstGeom>
        </p:spPr>
      </p:pic>
      <p:sp>
        <p:nvSpPr>
          <p:cNvPr id="13" name="TextBox 12">
            <a:extLst>
              <a:ext uri="{FF2B5EF4-FFF2-40B4-BE49-F238E27FC236}">
                <a16:creationId xmlns:a16="http://schemas.microsoft.com/office/drawing/2014/main" id="{DF950235-6576-4A41-98C1-3F57D5DB7081}"/>
              </a:ext>
            </a:extLst>
          </p:cNvPr>
          <p:cNvSpPr txBox="1"/>
          <p:nvPr/>
        </p:nvSpPr>
        <p:spPr>
          <a:xfrm>
            <a:off x="827859" y="4081087"/>
            <a:ext cx="3841757" cy="646331"/>
          </a:xfrm>
          <a:prstGeom prst="rect">
            <a:avLst/>
          </a:prstGeom>
          <a:noFill/>
        </p:spPr>
        <p:txBody>
          <a:bodyPr wrap="none" rtlCol="0">
            <a:spAutoFit/>
          </a:bodyPr>
          <a:lstStyle/>
          <a:p>
            <a:r>
              <a:rPr lang="en-US" b="1" i="1" dirty="0"/>
              <a:t>Xenopus </a:t>
            </a:r>
            <a:r>
              <a:rPr lang="en-US" b="1" i="1" dirty="0" err="1"/>
              <a:t>laevis</a:t>
            </a:r>
            <a:r>
              <a:rPr lang="en-US" b="1" dirty="0"/>
              <a:t> (African clawed frog) </a:t>
            </a:r>
          </a:p>
          <a:p>
            <a:r>
              <a:rPr lang="en-US" dirty="0"/>
              <a:t>(one of two paralogs)</a:t>
            </a:r>
          </a:p>
        </p:txBody>
      </p:sp>
    </p:spTree>
    <p:extLst>
      <p:ext uri="{BB962C8B-B14F-4D97-AF65-F5344CB8AC3E}">
        <p14:creationId xmlns:p14="http://schemas.microsoft.com/office/powerpoint/2010/main" val="1033382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0C7095-2D5A-E740-9A1D-F136F8F2EAFE}"/>
              </a:ext>
            </a:extLst>
          </p:cNvPr>
          <p:cNvSpPr txBox="1"/>
          <p:nvPr/>
        </p:nvSpPr>
        <p:spPr>
          <a:xfrm>
            <a:off x="588579" y="346841"/>
            <a:ext cx="1281120" cy="646331"/>
          </a:xfrm>
          <a:prstGeom prst="rect">
            <a:avLst/>
          </a:prstGeom>
          <a:noFill/>
        </p:spPr>
        <p:txBody>
          <a:bodyPr wrap="none" rtlCol="0">
            <a:spAutoFit/>
          </a:bodyPr>
          <a:lstStyle/>
          <a:p>
            <a:r>
              <a:rPr lang="en-US" i="1" dirty="0"/>
              <a:t>vma</a:t>
            </a:r>
            <a:r>
              <a:rPr lang="en-US" dirty="0"/>
              <a:t>1 genes</a:t>
            </a:r>
          </a:p>
          <a:p>
            <a:endParaRPr lang="en-US" dirty="0"/>
          </a:p>
        </p:txBody>
      </p:sp>
      <p:sp>
        <p:nvSpPr>
          <p:cNvPr id="5" name="TextBox 4">
            <a:extLst>
              <a:ext uri="{FF2B5EF4-FFF2-40B4-BE49-F238E27FC236}">
                <a16:creationId xmlns:a16="http://schemas.microsoft.com/office/drawing/2014/main" id="{2C7C78EF-BD0C-5C45-AA53-628989F7E238}"/>
              </a:ext>
            </a:extLst>
          </p:cNvPr>
          <p:cNvSpPr txBox="1"/>
          <p:nvPr/>
        </p:nvSpPr>
        <p:spPr>
          <a:xfrm>
            <a:off x="738129" y="989814"/>
            <a:ext cx="3463449" cy="646331"/>
          </a:xfrm>
          <a:prstGeom prst="rect">
            <a:avLst/>
          </a:prstGeom>
          <a:noFill/>
        </p:spPr>
        <p:txBody>
          <a:bodyPr wrap="none" rtlCol="0">
            <a:spAutoFit/>
          </a:bodyPr>
          <a:lstStyle/>
          <a:p>
            <a:r>
              <a:rPr lang="en-US" b="1" i="1" dirty="0"/>
              <a:t>Arabidopsis thaliana</a:t>
            </a:r>
            <a:r>
              <a:rPr lang="en-US" b="1" dirty="0"/>
              <a:t> </a:t>
            </a:r>
            <a:r>
              <a:rPr lang="en-US" dirty="0"/>
              <a:t>(</a:t>
            </a:r>
            <a:r>
              <a:rPr lang="en-US" dirty="0" err="1"/>
              <a:t>thale</a:t>
            </a:r>
            <a:r>
              <a:rPr lang="en-US" dirty="0"/>
              <a:t> cress) </a:t>
            </a:r>
          </a:p>
          <a:p>
            <a:endParaRPr lang="en-US" dirty="0"/>
          </a:p>
        </p:txBody>
      </p:sp>
      <p:pic>
        <p:nvPicPr>
          <p:cNvPr id="2" name="Picture 1">
            <a:extLst>
              <a:ext uri="{FF2B5EF4-FFF2-40B4-BE49-F238E27FC236}">
                <a16:creationId xmlns:a16="http://schemas.microsoft.com/office/drawing/2014/main" id="{97DEE0C3-FD86-3648-8B58-C7C637D1C820}"/>
              </a:ext>
            </a:extLst>
          </p:cNvPr>
          <p:cNvPicPr>
            <a:picLocks noChangeAspect="1"/>
          </p:cNvPicPr>
          <p:nvPr/>
        </p:nvPicPr>
        <p:blipFill>
          <a:blip r:embed="rId3"/>
          <a:stretch>
            <a:fillRect/>
          </a:stretch>
        </p:blipFill>
        <p:spPr>
          <a:xfrm>
            <a:off x="4451357" y="0"/>
            <a:ext cx="7580815" cy="2010534"/>
          </a:xfrm>
          <a:prstGeom prst="rect">
            <a:avLst/>
          </a:prstGeom>
        </p:spPr>
      </p:pic>
      <p:pic>
        <p:nvPicPr>
          <p:cNvPr id="15" name="Picture 14">
            <a:extLst>
              <a:ext uri="{FF2B5EF4-FFF2-40B4-BE49-F238E27FC236}">
                <a16:creationId xmlns:a16="http://schemas.microsoft.com/office/drawing/2014/main" id="{2F09ABFB-6176-064E-9858-47E5AF9B622E}"/>
              </a:ext>
            </a:extLst>
          </p:cNvPr>
          <p:cNvPicPr>
            <a:picLocks noChangeAspect="1"/>
          </p:cNvPicPr>
          <p:nvPr/>
        </p:nvPicPr>
        <p:blipFill>
          <a:blip r:embed="rId4"/>
          <a:stretch>
            <a:fillRect/>
          </a:stretch>
        </p:blipFill>
        <p:spPr>
          <a:xfrm>
            <a:off x="4532810" y="2009717"/>
            <a:ext cx="7537268" cy="1300953"/>
          </a:xfrm>
          <a:prstGeom prst="rect">
            <a:avLst/>
          </a:prstGeom>
        </p:spPr>
      </p:pic>
      <p:sp>
        <p:nvSpPr>
          <p:cNvPr id="17" name="TextBox 16">
            <a:extLst>
              <a:ext uri="{FF2B5EF4-FFF2-40B4-BE49-F238E27FC236}">
                <a16:creationId xmlns:a16="http://schemas.microsoft.com/office/drawing/2014/main" id="{4868385A-B044-A848-9398-3A0C89FF2C3F}"/>
              </a:ext>
            </a:extLst>
          </p:cNvPr>
          <p:cNvSpPr txBox="1"/>
          <p:nvPr/>
        </p:nvSpPr>
        <p:spPr>
          <a:xfrm>
            <a:off x="738129" y="2552447"/>
            <a:ext cx="2629887" cy="646331"/>
          </a:xfrm>
          <a:prstGeom prst="rect">
            <a:avLst/>
          </a:prstGeom>
          <a:noFill/>
        </p:spPr>
        <p:txBody>
          <a:bodyPr wrap="none" rtlCol="0">
            <a:spAutoFit/>
          </a:bodyPr>
          <a:lstStyle/>
          <a:p>
            <a:r>
              <a:rPr lang="en-US" b="1" i="1" dirty="0" err="1"/>
              <a:t>Zea</a:t>
            </a:r>
            <a:r>
              <a:rPr lang="en-US" b="1" i="1" dirty="0"/>
              <a:t> mays  </a:t>
            </a:r>
            <a:r>
              <a:rPr lang="en-US" dirty="0"/>
              <a:t>chromosome 4</a:t>
            </a:r>
          </a:p>
          <a:p>
            <a:endParaRPr lang="en-US" dirty="0"/>
          </a:p>
        </p:txBody>
      </p:sp>
      <p:pic>
        <p:nvPicPr>
          <p:cNvPr id="18" name="Picture 17">
            <a:extLst>
              <a:ext uri="{FF2B5EF4-FFF2-40B4-BE49-F238E27FC236}">
                <a16:creationId xmlns:a16="http://schemas.microsoft.com/office/drawing/2014/main" id="{CE7A6812-6E62-4B40-9248-98F14583B39F}"/>
              </a:ext>
            </a:extLst>
          </p:cNvPr>
          <p:cNvPicPr>
            <a:picLocks noChangeAspect="1"/>
          </p:cNvPicPr>
          <p:nvPr/>
        </p:nvPicPr>
        <p:blipFill>
          <a:blip r:embed="rId5"/>
          <a:stretch>
            <a:fillRect/>
          </a:stretch>
        </p:blipFill>
        <p:spPr>
          <a:xfrm>
            <a:off x="4545874" y="3338505"/>
            <a:ext cx="7537268" cy="1363491"/>
          </a:xfrm>
          <a:prstGeom prst="rect">
            <a:avLst/>
          </a:prstGeom>
        </p:spPr>
      </p:pic>
      <p:sp>
        <p:nvSpPr>
          <p:cNvPr id="19" name="TextBox 18">
            <a:extLst>
              <a:ext uri="{FF2B5EF4-FFF2-40B4-BE49-F238E27FC236}">
                <a16:creationId xmlns:a16="http://schemas.microsoft.com/office/drawing/2014/main" id="{65EAA627-85B8-D448-8C33-26168948E70C}"/>
              </a:ext>
            </a:extLst>
          </p:cNvPr>
          <p:cNvSpPr txBox="1"/>
          <p:nvPr/>
        </p:nvSpPr>
        <p:spPr>
          <a:xfrm>
            <a:off x="738129" y="4020250"/>
            <a:ext cx="2569934" cy="369332"/>
          </a:xfrm>
          <a:prstGeom prst="rect">
            <a:avLst/>
          </a:prstGeom>
          <a:noFill/>
        </p:spPr>
        <p:txBody>
          <a:bodyPr wrap="none" rtlCol="0">
            <a:spAutoFit/>
          </a:bodyPr>
          <a:lstStyle/>
          <a:p>
            <a:r>
              <a:rPr lang="en-US" b="1" i="1" dirty="0" err="1"/>
              <a:t>Zea</a:t>
            </a:r>
            <a:r>
              <a:rPr lang="en-US" b="1" i="1" dirty="0"/>
              <a:t> mays  </a:t>
            </a:r>
            <a:r>
              <a:rPr lang="en-US" dirty="0"/>
              <a:t>chromosome 5</a:t>
            </a:r>
          </a:p>
        </p:txBody>
      </p:sp>
      <p:sp>
        <p:nvSpPr>
          <p:cNvPr id="21" name="TextBox 20">
            <a:extLst>
              <a:ext uri="{FF2B5EF4-FFF2-40B4-BE49-F238E27FC236}">
                <a16:creationId xmlns:a16="http://schemas.microsoft.com/office/drawing/2014/main" id="{6B09023E-2EE3-8B44-BDC0-72625C220592}"/>
              </a:ext>
            </a:extLst>
          </p:cNvPr>
          <p:cNvSpPr txBox="1"/>
          <p:nvPr/>
        </p:nvSpPr>
        <p:spPr>
          <a:xfrm>
            <a:off x="738129" y="6121052"/>
            <a:ext cx="3198311" cy="646331"/>
          </a:xfrm>
          <a:prstGeom prst="rect">
            <a:avLst/>
          </a:prstGeom>
          <a:noFill/>
        </p:spPr>
        <p:txBody>
          <a:bodyPr wrap="none" rtlCol="0">
            <a:spAutoFit/>
          </a:bodyPr>
          <a:lstStyle/>
          <a:p>
            <a:r>
              <a:rPr lang="en-US" b="1" i="1" dirty="0"/>
              <a:t>Phalaenopsis </a:t>
            </a:r>
            <a:r>
              <a:rPr lang="en-US" b="1" i="1" dirty="0" err="1"/>
              <a:t>equestris</a:t>
            </a:r>
            <a:r>
              <a:rPr lang="en-US" b="1" i="1" dirty="0"/>
              <a:t> </a:t>
            </a:r>
            <a:r>
              <a:rPr lang="en-US" dirty="0"/>
              <a:t>(orchid)</a:t>
            </a:r>
            <a:endParaRPr lang="en-US" b="1" dirty="0"/>
          </a:p>
          <a:p>
            <a:endParaRPr lang="en-US" dirty="0"/>
          </a:p>
        </p:txBody>
      </p:sp>
      <p:pic>
        <p:nvPicPr>
          <p:cNvPr id="22" name="Picture 21">
            <a:extLst>
              <a:ext uri="{FF2B5EF4-FFF2-40B4-BE49-F238E27FC236}">
                <a16:creationId xmlns:a16="http://schemas.microsoft.com/office/drawing/2014/main" id="{969D0C31-E13F-0D4B-8EDF-18527084D70F}"/>
              </a:ext>
            </a:extLst>
          </p:cNvPr>
          <p:cNvPicPr>
            <a:picLocks noChangeAspect="1"/>
          </p:cNvPicPr>
          <p:nvPr/>
        </p:nvPicPr>
        <p:blipFill rotWithShape="1">
          <a:blip r:embed="rId6"/>
          <a:srcRect b="28204"/>
          <a:stretch/>
        </p:blipFill>
        <p:spPr>
          <a:xfrm>
            <a:off x="4545874" y="4905486"/>
            <a:ext cx="7646126" cy="768335"/>
          </a:xfrm>
          <a:prstGeom prst="rect">
            <a:avLst/>
          </a:prstGeom>
        </p:spPr>
      </p:pic>
      <p:sp>
        <p:nvSpPr>
          <p:cNvPr id="23" name="Rectangle 22">
            <a:extLst>
              <a:ext uri="{FF2B5EF4-FFF2-40B4-BE49-F238E27FC236}">
                <a16:creationId xmlns:a16="http://schemas.microsoft.com/office/drawing/2014/main" id="{62D756B2-D2C2-BE43-9EC8-C84E223A0728}"/>
              </a:ext>
            </a:extLst>
          </p:cNvPr>
          <p:cNvSpPr/>
          <p:nvPr/>
        </p:nvSpPr>
        <p:spPr>
          <a:xfrm>
            <a:off x="738129" y="5257905"/>
            <a:ext cx="3166251" cy="369332"/>
          </a:xfrm>
          <a:prstGeom prst="rect">
            <a:avLst/>
          </a:prstGeom>
        </p:spPr>
        <p:txBody>
          <a:bodyPr wrap="none">
            <a:spAutoFit/>
          </a:bodyPr>
          <a:lstStyle/>
          <a:p>
            <a:r>
              <a:rPr lang="en-US" b="1" i="1" dirty="0"/>
              <a:t>Phoenix dactylifera </a:t>
            </a:r>
            <a:r>
              <a:rPr lang="en-US" dirty="0">
                <a:solidFill>
                  <a:srgbClr val="000000"/>
                </a:solidFill>
              </a:rPr>
              <a:t>(date palm)</a:t>
            </a:r>
          </a:p>
        </p:txBody>
      </p:sp>
      <p:pic>
        <p:nvPicPr>
          <p:cNvPr id="25" name="Picture 24">
            <a:extLst>
              <a:ext uri="{FF2B5EF4-FFF2-40B4-BE49-F238E27FC236}">
                <a16:creationId xmlns:a16="http://schemas.microsoft.com/office/drawing/2014/main" id="{DEE5C7DE-1F40-FF40-8F99-9D99A7254B57}"/>
              </a:ext>
            </a:extLst>
          </p:cNvPr>
          <p:cNvPicPr>
            <a:picLocks noChangeAspect="1"/>
          </p:cNvPicPr>
          <p:nvPr/>
        </p:nvPicPr>
        <p:blipFill>
          <a:blip r:embed="rId7"/>
          <a:stretch>
            <a:fillRect/>
          </a:stretch>
        </p:blipFill>
        <p:spPr>
          <a:xfrm>
            <a:off x="4532810" y="5786816"/>
            <a:ext cx="7646127" cy="1042974"/>
          </a:xfrm>
          <a:prstGeom prst="rect">
            <a:avLst/>
          </a:prstGeom>
        </p:spPr>
      </p:pic>
    </p:spTree>
    <p:extLst>
      <p:ext uri="{BB962C8B-B14F-4D97-AF65-F5344CB8AC3E}">
        <p14:creationId xmlns:p14="http://schemas.microsoft.com/office/powerpoint/2010/main" val="3854706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927C-30E6-5643-AF9B-2612970BA23C}"/>
              </a:ext>
            </a:extLst>
          </p:cNvPr>
          <p:cNvSpPr>
            <a:spLocks noGrp="1"/>
          </p:cNvSpPr>
          <p:nvPr>
            <p:ph type="title"/>
          </p:nvPr>
        </p:nvSpPr>
        <p:spPr>
          <a:xfrm>
            <a:off x="261257" y="296092"/>
            <a:ext cx="10363200" cy="1143000"/>
          </a:xfrm>
        </p:spPr>
        <p:txBody>
          <a:bodyPr/>
          <a:lstStyle/>
          <a:p>
            <a:r>
              <a:rPr lang="en-US" dirty="0"/>
              <a:t>Splice site consensus in </a:t>
            </a:r>
            <a:r>
              <a:rPr lang="en-US" i="1" dirty="0"/>
              <a:t>Arabidopsis thaliana</a:t>
            </a:r>
          </a:p>
        </p:txBody>
      </p:sp>
      <p:pic>
        <p:nvPicPr>
          <p:cNvPr id="1026" name="Picture 2" descr="intron table">
            <a:extLst>
              <a:ext uri="{FF2B5EF4-FFF2-40B4-BE49-F238E27FC236}">
                <a16:creationId xmlns:a16="http://schemas.microsoft.com/office/drawing/2014/main" id="{3BC36BC4-58EC-5E40-8FE9-CDF0E561A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30" y="1627958"/>
            <a:ext cx="9719733"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14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F41202-E4FE-004B-A9EF-0BA19A3048C7}"/>
              </a:ext>
            </a:extLst>
          </p:cNvPr>
          <p:cNvPicPr>
            <a:picLocks noChangeAspect="1"/>
          </p:cNvPicPr>
          <p:nvPr/>
        </p:nvPicPr>
        <p:blipFill>
          <a:blip r:embed="rId2"/>
          <a:stretch>
            <a:fillRect/>
          </a:stretch>
        </p:blipFill>
        <p:spPr>
          <a:xfrm>
            <a:off x="855538" y="1031071"/>
            <a:ext cx="10029440" cy="5021580"/>
          </a:xfrm>
          <a:prstGeom prst="rect">
            <a:avLst/>
          </a:prstGeom>
        </p:spPr>
      </p:pic>
      <p:sp>
        <p:nvSpPr>
          <p:cNvPr id="7" name="TextBox 6">
            <a:extLst>
              <a:ext uri="{FF2B5EF4-FFF2-40B4-BE49-F238E27FC236}">
                <a16:creationId xmlns:a16="http://schemas.microsoft.com/office/drawing/2014/main" id="{52FC9957-C5D0-6A41-9A9F-BA888A09462A}"/>
              </a:ext>
            </a:extLst>
          </p:cNvPr>
          <p:cNvSpPr txBox="1"/>
          <p:nvPr/>
        </p:nvSpPr>
        <p:spPr>
          <a:xfrm>
            <a:off x="535577" y="365760"/>
            <a:ext cx="5033750" cy="584775"/>
          </a:xfrm>
          <a:prstGeom prst="rect">
            <a:avLst/>
          </a:prstGeom>
          <a:noFill/>
        </p:spPr>
        <p:txBody>
          <a:bodyPr wrap="none" rtlCol="0">
            <a:spAutoFit/>
          </a:bodyPr>
          <a:lstStyle/>
          <a:p>
            <a:r>
              <a:rPr lang="en-US" sz="3200" dirty="0"/>
              <a:t>Splice site consensus humans</a:t>
            </a:r>
          </a:p>
        </p:txBody>
      </p:sp>
      <p:sp>
        <p:nvSpPr>
          <p:cNvPr id="8" name="TextBox 7">
            <a:extLst>
              <a:ext uri="{FF2B5EF4-FFF2-40B4-BE49-F238E27FC236}">
                <a16:creationId xmlns:a16="http://schemas.microsoft.com/office/drawing/2014/main" id="{0738279E-8D5B-3E42-B18B-931A442225ED}"/>
              </a:ext>
            </a:extLst>
          </p:cNvPr>
          <p:cNvSpPr txBox="1"/>
          <p:nvPr/>
        </p:nvSpPr>
        <p:spPr>
          <a:xfrm>
            <a:off x="835938" y="6472825"/>
            <a:ext cx="10245112" cy="369332"/>
          </a:xfrm>
          <a:prstGeom prst="rect">
            <a:avLst/>
          </a:prstGeom>
          <a:noFill/>
        </p:spPr>
        <p:txBody>
          <a:bodyPr wrap="none" rtlCol="0">
            <a:spAutoFit/>
          </a:bodyPr>
          <a:lstStyle/>
          <a:p>
            <a:r>
              <a:rPr lang="en-US" dirty="0"/>
              <a:t>From: </a:t>
            </a:r>
            <a:r>
              <a:rPr lang="en-US" dirty="0">
                <a:hlinkClick r:id="rId3"/>
              </a:rPr>
              <a:t>http://science.umd.edu/labs/mount/RNAinfo/matrices.html</a:t>
            </a:r>
            <a:r>
              <a:rPr lang="en-US" dirty="0"/>
              <a:t> </a:t>
            </a:r>
            <a:r>
              <a:rPr lang="en-US" dirty="0">
                <a:hlinkClick r:id="rId4"/>
              </a:rPr>
              <a:t>https://pubmed.ncbi.nlm.nih.gov/9536098/</a:t>
            </a:r>
            <a:r>
              <a:rPr lang="en-US" dirty="0"/>
              <a:t> </a:t>
            </a:r>
          </a:p>
        </p:txBody>
      </p:sp>
      <p:sp>
        <p:nvSpPr>
          <p:cNvPr id="9" name="Frame 8">
            <a:extLst>
              <a:ext uri="{FF2B5EF4-FFF2-40B4-BE49-F238E27FC236}">
                <a16:creationId xmlns:a16="http://schemas.microsoft.com/office/drawing/2014/main" id="{876C146E-A84C-A447-AC0F-DC6261FC1FD7}"/>
              </a:ext>
            </a:extLst>
          </p:cNvPr>
          <p:cNvSpPr/>
          <p:nvPr/>
        </p:nvSpPr>
        <p:spPr bwMode="auto">
          <a:xfrm>
            <a:off x="8725988" y="2024741"/>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0" name="Frame 9">
            <a:extLst>
              <a:ext uri="{FF2B5EF4-FFF2-40B4-BE49-F238E27FC236}">
                <a16:creationId xmlns:a16="http://schemas.microsoft.com/office/drawing/2014/main" id="{02C7E42F-9CC7-6F4B-ACEF-0A7E6761654D}"/>
              </a:ext>
            </a:extLst>
          </p:cNvPr>
          <p:cNvSpPr/>
          <p:nvPr/>
        </p:nvSpPr>
        <p:spPr bwMode="auto">
          <a:xfrm>
            <a:off x="9248503" y="2673529"/>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1" name="Frame 10">
            <a:extLst>
              <a:ext uri="{FF2B5EF4-FFF2-40B4-BE49-F238E27FC236}">
                <a16:creationId xmlns:a16="http://schemas.microsoft.com/office/drawing/2014/main" id="{CBADC303-D717-DE4B-BAF3-9E2270807701}"/>
              </a:ext>
            </a:extLst>
          </p:cNvPr>
          <p:cNvSpPr/>
          <p:nvPr/>
        </p:nvSpPr>
        <p:spPr bwMode="auto">
          <a:xfrm>
            <a:off x="8725988" y="4423953"/>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2" name="Frame 11">
            <a:extLst>
              <a:ext uri="{FF2B5EF4-FFF2-40B4-BE49-F238E27FC236}">
                <a16:creationId xmlns:a16="http://schemas.microsoft.com/office/drawing/2014/main" id="{CE8DD83A-3FDB-B94D-BC23-5B193A4E8470}"/>
              </a:ext>
            </a:extLst>
          </p:cNvPr>
          <p:cNvSpPr/>
          <p:nvPr/>
        </p:nvSpPr>
        <p:spPr bwMode="auto">
          <a:xfrm>
            <a:off x="9248503" y="5064032"/>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cxnSp>
        <p:nvCxnSpPr>
          <p:cNvPr id="14" name="Straight Connector 13">
            <a:extLst>
              <a:ext uri="{FF2B5EF4-FFF2-40B4-BE49-F238E27FC236}">
                <a16:creationId xmlns:a16="http://schemas.microsoft.com/office/drawing/2014/main" id="{1E2D1A5C-CE74-A14C-99F6-853467155B3D}"/>
              </a:ext>
            </a:extLst>
          </p:cNvPr>
          <p:cNvCxnSpPr>
            <a:cxnSpLocks/>
          </p:cNvCxnSpPr>
          <p:nvPr/>
        </p:nvCxnSpPr>
        <p:spPr bwMode="auto">
          <a:xfrm>
            <a:off x="9888583" y="2942398"/>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6" name="Straight Connector 15">
            <a:extLst>
              <a:ext uri="{FF2B5EF4-FFF2-40B4-BE49-F238E27FC236}">
                <a16:creationId xmlns:a16="http://schemas.microsoft.com/office/drawing/2014/main" id="{5A54FE9F-A2B9-FD4D-9FC0-D500987FC998}"/>
              </a:ext>
            </a:extLst>
          </p:cNvPr>
          <p:cNvCxnSpPr>
            <a:cxnSpLocks/>
          </p:cNvCxnSpPr>
          <p:nvPr/>
        </p:nvCxnSpPr>
        <p:spPr bwMode="auto">
          <a:xfrm>
            <a:off x="9888583" y="5338352"/>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7" name="Straight Connector 16">
            <a:extLst>
              <a:ext uri="{FF2B5EF4-FFF2-40B4-BE49-F238E27FC236}">
                <a16:creationId xmlns:a16="http://schemas.microsoft.com/office/drawing/2014/main" id="{C15B3483-2BEE-D34C-8BAD-DC146209FB6B}"/>
              </a:ext>
            </a:extLst>
          </p:cNvPr>
          <p:cNvCxnSpPr>
            <a:cxnSpLocks/>
          </p:cNvCxnSpPr>
          <p:nvPr/>
        </p:nvCxnSpPr>
        <p:spPr bwMode="auto">
          <a:xfrm>
            <a:off x="8186058" y="5016134"/>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8" name="Straight Connector 17">
            <a:extLst>
              <a:ext uri="{FF2B5EF4-FFF2-40B4-BE49-F238E27FC236}">
                <a16:creationId xmlns:a16="http://schemas.microsoft.com/office/drawing/2014/main" id="{F3C1B522-ED79-934D-8833-41C2C1E295E1}"/>
              </a:ext>
            </a:extLst>
          </p:cNvPr>
          <p:cNvCxnSpPr>
            <a:cxnSpLocks/>
          </p:cNvCxnSpPr>
          <p:nvPr/>
        </p:nvCxnSpPr>
        <p:spPr bwMode="auto">
          <a:xfrm>
            <a:off x="10223863" y="562138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9" name="Straight Connector 18">
            <a:extLst>
              <a:ext uri="{FF2B5EF4-FFF2-40B4-BE49-F238E27FC236}">
                <a16:creationId xmlns:a16="http://schemas.microsoft.com/office/drawing/2014/main" id="{A99A7663-23B1-CF4E-A9BF-DCADCC131CA8}"/>
              </a:ext>
            </a:extLst>
          </p:cNvPr>
          <p:cNvCxnSpPr>
            <a:cxnSpLocks/>
          </p:cNvCxnSpPr>
          <p:nvPr/>
        </p:nvCxnSpPr>
        <p:spPr bwMode="auto">
          <a:xfrm>
            <a:off x="10210800" y="3233055"/>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a16="http://schemas.microsoft.com/office/drawing/2014/main" id="{A109F992-1544-4347-B573-DD05BC97BEA7}"/>
              </a:ext>
            </a:extLst>
          </p:cNvPr>
          <p:cNvCxnSpPr>
            <a:cxnSpLocks/>
          </p:cNvCxnSpPr>
          <p:nvPr/>
        </p:nvCxnSpPr>
        <p:spPr bwMode="auto">
          <a:xfrm>
            <a:off x="8186058" y="2586443"/>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1" name="Straight Connector 20">
            <a:extLst>
              <a:ext uri="{FF2B5EF4-FFF2-40B4-BE49-F238E27FC236}">
                <a16:creationId xmlns:a16="http://schemas.microsoft.com/office/drawing/2014/main" id="{A85B1780-AFDB-AB41-99A2-6116274B0EB7}"/>
              </a:ext>
            </a:extLst>
          </p:cNvPr>
          <p:cNvCxnSpPr>
            <a:cxnSpLocks/>
          </p:cNvCxnSpPr>
          <p:nvPr/>
        </p:nvCxnSpPr>
        <p:spPr bwMode="auto">
          <a:xfrm>
            <a:off x="6535784" y="2595151"/>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2" name="Straight Connector 21">
            <a:extLst>
              <a:ext uri="{FF2B5EF4-FFF2-40B4-BE49-F238E27FC236}">
                <a16:creationId xmlns:a16="http://schemas.microsoft.com/office/drawing/2014/main" id="{03ACAA85-5A9B-EC43-BD5C-C9A25EE7326C}"/>
              </a:ext>
            </a:extLst>
          </p:cNvPr>
          <p:cNvCxnSpPr>
            <a:cxnSpLocks/>
          </p:cNvCxnSpPr>
          <p:nvPr/>
        </p:nvCxnSpPr>
        <p:spPr bwMode="auto">
          <a:xfrm>
            <a:off x="6535784" y="5625733"/>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3" name="Straight Connector 22">
            <a:extLst>
              <a:ext uri="{FF2B5EF4-FFF2-40B4-BE49-F238E27FC236}">
                <a16:creationId xmlns:a16="http://schemas.microsoft.com/office/drawing/2014/main" id="{AE726364-C624-BB45-B9F2-5399B312BC5E}"/>
              </a:ext>
            </a:extLst>
          </p:cNvPr>
          <p:cNvCxnSpPr>
            <a:cxnSpLocks/>
          </p:cNvCxnSpPr>
          <p:nvPr/>
        </p:nvCxnSpPr>
        <p:spPr bwMode="auto">
          <a:xfrm>
            <a:off x="5944872" y="2577733"/>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4" name="Straight Connector 23">
            <a:extLst>
              <a:ext uri="{FF2B5EF4-FFF2-40B4-BE49-F238E27FC236}">
                <a16:creationId xmlns:a16="http://schemas.microsoft.com/office/drawing/2014/main" id="{BC0129AC-9325-C64E-8FC1-6A303D6C60FE}"/>
              </a:ext>
            </a:extLst>
          </p:cNvPr>
          <p:cNvCxnSpPr>
            <a:cxnSpLocks/>
          </p:cNvCxnSpPr>
          <p:nvPr/>
        </p:nvCxnSpPr>
        <p:spPr bwMode="auto">
          <a:xfrm>
            <a:off x="5978434" y="562138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5" name="Straight Connector 24">
            <a:extLst>
              <a:ext uri="{FF2B5EF4-FFF2-40B4-BE49-F238E27FC236}">
                <a16:creationId xmlns:a16="http://schemas.microsoft.com/office/drawing/2014/main" id="{174F3307-EC07-8641-85D0-B67C6FE102E6}"/>
              </a:ext>
            </a:extLst>
          </p:cNvPr>
          <p:cNvCxnSpPr>
            <a:cxnSpLocks/>
          </p:cNvCxnSpPr>
          <p:nvPr/>
        </p:nvCxnSpPr>
        <p:spPr bwMode="auto">
          <a:xfrm>
            <a:off x="7073543" y="562138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6" name="Straight Connector 25">
            <a:extLst>
              <a:ext uri="{FF2B5EF4-FFF2-40B4-BE49-F238E27FC236}">
                <a16:creationId xmlns:a16="http://schemas.microsoft.com/office/drawing/2014/main" id="{6276E8E1-3F7A-2F4B-990A-8E1BF4017159}"/>
              </a:ext>
            </a:extLst>
          </p:cNvPr>
          <p:cNvCxnSpPr>
            <a:cxnSpLocks/>
          </p:cNvCxnSpPr>
          <p:nvPr/>
        </p:nvCxnSpPr>
        <p:spPr bwMode="auto">
          <a:xfrm>
            <a:off x="7080980" y="2573378"/>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27" name="TextBox 26">
            <a:extLst>
              <a:ext uri="{FF2B5EF4-FFF2-40B4-BE49-F238E27FC236}">
                <a16:creationId xmlns:a16="http://schemas.microsoft.com/office/drawing/2014/main" id="{02FACCBE-8CC0-1E49-95E4-13C019D6108C}"/>
              </a:ext>
            </a:extLst>
          </p:cNvPr>
          <p:cNvSpPr txBox="1"/>
          <p:nvPr/>
        </p:nvSpPr>
        <p:spPr>
          <a:xfrm>
            <a:off x="7690854" y="5948521"/>
            <a:ext cx="2889702" cy="369332"/>
          </a:xfrm>
          <a:prstGeom prst="rect">
            <a:avLst/>
          </a:prstGeom>
          <a:noFill/>
        </p:spPr>
        <p:txBody>
          <a:bodyPr wrap="none" rtlCol="0">
            <a:spAutoFit/>
          </a:bodyPr>
          <a:lstStyle/>
          <a:p>
            <a:r>
              <a:rPr lang="en-US" dirty="0"/>
              <a:t>           C      A      G    || G    T</a:t>
            </a:r>
          </a:p>
        </p:txBody>
      </p:sp>
    </p:spTree>
    <p:extLst>
      <p:ext uri="{BB962C8B-B14F-4D97-AF65-F5344CB8AC3E}">
        <p14:creationId xmlns:p14="http://schemas.microsoft.com/office/powerpoint/2010/main" val="2795414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CBD2-7E9A-664E-9C48-40F9F5012404}"/>
              </a:ext>
            </a:extLst>
          </p:cNvPr>
          <p:cNvSpPr>
            <a:spLocks noGrp="1"/>
          </p:cNvSpPr>
          <p:nvPr>
            <p:ph type="title"/>
          </p:nvPr>
        </p:nvSpPr>
        <p:spPr/>
        <p:txBody>
          <a:bodyPr>
            <a:normAutofit fontScale="90000"/>
          </a:bodyPr>
          <a:lstStyle/>
          <a:p>
            <a:r>
              <a:rPr lang="en-US" dirty="0"/>
              <a:t>Figtree</a:t>
            </a:r>
            <a:br>
              <a:rPr lang="en-US" dirty="0"/>
            </a:br>
            <a:r>
              <a:rPr lang="en-US" sz="3100" dirty="0"/>
              <a:t>developed by the </a:t>
            </a:r>
            <a:r>
              <a:rPr lang="en-US" sz="3100" dirty="0">
                <a:hlinkClick r:id="rId2"/>
              </a:rPr>
              <a:t>same group </a:t>
            </a:r>
            <a:r>
              <a:rPr lang="en-US" sz="3100" dirty="0"/>
              <a:t>that developed tracer</a:t>
            </a:r>
          </a:p>
        </p:txBody>
      </p:sp>
      <p:pic>
        <p:nvPicPr>
          <p:cNvPr id="4" name="Picture 3">
            <a:extLst>
              <a:ext uri="{FF2B5EF4-FFF2-40B4-BE49-F238E27FC236}">
                <a16:creationId xmlns:a16="http://schemas.microsoft.com/office/drawing/2014/main" id="{6EFA4FF0-D0FE-C94A-9155-D528D406EB78}"/>
              </a:ext>
            </a:extLst>
          </p:cNvPr>
          <p:cNvPicPr>
            <a:picLocks noChangeAspect="1"/>
          </p:cNvPicPr>
          <p:nvPr/>
        </p:nvPicPr>
        <p:blipFill>
          <a:blip r:embed="rId3"/>
          <a:stretch>
            <a:fillRect/>
          </a:stretch>
        </p:blipFill>
        <p:spPr>
          <a:xfrm>
            <a:off x="838200" y="2012091"/>
            <a:ext cx="7797800" cy="2438400"/>
          </a:xfrm>
          <a:prstGeom prst="rect">
            <a:avLst/>
          </a:prstGeom>
        </p:spPr>
      </p:pic>
      <p:sp>
        <p:nvSpPr>
          <p:cNvPr id="5" name="TextBox 4">
            <a:extLst>
              <a:ext uri="{FF2B5EF4-FFF2-40B4-BE49-F238E27FC236}">
                <a16:creationId xmlns:a16="http://schemas.microsoft.com/office/drawing/2014/main" id="{08FDFD45-3B1B-A645-87E9-25AAD5026AB3}"/>
              </a:ext>
            </a:extLst>
          </p:cNvPr>
          <p:cNvSpPr txBox="1"/>
          <p:nvPr/>
        </p:nvSpPr>
        <p:spPr>
          <a:xfrm>
            <a:off x="838200" y="5053913"/>
            <a:ext cx="10196383" cy="1200329"/>
          </a:xfrm>
          <a:prstGeom prst="rect">
            <a:avLst/>
          </a:prstGeom>
          <a:noFill/>
        </p:spPr>
        <p:txBody>
          <a:bodyPr wrap="square" rtlCol="0">
            <a:spAutoFit/>
          </a:bodyPr>
          <a:lstStyle/>
          <a:p>
            <a:r>
              <a:rPr lang="en-US" dirty="0"/>
              <a:t>Reads trees in a variety of different formats (including </a:t>
            </a:r>
            <a:r>
              <a:rPr lang="en-US" dirty="0" err="1"/>
              <a:t>Newick</a:t>
            </a:r>
            <a:r>
              <a:rPr lang="en-US" dirty="0"/>
              <a:t>)</a:t>
            </a:r>
          </a:p>
          <a:p>
            <a:r>
              <a:rPr lang="en-US" dirty="0"/>
              <a:t>Re-root, flip branches, subtree</a:t>
            </a:r>
          </a:p>
          <a:p>
            <a:r>
              <a:rPr lang="en-US" dirty="0"/>
              <a:t>color, branch and node labels</a:t>
            </a:r>
          </a:p>
          <a:p>
            <a:r>
              <a:rPr lang="en-US" dirty="0"/>
              <a:t>Draws trees as trees, stars, and circular diagrams</a:t>
            </a:r>
          </a:p>
        </p:txBody>
      </p:sp>
    </p:spTree>
    <p:extLst>
      <p:ext uri="{BB962C8B-B14F-4D97-AF65-F5344CB8AC3E}">
        <p14:creationId xmlns:p14="http://schemas.microsoft.com/office/powerpoint/2010/main" val="1524216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1EB6DE-328D-924C-8A24-0D5F5E13956F}"/>
              </a:ext>
            </a:extLst>
          </p:cNvPr>
          <p:cNvPicPr>
            <a:picLocks noChangeAspect="1"/>
          </p:cNvPicPr>
          <p:nvPr/>
        </p:nvPicPr>
        <p:blipFill>
          <a:blip r:embed="rId2"/>
          <a:stretch>
            <a:fillRect/>
          </a:stretch>
        </p:blipFill>
        <p:spPr>
          <a:xfrm>
            <a:off x="2666577" y="793779"/>
            <a:ext cx="7687920" cy="5243102"/>
          </a:xfrm>
          <a:prstGeom prst="rect">
            <a:avLst/>
          </a:prstGeom>
        </p:spPr>
      </p:pic>
      <p:sp>
        <p:nvSpPr>
          <p:cNvPr id="7" name="TextBox 6">
            <a:extLst>
              <a:ext uri="{FF2B5EF4-FFF2-40B4-BE49-F238E27FC236}">
                <a16:creationId xmlns:a16="http://schemas.microsoft.com/office/drawing/2014/main" id="{52FC9957-C5D0-6A41-9A9F-BA888A09462A}"/>
              </a:ext>
            </a:extLst>
          </p:cNvPr>
          <p:cNvSpPr txBox="1"/>
          <p:nvPr/>
        </p:nvSpPr>
        <p:spPr>
          <a:xfrm>
            <a:off x="535577" y="365760"/>
            <a:ext cx="5033750" cy="584775"/>
          </a:xfrm>
          <a:prstGeom prst="rect">
            <a:avLst/>
          </a:prstGeom>
          <a:noFill/>
        </p:spPr>
        <p:txBody>
          <a:bodyPr wrap="none" rtlCol="0">
            <a:spAutoFit/>
          </a:bodyPr>
          <a:lstStyle/>
          <a:p>
            <a:r>
              <a:rPr lang="en-US" sz="3200" dirty="0"/>
              <a:t>Splice site consensus humans</a:t>
            </a:r>
          </a:p>
        </p:txBody>
      </p:sp>
      <p:sp>
        <p:nvSpPr>
          <p:cNvPr id="9" name="Frame 8">
            <a:extLst>
              <a:ext uri="{FF2B5EF4-FFF2-40B4-BE49-F238E27FC236}">
                <a16:creationId xmlns:a16="http://schemas.microsoft.com/office/drawing/2014/main" id="{876C146E-A84C-A447-AC0F-DC6261FC1FD7}"/>
              </a:ext>
            </a:extLst>
          </p:cNvPr>
          <p:cNvSpPr/>
          <p:nvPr/>
        </p:nvSpPr>
        <p:spPr bwMode="auto">
          <a:xfrm>
            <a:off x="4905076" y="2586441"/>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0" name="Frame 9">
            <a:extLst>
              <a:ext uri="{FF2B5EF4-FFF2-40B4-BE49-F238E27FC236}">
                <a16:creationId xmlns:a16="http://schemas.microsoft.com/office/drawing/2014/main" id="{02C7E42F-9CC7-6F4B-ACEF-0A7E6761654D}"/>
              </a:ext>
            </a:extLst>
          </p:cNvPr>
          <p:cNvSpPr/>
          <p:nvPr/>
        </p:nvSpPr>
        <p:spPr bwMode="auto">
          <a:xfrm>
            <a:off x="5414528" y="2929335"/>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1" name="Frame 10">
            <a:extLst>
              <a:ext uri="{FF2B5EF4-FFF2-40B4-BE49-F238E27FC236}">
                <a16:creationId xmlns:a16="http://schemas.microsoft.com/office/drawing/2014/main" id="{CBADC303-D717-DE4B-BAF3-9E2270807701}"/>
              </a:ext>
            </a:extLst>
          </p:cNvPr>
          <p:cNvSpPr/>
          <p:nvPr/>
        </p:nvSpPr>
        <p:spPr bwMode="auto">
          <a:xfrm>
            <a:off x="4892013" y="5181597"/>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2" name="Frame 11">
            <a:extLst>
              <a:ext uri="{FF2B5EF4-FFF2-40B4-BE49-F238E27FC236}">
                <a16:creationId xmlns:a16="http://schemas.microsoft.com/office/drawing/2014/main" id="{CE8DD83A-3FDB-B94D-BC23-5B193A4E8470}"/>
              </a:ext>
            </a:extLst>
          </p:cNvPr>
          <p:cNvSpPr/>
          <p:nvPr/>
        </p:nvSpPr>
        <p:spPr bwMode="auto">
          <a:xfrm>
            <a:off x="5414528" y="5516877"/>
            <a:ext cx="509452" cy="287383"/>
          </a:xfrm>
          <a:prstGeom prst="fram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cxnSp>
        <p:nvCxnSpPr>
          <p:cNvPr id="14" name="Straight Connector 13">
            <a:extLst>
              <a:ext uri="{FF2B5EF4-FFF2-40B4-BE49-F238E27FC236}">
                <a16:creationId xmlns:a16="http://schemas.microsoft.com/office/drawing/2014/main" id="{1E2D1A5C-CE74-A14C-99F6-853467155B3D}"/>
              </a:ext>
            </a:extLst>
          </p:cNvPr>
          <p:cNvCxnSpPr>
            <a:cxnSpLocks/>
          </p:cNvCxnSpPr>
          <p:nvPr/>
        </p:nvCxnSpPr>
        <p:spPr bwMode="auto">
          <a:xfrm>
            <a:off x="7034358" y="2838987"/>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6" name="Straight Connector 15">
            <a:extLst>
              <a:ext uri="{FF2B5EF4-FFF2-40B4-BE49-F238E27FC236}">
                <a16:creationId xmlns:a16="http://schemas.microsoft.com/office/drawing/2014/main" id="{5A54FE9F-A2B9-FD4D-9FC0-D500987FC998}"/>
              </a:ext>
            </a:extLst>
          </p:cNvPr>
          <p:cNvCxnSpPr>
            <a:cxnSpLocks/>
          </p:cNvCxnSpPr>
          <p:nvPr/>
        </p:nvCxnSpPr>
        <p:spPr bwMode="auto">
          <a:xfrm>
            <a:off x="4397833" y="2860761"/>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17" name="Straight Connector 16">
            <a:extLst>
              <a:ext uri="{FF2B5EF4-FFF2-40B4-BE49-F238E27FC236}">
                <a16:creationId xmlns:a16="http://schemas.microsoft.com/office/drawing/2014/main" id="{C15B3483-2BEE-D34C-8BAD-DC146209FB6B}"/>
              </a:ext>
            </a:extLst>
          </p:cNvPr>
          <p:cNvCxnSpPr>
            <a:cxnSpLocks/>
          </p:cNvCxnSpPr>
          <p:nvPr/>
        </p:nvCxnSpPr>
        <p:spPr bwMode="auto">
          <a:xfrm>
            <a:off x="3875319" y="476794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0" name="Straight Connector 19">
            <a:extLst>
              <a:ext uri="{FF2B5EF4-FFF2-40B4-BE49-F238E27FC236}">
                <a16:creationId xmlns:a16="http://schemas.microsoft.com/office/drawing/2014/main" id="{A109F992-1544-4347-B573-DD05BC97BEA7}"/>
              </a:ext>
            </a:extLst>
          </p:cNvPr>
          <p:cNvCxnSpPr>
            <a:cxnSpLocks/>
          </p:cNvCxnSpPr>
          <p:nvPr/>
        </p:nvCxnSpPr>
        <p:spPr bwMode="auto">
          <a:xfrm>
            <a:off x="6510537" y="2168429"/>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1" name="Straight Connector 20">
            <a:extLst>
              <a:ext uri="{FF2B5EF4-FFF2-40B4-BE49-F238E27FC236}">
                <a16:creationId xmlns:a16="http://schemas.microsoft.com/office/drawing/2014/main" id="{A85B1780-AFDB-AB41-99A2-6116274B0EB7}"/>
              </a:ext>
            </a:extLst>
          </p:cNvPr>
          <p:cNvCxnSpPr>
            <a:cxnSpLocks/>
          </p:cNvCxnSpPr>
          <p:nvPr/>
        </p:nvCxnSpPr>
        <p:spPr bwMode="auto">
          <a:xfrm>
            <a:off x="5990740" y="476794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2" name="Straight Connector 21">
            <a:extLst>
              <a:ext uri="{FF2B5EF4-FFF2-40B4-BE49-F238E27FC236}">
                <a16:creationId xmlns:a16="http://schemas.microsoft.com/office/drawing/2014/main" id="{03ACAA85-5A9B-EC43-BD5C-C9A25EE7326C}"/>
              </a:ext>
            </a:extLst>
          </p:cNvPr>
          <p:cNvCxnSpPr>
            <a:cxnSpLocks/>
          </p:cNvCxnSpPr>
          <p:nvPr/>
        </p:nvCxnSpPr>
        <p:spPr bwMode="auto">
          <a:xfrm>
            <a:off x="6510536" y="476794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3" name="Straight Connector 22">
            <a:extLst>
              <a:ext uri="{FF2B5EF4-FFF2-40B4-BE49-F238E27FC236}">
                <a16:creationId xmlns:a16="http://schemas.microsoft.com/office/drawing/2014/main" id="{AE726364-C624-BB45-B9F2-5399B312BC5E}"/>
              </a:ext>
            </a:extLst>
          </p:cNvPr>
          <p:cNvCxnSpPr>
            <a:cxnSpLocks/>
          </p:cNvCxnSpPr>
          <p:nvPr/>
        </p:nvCxnSpPr>
        <p:spPr bwMode="auto">
          <a:xfrm>
            <a:off x="5977678" y="2838987"/>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4" name="Straight Connector 23">
            <a:extLst>
              <a:ext uri="{FF2B5EF4-FFF2-40B4-BE49-F238E27FC236}">
                <a16:creationId xmlns:a16="http://schemas.microsoft.com/office/drawing/2014/main" id="{BC0129AC-9325-C64E-8FC1-6A303D6C60FE}"/>
              </a:ext>
            </a:extLst>
          </p:cNvPr>
          <p:cNvCxnSpPr>
            <a:cxnSpLocks/>
          </p:cNvCxnSpPr>
          <p:nvPr/>
        </p:nvCxnSpPr>
        <p:spPr bwMode="auto">
          <a:xfrm>
            <a:off x="4397833" y="546027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5" name="Straight Connector 24">
            <a:extLst>
              <a:ext uri="{FF2B5EF4-FFF2-40B4-BE49-F238E27FC236}">
                <a16:creationId xmlns:a16="http://schemas.microsoft.com/office/drawing/2014/main" id="{174F3307-EC07-8641-85D0-B67C6FE102E6}"/>
              </a:ext>
            </a:extLst>
          </p:cNvPr>
          <p:cNvCxnSpPr>
            <a:cxnSpLocks/>
          </p:cNvCxnSpPr>
          <p:nvPr/>
        </p:nvCxnSpPr>
        <p:spPr bwMode="auto">
          <a:xfrm>
            <a:off x="7034358" y="545156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cxnSp>
        <p:nvCxnSpPr>
          <p:cNvPr id="26" name="Straight Connector 25">
            <a:extLst>
              <a:ext uri="{FF2B5EF4-FFF2-40B4-BE49-F238E27FC236}">
                <a16:creationId xmlns:a16="http://schemas.microsoft.com/office/drawing/2014/main" id="{6276E8E1-3F7A-2F4B-990A-8E1BF4017159}"/>
              </a:ext>
            </a:extLst>
          </p:cNvPr>
          <p:cNvCxnSpPr>
            <a:cxnSpLocks/>
          </p:cNvCxnSpPr>
          <p:nvPr/>
        </p:nvCxnSpPr>
        <p:spPr bwMode="auto">
          <a:xfrm>
            <a:off x="3888382" y="2168430"/>
            <a:ext cx="302255" cy="0"/>
          </a:xfrm>
          <a:prstGeom prst="line">
            <a:avLst/>
          </a:prstGeom>
          <a:ln>
            <a:solidFill>
              <a:srgbClr val="FF0000"/>
            </a:solidFill>
            <a:headEnd type="none" w="med" len="med"/>
            <a:tailEnd type="none" w="med" len="med"/>
          </a:ln>
        </p:spPr>
        <p:style>
          <a:lnRef idx="2">
            <a:schemeClr val="accent4"/>
          </a:lnRef>
          <a:fillRef idx="0">
            <a:schemeClr val="accent4"/>
          </a:fillRef>
          <a:effectRef idx="1">
            <a:schemeClr val="accent4"/>
          </a:effectRef>
          <a:fontRef idx="minor">
            <a:schemeClr val="tx1"/>
          </a:fontRef>
        </p:style>
      </p:cxnSp>
      <p:sp>
        <p:nvSpPr>
          <p:cNvPr id="3" name="TextBox 2">
            <a:extLst>
              <a:ext uri="{FF2B5EF4-FFF2-40B4-BE49-F238E27FC236}">
                <a16:creationId xmlns:a16="http://schemas.microsoft.com/office/drawing/2014/main" id="{7EB277E2-C5ED-854C-AE7D-02D735E846BD}"/>
              </a:ext>
            </a:extLst>
          </p:cNvPr>
          <p:cNvSpPr txBox="1"/>
          <p:nvPr/>
        </p:nvSpPr>
        <p:spPr>
          <a:xfrm>
            <a:off x="3945031" y="6036881"/>
            <a:ext cx="4450036" cy="369332"/>
          </a:xfrm>
          <a:prstGeom prst="rect">
            <a:avLst/>
          </a:prstGeom>
          <a:noFill/>
        </p:spPr>
        <p:txBody>
          <a:bodyPr wrap="square" rtlCol="0">
            <a:spAutoFit/>
          </a:bodyPr>
          <a:lstStyle/>
          <a:p>
            <a:r>
              <a:rPr lang="en-US" dirty="0"/>
              <a:t>A     G    ||  G      T</a:t>
            </a:r>
          </a:p>
        </p:txBody>
      </p:sp>
      <p:sp>
        <p:nvSpPr>
          <p:cNvPr id="4" name="Rectangle 3">
            <a:extLst>
              <a:ext uri="{FF2B5EF4-FFF2-40B4-BE49-F238E27FC236}">
                <a16:creationId xmlns:a16="http://schemas.microsoft.com/office/drawing/2014/main" id="{4FA19567-8254-AA49-8584-3605CD58D6C7}"/>
              </a:ext>
            </a:extLst>
          </p:cNvPr>
          <p:cNvSpPr/>
          <p:nvPr/>
        </p:nvSpPr>
        <p:spPr>
          <a:xfrm>
            <a:off x="825643" y="6476677"/>
            <a:ext cx="11048493" cy="369332"/>
          </a:xfrm>
          <a:prstGeom prst="rect">
            <a:avLst/>
          </a:prstGeom>
        </p:spPr>
        <p:txBody>
          <a:bodyPr wrap="square">
            <a:spAutoFit/>
          </a:bodyPr>
          <a:lstStyle/>
          <a:p>
            <a:r>
              <a:rPr lang="en-US" dirty="0"/>
              <a:t>From: </a:t>
            </a:r>
            <a:r>
              <a:rPr lang="en-US" dirty="0">
                <a:hlinkClick r:id="rId3"/>
              </a:rPr>
              <a:t>http://science.umd.edu/labs/mount/RNAinfo/matrices.html</a:t>
            </a:r>
            <a:r>
              <a:rPr lang="en-US" dirty="0"/>
              <a:t> </a:t>
            </a:r>
            <a:r>
              <a:rPr lang="en-US" dirty="0">
                <a:hlinkClick r:id="rId4"/>
              </a:rPr>
              <a:t>https://pubmed.ncbi.nlm.nih.gov/9536098/</a:t>
            </a:r>
            <a:r>
              <a:rPr lang="en-US" dirty="0"/>
              <a:t> </a:t>
            </a:r>
          </a:p>
        </p:txBody>
      </p:sp>
    </p:spTree>
    <p:extLst>
      <p:ext uri="{BB962C8B-B14F-4D97-AF65-F5344CB8AC3E}">
        <p14:creationId xmlns:p14="http://schemas.microsoft.com/office/powerpoint/2010/main" val="2114693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BEAC62E-39E1-734F-A78E-FD4F050D14B1}"/>
              </a:ext>
            </a:extLst>
          </p:cNvPr>
          <p:cNvSpPr txBox="1"/>
          <p:nvPr/>
        </p:nvSpPr>
        <p:spPr>
          <a:xfrm>
            <a:off x="313509" y="247476"/>
            <a:ext cx="8783174" cy="1200329"/>
          </a:xfrm>
          <a:prstGeom prst="rect">
            <a:avLst/>
          </a:prstGeom>
          <a:noFill/>
        </p:spPr>
        <p:txBody>
          <a:bodyPr wrap="none" rtlCol="0">
            <a:spAutoFit/>
          </a:bodyPr>
          <a:lstStyle/>
          <a:p>
            <a:r>
              <a:rPr lang="en-US" dirty="0"/>
              <a:t>Predicting Intron and Exon sequences using computational approaches remains problematic. </a:t>
            </a:r>
          </a:p>
          <a:p>
            <a:endParaRPr lang="en-US" dirty="0"/>
          </a:p>
          <a:p>
            <a:r>
              <a:rPr lang="en-US" dirty="0"/>
              <a:t>The best way approach is to compare a cDNA or EST to the genome.  </a:t>
            </a:r>
          </a:p>
          <a:p>
            <a:r>
              <a:rPr lang="en-US" dirty="0"/>
              <a:t>The second best is to compare the genome sequence to a protein databank.  </a:t>
            </a:r>
          </a:p>
        </p:txBody>
      </p:sp>
      <p:pic>
        <p:nvPicPr>
          <p:cNvPr id="4" name="Picture 3">
            <a:extLst>
              <a:ext uri="{FF2B5EF4-FFF2-40B4-BE49-F238E27FC236}">
                <a16:creationId xmlns:a16="http://schemas.microsoft.com/office/drawing/2014/main" id="{742E95B7-DB15-2248-801F-4B053B19368A}"/>
              </a:ext>
            </a:extLst>
          </p:cNvPr>
          <p:cNvPicPr>
            <a:picLocks noChangeAspect="1"/>
          </p:cNvPicPr>
          <p:nvPr/>
        </p:nvPicPr>
        <p:blipFill>
          <a:blip r:embed="rId2"/>
          <a:stretch>
            <a:fillRect/>
          </a:stretch>
        </p:blipFill>
        <p:spPr>
          <a:xfrm>
            <a:off x="1711960" y="1676400"/>
            <a:ext cx="8585200" cy="3505200"/>
          </a:xfrm>
          <a:prstGeom prst="rect">
            <a:avLst/>
          </a:prstGeom>
        </p:spPr>
      </p:pic>
      <p:sp>
        <p:nvSpPr>
          <p:cNvPr id="5" name="TextBox 4">
            <a:extLst>
              <a:ext uri="{FF2B5EF4-FFF2-40B4-BE49-F238E27FC236}">
                <a16:creationId xmlns:a16="http://schemas.microsoft.com/office/drawing/2014/main" id="{AB37459D-829E-4E4B-A47E-AAD0380BAFB3}"/>
              </a:ext>
            </a:extLst>
          </p:cNvPr>
          <p:cNvSpPr txBox="1"/>
          <p:nvPr/>
        </p:nvSpPr>
        <p:spPr>
          <a:xfrm>
            <a:off x="288109" y="5562478"/>
            <a:ext cx="11370961" cy="1200329"/>
          </a:xfrm>
          <a:prstGeom prst="rect">
            <a:avLst/>
          </a:prstGeom>
          <a:noFill/>
        </p:spPr>
        <p:txBody>
          <a:bodyPr wrap="square" rtlCol="0">
            <a:spAutoFit/>
          </a:bodyPr>
          <a:lstStyle/>
          <a:p>
            <a:r>
              <a:rPr lang="en-US" dirty="0"/>
              <a:t>The parts of the query that does not have matches corresponds to introns.  </a:t>
            </a:r>
          </a:p>
          <a:p>
            <a:br>
              <a:rPr lang="en-US" dirty="0"/>
            </a:br>
            <a:r>
              <a:rPr lang="en-US" dirty="0"/>
              <a:t>Note the large number of introns present in Arabidopsis, which is a plant with a very small genome.  In other organisms the introns are even larger. </a:t>
            </a:r>
          </a:p>
        </p:txBody>
      </p:sp>
    </p:spTree>
    <p:extLst>
      <p:ext uri="{BB962C8B-B14F-4D97-AF65-F5344CB8AC3E}">
        <p14:creationId xmlns:p14="http://schemas.microsoft.com/office/powerpoint/2010/main" val="4091422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title"/>
          </p:nvPr>
        </p:nvSpPr>
        <p:spPr/>
        <p:txBody>
          <a:bodyPr/>
          <a:lstStyle/>
          <a:p>
            <a:pPr eaLnBrk="1" hangingPunct="1"/>
            <a:r>
              <a:rPr lang="en-US" altLang="en-US">
                <a:ea typeface="ＭＳ Ｐゴシック" charset="-128"/>
              </a:rPr>
              <a:t>Ribonucleotide Reductase</a:t>
            </a:r>
          </a:p>
        </p:txBody>
      </p:sp>
      <p:pic>
        <p:nvPicPr>
          <p:cNvPr id="211970" name="Picture 2" descr="HEG_graph.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8721" y="1643063"/>
            <a:ext cx="4874559"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bwMode="auto">
          <a:xfrm>
            <a:off x="8778409" y="2273394"/>
            <a:ext cx="148478" cy="152680"/>
          </a:xfrm>
          <a:prstGeom prst="rect">
            <a:avLst/>
          </a:prstGeom>
          <a:solidFill>
            <a:srgbClr val="ED1B24"/>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5" name="Rectangle 4"/>
          <p:cNvSpPr>
            <a:spLocks noChangeAspect="1"/>
          </p:cNvSpPr>
          <p:nvPr/>
        </p:nvSpPr>
        <p:spPr bwMode="auto">
          <a:xfrm>
            <a:off x="8778409" y="2552140"/>
            <a:ext cx="148478" cy="152681"/>
          </a:xfrm>
          <a:prstGeom prst="rect">
            <a:avLst/>
          </a:prstGeom>
          <a:solidFill>
            <a:srgbClr val="FAA734"/>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6" name="Rectangle 5"/>
          <p:cNvSpPr>
            <a:spLocks noChangeAspect="1"/>
          </p:cNvSpPr>
          <p:nvPr/>
        </p:nvSpPr>
        <p:spPr bwMode="auto">
          <a:xfrm>
            <a:off x="8778409" y="2832287"/>
            <a:ext cx="148478" cy="152681"/>
          </a:xfrm>
          <a:prstGeom prst="rect">
            <a:avLst/>
          </a:prstGeom>
          <a:solidFill>
            <a:srgbClr val="235E95"/>
          </a:solidFill>
          <a:ln w="9525">
            <a:solidFill>
              <a:srgbClr val="000000"/>
            </a:solidFill>
            <a:miter lim="800000"/>
            <a:headEnd/>
            <a:tailEnd/>
          </a:ln>
          <a:effectLst>
            <a:outerShdw blurRad="40000" dist="23000" dir="5400000" rotWithShape="0">
              <a:srgbClr val="000000">
                <a:alpha val="34999"/>
              </a:srgbClr>
            </a:outerShdw>
          </a:effectLst>
        </p:spPr>
        <p:txBody>
          <a:bodyPr lIns="89226" tIns="44617" rIns="89226" bIns="44617" anchor="ctr"/>
          <a:lstStyle/>
          <a:p>
            <a:pPr algn="ctr" defTabSz="444965" eaLnBrk="1" hangingPunct="1">
              <a:defRPr/>
            </a:pPr>
            <a:endParaRPr lang="en-US" sz="1765">
              <a:solidFill>
                <a:srgbClr val="FFFFFF"/>
              </a:solidFill>
              <a:latin typeface="+mn-lt"/>
              <a:ea typeface="ＭＳ Ｐゴシック" charset="0"/>
              <a:cs typeface="ＭＳ Ｐゴシック" charset="0"/>
            </a:endParaRPr>
          </a:p>
        </p:txBody>
      </p:sp>
      <p:sp>
        <p:nvSpPr>
          <p:cNvPr id="211974" name="TextBox 6"/>
          <p:cNvSpPr txBox="1">
            <a:spLocks noChangeArrowheads="1"/>
          </p:cNvSpPr>
          <p:nvPr/>
        </p:nvSpPr>
        <p:spPr bwMode="auto">
          <a:xfrm>
            <a:off x="8936691" y="2140323"/>
            <a:ext cx="1596838" cy="117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26" tIns="44617" rIns="89226" bIns="44617">
            <a:spAutoFit/>
          </a:bodyPr>
          <a:lstStyle>
            <a:lvl1pPr defTabSz="506413">
              <a:spcBef>
                <a:spcPct val="20000"/>
              </a:spcBef>
              <a:buFont typeface="Arial" charset="0"/>
              <a:buChar char="•"/>
              <a:defRPr sz="3600">
                <a:solidFill>
                  <a:schemeClr val="tx1"/>
                </a:solidFill>
                <a:latin typeface="Calibri" charset="0"/>
                <a:ea typeface="ＭＳ Ｐゴシック" charset="-128"/>
              </a:defRPr>
            </a:lvl1pPr>
            <a:lvl2pPr marL="742950" indent="-285750" defTabSz="506413">
              <a:spcBef>
                <a:spcPct val="20000"/>
              </a:spcBef>
              <a:buFont typeface="Arial" charset="0"/>
              <a:buChar char="–"/>
              <a:defRPr sz="3100">
                <a:solidFill>
                  <a:schemeClr val="tx1"/>
                </a:solidFill>
                <a:latin typeface="Calibri" charset="0"/>
                <a:ea typeface="ＭＳ Ｐゴシック" charset="-128"/>
              </a:defRPr>
            </a:lvl2pPr>
            <a:lvl3pPr marL="1143000" indent="-228600" defTabSz="506413">
              <a:spcBef>
                <a:spcPct val="20000"/>
              </a:spcBef>
              <a:buFont typeface="Arial" charset="0"/>
              <a:buChar char="•"/>
              <a:defRPr sz="2700">
                <a:solidFill>
                  <a:schemeClr val="tx1"/>
                </a:solidFill>
                <a:latin typeface="Calibri" charset="0"/>
                <a:ea typeface="ＭＳ Ｐゴシック" charset="-128"/>
              </a:defRPr>
            </a:lvl3pPr>
            <a:lvl4pPr marL="1600200" indent="-228600" defTabSz="506413">
              <a:spcBef>
                <a:spcPct val="20000"/>
              </a:spcBef>
              <a:buFont typeface="Arial" charset="0"/>
              <a:buChar char="–"/>
              <a:defRPr sz="2200">
                <a:solidFill>
                  <a:schemeClr val="tx1"/>
                </a:solidFill>
                <a:latin typeface="Calibri" charset="0"/>
                <a:ea typeface="ＭＳ Ｐゴシック" charset="-128"/>
              </a:defRPr>
            </a:lvl4pPr>
            <a:lvl5pPr marL="2057400" indent="-228600" defTabSz="506413">
              <a:spcBef>
                <a:spcPct val="20000"/>
              </a:spcBef>
              <a:buFont typeface="Arial" charset="0"/>
              <a:buChar char="»"/>
              <a:defRPr sz="2200">
                <a:solidFill>
                  <a:schemeClr val="tx1"/>
                </a:solidFill>
                <a:latin typeface="Calibri" charset="0"/>
                <a:ea typeface="ＭＳ Ｐゴシック" charset="-128"/>
              </a:defRPr>
            </a:lvl5pPr>
            <a:lvl6pPr marL="25146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6pPr>
            <a:lvl7pPr marL="29718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7pPr>
            <a:lvl8pPr marL="34290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8pPr>
            <a:lvl9pPr marL="3886200" indent="-228600" defTabSz="506413" eaLnBrk="0" fontAlgn="base" hangingPunct="0">
              <a:spcBef>
                <a:spcPct val="20000"/>
              </a:spcBef>
              <a:spcAft>
                <a:spcPct val="0"/>
              </a:spcAft>
              <a:buFont typeface="Arial" charset="0"/>
              <a:buChar char="»"/>
              <a:defRPr sz="2200">
                <a:solidFill>
                  <a:schemeClr val="tx1"/>
                </a:solidFill>
                <a:latin typeface="Calibri" charset="0"/>
                <a:ea typeface="ＭＳ Ｐゴシック" charset="-128"/>
              </a:defRPr>
            </a:lvl9pPr>
          </a:lstStyle>
          <a:p>
            <a:pPr eaLnBrk="1" hangingPunct="1">
              <a:spcBef>
                <a:spcPct val="0"/>
              </a:spcBef>
              <a:buFontTx/>
              <a:buNone/>
            </a:pPr>
            <a:r>
              <a:rPr lang="en-US" altLang="en-US" sz="1765">
                <a:solidFill>
                  <a:srgbClr val="000000"/>
                </a:solidFill>
              </a:rPr>
              <a:t>Intein</a:t>
            </a:r>
          </a:p>
          <a:p>
            <a:pPr eaLnBrk="1" hangingPunct="1">
              <a:spcBef>
                <a:spcPct val="0"/>
              </a:spcBef>
              <a:buFontTx/>
              <a:buNone/>
            </a:pPr>
            <a:r>
              <a:rPr lang="en-US" altLang="en-US" sz="1765">
                <a:solidFill>
                  <a:srgbClr val="000000"/>
                </a:solidFill>
              </a:rPr>
              <a:t>Group I Introns</a:t>
            </a:r>
          </a:p>
          <a:p>
            <a:pPr eaLnBrk="1" hangingPunct="1">
              <a:spcBef>
                <a:spcPct val="0"/>
              </a:spcBef>
              <a:buFontTx/>
              <a:buNone/>
            </a:pPr>
            <a:r>
              <a:rPr lang="en-US" altLang="en-US" sz="1765">
                <a:solidFill>
                  <a:srgbClr val="000000"/>
                </a:solidFill>
              </a:rPr>
              <a:t>Group II Introns</a:t>
            </a:r>
          </a:p>
        </p:txBody>
      </p:sp>
      <p:pic>
        <p:nvPicPr>
          <p:cNvPr id="21197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6879" y="1867182"/>
            <a:ext cx="616324" cy="267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9118" y="6252882"/>
            <a:ext cx="7922559" cy="60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061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3">
            <a:extLst>
              <a:ext uri="{FF2B5EF4-FFF2-40B4-BE49-F238E27FC236}">
                <a16:creationId xmlns:a16="http://schemas.microsoft.com/office/drawing/2014/main" id="{B91B08F9-DF8D-364A-A212-0D9463E05F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441" y="0"/>
            <a:ext cx="768152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FB880EA-7119-0D4D-BAED-0330A2895665}"/>
              </a:ext>
            </a:extLst>
          </p:cNvPr>
          <p:cNvSpPr txBox="1"/>
          <p:nvPr/>
        </p:nvSpPr>
        <p:spPr>
          <a:xfrm>
            <a:off x="6796726" y="476032"/>
            <a:ext cx="5043340" cy="2308324"/>
          </a:xfrm>
          <a:prstGeom prst="rect">
            <a:avLst/>
          </a:prstGeom>
          <a:noFill/>
        </p:spPr>
        <p:txBody>
          <a:bodyPr wrap="square" rtlCol="0">
            <a:spAutoFit/>
          </a:bodyPr>
          <a:lstStyle/>
          <a:p>
            <a:r>
              <a:rPr lang="en-US" dirty="0"/>
              <a:t>From:</a:t>
            </a:r>
          </a:p>
          <a:p>
            <a:r>
              <a:rPr lang="en-US" b="1" dirty="0"/>
              <a:t>Intron positions correlate with module boundaries in ancient proteins</a:t>
            </a:r>
          </a:p>
          <a:p>
            <a:r>
              <a:rPr lang="en-US" dirty="0"/>
              <a:t>Sandro Jose de Souza, </a:t>
            </a:r>
            <a:r>
              <a:rPr lang="en-US" dirty="0" err="1"/>
              <a:t>Manyuan</a:t>
            </a:r>
            <a:r>
              <a:rPr lang="en-US" dirty="0"/>
              <a:t> Long, Lloyd </a:t>
            </a:r>
            <a:r>
              <a:rPr lang="en-US" dirty="0" err="1"/>
              <a:t>Schoenbach</a:t>
            </a:r>
            <a:r>
              <a:rPr lang="en-US" dirty="0"/>
              <a:t>, Scott William Roy, and Walter Gilbert</a:t>
            </a:r>
          </a:p>
          <a:p>
            <a:r>
              <a:rPr lang="en-US" dirty="0">
                <a:hlinkClick r:id="rId3"/>
              </a:rPr>
              <a:t>https://www.pnas.org/content/93/25/14632</a:t>
            </a:r>
            <a:endParaRPr lang="en-US" dirty="0"/>
          </a:p>
          <a:p>
            <a:endParaRPr lang="en-US" dirty="0"/>
          </a:p>
          <a:p>
            <a:endParaRPr lang="en-US" dirty="0"/>
          </a:p>
        </p:txBody>
      </p:sp>
      <p:sp>
        <p:nvSpPr>
          <p:cNvPr id="3" name="TextBox 2">
            <a:extLst>
              <a:ext uri="{FF2B5EF4-FFF2-40B4-BE49-F238E27FC236}">
                <a16:creationId xmlns:a16="http://schemas.microsoft.com/office/drawing/2014/main" id="{3B353D31-E6C6-F04A-8C74-40F3EB472665}"/>
              </a:ext>
            </a:extLst>
          </p:cNvPr>
          <p:cNvSpPr txBox="1"/>
          <p:nvPr/>
        </p:nvSpPr>
        <p:spPr>
          <a:xfrm>
            <a:off x="8314441" y="5109328"/>
            <a:ext cx="3525625" cy="646331"/>
          </a:xfrm>
          <a:prstGeom prst="rect">
            <a:avLst/>
          </a:prstGeom>
          <a:noFill/>
        </p:spPr>
        <p:txBody>
          <a:bodyPr wrap="square" rtlCol="0">
            <a:spAutoFit/>
          </a:bodyPr>
          <a:lstStyle/>
          <a:p>
            <a:r>
              <a:rPr lang="en-US" dirty="0"/>
              <a:t>Named after </a:t>
            </a:r>
            <a:r>
              <a:rPr lang="en-US" dirty="0" err="1"/>
              <a:t>Mitiko</a:t>
            </a:r>
            <a:r>
              <a:rPr lang="en-US" dirty="0"/>
              <a:t> </a:t>
            </a:r>
            <a:r>
              <a:rPr lang="en-US" dirty="0" err="1"/>
              <a:t>Gō</a:t>
            </a:r>
            <a:endParaRPr lang="en-US" dirty="0"/>
          </a:p>
          <a:p>
            <a:endParaRPr lang="en-US" dirty="0"/>
          </a:p>
        </p:txBody>
      </p:sp>
    </p:spTree>
    <p:extLst>
      <p:ext uri="{BB962C8B-B14F-4D97-AF65-F5344CB8AC3E}">
        <p14:creationId xmlns:p14="http://schemas.microsoft.com/office/powerpoint/2010/main" val="605340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C9380-4EA7-5442-B450-2C532324C436}"/>
              </a:ext>
            </a:extLst>
          </p:cNvPr>
          <p:cNvSpPr>
            <a:spLocks noGrp="1"/>
          </p:cNvSpPr>
          <p:nvPr>
            <p:ph type="title"/>
          </p:nvPr>
        </p:nvSpPr>
        <p:spPr>
          <a:xfrm>
            <a:off x="603421" y="230309"/>
            <a:ext cx="10515600" cy="1325563"/>
          </a:xfrm>
        </p:spPr>
        <p:txBody>
          <a:bodyPr/>
          <a:lstStyle/>
          <a:p>
            <a:endParaRPr lang="en-US" dirty="0"/>
          </a:p>
        </p:txBody>
      </p:sp>
      <p:pic>
        <p:nvPicPr>
          <p:cNvPr id="4" name="Picture 3">
            <a:extLst>
              <a:ext uri="{FF2B5EF4-FFF2-40B4-BE49-F238E27FC236}">
                <a16:creationId xmlns:a16="http://schemas.microsoft.com/office/drawing/2014/main" id="{F6D37048-69B0-B14C-9E0C-C8B89AA78089}"/>
              </a:ext>
            </a:extLst>
          </p:cNvPr>
          <p:cNvPicPr>
            <a:picLocks noChangeAspect="1"/>
          </p:cNvPicPr>
          <p:nvPr/>
        </p:nvPicPr>
        <p:blipFill>
          <a:blip r:embed="rId2"/>
          <a:stretch>
            <a:fillRect/>
          </a:stretch>
        </p:blipFill>
        <p:spPr>
          <a:xfrm>
            <a:off x="333518" y="0"/>
            <a:ext cx="6755258" cy="6858000"/>
          </a:xfrm>
          <a:prstGeom prst="rect">
            <a:avLst/>
          </a:prstGeom>
        </p:spPr>
      </p:pic>
      <p:sp>
        <p:nvSpPr>
          <p:cNvPr id="5" name="Rectangle 4">
            <a:extLst>
              <a:ext uri="{FF2B5EF4-FFF2-40B4-BE49-F238E27FC236}">
                <a16:creationId xmlns:a16="http://schemas.microsoft.com/office/drawing/2014/main" id="{64E6E3AD-02EC-A94D-B8CD-A667D165E865}"/>
              </a:ext>
            </a:extLst>
          </p:cNvPr>
          <p:cNvSpPr/>
          <p:nvPr/>
        </p:nvSpPr>
        <p:spPr>
          <a:xfrm>
            <a:off x="2121244" y="78544"/>
            <a:ext cx="6096000" cy="1477328"/>
          </a:xfrm>
          <a:prstGeom prst="rect">
            <a:avLst/>
          </a:prstGeom>
        </p:spPr>
        <p:txBody>
          <a:bodyPr>
            <a:spAutoFit/>
          </a:bodyPr>
          <a:lstStyle/>
          <a:p>
            <a:r>
              <a:rPr lang="en-US" b="1" i="0" u="none" strike="noStrike" dirty="0">
                <a:solidFill>
                  <a:srgbClr val="222222"/>
                </a:solidFill>
                <a:effectLst/>
                <a:latin typeface="Harding"/>
              </a:rPr>
              <a:t>From: </a:t>
            </a:r>
          </a:p>
          <a:p>
            <a:r>
              <a:rPr lang="en-US" b="1" i="0" u="none" strike="noStrike" dirty="0">
                <a:solidFill>
                  <a:srgbClr val="222222"/>
                </a:solidFill>
                <a:effectLst/>
                <a:latin typeface="Harding"/>
              </a:rPr>
              <a:t>Correlation of DNA </a:t>
            </a:r>
            <a:r>
              <a:rPr lang="en-US" b="1" i="0" u="none" strike="noStrike" dirty="0" err="1">
                <a:solidFill>
                  <a:srgbClr val="222222"/>
                </a:solidFill>
                <a:effectLst/>
                <a:latin typeface="Harding"/>
              </a:rPr>
              <a:t>exonic</a:t>
            </a:r>
            <a:r>
              <a:rPr lang="en-US" b="1" i="0" u="none" strike="noStrike" dirty="0">
                <a:solidFill>
                  <a:srgbClr val="222222"/>
                </a:solidFill>
                <a:effectLst/>
                <a:latin typeface="Harding"/>
              </a:rPr>
              <a:t> regions with protein structural units in </a:t>
            </a:r>
            <a:r>
              <a:rPr lang="en-US" b="1" i="0" u="none" strike="noStrike" dirty="0" err="1">
                <a:solidFill>
                  <a:srgbClr val="222222"/>
                </a:solidFill>
                <a:effectLst/>
                <a:latin typeface="Harding"/>
              </a:rPr>
              <a:t>haemoglobin</a:t>
            </a:r>
            <a:endParaRPr lang="en-US" b="1" i="0" u="none" strike="noStrike" dirty="0">
              <a:solidFill>
                <a:srgbClr val="222222"/>
              </a:solidFill>
              <a:effectLst/>
              <a:latin typeface="Harding"/>
            </a:endParaRPr>
          </a:p>
          <a:p>
            <a:pPr>
              <a:buFont typeface="Arial" panose="020B0604020202020204" pitchFamily="34" charset="0"/>
              <a:buChar char="•"/>
            </a:pPr>
            <a:r>
              <a:rPr lang="en-US" b="0" i="0" u="none" strike="noStrike" dirty="0" err="1">
                <a:solidFill>
                  <a:srgbClr val="006699"/>
                </a:solidFill>
                <a:effectLst/>
                <a:latin typeface="-apple-system"/>
              </a:rPr>
              <a:t>Mitiko</a:t>
            </a:r>
            <a:r>
              <a:rPr lang="en-US" b="0" i="0" u="none" strike="noStrike" dirty="0">
                <a:solidFill>
                  <a:srgbClr val="006699"/>
                </a:solidFill>
                <a:effectLst/>
                <a:latin typeface="-apple-system"/>
              </a:rPr>
              <a:t> </a:t>
            </a:r>
            <a:r>
              <a:rPr lang="en-US" b="0" i="0" u="none" strike="noStrike" dirty="0" err="1">
                <a:solidFill>
                  <a:srgbClr val="006699"/>
                </a:solidFill>
                <a:effectLst/>
                <a:latin typeface="-apple-system"/>
              </a:rPr>
              <a:t>Gō</a:t>
            </a:r>
            <a:r>
              <a:rPr lang="en-US" b="0" i="0" u="none" strike="noStrike" dirty="0">
                <a:solidFill>
                  <a:srgbClr val="222222"/>
                </a:solidFill>
                <a:effectLst/>
                <a:latin typeface="-apple-system"/>
              </a:rPr>
              <a:t> </a:t>
            </a:r>
          </a:p>
          <a:p>
            <a:r>
              <a:rPr lang="en-US" b="0" i="1" u="none" strike="noStrike" dirty="0">
                <a:solidFill>
                  <a:srgbClr val="006699"/>
                </a:solidFill>
                <a:effectLst/>
                <a:latin typeface="-apple-system"/>
                <a:hlinkClick r:id="rId3"/>
              </a:rPr>
              <a:t>Nature</a:t>
            </a:r>
            <a:r>
              <a:rPr lang="en-US" b="0" i="0" u="none" strike="noStrike" dirty="0">
                <a:solidFill>
                  <a:srgbClr val="222222"/>
                </a:solidFill>
                <a:effectLst/>
                <a:latin typeface="-apple-system"/>
              </a:rPr>
              <a:t> </a:t>
            </a:r>
            <a:r>
              <a:rPr lang="en-US" b="1" i="0" u="none" strike="noStrike" dirty="0">
                <a:solidFill>
                  <a:srgbClr val="222222"/>
                </a:solidFill>
                <a:effectLst/>
                <a:latin typeface="-apple-system"/>
              </a:rPr>
              <a:t>volume 291</a:t>
            </a:r>
            <a:r>
              <a:rPr lang="en-US" b="0" i="0" u="none" strike="noStrike" dirty="0">
                <a:solidFill>
                  <a:srgbClr val="222222"/>
                </a:solidFill>
                <a:effectLst/>
                <a:latin typeface="-apple-system"/>
              </a:rPr>
              <a:t>, pages90–92(1981)</a:t>
            </a:r>
          </a:p>
        </p:txBody>
      </p:sp>
      <p:pic>
        <p:nvPicPr>
          <p:cNvPr id="6" name="Picture 5">
            <a:extLst>
              <a:ext uri="{FF2B5EF4-FFF2-40B4-BE49-F238E27FC236}">
                <a16:creationId xmlns:a16="http://schemas.microsoft.com/office/drawing/2014/main" id="{34BDA7AE-51C6-AB43-8000-06FE85DF5E7F}"/>
              </a:ext>
            </a:extLst>
          </p:cNvPr>
          <p:cNvPicPr>
            <a:picLocks noChangeAspect="1"/>
          </p:cNvPicPr>
          <p:nvPr/>
        </p:nvPicPr>
        <p:blipFill rotWithShape="1">
          <a:blip r:embed="rId4"/>
          <a:srcRect l="5468"/>
          <a:stretch/>
        </p:blipFill>
        <p:spPr>
          <a:xfrm>
            <a:off x="6967152" y="2210315"/>
            <a:ext cx="5222789" cy="4650422"/>
          </a:xfrm>
          <a:prstGeom prst="rect">
            <a:avLst/>
          </a:prstGeom>
        </p:spPr>
      </p:pic>
      <p:sp>
        <p:nvSpPr>
          <p:cNvPr id="7" name="TextBox 6">
            <a:extLst>
              <a:ext uri="{FF2B5EF4-FFF2-40B4-BE49-F238E27FC236}">
                <a16:creationId xmlns:a16="http://schemas.microsoft.com/office/drawing/2014/main" id="{547299A2-351E-704C-8849-3B321B61235E}"/>
              </a:ext>
            </a:extLst>
          </p:cNvPr>
          <p:cNvSpPr txBox="1"/>
          <p:nvPr/>
        </p:nvSpPr>
        <p:spPr>
          <a:xfrm>
            <a:off x="6857711" y="1786181"/>
            <a:ext cx="3978876" cy="646331"/>
          </a:xfrm>
          <a:prstGeom prst="rect">
            <a:avLst/>
          </a:prstGeom>
          <a:noFill/>
        </p:spPr>
        <p:txBody>
          <a:bodyPr wrap="square" rtlCol="0">
            <a:spAutoFit/>
          </a:bodyPr>
          <a:lstStyle/>
          <a:p>
            <a:r>
              <a:rPr lang="en-US" dirty="0"/>
              <a:t>beta SU from 4N8T Go domains colored</a:t>
            </a:r>
          </a:p>
          <a:p>
            <a:endParaRPr lang="en-US" dirty="0"/>
          </a:p>
        </p:txBody>
      </p:sp>
      <p:sp>
        <p:nvSpPr>
          <p:cNvPr id="8" name="TextBox 7">
            <a:extLst>
              <a:ext uri="{FF2B5EF4-FFF2-40B4-BE49-F238E27FC236}">
                <a16:creationId xmlns:a16="http://schemas.microsoft.com/office/drawing/2014/main" id="{63AF8266-70C9-F941-84EE-44604E39DA8F}"/>
              </a:ext>
            </a:extLst>
          </p:cNvPr>
          <p:cNvSpPr txBox="1"/>
          <p:nvPr/>
        </p:nvSpPr>
        <p:spPr>
          <a:xfrm>
            <a:off x="10033398" y="5427362"/>
            <a:ext cx="803189" cy="1200329"/>
          </a:xfrm>
          <a:prstGeom prst="rect">
            <a:avLst/>
          </a:prstGeom>
          <a:noFill/>
        </p:spPr>
        <p:txBody>
          <a:bodyPr wrap="square" rtlCol="0">
            <a:spAutoFit/>
          </a:bodyPr>
          <a:lstStyle/>
          <a:p>
            <a:r>
              <a:rPr lang="en-US" dirty="0">
                <a:solidFill>
                  <a:srgbClr val="FF0000"/>
                </a:solidFill>
              </a:rPr>
              <a:t>F1</a:t>
            </a:r>
          </a:p>
          <a:p>
            <a:r>
              <a:rPr lang="en-US" dirty="0">
                <a:solidFill>
                  <a:srgbClr val="009051"/>
                </a:solidFill>
              </a:rPr>
              <a:t>F2</a:t>
            </a:r>
          </a:p>
          <a:p>
            <a:r>
              <a:rPr lang="en-US" dirty="0">
                <a:solidFill>
                  <a:srgbClr val="00FA00"/>
                </a:solidFill>
              </a:rPr>
              <a:t>F3</a:t>
            </a:r>
          </a:p>
          <a:p>
            <a:r>
              <a:rPr lang="en-US" dirty="0">
                <a:solidFill>
                  <a:srgbClr val="D883FF"/>
                </a:solidFill>
              </a:rPr>
              <a:t>F4</a:t>
            </a:r>
          </a:p>
        </p:txBody>
      </p:sp>
    </p:spTree>
    <p:extLst>
      <p:ext uri="{BB962C8B-B14F-4D97-AF65-F5344CB8AC3E}">
        <p14:creationId xmlns:p14="http://schemas.microsoft.com/office/powerpoint/2010/main" val="3824423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5606B7DF-0868-C043-B298-FD3CAFBC6F1A}"/>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30723" name="Subtitle 2">
            <a:extLst>
              <a:ext uri="{FF2B5EF4-FFF2-40B4-BE49-F238E27FC236}">
                <a16:creationId xmlns:a16="http://schemas.microsoft.com/office/drawing/2014/main" id="{78AD9D84-0902-3841-A0CE-8ADF31660E8A}"/>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30724" name="Picture 3">
            <a:extLst>
              <a:ext uri="{FF2B5EF4-FFF2-40B4-BE49-F238E27FC236}">
                <a16:creationId xmlns:a16="http://schemas.microsoft.com/office/drawing/2014/main" id="{505C925C-42A2-EE48-A59F-CB4EAD13A9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6264" y="2159001"/>
            <a:ext cx="8658225"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a:extLst>
              <a:ext uri="{FF2B5EF4-FFF2-40B4-BE49-F238E27FC236}">
                <a16:creationId xmlns:a16="http://schemas.microsoft.com/office/drawing/2014/main" id="{71115BC4-92C0-E64C-A7C0-27C8B58642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5965825"/>
            <a:ext cx="8839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Down Arrow 7">
            <a:extLst>
              <a:ext uri="{FF2B5EF4-FFF2-40B4-BE49-F238E27FC236}">
                <a16:creationId xmlns:a16="http://schemas.microsoft.com/office/drawing/2014/main" id="{921B46D8-A409-5F4F-84EC-FC5756CC29CF}"/>
              </a:ext>
            </a:extLst>
          </p:cNvPr>
          <p:cNvSpPr>
            <a:spLocks noChangeArrowheads="1"/>
          </p:cNvSpPr>
          <p:nvPr/>
        </p:nvSpPr>
        <p:spPr bwMode="auto">
          <a:xfrm>
            <a:off x="3944939" y="1358901"/>
            <a:ext cx="447675" cy="777875"/>
          </a:xfrm>
          <a:prstGeom prst="downArrow">
            <a:avLst>
              <a:gd name="adj1" fmla="val 50000"/>
              <a:gd name="adj2" fmla="val 50125"/>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Tree>
    <p:extLst>
      <p:ext uri="{BB962C8B-B14F-4D97-AF65-F5344CB8AC3E}">
        <p14:creationId xmlns:p14="http://schemas.microsoft.com/office/powerpoint/2010/main" val="1996474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2F59EC2-54A5-D643-8230-11C7C7D175CA}"/>
              </a:ext>
            </a:extLst>
          </p:cNvPr>
          <p:cNvSpPr>
            <a:spLocks noGrp="1" noChangeArrowheads="1"/>
          </p:cNvSpPr>
          <p:nvPr>
            <p:ph type="ctrTitle"/>
          </p:nvPr>
        </p:nvSpPr>
        <p:spPr/>
        <p:txBody>
          <a:bodyPr/>
          <a:lstStyle/>
          <a:p>
            <a:endParaRPr lang="en-US" altLang="en-US">
              <a:ea typeface="ＭＳ Ｐゴシック" panose="020B0600070205080204" pitchFamily="34" charset="-128"/>
            </a:endParaRPr>
          </a:p>
        </p:txBody>
      </p:sp>
      <p:sp>
        <p:nvSpPr>
          <p:cNvPr id="31747" name="Subtitle 2">
            <a:extLst>
              <a:ext uri="{FF2B5EF4-FFF2-40B4-BE49-F238E27FC236}">
                <a16:creationId xmlns:a16="http://schemas.microsoft.com/office/drawing/2014/main" id="{04137763-4E1E-4345-A3B1-0ED05D46D10B}"/>
              </a:ext>
            </a:extLst>
          </p:cNvPr>
          <p:cNvSpPr>
            <a:spLocks noGrp="1" noChangeArrowheads="1"/>
          </p:cNvSpPr>
          <p:nvPr>
            <p:ph type="subTitle" idx="1"/>
          </p:nvPr>
        </p:nvSpPr>
        <p:spPr/>
        <p:txBody>
          <a:bodyPr/>
          <a:lstStyle/>
          <a:p>
            <a:endParaRPr lang="en-US" altLang="en-US">
              <a:ea typeface="ＭＳ Ｐゴシック" panose="020B0600070205080204" pitchFamily="34" charset="-128"/>
            </a:endParaRPr>
          </a:p>
        </p:txBody>
      </p:sp>
      <p:pic>
        <p:nvPicPr>
          <p:cNvPr id="31748" name="Picture 3">
            <a:extLst>
              <a:ext uri="{FF2B5EF4-FFF2-40B4-BE49-F238E27FC236}">
                <a16:creationId xmlns:a16="http://schemas.microsoft.com/office/drawing/2014/main" id="{E5D51088-28B0-0540-AC8E-E71C7D69C8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9713" y="185738"/>
            <a:ext cx="6513512"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4">
            <a:extLst>
              <a:ext uri="{FF2B5EF4-FFF2-40B4-BE49-F238E27FC236}">
                <a16:creationId xmlns:a16="http://schemas.microsoft.com/office/drawing/2014/main" id="{90225FAE-7FBC-B147-A58C-A06CC55C6A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6383338"/>
            <a:ext cx="88392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Down Arrow 5">
            <a:extLst>
              <a:ext uri="{FF2B5EF4-FFF2-40B4-BE49-F238E27FC236}">
                <a16:creationId xmlns:a16="http://schemas.microsoft.com/office/drawing/2014/main" id="{C8BB903C-4D9B-8846-9031-41E15463172A}"/>
              </a:ext>
            </a:extLst>
          </p:cNvPr>
          <p:cNvSpPr>
            <a:spLocks noChangeArrowheads="1"/>
          </p:cNvSpPr>
          <p:nvPr/>
        </p:nvSpPr>
        <p:spPr bwMode="auto">
          <a:xfrm>
            <a:off x="6170614" y="223838"/>
            <a:ext cx="268287" cy="419100"/>
          </a:xfrm>
          <a:prstGeom prst="downArrow">
            <a:avLst>
              <a:gd name="adj1" fmla="val 50000"/>
              <a:gd name="adj2" fmla="val 50212"/>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7" name="Down Arrow 6">
            <a:extLst>
              <a:ext uri="{FF2B5EF4-FFF2-40B4-BE49-F238E27FC236}">
                <a16:creationId xmlns:a16="http://schemas.microsoft.com/office/drawing/2014/main" id="{C1371A97-81C8-BD42-981B-5F81F0768198}"/>
              </a:ext>
            </a:extLst>
          </p:cNvPr>
          <p:cNvSpPr>
            <a:spLocks noChangeArrowheads="1"/>
          </p:cNvSpPr>
          <p:nvPr/>
        </p:nvSpPr>
        <p:spPr bwMode="auto">
          <a:xfrm>
            <a:off x="4081464" y="1347788"/>
            <a:ext cx="269875" cy="417512"/>
          </a:xfrm>
          <a:prstGeom prst="downArrow">
            <a:avLst>
              <a:gd name="adj1" fmla="val 50000"/>
              <a:gd name="adj2" fmla="val 49728"/>
            </a:avLst>
          </a:prstGeom>
          <a:solidFill>
            <a:srgbClr val="CCFFCC"/>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8" name="Down Arrow 7">
            <a:extLst>
              <a:ext uri="{FF2B5EF4-FFF2-40B4-BE49-F238E27FC236}">
                <a16:creationId xmlns:a16="http://schemas.microsoft.com/office/drawing/2014/main" id="{BB9D6051-76EE-304A-9679-A32F44040423}"/>
              </a:ext>
            </a:extLst>
          </p:cNvPr>
          <p:cNvSpPr>
            <a:spLocks noChangeArrowheads="1"/>
          </p:cNvSpPr>
          <p:nvPr/>
        </p:nvSpPr>
        <p:spPr bwMode="auto">
          <a:xfrm rot="16200000" flipH="1">
            <a:off x="2626520" y="5177632"/>
            <a:ext cx="280987" cy="419100"/>
          </a:xfrm>
          <a:prstGeom prst="downArrow">
            <a:avLst>
              <a:gd name="adj1" fmla="val 50000"/>
              <a:gd name="adj2" fmla="val 50070"/>
            </a:avLst>
          </a:prstGeom>
          <a:solidFill>
            <a:srgbClr val="CCFFCC"/>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grpSp>
        <p:nvGrpSpPr>
          <p:cNvPr id="21" name="Group 20">
            <a:extLst>
              <a:ext uri="{FF2B5EF4-FFF2-40B4-BE49-F238E27FC236}">
                <a16:creationId xmlns:a16="http://schemas.microsoft.com/office/drawing/2014/main" id="{BBC5E0D3-1801-5E4B-8E55-56E42090DF79}"/>
              </a:ext>
            </a:extLst>
          </p:cNvPr>
          <p:cNvGrpSpPr>
            <a:grpSpLocks/>
          </p:cNvGrpSpPr>
          <p:nvPr/>
        </p:nvGrpSpPr>
        <p:grpSpPr bwMode="auto">
          <a:xfrm>
            <a:off x="3209925" y="1570038"/>
            <a:ext cx="1138238" cy="4165600"/>
            <a:chOff x="1685924" y="1569732"/>
            <a:chExt cx="1138526" cy="4166309"/>
          </a:xfrm>
        </p:grpSpPr>
        <p:sp>
          <p:nvSpPr>
            <p:cNvPr id="31754" name="Down Arrow 10">
              <a:extLst>
                <a:ext uri="{FF2B5EF4-FFF2-40B4-BE49-F238E27FC236}">
                  <a16:creationId xmlns:a16="http://schemas.microsoft.com/office/drawing/2014/main" id="{CA2DB053-5D94-8741-A311-4665C2B8AE02}"/>
                </a:ext>
              </a:extLst>
            </p:cNvPr>
            <p:cNvSpPr>
              <a:spLocks noChangeArrowheads="1"/>
            </p:cNvSpPr>
            <p:nvPr/>
          </p:nvSpPr>
          <p:spPr bwMode="auto">
            <a:xfrm>
              <a:off x="1685924" y="5317687"/>
              <a:ext cx="268941" cy="418354"/>
            </a:xfrm>
            <a:prstGeom prst="downArrow">
              <a:avLst>
                <a:gd name="adj1" fmla="val 50000"/>
                <a:gd name="adj2" fmla="val 50001"/>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5" name="Down Arrow 11">
              <a:extLst>
                <a:ext uri="{FF2B5EF4-FFF2-40B4-BE49-F238E27FC236}">
                  <a16:creationId xmlns:a16="http://schemas.microsoft.com/office/drawing/2014/main" id="{70C1E803-9A29-E34A-B12A-C99FA97E19BD}"/>
                </a:ext>
              </a:extLst>
            </p:cNvPr>
            <p:cNvSpPr>
              <a:spLocks noChangeArrowheads="1"/>
            </p:cNvSpPr>
            <p:nvPr/>
          </p:nvSpPr>
          <p:spPr bwMode="auto">
            <a:xfrm>
              <a:off x="1977721" y="5098338"/>
              <a:ext cx="268941" cy="418354"/>
            </a:xfrm>
            <a:prstGeom prst="downArrow">
              <a:avLst>
                <a:gd name="adj1" fmla="val 50000"/>
                <a:gd name="adj2" fmla="val 50001"/>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6" name="Down Arrow 12">
              <a:extLst>
                <a:ext uri="{FF2B5EF4-FFF2-40B4-BE49-F238E27FC236}">
                  <a16:creationId xmlns:a16="http://schemas.microsoft.com/office/drawing/2014/main" id="{5073B4FB-F173-0740-A84E-20C9DF134664}"/>
                </a:ext>
              </a:extLst>
            </p:cNvPr>
            <p:cNvSpPr>
              <a:spLocks noChangeArrowheads="1"/>
            </p:cNvSpPr>
            <p:nvPr/>
          </p:nvSpPr>
          <p:spPr bwMode="auto">
            <a:xfrm>
              <a:off x="1773887" y="4832520"/>
              <a:ext cx="268941" cy="418354"/>
            </a:xfrm>
            <a:prstGeom prst="downArrow">
              <a:avLst>
                <a:gd name="adj1" fmla="val 50000"/>
                <a:gd name="adj2" fmla="val 50001"/>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7" name="Down Arrow 14">
              <a:extLst>
                <a:ext uri="{FF2B5EF4-FFF2-40B4-BE49-F238E27FC236}">
                  <a16:creationId xmlns:a16="http://schemas.microsoft.com/office/drawing/2014/main" id="{B9CC2F61-8EAF-A14F-86E3-AD59701CC6DB}"/>
                </a:ext>
              </a:extLst>
            </p:cNvPr>
            <p:cNvSpPr>
              <a:spLocks noChangeArrowheads="1"/>
            </p:cNvSpPr>
            <p:nvPr/>
          </p:nvSpPr>
          <p:spPr bwMode="auto">
            <a:xfrm flipH="1">
              <a:off x="1812151" y="3841188"/>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8" name="Down Arrow 15">
              <a:extLst>
                <a:ext uri="{FF2B5EF4-FFF2-40B4-BE49-F238E27FC236}">
                  <a16:creationId xmlns:a16="http://schemas.microsoft.com/office/drawing/2014/main" id="{D1A6541A-48A0-F741-B1DD-87102F835757}"/>
                </a:ext>
              </a:extLst>
            </p:cNvPr>
            <p:cNvSpPr>
              <a:spLocks noChangeArrowheads="1"/>
            </p:cNvSpPr>
            <p:nvPr/>
          </p:nvSpPr>
          <p:spPr bwMode="auto">
            <a:xfrm flipH="1">
              <a:off x="1949062" y="2847361"/>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59" name="Down Arrow 16">
              <a:extLst>
                <a:ext uri="{FF2B5EF4-FFF2-40B4-BE49-F238E27FC236}">
                  <a16:creationId xmlns:a16="http://schemas.microsoft.com/office/drawing/2014/main" id="{CE7DB33D-6C0F-FF47-9071-2D68757949DB}"/>
                </a:ext>
              </a:extLst>
            </p:cNvPr>
            <p:cNvSpPr>
              <a:spLocks noChangeArrowheads="1"/>
            </p:cNvSpPr>
            <p:nvPr/>
          </p:nvSpPr>
          <p:spPr bwMode="auto">
            <a:xfrm flipH="1">
              <a:off x="2008531" y="2132346"/>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60" name="Down Arrow 17">
              <a:extLst>
                <a:ext uri="{FF2B5EF4-FFF2-40B4-BE49-F238E27FC236}">
                  <a16:creationId xmlns:a16="http://schemas.microsoft.com/office/drawing/2014/main" id="{C8DE22F9-9A44-1C48-8122-F77233B0C93D}"/>
                </a:ext>
              </a:extLst>
            </p:cNvPr>
            <p:cNvSpPr>
              <a:spLocks noChangeArrowheads="1"/>
            </p:cNvSpPr>
            <p:nvPr/>
          </p:nvSpPr>
          <p:spPr bwMode="auto">
            <a:xfrm flipH="1">
              <a:off x="2160931" y="1943976"/>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61" name="Down Arrow 18">
              <a:extLst>
                <a:ext uri="{FF2B5EF4-FFF2-40B4-BE49-F238E27FC236}">
                  <a16:creationId xmlns:a16="http://schemas.microsoft.com/office/drawing/2014/main" id="{D9C1C724-52D4-CF4A-AD74-9BD3CC0B508B}"/>
                </a:ext>
              </a:extLst>
            </p:cNvPr>
            <p:cNvSpPr>
              <a:spLocks noChangeArrowheads="1"/>
            </p:cNvSpPr>
            <p:nvPr/>
          </p:nvSpPr>
          <p:spPr bwMode="auto">
            <a:xfrm flipH="1">
              <a:off x="2545658" y="1569732"/>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31762" name="Down Arrow 19">
              <a:extLst>
                <a:ext uri="{FF2B5EF4-FFF2-40B4-BE49-F238E27FC236}">
                  <a16:creationId xmlns:a16="http://schemas.microsoft.com/office/drawing/2014/main" id="{20A0B770-CEF0-9D43-A6E3-1D17BA21F666}"/>
                </a:ext>
              </a:extLst>
            </p:cNvPr>
            <p:cNvSpPr>
              <a:spLocks noChangeArrowheads="1"/>
            </p:cNvSpPr>
            <p:nvPr/>
          </p:nvSpPr>
          <p:spPr bwMode="auto">
            <a:xfrm flipH="1">
              <a:off x="2372801" y="1784090"/>
              <a:ext cx="278792" cy="418354"/>
            </a:xfrm>
            <a:prstGeom prst="downArrow">
              <a:avLst>
                <a:gd name="adj1" fmla="val 50000"/>
                <a:gd name="adj2" fmla="val 49999"/>
              </a:avLst>
            </a:prstGeom>
            <a:solidFill>
              <a:srgbClr val="FF0000"/>
            </a:solidFill>
            <a:ln w="9525">
              <a:solidFill>
                <a:srgbClr val="00CC99"/>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grpSp>
    </p:spTree>
    <p:extLst>
      <p:ext uri="{BB962C8B-B14F-4D97-AF65-F5344CB8AC3E}">
        <p14:creationId xmlns:p14="http://schemas.microsoft.com/office/powerpoint/2010/main" val="3697566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D9D2-6373-5142-9B63-819FAF27F23A}"/>
              </a:ext>
            </a:extLst>
          </p:cNvPr>
          <p:cNvSpPr>
            <a:spLocks noGrp="1"/>
          </p:cNvSpPr>
          <p:nvPr>
            <p:ph type="title"/>
          </p:nvPr>
        </p:nvSpPr>
        <p:spPr>
          <a:xfrm>
            <a:off x="603031" y="0"/>
            <a:ext cx="10985938" cy="1325563"/>
          </a:xfrm>
        </p:spPr>
        <p:txBody>
          <a:bodyPr>
            <a:normAutofit/>
          </a:bodyPr>
          <a:lstStyle/>
          <a:p>
            <a:r>
              <a:rPr lang="en-US" sz="4000" dirty="0"/>
              <a:t>Nonsense-mediated mRNA decay (NMD) pathway</a:t>
            </a:r>
          </a:p>
        </p:txBody>
      </p:sp>
      <p:pic>
        <p:nvPicPr>
          <p:cNvPr id="11266" name="Picture 2">
            <a:extLst>
              <a:ext uri="{FF2B5EF4-FFF2-40B4-BE49-F238E27FC236}">
                <a16:creationId xmlns:a16="http://schemas.microsoft.com/office/drawing/2014/main" id="{96529C4D-9400-2C48-A447-541A22505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366" y="1069175"/>
            <a:ext cx="8375267" cy="56942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6BE4A3-C0A7-2845-A38A-AD146F4235EE}"/>
              </a:ext>
            </a:extLst>
          </p:cNvPr>
          <p:cNvSpPr txBox="1"/>
          <p:nvPr/>
        </p:nvSpPr>
        <p:spPr>
          <a:xfrm>
            <a:off x="128456" y="5654621"/>
            <a:ext cx="5565819" cy="646331"/>
          </a:xfrm>
          <a:prstGeom prst="rect">
            <a:avLst/>
          </a:prstGeom>
          <a:noFill/>
        </p:spPr>
        <p:txBody>
          <a:bodyPr wrap="none" rtlCol="0">
            <a:spAutoFit/>
          </a:bodyPr>
          <a:lstStyle/>
          <a:p>
            <a:r>
              <a:rPr lang="en-US" dirty="0"/>
              <a:t>From: </a:t>
            </a:r>
          </a:p>
          <a:p>
            <a:r>
              <a:rPr lang="en-US" dirty="0">
                <a:hlinkClick r:id="rId3"/>
              </a:rPr>
              <a:t>https://en.wikipedia.org/wiki/Nonsense-mediated_decay</a:t>
            </a:r>
            <a:r>
              <a:rPr lang="en-US" dirty="0"/>
              <a:t> </a:t>
            </a:r>
          </a:p>
        </p:txBody>
      </p:sp>
      <p:sp>
        <p:nvSpPr>
          <p:cNvPr id="5" name="TextBox 4">
            <a:extLst>
              <a:ext uri="{FF2B5EF4-FFF2-40B4-BE49-F238E27FC236}">
                <a16:creationId xmlns:a16="http://schemas.microsoft.com/office/drawing/2014/main" id="{F88FCBBB-C228-FD44-9005-BFB5F91E3CEA}"/>
              </a:ext>
            </a:extLst>
          </p:cNvPr>
          <p:cNvSpPr txBox="1"/>
          <p:nvPr/>
        </p:nvSpPr>
        <p:spPr>
          <a:xfrm>
            <a:off x="128456" y="6300952"/>
            <a:ext cx="6524591" cy="369332"/>
          </a:xfrm>
          <a:prstGeom prst="rect">
            <a:avLst/>
          </a:prstGeom>
          <a:noFill/>
        </p:spPr>
        <p:txBody>
          <a:bodyPr wrap="square" rtlCol="0">
            <a:spAutoFit/>
          </a:bodyPr>
          <a:lstStyle/>
          <a:p>
            <a:r>
              <a:rPr lang="en-US" dirty="0"/>
              <a:t>More details at </a:t>
            </a:r>
            <a:r>
              <a:rPr lang="en-US" dirty="0">
                <a:hlinkClick r:id="rId4"/>
              </a:rPr>
              <a:t>https://en.wikipedia.org/wiki/MRNA_surveillance</a:t>
            </a:r>
            <a:r>
              <a:rPr lang="en-US" dirty="0"/>
              <a:t> </a:t>
            </a:r>
          </a:p>
        </p:txBody>
      </p:sp>
      <p:sp>
        <p:nvSpPr>
          <p:cNvPr id="3" name="Rectangle 2">
            <a:extLst>
              <a:ext uri="{FF2B5EF4-FFF2-40B4-BE49-F238E27FC236}">
                <a16:creationId xmlns:a16="http://schemas.microsoft.com/office/drawing/2014/main" id="{F26A265C-EBA3-F04C-9369-FC2E1D813014}"/>
              </a:ext>
            </a:extLst>
          </p:cNvPr>
          <p:cNvSpPr/>
          <p:nvPr/>
        </p:nvSpPr>
        <p:spPr>
          <a:xfrm>
            <a:off x="5971607" y="3244334"/>
            <a:ext cx="248786" cy="369332"/>
          </a:xfrm>
          <a:prstGeom prst="rect">
            <a:avLst/>
          </a:prstGeom>
        </p:spPr>
        <p:txBody>
          <a:bodyPr wrap="none">
            <a:spAutoFit/>
          </a:bodyPr>
          <a:lstStyle/>
          <a:p>
            <a:r>
              <a:rPr lang="en-US" dirty="0"/>
              <a:t>/</a:t>
            </a:r>
          </a:p>
        </p:txBody>
      </p:sp>
      <p:sp>
        <p:nvSpPr>
          <p:cNvPr id="6" name="Rectangle 5">
            <a:extLst>
              <a:ext uri="{FF2B5EF4-FFF2-40B4-BE49-F238E27FC236}">
                <a16:creationId xmlns:a16="http://schemas.microsoft.com/office/drawing/2014/main" id="{C0788275-2DDC-404B-9650-8809D0C70C81}"/>
              </a:ext>
            </a:extLst>
          </p:cNvPr>
          <p:cNvSpPr/>
          <p:nvPr/>
        </p:nvSpPr>
        <p:spPr>
          <a:xfrm>
            <a:off x="5971607" y="3244334"/>
            <a:ext cx="248786" cy="369332"/>
          </a:xfrm>
          <a:prstGeom prst="rect">
            <a:avLst/>
          </a:prstGeom>
        </p:spPr>
        <p:txBody>
          <a:bodyPr wrap="none">
            <a:spAutoFit/>
          </a:bodyPr>
          <a:lstStyle/>
          <a:p>
            <a:r>
              <a:rPr lang="en-US" dirty="0"/>
              <a:t>/</a:t>
            </a:r>
          </a:p>
        </p:txBody>
      </p:sp>
    </p:spTree>
    <p:extLst>
      <p:ext uri="{BB962C8B-B14F-4D97-AF65-F5344CB8AC3E}">
        <p14:creationId xmlns:p14="http://schemas.microsoft.com/office/powerpoint/2010/main" val="1962335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6925-A079-3544-B555-5EEC276EF5BD}"/>
              </a:ext>
            </a:extLst>
          </p:cNvPr>
          <p:cNvSpPr>
            <a:spLocks noGrp="1"/>
          </p:cNvSpPr>
          <p:nvPr>
            <p:ph type="title"/>
          </p:nvPr>
        </p:nvSpPr>
        <p:spPr>
          <a:xfrm>
            <a:off x="81455" y="-255484"/>
            <a:ext cx="10515600" cy="1325563"/>
          </a:xfrm>
        </p:spPr>
        <p:txBody>
          <a:bodyPr>
            <a:normAutofit/>
          </a:bodyPr>
          <a:lstStyle/>
          <a:p>
            <a:r>
              <a:rPr lang="en-US" sz="3600" dirty="0"/>
              <a:t>From:  </a:t>
            </a:r>
            <a:r>
              <a:rPr lang="en-US" sz="3600" u="sng" dirty="0">
                <a:hlinkClick r:id="rId3"/>
              </a:rPr>
              <a:t>How do proteins gain new domains?</a:t>
            </a:r>
            <a:endParaRPr lang="en-US" sz="3600" dirty="0"/>
          </a:p>
        </p:txBody>
      </p:sp>
      <p:pic>
        <p:nvPicPr>
          <p:cNvPr id="7170" name="Picture 2" descr="Figure 1">
            <a:extLst>
              <a:ext uri="{FF2B5EF4-FFF2-40B4-BE49-F238E27FC236}">
                <a16:creationId xmlns:a16="http://schemas.microsoft.com/office/drawing/2014/main" id="{6549A476-B2D0-3345-A777-401D52C5A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049" y="1070079"/>
            <a:ext cx="7391271" cy="48785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2F90BC6-6AC3-F54A-B630-F1DA57E5A595}"/>
              </a:ext>
            </a:extLst>
          </p:cNvPr>
          <p:cNvSpPr/>
          <p:nvPr/>
        </p:nvSpPr>
        <p:spPr>
          <a:xfrm>
            <a:off x="7567320" y="909343"/>
            <a:ext cx="4624680"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(a)</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Gene fusion. The noncoding region between two genes is modified so that the exons of the first gene become spliced with the second. (most common in animals)</a:t>
            </a:r>
            <a:b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(b)</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Exon extension. The noncoding region following an exon becomes part of the exon and codes for a new domain. </a:t>
            </a:r>
            <a:b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(c) </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Exon recombination. The exons of two genes become directly joined. </a:t>
            </a:r>
            <a:b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(d)</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Intron recombination. An exon from one gene is inserted into the intron of another. (</a:t>
            </a:r>
            <a:r>
              <a:rPr kumimoji="0" lang="en-US" sz="1800"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rare Less than 10%</a:t>
            </a:r>
            <a:r>
              <a:rPr kumimoji="0" lang="en-US"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a:t>
            </a:r>
            <a:b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br>
            <a:r>
              <a:rPr kumimoji="0" lang="en-US" sz="1800" b="1"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(e)</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a:t>
            </a:r>
            <a:r>
              <a:rPr kumimoji="0" lang="en-US" sz="1800" b="0" i="0" u="none" strike="noStrike" kern="1200" cap="none" spc="0" normalizeH="0" baseline="0" noProof="0" dirty="0" err="1">
                <a:ln>
                  <a:noFill/>
                </a:ln>
                <a:solidFill>
                  <a:srgbClr val="333333"/>
                </a:solidFill>
                <a:effectLst/>
                <a:uLnTx/>
                <a:uFillTx/>
                <a:latin typeface="Georgia" panose="02040502050405020303" pitchFamily="18" charset="0"/>
                <a:ea typeface="+mn-ea"/>
                <a:cs typeface="+mn-cs"/>
              </a:rPr>
              <a:t>Retroposition</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A retrotransposon sequence (RT, purple) mediates the copying of itself and a neighboring gene region via an mRNA intermediate, followed by insertion into another gene. (</a:t>
            </a:r>
            <a:r>
              <a:rPr kumimoji="0" lang="en-US" sz="1800" b="0" i="0" u="none" strike="noStrike" kern="1200" cap="none" spc="0" normalizeH="0" baseline="0" noProof="0" dirty="0">
                <a:ln>
                  <a:noFill/>
                </a:ln>
                <a:solidFill>
                  <a:srgbClr val="FF0000"/>
                </a:solidFill>
                <a:effectLst/>
                <a:uLnTx/>
                <a:uFillTx/>
                <a:latin typeface="Georgia" panose="02040502050405020303" pitchFamily="18" charset="0"/>
                <a:ea typeface="+mn-ea"/>
                <a:cs typeface="+mn-cs"/>
              </a:rPr>
              <a:t>Rare (?)</a:t>
            </a:r>
            <a:r>
              <a:rPr kumimoji="0" lang="en-US" sz="1800" b="0" i="0" u="none" strike="noStrike" kern="1200" cap="none" spc="0" normalizeH="0" baseline="0" noProof="0" dirty="0">
                <a:ln>
                  <a:noFill/>
                </a:ln>
                <a:solidFill>
                  <a:srgbClr val="333333"/>
                </a:solidFill>
                <a:effectLst/>
                <a:uLnTx/>
                <a:uFillTx/>
                <a:latin typeface="Georgia" panose="02040502050405020303" pitchFamily="18" charset="0"/>
                <a:ea typeface="+mn-ea"/>
                <a:cs typeface="+mn-cs"/>
              </a:rPr>
              <a:t> Gained domain encoded by a single exon).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F3629E7-4088-DE4A-A0CC-92D440EEC637}"/>
              </a:ext>
            </a:extLst>
          </p:cNvPr>
          <p:cNvSpPr txBox="1"/>
          <p:nvPr/>
        </p:nvSpPr>
        <p:spPr>
          <a:xfrm>
            <a:off x="325821" y="6369269"/>
            <a:ext cx="6694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from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https://www.ncbi.nlm.nih.gov/pmc/articles/PMC2926785/</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Rectangle 2">
            <a:extLst>
              <a:ext uri="{FF2B5EF4-FFF2-40B4-BE49-F238E27FC236}">
                <a16:creationId xmlns:a16="http://schemas.microsoft.com/office/drawing/2014/main" id="{38314234-8F36-3844-8F20-7BB5F7597976}"/>
              </a:ext>
            </a:extLst>
          </p:cNvPr>
          <p:cNvSpPr/>
          <p:nvPr/>
        </p:nvSpPr>
        <p:spPr>
          <a:xfrm>
            <a:off x="5958783" y="3244334"/>
            <a:ext cx="2744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775954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Box 3">
            <a:extLst>
              <a:ext uri="{FF2B5EF4-FFF2-40B4-BE49-F238E27FC236}">
                <a16:creationId xmlns:a16="http://schemas.microsoft.com/office/drawing/2014/main" id="{8D884A15-460F-884F-9F17-7ACAC8A1AA20}"/>
              </a:ext>
            </a:extLst>
          </p:cNvPr>
          <p:cNvSpPr txBox="1">
            <a:spLocks noChangeArrowheads="1"/>
          </p:cNvSpPr>
          <p:nvPr/>
        </p:nvSpPr>
        <p:spPr bwMode="auto">
          <a:xfrm>
            <a:off x="2208213" y="346076"/>
            <a:ext cx="18780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Arial" panose="020B0604020202020204" pitchFamily="34" charset="0"/>
              </a:rPr>
              <a:t>Introns early</a:t>
            </a:r>
          </a:p>
        </p:txBody>
      </p:sp>
      <p:sp>
        <p:nvSpPr>
          <p:cNvPr id="5" name="TextBox 4">
            <a:extLst>
              <a:ext uri="{FF2B5EF4-FFF2-40B4-BE49-F238E27FC236}">
                <a16:creationId xmlns:a16="http://schemas.microsoft.com/office/drawing/2014/main" id="{D345CE49-156B-DD42-A5D7-F098F14DACEB}"/>
              </a:ext>
            </a:extLst>
          </p:cNvPr>
          <p:cNvSpPr txBox="1"/>
          <p:nvPr/>
        </p:nvSpPr>
        <p:spPr>
          <a:xfrm>
            <a:off x="536028" y="1119188"/>
            <a:ext cx="5618711" cy="4278094"/>
          </a:xfrm>
          <a:prstGeom prst="rect">
            <a:avLst/>
          </a:prstGeom>
          <a:noFill/>
        </p:spPr>
        <p:txBody>
          <a:bodyPr wrap="square">
            <a:spAutoFit/>
          </a:bodyPr>
          <a:lstStyle/>
          <a:p>
            <a:pPr marL="285750" indent="-285750">
              <a:buFont typeface="Arial"/>
              <a:buChar char="•"/>
              <a:defRPr/>
            </a:pPr>
            <a:r>
              <a:rPr lang="en-US" sz="1600" dirty="0">
                <a:solidFill>
                  <a:srgbClr val="000000"/>
                </a:solidFill>
                <a:latin typeface="Arial" charset="0"/>
                <a:ea typeface="ＭＳ Ｐゴシック" charset="0"/>
                <a:cs typeface="ＭＳ Ｐゴシック" charset="0"/>
              </a:rPr>
              <a:t>Self splicing RNAs are an example for catalytic RNA that could have been present in RNA world.</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There is little reason to assume that the RNA world was not plagued by self-splicing parasites.</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Neighboring Introns are more frequently in same phase than expected by chance (but not by much </a:t>
            </a:r>
            <a:r>
              <a:rPr lang="en-US" sz="1600" dirty="0">
                <a:solidFill>
                  <a:srgbClr val="000000"/>
                </a:solidFill>
                <a:latin typeface="Arial" charset="0"/>
                <a:ea typeface="ＭＳ Ｐゴシック" charset="0"/>
                <a:cs typeface="ＭＳ Ｐゴシック" charset="0"/>
                <a:sym typeface="Wingdings" pitchFamily="2" charset="2"/>
              </a:rPr>
              <a:t>)</a:t>
            </a:r>
            <a:endParaRPr lang="en-US" sz="1600" dirty="0">
              <a:solidFill>
                <a:srgbClr val="000000"/>
              </a:solidFill>
              <a:latin typeface="Arial" charset="0"/>
              <a:ea typeface="ＭＳ Ｐゴシック" charset="0"/>
              <a:cs typeface="ＭＳ Ｐゴシック" charset="0"/>
            </a:endParaRP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Spliceosomal introns are present in deep branching eukaryotes</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Introns frequently are found in linker regions (see Go plots)</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Exon shuffling can create a large number of different catalytic sites (see the maturation of the immune system)</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The </a:t>
            </a:r>
            <a:r>
              <a:rPr lang="en-US" sz="1600" dirty="0">
                <a:solidFill>
                  <a:srgbClr val="000000"/>
                </a:solidFill>
                <a:latin typeface="Arial" charset="0"/>
                <a:ea typeface="ＭＳ Ｐゴシック" charset="0"/>
                <a:cs typeface="ＭＳ Ｐゴシック" charset="0"/>
                <a:hlinkClick r:id="rId2"/>
              </a:rPr>
              <a:t>nonsense mediated decay pathway </a:t>
            </a:r>
            <a:r>
              <a:rPr lang="en-US" sz="1600" dirty="0">
                <a:solidFill>
                  <a:srgbClr val="000000"/>
                </a:solidFill>
                <a:latin typeface="Arial" charset="0"/>
                <a:ea typeface="ＭＳ Ｐゴシック" charset="0"/>
                <a:cs typeface="ＭＳ Ｐゴシック" charset="0"/>
              </a:rPr>
              <a:t>exists in plants, animals and fungi.  This pathway relies on tagging Exon Junction Complexes, i.e. the widespread presence of </a:t>
            </a:r>
            <a:r>
              <a:rPr lang="en-US" sz="1600" dirty="0" err="1">
                <a:solidFill>
                  <a:srgbClr val="000000"/>
                </a:solidFill>
                <a:latin typeface="Arial" charset="0"/>
                <a:ea typeface="ＭＳ Ｐゴシック" charset="0"/>
                <a:cs typeface="ＭＳ Ｐゴシック" charset="0"/>
              </a:rPr>
              <a:t>spliceosomal</a:t>
            </a:r>
            <a:r>
              <a:rPr lang="en-US" sz="1600" dirty="0">
                <a:solidFill>
                  <a:srgbClr val="000000"/>
                </a:solidFill>
                <a:latin typeface="Arial" charset="0"/>
                <a:ea typeface="ＭＳ Ｐゴシック" charset="0"/>
                <a:cs typeface="ＭＳ Ｐゴシック" charset="0"/>
              </a:rPr>
              <a:t> introns. </a:t>
            </a:r>
          </a:p>
          <a:p>
            <a:pPr eaLnBrk="1" hangingPunct="1">
              <a:defRPr/>
            </a:pPr>
            <a:endParaRPr lang="en-US" sz="1600" dirty="0">
              <a:solidFill>
                <a:srgbClr val="000000"/>
              </a:solidFill>
              <a:latin typeface="Arial" charset="0"/>
              <a:ea typeface="ＭＳ Ｐゴシック" charset="0"/>
              <a:cs typeface="ＭＳ Ｐゴシック" charset="0"/>
            </a:endParaRPr>
          </a:p>
        </p:txBody>
      </p:sp>
      <p:sp>
        <p:nvSpPr>
          <p:cNvPr id="32771" name="TextBox 5">
            <a:extLst>
              <a:ext uri="{FF2B5EF4-FFF2-40B4-BE49-F238E27FC236}">
                <a16:creationId xmlns:a16="http://schemas.microsoft.com/office/drawing/2014/main" id="{6D93E677-D408-7B4E-AB61-61CCAB728C31}"/>
              </a:ext>
            </a:extLst>
          </p:cNvPr>
          <p:cNvSpPr txBox="1">
            <a:spLocks noChangeArrowheads="1"/>
          </p:cNvSpPr>
          <p:nvPr/>
        </p:nvSpPr>
        <p:spPr bwMode="auto">
          <a:xfrm>
            <a:off x="6716713" y="346076"/>
            <a:ext cx="1708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400">
                <a:solidFill>
                  <a:srgbClr val="000000"/>
                </a:solidFill>
                <a:latin typeface="Arial" panose="020B0604020202020204" pitchFamily="34" charset="0"/>
              </a:rPr>
              <a:t>Introns late</a:t>
            </a:r>
          </a:p>
        </p:txBody>
      </p:sp>
      <p:sp>
        <p:nvSpPr>
          <p:cNvPr id="7" name="TextBox 6">
            <a:extLst>
              <a:ext uri="{FF2B5EF4-FFF2-40B4-BE49-F238E27FC236}">
                <a16:creationId xmlns:a16="http://schemas.microsoft.com/office/drawing/2014/main" id="{ED6C8591-9EC1-C042-A390-40A48A89B3E5}"/>
              </a:ext>
            </a:extLst>
          </p:cNvPr>
          <p:cNvSpPr txBox="1"/>
          <p:nvPr/>
        </p:nvSpPr>
        <p:spPr>
          <a:xfrm>
            <a:off x="6575426" y="1249363"/>
            <a:ext cx="5248712" cy="4308872"/>
          </a:xfrm>
          <a:prstGeom prst="rect">
            <a:avLst/>
          </a:prstGeom>
          <a:noFill/>
        </p:spPr>
        <p:txBody>
          <a:bodyPr wrap="square">
            <a:spAutoFit/>
          </a:bodyPr>
          <a:lstStyle/>
          <a:p>
            <a:pPr marL="285750" indent="-285750">
              <a:buFont typeface="Arial"/>
              <a:buChar char="•"/>
              <a:defRPr/>
            </a:pPr>
            <a:r>
              <a:rPr lang="en-US" sz="1600" dirty="0">
                <a:solidFill>
                  <a:srgbClr val="000000"/>
                </a:solidFill>
                <a:latin typeface="Arial" charset="0"/>
                <a:ea typeface="ＭＳ Ｐゴシック" charset="0"/>
                <a:cs typeface="ＭＳ Ｐゴシック" charset="0"/>
              </a:rPr>
              <a:t>Mapping individual introns onto organismal evolutionary history shows that many introns inserted into the sites where they are found presently more recently.</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Intron preference for linker region could be the result of selection (they do less harm here than in tightly packed domains.</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Exon shuffling in the maturation of the adaptive immune system is a modern trait of vertebrates. </a:t>
            </a:r>
          </a:p>
          <a:p>
            <a:pPr marL="285750" indent="-285750">
              <a:buFont typeface="Arial"/>
              <a:buChar char="•"/>
              <a:defRPr/>
            </a:pPr>
            <a:r>
              <a:rPr lang="en-US" sz="1600" dirty="0">
                <a:solidFill>
                  <a:srgbClr val="000000"/>
                </a:solidFill>
                <a:latin typeface="Arial" charset="0"/>
                <a:ea typeface="ＭＳ Ｐゴシック" charset="0"/>
                <a:cs typeface="ＭＳ Ｐゴシック" charset="0"/>
              </a:rPr>
              <a:t>Even if some introns are ancient, this does not prove that they played a role in assembling the now existing protein families.  </a:t>
            </a:r>
            <a:br>
              <a:rPr lang="en-US" sz="1600" dirty="0">
                <a:solidFill>
                  <a:srgbClr val="000000"/>
                </a:solidFill>
                <a:latin typeface="Arial" charset="0"/>
                <a:ea typeface="ＭＳ Ｐゴシック" charset="0"/>
                <a:cs typeface="ＭＳ Ｐゴシック" charset="0"/>
              </a:rPr>
            </a:br>
            <a:r>
              <a:rPr lang="en-US" sz="1600" dirty="0">
                <a:solidFill>
                  <a:srgbClr val="000000"/>
                </a:solidFill>
                <a:latin typeface="Arial" charset="0"/>
                <a:ea typeface="ＭＳ Ｐゴシック" charset="0"/>
                <a:cs typeface="ＭＳ Ｐゴシック" charset="0"/>
              </a:rPr>
              <a:t>In the recent evolution (in the presence of many large introns), recombination in introns (exon shuffling appears to be rare – gene fusions are more common)</a:t>
            </a:r>
          </a:p>
          <a:p>
            <a:pPr eaLnBrk="1" hangingPunct="1">
              <a:defRPr/>
            </a:pPr>
            <a:r>
              <a:rPr lang="en-US" sz="1600" dirty="0">
                <a:solidFill>
                  <a:srgbClr val="000000"/>
                </a:solidFill>
                <a:latin typeface="Arial" charset="0"/>
                <a:ea typeface="ＭＳ Ｐゴシック" charset="0"/>
                <a:cs typeface="ＭＳ Ｐゴシック" charset="0"/>
              </a:rPr>
              <a:t> </a:t>
            </a:r>
            <a:r>
              <a:rPr lang="en-US" dirty="0">
                <a:solidFill>
                  <a:srgbClr val="000000"/>
                </a:solidFill>
                <a:latin typeface="Arial" charset="0"/>
                <a:ea typeface="ＭＳ Ｐゴシック" charset="0"/>
                <a:cs typeface="ＭＳ Ｐゴシック" charset="0"/>
              </a:rPr>
              <a:t> </a:t>
            </a:r>
          </a:p>
        </p:txBody>
      </p:sp>
    </p:spTree>
    <p:extLst>
      <p:ext uri="{BB962C8B-B14F-4D97-AF65-F5344CB8AC3E}">
        <p14:creationId xmlns:p14="http://schemas.microsoft.com/office/powerpoint/2010/main" val="837952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B4AE39-1624-254B-8EE4-529FCE33D50D}"/>
              </a:ext>
            </a:extLst>
          </p:cNvPr>
          <p:cNvPicPr>
            <a:picLocks noChangeAspect="1"/>
          </p:cNvPicPr>
          <p:nvPr/>
        </p:nvPicPr>
        <p:blipFill>
          <a:blip r:embed="rId2"/>
          <a:stretch>
            <a:fillRect/>
          </a:stretch>
        </p:blipFill>
        <p:spPr>
          <a:xfrm>
            <a:off x="42129" y="378331"/>
            <a:ext cx="4250725" cy="6101337"/>
          </a:xfrm>
          <a:prstGeom prst="rect">
            <a:avLst/>
          </a:prstGeom>
        </p:spPr>
      </p:pic>
      <p:pic>
        <p:nvPicPr>
          <p:cNvPr id="5" name="Picture 4">
            <a:extLst>
              <a:ext uri="{FF2B5EF4-FFF2-40B4-BE49-F238E27FC236}">
                <a16:creationId xmlns:a16="http://schemas.microsoft.com/office/drawing/2014/main" id="{BA207662-6D41-EC49-93F7-4234DBCE5FB7}"/>
              </a:ext>
            </a:extLst>
          </p:cNvPr>
          <p:cNvPicPr>
            <a:picLocks noChangeAspect="1"/>
          </p:cNvPicPr>
          <p:nvPr/>
        </p:nvPicPr>
        <p:blipFill>
          <a:blip r:embed="rId3"/>
          <a:stretch>
            <a:fillRect/>
          </a:stretch>
        </p:blipFill>
        <p:spPr>
          <a:xfrm>
            <a:off x="4184822" y="1367127"/>
            <a:ext cx="4616369" cy="4327846"/>
          </a:xfrm>
          <a:prstGeom prst="rect">
            <a:avLst/>
          </a:prstGeom>
        </p:spPr>
      </p:pic>
      <p:pic>
        <p:nvPicPr>
          <p:cNvPr id="6" name="Picture 5">
            <a:extLst>
              <a:ext uri="{FF2B5EF4-FFF2-40B4-BE49-F238E27FC236}">
                <a16:creationId xmlns:a16="http://schemas.microsoft.com/office/drawing/2014/main" id="{A4F6BD3E-25E0-2747-96B6-6BA411C7D023}"/>
              </a:ext>
            </a:extLst>
          </p:cNvPr>
          <p:cNvPicPr>
            <a:picLocks noChangeAspect="1"/>
          </p:cNvPicPr>
          <p:nvPr/>
        </p:nvPicPr>
        <p:blipFill>
          <a:blip r:embed="rId4"/>
          <a:stretch>
            <a:fillRect/>
          </a:stretch>
        </p:blipFill>
        <p:spPr>
          <a:xfrm>
            <a:off x="8801191" y="111212"/>
            <a:ext cx="3301589" cy="6227804"/>
          </a:xfrm>
          <a:prstGeom prst="rect">
            <a:avLst/>
          </a:prstGeom>
        </p:spPr>
      </p:pic>
      <p:sp>
        <p:nvSpPr>
          <p:cNvPr id="7" name="TextBox 6">
            <a:extLst>
              <a:ext uri="{FF2B5EF4-FFF2-40B4-BE49-F238E27FC236}">
                <a16:creationId xmlns:a16="http://schemas.microsoft.com/office/drawing/2014/main" id="{98EB230F-2620-5548-B9F0-F063040513A8}"/>
              </a:ext>
            </a:extLst>
          </p:cNvPr>
          <p:cNvSpPr txBox="1"/>
          <p:nvPr/>
        </p:nvSpPr>
        <p:spPr>
          <a:xfrm>
            <a:off x="4991981" y="494271"/>
            <a:ext cx="3110082" cy="369332"/>
          </a:xfrm>
          <a:prstGeom prst="rect">
            <a:avLst/>
          </a:prstGeom>
          <a:noFill/>
        </p:spPr>
        <p:txBody>
          <a:bodyPr wrap="none" rtlCol="0">
            <a:spAutoFit/>
          </a:bodyPr>
          <a:lstStyle/>
          <a:p>
            <a:r>
              <a:rPr lang="en-US" dirty="0"/>
              <a:t>Different ways to draw the tree</a:t>
            </a:r>
          </a:p>
        </p:txBody>
      </p:sp>
      <p:cxnSp>
        <p:nvCxnSpPr>
          <p:cNvPr id="8" name="Straight Arrow Connector 7">
            <a:extLst>
              <a:ext uri="{FF2B5EF4-FFF2-40B4-BE49-F238E27FC236}">
                <a16:creationId xmlns:a16="http://schemas.microsoft.com/office/drawing/2014/main" id="{B758726E-02C3-E143-8A40-D89747A70A6D}"/>
              </a:ext>
            </a:extLst>
          </p:cNvPr>
          <p:cNvCxnSpPr>
            <a:cxnSpLocks/>
          </p:cNvCxnSpPr>
          <p:nvPr/>
        </p:nvCxnSpPr>
        <p:spPr>
          <a:xfrm flipV="1">
            <a:off x="234778" y="3470757"/>
            <a:ext cx="1" cy="2224216"/>
          </a:xfrm>
          <a:prstGeom prst="straightConnector1">
            <a:avLst/>
          </a:prstGeom>
          <a:ln w="444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F4E0F888-3ABA-304A-8767-4E5315B43426}"/>
              </a:ext>
            </a:extLst>
          </p:cNvPr>
          <p:cNvCxnSpPr>
            <a:cxnSpLocks/>
          </p:cNvCxnSpPr>
          <p:nvPr/>
        </p:nvCxnSpPr>
        <p:spPr>
          <a:xfrm>
            <a:off x="6547022" y="3200224"/>
            <a:ext cx="215485" cy="793460"/>
          </a:xfrm>
          <a:prstGeom prst="straightConnector1">
            <a:avLst/>
          </a:prstGeom>
          <a:ln w="444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045C1BA1-5E40-BA4F-84E9-E0AD727D9E45}"/>
              </a:ext>
            </a:extLst>
          </p:cNvPr>
          <p:cNvSpPr txBox="1"/>
          <p:nvPr/>
        </p:nvSpPr>
        <p:spPr>
          <a:xfrm>
            <a:off x="2982443" y="6339016"/>
            <a:ext cx="7802008" cy="369332"/>
          </a:xfrm>
          <a:prstGeom prst="rect">
            <a:avLst/>
          </a:prstGeom>
          <a:noFill/>
        </p:spPr>
        <p:txBody>
          <a:bodyPr wrap="none" rtlCol="0">
            <a:spAutoFit/>
          </a:bodyPr>
          <a:lstStyle/>
          <a:p>
            <a:r>
              <a:rPr lang="en-US" dirty="0"/>
              <a:t>Given that the tree does not have an outgroup, the branch at the root is strange! </a:t>
            </a:r>
          </a:p>
        </p:txBody>
      </p:sp>
    </p:spTree>
    <p:extLst>
      <p:ext uri="{BB962C8B-B14F-4D97-AF65-F5344CB8AC3E}">
        <p14:creationId xmlns:p14="http://schemas.microsoft.com/office/powerpoint/2010/main" val="840715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02325-4B49-D345-8F94-CF7449CBB7DF}"/>
              </a:ext>
            </a:extLst>
          </p:cNvPr>
          <p:cNvSpPr>
            <a:spLocks noGrp="1"/>
          </p:cNvSpPr>
          <p:nvPr>
            <p:ph type="title"/>
          </p:nvPr>
        </p:nvSpPr>
        <p:spPr>
          <a:xfrm>
            <a:off x="-1" y="274320"/>
            <a:ext cx="12004766" cy="788126"/>
          </a:xfrm>
        </p:spPr>
        <p:txBody>
          <a:bodyPr/>
          <a:lstStyle/>
          <a:p>
            <a:r>
              <a:rPr lang="en-US" sz="3600" dirty="0">
                <a:latin typeface="Calibri Light" panose="020F0302020204030204" pitchFamily="34" charset="0"/>
                <a:cs typeface="Calibri Light" panose="020F0302020204030204" pitchFamily="34" charset="0"/>
              </a:rPr>
              <a:t>Predicting Open Reading Frames</a:t>
            </a:r>
          </a:p>
        </p:txBody>
      </p:sp>
      <p:sp>
        <p:nvSpPr>
          <p:cNvPr id="5" name="TextBox 4">
            <a:extLst>
              <a:ext uri="{FF2B5EF4-FFF2-40B4-BE49-F238E27FC236}">
                <a16:creationId xmlns:a16="http://schemas.microsoft.com/office/drawing/2014/main" id="{272CDD4D-802B-9942-BED4-F3B16A2A6B85}"/>
              </a:ext>
            </a:extLst>
          </p:cNvPr>
          <p:cNvSpPr txBox="1"/>
          <p:nvPr/>
        </p:nvSpPr>
        <p:spPr>
          <a:xfrm>
            <a:off x="746760" y="1471638"/>
            <a:ext cx="10698479" cy="4801314"/>
          </a:xfrm>
          <a:prstGeom prst="rect">
            <a:avLst/>
          </a:prstGeom>
          <a:noFill/>
        </p:spPr>
        <p:txBody>
          <a:bodyPr wrap="square" rtlCol="0">
            <a:spAutoFit/>
          </a:bodyPr>
          <a:lstStyle/>
          <a:p>
            <a:r>
              <a:rPr lang="en-US" b="1" dirty="0">
                <a:hlinkClick r:id="rId2"/>
              </a:rPr>
              <a:t>GeneMark</a:t>
            </a:r>
            <a:r>
              <a:rPr lang="en-US" b="1" dirty="0"/>
              <a:t>   uses hidden Markov models and can be trained using training sets </a:t>
            </a:r>
            <a:br>
              <a:rPr lang="en-US" b="1" dirty="0"/>
            </a:br>
            <a:r>
              <a:rPr lang="en-US" b="1" dirty="0"/>
              <a:t>                                            -- works for pro- and eukaryotes  and metagenomes</a:t>
            </a:r>
          </a:p>
          <a:p>
            <a:r>
              <a:rPr lang="en-US" b="1" dirty="0"/>
              <a:t>                                            -- </a:t>
            </a:r>
            <a:r>
              <a:rPr lang="en-US" b="1" dirty="0" err="1"/>
              <a:t>GenemarkS</a:t>
            </a:r>
            <a:r>
              <a:rPr lang="en-US" b="1" dirty="0"/>
              <a:t> is the “standard to gene calling in viruses and prokaryotes</a:t>
            </a:r>
          </a:p>
          <a:p>
            <a:endParaRPr lang="en-US" b="1" dirty="0"/>
          </a:p>
          <a:p>
            <a:r>
              <a:rPr lang="en-US" b="1" dirty="0">
                <a:hlinkClick r:id="rId3"/>
              </a:rPr>
              <a:t>Glimmer</a:t>
            </a:r>
            <a:r>
              <a:rPr lang="en-US" b="1" dirty="0"/>
              <a:t>   was developed for prokaryotes, </a:t>
            </a:r>
            <a:br>
              <a:rPr lang="en-US" b="1" dirty="0"/>
            </a:br>
            <a:r>
              <a:rPr lang="en-US" b="1" dirty="0"/>
              <a:t>					   -- a related software (</a:t>
            </a:r>
            <a:r>
              <a:rPr lang="en-US" b="1" dirty="0">
                <a:hlinkClick r:id="rId4"/>
              </a:rPr>
              <a:t>GlimmerHMM</a:t>
            </a:r>
            <a:r>
              <a:rPr lang="en-US" b="1" dirty="0"/>
              <a:t>) was developed for eukaryotes </a:t>
            </a:r>
            <a:endParaRPr lang="en-US" dirty="0"/>
          </a:p>
          <a:p>
            <a:endParaRPr lang="en-US" dirty="0"/>
          </a:p>
          <a:p>
            <a:endParaRPr lang="en-US" dirty="0"/>
          </a:p>
          <a:p>
            <a:endParaRPr lang="en-US" dirty="0"/>
          </a:p>
          <a:p>
            <a:r>
              <a:rPr lang="en-US" dirty="0"/>
              <a:t>Keep in mind that </a:t>
            </a:r>
            <a:r>
              <a:rPr lang="en-US" i="1" dirty="0"/>
              <a:t>ab initio </a:t>
            </a:r>
            <a:r>
              <a:rPr lang="en-US" dirty="0"/>
              <a:t>approaches work less well than those based on homology.  </a:t>
            </a:r>
          </a:p>
          <a:p>
            <a:r>
              <a:rPr lang="en-US" dirty="0"/>
              <a:t>Popular are </a:t>
            </a:r>
          </a:p>
          <a:p>
            <a:pPr marL="285750" indent="-285750">
              <a:buFont typeface="Arial" panose="020B0604020202020204" pitchFamily="34" charset="0"/>
              <a:buChar char="•"/>
            </a:pPr>
            <a:r>
              <a:rPr lang="en-US" dirty="0">
                <a:hlinkClick r:id="rId5"/>
              </a:rPr>
              <a:t>PROKKA</a:t>
            </a:r>
            <a:r>
              <a:rPr lang="en-US" dirty="0"/>
              <a:t> (described </a:t>
            </a:r>
            <a:r>
              <a:rPr lang="en-US" dirty="0">
                <a:hlinkClick r:id="rId6"/>
              </a:rPr>
              <a:t>here</a:t>
            </a:r>
            <a:r>
              <a:rPr lang="en-US" dirty="0"/>
              <a:t>)</a:t>
            </a:r>
          </a:p>
          <a:p>
            <a:pPr marL="285750" indent="-285750">
              <a:buFont typeface="Arial" panose="020B0604020202020204" pitchFamily="34" charset="0"/>
              <a:buChar char="•"/>
            </a:pPr>
            <a:r>
              <a:rPr lang="en-US" dirty="0">
                <a:hlinkClick r:id="rId7"/>
              </a:rPr>
              <a:t>RAST</a:t>
            </a:r>
            <a:r>
              <a:rPr lang="en-US" dirty="0"/>
              <a:t> </a:t>
            </a:r>
          </a:p>
          <a:p>
            <a:r>
              <a:rPr lang="en-US" dirty="0"/>
              <a:t>Both rely on homology and already annotated similar genomes.  </a:t>
            </a:r>
          </a:p>
          <a:p>
            <a:endParaRPr lang="en-US" dirty="0"/>
          </a:p>
          <a:p>
            <a:r>
              <a:rPr lang="en-US" dirty="0"/>
              <a:t>The cycle of identifying essential genes (</a:t>
            </a:r>
            <a:r>
              <a:rPr lang="en-US" dirty="0" err="1"/>
              <a:t>aatRNAsynthases</a:t>
            </a:r>
            <a:r>
              <a:rPr lang="en-US" dirty="0"/>
              <a:t>, DNA and RNA polymerases, </a:t>
            </a:r>
            <a:r>
              <a:rPr lang="en-US" dirty="0" err="1"/>
              <a:t>ATPsynthases</a:t>
            </a:r>
            <a:r>
              <a:rPr lang="en-US" dirty="0"/>
              <a:t>), and using these to train gene prediction software seems to work well.   </a:t>
            </a:r>
          </a:p>
        </p:txBody>
      </p:sp>
    </p:spTree>
    <p:extLst>
      <p:ext uri="{BB962C8B-B14F-4D97-AF65-F5344CB8AC3E}">
        <p14:creationId xmlns:p14="http://schemas.microsoft.com/office/powerpoint/2010/main" val="29526127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75F5A-73B9-F445-9F1B-BAAEF04376A6}"/>
              </a:ext>
            </a:extLst>
          </p:cNvPr>
          <p:cNvSpPr>
            <a:spLocks noGrp="1"/>
          </p:cNvSpPr>
          <p:nvPr>
            <p:ph type="title"/>
          </p:nvPr>
        </p:nvSpPr>
        <p:spPr/>
        <p:txBody>
          <a:bodyPr/>
          <a:lstStyle/>
          <a:p>
            <a:r>
              <a:rPr lang="en-US" dirty="0"/>
              <a:t>Interlude from class 23</a:t>
            </a:r>
          </a:p>
        </p:txBody>
      </p:sp>
      <p:sp>
        <p:nvSpPr>
          <p:cNvPr id="3" name="Content Placeholder 2">
            <a:extLst>
              <a:ext uri="{FF2B5EF4-FFF2-40B4-BE49-F238E27FC236}">
                <a16:creationId xmlns:a16="http://schemas.microsoft.com/office/drawing/2014/main" id="{2D5DCDE3-B73E-0A48-AA7E-1DE8F496429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73633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85926" y="1435101"/>
            <a:ext cx="8866188" cy="646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err="1">
                <a:solidFill>
                  <a:srgbClr val="000000"/>
                </a:solidFill>
                <a:cs typeface="Arial" charset="0"/>
              </a:rPr>
              <a:t>dN-dS</a:t>
            </a:r>
            <a:r>
              <a:rPr lang="en-US" sz="1800" dirty="0">
                <a:solidFill>
                  <a:srgbClr val="000000"/>
                </a:solidFill>
                <a:cs typeface="Arial" charset="0"/>
              </a:rPr>
              <a:t> &lt; 0 for some </a:t>
            </a:r>
            <a:r>
              <a:rPr lang="en-US" sz="1800" dirty="0" err="1">
                <a:solidFill>
                  <a:srgbClr val="000000"/>
                </a:solidFill>
                <a:cs typeface="Arial" charset="0"/>
              </a:rPr>
              <a:t>ORFan</a:t>
            </a:r>
            <a:r>
              <a:rPr lang="en-US" sz="1800" dirty="0">
                <a:solidFill>
                  <a:srgbClr val="000000"/>
                </a:solidFill>
                <a:cs typeface="Arial" charset="0"/>
              </a:rPr>
              <a:t> </a:t>
            </a:r>
            <a:r>
              <a:rPr lang="en-US" sz="1800" i="1" dirty="0">
                <a:solidFill>
                  <a:srgbClr val="000000"/>
                </a:solidFill>
                <a:cs typeface="Arial" charset="0"/>
              </a:rPr>
              <a:t>E. coli </a:t>
            </a:r>
            <a:r>
              <a:rPr lang="en-US" sz="180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6269214" y="5921405"/>
            <a:ext cx="5137151" cy="2460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03" fontAlgn="base">
              <a:spcBef>
                <a:spcPct val="0"/>
              </a:spcBef>
              <a:spcAft>
                <a:spcPct val="0"/>
              </a:spcAft>
            </a:pPr>
            <a:r>
              <a:rPr lang="en-US" sz="100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1482991" y="2388043"/>
          <a:ext cx="9272056" cy="3016249"/>
        </p:xfrm>
        <a:graphic>
          <a:graphicData uri="http://schemas.openxmlformats.org/drawingml/2006/table">
            <a:tbl>
              <a:tblPr/>
              <a:tblGrid>
                <a:gridCol w="2876252">
                  <a:extLst>
                    <a:ext uri="{9D8B030D-6E8A-4147-A177-3AD203B41FA5}">
                      <a16:colId xmlns:a16="http://schemas.microsoft.com/office/drawing/2014/main" val="20000"/>
                    </a:ext>
                  </a:extLst>
                </a:gridCol>
                <a:gridCol w="1600280">
                  <a:extLst>
                    <a:ext uri="{9D8B030D-6E8A-4147-A177-3AD203B41FA5}">
                      <a16:colId xmlns:a16="http://schemas.microsoft.com/office/drawing/2014/main" val="20001"/>
                    </a:ext>
                  </a:extLst>
                </a:gridCol>
                <a:gridCol w="1598508">
                  <a:extLst>
                    <a:ext uri="{9D8B030D-6E8A-4147-A177-3AD203B41FA5}">
                      <a16:colId xmlns:a16="http://schemas.microsoft.com/office/drawing/2014/main" val="20002"/>
                    </a:ext>
                  </a:extLst>
                </a:gridCol>
                <a:gridCol w="1598508">
                  <a:extLst>
                    <a:ext uri="{9D8B030D-6E8A-4147-A177-3AD203B41FA5}">
                      <a16:colId xmlns:a16="http://schemas.microsoft.com/office/drawing/2014/main" val="20003"/>
                    </a:ext>
                  </a:extLst>
                </a:gridCol>
                <a:gridCol w="1598508">
                  <a:extLst>
                    <a:ext uri="{9D8B030D-6E8A-4147-A177-3AD203B41FA5}">
                      <a16:colId xmlns:a16="http://schemas.microsoft.com/office/drawing/2014/main" val="20004"/>
                    </a:ext>
                  </a:extLst>
                </a:gridCol>
              </a:tblGrid>
              <a:tr h="669147">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99996">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907111">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83999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991349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1857377" y="284163"/>
            <a:ext cx="85201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a:solidFill>
                  <a:srgbClr val="000000"/>
                </a:solidFill>
                <a:cs typeface="Arial" charset="0"/>
              </a:rPr>
              <a:t>Vertically Inherited Genes  Not Expressed for Function</a:t>
            </a:r>
            <a:endParaRPr lang="en-US" sz="20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1857376" y="1808163"/>
            <a:ext cx="8569325" cy="443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6008971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2882350" y="1553741"/>
          <a:ext cx="6158465" cy="4618460"/>
        </p:xfrm>
        <a:graphic>
          <a:graphicData uri="http://schemas.openxmlformats.org/presentationml/2006/ole">
            <mc:AlternateContent xmlns:mc="http://schemas.openxmlformats.org/markup-compatibility/2006">
              <mc:Choice xmlns:v="urn:schemas-microsoft-com:vml" Requires="v">
                <p:oleObj spid="_x0000_s2049" name="Photo Editor Photo" r:id="rId4" imgW="6095238" imgH="4572396" progId="">
                  <p:embed/>
                </p:oleObj>
              </mc:Choice>
              <mc:Fallback>
                <p:oleObj name="Photo Editor Photo" r:id="rId4" imgW="6095238" imgH="4572396" progId="">
                  <p:embed/>
                  <p:pic>
                    <p:nvPicPr>
                      <p:cNvPr id="16076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350" y="1553741"/>
                        <a:ext cx="6158465" cy="4618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1812927" y="115889"/>
            <a:ext cx="8016875" cy="1631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2000" dirty="0">
                <a:solidFill>
                  <a:srgbClr val="000000"/>
                </a:solidFill>
                <a:hlinkClick r:id="rId6"/>
              </a:rPr>
              <a:t>here </a:t>
            </a:r>
            <a:r>
              <a:rPr lang="en-US" sz="20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2" y="2859089"/>
            <a:ext cx="2193925"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2" name="Line 5"/>
          <p:cNvSpPr>
            <a:spLocks noChangeShapeType="1"/>
          </p:cNvSpPr>
          <p:nvPr/>
        </p:nvSpPr>
        <p:spPr bwMode="auto">
          <a:xfrm>
            <a:off x="1812927" y="2859089"/>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5" rIns="91429" bIns="45715"/>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1812927" y="2859089"/>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5" rIns="91429" bIns="45715"/>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8610602" y="873127"/>
            <a:ext cx="1954213" cy="4537075"/>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0775" name="Line 11"/>
          <p:cNvSpPr>
            <a:spLocks noChangeShapeType="1"/>
          </p:cNvSpPr>
          <p:nvPr/>
        </p:nvSpPr>
        <p:spPr bwMode="auto">
          <a:xfrm>
            <a:off x="8659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5" rIns="91429" bIns="45715"/>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8659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5" rIns="91429" bIns="45715"/>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720852" y="6156325"/>
            <a:ext cx="8843963" cy="615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5" rIns="91429"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372190375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20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660527" y="1049338"/>
            <a:ext cx="6556375" cy="18605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701801" y="3476627"/>
            <a:ext cx="6472239"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a:spLocks noChangeArrowheads="1"/>
          </p:cNvSpPr>
          <p:nvPr/>
        </p:nvSpPr>
        <p:spPr bwMode="auto">
          <a:xfrm>
            <a:off x="3698877" y="1049339"/>
            <a:ext cx="157163"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5" tIns="46705" rIns="89815" bIns="46705" anchor="ctr"/>
          <a:lstStyle/>
          <a:p>
            <a:pPr defTabSz="911203"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3019426" y="3462339"/>
            <a:ext cx="158751"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5" tIns="46705" rIns="89815" bIns="46705" anchor="ctr"/>
          <a:lstStyle/>
          <a:p>
            <a:pPr defTabSz="911203"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8139549" y="1251526"/>
          <a:ext cx="2528455" cy="51364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5021264" y="2936872"/>
            <a:ext cx="3057525" cy="412750"/>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6" y="3012315"/>
              <a:ext cx="2059146" cy="246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000000"/>
                  </a:solidFill>
                </a:rPr>
                <a:t>1 non-synonymous change</a:t>
              </a:r>
            </a:p>
          </p:txBody>
        </p:sp>
      </p:grpSp>
      <p:grpSp>
        <p:nvGrpSpPr>
          <p:cNvPr id="273416" name="Group 3"/>
          <p:cNvGrpSpPr>
            <a:grpSpLocks/>
          </p:cNvGrpSpPr>
          <p:nvPr/>
        </p:nvGrpSpPr>
        <p:grpSpPr bwMode="auto">
          <a:xfrm>
            <a:off x="3470276" y="2813049"/>
            <a:ext cx="2360613" cy="246221"/>
            <a:chOff x="1947046" y="2813663"/>
            <a:chExt cx="2359708" cy="246382"/>
          </a:xfrm>
        </p:grpSpPr>
        <p:sp>
          <p:nvSpPr>
            <p:cNvPr id="273420" name="TextBox 2"/>
            <p:cNvSpPr txBox="1">
              <a:spLocks noChangeArrowheads="1"/>
            </p:cNvSpPr>
            <p:nvPr/>
          </p:nvSpPr>
          <p:spPr bwMode="auto">
            <a:xfrm>
              <a:off x="1947046" y="2813663"/>
              <a:ext cx="2359708" cy="246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00" b="1">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2800353" y="3225797"/>
            <a:ext cx="2359025" cy="246221"/>
            <a:chOff x="1275789" y="3226244"/>
            <a:chExt cx="2359708" cy="246382"/>
          </a:xfrm>
        </p:grpSpPr>
        <p:sp>
          <p:nvSpPr>
            <p:cNvPr id="273418" name="TextBox 11"/>
            <p:cNvSpPr txBox="1">
              <a:spLocks noChangeArrowheads="1"/>
            </p:cNvSpPr>
            <p:nvPr/>
          </p:nvSpPr>
          <p:spPr bwMode="auto">
            <a:xfrm>
              <a:off x="1275789" y="3226244"/>
              <a:ext cx="2359708" cy="246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00" b="1">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30037444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1846263" y="217490"/>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340" y="4076702"/>
            <a:ext cx="3514725" cy="2551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463" y="4081463"/>
            <a:ext cx="3509963" cy="25463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463" y="1403349"/>
            <a:ext cx="3509963" cy="25479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6870700" y="1074739"/>
            <a:ext cx="3265488"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dirty="0">
                <a:solidFill>
                  <a:srgbClr val="000000"/>
                </a:solidFill>
              </a:rPr>
              <a:t>Probability distribution</a:t>
            </a:r>
          </a:p>
        </p:txBody>
      </p:sp>
      <p:sp>
        <p:nvSpPr>
          <p:cNvPr id="32" name="TextBox 31"/>
          <p:cNvSpPr txBox="1">
            <a:spLocks noChangeArrowheads="1"/>
          </p:cNvSpPr>
          <p:nvPr/>
        </p:nvSpPr>
        <p:spPr bwMode="auto">
          <a:xfrm>
            <a:off x="3205165" y="1033464"/>
            <a:ext cx="3267075"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dirty="0">
                <a:solidFill>
                  <a:srgbClr val="000000"/>
                </a:solidFill>
              </a:rPr>
              <a:t>Count distribution from simulations </a:t>
            </a:r>
          </a:p>
        </p:txBody>
      </p:sp>
      <p:sp>
        <p:nvSpPr>
          <p:cNvPr id="4" name="TextBox 3"/>
          <p:cNvSpPr txBox="1">
            <a:spLocks noChangeArrowheads="1"/>
          </p:cNvSpPr>
          <p:nvPr/>
        </p:nvSpPr>
        <p:spPr bwMode="auto">
          <a:xfrm>
            <a:off x="1574800" y="2133601"/>
            <a:ext cx="1557339" cy="27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000000"/>
                </a:solidFill>
                <a:cs typeface="Arial" charset="0"/>
              </a:rPr>
              <a:t>Non-synonymous</a:t>
            </a:r>
          </a:p>
        </p:txBody>
      </p:sp>
      <p:sp>
        <p:nvSpPr>
          <p:cNvPr id="34" name="TextBox 33"/>
          <p:cNvSpPr txBox="1">
            <a:spLocks noChangeArrowheads="1"/>
          </p:cNvSpPr>
          <p:nvPr/>
        </p:nvSpPr>
        <p:spPr bwMode="auto">
          <a:xfrm>
            <a:off x="1574800" y="5213352"/>
            <a:ext cx="1557339" cy="2768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340" y="1403351"/>
            <a:ext cx="3514725"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a:grpSpLocks/>
          </p:cNvGrpSpPr>
          <p:nvPr/>
        </p:nvGrpSpPr>
        <p:grpSpPr bwMode="auto">
          <a:xfrm>
            <a:off x="7912101" y="2665414"/>
            <a:ext cx="1098551"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49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90</a:t>
              </a:r>
            </a:p>
            <a:p>
              <a:pPr eaLnBrk="1" fontAlgn="base" hangingPunct="1">
                <a:spcBef>
                  <a:spcPct val="0"/>
                </a:spcBef>
                <a:spcAft>
                  <a:spcPct val="0"/>
                </a:spcAft>
              </a:pPr>
              <a:r>
                <a:rPr lang="en-US" sz="1000" b="1">
                  <a:solidFill>
                    <a:srgbClr val="FF0000"/>
                  </a:solidFill>
                </a:rPr>
                <a:t>k= 24</a:t>
              </a:r>
            </a:p>
            <a:p>
              <a:pPr eaLnBrk="1" fontAlgn="base" hangingPunct="1">
                <a:spcBef>
                  <a:spcPct val="0"/>
                </a:spcBef>
                <a:spcAft>
                  <a:spcPct val="0"/>
                </a:spcAft>
              </a:pPr>
              <a:r>
                <a:rPr lang="en-US" sz="1000" b="1">
                  <a:solidFill>
                    <a:srgbClr val="FF0000"/>
                  </a:solidFill>
                </a:rPr>
                <a:t>p=0.763</a:t>
              </a:r>
            </a:p>
            <a:p>
              <a:pPr eaLnBrk="1" fontAlgn="base" hangingPunct="1">
                <a:spcBef>
                  <a:spcPct val="0"/>
                </a:spcBef>
                <a:spcAft>
                  <a:spcPct val="0"/>
                </a:spcAft>
              </a:pPr>
              <a:r>
                <a:rPr lang="en-US" sz="1000" b="1">
                  <a:solidFill>
                    <a:srgbClr val="FF0000"/>
                  </a:solidFill>
                </a:rPr>
                <a:t>P(≤24)=3.63E-23</a:t>
              </a:r>
            </a:p>
          </p:txBody>
        </p:sp>
      </p:grpSp>
      <p:grpSp>
        <p:nvGrpSpPr>
          <p:cNvPr id="20" name="Group 19"/>
          <p:cNvGrpSpPr>
            <a:grpSpLocks/>
          </p:cNvGrpSpPr>
          <p:nvPr/>
        </p:nvGrpSpPr>
        <p:grpSpPr bwMode="auto">
          <a:xfrm>
            <a:off x="4384675" y="2973388"/>
            <a:ext cx="1098551"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Observed=24</a:t>
              </a:r>
            </a:p>
            <a:p>
              <a:pPr eaLnBrk="1" fontAlgn="base" hangingPunct="1">
                <a:spcBef>
                  <a:spcPct val="0"/>
                </a:spcBef>
                <a:spcAft>
                  <a:spcPct val="0"/>
                </a:spcAft>
              </a:pPr>
              <a:r>
                <a:rPr lang="en-US" sz="1000" b="1">
                  <a:solidFill>
                    <a:srgbClr val="FF0000"/>
                  </a:solidFill>
                </a:rPr>
                <a:t>P(≤24) &lt; 10</a:t>
              </a:r>
              <a:r>
                <a:rPr lang="en-US" sz="1000" b="1" baseline="30000">
                  <a:solidFill>
                    <a:srgbClr val="FF0000"/>
                  </a:solidFill>
                </a:rPr>
                <a:t>-6</a:t>
              </a:r>
            </a:p>
          </p:txBody>
        </p:sp>
      </p:grpSp>
      <p:grpSp>
        <p:nvGrpSpPr>
          <p:cNvPr id="24" name="Group 23"/>
          <p:cNvGrpSpPr>
            <a:grpSpLocks/>
          </p:cNvGrpSpPr>
          <p:nvPr/>
        </p:nvGrpSpPr>
        <p:grpSpPr bwMode="auto">
          <a:xfrm>
            <a:off x="8616949" y="5346701"/>
            <a:ext cx="984251"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90</a:t>
              </a:r>
            </a:p>
            <a:p>
              <a:pPr eaLnBrk="1" fontAlgn="base" hangingPunct="1">
                <a:spcBef>
                  <a:spcPct val="0"/>
                </a:spcBef>
                <a:spcAft>
                  <a:spcPct val="0"/>
                </a:spcAft>
              </a:pPr>
              <a:r>
                <a:rPr lang="en-US" sz="1000" b="1">
                  <a:solidFill>
                    <a:srgbClr val="FF0000"/>
                  </a:solidFill>
                </a:rPr>
                <a:t>k= 66</a:t>
              </a:r>
            </a:p>
            <a:p>
              <a:pPr eaLnBrk="1" fontAlgn="base" hangingPunct="1">
                <a:spcBef>
                  <a:spcPct val="0"/>
                </a:spcBef>
                <a:spcAft>
                  <a:spcPct val="0"/>
                </a:spcAft>
              </a:pPr>
              <a:r>
                <a:rPr lang="en-US" sz="1000" b="1">
                  <a:solidFill>
                    <a:srgbClr val="FF0000"/>
                  </a:solidFill>
                </a:rPr>
                <a:t>p=0.2365</a:t>
              </a:r>
            </a:p>
            <a:p>
              <a:pPr eaLnBrk="1" fontAlgn="base" hangingPunct="1">
                <a:spcBef>
                  <a:spcPct val="0"/>
                </a:spcBef>
                <a:spcAft>
                  <a:spcPct val="0"/>
                </a:spcAft>
              </a:pPr>
              <a:r>
                <a:rPr lang="en-US" sz="1000" b="1">
                  <a:solidFill>
                    <a:srgbClr val="FF0000"/>
                  </a:solidFill>
                </a:rPr>
                <a:t>P(≥66)=3.22E-23</a:t>
              </a:r>
            </a:p>
          </p:txBody>
        </p:sp>
      </p:grpSp>
      <p:grpSp>
        <p:nvGrpSpPr>
          <p:cNvPr id="28" name="Group 27"/>
          <p:cNvGrpSpPr>
            <a:grpSpLocks/>
          </p:cNvGrpSpPr>
          <p:nvPr/>
        </p:nvGrpSpPr>
        <p:grpSpPr bwMode="auto">
          <a:xfrm>
            <a:off x="4838701" y="5668967"/>
            <a:ext cx="985839" cy="671513"/>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Observed=66</a:t>
              </a:r>
            </a:p>
            <a:p>
              <a:pPr eaLnBrk="1" fontAlgn="base" hangingPunct="1">
                <a:spcBef>
                  <a:spcPct val="0"/>
                </a:spcBef>
                <a:spcAft>
                  <a:spcPct val="0"/>
                </a:spcAft>
              </a:pPr>
              <a:r>
                <a:rPr lang="en-US" sz="1000" b="1">
                  <a:solidFill>
                    <a:srgbClr val="FF0000"/>
                  </a:solidFill>
                </a:rPr>
                <a:t>P(≥66) &lt; 10</a:t>
              </a:r>
              <a:r>
                <a:rPr lang="en-US" sz="1000" b="1" baseline="30000">
                  <a:solidFill>
                    <a:srgbClr val="FF0000"/>
                  </a:solidFill>
                </a:rPr>
                <a:t>-6</a:t>
              </a:r>
            </a:p>
          </p:txBody>
        </p:sp>
      </p:grpSp>
      <p:sp>
        <p:nvSpPr>
          <p:cNvPr id="6" name="TextBox 5"/>
          <p:cNvSpPr txBox="1">
            <a:spLocks noChangeArrowheads="1"/>
          </p:cNvSpPr>
          <p:nvPr/>
        </p:nvSpPr>
        <p:spPr bwMode="auto">
          <a:xfrm>
            <a:off x="3559175" y="1666877"/>
            <a:ext cx="1652588" cy="246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n=90</a:t>
            </a:r>
          </a:p>
        </p:txBody>
      </p:sp>
      <p:sp>
        <p:nvSpPr>
          <p:cNvPr id="27" name="TextBox 26"/>
          <p:cNvSpPr txBox="1">
            <a:spLocks noChangeArrowheads="1"/>
          </p:cNvSpPr>
          <p:nvPr/>
        </p:nvSpPr>
        <p:spPr bwMode="auto">
          <a:xfrm>
            <a:off x="4819651" y="4402140"/>
            <a:ext cx="1652588" cy="246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n=90</a:t>
            </a:r>
          </a:p>
        </p:txBody>
      </p:sp>
    </p:spTree>
    <p:extLst>
      <p:ext uri="{BB962C8B-B14F-4D97-AF65-F5344CB8AC3E}">
        <p14:creationId xmlns:p14="http://schemas.microsoft.com/office/powerpoint/2010/main" val="14762528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955802" y="5938992"/>
            <a:ext cx="8410575" cy="707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a:solidFill>
                  <a:srgbClr val="000000"/>
                </a:solidFill>
              </a:rPr>
              <a:t>Values well under the </a:t>
            </a:r>
            <a:r>
              <a:rPr lang="en-US" sz="2000" i="1" dirty="0">
                <a:solidFill>
                  <a:srgbClr val="000000"/>
                </a:solidFill>
              </a:rPr>
              <a:t>p</a:t>
            </a:r>
            <a:r>
              <a:rPr lang="en-US" sz="2000" dirty="0">
                <a:solidFill>
                  <a:srgbClr val="000000"/>
                </a:solidFill>
              </a:rPr>
              <a:t>=0.01 threshold, suggesting rejection of the null hypothesis of neutral evolution of </a:t>
            </a:r>
            <a:r>
              <a:rPr lang="en-US" sz="2000" dirty="0" err="1">
                <a:solidFill>
                  <a:srgbClr val="000000"/>
                </a:solidFill>
              </a:rPr>
              <a:t>prophage</a:t>
            </a:r>
            <a:r>
              <a:rPr lang="en-US" sz="2000" dirty="0">
                <a:solidFill>
                  <a:srgbClr val="000000"/>
                </a:solidFill>
              </a:rPr>
              <a:t> sequences. </a:t>
            </a:r>
          </a:p>
        </p:txBody>
      </p:sp>
      <p:sp>
        <p:nvSpPr>
          <p:cNvPr id="277506" name="Title 1"/>
          <p:cNvSpPr>
            <a:spLocks noGrp="1"/>
          </p:cNvSpPr>
          <p:nvPr>
            <p:ph type="title"/>
          </p:nvPr>
        </p:nvSpPr>
        <p:spPr>
          <a:xfrm>
            <a:off x="1846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1803402" y="1338263"/>
          <a:ext cx="8647114" cy="4435479"/>
        </p:xfrm>
        <a:graphic>
          <a:graphicData uri="http://schemas.openxmlformats.org/drawingml/2006/table">
            <a:tbl>
              <a:tblPr firstRow="1" bandRow="1"/>
              <a:tblGrid>
                <a:gridCol w="1203723">
                  <a:extLst>
                    <a:ext uri="{9D8B030D-6E8A-4147-A177-3AD203B41FA5}">
                      <a16:colId xmlns:a16="http://schemas.microsoft.com/office/drawing/2014/main" val="20000"/>
                    </a:ext>
                  </a:extLst>
                </a:gridCol>
                <a:gridCol w="877132">
                  <a:extLst>
                    <a:ext uri="{9D8B030D-6E8A-4147-A177-3AD203B41FA5}">
                      <a16:colId xmlns:a16="http://schemas.microsoft.com/office/drawing/2014/main" val="20001"/>
                    </a:ext>
                  </a:extLst>
                </a:gridCol>
                <a:gridCol w="979775">
                  <a:extLst>
                    <a:ext uri="{9D8B030D-6E8A-4147-A177-3AD203B41FA5}">
                      <a16:colId xmlns:a16="http://schemas.microsoft.com/office/drawing/2014/main" val="20002"/>
                    </a:ext>
                  </a:extLst>
                </a:gridCol>
                <a:gridCol w="1097905">
                  <a:extLst>
                    <a:ext uri="{9D8B030D-6E8A-4147-A177-3AD203B41FA5}">
                      <a16:colId xmlns:a16="http://schemas.microsoft.com/office/drawing/2014/main" val="20003"/>
                    </a:ext>
                  </a:extLst>
                </a:gridCol>
                <a:gridCol w="990128">
                  <a:extLst>
                    <a:ext uri="{9D8B030D-6E8A-4147-A177-3AD203B41FA5}">
                      <a16:colId xmlns:a16="http://schemas.microsoft.com/office/drawing/2014/main" val="20004"/>
                    </a:ext>
                  </a:extLst>
                </a:gridCol>
                <a:gridCol w="924119">
                  <a:extLst>
                    <a:ext uri="{9D8B030D-6E8A-4147-A177-3AD203B41FA5}">
                      <a16:colId xmlns:a16="http://schemas.microsoft.com/office/drawing/2014/main" val="20005"/>
                    </a:ext>
                  </a:extLst>
                </a:gridCol>
                <a:gridCol w="990128">
                  <a:extLst>
                    <a:ext uri="{9D8B030D-6E8A-4147-A177-3AD203B41FA5}">
                      <a16:colId xmlns:a16="http://schemas.microsoft.com/office/drawing/2014/main" val="20006"/>
                    </a:ext>
                  </a:extLst>
                </a:gridCol>
                <a:gridCol w="858111">
                  <a:extLst>
                    <a:ext uri="{9D8B030D-6E8A-4147-A177-3AD203B41FA5}">
                      <a16:colId xmlns:a16="http://schemas.microsoft.com/office/drawing/2014/main" val="20007"/>
                    </a:ext>
                  </a:extLst>
                </a:gridCol>
                <a:gridCol w="726093">
                  <a:extLst>
                    <a:ext uri="{9D8B030D-6E8A-4147-A177-3AD203B41FA5}">
                      <a16:colId xmlns:a16="http://schemas.microsoft.com/office/drawing/2014/main" val="20008"/>
                    </a:ext>
                  </a:extLst>
                </a:gridCol>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Alignment</a:t>
                      </a:r>
                    </a:p>
                    <a:p>
                      <a:pPr algn="ctr" fontAlgn="b"/>
                      <a:r>
                        <a:rPr lang="en-US" sz="1200" b="1" u="none" strike="noStrike" dirty="0">
                          <a:solidFill>
                            <a:schemeClr val="bg1"/>
                          </a:solidFill>
                          <a:effectLst/>
                          <a:latin typeface="Gill Sans MT" pitchFamily="34" charset="0"/>
                        </a:rPr>
                        <a:t>Length (</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changes*</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Minimum</a:t>
                      </a:r>
                      <a:r>
                        <a:rPr lang="en-US" sz="1200" b="1" u="none" strike="noStrike" baseline="0" dirty="0">
                          <a:solidFill>
                            <a:schemeClr val="bg1"/>
                          </a:solidFill>
                          <a:effectLst/>
                          <a:latin typeface="Gill Sans MT" pitchFamily="34" charset="0"/>
                        </a:rPr>
                        <a:t> number of s</a:t>
                      </a:r>
                      <a:r>
                        <a:rPr lang="en-US" sz="1200" b="1" u="none" strike="noStrike" dirty="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Major capsid</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capsid C</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H</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L</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403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Host specificity J</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fiber K</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assembly I</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tape measure protein</a:t>
                      </a:r>
                      <a:endParaRPr lang="en-US" sz="1200" b="1" i="0" u="none" strike="noStrike" dirty="0">
                        <a:solidFill>
                          <a:schemeClr val="bg1"/>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9"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032188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EC21A-70F9-524F-AAFA-D5E797A5F65F}"/>
              </a:ext>
            </a:extLst>
          </p:cNvPr>
          <p:cNvSpPr>
            <a:spLocks noGrp="1"/>
          </p:cNvSpPr>
          <p:nvPr>
            <p:ph idx="1"/>
          </p:nvPr>
        </p:nvSpPr>
        <p:spPr>
          <a:xfrm>
            <a:off x="890395" y="1096963"/>
            <a:ext cx="10985517" cy="4664075"/>
          </a:xfrm>
        </p:spPr>
        <p:txBody>
          <a:bodyPr/>
          <a:lstStyle/>
          <a:p>
            <a:pPr marL="0" indent="0">
              <a:buNone/>
            </a:pPr>
            <a:r>
              <a:rPr lang="en-US" dirty="0" err="1"/>
              <a:t>dN</a:t>
            </a:r>
            <a:r>
              <a:rPr lang="en-US" dirty="0"/>
              <a:t>/</a:t>
            </a:r>
            <a:r>
              <a:rPr lang="en-US" dirty="0" err="1"/>
              <a:t>dS</a:t>
            </a:r>
            <a:r>
              <a:rPr lang="en-US" dirty="0"/>
              <a:t> &lt; 1  is not sufficient evidence for the beneficial function of the encoded protein.  </a:t>
            </a:r>
          </a:p>
          <a:p>
            <a:pPr marL="0" indent="0">
              <a:buNone/>
            </a:pPr>
            <a:r>
              <a:rPr lang="en-US" dirty="0"/>
              <a:t>Prophages that have not been active as phages and are inherited vertically have a </a:t>
            </a:r>
            <a:r>
              <a:rPr lang="en-US" dirty="0" err="1"/>
              <a:t>dN</a:t>
            </a:r>
            <a:r>
              <a:rPr lang="en-US" dirty="0"/>
              <a:t>/</a:t>
            </a:r>
            <a:r>
              <a:rPr lang="en-US" dirty="0" err="1"/>
              <a:t>dS</a:t>
            </a:r>
            <a:r>
              <a:rPr lang="en-US" dirty="0"/>
              <a:t> below 1. </a:t>
            </a:r>
          </a:p>
          <a:p>
            <a:pPr marL="0" indent="0">
              <a:buNone/>
            </a:pPr>
            <a:r>
              <a:rPr lang="en-US" dirty="0"/>
              <a:t>Purifying selection (</a:t>
            </a:r>
            <a:r>
              <a:rPr lang="en-US" dirty="0" err="1"/>
              <a:t>dN</a:t>
            </a:r>
            <a:r>
              <a:rPr lang="en-US" dirty="0"/>
              <a:t>/</a:t>
            </a:r>
            <a:r>
              <a:rPr lang="en-US" dirty="0" err="1"/>
              <a:t>dS</a:t>
            </a:r>
            <a:r>
              <a:rPr lang="en-US" dirty="0"/>
              <a:t> &lt; 1) may occur because the gene product after the mutation is detrimental, not because the gene before mutation was beneficial. </a:t>
            </a:r>
          </a:p>
        </p:txBody>
      </p:sp>
    </p:spTree>
    <p:extLst>
      <p:ext uri="{BB962C8B-B14F-4D97-AF65-F5344CB8AC3E}">
        <p14:creationId xmlns:p14="http://schemas.microsoft.com/office/powerpoint/2010/main" val="28242453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a:hlinkClick r:id="rId2"/>
          </p:cNvPr>
          <p:cNvPicPr>
            <a:picLocks noChangeAspect="1"/>
          </p:cNvPicPr>
          <p:nvPr/>
        </p:nvPicPr>
        <p:blipFill>
          <a:blip r:embed="rId3"/>
          <a:stretch>
            <a:fillRect/>
          </a:stretch>
        </p:blipFill>
        <p:spPr>
          <a:xfrm>
            <a:off x="1524000" y="1049055"/>
            <a:ext cx="9144000" cy="4759890"/>
          </a:xfrm>
          <a:prstGeom prst="rect">
            <a:avLst/>
          </a:prstGeom>
        </p:spPr>
      </p:pic>
    </p:spTree>
    <p:extLst>
      <p:ext uri="{BB962C8B-B14F-4D97-AF65-F5344CB8AC3E}">
        <p14:creationId xmlns:p14="http://schemas.microsoft.com/office/powerpoint/2010/main" val="897470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FB0B0-DD54-6D48-950B-DA6B9B2BEDF2}"/>
              </a:ext>
            </a:extLst>
          </p:cNvPr>
          <p:cNvPicPr>
            <a:picLocks noChangeAspect="1"/>
          </p:cNvPicPr>
          <p:nvPr/>
        </p:nvPicPr>
        <p:blipFill>
          <a:blip r:embed="rId2"/>
          <a:stretch>
            <a:fillRect/>
          </a:stretch>
        </p:blipFill>
        <p:spPr>
          <a:xfrm>
            <a:off x="0" y="1027906"/>
            <a:ext cx="5314145" cy="5810850"/>
          </a:xfrm>
          <a:prstGeom prst="rect">
            <a:avLst/>
          </a:prstGeom>
        </p:spPr>
      </p:pic>
      <p:cxnSp>
        <p:nvCxnSpPr>
          <p:cNvPr id="5" name="Straight Arrow Connector 4">
            <a:extLst>
              <a:ext uri="{FF2B5EF4-FFF2-40B4-BE49-F238E27FC236}">
                <a16:creationId xmlns:a16="http://schemas.microsoft.com/office/drawing/2014/main" id="{75104CEF-A7BE-9548-ADA1-6BF84149FC85}"/>
              </a:ext>
            </a:extLst>
          </p:cNvPr>
          <p:cNvCxnSpPr>
            <a:cxnSpLocks/>
          </p:cNvCxnSpPr>
          <p:nvPr/>
        </p:nvCxnSpPr>
        <p:spPr>
          <a:xfrm flipH="1">
            <a:off x="531341" y="687633"/>
            <a:ext cx="1037966" cy="1375945"/>
          </a:xfrm>
          <a:prstGeom prst="straightConnector1">
            <a:avLst/>
          </a:prstGeom>
          <a:ln w="44450" cap="flat" cmpd="sng" algn="ctr">
            <a:solidFill>
              <a:srgbClr val="FF0000">
                <a:alpha val="46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4E5820A7-6DCB-E04A-A46E-B44734F58C43}"/>
              </a:ext>
            </a:extLst>
          </p:cNvPr>
          <p:cNvSpPr txBox="1"/>
          <p:nvPr/>
        </p:nvSpPr>
        <p:spPr>
          <a:xfrm>
            <a:off x="1569307" y="318301"/>
            <a:ext cx="4394601" cy="369332"/>
          </a:xfrm>
          <a:prstGeom prst="rect">
            <a:avLst/>
          </a:prstGeom>
          <a:noFill/>
        </p:spPr>
        <p:txBody>
          <a:bodyPr wrap="none" rtlCol="0">
            <a:spAutoFit/>
          </a:bodyPr>
          <a:lstStyle/>
          <a:p>
            <a:r>
              <a:rPr lang="en-US" dirty="0"/>
              <a:t>moving the toot length lever to the left helps</a:t>
            </a:r>
          </a:p>
        </p:txBody>
      </p:sp>
      <p:pic>
        <p:nvPicPr>
          <p:cNvPr id="11" name="Picture 10">
            <a:extLst>
              <a:ext uri="{FF2B5EF4-FFF2-40B4-BE49-F238E27FC236}">
                <a16:creationId xmlns:a16="http://schemas.microsoft.com/office/drawing/2014/main" id="{98FD28B3-6A55-674B-AA0C-1378B075246F}"/>
              </a:ext>
            </a:extLst>
          </p:cNvPr>
          <p:cNvPicPr>
            <a:picLocks noChangeAspect="1"/>
          </p:cNvPicPr>
          <p:nvPr/>
        </p:nvPicPr>
        <p:blipFill>
          <a:blip r:embed="rId3"/>
          <a:stretch>
            <a:fillRect/>
          </a:stretch>
        </p:blipFill>
        <p:spPr>
          <a:xfrm>
            <a:off x="6289589" y="1003885"/>
            <a:ext cx="5727661" cy="5672646"/>
          </a:xfrm>
          <a:prstGeom prst="rect">
            <a:avLst/>
          </a:prstGeom>
        </p:spPr>
      </p:pic>
      <p:cxnSp>
        <p:nvCxnSpPr>
          <p:cNvPr id="12" name="Straight Arrow Connector 11">
            <a:extLst>
              <a:ext uri="{FF2B5EF4-FFF2-40B4-BE49-F238E27FC236}">
                <a16:creationId xmlns:a16="http://schemas.microsoft.com/office/drawing/2014/main" id="{F248DA07-3DF6-C14B-B873-96DC62333458}"/>
              </a:ext>
            </a:extLst>
          </p:cNvPr>
          <p:cNvCxnSpPr>
            <a:cxnSpLocks/>
          </p:cNvCxnSpPr>
          <p:nvPr/>
        </p:nvCxnSpPr>
        <p:spPr>
          <a:xfrm>
            <a:off x="6228094" y="648966"/>
            <a:ext cx="649763" cy="2217802"/>
          </a:xfrm>
          <a:prstGeom prst="straightConnector1">
            <a:avLst/>
          </a:prstGeom>
          <a:ln w="44450" cap="flat" cmpd="sng" algn="ctr">
            <a:solidFill>
              <a:srgbClr val="FF0000">
                <a:alpha val="46000"/>
              </a:srgb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587218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907831" y="0"/>
            <a:ext cx="8376339" cy="6858000"/>
          </a:xfrm>
          <a:prstGeom prst="rect">
            <a:avLst/>
          </a:prstGeom>
        </p:spPr>
      </p:pic>
    </p:spTree>
    <p:extLst>
      <p:ext uri="{BB962C8B-B14F-4D97-AF65-F5344CB8AC3E}">
        <p14:creationId xmlns:p14="http://schemas.microsoft.com/office/powerpoint/2010/main" val="2003494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562585" y="0"/>
            <a:ext cx="7066831" cy="6858000"/>
          </a:xfrm>
          <a:prstGeom prst="rect">
            <a:avLst/>
          </a:prstGeom>
        </p:spPr>
      </p:pic>
    </p:spTree>
    <p:extLst>
      <p:ext uri="{BB962C8B-B14F-4D97-AF65-F5344CB8AC3E}">
        <p14:creationId xmlns:p14="http://schemas.microsoft.com/office/powerpoint/2010/main" val="13755731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0E525-056E-094E-9305-5B7184666894}"/>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521F4807-55FA-1340-9A24-54C967F63B0B}"/>
              </a:ext>
            </a:extLst>
          </p:cNvPr>
          <p:cNvSpPr txBox="1"/>
          <p:nvPr/>
        </p:nvSpPr>
        <p:spPr>
          <a:xfrm>
            <a:off x="274320" y="1606732"/>
            <a:ext cx="8300349" cy="923330"/>
          </a:xfrm>
          <a:prstGeom prst="rect">
            <a:avLst/>
          </a:prstGeom>
          <a:noFill/>
        </p:spPr>
        <p:txBody>
          <a:bodyPr wrap="none" rtlCol="0">
            <a:spAutoFit/>
          </a:bodyPr>
          <a:lstStyle/>
          <a:p>
            <a:r>
              <a:rPr lang="en-US" dirty="0">
                <a:hlinkClick r:id="rId2"/>
              </a:rPr>
              <a:t>Isoelectric point </a:t>
            </a:r>
            <a:r>
              <a:rPr lang="en-US" dirty="0"/>
              <a:t>(</a:t>
            </a:r>
            <a:r>
              <a:rPr lang="en-US" dirty="0" err="1"/>
              <a:t>pI</a:t>
            </a:r>
            <a:r>
              <a:rPr lang="en-US" dirty="0"/>
              <a:t>) of a protein:  The pH at which the net charge of the protein is zero.</a:t>
            </a:r>
          </a:p>
          <a:p>
            <a:endParaRPr lang="en-US" dirty="0"/>
          </a:p>
          <a:p>
            <a:r>
              <a:rPr lang="en-US" dirty="0"/>
              <a:t>This can be experimentally determined using </a:t>
            </a:r>
            <a:r>
              <a:rPr lang="en-US" dirty="0">
                <a:hlinkClick r:id="rId3"/>
              </a:rPr>
              <a:t>isoelectric focusing gels</a:t>
            </a:r>
            <a:r>
              <a:rPr lang="en-US" dirty="0"/>
              <a:t>.  </a:t>
            </a:r>
          </a:p>
        </p:txBody>
      </p:sp>
      <p:pic>
        <p:nvPicPr>
          <p:cNvPr id="5122" name="Picture 2">
            <a:extLst>
              <a:ext uri="{FF2B5EF4-FFF2-40B4-BE49-F238E27FC236}">
                <a16:creationId xmlns:a16="http://schemas.microsoft.com/office/drawing/2014/main" id="{6D3EBB27-E79B-E14F-8CFD-19E0B2553F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6611" y="808083"/>
            <a:ext cx="3810000" cy="581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CA57BE-2275-2A43-B22A-8EF4693844BD}"/>
              </a:ext>
            </a:extLst>
          </p:cNvPr>
          <p:cNvSpPr txBox="1"/>
          <p:nvPr/>
        </p:nvSpPr>
        <p:spPr>
          <a:xfrm>
            <a:off x="274320" y="2749732"/>
            <a:ext cx="6891630" cy="369332"/>
          </a:xfrm>
          <a:prstGeom prst="rect">
            <a:avLst/>
          </a:prstGeom>
          <a:noFill/>
        </p:spPr>
        <p:txBody>
          <a:bodyPr wrap="none" rtlCol="0">
            <a:spAutoFit/>
          </a:bodyPr>
          <a:lstStyle/>
          <a:p>
            <a:r>
              <a:rPr lang="en-US" dirty="0"/>
              <a:t>Theoretical </a:t>
            </a:r>
            <a:r>
              <a:rPr lang="en-US" dirty="0" err="1"/>
              <a:t>pI</a:t>
            </a:r>
            <a:r>
              <a:rPr lang="en-US" dirty="0"/>
              <a:t> is calculated from the </a:t>
            </a:r>
            <a:r>
              <a:rPr lang="en-US" dirty="0" err="1"/>
              <a:t>pKs</a:t>
            </a:r>
            <a:r>
              <a:rPr lang="en-US" dirty="0"/>
              <a:t> of the individual amino acids.  </a:t>
            </a:r>
          </a:p>
        </p:txBody>
      </p:sp>
    </p:spTree>
    <p:extLst>
      <p:ext uri="{BB962C8B-B14F-4D97-AF65-F5344CB8AC3E}">
        <p14:creationId xmlns:p14="http://schemas.microsoft.com/office/powerpoint/2010/main" val="4007932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935E28-E48B-DC4E-B62C-E3826C603B54}"/>
              </a:ext>
            </a:extLst>
          </p:cNvPr>
          <p:cNvSpPr/>
          <p:nvPr/>
        </p:nvSpPr>
        <p:spPr>
          <a:xfrm>
            <a:off x="822960" y="-64264"/>
            <a:ext cx="7942217" cy="6986528"/>
          </a:xfrm>
          <a:prstGeom prst="rect">
            <a:avLst/>
          </a:prstGeom>
        </p:spPr>
        <p:txBody>
          <a:bodyPr wrap="square">
            <a:spAutoFit/>
          </a:bodyPr>
          <a:lstStyle/>
          <a:p>
            <a:r>
              <a:rPr lang="en-US" sz="1600" dirty="0">
                <a:latin typeface="Courier" pitchFamily="2" charset="0"/>
              </a:rPr>
              <a:t>PEPSTATS of QAY18538.1 from 1 to 580</a:t>
            </a:r>
          </a:p>
          <a:p>
            <a:endParaRPr lang="en-US" sz="1600" dirty="0">
              <a:latin typeface="Courier" pitchFamily="2" charset="0"/>
            </a:endParaRPr>
          </a:p>
          <a:p>
            <a:r>
              <a:rPr lang="en-US" sz="1600" dirty="0">
                <a:latin typeface="Courier" pitchFamily="2" charset="0"/>
              </a:rPr>
              <a:t>Molecular weight = 64213.14  		Residues = 580   </a:t>
            </a:r>
          </a:p>
          <a:p>
            <a:r>
              <a:rPr lang="en-US" sz="1600" dirty="0">
                <a:latin typeface="Courier" pitchFamily="2" charset="0"/>
              </a:rPr>
              <a:t>Average Residue Weight  = 110.712 	Charge   = -74.0 </a:t>
            </a:r>
          </a:p>
          <a:p>
            <a:r>
              <a:rPr lang="en-US" sz="1600" dirty="0">
                <a:latin typeface="Courier" pitchFamily="2" charset="0"/>
              </a:rPr>
              <a:t>Isoelectric Point = 3.9355</a:t>
            </a:r>
          </a:p>
          <a:p>
            <a:r>
              <a:rPr lang="en-US" sz="1600" dirty="0">
                <a:latin typeface="Courier" pitchFamily="2" charset="0"/>
              </a:rPr>
              <a:t>A280 Molar Extinction Coefficients  = 21890 (reduced)   22140 (cystine bridges)</a:t>
            </a:r>
          </a:p>
          <a:p>
            <a:r>
              <a:rPr lang="en-US" sz="1600" dirty="0">
                <a:latin typeface="Courier" pitchFamily="2" charset="0"/>
              </a:rPr>
              <a:t>A280 Extinction Coefficients 1mg/ml = 0.341 (reduced)   0.345 (cystine bridges)</a:t>
            </a:r>
          </a:p>
          <a:p>
            <a:r>
              <a:rPr lang="en-US" sz="1600" dirty="0">
                <a:latin typeface="Courier" pitchFamily="2" charset="0"/>
              </a:rPr>
              <a:t>Probability of expression in inclusion bodies = 0.979</a:t>
            </a:r>
          </a:p>
          <a:p>
            <a:endParaRPr lang="en-US" sz="1600" dirty="0">
              <a:latin typeface="Courier" pitchFamily="2" charset="0"/>
            </a:endParaRPr>
          </a:p>
          <a:p>
            <a:r>
              <a:rPr lang="en-US" sz="1600" dirty="0">
                <a:latin typeface="Courier" pitchFamily="2" charset="0"/>
              </a:rPr>
              <a:t>Residue		Number		Mole%		</a:t>
            </a:r>
            <a:r>
              <a:rPr lang="en-US" sz="1600" dirty="0" err="1">
                <a:latin typeface="Courier" pitchFamily="2" charset="0"/>
              </a:rPr>
              <a:t>DayhoffStat</a:t>
            </a:r>
            <a:endParaRPr lang="en-US" sz="1600" dirty="0">
              <a:latin typeface="Courier" pitchFamily="2" charset="0"/>
            </a:endParaRPr>
          </a:p>
          <a:p>
            <a:r>
              <a:rPr lang="en-US" sz="1600" dirty="0">
                <a:latin typeface="Courier" pitchFamily="2" charset="0"/>
              </a:rPr>
              <a:t>A = Ala		46		7.931  		0.922  	</a:t>
            </a:r>
          </a:p>
          <a:p>
            <a:r>
              <a:rPr lang="en-US" sz="1600" dirty="0">
                <a:latin typeface="Courier" pitchFamily="2" charset="0"/>
              </a:rPr>
              <a:t>B = </a:t>
            </a:r>
            <a:r>
              <a:rPr lang="en-US" sz="1600" dirty="0" err="1">
                <a:latin typeface="Courier" pitchFamily="2" charset="0"/>
              </a:rPr>
              <a:t>Asx</a:t>
            </a:r>
            <a:r>
              <a:rPr lang="en-US" sz="1600" dirty="0">
                <a:latin typeface="Courier" pitchFamily="2" charset="0"/>
              </a:rPr>
              <a:t>		0		0.000  		0.000  	</a:t>
            </a:r>
          </a:p>
          <a:p>
            <a:r>
              <a:rPr lang="en-US" sz="1600" dirty="0">
                <a:latin typeface="Courier" pitchFamily="2" charset="0"/>
              </a:rPr>
              <a:t>C = </a:t>
            </a:r>
            <a:r>
              <a:rPr lang="en-US" sz="1600" dirty="0" err="1">
                <a:latin typeface="Courier" pitchFamily="2" charset="0"/>
              </a:rPr>
              <a:t>Cys</a:t>
            </a:r>
            <a:r>
              <a:rPr lang="en-US" sz="1600" dirty="0">
                <a:latin typeface="Courier" pitchFamily="2" charset="0"/>
              </a:rPr>
              <a:t>		4		0.690  		0.238  	</a:t>
            </a:r>
          </a:p>
          <a:p>
            <a:r>
              <a:rPr lang="en-US" sz="1600" dirty="0">
                <a:latin typeface="Courier" pitchFamily="2" charset="0"/>
              </a:rPr>
              <a:t>D = Asp		81		13.966 		2.539  </a:t>
            </a:r>
          </a:p>
          <a:p>
            <a:r>
              <a:rPr lang="en-US" sz="1600" dirty="0">
                <a:latin typeface="Courier" pitchFamily="2" charset="0"/>
              </a:rPr>
              <a:t>/.../	</a:t>
            </a:r>
          </a:p>
          <a:p>
            <a:endParaRPr lang="en-US" sz="1600" dirty="0">
              <a:latin typeface="Courier" pitchFamily="2" charset="0"/>
            </a:endParaRPr>
          </a:p>
          <a:p>
            <a:r>
              <a:rPr lang="en-US" sz="1600" dirty="0">
                <a:latin typeface="Courier" pitchFamily="2" charset="0"/>
              </a:rPr>
              <a:t>Property	Residues				Number		Mole%</a:t>
            </a:r>
          </a:p>
          <a:p>
            <a:r>
              <a:rPr lang="en-US" sz="1600" dirty="0">
                <a:latin typeface="Courier" pitchFamily="2" charset="0"/>
              </a:rPr>
              <a:t>Tiny		(A+C+G+S+T)					157		27.069</a:t>
            </a:r>
          </a:p>
          <a:p>
            <a:r>
              <a:rPr lang="en-US" sz="1600" dirty="0">
                <a:latin typeface="Courier" pitchFamily="2" charset="0"/>
              </a:rPr>
              <a:t>Small		(A+B+C+D+G+N+P+S+T+V)		328		56.552</a:t>
            </a:r>
          </a:p>
          <a:p>
            <a:r>
              <a:rPr lang="en-US" sz="1600" dirty="0">
                <a:latin typeface="Courier" pitchFamily="2" charset="0"/>
              </a:rPr>
              <a:t>Aliphatic	(A+I+L+V)					169		29.138</a:t>
            </a:r>
          </a:p>
          <a:p>
            <a:r>
              <a:rPr lang="en-US" sz="1600" dirty="0">
                <a:latin typeface="Courier" pitchFamily="2" charset="0"/>
              </a:rPr>
              <a:t>Aromatic	(F+H+W+Y)					38		 6.552</a:t>
            </a:r>
          </a:p>
          <a:p>
            <a:r>
              <a:rPr lang="en-US" sz="1600" dirty="0">
                <a:latin typeface="Courier" pitchFamily="2" charset="0"/>
              </a:rPr>
              <a:t>Non-polar	(A+C+F+G+I+L+M+P+V+W+Y)	267		46.034</a:t>
            </a:r>
          </a:p>
          <a:p>
            <a:r>
              <a:rPr lang="en-US" sz="1600" dirty="0">
                <a:latin typeface="Courier" pitchFamily="2" charset="0"/>
              </a:rPr>
              <a:t>Polar		(D+E+H+K+N+Q+R+S+T+Z)		313		53.966</a:t>
            </a:r>
          </a:p>
          <a:p>
            <a:r>
              <a:rPr lang="en-US" sz="1600" dirty="0">
                <a:latin typeface="Courier" pitchFamily="2" charset="0"/>
              </a:rPr>
              <a:t>Charged		(B+D+E+H+K+R+Z)			196		33.793</a:t>
            </a:r>
          </a:p>
          <a:p>
            <a:r>
              <a:rPr lang="en-US" sz="1600" dirty="0">
                <a:latin typeface="Courier" pitchFamily="2" charset="0"/>
              </a:rPr>
              <a:t>Basic		(H+K+R)						63		10.862</a:t>
            </a:r>
          </a:p>
          <a:p>
            <a:r>
              <a:rPr lang="en-US" sz="1600" dirty="0">
                <a:latin typeface="Courier" pitchFamily="2" charset="0"/>
              </a:rPr>
              <a:t>Acidic		(B+D+E+Z)					133		22.931</a:t>
            </a:r>
          </a:p>
        </p:txBody>
      </p:sp>
      <p:sp>
        <p:nvSpPr>
          <p:cNvPr id="4" name="Donut 3">
            <a:extLst>
              <a:ext uri="{FF2B5EF4-FFF2-40B4-BE49-F238E27FC236}">
                <a16:creationId xmlns:a16="http://schemas.microsoft.com/office/drawing/2014/main" id="{5EBD6328-03C4-2D4B-B105-5A2C776B4A8D}"/>
              </a:ext>
            </a:extLst>
          </p:cNvPr>
          <p:cNvSpPr/>
          <p:nvPr/>
        </p:nvSpPr>
        <p:spPr bwMode="auto">
          <a:xfrm>
            <a:off x="561702" y="849086"/>
            <a:ext cx="3801292" cy="444137"/>
          </a:xfrm>
          <a:prstGeom prst="donut">
            <a:avLst>
              <a:gd name="adj" fmla="val 9991"/>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3041653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B6F8-9A0D-AF48-B952-FF5504381C38}"/>
              </a:ext>
            </a:extLst>
          </p:cNvPr>
          <p:cNvSpPr>
            <a:spLocks noGrp="1"/>
          </p:cNvSpPr>
          <p:nvPr>
            <p:ph type="title"/>
          </p:nvPr>
        </p:nvSpPr>
        <p:spPr/>
        <p:txBody>
          <a:bodyPr/>
          <a:lstStyle/>
          <a:p>
            <a:r>
              <a:rPr lang="en-US" dirty="0" err="1"/>
              <a:t>run_pepstats.pl</a:t>
            </a:r>
            <a:endParaRPr lang="en-US" dirty="0"/>
          </a:p>
        </p:txBody>
      </p:sp>
      <p:pic>
        <p:nvPicPr>
          <p:cNvPr id="3" name="Picture 2">
            <a:extLst>
              <a:ext uri="{FF2B5EF4-FFF2-40B4-BE49-F238E27FC236}">
                <a16:creationId xmlns:a16="http://schemas.microsoft.com/office/drawing/2014/main" id="{33770006-38E1-E946-B24B-1CEA978DF2EF}"/>
              </a:ext>
            </a:extLst>
          </p:cNvPr>
          <p:cNvPicPr>
            <a:picLocks noChangeAspect="1"/>
          </p:cNvPicPr>
          <p:nvPr/>
        </p:nvPicPr>
        <p:blipFill>
          <a:blip r:embed="rId2"/>
          <a:stretch>
            <a:fillRect/>
          </a:stretch>
        </p:blipFill>
        <p:spPr>
          <a:xfrm>
            <a:off x="2974681" y="2360646"/>
            <a:ext cx="5324769" cy="2132977"/>
          </a:xfrm>
          <a:prstGeom prst="rect">
            <a:avLst/>
          </a:prstGeom>
        </p:spPr>
      </p:pic>
    </p:spTree>
    <p:extLst>
      <p:ext uri="{BB962C8B-B14F-4D97-AF65-F5344CB8AC3E}">
        <p14:creationId xmlns:p14="http://schemas.microsoft.com/office/powerpoint/2010/main" val="1189566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B6F8-9A0D-AF48-B952-FF5504381C38}"/>
              </a:ext>
            </a:extLst>
          </p:cNvPr>
          <p:cNvSpPr>
            <a:spLocks noGrp="1"/>
          </p:cNvSpPr>
          <p:nvPr>
            <p:ph type="title"/>
          </p:nvPr>
        </p:nvSpPr>
        <p:spPr>
          <a:xfrm>
            <a:off x="2209800" y="292100"/>
            <a:ext cx="7772400" cy="1143000"/>
          </a:xfrm>
        </p:spPr>
        <p:txBody>
          <a:bodyPr/>
          <a:lstStyle/>
          <a:p>
            <a:r>
              <a:rPr lang="en-US" dirty="0" err="1"/>
              <a:t>parse_pepstats.pl</a:t>
            </a:r>
            <a:endParaRPr lang="en-US" dirty="0"/>
          </a:p>
        </p:txBody>
      </p:sp>
      <p:pic>
        <p:nvPicPr>
          <p:cNvPr id="3" name="Picture 2">
            <a:extLst>
              <a:ext uri="{FF2B5EF4-FFF2-40B4-BE49-F238E27FC236}">
                <a16:creationId xmlns:a16="http://schemas.microsoft.com/office/drawing/2014/main" id="{33770006-38E1-E946-B24B-1CEA978DF2EF}"/>
              </a:ext>
            </a:extLst>
          </p:cNvPr>
          <p:cNvPicPr>
            <a:picLocks noChangeAspect="1"/>
          </p:cNvPicPr>
          <p:nvPr/>
        </p:nvPicPr>
        <p:blipFill>
          <a:blip r:embed="rId2"/>
          <a:stretch>
            <a:fillRect/>
          </a:stretch>
        </p:blipFill>
        <p:spPr>
          <a:xfrm>
            <a:off x="3428956" y="2360646"/>
            <a:ext cx="4870494" cy="1951005"/>
          </a:xfrm>
          <a:prstGeom prst="rect">
            <a:avLst/>
          </a:prstGeom>
        </p:spPr>
      </p:pic>
      <p:pic>
        <p:nvPicPr>
          <p:cNvPr id="4" name="Picture 3">
            <a:extLst>
              <a:ext uri="{FF2B5EF4-FFF2-40B4-BE49-F238E27FC236}">
                <a16:creationId xmlns:a16="http://schemas.microsoft.com/office/drawing/2014/main" id="{66BE192E-F1FA-A143-A00F-DB7409792CA2}"/>
              </a:ext>
            </a:extLst>
          </p:cNvPr>
          <p:cNvPicPr>
            <a:picLocks noChangeAspect="1"/>
          </p:cNvPicPr>
          <p:nvPr/>
        </p:nvPicPr>
        <p:blipFill>
          <a:blip r:embed="rId3"/>
          <a:stretch>
            <a:fillRect/>
          </a:stretch>
        </p:blipFill>
        <p:spPr>
          <a:xfrm>
            <a:off x="2559439" y="1752600"/>
            <a:ext cx="6121400" cy="4241800"/>
          </a:xfrm>
          <a:prstGeom prst="rect">
            <a:avLst/>
          </a:prstGeom>
        </p:spPr>
      </p:pic>
    </p:spTree>
    <p:extLst>
      <p:ext uri="{BB962C8B-B14F-4D97-AF65-F5344CB8AC3E}">
        <p14:creationId xmlns:p14="http://schemas.microsoft.com/office/powerpoint/2010/main" val="906631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0E6559-11AB-524F-A05D-B4BF397DF88C}"/>
              </a:ext>
            </a:extLst>
          </p:cNvPr>
          <p:cNvSpPr>
            <a:spLocks noGrp="1"/>
          </p:cNvSpPr>
          <p:nvPr>
            <p:ph type="title"/>
          </p:nvPr>
        </p:nvSpPr>
        <p:spPr>
          <a:xfrm>
            <a:off x="2209800" y="292100"/>
            <a:ext cx="7772400" cy="1143000"/>
          </a:xfrm>
        </p:spPr>
        <p:txBody>
          <a:bodyPr/>
          <a:lstStyle/>
          <a:p>
            <a:r>
              <a:rPr lang="en-US" dirty="0" err="1"/>
              <a:t>parse_pepstats_mod.pl</a:t>
            </a:r>
            <a:endParaRPr lang="en-US" dirty="0"/>
          </a:p>
        </p:txBody>
      </p:sp>
      <p:pic>
        <p:nvPicPr>
          <p:cNvPr id="2" name="Picture 1">
            <a:extLst>
              <a:ext uri="{FF2B5EF4-FFF2-40B4-BE49-F238E27FC236}">
                <a16:creationId xmlns:a16="http://schemas.microsoft.com/office/drawing/2014/main" id="{5D0017BF-8897-B14F-8B89-B5AB484246AE}"/>
              </a:ext>
            </a:extLst>
          </p:cNvPr>
          <p:cNvPicPr>
            <a:picLocks noChangeAspect="1"/>
          </p:cNvPicPr>
          <p:nvPr/>
        </p:nvPicPr>
        <p:blipFill>
          <a:blip r:embed="rId2"/>
          <a:stretch>
            <a:fillRect/>
          </a:stretch>
        </p:blipFill>
        <p:spPr>
          <a:xfrm>
            <a:off x="4337050" y="2019300"/>
            <a:ext cx="3517900" cy="2819400"/>
          </a:xfrm>
          <a:prstGeom prst="rect">
            <a:avLst/>
          </a:prstGeom>
        </p:spPr>
      </p:pic>
    </p:spTree>
    <p:extLst>
      <p:ext uri="{BB962C8B-B14F-4D97-AF65-F5344CB8AC3E}">
        <p14:creationId xmlns:p14="http://schemas.microsoft.com/office/powerpoint/2010/main" val="12295534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AB6F8-9A0D-AF48-B952-FF5504381C38}"/>
              </a:ext>
            </a:extLst>
          </p:cNvPr>
          <p:cNvSpPr>
            <a:spLocks noGrp="1"/>
          </p:cNvSpPr>
          <p:nvPr>
            <p:ph type="title"/>
          </p:nvPr>
        </p:nvSpPr>
        <p:spPr>
          <a:xfrm>
            <a:off x="2209800" y="292101"/>
            <a:ext cx="7772400" cy="370373"/>
          </a:xfrm>
        </p:spPr>
        <p:txBody>
          <a:bodyPr/>
          <a:lstStyle/>
          <a:p>
            <a:r>
              <a:rPr lang="en-US" dirty="0" err="1"/>
              <a:t>parse_pepstats.pl</a:t>
            </a:r>
            <a:endParaRPr lang="en-US" dirty="0"/>
          </a:p>
        </p:txBody>
      </p:sp>
      <p:pic>
        <p:nvPicPr>
          <p:cNvPr id="5" name="Picture 4">
            <a:extLst>
              <a:ext uri="{FF2B5EF4-FFF2-40B4-BE49-F238E27FC236}">
                <a16:creationId xmlns:a16="http://schemas.microsoft.com/office/drawing/2014/main" id="{34AF640B-6D43-564D-810E-60CB8C21FB43}"/>
              </a:ext>
            </a:extLst>
          </p:cNvPr>
          <p:cNvPicPr>
            <a:picLocks noChangeAspect="1"/>
          </p:cNvPicPr>
          <p:nvPr/>
        </p:nvPicPr>
        <p:blipFill>
          <a:blip r:embed="rId2"/>
          <a:stretch>
            <a:fillRect/>
          </a:stretch>
        </p:blipFill>
        <p:spPr>
          <a:xfrm>
            <a:off x="3975100" y="901700"/>
            <a:ext cx="4241800" cy="5956300"/>
          </a:xfrm>
          <a:prstGeom prst="rect">
            <a:avLst/>
          </a:prstGeom>
        </p:spPr>
      </p:pic>
    </p:spTree>
    <p:extLst>
      <p:ext uri="{BB962C8B-B14F-4D97-AF65-F5344CB8AC3E}">
        <p14:creationId xmlns:p14="http://schemas.microsoft.com/office/powerpoint/2010/main" val="15196489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BF1E4-8A7E-0745-AE2D-D57268F4F68B}"/>
              </a:ext>
            </a:extLst>
          </p:cNvPr>
          <p:cNvPicPr>
            <a:picLocks noChangeAspect="1"/>
          </p:cNvPicPr>
          <p:nvPr/>
        </p:nvPicPr>
        <p:blipFill>
          <a:blip r:embed="rId2"/>
          <a:stretch>
            <a:fillRect/>
          </a:stretch>
        </p:blipFill>
        <p:spPr>
          <a:xfrm>
            <a:off x="3054350" y="1752600"/>
            <a:ext cx="6083300" cy="4864100"/>
          </a:xfrm>
          <a:prstGeom prst="rect">
            <a:avLst/>
          </a:prstGeom>
        </p:spPr>
      </p:pic>
      <p:sp>
        <p:nvSpPr>
          <p:cNvPr id="4" name="Title 1">
            <a:extLst>
              <a:ext uri="{FF2B5EF4-FFF2-40B4-BE49-F238E27FC236}">
                <a16:creationId xmlns:a16="http://schemas.microsoft.com/office/drawing/2014/main" id="{8B0E6559-11AB-524F-A05D-B4BF397DF88C}"/>
              </a:ext>
            </a:extLst>
          </p:cNvPr>
          <p:cNvSpPr>
            <a:spLocks noGrp="1"/>
          </p:cNvSpPr>
          <p:nvPr>
            <p:ph type="title"/>
          </p:nvPr>
        </p:nvSpPr>
        <p:spPr>
          <a:xfrm>
            <a:off x="2209800" y="292100"/>
            <a:ext cx="7772400" cy="1143000"/>
          </a:xfrm>
        </p:spPr>
        <p:txBody>
          <a:bodyPr/>
          <a:lstStyle/>
          <a:p>
            <a:r>
              <a:rPr lang="en-US" dirty="0" err="1"/>
              <a:t>parse_pepstats_mod.pl</a:t>
            </a:r>
            <a:endParaRPr lang="en-US" dirty="0"/>
          </a:p>
        </p:txBody>
      </p:sp>
    </p:spTree>
    <p:extLst>
      <p:ext uri="{BB962C8B-B14F-4D97-AF65-F5344CB8AC3E}">
        <p14:creationId xmlns:p14="http://schemas.microsoft.com/office/powerpoint/2010/main" val="377446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0E6559-11AB-524F-A05D-B4BF397DF88C}"/>
              </a:ext>
            </a:extLst>
          </p:cNvPr>
          <p:cNvSpPr>
            <a:spLocks noGrp="1"/>
          </p:cNvSpPr>
          <p:nvPr>
            <p:ph type="title"/>
          </p:nvPr>
        </p:nvSpPr>
        <p:spPr>
          <a:xfrm>
            <a:off x="2209800" y="292100"/>
            <a:ext cx="7772400" cy="1143000"/>
          </a:xfrm>
        </p:spPr>
        <p:txBody>
          <a:bodyPr/>
          <a:lstStyle/>
          <a:p>
            <a:r>
              <a:rPr lang="en-US" dirty="0" err="1"/>
              <a:t>parse_pepstats_mod.pl</a:t>
            </a:r>
            <a:endParaRPr lang="en-US" dirty="0"/>
          </a:p>
        </p:txBody>
      </p:sp>
      <p:pic>
        <p:nvPicPr>
          <p:cNvPr id="3" name="Picture 2">
            <a:extLst>
              <a:ext uri="{FF2B5EF4-FFF2-40B4-BE49-F238E27FC236}">
                <a16:creationId xmlns:a16="http://schemas.microsoft.com/office/drawing/2014/main" id="{2525BA40-A949-7E44-9E57-07FD8CB94751}"/>
              </a:ext>
            </a:extLst>
          </p:cNvPr>
          <p:cNvPicPr>
            <a:picLocks noChangeAspect="1"/>
          </p:cNvPicPr>
          <p:nvPr/>
        </p:nvPicPr>
        <p:blipFill>
          <a:blip r:embed="rId2"/>
          <a:stretch>
            <a:fillRect/>
          </a:stretch>
        </p:blipFill>
        <p:spPr>
          <a:xfrm>
            <a:off x="1752600" y="2435290"/>
            <a:ext cx="9096530" cy="1901760"/>
          </a:xfrm>
          <a:prstGeom prst="rect">
            <a:avLst/>
          </a:prstGeom>
        </p:spPr>
      </p:pic>
    </p:spTree>
    <p:extLst>
      <p:ext uri="{BB962C8B-B14F-4D97-AF65-F5344CB8AC3E}">
        <p14:creationId xmlns:p14="http://schemas.microsoft.com/office/powerpoint/2010/main" val="3513104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1F67C-AC1D-5F45-8E9F-F8E152836991}"/>
              </a:ext>
            </a:extLst>
          </p:cNvPr>
          <p:cNvPicPr>
            <a:picLocks noChangeAspect="1"/>
          </p:cNvPicPr>
          <p:nvPr/>
        </p:nvPicPr>
        <p:blipFill>
          <a:blip r:embed="rId2"/>
          <a:stretch>
            <a:fillRect/>
          </a:stretch>
        </p:blipFill>
        <p:spPr>
          <a:xfrm>
            <a:off x="34749" y="1376855"/>
            <a:ext cx="4554023" cy="5551370"/>
          </a:xfrm>
          <a:prstGeom prst="rect">
            <a:avLst/>
          </a:prstGeom>
        </p:spPr>
      </p:pic>
      <p:pic>
        <p:nvPicPr>
          <p:cNvPr id="7" name="Picture 6">
            <a:extLst>
              <a:ext uri="{FF2B5EF4-FFF2-40B4-BE49-F238E27FC236}">
                <a16:creationId xmlns:a16="http://schemas.microsoft.com/office/drawing/2014/main" id="{F10BCE78-D63A-164A-8107-D9EEBAAA866D}"/>
              </a:ext>
            </a:extLst>
          </p:cNvPr>
          <p:cNvPicPr>
            <a:picLocks noChangeAspect="1"/>
          </p:cNvPicPr>
          <p:nvPr/>
        </p:nvPicPr>
        <p:blipFill>
          <a:blip r:embed="rId3"/>
          <a:stretch>
            <a:fillRect/>
          </a:stretch>
        </p:blipFill>
        <p:spPr>
          <a:xfrm>
            <a:off x="4672186" y="1335536"/>
            <a:ext cx="4402201" cy="5551370"/>
          </a:xfrm>
          <a:prstGeom prst="rect">
            <a:avLst/>
          </a:prstGeom>
        </p:spPr>
      </p:pic>
      <p:sp>
        <p:nvSpPr>
          <p:cNvPr id="2" name="Title 1">
            <a:extLst>
              <a:ext uri="{FF2B5EF4-FFF2-40B4-BE49-F238E27FC236}">
                <a16:creationId xmlns:a16="http://schemas.microsoft.com/office/drawing/2014/main" id="{7B52C2D2-A54D-694B-8F7D-5D09E44AFF00}"/>
              </a:ext>
            </a:extLst>
          </p:cNvPr>
          <p:cNvSpPr>
            <a:spLocks noGrp="1"/>
          </p:cNvSpPr>
          <p:nvPr>
            <p:ph type="title"/>
          </p:nvPr>
        </p:nvSpPr>
        <p:spPr>
          <a:xfrm>
            <a:off x="937054" y="1"/>
            <a:ext cx="10515600" cy="939114"/>
          </a:xfrm>
        </p:spPr>
        <p:txBody>
          <a:bodyPr>
            <a:normAutofit/>
          </a:bodyPr>
          <a:lstStyle/>
          <a:p>
            <a:r>
              <a:rPr lang="en-US" sz="2000" dirty="0"/>
              <a:t>If you have multiple gene trees from the same set (or subset) of species, and the leaves have the same names, the colors carry over to the new tree you open</a:t>
            </a:r>
          </a:p>
        </p:txBody>
      </p:sp>
      <p:sp>
        <p:nvSpPr>
          <p:cNvPr id="10" name="TextBox 9">
            <a:extLst>
              <a:ext uri="{FF2B5EF4-FFF2-40B4-BE49-F238E27FC236}">
                <a16:creationId xmlns:a16="http://schemas.microsoft.com/office/drawing/2014/main" id="{729B7A62-94F5-7E4A-A2EA-BD50E618A2E9}"/>
              </a:ext>
            </a:extLst>
          </p:cNvPr>
          <p:cNvSpPr txBox="1"/>
          <p:nvPr/>
        </p:nvSpPr>
        <p:spPr>
          <a:xfrm>
            <a:off x="8996579" y="1298826"/>
            <a:ext cx="3096335" cy="707886"/>
          </a:xfrm>
          <a:prstGeom prst="rect">
            <a:avLst/>
          </a:prstGeom>
          <a:noFill/>
        </p:spPr>
        <p:txBody>
          <a:bodyPr wrap="square" rtlCol="0">
            <a:spAutoFit/>
          </a:bodyPr>
          <a:lstStyle/>
          <a:p>
            <a:r>
              <a:rPr lang="en-US" sz="2000" dirty="0"/>
              <a:t>Branches gradient colored according to support value</a:t>
            </a:r>
          </a:p>
        </p:txBody>
      </p:sp>
      <p:sp>
        <p:nvSpPr>
          <p:cNvPr id="11" name="TextBox 10">
            <a:extLst>
              <a:ext uri="{FF2B5EF4-FFF2-40B4-BE49-F238E27FC236}">
                <a16:creationId xmlns:a16="http://schemas.microsoft.com/office/drawing/2014/main" id="{650DC291-754A-8044-932D-147F940263C3}"/>
              </a:ext>
            </a:extLst>
          </p:cNvPr>
          <p:cNvSpPr txBox="1"/>
          <p:nvPr/>
        </p:nvSpPr>
        <p:spPr>
          <a:xfrm>
            <a:off x="2847703" y="2476024"/>
            <a:ext cx="761555" cy="369332"/>
          </a:xfrm>
          <a:prstGeom prst="rect">
            <a:avLst/>
          </a:prstGeom>
          <a:noFill/>
        </p:spPr>
        <p:txBody>
          <a:bodyPr wrap="none" rtlCol="0">
            <a:spAutoFit/>
          </a:bodyPr>
          <a:lstStyle/>
          <a:p>
            <a:r>
              <a:rPr lang="en-US" dirty="0"/>
              <a:t>Extein</a:t>
            </a:r>
          </a:p>
        </p:txBody>
      </p:sp>
      <p:sp>
        <p:nvSpPr>
          <p:cNvPr id="12" name="TextBox 11">
            <a:extLst>
              <a:ext uri="{FF2B5EF4-FFF2-40B4-BE49-F238E27FC236}">
                <a16:creationId xmlns:a16="http://schemas.microsoft.com/office/drawing/2014/main" id="{F5D0FF96-E189-2E46-92FC-D19BA5FA952C}"/>
              </a:ext>
            </a:extLst>
          </p:cNvPr>
          <p:cNvSpPr txBox="1"/>
          <p:nvPr/>
        </p:nvSpPr>
        <p:spPr>
          <a:xfrm>
            <a:off x="7500784" y="3595163"/>
            <a:ext cx="726674" cy="369332"/>
          </a:xfrm>
          <a:prstGeom prst="rect">
            <a:avLst/>
          </a:prstGeom>
          <a:noFill/>
        </p:spPr>
        <p:txBody>
          <a:bodyPr wrap="none" rtlCol="0">
            <a:spAutoFit/>
          </a:bodyPr>
          <a:lstStyle/>
          <a:p>
            <a:r>
              <a:rPr lang="en-US" dirty="0"/>
              <a:t>Intein</a:t>
            </a:r>
          </a:p>
        </p:txBody>
      </p:sp>
      <p:sp>
        <p:nvSpPr>
          <p:cNvPr id="13" name="TextBox 12">
            <a:extLst>
              <a:ext uri="{FF2B5EF4-FFF2-40B4-BE49-F238E27FC236}">
                <a16:creationId xmlns:a16="http://schemas.microsoft.com/office/drawing/2014/main" id="{9319C25B-4B2B-5344-ADB8-AEA8506B1E9A}"/>
              </a:ext>
            </a:extLst>
          </p:cNvPr>
          <p:cNvSpPr txBox="1"/>
          <p:nvPr/>
        </p:nvSpPr>
        <p:spPr>
          <a:xfrm>
            <a:off x="8996579" y="2677887"/>
            <a:ext cx="2995124" cy="3170099"/>
          </a:xfrm>
          <a:prstGeom prst="rect">
            <a:avLst/>
          </a:prstGeom>
          <a:noFill/>
        </p:spPr>
        <p:txBody>
          <a:bodyPr wrap="square" rtlCol="0">
            <a:spAutoFit/>
          </a:bodyPr>
          <a:lstStyle/>
          <a:p>
            <a:r>
              <a:rPr lang="en-US" sz="2000" dirty="0"/>
              <a:t>-&gt; the clans defined by the extein tree are not reflected in the intein phylogeny.  The intein was transferred several times between the red and green clans.   Note the nearly identical intein between red and green leaves.</a:t>
            </a:r>
          </a:p>
        </p:txBody>
      </p:sp>
    </p:spTree>
    <p:extLst>
      <p:ext uri="{BB962C8B-B14F-4D97-AF65-F5344CB8AC3E}">
        <p14:creationId xmlns:p14="http://schemas.microsoft.com/office/powerpoint/2010/main" val="27953364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09C8-2869-3040-99FB-B82533DF13FE}"/>
              </a:ext>
            </a:extLst>
          </p:cNvPr>
          <p:cNvSpPr>
            <a:spLocks noGrp="1"/>
          </p:cNvSpPr>
          <p:nvPr>
            <p:ph type="title"/>
          </p:nvPr>
        </p:nvSpPr>
        <p:spPr/>
        <p:txBody>
          <a:bodyPr/>
          <a:lstStyle/>
          <a:p>
            <a:r>
              <a:rPr lang="en-US" dirty="0" err="1"/>
              <a:t>histogramScript_pdf.R</a:t>
            </a:r>
            <a:endParaRPr lang="en-US" dirty="0"/>
          </a:p>
        </p:txBody>
      </p:sp>
      <p:pic>
        <p:nvPicPr>
          <p:cNvPr id="3" name="Picture 2">
            <a:extLst>
              <a:ext uri="{FF2B5EF4-FFF2-40B4-BE49-F238E27FC236}">
                <a16:creationId xmlns:a16="http://schemas.microsoft.com/office/drawing/2014/main" id="{56402600-DB1D-044E-AD6C-DC766E5D3C38}"/>
              </a:ext>
            </a:extLst>
          </p:cNvPr>
          <p:cNvPicPr>
            <a:picLocks noChangeAspect="1"/>
          </p:cNvPicPr>
          <p:nvPr/>
        </p:nvPicPr>
        <p:blipFill>
          <a:blip r:embed="rId2"/>
          <a:stretch>
            <a:fillRect/>
          </a:stretch>
        </p:blipFill>
        <p:spPr>
          <a:xfrm>
            <a:off x="1524000" y="2244226"/>
            <a:ext cx="9144000" cy="3283949"/>
          </a:xfrm>
          <a:prstGeom prst="rect">
            <a:avLst/>
          </a:prstGeom>
        </p:spPr>
      </p:pic>
    </p:spTree>
    <p:extLst>
      <p:ext uri="{BB962C8B-B14F-4D97-AF65-F5344CB8AC3E}">
        <p14:creationId xmlns:p14="http://schemas.microsoft.com/office/powerpoint/2010/main" val="1189190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09C8-2869-3040-99FB-B82533DF13FE}"/>
              </a:ext>
            </a:extLst>
          </p:cNvPr>
          <p:cNvSpPr>
            <a:spLocks noGrp="1"/>
          </p:cNvSpPr>
          <p:nvPr>
            <p:ph type="title"/>
          </p:nvPr>
        </p:nvSpPr>
        <p:spPr/>
        <p:txBody>
          <a:bodyPr/>
          <a:lstStyle/>
          <a:p>
            <a:r>
              <a:rPr lang="en-US" dirty="0" err="1"/>
              <a:t>histogramScript_pdf.R</a:t>
            </a:r>
            <a:endParaRPr lang="en-US" dirty="0"/>
          </a:p>
        </p:txBody>
      </p:sp>
      <p:pic>
        <p:nvPicPr>
          <p:cNvPr id="4" name="Picture 3">
            <a:extLst>
              <a:ext uri="{FF2B5EF4-FFF2-40B4-BE49-F238E27FC236}">
                <a16:creationId xmlns:a16="http://schemas.microsoft.com/office/drawing/2014/main" id="{C1B337AE-6348-A44B-B819-9E17B89C922F}"/>
              </a:ext>
            </a:extLst>
          </p:cNvPr>
          <p:cNvPicPr>
            <a:picLocks noChangeAspect="1"/>
          </p:cNvPicPr>
          <p:nvPr/>
        </p:nvPicPr>
        <p:blipFill>
          <a:blip r:embed="rId2"/>
          <a:stretch>
            <a:fillRect/>
          </a:stretch>
        </p:blipFill>
        <p:spPr>
          <a:xfrm>
            <a:off x="1723453" y="2022670"/>
            <a:ext cx="8745094" cy="2959878"/>
          </a:xfrm>
          <a:prstGeom prst="rect">
            <a:avLst/>
          </a:prstGeom>
        </p:spPr>
      </p:pic>
    </p:spTree>
    <p:extLst>
      <p:ext uri="{BB962C8B-B14F-4D97-AF65-F5344CB8AC3E}">
        <p14:creationId xmlns:p14="http://schemas.microsoft.com/office/powerpoint/2010/main" val="192431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09C8-2869-3040-99FB-B82533DF13FE}"/>
              </a:ext>
            </a:extLst>
          </p:cNvPr>
          <p:cNvSpPr>
            <a:spLocks noGrp="1"/>
          </p:cNvSpPr>
          <p:nvPr>
            <p:ph type="title"/>
          </p:nvPr>
        </p:nvSpPr>
        <p:spPr>
          <a:xfrm>
            <a:off x="914400" y="342675"/>
            <a:ext cx="10363200" cy="1143000"/>
          </a:xfrm>
        </p:spPr>
        <p:txBody>
          <a:bodyPr/>
          <a:lstStyle/>
          <a:p>
            <a:r>
              <a:rPr lang="en-US" dirty="0" err="1"/>
              <a:t>histogramScript_pdf.R</a:t>
            </a:r>
            <a:endParaRPr lang="en-US" dirty="0"/>
          </a:p>
        </p:txBody>
      </p:sp>
      <p:pic>
        <p:nvPicPr>
          <p:cNvPr id="3" name="Picture 2">
            <a:extLst>
              <a:ext uri="{FF2B5EF4-FFF2-40B4-BE49-F238E27FC236}">
                <a16:creationId xmlns:a16="http://schemas.microsoft.com/office/drawing/2014/main" id="{20CE5451-08B7-DC4F-B6D5-7EB96A3E9666}"/>
              </a:ext>
            </a:extLst>
          </p:cNvPr>
          <p:cNvPicPr>
            <a:picLocks noChangeAspect="1"/>
          </p:cNvPicPr>
          <p:nvPr/>
        </p:nvPicPr>
        <p:blipFill>
          <a:blip r:embed="rId2"/>
          <a:stretch>
            <a:fillRect/>
          </a:stretch>
        </p:blipFill>
        <p:spPr>
          <a:xfrm>
            <a:off x="304167" y="5342709"/>
            <a:ext cx="12784111" cy="1409925"/>
          </a:xfrm>
          <a:prstGeom prst="rect">
            <a:avLst/>
          </a:prstGeom>
        </p:spPr>
      </p:pic>
      <p:pic>
        <p:nvPicPr>
          <p:cNvPr id="5" name="Picture 4">
            <a:extLst>
              <a:ext uri="{FF2B5EF4-FFF2-40B4-BE49-F238E27FC236}">
                <a16:creationId xmlns:a16="http://schemas.microsoft.com/office/drawing/2014/main" id="{ECD52B90-B941-514C-A910-4F7409E123E5}"/>
              </a:ext>
            </a:extLst>
          </p:cNvPr>
          <p:cNvPicPr>
            <a:picLocks noChangeAspect="1"/>
          </p:cNvPicPr>
          <p:nvPr/>
        </p:nvPicPr>
        <p:blipFill>
          <a:blip r:embed="rId3"/>
          <a:stretch>
            <a:fillRect/>
          </a:stretch>
        </p:blipFill>
        <p:spPr>
          <a:xfrm>
            <a:off x="1515435" y="1368110"/>
            <a:ext cx="9478090" cy="3563642"/>
          </a:xfrm>
          <a:prstGeom prst="rect">
            <a:avLst/>
          </a:prstGeom>
        </p:spPr>
      </p:pic>
    </p:spTree>
    <p:extLst>
      <p:ext uri="{BB962C8B-B14F-4D97-AF65-F5344CB8AC3E}">
        <p14:creationId xmlns:p14="http://schemas.microsoft.com/office/powerpoint/2010/main" val="4050057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CE0B4B-7407-D844-BF4C-8439DBC9CE72}"/>
              </a:ext>
            </a:extLst>
          </p:cNvPr>
          <p:cNvPicPr>
            <a:picLocks noChangeAspect="1"/>
          </p:cNvPicPr>
          <p:nvPr/>
        </p:nvPicPr>
        <p:blipFill>
          <a:blip r:embed="rId2"/>
          <a:stretch>
            <a:fillRect/>
          </a:stretch>
        </p:blipFill>
        <p:spPr>
          <a:xfrm>
            <a:off x="2895600" y="228600"/>
            <a:ext cx="6400800" cy="6400800"/>
          </a:xfrm>
          <a:prstGeom prst="rect">
            <a:avLst/>
          </a:prstGeom>
        </p:spPr>
      </p:pic>
      <p:sp>
        <p:nvSpPr>
          <p:cNvPr id="7" name="TextBox 6">
            <a:extLst>
              <a:ext uri="{FF2B5EF4-FFF2-40B4-BE49-F238E27FC236}">
                <a16:creationId xmlns:a16="http://schemas.microsoft.com/office/drawing/2014/main" id="{7339215C-8EC6-6C49-BFEA-1C360C62AB19}"/>
              </a:ext>
            </a:extLst>
          </p:cNvPr>
          <p:cNvSpPr txBox="1"/>
          <p:nvPr/>
        </p:nvSpPr>
        <p:spPr>
          <a:xfrm>
            <a:off x="4381991" y="6167735"/>
            <a:ext cx="3405741" cy="369332"/>
          </a:xfrm>
          <a:prstGeom prst="rect">
            <a:avLst/>
          </a:prstGeom>
          <a:solidFill>
            <a:srgbClr val="FFFFFF"/>
          </a:solidFill>
        </p:spPr>
        <p:txBody>
          <a:bodyPr wrap="none" rtlCol="0">
            <a:spAutoFit/>
          </a:bodyPr>
          <a:lstStyle/>
          <a:p>
            <a:r>
              <a:rPr lang="en-US" dirty="0"/>
              <a:t>pH at which protein has no charge </a:t>
            </a:r>
          </a:p>
        </p:txBody>
      </p:sp>
    </p:spTree>
    <p:extLst>
      <p:ext uri="{BB962C8B-B14F-4D97-AF65-F5344CB8AC3E}">
        <p14:creationId xmlns:p14="http://schemas.microsoft.com/office/powerpoint/2010/main" val="871898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2079" y="191450"/>
            <a:ext cx="6400800" cy="6400800"/>
          </a:xfrm>
          <a:prstGeom prst="rect">
            <a:avLst/>
          </a:prstGeom>
        </p:spPr>
      </p:pic>
      <p:sp>
        <p:nvSpPr>
          <p:cNvPr id="5" name="TextBox 4"/>
          <p:cNvSpPr txBox="1"/>
          <p:nvPr/>
        </p:nvSpPr>
        <p:spPr>
          <a:xfrm>
            <a:off x="4599609" y="6105832"/>
            <a:ext cx="3405741" cy="369332"/>
          </a:xfrm>
          <a:prstGeom prst="rect">
            <a:avLst/>
          </a:prstGeom>
          <a:solidFill>
            <a:schemeClr val="bg1"/>
          </a:solidFill>
          <a:ln>
            <a:solidFill>
              <a:schemeClr val="bg1"/>
            </a:solidFill>
          </a:ln>
        </p:spPr>
        <p:txBody>
          <a:bodyPr wrap="none" rtlCol="0">
            <a:spAutoFit/>
          </a:bodyPr>
          <a:lstStyle/>
          <a:p>
            <a:r>
              <a:rPr lang="en-US" dirty="0">
                <a:ln w="0"/>
                <a:effectLst>
                  <a:outerShdw blurRad="38100" dist="19050" dir="2700000" algn="tl" rotWithShape="0">
                    <a:schemeClr val="dk1">
                      <a:alpha val="40000"/>
                    </a:schemeClr>
                  </a:outerShdw>
                </a:effectLst>
              </a:rPr>
              <a:t>pH at which protein has no charge </a:t>
            </a:r>
          </a:p>
        </p:txBody>
      </p:sp>
      <p:sp>
        <p:nvSpPr>
          <p:cNvPr id="7" name="TextBox 6"/>
          <p:cNvSpPr txBox="1"/>
          <p:nvPr/>
        </p:nvSpPr>
        <p:spPr>
          <a:xfrm>
            <a:off x="8205019" y="1740310"/>
            <a:ext cx="2138516" cy="923330"/>
          </a:xfrm>
          <a:prstGeom prst="rect">
            <a:avLst/>
          </a:prstGeom>
          <a:noFill/>
        </p:spPr>
        <p:txBody>
          <a:bodyPr wrap="square" rtlCol="0">
            <a:spAutoFit/>
          </a:bodyPr>
          <a:lstStyle/>
          <a:p>
            <a:r>
              <a:rPr lang="en-US" dirty="0"/>
              <a:t>DNA, cell wall &amp; membrane </a:t>
            </a:r>
            <a:r>
              <a:rPr lang="en-US"/>
              <a:t>bound proteins </a:t>
            </a:r>
            <a:endParaRPr lang="en-US" dirty="0"/>
          </a:p>
        </p:txBody>
      </p:sp>
    </p:spTree>
    <p:extLst>
      <p:ext uri="{BB962C8B-B14F-4D97-AF65-F5344CB8AC3E}">
        <p14:creationId xmlns:p14="http://schemas.microsoft.com/office/powerpoint/2010/main" val="16493623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8D0A-E272-2642-B023-EFD7038E117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735D00B-A359-C241-9392-277D2557DF89}"/>
              </a:ext>
            </a:extLst>
          </p:cNvPr>
          <p:cNvPicPr>
            <a:picLocks noChangeAspect="1"/>
          </p:cNvPicPr>
          <p:nvPr/>
        </p:nvPicPr>
        <p:blipFill>
          <a:blip r:embed="rId2"/>
          <a:stretch>
            <a:fillRect/>
          </a:stretch>
        </p:blipFill>
        <p:spPr>
          <a:xfrm>
            <a:off x="1371600" y="1042852"/>
            <a:ext cx="9448800" cy="5399314"/>
          </a:xfrm>
          <a:prstGeom prst="rect">
            <a:avLst/>
          </a:prstGeom>
        </p:spPr>
      </p:pic>
    </p:spTree>
    <p:extLst>
      <p:ext uri="{BB962C8B-B14F-4D97-AF65-F5344CB8AC3E}">
        <p14:creationId xmlns:p14="http://schemas.microsoft.com/office/powerpoint/2010/main" val="9681722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D65000-1CF9-5F4F-AE98-457B47B3E018}"/>
              </a:ext>
            </a:extLst>
          </p:cNvPr>
          <p:cNvPicPr>
            <a:picLocks noChangeAspect="1"/>
          </p:cNvPicPr>
          <p:nvPr/>
        </p:nvPicPr>
        <p:blipFill>
          <a:blip r:embed="rId2"/>
          <a:stretch>
            <a:fillRect/>
          </a:stretch>
        </p:blipFill>
        <p:spPr>
          <a:xfrm>
            <a:off x="3338804" y="3573625"/>
            <a:ext cx="3559629" cy="3559629"/>
          </a:xfrm>
          <a:prstGeom prst="rect">
            <a:avLst/>
          </a:prstGeom>
        </p:spPr>
      </p:pic>
      <p:pic>
        <p:nvPicPr>
          <p:cNvPr id="4" name="Picture 3">
            <a:extLst>
              <a:ext uri="{FF2B5EF4-FFF2-40B4-BE49-F238E27FC236}">
                <a16:creationId xmlns:a16="http://schemas.microsoft.com/office/drawing/2014/main" id="{851E2C1D-6799-4346-8CD1-4EE4231B80A1}"/>
              </a:ext>
            </a:extLst>
          </p:cNvPr>
          <p:cNvPicPr>
            <a:picLocks noChangeAspect="1"/>
          </p:cNvPicPr>
          <p:nvPr/>
        </p:nvPicPr>
        <p:blipFill>
          <a:blip r:embed="rId3"/>
          <a:stretch>
            <a:fillRect/>
          </a:stretch>
        </p:blipFill>
        <p:spPr>
          <a:xfrm>
            <a:off x="3338804" y="13996"/>
            <a:ext cx="3559629" cy="3559629"/>
          </a:xfrm>
          <a:prstGeom prst="rect">
            <a:avLst/>
          </a:prstGeom>
        </p:spPr>
      </p:pic>
      <p:sp>
        <p:nvSpPr>
          <p:cNvPr id="5" name="TextBox 4">
            <a:extLst>
              <a:ext uri="{FF2B5EF4-FFF2-40B4-BE49-F238E27FC236}">
                <a16:creationId xmlns:a16="http://schemas.microsoft.com/office/drawing/2014/main" id="{A18F340E-F314-5447-97E4-95EEF002DA40}"/>
              </a:ext>
            </a:extLst>
          </p:cNvPr>
          <p:cNvSpPr txBox="1"/>
          <p:nvPr/>
        </p:nvSpPr>
        <p:spPr>
          <a:xfrm>
            <a:off x="3870649" y="3303039"/>
            <a:ext cx="2336345" cy="276999"/>
          </a:xfrm>
          <a:prstGeom prst="rect">
            <a:avLst/>
          </a:prstGeom>
          <a:solidFill>
            <a:srgbClr val="FFFFFF"/>
          </a:solidFill>
        </p:spPr>
        <p:txBody>
          <a:bodyPr wrap="none" rtlCol="0">
            <a:spAutoFit/>
          </a:bodyPr>
          <a:lstStyle/>
          <a:p>
            <a:r>
              <a:rPr lang="en-US" sz="1200" dirty="0"/>
              <a:t>pH at which protein has no charge </a:t>
            </a:r>
          </a:p>
        </p:txBody>
      </p:sp>
      <p:sp>
        <p:nvSpPr>
          <p:cNvPr id="6" name="TextBox 5">
            <a:extLst>
              <a:ext uri="{FF2B5EF4-FFF2-40B4-BE49-F238E27FC236}">
                <a16:creationId xmlns:a16="http://schemas.microsoft.com/office/drawing/2014/main" id="{930B99A4-C528-BA4E-907F-88F09B197280}"/>
              </a:ext>
            </a:extLst>
          </p:cNvPr>
          <p:cNvSpPr txBox="1"/>
          <p:nvPr/>
        </p:nvSpPr>
        <p:spPr>
          <a:xfrm>
            <a:off x="6898433" y="392308"/>
            <a:ext cx="2684348" cy="646331"/>
          </a:xfrm>
          <a:prstGeom prst="rect">
            <a:avLst/>
          </a:prstGeom>
          <a:noFill/>
        </p:spPr>
        <p:txBody>
          <a:bodyPr wrap="square" rtlCol="0">
            <a:spAutoFit/>
          </a:bodyPr>
          <a:lstStyle/>
          <a:p>
            <a:r>
              <a:rPr lang="en-US" dirty="0"/>
              <a:t>DNA, cell wall &amp; membrane bound proteins </a:t>
            </a:r>
          </a:p>
        </p:txBody>
      </p:sp>
      <p:cxnSp>
        <p:nvCxnSpPr>
          <p:cNvPr id="7" name="Straight Arrow Connector 6">
            <a:extLst>
              <a:ext uri="{FF2B5EF4-FFF2-40B4-BE49-F238E27FC236}">
                <a16:creationId xmlns:a16="http://schemas.microsoft.com/office/drawing/2014/main" id="{51D8D5F9-24F5-6F41-BCA6-D80EC20C1B74}"/>
              </a:ext>
            </a:extLst>
          </p:cNvPr>
          <p:cNvCxnSpPr/>
          <p:nvPr/>
        </p:nvCxnSpPr>
        <p:spPr bwMode="auto">
          <a:xfrm flipH="1">
            <a:off x="5878286" y="715473"/>
            <a:ext cx="1020147" cy="747567"/>
          </a:xfrm>
          <a:prstGeom prst="straightConnector1">
            <a:avLst/>
          </a:prstGeom>
          <a:ln w="254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68000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Thermoplasmatales.pepsta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8600"/>
            <a:ext cx="6400800" cy="6400800"/>
          </a:xfrm>
          <a:prstGeom prst="rect">
            <a:avLst/>
          </a:prstGeom>
        </p:spPr>
      </p:pic>
      <p:sp>
        <p:nvSpPr>
          <p:cNvPr id="4" name="TextBox 3"/>
          <p:cNvSpPr txBox="1"/>
          <p:nvPr/>
        </p:nvSpPr>
        <p:spPr>
          <a:xfrm>
            <a:off x="2046072" y="374312"/>
            <a:ext cx="7675499" cy="400110"/>
          </a:xfrm>
          <a:prstGeom prst="rect">
            <a:avLst/>
          </a:prstGeom>
          <a:solidFill>
            <a:schemeClr val="bg1"/>
          </a:solidFill>
        </p:spPr>
        <p:txBody>
          <a:bodyPr wrap="none" rtlCol="0">
            <a:spAutoFit/>
          </a:bodyPr>
          <a:lstStyle/>
          <a:p>
            <a:r>
              <a:rPr lang="en-US" sz="2000" dirty="0"/>
              <a:t>Histogram of theoretical isoelectric points of </a:t>
            </a:r>
            <a:r>
              <a:rPr lang="en-US" sz="2000" i="1" dirty="0" err="1"/>
              <a:t>Thermplasmatales</a:t>
            </a:r>
            <a:r>
              <a:rPr lang="en-US" sz="2000" i="1" dirty="0"/>
              <a:t> </a:t>
            </a:r>
            <a:r>
              <a:rPr lang="en-US" sz="2000" dirty="0"/>
              <a:t>proteins </a:t>
            </a:r>
          </a:p>
        </p:txBody>
      </p:sp>
      <p:sp>
        <p:nvSpPr>
          <p:cNvPr id="5" name="TextBox 4"/>
          <p:cNvSpPr txBox="1"/>
          <p:nvPr/>
        </p:nvSpPr>
        <p:spPr>
          <a:xfrm>
            <a:off x="3970422" y="6189579"/>
            <a:ext cx="3405741" cy="369332"/>
          </a:xfrm>
          <a:prstGeom prst="rect">
            <a:avLst/>
          </a:prstGeom>
          <a:solidFill>
            <a:srgbClr val="FFFFFF"/>
          </a:solidFill>
        </p:spPr>
        <p:txBody>
          <a:bodyPr wrap="none" rtlCol="0">
            <a:spAutoFit/>
          </a:bodyPr>
          <a:lstStyle/>
          <a:p>
            <a:r>
              <a:rPr lang="en-US" dirty="0"/>
              <a:t>pH at which protein has no charge </a:t>
            </a:r>
          </a:p>
        </p:txBody>
      </p:sp>
    </p:spTree>
    <p:extLst>
      <p:ext uri="{BB962C8B-B14F-4D97-AF65-F5344CB8AC3E}">
        <p14:creationId xmlns:p14="http://schemas.microsoft.com/office/powerpoint/2010/main" val="1653216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3FDEA-F5C6-4C4E-BC30-4C057BDC2DE0}"/>
              </a:ext>
            </a:extLst>
          </p:cNvPr>
          <p:cNvPicPr>
            <a:picLocks noChangeAspect="1"/>
          </p:cNvPicPr>
          <p:nvPr/>
        </p:nvPicPr>
        <p:blipFill>
          <a:blip r:embed="rId2"/>
          <a:stretch>
            <a:fillRect/>
          </a:stretch>
        </p:blipFill>
        <p:spPr>
          <a:xfrm>
            <a:off x="2895600" y="228600"/>
            <a:ext cx="6400800" cy="6400800"/>
          </a:xfrm>
          <a:prstGeom prst="rect">
            <a:avLst/>
          </a:prstGeom>
        </p:spPr>
      </p:pic>
      <p:sp>
        <p:nvSpPr>
          <p:cNvPr id="4" name="TextBox 3">
            <a:extLst>
              <a:ext uri="{FF2B5EF4-FFF2-40B4-BE49-F238E27FC236}">
                <a16:creationId xmlns:a16="http://schemas.microsoft.com/office/drawing/2014/main" id="{1AA4D967-DD28-0C42-8520-03F16ADE77F3}"/>
              </a:ext>
            </a:extLst>
          </p:cNvPr>
          <p:cNvSpPr txBox="1"/>
          <p:nvPr/>
        </p:nvSpPr>
        <p:spPr>
          <a:xfrm>
            <a:off x="4204709" y="6167735"/>
            <a:ext cx="3405741" cy="369332"/>
          </a:xfrm>
          <a:prstGeom prst="rect">
            <a:avLst/>
          </a:prstGeom>
          <a:solidFill>
            <a:srgbClr val="FFFFFF"/>
          </a:solidFill>
        </p:spPr>
        <p:txBody>
          <a:bodyPr wrap="none" rtlCol="0">
            <a:spAutoFit/>
          </a:bodyPr>
          <a:lstStyle/>
          <a:p>
            <a:r>
              <a:rPr lang="en-US" dirty="0"/>
              <a:t>pH at which protein has no charge </a:t>
            </a:r>
          </a:p>
        </p:txBody>
      </p:sp>
    </p:spTree>
    <p:extLst>
      <p:ext uri="{BB962C8B-B14F-4D97-AF65-F5344CB8AC3E}">
        <p14:creationId xmlns:p14="http://schemas.microsoft.com/office/powerpoint/2010/main" val="18529336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accharomyces.pepsta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28600"/>
            <a:ext cx="6400800" cy="6400800"/>
          </a:xfrm>
          <a:prstGeom prst="rect">
            <a:avLst/>
          </a:prstGeom>
        </p:spPr>
      </p:pic>
      <p:sp>
        <p:nvSpPr>
          <p:cNvPr id="4" name="TextBox 3"/>
          <p:cNvSpPr txBox="1"/>
          <p:nvPr/>
        </p:nvSpPr>
        <p:spPr>
          <a:xfrm>
            <a:off x="2046072" y="374312"/>
            <a:ext cx="7367851" cy="400110"/>
          </a:xfrm>
          <a:prstGeom prst="rect">
            <a:avLst/>
          </a:prstGeom>
          <a:solidFill>
            <a:schemeClr val="bg1"/>
          </a:solidFill>
        </p:spPr>
        <p:txBody>
          <a:bodyPr wrap="none" rtlCol="0">
            <a:spAutoFit/>
          </a:bodyPr>
          <a:lstStyle/>
          <a:p>
            <a:r>
              <a:rPr lang="en-US" sz="2000" dirty="0"/>
              <a:t>Histogram of theoretical isoelectric points of </a:t>
            </a:r>
            <a:r>
              <a:rPr lang="en-US" sz="2000" i="1" dirty="0"/>
              <a:t>Saccharomyces </a:t>
            </a:r>
            <a:r>
              <a:rPr lang="en-US" sz="2000" dirty="0"/>
              <a:t>proteins </a:t>
            </a:r>
          </a:p>
        </p:txBody>
      </p:sp>
      <p:sp>
        <p:nvSpPr>
          <p:cNvPr id="5" name="TextBox 4"/>
          <p:cNvSpPr txBox="1"/>
          <p:nvPr/>
        </p:nvSpPr>
        <p:spPr>
          <a:xfrm>
            <a:off x="4381991" y="6167735"/>
            <a:ext cx="3405741" cy="369332"/>
          </a:xfrm>
          <a:prstGeom prst="rect">
            <a:avLst/>
          </a:prstGeom>
          <a:solidFill>
            <a:srgbClr val="FFFFFF"/>
          </a:solidFill>
        </p:spPr>
        <p:txBody>
          <a:bodyPr wrap="none" rtlCol="0">
            <a:spAutoFit/>
          </a:bodyPr>
          <a:lstStyle/>
          <a:p>
            <a:r>
              <a:rPr lang="en-US" dirty="0"/>
              <a:t>pH at which protein has no charge </a:t>
            </a:r>
          </a:p>
        </p:txBody>
      </p:sp>
      <p:sp>
        <p:nvSpPr>
          <p:cNvPr id="6" name="TextBox 5"/>
          <p:cNvSpPr txBox="1"/>
          <p:nvPr/>
        </p:nvSpPr>
        <p:spPr>
          <a:xfrm>
            <a:off x="6877664" y="1032387"/>
            <a:ext cx="2138516" cy="923330"/>
          </a:xfrm>
          <a:prstGeom prst="rect">
            <a:avLst/>
          </a:prstGeom>
          <a:noFill/>
        </p:spPr>
        <p:txBody>
          <a:bodyPr wrap="square" rtlCol="0">
            <a:spAutoFit/>
          </a:bodyPr>
          <a:lstStyle/>
          <a:p>
            <a:r>
              <a:rPr lang="en-US" dirty="0"/>
              <a:t>DNA, cell wall &amp; membrane bound proteins </a:t>
            </a:r>
          </a:p>
        </p:txBody>
      </p:sp>
    </p:spTree>
    <p:extLst>
      <p:ext uri="{BB962C8B-B14F-4D97-AF65-F5344CB8AC3E}">
        <p14:creationId xmlns:p14="http://schemas.microsoft.com/office/powerpoint/2010/main" val="1466139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73E7-052D-234C-899B-712C10C3B8F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4994979-B9DF-7F49-AE59-D8C1F8336EB6}"/>
              </a:ext>
            </a:extLst>
          </p:cNvPr>
          <p:cNvPicPr>
            <a:picLocks noGrp="1" noChangeAspect="1"/>
          </p:cNvPicPr>
          <p:nvPr>
            <p:ph idx="1"/>
          </p:nvPr>
        </p:nvPicPr>
        <p:blipFill rotWithShape="1">
          <a:blip r:embed="rId2"/>
          <a:srcRect t="26281" r="12725" b="26970"/>
          <a:stretch/>
        </p:blipFill>
        <p:spPr>
          <a:xfrm>
            <a:off x="696079" y="0"/>
            <a:ext cx="5023115" cy="6502401"/>
          </a:xfrm>
          <a:prstGeom prst="rect">
            <a:avLst/>
          </a:prstGeom>
        </p:spPr>
      </p:pic>
      <p:pic>
        <p:nvPicPr>
          <p:cNvPr id="4" name="Picture 3">
            <a:extLst>
              <a:ext uri="{FF2B5EF4-FFF2-40B4-BE49-F238E27FC236}">
                <a16:creationId xmlns:a16="http://schemas.microsoft.com/office/drawing/2014/main" id="{EF60949A-9D8D-BD4C-B126-B73EA0A65464}"/>
              </a:ext>
            </a:extLst>
          </p:cNvPr>
          <p:cNvPicPr>
            <a:picLocks noChangeAspect="1"/>
          </p:cNvPicPr>
          <p:nvPr/>
        </p:nvPicPr>
        <p:blipFill>
          <a:blip r:embed="rId3"/>
          <a:stretch>
            <a:fillRect/>
          </a:stretch>
        </p:blipFill>
        <p:spPr>
          <a:xfrm>
            <a:off x="6344512" y="0"/>
            <a:ext cx="5735609" cy="6858000"/>
          </a:xfrm>
          <a:prstGeom prst="rect">
            <a:avLst/>
          </a:prstGeom>
        </p:spPr>
      </p:pic>
      <p:cxnSp>
        <p:nvCxnSpPr>
          <p:cNvPr id="7" name="Straight Arrow Connector 6">
            <a:extLst>
              <a:ext uri="{FF2B5EF4-FFF2-40B4-BE49-F238E27FC236}">
                <a16:creationId xmlns:a16="http://schemas.microsoft.com/office/drawing/2014/main" id="{2C38F288-162C-DA4E-8CE0-3F9D57EB58FA}"/>
              </a:ext>
            </a:extLst>
          </p:cNvPr>
          <p:cNvCxnSpPr/>
          <p:nvPr/>
        </p:nvCxnSpPr>
        <p:spPr bwMode="auto">
          <a:xfrm flipH="1" flipV="1">
            <a:off x="3359150" y="2329180"/>
            <a:ext cx="749300" cy="640080"/>
          </a:xfrm>
          <a:prstGeom prst="straightConnector1">
            <a:avLst/>
          </a:prstGeom>
          <a:solidFill>
            <a:schemeClr val="accent1"/>
          </a:solidFill>
          <a:ln w="666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8" name="Straight Arrow Connector 7">
            <a:extLst>
              <a:ext uri="{FF2B5EF4-FFF2-40B4-BE49-F238E27FC236}">
                <a16:creationId xmlns:a16="http://schemas.microsoft.com/office/drawing/2014/main" id="{F765C9CB-BCD5-174E-B233-2D0FA4A83C89}"/>
              </a:ext>
            </a:extLst>
          </p:cNvPr>
          <p:cNvCxnSpPr/>
          <p:nvPr/>
        </p:nvCxnSpPr>
        <p:spPr bwMode="auto">
          <a:xfrm flipH="1" flipV="1">
            <a:off x="2984500" y="2838450"/>
            <a:ext cx="749300" cy="640080"/>
          </a:xfrm>
          <a:prstGeom prst="straightConnector1">
            <a:avLst/>
          </a:prstGeom>
          <a:solidFill>
            <a:schemeClr val="accent1"/>
          </a:solidFill>
          <a:ln w="666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9" name="Straight Arrow Connector 8">
            <a:extLst>
              <a:ext uri="{FF2B5EF4-FFF2-40B4-BE49-F238E27FC236}">
                <a16:creationId xmlns:a16="http://schemas.microsoft.com/office/drawing/2014/main" id="{517F2D4B-978D-AD49-8397-1DB5D4A392DD}"/>
              </a:ext>
            </a:extLst>
          </p:cNvPr>
          <p:cNvCxnSpPr/>
          <p:nvPr/>
        </p:nvCxnSpPr>
        <p:spPr bwMode="auto">
          <a:xfrm flipH="1" flipV="1">
            <a:off x="2120900" y="3195320"/>
            <a:ext cx="749300" cy="640080"/>
          </a:xfrm>
          <a:prstGeom prst="straightConnector1">
            <a:avLst/>
          </a:prstGeom>
          <a:solidFill>
            <a:schemeClr val="accent1"/>
          </a:solidFill>
          <a:ln w="666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cxnSp>
        <p:nvCxnSpPr>
          <p:cNvPr id="10" name="Straight Arrow Connector 9">
            <a:extLst>
              <a:ext uri="{FF2B5EF4-FFF2-40B4-BE49-F238E27FC236}">
                <a16:creationId xmlns:a16="http://schemas.microsoft.com/office/drawing/2014/main" id="{78931ECC-5CA6-5C46-AC24-0AAB3841A22B}"/>
              </a:ext>
            </a:extLst>
          </p:cNvPr>
          <p:cNvCxnSpPr>
            <a:cxnSpLocks/>
          </p:cNvCxnSpPr>
          <p:nvPr/>
        </p:nvCxnSpPr>
        <p:spPr bwMode="auto">
          <a:xfrm flipV="1">
            <a:off x="355600" y="1899920"/>
            <a:ext cx="508000" cy="462280"/>
          </a:xfrm>
          <a:prstGeom prst="straightConnector1">
            <a:avLst/>
          </a:prstGeom>
          <a:solidFill>
            <a:schemeClr val="accent1"/>
          </a:solidFill>
          <a:ln w="66675" cap="flat" cmpd="sng" algn="ctr">
            <a:solidFill>
              <a:srgbClr val="FF0000"/>
            </a:solidFill>
            <a:prstDash val="solid"/>
            <a:round/>
            <a:headEnd type="none" w="med" len="med"/>
            <a:tailEnd type="triangle"/>
          </a:ln>
          <a:effectLst>
            <a:outerShdw blurRad="50800" dist="38100" dir="2700000" algn="tl" rotWithShape="0">
              <a:prstClr val="black">
                <a:alpha val="40000"/>
              </a:prstClr>
            </a:outerShdw>
          </a:effectLst>
        </p:spPr>
      </p:cxnSp>
    </p:spTree>
    <p:extLst>
      <p:ext uri="{BB962C8B-B14F-4D97-AF65-F5344CB8AC3E}">
        <p14:creationId xmlns:p14="http://schemas.microsoft.com/office/powerpoint/2010/main" val="26465679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1A04D-1452-A044-9521-2F58E768D511}"/>
              </a:ext>
            </a:extLst>
          </p:cNvPr>
          <p:cNvSpPr>
            <a:spLocks noGrp="1"/>
          </p:cNvSpPr>
          <p:nvPr>
            <p:ph type="title"/>
          </p:nvPr>
        </p:nvSpPr>
        <p:spPr>
          <a:xfrm>
            <a:off x="914400" y="296091"/>
            <a:ext cx="10363200" cy="1143000"/>
          </a:xfrm>
        </p:spPr>
        <p:txBody>
          <a:bodyPr/>
          <a:lstStyle/>
          <a:p>
            <a:r>
              <a:rPr lang="en-US" dirty="0"/>
              <a:t>Strategies for extreme halophily</a:t>
            </a:r>
          </a:p>
        </p:txBody>
      </p:sp>
      <p:sp>
        <p:nvSpPr>
          <p:cNvPr id="3" name="TextBox 2">
            <a:extLst>
              <a:ext uri="{FF2B5EF4-FFF2-40B4-BE49-F238E27FC236}">
                <a16:creationId xmlns:a16="http://schemas.microsoft.com/office/drawing/2014/main" id="{AD5B7FF9-05E1-7E46-9882-91AF59FFF1C5}"/>
              </a:ext>
            </a:extLst>
          </p:cNvPr>
          <p:cNvSpPr txBox="1"/>
          <p:nvPr/>
        </p:nvSpPr>
        <p:spPr>
          <a:xfrm>
            <a:off x="796835" y="1789612"/>
            <a:ext cx="10920548" cy="4093428"/>
          </a:xfrm>
          <a:prstGeom prst="rect">
            <a:avLst/>
          </a:prstGeom>
          <a:noFill/>
        </p:spPr>
        <p:txBody>
          <a:bodyPr wrap="square" rtlCol="0">
            <a:spAutoFit/>
          </a:bodyPr>
          <a:lstStyle/>
          <a:p>
            <a:pPr marL="457200" indent="-457200">
              <a:buAutoNum type="arabicParenR"/>
            </a:pPr>
            <a:r>
              <a:rPr lang="en-US" sz="2000" dirty="0"/>
              <a:t>Exclude salts, balance with other osmotically active substances.</a:t>
            </a:r>
            <a:br>
              <a:rPr lang="en-US" sz="2000" dirty="0"/>
            </a:br>
            <a:r>
              <a:rPr lang="en-US" sz="2000" dirty="0"/>
              <a:t> </a:t>
            </a:r>
          </a:p>
          <a:p>
            <a:pPr marL="457200" indent="-457200">
              <a:buAutoNum type="arabicParenR"/>
            </a:pPr>
            <a:r>
              <a:rPr lang="en-US" sz="2000" dirty="0"/>
              <a:t>Balance external Na</a:t>
            </a:r>
            <a:r>
              <a:rPr lang="en-US" sz="2000" baseline="30000" dirty="0"/>
              <a:t>+</a:t>
            </a:r>
            <a:r>
              <a:rPr lang="en-US" sz="2000" dirty="0"/>
              <a:t> Cl</a:t>
            </a:r>
            <a:r>
              <a:rPr lang="en-US" sz="2000" baseline="30000" dirty="0"/>
              <a:t>-</a:t>
            </a:r>
            <a:r>
              <a:rPr lang="en-US" sz="2000" dirty="0"/>
              <a:t> with internal K</a:t>
            </a:r>
            <a:r>
              <a:rPr lang="en-US" sz="2000" baseline="30000" dirty="0"/>
              <a:t>+</a:t>
            </a:r>
            <a:r>
              <a:rPr lang="en-US" sz="2000" dirty="0"/>
              <a:t> Cl</a:t>
            </a:r>
            <a:r>
              <a:rPr lang="en-US" sz="2000" baseline="30000" dirty="0"/>
              <a:t>-</a:t>
            </a:r>
            <a:r>
              <a:rPr lang="en-US" sz="2000" dirty="0"/>
              <a:t> </a:t>
            </a:r>
          </a:p>
          <a:p>
            <a:r>
              <a:rPr lang="en-US" sz="2000" dirty="0"/>
              <a:t>		This leads to very high internal K</a:t>
            </a:r>
            <a:r>
              <a:rPr lang="en-US" sz="2000" baseline="30000" dirty="0"/>
              <a:t>+</a:t>
            </a:r>
            <a:r>
              <a:rPr lang="en-US" sz="2000" dirty="0"/>
              <a:t>  concentration (&gt; 5M)  </a:t>
            </a:r>
            <a:br>
              <a:rPr lang="en-US" sz="2000" dirty="0"/>
            </a:br>
            <a:r>
              <a:rPr lang="en-US" sz="2000" dirty="0"/>
              <a:t>		At this ionic strength, the reach of a charge on a protein does not reach very far. </a:t>
            </a:r>
          </a:p>
          <a:p>
            <a:r>
              <a:rPr lang="en-US" sz="2000" dirty="0"/>
              <a:t>		To compensate, proteins in organisms following the salt in strategy have many negative charges.   </a:t>
            </a:r>
          </a:p>
          <a:p>
            <a:endParaRPr lang="en-US" sz="2000" dirty="0"/>
          </a:p>
          <a:p>
            <a:r>
              <a:rPr lang="en-US" sz="2000" dirty="0"/>
              <a:t>		Consequently, most proteins have an acidic isoelectric point.  </a:t>
            </a:r>
          </a:p>
          <a:p>
            <a:endParaRPr lang="en-US" sz="2000" dirty="0"/>
          </a:p>
          <a:p>
            <a:endParaRPr lang="en-US" sz="2000" dirty="0"/>
          </a:p>
          <a:p>
            <a:endParaRPr lang="en-US" sz="2000" dirty="0"/>
          </a:p>
          <a:p>
            <a:endParaRPr lang="en-US" sz="2000" dirty="0"/>
          </a:p>
          <a:p>
            <a:r>
              <a:rPr lang="en-US" sz="2000" dirty="0"/>
              <a:t>  </a:t>
            </a:r>
          </a:p>
        </p:txBody>
      </p:sp>
    </p:spTree>
    <p:extLst>
      <p:ext uri="{BB962C8B-B14F-4D97-AF65-F5344CB8AC3E}">
        <p14:creationId xmlns:p14="http://schemas.microsoft.com/office/powerpoint/2010/main" val="589339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loferax.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2863" y="363621"/>
            <a:ext cx="6400800" cy="6400800"/>
          </a:xfrm>
          <a:prstGeom prst="rect">
            <a:avLst/>
          </a:prstGeom>
        </p:spPr>
      </p:pic>
      <p:sp>
        <p:nvSpPr>
          <p:cNvPr id="4" name="TextBox 3"/>
          <p:cNvSpPr txBox="1"/>
          <p:nvPr/>
        </p:nvSpPr>
        <p:spPr>
          <a:xfrm>
            <a:off x="3122864" y="528265"/>
            <a:ext cx="6173485" cy="369332"/>
          </a:xfrm>
          <a:prstGeom prst="rect">
            <a:avLst/>
          </a:prstGeom>
          <a:solidFill>
            <a:schemeClr val="bg1"/>
          </a:solidFill>
        </p:spPr>
        <p:txBody>
          <a:bodyPr wrap="none" rtlCol="0">
            <a:spAutoFit/>
          </a:bodyPr>
          <a:lstStyle/>
          <a:p>
            <a:r>
              <a:rPr lang="en-US" dirty="0"/>
              <a:t>Histogram of theoretical isoelectric points of </a:t>
            </a:r>
            <a:r>
              <a:rPr lang="en-US" i="1" dirty="0" err="1"/>
              <a:t>Haloferax</a:t>
            </a:r>
            <a:r>
              <a:rPr lang="en-US" i="1" dirty="0"/>
              <a:t> </a:t>
            </a:r>
            <a:r>
              <a:rPr lang="en-US" dirty="0"/>
              <a:t>proteins </a:t>
            </a:r>
          </a:p>
        </p:txBody>
      </p:sp>
      <p:sp>
        <p:nvSpPr>
          <p:cNvPr id="5" name="TextBox 4"/>
          <p:cNvSpPr txBox="1"/>
          <p:nvPr/>
        </p:nvSpPr>
        <p:spPr>
          <a:xfrm>
            <a:off x="4383377" y="6302756"/>
            <a:ext cx="3405741" cy="369332"/>
          </a:xfrm>
          <a:prstGeom prst="rect">
            <a:avLst/>
          </a:prstGeom>
          <a:solidFill>
            <a:srgbClr val="FFFFFF"/>
          </a:solidFill>
        </p:spPr>
        <p:txBody>
          <a:bodyPr wrap="none" rtlCol="0">
            <a:spAutoFit/>
          </a:bodyPr>
          <a:lstStyle/>
          <a:p>
            <a:r>
              <a:rPr lang="en-US" dirty="0"/>
              <a:t>pH at which protein has no charge </a:t>
            </a:r>
          </a:p>
        </p:txBody>
      </p:sp>
      <p:sp>
        <p:nvSpPr>
          <p:cNvPr id="3" name="TextBox 2"/>
          <p:cNvSpPr txBox="1"/>
          <p:nvPr/>
        </p:nvSpPr>
        <p:spPr>
          <a:xfrm>
            <a:off x="7483267" y="1548581"/>
            <a:ext cx="2978257" cy="1200329"/>
          </a:xfrm>
          <a:prstGeom prst="rect">
            <a:avLst/>
          </a:prstGeom>
          <a:noFill/>
        </p:spPr>
        <p:txBody>
          <a:bodyPr wrap="square" rtlCol="0">
            <a:spAutoFit/>
          </a:bodyPr>
          <a:lstStyle/>
          <a:p>
            <a:r>
              <a:rPr lang="en-US" dirty="0"/>
              <a:t>Salt in strategy</a:t>
            </a:r>
          </a:p>
          <a:p>
            <a:endParaRPr lang="en-US" dirty="0"/>
          </a:p>
          <a:p>
            <a:r>
              <a:rPr lang="en-US" dirty="0"/>
              <a:t>At neutral pH most proteins with negative charge  </a:t>
            </a:r>
          </a:p>
        </p:txBody>
      </p:sp>
    </p:spTree>
    <p:extLst>
      <p:ext uri="{BB962C8B-B14F-4D97-AF65-F5344CB8AC3E}">
        <p14:creationId xmlns:p14="http://schemas.microsoft.com/office/powerpoint/2010/main" val="1114235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734" y="344745"/>
            <a:ext cx="3174590" cy="31745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734" y="3683410"/>
            <a:ext cx="3174590" cy="317459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7585" y="3666817"/>
            <a:ext cx="3152467" cy="315246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6201" y="427707"/>
            <a:ext cx="3089786" cy="308978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1612" y="390835"/>
            <a:ext cx="3111907" cy="311190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94803" y="3666816"/>
            <a:ext cx="3191184" cy="3191184"/>
          </a:xfrm>
          <a:prstGeom prst="rect">
            <a:avLst/>
          </a:prstGeom>
        </p:spPr>
      </p:pic>
    </p:spTree>
    <p:extLst>
      <p:ext uri="{BB962C8B-B14F-4D97-AF65-F5344CB8AC3E}">
        <p14:creationId xmlns:p14="http://schemas.microsoft.com/office/powerpoint/2010/main" val="1911034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1988" y="90331"/>
            <a:ext cx="3102694" cy="310269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3284" y="90332"/>
            <a:ext cx="3102693" cy="310269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8881" y="3775586"/>
            <a:ext cx="2909120" cy="29091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758" y="3747934"/>
            <a:ext cx="2964425" cy="29644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3546" y="3775587"/>
            <a:ext cx="2881467" cy="288146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5306" y="90332"/>
            <a:ext cx="3102694" cy="3102694"/>
          </a:xfrm>
          <a:prstGeom prst="rect">
            <a:avLst/>
          </a:prstGeom>
        </p:spPr>
      </p:pic>
    </p:spTree>
    <p:extLst>
      <p:ext uri="{BB962C8B-B14F-4D97-AF65-F5344CB8AC3E}">
        <p14:creationId xmlns:p14="http://schemas.microsoft.com/office/powerpoint/2010/main" val="985316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B9D11D-BFAF-384D-9C73-9C58721C0B3A}"/>
              </a:ext>
            </a:extLst>
          </p:cNvPr>
          <p:cNvPicPr>
            <a:picLocks noChangeAspect="1"/>
          </p:cNvPicPr>
          <p:nvPr/>
        </p:nvPicPr>
        <p:blipFill>
          <a:blip r:embed="rId2"/>
          <a:stretch>
            <a:fillRect/>
          </a:stretch>
        </p:blipFill>
        <p:spPr>
          <a:xfrm>
            <a:off x="22132" y="4559300"/>
            <a:ext cx="3797300" cy="2159000"/>
          </a:xfrm>
          <a:prstGeom prst="rect">
            <a:avLst/>
          </a:prstGeom>
        </p:spPr>
      </p:pic>
      <p:pic>
        <p:nvPicPr>
          <p:cNvPr id="5" name="Picture 4">
            <a:extLst>
              <a:ext uri="{FF2B5EF4-FFF2-40B4-BE49-F238E27FC236}">
                <a16:creationId xmlns:a16="http://schemas.microsoft.com/office/drawing/2014/main" id="{34DFA0E3-3323-C346-BD48-48FC885F0C05}"/>
              </a:ext>
            </a:extLst>
          </p:cNvPr>
          <p:cNvPicPr>
            <a:picLocks noChangeAspect="1"/>
          </p:cNvPicPr>
          <p:nvPr/>
        </p:nvPicPr>
        <p:blipFill>
          <a:blip r:embed="rId3"/>
          <a:stretch>
            <a:fillRect/>
          </a:stretch>
        </p:blipFill>
        <p:spPr>
          <a:xfrm>
            <a:off x="66582" y="1905000"/>
            <a:ext cx="3708400" cy="2565400"/>
          </a:xfrm>
          <a:prstGeom prst="rect">
            <a:avLst/>
          </a:prstGeom>
        </p:spPr>
      </p:pic>
      <p:pic>
        <p:nvPicPr>
          <p:cNvPr id="6" name="Picture 5">
            <a:extLst>
              <a:ext uri="{FF2B5EF4-FFF2-40B4-BE49-F238E27FC236}">
                <a16:creationId xmlns:a16="http://schemas.microsoft.com/office/drawing/2014/main" id="{FE0C08B6-7D32-1147-AAEE-4FBE5565EC10}"/>
              </a:ext>
            </a:extLst>
          </p:cNvPr>
          <p:cNvPicPr>
            <a:picLocks noChangeAspect="1"/>
          </p:cNvPicPr>
          <p:nvPr/>
        </p:nvPicPr>
        <p:blipFill>
          <a:blip r:embed="rId4"/>
          <a:stretch>
            <a:fillRect/>
          </a:stretch>
        </p:blipFill>
        <p:spPr>
          <a:xfrm>
            <a:off x="4851213" y="0"/>
            <a:ext cx="6045574" cy="6858000"/>
          </a:xfrm>
          <a:prstGeom prst="rect">
            <a:avLst/>
          </a:prstGeom>
        </p:spPr>
      </p:pic>
      <p:sp>
        <p:nvSpPr>
          <p:cNvPr id="7" name="TextBox 6">
            <a:extLst>
              <a:ext uri="{FF2B5EF4-FFF2-40B4-BE49-F238E27FC236}">
                <a16:creationId xmlns:a16="http://schemas.microsoft.com/office/drawing/2014/main" id="{1D22E287-2D2D-D641-B33D-3F0EF5CA2144}"/>
              </a:ext>
            </a:extLst>
          </p:cNvPr>
          <p:cNvSpPr txBox="1"/>
          <p:nvPr/>
        </p:nvSpPr>
        <p:spPr>
          <a:xfrm>
            <a:off x="2763167" y="906333"/>
            <a:ext cx="1011815" cy="923330"/>
          </a:xfrm>
          <a:prstGeom prst="rect">
            <a:avLst/>
          </a:prstGeom>
          <a:noFill/>
        </p:spPr>
        <p:txBody>
          <a:bodyPr wrap="none" rtlCol="0">
            <a:spAutoFit/>
          </a:bodyPr>
          <a:lstStyle/>
          <a:p>
            <a:r>
              <a:rPr lang="en-US" dirty="0"/>
              <a:t>no Intein</a:t>
            </a:r>
          </a:p>
          <a:p>
            <a:r>
              <a:rPr lang="en-US" dirty="0">
                <a:solidFill>
                  <a:srgbClr val="FF0000"/>
                </a:solidFill>
              </a:rPr>
              <a:t>clade 1</a:t>
            </a:r>
          </a:p>
          <a:p>
            <a:r>
              <a:rPr lang="en-US" dirty="0">
                <a:solidFill>
                  <a:schemeClr val="accent2">
                    <a:lumMod val="75000"/>
                  </a:schemeClr>
                </a:solidFill>
              </a:rPr>
              <a:t>clade 2</a:t>
            </a:r>
          </a:p>
        </p:txBody>
      </p:sp>
      <p:sp>
        <p:nvSpPr>
          <p:cNvPr id="8" name="TextBox 7">
            <a:extLst>
              <a:ext uri="{FF2B5EF4-FFF2-40B4-BE49-F238E27FC236}">
                <a16:creationId xmlns:a16="http://schemas.microsoft.com/office/drawing/2014/main" id="{CA130FC5-41EC-DC4C-A8C0-F20D637B86B0}"/>
              </a:ext>
            </a:extLst>
          </p:cNvPr>
          <p:cNvSpPr txBox="1"/>
          <p:nvPr/>
        </p:nvSpPr>
        <p:spPr>
          <a:xfrm>
            <a:off x="208656" y="0"/>
            <a:ext cx="4616970" cy="830997"/>
          </a:xfrm>
          <a:prstGeom prst="rect">
            <a:avLst/>
          </a:prstGeom>
          <a:noFill/>
        </p:spPr>
        <p:txBody>
          <a:bodyPr wrap="none" rtlCol="0">
            <a:spAutoFit/>
          </a:bodyPr>
          <a:lstStyle/>
          <a:p>
            <a:r>
              <a:rPr lang="en-US" sz="2400" dirty="0"/>
              <a:t>Phylogeny of Exteins in terminases </a:t>
            </a:r>
            <a:br>
              <a:rPr lang="en-US" sz="2400" dirty="0"/>
            </a:br>
            <a:r>
              <a:rPr lang="en-US" sz="2400" dirty="0"/>
              <a:t>of Actinophage cluster E</a:t>
            </a:r>
          </a:p>
        </p:txBody>
      </p:sp>
    </p:spTree>
    <p:extLst>
      <p:ext uri="{BB962C8B-B14F-4D97-AF65-F5344CB8AC3E}">
        <p14:creationId xmlns:p14="http://schemas.microsoft.com/office/powerpoint/2010/main" val="3338107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2F841-ABB9-8E41-8342-55226397849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07A38FA-DEBA-9B48-844C-A038794BFF1C}"/>
              </a:ext>
            </a:extLst>
          </p:cNvPr>
          <p:cNvPicPr>
            <a:picLocks noChangeAspect="1"/>
          </p:cNvPicPr>
          <p:nvPr/>
        </p:nvPicPr>
        <p:blipFill rotWithShape="1">
          <a:blip r:embed="rId2"/>
          <a:srcRect l="14286" t="13206" b="11963"/>
          <a:stretch/>
        </p:blipFill>
        <p:spPr>
          <a:xfrm>
            <a:off x="6704042" y="86568"/>
            <a:ext cx="5487958" cy="6771432"/>
          </a:xfrm>
          <a:prstGeom prst="rect">
            <a:avLst/>
          </a:prstGeom>
        </p:spPr>
      </p:pic>
      <p:pic>
        <p:nvPicPr>
          <p:cNvPr id="5" name="Picture 4">
            <a:extLst>
              <a:ext uri="{FF2B5EF4-FFF2-40B4-BE49-F238E27FC236}">
                <a16:creationId xmlns:a16="http://schemas.microsoft.com/office/drawing/2014/main" id="{C2F0D5F8-C33A-954D-993B-889F37EEAD7B}"/>
              </a:ext>
            </a:extLst>
          </p:cNvPr>
          <p:cNvPicPr>
            <a:picLocks noChangeAspect="1"/>
          </p:cNvPicPr>
          <p:nvPr/>
        </p:nvPicPr>
        <p:blipFill rotWithShape="1">
          <a:blip r:embed="rId3"/>
          <a:srcRect l="11745" t="6526" b="3579"/>
          <a:stretch/>
        </p:blipFill>
        <p:spPr>
          <a:xfrm>
            <a:off x="584889" y="603188"/>
            <a:ext cx="6260641" cy="5738192"/>
          </a:xfrm>
          <a:prstGeom prst="rect">
            <a:avLst/>
          </a:prstGeom>
        </p:spPr>
      </p:pic>
      <p:pic>
        <p:nvPicPr>
          <p:cNvPr id="6" name="Picture 5">
            <a:extLst>
              <a:ext uri="{FF2B5EF4-FFF2-40B4-BE49-F238E27FC236}">
                <a16:creationId xmlns:a16="http://schemas.microsoft.com/office/drawing/2014/main" id="{014226D4-173A-B240-A8A3-42C4A8837489}"/>
              </a:ext>
            </a:extLst>
          </p:cNvPr>
          <p:cNvPicPr>
            <a:picLocks noChangeAspect="1"/>
          </p:cNvPicPr>
          <p:nvPr/>
        </p:nvPicPr>
        <p:blipFill rotWithShape="1">
          <a:blip r:embed="rId2"/>
          <a:srcRect t="1" r="88479" b="64459"/>
          <a:stretch/>
        </p:blipFill>
        <p:spPr>
          <a:xfrm>
            <a:off x="7124700" y="86568"/>
            <a:ext cx="635000" cy="2768601"/>
          </a:xfrm>
          <a:prstGeom prst="rect">
            <a:avLst/>
          </a:prstGeom>
        </p:spPr>
      </p:pic>
      <p:pic>
        <p:nvPicPr>
          <p:cNvPr id="7" name="Picture 6">
            <a:extLst>
              <a:ext uri="{FF2B5EF4-FFF2-40B4-BE49-F238E27FC236}">
                <a16:creationId xmlns:a16="http://schemas.microsoft.com/office/drawing/2014/main" id="{9528DD83-451B-C744-A8F5-A440EB49B212}"/>
              </a:ext>
            </a:extLst>
          </p:cNvPr>
          <p:cNvPicPr>
            <a:picLocks noChangeAspect="1"/>
          </p:cNvPicPr>
          <p:nvPr/>
        </p:nvPicPr>
        <p:blipFill rotWithShape="1">
          <a:blip r:embed="rId3"/>
          <a:srcRect r="95130" b="29263"/>
          <a:stretch/>
        </p:blipFill>
        <p:spPr>
          <a:xfrm>
            <a:off x="-1" y="215899"/>
            <a:ext cx="520701" cy="6805155"/>
          </a:xfrm>
          <a:prstGeom prst="rect">
            <a:avLst/>
          </a:prstGeom>
        </p:spPr>
      </p:pic>
    </p:spTree>
    <p:extLst>
      <p:ext uri="{BB962C8B-B14F-4D97-AF65-F5344CB8AC3E}">
        <p14:creationId xmlns:p14="http://schemas.microsoft.com/office/powerpoint/2010/main" val="3776900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CE871A-850F-F241-80BA-5D6A3ACE097C}"/>
              </a:ext>
            </a:extLst>
          </p:cNvPr>
          <p:cNvPicPr>
            <a:picLocks noChangeAspect="1"/>
          </p:cNvPicPr>
          <p:nvPr/>
        </p:nvPicPr>
        <p:blipFill rotWithShape="1">
          <a:blip r:embed="rId2"/>
          <a:srcRect l="2718" t="3712"/>
          <a:stretch/>
        </p:blipFill>
        <p:spPr>
          <a:xfrm rot="17926855">
            <a:off x="2586997" y="-2471444"/>
            <a:ext cx="6347721" cy="8472618"/>
          </a:xfrm>
          <a:prstGeom prst="rect">
            <a:avLst/>
          </a:prstGeom>
        </p:spPr>
      </p:pic>
      <p:sp>
        <p:nvSpPr>
          <p:cNvPr id="6" name="TextBox 5">
            <a:extLst>
              <a:ext uri="{FF2B5EF4-FFF2-40B4-BE49-F238E27FC236}">
                <a16:creationId xmlns:a16="http://schemas.microsoft.com/office/drawing/2014/main" id="{FFFECF03-731F-0F48-87F9-713DAAFC4A37}"/>
              </a:ext>
            </a:extLst>
          </p:cNvPr>
          <p:cNvSpPr txBox="1"/>
          <p:nvPr/>
        </p:nvSpPr>
        <p:spPr>
          <a:xfrm>
            <a:off x="10641811" y="1118534"/>
            <a:ext cx="1199367" cy="523220"/>
          </a:xfrm>
          <a:prstGeom prst="rect">
            <a:avLst/>
          </a:prstGeom>
          <a:noFill/>
        </p:spPr>
        <p:txBody>
          <a:bodyPr wrap="none" rtlCol="0">
            <a:spAutoFit/>
          </a:bodyPr>
          <a:lstStyle/>
          <a:p>
            <a:r>
              <a:rPr lang="en-US" sz="2800" dirty="0"/>
              <a:t>exteins</a:t>
            </a:r>
          </a:p>
        </p:txBody>
      </p:sp>
      <p:pic>
        <p:nvPicPr>
          <p:cNvPr id="7" name="Picture 6">
            <a:extLst>
              <a:ext uri="{FF2B5EF4-FFF2-40B4-BE49-F238E27FC236}">
                <a16:creationId xmlns:a16="http://schemas.microsoft.com/office/drawing/2014/main" id="{665B3D34-1133-684F-B1CD-B2377F9D4CCE}"/>
              </a:ext>
            </a:extLst>
          </p:cNvPr>
          <p:cNvPicPr>
            <a:picLocks noChangeAspect="1"/>
          </p:cNvPicPr>
          <p:nvPr/>
        </p:nvPicPr>
        <p:blipFill rotWithShape="1">
          <a:blip r:embed="rId3"/>
          <a:srcRect l="5240" t="3492" r="5218"/>
          <a:stretch/>
        </p:blipFill>
        <p:spPr>
          <a:xfrm rot="16375239">
            <a:off x="4111550" y="1057833"/>
            <a:ext cx="3298614" cy="7550014"/>
          </a:xfrm>
          <a:prstGeom prst="rect">
            <a:avLst/>
          </a:prstGeom>
        </p:spPr>
      </p:pic>
      <p:sp>
        <p:nvSpPr>
          <p:cNvPr id="8" name="TextBox 7">
            <a:extLst>
              <a:ext uri="{FF2B5EF4-FFF2-40B4-BE49-F238E27FC236}">
                <a16:creationId xmlns:a16="http://schemas.microsoft.com/office/drawing/2014/main" id="{CC059D01-BC6A-194F-8141-3BABAE19EF17}"/>
              </a:ext>
            </a:extLst>
          </p:cNvPr>
          <p:cNvSpPr txBox="1"/>
          <p:nvPr/>
        </p:nvSpPr>
        <p:spPr>
          <a:xfrm>
            <a:off x="9182894" y="4113482"/>
            <a:ext cx="2802370" cy="954107"/>
          </a:xfrm>
          <a:prstGeom prst="rect">
            <a:avLst/>
          </a:prstGeom>
          <a:noFill/>
        </p:spPr>
        <p:txBody>
          <a:bodyPr wrap="none" rtlCol="0">
            <a:spAutoFit/>
          </a:bodyPr>
          <a:lstStyle/>
          <a:p>
            <a:r>
              <a:rPr lang="en-US" sz="2800" dirty="0"/>
              <a:t>intein </a:t>
            </a:r>
            <a:br>
              <a:rPr lang="en-US" sz="2800" dirty="0"/>
            </a:br>
            <a:r>
              <a:rPr lang="en-US" sz="2800" dirty="0"/>
              <a:t>containing exteins</a:t>
            </a:r>
          </a:p>
        </p:txBody>
      </p:sp>
    </p:spTree>
    <p:extLst>
      <p:ext uri="{BB962C8B-B14F-4D97-AF65-F5344CB8AC3E}">
        <p14:creationId xmlns:p14="http://schemas.microsoft.com/office/powerpoint/2010/main" val="3646863727"/>
      </p:ext>
    </p:extLst>
  </p:cSld>
  <p:clrMapOvr>
    <a:masterClrMapping/>
  </p:clrMapOvr>
</p:sld>
</file>

<file path=ppt/theme/theme1.xml><?xml version="1.0" encoding="utf-8"?>
<a:theme xmlns:a="http://schemas.openxmlformats.org/drawingml/2006/main" name="9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14771</TotalTime>
  <Words>2521</Words>
  <Application>Microsoft Macintosh PowerPoint</Application>
  <PresentationFormat>Widescreen</PresentationFormat>
  <Paragraphs>375</Paragraphs>
  <Slides>63</Slides>
  <Notes>6</Notes>
  <HiddenSlides>3</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63</vt:i4>
      </vt:variant>
    </vt:vector>
  </HeadingPairs>
  <TitlesOfParts>
    <vt:vector size="76" baseType="lpstr">
      <vt:lpstr>-apple-system</vt:lpstr>
      <vt:lpstr>Arial</vt:lpstr>
      <vt:lpstr>Calibri</vt:lpstr>
      <vt:lpstr>Calibri Light</vt:lpstr>
      <vt:lpstr>Courier</vt:lpstr>
      <vt:lpstr>Georgia</vt:lpstr>
      <vt:lpstr>Gill Sans MT</vt:lpstr>
      <vt:lpstr>Harding</vt:lpstr>
      <vt:lpstr>Times New Roman</vt:lpstr>
      <vt:lpstr>Wingdings</vt:lpstr>
      <vt:lpstr>9_Default Design</vt:lpstr>
      <vt:lpstr>Office Theme</vt:lpstr>
      <vt:lpstr>Photo Editor Photo</vt:lpstr>
      <vt:lpstr>PowerPoint Presentation</vt:lpstr>
      <vt:lpstr>Figtree developed by the same group that developed tracer</vt:lpstr>
      <vt:lpstr>PowerPoint Presentation</vt:lpstr>
      <vt:lpstr>PowerPoint Presentation</vt:lpstr>
      <vt:lpstr>If you have multiple gene trees from the same set (or subset) of species, and the leaves have the same names, the colors carry over to the new tree you open</vt:lpstr>
      <vt:lpstr>PowerPoint Presentation</vt:lpstr>
      <vt:lpstr>PowerPoint Presentation</vt:lpstr>
      <vt:lpstr>PowerPoint Presentation</vt:lpstr>
      <vt:lpstr>PowerPoint Presentation</vt:lpstr>
      <vt:lpstr>Introns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Splice site consensus in Arabidopsis thaliana</vt:lpstr>
      <vt:lpstr>PowerPoint Presentation</vt:lpstr>
      <vt:lpstr>PowerPoint Presentation</vt:lpstr>
      <vt:lpstr>PowerPoint Presentation</vt:lpstr>
      <vt:lpstr>Ribonucleotide Reductase</vt:lpstr>
      <vt:lpstr>PowerPoint Presentation</vt:lpstr>
      <vt:lpstr>PowerPoint Presentation</vt:lpstr>
      <vt:lpstr>PowerPoint Presentation</vt:lpstr>
      <vt:lpstr>PowerPoint Presentation</vt:lpstr>
      <vt:lpstr>Nonsense-mediated mRNA decay (NMD) pathway</vt:lpstr>
      <vt:lpstr>From:  How do proteins gain new domains?</vt:lpstr>
      <vt:lpstr>PowerPoint Presentation</vt:lpstr>
      <vt:lpstr>Predicting Open Reading Frames</vt:lpstr>
      <vt:lpstr>Interlude from class 23</vt:lpstr>
      <vt:lpstr>Purifying selection in E.coli ORFans</vt:lpstr>
      <vt:lpstr> </vt:lpstr>
      <vt:lpstr>PowerPoint Presentation</vt:lpstr>
      <vt:lpstr>Counting Algorithm</vt:lpstr>
      <vt:lpstr>Evolution of Coding DNA Sequences Under a Neutral Model E. coli Prophage Genes</vt:lpstr>
      <vt:lpstr>Evolution of Coding DNA Sequences Under a Neutral Model E. coli Prophage Genes</vt:lpstr>
      <vt:lpstr>PowerPoint Presentation</vt:lpstr>
      <vt:lpstr>PowerPoint Presentation</vt:lpstr>
      <vt:lpstr>PowerPoint Presentation</vt:lpstr>
      <vt:lpstr>PowerPoint Presentation</vt:lpstr>
      <vt:lpstr>PowerPoint Presentation</vt:lpstr>
      <vt:lpstr>PowerPoint Presentation</vt:lpstr>
      <vt:lpstr>run_pepstats.pl</vt:lpstr>
      <vt:lpstr>parse_pepstats.pl</vt:lpstr>
      <vt:lpstr>parse_pepstats_mod.pl</vt:lpstr>
      <vt:lpstr>parse_pepstats.pl</vt:lpstr>
      <vt:lpstr>parse_pepstats_mod.pl</vt:lpstr>
      <vt:lpstr>parse_pepstats_mod.pl</vt:lpstr>
      <vt:lpstr>histogramScript_pdf.R</vt:lpstr>
      <vt:lpstr>histogramScript_pdf.R</vt:lpstr>
      <vt:lpstr>histogramScript_pdf.R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Strategies for extreme halophily</vt:lpstr>
      <vt:lpstr>PowerPoint Presentation</vt:lpstr>
      <vt:lpstr>PowerPoint Presentation</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Gogarten, J. Peter</cp:lastModifiedBy>
  <cp:revision>92</cp:revision>
  <dcterms:created xsi:type="dcterms:W3CDTF">2013-11-01T21:49:29Z</dcterms:created>
  <dcterms:modified xsi:type="dcterms:W3CDTF">2021-11-30T21:41:03Z</dcterms:modified>
</cp:coreProperties>
</file>