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7.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20" r:id="rId2"/>
    <p:sldMasterId id="2147483923" r:id="rId3"/>
    <p:sldMasterId id="2147483940" r:id="rId4"/>
    <p:sldMasterId id="2147483952" r:id="rId5"/>
    <p:sldMasterId id="2147483957" r:id="rId6"/>
    <p:sldMasterId id="2147483969" r:id="rId7"/>
    <p:sldMasterId id="2147483981" r:id="rId8"/>
    <p:sldMasterId id="2147484010" r:id="rId9"/>
  </p:sldMasterIdLst>
  <p:notesMasterIdLst>
    <p:notesMasterId r:id="rId65"/>
  </p:notesMasterIdLst>
  <p:handoutMasterIdLst>
    <p:handoutMasterId r:id="rId66"/>
  </p:handoutMasterIdLst>
  <p:sldIdLst>
    <p:sldId id="432" r:id="rId10"/>
    <p:sldId id="431" r:id="rId11"/>
    <p:sldId id="433" r:id="rId12"/>
    <p:sldId id="434" r:id="rId13"/>
    <p:sldId id="435" r:id="rId14"/>
    <p:sldId id="448" r:id="rId15"/>
    <p:sldId id="449" r:id="rId16"/>
    <p:sldId id="450" r:id="rId17"/>
    <p:sldId id="451" r:id="rId18"/>
    <p:sldId id="452" r:id="rId19"/>
    <p:sldId id="377" r:id="rId20"/>
    <p:sldId id="438" r:id="rId21"/>
    <p:sldId id="439" r:id="rId22"/>
    <p:sldId id="258" r:id="rId23"/>
    <p:sldId id="260" r:id="rId24"/>
    <p:sldId id="261" r:id="rId25"/>
    <p:sldId id="262" r:id="rId26"/>
    <p:sldId id="263" r:id="rId27"/>
    <p:sldId id="440" r:id="rId28"/>
    <p:sldId id="437" r:id="rId29"/>
    <p:sldId id="444" r:id="rId30"/>
    <p:sldId id="441" r:id="rId31"/>
    <p:sldId id="443" r:id="rId32"/>
    <p:sldId id="442" r:id="rId33"/>
    <p:sldId id="436" r:id="rId34"/>
    <p:sldId id="412" r:id="rId35"/>
    <p:sldId id="413" r:id="rId36"/>
    <p:sldId id="414" r:id="rId37"/>
    <p:sldId id="392" r:id="rId38"/>
    <p:sldId id="415" r:id="rId39"/>
    <p:sldId id="421" r:id="rId40"/>
    <p:sldId id="416" r:id="rId41"/>
    <p:sldId id="417" r:id="rId42"/>
    <p:sldId id="429" r:id="rId43"/>
    <p:sldId id="356" r:id="rId44"/>
    <p:sldId id="430" r:id="rId45"/>
    <p:sldId id="422" r:id="rId46"/>
    <p:sldId id="323" r:id="rId47"/>
    <p:sldId id="423" r:id="rId48"/>
    <p:sldId id="447" r:id="rId49"/>
    <p:sldId id="370" r:id="rId50"/>
    <p:sldId id="354" r:id="rId51"/>
    <p:sldId id="349" r:id="rId52"/>
    <p:sldId id="346" r:id="rId53"/>
    <p:sldId id="345" r:id="rId54"/>
    <p:sldId id="331" r:id="rId55"/>
    <p:sldId id="424" r:id="rId56"/>
    <p:sldId id="425" r:id="rId57"/>
    <p:sldId id="426" r:id="rId58"/>
    <p:sldId id="445" r:id="rId59"/>
    <p:sldId id="427" r:id="rId60"/>
    <p:sldId id="428" r:id="rId61"/>
    <p:sldId id="365" r:id="rId62"/>
    <p:sldId id="446" r:id="rId63"/>
    <p:sldId id="294" r:id="rId64"/>
  </p:sldIdLst>
  <p:sldSz cx="12192000" cy="6858000"/>
  <p:notesSz cx="9144000" cy="6858000"/>
  <p:defaultTextStyle>
    <a:defPPr>
      <a:defRPr lang="en-US"/>
    </a:defPPr>
    <a:lvl1pPr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3653"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0481"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65720"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2545"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4131" algn="l" defTabSz="456827" rtl="0" eaLnBrk="1" latinLnBrk="0" hangingPunct="1">
      <a:defRPr kern="1200">
        <a:solidFill>
          <a:schemeClr val="tx1"/>
        </a:solidFill>
        <a:latin typeface="Calibri" charset="0"/>
        <a:ea typeface="ＭＳ Ｐゴシック" charset="0"/>
        <a:cs typeface="ＭＳ Ｐゴシック" charset="0"/>
      </a:defRPr>
    </a:lvl6pPr>
    <a:lvl7pPr marL="2740955" algn="l" defTabSz="456827" rtl="0" eaLnBrk="1" latinLnBrk="0" hangingPunct="1">
      <a:defRPr kern="1200">
        <a:solidFill>
          <a:schemeClr val="tx1"/>
        </a:solidFill>
        <a:latin typeface="Calibri" charset="0"/>
        <a:ea typeface="ＭＳ Ｐゴシック" charset="0"/>
        <a:cs typeface="ＭＳ Ｐゴシック" charset="0"/>
      </a:defRPr>
    </a:lvl7pPr>
    <a:lvl8pPr marL="3197782" algn="l" defTabSz="456827" rtl="0" eaLnBrk="1" latinLnBrk="0" hangingPunct="1">
      <a:defRPr kern="1200">
        <a:solidFill>
          <a:schemeClr val="tx1"/>
        </a:solidFill>
        <a:latin typeface="Calibri" charset="0"/>
        <a:ea typeface="ＭＳ Ｐゴシック" charset="0"/>
        <a:cs typeface="ＭＳ Ｐゴシック" charset="0"/>
      </a:defRPr>
    </a:lvl8pPr>
    <a:lvl9pPr marL="3654606" algn="l" defTabSz="456827"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clrMru>
    <a:srgbClr val="334DF9"/>
    <a:srgbClr val="772AFF"/>
    <a:srgbClr val="F80926"/>
    <a:srgbClr val="5FC28A"/>
    <a:srgbClr val="F839FC"/>
    <a:srgbClr val="75568D"/>
    <a:srgbClr val="74558C"/>
    <a:srgbClr val="FFE0A3"/>
    <a:srgbClr val="9DB6FE"/>
    <a:srgbClr val="FF68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82"/>
    <p:restoredTop sz="96327" autoAdjust="0"/>
  </p:normalViewPr>
  <p:slideViewPr>
    <p:cSldViewPr snapToGrid="0" snapToObjects="1">
      <p:cViewPr varScale="1">
        <p:scale>
          <a:sx n="139" d="100"/>
          <a:sy n="139" d="100"/>
        </p:scale>
        <p:origin x="184" y="1232"/>
      </p:cViewPr>
      <p:guideLst>
        <p:guide orient="horz" pos="2160"/>
        <p:guide pos="3840"/>
      </p:guideLst>
    </p:cSldViewPr>
  </p:slideViewPr>
  <p:notesTextViewPr>
    <p:cViewPr>
      <p:scale>
        <a:sx n="100" d="100"/>
        <a:sy n="100" d="100"/>
      </p:scale>
      <p:origin x="0" y="0"/>
    </p:cViewPr>
  </p:notesTextViewPr>
  <p:sorterViewPr>
    <p:cViewPr>
      <p:scale>
        <a:sx n="193" d="100"/>
        <a:sy n="193" d="100"/>
      </p:scale>
      <p:origin x="0" y="159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131FDC1-D3B0-1A43-89C6-E0CE335BE8F5}" type="datetimeFigureOut">
              <a:rPr lang="en-US" smtClean="0"/>
              <a:t>10/3/21</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2E02C57-E5B3-B948-A3CD-A637B62C0400}" type="slidenum">
              <a:rPr lang="en-US" smtClean="0"/>
              <a:t>‹#›</a:t>
            </a:fld>
            <a:endParaRPr lang="en-US"/>
          </a:p>
        </p:txBody>
      </p:sp>
    </p:spTree>
    <p:extLst>
      <p:ext uri="{BB962C8B-B14F-4D97-AF65-F5344CB8AC3E}">
        <p14:creationId xmlns:p14="http://schemas.microsoft.com/office/powerpoint/2010/main" val="1509797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43E8F1D-492A-2345-B301-E2EB021EAB9A}" type="datetime1">
              <a:rPr lang="en-US"/>
              <a:pPr/>
              <a:t>10/3/21</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4B5E3BC-C256-4D4B-86BA-2630D8C0A5D8}" type="slidenum">
              <a:rPr lang="en-US"/>
              <a:pPr/>
              <a:t>‹#›</a:t>
            </a:fld>
            <a:endParaRPr lang="en-US"/>
          </a:p>
        </p:txBody>
      </p:sp>
    </p:spTree>
    <p:extLst>
      <p:ext uri="{BB962C8B-B14F-4D97-AF65-F5344CB8AC3E}">
        <p14:creationId xmlns:p14="http://schemas.microsoft.com/office/powerpoint/2010/main" val="2807606162"/>
      </p:ext>
    </p:extLst>
  </p:cSld>
  <p:clrMap bg1="lt1" tx1="dk1" bg2="lt2" tx2="dk2" accent1="accent1" accent2="accent2" accent3="accent3" accent4="accent4" accent5="accent5" accent6="accent6" hlink="hlink" folHlink="folHlink"/>
  <p:notesStyle>
    <a:lvl1pPr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ＭＳ Ｐゴシック" pitchFamily="-128" charset="-128"/>
      </a:defRPr>
    </a:lvl1pPr>
    <a:lvl2pPr marL="453653"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2pPr>
    <a:lvl3pPr marL="910481"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3pPr>
    <a:lvl4pPr marL="1365720"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4pPr>
    <a:lvl5pPr marL="1822545"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5pPr>
    <a:lvl6pPr marL="2278794" algn="l" defTabSz="455762" rtl="0" eaLnBrk="1" latinLnBrk="0" hangingPunct="1">
      <a:defRPr sz="1200" kern="1200">
        <a:solidFill>
          <a:schemeClr val="tx1"/>
        </a:solidFill>
        <a:latin typeface="+mn-lt"/>
        <a:ea typeface="+mn-ea"/>
        <a:cs typeface="+mn-cs"/>
      </a:defRPr>
    </a:lvl6pPr>
    <a:lvl7pPr marL="2734551" algn="l" defTabSz="455762" rtl="0" eaLnBrk="1" latinLnBrk="0" hangingPunct="1">
      <a:defRPr sz="1200" kern="1200">
        <a:solidFill>
          <a:schemeClr val="tx1"/>
        </a:solidFill>
        <a:latin typeface="+mn-lt"/>
        <a:ea typeface="+mn-ea"/>
        <a:cs typeface="+mn-cs"/>
      </a:defRPr>
    </a:lvl7pPr>
    <a:lvl8pPr marL="3190313" algn="l" defTabSz="455762" rtl="0" eaLnBrk="1" latinLnBrk="0" hangingPunct="1">
      <a:defRPr sz="1200" kern="1200">
        <a:solidFill>
          <a:schemeClr val="tx1"/>
        </a:solidFill>
        <a:latin typeface="+mn-lt"/>
        <a:ea typeface="+mn-ea"/>
        <a:cs typeface="+mn-cs"/>
      </a:defRPr>
    </a:lvl8pPr>
    <a:lvl9pPr marL="3646069" algn="l" defTabSz="4557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5E3BC-C256-4D4B-86BA-2630D8C0A5D8}" type="slidenum">
              <a:rPr lang="en-US" smtClean="0"/>
              <a:pPr/>
              <a:t>5</a:t>
            </a:fld>
            <a:endParaRPr lang="en-US"/>
          </a:p>
        </p:txBody>
      </p:sp>
    </p:spTree>
    <p:extLst>
      <p:ext uri="{BB962C8B-B14F-4D97-AF65-F5344CB8AC3E}">
        <p14:creationId xmlns:p14="http://schemas.microsoft.com/office/powerpoint/2010/main" val="771989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74809-FEB3-B144-9FFB-2588C2EB62A8}" type="slidenum">
              <a:rPr lang="en-US">
                <a:solidFill>
                  <a:prstClr val="black"/>
                </a:solidFill>
              </a:rPr>
              <a:pPr/>
              <a:t>31</a:t>
            </a:fld>
            <a:endParaRPr lang="en-US">
              <a:solidFill>
                <a:prstClr val="black"/>
              </a:solidFill>
            </a:endParaRPr>
          </a:p>
        </p:txBody>
      </p:sp>
      <p:sp>
        <p:nvSpPr>
          <p:cNvPr id="180226" name="Rectangle 2"/>
          <p:cNvSpPr>
            <a:spLocks noGrp="1" noRot="1" noChangeAspect="1" noChangeArrowheads="1" noTextEdit="1"/>
          </p:cNvSpPr>
          <p:nvPr>
            <p:ph type="sldImg"/>
          </p:nvPr>
        </p:nvSpPr>
        <p:spPr bwMode="auto">
          <a:xfrm>
            <a:off x="2286000" y="514350"/>
            <a:ext cx="4572000" cy="257175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86432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F573B78-94D0-7440-B095-1B8DF6F63BEC}" type="slidenum">
              <a:rPr lang="en-US" sz="1200">
                <a:solidFill>
                  <a:prstClr val="black"/>
                </a:solidFill>
              </a:rPr>
              <a:pPr eaLnBrk="1" hangingPunct="1"/>
              <a:t>32</a:t>
            </a:fld>
            <a:endParaRPr lang="en-US" sz="1200">
              <a:solidFill>
                <a:prstClr val="black"/>
              </a:solidFill>
            </a:endParaRPr>
          </a:p>
        </p:txBody>
      </p:sp>
      <p:sp>
        <p:nvSpPr>
          <p:cNvPr id="26626"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7"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787470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0EDD197-E343-BA4D-BFA1-F2A163D68669}" type="slidenum">
              <a:rPr lang="en-US" sz="1200">
                <a:solidFill>
                  <a:prstClr val="black"/>
                </a:solidFill>
              </a:rPr>
              <a:pPr eaLnBrk="1" hangingPunct="1"/>
              <a:t>33</a:t>
            </a:fld>
            <a:endParaRPr lang="en-US" sz="1200">
              <a:solidFill>
                <a:prstClr val="black"/>
              </a:solidFill>
            </a:endParaRPr>
          </a:p>
        </p:txBody>
      </p:sp>
      <p:sp>
        <p:nvSpPr>
          <p:cNvPr id="28674"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7806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34</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271798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Tree of 1 % as example.  </a:t>
            </a:r>
          </a:p>
        </p:txBody>
      </p:sp>
      <p:sp>
        <p:nvSpPr>
          <p:cNvPr id="4" name="Slide Number Placeholder 3"/>
          <p:cNvSpPr>
            <a:spLocks noGrp="1"/>
          </p:cNvSpPr>
          <p:nvPr>
            <p:ph type="sldNum" sz="quarter" idx="10"/>
          </p:nvPr>
        </p:nvSpPr>
        <p:spPr/>
        <p:txBody>
          <a:bodyPr/>
          <a:lstStyle/>
          <a:p>
            <a:fld id="{B4B5E3BC-C256-4D4B-86BA-2630D8C0A5D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814439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F573B78-94D0-7440-B095-1B8DF6F63BEC}" type="slidenum">
              <a:rPr lang="en-US" sz="1200">
                <a:solidFill>
                  <a:prstClr val="black"/>
                </a:solidFill>
              </a:rPr>
              <a:pPr eaLnBrk="1" hangingPunct="1"/>
              <a:t>36</a:t>
            </a:fld>
            <a:endParaRPr lang="en-US" sz="1200">
              <a:solidFill>
                <a:prstClr val="black"/>
              </a:solidFill>
            </a:endParaRPr>
          </a:p>
        </p:txBody>
      </p:sp>
      <p:sp>
        <p:nvSpPr>
          <p:cNvPr id="26626"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7"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2403752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branch not </a:t>
            </a:r>
            <a:r>
              <a:rPr lang="en-US" sz="1200" b="0" i="0" u="none" strike="noStrike" kern="1200" dirty="0">
                <a:solidFill>
                  <a:schemeClr val="tx1"/>
                </a:solidFill>
                <a:effectLst/>
                <a:latin typeface="+mn-lt"/>
                <a:ea typeface="ＭＳ Ｐゴシック" pitchFamily="-128" charset="-128"/>
                <a:cs typeface="ＭＳ Ｐゴシック" pitchFamily="-128" charset="-128"/>
              </a:rPr>
              <a:t>IVYWREL biased </a:t>
            </a:r>
            <a:endParaRPr lang="en-US" dirty="0"/>
          </a:p>
        </p:txBody>
      </p:sp>
      <p:sp>
        <p:nvSpPr>
          <p:cNvPr id="4" name="Slide Number Placeholder 3"/>
          <p:cNvSpPr>
            <a:spLocks noGrp="1"/>
          </p:cNvSpPr>
          <p:nvPr>
            <p:ph type="sldNum" sz="quarter" idx="5"/>
          </p:nvPr>
        </p:nvSpPr>
        <p:spPr/>
        <p:txBody>
          <a:bodyPr/>
          <a:lstStyle/>
          <a:p>
            <a:fld id="{B4B5E3BC-C256-4D4B-86BA-2630D8C0A5D8}" type="slidenum">
              <a:rPr lang="en-US" smtClean="0"/>
              <a:pPr/>
              <a:t>46</a:t>
            </a:fld>
            <a:endParaRPr lang="en-US"/>
          </a:p>
        </p:txBody>
      </p:sp>
    </p:spTree>
    <p:extLst>
      <p:ext uri="{BB962C8B-B14F-4D97-AF65-F5344CB8AC3E}">
        <p14:creationId xmlns:p14="http://schemas.microsoft.com/office/powerpoint/2010/main" val="1427748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prstClr val="black"/>
                </a:solidFill>
              </a:rPr>
              <a:pPr/>
              <a:t>11</a:t>
            </a:fld>
            <a:endParaRPr lang="en-US">
              <a:solidFill>
                <a:prstClr val="black"/>
              </a:solidFill>
            </a:endParaRPr>
          </a:p>
        </p:txBody>
      </p:sp>
      <p:sp>
        <p:nvSpPr>
          <p:cNvPr id="78851" name="Rectangle 2"/>
          <p:cNvSpPr>
            <a:spLocks noGrp="1" noRot="1" noChangeAspect="1" noChangeArrowheads="1" noTextEdit="1"/>
          </p:cNvSpPr>
          <p:nvPr>
            <p:ph type="sldImg"/>
          </p:nvPr>
        </p:nvSpPr>
        <p:spPr>
          <a:xfrm>
            <a:off x="2286000" y="514350"/>
            <a:ext cx="4572000" cy="2571750"/>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87542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B5E3BC-C256-4D4B-86BA-2630D8C0A5D8}" type="slidenum">
              <a:rPr lang="en-US" smtClean="0"/>
              <a:pPr/>
              <a:t>12</a:t>
            </a:fld>
            <a:endParaRPr lang="en-US"/>
          </a:p>
        </p:txBody>
      </p:sp>
    </p:spTree>
    <p:extLst>
      <p:ext uri="{BB962C8B-B14F-4D97-AF65-F5344CB8AC3E}">
        <p14:creationId xmlns:p14="http://schemas.microsoft.com/office/powerpoint/2010/main" val="1094560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prstClr val="black"/>
                </a:solidFill>
              </a:rPr>
              <a:pPr/>
              <a:t>25</a:t>
            </a:fld>
            <a:endParaRPr lang="en-US">
              <a:solidFill>
                <a:prstClr val="black"/>
              </a:solidFill>
            </a:endParaRPr>
          </a:p>
        </p:txBody>
      </p:sp>
      <p:sp>
        <p:nvSpPr>
          <p:cNvPr id="78851" name="Rectangle 2"/>
          <p:cNvSpPr>
            <a:spLocks noGrp="1" noRot="1" noChangeAspect="1" noChangeArrowheads="1" noTextEdit="1"/>
          </p:cNvSpPr>
          <p:nvPr>
            <p:ph type="sldImg"/>
          </p:nvPr>
        </p:nvSpPr>
        <p:spPr>
          <a:xfrm>
            <a:off x="2286000" y="514350"/>
            <a:ext cx="4572000" cy="2571750"/>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989189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854" eaLnBrk="0" hangingPunct="0">
              <a:defRPr sz="2500">
                <a:solidFill>
                  <a:schemeClr val="tx1"/>
                </a:solidFill>
                <a:latin typeface="Arial" charset="0"/>
                <a:ea typeface="ＭＳ Ｐゴシック" charset="0"/>
                <a:cs typeface="ＭＳ Ｐゴシック" charset="0"/>
              </a:defRPr>
            </a:lvl1pPr>
            <a:lvl2pPr marL="734852" indent="-282635" defTabSz="913854" eaLnBrk="0" hangingPunct="0">
              <a:defRPr sz="2500">
                <a:solidFill>
                  <a:schemeClr val="tx1"/>
                </a:solidFill>
                <a:latin typeface="Arial" charset="0"/>
                <a:ea typeface="ＭＳ Ｐゴシック" charset="0"/>
              </a:defRPr>
            </a:lvl2pPr>
            <a:lvl3pPr marL="1130541" indent="-226108" defTabSz="913854" eaLnBrk="0" hangingPunct="0">
              <a:defRPr sz="2500">
                <a:solidFill>
                  <a:schemeClr val="tx1"/>
                </a:solidFill>
                <a:latin typeface="Arial" charset="0"/>
                <a:ea typeface="ＭＳ Ｐゴシック" charset="0"/>
              </a:defRPr>
            </a:lvl3pPr>
            <a:lvl4pPr marL="1582758" indent="-226108" defTabSz="913854" eaLnBrk="0" hangingPunct="0">
              <a:defRPr sz="2500">
                <a:solidFill>
                  <a:schemeClr val="tx1"/>
                </a:solidFill>
                <a:latin typeface="Arial" charset="0"/>
                <a:ea typeface="ＭＳ Ｐゴシック" charset="0"/>
              </a:defRPr>
            </a:lvl4pPr>
            <a:lvl5pPr marL="2034974" indent="-226108" defTabSz="913854" eaLnBrk="0" hangingPunct="0">
              <a:defRPr sz="2500">
                <a:solidFill>
                  <a:schemeClr val="tx1"/>
                </a:solidFill>
                <a:latin typeface="Arial" charset="0"/>
                <a:ea typeface="ＭＳ Ｐゴシック" charset="0"/>
              </a:defRPr>
            </a:lvl5pPr>
            <a:lvl6pPr marL="2487191" indent="-226108" defTabSz="913854" eaLnBrk="0" fontAlgn="base" hangingPunct="0">
              <a:spcBef>
                <a:spcPct val="0"/>
              </a:spcBef>
              <a:spcAft>
                <a:spcPct val="0"/>
              </a:spcAft>
              <a:defRPr sz="2500">
                <a:solidFill>
                  <a:schemeClr val="tx1"/>
                </a:solidFill>
                <a:latin typeface="Arial" charset="0"/>
                <a:ea typeface="ＭＳ Ｐゴシック" charset="0"/>
              </a:defRPr>
            </a:lvl6pPr>
            <a:lvl7pPr marL="2939407" indent="-226108" defTabSz="913854" eaLnBrk="0" fontAlgn="base" hangingPunct="0">
              <a:spcBef>
                <a:spcPct val="0"/>
              </a:spcBef>
              <a:spcAft>
                <a:spcPct val="0"/>
              </a:spcAft>
              <a:defRPr sz="2500">
                <a:solidFill>
                  <a:schemeClr val="tx1"/>
                </a:solidFill>
                <a:latin typeface="Arial" charset="0"/>
                <a:ea typeface="ＭＳ Ｐゴシック" charset="0"/>
              </a:defRPr>
            </a:lvl7pPr>
            <a:lvl8pPr marL="3391624" indent="-226108" defTabSz="913854" eaLnBrk="0" fontAlgn="base" hangingPunct="0">
              <a:spcBef>
                <a:spcPct val="0"/>
              </a:spcBef>
              <a:spcAft>
                <a:spcPct val="0"/>
              </a:spcAft>
              <a:defRPr sz="2500">
                <a:solidFill>
                  <a:schemeClr val="tx1"/>
                </a:solidFill>
                <a:latin typeface="Arial" charset="0"/>
                <a:ea typeface="ＭＳ Ｐゴシック" charset="0"/>
              </a:defRPr>
            </a:lvl8pPr>
            <a:lvl9pPr marL="3843840" indent="-226108" defTabSz="91385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DC1BA076-8B84-D54A-82EC-AE43D4FF0262}" type="slidenum">
              <a:rPr lang="en-US" sz="1200">
                <a:solidFill>
                  <a:prstClr val="black"/>
                </a:solidFill>
              </a:rPr>
              <a:pPr eaLnBrk="1" hangingPunct="1"/>
              <a:t>26</a:t>
            </a:fld>
            <a:endParaRPr lang="en-US" sz="1200">
              <a:solidFill>
                <a:prstClr val="black"/>
              </a:solidFill>
            </a:endParaRPr>
          </a:p>
        </p:txBody>
      </p:sp>
      <p:sp>
        <p:nvSpPr>
          <p:cNvPr id="332802" name="Rectangle 2"/>
          <p:cNvSpPr>
            <a:spLocks noGrp="1" noRot="1" noChangeAspect="1" noChangeArrowheads="1"/>
          </p:cNvSpPr>
          <p:nvPr>
            <p:ph type="sldImg"/>
          </p:nvPr>
        </p:nvSpPr>
        <p:spPr>
          <a:xfrm>
            <a:off x="2286000" y="514350"/>
            <a:ext cx="4572000" cy="2571750"/>
          </a:xfrm>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6650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27</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956378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28</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09173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29</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76272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B667199-6A17-9648-AFA4-DE1BDC1BF83A}" type="slidenum">
              <a:rPr lang="en-US" sz="1200">
                <a:solidFill>
                  <a:prstClr val="black"/>
                </a:solidFill>
              </a:rPr>
              <a:pPr eaLnBrk="1" hangingPunct="1"/>
              <a:t>30</a:t>
            </a:fld>
            <a:endParaRPr lang="en-US" sz="1200">
              <a:solidFill>
                <a:prstClr val="black"/>
              </a:solidFill>
            </a:endParaRPr>
          </a:p>
        </p:txBody>
      </p:sp>
      <p:sp>
        <p:nvSpPr>
          <p:cNvPr id="24578"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457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826157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5762" indent="0" algn="ctr">
              <a:buNone/>
              <a:defRPr>
                <a:solidFill>
                  <a:schemeClr val="tx1">
                    <a:tint val="75000"/>
                  </a:schemeClr>
                </a:solidFill>
              </a:defRPr>
            </a:lvl2pPr>
            <a:lvl3pPr marL="911519" indent="0" algn="ctr">
              <a:buNone/>
              <a:defRPr>
                <a:solidFill>
                  <a:schemeClr val="tx1">
                    <a:tint val="75000"/>
                  </a:schemeClr>
                </a:solidFill>
              </a:defRPr>
            </a:lvl3pPr>
            <a:lvl4pPr marL="1367277" indent="0" algn="ctr">
              <a:buNone/>
              <a:defRPr>
                <a:solidFill>
                  <a:schemeClr val="tx1">
                    <a:tint val="75000"/>
                  </a:schemeClr>
                </a:solidFill>
              </a:defRPr>
            </a:lvl4pPr>
            <a:lvl5pPr marL="1823035" indent="0" algn="ctr">
              <a:buNone/>
              <a:defRPr>
                <a:solidFill>
                  <a:schemeClr val="tx1">
                    <a:tint val="75000"/>
                  </a:schemeClr>
                </a:solidFill>
              </a:defRPr>
            </a:lvl5pPr>
            <a:lvl6pPr marL="2278794" indent="0" algn="ctr">
              <a:buNone/>
              <a:defRPr>
                <a:solidFill>
                  <a:schemeClr val="tx1">
                    <a:tint val="75000"/>
                  </a:schemeClr>
                </a:solidFill>
              </a:defRPr>
            </a:lvl6pPr>
            <a:lvl7pPr marL="2734551" indent="0" algn="ctr">
              <a:buNone/>
              <a:defRPr>
                <a:solidFill>
                  <a:schemeClr val="tx1">
                    <a:tint val="75000"/>
                  </a:schemeClr>
                </a:solidFill>
              </a:defRPr>
            </a:lvl7pPr>
            <a:lvl8pPr marL="3190313" indent="0" algn="ctr">
              <a:buNone/>
              <a:defRPr>
                <a:solidFill>
                  <a:schemeClr val="tx1">
                    <a:tint val="75000"/>
                  </a:schemeClr>
                </a:solidFill>
              </a:defRPr>
            </a:lvl8pPr>
            <a:lvl9pPr marL="36460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AD15D85-71ED-1043-97BE-C891F50EA369}" type="datetime1">
              <a:rPr lang="en-US"/>
              <a:pPr/>
              <a:t>10/3/21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C90DC0-9AA7-8445-B3E4-3C9553C3DD33}" type="slidenum">
              <a:rPr lang="en-US"/>
              <a:pPr/>
              <a:t>‹#›</a:t>
            </a:fld>
            <a:endParaRPr lang="en-US"/>
          </a:p>
        </p:txBody>
      </p:sp>
    </p:spTree>
    <p:extLst>
      <p:ext uri="{BB962C8B-B14F-4D97-AF65-F5344CB8AC3E}">
        <p14:creationId xmlns:p14="http://schemas.microsoft.com/office/powerpoint/2010/main" val="397846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6C99A86-9B56-FE43-8A16-383C02F76E7B}" type="datetime1">
              <a:rPr lang="en-US"/>
              <a:pPr/>
              <a:t>10/3/21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4B20E3-314D-774B-938B-6D3EED30B50E}" type="slidenum">
              <a:rPr lang="en-US"/>
              <a:pPr/>
              <a:t>‹#›</a:t>
            </a:fld>
            <a:endParaRPr lang="en-US"/>
          </a:p>
        </p:txBody>
      </p:sp>
    </p:spTree>
    <p:extLst>
      <p:ext uri="{BB962C8B-B14F-4D97-AF65-F5344CB8AC3E}">
        <p14:creationId xmlns:p14="http://schemas.microsoft.com/office/powerpoint/2010/main" val="146322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133F13-B740-FA40-806E-5F2E4DC4C43F}" type="datetime1">
              <a:rPr lang="en-US"/>
              <a:pPr/>
              <a:t>10/3/21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866FFA-FAF1-AA43-9F59-39BD725A1BBA}" type="slidenum">
              <a:rPr lang="en-US"/>
              <a:pPr/>
              <a:t>‹#›</a:t>
            </a:fld>
            <a:endParaRPr lang="en-US"/>
          </a:p>
        </p:txBody>
      </p:sp>
    </p:spTree>
    <p:extLst>
      <p:ext uri="{BB962C8B-B14F-4D97-AF65-F5344CB8AC3E}">
        <p14:creationId xmlns:p14="http://schemas.microsoft.com/office/powerpoint/2010/main" val="4172219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C5855AC3-9ADF-B746-805F-DD9DC049FF5A}" type="slidenum">
              <a:rPr lang="en-US"/>
              <a:pPr/>
              <a:t>‹#›</a:t>
            </a:fld>
            <a:endParaRPr lang="en-US"/>
          </a:p>
        </p:txBody>
      </p:sp>
    </p:spTree>
    <p:extLst>
      <p:ext uri="{BB962C8B-B14F-4D97-AF65-F5344CB8AC3E}">
        <p14:creationId xmlns:p14="http://schemas.microsoft.com/office/powerpoint/2010/main" val="22353958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DCBABB6-CA14-3343-8383-0E99B570E4C4}" type="datetimeFigureOut">
              <a:rPr lang="en-US"/>
              <a:pPr>
                <a:defRPr/>
              </a:pPr>
              <a:t>10/3/21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03A2D5-7BF8-BB4E-8885-36BB3225140A}" type="slidenum">
              <a:rPr lang="en-US"/>
              <a:pPr>
                <a:defRPr/>
              </a:pPr>
              <a:t>‹#›</a:t>
            </a:fld>
            <a:endParaRPr lang="en-US"/>
          </a:p>
        </p:txBody>
      </p:sp>
    </p:spTree>
    <p:extLst>
      <p:ext uri="{BB962C8B-B14F-4D97-AF65-F5344CB8AC3E}">
        <p14:creationId xmlns:p14="http://schemas.microsoft.com/office/powerpoint/2010/main" val="23774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2EA15D-AA10-2C49-80F2-13526CC8C05F}"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7FDED0C-3AA9-6845-BF42-E01341DEEC5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4262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3165C9-B874-CB4E-82F1-55C1D8A23E7C}"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BCA9A56-FBC0-044E-9B6E-831107604F4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2167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33" indent="0">
              <a:buNone/>
              <a:defRPr sz="1800">
                <a:solidFill>
                  <a:schemeClr val="tx1">
                    <a:tint val="75000"/>
                  </a:schemeClr>
                </a:solidFill>
              </a:defRPr>
            </a:lvl2pPr>
            <a:lvl3pPr marL="913865" indent="0">
              <a:buNone/>
              <a:defRPr sz="1600">
                <a:solidFill>
                  <a:schemeClr val="tx1">
                    <a:tint val="75000"/>
                  </a:schemeClr>
                </a:solidFill>
              </a:defRPr>
            </a:lvl3pPr>
            <a:lvl4pPr marL="1370799" indent="0">
              <a:buNone/>
              <a:defRPr sz="1400">
                <a:solidFill>
                  <a:schemeClr val="tx1">
                    <a:tint val="75000"/>
                  </a:schemeClr>
                </a:solidFill>
              </a:defRPr>
            </a:lvl4pPr>
            <a:lvl5pPr marL="1827731" indent="0">
              <a:buNone/>
              <a:defRPr sz="1400">
                <a:solidFill>
                  <a:schemeClr val="tx1">
                    <a:tint val="75000"/>
                  </a:schemeClr>
                </a:solidFill>
              </a:defRPr>
            </a:lvl5pPr>
            <a:lvl6pPr marL="2284665" indent="0">
              <a:buNone/>
              <a:defRPr sz="1400">
                <a:solidFill>
                  <a:schemeClr val="tx1">
                    <a:tint val="75000"/>
                  </a:schemeClr>
                </a:solidFill>
              </a:defRPr>
            </a:lvl6pPr>
            <a:lvl7pPr marL="2741596" indent="0">
              <a:buNone/>
              <a:defRPr sz="1400">
                <a:solidFill>
                  <a:schemeClr val="tx1">
                    <a:tint val="75000"/>
                  </a:schemeClr>
                </a:solidFill>
              </a:defRPr>
            </a:lvl7pPr>
            <a:lvl8pPr marL="3198530" indent="0">
              <a:buNone/>
              <a:defRPr sz="1400">
                <a:solidFill>
                  <a:schemeClr val="tx1">
                    <a:tint val="75000"/>
                  </a:schemeClr>
                </a:solidFill>
              </a:defRPr>
            </a:lvl8pPr>
            <a:lvl9pPr marL="36554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AB04608-F877-984E-A2C2-287D7B1AF780}"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AA67D9-06A6-0A4C-836C-053BA6F2C11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083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4007423-5DC1-7F47-ACF8-E099CA27747E}"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430C3B4-8804-3D4D-9124-7643DA105AA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5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8D94F34-50CD-D249-B26A-D0730B7DE9CF}"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7ED9C4E-A28A-0C41-A01C-C62E1076E3E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834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4ADB71-DEAD-C745-8325-49CECC7E4F76}"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A8523851-BA84-0545-AB40-4B381A1AE63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94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127C40-C55D-454E-9195-0CB070F34452}" type="datetime1">
              <a:rPr lang="en-US"/>
              <a:pPr/>
              <a:t>10/3/21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A1DB5B-18D0-B24B-ADD8-39036940C5EA}" type="slidenum">
              <a:rPr lang="en-US"/>
              <a:pPr/>
              <a:t>‹#›</a:t>
            </a:fld>
            <a:endParaRPr lang="en-US"/>
          </a:p>
        </p:txBody>
      </p:sp>
    </p:spTree>
    <p:extLst>
      <p:ext uri="{BB962C8B-B14F-4D97-AF65-F5344CB8AC3E}">
        <p14:creationId xmlns:p14="http://schemas.microsoft.com/office/powerpoint/2010/main" val="4010500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07A308-6E22-C244-AFA2-E335D9F8CB7A}"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3D2FDE70-F2C0-3748-A788-886B14B79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6337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4665D0-A760-4A40-A779-0CC01011F5D8}"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77ADE5-115B-134E-BC96-4F50549C9B5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1391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5BE49E-0764-D045-8B3D-547481E99F49}"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521DDC3-C43F-C749-8316-BB454D1AD0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044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86910C0-0C6B-1D4E-A853-AB7522F8BDA9}"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F1B2581-448A-1B4E-A9CE-C1353E382F6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31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D701F2-6414-9944-9D0C-A6BAE7179116}"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9298B3D-BB4A-C544-87B7-C3B62B14AAC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7690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0EC384-8395-1E48-8912-9DF0BD2813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494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7E35D-6BF0-3A4B-B0BF-26699A56A1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46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10E8-8262-B949-93E0-D5E3EE7200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17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6"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7"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AEAF59-4C82-864E-82E4-E0F619EF27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634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683"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559A38-ACC2-4E48-B9A4-EC6A594F1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28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5762" indent="0">
              <a:buNone/>
              <a:defRPr sz="1800">
                <a:solidFill>
                  <a:schemeClr val="tx1">
                    <a:tint val="75000"/>
                  </a:schemeClr>
                </a:solidFill>
              </a:defRPr>
            </a:lvl2pPr>
            <a:lvl3pPr marL="911519" indent="0">
              <a:buNone/>
              <a:defRPr sz="1600">
                <a:solidFill>
                  <a:schemeClr val="tx1">
                    <a:tint val="75000"/>
                  </a:schemeClr>
                </a:solidFill>
              </a:defRPr>
            </a:lvl3pPr>
            <a:lvl4pPr marL="1367277" indent="0">
              <a:buNone/>
              <a:defRPr sz="1400">
                <a:solidFill>
                  <a:schemeClr val="tx1">
                    <a:tint val="75000"/>
                  </a:schemeClr>
                </a:solidFill>
              </a:defRPr>
            </a:lvl4pPr>
            <a:lvl5pPr marL="1823035" indent="0">
              <a:buNone/>
              <a:defRPr sz="1400">
                <a:solidFill>
                  <a:schemeClr val="tx1">
                    <a:tint val="75000"/>
                  </a:schemeClr>
                </a:solidFill>
              </a:defRPr>
            </a:lvl5pPr>
            <a:lvl6pPr marL="2278794" indent="0">
              <a:buNone/>
              <a:defRPr sz="1400">
                <a:solidFill>
                  <a:schemeClr val="tx1">
                    <a:tint val="75000"/>
                  </a:schemeClr>
                </a:solidFill>
              </a:defRPr>
            </a:lvl6pPr>
            <a:lvl7pPr marL="2734551" indent="0">
              <a:buNone/>
              <a:defRPr sz="1400">
                <a:solidFill>
                  <a:schemeClr val="tx1">
                    <a:tint val="75000"/>
                  </a:schemeClr>
                </a:solidFill>
              </a:defRPr>
            </a:lvl7pPr>
            <a:lvl8pPr marL="3190313" indent="0">
              <a:buNone/>
              <a:defRPr sz="1400">
                <a:solidFill>
                  <a:schemeClr val="tx1">
                    <a:tint val="75000"/>
                  </a:schemeClr>
                </a:solidFill>
              </a:defRPr>
            </a:lvl8pPr>
            <a:lvl9pPr marL="36460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ACB7554-CF9B-4E45-B539-3C1E0993ABC4}" type="datetime1">
              <a:rPr lang="en-US"/>
              <a:pPr/>
              <a:t>10/3/21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20E48F-A741-5A4F-9F7D-9170BF0C12FF}" type="slidenum">
              <a:rPr lang="en-US"/>
              <a:pPr/>
              <a:t>‹#›</a:t>
            </a:fld>
            <a:endParaRPr lang="en-US"/>
          </a:p>
        </p:txBody>
      </p:sp>
    </p:spTree>
    <p:extLst>
      <p:ext uri="{BB962C8B-B14F-4D97-AF65-F5344CB8AC3E}">
        <p14:creationId xmlns:p14="http://schemas.microsoft.com/office/powerpoint/2010/main" val="4054803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B9D929-F1D7-9746-84B3-70E2C6072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61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1D687B-118B-0B48-BBEA-F9A6997503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458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7"/>
            <a:ext cx="6814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7"/>
            <a:ext cx="4011319"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DDE48C-8D84-EA47-8D7D-8ED61F3800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713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33774-2EA1-9D4E-B7F6-4303D189B9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623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762139-C6CC-2047-AEA0-AEB7AC2A6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34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9177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C3D44-832E-9C4A-AB0F-FE6952F18C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68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5391" indent="0" algn="ctr">
              <a:buNone/>
              <a:defRPr/>
            </a:lvl2pPr>
            <a:lvl3pPr marL="910773" indent="0" algn="ctr">
              <a:buNone/>
              <a:defRPr/>
            </a:lvl3pPr>
            <a:lvl4pPr marL="1366159" indent="0" algn="ctr">
              <a:buNone/>
              <a:defRPr/>
            </a:lvl4pPr>
            <a:lvl5pPr marL="1821544" indent="0" algn="ctr">
              <a:buNone/>
              <a:defRPr/>
            </a:lvl5pPr>
            <a:lvl6pPr marL="2276930" indent="0" algn="ctr">
              <a:buNone/>
              <a:defRPr/>
            </a:lvl6pPr>
            <a:lvl7pPr marL="2732315" indent="0" algn="ctr">
              <a:buNone/>
              <a:defRPr/>
            </a:lvl7pPr>
            <a:lvl8pPr marL="3187702" indent="0" algn="ctr">
              <a:buNone/>
              <a:defRPr/>
            </a:lvl8pPr>
            <a:lvl9pPr marL="3643086"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2E2CC914-61CB-054F-A941-E0AE3AA9A85A}" type="slidenum">
              <a:rPr lang="en-US"/>
              <a:pPr/>
              <a:t>‹#›</a:t>
            </a:fld>
            <a:endParaRPr lang="en-US"/>
          </a:p>
        </p:txBody>
      </p:sp>
    </p:spTree>
    <p:extLst>
      <p:ext uri="{BB962C8B-B14F-4D97-AF65-F5344CB8AC3E}">
        <p14:creationId xmlns:p14="http://schemas.microsoft.com/office/powerpoint/2010/main" val="2716427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27DBEB19-3BC9-B94E-9FD9-A918818CFE3F}" type="slidenum">
              <a:rPr lang="en-US"/>
              <a:pPr/>
              <a:t>‹#›</a:t>
            </a:fld>
            <a:endParaRPr lang="en-US"/>
          </a:p>
        </p:txBody>
      </p:sp>
    </p:spTree>
    <p:extLst>
      <p:ext uri="{BB962C8B-B14F-4D97-AF65-F5344CB8AC3E}">
        <p14:creationId xmlns:p14="http://schemas.microsoft.com/office/powerpoint/2010/main" val="4252544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BFFC6B8C-8686-224F-8BCC-09327B096C8C}" type="slidenum">
              <a:rPr lang="en-US"/>
              <a:pPr/>
              <a:t>‹#›</a:t>
            </a:fld>
            <a:endParaRPr lang="en-US"/>
          </a:p>
        </p:txBody>
      </p:sp>
    </p:spTree>
    <p:extLst>
      <p:ext uri="{BB962C8B-B14F-4D97-AF65-F5344CB8AC3E}">
        <p14:creationId xmlns:p14="http://schemas.microsoft.com/office/powerpoint/2010/main" val="3952363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endParaRPr lang="en-US"/>
          </a:p>
        </p:txBody>
      </p:sp>
      <p:sp>
        <p:nvSpPr>
          <p:cNvPr id="5" name="Rectangle 6"/>
          <p:cNvSpPr>
            <a:spLocks noGrp="1" noChangeArrowheads="1"/>
          </p:cNvSpPr>
          <p:nvPr>
            <p:ph type="ftr" sz="quarter" idx="11"/>
          </p:nvPr>
        </p:nvSpPr>
        <p:spPr/>
        <p:txBody>
          <a:bodyPr/>
          <a:lstStyle>
            <a:lvl1pPr>
              <a:defRPr/>
            </a:lvl1pPr>
          </a:lstStyle>
          <a:p>
            <a:endParaRPr lang="en-US"/>
          </a:p>
        </p:txBody>
      </p:sp>
      <p:sp>
        <p:nvSpPr>
          <p:cNvPr id="6" name="Rectangle 7"/>
          <p:cNvSpPr>
            <a:spLocks noGrp="1" noChangeArrowheads="1"/>
          </p:cNvSpPr>
          <p:nvPr>
            <p:ph type="sldNum" sz="quarter" idx="12"/>
          </p:nvPr>
        </p:nvSpPr>
        <p:spPr/>
        <p:txBody>
          <a:bodyPr/>
          <a:lstStyle>
            <a:lvl1pPr>
              <a:defRPr/>
            </a:lvl1pPr>
          </a:lstStyle>
          <a:p>
            <a:fld id="{89FDAACE-2F78-0D4B-8D8C-8FFA92DD36D2}" type="slidenum">
              <a:rPr lang="en-US"/>
              <a:pPr/>
              <a:t>‹#›</a:t>
            </a:fld>
            <a:endParaRPr lang="en-US"/>
          </a:p>
        </p:txBody>
      </p:sp>
    </p:spTree>
    <p:extLst>
      <p:ext uri="{BB962C8B-B14F-4D97-AF65-F5344CB8AC3E}">
        <p14:creationId xmlns:p14="http://schemas.microsoft.com/office/powerpoint/2010/main" val="183202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2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2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DBD301B-6D1D-0245-A71E-F90F0EC0D341}" type="datetime1">
              <a:rPr lang="en-US"/>
              <a:pPr/>
              <a:t>10/3/21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B0117BF-B05B-C646-998A-7B366E66C267}" type="slidenum">
              <a:rPr lang="en-US"/>
              <a:pPr/>
              <a:t>‹#›</a:t>
            </a:fld>
            <a:endParaRPr lang="en-US"/>
          </a:p>
        </p:txBody>
      </p:sp>
    </p:spTree>
    <p:extLst>
      <p:ext uri="{BB962C8B-B14F-4D97-AF65-F5344CB8AC3E}">
        <p14:creationId xmlns:p14="http://schemas.microsoft.com/office/powerpoint/2010/main" val="45077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49" y="2130544"/>
            <a:ext cx="10363969" cy="1469371"/>
          </a:xfrm>
        </p:spPr>
        <p:txBody>
          <a:bodyPr/>
          <a:lstStyle/>
          <a:p>
            <a:r>
              <a:rPr lang="en-US"/>
              <a:t>Click to edit Master title style</a:t>
            </a:r>
          </a:p>
        </p:txBody>
      </p:sp>
      <p:sp>
        <p:nvSpPr>
          <p:cNvPr id="3" name="Subtitle 2"/>
          <p:cNvSpPr>
            <a:spLocks noGrp="1"/>
          </p:cNvSpPr>
          <p:nvPr>
            <p:ph type="subTitle" idx="1"/>
          </p:nvPr>
        </p:nvSpPr>
        <p:spPr>
          <a:xfrm>
            <a:off x="1828063" y="3885641"/>
            <a:ext cx="8535940" cy="1753721"/>
          </a:xfrm>
        </p:spPr>
        <p:txBody>
          <a:bodyPr/>
          <a:lstStyle>
            <a:lvl1pPr marL="0" indent="0" algn="ctr">
              <a:buNone/>
              <a:defRPr/>
            </a:lvl1pPr>
            <a:lvl2pPr marL="409140" indent="0" algn="ctr">
              <a:buNone/>
              <a:defRPr/>
            </a:lvl2pPr>
            <a:lvl3pPr marL="818279" indent="0" algn="ctr">
              <a:buNone/>
              <a:defRPr/>
            </a:lvl3pPr>
            <a:lvl4pPr marL="1227422" indent="0" algn="ctr">
              <a:buNone/>
              <a:defRPr/>
            </a:lvl4pPr>
            <a:lvl5pPr marL="1636562" indent="0" algn="ctr">
              <a:buNone/>
              <a:defRPr/>
            </a:lvl5pPr>
            <a:lvl6pPr marL="2045709" indent="0" algn="ctr">
              <a:buNone/>
              <a:defRPr/>
            </a:lvl6pPr>
            <a:lvl7pPr marL="2454850" indent="0" algn="ctr">
              <a:buNone/>
              <a:defRPr/>
            </a:lvl7pPr>
            <a:lvl8pPr marL="2863989" indent="0" algn="ctr">
              <a:buNone/>
              <a:defRPr/>
            </a:lvl8pPr>
            <a:lvl9pPr marL="327313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C08811-DC52-9644-9EC0-CC5605E553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84830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0D6536-348C-8041-8C05-38837B904D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37203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51" y="4406713"/>
            <a:ext cx="10362045"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4051" y="2906526"/>
            <a:ext cx="10362045" cy="1500187"/>
          </a:xfrm>
        </p:spPr>
        <p:txBody>
          <a:bodyPr anchor="b"/>
          <a:lstStyle>
            <a:lvl1pPr marL="0" indent="0">
              <a:buNone/>
              <a:defRPr sz="1800"/>
            </a:lvl1pPr>
            <a:lvl2pPr marL="409140" indent="0">
              <a:buNone/>
              <a:defRPr sz="1600"/>
            </a:lvl2pPr>
            <a:lvl3pPr marL="818279" indent="0">
              <a:buNone/>
              <a:defRPr sz="1400"/>
            </a:lvl3pPr>
            <a:lvl4pPr marL="1227422" indent="0">
              <a:buNone/>
              <a:defRPr sz="1300"/>
            </a:lvl4pPr>
            <a:lvl5pPr marL="1636562" indent="0">
              <a:buNone/>
              <a:defRPr sz="1300"/>
            </a:lvl5pPr>
            <a:lvl6pPr marL="2045709" indent="0">
              <a:buNone/>
              <a:defRPr sz="1300"/>
            </a:lvl6pPr>
            <a:lvl7pPr marL="2454850" indent="0">
              <a:buNone/>
              <a:defRPr sz="1300"/>
            </a:lvl7pPr>
            <a:lvl8pPr marL="2863989" indent="0">
              <a:buNone/>
              <a:defRPr sz="1300"/>
            </a:lvl8pPr>
            <a:lvl9pPr marL="3273130" indent="0">
              <a:buNone/>
              <a:defRPr sz="13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671F18-9B85-9A47-BC4D-CFDB84FE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89856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050" y="1982066"/>
            <a:ext cx="5089620"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364" y="1982066"/>
            <a:ext cx="5089621"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0F79B1-6125-044F-AAD6-A325AC108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79400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018" y="274544"/>
            <a:ext cx="1097203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86" y="1535206"/>
            <a:ext cx="5385953" cy="640136"/>
          </a:xfrm>
        </p:spPr>
        <p:txBody>
          <a:bodyPr anchor="b"/>
          <a:lstStyle>
            <a:lvl1pPr marL="0" indent="0">
              <a:buNone/>
              <a:defRPr sz="2200" b="1"/>
            </a:lvl1pPr>
            <a:lvl2pPr marL="409140" indent="0">
              <a:buNone/>
              <a:defRPr sz="1800" b="1"/>
            </a:lvl2pPr>
            <a:lvl3pPr marL="818279" indent="0">
              <a:buNone/>
              <a:defRPr sz="1600" b="1"/>
            </a:lvl3pPr>
            <a:lvl4pPr marL="1227422" indent="0">
              <a:buNone/>
              <a:defRPr sz="1400" b="1"/>
            </a:lvl4pPr>
            <a:lvl5pPr marL="1636562" indent="0">
              <a:buNone/>
              <a:defRPr sz="1400" b="1"/>
            </a:lvl5pPr>
            <a:lvl6pPr marL="2045709" indent="0">
              <a:buNone/>
              <a:defRPr sz="1400" b="1"/>
            </a:lvl6pPr>
            <a:lvl7pPr marL="2454850" indent="0">
              <a:buNone/>
              <a:defRPr sz="1400" b="1"/>
            </a:lvl7pPr>
            <a:lvl8pPr marL="2863989" indent="0">
              <a:buNone/>
              <a:defRPr sz="1400" b="1"/>
            </a:lvl8pPr>
            <a:lvl9pPr marL="3273130" indent="0">
              <a:buNone/>
              <a:defRPr sz="1400" b="1"/>
            </a:lvl9pPr>
          </a:lstStyle>
          <a:p>
            <a:pPr lvl="0"/>
            <a:r>
              <a:rPr lang="en-US"/>
              <a:t>Click to edit Master text styles</a:t>
            </a:r>
          </a:p>
        </p:txBody>
      </p:sp>
      <p:sp>
        <p:nvSpPr>
          <p:cNvPr id="4" name="Content Placeholder 3"/>
          <p:cNvSpPr>
            <a:spLocks noGrp="1"/>
          </p:cNvSpPr>
          <p:nvPr>
            <p:ph sz="half" idx="2"/>
          </p:nvPr>
        </p:nvSpPr>
        <p:spPr>
          <a:xfrm>
            <a:off x="609986" y="2175344"/>
            <a:ext cx="5385953"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142" y="1535206"/>
            <a:ext cx="5387879" cy="640136"/>
          </a:xfrm>
        </p:spPr>
        <p:txBody>
          <a:bodyPr anchor="b"/>
          <a:lstStyle>
            <a:lvl1pPr marL="0" indent="0">
              <a:buNone/>
              <a:defRPr sz="2200" b="1"/>
            </a:lvl1pPr>
            <a:lvl2pPr marL="409140" indent="0">
              <a:buNone/>
              <a:defRPr sz="1800" b="1"/>
            </a:lvl2pPr>
            <a:lvl3pPr marL="818279" indent="0">
              <a:buNone/>
              <a:defRPr sz="1600" b="1"/>
            </a:lvl3pPr>
            <a:lvl4pPr marL="1227422" indent="0">
              <a:buNone/>
              <a:defRPr sz="1400" b="1"/>
            </a:lvl4pPr>
            <a:lvl5pPr marL="1636562" indent="0">
              <a:buNone/>
              <a:defRPr sz="1400" b="1"/>
            </a:lvl5pPr>
            <a:lvl6pPr marL="2045709" indent="0">
              <a:buNone/>
              <a:defRPr sz="1400" b="1"/>
            </a:lvl6pPr>
            <a:lvl7pPr marL="2454850" indent="0">
              <a:buNone/>
              <a:defRPr sz="1400" b="1"/>
            </a:lvl7pPr>
            <a:lvl8pPr marL="2863989" indent="0">
              <a:buNone/>
              <a:defRPr sz="1400" b="1"/>
            </a:lvl8pPr>
            <a:lvl9pPr marL="32731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4142" y="2175344"/>
            <a:ext cx="538787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4E93ED-508C-9746-9ADB-B3ACC3B8F9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47616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C25056-AE10-414B-BF22-3BB640C76A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67781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E7DAA5-7CFE-4049-8DAE-185ED6D73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09669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94" y="273144"/>
            <a:ext cx="401012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49" y="273144"/>
            <a:ext cx="6815667"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94" y="1435755"/>
            <a:ext cx="4010121" cy="4691062"/>
          </a:xfrm>
        </p:spPr>
        <p:txBody>
          <a:bodyPr/>
          <a:lstStyle>
            <a:lvl1pPr marL="0" indent="0">
              <a:buNone/>
              <a:defRPr sz="1300"/>
            </a:lvl1pPr>
            <a:lvl2pPr marL="409140" indent="0">
              <a:buNone/>
              <a:defRPr sz="1100"/>
            </a:lvl2pPr>
            <a:lvl3pPr marL="818279" indent="0">
              <a:buNone/>
              <a:defRPr sz="900"/>
            </a:lvl3pPr>
            <a:lvl4pPr marL="1227422" indent="0">
              <a:buNone/>
              <a:defRPr sz="800"/>
            </a:lvl4pPr>
            <a:lvl5pPr marL="1636562" indent="0">
              <a:buNone/>
              <a:defRPr sz="800"/>
            </a:lvl5pPr>
            <a:lvl6pPr marL="2045709" indent="0">
              <a:buNone/>
              <a:defRPr sz="800"/>
            </a:lvl6pPr>
            <a:lvl7pPr marL="2454850" indent="0">
              <a:buNone/>
              <a:defRPr sz="800"/>
            </a:lvl7pPr>
            <a:lvl8pPr marL="2863989" indent="0">
              <a:buNone/>
              <a:defRPr sz="800"/>
            </a:lvl8pPr>
            <a:lvl9pPr marL="3273130"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A97C8-48E9-F643-A91A-B1C55DF3F3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63169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42" y="4800346"/>
            <a:ext cx="7315969"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942" y="612122"/>
            <a:ext cx="7315969" cy="4115360"/>
          </a:xfrm>
        </p:spPr>
        <p:txBody>
          <a:bodyPr/>
          <a:lstStyle>
            <a:lvl1pPr marL="0" indent="0">
              <a:buNone/>
              <a:defRPr sz="2900"/>
            </a:lvl1pPr>
            <a:lvl2pPr marL="409140" indent="0">
              <a:buNone/>
              <a:defRPr sz="2500"/>
            </a:lvl2pPr>
            <a:lvl3pPr marL="818279" indent="0">
              <a:buNone/>
              <a:defRPr sz="2200"/>
            </a:lvl3pPr>
            <a:lvl4pPr marL="1227422" indent="0">
              <a:buNone/>
              <a:defRPr sz="1800"/>
            </a:lvl4pPr>
            <a:lvl5pPr marL="1636562" indent="0">
              <a:buNone/>
              <a:defRPr sz="1800"/>
            </a:lvl5pPr>
            <a:lvl6pPr marL="2045709" indent="0">
              <a:buNone/>
              <a:defRPr sz="1800"/>
            </a:lvl6pPr>
            <a:lvl7pPr marL="2454850" indent="0">
              <a:buNone/>
              <a:defRPr sz="1800"/>
            </a:lvl7pPr>
            <a:lvl8pPr marL="2863989" indent="0">
              <a:buNone/>
              <a:defRPr sz="1800"/>
            </a:lvl8pPr>
            <a:lvl9pPr marL="3273130" indent="0">
              <a:buNone/>
              <a:defRPr sz="1800"/>
            </a:lvl9pPr>
          </a:lstStyle>
          <a:p>
            <a:pPr lvl="0"/>
            <a:endParaRPr lang="en-US" noProof="0"/>
          </a:p>
        </p:txBody>
      </p:sp>
      <p:sp>
        <p:nvSpPr>
          <p:cNvPr id="4" name="Text Placeholder 3"/>
          <p:cNvSpPr>
            <a:spLocks noGrp="1"/>
          </p:cNvSpPr>
          <p:nvPr>
            <p:ph type="body" sz="half" idx="2"/>
          </p:nvPr>
        </p:nvSpPr>
        <p:spPr>
          <a:xfrm>
            <a:off x="2389942" y="5367618"/>
            <a:ext cx="7315969" cy="804022"/>
          </a:xfrm>
        </p:spPr>
        <p:txBody>
          <a:bodyPr/>
          <a:lstStyle>
            <a:lvl1pPr marL="0" indent="0">
              <a:buNone/>
              <a:defRPr sz="1300"/>
            </a:lvl1pPr>
            <a:lvl2pPr marL="409140" indent="0">
              <a:buNone/>
              <a:defRPr sz="1100"/>
            </a:lvl2pPr>
            <a:lvl3pPr marL="818279" indent="0">
              <a:buNone/>
              <a:defRPr sz="900"/>
            </a:lvl3pPr>
            <a:lvl4pPr marL="1227422" indent="0">
              <a:buNone/>
              <a:defRPr sz="800"/>
            </a:lvl4pPr>
            <a:lvl5pPr marL="1636562" indent="0">
              <a:buNone/>
              <a:defRPr sz="800"/>
            </a:lvl5pPr>
            <a:lvl6pPr marL="2045709" indent="0">
              <a:buNone/>
              <a:defRPr sz="800"/>
            </a:lvl6pPr>
            <a:lvl7pPr marL="2454850" indent="0">
              <a:buNone/>
              <a:defRPr sz="800"/>
            </a:lvl7pPr>
            <a:lvl8pPr marL="2863989" indent="0">
              <a:buNone/>
              <a:defRPr sz="800"/>
            </a:lvl8pPr>
            <a:lvl9pPr marL="3273130"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A917B1-9D48-2246-96B6-C788A8071F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72255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81292-57DD-BA4E-B1AC-07F07977D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4666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5" y="1535113"/>
            <a:ext cx="5389033"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0C66C3D-AD2F-0F4D-A460-BAD3FEE490BC}" type="datetime1">
              <a:rPr lang="en-US"/>
              <a:pPr/>
              <a:t>10/3/21</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400B7BB-E4A7-9A43-9053-CEAA251F3146}" type="slidenum">
              <a:rPr lang="en-US"/>
              <a:pPr/>
              <a:t>‹#›</a:t>
            </a:fld>
            <a:endParaRPr lang="en-US"/>
          </a:p>
        </p:txBody>
      </p:sp>
    </p:spTree>
    <p:extLst>
      <p:ext uri="{BB962C8B-B14F-4D97-AF65-F5344CB8AC3E}">
        <p14:creationId xmlns:p14="http://schemas.microsoft.com/office/powerpoint/2010/main" val="3701016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7989" y="609321"/>
            <a:ext cx="2590031"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022" y="609321"/>
            <a:ext cx="7589212"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FB5DD0-F1B4-0F47-8D4C-F29BA5533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65808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E856988F-5F65-354F-8B1E-9FD40801C113}" type="slidenum">
              <a:rPr lang="en-US"/>
              <a:pPr/>
              <a:t>‹#›</a:t>
            </a:fld>
            <a:endParaRPr lang="en-US"/>
          </a:p>
        </p:txBody>
      </p:sp>
    </p:spTree>
    <p:extLst>
      <p:ext uri="{BB962C8B-B14F-4D97-AF65-F5344CB8AC3E}">
        <p14:creationId xmlns:p14="http://schemas.microsoft.com/office/powerpoint/2010/main" val="116766004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441D226-024F-3B40-AA1B-C8A45483AA17}"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6F541A0-F43B-F84E-80A3-CC333203077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3979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A8BC85-8F4B-C147-8202-6F808E76CA04}"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C171A1D-8079-5444-8EAA-DC07EA5F32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75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A24CEDB-0EF5-0A49-AEB4-0FD7091C132B}"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73E4C96-763F-124E-920A-979345CF439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0603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C985D8D-069A-904B-8BFF-B0297A264CC0}"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3B8E64D-F7C0-5347-81B1-938C4A9915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5874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05C041-00D4-A443-90F1-5C37BE8CEE74}"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C5BE573-A795-8D44-9D73-F87A974F988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0721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6FF8E81-5BC2-6547-800A-B294C061D64D}"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4C40019-E00B-1049-B9E8-F5CEC345E7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583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57B74E-F81E-CB47-B5EA-88E3711C5487}"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9797F906-ADED-0E44-96BC-D899022D03B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9642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2F7150-8BD7-904A-9701-0713F4D69AB8}"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3CE6384-3286-254D-95DC-2DE07AF93B8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638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4691FDC-6DB9-364B-B247-2F27FE02A00E}" type="datetime1">
              <a:rPr lang="en-US"/>
              <a:pPr/>
              <a:t>10/3/21</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EAB9C0D-B001-9E40-939B-78CDA26C05A7}" type="slidenum">
              <a:rPr lang="en-US"/>
              <a:pPr/>
              <a:t>‹#›</a:t>
            </a:fld>
            <a:endParaRPr lang="en-US"/>
          </a:p>
        </p:txBody>
      </p:sp>
    </p:spTree>
    <p:extLst>
      <p:ext uri="{BB962C8B-B14F-4D97-AF65-F5344CB8AC3E}">
        <p14:creationId xmlns:p14="http://schemas.microsoft.com/office/powerpoint/2010/main" val="29323974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FCDD71-0027-1B49-A75F-81D63894B23E}"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DACFE16-C467-304B-A099-A8AD2F827DB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0897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7F47F9-3E21-E14C-8DC1-7BD1F0A25803}"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4B04DED-12FB-0C49-904D-12818BB341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5294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190805B-21D4-A24F-B5DE-61D5B754D18A}" type="datetimeFigureOut">
              <a:rPr lang="en-US">
                <a:solidFill>
                  <a:prstClr val="black">
                    <a:tint val="75000"/>
                  </a:prstClr>
                </a:solidFill>
                <a:latin typeface="Calibri"/>
              </a:rPr>
              <a:pPr>
                <a:defRPr/>
              </a:pPr>
              <a:t>10/3/21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E859657-E12B-9248-A2C8-F18D8305F6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34742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6D475F53-3FF9-374C-8FAB-EB05AD6C766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014338"/>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E3AB813E-3865-DE47-B681-5CC60578E4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7395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E584DDA3-0DBA-1C4D-BE84-ED4870E7EEE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85791"/>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endParaRPr lang="en-US">
              <a:solidFill>
                <a:srgbClr val="000000"/>
              </a:solidFill>
            </a:endParaRPr>
          </a:p>
        </p:txBody>
      </p:sp>
      <p:sp>
        <p:nvSpPr>
          <p:cNvPr id="9" name="Footer Placeholder 8"/>
          <p:cNvSpPr>
            <a:spLocks noGrp="1"/>
          </p:cNvSpPr>
          <p:nvPr>
            <p:ph type="ftr" sz="quarter" idx="11"/>
          </p:nvPr>
        </p:nvSpPr>
        <p:spPr/>
        <p:txBody>
          <a:bodyPr/>
          <a:lstStyle/>
          <a:p>
            <a:pPr>
              <a:defRPr/>
            </a:pPr>
            <a:endParaRPr lang="en-US">
              <a:solidFill>
                <a:srgbClr val="000000"/>
              </a:solidFill>
            </a:endParaRPr>
          </a:p>
        </p:txBody>
      </p:sp>
      <p:sp>
        <p:nvSpPr>
          <p:cNvPr id="10" name="Slide Number Placeholder 9"/>
          <p:cNvSpPr>
            <a:spLocks noGrp="1"/>
          </p:cNvSpPr>
          <p:nvPr>
            <p:ph type="sldNum" sz="quarter" idx="12"/>
          </p:nvPr>
        </p:nvSpPr>
        <p:spPr/>
        <p:txBody>
          <a:bodyPr/>
          <a:lstStyle/>
          <a:p>
            <a:pPr>
              <a:defRPr/>
            </a:pPr>
            <a:fld id="{283C15DF-512C-5F43-B67A-F57B171A270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200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defTabSz="898539">
              <a:defRPr/>
            </a:pPr>
            <a:endParaRPr lang="en-US">
              <a:solidFill>
                <a:srgbClr val="000000"/>
              </a:solidFill>
            </a:endParaRPr>
          </a:p>
        </p:txBody>
      </p:sp>
      <p:sp>
        <p:nvSpPr>
          <p:cNvPr id="8" name="Footer Placeholder 7"/>
          <p:cNvSpPr>
            <a:spLocks noGrp="1"/>
          </p:cNvSpPr>
          <p:nvPr>
            <p:ph type="ftr" sz="quarter" idx="11"/>
          </p:nvPr>
        </p:nvSpPr>
        <p:spPr/>
        <p:txBody>
          <a:bodyPr/>
          <a:lstStyle/>
          <a:p>
            <a:pPr defTabSz="898539">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defTabSz="898539">
              <a:defRPr/>
            </a:pPr>
            <a:fld id="{4BF301D8-2F26-DE49-9A0B-B0988EA387A4}" type="slidenum">
              <a:rPr lang="en-US" smtClean="0">
                <a:solidFill>
                  <a:srgbClr val="000000"/>
                </a:solidFill>
              </a:rPr>
              <a:pPr defTabSz="898539">
                <a:defRPr/>
              </a:pPr>
              <a:t>‹#›</a:t>
            </a:fld>
            <a:endParaRPr lang="en-US">
              <a:solidFill>
                <a:srgbClr val="000000"/>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018906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1E45A965-1A3B-FD46-9A8F-3727EBF79E2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3229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17434EEB-F15B-284F-9FB8-DDEC5D33AC1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203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10/3/21</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38138291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pPr>
              <a:defRPr/>
            </a:pPr>
            <a:endParaRPr lang="en-US">
              <a:solidFill>
                <a:srgbClr val="000000"/>
              </a:solidFill>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a:defRPr/>
            </a:pPr>
            <a:endParaRPr lang="en-US">
              <a:solidFill>
                <a:srgbClr val="000000"/>
              </a:solidFill>
            </a:endParaRPr>
          </a:p>
        </p:txBody>
      </p:sp>
      <p:sp>
        <p:nvSpPr>
          <p:cNvPr id="11" name="Slide Number Placeholder 10"/>
          <p:cNvSpPr>
            <a:spLocks noGrp="1"/>
          </p:cNvSpPr>
          <p:nvPr>
            <p:ph type="sldNum" sz="quarter" idx="12"/>
          </p:nvPr>
        </p:nvSpPr>
        <p:spPr/>
        <p:txBody>
          <a:bodyPr/>
          <a:lstStyle/>
          <a:p>
            <a:pPr>
              <a:defRPr/>
            </a:pPr>
            <a:fld id="{C6656BB2-9649-2645-AE00-4DBD0BC7A28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352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solidFill>
                <a:srgbClr val="000000"/>
              </a:solidFill>
            </a:endParaRP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a:defRPr/>
            </a:pPr>
            <a:endParaRPr lang="en-US">
              <a:solidFill>
                <a:srgbClr val="000000"/>
              </a:solidFill>
            </a:endParaRPr>
          </a:p>
        </p:txBody>
      </p:sp>
      <p:sp>
        <p:nvSpPr>
          <p:cNvPr id="10" name="Slide Number Placeholder 9"/>
          <p:cNvSpPr>
            <a:spLocks noGrp="1"/>
          </p:cNvSpPr>
          <p:nvPr>
            <p:ph type="sldNum" sz="quarter" idx="12"/>
          </p:nvPr>
        </p:nvSpPr>
        <p:spPr/>
        <p:txBody>
          <a:bodyPr/>
          <a:lstStyle/>
          <a:p>
            <a:pPr>
              <a:defRPr/>
            </a:pPr>
            <a:fld id="{0FD84ACD-624A-194A-8A50-3EA7887EA9B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2807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7EB211CE-C1EE-2048-AEEF-4D577371CCC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0380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BCAECFC6-1C5A-1B45-A8E8-358CFC475B9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09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295B6A-C01A-5140-981F-D4D3953D6AFC}" type="datetime1">
              <a:rPr lang="en-US"/>
              <a:pPr/>
              <a:t>10/3/21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1111522-CA78-044F-B5C9-800B560C4130}" type="slidenum">
              <a:rPr lang="en-US"/>
              <a:pPr/>
              <a:t>‹#›</a:t>
            </a:fld>
            <a:endParaRPr lang="en-US"/>
          </a:p>
        </p:txBody>
      </p:sp>
    </p:spTree>
    <p:extLst>
      <p:ext uri="{BB962C8B-B14F-4D97-AF65-F5344CB8AC3E}">
        <p14:creationId xmlns:p14="http://schemas.microsoft.com/office/powerpoint/2010/main" val="318931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38E3965-F69A-694D-8025-B25E1D2C3B8A}" type="datetime1">
              <a:rPr lang="en-US"/>
              <a:pPr/>
              <a:t>10/3/21</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37C050C-05D9-E94B-B1AF-3C666047E2EE}" type="slidenum">
              <a:rPr lang="en-US"/>
              <a:pPr/>
              <a:t>‹#›</a:t>
            </a:fld>
            <a:endParaRPr lang="en-US"/>
          </a:p>
        </p:txBody>
      </p:sp>
    </p:spTree>
    <p:extLst>
      <p:ext uri="{BB962C8B-B14F-4D97-AF65-F5344CB8AC3E}">
        <p14:creationId xmlns:p14="http://schemas.microsoft.com/office/powerpoint/2010/main" val="93386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52" tIns="45578" rIns="91152" bIns="4557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10"/>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wrap="square" lIns="91152" tIns="45578" rIns="91152" bIns="45578" numCol="1" anchor="ctr" anchorCtr="0" compatLnSpc="1">
            <a:prstTxWarp prst="textNoShape">
              <a:avLst/>
            </a:prstTxWarp>
          </a:bodyPr>
          <a:lstStyle>
            <a:lvl1pPr>
              <a:defRPr sz="1200">
                <a:solidFill>
                  <a:srgbClr val="898989"/>
                </a:solidFill>
              </a:defRPr>
            </a:lvl1pPr>
          </a:lstStyle>
          <a:p>
            <a:fld id="{60674CDA-97B6-1843-B9B3-F54A4DDF6AE8}" type="datetime1">
              <a:rPr lang="en-US"/>
              <a:pPr/>
              <a:t>10/3/21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wrap="square" lIns="91152" tIns="45578" rIns="91152" bIns="45578" numCol="1" anchor="ctr" anchorCtr="0" compatLnSpc="1">
            <a:prstTxWarp prst="textNoShape">
              <a:avLst/>
            </a:prstTxWarp>
          </a:bodyPr>
          <a:lstStyle>
            <a:lvl1pPr algn="ctr">
              <a:defRPr sz="1200">
                <a:solidFill>
                  <a:srgbClr val="898989"/>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152" tIns="45578" rIns="91152" bIns="45578" numCol="1" anchor="ctr" anchorCtr="0" compatLnSpc="1">
            <a:prstTxWarp prst="textNoShape">
              <a:avLst/>
            </a:prstTxWarp>
          </a:bodyPr>
          <a:lstStyle>
            <a:lvl1pPr algn="r">
              <a:defRPr sz="1200">
                <a:solidFill>
                  <a:srgbClr val="898989"/>
                </a:solidFill>
              </a:defRPr>
            </a:lvl1pPr>
          </a:lstStyle>
          <a:p>
            <a:fld id="{89D2F36D-FF14-1248-BDE4-1D9FDFB8A3F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3653" rtl="0" eaLnBrk="0" fontAlgn="base" hangingPunct="0">
        <a:spcBef>
          <a:spcPct val="0"/>
        </a:spcBef>
        <a:spcAft>
          <a:spcPct val="0"/>
        </a:spcAft>
        <a:defRPr sz="4400" kern="1200">
          <a:solidFill>
            <a:schemeClr val="tx1"/>
          </a:solidFill>
          <a:latin typeface="+mj-lt"/>
          <a:ea typeface="ＭＳ Ｐゴシック" pitchFamily="-128" charset="-128"/>
          <a:cs typeface="ＭＳ Ｐゴシック" pitchFamily="-128" charset="-128"/>
        </a:defRPr>
      </a:lvl1pPr>
      <a:lvl2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2pPr>
      <a:lvl3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3pPr>
      <a:lvl4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4pPr>
      <a:lvl5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5pPr>
      <a:lvl6pPr marL="45645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6pPr>
      <a:lvl7pPr marL="91290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7pPr>
      <a:lvl8pPr marL="1369357"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8pPr>
      <a:lvl9pPr marL="1825808"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9pPr>
    </p:titleStyle>
    <p:bodyStyle>
      <a:lvl1pPr marL="339449" indent="-339449" algn="l" defTabSz="45365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28" charset="-128"/>
          <a:cs typeface="ＭＳ Ｐゴシック" pitchFamily="-128" charset="-128"/>
        </a:defRPr>
      </a:lvl1pPr>
      <a:lvl2pPr marL="739169" indent="-282344" algn="l" defTabSz="45365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28" charset="-128"/>
          <a:cs typeface="+mn-cs"/>
        </a:defRPr>
      </a:lvl2pPr>
      <a:lvl3pPr marL="1137307" indent="-225243" algn="l" defTabSz="45365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28" charset="-128"/>
          <a:cs typeface="+mn-cs"/>
        </a:defRPr>
      </a:lvl3pPr>
      <a:lvl4pPr marL="1594131"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4pPr>
      <a:lvl5pPr marL="2049372"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5pPr>
      <a:lvl6pPr marL="2506676" indent="-227888"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433" indent="-227888"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191" indent="-227888"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3948" indent="-227888" algn="l" defTabSz="4557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914400" y="1982788"/>
            <a:ext cx="10363200"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218564359"/>
      </p:ext>
    </p:extLst>
  </p:cSld>
  <p:clrMap bg1="lt1" tx1="dk1" bg2="lt2" tx2="dk2" accent1="accent1" accent2="accent2" accent3="accent3" accent4="accent4" accent5="accent5" accent6="accent6" hlink="hlink" folHlink="folHlink"/>
  <p:sldLayoutIdLst>
    <p:sldLayoutId id="2147483922" r:id="rId1"/>
    <p:sldLayoutId id="2147484008" r:id="rId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7"/>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387" tIns="45693" rIns="91387" bIns="45693"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6933">
              <a:defRPr/>
            </a:pPr>
            <a:fld id="{6E442DBB-3F31-7446-BCCB-242D8265638B}" type="datetimeFigureOut">
              <a:rPr lang="en-US" smtClean="0">
                <a:solidFill>
                  <a:prstClr val="black">
                    <a:tint val="75000"/>
                  </a:prstClr>
                </a:solidFill>
              </a:rPr>
              <a:pPr defTabSz="456933">
                <a:defRPr/>
              </a:pPr>
              <a:t>10/3/21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387" tIns="45693" rIns="91387" bIns="45693"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6933">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387" tIns="45693" rIns="91387" bIns="45693"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6933">
              <a:defRPr/>
            </a:pPr>
            <a:fld id="{E08F012F-24F9-664F-A9EF-471C3A8539B7}" type="slidenum">
              <a:rPr lang="en-US" smtClean="0">
                <a:solidFill>
                  <a:prstClr val="black">
                    <a:tint val="75000"/>
                  </a:prstClr>
                </a:solidFill>
              </a:rPr>
              <a:pPr defTabSz="456933">
                <a:defRPr/>
              </a:pPr>
              <a:t>‹#›</a:t>
            </a:fld>
            <a:endParaRPr lang="en-US">
              <a:solidFill>
                <a:prstClr val="black">
                  <a:tint val="75000"/>
                </a:prstClr>
              </a:solidFill>
            </a:endParaRPr>
          </a:p>
        </p:txBody>
      </p:sp>
    </p:spTree>
    <p:extLst>
      <p:ext uri="{BB962C8B-B14F-4D97-AF65-F5344CB8AC3E}">
        <p14:creationId xmlns:p14="http://schemas.microsoft.com/office/powerpoint/2010/main" val="346161399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45693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33"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65"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99"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731"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699" indent="-342699" algn="l" defTabSz="45693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15" indent="-285582" algn="l" defTabSz="45693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33" indent="-228465" algn="l" defTabSz="45693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264" indent="-228465" algn="l" defTabSz="45693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197" indent="-228465" algn="l" defTabSz="45693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130" indent="-228465" algn="l" defTabSz="456933" rtl="0" eaLnBrk="1" latinLnBrk="0" hangingPunct="1">
        <a:spcBef>
          <a:spcPct val="20000"/>
        </a:spcBef>
        <a:buFont typeface="Arial"/>
        <a:buChar char="•"/>
        <a:defRPr sz="2000" kern="1200">
          <a:solidFill>
            <a:schemeClr val="tx1"/>
          </a:solidFill>
          <a:latin typeface="+mn-lt"/>
          <a:ea typeface="+mn-ea"/>
          <a:cs typeface="+mn-cs"/>
        </a:defRPr>
      </a:lvl6pPr>
      <a:lvl7pPr marL="2970064" indent="-228465" algn="l" defTabSz="456933" rtl="0" eaLnBrk="1" latinLnBrk="0" hangingPunct="1">
        <a:spcBef>
          <a:spcPct val="20000"/>
        </a:spcBef>
        <a:buFont typeface="Arial"/>
        <a:buChar char="•"/>
        <a:defRPr sz="2000" kern="1200">
          <a:solidFill>
            <a:schemeClr val="tx1"/>
          </a:solidFill>
          <a:latin typeface="+mn-lt"/>
          <a:ea typeface="+mn-ea"/>
          <a:cs typeface="+mn-cs"/>
        </a:defRPr>
      </a:lvl7pPr>
      <a:lvl8pPr marL="3426996" indent="-228465" algn="l" defTabSz="456933" rtl="0" eaLnBrk="1" latinLnBrk="0" hangingPunct="1">
        <a:spcBef>
          <a:spcPct val="20000"/>
        </a:spcBef>
        <a:buFont typeface="Arial"/>
        <a:buChar char="•"/>
        <a:defRPr sz="2000" kern="1200">
          <a:solidFill>
            <a:schemeClr val="tx1"/>
          </a:solidFill>
          <a:latin typeface="+mn-lt"/>
          <a:ea typeface="+mn-ea"/>
          <a:cs typeface="+mn-cs"/>
        </a:defRPr>
      </a:lvl8pPr>
      <a:lvl9pPr marL="3883927" indent="-228465" algn="l" defTabSz="4569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42" tIns="46022" rIns="92042" bIns="4602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42" tIns="46022" rIns="92042"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eaLnBrk="0" hangingPunct="0">
              <a:defRPr sz="1400" smtClean="0">
                <a:cs typeface="+mn-cs"/>
              </a:defRPr>
            </a:lvl1pPr>
          </a:lstStyle>
          <a:p>
            <a:pPr defTabSz="914079">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ctr" eaLnBrk="0" hangingPunct="0">
              <a:defRPr sz="1400" smtClean="0">
                <a:cs typeface="+mn-cs"/>
              </a:defRPr>
            </a:lvl1pPr>
          </a:lstStyle>
          <a:p>
            <a:pPr defTabSz="914079">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r" eaLnBrk="0" hangingPunct="0">
              <a:defRPr sz="1400" smtClean="0">
                <a:cs typeface="+mn-cs"/>
              </a:defRPr>
            </a:lvl1pPr>
          </a:lstStyle>
          <a:p>
            <a:pPr defTabSz="914079">
              <a:defRPr/>
            </a:pPr>
            <a:fld id="{F3AB7F0D-B121-8644-97B6-86D1F8E0EA27}" type="slidenum">
              <a:rPr lang="en-US" smtClean="0">
                <a:solidFill>
                  <a:srgbClr val="000000"/>
                </a:solidFill>
                <a:latin typeface="Times New Roman" charset="0"/>
              </a:rPr>
              <a:pPr defTabSz="914079">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1470360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ea typeface="ＭＳ Ｐゴシック" charset="0"/>
        </a:defRPr>
      </a:lvl6pPr>
      <a:lvl7pPr marL="914079" algn="ctr" rtl="0" fontAlgn="base">
        <a:spcBef>
          <a:spcPct val="0"/>
        </a:spcBef>
        <a:spcAft>
          <a:spcPct val="0"/>
        </a:spcAft>
        <a:defRPr sz="4400">
          <a:solidFill>
            <a:schemeClr val="tx2"/>
          </a:solidFill>
          <a:latin typeface="Times New Roman" charset="0"/>
          <a:ea typeface="ＭＳ Ｐゴシック" charset="0"/>
        </a:defRPr>
      </a:lvl7pPr>
      <a:lvl8pPr marL="1371119" algn="ctr" rtl="0" fontAlgn="base">
        <a:spcBef>
          <a:spcPct val="0"/>
        </a:spcBef>
        <a:spcAft>
          <a:spcPct val="0"/>
        </a:spcAft>
        <a:defRPr sz="4400">
          <a:solidFill>
            <a:schemeClr val="tx2"/>
          </a:solidFill>
          <a:latin typeface="Times New Roman" charset="0"/>
          <a:ea typeface="ＭＳ Ｐゴシック" charset="0"/>
        </a:defRPr>
      </a:lvl8pPr>
      <a:lvl9pPr marL="182815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80" indent="-34278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89" indent="-285650" algn="l" rtl="0" eaLnBrk="0" fontAlgn="base" hangingPunct="0">
        <a:spcBef>
          <a:spcPct val="20000"/>
        </a:spcBef>
        <a:spcAft>
          <a:spcPct val="0"/>
        </a:spcAft>
        <a:buChar char="–"/>
        <a:defRPr sz="2800">
          <a:solidFill>
            <a:schemeClr val="tx1"/>
          </a:solidFill>
          <a:latin typeface="+mn-lt"/>
          <a:ea typeface="+mn-ea"/>
        </a:defRPr>
      </a:lvl2pPr>
      <a:lvl3pPr marL="1142599" indent="-228519" algn="l" rtl="0" eaLnBrk="0" fontAlgn="base" hangingPunct="0">
        <a:spcBef>
          <a:spcPct val="20000"/>
        </a:spcBef>
        <a:spcAft>
          <a:spcPct val="0"/>
        </a:spcAft>
        <a:buChar char="•"/>
        <a:defRPr sz="2400">
          <a:solidFill>
            <a:schemeClr val="tx1"/>
          </a:solidFill>
          <a:latin typeface="+mn-lt"/>
          <a:ea typeface="+mn-ea"/>
        </a:defRPr>
      </a:lvl3pPr>
      <a:lvl4pPr marL="1599638" indent="-228519" algn="l" rtl="0" eaLnBrk="0" fontAlgn="base" hangingPunct="0">
        <a:spcBef>
          <a:spcPct val="20000"/>
        </a:spcBef>
        <a:spcAft>
          <a:spcPct val="0"/>
        </a:spcAft>
        <a:buChar char="–"/>
        <a:defRPr sz="2000">
          <a:solidFill>
            <a:schemeClr val="tx1"/>
          </a:solidFill>
          <a:latin typeface="+mn-lt"/>
          <a:ea typeface="+mn-ea"/>
        </a:defRPr>
      </a:lvl4pPr>
      <a:lvl5pPr marL="2056678" indent="-228519" algn="l" rtl="0" eaLnBrk="0" fontAlgn="base" hangingPunct="0">
        <a:spcBef>
          <a:spcPct val="20000"/>
        </a:spcBef>
        <a:spcAft>
          <a:spcPct val="0"/>
        </a:spcAft>
        <a:buChar char="•"/>
        <a:defRPr sz="2000">
          <a:solidFill>
            <a:schemeClr val="tx1"/>
          </a:solidFill>
          <a:latin typeface="+mn-lt"/>
          <a:ea typeface="+mn-ea"/>
        </a:defRPr>
      </a:lvl5pPr>
      <a:lvl6pPr marL="2513718" indent="-228519" algn="l" rtl="0" fontAlgn="base">
        <a:spcBef>
          <a:spcPct val="20000"/>
        </a:spcBef>
        <a:spcAft>
          <a:spcPct val="0"/>
        </a:spcAft>
        <a:buChar char="•"/>
        <a:defRPr sz="2000">
          <a:solidFill>
            <a:schemeClr val="tx1"/>
          </a:solidFill>
          <a:latin typeface="+mn-lt"/>
          <a:ea typeface="+mn-ea"/>
        </a:defRPr>
      </a:lvl6pPr>
      <a:lvl7pPr marL="2970758" indent="-228519" algn="l" rtl="0" fontAlgn="base">
        <a:spcBef>
          <a:spcPct val="20000"/>
        </a:spcBef>
        <a:spcAft>
          <a:spcPct val="0"/>
        </a:spcAft>
        <a:buChar char="•"/>
        <a:defRPr sz="2000">
          <a:solidFill>
            <a:schemeClr val="tx1"/>
          </a:solidFill>
          <a:latin typeface="+mn-lt"/>
          <a:ea typeface="+mn-ea"/>
        </a:defRPr>
      </a:lvl7pPr>
      <a:lvl8pPr marL="3427797" indent="-228519" algn="l" rtl="0" fontAlgn="base">
        <a:spcBef>
          <a:spcPct val="20000"/>
        </a:spcBef>
        <a:spcAft>
          <a:spcPct val="0"/>
        </a:spcAft>
        <a:buChar char="•"/>
        <a:defRPr sz="2000">
          <a:solidFill>
            <a:schemeClr val="tx1"/>
          </a:solidFill>
          <a:latin typeface="+mn-lt"/>
          <a:ea typeface="+mn-ea"/>
        </a:defRPr>
      </a:lvl8pPr>
      <a:lvl9pPr marL="3884837" indent="-228519"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89" tIns="45547" rIns="91089" bIns="45547"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89" tIns="45547" rIns="91089" bIns="455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eaLnBrk="0" hangingPunct="0">
              <a:defRPr sz="1400">
                <a:solidFill>
                  <a:srgbClr val="000000"/>
                </a:solidFill>
                <a:latin typeface="Arial" charset="0"/>
              </a:defRPr>
            </a:lvl1pPr>
          </a:lstStyle>
          <a:p>
            <a:pPr defTabSz="453866"/>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algn="ctr" eaLnBrk="0" hangingPunct="0">
              <a:defRPr sz="1400">
                <a:solidFill>
                  <a:srgbClr val="000000"/>
                </a:solidFill>
                <a:latin typeface="Arial" charset="0"/>
              </a:defRPr>
            </a:lvl1pPr>
          </a:lstStyle>
          <a:p>
            <a:pPr defTabSz="453866"/>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algn="r" eaLnBrk="0" hangingPunct="0">
              <a:defRPr sz="1400">
                <a:solidFill>
                  <a:srgbClr val="000000"/>
                </a:solidFill>
                <a:latin typeface="Arial" charset="0"/>
              </a:defRPr>
            </a:lvl1pPr>
          </a:lstStyle>
          <a:p>
            <a:pPr defTabSz="453866"/>
            <a:fld id="{471958E1-5624-1844-BE5D-D0D63B6DD95B}" type="slidenum">
              <a:rPr lang="en-US" smtClean="0"/>
              <a:pPr defTabSz="453866"/>
              <a:t>‹#›</a:t>
            </a:fld>
            <a:endParaRPr lang="en-US"/>
          </a:p>
        </p:txBody>
      </p:sp>
    </p:spTree>
    <p:extLst>
      <p:ext uri="{BB962C8B-B14F-4D97-AF65-F5344CB8AC3E}">
        <p14:creationId xmlns:p14="http://schemas.microsoft.com/office/powerpoint/2010/main" val="387450582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2pPr>
      <a:lvl3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3pPr>
      <a:lvl4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4pPr>
      <a:lvl5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5pPr>
      <a:lvl6pPr marL="455444"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6pPr>
      <a:lvl7pPr marL="910880"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7pPr>
      <a:lvl8pPr marL="1366318"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8pPr>
      <a:lvl9pPr marL="1821757"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9pPr>
    </p:titleStyle>
    <p:bodyStyle>
      <a:lvl1pPr marL="338019" indent="-338019" algn="l" rtl="0" eaLnBrk="0" fontAlgn="base" hangingPunct="0">
        <a:spcBef>
          <a:spcPct val="20000"/>
        </a:spcBef>
        <a:spcAft>
          <a:spcPct val="0"/>
        </a:spcAft>
        <a:buChar char="•"/>
        <a:defRPr sz="3200">
          <a:solidFill>
            <a:schemeClr val="tx1"/>
          </a:solidFill>
          <a:latin typeface="+mn-lt"/>
          <a:ea typeface="+mn-ea"/>
          <a:cs typeface="+mn-cs"/>
        </a:defRPr>
      </a:lvl1pPr>
      <a:lvl2pPr marL="737928" indent="-282476" algn="l" rtl="0" eaLnBrk="0" fontAlgn="base" hangingPunct="0">
        <a:spcBef>
          <a:spcPct val="20000"/>
        </a:spcBef>
        <a:spcAft>
          <a:spcPct val="0"/>
        </a:spcAft>
        <a:buChar char="–"/>
        <a:defRPr sz="2800">
          <a:solidFill>
            <a:schemeClr val="tx1"/>
          </a:solidFill>
          <a:latin typeface="+mn-lt"/>
          <a:ea typeface="+mn-ea"/>
        </a:defRPr>
      </a:lvl2pPr>
      <a:lvl3pPr marL="1136251" indent="-225347" algn="l" rtl="0" eaLnBrk="0" fontAlgn="base" hangingPunct="0">
        <a:spcBef>
          <a:spcPct val="20000"/>
        </a:spcBef>
        <a:spcAft>
          <a:spcPct val="0"/>
        </a:spcAft>
        <a:buChar char="•"/>
        <a:defRPr sz="2400">
          <a:solidFill>
            <a:schemeClr val="tx1"/>
          </a:solidFill>
          <a:latin typeface="+mn-lt"/>
          <a:ea typeface="+mn-ea"/>
        </a:defRPr>
      </a:lvl3pPr>
      <a:lvl4pPr marL="1591704" indent="-225347" algn="l" rtl="0" eaLnBrk="0" fontAlgn="base" hangingPunct="0">
        <a:spcBef>
          <a:spcPct val="20000"/>
        </a:spcBef>
        <a:spcAft>
          <a:spcPct val="0"/>
        </a:spcAft>
        <a:buChar char="–"/>
        <a:defRPr sz="2000">
          <a:solidFill>
            <a:schemeClr val="tx1"/>
          </a:solidFill>
          <a:latin typeface="+mn-lt"/>
          <a:ea typeface="+mn-ea"/>
        </a:defRPr>
      </a:lvl4pPr>
      <a:lvl5pPr marL="2045571" indent="-225347" algn="l" rtl="0" eaLnBrk="0" fontAlgn="base" hangingPunct="0">
        <a:spcBef>
          <a:spcPct val="20000"/>
        </a:spcBef>
        <a:spcAft>
          <a:spcPct val="0"/>
        </a:spcAft>
        <a:buChar char="»"/>
        <a:defRPr sz="2000">
          <a:solidFill>
            <a:schemeClr val="tx1"/>
          </a:solidFill>
          <a:latin typeface="+mn-lt"/>
          <a:ea typeface="+mn-ea"/>
        </a:defRPr>
      </a:lvl5pPr>
      <a:lvl6pPr marL="2504918" indent="-227731" algn="l" rtl="0" fontAlgn="base">
        <a:spcBef>
          <a:spcPct val="20000"/>
        </a:spcBef>
        <a:spcAft>
          <a:spcPct val="0"/>
        </a:spcAft>
        <a:buChar char="»"/>
        <a:defRPr sz="2000">
          <a:solidFill>
            <a:schemeClr val="tx1"/>
          </a:solidFill>
          <a:latin typeface="+mn-lt"/>
          <a:ea typeface="+mn-ea"/>
        </a:defRPr>
      </a:lvl6pPr>
      <a:lvl7pPr marL="2960356" indent="-227731" algn="l" rtl="0" fontAlgn="base">
        <a:spcBef>
          <a:spcPct val="20000"/>
        </a:spcBef>
        <a:spcAft>
          <a:spcPct val="0"/>
        </a:spcAft>
        <a:buChar char="»"/>
        <a:defRPr sz="2000">
          <a:solidFill>
            <a:schemeClr val="tx1"/>
          </a:solidFill>
          <a:latin typeface="+mn-lt"/>
          <a:ea typeface="+mn-ea"/>
        </a:defRPr>
      </a:lvl7pPr>
      <a:lvl8pPr marL="3415793" indent="-227731" algn="l" rtl="0" fontAlgn="base">
        <a:spcBef>
          <a:spcPct val="20000"/>
        </a:spcBef>
        <a:spcAft>
          <a:spcPct val="0"/>
        </a:spcAft>
        <a:buChar char="»"/>
        <a:defRPr sz="2000">
          <a:solidFill>
            <a:schemeClr val="tx1"/>
          </a:solidFill>
          <a:latin typeface="+mn-lt"/>
          <a:ea typeface="+mn-ea"/>
        </a:defRPr>
      </a:lvl8pPr>
      <a:lvl9pPr marL="3871231" indent="-22773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5444" rtl="0" eaLnBrk="1" latinLnBrk="0" hangingPunct="1">
        <a:defRPr sz="1800" kern="1200">
          <a:solidFill>
            <a:schemeClr val="tx1"/>
          </a:solidFill>
          <a:latin typeface="+mn-lt"/>
          <a:ea typeface="+mn-ea"/>
          <a:cs typeface="+mn-cs"/>
        </a:defRPr>
      </a:lvl1pPr>
      <a:lvl2pPr marL="455444" algn="l" defTabSz="455444" rtl="0" eaLnBrk="1" latinLnBrk="0" hangingPunct="1">
        <a:defRPr sz="1800" kern="1200">
          <a:solidFill>
            <a:schemeClr val="tx1"/>
          </a:solidFill>
          <a:latin typeface="+mn-lt"/>
          <a:ea typeface="+mn-ea"/>
          <a:cs typeface="+mn-cs"/>
        </a:defRPr>
      </a:lvl2pPr>
      <a:lvl3pPr marL="910880" algn="l" defTabSz="455444" rtl="0" eaLnBrk="1" latinLnBrk="0" hangingPunct="1">
        <a:defRPr sz="1800" kern="1200">
          <a:solidFill>
            <a:schemeClr val="tx1"/>
          </a:solidFill>
          <a:latin typeface="+mn-lt"/>
          <a:ea typeface="+mn-ea"/>
          <a:cs typeface="+mn-cs"/>
        </a:defRPr>
      </a:lvl3pPr>
      <a:lvl4pPr marL="1366318" algn="l" defTabSz="455444" rtl="0" eaLnBrk="1" latinLnBrk="0" hangingPunct="1">
        <a:defRPr sz="1800" kern="1200">
          <a:solidFill>
            <a:schemeClr val="tx1"/>
          </a:solidFill>
          <a:latin typeface="+mn-lt"/>
          <a:ea typeface="+mn-ea"/>
          <a:cs typeface="+mn-cs"/>
        </a:defRPr>
      </a:lvl4pPr>
      <a:lvl5pPr marL="1821757" algn="l" defTabSz="455444" rtl="0" eaLnBrk="1" latinLnBrk="0" hangingPunct="1">
        <a:defRPr sz="1800" kern="1200">
          <a:solidFill>
            <a:schemeClr val="tx1"/>
          </a:solidFill>
          <a:latin typeface="+mn-lt"/>
          <a:ea typeface="+mn-ea"/>
          <a:cs typeface="+mn-cs"/>
        </a:defRPr>
      </a:lvl5pPr>
      <a:lvl6pPr marL="2277196" algn="l" defTabSz="455444" rtl="0" eaLnBrk="1" latinLnBrk="0" hangingPunct="1">
        <a:defRPr sz="1800" kern="1200">
          <a:solidFill>
            <a:schemeClr val="tx1"/>
          </a:solidFill>
          <a:latin typeface="+mn-lt"/>
          <a:ea typeface="+mn-ea"/>
          <a:cs typeface="+mn-cs"/>
        </a:defRPr>
      </a:lvl6pPr>
      <a:lvl7pPr marL="2732634" algn="l" defTabSz="455444" rtl="0" eaLnBrk="1" latinLnBrk="0" hangingPunct="1">
        <a:defRPr sz="1800" kern="1200">
          <a:solidFill>
            <a:schemeClr val="tx1"/>
          </a:solidFill>
          <a:latin typeface="+mn-lt"/>
          <a:ea typeface="+mn-ea"/>
          <a:cs typeface="+mn-cs"/>
        </a:defRPr>
      </a:lvl7pPr>
      <a:lvl8pPr marL="3188075" algn="l" defTabSz="455444" rtl="0" eaLnBrk="1" latinLnBrk="0" hangingPunct="1">
        <a:defRPr sz="1800" kern="1200">
          <a:solidFill>
            <a:schemeClr val="tx1"/>
          </a:solidFill>
          <a:latin typeface="+mn-lt"/>
          <a:ea typeface="+mn-ea"/>
          <a:cs typeface="+mn-cs"/>
        </a:defRPr>
      </a:lvl8pPr>
      <a:lvl9pPr marL="3643512" algn="l" defTabSz="45544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017" y="609320"/>
            <a:ext cx="10363969"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36" tIns="40916" rIns="81836" bIns="409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017" y="1982042"/>
            <a:ext cx="10363969" cy="411395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36" tIns="40916" rIns="81836" bIns="409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016" y="6248681"/>
            <a:ext cx="2540000"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defRPr sz="1300" smtClean="0"/>
            </a:lvl1pPr>
          </a:lstStyle>
          <a:p>
            <a:pPr defTabSz="91440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4165986" y="6248681"/>
            <a:ext cx="3860031"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lgn="ctr">
              <a:defRPr sz="1300" smtClean="0"/>
            </a:lvl1pPr>
          </a:lstStyle>
          <a:p>
            <a:pPr defTabSz="91440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8737985" y="6248681"/>
            <a:ext cx="2540000"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lgn="r">
              <a:defRPr sz="1300" smtClean="0"/>
            </a:lvl1pPr>
          </a:lstStyle>
          <a:p>
            <a:pPr defTabSz="914400">
              <a:defRPr/>
            </a:pPr>
            <a:fld id="{4B8B6EBC-7157-D249-9FBD-CBAF2705420C}" type="slidenum">
              <a:rPr lang="en-US" smtClean="0">
                <a:solidFill>
                  <a:srgbClr val="000000"/>
                </a:solidFill>
                <a:latin typeface="Arial" charset="0"/>
              </a:rPr>
              <a:pPr defTabSz="914400">
                <a:defRPr/>
              </a:pPr>
              <a:t>‹#›</a:t>
            </a:fld>
            <a:endParaRPr lang="en-US">
              <a:solidFill>
                <a:srgbClr val="000000"/>
              </a:solidFill>
              <a:latin typeface="Arial" charset="0"/>
            </a:endParaRPr>
          </a:p>
        </p:txBody>
      </p:sp>
    </p:spTree>
    <p:extLst>
      <p:ext uri="{BB962C8B-B14F-4D97-AF65-F5344CB8AC3E}">
        <p14:creationId xmlns:p14="http://schemas.microsoft.com/office/powerpoint/2010/main" val="184008152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9140" algn="ctr" rtl="0" fontAlgn="base">
        <a:spcBef>
          <a:spcPct val="0"/>
        </a:spcBef>
        <a:spcAft>
          <a:spcPct val="0"/>
        </a:spcAft>
        <a:defRPr sz="3900">
          <a:solidFill>
            <a:schemeClr val="tx2"/>
          </a:solidFill>
          <a:latin typeface="Arial" pitchFamily="92" charset="0"/>
        </a:defRPr>
      </a:lvl6pPr>
      <a:lvl7pPr marL="818279" algn="ctr" rtl="0" fontAlgn="base">
        <a:spcBef>
          <a:spcPct val="0"/>
        </a:spcBef>
        <a:spcAft>
          <a:spcPct val="0"/>
        </a:spcAft>
        <a:defRPr sz="3900">
          <a:solidFill>
            <a:schemeClr val="tx2"/>
          </a:solidFill>
          <a:latin typeface="Arial" pitchFamily="92" charset="0"/>
        </a:defRPr>
      </a:lvl7pPr>
      <a:lvl8pPr marL="1227422" algn="ctr" rtl="0" fontAlgn="base">
        <a:spcBef>
          <a:spcPct val="0"/>
        </a:spcBef>
        <a:spcAft>
          <a:spcPct val="0"/>
        </a:spcAft>
        <a:defRPr sz="3900">
          <a:solidFill>
            <a:schemeClr val="tx2"/>
          </a:solidFill>
          <a:latin typeface="Arial" pitchFamily="92" charset="0"/>
        </a:defRPr>
      </a:lvl8pPr>
      <a:lvl9pPr marL="1636562" algn="ctr" rtl="0" fontAlgn="base">
        <a:spcBef>
          <a:spcPct val="0"/>
        </a:spcBef>
        <a:spcAft>
          <a:spcPct val="0"/>
        </a:spcAft>
        <a:defRPr sz="3900">
          <a:solidFill>
            <a:schemeClr val="tx2"/>
          </a:solidFill>
          <a:latin typeface="Arial" pitchFamily="92" charset="0"/>
        </a:defRPr>
      </a:lvl9pPr>
    </p:titleStyle>
    <p:bodyStyle>
      <a:lvl1pPr marL="304869" indent="-304869"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2450" indent="-25358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455" indent="-202296"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0321" indent="-202296"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39188" indent="-202296"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0283" indent="-204570" algn="l" rtl="0" fontAlgn="base">
        <a:spcBef>
          <a:spcPct val="20000"/>
        </a:spcBef>
        <a:spcAft>
          <a:spcPct val="0"/>
        </a:spcAft>
        <a:buChar char="»"/>
        <a:defRPr sz="1800">
          <a:solidFill>
            <a:schemeClr val="tx1"/>
          </a:solidFill>
          <a:latin typeface="+mn-lt"/>
          <a:ea typeface="ＭＳ Ｐゴシック" pitchFamily="92" charset="-128"/>
        </a:defRPr>
      </a:lvl6pPr>
      <a:lvl7pPr marL="2659420" indent="-204570" algn="l" rtl="0" fontAlgn="base">
        <a:spcBef>
          <a:spcPct val="20000"/>
        </a:spcBef>
        <a:spcAft>
          <a:spcPct val="0"/>
        </a:spcAft>
        <a:buChar char="»"/>
        <a:defRPr sz="1800">
          <a:solidFill>
            <a:schemeClr val="tx1"/>
          </a:solidFill>
          <a:latin typeface="+mn-lt"/>
          <a:ea typeface="ＭＳ Ｐゴシック" pitchFamily="92" charset="-128"/>
        </a:defRPr>
      </a:lvl7pPr>
      <a:lvl8pPr marL="3068570" indent="-204570" algn="l" rtl="0" fontAlgn="base">
        <a:spcBef>
          <a:spcPct val="20000"/>
        </a:spcBef>
        <a:spcAft>
          <a:spcPct val="0"/>
        </a:spcAft>
        <a:buChar char="»"/>
        <a:defRPr sz="1800">
          <a:solidFill>
            <a:schemeClr val="tx1"/>
          </a:solidFill>
          <a:latin typeface="+mn-lt"/>
          <a:ea typeface="ＭＳ Ｐゴシック" pitchFamily="92" charset="-128"/>
        </a:defRPr>
      </a:lvl8pPr>
      <a:lvl9pPr marL="3477701" indent="-204570"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9140" rtl="0" eaLnBrk="1" latinLnBrk="0" hangingPunct="1">
        <a:defRPr sz="1600" kern="1200">
          <a:solidFill>
            <a:schemeClr val="tx1"/>
          </a:solidFill>
          <a:latin typeface="+mn-lt"/>
          <a:ea typeface="+mn-ea"/>
          <a:cs typeface="+mn-cs"/>
        </a:defRPr>
      </a:lvl1pPr>
      <a:lvl2pPr marL="409140" algn="l" defTabSz="409140" rtl="0" eaLnBrk="1" latinLnBrk="0" hangingPunct="1">
        <a:defRPr sz="1600" kern="1200">
          <a:solidFill>
            <a:schemeClr val="tx1"/>
          </a:solidFill>
          <a:latin typeface="+mn-lt"/>
          <a:ea typeface="+mn-ea"/>
          <a:cs typeface="+mn-cs"/>
        </a:defRPr>
      </a:lvl2pPr>
      <a:lvl3pPr marL="818279" algn="l" defTabSz="409140" rtl="0" eaLnBrk="1" latinLnBrk="0" hangingPunct="1">
        <a:defRPr sz="1600" kern="1200">
          <a:solidFill>
            <a:schemeClr val="tx1"/>
          </a:solidFill>
          <a:latin typeface="+mn-lt"/>
          <a:ea typeface="+mn-ea"/>
          <a:cs typeface="+mn-cs"/>
        </a:defRPr>
      </a:lvl3pPr>
      <a:lvl4pPr marL="1227422" algn="l" defTabSz="409140" rtl="0" eaLnBrk="1" latinLnBrk="0" hangingPunct="1">
        <a:defRPr sz="1600" kern="1200">
          <a:solidFill>
            <a:schemeClr val="tx1"/>
          </a:solidFill>
          <a:latin typeface="+mn-lt"/>
          <a:ea typeface="+mn-ea"/>
          <a:cs typeface="+mn-cs"/>
        </a:defRPr>
      </a:lvl4pPr>
      <a:lvl5pPr marL="1636562" algn="l" defTabSz="409140" rtl="0" eaLnBrk="1" latinLnBrk="0" hangingPunct="1">
        <a:defRPr sz="1600" kern="1200">
          <a:solidFill>
            <a:schemeClr val="tx1"/>
          </a:solidFill>
          <a:latin typeface="+mn-lt"/>
          <a:ea typeface="+mn-ea"/>
          <a:cs typeface="+mn-cs"/>
        </a:defRPr>
      </a:lvl5pPr>
      <a:lvl6pPr marL="2045709" algn="l" defTabSz="409140" rtl="0" eaLnBrk="1" latinLnBrk="0" hangingPunct="1">
        <a:defRPr sz="1600" kern="1200">
          <a:solidFill>
            <a:schemeClr val="tx1"/>
          </a:solidFill>
          <a:latin typeface="+mn-lt"/>
          <a:ea typeface="+mn-ea"/>
          <a:cs typeface="+mn-cs"/>
        </a:defRPr>
      </a:lvl6pPr>
      <a:lvl7pPr marL="2454850" algn="l" defTabSz="409140" rtl="0" eaLnBrk="1" latinLnBrk="0" hangingPunct="1">
        <a:defRPr sz="1600" kern="1200">
          <a:solidFill>
            <a:schemeClr val="tx1"/>
          </a:solidFill>
          <a:latin typeface="+mn-lt"/>
          <a:ea typeface="+mn-ea"/>
          <a:cs typeface="+mn-cs"/>
        </a:defRPr>
      </a:lvl7pPr>
      <a:lvl8pPr marL="2863989" algn="l" defTabSz="409140" rtl="0" eaLnBrk="1" latinLnBrk="0" hangingPunct="1">
        <a:defRPr sz="1600" kern="1200">
          <a:solidFill>
            <a:schemeClr val="tx1"/>
          </a:solidFill>
          <a:latin typeface="+mn-lt"/>
          <a:ea typeface="+mn-ea"/>
          <a:cs typeface="+mn-cs"/>
        </a:defRPr>
      </a:lvl8pPr>
      <a:lvl9pPr marL="3273130" algn="l" defTabSz="40914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914400" y="1982788"/>
            <a:ext cx="10363200"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1620008451"/>
      </p:ext>
    </p:extLst>
  </p:cSld>
  <p:clrMap bg1="lt1" tx1="dk1" bg2="lt2" tx2="dk2" accent1="accent1" accent2="accent2" accent3="accent3" accent4="accent4" accent5="accent5" accent6="accent6" hlink="hlink" folHlink="folHlink"/>
  <p:sldLayoutIdLst>
    <p:sldLayoutId id="2147483970"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D5B3AE0A-16D1-0D4A-8EC0-1F43C2824DE0}" type="datetimeFigureOut">
              <a:rPr lang="en-US" smtClean="0">
                <a:solidFill>
                  <a:prstClr val="black">
                    <a:tint val="75000"/>
                  </a:prstClr>
                </a:solidFill>
              </a:rPr>
              <a:pPr defTabSz="457200">
                <a:defRPr/>
              </a:pPr>
              <a:t>10/3/21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3B1A900-E1D2-F64C-94AD-DC7D911B4E08}"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01653519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0674CDA-97B6-1843-B9B3-F54A4DDF6AE8}" type="datetime1">
              <a:rPr lang="en-US" smtClean="0"/>
              <a:pPr/>
              <a:t>10/3/21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9D2F36D-FF14-1248-BDE4-1D9FDFB8A3FE}" type="slidenum">
              <a:rPr lang="en-US" smtClean="0"/>
              <a:pPr/>
              <a:t>‹#›</a:t>
            </a:fld>
            <a:endParaRPr lang="en-US"/>
          </a:p>
        </p:txBody>
      </p:sp>
    </p:spTree>
    <p:extLst>
      <p:ext uri="{BB962C8B-B14F-4D97-AF65-F5344CB8AC3E}">
        <p14:creationId xmlns:p14="http://schemas.microsoft.com/office/powerpoint/2010/main" val="3233592485"/>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9.xml"/><Relationship Id="rId1" Type="http://schemas.openxmlformats.org/officeDocument/2006/relationships/themeOverride" Target="../theme/themeOverride1.xml"/><Relationship Id="rId5" Type="http://schemas.openxmlformats.org/officeDocument/2006/relationships/hyperlink" Target="https://en.wikipedia.org/wiki/Billion" TargetMode="External"/><Relationship Id="rId4" Type="http://schemas.openxmlformats.org/officeDocument/2006/relationships/hyperlink" Target="https://confluence.uconn.edu/ikb/remote-access/virtual-private-network-vpn/accessing-the-uconn-network-through-a-vpn-clie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9.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4.xml"/><Relationship Id="rId1" Type="http://schemas.openxmlformats.org/officeDocument/2006/relationships/themeOverride" Target="../theme/themeOverride3.xml"/><Relationship Id="rId4" Type="http://schemas.openxmlformats.org/officeDocument/2006/relationships/hyperlink" Target="https://en.wikipedia.org/wiki/Jemmy_Butt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4.xml"/><Relationship Id="rId1" Type="http://schemas.openxmlformats.org/officeDocument/2006/relationships/themeOverride" Target="../theme/themeOverr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9.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www.nytimes.com/2016/09/01/science/oldest-fossils-on-earth.html" TargetMode="External"/><Relationship Id="rId13" Type="http://schemas.openxmlformats.org/officeDocument/2006/relationships/hyperlink" Target="http://www.ncbi.nlm.nih.gov/entrez/query.fcgi?cmd=Retrieve&amp;db=PubMed&amp;list_uids=11882895&amp;dopt=Abstract" TargetMode="External"/><Relationship Id="rId3" Type="http://schemas.openxmlformats.org/officeDocument/2006/relationships/hyperlink" Target="http://www.geology.wisc.edu/~valley/zircons/Wilde2001Nature.pdf" TargetMode="External"/><Relationship Id="rId7" Type="http://schemas.openxmlformats.org/officeDocument/2006/relationships/hyperlink" Target="https://en.wikipedia.org/wiki/Stromatolite" TargetMode="External"/><Relationship Id="rId12" Type="http://schemas.openxmlformats.org/officeDocument/2006/relationships/hyperlink" Target="http://www.ncbi.nlm.nih.gov/entrez/query.fcgi?cmd=Retrieve&amp;db=PubMed&amp;list_uids=11539831&amp;dopt=Abstract" TargetMode="External"/><Relationship Id="rId2" Type="http://schemas.openxmlformats.org/officeDocument/2006/relationships/slideLayout" Target="../slideLayouts/slideLayout69.xml"/><Relationship Id="rId1" Type="http://schemas.openxmlformats.org/officeDocument/2006/relationships/themeOverride" Target="../theme/themeOverride6.xml"/><Relationship Id="rId6" Type="http://schemas.openxmlformats.org/officeDocument/2006/relationships/hyperlink" Target="http://www.ncbi.nlm.nih.gov/entrez/query.fcgi?cmd=Retrieve&amp;db=PubMed&amp;list_uids=12167858&amp;dopt=Abstract" TargetMode="External"/><Relationship Id="rId11" Type="http://schemas.openxmlformats.org/officeDocument/2006/relationships/hyperlink" Target="https://www.nature.com/articles/nature21377" TargetMode="External"/><Relationship Id="rId5" Type="http://schemas.openxmlformats.org/officeDocument/2006/relationships/hyperlink" Target="http://www.ncbi.nlm.nih.gov/entrez/query.fcgi?cmd=Retrieve&amp;db=PubMed&amp;list_uids=8900275&amp;dopt=Abstract" TargetMode="External"/><Relationship Id="rId10" Type="http://schemas.openxmlformats.org/officeDocument/2006/relationships/hyperlink" Target="https://science.sciencemag.org/content/283/5402/674" TargetMode="External"/><Relationship Id="rId4" Type="http://schemas.openxmlformats.org/officeDocument/2006/relationships/hyperlink" Target="http://www.ncbi.nlm.nih.gov/pubmed/11196638" TargetMode="External"/><Relationship Id="rId9" Type="http://schemas.openxmlformats.org/officeDocument/2006/relationships/hyperlink" Target="http://www.nature.com/nature/journal/vaop/ncurrent/full/nature19355.html" TargetMode="External"/><Relationship Id="rId14" Type="http://schemas.openxmlformats.org/officeDocument/2006/relationships/hyperlink" Target="http://www.ncbi.nlm.nih.gov/entrez/query.fcgi?cmd=Retrieve&amp;db=PubMed&amp;list_uids=10864322&amp;dopt=Abstrac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9.xml"/><Relationship Id="rId6" Type="http://schemas.openxmlformats.org/officeDocument/2006/relationships/hyperlink" Target="https://microbewiki.kenyon.edu/images/4/47/C_aurantiacus.jpg" TargetMode="External"/><Relationship Id="rId5" Type="http://schemas.openxmlformats.org/officeDocument/2006/relationships/image" Target="../media/image20.jpeg"/><Relationship Id="rId4" Type="http://schemas.openxmlformats.org/officeDocument/2006/relationships/hyperlink" Target="https://en.wikipedia.org/wiki/Oscillatori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nature.com/articles/416076a/figures/3" TargetMode="Externa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itol.embl.d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en.wikipedia.org/wiki/Mating_of_yeast#Mechanics_of_the_mating_type_switch" TargetMode="External"/><Relationship Id="rId4" Type="http://schemas.openxmlformats.org/officeDocument/2006/relationships/hyperlink" Target="https://en.wikipedia.org/wiki/Acetabularia"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jpeg"/><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hyperlink" Target="https://www.ncbi.nlm.nih.gov/pmc/articles/PMC2873001/" TargetMode="External"/><Relationship Id="rId2" Type="http://schemas.openxmlformats.org/officeDocument/2006/relationships/hyperlink" Target="https://link.springer.com/article/10.1007%2Fs11084-011-9261-2" TargetMode="Externa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28.jpe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archive.artsmia.org/art-of-asia/explore/explore-collection-ukiyo-e-rain.cfm.htm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5C9FC-75E0-9D4C-BC07-F49B29FD1C43}"/>
              </a:ext>
            </a:extLst>
          </p:cNvPr>
          <p:cNvSpPr>
            <a:spLocks noGrp="1"/>
          </p:cNvSpPr>
          <p:nvPr>
            <p:ph type="title"/>
          </p:nvPr>
        </p:nvSpPr>
        <p:spPr/>
        <p:txBody>
          <a:bodyPr/>
          <a:lstStyle/>
          <a:p>
            <a:r>
              <a:rPr lang="en-US" dirty="0"/>
              <a:t>MCB 3421 – class 10</a:t>
            </a:r>
          </a:p>
        </p:txBody>
      </p:sp>
      <p:sp>
        <p:nvSpPr>
          <p:cNvPr id="3" name="Content Placeholder 2">
            <a:extLst>
              <a:ext uri="{FF2B5EF4-FFF2-40B4-BE49-F238E27FC236}">
                <a16:creationId xmlns:a16="http://schemas.microsoft.com/office/drawing/2014/main" id="{DDAACCBE-D761-0A4F-BF92-EE073E2B3D47}"/>
              </a:ext>
            </a:extLst>
          </p:cNvPr>
          <p:cNvSpPr>
            <a:spLocks noGrp="1"/>
          </p:cNvSpPr>
          <p:nvPr>
            <p:ph idx="1"/>
          </p:nvPr>
        </p:nvSpPr>
        <p:spPr/>
        <p:txBody>
          <a:bodyPr/>
          <a:lstStyle/>
          <a:p>
            <a:r>
              <a:rPr lang="en-US" dirty="0"/>
              <a:t>The transitive property of homology</a:t>
            </a:r>
          </a:p>
          <a:p>
            <a:r>
              <a:rPr lang="en-US" dirty="0"/>
              <a:t>The fossil record for early life</a:t>
            </a:r>
          </a:p>
          <a:p>
            <a:r>
              <a:rPr lang="en-US" dirty="0"/>
              <a:t>LUCA and the early heavy bombardment of Earth</a:t>
            </a:r>
          </a:p>
        </p:txBody>
      </p:sp>
    </p:spTree>
    <p:extLst>
      <p:ext uri="{BB962C8B-B14F-4D97-AF65-F5344CB8AC3E}">
        <p14:creationId xmlns:p14="http://schemas.microsoft.com/office/powerpoint/2010/main" val="2507529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130A1-503F-CE44-AB70-AB5B5CF7422C}"/>
              </a:ext>
            </a:extLst>
          </p:cNvPr>
          <p:cNvPicPr>
            <a:picLocks noChangeAspect="1"/>
          </p:cNvPicPr>
          <p:nvPr/>
        </p:nvPicPr>
        <p:blipFill>
          <a:blip r:embed="rId2"/>
          <a:stretch>
            <a:fillRect/>
          </a:stretch>
        </p:blipFill>
        <p:spPr>
          <a:xfrm>
            <a:off x="492301" y="0"/>
            <a:ext cx="10915928" cy="5950438"/>
          </a:xfrm>
          <a:prstGeom prst="rect">
            <a:avLst/>
          </a:prstGeom>
        </p:spPr>
      </p:pic>
      <p:sp>
        <p:nvSpPr>
          <p:cNvPr id="5" name="TextBox 4">
            <a:extLst>
              <a:ext uri="{FF2B5EF4-FFF2-40B4-BE49-F238E27FC236}">
                <a16:creationId xmlns:a16="http://schemas.microsoft.com/office/drawing/2014/main" id="{D19C390F-07DE-F244-8435-3F0A4F29E861}"/>
              </a:ext>
            </a:extLst>
          </p:cNvPr>
          <p:cNvSpPr txBox="1"/>
          <p:nvPr/>
        </p:nvSpPr>
        <p:spPr>
          <a:xfrm>
            <a:off x="273132" y="6448301"/>
            <a:ext cx="11785214" cy="369332"/>
          </a:xfrm>
          <a:prstGeom prst="rect">
            <a:avLst/>
          </a:prstGeom>
          <a:noFill/>
        </p:spPr>
        <p:txBody>
          <a:bodyPr wrap="none" rtlCol="0">
            <a:spAutoFit/>
          </a:bodyPr>
          <a:lstStyle/>
          <a:p>
            <a:r>
              <a:rPr lang="en-US"/>
              <a:t>This works moderately well for divergent sequences – one could increase the window size and decrease the lower color limit</a:t>
            </a:r>
            <a:endParaRPr lang="en-US" dirty="0"/>
          </a:p>
        </p:txBody>
      </p:sp>
    </p:spTree>
    <p:extLst>
      <p:ext uri="{BB962C8B-B14F-4D97-AF65-F5344CB8AC3E}">
        <p14:creationId xmlns:p14="http://schemas.microsoft.com/office/powerpoint/2010/main" val="1523925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8213" name="Picture 5" descr="origin of life nasa mural"/>
          <p:cNvPicPr>
            <a:picLocks noChangeAspect="1" noChangeArrowheads="1"/>
          </p:cNvPicPr>
          <p:nvPr/>
        </p:nvPicPr>
        <p:blipFill>
          <a:blip r:embed="rId3"/>
          <a:srcRect/>
          <a:stretch>
            <a:fillRect/>
          </a:stretch>
        </p:blipFill>
        <p:spPr bwMode="auto">
          <a:xfrm>
            <a:off x="552309" y="195947"/>
            <a:ext cx="10722229" cy="5311235"/>
          </a:xfrm>
          <a:prstGeom prst="rect">
            <a:avLst/>
          </a:prstGeom>
          <a:noFill/>
          <a:effectLst>
            <a:outerShdw blurRad="63500" dist="27786" dir="8950237" algn="ctr" rotWithShape="0">
              <a:srgbClr val="000000">
                <a:alpha val="74998"/>
              </a:srgbClr>
            </a:outerShdw>
          </a:effectLst>
        </p:spPr>
      </p:pic>
      <p:sp>
        <p:nvSpPr>
          <p:cNvPr id="13" name="Rectangle 12"/>
          <p:cNvSpPr/>
          <p:nvPr/>
        </p:nvSpPr>
        <p:spPr>
          <a:xfrm rot="5400000">
            <a:off x="10230194" y="1833194"/>
            <a:ext cx="3054369" cy="280424"/>
          </a:xfrm>
          <a:prstGeom prst="rect">
            <a:avLst/>
          </a:prstGeom>
        </p:spPr>
        <p:txBody>
          <a:bodyPr wrap="none" lIns="79624" tIns="39796" rIns="79624" bIns="39796">
            <a:spAutoFit/>
          </a:bodyPr>
          <a:lstStyle/>
          <a:p>
            <a:pPr defTabSz="806297"/>
            <a:r>
              <a:rPr lang="en-US" sz="1300" i="1" dirty="0">
                <a:solidFill>
                  <a:srgbClr val="000000"/>
                </a:solidFill>
                <a:latin typeface="Arial" pitchFamily="-65" charset="0"/>
              </a:rPr>
              <a:t>Mural at NASA Ames Research Center</a:t>
            </a:r>
            <a:endParaRPr lang="en-US" sz="1300" dirty="0">
              <a:solidFill>
                <a:srgbClr val="000000"/>
              </a:solidFill>
              <a:latin typeface="Arial" pitchFamily="-65" charset="0"/>
            </a:endParaRPr>
          </a:p>
        </p:txBody>
      </p:sp>
      <p:sp>
        <p:nvSpPr>
          <p:cNvPr id="3" name="TextBox 2"/>
          <p:cNvSpPr txBox="1"/>
          <p:nvPr/>
        </p:nvSpPr>
        <p:spPr>
          <a:xfrm>
            <a:off x="448142" y="5771291"/>
            <a:ext cx="11689773" cy="523220"/>
          </a:xfrm>
          <a:prstGeom prst="rect">
            <a:avLst/>
          </a:prstGeom>
          <a:noFill/>
        </p:spPr>
        <p:txBody>
          <a:bodyPr wrap="square" rtlCol="0">
            <a:spAutoFit/>
          </a:bodyPr>
          <a:lstStyle/>
          <a:p>
            <a:r>
              <a:rPr lang="en-US" sz="2800" dirty="0"/>
              <a:t>The record for early life</a:t>
            </a:r>
          </a:p>
        </p:txBody>
      </p:sp>
    </p:spTree>
    <p:extLst>
      <p:ext uri="{BB962C8B-B14F-4D97-AF65-F5344CB8AC3E}">
        <p14:creationId xmlns:p14="http://schemas.microsoft.com/office/powerpoint/2010/main" val="456011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33655C-A789-5B46-8629-C740CC01FFC6}"/>
              </a:ext>
            </a:extLst>
          </p:cNvPr>
          <p:cNvSpPr txBox="1"/>
          <p:nvPr/>
        </p:nvSpPr>
        <p:spPr>
          <a:xfrm>
            <a:off x="477981" y="1839191"/>
            <a:ext cx="4228978" cy="923330"/>
          </a:xfrm>
          <a:prstGeom prst="rect">
            <a:avLst/>
          </a:prstGeom>
          <a:noFill/>
        </p:spPr>
        <p:txBody>
          <a:bodyPr wrap="none" rtlCol="0">
            <a:spAutoFit/>
          </a:bodyPr>
          <a:lstStyle/>
          <a:p>
            <a:r>
              <a:rPr lang="en-US" dirty="0"/>
              <a:t>Aside on scientific articles behind paywalls:</a:t>
            </a:r>
          </a:p>
          <a:p>
            <a:endParaRPr lang="en-US" dirty="0"/>
          </a:p>
          <a:p>
            <a:r>
              <a:rPr lang="en-US" dirty="0"/>
              <a:t> </a:t>
            </a:r>
          </a:p>
        </p:txBody>
      </p:sp>
      <p:sp>
        <p:nvSpPr>
          <p:cNvPr id="3" name="TextBox 2">
            <a:extLst>
              <a:ext uri="{FF2B5EF4-FFF2-40B4-BE49-F238E27FC236}">
                <a16:creationId xmlns:a16="http://schemas.microsoft.com/office/drawing/2014/main" id="{2678E852-E0AE-DC48-A359-51D697C95A93}"/>
              </a:ext>
            </a:extLst>
          </p:cNvPr>
          <p:cNvSpPr txBox="1"/>
          <p:nvPr/>
        </p:nvSpPr>
        <p:spPr>
          <a:xfrm>
            <a:off x="1485899" y="2536291"/>
            <a:ext cx="7473905" cy="646331"/>
          </a:xfrm>
          <a:prstGeom prst="rect">
            <a:avLst/>
          </a:prstGeom>
          <a:noFill/>
        </p:spPr>
        <p:txBody>
          <a:bodyPr wrap="none" rtlCol="0">
            <a:spAutoFit/>
          </a:bodyPr>
          <a:lstStyle/>
          <a:p>
            <a:pPr marL="342900" indent="-342900">
              <a:buAutoNum type="alphaUcParenR"/>
            </a:pPr>
            <a:r>
              <a:rPr lang="en-US" dirty="0"/>
              <a:t>If UConn has a subscription, use </a:t>
            </a:r>
            <a:r>
              <a:rPr lang="en-US" dirty="0" err="1"/>
              <a:t>vpn</a:t>
            </a:r>
            <a:r>
              <a:rPr lang="en-US" dirty="0"/>
              <a:t> (e.g. </a:t>
            </a:r>
            <a:r>
              <a:rPr lang="en-US" dirty="0">
                <a:solidFill>
                  <a:srgbClr val="FF0000"/>
                </a:solidFill>
                <a:hlinkClick r:id="rId4">
                  <a:extLst>
                    <a:ext uri="{A12FA001-AC4F-418D-AE19-62706E023703}">
                      <ahyp:hlinkClr xmlns:ahyp="http://schemas.microsoft.com/office/drawing/2018/hyperlinkcolor" val="tx"/>
                    </a:ext>
                  </a:extLst>
                </a:hlinkClick>
              </a:rPr>
              <a:t>Pulse</a:t>
            </a:r>
            <a:r>
              <a:rPr lang="en-US" dirty="0"/>
              <a:t>) or a computer on campus</a:t>
            </a:r>
          </a:p>
          <a:p>
            <a:pPr marL="342900" indent="-342900">
              <a:buAutoNum type="alphaUcParenR"/>
            </a:pPr>
            <a:r>
              <a:rPr lang="en-US" dirty="0"/>
              <a:t>Use </a:t>
            </a:r>
            <a:r>
              <a:rPr lang="en-US" dirty="0" err="1"/>
              <a:t>Scihub</a:t>
            </a:r>
            <a:r>
              <a:rPr lang="en-US" dirty="0"/>
              <a:t>  (see next slides)</a:t>
            </a:r>
          </a:p>
        </p:txBody>
      </p:sp>
      <p:sp>
        <p:nvSpPr>
          <p:cNvPr id="4" name="TextBox 3">
            <a:extLst>
              <a:ext uri="{FF2B5EF4-FFF2-40B4-BE49-F238E27FC236}">
                <a16:creationId xmlns:a16="http://schemas.microsoft.com/office/drawing/2014/main" id="{F975900F-5FB5-664B-B871-F9CEE6027900}"/>
              </a:ext>
            </a:extLst>
          </p:cNvPr>
          <p:cNvSpPr txBox="1"/>
          <p:nvPr/>
        </p:nvSpPr>
        <p:spPr>
          <a:xfrm>
            <a:off x="477981" y="353291"/>
            <a:ext cx="11003973" cy="1200329"/>
          </a:xfrm>
          <a:prstGeom prst="rect">
            <a:avLst/>
          </a:prstGeom>
          <a:noFill/>
        </p:spPr>
        <p:txBody>
          <a:bodyPr wrap="square" rtlCol="0">
            <a:spAutoFit/>
          </a:bodyPr>
          <a:lstStyle/>
          <a:p>
            <a:r>
              <a:rPr lang="en-US" dirty="0"/>
              <a:t>With the insistence of NSF and NIH that articles reporting on funded research are accessible by the public with a year after publication, many recent articles are available to everyone.  </a:t>
            </a:r>
            <a:br>
              <a:rPr lang="en-US" dirty="0"/>
            </a:br>
            <a:r>
              <a:rPr lang="en-US" dirty="0"/>
              <a:t>Exceptions are review articles and commentaries and particularly annoying, older articles in Science (e.g., Bill </a:t>
            </a:r>
            <a:r>
              <a:rPr lang="en-US" dirty="0" err="1"/>
              <a:t>Schopf’s</a:t>
            </a:r>
            <a:r>
              <a:rPr lang="en-US" dirty="0"/>
              <a:t> article on 3.5 billion-year-old* cyanobacterial fossils.  </a:t>
            </a:r>
          </a:p>
        </p:txBody>
      </p:sp>
      <p:sp>
        <p:nvSpPr>
          <p:cNvPr id="5" name="TextBox 4">
            <a:extLst>
              <a:ext uri="{FF2B5EF4-FFF2-40B4-BE49-F238E27FC236}">
                <a16:creationId xmlns:a16="http://schemas.microsoft.com/office/drawing/2014/main" id="{B5570DB5-F34D-EA4F-B2CB-89E29DB4718D}"/>
              </a:ext>
            </a:extLst>
          </p:cNvPr>
          <p:cNvSpPr txBox="1"/>
          <p:nvPr/>
        </p:nvSpPr>
        <p:spPr>
          <a:xfrm>
            <a:off x="313459" y="4473384"/>
            <a:ext cx="11565082" cy="2031325"/>
          </a:xfrm>
          <a:prstGeom prst="rect">
            <a:avLst/>
          </a:prstGeom>
          <a:noFill/>
        </p:spPr>
        <p:txBody>
          <a:bodyPr wrap="square" rtlCol="0">
            <a:spAutoFit/>
          </a:bodyPr>
          <a:lstStyle/>
          <a:p>
            <a:r>
              <a:rPr lang="en-US" dirty="0"/>
              <a:t> * Names and abbreviations for large numbers are a problem.  Most European countries denote 10</a:t>
            </a:r>
            <a:r>
              <a:rPr lang="en-US" baseline="30000" dirty="0"/>
              <a:t>9</a:t>
            </a:r>
            <a:r>
              <a:rPr lang="en-US" dirty="0"/>
              <a:t> as a milliard and 10</a:t>
            </a:r>
            <a:r>
              <a:rPr lang="en-US" baseline="30000" dirty="0"/>
              <a:t>12</a:t>
            </a:r>
            <a:r>
              <a:rPr lang="en-US" dirty="0"/>
              <a:t> as billion.  This is known as a the short (UK and US) and long scale respectively.  From </a:t>
            </a:r>
            <a:r>
              <a:rPr lang="en-US" dirty="0">
                <a:hlinkClick r:id="rId5"/>
              </a:rPr>
              <a:t>Wikipedia</a:t>
            </a:r>
            <a:r>
              <a:rPr lang="en-US" dirty="0"/>
              <a:t>:  </a:t>
            </a:r>
          </a:p>
          <a:p>
            <a:r>
              <a:rPr lang="en-US" i="1" dirty="0"/>
              <a:t>For example, Bulgarian, Catalan, Croatian, Czech, Danish, Dutch, Finnish, French, Georgian, German, Hebrew (Asia), Hungarian, Italian, Norwegian, Polish, Portuguese, Romanian, Russian, Serbian, Slovak, Slovenian, Spanish, Swedish, Turkish and Ukrainian — use milliard (or a related word) for the short scale billion, and billion (or a related word) for the long scale billion. </a:t>
            </a:r>
          </a:p>
          <a:p>
            <a:r>
              <a:rPr lang="en-US" dirty="0"/>
              <a:t>I try to use the term </a:t>
            </a:r>
            <a:r>
              <a:rPr lang="en-US" i="1" dirty="0"/>
              <a:t>Giga Year Before Present </a:t>
            </a:r>
            <a:r>
              <a:rPr lang="en-US" dirty="0"/>
              <a:t>as less ambiguous. </a:t>
            </a:r>
          </a:p>
        </p:txBody>
      </p:sp>
    </p:spTree>
    <p:extLst>
      <p:ext uri="{BB962C8B-B14F-4D97-AF65-F5344CB8AC3E}">
        <p14:creationId xmlns:p14="http://schemas.microsoft.com/office/powerpoint/2010/main" val="391563160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0DA02-36BF-A14A-8319-B0C6476283E7}"/>
              </a:ext>
            </a:extLst>
          </p:cNvPr>
          <p:cNvPicPr>
            <a:picLocks noChangeAspect="1"/>
          </p:cNvPicPr>
          <p:nvPr/>
        </p:nvPicPr>
        <p:blipFill>
          <a:blip r:embed="rId3"/>
          <a:stretch>
            <a:fillRect/>
          </a:stretch>
        </p:blipFill>
        <p:spPr>
          <a:xfrm>
            <a:off x="1371601" y="419984"/>
            <a:ext cx="8846327" cy="5610114"/>
          </a:xfrm>
          <a:prstGeom prst="rect">
            <a:avLst/>
          </a:prstGeom>
        </p:spPr>
      </p:pic>
    </p:spTree>
    <p:extLst>
      <p:ext uri="{BB962C8B-B14F-4D97-AF65-F5344CB8AC3E}">
        <p14:creationId xmlns:p14="http://schemas.microsoft.com/office/powerpoint/2010/main" val="394713446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4199" y="515871"/>
            <a:ext cx="9814859" cy="6265139"/>
          </a:xfrm>
          <a:prstGeom prst="rect">
            <a:avLst/>
          </a:prstGeom>
        </p:spPr>
      </p:pic>
      <p:sp>
        <p:nvSpPr>
          <p:cNvPr id="5" name="TextBox 4"/>
          <p:cNvSpPr txBox="1"/>
          <p:nvPr/>
        </p:nvSpPr>
        <p:spPr>
          <a:xfrm>
            <a:off x="216876" y="146539"/>
            <a:ext cx="5230150" cy="523220"/>
          </a:xfrm>
          <a:prstGeom prst="rect">
            <a:avLst/>
          </a:prstGeom>
          <a:noFill/>
        </p:spPr>
        <p:txBody>
          <a:bodyPr wrap="none" rtlCol="0">
            <a:spAutoFit/>
          </a:bodyPr>
          <a:lstStyle/>
          <a:p>
            <a:r>
              <a:rPr lang="en-US" sz="2800" dirty="0"/>
              <a:t>The web’s solution to open access:</a:t>
            </a:r>
          </a:p>
        </p:txBody>
      </p:sp>
      <p:sp>
        <p:nvSpPr>
          <p:cNvPr id="6" name="TextBox 5"/>
          <p:cNvSpPr txBox="1"/>
          <p:nvPr/>
        </p:nvSpPr>
        <p:spPr>
          <a:xfrm>
            <a:off x="3141961" y="5149516"/>
            <a:ext cx="1601919" cy="369332"/>
          </a:xfrm>
          <a:prstGeom prst="rect">
            <a:avLst/>
          </a:prstGeom>
          <a:solidFill>
            <a:schemeClr val="bg1"/>
          </a:solidFill>
          <a:ln>
            <a:solidFill>
              <a:srgbClr val="FF0000"/>
            </a:solidFill>
          </a:ln>
        </p:spPr>
        <p:txBody>
          <a:bodyPr wrap="square" rtlCol="0">
            <a:spAutoFit/>
          </a:bodyPr>
          <a:lstStyle/>
          <a:p>
            <a:r>
              <a:rPr lang="en-US" dirty="0">
                <a:solidFill>
                  <a:srgbClr val="FF0000"/>
                </a:solidFill>
              </a:rPr>
              <a:t>Paste DOI here </a:t>
            </a:r>
          </a:p>
        </p:txBody>
      </p:sp>
      <p:cxnSp>
        <p:nvCxnSpPr>
          <p:cNvPr id="8" name="Straight Arrow Connector 7"/>
          <p:cNvCxnSpPr/>
          <p:nvPr/>
        </p:nvCxnSpPr>
        <p:spPr>
          <a:xfrm flipV="1">
            <a:off x="4750755" y="4661377"/>
            <a:ext cx="900650" cy="6737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40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1780"/>
          </a:xfrm>
        </p:spPr>
        <p:txBody>
          <a:bodyPr>
            <a:normAutofit fontScale="90000"/>
          </a:bodyPr>
          <a:lstStyle/>
          <a:p>
            <a:r>
              <a:rPr lang="en-US"/>
              <a:t>SCI-HUB</a:t>
            </a:r>
          </a:p>
        </p:txBody>
      </p:sp>
      <p:sp>
        <p:nvSpPr>
          <p:cNvPr id="3" name="Content Placeholder 2"/>
          <p:cNvSpPr>
            <a:spLocks noGrp="1"/>
          </p:cNvSpPr>
          <p:nvPr>
            <p:ph idx="1"/>
          </p:nvPr>
        </p:nvSpPr>
        <p:spPr>
          <a:xfrm>
            <a:off x="838200" y="1106905"/>
            <a:ext cx="10515600" cy="5252643"/>
          </a:xfrm>
        </p:spPr>
        <p:txBody>
          <a:bodyPr/>
          <a:lstStyle/>
          <a:p>
            <a:r>
              <a:rPr lang="en-US" dirty="0"/>
              <a:t>Even obscure and very recent Book Chapters are retrieved.  This was posted before the authors had received their pdf!</a:t>
            </a:r>
          </a:p>
        </p:txBody>
      </p:sp>
      <p:pic>
        <p:nvPicPr>
          <p:cNvPr id="4" name="Picture 3"/>
          <p:cNvPicPr>
            <a:picLocks noChangeAspect="1"/>
          </p:cNvPicPr>
          <p:nvPr/>
        </p:nvPicPr>
        <p:blipFill>
          <a:blip r:embed="rId2"/>
          <a:stretch>
            <a:fillRect/>
          </a:stretch>
        </p:blipFill>
        <p:spPr>
          <a:xfrm>
            <a:off x="2088574" y="1905825"/>
            <a:ext cx="8262752" cy="4863265"/>
          </a:xfrm>
          <a:prstGeom prst="rect">
            <a:avLst/>
          </a:prstGeom>
        </p:spPr>
      </p:pic>
    </p:spTree>
    <p:extLst>
      <p:ext uri="{BB962C8B-B14F-4D97-AF65-F5344CB8AC3E}">
        <p14:creationId xmlns:p14="http://schemas.microsoft.com/office/powerpoint/2010/main" val="2997926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1780"/>
          </a:xfrm>
        </p:spPr>
        <p:txBody>
          <a:bodyPr>
            <a:normAutofit fontScale="90000"/>
          </a:bodyPr>
          <a:lstStyle/>
          <a:p>
            <a:r>
              <a:rPr lang="en-US" dirty="0"/>
              <a:t>Companion site to SCI-HUB</a:t>
            </a:r>
          </a:p>
        </p:txBody>
      </p:sp>
      <p:pic>
        <p:nvPicPr>
          <p:cNvPr id="5" name="Content Placeholder 4"/>
          <p:cNvPicPr>
            <a:picLocks noGrp="1" noChangeAspect="1"/>
          </p:cNvPicPr>
          <p:nvPr>
            <p:ph idx="1"/>
          </p:nvPr>
        </p:nvPicPr>
        <p:blipFill>
          <a:blip r:embed="rId2"/>
          <a:stretch>
            <a:fillRect/>
          </a:stretch>
        </p:blipFill>
        <p:spPr>
          <a:xfrm>
            <a:off x="838200" y="1157066"/>
            <a:ext cx="10515600" cy="4670617"/>
          </a:xfrm>
          <a:prstGeom prst="rect">
            <a:avLst/>
          </a:prstGeom>
        </p:spPr>
      </p:pic>
    </p:spTree>
    <p:extLst>
      <p:ext uri="{BB962C8B-B14F-4D97-AF65-F5344CB8AC3E}">
        <p14:creationId xmlns:p14="http://schemas.microsoft.com/office/powerpoint/2010/main" val="3782353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6" name="Picture 5"/>
          <p:cNvPicPr>
            <a:picLocks noChangeAspect="1"/>
          </p:cNvPicPr>
          <p:nvPr/>
        </p:nvPicPr>
        <p:blipFill>
          <a:blip r:embed="rId3"/>
          <a:stretch>
            <a:fillRect/>
          </a:stretch>
        </p:blipFill>
        <p:spPr>
          <a:xfrm>
            <a:off x="0" y="623697"/>
            <a:ext cx="12192000" cy="3176789"/>
          </a:xfrm>
          <a:prstGeom prst="rect">
            <a:avLst/>
          </a:prstGeom>
        </p:spPr>
      </p:pic>
      <p:sp>
        <p:nvSpPr>
          <p:cNvPr id="2" name="TextBox 1">
            <a:extLst>
              <a:ext uri="{FF2B5EF4-FFF2-40B4-BE49-F238E27FC236}">
                <a16:creationId xmlns:a16="http://schemas.microsoft.com/office/drawing/2014/main" id="{BF3B4976-5ADD-254C-A42E-B85FAA12112D}"/>
              </a:ext>
            </a:extLst>
          </p:cNvPr>
          <p:cNvSpPr txBox="1"/>
          <p:nvPr/>
        </p:nvSpPr>
        <p:spPr>
          <a:xfrm>
            <a:off x="311728" y="4567508"/>
            <a:ext cx="11409217" cy="923330"/>
          </a:xfrm>
          <a:prstGeom prst="rect">
            <a:avLst/>
          </a:prstGeom>
          <a:noFill/>
        </p:spPr>
        <p:txBody>
          <a:bodyPr wrap="square" rtlCol="0">
            <a:spAutoFit/>
          </a:bodyPr>
          <a:lstStyle/>
          <a:p>
            <a:r>
              <a:rPr lang="en-US" dirty="0">
                <a:hlinkClick r:id="rId4"/>
              </a:rPr>
              <a:t>Jemmy Button </a:t>
            </a:r>
            <a:r>
              <a:rPr lang="en-US" dirty="0"/>
              <a:t>was a native American “abducted” by Captain </a:t>
            </a:r>
            <a:r>
              <a:rPr lang="en-US" dirty="0" err="1"/>
              <a:t>FitzRoy</a:t>
            </a:r>
            <a:r>
              <a:rPr lang="en-US" dirty="0"/>
              <a:t> (bought for a button, hence the name) to England to be civilized.  He, together with a missionary and other Fuegians were returned to Tierra del Fuego on the same trip that also brought Charles Darwin to the Galapagos.     </a:t>
            </a:r>
          </a:p>
        </p:txBody>
      </p:sp>
    </p:spTree>
    <p:extLst>
      <p:ext uri="{BB962C8B-B14F-4D97-AF65-F5344CB8AC3E}">
        <p14:creationId xmlns:p14="http://schemas.microsoft.com/office/powerpoint/2010/main" val="341543940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99457" y="0"/>
            <a:ext cx="9993086" cy="6858000"/>
          </a:xfrm>
          <a:prstGeom prst="rect">
            <a:avLst/>
          </a:prstGeom>
        </p:spPr>
      </p:pic>
      <p:sp>
        <p:nvSpPr>
          <p:cNvPr id="6" name="TextBox 5"/>
          <p:cNvSpPr txBox="1"/>
          <p:nvPr/>
        </p:nvSpPr>
        <p:spPr>
          <a:xfrm>
            <a:off x="6916439" y="1051904"/>
            <a:ext cx="1601919" cy="646331"/>
          </a:xfrm>
          <a:prstGeom prst="rect">
            <a:avLst/>
          </a:prstGeom>
          <a:solidFill>
            <a:schemeClr val="bg1"/>
          </a:solidFill>
          <a:ln>
            <a:solidFill>
              <a:srgbClr val="FF0000"/>
            </a:solidFill>
          </a:ln>
        </p:spPr>
        <p:txBody>
          <a:bodyPr wrap="square" rtlCol="0">
            <a:spAutoFit/>
          </a:bodyPr>
          <a:lstStyle/>
          <a:p>
            <a:r>
              <a:rPr lang="en-US" dirty="0">
                <a:solidFill>
                  <a:srgbClr val="FF0000"/>
                </a:solidFill>
              </a:rPr>
              <a:t>to download click here </a:t>
            </a:r>
          </a:p>
        </p:txBody>
      </p:sp>
      <p:cxnSp>
        <p:nvCxnSpPr>
          <p:cNvPr id="7" name="Straight Arrow Connector 6"/>
          <p:cNvCxnSpPr/>
          <p:nvPr/>
        </p:nvCxnSpPr>
        <p:spPr>
          <a:xfrm flipV="1">
            <a:off x="8518358" y="467513"/>
            <a:ext cx="900650" cy="6737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559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4E4F2-70F9-2547-B54A-C7C4BFD8984F}"/>
              </a:ext>
            </a:extLst>
          </p:cNvPr>
          <p:cNvPicPr>
            <a:picLocks noChangeAspect="1"/>
          </p:cNvPicPr>
          <p:nvPr/>
        </p:nvPicPr>
        <p:blipFill>
          <a:blip r:embed="rId3"/>
          <a:stretch>
            <a:fillRect/>
          </a:stretch>
        </p:blipFill>
        <p:spPr>
          <a:xfrm>
            <a:off x="632488" y="0"/>
            <a:ext cx="10927023" cy="6858000"/>
          </a:xfrm>
          <a:prstGeom prst="rect">
            <a:avLst/>
          </a:prstGeom>
        </p:spPr>
      </p:pic>
    </p:spTree>
    <p:extLst>
      <p:ext uri="{BB962C8B-B14F-4D97-AF65-F5344CB8AC3E}">
        <p14:creationId xmlns:p14="http://schemas.microsoft.com/office/powerpoint/2010/main" val="302316878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EBB7-D260-8E46-B3E3-918F19818E8F}"/>
              </a:ext>
            </a:extLst>
          </p:cNvPr>
          <p:cNvSpPr>
            <a:spLocks noGrp="1"/>
          </p:cNvSpPr>
          <p:nvPr>
            <p:ph type="ctrTitle"/>
          </p:nvPr>
        </p:nvSpPr>
        <p:spPr>
          <a:xfrm>
            <a:off x="311727" y="63066"/>
            <a:ext cx="11180617" cy="1470025"/>
          </a:xfrm>
        </p:spPr>
        <p:txBody>
          <a:bodyPr/>
          <a:lstStyle/>
          <a:p>
            <a:pPr algn="l"/>
            <a:r>
              <a:rPr lang="en-US" sz="3200" dirty="0"/>
              <a:t>If         A is a homolog of B          &amp;            B is a homolog of C  </a:t>
            </a:r>
          </a:p>
        </p:txBody>
      </p:sp>
      <p:sp>
        <p:nvSpPr>
          <p:cNvPr id="5" name="TextBox 4">
            <a:extLst>
              <a:ext uri="{FF2B5EF4-FFF2-40B4-BE49-F238E27FC236}">
                <a16:creationId xmlns:a16="http://schemas.microsoft.com/office/drawing/2014/main" id="{33258DB2-CA31-844D-8771-F2DC77674CD8}"/>
              </a:ext>
            </a:extLst>
          </p:cNvPr>
          <p:cNvSpPr txBox="1"/>
          <p:nvPr/>
        </p:nvSpPr>
        <p:spPr>
          <a:xfrm>
            <a:off x="2545775" y="1319640"/>
            <a:ext cx="1204263" cy="461665"/>
          </a:xfrm>
          <a:prstGeom prst="rect">
            <a:avLst/>
          </a:prstGeom>
          <a:noFill/>
        </p:spPr>
        <p:txBody>
          <a:bodyPr wrap="square" rtlCol="0">
            <a:spAutoFit/>
          </a:bodyPr>
          <a:lstStyle/>
          <a:p>
            <a:r>
              <a:rPr lang="en-US" sz="2400" dirty="0"/>
              <a:t>A</a:t>
            </a:r>
          </a:p>
        </p:txBody>
      </p:sp>
      <p:sp>
        <p:nvSpPr>
          <p:cNvPr id="8" name="TextBox 7">
            <a:extLst>
              <a:ext uri="{FF2B5EF4-FFF2-40B4-BE49-F238E27FC236}">
                <a16:creationId xmlns:a16="http://schemas.microsoft.com/office/drawing/2014/main" id="{0C84E3FC-B1E0-6349-982A-74B0778DEE12}"/>
              </a:ext>
            </a:extLst>
          </p:cNvPr>
          <p:cNvSpPr txBox="1"/>
          <p:nvPr/>
        </p:nvSpPr>
        <p:spPr>
          <a:xfrm>
            <a:off x="3568738" y="1330033"/>
            <a:ext cx="362600" cy="461665"/>
          </a:xfrm>
          <a:prstGeom prst="rect">
            <a:avLst/>
          </a:prstGeom>
          <a:noFill/>
        </p:spPr>
        <p:txBody>
          <a:bodyPr wrap="none" rtlCol="0">
            <a:spAutoFit/>
          </a:bodyPr>
          <a:lstStyle/>
          <a:p>
            <a:r>
              <a:rPr lang="en-US" sz="2400" dirty="0"/>
              <a:t>B</a:t>
            </a:r>
          </a:p>
        </p:txBody>
      </p:sp>
      <p:sp>
        <p:nvSpPr>
          <p:cNvPr id="9" name="TextBox 8">
            <a:extLst>
              <a:ext uri="{FF2B5EF4-FFF2-40B4-BE49-F238E27FC236}">
                <a16:creationId xmlns:a16="http://schemas.microsoft.com/office/drawing/2014/main" id="{EE7EBFBB-E83E-154B-B26A-320C67215E82}"/>
              </a:ext>
            </a:extLst>
          </p:cNvPr>
          <p:cNvSpPr txBox="1"/>
          <p:nvPr/>
        </p:nvSpPr>
        <p:spPr>
          <a:xfrm>
            <a:off x="7471065" y="1319642"/>
            <a:ext cx="362600" cy="461665"/>
          </a:xfrm>
          <a:prstGeom prst="rect">
            <a:avLst/>
          </a:prstGeom>
          <a:noFill/>
        </p:spPr>
        <p:txBody>
          <a:bodyPr wrap="none" rtlCol="0">
            <a:spAutoFit/>
          </a:bodyPr>
          <a:lstStyle/>
          <a:p>
            <a:r>
              <a:rPr lang="en-US" sz="2400" dirty="0"/>
              <a:t>B</a:t>
            </a:r>
          </a:p>
        </p:txBody>
      </p:sp>
      <p:sp>
        <p:nvSpPr>
          <p:cNvPr id="10" name="TextBox 9">
            <a:extLst>
              <a:ext uri="{FF2B5EF4-FFF2-40B4-BE49-F238E27FC236}">
                <a16:creationId xmlns:a16="http://schemas.microsoft.com/office/drawing/2014/main" id="{DE080C8F-371B-694D-B87F-C5EFDFDF3C38}"/>
              </a:ext>
            </a:extLst>
          </p:cNvPr>
          <p:cNvSpPr txBox="1"/>
          <p:nvPr/>
        </p:nvSpPr>
        <p:spPr>
          <a:xfrm>
            <a:off x="8385464" y="1319641"/>
            <a:ext cx="348172" cy="461665"/>
          </a:xfrm>
          <a:prstGeom prst="rect">
            <a:avLst/>
          </a:prstGeom>
          <a:noFill/>
        </p:spPr>
        <p:txBody>
          <a:bodyPr wrap="none" rtlCol="0">
            <a:spAutoFit/>
          </a:bodyPr>
          <a:lstStyle/>
          <a:p>
            <a:r>
              <a:rPr lang="en-US" sz="2400" dirty="0"/>
              <a:t>C</a:t>
            </a:r>
          </a:p>
        </p:txBody>
      </p:sp>
      <p:cxnSp>
        <p:nvCxnSpPr>
          <p:cNvPr id="12" name="Straight Connector 11">
            <a:extLst>
              <a:ext uri="{FF2B5EF4-FFF2-40B4-BE49-F238E27FC236}">
                <a16:creationId xmlns:a16="http://schemas.microsoft.com/office/drawing/2014/main" id="{63A29B16-08E9-6B4F-8453-9765080505B6}"/>
              </a:ext>
            </a:extLst>
          </p:cNvPr>
          <p:cNvCxnSpPr>
            <a:cxnSpLocks/>
          </p:cNvCxnSpPr>
          <p:nvPr/>
        </p:nvCxnSpPr>
        <p:spPr>
          <a:xfrm>
            <a:off x="2774374" y="1791698"/>
            <a:ext cx="446809"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747E477-3900-3E48-8FC5-86E26A272FED}"/>
              </a:ext>
            </a:extLst>
          </p:cNvPr>
          <p:cNvCxnSpPr>
            <a:cxnSpLocks/>
            <a:stCxn id="8" idx="2"/>
          </p:cNvCxnSpPr>
          <p:nvPr/>
        </p:nvCxnSpPr>
        <p:spPr>
          <a:xfrm flipH="1">
            <a:off x="3221183" y="1791698"/>
            <a:ext cx="528855"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E7D2390-FF88-CD4C-B4D3-3F0E1B149F55}"/>
              </a:ext>
            </a:extLst>
          </p:cNvPr>
          <p:cNvCxnSpPr>
            <a:cxnSpLocks/>
          </p:cNvCxnSpPr>
          <p:nvPr/>
        </p:nvCxnSpPr>
        <p:spPr>
          <a:xfrm>
            <a:off x="3221183" y="2587333"/>
            <a:ext cx="1" cy="4468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12E9B56-D74F-314D-8C9D-32965EB764CB}"/>
              </a:ext>
            </a:extLst>
          </p:cNvPr>
          <p:cNvCxnSpPr>
            <a:cxnSpLocks/>
          </p:cNvCxnSpPr>
          <p:nvPr/>
        </p:nvCxnSpPr>
        <p:spPr>
          <a:xfrm>
            <a:off x="7606147" y="1843653"/>
            <a:ext cx="446809"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E06DC42-444D-D94B-BF30-8070DC409C92}"/>
              </a:ext>
            </a:extLst>
          </p:cNvPr>
          <p:cNvCxnSpPr>
            <a:cxnSpLocks/>
          </p:cNvCxnSpPr>
          <p:nvPr/>
        </p:nvCxnSpPr>
        <p:spPr>
          <a:xfrm flipH="1">
            <a:off x="8052956" y="1843653"/>
            <a:ext cx="528855" cy="795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BD1A3B4-561A-804E-B5CE-8B2A365816AC}"/>
              </a:ext>
            </a:extLst>
          </p:cNvPr>
          <p:cNvCxnSpPr>
            <a:cxnSpLocks/>
          </p:cNvCxnSpPr>
          <p:nvPr/>
        </p:nvCxnSpPr>
        <p:spPr>
          <a:xfrm>
            <a:off x="8052956" y="2639288"/>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1FF09B2-1EEA-2B4D-A46F-DD03C9343561}"/>
              </a:ext>
            </a:extLst>
          </p:cNvPr>
          <p:cNvSpPr txBox="1"/>
          <p:nvPr/>
        </p:nvSpPr>
        <p:spPr>
          <a:xfrm>
            <a:off x="4821382" y="3491345"/>
            <a:ext cx="861133" cy="523220"/>
          </a:xfrm>
          <a:prstGeom prst="rect">
            <a:avLst/>
          </a:prstGeom>
          <a:noFill/>
        </p:spPr>
        <p:txBody>
          <a:bodyPr wrap="none" rtlCol="0">
            <a:spAutoFit/>
          </a:bodyPr>
          <a:lstStyle/>
          <a:p>
            <a:r>
              <a:rPr lang="en-US" sz="2800" dirty="0"/>
              <a:t>then</a:t>
            </a:r>
          </a:p>
        </p:txBody>
      </p:sp>
      <p:sp>
        <p:nvSpPr>
          <p:cNvPr id="24" name="TextBox 23">
            <a:extLst>
              <a:ext uri="{FF2B5EF4-FFF2-40B4-BE49-F238E27FC236}">
                <a16:creationId xmlns:a16="http://schemas.microsoft.com/office/drawing/2014/main" id="{2BE4C64B-5A42-C546-A12B-14338E9630D0}"/>
              </a:ext>
            </a:extLst>
          </p:cNvPr>
          <p:cNvSpPr txBox="1"/>
          <p:nvPr/>
        </p:nvSpPr>
        <p:spPr>
          <a:xfrm>
            <a:off x="1524003" y="4270668"/>
            <a:ext cx="1204263" cy="461665"/>
          </a:xfrm>
          <a:prstGeom prst="rect">
            <a:avLst/>
          </a:prstGeom>
          <a:noFill/>
        </p:spPr>
        <p:txBody>
          <a:bodyPr wrap="square" rtlCol="0">
            <a:spAutoFit/>
          </a:bodyPr>
          <a:lstStyle/>
          <a:p>
            <a:r>
              <a:rPr lang="en-US" sz="2400" dirty="0"/>
              <a:t>A</a:t>
            </a:r>
          </a:p>
        </p:txBody>
      </p:sp>
      <p:sp>
        <p:nvSpPr>
          <p:cNvPr id="25" name="TextBox 24">
            <a:extLst>
              <a:ext uri="{FF2B5EF4-FFF2-40B4-BE49-F238E27FC236}">
                <a16:creationId xmlns:a16="http://schemas.microsoft.com/office/drawing/2014/main" id="{F547AC98-A69D-6344-B954-5508F64F294A}"/>
              </a:ext>
            </a:extLst>
          </p:cNvPr>
          <p:cNvSpPr txBox="1"/>
          <p:nvPr/>
        </p:nvSpPr>
        <p:spPr>
          <a:xfrm>
            <a:off x="2546966" y="4281061"/>
            <a:ext cx="362600" cy="461665"/>
          </a:xfrm>
          <a:prstGeom prst="rect">
            <a:avLst/>
          </a:prstGeom>
          <a:noFill/>
        </p:spPr>
        <p:txBody>
          <a:bodyPr wrap="none" rtlCol="0">
            <a:spAutoFit/>
          </a:bodyPr>
          <a:lstStyle/>
          <a:p>
            <a:r>
              <a:rPr lang="en-US" sz="2400" dirty="0"/>
              <a:t>B</a:t>
            </a:r>
          </a:p>
        </p:txBody>
      </p:sp>
      <p:cxnSp>
        <p:nvCxnSpPr>
          <p:cNvPr id="26" name="Straight Connector 25">
            <a:extLst>
              <a:ext uri="{FF2B5EF4-FFF2-40B4-BE49-F238E27FC236}">
                <a16:creationId xmlns:a16="http://schemas.microsoft.com/office/drawing/2014/main" id="{11C791AD-561F-BC47-9DEA-40D41555A231}"/>
              </a:ext>
            </a:extLst>
          </p:cNvPr>
          <p:cNvCxnSpPr>
            <a:cxnSpLocks/>
          </p:cNvCxnSpPr>
          <p:nvPr/>
        </p:nvCxnSpPr>
        <p:spPr>
          <a:xfrm>
            <a:off x="1776845" y="4732333"/>
            <a:ext cx="755076" cy="1030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FE9E29C-CC13-AA48-B5B7-53C7340F7463}"/>
              </a:ext>
            </a:extLst>
          </p:cNvPr>
          <p:cNvCxnSpPr>
            <a:cxnSpLocks/>
          </p:cNvCxnSpPr>
          <p:nvPr/>
        </p:nvCxnSpPr>
        <p:spPr>
          <a:xfrm>
            <a:off x="2710909" y="4703151"/>
            <a:ext cx="297294" cy="4512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44E8DDD-4967-BB49-8EC7-79CAF0D455A5}"/>
              </a:ext>
            </a:extLst>
          </p:cNvPr>
          <p:cNvCxnSpPr>
            <a:cxnSpLocks/>
          </p:cNvCxnSpPr>
          <p:nvPr/>
        </p:nvCxnSpPr>
        <p:spPr>
          <a:xfrm>
            <a:off x="2531921" y="5766961"/>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2A6A988C-9C4D-CF4F-BC1F-E5CC3DA9E4CD}"/>
              </a:ext>
            </a:extLst>
          </p:cNvPr>
          <p:cNvSpPr txBox="1"/>
          <p:nvPr/>
        </p:nvSpPr>
        <p:spPr>
          <a:xfrm>
            <a:off x="3178031" y="4249893"/>
            <a:ext cx="348172" cy="461665"/>
          </a:xfrm>
          <a:prstGeom prst="rect">
            <a:avLst/>
          </a:prstGeom>
          <a:noFill/>
        </p:spPr>
        <p:txBody>
          <a:bodyPr wrap="none" rtlCol="0">
            <a:spAutoFit/>
          </a:bodyPr>
          <a:lstStyle/>
          <a:p>
            <a:r>
              <a:rPr lang="en-US" sz="2400" dirty="0"/>
              <a:t>C</a:t>
            </a:r>
          </a:p>
        </p:txBody>
      </p:sp>
      <p:cxnSp>
        <p:nvCxnSpPr>
          <p:cNvPr id="36" name="Straight Connector 35">
            <a:extLst>
              <a:ext uri="{FF2B5EF4-FFF2-40B4-BE49-F238E27FC236}">
                <a16:creationId xmlns:a16="http://schemas.microsoft.com/office/drawing/2014/main" id="{774ABE37-03AC-7B42-A48C-48E230D04DBF}"/>
              </a:ext>
            </a:extLst>
          </p:cNvPr>
          <p:cNvCxnSpPr>
            <a:cxnSpLocks/>
          </p:cNvCxnSpPr>
          <p:nvPr/>
        </p:nvCxnSpPr>
        <p:spPr>
          <a:xfrm flipH="1">
            <a:off x="2545775" y="4703151"/>
            <a:ext cx="806342" cy="1051443"/>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9BD9B00C-07DF-3A43-949B-48AE5585A1D8}"/>
              </a:ext>
            </a:extLst>
          </p:cNvPr>
          <p:cNvSpPr txBox="1"/>
          <p:nvPr/>
        </p:nvSpPr>
        <p:spPr>
          <a:xfrm>
            <a:off x="4836626" y="4318155"/>
            <a:ext cx="1204263" cy="461665"/>
          </a:xfrm>
          <a:prstGeom prst="rect">
            <a:avLst/>
          </a:prstGeom>
          <a:noFill/>
        </p:spPr>
        <p:txBody>
          <a:bodyPr wrap="square" rtlCol="0">
            <a:spAutoFit/>
          </a:bodyPr>
          <a:lstStyle/>
          <a:p>
            <a:r>
              <a:rPr lang="en-US" sz="2400" dirty="0"/>
              <a:t>A</a:t>
            </a:r>
          </a:p>
        </p:txBody>
      </p:sp>
      <p:sp>
        <p:nvSpPr>
          <p:cNvPr id="41" name="TextBox 40">
            <a:extLst>
              <a:ext uri="{FF2B5EF4-FFF2-40B4-BE49-F238E27FC236}">
                <a16:creationId xmlns:a16="http://schemas.microsoft.com/office/drawing/2014/main" id="{69446D82-2A55-1E43-8EED-EC44E045BCFF}"/>
              </a:ext>
            </a:extLst>
          </p:cNvPr>
          <p:cNvSpPr txBox="1"/>
          <p:nvPr/>
        </p:nvSpPr>
        <p:spPr>
          <a:xfrm>
            <a:off x="5596196" y="4299345"/>
            <a:ext cx="362600" cy="461665"/>
          </a:xfrm>
          <a:prstGeom prst="rect">
            <a:avLst/>
          </a:prstGeom>
          <a:noFill/>
        </p:spPr>
        <p:txBody>
          <a:bodyPr wrap="square" rtlCol="0">
            <a:spAutoFit/>
          </a:bodyPr>
          <a:lstStyle/>
          <a:p>
            <a:r>
              <a:rPr lang="en-US" sz="2400" dirty="0"/>
              <a:t>B</a:t>
            </a:r>
          </a:p>
        </p:txBody>
      </p:sp>
      <p:cxnSp>
        <p:nvCxnSpPr>
          <p:cNvPr id="42" name="Straight Connector 41">
            <a:extLst>
              <a:ext uri="{FF2B5EF4-FFF2-40B4-BE49-F238E27FC236}">
                <a16:creationId xmlns:a16="http://schemas.microsoft.com/office/drawing/2014/main" id="{C76379BA-0955-D947-9402-05FA8AC34B21}"/>
              </a:ext>
            </a:extLst>
          </p:cNvPr>
          <p:cNvCxnSpPr>
            <a:cxnSpLocks/>
          </p:cNvCxnSpPr>
          <p:nvPr/>
        </p:nvCxnSpPr>
        <p:spPr>
          <a:xfrm>
            <a:off x="5089468" y="4779820"/>
            <a:ext cx="755076" cy="1030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F55C0AE-D321-4345-BC86-1B4344A05585}"/>
              </a:ext>
            </a:extLst>
          </p:cNvPr>
          <p:cNvCxnSpPr>
            <a:cxnSpLocks/>
          </p:cNvCxnSpPr>
          <p:nvPr/>
        </p:nvCxnSpPr>
        <p:spPr>
          <a:xfrm flipH="1">
            <a:off x="5429125" y="4800606"/>
            <a:ext cx="327569" cy="403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4F6C354-2DB2-EC45-BD82-3A05FDBEB0CC}"/>
              </a:ext>
            </a:extLst>
          </p:cNvPr>
          <p:cNvCxnSpPr>
            <a:cxnSpLocks/>
          </p:cNvCxnSpPr>
          <p:nvPr/>
        </p:nvCxnSpPr>
        <p:spPr>
          <a:xfrm>
            <a:off x="5844544" y="5814448"/>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61ADC3AF-FD4D-2145-92A9-3724899E747D}"/>
              </a:ext>
            </a:extLst>
          </p:cNvPr>
          <p:cNvSpPr txBox="1"/>
          <p:nvPr/>
        </p:nvSpPr>
        <p:spPr>
          <a:xfrm>
            <a:off x="6490654" y="4297380"/>
            <a:ext cx="348172" cy="461665"/>
          </a:xfrm>
          <a:prstGeom prst="rect">
            <a:avLst/>
          </a:prstGeom>
          <a:noFill/>
        </p:spPr>
        <p:txBody>
          <a:bodyPr wrap="square" rtlCol="0">
            <a:spAutoFit/>
          </a:bodyPr>
          <a:lstStyle/>
          <a:p>
            <a:r>
              <a:rPr lang="en-US" sz="2400" dirty="0"/>
              <a:t>C</a:t>
            </a:r>
          </a:p>
        </p:txBody>
      </p:sp>
      <p:cxnSp>
        <p:nvCxnSpPr>
          <p:cNvPr id="47" name="Straight Connector 46">
            <a:extLst>
              <a:ext uri="{FF2B5EF4-FFF2-40B4-BE49-F238E27FC236}">
                <a16:creationId xmlns:a16="http://schemas.microsoft.com/office/drawing/2014/main" id="{EFCD985D-77A5-0147-BAE1-5F37D29E6295}"/>
              </a:ext>
            </a:extLst>
          </p:cNvPr>
          <p:cNvCxnSpPr>
            <a:cxnSpLocks/>
            <a:stCxn id="45" idx="2"/>
          </p:cNvCxnSpPr>
          <p:nvPr/>
        </p:nvCxnSpPr>
        <p:spPr>
          <a:xfrm flipH="1">
            <a:off x="5858400" y="4759045"/>
            <a:ext cx="806340" cy="1051443"/>
          </a:xfrm>
          <a:prstGeom prst="line">
            <a:avLst/>
          </a:prstGeom>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D5357DCF-BD4E-BB4D-9333-2689B4EC3CA3}"/>
              </a:ext>
            </a:extLst>
          </p:cNvPr>
          <p:cNvSpPr txBox="1"/>
          <p:nvPr/>
        </p:nvSpPr>
        <p:spPr>
          <a:xfrm>
            <a:off x="8323335" y="4349329"/>
            <a:ext cx="1204263" cy="461665"/>
          </a:xfrm>
          <a:prstGeom prst="rect">
            <a:avLst/>
          </a:prstGeom>
          <a:noFill/>
        </p:spPr>
        <p:txBody>
          <a:bodyPr wrap="square" rtlCol="0">
            <a:spAutoFit/>
          </a:bodyPr>
          <a:lstStyle/>
          <a:p>
            <a:r>
              <a:rPr lang="en-US" sz="2400" dirty="0"/>
              <a:t>A</a:t>
            </a:r>
          </a:p>
        </p:txBody>
      </p:sp>
      <p:sp>
        <p:nvSpPr>
          <p:cNvPr id="56" name="TextBox 55">
            <a:extLst>
              <a:ext uri="{FF2B5EF4-FFF2-40B4-BE49-F238E27FC236}">
                <a16:creationId xmlns:a16="http://schemas.microsoft.com/office/drawing/2014/main" id="{84078E2E-5E3A-074B-BAFE-A36D20A104E5}"/>
              </a:ext>
            </a:extLst>
          </p:cNvPr>
          <p:cNvSpPr txBox="1"/>
          <p:nvPr/>
        </p:nvSpPr>
        <p:spPr>
          <a:xfrm>
            <a:off x="10000133" y="4396832"/>
            <a:ext cx="806340" cy="461665"/>
          </a:xfrm>
          <a:prstGeom prst="rect">
            <a:avLst/>
          </a:prstGeom>
          <a:noFill/>
        </p:spPr>
        <p:txBody>
          <a:bodyPr wrap="square" rtlCol="0">
            <a:spAutoFit/>
          </a:bodyPr>
          <a:lstStyle/>
          <a:p>
            <a:r>
              <a:rPr lang="en-US" sz="2400" dirty="0"/>
              <a:t>B</a:t>
            </a:r>
          </a:p>
        </p:txBody>
      </p:sp>
      <p:cxnSp>
        <p:nvCxnSpPr>
          <p:cNvPr id="57" name="Straight Connector 56">
            <a:extLst>
              <a:ext uri="{FF2B5EF4-FFF2-40B4-BE49-F238E27FC236}">
                <a16:creationId xmlns:a16="http://schemas.microsoft.com/office/drawing/2014/main" id="{EB94CEFF-E394-904C-AD60-337499ABE5C9}"/>
              </a:ext>
            </a:extLst>
          </p:cNvPr>
          <p:cNvCxnSpPr>
            <a:cxnSpLocks/>
          </p:cNvCxnSpPr>
          <p:nvPr/>
        </p:nvCxnSpPr>
        <p:spPr>
          <a:xfrm>
            <a:off x="8576177" y="4810994"/>
            <a:ext cx="755076" cy="1030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56C556B-FCC1-0F49-8C1F-389E88737760}"/>
              </a:ext>
            </a:extLst>
          </p:cNvPr>
          <p:cNvCxnSpPr>
            <a:cxnSpLocks/>
          </p:cNvCxnSpPr>
          <p:nvPr/>
        </p:nvCxnSpPr>
        <p:spPr>
          <a:xfrm flipH="1">
            <a:off x="8915834" y="4831780"/>
            <a:ext cx="327569" cy="403779"/>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2030A8D-87CE-5940-8757-E5ABB1772E6F}"/>
              </a:ext>
            </a:extLst>
          </p:cNvPr>
          <p:cNvCxnSpPr>
            <a:cxnSpLocks/>
          </p:cNvCxnSpPr>
          <p:nvPr/>
        </p:nvCxnSpPr>
        <p:spPr>
          <a:xfrm>
            <a:off x="9331253" y="5845622"/>
            <a:ext cx="1" cy="446809"/>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945E0854-F0BD-0949-9708-69A528C57880}"/>
              </a:ext>
            </a:extLst>
          </p:cNvPr>
          <p:cNvSpPr txBox="1"/>
          <p:nvPr/>
        </p:nvSpPr>
        <p:spPr>
          <a:xfrm>
            <a:off x="9070246" y="4370115"/>
            <a:ext cx="348172" cy="461665"/>
          </a:xfrm>
          <a:prstGeom prst="rect">
            <a:avLst/>
          </a:prstGeom>
          <a:noFill/>
        </p:spPr>
        <p:txBody>
          <a:bodyPr wrap="square" rtlCol="0">
            <a:spAutoFit/>
          </a:bodyPr>
          <a:lstStyle/>
          <a:p>
            <a:r>
              <a:rPr lang="en-US" sz="2400" dirty="0"/>
              <a:t>C</a:t>
            </a:r>
          </a:p>
        </p:txBody>
      </p:sp>
      <p:cxnSp>
        <p:nvCxnSpPr>
          <p:cNvPr id="61" name="Straight Connector 60">
            <a:extLst>
              <a:ext uri="{FF2B5EF4-FFF2-40B4-BE49-F238E27FC236}">
                <a16:creationId xmlns:a16="http://schemas.microsoft.com/office/drawing/2014/main" id="{38D910D5-AEAA-AA48-BD3F-907781CC4D35}"/>
              </a:ext>
            </a:extLst>
          </p:cNvPr>
          <p:cNvCxnSpPr>
            <a:cxnSpLocks/>
          </p:cNvCxnSpPr>
          <p:nvPr/>
        </p:nvCxnSpPr>
        <p:spPr>
          <a:xfrm flipH="1">
            <a:off x="9334302" y="4759045"/>
            <a:ext cx="806340" cy="1051443"/>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52457FBF-406D-8F48-A1ED-7C1A335B8921}"/>
              </a:ext>
            </a:extLst>
          </p:cNvPr>
          <p:cNvSpPr txBox="1"/>
          <p:nvPr/>
        </p:nvSpPr>
        <p:spPr>
          <a:xfrm>
            <a:off x="3753641" y="5569928"/>
            <a:ext cx="386644" cy="369332"/>
          </a:xfrm>
          <a:prstGeom prst="rect">
            <a:avLst/>
          </a:prstGeom>
          <a:noFill/>
        </p:spPr>
        <p:txBody>
          <a:bodyPr wrap="none" rtlCol="0">
            <a:spAutoFit/>
          </a:bodyPr>
          <a:lstStyle/>
          <a:p>
            <a:r>
              <a:rPr lang="en-US" dirty="0"/>
              <a:t>or</a:t>
            </a:r>
          </a:p>
        </p:txBody>
      </p:sp>
      <p:sp>
        <p:nvSpPr>
          <p:cNvPr id="63" name="TextBox 62">
            <a:extLst>
              <a:ext uri="{FF2B5EF4-FFF2-40B4-BE49-F238E27FC236}">
                <a16:creationId xmlns:a16="http://schemas.microsoft.com/office/drawing/2014/main" id="{6441A0E7-F880-BF49-804C-5F5B6A0B4252}"/>
              </a:ext>
            </a:extLst>
          </p:cNvPr>
          <p:cNvSpPr txBox="1"/>
          <p:nvPr/>
        </p:nvSpPr>
        <p:spPr>
          <a:xfrm>
            <a:off x="7478692" y="5578335"/>
            <a:ext cx="386644" cy="369332"/>
          </a:xfrm>
          <a:prstGeom prst="rect">
            <a:avLst/>
          </a:prstGeom>
          <a:noFill/>
        </p:spPr>
        <p:txBody>
          <a:bodyPr wrap="none" rtlCol="0">
            <a:spAutoFit/>
          </a:bodyPr>
          <a:lstStyle/>
          <a:p>
            <a:r>
              <a:rPr lang="en-US" dirty="0"/>
              <a:t>or</a:t>
            </a:r>
          </a:p>
        </p:txBody>
      </p:sp>
    </p:spTree>
    <p:extLst>
      <p:ext uri="{BB962C8B-B14F-4D97-AF65-F5344CB8AC3E}">
        <p14:creationId xmlns:p14="http://schemas.microsoft.com/office/powerpoint/2010/main" val="2204250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2A803B-BC4A-1B4F-9094-537971B75749}"/>
              </a:ext>
            </a:extLst>
          </p:cNvPr>
          <p:cNvSpPr txBox="1"/>
          <p:nvPr/>
        </p:nvSpPr>
        <p:spPr>
          <a:xfrm>
            <a:off x="457199" y="335845"/>
            <a:ext cx="10785764" cy="6186309"/>
          </a:xfrm>
          <a:prstGeom prst="rect">
            <a:avLst/>
          </a:prstGeom>
          <a:noFill/>
        </p:spPr>
        <p:txBody>
          <a:bodyPr wrap="square" rtlCol="0">
            <a:spAutoFit/>
          </a:bodyPr>
          <a:lstStyle/>
          <a:p>
            <a:r>
              <a:rPr lang="en-US" b="1" dirty="0"/>
              <a:t>How old is life on Earth?</a:t>
            </a:r>
          </a:p>
          <a:p>
            <a:r>
              <a:rPr lang="en-US" dirty="0"/>
              <a:t>The Earth is about </a:t>
            </a:r>
            <a:r>
              <a:rPr lang="en-US" b="1" dirty="0"/>
              <a:t>4.6 Ga</a:t>
            </a:r>
            <a:r>
              <a:rPr lang="en-US" dirty="0"/>
              <a:t> old, but no crustal rocks has survived from that time. The oldest rocks are no older than </a:t>
            </a:r>
            <a:r>
              <a:rPr lang="en-US" b="1" dirty="0"/>
              <a:t>4.0 Ga</a:t>
            </a:r>
            <a:r>
              <a:rPr lang="en-US" dirty="0"/>
              <a:t>. But zircon crystals dated to </a:t>
            </a:r>
            <a:r>
              <a:rPr lang="en-US" b="1" dirty="0"/>
              <a:t>4.4 billion years BP </a:t>
            </a:r>
            <a:r>
              <a:rPr lang="en-US" dirty="0"/>
              <a:t>are found in rocks.  They are considered evidence for Earth's </a:t>
            </a:r>
            <a:r>
              <a:rPr lang="en-US" b="1" dirty="0"/>
              <a:t>crust</a:t>
            </a:r>
            <a:r>
              <a:rPr lang="en-US" dirty="0"/>
              <a:t> having had formed and being in </a:t>
            </a:r>
            <a:r>
              <a:rPr lang="en-US" b="1" dirty="0"/>
              <a:t>contact with water already 4.4 billion years </a:t>
            </a:r>
            <a:r>
              <a:rPr lang="en-US" b="1" dirty="0" err="1"/>
              <a:t>GaBP</a:t>
            </a:r>
            <a:r>
              <a:rPr lang="en-US" b="1" dirty="0"/>
              <a:t> </a:t>
            </a:r>
            <a:r>
              <a:rPr lang="en-US" dirty="0"/>
              <a:t>(</a:t>
            </a:r>
            <a:r>
              <a:rPr lang="en-US" dirty="0">
                <a:hlinkClick r:id="rId3"/>
              </a:rPr>
              <a:t>here</a:t>
            </a:r>
            <a:r>
              <a:rPr lang="en-US" dirty="0"/>
              <a:t> and </a:t>
            </a:r>
            <a:r>
              <a:rPr lang="en-US" dirty="0">
                <a:hlinkClick r:id="rId4"/>
              </a:rPr>
              <a:t>here</a:t>
            </a:r>
            <a:r>
              <a:rPr lang="en-US" dirty="0"/>
              <a:t>)</a:t>
            </a:r>
            <a:br>
              <a:rPr lang="en-US" dirty="0"/>
            </a:br>
            <a:endParaRPr lang="en-US" dirty="0"/>
          </a:p>
          <a:p>
            <a:r>
              <a:rPr lang="en-US" b="1" dirty="0"/>
              <a:t>Biological Signature Evidence </a:t>
            </a:r>
            <a:r>
              <a:rPr lang="en-US" dirty="0"/>
              <a:t>(examples)</a:t>
            </a:r>
            <a:r>
              <a:rPr lang="en-US" b="1" dirty="0"/>
              <a:t>: </a:t>
            </a:r>
            <a:r>
              <a:rPr lang="en-US" dirty="0"/>
              <a:t>Oldest geological evidence for life - </a:t>
            </a:r>
            <a:r>
              <a:rPr lang="en-US" b="1" dirty="0"/>
              <a:t>3.8 Ga</a:t>
            </a:r>
            <a:r>
              <a:rPr lang="en-US" dirty="0"/>
              <a:t> ago - is based on </a:t>
            </a:r>
            <a:r>
              <a:rPr lang="en-US" baseline="30000" dirty="0"/>
              <a:t>13</a:t>
            </a:r>
            <a:r>
              <a:rPr lang="en-US" dirty="0"/>
              <a:t>C discrimination (carbon derived from living systems often have lower delta </a:t>
            </a:r>
            <a:r>
              <a:rPr lang="en-US" baseline="30000" dirty="0"/>
              <a:t>13</a:t>
            </a:r>
            <a:r>
              <a:rPr lang="en-US" dirty="0"/>
              <a:t>C values than inorganic carbonates) </a:t>
            </a:r>
            <a:r>
              <a:rPr lang="en-US" dirty="0">
                <a:hlinkClick r:id="rId5"/>
              </a:rPr>
              <a:t>[here]</a:t>
            </a:r>
            <a:r>
              <a:rPr lang="en-US" dirty="0"/>
              <a:t>. The rocks are from </a:t>
            </a:r>
            <a:r>
              <a:rPr lang="en-US" dirty="0" err="1"/>
              <a:t>Akilia</a:t>
            </a:r>
            <a:r>
              <a:rPr lang="en-US" dirty="0"/>
              <a:t> island off the coast of Greenland, and severely altered by metamorphism. However, recently the evidence for that was </a:t>
            </a:r>
            <a:r>
              <a:rPr lang="en-US" dirty="0">
                <a:hlinkClick r:id="rId6"/>
              </a:rPr>
              <a:t>reassessed</a:t>
            </a:r>
            <a:r>
              <a:rPr lang="en-US" dirty="0"/>
              <a:t>.</a:t>
            </a:r>
          </a:p>
          <a:p>
            <a:r>
              <a:rPr lang="en-US" b="1" dirty="0"/>
              <a:t>3.7 billion</a:t>
            </a:r>
            <a:r>
              <a:rPr lang="en-US" dirty="0"/>
              <a:t> year of rocks from the </a:t>
            </a:r>
            <a:r>
              <a:rPr lang="en-US" dirty="0" err="1"/>
              <a:t>Isua</a:t>
            </a:r>
            <a:r>
              <a:rPr lang="en-US" dirty="0"/>
              <a:t> formation in Greenland contain structures described as </a:t>
            </a:r>
            <a:r>
              <a:rPr lang="en-US" dirty="0">
                <a:hlinkClick r:id="rId7"/>
              </a:rPr>
              <a:t>stromatholites</a:t>
            </a:r>
            <a:r>
              <a:rPr lang="en-US" dirty="0"/>
              <a:t>. </a:t>
            </a:r>
            <a:r>
              <a:rPr lang="en-US" dirty="0">
                <a:hlinkClick r:id="rId8"/>
              </a:rPr>
              <a:t>here in NYT</a:t>
            </a:r>
            <a:r>
              <a:rPr lang="en-US" dirty="0"/>
              <a:t>, report </a:t>
            </a:r>
            <a:r>
              <a:rPr lang="en-US" dirty="0">
                <a:hlinkClick r:id="rId9"/>
              </a:rPr>
              <a:t>in Nature</a:t>
            </a:r>
            <a:endParaRPr lang="en-US" dirty="0"/>
          </a:p>
          <a:p>
            <a:endParaRPr lang="en-US" dirty="0"/>
          </a:p>
          <a:p>
            <a:r>
              <a:rPr lang="en-US" dirty="0"/>
              <a:t>The amount of carbon in the </a:t>
            </a:r>
            <a:r>
              <a:rPr lang="en-US" dirty="0" err="1"/>
              <a:t>Issua</a:t>
            </a:r>
            <a:r>
              <a:rPr lang="en-US" dirty="0"/>
              <a:t> formation (and its discrimination against </a:t>
            </a:r>
            <a:r>
              <a:rPr lang="en-US" dirty="0" err="1"/>
              <a:t>agains</a:t>
            </a:r>
            <a:r>
              <a:rPr lang="en-US" dirty="0"/>
              <a:t> 13C) is interpreted by </a:t>
            </a:r>
            <a:r>
              <a:rPr lang="en-US" dirty="0">
                <a:hlinkClick r:id="rId10"/>
              </a:rPr>
              <a:t>Minik Rosing </a:t>
            </a:r>
            <a:r>
              <a:rPr lang="en-US" dirty="0"/>
              <a:t>to indicate a highly productive biosphere.</a:t>
            </a:r>
          </a:p>
          <a:p>
            <a:r>
              <a:rPr lang="en-US" dirty="0"/>
              <a:t>  </a:t>
            </a:r>
            <a:br>
              <a:rPr lang="en-US" dirty="0"/>
            </a:br>
            <a:r>
              <a:rPr lang="en-US" b="1" dirty="0"/>
              <a:t>3.7GA </a:t>
            </a:r>
            <a:r>
              <a:rPr lang="en-US" dirty="0"/>
              <a:t>old fossils from marine hydrothermal vent systems (</a:t>
            </a:r>
            <a:r>
              <a:rPr lang="en-US" dirty="0">
                <a:hlinkClick r:id="rId11"/>
              </a:rPr>
              <a:t>Dodd et al 2017</a:t>
            </a:r>
            <a:r>
              <a:rPr lang="en-US" dirty="0"/>
              <a:t>)</a:t>
            </a:r>
          </a:p>
          <a:p>
            <a:endParaRPr lang="en-US" dirty="0"/>
          </a:p>
          <a:p>
            <a:r>
              <a:rPr lang="en-US" b="1" dirty="0"/>
              <a:t>Morphological Fossil Evidence</a:t>
            </a:r>
            <a:r>
              <a:rPr lang="en-US" dirty="0"/>
              <a:t>: For about a decade the oldest microfossils were considered to be about </a:t>
            </a:r>
            <a:r>
              <a:rPr lang="en-US" b="1" dirty="0"/>
              <a:t>3.5 Ga</a:t>
            </a:r>
            <a:r>
              <a:rPr lang="en-US" dirty="0"/>
              <a:t> old (see </a:t>
            </a:r>
            <a:r>
              <a:rPr lang="en-US" dirty="0">
                <a:hlinkClick r:id="rId12"/>
              </a:rPr>
              <a:t>here</a:t>
            </a:r>
            <a:r>
              <a:rPr lang="en-US" dirty="0"/>
              <a:t>). The fossils (as interpreted by Bill </a:t>
            </a:r>
            <a:r>
              <a:rPr lang="en-US" dirty="0" err="1"/>
              <a:t>Schopf</a:t>
            </a:r>
            <a:r>
              <a:rPr lang="en-US" dirty="0"/>
              <a:t>) look like "modern" Cyanobacteria. Compare the time to to molecular trees of life: Is this a problem? However, the evidence for these fossils </a:t>
            </a:r>
            <a:r>
              <a:rPr lang="en-US" dirty="0">
                <a:hlinkClick r:id="rId13"/>
              </a:rPr>
              <a:t>was questioned</a:t>
            </a:r>
            <a:r>
              <a:rPr lang="en-US" dirty="0"/>
              <a:t>. </a:t>
            </a:r>
            <a:br>
              <a:rPr lang="en-US" b="1" dirty="0"/>
            </a:br>
            <a:r>
              <a:rPr lang="en-US" b="1" dirty="0"/>
              <a:t>3.2Ga</a:t>
            </a:r>
            <a:r>
              <a:rPr lang="en-US" dirty="0"/>
              <a:t> old filamentous fossils, probably of thermophilic chemotrophic prokaryotes (</a:t>
            </a:r>
            <a:r>
              <a:rPr lang="en-US" dirty="0">
                <a:hlinkClick r:id="rId14"/>
              </a:rPr>
              <a:t>Rasmussen, 2000</a:t>
            </a:r>
            <a:r>
              <a:rPr lang="en-US" dirty="0"/>
              <a:t>) </a:t>
            </a:r>
            <a:br>
              <a:rPr lang="en-US" dirty="0"/>
            </a:br>
            <a:r>
              <a:rPr lang="en-US" b="1" dirty="0"/>
              <a:t>1.8Ga</a:t>
            </a:r>
            <a:r>
              <a:rPr lang="en-US" dirty="0"/>
              <a:t> old fossils from Gunflint formation: iron-loving bacteria and cyanobacteria</a:t>
            </a:r>
          </a:p>
        </p:txBody>
      </p:sp>
    </p:spTree>
    <p:extLst>
      <p:ext uri="{BB962C8B-B14F-4D97-AF65-F5344CB8AC3E}">
        <p14:creationId xmlns:p14="http://schemas.microsoft.com/office/powerpoint/2010/main" val="56730754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DC08C4-EDC5-0048-9B0C-8CC3D407A66B}"/>
              </a:ext>
            </a:extLst>
          </p:cNvPr>
          <p:cNvPicPr>
            <a:picLocks noChangeAspect="1"/>
          </p:cNvPicPr>
          <p:nvPr/>
        </p:nvPicPr>
        <p:blipFill>
          <a:blip r:embed="rId2"/>
          <a:stretch>
            <a:fillRect/>
          </a:stretch>
        </p:blipFill>
        <p:spPr>
          <a:xfrm>
            <a:off x="574962" y="665017"/>
            <a:ext cx="7065819" cy="4488873"/>
          </a:xfrm>
          <a:prstGeom prst="rect">
            <a:avLst/>
          </a:prstGeom>
        </p:spPr>
      </p:pic>
      <p:sp>
        <p:nvSpPr>
          <p:cNvPr id="3" name="TextBox 2">
            <a:extLst>
              <a:ext uri="{FF2B5EF4-FFF2-40B4-BE49-F238E27FC236}">
                <a16:creationId xmlns:a16="http://schemas.microsoft.com/office/drawing/2014/main" id="{45B471BD-FDA6-0942-8F4F-5F5FB4F2606E}"/>
              </a:ext>
            </a:extLst>
          </p:cNvPr>
          <p:cNvSpPr txBox="1"/>
          <p:nvPr/>
        </p:nvSpPr>
        <p:spPr>
          <a:xfrm>
            <a:off x="207819" y="5735782"/>
            <a:ext cx="11284527" cy="646331"/>
          </a:xfrm>
          <a:prstGeom prst="rect">
            <a:avLst/>
          </a:prstGeom>
          <a:noFill/>
        </p:spPr>
        <p:txBody>
          <a:bodyPr wrap="square" rtlCol="0">
            <a:spAutoFit/>
          </a:bodyPr>
          <a:lstStyle/>
          <a:p>
            <a:r>
              <a:rPr lang="en-US" dirty="0"/>
              <a:t>Cyanobacteria-like: while Bill </a:t>
            </a:r>
            <a:r>
              <a:rPr lang="en-US" dirty="0" err="1"/>
              <a:t>Schopf</a:t>
            </a:r>
            <a:r>
              <a:rPr lang="en-US" dirty="0"/>
              <a:t> and others most of the time considered them cyanobacteria, there are non-oxygen producing filamentous photosynthetic bacteria with a very similar morphology </a:t>
            </a:r>
          </a:p>
        </p:txBody>
      </p:sp>
      <p:pic>
        <p:nvPicPr>
          <p:cNvPr id="2050" name="Picture 2">
            <a:extLst>
              <a:ext uri="{FF2B5EF4-FFF2-40B4-BE49-F238E27FC236}">
                <a16:creationId xmlns:a16="http://schemas.microsoft.com/office/drawing/2014/main" id="{B5A2DD91-7001-D94B-AD3C-6EA872B12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882" y="130463"/>
            <a:ext cx="3403736" cy="2254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C35318-6753-F74F-A48A-3483BC27938E}"/>
              </a:ext>
            </a:extLst>
          </p:cNvPr>
          <p:cNvSpPr txBox="1"/>
          <p:nvPr/>
        </p:nvSpPr>
        <p:spPr>
          <a:xfrm>
            <a:off x="8786754" y="2330220"/>
            <a:ext cx="3155864" cy="369332"/>
          </a:xfrm>
          <a:prstGeom prst="rect">
            <a:avLst/>
          </a:prstGeom>
          <a:noFill/>
        </p:spPr>
        <p:txBody>
          <a:bodyPr wrap="none" rtlCol="0">
            <a:spAutoFit/>
          </a:bodyPr>
          <a:lstStyle/>
          <a:p>
            <a:r>
              <a:rPr lang="en-US" i="1" dirty="0">
                <a:hlinkClick r:id="rId4"/>
              </a:rPr>
              <a:t>Oscillatoria</a:t>
            </a:r>
            <a:r>
              <a:rPr lang="en-US" dirty="0"/>
              <a:t> (a cyanobacterium)</a:t>
            </a:r>
          </a:p>
        </p:txBody>
      </p:sp>
      <p:pic>
        <p:nvPicPr>
          <p:cNvPr id="2052" name="Picture 4">
            <a:extLst>
              <a:ext uri="{FF2B5EF4-FFF2-40B4-BE49-F238E27FC236}">
                <a16:creationId xmlns:a16="http://schemas.microsoft.com/office/drawing/2014/main" id="{742D6B38-0CC4-B646-999A-83AB050BE8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21" b="14485"/>
          <a:stretch/>
        </p:blipFill>
        <p:spPr bwMode="auto">
          <a:xfrm>
            <a:off x="8538882" y="2866620"/>
            <a:ext cx="3470890" cy="22587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ECF373-095B-3148-B2FA-FD92F798DF16}"/>
              </a:ext>
            </a:extLst>
          </p:cNvPr>
          <p:cNvSpPr txBox="1"/>
          <p:nvPr/>
        </p:nvSpPr>
        <p:spPr>
          <a:xfrm>
            <a:off x="8306291" y="5075504"/>
            <a:ext cx="4008149" cy="369332"/>
          </a:xfrm>
          <a:prstGeom prst="rect">
            <a:avLst/>
          </a:prstGeom>
          <a:noFill/>
        </p:spPr>
        <p:txBody>
          <a:bodyPr wrap="none" rtlCol="0">
            <a:spAutoFit/>
          </a:bodyPr>
          <a:lstStyle/>
          <a:p>
            <a:r>
              <a:rPr lang="en-US" i="1" dirty="0">
                <a:hlinkClick r:id="rId6"/>
              </a:rPr>
              <a:t>Chloroflexus</a:t>
            </a:r>
            <a:r>
              <a:rPr lang="en-US" dirty="0"/>
              <a:t>  (green non-sulfur bacteria)</a:t>
            </a:r>
          </a:p>
        </p:txBody>
      </p:sp>
    </p:spTree>
    <p:extLst>
      <p:ext uri="{BB962C8B-B14F-4D97-AF65-F5344CB8AC3E}">
        <p14:creationId xmlns:p14="http://schemas.microsoft.com/office/powerpoint/2010/main" val="1338026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2A6816-1722-634C-B291-C172AF0E8D6E}"/>
              </a:ext>
            </a:extLst>
          </p:cNvPr>
          <p:cNvPicPr>
            <a:picLocks noChangeAspect="1"/>
          </p:cNvPicPr>
          <p:nvPr/>
        </p:nvPicPr>
        <p:blipFill>
          <a:blip r:embed="rId2"/>
          <a:stretch>
            <a:fillRect/>
          </a:stretch>
        </p:blipFill>
        <p:spPr>
          <a:xfrm>
            <a:off x="422359" y="0"/>
            <a:ext cx="5673641" cy="6858000"/>
          </a:xfrm>
          <a:prstGeom prst="rect">
            <a:avLst/>
          </a:prstGeom>
        </p:spPr>
      </p:pic>
      <p:pic>
        <p:nvPicPr>
          <p:cNvPr id="3" name="Picture 2">
            <a:extLst>
              <a:ext uri="{FF2B5EF4-FFF2-40B4-BE49-F238E27FC236}">
                <a16:creationId xmlns:a16="http://schemas.microsoft.com/office/drawing/2014/main" id="{608D00E3-C36A-D64E-B8BC-F9A8972F8A69}"/>
              </a:ext>
            </a:extLst>
          </p:cNvPr>
          <p:cNvPicPr>
            <a:picLocks noChangeAspect="1"/>
          </p:cNvPicPr>
          <p:nvPr/>
        </p:nvPicPr>
        <p:blipFill>
          <a:blip r:embed="rId3"/>
          <a:stretch>
            <a:fillRect/>
          </a:stretch>
        </p:blipFill>
        <p:spPr>
          <a:xfrm>
            <a:off x="6222120" y="0"/>
            <a:ext cx="5649795" cy="6858000"/>
          </a:xfrm>
          <a:prstGeom prst="rect">
            <a:avLst/>
          </a:prstGeom>
        </p:spPr>
      </p:pic>
    </p:spTree>
    <p:extLst>
      <p:ext uri="{BB962C8B-B14F-4D97-AF65-F5344CB8AC3E}">
        <p14:creationId xmlns:p14="http://schemas.microsoft.com/office/powerpoint/2010/main" val="1737860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D8E54-E3D7-6649-B2AC-7F4234DA1792}"/>
              </a:ext>
            </a:extLst>
          </p:cNvPr>
          <p:cNvPicPr>
            <a:picLocks noChangeAspect="1"/>
          </p:cNvPicPr>
          <p:nvPr/>
        </p:nvPicPr>
        <p:blipFill>
          <a:blip r:embed="rId2"/>
          <a:stretch>
            <a:fillRect/>
          </a:stretch>
        </p:blipFill>
        <p:spPr>
          <a:xfrm>
            <a:off x="0" y="1810891"/>
            <a:ext cx="12192000" cy="3236218"/>
          </a:xfrm>
          <a:prstGeom prst="rect">
            <a:avLst/>
          </a:prstGeom>
        </p:spPr>
      </p:pic>
    </p:spTree>
    <p:extLst>
      <p:ext uri="{BB962C8B-B14F-4D97-AF65-F5344CB8AC3E}">
        <p14:creationId xmlns:p14="http://schemas.microsoft.com/office/powerpoint/2010/main" val="2629102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3">
            <a:hlinkClick r:id="rId2"/>
            <a:extLst>
              <a:ext uri="{FF2B5EF4-FFF2-40B4-BE49-F238E27FC236}">
                <a16:creationId xmlns:a16="http://schemas.microsoft.com/office/drawing/2014/main" id="{2A628506-0506-C843-8A24-0E4C7C647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10" y="0"/>
            <a:ext cx="10654940" cy="4333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371AC4-6A5A-1541-8DFA-A68B1BABC561}"/>
              </a:ext>
            </a:extLst>
          </p:cNvPr>
          <p:cNvSpPr txBox="1"/>
          <p:nvPr/>
        </p:nvSpPr>
        <p:spPr>
          <a:xfrm>
            <a:off x="249382" y="4488873"/>
            <a:ext cx="11440391" cy="2031325"/>
          </a:xfrm>
          <a:prstGeom prst="rect">
            <a:avLst/>
          </a:prstGeom>
          <a:noFill/>
        </p:spPr>
        <p:txBody>
          <a:bodyPr wrap="square" rtlCol="0">
            <a:spAutoFit/>
          </a:bodyPr>
          <a:lstStyle/>
          <a:p>
            <a:r>
              <a:rPr lang="en-US" b="1" dirty="0"/>
              <a:t>a</a:t>
            </a:r>
            <a:r>
              <a:rPr lang="en-US" dirty="0"/>
              <a:t>, New image of putative </a:t>
            </a:r>
            <a:r>
              <a:rPr lang="en-US" dirty="0" err="1"/>
              <a:t>beggiatoan</a:t>
            </a:r>
            <a:r>
              <a:rPr lang="en-US" dirty="0"/>
              <a:t> </a:t>
            </a:r>
            <a:r>
              <a:rPr lang="en-US" i="1" dirty="0" err="1"/>
              <a:t>Eoleptonema</a:t>
            </a:r>
            <a:r>
              <a:rPr lang="en-US" i="1" dirty="0"/>
              <a:t> apex</a:t>
            </a:r>
            <a:r>
              <a:rPr lang="en-US" dirty="0"/>
              <a:t> Holotype (ref. 3), combining the most sharply focused images from successive focal planes; </a:t>
            </a:r>
            <a:r>
              <a:rPr lang="en-US" b="1" dirty="0"/>
              <a:t>b</a:t>
            </a:r>
            <a:r>
              <a:rPr lang="en-US" dirty="0"/>
              <a:t>, </a:t>
            </a:r>
            <a:r>
              <a:rPr lang="en-US" b="1" dirty="0"/>
              <a:t>c</a:t>
            </a:r>
            <a:r>
              <a:rPr lang="en-US" dirty="0"/>
              <a:t>, digital image and interpretative sketch in the style of ref. 3 that omits the lower structure; </a:t>
            </a:r>
            <a:r>
              <a:rPr lang="en-US" b="1" dirty="0"/>
              <a:t>d</a:t>
            </a:r>
            <a:r>
              <a:rPr lang="en-US" dirty="0"/>
              <a:t>, </a:t>
            </a:r>
            <a:r>
              <a:rPr lang="en-US" b="1" dirty="0"/>
              <a:t>e</a:t>
            </a:r>
            <a:r>
              <a:rPr lang="en-US" dirty="0"/>
              <a:t>, new single image frames showing continuity of original and newly imaged structures. </a:t>
            </a:r>
            <a:r>
              <a:rPr lang="en-US" b="1" dirty="0"/>
              <a:t>f</a:t>
            </a:r>
            <a:r>
              <a:rPr lang="en-US" dirty="0"/>
              <a:t>, Topographic map showing computer-selected focal planes (plus scale in µm) of </a:t>
            </a:r>
            <a:r>
              <a:rPr lang="en-US" b="1" dirty="0"/>
              <a:t>a</a:t>
            </a:r>
            <a:r>
              <a:rPr lang="en-US" dirty="0"/>
              <a:t>; </a:t>
            </a:r>
            <a:r>
              <a:rPr lang="en-US" b="1" dirty="0"/>
              <a:t>g</a:t>
            </a:r>
            <a:r>
              <a:rPr lang="en-US" dirty="0"/>
              <a:t>, new image of putative cyanobacterium </a:t>
            </a:r>
            <a:r>
              <a:rPr lang="en-US" i="1" dirty="0" err="1"/>
              <a:t>Archaeoscillatoriopsis</a:t>
            </a:r>
            <a:r>
              <a:rPr lang="en-US" i="1" dirty="0"/>
              <a:t> </a:t>
            </a:r>
            <a:r>
              <a:rPr lang="en-US" i="1" dirty="0" err="1"/>
              <a:t>disciformis</a:t>
            </a:r>
            <a:r>
              <a:rPr lang="en-US" dirty="0"/>
              <a:t> Holotype (ref. 3) showing rhombic ghost (arrow); </a:t>
            </a:r>
            <a:r>
              <a:rPr lang="en-US" b="1" dirty="0"/>
              <a:t>h</a:t>
            </a:r>
            <a:r>
              <a:rPr lang="en-US" dirty="0"/>
              <a:t>, </a:t>
            </a:r>
            <a:r>
              <a:rPr lang="en-US" b="1" dirty="0" err="1"/>
              <a:t>i</a:t>
            </a:r>
            <a:r>
              <a:rPr lang="en-US" dirty="0"/>
              <a:t>, digital image and interpretative sketch in the style of ref. 3 that omits the lower structure and side branch; </a:t>
            </a:r>
            <a:r>
              <a:rPr lang="en-US" b="1" dirty="0"/>
              <a:t>j</a:t>
            </a:r>
            <a:r>
              <a:rPr lang="en-US" dirty="0"/>
              <a:t>, </a:t>
            </a:r>
            <a:r>
              <a:rPr lang="en-US" b="1" dirty="0"/>
              <a:t>k</a:t>
            </a:r>
            <a:r>
              <a:rPr lang="en-US" dirty="0"/>
              <a:t>, </a:t>
            </a:r>
            <a:r>
              <a:rPr lang="en-US" b="1" dirty="0"/>
              <a:t>l</a:t>
            </a:r>
            <a:r>
              <a:rPr lang="en-US" dirty="0"/>
              <a:t>, new single image frames showing continuity of original and newly imaged structure. Scale bar, 40 µm.</a:t>
            </a:r>
          </a:p>
        </p:txBody>
      </p:sp>
    </p:spTree>
    <p:extLst>
      <p:ext uri="{BB962C8B-B14F-4D97-AF65-F5344CB8AC3E}">
        <p14:creationId xmlns:p14="http://schemas.microsoft.com/office/powerpoint/2010/main" val="2183558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8213" name="Picture 5" descr="origin of life nasa mural"/>
          <p:cNvPicPr>
            <a:picLocks noChangeAspect="1" noChangeArrowheads="1"/>
          </p:cNvPicPr>
          <p:nvPr/>
        </p:nvPicPr>
        <p:blipFill>
          <a:blip r:embed="rId3"/>
          <a:srcRect/>
          <a:stretch>
            <a:fillRect/>
          </a:stretch>
        </p:blipFill>
        <p:spPr bwMode="auto">
          <a:xfrm>
            <a:off x="552309" y="195947"/>
            <a:ext cx="10722229" cy="5311235"/>
          </a:xfrm>
          <a:prstGeom prst="rect">
            <a:avLst/>
          </a:prstGeom>
          <a:noFill/>
          <a:effectLst>
            <a:outerShdw blurRad="63500" dist="27786" dir="8950237" algn="ctr" rotWithShape="0">
              <a:srgbClr val="000000">
                <a:alpha val="74998"/>
              </a:srgbClr>
            </a:outerShdw>
          </a:effectLst>
        </p:spPr>
      </p:pic>
      <p:sp>
        <p:nvSpPr>
          <p:cNvPr id="13" name="Rectangle 12"/>
          <p:cNvSpPr/>
          <p:nvPr/>
        </p:nvSpPr>
        <p:spPr>
          <a:xfrm rot="5400000">
            <a:off x="10230194" y="1833194"/>
            <a:ext cx="3054369" cy="280424"/>
          </a:xfrm>
          <a:prstGeom prst="rect">
            <a:avLst/>
          </a:prstGeom>
        </p:spPr>
        <p:txBody>
          <a:bodyPr wrap="none" lIns="79624" tIns="39796" rIns="79624" bIns="39796">
            <a:spAutoFit/>
          </a:bodyPr>
          <a:lstStyle/>
          <a:p>
            <a:pPr defTabSz="806297"/>
            <a:r>
              <a:rPr lang="en-US" sz="1300" i="1" dirty="0">
                <a:solidFill>
                  <a:srgbClr val="000000"/>
                </a:solidFill>
                <a:latin typeface="Arial" pitchFamily="-65" charset="0"/>
              </a:rPr>
              <a:t>Mural at NASA Ames Research Center</a:t>
            </a:r>
            <a:endParaRPr lang="en-US" sz="1300" dirty="0">
              <a:solidFill>
                <a:srgbClr val="000000"/>
              </a:solidFill>
              <a:latin typeface="Arial" pitchFamily="-65" charset="0"/>
            </a:endParaRPr>
          </a:p>
        </p:txBody>
      </p:sp>
      <p:sp>
        <p:nvSpPr>
          <p:cNvPr id="3" name="TextBox 2"/>
          <p:cNvSpPr txBox="1"/>
          <p:nvPr/>
        </p:nvSpPr>
        <p:spPr>
          <a:xfrm>
            <a:off x="207818" y="5642338"/>
            <a:ext cx="11689773" cy="954107"/>
          </a:xfrm>
          <a:prstGeom prst="rect">
            <a:avLst/>
          </a:prstGeom>
          <a:noFill/>
        </p:spPr>
        <p:txBody>
          <a:bodyPr wrap="square" rtlCol="0">
            <a:spAutoFit/>
          </a:bodyPr>
          <a:lstStyle/>
          <a:p>
            <a:r>
              <a:rPr lang="en-US" sz="2800" dirty="0"/>
              <a:t>Darwin’s Coral of Life, tree shape, and indications for early extinctions due to increased environmental temperature. </a:t>
            </a:r>
          </a:p>
        </p:txBody>
      </p:sp>
    </p:spTree>
    <p:extLst>
      <p:ext uri="{BB962C8B-B14F-4D97-AF65-F5344CB8AC3E}">
        <p14:creationId xmlns:p14="http://schemas.microsoft.com/office/powerpoint/2010/main" val="688096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a:xfrm>
            <a:off x="2130715" y="58132"/>
            <a:ext cx="7771535" cy="977713"/>
          </a:xfrm>
        </p:spPr>
        <p:txBody>
          <a:bodyPr/>
          <a:lstStyle/>
          <a:p>
            <a:pPr eaLnBrk="1" hangingPunct="1"/>
            <a:r>
              <a:rPr lang="en-US" dirty="0">
                <a:solidFill>
                  <a:srgbClr val="2D2DB9"/>
                </a:solidFill>
                <a:latin typeface="Arial" charset="0"/>
                <a:ea typeface="ＭＳ Ｐゴシック" charset="0"/>
                <a:cs typeface="ＭＳ Ｐゴシック" charset="0"/>
              </a:rPr>
              <a:t>Tree, Web, or Coral of Life?</a:t>
            </a:r>
          </a:p>
        </p:txBody>
      </p:sp>
      <p:sp>
        <p:nvSpPr>
          <p:cNvPr id="331778" name="Rectangle 3"/>
          <p:cNvSpPr>
            <a:spLocks noGrp="1" noChangeArrowheads="1"/>
          </p:cNvSpPr>
          <p:nvPr>
            <p:ph type="body" idx="1"/>
          </p:nvPr>
        </p:nvSpPr>
        <p:spPr>
          <a:xfrm>
            <a:off x="516084" y="5451244"/>
            <a:ext cx="3392921" cy="659747"/>
          </a:xfrm>
        </p:spPr>
        <p:txBody>
          <a:bodyPr/>
          <a:lstStyle/>
          <a:p>
            <a:pPr eaLnBrk="1" hangingPunct="1">
              <a:lnSpc>
                <a:spcPct val="90000"/>
              </a:lnSpc>
              <a:buFontTx/>
              <a:buNone/>
            </a:pPr>
            <a:r>
              <a:rPr lang="en-US" sz="2200" dirty="0">
                <a:latin typeface="Arial" charset="0"/>
                <a:ea typeface="ＭＳ Ｐゴシック" charset="0"/>
                <a:cs typeface="ＭＳ Ｐゴシック" charset="0"/>
              </a:rPr>
              <a:t>Charles Darwin</a:t>
            </a:r>
          </a:p>
          <a:p>
            <a:pPr marL="182880" indent="0" eaLnBrk="1" hangingPunct="1">
              <a:lnSpc>
                <a:spcPct val="90000"/>
              </a:lnSpc>
              <a:buNone/>
            </a:pPr>
            <a:r>
              <a:rPr lang="en-US" sz="1600" dirty="0">
                <a:latin typeface="Arial" charset="0"/>
                <a:ea typeface="ＭＳ Ｐゴシック" charset="0"/>
                <a:cs typeface="ＭＳ Ｐゴシック" charset="0"/>
              </a:rPr>
              <a:t>painted by George Richmond in the late 1830</a:t>
            </a:r>
            <a:endParaRPr lang="en-US" sz="2200" dirty="0">
              <a:latin typeface="Arial" charset="0"/>
              <a:ea typeface="ＭＳ Ｐゴシック" charset="0"/>
              <a:cs typeface="ＭＳ Ｐゴシック" charset="0"/>
            </a:endParaRPr>
          </a:p>
        </p:txBody>
      </p:sp>
      <p:sp>
        <p:nvSpPr>
          <p:cNvPr id="331780" name="Rectangle 5"/>
          <p:cNvSpPr>
            <a:spLocks noChangeArrowheads="1"/>
          </p:cNvSpPr>
          <p:nvPr/>
        </p:nvSpPr>
        <p:spPr bwMode="auto">
          <a:xfrm>
            <a:off x="5371524" y="6110991"/>
            <a:ext cx="4750377" cy="64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162" tIns="45583" rIns="91162" bIns="45583">
            <a:spAutoFit/>
          </a:bodyPr>
          <a:lstStyle/>
          <a:p>
            <a:pPr defTabSz="910227"/>
            <a:r>
              <a:rPr lang="en-US" dirty="0">
                <a:solidFill>
                  <a:srgbClr val="000000"/>
                </a:solidFill>
                <a:latin typeface="Times New Roman" charset="0"/>
              </a:rPr>
              <a:t>Page B26 from Charles Darwin</a:t>
            </a:r>
            <a:r>
              <a:rPr lang="ja-JP" altLang="en-US" dirty="0">
                <a:solidFill>
                  <a:srgbClr val="000000"/>
                </a:solidFill>
                <a:latin typeface="Times New Roman" charset="0"/>
              </a:rPr>
              <a:t>’</a:t>
            </a:r>
            <a:r>
              <a:rPr lang="en-US" altLang="ja-JP" dirty="0">
                <a:solidFill>
                  <a:srgbClr val="000000"/>
                </a:solidFill>
                <a:latin typeface="Times New Roman" charset="0"/>
              </a:rPr>
              <a:t>s  (1809-1882) notebook (1837/38)</a:t>
            </a:r>
            <a:endParaRPr lang="en-US" dirty="0">
              <a:solidFill>
                <a:srgbClr val="000000"/>
              </a:solidFill>
              <a:latin typeface="Times New Roman" charset="0"/>
            </a:endParaRPr>
          </a:p>
        </p:txBody>
      </p:sp>
      <p:sp>
        <p:nvSpPr>
          <p:cNvPr id="1145862" name="Rectangle 6"/>
          <p:cNvSpPr>
            <a:spLocks noChangeArrowheads="1"/>
          </p:cNvSpPr>
          <p:nvPr/>
        </p:nvSpPr>
        <p:spPr bwMode="auto">
          <a:xfrm>
            <a:off x="4426527" y="960065"/>
            <a:ext cx="6577446" cy="953831"/>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wrap="square" lIns="91162" tIns="45583" rIns="91162" bIns="45583">
            <a:spAutoFit/>
          </a:bodyPr>
          <a:lstStyle/>
          <a:p>
            <a:pPr defTabSz="911226">
              <a:defRPr/>
            </a:pPr>
            <a:r>
              <a:rPr lang="ja-JP" altLang="en-US" sz="2800" i="1" dirty="0">
                <a:solidFill>
                  <a:srgbClr val="000000"/>
                </a:solidFill>
                <a:latin typeface="Times New Roman" charset="0"/>
              </a:rPr>
              <a:t>“</a:t>
            </a:r>
            <a:r>
              <a:rPr lang="en-US" sz="2800" i="1" dirty="0">
                <a:solidFill>
                  <a:srgbClr val="000000"/>
                </a:solidFill>
                <a:latin typeface="Times New Roman" charset="0"/>
              </a:rPr>
              <a:t>The tree of life should perhaps be called the coral of life, base of branches dead</a:t>
            </a:r>
            <a:r>
              <a:rPr lang="ja-JP" altLang="en-US" sz="2800" i="1" dirty="0">
                <a:solidFill>
                  <a:srgbClr val="000000"/>
                </a:solidFill>
                <a:latin typeface="Times New Roman" charset="0"/>
              </a:rPr>
              <a:t>”</a:t>
            </a:r>
            <a:r>
              <a:rPr lang="en-US" sz="2800" i="1" dirty="0">
                <a:solidFill>
                  <a:srgbClr val="000000"/>
                </a:solidFill>
                <a:latin typeface="Times New Roman" charset="0"/>
              </a:rPr>
              <a:t> </a:t>
            </a:r>
          </a:p>
        </p:txBody>
      </p:sp>
      <p:pic>
        <p:nvPicPr>
          <p:cNvPr id="1145863" name="Picture 7" descr="Darwin script Coral of Life"/>
          <p:cNvPicPr>
            <a:picLocks noChangeAspect="1" noChangeArrowheads="1"/>
          </p:cNvPicPr>
          <p:nvPr/>
        </p:nvPicPr>
        <p:blipFill>
          <a:blip r:embed="rId3"/>
          <a:srcRect/>
          <a:stretch>
            <a:fillRect/>
          </a:stretch>
        </p:blipFill>
        <p:spPr bwMode="auto">
          <a:xfrm>
            <a:off x="5433001" y="2114166"/>
            <a:ext cx="4280477" cy="3996718"/>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2" name="Picture 1"/>
          <p:cNvPicPr>
            <a:picLocks noChangeAspect="1"/>
          </p:cNvPicPr>
          <p:nvPr/>
        </p:nvPicPr>
        <p:blipFill>
          <a:blip r:embed="rId4"/>
          <a:stretch>
            <a:fillRect/>
          </a:stretch>
        </p:blipFill>
        <p:spPr>
          <a:xfrm>
            <a:off x="595036" y="960066"/>
            <a:ext cx="3375446" cy="4517039"/>
          </a:xfrm>
          <a:prstGeom prst="rect">
            <a:avLst/>
          </a:prstGeom>
        </p:spPr>
      </p:pic>
    </p:spTree>
    <p:extLst>
      <p:ext uri="{BB962C8B-B14F-4D97-AF65-F5344CB8AC3E}">
        <p14:creationId xmlns:p14="http://schemas.microsoft.com/office/powerpoint/2010/main" val="31296132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870364" y="695348"/>
            <a:ext cx="7713377" cy="6162651"/>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3809296" y="135085"/>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dirty="0">
                <a:solidFill>
                  <a:srgbClr val="000000"/>
                </a:solidFill>
                <a:latin typeface="Arial" charset="0"/>
              </a:rPr>
              <a:t>The Coral of Life (Darwin)</a:t>
            </a:r>
            <a:endParaRPr lang="en-US" sz="2200" dirty="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69319987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2587627"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766455" y="624434"/>
            <a:ext cx="7810067" cy="6239565"/>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3966532" y="104479"/>
            <a:ext cx="3834472"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dirty="0">
                <a:solidFill>
                  <a:srgbClr val="000000"/>
                </a:solidFill>
                <a:latin typeface="Arial" charset="0"/>
              </a:rPr>
              <a:t>The Coral of Life (Darwin)</a:t>
            </a:r>
            <a:endParaRPr lang="en-US" sz="2200" dirty="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34981106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2587627"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766455" y="614099"/>
            <a:ext cx="7830849" cy="6256167"/>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6759144" y="2164061"/>
            <a:ext cx="569912" cy="9525"/>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3968754" y="228603"/>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4974138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5CFB-86D4-5343-B85E-4DEBD2D7F0D5}"/>
              </a:ext>
            </a:extLst>
          </p:cNvPr>
          <p:cNvSpPr>
            <a:spLocks noGrp="1"/>
          </p:cNvSpPr>
          <p:nvPr>
            <p:ph type="title"/>
          </p:nvPr>
        </p:nvSpPr>
        <p:spPr/>
        <p:txBody>
          <a:bodyPr/>
          <a:lstStyle/>
          <a:p>
            <a:r>
              <a:rPr lang="en-US" dirty="0"/>
              <a:t>The transitive property of homology</a:t>
            </a:r>
            <a:br>
              <a:rPr lang="en-US" dirty="0"/>
            </a:br>
            <a:r>
              <a:rPr lang="en-US" dirty="0"/>
              <a:t>”</a:t>
            </a:r>
            <a:r>
              <a:rPr lang="en-US" i="1" dirty="0"/>
              <a:t>Exception</a:t>
            </a:r>
            <a:r>
              <a:rPr lang="en-US" dirty="0"/>
              <a:t>”  </a:t>
            </a:r>
          </a:p>
        </p:txBody>
      </p:sp>
      <p:sp>
        <p:nvSpPr>
          <p:cNvPr id="3" name="Content Placeholder 2">
            <a:extLst>
              <a:ext uri="{FF2B5EF4-FFF2-40B4-BE49-F238E27FC236}">
                <a16:creationId xmlns:a16="http://schemas.microsoft.com/office/drawing/2014/main" id="{619DA2C6-521E-A741-B7B3-5DE7E977F92A}"/>
              </a:ext>
            </a:extLst>
          </p:cNvPr>
          <p:cNvSpPr>
            <a:spLocks noGrp="1"/>
          </p:cNvSpPr>
          <p:nvPr>
            <p:ph idx="1"/>
          </p:nvPr>
        </p:nvSpPr>
        <p:spPr>
          <a:xfrm>
            <a:off x="609600" y="1417638"/>
            <a:ext cx="10972800" cy="1279593"/>
          </a:xfrm>
        </p:spPr>
        <p:txBody>
          <a:bodyPr/>
          <a:lstStyle/>
          <a:p>
            <a:pPr marL="0" indent="0">
              <a:buNone/>
            </a:pPr>
            <a:r>
              <a:rPr lang="en-US" dirty="0"/>
              <a:t> A or B or C are not one, but several entities lumped together</a:t>
            </a:r>
          </a:p>
          <a:p>
            <a:pPr marL="0" indent="0">
              <a:buNone/>
            </a:pPr>
            <a:r>
              <a:rPr lang="en-US" dirty="0"/>
              <a:t>Example: </a:t>
            </a:r>
          </a:p>
          <a:p>
            <a:pPr marL="0" indent="0">
              <a:buNone/>
            </a:pPr>
            <a:endParaRPr lang="en-US" dirty="0"/>
          </a:p>
          <a:p>
            <a:pPr marL="0" indent="0">
              <a:buNone/>
            </a:pPr>
            <a:endParaRPr lang="en-US" dirty="0"/>
          </a:p>
        </p:txBody>
      </p:sp>
      <p:grpSp>
        <p:nvGrpSpPr>
          <p:cNvPr id="4" name="Group 23">
            <a:extLst>
              <a:ext uri="{FF2B5EF4-FFF2-40B4-BE49-F238E27FC236}">
                <a16:creationId xmlns:a16="http://schemas.microsoft.com/office/drawing/2014/main" id="{FBF92C21-75CD-324D-9F65-0290B245BF67}"/>
              </a:ext>
            </a:extLst>
          </p:cNvPr>
          <p:cNvGrpSpPr>
            <a:grpSpLocks/>
          </p:cNvGrpSpPr>
          <p:nvPr/>
        </p:nvGrpSpPr>
        <p:grpSpPr bwMode="auto">
          <a:xfrm>
            <a:off x="2353963" y="3480777"/>
            <a:ext cx="3493113" cy="2370488"/>
            <a:chOff x="319047" y="842954"/>
            <a:chExt cx="3598615" cy="2443239"/>
          </a:xfrm>
        </p:grpSpPr>
        <p:sp>
          <p:nvSpPr>
            <p:cNvPr id="5" name="Cube 4">
              <a:extLst>
                <a:ext uri="{FF2B5EF4-FFF2-40B4-BE49-F238E27FC236}">
                  <a16:creationId xmlns:a16="http://schemas.microsoft.com/office/drawing/2014/main" id="{DC9A2E2B-17D8-CE43-BA78-8B4557274513}"/>
                </a:ext>
              </a:extLst>
            </p:cNvPr>
            <p:cNvSpPr/>
            <p:nvPr/>
          </p:nvSpPr>
          <p:spPr>
            <a:xfrm>
              <a:off x="412700" y="1470252"/>
              <a:ext cx="590492" cy="328737"/>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40282">
                <a:defRPr/>
              </a:pPr>
              <a:endParaRPr lang="en-US" sz="1747">
                <a:solidFill>
                  <a:prstClr val="white"/>
                </a:solidFill>
              </a:endParaRPr>
            </a:p>
          </p:txBody>
        </p:sp>
        <p:sp>
          <p:nvSpPr>
            <p:cNvPr id="6" name="Cube 5">
              <a:extLst>
                <a:ext uri="{FF2B5EF4-FFF2-40B4-BE49-F238E27FC236}">
                  <a16:creationId xmlns:a16="http://schemas.microsoft.com/office/drawing/2014/main" id="{3C0DB7B4-C663-D04A-B6C4-9A5F18402657}"/>
                </a:ext>
              </a:extLst>
            </p:cNvPr>
            <p:cNvSpPr/>
            <p:nvPr/>
          </p:nvSpPr>
          <p:spPr>
            <a:xfrm>
              <a:off x="412700" y="2095963"/>
              <a:ext cx="590492" cy="330324"/>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40282">
                <a:defRPr/>
              </a:pPr>
              <a:endParaRPr lang="en-US" sz="1747">
                <a:solidFill>
                  <a:prstClr val="white"/>
                </a:solidFill>
              </a:endParaRPr>
            </a:p>
          </p:txBody>
        </p:sp>
        <p:sp>
          <p:nvSpPr>
            <p:cNvPr id="7" name="Cube 6">
              <a:extLst>
                <a:ext uri="{FF2B5EF4-FFF2-40B4-BE49-F238E27FC236}">
                  <a16:creationId xmlns:a16="http://schemas.microsoft.com/office/drawing/2014/main" id="{6991E813-CAD9-544A-B3DB-4D58CEE43005}"/>
                </a:ext>
              </a:extLst>
            </p:cNvPr>
            <p:cNvSpPr/>
            <p:nvPr/>
          </p:nvSpPr>
          <p:spPr>
            <a:xfrm>
              <a:off x="412700" y="2693087"/>
              <a:ext cx="590492" cy="32873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40282">
                <a:defRPr/>
              </a:pPr>
              <a:endParaRPr lang="en-US" sz="1747">
                <a:solidFill>
                  <a:prstClr val="white"/>
                </a:solidFill>
              </a:endParaRPr>
            </a:p>
          </p:txBody>
        </p:sp>
        <p:sp>
          <p:nvSpPr>
            <p:cNvPr id="8" name="TextBox 2">
              <a:extLst>
                <a:ext uri="{FF2B5EF4-FFF2-40B4-BE49-F238E27FC236}">
                  <a16:creationId xmlns:a16="http://schemas.microsoft.com/office/drawing/2014/main" id="{83A8118C-66C4-C14E-8DDD-8B358D6684C6}"/>
                </a:ext>
              </a:extLst>
            </p:cNvPr>
            <p:cNvSpPr txBox="1">
              <a:spLocks noChangeArrowheads="1"/>
            </p:cNvSpPr>
            <p:nvPr/>
          </p:nvSpPr>
          <p:spPr bwMode="auto">
            <a:xfrm>
              <a:off x="1194146" y="1442552"/>
              <a:ext cx="2315156" cy="37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747">
                  <a:solidFill>
                    <a:prstClr val="black"/>
                  </a:solidFill>
                </a:rPr>
                <a:t>Extein   = Host Protein </a:t>
              </a:r>
            </a:p>
          </p:txBody>
        </p:sp>
        <p:sp>
          <p:nvSpPr>
            <p:cNvPr id="9" name="TextBox 3">
              <a:extLst>
                <a:ext uri="{FF2B5EF4-FFF2-40B4-BE49-F238E27FC236}">
                  <a16:creationId xmlns:a16="http://schemas.microsoft.com/office/drawing/2014/main" id="{47AB94D1-D0F4-1044-99F8-8B57D90B72CC}"/>
                </a:ext>
              </a:extLst>
            </p:cNvPr>
            <p:cNvSpPr txBox="1">
              <a:spLocks noChangeArrowheads="1"/>
            </p:cNvSpPr>
            <p:nvPr/>
          </p:nvSpPr>
          <p:spPr bwMode="auto">
            <a:xfrm>
              <a:off x="319047" y="842954"/>
              <a:ext cx="1155266" cy="403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941" b="1">
                  <a:solidFill>
                    <a:prstClr val="black"/>
                  </a:solidFill>
                </a:rPr>
                <a:t>Encoding</a:t>
              </a:r>
            </a:p>
          </p:txBody>
        </p:sp>
        <p:sp>
          <p:nvSpPr>
            <p:cNvPr id="10" name="TextBox 14">
              <a:extLst>
                <a:ext uri="{FF2B5EF4-FFF2-40B4-BE49-F238E27FC236}">
                  <a16:creationId xmlns:a16="http://schemas.microsoft.com/office/drawing/2014/main" id="{1A073474-7FF6-9C4F-A9FA-C7CBF58E3015}"/>
                </a:ext>
              </a:extLst>
            </p:cNvPr>
            <p:cNvSpPr txBox="1">
              <a:spLocks noChangeArrowheads="1"/>
            </p:cNvSpPr>
            <p:nvPr/>
          </p:nvSpPr>
          <p:spPr bwMode="auto">
            <a:xfrm>
              <a:off x="1194146" y="2025295"/>
              <a:ext cx="2281533" cy="372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747">
                  <a:solidFill>
                    <a:prstClr val="black"/>
                  </a:solidFill>
                </a:rPr>
                <a:t>Intein Splicing Domain</a:t>
              </a:r>
            </a:p>
          </p:txBody>
        </p:sp>
        <p:sp>
          <p:nvSpPr>
            <p:cNvPr id="11" name="TextBox 15">
              <a:extLst>
                <a:ext uri="{FF2B5EF4-FFF2-40B4-BE49-F238E27FC236}">
                  <a16:creationId xmlns:a16="http://schemas.microsoft.com/office/drawing/2014/main" id="{BFBF1275-2CBA-5C40-BAA6-F8980339B706}"/>
                </a:ext>
              </a:extLst>
            </p:cNvPr>
            <p:cNvSpPr txBox="1">
              <a:spLocks noChangeArrowheads="1"/>
            </p:cNvSpPr>
            <p:nvPr/>
          </p:nvSpPr>
          <p:spPr bwMode="auto">
            <a:xfrm>
              <a:off x="1194144" y="2636813"/>
              <a:ext cx="2723518" cy="649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defTabSz="435479" eaLnBrk="1" hangingPunct="1"/>
              <a:r>
                <a:rPr lang="en-US" sz="1747" dirty="0">
                  <a:solidFill>
                    <a:prstClr val="black"/>
                  </a:solidFill>
                </a:rPr>
                <a:t>Homing Endonuclease (HE)</a:t>
              </a:r>
            </a:p>
            <a:p>
              <a:pPr defTabSz="435479" eaLnBrk="1" hangingPunct="1"/>
              <a:r>
                <a:rPr lang="en-US" sz="1747" dirty="0">
                  <a:solidFill>
                    <a:prstClr val="black"/>
                  </a:solidFill>
                </a:rPr>
                <a:t> domain</a:t>
              </a:r>
            </a:p>
          </p:txBody>
        </p:sp>
      </p:grpSp>
      <p:sp>
        <p:nvSpPr>
          <p:cNvPr id="12" name="Cube 11">
            <a:extLst>
              <a:ext uri="{FF2B5EF4-FFF2-40B4-BE49-F238E27FC236}">
                <a16:creationId xmlns:a16="http://schemas.microsoft.com/office/drawing/2014/main" id="{A49E10A0-6DD8-7A45-A80D-E076AC1C45CB}"/>
              </a:ext>
            </a:extLst>
          </p:cNvPr>
          <p:cNvSpPr/>
          <p:nvPr/>
        </p:nvSpPr>
        <p:spPr>
          <a:xfrm>
            <a:off x="2199882" y="2901433"/>
            <a:ext cx="214018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3" name="Cube 12">
            <a:extLst>
              <a:ext uri="{FF2B5EF4-FFF2-40B4-BE49-F238E27FC236}">
                <a16:creationId xmlns:a16="http://schemas.microsoft.com/office/drawing/2014/main" id="{CB1DABED-AD88-F542-B2B2-6A4448AABBD9}"/>
              </a:ext>
            </a:extLst>
          </p:cNvPr>
          <p:cNvSpPr/>
          <p:nvPr/>
        </p:nvSpPr>
        <p:spPr>
          <a:xfrm>
            <a:off x="4321574" y="2901433"/>
            <a:ext cx="912159"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4" name="Cube 13">
            <a:extLst>
              <a:ext uri="{FF2B5EF4-FFF2-40B4-BE49-F238E27FC236}">
                <a16:creationId xmlns:a16="http://schemas.microsoft.com/office/drawing/2014/main" id="{FC2F3F53-4398-9443-AF03-ECC66FED609E}"/>
              </a:ext>
            </a:extLst>
          </p:cNvPr>
          <p:cNvSpPr/>
          <p:nvPr/>
        </p:nvSpPr>
        <p:spPr>
          <a:xfrm>
            <a:off x="5158234" y="2901433"/>
            <a:ext cx="1540809" cy="320488"/>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5" name="Cube 14">
            <a:extLst>
              <a:ext uri="{FF2B5EF4-FFF2-40B4-BE49-F238E27FC236}">
                <a16:creationId xmlns:a16="http://schemas.microsoft.com/office/drawing/2014/main" id="{E3E7BFBF-1255-9A40-A811-5174ABE94BC9}"/>
              </a:ext>
            </a:extLst>
          </p:cNvPr>
          <p:cNvSpPr/>
          <p:nvPr/>
        </p:nvSpPr>
        <p:spPr>
          <a:xfrm>
            <a:off x="6605053" y="2901433"/>
            <a:ext cx="996904" cy="320488"/>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sp>
        <p:nvSpPr>
          <p:cNvPr id="16" name="Cube 15">
            <a:extLst>
              <a:ext uri="{FF2B5EF4-FFF2-40B4-BE49-F238E27FC236}">
                <a16:creationId xmlns:a16="http://schemas.microsoft.com/office/drawing/2014/main" id="{95021C73-FE36-F84A-87EC-18C76854FCA1}"/>
              </a:ext>
            </a:extLst>
          </p:cNvPr>
          <p:cNvSpPr/>
          <p:nvPr/>
        </p:nvSpPr>
        <p:spPr>
          <a:xfrm>
            <a:off x="7600416" y="2901433"/>
            <a:ext cx="2311213" cy="320488"/>
          </a:xfrm>
          <a:prstGeom prst="cube">
            <a:avLst/>
          </a:prstGeom>
        </p:spPr>
        <p:style>
          <a:lnRef idx="1">
            <a:schemeClr val="accent1"/>
          </a:lnRef>
          <a:fillRef idx="3">
            <a:schemeClr val="accent1"/>
          </a:fillRef>
          <a:effectRef idx="2">
            <a:schemeClr val="accent1"/>
          </a:effectRef>
          <a:fontRef idx="minor">
            <a:schemeClr val="lt1"/>
          </a:fontRef>
        </p:style>
        <p:txBody>
          <a:bodyPr lIns="88740" tIns="44369" rIns="88740" bIns="44369" anchor="ctr"/>
          <a:lstStyle/>
          <a:p>
            <a:pPr algn="ctr" defTabSz="440282">
              <a:defRPr/>
            </a:pPr>
            <a:endParaRPr lang="en-US" sz="1747">
              <a:solidFill>
                <a:prstClr val="white"/>
              </a:solidFill>
            </a:endParaRPr>
          </a:p>
        </p:txBody>
      </p:sp>
      <p:pic>
        <p:nvPicPr>
          <p:cNvPr id="17" name="Picture 25">
            <a:extLst>
              <a:ext uri="{FF2B5EF4-FFF2-40B4-BE49-F238E27FC236}">
                <a16:creationId xmlns:a16="http://schemas.microsoft.com/office/drawing/2014/main" id="{7E3CC657-F9E9-8240-B011-6349EBA14D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2364" y="3440548"/>
            <a:ext cx="3593318" cy="2693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a:extLst>
              <a:ext uri="{FF2B5EF4-FFF2-40B4-BE49-F238E27FC236}">
                <a16:creationId xmlns:a16="http://schemas.microsoft.com/office/drawing/2014/main" id="{303D25C4-48A2-0642-82FD-356699EDB4B4}"/>
              </a:ext>
            </a:extLst>
          </p:cNvPr>
          <p:cNvSpPr txBox="1"/>
          <p:nvPr/>
        </p:nvSpPr>
        <p:spPr>
          <a:xfrm>
            <a:off x="6573881" y="3551043"/>
            <a:ext cx="680764" cy="361189"/>
          </a:xfrm>
          <a:prstGeom prst="rect">
            <a:avLst/>
          </a:prstGeom>
          <a:noFill/>
        </p:spPr>
        <p:txBody>
          <a:bodyPr wrap="none" rtlCol="0">
            <a:spAutoFit/>
          </a:bodyPr>
          <a:lstStyle/>
          <a:p>
            <a:pPr defTabSz="435479"/>
            <a:r>
              <a:rPr lang="en-US" sz="1747" dirty="0">
                <a:solidFill>
                  <a:prstClr val="white"/>
                </a:solidFill>
                <a:latin typeface="Calibri" charset="0"/>
                <a:ea typeface="ＭＳ Ｐゴシック" charset="0"/>
                <a:cs typeface="ＭＳ Ｐゴシック" charset="0"/>
              </a:rPr>
              <a:t>1LWS</a:t>
            </a:r>
          </a:p>
        </p:txBody>
      </p:sp>
      <p:sp>
        <p:nvSpPr>
          <p:cNvPr id="19" name="TextBox 18">
            <a:extLst>
              <a:ext uri="{FF2B5EF4-FFF2-40B4-BE49-F238E27FC236}">
                <a16:creationId xmlns:a16="http://schemas.microsoft.com/office/drawing/2014/main" id="{D2CFFCFF-C2D8-0E4C-86D5-0885D3710794}"/>
              </a:ext>
            </a:extLst>
          </p:cNvPr>
          <p:cNvSpPr txBox="1"/>
          <p:nvPr/>
        </p:nvSpPr>
        <p:spPr>
          <a:xfrm>
            <a:off x="1797393" y="6222306"/>
            <a:ext cx="7576754" cy="584775"/>
          </a:xfrm>
          <a:prstGeom prst="rect">
            <a:avLst/>
          </a:prstGeom>
          <a:noFill/>
        </p:spPr>
        <p:txBody>
          <a:bodyPr wrap="none" rtlCol="0">
            <a:spAutoFit/>
          </a:bodyPr>
          <a:lstStyle/>
          <a:p>
            <a:r>
              <a:rPr lang="en-US" sz="3200" dirty="0"/>
              <a:t>Each component can have its own homologs</a:t>
            </a:r>
          </a:p>
        </p:txBody>
      </p:sp>
    </p:spTree>
    <p:extLst>
      <p:ext uri="{BB962C8B-B14F-4D97-AF65-F5344CB8AC3E}">
        <p14:creationId xmlns:p14="http://schemas.microsoft.com/office/powerpoint/2010/main" val="3421570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ChangeArrowheads="1"/>
          </p:cNvSpPr>
          <p:nvPr/>
        </p:nvSpPr>
        <p:spPr bwMode="auto">
          <a:xfrm>
            <a:off x="1655763" y="388939"/>
            <a:ext cx="2882900" cy="3319316"/>
          </a:xfrm>
          <a:prstGeom prst="rect">
            <a:avLst/>
          </a:prstGeom>
          <a:noFill/>
          <a:ln>
            <a:noFill/>
          </a:ln>
          <a:effectLst/>
        </p:spPr>
        <p:txBody>
          <a:bodyPr lIns="91387" tIns="45693" rIns="91387" bIns="45693">
            <a:spAutoFit/>
          </a:bodyPr>
          <a:lstStyle/>
          <a:p>
            <a:pPr defTabSz="456933" fontAlgn="auto">
              <a:lnSpc>
                <a:spcPct val="130000"/>
              </a:lnSpc>
              <a:spcBef>
                <a:spcPts val="0"/>
              </a:spcBef>
              <a:spcAft>
                <a:spcPts val="0"/>
              </a:spcAft>
              <a:defRPr/>
            </a:pPr>
            <a:r>
              <a:rPr lang="en-US" b="1" dirty="0">
                <a:solidFill>
                  <a:srgbClr val="FF0000"/>
                </a:solidFill>
                <a:latin typeface="Calibri"/>
                <a:cs typeface="Times New Roman" charset="0"/>
              </a:rPr>
              <a:t>Coalescence</a:t>
            </a:r>
            <a:r>
              <a:rPr lang="en-US" dirty="0">
                <a:solidFill>
                  <a:prstClr val="black"/>
                </a:solidFill>
                <a:latin typeface="Calibri"/>
                <a:cs typeface="Times New Roman" charset="0"/>
              </a:rPr>
              <a:t> – the process of tracing lineages backwards in time to their common ancestors. Every two extant lineages coalesce to their most recent common ancestor.  Eventually, all lineages coalesce to the </a:t>
            </a:r>
            <a:r>
              <a:rPr lang="en-US" dirty="0" err="1">
                <a:solidFill>
                  <a:prstClr val="black"/>
                </a:solidFill>
                <a:latin typeface="Calibri"/>
                <a:cs typeface="Times New Roman" charset="0"/>
              </a:rPr>
              <a:t>cenancestor</a:t>
            </a:r>
            <a:r>
              <a:rPr lang="en-US" dirty="0">
                <a:solidFill>
                  <a:prstClr val="black"/>
                </a:solidFill>
                <a:latin typeface="Calibri"/>
                <a:cs typeface="Times New Roman" charset="0"/>
              </a:rPr>
              <a:t>.</a:t>
            </a:r>
            <a:r>
              <a:rPr lang="en-US" dirty="0">
                <a:solidFill>
                  <a:prstClr val="black"/>
                </a:solidFill>
                <a:latin typeface="Calibri"/>
              </a:rPr>
              <a:t> </a:t>
            </a:r>
          </a:p>
        </p:txBody>
      </p:sp>
      <p:pic>
        <p:nvPicPr>
          <p:cNvPr id="65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295" y="287338"/>
            <a:ext cx="5591175" cy="6126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3316" name="Line 4"/>
          <p:cNvSpPr>
            <a:spLocks noChangeShapeType="1"/>
          </p:cNvSpPr>
          <p:nvPr/>
        </p:nvSpPr>
        <p:spPr bwMode="auto">
          <a:xfrm>
            <a:off x="9594850" y="3644904"/>
            <a:ext cx="0" cy="2768600"/>
          </a:xfrm>
          <a:prstGeom prst="line">
            <a:avLst/>
          </a:prstGeom>
          <a:noFill/>
          <a:ln w="38100">
            <a:solidFill>
              <a:srgbClr val="000066"/>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lstStyle/>
          <a:p>
            <a:pPr defTabSz="456933" fontAlgn="auto">
              <a:spcBef>
                <a:spcPts val="0"/>
              </a:spcBef>
              <a:spcAft>
                <a:spcPts val="0"/>
              </a:spcAft>
              <a:defRPr/>
            </a:pPr>
            <a:endParaRPr lang="en-US">
              <a:solidFill>
                <a:prstClr val="black"/>
              </a:solidFill>
              <a:latin typeface="Calibri"/>
            </a:endParaRPr>
          </a:p>
        </p:txBody>
      </p:sp>
      <p:sp>
        <p:nvSpPr>
          <p:cNvPr id="653317" name="Text Box 5"/>
          <p:cNvSpPr txBox="1">
            <a:spLocks noChangeArrowheads="1"/>
          </p:cNvSpPr>
          <p:nvPr/>
        </p:nvSpPr>
        <p:spPr bwMode="auto">
          <a:xfrm>
            <a:off x="9672639" y="4883154"/>
            <a:ext cx="468027"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srgbClr val="000000"/>
                </a:solidFill>
                <a:latin typeface="Calibri"/>
              </a:rPr>
              <a:t>t/2</a:t>
            </a:r>
          </a:p>
        </p:txBody>
      </p:sp>
      <p:sp>
        <p:nvSpPr>
          <p:cNvPr id="653318" name="Text Box 6"/>
          <p:cNvSpPr txBox="1">
            <a:spLocks noChangeArrowheads="1"/>
          </p:cNvSpPr>
          <p:nvPr/>
        </p:nvSpPr>
        <p:spPr bwMode="auto">
          <a:xfrm>
            <a:off x="9596439" y="5367343"/>
            <a:ext cx="1025525" cy="525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spAutoFit/>
          </a:bodyPr>
          <a:lstStyle/>
          <a:p>
            <a:pPr defTabSz="456933" fontAlgn="auto">
              <a:spcBef>
                <a:spcPts val="0"/>
              </a:spcBef>
              <a:spcAft>
                <a:spcPts val="0"/>
              </a:spcAft>
              <a:defRPr/>
            </a:pPr>
            <a:r>
              <a:rPr lang="en-US" sz="1400">
                <a:solidFill>
                  <a:srgbClr val="000066"/>
                </a:solidFill>
                <a:latin typeface="Calibri"/>
              </a:rPr>
              <a:t>(Kingman, </a:t>
            </a:r>
          </a:p>
          <a:p>
            <a:pPr defTabSz="456933" fontAlgn="auto">
              <a:spcBef>
                <a:spcPts val="0"/>
              </a:spcBef>
              <a:spcAft>
                <a:spcPts val="0"/>
              </a:spcAft>
              <a:defRPr/>
            </a:pPr>
            <a:r>
              <a:rPr lang="en-US" sz="1400">
                <a:solidFill>
                  <a:srgbClr val="000066"/>
                </a:solidFill>
                <a:latin typeface="Calibri"/>
              </a:rPr>
              <a:t>1982)</a:t>
            </a:r>
          </a:p>
        </p:txBody>
      </p:sp>
      <p:sp>
        <p:nvSpPr>
          <p:cNvPr id="653319" name="Text Box 7"/>
          <p:cNvSpPr txBox="1">
            <a:spLocks noChangeArrowheads="1"/>
          </p:cNvSpPr>
          <p:nvPr/>
        </p:nvSpPr>
        <p:spPr bwMode="auto">
          <a:xfrm>
            <a:off x="4735515" y="6488113"/>
            <a:ext cx="5388676" cy="3077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sz="1400">
                <a:solidFill>
                  <a:prstClr val="black"/>
                </a:solidFill>
                <a:latin typeface="Calibri"/>
              </a:rPr>
              <a:t>Illustration is from J. Felsenstein, </a:t>
            </a:r>
            <a:r>
              <a:rPr lang="ja-JP" altLang="en-US" sz="1400">
                <a:solidFill>
                  <a:prstClr val="black"/>
                </a:solidFill>
                <a:latin typeface="Arial"/>
                <a:ea typeface="ＭＳ Ｐゴシック"/>
              </a:rPr>
              <a:t>“</a:t>
            </a:r>
            <a:r>
              <a:rPr lang="en-US" sz="1400">
                <a:solidFill>
                  <a:prstClr val="black"/>
                </a:solidFill>
                <a:latin typeface="Calibri"/>
              </a:rPr>
              <a:t>Inferring Phylogenies</a:t>
            </a:r>
            <a:r>
              <a:rPr lang="ja-JP" altLang="en-US" sz="1400">
                <a:solidFill>
                  <a:prstClr val="black"/>
                </a:solidFill>
                <a:latin typeface="Arial"/>
                <a:ea typeface="ＭＳ Ｐゴシック"/>
              </a:rPr>
              <a:t>”</a:t>
            </a:r>
            <a:r>
              <a:rPr lang="en-US" sz="1400">
                <a:solidFill>
                  <a:prstClr val="black"/>
                </a:solidFill>
                <a:latin typeface="Calibri"/>
              </a:rPr>
              <a:t>, Sinauer, 2003</a:t>
            </a:r>
          </a:p>
        </p:txBody>
      </p:sp>
      <p:sp>
        <p:nvSpPr>
          <p:cNvPr id="2" name="Oval 1"/>
          <p:cNvSpPr/>
          <p:nvPr/>
        </p:nvSpPr>
        <p:spPr>
          <a:xfrm>
            <a:off x="6574164"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726155" y="3592797"/>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016762" y="6298042"/>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963484"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9307298"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07319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524000" y="192089"/>
            <a:ext cx="9278938" cy="414337"/>
          </a:xfrm>
        </p:spPr>
        <p:txBody>
          <a:bodyPr/>
          <a:lstStyle/>
          <a:p>
            <a:r>
              <a:rPr lang="en-US" sz="2800" dirty="0"/>
              <a:t>Simulations of organismal evolution by coalescence</a:t>
            </a:r>
          </a:p>
        </p:txBody>
      </p:sp>
      <p:sp>
        <p:nvSpPr>
          <p:cNvPr id="179205" name="Rectangle 5"/>
          <p:cNvSpPr>
            <a:spLocks noChangeArrowheads="1"/>
          </p:cNvSpPr>
          <p:nvPr/>
        </p:nvSpPr>
        <p:spPr bwMode="auto">
          <a:xfrm>
            <a:off x="7989889" y="1000126"/>
            <a:ext cx="2486025" cy="5400675"/>
          </a:xfrm>
          <a:prstGeom prst="rect">
            <a:avLst/>
          </a:prstGeom>
          <a:solidFill>
            <a:srgbClr val="FFFF99"/>
          </a:solidFill>
          <a:ln w="9525">
            <a:solidFill>
              <a:srgbClr val="000000"/>
            </a:solidFill>
            <a:miter lim="800000"/>
            <a:headEnd/>
            <a:tailEnd/>
          </a:ln>
          <a:effectLst/>
        </p:spPr>
        <p:txBody>
          <a:bodyPr>
            <a:prstTxWarp prst="textNoShape">
              <a:avLst/>
            </a:prstTxWarp>
          </a:bodyPr>
          <a:lstStyle/>
          <a:p>
            <a:pPr>
              <a:buFontTx/>
              <a:buChar char="•"/>
            </a:pPr>
            <a:r>
              <a:rPr lang="en-US" sz="1400" b="1">
                <a:solidFill>
                  <a:srgbClr val="000000"/>
                </a:solidFill>
                <a:latin typeface="Times New Roman" charset="0"/>
                <a:ea typeface="ＭＳ Ｐゴシック"/>
                <a:cs typeface="ＭＳ Ｐゴシック"/>
              </a:rPr>
              <a:t>One extinction and one speciation event per generation</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Horizontal transfer event once in 10 generations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FF0000"/>
                </a:solidFill>
                <a:latin typeface="Times New Roman" charset="0"/>
                <a:ea typeface="ＭＳ Ｐゴシック"/>
                <a:cs typeface="ＭＳ Ｐゴシック"/>
              </a:rPr>
              <a:t>RED</a:t>
            </a:r>
            <a:r>
              <a:rPr lang="en-US" sz="1400" b="1">
                <a:solidFill>
                  <a:srgbClr val="000000"/>
                </a:solidFill>
                <a:latin typeface="Times New Roman" charset="0"/>
                <a:ea typeface="ＭＳ Ｐゴシック"/>
                <a:cs typeface="ＭＳ Ｐゴシック"/>
              </a:rPr>
              <a:t>: organismal lineages (no HGT)</a:t>
            </a:r>
          </a:p>
          <a:p>
            <a:r>
              <a:rPr lang="en-US" sz="1400" b="1">
                <a:solidFill>
                  <a:srgbClr val="333399"/>
                </a:solidFill>
                <a:latin typeface="Times New Roman" charset="0"/>
                <a:ea typeface="ＭＳ Ｐゴシック"/>
                <a:cs typeface="ＭＳ Ｐゴシック"/>
              </a:rPr>
              <a:t>BLUE</a:t>
            </a:r>
            <a:r>
              <a:rPr lang="en-US" sz="1400" b="1">
                <a:solidFill>
                  <a:srgbClr val="000000"/>
                </a:solidFill>
                <a:latin typeface="Times New Roman" charset="0"/>
                <a:ea typeface="ＭＳ Ｐゴシック"/>
                <a:cs typeface="ＭＳ Ｐゴシック"/>
              </a:rPr>
              <a:t>: molecular lineages (with HGT)</a:t>
            </a:r>
          </a:p>
          <a:p>
            <a:r>
              <a:rPr lang="en-US" sz="1400" b="1">
                <a:solidFill>
                  <a:srgbClr val="808080"/>
                </a:solidFill>
                <a:latin typeface="Times New Roman" charset="0"/>
                <a:ea typeface="ＭＳ Ｐゴシック"/>
                <a:cs typeface="ＭＳ Ｐゴシック"/>
              </a:rPr>
              <a:t>GRAY</a:t>
            </a:r>
            <a:r>
              <a:rPr lang="en-US" sz="1400" b="1">
                <a:solidFill>
                  <a:srgbClr val="000000"/>
                </a:solidFill>
                <a:latin typeface="Times New Roman" charset="0"/>
                <a:ea typeface="ＭＳ Ｐゴシック"/>
                <a:cs typeface="ＭＳ Ｐゴシック"/>
              </a:rPr>
              <a:t>: extinct lineages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000000"/>
                </a:solidFill>
                <a:latin typeface="Times New Roman" charset="0"/>
                <a:ea typeface="ＭＳ Ｐゴシック"/>
                <a:cs typeface="ＭＳ Ｐゴシック"/>
              </a:rPr>
              <a:t>RESULTS:</a:t>
            </a:r>
          </a:p>
          <a:p>
            <a:pPr>
              <a:buFontTx/>
              <a:buChar char="•"/>
            </a:pPr>
            <a:r>
              <a:rPr lang="en-US" sz="1400" b="1">
                <a:solidFill>
                  <a:srgbClr val="000000"/>
                </a:solidFill>
                <a:latin typeface="Times New Roman" charset="0"/>
                <a:ea typeface="ＭＳ Ｐゴシック"/>
                <a:cs typeface="ＭＳ Ｐゴシック"/>
              </a:rPr>
              <a:t>Most recent common ancestors are different for organismal and molecular phylogenies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Different coalescence times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Long coalescence of the last two lineages</a:t>
            </a:r>
          </a:p>
        </p:txBody>
      </p:sp>
      <p:pic>
        <p:nvPicPr>
          <p:cNvPr id="179206" name="Picture 6"/>
          <p:cNvPicPr>
            <a:picLocks noChangeAspect="1" noChangeArrowheads="1"/>
          </p:cNvPicPr>
          <p:nvPr/>
        </p:nvPicPr>
        <p:blipFill>
          <a:blip r:embed="rId3"/>
          <a:srcRect/>
          <a:stretch>
            <a:fillRect/>
          </a:stretch>
        </p:blipFill>
        <p:spPr bwMode="auto">
          <a:xfrm>
            <a:off x="1731963" y="1882775"/>
            <a:ext cx="3575050" cy="4789488"/>
          </a:xfrm>
          <a:prstGeom prst="rect">
            <a:avLst/>
          </a:prstGeom>
          <a:noFill/>
          <a:ln w="28575">
            <a:solidFill>
              <a:srgbClr val="334DF9"/>
            </a:solidFill>
            <a:miter lim="800000"/>
            <a:headEnd/>
            <a:tailEnd/>
          </a:ln>
          <a:effectLst/>
        </p:spPr>
      </p:pic>
      <p:pic>
        <p:nvPicPr>
          <p:cNvPr id="179207" name="Picture 7"/>
          <p:cNvPicPr>
            <a:picLocks noChangeAspect="1" noChangeArrowheads="1"/>
          </p:cNvPicPr>
          <p:nvPr/>
        </p:nvPicPr>
        <p:blipFill>
          <a:blip r:embed="rId4"/>
          <a:srcRect/>
          <a:stretch>
            <a:fillRect/>
          </a:stretch>
        </p:blipFill>
        <p:spPr bwMode="auto">
          <a:xfrm>
            <a:off x="4494214" y="1157289"/>
            <a:ext cx="3273425" cy="3430587"/>
          </a:xfrm>
          <a:prstGeom prst="rect">
            <a:avLst/>
          </a:prstGeom>
          <a:noFill/>
          <a:ln w="28575">
            <a:solidFill>
              <a:srgbClr val="334DF9"/>
            </a:solidFill>
            <a:miter lim="800000"/>
            <a:headEnd/>
            <a:tailEnd/>
          </a:ln>
          <a:effectLst/>
        </p:spPr>
      </p:pic>
    </p:spTree>
    <p:extLst>
      <p:ext uri="{BB962C8B-B14F-4D97-AF65-F5344CB8AC3E}">
        <p14:creationId xmlns:p14="http://schemas.microsoft.com/office/powerpoint/2010/main" val="261756271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7" y="76208"/>
            <a:ext cx="4024313" cy="658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7411" name="Text Box 3"/>
          <p:cNvSpPr txBox="1">
            <a:spLocks noChangeArrowheads="1"/>
          </p:cNvSpPr>
          <p:nvPr/>
        </p:nvSpPr>
        <p:spPr bwMode="auto">
          <a:xfrm rot="-5400000">
            <a:off x="-1092813" y="3265795"/>
            <a:ext cx="5686065"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prstClr val="black"/>
                </a:solidFill>
                <a:latin typeface="Calibri"/>
              </a:rPr>
              <a:t>EXTANT LINEAGES FOR THE SIMULATIONS OF 50 LINEAGES</a:t>
            </a:r>
          </a:p>
        </p:txBody>
      </p:sp>
      <p:pic>
        <p:nvPicPr>
          <p:cNvPr id="65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990" y="96838"/>
            <a:ext cx="4383087" cy="6526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56212594"/>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i0006-3568-54-12-1064-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74633"/>
            <a:ext cx="4376738"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8437" name="Text Box 5"/>
          <p:cNvSpPr txBox="1">
            <a:spLocks noChangeArrowheads="1"/>
          </p:cNvSpPr>
          <p:nvPr/>
        </p:nvSpPr>
        <p:spPr bwMode="auto">
          <a:xfrm>
            <a:off x="1660530" y="5457828"/>
            <a:ext cx="4641850" cy="9540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1387" tIns="45693" rIns="91387" bIns="45693">
            <a:spAutoFit/>
          </a:bodyPr>
          <a:lstStyle/>
          <a:p>
            <a:pPr defTabSz="456933" fontAlgn="auto">
              <a:spcBef>
                <a:spcPts val="0"/>
              </a:spcBef>
              <a:spcAft>
                <a:spcPts val="0"/>
              </a:spcAft>
              <a:defRPr/>
            </a:pPr>
            <a:r>
              <a:rPr lang="en-US" sz="2000">
                <a:solidFill>
                  <a:prstClr val="black"/>
                </a:solidFill>
                <a:latin typeface="Calibri"/>
              </a:rPr>
              <a:t>Bacterial 16SrRNA based phylogeny</a:t>
            </a:r>
            <a:r>
              <a:rPr lang="en-US">
                <a:solidFill>
                  <a:prstClr val="black"/>
                </a:solidFill>
                <a:latin typeface="Calibri"/>
              </a:rPr>
              <a:t> (from P. D. Schloss and J. Handelsman, Microbiology and Molecular Biology Reviews, December 2004.) </a:t>
            </a:r>
          </a:p>
        </p:txBody>
      </p:sp>
      <p:sp>
        <p:nvSpPr>
          <p:cNvPr id="658438" name="Rectangle 6"/>
          <p:cNvSpPr>
            <a:spLocks noChangeArrowheads="1"/>
          </p:cNvSpPr>
          <p:nvPr/>
        </p:nvSpPr>
        <p:spPr bwMode="auto">
          <a:xfrm>
            <a:off x="6302380" y="76205"/>
            <a:ext cx="4154488" cy="2554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1387" tIns="45693" rIns="91387" bIns="45693">
            <a:spAutoFit/>
          </a:bodyPr>
          <a:lstStyle/>
          <a:p>
            <a:pPr defTabSz="456933" fontAlgn="auto">
              <a:spcBef>
                <a:spcPts val="0"/>
              </a:spcBef>
              <a:spcAft>
                <a:spcPts val="0"/>
              </a:spcAft>
              <a:defRPr/>
            </a:pPr>
            <a:r>
              <a:rPr lang="en-US" sz="2000" dirty="0">
                <a:solidFill>
                  <a:prstClr val="black"/>
                </a:solidFill>
                <a:latin typeface="Calibri"/>
              </a:rPr>
              <a:t>The deviation from the </a:t>
            </a:r>
            <a:r>
              <a:rPr lang="ja-JP" altLang="en-US" sz="2000" dirty="0">
                <a:solidFill>
                  <a:prstClr val="black"/>
                </a:solidFill>
                <a:latin typeface="Arial"/>
                <a:ea typeface="ＭＳ Ｐゴシック"/>
              </a:rPr>
              <a:t>“</a:t>
            </a:r>
            <a:r>
              <a:rPr lang="en-US" sz="2000" dirty="0">
                <a:solidFill>
                  <a:prstClr val="black"/>
                </a:solidFill>
                <a:latin typeface="Calibri"/>
              </a:rPr>
              <a:t>long branches at the base</a:t>
            </a:r>
            <a:r>
              <a:rPr lang="ja-JP" altLang="en-US" sz="2000" dirty="0">
                <a:solidFill>
                  <a:prstClr val="black"/>
                </a:solidFill>
                <a:latin typeface="Arial"/>
                <a:ea typeface="ＭＳ Ｐゴシック"/>
              </a:rPr>
              <a:t>”</a:t>
            </a:r>
            <a:r>
              <a:rPr lang="en-US" sz="2000" dirty="0">
                <a:solidFill>
                  <a:prstClr val="black"/>
                </a:solidFill>
                <a:latin typeface="Calibri"/>
              </a:rPr>
              <a:t> pattern could be due to </a:t>
            </a:r>
          </a:p>
          <a:p>
            <a:pPr defTabSz="456933" fontAlgn="auto">
              <a:spcBef>
                <a:spcPts val="0"/>
              </a:spcBef>
              <a:spcAft>
                <a:spcPts val="0"/>
              </a:spcAft>
              <a:buFontTx/>
              <a:buChar char="•"/>
              <a:defRPr/>
            </a:pPr>
            <a:r>
              <a:rPr lang="en-US" sz="2000" dirty="0">
                <a:solidFill>
                  <a:prstClr val="black"/>
                </a:solidFill>
                <a:latin typeface="Calibri"/>
              </a:rPr>
              <a:t> under sampling</a:t>
            </a:r>
          </a:p>
          <a:p>
            <a:pPr defTabSz="456933" fontAlgn="auto">
              <a:spcBef>
                <a:spcPts val="0"/>
              </a:spcBef>
              <a:spcAft>
                <a:spcPts val="0"/>
              </a:spcAft>
              <a:buFontTx/>
              <a:buChar char="•"/>
              <a:defRPr/>
            </a:pPr>
            <a:r>
              <a:rPr lang="en-US" sz="2000" dirty="0">
                <a:solidFill>
                  <a:prstClr val="black"/>
                </a:solidFill>
                <a:latin typeface="Calibri"/>
              </a:rPr>
              <a:t> an actual radiation </a:t>
            </a:r>
          </a:p>
          <a:p>
            <a:pPr marL="456933" lvl="1" indent="0" defTabSz="456933" fontAlgn="auto">
              <a:spcBef>
                <a:spcPts val="0"/>
              </a:spcBef>
              <a:spcAft>
                <a:spcPts val="0"/>
              </a:spcAft>
              <a:buFontTx/>
              <a:buChar char="•"/>
              <a:defRPr/>
            </a:pPr>
            <a:r>
              <a:rPr lang="en-US" sz="2000" dirty="0">
                <a:solidFill>
                  <a:prstClr val="black"/>
                </a:solidFill>
                <a:latin typeface="Calibri"/>
              </a:rPr>
              <a:t> due to an invention that was not transferred</a:t>
            </a:r>
          </a:p>
          <a:p>
            <a:pPr marL="456933" lvl="1" indent="0" defTabSz="456933" fontAlgn="auto">
              <a:spcBef>
                <a:spcPts val="0"/>
              </a:spcBef>
              <a:spcAft>
                <a:spcPts val="0"/>
              </a:spcAft>
              <a:buFontTx/>
              <a:buChar char="•"/>
              <a:defRPr/>
            </a:pPr>
            <a:r>
              <a:rPr lang="en-US" sz="2000" dirty="0">
                <a:solidFill>
                  <a:prstClr val="black"/>
                </a:solidFill>
                <a:latin typeface="Calibri"/>
              </a:rPr>
              <a:t> following a mass extinction</a:t>
            </a:r>
            <a:endParaRPr lang="en-US" dirty="0">
              <a:solidFill>
                <a:prstClr val="black"/>
              </a:solidFill>
              <a:latin typeface="Calibri"/>
            </a:endParaRPr>
          </a:p>
        </p:txBody>
      </p:sp>
      <p:pic>
        <p:nvPicPr>
          <p:cNvPr id="27652" name="Picture 7" descr="big_imp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545" y="2703521"/>
            <a:ext cx="3305175"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924035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2587627"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2576513" y="919163"/>
            <a:ext cx="7010400" cy="5600700"/>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7050089" y="2351098"/>
            <a:ext cx="569912" cy="9525"/>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3968754" y="228603"/>
            <a:ext cx="3835511" cy="46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497773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e_of_life_SVG_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1" y="1191955"/>
            <a:ext cx="5639007" cy="5541447"/>
          </a:xfrm>
          <a:prstGeom prst="rect">
            <a:avLst/>
          </a:prstGeom>
        </p:spPr>
      </p:pic>
      <p:sp>
        <p:nvSpPr>
          <p:cNvPr id="2" name="Title 1"/>
          <p:cNvSpPr>
            <a:spLocks noGrp="1"/>
          </p:cNvSpPr>
          <p:nvPr>
            <p:ph type="title"/>
          </p:nvPr>
        </p:nvSpPr>
        <p:spPr>
          <a:xfrm>
            <a:off x="1981200" y="274638"/>
            <a:ext cx="8229600" cy="804862"/>
          </a:xfrm>
        </p:spPr>
        <p:txBody>
          <a:bodyPr/>
          <a:lstStyle/>
          <a:p>
            <a:pPr algn="l"/>
            <a:r>
              <a:rPr lang="en-US" dirty="0"/>
              <a:t>Molecular Phylogenies </a:t>
            </a:r>
            <a:r>
              <a:rPr lang="en-US" sz="2800" dirty="0">
                <a:latin typeface="Wingdings"/>
                <a:ea typeface="Wingdings"/>
                <a:cs typeface="Wingdings"/>
                <a:sym typeface="Wingdings"/>
              </a:rPr>
              <a:t></a:t>
            </a:r>
            <a:r>
              <a:rPr lang="en-US" dirty="0"/>
              <a:t> </a:t>
            </a:r>
            <a:br>
              <a:rPr lang="en-US" dirty="0"/>
            </a:br>
            <a:r>
              <a:rPr lang="en-US" dirty="0"/>
              <a:t>				Lonely Ancestors </a:t>
            </a:r>
          </a:p>
        </p:txBody>
      </p:sp>
      <p:sp>
        <p:nvSpPr>
          <p:cNvPr id="6" name="TextBox 5"/>
          <p:cNvSpPr txBox="1"/>
          <p:nvPr/>
        </p:nvSpPr>
        <p:spPr>
          <a:xfrm>
            <a:off x="6568764" y="5810071"/>
            <a:ext cx="4099237" cy="923330"/>
          </a:xfrm>
          <a:prstGeom prst="rect">
            <a:avLst/>
          </a:prstGeom>
          <a:noFill/>
        </p:spPr>
        <p:txBody>
          <a:bodyPr wrap="none" rtlCol="0">
            <a:spAutoFit/>
          </a:bodyPr>
          <a:lstStyle/>
          <a:p>
            <a:r>
              <a:rPr lang="en-US" dirty="0">
                <a:solidFill>
                  <a:prstClr val="black"/>
                </a:solidFill>
              </a:rPr>
              <a:t>      From: </a:t>
            </a:r>
            <a:r>
              <a:rPr lang="en-US" dirty="0">
                <a:solidFill>
                  <a:prstClr val="black"/>
                </a:solidFill>
                <a:hlinkClick r:id="rId4"/>
              </a:rPr>
              <a:t>http://itol.embl.de/</a:t>
            </a:r>
            <a:r>
              <a:rPr lang="en-US" dirty="0">
                <a:solidFill>
                  <a:prstClr val="black"/>
                </a:solidFill>
              </a:rPr>
              <a:t>  </a:t>
            </a:r>
            <a:br>
              <a:rPr lang="en-US" dirty="0">
                <a:solidFill>
                  <a:prstClr val="black"/>
                </a:solidFill>
              </a:rPr>
            </a:br>
            <a:r>
              <a:rPr lang="en-US" dirty="0">
                <a:solidFill>
                  <a:prstClr val="black"/>
                </a:solidFill>
              </a:rPr>
              <a:t>      </a:t>
            </a:r>
            <a:r>
              <a:rPr lang="en-US" dirty="0" err="1">
                <a:solidFill>
                  <a:prstClr val="black"/>
                </a:solidFill>
              </a:rPr>
              <a:t>iTol</a:t>
            </a:r>
            <a:r>
              <a:rPr lang="en-US" dirty="0">
                <a:solidFill>
                  <a:prstClr val="black"/>
                </a:solidFill>
              </a:rPr>
              <a:t> The interactive Tree of Life</a:t>
            </a:r>
          </a:p>
          <a:p>
            <a:r>
              <a:rPr lang="en-US" dirty="0">
                <a:solidFill>
                  <a:prstClr val="black"/>
                </a:solidFill>
              </a:rPr>
              <a:t> </a:t>
            </a:r>
            <a:r>
              <a:rPr lang="en-US" dirty="0" err="1">
                <a:solidFill>
                  <a:prstClr val="black"/>
                </a:solidFill>
              </a:rPr>
              <a:t>Ciccarelli</a:t>
            </a:r>
            <a:r>
              <a:rPr lang="en-US" dirty="0">
                <a:solidFill>
                  <a:prstClr val="black"/>
                </a:solidFill>
              </a:rPr>
              <a:t> et al, Science. 2006 311 :1283-7</a:t>
            </a:r>
          </a:p>
        </p:txBody>
      </p:sp>
      <p:sp>
        <p:nvSpPr>
          <p:cNvPr id="8" name="TextBox 7"/>
          <p:cNvSpPr txBox="1"/>
          <p:nvPr/>
        </p:nvSpPr>
        <p:spPr>
          <a:xfrm>
            <a:off x="7543801" y="1981200"/>
            <a:ext cx="2819400" cy="4001096"/>
          </a:xfrm>
          <a:prstGeom prst="rect">
            <a:avLst/>
          </a:prstGeom>
          <a:noFill/>
        </p:spPr>
        <p:txBody>
          <a:bodyPr wrap="square" rtlCol="0">
            <a:spAutoFit/>
          </a:bodyPr>
          <a:lstStyle/>
          <a:p>
            <a:pPr marL="285750" indent="-285750">
              <a:buFont typeface="Arial"/>
              <a:buChar char="•"/>
            </a:pPr>
            <a:r>
              <a:rPr lang="en-US" sz="2000" dirty="0">
                <a:solidFill>
                  <a:prstClr val="black"/>
                </a:solidFill>
              </a:rPr>
              <a:t>Tree topology averaged over many genes (mainly ribosomal proteins).</a:t>
            </a:r>
          </a:p>
          <a:p>
            <a:pPr marL="285750" indent="-285750">
              <a:buFont typeface="Arial"/>
              <a:buChar char="•"/>
            </a:pPr>
            <a:r>
              <a:rPr lang="en-US" sz="2000" dirty="0">
                <a:solidFill>
                  <a:prstClr val="black"/>
                </a:solidFill>
              </a:rPr>
              <a:t>No reticulations.</a:t>
            </a:r>
          </a:p>
          <a:p>
            <a:pPr marL="285750" indent="-285750">
              <a:buFont typeface="Arial"/>
              <a:buChar char="•"/>
            </a:pPr>
            <a:r>
              <a:rPr lang="en-US" sz="2000" dirty="0">
                <a:solidFill>
                  <a:prstClr val="black"/>
                </a:solidFill>
              </a:rPr>
              <a:t>Branches do not reflect time.</a:t>
            </a:r>
          </a:p>
          <a:p>
            <a:pPr marL="285750" indent="-285750">
              <a:buFont typeface="Arial"/>
              <a:buChar char="•"/>
            </a:pPr>
            <a:r>
              <a:rPr lang="en-US" sz="2000" dirty="0">
                <a:solidFill>
                  <a:prstClr val="black"/>
                </a:solidFill>
              </a:rPr>
              <a:t>Only extant organisms and their lucky ancestors are includes</a:t>
            </a:r>
          </a:p>
          <a:p>
            <a:pPr marL="285750" indent="-285750">
              <a:buFont typeface="Arial"/>
              <a:buChar char="•"/>
            </a:pPr>
            <a:endParaRPr lang="en-US" dirty="0">
              <a:solidFill>
                <a:prstClr val="black"/>
              </a:solidFill>
            </a:endParaRPr>
          </a:p>
          <a:p>
            <a:pPr marL="285750" indent="-285750">
              <a:buFont typeface="Arial"/>
              <a:buChar char="•"/>
            </a:pPr>
            <a:endParaRPr lang="en-US" dirty="0">
              <a:solidFill>
                <a:prstClr val="black"/>
              </a:solidFill>
            </a:endParaRPr>
          </a:p>
          <a:p>
            <a:pPr marL="285750" indent="-285750">
              <a:buFont typeface="Arial"/>
              <a:buChar char="•"/>
            </a:pPr>
            <a:endParaRPr lang="en-US" dirty="0">
              <a:solidFill>
                <a:prstClr val="black"/>
              </a:solidFill>
            </a:endParaRPr>
          </a:p>
        </p:txBody>
      </p:sp>
      <p:sp>
        <p:nvSpPr>
          <p:cNvPr id="9" name="TextBox 8"/>
          <p:cNvSpPr txBox="1"/>
          <p:nvPr/>
        </p:nvSpPr>
        <p:spPr>
          <a:xfrm>
            <a:off x="7353507" y="1454834"/>
            <a:ext cx="2309046" cy="861774"/>
          </a:xfrm>
          <a:prstGeom prst="rect">
            <a:avLst/>
          </a:prstGeom>
          <a:noFill/>
        </p:spPr>
        <p:txBody>
          <a:bodyPr wrap="none" rtlCol="0">
            <a:spAutoFit/>
          </a:bodyPr>
          <a:lstStyle/>
          <a:p>
            <a:r>
              <a:rPr lang="en-US" sz="3200" dirty="0">
                <a:solidFill>
                  <a:prstClr val="black"/>
                </a:solidFill>
              </a:rPr>
              <a:t>Noteworthy:</a:t>
            </a:r>
          </a:p>
          <a:p>
            <a:endParaRPr lang="en-US" dirty="0">
              <a:solidFill>
                <a:prstClr val="black"/>
              </a:solidFill>
            </a:endParaRPr>
          </a:p>
        </p:txBody>
      </p:sp>
    </p:spTree>
    <p:extLst>
      <p:ext uri="{BB962C8B-B14F-4D97-AF65-F5344CB8AC3E}">
        <p14:creationId xmlns:p14="http://schemas.microsoft.com/office/powerpoint/2010/main" val="2174054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7" y="76208"/>
            <a:ext cx="4024313" cy="658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7411" name="Text Box 3"/>
          <p:cNvSpPr txBox="1">
            <a:spLocks noChangeArrowheads="1"/>
          </p:cNvSpPr>
          <p:nvPr/>
        </p:nvSpPr>
        <p:spPr bwMode="auto">
          <a:xfrm rot="-5400000">
            <a:off x="-1092813" y="3265795"/>
            <a:ext cx="5686065"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prstClr val="black"/>
                </a:solidFill>
                <a:latin typeface="Calibri"/>
              </a:rPr>
              <a:t>EXTANT LINEAGES FOR THE SIMULATIONS OF 50 LINEAGES</a:t>
            </a:r>
          </a:p>
        </p:txBody>
      </p:sp>
      <p:pic>
        <p:nvPicPr>
          <p:cNvPr id="65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990" y="96838"/>
            <a:ext cx="4383087" cy="6526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903012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5"/>
          <p:cNvSpPr txBox="1">
            <a:spLocks noChangeArrowheads="1"/>
          </p:cNvSpPr>
          <p:nvPr/>
        </p:nvSpPr>
        <p:spPr bwMode="auto">
          <a:xfrm>
            <a:off x="6114966" y="6379209"/>
            <a:ext cx="61087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From: http://</a:t>
            </a:r>
            <a:r>
              <a:rPr lang="en-US" sz="1800" dirty="0" err="1"/>
              <a:t>en.wikipedia.org</a:t>
            </a:r>
            <a:r>
              <a:rPr lang="en-US" sz="1800" dirty="0"/>
              <a:t>/wiki/</a:t>
            </a:r>
            <a:r>
              <a:rPr lang="en-US" sz="1800" dirty="0" err="1"/>
              <a:t>Late_Heavy_Bombardment</a:t>
            </a:r>
            <a:endParaRPr lang="en-US" sz="1800" dirty="0"/>
          </a:p>
        </p:txBody>
      </p:sp>
      <p:pic>
        <p:nvPicPr>
          <p:cNvPr id="163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77805" y="106215"/>
            <a:ext cx="5285690" cy="6645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Box 8"/>
          <p:cNvSpPr txBox="1">
            <a:spLocks noChangeArrowheads="1"/>
          </p:cNvSpPr>
          <p:nvPr/>
        </p:nvSpPr>
        <p:spPr bwMode="auto">
          <a:xfrm>
            <a:off x="2973319" y="-27780"/>
            <a:ext cx="6583363"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400" b="1" dirty="0"/>
              <a:t>Lunar Cataclysm and Today </a:t>
            </a:r>
          </a:p>
        </p:txBody>
      </p:sp>
      <p:sp>
        <p:nvSpPr>
          <p:cNvPr id="2" name="TextBox 1">
            <a:extLst>
              <a:ext uri="{FF2B5EF4-FFF2-40B4-BE49-F238E27FC236}">
                <a16:creationId xmlns:a16="http://schemas.microsoft.com/office/drawing/2014/main" id="{746FD21C-2891-1E45-A77B-59693BC1DA7D}"/>
              </a:ext>
            </a:extLst>
          </p:cNvPr>
          <p:cNvSpPr txBox="1"/>
          <p:nvPr/>
        </p:nvSpPr>
        <p:spPr>
          <a:xfrm>
            <a:off x="7897738" y="1664208"/>
            <a:ext cx="4325928" cy="461665"/>
          </a:xfrm>
          <a:prstGeom prst="rect">
            <a:avLst/>
          </a:prstGeom>
          <a:noFill/>
        </p:spPr>
        <p:txBody>
          <a:bodyPr wrap="none" rtlCol="0">
            <a:spAutoFit/>
          </a:bodyPr>
          <a:lstStyle/>
          <a:p>
            <a:r>
              <a:rPr lang="en-US" sz="2400" dirty="0"/>
              <a:t>The cratering record of the moon</a:t>
            </a:r>
          </a:p>
        </p:txBody>
      </p:sp>
    </p:spTree>
    <p:extLst>
      <p:ext uri="{BB962C8B-B14F-4D97-AF65-F5344CB8AC3E}">
        <p14:creationId xmlns:p14="http://schemas.microsoft.com/office/powerpoint/2010/main" val="948476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6"/>
          <p:cNvSpPr txBox="1">
            <a:spLocks noChangeArrowheads="1"/>
          </p:cNvSpPr>
          <p:nvPr/>
        </p:nvSpPr>
        <p:spPr bwMode="auto">
          <a:xfrm rot="5400000">
            <a:off x="7259990" y="2946065"/>
            <a:ext cx="6223284" cy="3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From: </a:t>
            </a:r>
            <a:r>
              <a:rPr lang="pl-PL" sz="1800" dirty="0"/>
              <a:t>http://</a:t>
            </a:r>
            <a:r>
              <a:rPr lang="pl-PL" sz="1800" dirty="0" err="1"/>
              <a:t>www.origin-life.gr.jp</a:t>
            </a:r>
            <a:r>
              <a:rPr lang="pl-PL" sz="1800" dirty="0"/>
              <a:t>/3603/3603055/3603055.html</a:t>
            </a:r>
            <a:r>
              <a:rPr lang="en-US" sz="1800" dirty="0"/>
              <a:t> </a:t>
            </a:r>
          </a:p>
        </p:txBody>
      </p:sp>
      <p:pic>
        <p:nvPicPr>
          <p:cNvPr id="1843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4334" y="-13775"/>
            <a:ext cx="7365787" cy="6109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871134" y="6096002"/>
            <a:ext cx="7107908" cy="646331"/>
          </a:xfrm>
          <a:prstGeom prst="rect">
            <a:avLst/>
          </a:prstGeom>
          <a:noFill/>
        </p:spPr>
        <p:txBody>
          <a:bodyPr wrap="none" rtlCol="0">
            <a:spAutoFit/>
          </a:bodyPr>
          <a:lstStyle/>
          <a:p>
            <a:r>
              <a:rPr lang="en-US" dirty="0"/>
              <a:t>Alternative: tail of early heavy bombardment; however, see </a:t>
            </a:r>
            <a:r>
              <a:rPr lang="en-US" dirty="0" err="1"/>
              <a:t>Marchi</a:t>
            </a:r>
            <a:r>
              <a:rPr lang="en-US" dirty="0"/>
              <a:t> et al. </a:t>
            </a:r>
            <a:br>
              <a:rPr lang="en-US" dirty="0"/>
            </a:br>
            <a:r>
              <a:rPr lang="en-US" dirty="0"/>
              <a:t>Nature 511:578-82 2014 for an update on the early impact history.   </a:t>
            </a:r>
          </a:p>
        </p:txBody>
      </p:sp>
    </p:spTree>
    <p:extLst>
      <p:ext uri="{BB962C8B-B14F-4D97-AF65-F5344CB8AC3E}">
        <p14:creationId xmlns:p14="http://schemas.microsoft.com/office/powerpoint/2010/main" val="1407023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494" y="1819564"/>
            <a:ext cx="11144764" cy="3718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TextBox 4"/>
          <p:cNvSpPr txBox="1">
            <a:spLocks noChangeArrowheads="1"/>
          </p:cNvSpPr>
          <p:nvPr/>
        </p:nvSpPr>
        <p:spPr bwMode="auto">
          <a:xfrm>
            <a:off x="2030414" y="287338"/>
            <a:ext cx="8637587" cy="129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Simulation showing the outer planets and the Kuiper belt:</a:t>
            </a:r>
          </a:p>
          <a:p>
            <a:pPr eaLnBrk="1" hangingPunct="1"/>
            <a:r>
              <a:rPr lang="en-US" sz="1800"/>
              <a:t>a) Before Jupiter–Saturn 2:1 resonance.</a:t>
            </a:r>
          </a:p>
          <a:p>
            <a:pPr eaLnBrk="1" hangingPunct="1"/>
            <a:r>
              <a:rPr lang="en-US" sz="1800"/>
              <a:t>b) Scattering of Kuiper belt objects into the Solar System after the orbital shift of Neptune.</a:t>
            </a:r>
          </a:p>
          <a:p>
            <a:pPr eaLnBrk="1" hangingPunct="1"/>
            <a:r>
              <a:rPr lang="en-US" sz="1800"/>
              <a:t>c) After ejection of Kuiper belt bodies by Jupiter.</a:t>
            </a:r>
          </a:p>
        </p:txBody>
      </p:sp>
      <p:sp>
        <p:nvSpPr>
          <p:cNvPr id="17411" name="TextBox 5"/>
          <p:cNvSpPr txBox="1">
            <a:spLocks noChangeArrowheads="1"/>
          </p:cNvSpPr>
          <p:nvPr/>
        </p:nvSpPr>
        <p:spPr bwMode="auto">
          <a:xfrm>
            <a:off x="2391209" y="6128472"/>
            <a:ext cx="61087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From: http://</a:t>
            </a:r>
            <a:r>
              <a:rPr lang="en-US" sz="1800" dirty="0" err="1"/>
              <a:t>en.wikipedia.org</a:t>
            </a:r>
            <a:r>
              <a:rPr lang="en-US" sz="1800" dirty="0"/>
              <a:t>/wiki/</a:t>
            </a:r>
            <a:r>
              <a:rPr lang="en-US" sz="1800" dirty="0" err="1"/>
              <a:t>Late_Heavy_Bombardment</a:t>
            </a:r>
            <a:endParaRPr lang="en-US" sz="1800" dirty="0"/>
          </a:p>
        </p:txBody>
      </p:sp>
    </p:spTree>
    <p:extLst>
      <p:ext uri="{BB962C8B-B14F-4D97-AF65-F5344CB8AC3E}">
        <p14:creationId xmlns:p14="http://schemas.microsoft.com/office/powerpoint/2010/main" val="26626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5CFB-86D4-5343-B85E-4DEBD2D7F0D5}"/>
              </a:ext>
            </a:extLst>
          </p:cNvPr>
          <p:cNvSpPr>
            <a:spLocks noGrp="1"/>
          </p:cNvSpPr>
          <p:nvPr>
            <p:ph type="title"/>
          </p:nvPr>
        </p:nvSpPr>
        <p:spPr>
          <a:xfrm>
            <a:off x="-1" y="274638"/>
            <a:ext cx="12063845" cy="1143000"/>
          </a:xfrm>
        </p:spPr>
        <p:txBody>
          <a:bodyPr/>
          <a:lstStyle/>
          <a:p>
            <a:r>
              <a:rPr lang="en-US" i="1" dirty="0"/>
              <a:t>Exception </a:t>
            </a:r>
            <a:r>
              <a:rPr lang="en-US" dirty="0"/>
              <a:t>to the transitive property of homology</a:t>
            </a:r>
            <a:br>
              <a:rPr lang="en-US" dirty="0"/>
            </a:br>
            <a:r>
              <a:rPr lang="en-US" dirty="0"/>
              <a:t> </a:t>
            </a:r>
          </a:p>
        </p:txBody>
      </p:sp>
      <p:sp>
        <p:nvSpPr>
          <p:cNvPr id="3" name="Content Placeholder 2">
            <a:extLst>
              <a:ext uri="{FF2B5EF4-FFF2-40B4-BE49-F238E27FC236}">
                <a16:creationId xmlns:a16="http://schemas.microsoft.com/office/drawing/2014/main" id="{619DA2C6-521E-A741-B7B3-5DE7E977F92A}"/>
              </a:ext>
            </a:extLst>
          </p:cNvPr>
          <p:cNvSpPr>
            <a:spLocks noGrp="1"/>
          </p:cNvSpPr>
          <p:nvPr>
            <p:ph idx="1"/>
          </p:nvPr>
        </p:nvSpPr>
        <p:spPr>
          <a:xfrm>
            <a:off x="357808" y="931024"/>
            <a:ext cx="11224591" cy="1279593"/>
          </a:xfrm>
        </p:spPr>
        <p:txBody>
          <a:bodyPr/>
          <a:lstStyle/>
          <a:p>
            <a:pPr marL="0" indent="0">
              <a:buNone/>
            </a:pPr>
            <a:r>
              <a:rPr lang="en-US" sz="2400" dirty="0"/>
              <a:t>In a pairwise blast search multiple components in the query might be revealed as follows: </a:t>
            </a:r>
          </a:p>
          <a:p>
            <a:pPr marL="0" indent="0">
              <a:buNone/>
            </a:pPr>
            <a:r>
              <a:rPr lang="en-US" dirty="0"/>
              <a:t>Query: GI 6320016 (V-ATPase a-SU from Yeast)</a:t>
            </a:r>
          </a:p>
        </p:txBody>
      </p:sp>
      <p:pic>
        <p:nvPicPr>
          <p:cNvPr id="20" name="Picture 19">
            <a:extLst>
              <a:ext uri="{FF2B5EF4-FFF2-40B4-BE49-F238E27FC236}">
                <a16:creationId xmlns:a16="http://schemas.microsoft.com/office/drawing/2014/main" id="{A8B044FC-391B-C94D-B95F-30BBB879365E}"/>
              </a:ext>
            </a:extLst>
          </p:cNvPr>
          <p:cNvPicPr>
            <a:picLocks noChangeAspect="1"/>
          </p:cNvPicPr>
          <p:nvPr/>
        </p:nvPicPr>
        <p:blipFill>
          <a:blip r:embed="rId2"/>
          <a:stretch>
            <a:fillRect/>
          </a:stretch>
        </p:blipFill>
        <p:spPr>
          <a:xfrm>
            <a:off x="4254500" y="4235358"/>
            <a:ext cx="7937500" cy="1892300"/>
          </a:xfrm>
          <a:prstGeom prst="rect">
            <a:avLst/>
          </a:prstGeom>
        </p:spPr>
      </p:pic>
      <p:sp>
        <p:nvSpPr>
          <p:cNvPr id="4" name="Rectangle 3">
            <a:extLst>
              <a:ext uri="{FF2B5EF4-FFF2-40B4-BE49-F238E27FC236}">
                <a16:creationId xmlns:a16="http://schemas.microsoft.com/office/drawing/2014/main" id="{FB5213C6-4661-1544-850C-AA86DF1BAFE2}"/>
              </a:ext>
            </a:extLst>
          </p:cNvPr>
          <p:cNvSpPr/>
          <p:nvPr/>
        </p:nvSpPr>
        <p:spPr>
          <a:xfrm>
            <a:off x="1181100" y="1525099"/>
            <a:ext cx="131765" cy="369267"/>
          </a:xfrm>
          <a:prstGeom prst="rect">
            <a:avLst/>
          </a:prstGeom>
        </p:spPr>
        <p:txBody>
          <a:bodyPr wrap="none">
            <a:spAutoFit/>
          </a:bodyPr>
          <a:lstStyle/>
          <a:p>
            <a:r>
              <a:rPr lang="en-US" dirty="0">
                <a:latin typeface="Cambria" panose="02040503050406030204" pitchFamily="18" charset="0"/>
              </a:rPr>
              <a:t>6320016 (V‐ATPase A‐SU from Yeast) </a:t>
            </a:r>
            <a:endParaRPr lang="en-US" dirty="0"/>
          </a:p>
        </p:txBody>
      </p:sp>
      <p:sp>
        <p:nvSpPr>
          <p:cNvPr id="5" name="Rectangle 4">
            <a:extLst>
              <a:ext uri="{FF2B5EF4-FFF2-40B4-BE49-F238E27FC236}">
                <a16:creationId xmlns:a16="http://schemas.microsoft.com/office/drawing/2014/main" id="{501AA660-19D4-C844-A734-E2FC14E9AA5C}"/>
              </a:ext>
            </a:extLst>
          </p:cNvPr>
          <p:cNvSpPr/>
          <p:nvPr/>
        </p:nvSpPr>
        <p:spPr>
          <a:xfrm>
            <a:off x="114300" y="2385831"/>
            <a:ext cx="1697901" cy="461665"/>
          </a:xfrm>
          <a:prstGeom prst="rect">
            <a:avLst/>
          </a:prstGeom>
        </p:spPr>
        <p:txBody>
          <a:bodyPr wrap="none">
            <a:spAutoFit/>
          </a:bodyPr>
          <a:lstStyle/>
          <a:p>
            <a:r>
              <a:rPr lang="en-US" sz="2400" dirty="0"/>
              <a:t>Homolog 1: </a:t>
            </a:r>
          </a:p>
        </p:txBody>
      </p:sp>
      <p:sp>
        <p:nvSpPr>
          <p:cNvPr id="7" name="Rectangle 6">
            <a:extLst>
              <a:ext uri="{FF2B5EF4-FFF2-40B4-BE49-F238E27FC236}">
                <a16:creationId xmlns:a16="http://schemas.microsoft.com/office/drawing/2014/main" id="{82C0EECC-980D-C847-8EAA-A230BA611A26}"/>
              </a:ext>
            </a:extLst>
          </p:cNvPr>
          <p:cNvSpPr/>
          <p:nvPr/>
        </p:nvSpPr>
        <p:spPr>
          <a:xfrm>
            <a:off x="114300" y="4416551"/>
            <a:ext cx="1697901" cy="461665"/>
          </a:xfrm>
          <a:prstGeom prst="rect">
            <a:avLst/>
          </a:prstGeom>
        </p:spPr>
        <p:txBody>
          <a:bodyPr wrap="none">
            <a:spAutoFit/>
          </a:bodyPr>
          <a:lstStyle/>
          <a:p>
            <a:r>
              <a:rPr lang="en-US" sz="2400" dirty="0"/>
              <a:t>Homolog 2: </a:t>
            </a:r>
          </a:p>
        </p:txBody>
      </p:sp>
      <p:pic>
        <p:nvPicPr>
          <p:cNvPr id="6" name="Picture 5">
            <a:extLst>
              <a:ext uri="{FF2B5EF4-FFF2-40B4-BE49-F238E27FC236}">
                <a16:creationId xmlns:a16="http://schemas.microsoft.com/office/drawing/2014/main" id="{B2C0C08F-0A71-3B4E-90D5-333AEEB147B3}"/>
              </a:ext>
            </a:extLst>
          </p:cNvPr>
          <p:cNvPicPr>
            <a:picLocks noChangeAspect="1"/>
          </p:cNvPicPr>
          <p:nvPr/>
        </p:nvPicPr>
        <p:blipFill>
          <a:blip r:embed="rId3"/>
          <a:stretch>
            <a:fillRect/>
          </a:stretch>
        </p:blipFill>
        <p:spPr>
          <a:xfrm>
            <a:off x="4254500" y="2162001"/>
            <a:ext cx="7937500" cy="1841500"/>
          </a:xfrm>
          <a:prstGeom prst="rect">
            <a:avLst/>
          </a:prstGeom>
        </p:spPr>
      </p:pic>
      <p:sp>
        <p:nvSpPr>
          <p:cNvPr id="10" name="Rectangle 9">
            <a:extLst>
              <a:ext uri="{FF2B5EF4-FFF2-40B4-BE49-F238E27FC236}">
                <a16:creationId xmlns:a16="http://schemas.microsoft.com/office/drawing/2014/main" id="{D72F5ECD-7678-A847-BEE6-9E5E38621E1E}"/>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11" name="Rectangle 10">
            <a:extLst>
              <a:ext uri="{FF2B5EF4-FFF2-40B4-BE49-F238E27FC236}">
                <a16:creationId xmlns:a16="http://schemas.microsoft.com/office/drawing/2014/main" id="{EC494031-0F33-3649-A432-5E6154F55489}"/>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12" name="Rectangle 11">
            <a:extLst>
              <a:ext uri="{FF2B5EF4-FFF2-40B4-BE49-F238E27FC236}">
                <a16:creationId xmlns:a16="http://schemas.microsoft.com/office/drawing/2014/main" id="{FC53F447-FBE4-5946-8280-905D5E0FEF14}"/>
              </a:ext>
            </a:extLst>
          </p:cNvPr>
          <p:cNvSpPr/>
          <p:nvPr/>
        </p:nvSpPr>
        <p:spPr>
          <a:xfrm>
            <a:off x="6003667" y="2332386"/>
            <a:ext cx="184666" cy="2193228"/>
          </a:xfrm>
          <a:prstGeom prst="rect">
            <a:avLst/>
          </a:prstGeom>
        </p:spPr>
        <p:txBody>
          <a:bodyPr wrap="none">
            <a:spAutoFit/>
          </a:bodyPr>
          <a:lstStyle/>
          <a:p>
            <a:r>
              <a:rPr lang="en-US" dirty="0"/>
              <a:t>GI 1303679 (V‐ATPase A‐SU  from  Acetabularia) </a:t>
            </a:r>
          </a:p>
        </p:txBody>
      </p:sp>
      <p:sp>
        <p:nvSpPr>
          <p:cNvPr id="9" name="TextBox 8">
            <a:extLst>
              <a:ext uri="{FF2B5EF4-FFF2-40B4-BE49-F238E27FC236}">
                <a16:creationId xmlns:a16="http://schemas.microsoft.com/office/drawing/2014/main" id="{BED6F81A-9293-FE4C-B45F-3834C48D7850}"/>
              </a:ext>
            </a:extLst>
          </p:cNvPr>
          <p:cNvSpPr txBox="1"/>
          <p:nvPr/>
        </p:nvSpPr>
        <p:spPr>
          <a:xfrm>
            <a:off x="357808" y="3038321"/>
            <a:ext cx="3258777" cy="369332"/>
          </a:xfrm>
          <a:prstGeom prst="rect">
            <a:avLst/>
          </a:prstGeom>
          <a:noFill/>
        </p:spPr>
        <p:txBody>
          <a:bodyPr wrap="none" rtlCol="0">
            <a:spAutoFit/>
          </a:bodyPr>
          <a:lstStyle/>
          <a:p>
            <a:r>
              <a:rPr lang="en-US" dirty="0"/>
              <a:t>V-ATPase a-SU from </a:t>
            </a:r>
            <a:r>
              <a:rPr lang="en-US" i="1" dirty="0">
                <a:hlinkClick r:id="rId4"/>
              </a:rPr>
              <a:t>Acetabularia</a:t>
            </a:r>
            <a:endParaRPr lang="en-US" i="1" dirty="0"/>
          </a:p>
        </p:txBody>
      </p:sp>
      <p:sp>
        <p:nvSpPr>
          <p:cNvPr id="13" name="TextBox 12">
            <a:extLst>
              <a:ext uri="{FF2B5EF4-FFF2-40B4-BE49-F238E27FC236}">
                <a16:creationId xmlns:a16="http://schemas.microsoft.com/office/drawing/2014/main" id="{5F0F72C4-9A64-4247-AA7E-79B05B7DFBF9}"/>
              </a:ext>
            </a:extLst>
          </p:cNvPr>
          <p:cNvSpPr txBox="1"/>
          <p:nvPr/>
        </p:nvSpPr>
        <p:spPr>
          <a:xfrm>
            <a:off x="357808" y="5148235"/>
            <a:ext cx="2955874" cy="369332"/>
          </a:xfrm>
          <a:prstGeom prst="rect">
            <a:avLst/>
          </a:prstGeom>
          <a:noFill/>
        </p:spPr>
        <p:txBody>
          <a:bodyPr wrap="none" rtlCol="0">
            <a:spAutoFit/>
          </a:bodyPr>
          <a:lstStyle/>
          <a:p>
            <a:r>
              <a:rPr lang="en-US" dirty="0">
                <a:hlinkClick r:id="rId5"/>
              </a:rPr>
              <a:t>HO-endonuclease </a:t>
            </a:r>
            <a:r>
              <a:rPr lang="en-US" dirty="0"/>
              <a:t>from Yeast </a:t>
            </a:r>
          </a:p>
        </p:txBody>
      </p:sp>
    </p:spTree>
    <p:extLst>
      <p:ext uri="{BB962C8B-B14F-4D97-AF65-F5344CB8AC3E}">
        <p14:creationId xmlns:p14="http://schemas.microsoft.com/office/powerpoint/2010/main" val="2922395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3703-B901-3D40-85B8-A579272EC1A2}"/>
              </a:ext>
            </a:extLst>
          </p:cNvPr>
          <p:cNvSpPr>
            <a:spLocks noGrp="1"/>
          </p:cNvSpPr>
          <p:nvPr>
            <p:ph type="title"/>
          </p:nvPr>
        </p:nvSpPr>
        <p:spPr>
          <a:xfrm>
            <a:off x="609600" y="274638"/>
            <a:ext cx="10972800" cy="754075"/>
          </a:xfrm>
        </p:spPr>
        <p:txBody>
          <a:bodyPr/>
          <a:lstStyle/>
          <a:p>
            <a:r>
              <a:rPr lang="en-US" dirty="0"/>
              <a:t>Early Earth</a:t>
            </a:r>
          </a:p>
        </p:txBody>
      </p:sp>
      <p:sp>
        <p:nvSpPr>
          <p:cNvPr id="3" name="Content Placeholder 2">
            <a:extLst>
              <a:ext uri="{FF2B5EF4-FFF2-40B4-BE49-F238E27FC236}">
                <a16:creationId xmlns:a16="http://schemas.microsoft.com/office/drawing/2014/main" id="{F8958B6D-CA4C-BB4E-8728-B750212BEE98}"/>
              </a:ext>
            </a:extLst>
          </p:cNvPr>
          <p:cNvSpPr>
            <a:spLocks noGrp="1"/>
          </p:cNvSpPr>
          <p:nvPr>
            <p:ph idx="1"/>
          </p:nvPr>
        </p:nvSpPr>
        <p:spPr>
          <a:xfrm>
            <a:off x="609600" y="1166018"/>
            <a:ext cx="11313226" cy="4525963"/>
          </a:xfrm>
        </p:spPr>
        <p:txBody>
          <a:bodyPr/>
          <a:lstStyle/>
          <a:p>
            <a:r>
              <a:rPr lang="en-US" dirty="0"/>
              <a:t>Early Earth was spinning at a much faster rate: according to computer models, Earth had a </a:t>
            </a:r>
            <a:r>
              <a:rPr lang="en-US" b="1" dirty="0"/>
              <a:t>six-hour day </a:t>
            </a:r>
            <a:r>
              <a:rPr lang="en-US" dirty="0"/>
              <a:t>4.5 billion years ago! Since then, with the help of our Moon, Earth has been slowing down and our days have been getting longer.</a:t>
            </a:r>
          </a:p>
          <a:p>
            <a:r>
              <a:rPr lang="en-US" dirty="0"/>
              <a:t> ... the Moon was even closer to Earth. Billions of years ago, the Moon was 10 times closer and </a:t>
            </a:r>
            <a:r>
              <a:rPr lang="en-US" b="1" dirty="0"/>
              <a:t>tides were 1000 times higher</a:t>
            </a:r>
            <a:r>
              <a:rPr lang="en-US" dirty="0"/>
              <a:t>. Scientists believe that these extreme tides occurred once every three hours because the Earth was spinning more rapidly. The tides eroded the coastal areas, adding minerals to the oceans. </a:t>
            </a:r>
          </a:p>
          <a:p>
            <a:pPr marL="0" indent="0">
              <a:buNone/>
            </a:pPr>
            <a:r>
              <a:rPr lang="en-US" sz="2400" dirty="0"/>
              <a:t>From:  the Lunar Planetary Institute https://</a:t>
            </a:r>
            <a:r>
              <a:rPr lang="en-US" sz="2400" dirty="0" err="1"/>
              <a:t>www.lpi.usra.edu</a:t>
            </a:r>
            <a:r>
              <a:rPr lang="en-US" sz="2400" dirty="0"/>
              <a:t>/education/explore/</a:t>
            </a:r>
            <a:r>
              <a:rPr lang="en-US" sz="2400" dirty="0" err="1"/>
              <a:t>marvelMoon</a:t>
            </a:r>
            <a:r>
              <a:rPr lang="en-US" sz="2400" dirty="0"/>
              <a:t>/background/moon-influence/</a:t>
            </a:r>
          </a:p>
        </p:txBody>
      </p:sp>
    </p:spTree>
    <p:extLst>
      <p:ext uri="{BB962C8B-B14F-4D97-AF65-F5344CB8AC3E}">
        <p14:creationId xmlns:p14="http://schemas.microsoft.com/office/powerpoint/2010/main" val="824898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5345" y="1"/>
            <a:ext cx="5348670" cy="5823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4"/>
          <p:cNvSpPr>
            <a:spLocks noChangeArrowheads="1"/>
          </p:cNvSpPr>
          <p:nvPr/>
        </p:nvSpPr>
        <p:spPr bwMode="auto">
          <a:xfrm>
            <a:off x="1828800" y="5850065"/>
            <a:ext cx="8534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457200"/>
            <a:r>
              <a:rPr lang="en-US" dirty="0">
                <a:solidFill>
                  <a:prstClr val="black"/>
                </a:solidFill>
              </a:rPr>
              <a:t>Fig. 3. The classical </a:t>
            </a:r>
            <a:r>
              <a:rPr lang="en-US" dirty="0" err="1">
                <a:solidFill>
                  <a:prstClr val="black"/>
                </a:solidFill>
              </a:rPr>
              <a:t>SSUrRNA</a:t>
            </a:r>
            <a:r>
              <a:rPr lang="en-US" dirty="0">
                <a:solidFill>
                  <a:prstClr val="black"/>
                </a:solidFill>
              </a:rPr>
              <a:t> distance tree, presented as rooted in the bacterial branch. Bold lines indicate extreme hyperthermophiles. From Stetter (1996).</a:t>
            </a:r>
          </a:p>
        </p:txBody>
      </p:sp>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83543" y="1851026"/>
            <a:ext cx="5684838" cy="184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2020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6463" y="850900"/>
            <a:ext cx="5842000"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TextBox 2"/>
          <p:cNvSpPr txBox="1">
            <a:spLocks noChangeArrowheads="1"/>
          </p:cNvSpPr>
          <p:nvPr/>
        </p:nvSpPr>
        <p:spPr bwMode="auto">
          <a:xfrm>
            <a:off x="4114801" y="282575"/>
            <a:ext cx="482917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Near frustration of early life</a:t>
            </a:r>
          </a:p>
        </p:txBody>
      </p:sp>
      <p:pic>
        <p:nvPicPr>
          <p:cNvPr id="30723" name="Picture 3"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59363"/>
            <a:ext cx="91440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TextBox 4"/>
          <p:cNvSpPr txBox="1">
            <a:spLocks noChangeArrowheads="1"/>
          </p:cNvSpPr>
          <p:nvPr/>
        </p:nvSpPr>
        <p:spPr bwMode="auto">
          <a:xfrm>
            <a:off x="1524000" y="5884864"/>
            <a:ext cx="91440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Gogarten-Boekels M, Hilario E, Gogarten JP. Orig Life Evol Biosph. 1995 Jun;25(1-3):251-64. </a:t>
            </a:r>
            <a:r>
              <a:rPr lang="en-US" sz="1800" b="1"/>
              <a:t>The effects of heavy meteorite bombardment on the early evolution</a:t>
            </a:r>
            <a:br>
              <a:rPr lang="en-US" sz="1800" b="1"/>
            </a:br>
            <a:r>
              <a:rPr lang="en-US" sz="1800" b="1"/>
              <a:t>—the emergence of the three domains of life.</a:t>
            </a:r>
          </a:p>
        </p:txBody>
      </p:sp>
    </p:spTree>
    <p:extLst>
      <p:ext uri="{BB962C8B-B14F-4D97-AF65-F5344CB8AC3E}">
        <p14:creationId xmlns:p14="http://schemas.microsoft.com/office/powerpoint/2010/main" val="3122744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38868" y="452980"/>
            <a:ext cx="8458200" cy="1143000"/>
          </a:xfrm>
        </p:spPr>
        <p:txBody>
          <a:bodyPr/>
          <a:lstStyle/>
          <a:p>
            <a:pPr algn="just"/>
            <a:r>
              <a:rPr lang="en-US" sz="2800" b="1" dirty="0"/>
              <a:t>LUCA (located on the “bacterial branch”) was less thermophilic than the ancestor of the bacterial and archaeal domains </a:t>
            </a:r>
          </a:p>
        </p:txBody>
      </p:sp>
      <p:sp>
        <p:nvSpPr>
          <p:cNvPr id="3" name="Content Placeholder 2"/>
          <p:cNvSpPr>
            <a:spLocks noGrp="1"/>
          </p:cNvSpPr>
          <p:nvPr>
            <p:ph idx="1"/>
          </p:nvPr>
        </p:nvSpPr>
        <p:spPr>
          <a:xfrm>
            <a:off x="2065868" y="1799180"/>
            <a:ext cx="8445500" cy="4724400"/>
          </a:xfrm>
        </p:spPr>
        <p:txBody>
          <a:bodyPr/>
          <a:lstStyle/>
          <a:p>
            <a:pPr>
              <a:lnSpc>
                <a:spcPct val="110000"/>
              </a:lnSpc>
            </a:pPr>
            <a:r>
              <a:rPr lang="en-US" sz="2400" dirty="0" err="1">
                <a:latin typeface="Times"/>
                <a:cs typeface="Times"/>
              </a:rPr>
              <a:t>Boussau</a:t>
            </a:r>
            <a:r>
              <a:rPr lang="en-US" sz="2400" dirty="0">
                <a:latin typeface="Times"/>
                <a:cs typeface="Times"/>
              </a:rPr>
              <a:t>, B, </a:t>
            </a:r>
            <a:r>
              <a:rPr lang="en-US" sz="2400" dirty="0" err="1">
                <a:latin typeface="Times"/>
                <a:cs typeface="Times"/>
              </a:rPr>
              <a:t>Blanquart</a:t>
            </a:r>
            <a:r>
              <a:rPr lang="en-US" sz="2400" dirty="0">
                <a:latin typeface="Times"/>
                <a:cs typeface="Times"/>
              </a:rPr>
              <a:t>, S, </a:t>
            </a:r>
            <a:r>
              <a:rPr lang="en-US" sz="2400" dirty="0" err="1">
                <a:latin typeface="Times"/>
                <a:cs typeface="Times"/>
              </a:rPr>
              <a:t>Necsulea</a:t>
            </a:r>
            <a:r>
              <a:rPr lang="en-US" sz="2400" dirty="0">
                <a:latin typeface="Times"/>
                <a:cs typeface="Times"/>
              </a:rPr>
              <a:t>, A, </a:t>
            </a:r>
            <a:r>
              <a:rPr lang="en-US" sz="2400" dirty="0" err="1">
                <a:latin typeface="Times"/>
                <a:cs typeface="Times"/>
              </a:rPr>
              <a:t>Lartillot</a:t>
            </a:r>
            <a:r>
              <a:rPr lang="en-US" sz="2400" dirty="0">
                <a:latin typeface="Times"/>
                <a:cs typeface="Times"/>
              </a:rPr>
              <a:t>, N and </a:t>
            </a:r>
            <a:r>
              <a:rPr lang="en-US" sz="2400" dirty="0" err="1">
                <a:latin typeface="Times"/>
                <a:cs typeface="Times"/>
              </a:rPr>
              <a:t>Gouy</a:t>
            </a:r>
            <a:r>
              <a:rPr lang="en-US" sz="2400" dirty="0">
                <a:latin typeface="Times"/>
                <a:cs typeface="Times"/>
              </a:rPr>
              <a:t>, M (2008). Parallel adaptations to high temperatures in the </a:t>
            </a:r>
            <a:r>
              <a:rPr lang="en-US" sz="2400" dirty="0" err="1">
                <a:latin typeface="Times"/>
                <a:cs typeface="Times"/>
              </a:rPr>
              <a:t>Archaean</a:t>
            </a:r>
            <a:r>
              <a:rPr lang="en-US" sz="2400" dirty="0">
                <a:latin typeface="Times"/>
                <a:cs typeface="Times"/>
              </a:rPr>
              <a:t> eon. </a:t>
            </a:r>
            <a:r>
              <a:rPr lang="en-US" sz="2400" i="1" dirty="0">
                <a:latin typeface="Times"/>
                <a:cs typeface="Times"/>
              </a:rPr>
              <a:t>Nature</a:t>
            </a:r>
            <a:r>
              <a:rPr lang="en-US" sz="2400" dirty="0">
                <a:latin typeface="Times"/>
                <a:cs typeface="Times"/>
              </a:rPr>
              <a:t> </a:t>
            </a:r>
            <a:r>
              <a:rPr lang="en-US" sz="2400" b="1" dirty="0">
                <a:latin typeface="Times"/>
                <a:cs typeface="Times"/>
              </a:rPr>
              <a:t>456</a:t>
            </a:r>
            <a:r>
              <a:rPr lang="en-US" sz="2400" dirty="0">
                <a:latin typeface="Times"/>
                <a:cs typeface="Times"/>
              </a:rPr>
              <a:t>(7224): 942-945</a:t>
            </a:r>
            <a:br>
              <a:rPr lang="en-US" sz="2400" dirty="0">
                <a:latin typeface="Times"/>
                <a:cs typeface="Times"/>
              </a:rPr>
            </a:br>
            <a:r>
              <a:rPr lang="en-US" sz="2400" dirty="0">
                <a:latin typeface="Times"/>
                <a:cs typeface="Times"/>
              </a:rPr>
              <a:t>Reconstruction of ancestral protein and rRNA sequences </a:t>
            </a:r>
            <a:br>
              <a:rPr lang="en-US" sz="2400" dirty="0">
                <a:latin typeface="Times"/>
                <a:cs typeface="Times"/>
              </a:rPr>
            </a:br>
            <a:r>
              <a:rPr lang="en-US" sz="2400" dirty="0">
                <a:latin typeface="Times"/>
                <a:cs typeface="Times"/>
              </a:rPr>
              <a:t>Based on IVYWREL and rRNA stem G+C content LUCA was less thermophilic than the domain ancestors.</a:t>
            </a:r>
          </a:p>
          <a:p>
            <a:pPr>
              <a:lnSpc>
                <a:spcPct val="110000"/>
              </a:lnSpc>
            </a:pPr>
            <a:r>
              <a:rPr lang="en-US" sz="2400" dirty="0" err="1">
                <a:latin typeface="Times"/>
                <a:cs typeface="Times"/>
              </a:rPr>
              <a:t>Galtier</a:t>
            </a:r>
            <a:r>
              <a:rPr lang="en-US" sz="2400" dirty="0">
                <a:latin typeface="Times"/>
                <a:cs typeface="Times"/>
              </a:rPr>
              <a:t>, N, </a:t>
            </a:r>
            <a:r>
              <a:rPr lang="en-US" sz="2400" dirty="0" err="1">
                <a:latin typeface="Times"/>
                <a:cs typeface="Times"/>
              </a:rPr>
              <a:t>Tourasse</a:t>
            </a:r>
            <a:r>
              <a:rPr lang="en-US" sz="2400" dirty="0">
                <a:latin typeface="Times"/>
                <a:cs typeface="Times"/>
              </a:rPr>
              <a:t>, N and </a:t>
            </a:r>
            <a:r>
              <a:rPr lang="en-US" sz="2400" dirty="0" err="1">
                <a:latin typeface="Times"/>
                <a:cs typeface="Times"/>
              </a:rPr>
              <a:t>Gouy</a:t>
            </a:r>
            <a:r>
              <a:rPr lang="en-US" sz="2400" dirty="0">
                <a:latin typeface="Times"/>
                <a:cs typeface="Times"/>
              </a:rPr>
              <a:t>, M (1999). </a:t>
            </a:r>
            <a:br>
              <a:rPr lang="en-US" sz="2400" dirty="0">
                <a:latin typeface="Times"/>
                <a:cs typeface="Times"/>
              </a:rPr>
            </a:br>
            <a:r>
              <a:rPr lang="en-US" sz="2400" dirty="0">
                <a:latin typeface="Times"/>
                <a:cs typeface="Times"/>
              </a:rPr>
              <a:t>A </a:t>
            </a:r>
            <a:r>
              <a:rPr lang="en-US" sz="2400" dirty="0" err="1">
                <a:latin typeface="Times"/>
                <a:cs typeface="Times"/>
              </a:rPr>
              <a:t>nonhyperthermophilic</a:t>
            </a:r>
            <a:r>
              <a:rPr lang="en-US" sz="2400" dirty="0">
                <a:latin typeface="Times"/>
                <a:cs typeface="Times"/>
              </a:rPr>
              <a:t> common ancestor to extant life forms. </a:t>
            </a:r>
            <a:r>
              <a:rPr lang="en-US" sz="2400" i="1" dirty="0">
                <a:latin typeface="Times"/>
                <a:cs typeface="Times"/>
              </a:rPr>
              <a:t>Science</a:t>
            </a:r>
            <a:r>
              <a:rPr lang="en-US" sz="2400" dirty="0">
                <a:latin typeface="Times"/>
                <a:cs typeface="Times"/>
              </a:rPr>
              <a:t> </a:t>
            </a:r>
            <a:r>
              <a:rPr lang="en-US" sz="2400" b="1" dirty="0">
                <a:latin typeface="Times"/>
                <a:cs typeface="Times"/>
              </a:rPr>
              <a:t>283</a:t>
            </a:r>
            <a:r>
              <a:rPr lang="en-US" sz="2400" dirty="0">
                <a:latin typeface="Times"/>
                <a:cs typeface="Times"/>
              </a:rPr>
              <a:t>(5399): 220-221.8</a:t>
            </a:r>
          </a:p>
          <a:p>
            <a:pPr>
              <a:lnSpc>
                <a:spcPct val="110000"/>
              </a:lnSpc>
            </a:pPr>
            <a:r>
              <a:rPr lang="en-US" sz="2400" dirty="0">
                <a:latin typeface="Times"/>
                <a:cs typeface="Times"/>
              </a:rPr>
              <a:t>rRNA 60°C</a:t>
            </a:r>
            <a:r>
              <a:rPr lang="en-US" sz="2400" dirty="0">
                <a:latin typeface="Times"/>
                <a:ea typeface="Wingdings"/>
                <a:cs typeface="Times"/>
                <a:sym typeface="Wingdings"/>
              </a:rPr>
              <a:t></a:t>
            </a:r>
            <a:r>
              <a:rPr lang="en-US" sz="2400" dirty="0">
                <a:latin typeface="Times"/>
                <a:cs typeface="Times"/>
              </a:rPr>
              <a:t>80°C   </a:t>
            </a:r>
            <a:br>
              <a:rPr lang="en-US" sz="2400" dirty="0">
                <a:latin typeface="Times"/>
                <a:cs typeface="Times"/>
              </a:rPr>
            </a:br>
            <a:r>
              <a:rPr lang="en-US" sz="2400" dirty="0">
                <a:latin typeface="Times"/>
                <a:cs typeface="Times"/>
              </a:rPr>
              <a:t>IVYWREL (corrected for GC content) 20°C</a:t>
            </a:r>
            <a:r>
              <a:rPr lang="en-US" sz="2400" dirty="0">
                <a:latin typeface="Times"/>
                <a:ea typeface="Wingdings"/>
                <a:cs typeface="Times"/>
                <a:sym typeface="Wingdings"/>
              </a:rPr>
              <a:t></a:t>
            </a:r>
            <a:r>
              <a:rPr lang="en-US" sz="2400" dirty="0">
                <a:latin typeface="Times"/>
                <a:cs typeface="Times"/>
              </a:rPr>
              <a:t>70°C </a:t>
            </a:r>
          </a:p>
          <a:p>
            <a:pPr marL="0" indent="0">
              <a:buNone/>
            </a:pPr>
            <a:endParaRPr lang="en-US" dirty="0"/>
          </a:p>
        </p:txBody>
      </p:sp>
    </p:spTree>
    <p:extLst>
      <p:ext uri="{BB962C8B-B14F-4D97-AF65-F5344CB8AC3E}">
        <p14:creationId xmlns:p14="http://schemas.microsoft.com/office/powerpoint/2010/main" val="245092116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a:xfrm>
            <a:off x="2209800" y="685800"/>
            <a:ext cx="7772400" cy="762000"/>
          </a:xfrm>
        </p:spPr>
        <p:txBody>
          <a:bodyPr/>
          <a:lstStyle/>
          <a:p>
            <a:pPr eaLnBrk="1" hangingPunct="1"/>
            <a:r>
              <a:rPr lang="en-US" sz="3600">
                <a:latin typeface="Arial" charset="0"/>
                <a:ea typeface="ＭＳ Ｐゴシック" charset="0"/>
                <a:cs typeface="ＭＳ Ｐゴシック" charset="0"/>
              </a:rPr>
              <a:t>Compositional Stratigraphy</a:t>
            </a:r>
            <a:br>
              <a:rPr lang="en-US" sz="3600">
                <a:latin typeface="Arial" charset="0"/>
                <a:ea typeface="ＭＳ Ｐゴシック" charset="0"/>
                <a:cs typeface="ＭＳ Ｐゴシック" charset="0"/>
              </a:rPr>
            </a:br>
            <a:endParaRPr lang="en-US" sz="3600">
              <a:latin typeface="Arial" charset="0"/>
              <a:ea typeface="ＭＳ Ｐゴシック" charset="0"/>
              <a:cs typeface="ＭＳ Ｐゴシック" charset="0"/>
            </a:endParaRPr>
          </a:p>
        </p:txBody>
      </p:sp>
      <p:sp>
        <p:nvSpPr>
          <p:cNvPr id="78851" name="Rectangle 3"/>
          <p:cNvSpPr>
            <a:spLocks noChangeArrowheads="1"/>
          </p:cNvSpPr>
          <p:nvPr/>
        </p:nvSpPr>
        <p:spPr bwMode="auto">
          <a:xfrm>
            <a:off x="1676400" y="1513253"/>
            <a:ext cx="8686800" cy="2030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89" tIns="45547" rIns="91089" bIns="45547">
            <a:spAutoFit/>
          </a:bodyPr>
          <a:lstStyle/>
          <a:p>
            <a:pPr defTabSz="817277"/>
            <a:r>
              <a:rPr lang="ja-JP" altLang="en-US" b="1" i="1" dirty="0">
                <a:solidFill>
                  <a:srgbClr val="000000"/>
                </a:solidFill>
                <a:latin typeface="Arial" charset="0"/>
              </a:rPr>
              <a:t>“</a:t>
            </a:r>
            <a:r>
              <a:rPr lang="en-US" altLang="ja-JP" b="1" i="1" dirty="0">
                <a:solidFill>
                  <a:srgbClr val="000000"/>
                </a:solidFill>
                <a:latin typeface="Arial" charset="0"/>
              </a:rPr>
              <a:t>We perform a compositional analysis of ribosomal proteins and ATPase subunits in bacterial and archaeal lineages, using conserved positions that came and remained under purifying selection before and up to the most recent common ancestor. An observable shift in amino acid usage at these conserved positions likely provides an untapped window into the history of protein sequence space, allowing events of genetic code expansion to be identified.</a:t>
            </a:r>
            <a:r>
              <a:rPr lang="ja-JP" altLang="en-US" b="1" i="1" dirty="0">
                <a:solidFill>
                  <a:srgbClr val="000000"/>
                </a:solidFill>
                <a:latin typeface="Arial" charset="0"/>
              </a:rPr>
              <a:t>”</a:t>
            </a:r>
            <a:endParaRPr lang="en-US" sz="1200" i="1" dirty="0">
              <a:solidFill>
                <a:srgbClr val="000000"/>
              </a:solidFill>
              <a:latin typeface="Arial" charset="0"/>
            </a:endParaRPr>
          </a:p>
        </p:txBody>
      </p:sp>
      <p:sp>
        <p:nvSpPr>
          <p:cNvPr id="78852" name="TextBox 4"/>
          <p:cNvSpPr txBox="1">
            <a:spLocks noChangeArrowheads="1"/>
          </p:cNvSpPr>
          <p:nvPr/>
        </p:nvSpPr>
        <p:spPr bwMode="auto">
          <a:xfrm>
            <a:off x="1828800" y="1147012"/>
            <a:ext cx="8763678" cy="27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89" tIns="45547" rIns="91089" bIns="45547">
            <a:spAutoFit/>
          </a:bodyPr>
          <a:lstStyle>
            <a:lvl1pPr defTabSz="817563" eaLnBrk="0" hangingPunct="0">
              <a:defRPr sz="2400">
                <a:solidFill>
                  <a:schemeClr val="tx1"/>
                </a:solidFill>
                <a:latin typeface="Calibri" charset="0"/>
                <a:ea typeface="ＭＳ Ｐゴシック" charset="0"/>
                <a:cs typeface="ＭＳ Ｐゴシック" charset="0"/>
              </a:defRPr>
            </a:lvl1pPr>
            <a:lvl2pPr marL="37931725" indent="-37474525" defTabSz="817563"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Fournier GP, Gogarten JP.  2007. Signature of a primitive genetic code in ancient protein lineages. J </a:t>
            </a:r>
            <a:r>
              <a:rPr lang="en-US" sz="1200" dirty="0" err="1">
                <a:solidFill>
                  <a:srgbClr val="000000"/>
                </a:solidFill>
                <a:latin typeface="Arial" charset="0"/>
              </a:rPr>
              <a:t>Mol</a:t>
            </a:r>
            <a:r>
              <a:rPr lang="en-US" sz="1200" dirty="0">
                <a:solidFill>
                  <a:srgbClr val="000000"/>
                </a:solidFill>
                <a:latin typeface="Arial" charset="0"/>
              </a:rPr>
              <a:t> </a:t>
            </a:r>
            <a:r>
              <a:rPr lang="en-US" sz="1200" dirty="0" err="1">
                <a:solidFill>
                  <a:srgbClr val="000000"/>
                </a:solidFill>
                <a:latin typeface="Arial" charset="0"/>
              </a:rPr>
              <a:t>Evol</a:t>
            </a:r>
            <a:r>
              <a:rPr lang="en-US" sz="1200" dirty="0">
                <a:solidFill>
                  <a:srgbClr val="000000"/>
                </a:solidFill>
                <a:latin typeface="Arial" charset="0"/>
              </a:rPr>
              <a:t>. 65(4):425-436   </a:t>
            </a:r>
          </a:p>
        </p:txBody>
      </p:sp>
      <p:pic>
        <p:nvPicPr>
          <p:cNvPr id="78853" name="Picture 2" descr="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508375"/>
            <a:ext cx="8839200" cy="299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79962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1026"/>
          <p:cNvSpPr>
            <a:spLocks noGrp="1" noChangeArrowheads="1"/>
          </p:cNvSpPr>
          <p:nvPr>
            <p:ph type="title" idx="4294967295"/>
          </p:nvPr>
        </p:nvSpPr>
        <p:spPr>
          <a:xfrm>
            <a:off x="2209800" y="228600"/>
            <a:ext cx="7772400" cy="1143000"/>
          </a:xfrm>
        </p:spPr>
        <p:txBody>
          <a:bodyPr/>
          <a:lstStyle/>
          <a:p>
            <a:r>
              <a:rPr lang="en-US" sz="3700">
                <a:latin typeface="Arial" charset="0"/>
                <a:ea typeface="ＭＳ Ｐゴシック" charset="0"/>
                <a:cs typeface="ＭＳ Ｐゴシック" charset="0"/>
              </a:rPr>
              <a:t>Evolution of the Ribosome</a:t>
            </a:r>
            <a:endParaRPr lang="en-US">
              <a:latin typeface="Arial" charset="0"/>
              <a:ea typeface="ＭＳ Ｐゴシック" charset="0"/>
              <a:cs typeface="ＭＳ Ｐゴシック" charset="0"/>
            </a:endParaRPr>
          </a:p>
        </p:txBody>
      </p:sp>
      <p:sp>
        <p:nvSpPr>
          <p:cNvPr id="77827" name="Rectangle 1027"/>
          <p:cNvSpPr>
            <a:spLocks noGrp="1" noChangeArrowheads="1"/>
          </p:cNvSpPr>
          <p:nvPr>
            <p:ph type="body" sz="half" idx="4294967295"/>
          </p:nvPr>
        </p:nvSpPr>
        <p:spPr>
          <a:xfrm>
            <a:off x="2209804" y="1981200"/>
            <a:ext cx="4849813" cy="3822700"/>
          </a:xfrm>
        </p:spPr>
        <p:txBody>
          <a:bodyPr anchor="ctr"/>
          <a:lstStyle/>
          <a:p>
            <a:pPr>
              <a:lnSpc>
                <a:spcPct val="90000"/>
              </a:lnSpc>
            </a:pPr>
            <a:r>
              <a:rPr lang="ja-JP" altLang="en-US" sz="1700" dirty="0">
                <a:latin typeface="Arial" charset="0"/>
                <a:ea typeface="ＭＳ Ｐゴシック" charset="0"/>
                <a:cs typeface="ＭＳ Ｐゴシック" charset="0"/>
              </a:rPr>
              <a:t>“</a:t>
            </a:r>
            <a:r>
              <a:rPr lang="en-US" altLang="ja-JP" sz="1700" dirty="0">
                <a:latin typeface="Arial" charset="0"/>
                <a:ea typeface="ＭＳ Ｐゴシック" charset="0"/>
                <a:cs typeface="ＭＳ Ｐゴシック" charset="0"/>
              </a:rPr>
              <a:t>Core</a:t>
            </a:r>
            <a:r>
              <a:rPr lang="ja-JP" altLang="en-US" sz="1700" dirty="0">
                <a:latin typeface="Arial" charset="0"/>
                <a:ea typeface="ＭＳ Ｐゴシック" charset="0"/>
                <a:cs typeface="ＭＳ Ｐゴシック" charset="0"/>
              </a:rPr>
              <a:t>”</a:t>
            </a:r>
            <a:r>
              <a:rPr lang="en-US" altLang="ja-JP" sz="1700" dirty="0">
                <a:latin typeface="Arial" charset="0"/>
                <a:ea typeface="ＭＳ Ｐゴシック" charset="0"/>
                <a:cs typeface="ＭＳ Ｐゴシック" charset="0"/>
              </a:rPr>
              <a:t> of ribosome consists of RNA + subset of ribosomal proteins universally conserved in all life (~29 proteins) (Harris et al., 2003)</a:t>
            </a:r>
          </a:p>
          <a:p>
            <a:pPr>
              <a:lnSpc>
                <a:spcPct val="90000"/>
              </a:lnSpc>
              <a:buFont typeface="Monotype Sorts" charset="0"/>
              <a:buNone/>
            </a:pPr>
            <a:endParaRPr lang="en-US" sz="1700" dirty="0">
              <a:latin typeface="Arial" charset="0"/>
              <a:ea typeface="ＭＳ Ｐゴシック" charset="0"/>
              <a:cs typeface="ＭＳ Ｐゴシック" charset="0"/>
            </a:endParaRPr>
          </a:p>
          <a:p>
            <a:pPr>
              <a:lnSpc>
                <a:spcPct val="90000"/>
              </a:lnSpc>
            </a:pPr>
            <a:endParaRPr lang="en-US" sz="1700" dirty="0">
              <a:latin typeface="Arial" charset="0"/>
              <a:ea typeface="ＭＳ Ｐゴシック" charset="0"/>
              <a:cs typeface="ＭＳ Ｐゴシック" charset="0"/>
            </a:endParaRPr>
          </a:p>
          <a:p>
            <a:pPr>
              <a:lnSpc>
                <a:spcPct val="90000"/>
              </a:lnSpc>
            </a:pPr>
            <a:r>
              <a:rPr lang="en-US" sz="1700" dirty="0">
                <a:latin typeface="Arial" charset="0"/>
                <a:ea typeface="ＭＳ Ｐゴシック" charset="0"/>
                <a:cs typeface="ＭＳ Ｐゴシック" charset="0"/>
              </a:rPr>
              <a:t>Likely coevolved with genetic code within an RNA world (Wolf &amp; </a:t>
            </a:r>
            <a:r>
              <a:rPr lang="en-US" sz="1700" dirty="0" err="1">
                <a:latin typeface="Arial" charset="0"/>
                <a:ea typeface="ＭＳ Ｐゴシック" charset="0"/>
                <a:cs typeface="ＭＳ Ｐゴシック" charset="0"/>
              </a:rPr>
              <a:t>Koonin</a:t>
            </a:r>
            <a:r>
              <a:rPr lang="en-US" sz="1700" dirty="0">
                <a:latin typeface="Arial" charset="0"/>
                <a:ea typeface="ＭＳ Ｐゴシック" charset="0"/>
                <a:cs typeface="ＭＳ Ｐゴシック" charset="0"/>
              </a:rPr>
              <a:t>, 2007)</a:t>
            </a:r>
          </a:p>
          <a:p>
            <a:pPr>
              <a:lnSpc>
                <a:spcPct val="90000"/>
              </a:lnSpc>
              <a:buFont typeface="Monotype Sorts" charset="0"/>
              <a:buNone/>
            </a:pPr>
            <a:endParaRPr lang="en-US" sz="1700" dirty="0">
              <a:latin typeface="Arial" charset="0"/>
              <a:ea typeface="ＭＳ Ｐゴシック" charset="0"/>
              <a:cs typeface="ＭＳ Ｐゴシック" charset="0"/>
            </a:endParaRPr>
          </a:p>
          <a:p>
            <a:pPr>
              <a:lnSpc>
                <a:spcPct val="90000"/>
              </a:lnSpc>
              <a:buFont typeface="Monotype Sorts" charset="0"/>
              <a:buNone/>
            </a:pPr>
            <a:endParaRPr lang="en-US" sz="2000" dirty="0">
              <a:latin typeface="Arial" charset="0"/>
              <a:ea typeface="ＭＳ Ｐゴシック" charset="0"/>
              <a:cs typeface="ＭＳ Ｐゴシック" charset="0"/>
            </a:endParaRPr>
          </a:p>
        </p:txBody>
      </p:sp>
      <p:pic>
        <p:nvPicPr>
          <p:cNvPr id="77828" name="Picture 6" descr="Ribosome Evolution.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4" y="1752600"/>
            <a:ext cx="2855913" cy="450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9187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419236"/>
            <a:ext cx="9144000" cy="6438769"/>
          </a:xfrm>
          <a:prstGeom prst="rect">
            <a:avLst/>
          </a:prstGeom>
        </p:spPr>
      </p:pic>
      <p:sp>
        <p:nvSpPr>
          <p:cNvPr id="6" name="Rectangle 5"/>
          <p:cNvSpPr/>
          <p:nvPr/>
        </p:nvSpPr>
        <p:spPr>
          <a:xfrm>
            <a:off x="1524001" y="45352"/>
            <a:ext cx="9144000" cy="635860"/>
          </a:xfrm>
          <a:prstGeom prst="rect">
            <a:avLst/>
          </a:prstGeom>
        </p:spPr>
        <p:txBody>
          <a:bodyPr wrap="square" lIns="81082" tIns="40535" rIns="81082" bIns="40535">
            <a:spAutoFit/>
          </a:bodyPr>
          <a:lstStyle/>
          <a:p>
            <a:r>
              <a:rPr lang="en-US" dirty="0">
                <a:solidFill>
                  <a:srgbClr val="000000"/>
                </a:solidFill>
              </a:rPr>
              <a:t>Rooting the Ribosomal Tree of Life using an Echo from the Early Expansion of the Genetic Code</a:t>
            </a:r>
            <a:br>
              <a:rPr lang="en-US" dirty="0">
                <a:solidFill>
                  <a:srgbClr val="000000"/>
                </a:solidFill>
              </a:rPr>
            </a:br>
            <a:r>
              <a:rPr lang="en-US" dirty="0">
                <a:solidFill>
                  <a:srgbClr val="000000"/>
                </a:solidFill>
                <a:latin typeface="Times New Roman"/>
                <a:cs typeface="Times New Roman"/>
              </a:rPr>
              <a:t>(Fournier and Gogarten, MBE 2010)</a:t>
            </a:r>
          </a:p>
        </p:txBody>
      </p:sp>
    </p:spTree>
    <p:extLst>
      <p:ext uri="{BB962C8B-B14F-4D97-AF65-F5344CB8AC3E}">
        <p14:creationId xmlns:p14="http://schemas.microsoft.com/office/powerpoint/2010/main" val="321389733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60439"/>
            <a:ext cx="9144000"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090810"/>
      </p:ext>
    </p:extLst>
  </p:cSld>
  <p:clrMapOvr>
    <a:overrideClrMapping bg1="lt1" tx1="dk1" bg2="lt2" tx2="dk2" accent1="accent1" accent2="accent2" accent3="accent3" accent4="accent4" accent5="accent5" accent6="accent6" hlink="hlink" folHlink="folHlink"/>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6908800" y="79375"/>
            <a:ext cx="3759200" cy="5909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Maximum likelihood tree reconstructed from 40 LSU rRNA sequences (17). G+C contents of (groups of) sequences are given next to taxon names. The inferred ancestral G+C content appears next to the root. Two hundred topologies obtained by rearranging an initial neighbor-joining tree were evaluated. The monophyly of Bacteria, Eucarya, Crenarchaea, Euryarchaea, Euglenozoa, animals, green plants, fungi, high-GC Gram-positive bacteria, low-GC Gram-positive bacteria, proteobacteria, and chloroplasts was kept in all trees, but the remaining branching orders were randomly shuffled; 1409 complete, unambiguously aligned sites were used. The names of thermophilic species are in boldface.M, Methanococcus; H,Halobacterium. </a:t>
            </a:r>
          </a:p>
        </p:txBody>
      </p:sp>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1939"/>
            <a:ext cx="5384800" cy="641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9030592"/>
      </p:ext>
    </p:extLst>
  </p:cSld>
  <p:clrMapOvr>
    <a:overrideClrMapping bg1="lt1" tx1="dk1" bg2="lt2" tx2="dk2" accent1="accent1" accent2="accent2" accent3="accent3" accent4="accent4" accent5="accent5" accent6="accent6" hlink="hlink" folHlink="folHlink"/>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1489" y="552505"/>
            <a:ext cx="5265738" cy="556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TextBox 2"/>
          <p:cNvSpPr txBox="1">
            <a:spLocks noChangeArrowheads="1"/>
          </p:cNvSpPr>
          <p:nvPr/>
        </p:nvSpPr>
        <p:spPr bwMode="auto">
          <a:xfrm>
            <a:off x="6345293" y="684651"/>
            <a:ext cx="2860675"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Figure 2 Correlation between optimal growth temperature and rRNA G+C content in prokaryotes. </a:t>
            </a:r>
          </a:p>
          <a:p>
            <a:pPr eaLnBrk="1" hangingPunct="1"/>
            <a:endParaRPr lang="en-US" sz="1800" dirty="0"/>
          </a:p>
        </p:txBody>
      </p:sp>
    </p:spTree>
    <p:extLst>
      <p:ext uri="{BB962C8B-B14F-4D97-AF65-F5344CB8AC3E}">
        <p14:creationId xmlns:p14="http://schemas.microsoft.com/office/powerpoint/2010/main" val="752342563"/>
      </p:ext>
    </p:extLst>
  </p:cSld>
  <p:clrMapOvr>
    <a:overrideClrMapping bg1="lt1" tx1="dk1" bg2="lt2" tx2="dk2" accent1="accent1" accent2="accent2" accent3="accent3" accent4="accent4" accent5="accent5" accent6="accent6" hlink="hlink" folHlink="folHlink"/>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B9C0A1F-6082-B546-B08F-D4F43183566F}"/>
              </a:ext>
            </a:extLst>
          </p:cNvPr>
          <p:cNvPicPr>
            <a:picLocks noGrp="1" noChangeAspect="1"/>
          </p:cNvPicPr>
          <p:nvPr>
            <p:ph idx="1"/>
          </p:nvPr>
        </p:nvPicPr>
        <p:blipFill>
          <a:blip r:embed="rId3"/>
          <a:stretch>
            <a:fillRect/>
          </a:stretch>
        </p:blipFill>
        <p:spPr>
          <a:xfrm>
            <a:off x="333839" y="64585"/>
            <a:ext cx="5486194" cy="6728830"/>
          </a:xfrm>
          <a:prstGeom prst="rect">
            <a:avLst/>
          </a:prstGeom>
        </p:spPr>
      </p:pic>
      <p:sp>
        <p:nvSpPr>
          <p:cNvPr id="5" name="TextBox 4">
            <a:extLst>
              <a:ext uri="{FF2B5EF4-FFF2-40B4-BE49-F238E27FC236}">
                <a16:creationId xmlns:a16="http://schemas.microsoft.com/office/drawing/2014/main" id="{2DAE6B82-D800-BB44-B68D-90B90FEE1192}"/>
              </a:ext>
            </a:extLst>
          </p:cNvPr>
          <p:cNvSpPr txBox="1"/>
          <p:nvPr/>
        </p:nvSpPr>
        <p:spPr>
          <a:xfrm>
            <a:off x="5867400" y="1474037"/>
            <a:ext cx="5715000" cy="3416320"/>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While homology is a transitive property, the parts of a protein (or DNA) that  are  homologous  need  to  be  the  same. E.g. 6320016 (V‐ATPase A‐SU  from  Yeast) is  homologous  to  1303679  (V‐ATPase A‐SU  from Acetabularia)  and  to  2507047 (mating  type switching endonuclease from yeast), but different parts of 6320016 give rise to this homology. </a:t>
            </a:r>
          </a:p>
        </p:txBody>
      </p:sp>
    </p:spTree>
    <p:extLst>
      <p:ext uri="{BB962C8B-B14F-4D97-AF65-F5344CB8AC3E}">
        <p14:creationId xmlns:p14="http://schemas.microsoft.com/office/powerpoint/2010/main" val="1545798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FEC9A-ABB4-E94C-AEE1-1F1FF02E8461}"/>
              </a:ext>
            </a:extLst>
          </p:cNvPr>
          <p:cNvPicPr>
            <a:picLocks noChangeAspect="1"/>
          </p:cNvPicPr>
          <p:nvPr/>
        </p:nvPicPr>
        <p:blipFill>
          <a:blip r:embed="rId2"/>
          <a:stretch>
            <a:fillRect/>
          </a:stretch>
        </p:blipFill>
        <p:spPr>
          <a:xfrm>
            <a:off x="107983" y="0"/>
            <a:ext cx="7498628" cy="6858000"/>
          </a:xfrm>
          <a:prstGeom prst="rect">
            <a:avLst/>
          </a:prstGeom>
        </p:spPr>
      </p:pic>
      <p:sp>
        <p:nvSpPr>
          <p:cNvPr id="5" name="TextBox 4">
            <a:extLst>
              <a:ext uri="{FF2B5EF4-FFF2-40B4-BE49-F238E27FC236}">
                <a16:creationId xmlns:a16="http://schemas.microsoft.com/office/drawing/2014/main" id="{21CAE5F8-F66E-0E44-85E6-886A32E89EC6}"/>
              </a:ext>
            </a:extLst>
          </p:cNvPr>
          <p:cNvSpPr txBox="1"/>
          <p:nvPr/>
        </p:nvSpPr>
        <p:spPr>
          <a:xfrm>
            <a:off x="8016514" y="1072055"/>
            <a:ext cx="3005631" cy="923330"/>
          </a:xfrm>
          <a:prstGeom prst="rect">
            <a:avLst/>
          </a:prstGeom>
          <a:noFill/>
        </p:spPr>
        <p:txBody>
          <a:bodyPr wrap="none" rtlCol="0">
            <a:spAutoFit/>
          </a:bodyPr>
          <a:lstStyle/>
          <a:p>
            <a:r>
              <a:rPr lang="en-US" dirty="0"/>
              <a:t>Optimal Growth Temperature </a:t>
            </a:r>
          </a:p>
          <a:p>
            <a:r>
              <a:rPr lang="en-US" i="1" dirty="0"/>
              <a:t>versus</a:t>
            </a:r>
            <a:r>
              <a:rPr lang="en-US" dirty="0"/>
              <a:t> </a:t>
            </a:r>
          </a:p>
          <a:p>
            <a:r>
              <a:rPr lang="en-US" dirty="0"/>
              <a:t>amino acid composition</a:t>
            </a:r>
          </a:p>
        </p:txBody>
      </p:sp>
      <p:sp>
        <p:nvSpPr>
          <p:cNvPr id="6" name="TextBox 5">
            <a:extLst>
              <a:ext uri="{FF2B5EF4-FFF2-40B4-BE49-F238E27FC236}">
                <a16:creationId xmlns:a16="http://schemas.microsoft.com/office/drawing/2014/main" id="{31D06E12-83E3-CC4B-9F98-2155EA2843E2}"/>
              </a:ext>
            </a:extLst>
          </p:cNvPr>
          <p:cNvSpPr txBox="1"/>
          <p:nvPr/>
        </p:nvSpPr>
        <p:spPr>
          <a:xfrm>
            <a:off x="7922172" y="5934670"/>
            <a:ext cx="3989211" cy="923330"/>
          </a:xfrm>
          <a:prstGeom prst="rect">
            <a:avLst/>
          </a:prstGeom>
          <a:noFill/>
        </p:spPr>
        <p:txBody>
          <a:bodyPr wrap="square" rtlCol="0">
            <a:spAutoFit/>
          </a:bodyPr>
          <a:lstStyle/>
          <a:p>
            <a:r>
              <a:rPr lang="en-US" dirty="0"/>
              <a:t>From: </a:t>
            </a:r>
            <a:r>
              <a:rPr lang="en-GB" dirty="0">
                <a:latin typeface="Arial" charset="0"/>
              </a:rPr>
              <a:t>B. </a:t>
            </a:r>
            <a:r>
              <a:rPr lang="en-GB" dirty="0" err="1">
                <a:latin typeface="Arial" charset="0"/>
              </a:rPr>
              <a:t>Boussau</a:t>
            </a:r>
            <a:r>
              <a:rPr lang="en-GB" dirty="0">
                <a:latin typeface="Arial" charset="0"/>
              </a:rPr>
              <a:t> </a:t>
            </a:r>
            <a:r>
              <a:rPr lang="en-GB" i="1" dirty="0">
                <a:latin typeface="Arial" charset="0"/>
              </a:rPr>
              <a:t>et al.</a:t>
            </a:r>
            <a:r>
              <a:rPr lang="en-GB" dirty="0">
                <a:latin typeface="Arial" charset="0"/>
              </a:rPr>
              <a:t> </a:t>
            </a:r>
            <a:r>
              <a:rPr lang="en-GB" i="1" dirty="0">
                <a:latin typeface="Arial" charset="0"/>
              </a:rPr>
              <a:t>Nature</a:t>
            </a:r>
            <a:r>
              <a:rPr lang="en-GB" dirty="0">
                <a:latin typeface="Arial" charset="0"/>
              </a:rPr>
              <a:t> </a:t>
            </a:r>
            <a:r>
              <a:rPr lang="en-GB" b="1" dirty="0">
                <a:latin typeface="Arial" charset="0"/>
              </a:rPr>
              <a:t>000</a:t>
            </a:r>
            <a:r>
              <a:rPr lang="en-GB" dirty="0">
                <a:latin typeface="Arial" charset="0"/>
              </a:rPr>
              <a:t>, 1-4 (2008) doi:10.1038/nature07393</a:t>
            </a:r>
          </a:p>
          <a:p>
            <a:endParaRPr lang="en-US" dirty="0"/>
          </a:p>
        </p:txBody>
      </p:sp>
    </p:spTree>
    <p:extLst>
      <p:ext uri="{BB962C8B-B14F-4D97-AF65-F5344CB8AC3E}">
        <p14:creationId xmlns:p14="http://schemas.microsoft.com/office/powerpoint/2010/main" val="1750381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17" name="Text Box 4"/>
          <p:cNvSpPr txBox="1">
            <a:spLocks noChangeArrowheads="1"/>
          </p:cNvSpPr>
          <p:nvPr/>
        </p:nvSpPr>
        <p:spPr bwMode="auto">
          <a:xfrm>
            <a:off x="2286000" y="5410200"/>
            <a:ext cx="78486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9pPr>
          </a:lstStyle>
          <a:p>
            <a:pPr algn="ctr" eaLnBrk="1" hangingPunct="1"/>
            <a:r>
              <a:rPr lang="en-GB" sz="1200" dirty="0">
                <a:latin typeface="Arial" charset="0"/>
              </a:rPr>
              <a:t>B </a:t>
            </a:r>
            <a:r>
              <a:rPr lang="en-GB" sz="1200" dirty="0" err="1">
                <a:latin typeface="Arial" charset="0"/>
              </a:rPr>
              <a:t>Boussau</a:t>
            </a:r>
            <a:r>
              <a:rPr lang="en-GB" sz="1200" dirty="0">
                <a:latin typeface="Arial" charset="0"/>
              </a:rPr>
              <a:t> </a:t>
            </a:r>
            <a:r>
              <a:rPr lang="en-GB" sz="1200" i="1" dirty="0">
                <a:latin typeface="Arial" charset="0"/>
              </a:rPr>
              <a:t>et al.</a:t>
            </a:r>
            <a:r>
              <a:rPr lang="en-GB" sz="1200" dirty="0">
                <a:latin typeface="Arial" charset="0"/>
              </a:rPr>
              <a:t> </a:t>
            </a:r>
            <a:r>
              <a:rPr lang="en-GB" sz="1200" i="1" dirty="0">
                <a:latin typeface="Arial" charset="0"/>
              </a:rPr>
              <a:t>Nature</a:t>
            </a:r>
            <a:r>
              <a:rPr lang="en-GB" sz="1200" dirty="0">
                <a:latin typeface="Arial" charset="0"/>
              </a:rPr>
              <a:t> </a:t>
            </a:r>
            <a:r>
              <a:rPr lang="en-GB" sz="1200" b="1" dirty="0">
                <a:latin typeface="Arial" charset="0"/>
              </a:rPr>
              <a:t>000</a:t>
            </a:r>
            <a:r>
              <a:rPr lang="en-GB" sz="1200" dirty="0">
                <a:latin typeface="Arial" charset="0"/>
              </a:rPr>
              <a:t>, 1-4 (2008) doi:10.1038/nature07393</a:t>
            </a:r>
          </a:p>
        </p:txBody>
      </p:sp>
      <p:sp>
        <p:nvSpPr>
          <p:cNvPr id="7176" name="Text Box 8"/>
          <p:cNvSpPr txBox="1">
            <a:spLocks noChangeArrowheads="1"/>
          </p:cNvSpPr>
          <p:nvPr/>
        </p:nvSpPr>
        <p:spPr bwMode="auto">
          <a:xfrm>
            <a:off x="1905001" y="685801"/>
            <a:ext cx="83978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nchorCtr="1">
            <a:spAutoFit/>
          </a:bodyPr>
          <a:lstStyle/>
          <a:p>
            <a:pPr fontAlgn="auto">
              <a:spcBef>
                <a:spcPts val="0"/>
              </a:spcBef>
              <a:spcAft>
                <a:spcPts val="0"/>
              </a:spcAft>
              <a:defRPr/>
            </a:pPr>
            <a:r>
              <a:rPr lang="en-GB">
                <a:latin typeface="+mn-lt"/>
                <a:ea typeface="+mn-ea"/>
                <a:cs typeface="+mn-cs"/>
              </a:rPr>
              <a:t>Evolution of thermophily over the tree of life.</a:t>
            </a:r>
          </a:p>
        </p:txBody>
      </p:sp>
      <p:pic>
        <p:nvPicPr>
          <p:cNvPr id="34819"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6096001"/>
            <a:ext cx="1230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36" descr="nature07393-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450" y="1524000"/>
            <a:ext cx="29591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3740215"/>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2286000" y="5410200"/>
            <a:ext cx="78486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9pPr>
          </a:lstStyle>
          <a:p>
            <a:pPr algn="ctr" eaLnBrk="1" hangingPunct="1"/>
            <a:r>
              <a:rPr lang="en-GB" sz="1200" dirty="0">
                <a:latin typeface="Arial" charset="0"/>
              </a:rPr>
              <a:t>B </a:t>
            </a:r>
            <a:r>
              <a:rPr lang="en-GB" sz="1200" dirty="0" err="1">
                <a:latin typeface="Arial" charset="0"/>
              </a:rPr>
              <a:t>Boussau</a:t>
            </a:r>
            <a:r>
              <a:rPr lang="en-GB" sz="1200" dirty="0">
                <a:latin typeface="Arial" charset="0"/>
              </a:rPr>
              <a:t> </a:t>
            </a:r>
            <a:r>
              <a:rPr lang="en-GB" sz="1200" i="1" dirty="0">
                <a:latin typeface="Arial" charset="0"/>
              </a:rPr>
              <a:t>et al.</a:t>
            </a:r>
            <a:r>
              <a:rPr lang="en-GB" sz="1200" dirty="0">
                <a:latin typeface="Arial" charset="0"/>
              </a:rPr>
              <a:t> </a:t>
            </a:r>
            <a:r>
              <a:rPr lang="en-GB" sz="1200" i="1" dirty="0">
                <a:latin typeface="Arial" charset="0"/>
              </a:rPr>
              <a:t>Nature</a:t>
            </a:r>
            <a:r>
              <a:rPr lang="en-GB" sz="1200" dirty="0">
                <a:latin typeface="Arial" charset="0"/>
              </a:rPr>
              <a:t> </a:t>
            </a:r>
            <a:r>
              <a:rPr lang="en-GB" sz="1200" b="1" dirty="0">
                <a:latin typeface="Arial" charset="0"/>
              </a:rPr>
              <a:t>000</a:t>
            </a:r>
            <a:r>
              <a:rPr lang="en-GB" sz="1200" dirty="0">
                <a:latin typeface="Arial" charset="0"/>
              </a:rPr>
              <a:t>, 1-4 (2008) doi:10.1038/nature07393</a:t>
            </a:r>
          </a:p>
        </p:txBody>
      </p:sp>
      <p:sp>
        <p:nvSpPr>
          <p:cNvPr id="7176" name="Text Box 8"/>
          <p:cNvSpPr txBox="1">
            <a:spLocks noChangeArrowheads="1"/>
          </p:cNvSpPr>
          <p:nvPr/>
        </p:nvSpPr>
        <p:spPr bwMode="auto">
          <a:xfrm>
            <a:off x="1905001" y="411163"/>
            <a:ext cx="839787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nchorCtr="1">
            <a:spAutoFit/>
          </a:bodyPr>
          <a:lstStyle/>
          <a:p>
            <a:pPr fontAlgn="auto">
              <a:spcBef>
                <a:spcPts val="0"/>
              </a:spcBef>
              <a:spcAft>
                <a:spcPts val="0"/>
              </a:spcAft>
              <a:defRPr/>
            </a:pPr>
            <a:r>
              <a:rPr lang="en-GB">
                <a:latin typeface="+mn-lt"/>
                <a:ea typeface="+mn-ea"/>
                <a:cs typeface="+mn-cs"/>
              </a:rPr>
              <a:t>Correlations between sequence compositions and OGT,</a:t>
            </a:r>
          </a:p>
          <a:p>
            <a:pPr fontAlgn="auto">
              <a:spcBef>
                <a:spcPts val="0"/>
              </a:spcBef>
              <a:spcAft>
                <a:spcPts val="0"/>
              </a:spcAft>
              <a:defRPr/>
            </a:pPr>
            <a:r>
              <a:rPr lang="en-GB">
                <a:latin typeface="+mn-lt"/>
                <a:ea typeface="+mn-ea"/>
                <a:cs typeface="+mn-cs"/>
              </a:rPr>
              <a:t> and estimates of key ancestral compositions.</a:t>
            </a:r>
          </a:p>
        </p:txBody>
      </p:sp>
      <p:pic>
        <p:nvPicPr>
          <p:cNvPr id="35843"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6096001"/>
            <a:ext cx="1230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36" descr="nature07393-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77926"/>
            <a:ext cx="2743200"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8998631"/>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527" y="304520"/>
            <a:ext cx="7772977" cy="1143000"/>
          </a:xfrm>
        </p:spPr>
        <p:txBody>
          <a:bodyPr/>
          <a:lstStyle/>
          <a:p>
            <a:r>
              <a:rPr lang="en-US" dirty="0"/>
              <a:t>Conclusion</a:t>
            </a:r>
          </a:p>
        </p:txBody>
      </p:sp>
      <p:sp>
        <p:nvSpPr>
          <p:cNvPr id="3" name="Content Placeholder 2"/>
          <p:cNvSpPr>
            <a:spLocks noGrp="1"/>
          </p:cNvSpPr>
          <p:nvPr>
            <p:ph idx="1"/>
          </p:nvPr>
        </p:nvSpPr>
        <p:spPr>
          <a:xfrm>
            <a:off x="1761564" y="1518849"/>
            <a:ext cx="9130553" cy="4657445"/>
          </a:xfrm>
        </p:spPr>
        <p:txBody>
          <a:bodyPr/>
          <a:lstStyle/>
          <a:p>
            <a:r>
              <a:rPr lang="en-US" b="1" dirty="0"/>
              <a:t>Tree shape </a:t>
            </a:r>
            <a:r>
              <a:rPr lang="en-US" dirty="0"/>
              <a:t>and </a:t>
            </a:r>
            <a:r>
              <a:rPr lang="en-US" b="1" dirty="0"/>
              <a:t>amino acid composition </a:t>
            </a:r>
            <a:r>
              <a:rPr lang="en-US" dirty="0"/>
              <a:t>of ancestral sequences suggest a bottleneck due to increased environmental temperature at the base of the bacterial and archaeal domains. </a:t>
            </a:r>
          </a:p>
          <a:p>
            <a:r>
              <a:rPr lang="en-US" dirty="0"/>
              <a:t>Studies of horizontal gene transfers of </a:t>
            </a:r>
            <a:r>
              <a:rPr lang="en-US" dirty="0" err="1"/>
              <a:t>aaRSs</a:t>
            </a:r>
            <a:r>
              <a:rPr lang="en-US" dirty="0"/>
              <a:t> (e.g., rare form of </a:t>
            </a:r>
            <a:r>
              <a:rPr lang="en-US" dirty="0" err="1"/>
              <a:t>SerRS</a:t>
            </a:r>
            <a:r>
              <a:rPr lang="en-US" dirty="0"/>
              <a:t>) suggest that more than two lineages passed through this bottleneck.  </a:t>
            </a:r>
          </a:p>
        </p:txBody>
      </p:sp>
      <p:sp>
        <p:nvSpPr>
          <p:cNvPr id="4" name="TextBox 3">
            <a:extLst>
              <a:ext uri="{FF2B5EF4-FFF2-40B4-BE49-F238E27FC236}">
                <a16:creationId xmlns:a16="http://schemas.microsoft.com/office/drawing/2014/main" id="{715D35F4-2929-8846-9A41-17B65AFDF5CC}"/>
              </a:ext>
            </a:extLst>
          </p:cNvPr>
          <p:cNvSpPr txBox="1"/>
          <p:nvPr/>
        </p:nvSpPr>
        <p:spPr>
          <a:xfrm>
            <a:off x="2048235" y="5853128"/>
            <a:ext cx="6673558" cy="646331"/>
          </a:xfrm>
          <a:prstGeom prst="rect">
            <a:avLst/>
          </a:prstGeom>
          <a:noFill/>
        </p:spPr>
        <p:txBody>
          <a:bodyPr wrap="none" rtlCol="0">
            <a:spAutoFit/>
          </a:bodyPr>
          <a:lstStyle/>
          <a:p>
            <a:r>
              <a:rPr lang="en-US" dirty="0"/>
              <a:t>See </a:t>
            </a:r>
            <a:r>
              <a:rPr lang="en-US" dirty="0">
                <a:hlinkClick r:id="rId2"/>
              </a:rPr>
              <a:t>https://link.springer.com/article/10.1007%2Fs11084-011-9261-2</a:t>
            </a:r>
            <a:r>
              <a:rPr lang="en-US" dirty="0"/>
              <a:t> </a:t>
            </a:r>
            <a:br>
              <a:rPr lang="en-US" dirty="0"/>
            </a:br>
            <a:r>
              <a:rPr lang="en-US" dirty="0"/>
              <a:t>and </a:t>
            </a:r>
            <a:r>
              <a:rPr lang="en-US" dirty="0">
                <a:hlinkClick r:id="rId3"/>
              </a:rPr>
              <a:t>https://www.ncbi.nlm.nih.gov/pmc/articles/PMC2873001/</a:t>
            </a:r>
            <a:r>
              <a:rPr lang="en-US" dirty="0"/>
              <a:t> </a:t>
            </a:r>
          </a:p>
        </p:txBody>
      </p:sp>
    </p:spTree>
    <p:extLst>
      <p:ext uri="{BB962C8B-B14F-4D97-AF65-F5344CB8AC3E}">
        <p14:creationId xmlns:p14="http://schemas.microsoft.com/office/powerpoint/2010/main" val="1434469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2587627"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2576513" y="919163"/>
            <a:ext cx="7010400" cy="5600700"/>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7050089" y="2351098"/>
            <a:ext cx="569912" cy="9525"/>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3968754" y="228603"/>
            <a:ext cx="3835511" cy="46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4579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443854"/>
            <a:ext cx="9144000" cy="769441"/>
          </a:xfrm>
          <a:prstGeom prst="rect">
            <a:avLst/>
          </a:prstGeom>
          <a:noFill/>
        </p:spPr>
        <p:txBody>
          <a:bodyPr lIns="91365" tIns="45683" rIns="91365" bIns="45683">
            <a:spAutoFit/>
          </a:bodyPr>
          <a:lstStyle/>
          <a:p>
            <a:pPr algn="ctr">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Many Thanks for your Attention!</a:t>
            </a:r>
          </a:p>
        </p:txBody>
      </p:sp>
      <p:grpSp>
        <p:nvGrpSpPr>
          <p:cNvPr id="122882" name="Group 12"/>
          <p:cNvGrpSpPr>
            <a:grpSpLocks/>
          </p:cNvGrpSpPr>
          <p:nvPr/>
        </p:nvGrpSpPr>
        <p:grpSpPr bwMode="auto">
          <a:xfrm>
            <a:off x="2770190" y="1376368"/>
            <a:ext cx="6486525" cy="4929187"/>
            <a:chOff x="1293475" y="1518843"/>
            <a:chExt cx="6486891" cy="4929293"/>
          </a:xfrm>
        </p:grpSpPr>
        <p:pic>
          <p:nvPicPr>
            <p:cNvPr id="1228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3475" y="1518843"/>
              <a:ext cx="6486891" cy="4411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595" y="6092536"/>
              <a:ext cx="25908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671" y="6117937"/>
              <a:ext cx="185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56588588"/>
      </p:ext>
    </p:extLst>
  </p:cSld>
  <p:clrMapOvr>
    <a:masterClrMapping/>
  </p:clrMapOvr>
  <p:transition spd="slow" advTm="10815"/>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E58A3-CB9E-6142-9C2E-DED6DDA9D50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9284AD2-C560-0A4C-9405-C5E75103C3D9}"/>
              </a:ext>
            </a:extLst>
          </p:cNvPr>
          <p:cNvPicPr>
            <a:picLocks noChangeAspect="1"/>
          </p:cNvPicPr>
          <p:nvPr/>
        </p:nvPicPr>
        <p:blipFill>
          <a:blip r:embed="rId2"/>
          <a:stretch>
            <a:fillRect/>
          </a:stretch>
        </p:blipFill>
        <p:spPr>
          <a:xfrm>
            <a:off x="609600" y="0"/>
            <a:ext cx="10829544" cy="5918079"/>
          </a:xfrm>
          <a:prstGeom prst="rect">
            <a:avLst/>
          </a:prstGeom>
        </p:spPr>
      </p:pic>
      <p:sp>
        <p:nvSpPr>
          <p:cNvPr id="5" name="TextBox 4">
            <a:extLst>
              <a:ext uri="{FF2B5EF4-FFF2-40B4-BE49-F238E27FC236}">
                <a16:creationId xmlns:a16="http://schemas.microsoft.com/office/drawing/2014/main" id="{162CE704-7C51-1F44-A487-0490DD30CEF3}"/>
              </a:ext>
            </a:extLst>
          </p:cNvPr>
          <p:cNvSpPr txBox="1"/>
          <p:nvPr/>
        </p:nvSpPr>
        <p:spPr>
          <a:xfrm>
            <a:off x="530352" y="5918079"/>
            <a:ext cx="6060826" cy="369332"/>
          </a:xfrm>
          <a:prstGeom prst="rect">
            <a:avLst/>
          </a:prstGeom>
          <a:noFill/>
        </p:spPr>
        <p:txBody>
          <a:bodyPr wrap="none" rtlCol="0">
            <a:spAutoFit/>
          </a:bodyPr>
          <a:lstStyle/>
          <a:p>
            <a:r>
              <a:rPr lang="en-US" dirty="0" err="1"/>
              <a:t>Dotplot</a:t>
            </a:r>
            <a:r>
              <a:rPr lang="en-US" dirty="0"/>
              <a:t> in </a:t>
            </a:r>
            <a:r>
              <a:rPr lang="en-US" dirty="0" err="1"/>
              <a:t>Gephard</a:t>
            </a:r>
            <a:r>
              <a:rPr lang="en-US" dirty="0"/>
              <a:t>:  Yeast vs </a:t>
            </a:r>
            <a:r>
              <a:rPr lang="en-US" dirty="0" err="1"/>
              <a:t>Neurosora</a:t>
            </a:r>
            <a:r>
              <a:rPr lang="en-US" dirty="0"/>
              <a:t> V-ATPase A-subunit.    </a:t>
            </a:r>
          </a:p>
        </p:txBody>
      </p:sp>
      <p:sp>
        <p:nvSpPr>
          <p:cNvPr id="6" name="TextBox 5">
            <a:extLst>
              <a:ext uri="{FF2B5EF4-FFF2-40B4-BE49-F238E27FC236}">
                <a16:creationId xmlns:a16="http://schemas.microsoft.com/office/drawing/2014/main" id="{DC9CD7CE-CDAC-C842-947D-3D679A69B15F}"/>
              </a:ext>
            </a:extLst>
          </p:cNvPr>
          <p:cNvSpPr txBox="1"/>
          <p:nvPr/>
        </p:nvSpPr>
        <p:spPr>
          <a:xfrm>
            <a:off x="609600" y="6287411"/>
            <a:ext cx="11287321" cy="369332"/>
          </a:xfrm>
          <a:prstGeom prst="rect">
            <a:avLst/>
          </a:prstGeom>
          <a:noFill/>
        </p:spPr>
        <p:txBody>
          <a:bodyPr wrap="none" rtlCol="0">
            <a:spAutoFit/>
          </a:bodyPr>
          <a:lstStyle/>
          <a:p>
            <a:r>
              <a:rPr lang="en-US" dirty="0"/>
              <a:t>Note:  while the match ends at position 283, the diagonal extends a little beyond this.  The first aa of the intein is the C</a:t>
            </a:r>
          </a:p>
        </p:txBody>
      </p:sp>
    </p:spTree>
    <p:extLst>
      <p:ext uri="{BB962C8B-B14F-4D97-AF65-F5344CB8AC3E}">
        <p14:creationId xmlns:p14="http://schemas.microsoft.com/office/powerpoint/2010/main" val="355532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6DC96-74EA-3C41-8D34-EAEEC78551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3EE273-1E30-5942-8148-A74D3B766F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BA979A-4E8E-7343-9BC4-02D36D68DBFA}"/>
              </a:ext>
            </a:extLst>
          </p:cNvPr>
          <p:cNvPicPr>
            <a:picLocks noChangeAspect="1"/>
          </p:cNvPicPr>
          <p:nvPr/>
        </p:nvPicPr>
        <p:blipFill>
          <a:blip r:embed="rId2"/>
          <a:stretch>
            <a:fillRect/>
          </a:stretch>
        </p:blipFill>
        <p:spPr>
          <a:xfrm>
            <a:off x="878774" y="108045"/>
            <a:ext cx="11313226" cy="6163175"/>
          </a:xfrm>
          <a:prstGeom prst="rect">
            <a:avLst/>
          </a:prstGeom>
        </p:spPr>
      </p:pic>
      <p:sp>
        <p:nvSpPr>
          <p:cNvPr id="7" name="TextBox 6">
            <a:extLst>
              <a:ext uri="{FF2B5EF4-FFF2-40B4-BE49-F238E27FC236}">
                <a16:creationId xmlns:a16="http://schemas.microsoft.com/office/drawing/2014/main" id="{0D7C241D-D9A4-E841-8AFA-A87FE017C70B}"/>
              </a:ext>
            </a:extLst>
          </p:cNvPr>
          <p:cNvSpPr txBox="1"/>
          <p:nvPr/>
        </p:nvSpPr>
        <p:spPr>
          <a:xfrm>
            <a:off x="2743200" y="6437376"/>
            <a:ext cx="3289106" cy="369332"/>
          </a:xfrm>
          <a:prstGeom prst="rect">
            <a:avLst/>
          </a:prstGeom>
          <a:noFill/>
        </p:spPr>
        <p:txBody>
          <a:bodyPr wrap="none" rtlCol="0">
            <a:spAutoFit/>
          </a:bodyPr>
          <a:lstStyle/>
          <a:p>
            <a:r>
              <a:rPr lang="en-US" dirty="0"/>
              <a:t>The last aa of the inteins are HN </a:t>
            </a:r>
          </a:p>
        </p:txBody>
      </p:sp>
    </p:spTree>
    <p:extLst>
      <p:ext uri="{BB962C8B-B14F-4D97-AF65-F5344CB8AC3E}">
        <p14:creationId xmlns:p14="http://schemas.microsoft.com/office/powerpoint/2010/main" val="21577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7B809C-FB1F-2647-A202-6742F8ACB73E}"/>
              </a:ext>
            </a:extLst>
          </p:cNvPr>
          <p:cNvSpPr txBox="1"/>
          <p:nvPr/>
        </p:nvSpPr>
        <p:spPr>
          <a:xfrm>
            <a:off x="283464" y="6382512"/>
            <a:ext cx="3717684" cy="369332"/>
          </a:xfrm>
          <a:prstGeom prst="rect">
            <a:avLst/>
          </a:prstGeom>
          <a:noFill/>
        </p:spPr>
        <p:txBody>
          <a:bodyPr wrap="none" rtlCol="0">
            <a:spAutoFit/>
          </a:bodyPr>
          <a:lstStyle/>
          <a:p>
            <a:r>
              <a:rPr lang="en-US" dirty="0"/>
              <a:t>Adjusting which windows to display.   </a:t>
            </a:r>
          </a:p>
        </p:txBody>
      </p:sp>
      <p:pic>
        <p:nvPicPr>
          <p:cNvPr id="5" name="Picture 4">
            <a:extLst>
              <a:ext uri="{FF2B5EF4-FFF2-40B4-BE49-F238E27FC236}">
                <a16:creationId xmlns:a16="http://schemas.microsoft.com/office/drawing/2014/main" id="{60CC6583-377C-CC41-9B39-92D8511D64D0}"/>
              </a:ext>
            </a:extLst>
          </p:cNvPr>
          <p:cNvPicPr>
            <a:picLocks noChangeAspect="1"/>
          </p:cNvPicPr>
          <p:nvPr/>
        </p:nvPicPr>
        <p:blipFill>
          <a:blip r:embed="rId2"/>
          <a:stretch>
            <a:fillRect/>
          </a:stretch>
        </p:blipFill>
        <p:spPr>
          <a:xfrm>
            <a:off x="0" y="105292"/>
            <a:ext cx="10917936" cy="5952761"/>
          </a:xfrm>
          <a:prstGeom prst="rect">
            <a:avLst/>
          </a:prstGeom>
        </p:spPr>
      </p:pic>
    </p:spTree>
    <p:extLst>
      <p:ext uri="{BB962C8B-B14F-4D97-AF65-F5344CB8AC3E}">
        <p14:creationId xmlns:p14="http://schemas.microsoft.com/office/powerpoint/2010/main" val="2108991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AE749-E20C-3D4D-ABD5-5DDC9C3DF56E}"/>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l" defTabSz="914400" eaLnBrk="1" hangingPunct="1">
              <a:lnSpc>
                <a:spcPct val="90000"/>
              </a:lnSpc>
            </a:pPr>
            <a:r>
              <a:rPr lang="en-US" dirty="0">
                <a:solidFill>
                  <a:srgbClr val="334DF9"/>
                </a:solidFill>
                <a:ea typeface="+mj-ea"/>
                <a:cs typeface="+mj-cs"/>
              </a:rPr>
              <a:t>Distant View of </a:t>
            </a:r>
            <a:r>
              <a:rPr lang="en-US" dirty="0" err="1">
                <a:solidFill>
                  <a:srgbClr val="334DF9"/>
                </a:solidFill>
                <a:ea typeface="+mj-ea"/>
                <a:cs typeface="+mj-cs"/>
              </a:rPr>
              <a:t>Atake</a:t>
            </a:r>
            <a:r>
              <a:rPr lang="en-US" dirty="0">
                <a:solidFill>
                  <a:srgbClr val="334DF9"/>
                </a:solidFill>
                <a:ea typeface="+mj-ea"/>
                <a:cs typeface="+mj-cs"/>
              </a:rPr>
              <a:t> in Evening Shower</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294719-9B5C-6D4A-AC7F-9AB6A68C9F2E}"/>
              </a:ext>
            </a:extLst>
          </p:cNvPr>
          <p:cNvPicPr>
            <a:picLocks noChangeAspect="1"/>
          </p:cNvPicPr>
          <p:nvPr/>
        </p:nvPicPr>
        <p:blipFill rotWithShape="1">
          <a:blip r:embed="rId2"/>
          <a:srcRect t="20420" b="1402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6464C7CC-A15E-1C48-AA83-A1D23F4FEE7F}"/>
              </a:ext>
            </a:extLst>
          </p:cNvPr>
          <p:cNvSpPr txBox="1"/>
          <p:nvPr/>
        </p:nvSpPr>
        <p:spPr>
          <a:xfrm>
            <a:off x="0" y="6036184"/>
            <a:ext cx="5029200" cy="923330"/>
          </a:xfrm>
          <a:prstGeom prst="rect">
            <a:avLst/>
          </a:prstGeom>
          <a:noFill/>
        </p:spPr>
        <p:txBody>
          <a:bodyPr wrap="square" rtlCol="0">
            <a:spAutoFit/>
          </a:bodyPr>
          <a:lstStyle/>
          <a:p>
            <a:r>
              <a:rPr lang="en-US" dirty="0"/>
              <a:t>from: </a:t>
            </a:r>
            <a:r>
              <a:rPr lang="en-US" dirty="0">
                <a:hlinkClick r:id="rId3"/>
              </a:rPr>
              <a:t>http://archive.artsmia.org/art-of-asia/explore/explore-collection-ukiyo-e-rain.cfm.html</a:t>
            </a:r>
            <a:r>
              <a:rPr lang="en-US" dirty="0"/>
              <a:t> </a:t>
            </a:r>
          </a:p>
        </p:txBody>
      </p:sp>
    </p:spTree>
    <p:extLst>
      <p:ext uri="{BB962C8B-B14F-4D97-AF65-F5344CB8AC3E}">
        <p14:creationId xmlns:p14="http://schemas.microsoft.com/office/powerpoint/2010/main" val="1620274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32693</TotalTime>
  <Words>2817</Words>
  <Application>Microsoft Macintosh PowerPoint</Application>
  <PresentationFormat>Widescreen</PresentationFormat>
  <Paragraphs>215</Paragraphs>
  <Slides>55</Slides>
  <Notes>17</Notes>
  <HiddenSlides>9</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55</vt:i4>
      </vt:variant>
    </vt:vector>
  </HeadingPairs>
  <TitlesOfParts>
    <vt:vector size="73" baseType="lpstr">
      <vt:lpstr>Arial</vt:lpstr>
      <vt:lpstr>Calibri</vt:lpstr>
      <vt:lpstr>Calibri Light</vt:lpstr>
      <vt:lpstr>Cambria</vt:lpstr>
      <vt:lpstr>Gill Sans MT</vt:lpstr>
      <vt:lpstr>Monotype Sorts</vt:lpstr>
      <vt:lpstr>Times</vt:lpstr>
      <vt:lpstr>Times New Roman</vt:lpstr>
      <vt:lpstr>Wingdings</vt:lpstr>
      <vt:lpstr>Office Theme</vt:lpstr>
      <vt:lpstr>5_Default Design</vt:lpstr>
      <vt:lpstr>1_Office Theme</vt:lpstr>
      <vt:lpstr>Blank Presentation</vt:lpstr>
      <vt:lpstr>1_Blank Presentation</vt:lpstr>
      <vt:lpstr>Default Design</vt:lpstr>
      <vt:lpstr>6_Default Design</vt:lpstr>
      <vt:lpstr>2_Office Theme</vt:lpstr>
      <vt:lpstr>Parcel</vt:lpstr>
      <vt:lpstr>MCB 3421 – class 10</vt:lpstr>
      <vt:lpstr>If         A is a homolog of B          &amp;            B is a homolog of C  </vt:lpstr>
      <vt:lpstr>The transitive property of homology ”Exception”  </vt:lpstr>
      <vt:lpstr>Exception to the transitive property of homology  </vt:lpstr>
      <vt:lpstr>PowerPoint Presentation</vt:lpstr>
      <vt:lpstr>PowerPoint Presentation</vt:lpstr>
      <vt:lpstr>PowerPoint Presentation</vt:lpstr>
      <vt:lpstr>PowerPoint Presentation</vt:lpstr>
      <vt:lpstr>Distant View of Atake in Evening Shower</vt:lpstr>
      <vt:lpstr>PowerPoint Presentation</vt:lpstr>
      <vt:lpstr>PowerPoint Presentation</vt:lpstr>
      <vt:lpstr>PowerPoint Presentation</vt:lpstr>
      <vt:lpstr>PowerPoint Presentation</vt:lpstr>
      <vt:lpstr>PowerPoint Presentation</vt:lpstr>
      <vt:lpstr>SCI-HUB</vt:lpstr>
      <vt:lpstr>Companion site to SCI-HUB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Tree, Web, or Coral of Life?</vt:lpstr>
      <vt:lpstr>PowerPoint Presentation</vt:lpstr>
      <vt:lpstr>PowerPoint Presentation</vt:lpstr>
      <vt:lpstr>PowerPoint Presentation</vt:lpstr>
      <vt:lpstr>PowerPoint Presentation</vt:lpstr>
      <vt:lpstr>Simulations of organismal evolution by coalescence</vt:lpstr>
      <vt:lpstr>PowerPoint Presentation</vt:lpstr>
      <vt:lpstr>PowerPoint Presentation</vt:lpstr>
      <vt:lpstr>PowerPoint Presentation</vt:lpstr>
      <vt:lpstr>Molecular Phylogenies       Lonely Ancestors </vt:lpstr>
      <vt:lpstr>PowerPoint Presentation</vt:lpstr>
      <vt:lpstr>PowerPoint Presentation</vt:lpstr>
      <vt:lpstr>PowerPoint Presentation</vt:lpstr>
      <vt:lpstr>PowerPoint Presentation</vt:lpstr>
      <vt:lpstr>Early Earth</vt:lpstr>
      <vt:lpstr>PowerPoint Presentation</vt:lpstr>
      <vt:lpstr>PowerPoint Presentation</vt:lpstr>
      <vt:lpstr>LUCA (located on the “bacterial branch”) was less thermophilic than the ancestor of the bacterial and archaeal domains </vt:lpstr>
      <vt:lpstr>Compositional Stratigraphy </vt:lpstr>
      <vt:lpstr>Evolution of the Ribosome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 Fournier</dc:creator>
  <cp:lastModifiedBy>Gogarten, J. Peter</cp:lastModifiedBy>
  <cp:revision>191</cp:revision>
  <cp:lastPrinted>2015-04-29T19:30:53Z</cp:lastPrinted>
  <dcterms:created xsi:type="dcterms:W3CDTF">2011-07-01T19:39:54Z</dcterms:created>
  <dcterms:modified xsi:type="dcterms:W3CDTF">2021-10-03T22:06:46Z</dcterms:modified>
</cp:coreProperties>
</file>