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1" r:id="rId3"/>
    <p:sldId id="272" r:id="rId4"/>
    <p:sldId id="273" r:id="rId5"/>
    <p:sldId id="259" r:id="rId6"/>
    <p:sldId id="274" r:id="rId7"/>
    <p:sldId id="262" r:id="rId8"/>
    <p:sldId id="263" r:id="rId9"/>
    <p:sldId id="275" r:id="rId10"/>
    <p:sldId id="276" r:id="rId11"/>
    <p:sldId id="277"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2"/>
    <p:restoredTop sz="94626"/>
  </p:normalViewPr>
  <p:slideViewPr>
    <p:cSldViewPr snapToGrid="0" snapToObjects="1">
      <p:cViewPr varScale="1">
        <p:scale>
          <a:sx n="121" d="100"/>
          <a:sy n="121" d="100"/>
        </p:scale>
        <p:origin x="2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a:t>
            </a:r>
            <a:r>
              <a:rPr lang="en-US" baseline="0" dirty="0"/>
              <a:t> of alignments of randomized sequences with score in interval (-2)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number</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Sheet1!$A$2:$A$29</c:f>
              <c:numCache>
                <c:formatCode>General</c:formatCode>
                <c:ptCount val="28"/>
                <c:pt idx="0">
                  <c:v>40</c:v>
                </c:pt>
                <c:pt idx="1">
                  <c:v>42</c:v>
                </c:pt>
                <c:pt idx="2">
                  <c:v>44</c:v>
                </c:pt>
                <c:pt idx="3">
                  <c:v>46</c:v>
                </c:pt>
                <c:pt idx="4">
                  <c:v>48</c:v>
                </c:pt>
                <c:pt idx="5">
                  <c:v>50</c:v>
                </c:pt>
                <c:pt idx="6">
                  <c:v>52</c:v>
                </c:pt>
                <c:pt idx="7">
                  <c:v>54</c:v>
                </c:pt>
                <c:pt idx="8">
                  <c:v>56</c:v>
                </c:pt>
                <c:pt idx="9">
                  <c:v>58</c:v>
                </c:pt>
                <c:pt idx="10">
                  <c:v>60</c:v>
                </c:pt>
                <c:pt idx="11">
                  <c:v>62</c:v>
                </c:pt>
                <c:pt idx="12">
                  <c:v>64</c:v>
                </c:pt>
                <c:pt idx="13">
                  <c:v>66</c:v>
                </c:pt>
                <c:pt idx="14">
                  <c:v>68</c:v>
                </c:pt>
                <c:pt idx="15">
                  <c:v>70</c:v>
                </c:pt>
                <c:pt idx="16">
                  <c:v>72</c:v>
                </c:pt>
                <c:pt idx="17">
                  <c:v>74</c:v>
                </c:pt>
                <c:pt idx="18">
                  <c:v>76</c:v>
                </c:pt>
                <c:pt idx="19">
                  <c:v>78</c:v>
                </c:pt>
                <c:pt idx="20">
                  <c:v>80</c:v>
                </c:pt>
                <c:pt idx="21">
                  <c:v>82</c:v>
                </c:pt>
                <c:pt idx="22">
                  <c:v>84</c:v>
                </c:pt>
                <c:pt idx="23">
                  <c:v>86</c:v>
                </c:pt>
                <c:pt idx="24">
                  <c:v>88</c:v>
                </c:pt>
                <c:pt idx="25">
                  <c:v>90</c:v>
                </c:pt>
                <c:pt idx="26">
                  <c:v>92</c:v>
                </c:pt>
                <c:pt idx="27">
                  <c:v>94</c:v>
                </c:pt>
              </c:numCache>
            </c:numRef>
          </c:xVal>
          <c:yVal>
            <c:numRef>
              <c:f>Sheet1!$B$2:$B$29</c:f>
              <c:numCache>
                <c:formatCode>General</c:formatCode>
                <c:ptCount val="28"/>
                <c:pt idx="0">
                  <c:v>0</c:v>
                </c:pt>
                <c:pt idx="1">
                  <c:v>0</c:v>
                </c:pt>
                <c:pt idx="2">
                  <c:v>1</c:v>
                </c:pt>
                <c:pt idx="3">
                  <c:v>5</c:v>
                </c:pt>
                <c:pt idx="4">
                  <c:v>7</c:v>
                </c:pt>
                <c:pt idx="5">
                  <c:v>12</c:v>
                </c:pt>
                <c:pt idx="6">
                  <c:v>11</c:v>
                </c:pt>
                <c:pt idx="7">
                  <c:v>10</c:v>
                </c:pt>
                <c:pt idx="8">
                  <c:v>10</c:v>
                </c:pt>
                <c:pt idx="9">
                  <c:v>9</c:v>
                </c:pt>
                <c:pt idx="10">
                  <c:v>4</c:v>
                </c:pt>
                <c:pt idx="11">
                  <c:v>4</c:v>
                </c:pt>
                <c:pt idx="12">
                  <c:v>7</c:v>
                </c:pt>
                <c:pt idx="13">
                  <c:v>3</c:v>
                </c:pt>
                <c:pt idx="14">
                  <c:v>4</c:v>
                </c:pt>
                <c:pt idx="15">
                  <c:v>3</c:v>
                </c:pt>
                <c:pt idx="16">
                  <c:v>2</c:v>
                </c:pt>
                <c:pt idx="17">
                  <c:v>1</c:v>
                </c:pt>
                <c:pt idx="18">
                  <c:v>0</c:v>
                </c:pt>
                <c:pt idx="19">
                  <c:v>1</c:v>
                </c:pt>
                <c:pt idx="20">
                  <c:v>2</c:v>
                </c:pt>
                <c:pt idx="21">
                  <c:v>1</c:v>
                </c:pt>
                <c:pt idx="22">
                  <c:v>0</c:v>
                </c:pt>
                <c:pt idx="23">
                  <c:v>0</c:v>
                </c:pt>
                <c:pt idx="24">
                  <c:v>0</c:v>
                </c:pt>
                <c:pt idx="25">
                  <c:v>0</c:v>
                </c:pt>
                <c:pt idx="26">
                  <c:v>1</c:v>
                </c:pt>
                <c:pt idx="27">
                  <c:v>2</c:v>
                </c:pt>
              </c:numCache>
            </c:numRef>
          </c:yVal>
          <c:smooth val="0"/>
          <c:extLst>
            <c:ext xmlns:c16="http://schemas.microsoft.com/office/drawing/2014/chart" uri="{C3380CC4-5D6E-409C-BE32-E72D297353CC}">
              <c16:uniqueId val="{00000000-951A-4246-9CF2-E4387F398E9A}"/>
            </c:ext>
          </c:extLst>
        </c:ser>
        <c:dLbls>
          <c:showLegendKey val="0"/>
          <c:showVal val="0"/>
          <c:showCatName val="0"/>
          <c:showSerName val="0"/>
          <c:showPercent val="0"/>
          <c:showBubbleSize val="0"/>
        </c:dLbls>
        <c:axId val="293197888"/>
        <c:axId val="625875263"/>
      </c:scatterChart>
      <c:valAx>
        <c:axId val="293197888"/>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875263"/>
        <c:crosses val="autoZero"/>
        <c:crossBetween val="midCat"/>
      </c:valAx>
      <c:valAx>
        <c:axId val="6258752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197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0.40815</cdr:x>
      <cdr:y>0.136</cdr:y>
    </cdr:from>
    <cdr:to>
      <cdr:x>0.40815</cdr:x>
      <cdr:y>0.94371</cdr:y>
    </cdr:to>
    <cdr:cxnSp macro="">
      <cdr:nvCxnSpPr>
        <cdr:cNvPr id="3" name="Straight Connector 2">
          <a:extLst xmlns:a="http://schemas.openxmlformats.org/drawingml/2006/main">
            <a:ext uri="{FF2B5EF4-FFF2-40B4-BE49-F238E27FC236}">
              <a16:creationId xmlns:a16="http://schemas.microsoft.com/office/drawing/2014/main" id="{97C83F01-BC7C-784A-9654-C85F11BFB422}"/>
            </a:ext>
          </a:extLst>
        </cdr:cNvPr>
        <cdr:cNvCxnSpPr/>
      </cdr:nvCxnSpPr>
      <cdr:spPr>
        <a:xfrm xmlns:a="http://schemas.openxmlformats.org/drawingml/2006/main">
          <a:off x="3029786" y="725905"/>
          <a:ext cx="0" cy="4311316"/>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AB79C-BD81-7F44-8519-01FCA5A82B37}" type="datetimeFigureOut">
              <a:rPr lang="en-US" smtClean="0"/>
              <a:t>9/26/21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B59E4-4D70-9A41-94E0-61C150A436A8}" type="slidenum">
              <a:rPr lang="en-US" smtClean="0"/>
              <a:t>‹#›</a:t>
            </a:fld>
            <a:endParaRPr lang="en-US"/>
          </a:p>
        </p:txBody>
      </p:sp>
    </p:spTree>
    <p:extLst>
      <p:ext uri="{BB962C8B-B14F-4D97-AF65-F5344CB8AC3E}">
        <p14:creationId xmlns:p14="http://schemas.microsoft.com/office/powerpoint/2010/main" val="37945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3</a:t>
            </a:fld>
            <a:endParaRPr lang="en-US"/>
          </a:p>
        </p:txBody>
      </p:sp>
    </p:spTree>
    <p:extLst>
      <p:ext uri="{BB962C8B-B14F-4D97-AF65-F5344CB8AC3E}">
        <p14:creationId xmlns:p14="http://schemas.microsoft.com/office/powerpoint/2010/main" val="108112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4</a:t>
            </a:fld>
            <a:endParaRPr lang="en-US"/>
          </a:p>
        </p:txBody>
      </p:sp>
    </p:spTree>
    <p:extLst>
      <p:ext uri="{BB962C8B-B14F-4D97-AF65-F5344CB8AC3E}">
        <p14:creationId xmlns:p14="http://schemas.microsoft.com/office/powerpoint/2010/main" val="87242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Distinction between probability and probability density</a:t>
            </a:r>
          </a:p>
        </p:txBody>
      </p:sp>
      <p:sp>
        <p:nvSpPr>
          <p:cNvPr id="4" name="Slide Number Placeholder 3"/>
          <p:cNvSpPr>
            <a:spLocks noGrp="1"/>
          </p:cNvSpPr>
          <p:nvPr>
            <p:ph type="sldNum" sz="quarter" idx="5"/>
          </p:nvPr>
        </p:nvSpPr>
        <p:spPr/>
        <p:txBody>
          <a:bodyPr/>
          <a:lstStyle/>
          <a:p>
            <a:fld id="{1F0B59E4-4D70-9A41-94E0-61C150A436A8}" type="slidenum">
              <a:rPr lang="en-US" smtClean="0"/>
              <a:t>5</a:t>
            </a:fld>
            <a:endParaRPr lang="en-US"/>
          </a:p>
        </p:txBody>
      </p:sp>
    </p:spTree>
    <p:extLst>
      <p:ext uri="{BB962C8B-B14F-4D97-AF65-F5344CB8AC3E}">
        <p14:creationId xmlns:p14="http://schemas.microsoft.com/office/powerpoint/2010/main" val="6437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t>
            </a:r>
            <a:r>
              <a:rPr lang="en-US" dirty="0" err="1"/>
              <a:t>stabds</a:t>
            </a:r>
            <a:r>
              <a:rPr lang="en-US" dirty="0"/>
              <a:t> for engineering format not </a:t>
            </a:r>
            <a:r>
              <a:rPr lang="en-US" dirty="0" err="1"/>
              <a:t>Eulers</a:t>
            </a:r>
            <a:r>
              <a:rPr lang="en-US" dirty="0"/>
              <a:t> number!  </a:t>
            </a:r>
          </a:p>
        </p:txBody>
      </p:sp>
      <p:sp>
        <p:nvSpPr>
          <p:cNvPr id="4" name="Slide Number Placeholder 3"/>
          <p:cNvSpPr>
            <a:spLocks noGrp="1"/>
          </p:cNvSpPr>
          <p:nvPr>
            <p:ph type="sldNum" sz="quarter" idx="5"/>
          </p:nvPr>
        </p:nvSpPr>
        <p:spPr/>
        <p:txBody>
          <a:bodyPr/>
          <a:lstStyle/>
          <a:p>
            <a:fld id="{1F0B59E4-4D70-9A41-94E0-61C150A436A8}" type="slidenum">
              <a:rPr lang="en-US" smtClean="0"/>
              <a:t>6</a:t>
            </a:fld>
            <a:endParaRPr lang="en-US"/>
          </a:p>
        </p:txBody>
      </p:sp>
    </p:spTree>
    <p:extLst>
      <p:ext uri="{BB962C8B-B14F-4D97-AF65-F5344CB8AC3E}">
        <p14:creationId xmlns:p14="http://schemas.microsoft.com/office/powerpoint/2010/main" val="145217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14</a:t>
            </a:fld>
            <a:endParaRPr lang="en-US"/>
          </a:p>
        </p:txBody>
      </p:sp>
    </p:spTree>
    <p:extLst>
      <p:ext uri="{BB962C8B-B14F-4D97-AF65-F5344CB8AC3E}">
        <p14:creationId xmlns:p14="http://schemas.microsoft.com/office/powerpoint/2010/main" val="275393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0B59E4-4D70-9A41-94E0-61C150A436A8}" type="slidenum">
              <a:rPr lang="en-US" smtClean="0"/>
              <a:t>15</a:t>
            </a:fld>
            <a:endParaRPr lang="en-US"/>
          </a:p>
        </p:txBody>
      </p:sp>
    </p:spTree>
    <p:extLst>
      <p:ext uri="{BB962C8B-B14F-4D97-AF65-F5344CB8AC3E}">
        <p14:creationId xmlns:p14="http://schemas.microsoft.com/office/powerpoint/2010/main" val="360768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96F6-D614-0B46-A0DB-D5A3A07F3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67CD17-B01E-2840-9B53-B4862BE50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BF7C5-54A5-C04E-9B23-D48FA3FA4BC5}"/>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B3478EC4-2A1D-7A4B-BDF7-65C11F53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E3D2D-F98F-644F-A99A-4EF2F16C861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18572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AA3-98A8-7E45-B751-5B20B8573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4A4C7-CDB9-554F-A489-55DDFF0814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46CE2-8350-FB49-B3E6-D11A526A131E}"/>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DF0CA0A7-EA08-3547-AEDA-7E99010DE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A0DD-D6B9-7746-8D08-D75CF4589F8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78474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CADF2-D3BC-B744-BAA2-685AA1C91E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425DE-9DC4-2D4F-B4AA-8D11C2F64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BB7F9-FBCB-204B-877C-57C7D5AF0011}"/>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F22189DA-59A8-A249-B5FB-132C08A91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527F7-895A-CA42-9943-4CD0AB59CF0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82914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3C1E5-0F10-F640-AE35-7F6D8B484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E52F9-F4A9-754B-AB7C-2CB98DC36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CD67D-CEF1-0341-898E-26375D4E35C1}"/>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1C63983E-C6DF-1642-BEBF-317BD446E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26AFC-3BCD-744C-BDFE-2AF3A5F45B60}"/>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323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CFE-B6CC-1A46-AB8E-997B7950BB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6DA6A-D919-624F-B213-B228AFA41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AB42CA-A9FF-4847-BF0E-2846BB54B9B0}"/>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491D5199-AA13-3F4A-B25D-A773B574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79FED-AAC8-A543-823B-0CAAD28491C8}"/>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050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99E7-C4DE-4347-8611-D4463592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30B63-9F2E-F448-806E-5B324AF037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D29B26-CD77-1C4E-A0F7-E44EB381CD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41B93-9596-614C-9191-86BFEAE8DF01}"/>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6" name="Footer Placeholder 5">
            <a:extLst>
              <a:ext uri="{FF2B5EF4-FFF2-40B4-BE49-F238E27FC236}">
                <a16:creationId xmlns:a16="http://schemas.microsoft.com/office/drawing/2014/main" id="{9A72167B-7088-5A42-9B1A-45C3ABBB6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84765E-58CE-6741-B0AA-CAFD2AD783CF}"/>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53192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E2F-9862-1A43-86DE-860E9D072E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0DC30E-14EB-D54D-B230-85A70DE06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924E2-AA9F-8C44-803B-CB37BB2533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D75AA1-D8C3-5144-B6AD-68DC5EA71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073DD-9C0E-7E43-993E-B7453B313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4DAF94-4658-F84C-A53E-C672EE7588BD}"/>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8" name="Footer Placeholder 7">
            <a:extLst>
              <a:ext uri="{FF2B5EF4-FFF2-40B4-BE49-F238E27FC236}">
                <a16:creationId xmlns:a16="http://schemas.microsoft.com/office/drawing/2014/main" id="{FE5B60E1-7C81-0748-9F0F-D061A8C2F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E7EE1-683A-844F-BACA-DF81DCF32BD6}"/>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44231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9353-23CA-F74C-B2A9-FECB90B01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D399FD-26E0-5D44-A52C-DD8782B2249F}"/>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4" name="Footer Placeholder 3">
            <a:extLst>
              <a:ext uri="{FF2B5EF4-FFF2-40B4-BE49-F238E27FC236}">
                <a16:creationId xmlns:a16="http://schemas.microsoft.com/office/drawing/2014/main" id="{25A5718F-CBF4-F845-ABC1-385650CF0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ACD296-94C7-9B49-8732-41FA719BFA1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61676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5D255E-3DAB-7440-8DDD-FB7AD9A4A89D}"/>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3" name="Footer Placeholder 2">
            <a:extLst>
              <a:ext uri="{FF2B5EF4-FFF2-40B4-BE49-F238E27FC236}">
                <a16:creationId xmlns:a16="http://schemas.microsoft.com/office/drawing/2014/main" id="{559841A7-720B-9B4B-8253-EC82E4429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22C381-D4EB-0944-955C-D1B39D22B171}"/>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355395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1DEA-DC2B-7A4A-A5A0-2AE5D23A4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B920F-71E6-1648-9DBB-064DA65995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D3F92-290F-5343-AF84-9321407BE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4DB684-F002-C243-88B3-EB0291F3B4AB}"/>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6" name="Footer Placeholder 5">
            <a:extLst>
              <a:ext uri="{FF2B5EF4-FFF2-40B4-BE49-F238E27FC236}">
                <a16:creationId xmlns:a16="http://schemas.microsoft.com/office/drawing/2014/main" id="{FD40028E-CE3E-304A-A9C8-B9587D93F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3686D-6FA5-7C4E-AA79-04512AB034BB}"/>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426777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80E0-B3D7-8948-9F62-3A7DF9A47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74A96-0982-B44D-9EE6-436C89858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32E4B-10EB-434F-8473-BF69888C0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43E2C-0992-434B-99CF-230229219365}"/>
              </a:ext>
            </a:extLst>
          </p:cNvPr>
          <p:cNvSpPr>
            <a:spLocks noGrp="1"/>
          </p:cNvSpPr>
          <p:nvPr>
            <p:ph type="dt" sz="half" idx="10"/>
          </p:nvPr>
        </p:nvSpPr>
        <p:spPr/>
        <p:txBody>
          <a:bodyPr/>
          <a:lstStyle/>
          <a:p>
            <a:fld id="{71870437-D47E-F142-ADE9-1AAB18E3899A}" type="datetimeFigureOut">
              <a:rPr lang="en-US" smtClean="0"/>
              <a:t>9/26/21</a:t>
            </a:fld>
            <a:endParaRPr lang="en-US"/>
          </a:p>
        </p:txBody>
      </p:sp>
      <p:sp>
        <p:nvSpPr>
          <p:cNvPr id="6" name="Footer Placeholder 5">
            <a:extLst>
              <a:ext uri="{FF2B5EF4-FFF2-40B4-BE49-F238E27FC236}">
                <a16:creationId xmlns:a16="http://schemas.microsoft.com/office/drawing/2014/main" id="{A23E168E-45A7-934C-9212-05C31E9DE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1B1B8-F301-A24F-B734-151925A757BC}"/>
              </a:ext>
            </a:extLst>
          </p:cNvPr>
          <p:cNvSpPr>
            <a:spLocks noGrp="1"/>
          </p:cNvSpPr>
          <p:nvPr>
            <p:ph type="sldNum" sz="quarter" idx="12"/>
          </p:nvPr>
        </p:nvSpPr>
        <p:spPr/>
        <p:txBody>
          <a:bodyPr/>
          <a:lstStyle/>
          <a:p>
            <a:fld id="{231547FC-2745-8E42-9E3B-8F96B317552B}" type="slidenum">
              <a:rPr lang="en-US" smtClean="0"/>
              <a:t>‹#›</a:t>
            </a:fld>
            <a:endParaRPr lang="en-US"/>
          </a:p>
        </p:txBody>
      </p:sp>
    </p:spTree>
    <p:extLst>
      <p:ext uri="{BB962C8B-B14F-4D97-AF65-F5344CB8AC3E}">
        <p14:creationId xmlns:p14="http://schemas.microsoft.com/office/powerpoint/2010/main" val="218647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D6B9DF-63FA-F14F-B82E-248059CBE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DF234-E9B7-9D40-B2AB-97101A0E1E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0A0B6-D068-DC4F-979F-36DDE2C18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0437-D47E-F142-ADE9-1AAB18E3899A}" type="datetimeFigureOut">
              <a:rPr lang="en-US" smtClean="0"/>
              <a:t>9/26/21</a:t>
            </a:fld>
            <a:endParaRPr lang="en-US"/>
          </a:p>
        </p:txBody>
      </p:sp>
      <p:sp>
        <p:nvSpPr>
          <p:cNvPr id="5" name="Footer Placeholder 4">
            <a:extLst>
              <a:ext uri="{FF2B5EF4-FFF2-40B4-BE49-F238E27FC236}">
                <a16:creationId xmlns:a16="http://schemas.microsoft.com/office/drawing/2014/main" id="{DCFC27A2-2315-E24C-BA37-BAAF8B532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2EC72-C277-1441-967A-084C46EE0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547FC-2745-8E42-9E3B-8F96B317552B}" type="slidenum">
              <a:rPr lang="en-US" smtClean="0"/>
              <a:t>‹#›</a:t>
            </a:fld>
            <a:endParaRPr lang="en-US"/>
          </a:p>
        </p:txBody>
      </p:sp>
    </p:spTree>
    <p:extLst>
      <p:ext uri="{BB962C8B-B14F-4D97-AF65-F5344CB8AC3E}">
        <p14:creationId xmlns:p14="http://schemas.microsoft.com/office/powerpoint/2010/main" val="1819375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newyorker.com/magazine/2010/12/13/the-truth-wears-off" TargetMode="External"/><Relationship Id="rId2" Type="http://schemas.openxmlformats.org/officeDocument/2006/relationships/hyperlink" Target="https://en.wikipedia.org/wiki/Verbal_overshadow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wikipedia.org/wiki/Standard_score" TargetMode="Externa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ivethirtyeight.com/features/science-isnt-broken/#part1" TargetMode="External"/><Relationship Id="rId2" Type="http://schemas.openxmlformats.org/officeDocument/2006/relationships/hyperlink" Target="https://projects.fivethirtyeight.com/p-hack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EC10-AE0A-294E-A987-AD75C09A6BA0}"/>
              </a:ext>
            </a:extLst>
          </p:cNvPr>
          <p:cNvSpPr>
            <a:spLocks noGrp="1"/>
          </p:cNvSpPr>
          <p:nvPr>
            <p:ph type="ctrTitle"/>
          </p:nvPr>
        </p:nvSpPr>
        <p:spPr>
          <a:xfrm>
            <a:off x="1597573" y="3429000"/>
            <a:ext cx="9144000" cy="1060677"/>
          </a:xfrm>
        </p:spPr>
        <p:txBody>
          <a:bodyPr>
            <a:normAutofit fontScale="90000"/>
          </a:bodyPr>
          <a:lstStyle/>
          <a:p>
            <a:r>
              <a:rPr lang="en-US" dirty="0"/>
              <a:t>Intro to Statistics </a:t>
            </a:r>
            <a:br>
              <a:rPr lang="en-US" dirty="0"/>
            </a:br>
            <a:endParaRPr lang="en-US" sz="3600" dirty="0"/>
          </a:p>
        </p:txBody>
      </p:sp>
      <p:sp>
        <p:nvSpPr>
          <p:cNvPr id="6" name="Subtitle 5">
            <a:extLst>
              <a:ext uri="{FF2B5EF4-FFF2-40B4-BE49-F238E27FC236}">
                <a16:creationId xmlns:a16="http://schemas.microsoft.com/office/drawing/2014/main" id="{D241630B-A34B-B14B-B9EF-C6CF2705EEB2}"/>
              </a:ext>
            </a:extLst>
          </p:cNvPr>
          <p:cNvSpPr>
            <a:spLocks noGrp="1"/>
          </p:cNvSpPr>
          <p:nvPr>
            <p:ph type="subTitle" idx="1"/>
          </p:nvPr>
        </p:nvSpPr>
        <p:spPr>
          <a:xfrm>
            <a:off x="1433010" y="1454626"/>
            <a:ext cx="9144000" cy="1655762"/>
          </a:xfrm>
        </p:spPr>
        <p:txBody>
          <a:bodyPr>
            <a:normAutofit/>
          </a:bodyPr>
          <a:lstStyle/>
          <a:p>
            <a:r>
              <a:rPr lang="en-US" sz="2800" dirty="0"/>
              <a:t>MCB 3421 2021</a:t>
            </a:r>
          </a:p>
          <a:p>
            <a:endParaRPr lang="en-US" sz="2800" dirty="0"/>
          </a:p>
          <a:p>
            <a:r>
              <a:rPr lang="en-US" sz="2800"/>
              <a:t>Class 8</a:t>
            </a:r>
            <a:endParaRPr lang="en-US" sz="2800" dirty="0"/>
          </a:p>
        </p:txBody>
      </p:sp>
    </p:spTree>
    <p:extLst>
      <p:ext uri="{BB962C8B-B14F-4D97-AF65-F5344CB8AC3E}">
        <p14:creationId xmlns:p14="http://schemas.microsoft.com/office/powerpoint/2010/main" val="376136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0874-B2E2-7B4D-A559-F75E1A00A326}"/>
              </a:ext>
            </a:extLst>
          </p:cNvPr>
          <p:cNvSpPr>
            <a:spLocks noGrp="1"/>
          </p:cNvSpPr>
          <p:nvPr>
            <p:ph type="title"/>
          </p:nvPr>
        </p:nvSpPr>
        <p:spPr>
          <a:xfrm>
            <a:off x="838200" y="365126"/>
            <a:ext cx="10515600" cy="654378"/>
          </a:xfrm>
        </p:spPr>
        <p:txBody>
          <a:bodyPr>
            <a:normAutofit/>
          </a:bodyPr>
          <a:lstStyle/>
          <a:p>
            <a:r>
              <a:rPr lang="en-US" sz="3600" dirty="0"/>
              <a:t>Using all the data does not give significant results</a:t>
            </a:r>
          </a:p>
        </p:txBody>
      </p:sp>
      <p:pic>
        <p:nvPicPr>
          <p:cNvPr id="4" name="Picture 3">
            <a:extLst>
              <a:ext uri="{FF2B5EF4-FFF2-40B4-BE49-F238E27FC236}">
                <a16:creationId xmlns:a16="http://schemas.microsoft.com/office/drawing/2014/main" id="{6C8D1DCD-DB8A-F946-9F8A-9A4BCD0E98A6}"/>
              </a:ext>
            </a:extLst>
          </p:cNvPr>
          <p:cNvPicPr>
            <a:picLocks noChangeAspect="1"/>
          </p:cNvPicPr>
          <p:nvPr/>
        </p:nvPicPr>
        <p:blipFill>
          <a:blip r:embed="rId2"/>
          <a:stretch>
            <a:fillRect/>
          </a:stretch>
        </p:blipFill>
        <p:spPr>
          <a:xfrm>
            <a:off x="0" y="1315732"/>
            <a:ext cx="6117358" cy="5177142"/>
          </a:xfrm>
          <a:prstGeom prst="rect">
            <a:avLst/>
          </a:prstGeom>
        </p:spPr>
      </p:pic>
      <p:pic>
        <p:nvPicPr>
          <p:cNvPr id="5" name="Picture 4">
            <a:extLst>
              <a:ext uri="{FF2B5EF4-FFF2-40B4-BE49-F238E27FC236}">
                <a16:creationId xmlns:a16="http://schemas.microsoft.com/office/drawing/2014/main" id="{EF196956-9949-4846-A377-AEE78DE2FC51}"/>
              </a:ext>
            </a:extLst>
          </p:cNvPr>
          <p:cNvPicPr>
            <a:picLocks noChangeAspect="1"/>
          </p:cNvPicPr>
          <p:nvPr/>
        </p:nvPicPr>
        <p:blipFill>
          <a:blip r:embed="rId3"/>
          <a:stretch>
            <a:fillRect/>
          </a:stretch>
        </p:blipFill>
        <p:spPr>
          <a:xfrm>
            <a:off x="6096000" y="1315732"/>
            <a:ext cx="6123819" cy="5177142"/>
          </a:xfrm>
          <a:prstGeom prst="rect">
            <a:avLst/>
          </a:prstGeom>
        </p:spPr>
      </p:pic>
    </p:spTree>
    <p:extLst>
      <p:ext uri="{BB962C8B-B14F-4D97-AF65-F5344CB8AC3E}">
        <p14:creationId xmlns:p14="http://schemas.microsoft.com/office/powerpoint/2010/main" val="71799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0874-B2E2-7B4D-A559-F75E1A00A326}"/>
              </a:ext>
            </a:extLst>
          </p:cNvPr>
          <p:cNvSpPr>
            <a:spLocks noGrp="1"/>
          </p:cNvSpPr>
          <p:nvPr>
            <p:ph type="title"/>
          </p:nvPr>
        </p:nvSpPr>
        <p:spPr>
          <a:xfrm>
            <a:off x="838200" y="365126"/>
            <a:ext cx="10515600" cy="654378"/>
          </a:xfrm>
        </p:spPr>
        <p:txBody>
          <a:bodyPr>
            <a:normAutofit/>
          </a:bodyPr>
          <a:lstStyle/>
          <a:p>
            <a:r>
              <a:rPr lang="en-US" sz="3600" dirty="0"/>
              <a:t>But with minor modification:</a:t>
            </a:r>
          </a:p>
        </p:txBody>
      </p:sp>
      <p:pic>
        <p:nvPicPr>
          <p:cNvPr id="3" name="Picture 2">
            <a:extLst>
              <a:ext uri="{FF2B5EF4-FFF2-40B4-BE49-F238E27FC236}">
                <a16:creationId xmlns:a16="http://schemas.microsoft.com/office/drawing/2014/main" id="{CDFBEF52-DFEF-9241-93F9-F87E04CFEADF}"/>
              </a:ext>
            </a:extLst>
          </p:cNvPr>
          <p:cNvPicPr>
            <a:picLocks noChangeAspect="1"/>
          </p:cNvPicPr>
          <p:nvPr/>
        </p:nvPicPr>
        <p:blipFill>
          <a:blip r:embed="rId2"/>
          <a:stretch>
            <a:fillRect/>
          </a:stretch>
        </p:blipFill>
        <p:spPr>
          <a:xfrm>
            <a:off x="6117358" y="1315732"/>
            <a:ext cx="6091454" cy="5177142"/>
          </a:xfrm>
          <a:prstGeom prst="rect">
            <a:avLst/>
          </a:prstGeom>
        </p:spPr>
      </p:pic>
      <p:pic>
        <p:nvPicPr>
          <p:cNvPr id="6" name="Picture 5">
            <a:extLst>
              <a:ext uri="{FF2B5EF4-FFF2-40B4-BE49-F238E27FC236}">
                <a16:creationId xmlns:a16="http://schemas.microsoft.com/office/drawing/2014/main" id="{E14EE027-4B55-1A4F-8B9D-0013957F338E}"/>
              </a:ext>
            </a:extLst>
          </p:cNvPr>
          <p:cNvPicPr>
            <a:picLocks noChangeAspect="1"/>
          </p:cNvPicPr>
          <p:nvPr/>
        </p:nvPicPr>
        <p:blipFill>
          <a:blip r:embed="rId3"/>
          <a:stretch>
            <a:fillRect/>
          </a:stretch>
        </p:blipFill>
        <p:spPr>
          <a:xfrm>
            <a:off x="-2743" y="1303858"/>
            <a:ext cx="6091454" cy="5189016"/>
          </a:xfrm>
          <a:prstGeom prst="rect">
            <a:avLst/>
          </a:prstGeom>
        </p:spPr>
      </p:pic>
    </p:spTree>
    <p:extLst>
      <p:ext uri="{BB962C8B-B14F-4D97-AF65-F5344CB8AC3E}">
        <p14:creationId xmlns:p14="http://schemas.microsoft.com/office/powerpoint/2010/main" val="413540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C34A-FCFD-D740-9B9A-F6C95D73BA09}"/>
              </a:ext>
            </a:extLst>
          </p:cNvPr>
          <p:cNvSpPr>
            <a:spLocks noGrp="1"/>
          </p:cNvSpPr>
          <p:nvPr>
            <p:ph type="title"/>
          </p:nvPr>
        </p:nvSpPr>
        <p:spPr>
          <a:xfrm>
            <a:off x="838200" y="140535"/>
            <a:ext cx="10515600" cy="1325563"/>
          </a:xfrm>
        </p:spPr>
        <p:txBody>
          <a:bodyPr/>
          <a:lstStyle/>
          <a:p>
            <a:r>
              <a:rPr lang="en-US" dirty="0"/>
              <a:t>Data Dredging aka Fishing Expeditions</a:t>
            </a:r>
          </a:p>
        </p:txBody>
      </p:sp>
      <p:sp>
        <p:nvSpPr>
          <p:cNvPr id="3" name="Content Placeholder 2">
            <a:extLst>
              <a:ext uri="{FF2B5EF4-FFF2-40B4-BE49-F238E27FC236}">
                <a16:creationId xmlns:a16="http://schemas.microsoft.com/office/drawing/2014/main" id="{4C1192F3-15D1-5E42-958C-517F6C7127E5}"/>
              </a:ext>
            </a:extLst>
          </p:cNvPr>
          <p:cNvSpPr>
            <a:spLocks noGrp="1"/>
          </p:cNvSpPr>
          <p:nvPr>
            <p:ph idx="1"/>
          </p:nvPr>
        </p:nvSpPr>
        <p:spPr>
          <a:xfrm>
            <a:off x="838200" y="1466097"/>
            <a:ext cx="10515600" cy="4910639"/>
          </a:xfrm>
        </p:spPr>
        <p:txBody>
          <a:bodyPr>
            <a:normAutofit fontScale="92500" lnSpcReduction="10000"/>
          </a:bodyPr>
          <a:lstStyle/>
          <a:p>
            <a:pPr marL="0" indent="0">
              <a:lnSpc>
                <a:spcPct val="100000"/>
              </a:lnSpc>
              <a:buNone/>
            </a:pPr>
            <a:r>
              <a:rPr lang="en-US" dirty="0"/>
              <a:t>If you do 100 experiments, you expect to find one experiment that is significant at the 1% level due to chance alone.  </a:t>
            </a:r>
            <a:br>
              <a:rPr lang="en-US" dirty="0"/>
            </a:br>
            <a:r>
              <a:rPr lang="en-US" dirty="0"/>
              <a:t>(P-value = The probability to find something under the null hypothesis or due to chance alone.)  </a:t>
            </a:r>
          </a:p>
          <a:p>
            <a:pPr marL="0" indent="0">
              <a:lnSpc>
                <a:spcPct val="100000"/>
              </a:lnSpc>
              <a:buNone/>
            </a:pPr>
            <a:r>
              <a:rPr lang="en-US" dirty="0"/>
              <a:t>If in 100 experiments you do not want to have a false positive with a probability of 1%, then you need to correct the P-value for the individual test.  </a:t>
            </a:r>
          </a:p>
          <a:p>
            <a:pPr marL="0" indent="0">
              <a:lnSpc>
                <a:spcPct val="100000"/>
              </a:lnSpc>
              <a:buNone/>
            </a:pPr>
            <a:r>
              <a:rPr lang="en-US" dirty="0"/>
              <a:t>The </a:t>
            </a:r>
            <a:r>
              <a:rPr lang="en-US" b="1" dirty="0"/>
              <a:t>Bonferroni correction </a:t>
            </a:r>
            <a:r>
              <a:rPr lang="en-US" dirty="0"/>
              <a:t>(often considered unreasonably harsh) divides the overall acceptable probability for a false positive by the number of parallel experiments:  </a:t>
            </a:r>
          </a:p>
          <a:p>
            <a:pPr marL="0" indent="0">
              <a:lnSpc>
                <a:spcPct val="100000"/>
              </a:lnSpc>
              <a:buNone/>
            </a:pPr>
            <a:r>
              <a:rPr lang="en-US" dirty="0"/>
              <a:t>Overall P&lt;0.01, n=100, significance level for the individual test: </a:t>
            </a:r>
          </a:p>
          <a:p>
            <a:pPr marL="0" indent="0">
              <a:lnSpc>
                <a:spcPct val="100000"/>
              </a:lnSpc>
              <a:buNone/>
            </a:pPr>
            <a:r>
              <a:rPr lang="en-US" dirty="0"/>
              <a:t>P=0.01/100=0.0001=10</a:t>
            </a:r>
            <a:r>
              <a:rPr lang="en-US" baseline="30000" dirty="0"/>
              <a:t>-4  </a:t>
            </a:r>
          </a:p>
        </p:txBody>
      </p:sp>
    </p:spTree>
    <p:extLst>
      <p:ext uri="{BB962C8B-B14F-4D97-AF65-F5344CB8AC3E}">
        <p14:creationId xmlns:p14="http://schemas.microsoft.com/office/powerpoint/2010/main" val="36102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8800-CE52-334E-8419-8314263D14A3}"/>
              </a:ext>
            </a:extLst>
          </p:cNvPr>
          <p:cNvSpPr>
            <a:spLocks noGrp="1"/>
          </p:cNvSpPr>
          <p:nvPr>
            <p:ph type="title"/>
          </p:nvPr>
        </p:nvSpPr>
        <p:spPr/>
        <p:txBody>
          <a:bodyPr>
            <a:normAutofit fontScale="90000"/>
          </a:bodyPr>
          <a:lstStyle/>
          <a:p>
            <a:r>
              <a:rPr lang="en-US" dirty="0"/>
              <a:t>When do you need a correction for multiple tests?  </a:t>
            </a:r>
            <a:br>
              <a:rPr lang="en-US" dirty="0"/>
            </a:br>
            <a:endParaRPr lang="en-US" dirty="0"/>
          </a:p>
        </p:txBody>
      </p:sp>
      <p:sp>
        <p:nvSpPr>
          <p:cNvPr id="3" name="Content Placeholder 2">
            <a:extLst>
              <a:ext uri="{FF2B5EF4-FFF2-40B4-BE49-F238E27FC236}">
                <a16:creationId xmlns:a16="http://schemas.microsoft.com/office/drawing/2014/main" id="{AD51E9C3-F2DC-EA4D-9861-7002A6254AB7}"/>
              </a:ext>
            </a:extLst>
          </p:cNvPr>
          <p:cNvSpPr>
            <a:spLocks noGrp="1"/>
          </p:cNvSpPr>
          <p:nvPr>
            <p:ph idx="1"/>
          </p:nvPr>
        </p:nvSpPr>
        <p:spPr>
          <a:xfrm>
            <a:off x="838200" y="1544888"/>
            <a:ext cx="10515600" cy="4351338"/>
          </a:xfrm>
        </p:spPr>
        <p:txBody>
          <a:bodyPr/>
          <a:lstStyle/>
          <a:p>
            <a:r>
              <a:rPr lang="en-US" dirty="0"/>
              <a:t>Expression studies, where you test all possible transcripts simultaneously</a:t>
            </a:r>
          </a:p>
          <a:p>
            <a:r>
              <a:rPr lang="en-US" dirty="0"/>
              <a:t>Test all genes in a genome against a database of pathogenicity genes</a:t>
            </a:r>
          </a:p>
          <a:p>
            <a:endParaRPr lang="en-US" dirty="0"/>
          </a:p>
        </p:txBody>
      </p:sp>
    </p:spTree>
    <p:extLst>
      <p:ext uri="{BB962C8B-B14F-4D97-AF65-F5344CB8AC3E}">
        <p14:creationId xmlns:p14="http://schemas.microsoft.com/office/powerpoint/2010/main" val="327488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F6C641-66F3-6448-B059-47625E537145}"/>
              </a:ext>
            </a:extLst>
          </p:cNvPr>
          <p:cNvSpPr txBox="1"/>
          <p:nvPr/>
        </p:nvSpPr>
        <p:spPr>
          <a:xfrm>
            <a:off x="954504" y="488318"/>
            <a:ext cx="1266116" cy="369332"/>
          </a:xfrm>
          <a:prstGeom prst="rect">
            <a:avLst/>
          </a:prstGeom>
          <a:noFill/>
        </p:spPr>
        <p:txBody>
          <a:bodyPr wrap="none" rtlCol="0">
            <a:spAutoFit/>
          </a:bodyPr>
          <a:lstStyle/>
          <a:p>
            <a:r>
              <a:rPr lang="en-US" dirty="0"/>
              <a:t>One Person</a:t>
            </a:r>
          </a:p>
        </p:txBody>
      </p:sp>
      <p:sp>
        <p:nvSpPr>
          <p:cNvPr id="6" name="TextBox 5">
            <a:extLst>
              <a:ext uri="{FF2B5EF4-FFF2-40B4-BE49-F238E27FC236}">
                <a16:creationId xmlns:a16="http://schemas.microsoft.com/office/drawing/2014/main" id="{76EB097C-63F2-454D-A23F-1A8C07AF042C}"/>
              </a:ext>
            </a:extLst>
          </p:cNvPr>
          <p:cNvSpPr txBox="1"/>
          <p:nvPr/>
        </p:nvSpPr>
        <p:spPr>
          <a:xfrm>
            <a:off x="954504" y="762849"/>
            <a:ext cx="732893" cy="369332"/>
          </a:xfrm>
          <a:prstGeom prst="rect">
            <a:avLst/>
          </a:prstGeom>
          <a:noFill/>
        </p:spPr>
        <p:txBody>
          <a:bodyPr wrap="none" rtlCol="0">
            <a:spAutoFit/>
          </a:bodyPr>
          <a:lstStyle/>
          <a:p>
            <a:r>
              <a:rPr lang="en-US" dirty="0"/>
              <a:t>doing</a:t>
            </a:r>
          </a:p>
        </p:txBody>
      </p:sp>
      <p:sp>
        <p:nvSpPr>
          <p:cNvPr id="7" name="TextBox 6">
            <a:extLst>
              <a:ext uri="{FF2B5EF4-FFF2-40B4-BE49-F238E27FC236}">
                <a16:creationId xmlns:a16="http://schemas.microsoft.com/office/drawing/2014/main" id="{5B491261-9871-D644-AF25-4A8B32480086}"/>
              </a:ext>
            </a:extLst>
          </p:cNvPr>
          <p:cNvSpPr txBox="1"/>
          <p:nvPr/>
        </p:nvSpPr>
        <p:spPr>
          <a:xfrm>
            <a:off x="954504" y="1037380"/>
            <a:ext cx="1034001" cy="369332"/>
          </a:xfrm>
          <a:prstGeom prst="rect">
            <a:avLst/>
          </a:prstGeom>
          <a:noFill/>
        </p:spPr>
        <p:txBody>
          <a:bodyPr wrap="none" rtlCol="0">
            <a:spAutoFit/>
          </a:bodyPr>
          <a:lstStyle/>
          <a:p>
            <a:r>
              <a:rPr lang="en-US" dirty="0"/>
              <a:t>one test </a:t>
            </a:r>
          </a:p>
        </p:txBody>
      </p:sp>
      <p:pic>
        <p:nvPicPr>
          <p:cNvPr id="8" name="Picture 7">
            <a:extLst>
              <a:ext uri="{FF2B5EF4-FFF2-40B4-BE49-F238E27FC236}">
                <a16:creationId xmlns:a16="http://schemas.microsoft.com/office/drawing/2014/main" id="{6FD42801-B23E-2B4D-A539-82C239E0434E}"/>
              </a:ext>
            </a:extLst>
          </p:cNvPr>
          <p:cNvPicPr>
            <a:picLocks noChangeAspect="1"/>
          </p:cNvPicPr>
          <p:nvPr/>
        </p:nvPicPr>
        <p:blipFill>
          <a:blip r:embed="rId3"/>
          <a:stretch>
            <a:fillRect/>
          </a:stretch>
        </p:blipFill>
        <p:spPr>
          <a:xfrm>
            <a:off x="688035" y="1564375"/>
            <a:ext cx="1799055" cy="1199165"/>
          </a:xfrm>
          <a:prstGeom prst="rect">
            <a:avLst/>
          </a:prstGeom>
        </p:spPr>
      </p:pic>
      <p:pic>
        <p:nvPicPr>
          <p:cNvPr id="9" name="Picture 8">
            <a:extLst>
              <a:ext uri="{FF2B5EF4-FFF2-40B4-BE49-F238E27FC236}">
                <a16:creationId xmlns:a16="http://schemas.microsoft.com/office/drawing/2014/main" id="{BEE7ED74-70D4-034D-B180-8A0E1C6806BF}"/>
              </a:ext>
            </a:extLst>
          </p:cNvPr>
          <p:cNvPicPr>
            <a:picLocks noChangeAspect="1"/>
          </p:cNvPicPr>
          <p:nvPr/>
        </p:nvPicPr>
        <p:blipFill>
          <a:blip r:embed="rId4"/>
          <a:stretch>
            <a:fillRect/>
          </a:stretch>
        </p:blipFill>
        <p:spPr>
          <a:xfrm>
            <a:off x="216242" y="3098078"/>
            <a:ext cx="1271305" cy="2710691"/>
          </a:xfrm>
          <a:prstGeom prst="rect">
            <a:avLst/>
          </a:prstGeom>
        </p:spPr>
      </p:pic>
      <p:sp>
        <p:nvSpPr>
          <p:cNvPr id="11" name="TextBox 10">
            <a:extLst>
              <a:ext uri="{FF2B5EF4-FFF2-40B4-BE49-F238E27FC236}">
                <a16:creationId xmlns:a16="http://schemas.microsoft.com/office/drawing/2014/main" id="{A982163E-8824-CB4E-B65E-AA68C55F952A}"/>
              </a:ext>
            </a:extLst>
          </p:cNvPr>
          <p:cNvSpPr txBox="1"/>
          <p:nvPr/>
        </p:nvSpPr>
        <p:spPr>
          <a:xfrm>
            <a:off x="2174512" y="4298407"/>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12" name="TextBox 11">
            <a:extLst>
              <a:ext uri="{FF2B5EF4-FFF2-40B4-BE49-F238E27FC236}">
                <a16:creationId xmlns:a16="http://schemas.microsoft.com/office/drawing/2014/main" id="{5EC1F11D-AB3B-6247-8A2F-FDAF5CC344E8}"/>
              </a:ext>
            </a:extLst>
          </p:cNvPr>
          <p:cNvSpPr txBox="1"/>
          <p:nvPr/>
        </p:nvSpPr>
        <p:spPr>
          <a:xfrm>
            <a:off x="2230096" y="3098078"/>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3" name="TextBox 12">
            <a:extLst>
              <a:ext uri="{FF2B5EF4-FFF2-40B4-BE49-F238E27FC236}">
                <a16:creationId xmlns:a16="http://schemas.microsoft.com/office/drawing/2014/main" id="{862FCAED-E104-A74F-9B0C-400883922685}"/>
              </a:ext>
            </a:extLst>
          </p:cNvPr>
          <p:cNvSpPr txBox="1"/>
          <p:nvPr/>
        </p:nvSpPr>
        <p:spPr>
          <a:xfrm>
            <a:off x="6518788" y="488318"/>
            <a:ext cx="1266116" cy="369332"/>
          </a:xfrm>
          <a:prstGeom prst="rect">
            <a:avLst/>
          </a:prstGeom>
          <a:noFill/>
        </p:spPr>
        <p:txBody>
          <a:bodyPr wrap="none" rtlCol="0">
            <a:spAutoFit/>
          </a:bodyPr>
          <a:lstStyle/>
          <a:p>
            <a:r>
              <a:rPr lang="en-US" dirty="0"/>
              <a:t>One Person</a:t>
            </a:r>
          </a:p>
        </p:txBody>
      </p:sp>
      <p:sp>
        <p:nvSpPr>
          <p:cNvPr id="14" name="TextBox 13">
            <a:extLst>
              <a:ext uri="{FF2B5EF4-FFF2-40B4-BE49-F238E27FC236}">
                <a16:creationId xmlns:a16="http://schemas.microsoft.com/office/drawing/2014/main" id="{8F257947-7865-9D47-AB6A-C7417A4FB4F4}"/>
              </a:ext>
            </a:extLst>
          </p:cNvPr>
          <p:cNvSpPr txBox="1"/>
          <p:nvPr/>
        </p:nvSpPr>
        <p:spPr>
          <a:xfrm>
            <a:off x="6518788" y="762849"/>
            <a:ext cx="732893" cy="369332"/>
          </a:xfrm>
          <a:prstGeom prst="rect">
            <a:avLst/>
          </a:prstGeom>
          <a:noFill/>
        </p:spPr>
        <p:txBody>
          <a:bodyPr wrap="none" rtlCol="0">
            <a:spAutoFit/>
          </a:bodyPr>
          <a:lstStyle/>
          <a:p>
            <a:r>
              <a:rPr lang="en-US" dirty="0"/>
              <a:t>doing</a:t>
            </a:r>
          </a:p>
        </p:txBody>
      </p:sp>
      <p:sp>
        <p:nvSpPr>
          <p:cNvPr id="15" name="TextBox 14">
            <a:extLst>
              <a:ext uri="{FF2B5EF4-FFF2-40B4-BE49-F238E27FC236}">
                <a16:creationId xmlns:a16="http://schemas.microsoft.com/office/drawing/2014/main" id="{9711569C-D675-BB44-819E-CCEA8787E9A4}"/>
              </a:ext>
            </a:extLst>
          </p:cNvPr>
          <p:cNvSpPr txBox="1"/>
          <p:nvPr/>
        </p:nvSpPr>
        <p:spPr>
          <a:xfrm>
            <a:off x="6518788" y="1037380"/>
            <a:ext cx="1466812" cy="369332"/>
          </a:xfrm>
          <a:prstGeom prst="rect">
            <a:avLst/>
          </a:prstGeom>
          <a:noFill/>
        </p:spPr>
        <p:txBody>
          <a:bodyPr wrap="none" rtlCol="0">
            <a:spAutoFit/>
          </a:bodyPr>
          <a:lstStyle/>
          <a:p>
            <a:r>
              <a:rPr lang="en-US" dirty="0"/>
              <a:t>N=1000 tests </a:t>
            </a:r>
          </a:p>
        </p:txBody>
      </p:sp>
      <p:pic>
        <p:nvPicPr>
          <p:cNvPr id="17" name="Picture 16">
            <a:extLst>
              <a:ext uri="{FF2B5EF4-FFF2-40B4-BE49-F238E27FC236}">
                <a16:creationId xmlns:a16="http://schemas.microsoft.com/office/drawing/2014/main" id="{2104A38C-7699-6C49-B244-E117FB69341D}"/>
              </a:ext>
            </a:extLst>
          </p:cNvPr>
          <p:cNvPicPr>
            <a:picLocks noChangeAspect="1"/>
          </p:cNvPicPr>
          <p:nvPr/>
        </p:nvPicPr>
        <p:blipFill>
          <a:blip r:embed="rId4"/>
          <a:stretch>
            <a:fillRect/>
          </a:stretch>
        </p:blipFill>
        <p:spPr>
          <a:xfrm>
            <a:off x="5587682" y="2171429"/>
            <a:ext cx="1271305" cy="2710691"/>
          </a:xfrm>
          <a:prstGeom prst="rect">
            <a:avLst/>
          </a:prstGeom>
        </p:spPr>
      </p:pic>
      <p:pic>
        <p:nvPicPr>
          <p:cNvPr id="20" name="Picture 19">
            <a:extLst>
              <a:ext uri="{FF2B5EF4-FFF2-40B4-BE49-F238E27FC236}">
                <a16:creationId xmlns:a16="http://schemas.microsoft.com/office/drawing/2014/main" id="{27321860-9350-D14A-BDDD-AC697DD07941}"/>
              </a:ext>
            </a:extLst>
          </p:cNvPr>
          <p:cNvPicPr>
            <a:picLocks noChangeAspect="1"/>
          </p:cNvPicPr>
          <p:nvPr/>
        </p:nvPicPr>
        <p:blipFill>
          <a:blip r:embed="rId4"/>
          <a:stretch>
            <a:fillRect/>
          </a:stretch>
        </p:blipFill>
        <p:spPr>
          <a:xfrm>
            <a:off x="6040264" y="2445960"/>
            <a:ext cx="1271305" cy="2710691"/>
          </a:xfrm>
          <a:prstGeom prst="rect">
            <a:avLst/>
          </a:prstGeom>
        </p:spPr>
      </p:pic>
      <p:pic>
        <p:nvPicPr>
          <p:cNvPr id="21" name="Picture 20">
            <a:extLst>
              <a:ext uri="{FF2B5EF4-FFF2-40B4-BE49-F238E27FC236}">
                <a16:creationId xmlns:a16="http://schemas.microsoft.com/office/drawing/2014/main" id="{8B1FCCBE-DAFC-8444-AC58-9972CA021A82}"/>
              </a:ext>
            </a:extLst>
          </p:cNvPr>
          <p:cNvPicPr>
            <a:picLocks noChangeAspect="1"/>
          </p:cNvPicPr>
          <p:nvPr/>
        </p:nvPicPr>
        <p:blipFill>
          <a:blip r:embed="rId4"/>
          <a:stretch>
            <a:fillRect/>
          </a:stretch>
        </p:blipFill>
        <p:spPr>
          <a:xfrm>
            <a:off x="6239922" y="2720491"/>
            <a:ext cx="1271305" cy="2710691"/>
          </a:xfrm>
          <a:prstGeom prst="rect">
            <a:avLst/>
          </a:prstGeom>
        </p:spPr>
      </p:pic>
      <p:pic>
        <p:nvPicPr>
          <p:cNvPr id="22" name="Picture 21">
            <a:extLst>
              <a:ext uri="{FF2B5EF4-FFF2-40B4-BE49-F238E27FC236}">
                <a16:creationId xmlns:a16="http://schemas.microsoft.com/office/drawing/2014/main" id="{B9957988-E664-1549-9A3B-2F1E8AAC4DD4}"/>
              </a:ext>
            </a:extLst>
          </p:cNvPr>
          <p:cNvPicPr>
            <a:picLocks noChangeAspect="1"/>
          </p:cNvPicPr>
          <p:nvPr/>
        </p:nvPicPr>
        <p:blipFill>
          <a:blip r:embed="rId4"/>
          <a:stretch>
            <a:fillRect/>
          </a:stretch>
        </p:blipFill>
        <p:spPr>
          <a:xfrm>
            <a:off x="5740082" y="2323829"/>
            <a:ext cx="1271305" cy="2710691"/>
          </a:xfrm>
          <a:prstGeom prst="rect">
            <a:avLst/>
          </a:prstGeom>
        </p:spPr>
      </p:pic>
      <p:pic>
        <p:nvPicPr>
          <p:cNvPr id="23" name="Picture 22">
            <a:extLst>
              <a:ext uri="{FF2B5EF4-FFF2-40B4-BE49-F238E27FC236}">
                <a16:creationId xmlns:a16="http://schemas.microsoft.com/office/drawing/2014/main" id="{B7D3552B-E2DE-0F49-B6D3-245F249063DD}"/>
              </a:ext>
            </a:extLst>
          </p:cNvPr>
          <p:cNvPicPr>
            <a:picLocks noChangeAspect="1"/>
          </p:cNvPicPr>
          <p:nvPr/>
        </p:nvPicPr>
        <p:blipFill>
          <a:blip r:embed="rId4"/>
          <a:stretch>
            <a:fillRect/>
          </a:stretch>
        </p:blipFill>
        <p:spPr>
          <a:xfrm>
            <a:off x="5892482" y="2476229"/>
            <a:ext cx="1271305" cy="2710691"/>
          </a:xfrm>
          <a:prstGeom prst="rect">
            <a:avLst/>
          </a:prstGeom>
        </p:spPr>
      </p:pic>
      <p:pic>
        <p:nvPicPr>
          <p:cNvPr id="24" name="Picture 23">
            <a:extLst>
              <a:ext uri="{FF2B5EF4-FFF2-40B4-BE49-F238E27FC236}">
                <a16:creationId xmlns:a16="http://schemas.microsoft.com/office/drawing/2014/main" id="{A46EEA88-BF99-D147-A1BB-9498180B20E8}"/>
              </a:ext>
            </a:extLst>
          </p:cNvPr>
          <p:cNvPicPr>
            <a:picLocks noChangeAspect="1"/>
          </p:cNvPicPr>
          <p:nvPr/>
        </p:nvPicPr>
        <p:blipFill>
          <a:blip r:embed="rId4"/>
          <a:stretch>
            <a:fillRect/>
          </a:stretch>
        </p:blipFill>
        <p:spPr>
          <a:xfrm>
            <a:off x="6044882" y="2628629"/>
            <a:ext cx="1271305" cy="2710691"/>
          </a:xfrm>
          <a:prstGeom prst="rect">
            <a:avLst/>
          </a:prstGeom>
        </p:spPr>
      </p:pic>
      <p:pic>
        <p:nvPicPr>
          <p:cNvPr id="25" name="Picture 24">
            <a:extLst>
              <a:ext uri="{FF2B5EF4-FFF2-40B4-BE49-F238E27FC236}">
                <a16:creationId xmlns:a16="http://schemas.microsoft.com/office/drawing/2014/main" id="{349136D3-A59B-6A4A-9C90-0C9F8E14309A}"/>
              </a:ext>
            </a:extLst>
          </p:cNvPr>
          <p:cNvPicPr>
            <a:picLocks noChangeAspect="1"/>
          </p:cNvPicPr>
          <p:nvPr/>
        </p:nvPicPr>
        <p:blipFill>
          <a:blip r:embed="rId4"/>
          <a:stretch>
            <a:fillRect/>
          </a:stretch>
        </p:blipFill>
        <p:spPr>
          <a:xfrm>
            <a:off x="6197282" y="2781029"/>
            <a:ext cx="1271305" cy="2710691"/>
          </a:xfrm>
          <a:prstGeom prst="rect">
            <a:avLst/>
          </a:prstGeom>
        </p:spPr>
      </p:pic>
      <p:pic>
        <p:nvPicPr>
          <p:cNvPr id="26" name="Picture 25">
            <a:extLst>
              <a:ext uri="{FF2B5EF4-FFF2-40B4-BE49-F238E27FC236}">
                <a16:creationId xmlns:a16="http://schemas.microsoft.com/office/drawing/2014/main" id="{7BB16489-E02E-4D4D-B93A-90E79481B85B}"/>
              </a:ext>
            </a:extLst>
          </p:cNvPr>
          <p:cNvPicPr>
            <a:picLocks noChangeAspect="1"/>
          </p:cNvPicPr>
          <p:nvPr/>
        </p:nvPicPr>
        <p:blipFill>
          <a:blip r:embed="rId4"/>
          <a:stretch>
            <a:fillRect/>
          </a:stretch>
        </p:blipFill>
        <p:spPr>
          <a:xfrm>
            <a:off x="6349682" y="2933429"/>
            <a:ext cx="1271305" cy="2710691"/>
          </a:xfrm>
          <a:prstGeom prst="rect">
            <a:avLst/>
          </a:prstGeom>
        </p:spPr>
      </p:pic>
      <p:pic>
        <p:nvPicPr>
          <p:cNvPr id="27" name="Picture 26">
            <a:extLst>
              <a:ext uri="{FF2B5EF4-FFF2-40B4-BE49-F238E27FC236}">
                <a16:creationId xmlns:a16="http://schemas.microsoft.com/office/drawing/2014/main" id="{5956BB62-512D-3645-B3F3-6FF62F7E3B5E}"/>
              </a:ext>
            </a:extLst>
          </p:cNvPr>
          <p:cNvPicPr>
            <a:picLocks noChangeAspect="1"/>
          </p:cNvPicPr>
          <p:nvPr/>
        </p:nvPicPr>
        <p:blipFill>
          <a:blip r:embed="rId4"/>
          <a:stretch>
            <a:fillRect/>
          </a:stretch>
        </p:blipFill>
        <p:spPr>
          <a:xfrm>
            <a:off x="6502082" y="3085829"/>
            <a:ext cx="1271305" cy="2710691"/>
          </a:xfrm>
          <a:prstGeom prst="rect">
            <a:avLst/>
          </a:prstGeom>
        </p:spPr>
      </p:pic>
      <p:pic>
        <p:nvPicPr>
          <p:cNvPr id="28" name="Picture 27">
            <a:extLst>
              <a:ext uri="{FF2B5EF4-FFF2-40B4-BE49-F238E27FC236}">
                <a16:creationId xmlns:a16="http://schemas.microsoft.com/office/drawing/2014/main" id="{1715222D-2866-554D-8521-C7FBCC7D9A4A}"/>
              </a:ext>
            </a:extLst>
          </p:cNvPr>
          <p:cNvPicPr>
            <a:picLocks noChangeAspect="1"/>
          </p:cNvPicPr>
          <p:nvPr/>
        </p:nvPicPr>
        <p:blipFill>
          <a:blip r:embed="rId4"/>
          <a:stretch>
            <a:fillRect/>
          </a:stretch>
        </p:blipFill>
        <p:spPr>
          <a:xfrm>
            <a:off x="6654482" y="3238229"/>
            <a:ext cx="1271305" cy="2710691"/>
          </a:xfrm>
          <a:prstGeom prst="rect">
            <a:avLst/>
          </a:prstGeom>
        </p:spPr>
      </p:pic>
      <p:pic>
        <p:nvPicPr>
          <p:cNvPr id="29" name="Picture 28">
            <a:extLst>
              <a:ext uri="{FF2B5EF4-FFF2-40B4-BE49-F238E27FC236}">
                <a16:creationId xmlns:a16="http://schemas.microsoft.com/office/drawing/2014/main" id="{E7F7616B-6CE0-1241-896F-9C351AFB6FCA}"/>
              </a:ext>
            </a:extLst>
          </p:cNvPr>
          <p:cNvPicPr>
            <a:picLocks noChangeAspect="1"/>
          </p:cNvPicPr>
          <p:nvPr/>
        </p:nvPicPr>
        <p:blipFill>
          <a:blip r:embed="rId4"/>
          <a:stretch>
            <a:fillRect/>
          </a:stretch>
        </p:blipFill>
        <p:spPr>
          <a:xfrm>
            <a:off x="5027106" y="2889332"/>
            <a:ext cx="1271305" cy="2710691"/>
          </a:xfrm>
          <a:prstGeom prst="rect">
            <a:avLst/>
          </a:prstGeom>
        </p:spPr>
      </p:pic>
      <p:pic>
        <p:nvPicPr>
          <p:cNvPr id="30" name="Picture 29">
            <a:extLst>
              <a:ext uri="{FF2B5EF4-FFF2-40B4-BE49-F238E27FC236}">
                <a16:creationId xmlns:a16="http://schemas.microsoft.com/office/drawing/2014/main" id="{F34D9D5A-6435-384B-92B9-A2F9F6A0AE69}"/>
              </a:ext>
            </a:extLst>
          </p:cNvPr>
          <p:cNvPicPr>
            <a:picLocks noChangeAspect="1"/>
          </p:cNvPicPr>
          <p:nvPr/>
        </p:nvPicPr>
        <p:blipFill>
          <a:blip r:embed="rId4"/>
          <a:stretch>
            <a:fillRect/>
          </a:stretch>
        </p:blipFill>
        <p:spPr>
          <a:xfrm>
            <a:off x="5256829" y="3060294"/>
            <a:ext cx="1271305" cy="2710691"/>
          </a:xfrm>
          <a:prstGeom prst="rect">
            <a:avLst/>
          </a:prstGeom>
        </p:spPr>
      </p:pic>
      <p:pic>
        <p:nvPicPr>
          <p:cNvPr id="31" name="Picture 30">
            <a:extLst>
              <a:ext uri="{FF2B5EF4-FFF2-40B4-BE49-F238E27FC236}">
                <a16:creationId xmlns:a16="http://schemas.microsoft.com/office/drawing/2014/main" id="{18974A20-DD88-5043-B73B-8A817FCAF581}"/>
              </a:ext>
            </a:extLst>
          </p:cNvPr>
          <p:cNvPicPr>
            <a:picLocks noChangeAspect="1"/>
          </p:cNvPicPr>
          <p:nvPr/>
        </p:nvPicPr>
        <p:blipFill>
          <a:blip r:embed="rId4"/>
          <a:stretch>
            <a:fillRect/>
          </a:stretch>
        </p:blipFill>
        <p:spPr>
          <a:xfrm>
            <a:off x="5409229" y="3212694"/>
            <a:ext cx="1271305" cy="2710691"/>
          </a:xfrm>
          <a:prstGeom prst="rect">
            <a:avLst/>
          </a:prstGeom>
        </p:spPr>
      </p:pic>
      <p:pic>
        <p:nvPicPr>
          <p:cNvPr id="32" name="Picture 31">
            <a:extLst>
              <a:ext uri="{FF2B5EF4-FFF2-40B4-BE49-F238E27FC236}">
                <a16:creationId xmlns:a16="http://schemas.microsoft.com/office/drawing/2014/main" id="{9165D7F8-85A6-2848-9648-59DD47973416}"/>
              </a:ext>
            </a:extLst>
          </p:cNvPr>
          <p:cNvPicPr>
            <a:picLocks noChangeAspect="1"/>
          </p:cNvPicPr>
          <p:nvPr/>
        </p:nvPicPr>
        <p:blipFill>
          <a:blip r:embed="rId4"/>
          <a:stretch>
            <a:fillRect/>
          </a:stretch>
        </p:blipFill>
        <p:spPr>
          <a:xfrm>
            <a:off x="5561629" y="3365094"/>
            <a:ext cx="1271305" cy="2710691"/>
          </a:xfrm>
          <a:prstGeom prst="rect">
            <a:avLst/>
          </a:prstGeom>
        </p:spPr>
      </p:pic>
      <p:pic>
        <p:nvPicPr>
          <p:cNvPr id="33" name="Picture 32">
            <a:extLst>
              <a:ext uri="{FF2B5EF4-FFF2-40B4-BE49-F238E27FC236}">
                <a16:creationId xmlns:a16="http://schemas.microsoft.com/office/drawing/2014/main" id="{2CA28F77-F98A-8241-AA07-3C6DBA05C19D}"/>
              </a:ext>
            </a:extLst>
          </p:cNvPr>
          <p:cNvPicPr>
            <a:picLocks noChangeAspect="1"/>
          </p:cNvPicPr>
          <p:nvPr/>
        </p:nvPicPr>
        <p:blipFill>
          <a:blip r:embed="rId4"/>
          <a:stretch>
            <a:fillRect/>
          </a:stretch>
        </p:blipFill>
        <p:spPr>
          <a:xfrm>
            <a:off x="5714029" y="3517494"/>
            <a:ext cx="1271305" cy="2710691"/>
          </a:xfrm>
          <a:prstGeom prst="rect">
            <a:avLst/>
          </a:prstGeom>
        </p:spPr>
      </p:pic>
      <p:pic>
        <p:nvPicPr>
          <p:cNvPr id="34" name="Picture 33">
            <a:extLst>
              <a:ext uri="{FF2B5EF4-FFF2-40B4-BE49-F238E27FC236}">
                <a16:creationId xmlns:a16="http://schemas.microsoft.com/office/drawing/2014/main" id="{748EBE79-1F15-A546-9AE3-49002C690CE9}"/>
              </a:ext>
            </a:extLst>
          </p:cNvPr>
          <p:cNvPicPr>
            <a:picLocks noChangeAspect="1"/>
          </p:cNvPicPr>
          <p:nvPr/>
        </p:nvPicPr>
        <p:blipFill>
          <a:blip r:embed="rId4"/>
          <a:stretch>
            <a:fillRect/>
          </a:stretch>
        </p:blipFill>
        <p:spPr>
          <a:xfrm>
            <a:off x="5866429" y="3669894"/>
            <a:ext cx="1271305" cy="2710691"/>
          </a:xfrm>
          <a:prstGeom prst="rect">
            <a:avLst/>
          </a:prstGeom>
        </p:spPr>
      </p:pic>
      <p:pic>
        <p:nvPicPr>
          <p:cNvPr id="35" name="Picture 34">
            <a:extLst>
              <a:ext uri="{FF2B5EF4-FFF2-40B4-BE49-F238E27FC236}">
                <a16:creationId xmlns:a16="http://schemas.microsoft.com/office/drawing/2014/main" id="{7A7BDE41-5169-5D42-8AB4-8F2BEEFEBE02}"/>
              </a:ext>
            </a:extLst>
          </p:cNvPr>
          <p:cNvPicPr>
            <a:picLocks noChangeAspect="1"/>
          </p:cNvPicPr>
          <p:nvPr/>
        </p:nvPicPr>
        <p:blipFill>
          <a:blip r:embed="rId4"/>
          <a:stretch>
            <a:fillRect/>
          </a:stretch>
        </p:blipFill>
        <p:spPr>
          <a:xfrm>
            <a:off x="6034905" y="3838695"/>
            <a:ext cx="1271305" cy="2710691"/>
          </a:xfrm>
          <a:prstGeom prst="rect">
            <a:avLst/>
          </a:prstGeom>
        </p:spPr>
      </p:pic>
      <p:pic>
        <p:nvPicPr>
          <p:cNvPr id="36" name="Picture 35">
            <a:extLst>
              <a:ext uri="{FF2B5EF4-FFF2-40B4-BE49-F238E27FC236}">
                <a16:creationId xmlns:a16="http://schemas.microsoft.com/office/drawing/2014/main" id="{3970B6F8-BF4D-B744-9AFE-8659E920B08A}"/>
              </a:ext>
            </a:extLst>
          </p:cNvPr>
          <p:cNvPicPr>
            <a:picLocks noChangeAspect="1"/>
          </p:cNvPicPr>
          <p:nvPr/>
        </p:nvPicPr>
        <p:blipFill>
          <a:blip r:embed="rId4"/>
          <a:stretch>
            <a:fillRect/>
          </a:stretch>
        </p:blipFill>
        <p:spPr>
          <a:xfrm>
            <a:off x="6171229" y="3974694"/>
            <a:ext cx="1271305" cy="2710691"/>
          </a:xfrm>
          <a:prstGeom prst="rect">
            <a:avLst/>
          </a:prstGeom>
        </p:spPr>
      </p:pic>
      <p:pic>
        <p:nvPicPr>
          <p:cNvPr id="37" name="Picture 36">
            <a:extLst>
              <a:ext uri="{FF2B5EF4-FFF2-40B4-BE49-F238E27FC236}">
                <a16:creationId xmlns:a16="http://schemas.microsoft.com/office/drawing/2014/main" id="{A226311D-A008-7849-AE6B-5343557D1D85}"/>
              </a:ext>
            </a:extLst>
          </p:cNvPr>
          <p:cNvPicPr>
            <a:picLocks noChangeAspect="1"/>
          </p:cNvPicPr>
          <p:nvPr/>
        </p:nvPicPr>
        <p:blipFill>
          <a:blip r:embed="rId4"/>
          <a:stretch>
            <a:fillRect/>
          </a:stretch>
        </p:blipFill>
        <p:spPr>
          <a:xfrm>
            <a:off x="4426046" y="3684134"/>
            <a:ext cx="1271305" cy="2710691"/>
          </a:xfrm>
          <a:prstGeom prst="rect">
            <a:avLst/>
          </a:prstGeom>
        </p:spPr>
      </p:pic>
      <p:pic>
        <p:nvPicPr>
          <p:cNvPr id="38" name="Picture 37">
            <a:extLst>
              <a:ext uri="{FF2B5EF4-FFF2-40B4-BE49-F238E27FC236}">
                <a16:creationId xmlns:a16="http://schemas.microsoft.com/office/drawing/2014/main" id="{6453A505-981E-4749-B236-C94F02932956}"/>
              </a:ext>
            </a:extLst>
          </p:cNvPr>
          <p:cNvPicPr>
            <a:picLocks noChangeAspect="1"/>
          </p:cNvPicPr>
          <p:nvPr/>
        </p:nvPicPr>
        <p:blipFill>
          <a:blip r:embed="rId4"/>
          <a:stretch>
            <a:fillRect/>
          </a:stretch>
        </p:blipFill>
        <p:spPr>
          <a:xfrm>
            <a:off x="4655769" y="3855096"/>
            <a:ext cx="1271305" cy="2710691"/>
          </a:xfrm>
          <a:prstGeom prst="rect">
            <a:avLst/>
          </a:prstGeom>
        </p:spPr>
      </p:pic>
      <p:pic>
        <p:nvPicPr>
          <p:cNvPr id="39" name="Picture 38">
            <a:extLst>
              <a:ext uri="{FF2B5EF4-FFF2-40B4-BE49-F238E27FC236}">
                <a16:creationId xmlns:a16="http://schemas.microsoft.com/office/drawing/2014/main" id="{36C7A47A-BDF9-7E41-84EF-7C6A99C53780}"/>
              </a:ext>
            </a:extLst>
          </p:cNvPr>
          <p:cNvPicPr>
            <a:picLocks noChangeAspect="1"/>
          </p:cNvPicPr>
          <p:nvPr/>
        </p:nvPicPr>
        <p:blipFill>
          <a:blip r:embed="rId4"/>
          <a:stretch>
            <a:fillRect/>
          </a:stretch>
        </p:blipFill>
        <p:spPr>
          <a:xfrm>
            <a:off x="4808169" y="4007496"/>
            <a:ext cx="1271305" cy="2710691"/>
          </a:xfrm>
          <a:prstGeom prst="rect">
            <a:avLst/>
          </a:prstGeom>
        </p:spPr>
      </p:pic>
      <p:pic>
        <p:nvPicPr>
          <p:cNvPr id="40" name="Picture 39">
            <a:extLst>
              <a:ext uri="{FF2B5EF4-FFF2-40B4-BE49-F238E27FC236}">
                <a16:creationId xmlns:a16="http://schemas.microsoft.com/office/drawing/2014/main" id="{AAADC338-28D4-6E40-84B3-981B02046259}"/>
              </a:ext>
            </a:extLst>
          </p:cNvPr>
          <p:cNvPicPr>
            <a:picLocks noChangeAspect="1"/>
          </p:cNvPicPr>
          <p:nvPr/>
        </p:nvPicPr>
        <p:blipFill>
          <a:blip r:embed="rId4"/>
          <a:stretch>
            <a:fillRect/>
          </a:stretch>
        </p:blipFill>
        <p:spPr>
          <a:xfrm>
            <a:off x="4960569" y="4159896"/>
            <a:ext cx="1271305" cy="2710691"/>
          </a:xfrm>
          <a:prstGeom prst="rect">
            <a:avLst/>
          </a:prstGeom>
        </p:spPr>
      </p:pic>
      <p:pic>
        <p:nvPicPr>
          <p:cNvPr id="41" name="Picture 40">
            <a:extLst>
              <a:ext uri="{FF2B5EF4-FFF2-40B4-BE49-F238E27FC236}">
                <a16:creationId xmlns:a16="http://schemas.microsoft.com/office/drawing/2014/main" id="{86D9DEBE-F7F0-5946-8D42-66004617F855}"/>
              </a:ext>
            </a:extLst>
          </p:cNvPr>
          <p:cNvPicPr>
            <a:picLocks noChangeAspect="1"/>
          </p:cNvPicPr>
          <p:nvPr/>
        </p:nvPicPr>
        <p:blipFill>
          <a:blip r:embed="rId4"/>
          <a:stretch>
            <a:fillRect/>
          </a:stretch>
        </p:blipFill>
        <p:spPr>
          <a:xfrm>
            <a:off x="5112969" y="4312296"/>
            <a:ext cx="1271305" cy="2710691"/>
          </a:xfrm>
          <a:prstGeom prst="rect">
            <a:avLst/>
          </a:prstGeom>
        </p:spPr>
      </p:pic>
      <p:pic>
        <p:nvPicPr>
          <p:cNvPr id="42" name="Picture 41">
            <a:extLst>
              <a:ext uri="{FF2B5EF4-FFF2-40B4-BE49-F238E27FC236}">
                <a16:creationId xmlns:a16="http://schemas.microsoft.com/office/drawing/2014/main" id="{3AE827D6-4F71-144E-BCC4-4B77405FE538}"/>
              </a:ext>
            </a:extLst>
          </p:cNvPr>
          <p:cNvPicPr>
            <a:picLocks noChangeAspect="1"/>
          </p:cNvPicPr>
          <p:nvPr/>
        </p:nvPicPr>
        <p:blipFill>
          <a:blip r:embed="rId4"/>
          <a:stretch>
            <a:fillRect/>
          </a:stretch>
        </p:blipFill>
        <p:spPr>
          <a:xfrm>
            <a:off x="5265369" y="4464696"/>
            <a:ext cx="1271305" cy="2710691"/>
          </a:xfrm>
          <a:prstGeom prst="rect">
            <a:avLst/>
          </a:prstGeom>
        </p:spPr>
      </p:pic>
      <p:pic>
        <p:nvPicPr>
          <p:cNvPr id="43" name="Picture 42">
            <a:extLst>
              <a:ext uri="{FF2B5EF4-FFF2-40B4-BE49-F238E27FC236}">
                <a16:creationId xmlns:a16="http://schemas.microsoft.com/office/drawing/2014/main" id="{85331FD1-491F-044C-BE2B-6BE37788C5C9}"/>
              </a:ext>
            </a:extLst>
          </p:cNvPr>
          <p:cNvPicPr>
            <a:picLocks noChangeAspect="1"/>
          </p:cNvPicPr>
          <p:nvPr/>
        </p:nvPicPr>
        <p:blipFill>
          <a:blip r:embed="rId4"/>
          <a:stretch>
            <a:fillRect/>
          </a:stretch>
        </p:blipFill>
        <p:spPr>
          <a:xfrm>
            <a:off x="5417769" y="4617096"/>
            <a:ext cx="1271305" cy="2710691"/>
          </a:xfrm>
          <a:prstGeom prst="rect">
            <a:avLst/>
          </a:prstGeom>
        </p:spPr>
      </p:pic>
      <p:pic>
        <p:nvPicPr>
          <p:cNvPr id="44" name="Picture 43">
            <a:extLst>
              <a:ext uri="{FF2B5EF4-FFF2-40B4-BE49-F238E27FC236}">
                <a16:creationId xmlns:a16="http://schemas.microsoft.com/office/drawing/2014/main" id="{9ED1B019-8C14-6C47-9B92-8D7518FB745B}"/>
              </a:ext>
            </a:extLst>
          </p:cNvPr>
          <p:cNvPicPr>
            <a:picLocks noChangeAspect="1"/>
          </p:cNvPicPr>
          <p:nvPr/>
        </p:nvPicPr>
        <p:blipFill>
          <a:blip r:embed="rId4"/>
          <a:stretch>
            <a:fillRect/>
          </a:stretch>
        </p:blipFill>
        <p:spPr>
          <a:xfrm>
            <a:off x="5570169" y="4769496"/>
            <a:ext cx="1271305" cy="2710691"/>
          </a:xfrm>
          <a:prstGeom prst="rect">
            <a:avLst/>
          </a:prstGeom>
        </p:spPr>
      </p:pic>
      <p:pic>
        <p:nvPicPr>
          <p:cNvPr id="16" name="Picture 15">
            <a:extLst>
              <a:ext uri="{FF2B5EF4-FFF2-40B4-BE49-F238E27FC236}">
                <a16:creationId xmlns:a16="http://schemas.microsoft.com/office/drawing/2014/main" id="{6F863FD1-27AB-D84E-A107-839DFCA9BCF4}"/>
              </a:ext>
            </a:extLst>
          </p:cNvPr>
          <p:cNvPicPr>
            <a:picLocks noChangeAspect="1"/>
          </p:cNvPicPr>
          <p:nvPr/>
        </p:nvPicPr>
        <p:blipFill>
          <a:blip r:embed="rId3"/>
          <a:stretch>
            <a:fillRect/>
          </a:stretch>
        </p:blipFill>
        <p:spPr>
          <a:xfrm>
            <a:off x="6252319" y="1564375"/>
            <a:ext cx="1799055" cy="1199165"/>
          </a:xfrm>
          <a:prstGeom prst="rect">
            <a:avLst/>
          </a:prstGeom>
        </p:spPr>
      </p:pic>
      <p:sp>
        <p:nvSpPr>
          <p:cNvPr id="19" name="TextBox 18">
            <a:extLst>
              <a:ext uri="{FF2B5EF4-FFF2-40B4-BE49-F238E27FC236}">
                <a16:creationId xmlns:a16="http://schemas.microsoft.com/office/drawing/2014/main" id="{31034AB9-F605-FA49-BDCE-2C2B7C1DE699}"/>
              </a:ext>
            </a:extLst>
          </p:cNvPr>
          <p:cNvSpPr txBox="1"/>
          <p:nvPr/>
        </p:nvSpPr>
        <p:spPr>
          <a:xfrm>
            <a:off x="8008582" y="3195734"/>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8" name="TextBox 17">
            <a:extLst>
              <a:ext uri="{FF2B5EF4-FFF2-40B4-BE49-F238E27FC236}">
                <a16:creationId xmlns:a16="http://schemas.microsoft.com/office/drawing/2014/main" id="{01F40563-3A99-2441-90E5-66DE84482A51}"/>
              </a:ext>
            </a:extLst>
          </p:cNvPr>
          <p:cNvSpPr txBox="1"/>
          <p:nvPr/>
        </p:nvSpPr>
        <p:spPr>
          <a:xfrm>
            <a:off x="9997694" y="3238229"/>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P&lt;10 </a:t>
            </a:r>
          </a:p>
        </p:txBody>
      </p:sp>
      <p:pic>
        <p:nvPicPr>
          <p:cNvPr id="46" name="Picture 45">
            <a:extLst>
              <a:ext uri="{FF2B5EF4-FFF2-40B4-BE49-F238E27FC236}">
                <a16:creationId xmlns:a16="http://schemas.microsoft.com/office/drawing/2014/main" id="{B88965BE-C8AC-D242-9303-58EA82ACB7BF}"/>
              </a:ext>
            </a:extLst>
          </p:cNvPr>
          <p:cNvPicPr>
            <a:picLocks noChangeAspect="1"/>
          </p:cNvPicPr>
          <p:nvPr/>
        </p:nvPicPr>
        <p:blipFill>
          <a:blip r:embed="rId4"/>
          <a:stretch>
            <a:fillRect/>
          </a:stretch>
        </p:blipFill>
        <p:spPr>
          <a:xfrm>
            <a:off x="4722308" y="2889332"/>
            <a:ext cx="1271305" cy="2710691"/>
          </a:xfrm>
          <a:prstGeom prst="rect">
            <a:avLst/>
          </a:prstGeom>
        </p:spPr>
      </p:pic>
      <p:pic>
        <p:nvPicPr>
          <p:cNvPr id="47" name="Picture 46">
            <a:extLst>
              <a:ext uri="{FF2B5EF4-FFF2-40B4-BE49-F238E27FC236}">
                <a16:creationId xmlns:a16="http://schemas.microsoft.com/office/drawing/2014/main" id="{00E17BB8-25E4-8C41-843C-D5D67107F186}"/>
              </a:ext>
            </a:extLst>
          </p:cNvPr>
          <p:cNvPicPr>
            <a:picLocks noChangeAspect="1"/>
          </p:cNvPicPr>
          <p:nvPr/>
        </p:nvPicPr>
        <p:blipFill>
          <a:blip r:embed="rId4"/>
          <a:stretch>
            <a:fillRect/>
          </a:stretch>
        </p:blipFill>
        <p:spPr>
          <a:xfrm>
            <a:off x="4952031" y="3060294"/>
            <a:ext cx="1271305" cy="2710691"/>
          </a:xfrm>
          <a:prstGeom prst="rect">
            <a:avLst/>
          </a:prstGeom>
        </p:spPr>
      </p:pic>
      <p:pic>
        <p:nvPicPr>
          <p:cNvPr id="48" name="Picture 47">
            <a:extLst>
              <a:ext uri="{FF2B5EF4-FFF2-40B4-BE49-F238E27FC236}">
                <a16:creationId xmlns:a16="http://schemas.microsoft.com/office/drawing/2014/main" id="{0AF60C79-3654-ED4A-B8E3-0A2269AB6598}"/>
              </a:ext>
            </a:extLst>
          </p:cNvPr>
          <p:cNvPicPr>
            <a:picLocks noChangeAspect="1"/>
          </p:cNvPicPr>
          <p:nvPr/>
        </p:nvPicPr>
        <p:blipFill>
          <a:blip r:embed="rId4"/>
          <a:stretch>
            <a:fillRect/>
          </a:stretch>
        </p:blipFill>
        <p:spPr>
          <a:xfrm>
            <a:off x="5104431" y="3212694"/>
            <a:ext cx="1271305" cy="2710691"/>
          </a:xfrm>
          <a:prstGeom prst="rect">
            <a:avLst/>
          </a:prstGeom>
        </p:spPr>
      </p:pic>
      <p:pic>
        <p:nvPicPr>
          <p:cNvPr id="49" name="Picture 48">
            <a:extLst>
              <a:ext uri="{FF2B5EF4-FFF2-40B4-BE49-F238E27FC236}">
                <a16:creationId xmlns:a16="http://schemas.microsoft.com/office/drawing/2014/main" id="{186D69D0-C42B-BB46-BD39-1A125E2AF7ED}"/>
              </a:ext>
            </a:extLst>
          </p:cNvPr>
          <p:cNvPicPr>
            <a:picLocks noChangeAspect="1"/>
          </p:cNvPicPr>
          <p:nvPr/>
        </p:nvPicPr>
        <p:blipFill>
          <a:blip r:embed="rId4"/>
          <a:stretch>
            <a:fillRect/>
          </a:stretch>
        </p:blipFill>
        <p:spPr>
          <a:xfrm>
            <a:off x="5256831" y="3365094"/>
            <a:ext cx="1271305" cy="2710691"/>
          </a:xfrm>
          <a:prstGeom prst="rect">
            <a:avLst/>
          </a:prstGeom>
        </p:spPr>
      </p:pic>
      <p:pic>
        <p:nvPicPr>
          <p:cNvPr id="50" name="Picture 49">
            <a:extLst>
              <a:ext uri="{FF2B5EF4-FFF2-40B4-BE49-F238E27FC236}">
                <a16:creationId xmlns:a16="http://schemas.microsoft.com/office/drawing/2014/main" id="{8C2EB333-B785-0B45-8B59-AB6EBC535BCA}"/>
              </a:ext>
            </a:extLst>
          </p:cNvPr>
          <p:cNvPicPr>
            <a:picLocks noChangeAspect="1"/>
          </p:cNvPicPr>
          <p:nvPr/>
        </p:nvPicPr>
        <p:blipFill>
          <a:blip r:embed="rId4"/>
          <a:stretch>
            <a:fillRect/>
          </a:stretch>
        </p:blipFill>
        <p:spPr>
          <a:xfrm>
            <a:off x="5409231" y="3517494"/>
            <a:ext cx="1271305" cy="2710691"/>
          </a:xfrm>
          <a:prstGeom prst="rect">
            <a:avLst/>
          </a:prstGeom>
        </p:spPr>
      </p:pic>
      <p:pic>
        <p:nvPicPr>
          <p:cNvPr id="51" name="Picture 50">
            <a:extLst>
              <a:ext uri="{FF2B5EF4-FFF2-40B4-BE49-F238E27FC236}">
                <a16:creationId xmlns:a16="http://schemas.microsoft.com/office/drawing/2014/main" id="{BE3D3BEE-88B1-BA44-9B03-8548D6F0C23F}"/>
              </a:ext>
            </a:extLst>
          </p:cNvPr>
          <p:cNvPicPr>
            <a:picLocks noChangeAspect="1"/>
          </p:cNvPicPr>
          <p:nvPr/>
        </p:nvPicPr>
        <p:blipFill>
          <a:blip r:embed="rId4"/>
          <a:stretch>
            <a:fillRect/>
          </a:stretch>
        </p:blipFill>
        <p:spPr>
          <a:xfrm>
            <a:off x="5561631" y="3669894"/>
            <a:ext cx="1271305" cy="2710691"/>
          </a:xfrm>
          <a:prstGeom prst="rect">
            <a:avLst/>
          </a:prstGeom>
        </p:spPr>
      </p:pic>
      <p:pic>
        <p:nvPicPr>
          <p:cNvPr id="52" name="Picture 51">
            <a:extLst>
              <a:ext uri="{FF2B5EF4-FFF2-40B4-BE49-F238E27FC236}">
                <a16:creationId xmlns:a16="http://schemas.microsoft.com/office/drawing/2014/main" id="{C45CB6D2-1E5C-364D-A491-846F422AC7CD}"/>
              </a:ext>
            </a:extLst>
          </p:cNvPr>
          <p:cNvPicPr>
            <a:picLocks noChangeAspect="1"/>
          </p:cNvPicPr>
          <p:nvPr/>
        </p:nvPicPr>
        <p:blipFill>
          <a:blip r:embed="rId4"/>
          <a:stretch>
            <a:fillRect/>
          </a:stretch>
        </p:blipFill>
        <p:spPr>
          <a:xfrm>
            <a:off x="5714031" y="3822294"/>
            <a:ext cx="1271305" cy="2710691"/>
          </a:xfrm>
          <a:prstGeom prst="rect">
            <a:avLst/>
          </a:prstGeom>
        </p:spPr>
      </p:pic>
      <p:pic>
        <p:nvPicPr>
          <p:cNvPr id="53" name="Picture 52">
            <a:extLst>
              <a:ext uri="{FF2B5EF4-FFF2-40B4-BE49-F238E27FC236}">
                <a16:creationId xmlns:a16="http://schemas.microsoft.com/office/drawing/2014/main" id="{BA7312C0-78FD-5B46-83B0-6293733B87D5}"/>
              </a:ext>
            </a:extLst>
          </p:cNvPr>
          <p:cNvPicPr>
            <a:picLocks noChangeAspect="1"/>
          </p:cNvPicPr>
          <p:nvPr/>
        </p:nvPicPr>
        <p:blipFill>
          <a:blip r:embed="rId4"/>
          <a:stretch>
            <a:fillRect/>
          </a:stretch>
        </p:blipFill>
        <p:spPr>
          <a:xfrm>
            <a:off x="5866431" y="3974694"/>
            <a:ext cx="1271305" cy="2710691"/>
          </a:xfrm>
          <a:prstGeom prst="rect">
            <a:avLst/>
          </a:prstGeom>
        </p:spPr>
      </p:pic>
      <p:sp>
        <p:nvSpPr>
          <p:cNvPr id="54" name="TextBox 53">
            <a:extLst>
              <a:ext uri="{FF2B5EF4-FFF2-40B4-BE49-F238E27FC236}">
                <a16:creationId xmlns:a16="http://schemas.microsoft.com/office/drawing/2014/main" id="{58DF9E49-560A-2244-A63D-6A032E241ABA}"/>
              </a:ext>
            </a:extLst>
          </p:cNvPr>
          <p:cNvSpPr txBox="1"/>
          <p:nvPr/>
        </p:nvSpPr>
        <p:spPr>
          <a:xfrm>
            <a:off x="8008582" y="5372276"/>
            <a:ext cx="20293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P&lt;0.01/N=0.00001</a:t>
            </a:r>
          </a:p>
        </p:txBody>
      </p:sp>
      <p:sp>
        <p:nvSpPr>
          <p:cNvPr id="55" name="TextBox 54">
            <a:extLst>
              <a:ext uri="{FF2B5EF4-FFF2-40B4-BE49-F238E27FC236}">
                <a16:creationId xmlns:a16="http://schemas.microsoft.com/office/drawing/2014/main" id="{8C086A4D-C61B-AA4F-93FC-5A0283595FA3}"/>
              </a:ext>
            </a:extLst>
          </p:cNvPr>
          <p:cNvSpPr txBox="1"/>
          <p:nvPr/>
        </p:nvSpPr>
        <p:spPr>
          <a:xfrm>
            <a:off x="10225884" y="5515241"/>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57" name="TextBox 56">
            <a:extLst>
              <a:ext uri="{FF2B5EF4-FFF2-40B4-BE49-F238E27FC236}">
                <a16:creationId xmlns:a16="http://schemas.microsoft.com/office/drawing/2014/main" id="{AA94E959-CF08-C040-8ACC-F2F516F6ED4B}"/>
              </a:ext>
            </a:extLst>
          </p:cNvPr>
          <p:cNvSpPr txBox="1"/>
          <p:nvPr/>
        </p:nvSpPr>
        <p:spPr>
          <a:xfrm>
            <a:off x="8799921" y="2676893"/>
            <a:ext cx="1976695" cy="369332"/>
          </a:xfrm>
          <a:prstGeom prst="rect">
            <a:avLst/>
          </a:prstGeom>
          <a:noFill/>
        </p:spPr>
        <p:txBody>
          <a:bodyPr wrap="none" rtlCol="0">
            <a:spAutoFit/>
          </a:bodyPr>
          <a:lstStyle/>
          <a:p>
            <a:r>
              <a:rPr lang="en-US" dirty="0"/>
              <a:t>Without correction</a:t>
            </a:r>
          </a:p>
        </p:txBody>
      </p:sp>
      <p:sp>
        <p:nvSpPr>
          <p:cNvPr id="58" name="TextBox 57">
            <a:extLst>
              <a:ext uri="{FF2B5EF4-FFF2-40B4-BE49-F238E27FC236}">
                <a16:creationId xmlns:a16="http://schemas.microsoft.com/office/drawing/2014/main" id="{C9D99393-DC96-4141-ABFA-FF453D7ED4F8}"/>
              </a:ext>
            </a:extLst>
          </p:cNvPr>
          <p:cNvSpPr txBox="1"/>
          <p:nvPr/>
        </p:nvSpPr>
        <p:spPr>
          <a:xfrm>
            <a:off x="8446391" y="4933943"/>
            <a:ext cx="2762551" cy="369332"/>
          </a:xfrm>
          <a:prstGeom prst="rect">
            <a:avLst/>
          </a:prstGeom>
          <a:noFill/>
        </p:spPr>
        <p:txBody>
          <a:bodyPr wrap="none" rtlCol="0">
            <a:spAutoFit/>
          </a:bodyPr>
          <a:lstStyle/>
          <a:p>
            <a:r>
              <a:rPr lang="en-US" dirty="0"/>
              <a:t>With Bonferroni correction </a:t>
            </a:r>
          </a:p>
        </p:txBody>
      </p:sp>
      <p:pic>
        <p:nvPicPr>
          <p:cNvPr id="61" name="Picture 60">
            <a:extLst>
              <a:ext uri="{FF2B5EF4-FFF2-40B4-BE49-F238E27FC236}">
                <a16:creationId xmlns:a16="http://schemas.microsoft.com/office/drawing/2014/main" id="{DF457230-74F0-3A4F-B598-E590A4B42C66}"/>
              </a:ext>
            </a:extLst>
          </p:cNvPr>
          <p:cNvPicPr>
            <a:picLocks noChangeAspect="1"/>
          </p:cNvPicPr>
          <p:nvPr/>
        </p:nvPicPr>
        <p:blipFill>
          <a:blip r:embed="rId4"/>
          <a:stretch>
            <a:fillRect/>
          </a:stretch>
        </p:blipFill>
        <p:spPr>
          <a:xfrm>
            <a:off x="6018831" y="4127094"/>
            <a:ext cx="1271305" cy="2710691"/>
          </a:xfrm>
          <a:prstGeom prst="rect">
            <a:avLst/>
          </a:prstGeom>
        </p:spPr>
      </p:pic>
      <p:pic>
        <p:nvPicPr>
          <p:cNvPr id="62" name="Picture 61">
            <a:extLst>
              <a:ext uri="{FF2B5EF4-FFF2-40B4-BE49-F238E27FC236}">
                <a16:creationId xmlns:a16="http://schemas.microsoft.com/office/drawing/2014/main" id="{1B61F316-C391-FA4B-AACB-73AEEEE8EDCD}"/>
              </a:ext>
            </a:extLst>
          </p:cNvPr>
          <p:cNvPicPr>
            <a:picLocks noChangeAspect="1"/>
          </p:cNvPicPr>
          <p:nvPr/>
        </p:nvPicPr>
        <p:blipFill>
          <a:blip r:embed="rId4"/>
          <a:stretch>
            <a:fillRect/>
          </a:stretch>
        </p:blipFill>
        <p:spPr>
          <a:xfrm>
            <a:off x="6171231" y="4279494"/>
            <a:ext cx="1271305" cy="2710691"/>
          </a:xfrm>
          <a:prstGeom prst="rect">
            <a:avLst/>
          </a:prstGeom>
        </p:spPr>
      </p:pic>
      <p:pic>
        <p:nvPicPr>
          <p:cNvPr id="63" name="Picture 62">
            <a:extLst>
              <a:ext uri="{FF2B5EF4-FFF2-40B4-BE49-F238E27FC236}">
                <a16:creationId xmlns:a16="http://schemas.microsoft.com/office/drawing/2014/main" id="{4FF70BC1-8B1D-7443-AF9A-82F226F5266F}"/>
              </a:ext>
            </a:extLst>
          </p:cNvPr>
          <p:cNvPicPr>
            <a:picLocks noChangeAspect="1"/>
          </p:cNvPicPr>
          <p:nvPr/>
        </p:nvPicPr>
        <p:blipFill>
          <a:blip r:embed="rId4"/>
          <a:stretch>
            <a:fillRect/>
          </a:stretch>
        </p:blipFill>
        <p:spPr>
          <a:xfrm>
            <a:off x="6323631" y="4431894"/>
            <a:ext cx="1271305" cy="2710691"/>
          </a:xfrm>
          <a:prstGeom prst="rect">
            <a:avLst/>
          </a:prstGeom>
        </p:spPr>
      </p:pic>
      <p:pic>
        <p:nvPicPr>
          <p:cNvPr id="64" name="Picture 63">
            <a:extLst>
              <a:ext uri="{FF2B5EF4-FFF2-40B4-BE49-F238E27FC236}">
                <a16:creationId xmlns:a16="http://schemas.microsoft.com/office/drawing/2014/main" id="{05770D37-325C-7647-AE94-B6603317A6B8}"/>
              </a:ext>
            </a:extLst>
          </p:cNvPr>
          <p:cNvPicPr>
            <a:picLocks noChangeAspect="1"/>
          </p:cNvPicPr>
          <p:nvPr/>
        </p:nvPicPr>
        <p:blipFill>
          <a:blip r:embed="rId4"/>
          <a:stretch>
            <a:fillRect/>
          </a:stretch>
        </p:blipFill>
        <p:spPr>
          <a:xfrm>
            <a:off x="6476031" y="4584294"/>
            <a:ext cx="1271305" cy="2710691"/>
          </a:xfrm>
          <a:prstGeom prst="rect">
            <a:avLst/>
          </a:prstGeom>
        </p:spPr>
      </p:pic>
      <p:pic>
        <p:nvPicPr>
          <p:cNvPr id="65" name="Picture 64">
            <a:extLst>
              <a:ext uri="{FF2B5EF4-FFF2-40B4-BE49-F238E27FC236}">
                <a16:creationId xmlns:a16="http://schemas.microsoft.com/office/drawing/2014/main" id="{CAEF24AB-27D5-594A-81A9-0BE96247D4CB}"/>
              </a:ext>
            </a:extLst>
          </p:cNvPr>
          <p:cNvPicPr>
            <a:picLocks noChangeAspect="1"/>
          </p:cNvPicPr>
          <p:nvPr/>
        </p:nvPicPr>
        <p:blipFill>
          <a:blip r:embed="rId4"/>
          <a:stretch>
            <a:fillRect/>
          </a:stretch>
        </p:blipFill>
        <p:spPr>
          <a:xfrm>
            <a:off x="6628431" y="4736694"/>
            <a:ext cx="1271305" cy="2710691"/>
          </a:xfrm>
          <a:prstGeom prst="rect">
            <a:avLst/>
          </a:prstGeom>
        </p:spPr>
      </p:pic>
    </p:spTree>
    <p:extLst>
      <p:ext uri="{BB962C8B-B14F-4D97-AF65-F5344CB8AC3E}">
        <p14:creationId xmlns:p14="http://schemas.microsoft.com/office/powerpoint/2010/main" val="355950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27202345-EFAE-B243-A966-A5687C93DAA6}"/>
              </a:ext>
            </a:extLst>
          </p:cNvPr>
          <p:cNvPicPr>
            <a:picLocks noChangeAspect="1"/>
          </p:cNvPicPr>
          <p:nvPr/>
        </p:nvPicPr>
        <p:blipFill>
          <a:blip r:embed="rId3"/>
          <a:stretch>
            <a:fillRect/>
          </a:stretch>
        </p:blipFill>
        <p:spPr>
          <a:xfrm>
            <a:off x="6270124" y="153438"/>
            <a:ext cx="1799055" cy="1199165"/>
          </a:xfrm>
          <a:prstGeom prst="rect">
            <a:avLst/>
          </a:prstGeom>
        </p:spPr>
      </p:pic>
      <p:sp>
        <p:nvSpPr>
          <p:cNvPr id="4" name="TextBox 3">
            <a:extLst>
              <a:ext uri="{FF2B5EF4-FFF2-40B4-BE49-F238E27FC236}">
                <a16:creationId xmlns:a16="http://schemas.microsoft.com/office/drawing/2014/main" id="{69F6C641-66F3-6448-B059-47625E537145}"/>
              </a:ext>
            </a:extLst>
          </p:cNvPr>
          <p:cNvSpPr txBox="1"/>
          <p:nvPr/>
        </p:nvSpPr>
        <p:spPr>
          <a:xfrm>
            <a:off x="954504" y="488318"/>
            <a:ext cx="1266116" cy="369332"/>
          </a:xfrm>
          <a:prstGeom prst="rect">
            <a:avLst/>
          </a:prstGeom>
          <a:noFill/>
        </p:spPr>
        <p:txBody>
          <a:bodyPr wrap="none" rtlCol="0">
            <a:spAutoFit/>
          </a:bodyPr>
          <a:lstStyle/>
          <a:p>
            <a:r>
              <a:rPr lang="en-US" dirty="0"/>
              <a:t>One Person</a:t>
            </a:r>
          </a:p>
        </p:txBody>
      </p:sp>
      <p:sp>
        <p:nvSpPr>
          <p:cNvPr id="6" name="TextBox 5">
            <a:extLst>
              <a:ext uri="{FF2B5EF4-FFF2-40B4-BE49-F238E27FC236}">
                <a16:creationId xmlns:a16="http://schemas.microsoft.com/office/drawing/2014/main" id="{76EB097C-63F2-454D-A23F-1A8C07AF042C}"/>
              </a:ext>
            </a:extLst>
          </p:cNvPr>
          <p:cNvSpPr txBox="1"/>
          <p:nvPr/>
        </p:nvSpPr>
        <p:spPr>
          <a:xfrm>
            <a:off x="954504" y="762849"/>
            <a:ext cx="732893" cy="369332"/>
          </a:xfrm>
          <a:prstGeom prst="rect">
            <a:avLst/>
          </a:prstGeom>
          <a:noFill/>
        </p:spPr>
        <p:txBody>
          <a:bodyPr wrap="none" rtlCol="0">
            <a:spAutoFit/>
          </a:bodyPr>
          <a:lstStyle/>
          <a:p>
            <a:r>
              <a:rPr lang="en-US" dirty="0"/>
              <a:t>doing</a:t>
            </a:r>
          </a:p>
        </p:txBody>
      </p:sp>
      <p:sp>
        <p:nvSpPr>
          <p:cNvPr id="7" name="TextBox 6">
            <a:extLst>
              <a:ext uri="{FF2B5EF4-FFF2-40B4-BE49-F238E27FC236}">
                <a16:creationId xmlns:a16="http://schemas.microsoft.com/office/drawing/2014/main" id="{5B491261-9871-D644-AF25-4A8B32480086}"/>
              </a:ext>
            </a:extLst>
          </p:cNvPr>
          <p:cNvSpPr txBox="1"/>
          <p:nvPr/>
        </p:nvSpPr>
        <p:spPr>
          <a:xfrm>
            <a:off x="954504" y="1037380"/>
            <a:ext cx="1034001" cy="369332"/>
          </a:xfrm>
          <a:prstGeom prst="rect">
            <a:avLst/>
          </a:prstGeom>
          <a:noFill/>
        </p:spPr>
        <p:txBody>
          <a:bodyPr wrap="none" rtlCol="0">
            <a:spAutoFit/>
          </a:bodyPr>
          <a:lstStyle/>
          <a:p>
            <a:r>
              <a:rPr lang="en-US" dirty="0"/>
              <a:t>one test </a:t>
            </a:r>
          </a:p>
        </p:txBody>
      </p:sp>
      <p:pic>
        <p:nvPicPr>
          <p:cNvPr id="8" name="Picture 7">
            <a:extLst>
              <a:ext uri="{FF2B5EF4-FFF2-40B4-BE49-F238E27FC236}">
                <a16:creationId xmlns:a16="http://schemas.microsoft.com/office/drawing/2014/main" id="{6FD42801-B23E-2B4D-A539-82C239E0434E}"/>
              </a:ext>
            </a:extLst>
          </p:cNvPr>
          <p:cNvPicPr>
            <a:picLocks noChangeAspect="1"/>
          </p:cNvPicPr>
          <p:nvPr/>
        </p:nvPicPr>
        <p:blipFill>
          <a:blip r:embed="rId3"/>
          <a:stretch>
            <a:fillRect/>
          </a:stretch>
        </p:blipFill>
        <p:spPr>
          <a:xfrm>
            <a:off x="688035" y="1564375"/>
            <a:ext cx="1799055" cy="1199165"/>
          </a:xfrm>
          <a:prstGeom prst="rect">
            <a:avLst/>
          </a:prstGeom>
        </p:spPr>
      </p:pic>
      <p:pic>
        <p:nvPicPr>
          <p:cNvPr id="9" name="Picture 8">
            <a:extLst>
              <a:ext uri="{FF2B5EF4-FFF2-40B4-BE49-F238E27FC236}">
                <a16:creationId xmlns:a16="http://schemas.microsoft.com/office/drawing/2014/main" id="{BEE7ED74-70D4-034D-B180-8A0E1C6806BF}"/>
              </a:ext>
            </a:extLst>
          </p:cNvPr>
          <p:cNvPicPr>
            <a:picLocks noChangeAspect="1"/>
          </p:cNvPicPr>
          <p:nvPr/>
        </p:nvPicPr>
        <p:blipFill>
          <a:blip r:embed="rId4"/>
          <a:stretch>
            <a:fillRect/>
          </a:stretch>
        </p:blipFill>
        <p:spPr>
          <a:xfrm>
            <a:off x="216242" y="3098078"/>
            <a:ext cx="1271305" cy="2710691"/>
          </a:xfrm>
          <a:prstGeom prst="rect">
            <a:avLst/>
          </a:prstGeom>
        </p:spPr>
      </p:pic>
      <p:sp>
        <p:nvSpPr>
          <p:cNvPr id="11" name="TextBox 10">
            <a:extLst>
              <a:ext uri="{FF2B5EF4-FFF2-40B4-BE49-F238E27FC236}">
                <a16:creationId xmlns:a16="http://schemas.microsoft.com/office/drawing/2014/main" id="{A982163E-8824-CB4E-B65E-AA68C55F952A}"/>
              </a:ext>
            </a:extLst>
          </p:cNvPr>
          <p:cNvSpPr txBox="1"/>
          <p:nvPr/>
        </p:nvSpPr>
        <p:spPr>
          <a:xfrm>
            <a:off x="2174512" y="4298407"/>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P&lt;0.01</a:t>
            </a:r>
          </a:p>
        </p:txBody>
      </p:sp>
      <p:sp>
        <p:nvSpPr>
          <p:cNvPr id="12" name="TextBox 11">
            <a:extLst>
              <a:ext uri="{FF2B5EF4-FFF2-40B4-BE49-F238E27FC236}">
                <a16:creationId xmlns:a16="http://schemas.microsoft.com/office/drawing/2014/main" id="{5EC1F11D-AB3B-6247-8A2F-FDAF5CC344E8}"/>
              </a:ext>
            </a:extLst>
          </p:cNvPr>
          <p:cNvSpPr txBox="1"/>
          <p:nvPr/>
        </p:nvSpPr>
        <p:spPr>
          <a:xfrm>
            <a:off x="2230096" y="3098078"/>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3" name="TextBox 12">
            <a:extLst>
              <a:ext uri="{FF2B5EF4-FFF2-40B4-BE49-F238E27FC236}">
                <a16:creationId xmlns:a16="http://schemas.microsoft.com/office/drawing/2014/main" id="{862FCAED-E104-A74F-9B0C-400883922685}"/>
              </a:ext>
            </a:extLst>
          </p:cNvPr>
          <p:cNvSpPr txBox="1"/>
          <p:nvPr/>
        </p:nvSpPr>
        <p:spPr>
          <a:xfrm>
            <a:off x="9059590" y="471310"/>
            <a:ext cx="1347035" cy="369332"/>
          </a:xfrm>
          <a:prstGeom prst="rect">
            <a:avLst/>
          </a:prstGeom>
          <a:noFill/>
        </p:spPr>
        <p:txBody>
          <a:bodyPr wrap="none" rtlCol="0">
            <a:spAutoFit/>
          </a:bodyPr>
          <a:lstStyle/>
          <a:p>
            <a:r>
              <a:rPr lang="en-US" dirty="0"/>
              <a:t>1000 People</a:t>
            </a:r>
          </a:p>
        </p:txBody>
      </p:sp>
      <p:sp>
        <p:nvSpPr>
          <p:cNvPr id="14" name="TextBox 13">
            <a:extLst>
              <a:ext uri="{FF2B5EF4-FFF2-40B4-BE49-F238E27FC236}">
                <a16:creationId xmlns:a16="http://schemas.microsoft.com/office/drawing/2014/main" id="{8F257947-7865-9D47-AB6A-C7417A4FB4F4}"/>
              </a:ext>
            </a:extLst>
          </p:cNvPr>
          <p:cNvSpPr txBox="1"/>
          <p:nvPr/>
        </p:nvSpPr>
        <p:spPr>
          <a:xfrm>
            <a:off x="9059590" y="745841"/>
            <a:ext cx="732893" cy="369332"/>
          </a:xfrm>
          <a:prstGeom prst="rect">
            <a:avLst/>
          </a:prstGeom>
          <a:noFill/>
        </p:spPr>
        <p:txBody>
          <a:bodyPr wrap="none" rtlCol="0">
            <a:spAutoFit/>
          </a:bodyPr>
          <a:lstStyle/>
          <a:p>
            <a:r>
              <a:rPr lang="en-US" dirty="0"/>
              <a:t>doing</a:t>
            </a:r>
          </a:p>
        </p:txBody>
      </p:sp>
      <p:sp>
        <p:nvSpPr>
          <p:cNvPr id="15" name="TextBox 14">
            <a:extLst>
              <a:ext uri="{FF2B5EF4-FFF2-40B4-BE49-F238E27FC236}">
                <a16:creationId xmlns:a16="http://schemas.microsoft.com/office/drawing/2014/main" id="{9711569C-D675-BB44-819E-CCEA8787E9A4}"/>
              </a:ext>
            </a:extLst>
          </p:cNvPr>
          <p:cNvSpPr txBox="1"/>
          <p:nvPr/>
        </p:nvSpPr>
        <p:spPr>
          <a:xfrm>
            <a:off x="9059590" y="1020372"/>
            <a:ext cx="1524520" cy="369332"/>
          </a:xfrm>
          <a:prstGeom prst="rect">
            <a:avLst/>
          </a:prstGeom>
          <a:noFill/>
        </p:spPr>
        <p:txBody>
          <a:bodyPr wrap="none" rtlCol="0">
            <a:spAutoFit/>
          </a:bodyPr>
          <a:lstStyle/>
          <a:p>
            <a:r>
              <a:rPr lang="en-US" dirty="0"/>
              <a:t>N=1 test each </a:t>
            </a:r>
          </a:p>
        </p:txBody>
      </p:sp>
      <p:pic>
        <p:nvPicPr>
          <p:cNvPr id="37" name="Picture 36">
            <a:extLst>
              <a:ext uri="{FF2B5EF4-FFF2-40B4-BE49-F238E27FC236}">
                <a16:creationId xmlns:a16="http://schemas.microsoft.com/office/drawing/2014/main" id="{A226311D-A008-7849-AE6B-5343557D1D85}"/>
              </a:ext>
            </a:extLst>
          </p:cNvPr>
          <p:cNvPicPr>
            <a:picLocks noChangeAspect="1"/>
          </p:cNvPicPr>
          <p:nvPr/>
        </p:nvPicPr>
        <p:blipFill>
          <a:blip r:embed="rId4"/>
          <a:stretch>
            <a:fillRect/>
          </a:stretch>
        </p:blipFill>
        <p:spPr>
          <a:xfrm>
            <a:off x="5302154" y="3777441"/>
            <a:ext cx="1271305" cy="2710691"/>
          </a:xfrm>
          <a:prstGeom prst="rect">
            <a:avLst/>
          </a:prstGeom>
        </p:spPr>
      </p:pic>
      <p:pic>
        <p:nvPicPr>
          <p:cNvPr id="16" name="Picture 15">
            <a:extLst>
              <a:ext uri="{FF2B5EF4-FFF2-40B4-BE49-F238E27FC236}">
                <a16:creationId xmlns:a16="http://schemas.microsoft.com/office/drawing/2014/main" id="{6F863FD1-27AB-D84E-A107-839DFCA9BCF4}"/>
              </a:ext>
            </a:extLst>
          </p:cNvPr>
          <p:cNvPicPr>
            <a:picLocks noChangeAspect="1"/>
          </p:cNvPicPr>
          <p:nvPr/>
        </p:nvPicPr>
        <p:blipFill>
          <a:blip r:embed="rId3"/>
          <a:stretch>
            <a:fillRect/>
          </a:stretch>
        </p:blipFill>
        <p:spPr>
          <a:xfrm>
            <a:off x="3847765" y="505573"/>
            <a:ext cx="1799055" cy="1199165"/>
          </a:xfrm>
          <a:prstGeom prst="rect">
            <a:avLst/>
          </a:prstGeom>
        </p:spPr>
      </p:pic>
      <p:sp>
        <p:nvSpPr>
          <p:cNvPr id="19" name="TextBox 18">
            <a:extLst>
              <a:ext uri="{FF2B5EF4-FFF2-40B4-BE49-F238E27FC236}">
                <a16:creationId xmlns:a16="http://schemas.microsoft.com/office/drawing/2014/main" id="{31034AB9-F605-FA49-BDCE-2C2B7C1DE699}"/>
              </a:ext>
            </a:extLst>
          </p:cNvPr>
          <p:cNvSpPr txBox="1"/>
          <p:nvPr/>
        </p:nvSpPr>
        <p:spPr>
          <a:xfrm>
            <a:off x="8265254" y="2658327"/>
            <a:ext cx="1724526" cy="1200329"/>
          </a:xfrm>
          <a:prstGeom prst="rect">
            <a:avLst/>
          </a:prstGeom>
          <a:noFill/>
        </p:spPr>
        <p:txBody>
          <a:bodyPr wrap="square" rtlCol="0">
            <a:spAutoFit/>
          </a:bodyPr>
          <a:lstStyle/>
          <a:p>
            <a:r>
              <a:rPr lang="en-US" dirty="0"/>
              <a:t>Probability for a false positive</a:t>
            </a:r>
          </a:p>
          <a:p>
            <a:r>
              <a:rPr lang="en-US" dirty="0"/>
              <a:t>in single test</a:t>
            </a:r>
          </a:p>
          <a:p>
            <a:r>
              <a:rPr lang="en-US" dirty="0"/>
              <a:t>P&lt;0.01</a:t>
            </a:r>
          </a:p>
        </p:txBody>
      </p:sp>
      <p:sp>
        <p:nvSpPr>
          <p:cNvPr id="18" name="TextBox 17">
            <a:extLst>
              <a:ext uri="{FF2B5EF4-FFF2-40B4-BE49-F238E27FC236}">
                <a16:creationId xmlns:a16="http://schemas.microsoft.com/office/drawing/2014/main" id="{01F40563-3A99-2441-90E5-66DE84482A51}"/>
              </a:ext>
            </a:extLst>
          </p:cNvPr>
          <p:cNvSpPr txBox="1"/>
          <p:nvPr/>
        </p:nvSpPr>
        <p:spPr>
          <a:xfrm>
            <a:off x="10254366" y="2700822"/>
            <a:ext cx="1966116" cy="923330"/>
          </a:xfrm>
          <a:prstGeom prst="rect">
            <a:avLst/>
          </a:prstGeom>
          <a:noFill/>
        </p:spPr>
        <p:txBody>
          <a:bodyPr wrap="none" rtlCol="0">
            <a:spAutoFit/>
          </a:bodyPr>
          <a:lstStyle/>
          <a:p>
            <a:r>
              <a:rPr lang="en-US" dirty="0"/>
              <a:t>Overall probability </a:t>
            </a:r>
            <a:br>
              <a:rPr lang="en-US" dirty="0"/>
            </a:br>
            <a:r>
              <a:rPr lang="en-US" dirty="0"/>
              <a:t>for a false positive</a:t>
            </a:r>
          </a:p>
          <a:p>
            <a:r>
              <a:rPr lang="en-US" dirty="0"/>
              <a:t>P&lt;10 </a:t>
            </a:r>
          </a:p>
        </p:txBody>
      </p:sp>
      <p:sp>
        <p:nvSpPr>
          <p:cNvPr id="57" name="TextBox 56">
            <a:extLst>
              <a:ext uri="{FF2B5EF4-FFF2-40B4-BE49-F238E27FC236}">
                <a16:creationId xmlns:a16="http://schemas.microsoft.com/office/drawing/2014/main" id="{AA94E959-CF08-C040-8ACC-F2F516F6ED4B}"/>
              </a:ext>
            </a:extLst>
          </p:cNvPr>
          <p:cNvSpPr txBox="1"/>
          <p:nvPr/>
        </p:nvSpPr>
        <p:spPr>
          <a:xfrm>
            <a:off x="9141095" y="2216708"/>
            <a:ext cx="1976695" cy="369332"/>
          </a:xfrm>
          <a:prstGeom prst="rect">
            <a:avLst/>
          </a:prstGeom>
          <a:noFill/>
        </p:spPr>
        <p:txBody>
          <a:bodyPr wrap="none" rtlCol="0">
            <a:spAutoFit/>
          </a:bodyPr>
          <a:lstStyle/>
          <a:p>
            <a:r>
              <a:rPr lang="en-US" dirty="0"/>
              <a:t>Without correction</a:t>
            </a:r>
          </a:p>
        </p:txBody>
      </p:sp>
      <p:pic>
        <p:nvPicPr>
          <p:cNvPr id="60" name="Picture 59">
            <a:extLst>
              <a:ext uri="{FF2B5EF4-FFF2-40B4-BE49-F238E27FC236}">
                <a16:creationId xmlns:a16="http://schemas.microsoft.com/office/drawing/2014/main" id="{40B56297-EFC8-0147-AB87-895A3DC19498}"/>
              </a:ext>
            </a:extLst>
          </p:cNvPr>
          <p:cNvPicPr>
            <a:picLocks noChangeAspect="1"/>
          </p:cNvPicPr>
          <p:nvPr/>
        </p:nvPicPr>
        <p:blipFill>
          <a:blip r:embed="rId3"/>
          <a:stretch>
            <a:fillRect/>
          </a:stretch>
        </p:blipFill>
        <p:spPr>
          <a:xfrm>
            <a:off x="4000165" y="657973"/>
            <a:ext cx="1799055" cy="1199165"/>
          </a:xfrm>
          <a:prstGeom prst="rect">
            <a:avLst/>
          </a:prstGeom>
        </p:spPr>
      </p:pic>
      <p:pic>
        <p:nvPicPr>
          <p:cNvPr id="66" name="Picture 65">
            <a:extLst>
              <a:ext uri="{FF2B5EF4-FFF2-40B4-BE49-F238E27FC236}">
                <a16:creationId xmlns:a16="http://schemas.microsoft.com/office/drawing/2014/main" id="{936AAE48-7223-9B48-B210-1E71CB43C53F}"/>
              </a:ext>
            </a:extLst>
          </p:cNvPr>
          <p:cNvPicPr>
            <a:picLocks noChangeAspect="1"/>
          </p:cNvPicPr>
          <p:nvPr/>
        </p:nvPicPr>
        <p:blipFill>
          <a:blip r:embed="rId3"/>
          <a:stretch>
            <a:fillRect/>
          </a:stretch>
        </p:blipFill>
        <p:spPr>
          <a:xfrm>
            <a:off x="4152565" y="810373"/>
            <a:ext cx="1799055" cy="1199165"/>
          </a:xfrm>
          <a:prstGeom prst="rect">
            <a:avLst/>
          </a:prstGeom>
        </p:spPr>
      </p:pic>
      <p:pic>
        <p:nvPicPr>
          <p:cNvPr id="67" name="Picture 66">
            <a:extLst>
              <a:ext uri="{FF2B5EF4-FFF2-40B4-BE49-F238E27FC236}">
                <a16:creationId xmlns:a16="http://schemas.microsoft.com/office/drawing/2014/main" id="{36BF7350-4655-CD4E-88BB-18D65DA0DC84}"/>
              </a:ext>
            </a:extLst>
          </p:cNvPr>
          <p:cNvPicPr>
            <a:picLocks noChangeAspect="1"/>
          </p:cNvPicPr>
          <p:nvPr/>
        </p:nvPicPr>
        <p:blipFill>
          <a:blip r:embed="rId3"/>
          <a:stretch>
            <a:fillRect/>
          </a:stretch>
        </p:blipFill>
        <p:spPr>
          <a:xfrm>
            <a:off x="4304965" y="962773"/>
            <a:ext cx="1799055" cy="1199165"/>
          </a:xfrm>
          <a:prstGeom prst="rect">
            <a:avLst/>
          </a:prstGeom>
        </p:spPr>
      </p:pic>
      <p:pic>
        <p:nvPicPr>
          <p:cNvPr id="68" name="Picture 67">
            <a:extLst>
              <a:ext uri="{FF2B5EF4-FFF2-40B4-BE49-F238E27FC236}">
                <a16:creationId xmlns:a16="http://schemas.microsoft.com/office/drawing/2014/main" id="{0198A113-6660-FF4E-BAAC-652A7E06D0A7}"/>
              </a:ext>
            </a:extLst>
          </p:cNvPr>
          <p:cNvPicPr>
            <a:picLocks noChangeAspect="1"/>
          </p:cNvPicPr>
          <p:nvPr/>
        </p:nvPicPr>
        <p:blipFill>
          <a:blip r:embed="rId3"/>
          <a:stretch>
            <a:fillRect/>
          </a:stretch>
        </p:blipFill>
        <p:spPr>
          <a:xfrm>
            <a:off x="4457365" y="1115173"/>
            <a:ext cx="1799055" cy="1199165"/>
          </a:xfrm>
          <a:prstGeom prst="rect">
            <a:avLst/>
          </a:prstGeom>
        </p:spPr>
      </p:pic>
      <p:pic>
        <p:nvPicPr>
          <p:cNvPr id="69" name="Picture 68">
            <a:extLst>
              <a:ext uri="{FF2B5EF4-FFF2-40B4-BE49-F238E27FC236}">
                <a16:creationId xmlns:a16="http://schemas.microsoft.com/office/drawing/2014/main" id="{55023D96-76DE-1544-BEE7-B27CACF01A85}"/>
              </a:ext>
            </a:extLst>
          </p:cNvPr>
          <p:cNvPicPr>
            <a:picLocks noChangeAspect="1"/>
          </p:cNvPicPr>
          <p:nvPr/>
        </p:nvPicPr>
        <p:blipFill>
          <a:blip r:embed="rId3"/>
          <a:stretch>
            <a:fillRect/>
          </a:stretch>
        </p:blipFill>
        <p:spPr>
          <a:xfrm>
            <a:off x="4609765" y="1267573"/>
            <a:ext cx="1799055" cy="1199165"/>
          </a:xfrm>
          <a:prstGeom prst="rect">
            <a:avLst/>
          </a:prstGeom>
        </p:spPr>
      </p:pic>
      <p:pic>
        <p:nvPicPr>
          <p:cNvPr id="70" name="Picture 69">
            <a:extLst>
              <a:ext uri="{FF2B5EF4-FFF2-40B4-BE49-F238E27FC236}">
                <a16:creationId xmlns:a16="http://schemas.microsoft.com/office/drawing/2014/main" id="{DEFE4BAB-6BA8-4244-9A09-C9E91DF99443}"/>
              </a:ext>
            </a:extLst>
          </p:cNvPr>
          <p:cNvPicPr>
            <a:picLocks noChangeAspect="1"/>
          </p:cNvPicPr>
          <p:nvPr/>
        </p:nvPicPr>
        <p:blipFill>
          <a:blip r:embed="rId3"/>
          <a:stretch>
            <a:fillRect/>
          </a:stretch>
        </p:blipFill>
        <p:spPr>
          <a:xfrm>
            <a:off x="4762165" y="1419973"/>
            <a:ext cx="1799055" cy="1199165"/>
          </a:xfrm>
          <a:prstGeom prst="rect">
            <a:avLst/>
          </a:prstGeom>
        </p:spPr>
      </p:pic>
      <p:pic>
        <p:nvPicPr>
          <p:cNvPr id="71" name="Picture 70">
            <a:extLst>
              <a:ext uri="{FF2B5EF4-FFF2-40B4-BE49-F238E27FC236}">
                <a16:creationId xmlns:a16="http://schemas.microsoft.com/office/drawing/2014/main" id="{6031D08F-5B55-ED47-90A8-BD0D7E9B07F8}"/>
              </a:ext>
            </a:extLst>
          </p:cNvPr>
          <p:cNvPicPr>
            <a:picLocks noChangeAspect="1"/>
          </p:cNvPicPr>
          <p:nvPr/>
        </p:nvPicPr>
        <p:blipFill>
          <a:blip r:embed="rId3"/>
          <a:stretch>
            <a:fillRect/>
          </a:stretch>
        </p:blipFill>
        <p:spPr>
          <a:xfrm>
            <a:off x="4914565" y="1572373"/>
            <a:ext cx="1799055" cy="1199165"/>
          </a:xfrm>
          <a:prstGeom prst="rect">
            <a:avLst/>
          </a:prstGeom>
        </p:spPr>
      </p:pic>
      <p:pic>
        <p:nvPicPr>
          <p:cNvPr id="72" name="Picture 71">
            <a:extLst>
              <a:ext uri="{FF2B5EF4-FFF2-40B4-BE49-F238E27FC236}">
                <a16:creationId xmlns:a16="http://schemas.microsoft.com/office/drawing/2014/main" id="{AD32852D-3119-E84D-AB31-E71D497E08FB}"/>
              </a:ext>
            </a:extLst>
          </p:cNvPr>
          <p:cNvPicPr>
            <a:picLocks noChangeAspect="1"/>
          </p:cNvPicPr>
          <p:nvPr/>
        </p:nvPicPr>
        <p:blipFill>
          <a:blip r:embed="rId3"/>
          <a:stretch>
            <a:fillRect/>
          </a:stretch>
        </p:blipFill>
        <p:spPr>
          <a:xfrm>
            <a:off x="5066965" y="1724773"/>
            <a:ext cx="1799055" cy="1199165"/>
          </a:xfrm>
          <a:prstGeom prst="rect">
            <a:avLst/>
          </a:prstGeom>
        </p:spPr>
      </p:pic>
      <p:pic>
        <p:nvPicPr>
          <p:cNvPr id="73" name="Picture 72">
            <a:extLst>
              <a:ext uri="{FF2B5EF4-FFF2-40B4-BE49-F238E27FC236}">
                <a16:creationId xmlns:a16="http://schemas.microsoft.com/office/drawing/2014/main" id="{6FA57378-69DD-5446-B783-6B9F5040F66D}"/>
              </a:ext>
            </a:extLst>
          </p:cNvPr>
          <p:cNvPicPr>
            <a:picLocks noChangeAspect="1"/>
          </p:cNvPicPr>
          <p:nvPr/>
        </p:nvPicPr>
        <p:blipFill>
          <a:blip r:embed="rId3"/>
          <a:stretch>
            <a:fillRect/>
          </a:stretch>
        </p:blipFill>
        <p:spPr>
          <a:xfrm>
            <a:off x="5219365" y="1877173"/>
            <a:ext cx="1799055" cy="1199165"/>
          </a:xfrm>
          <a:prstGeom prst="rect">
            <a:avLst/>
          </a:prstGeom>
        </p:spPr>
      </p:pic>
      <p:pic>
        <p:nvPicPr>
          <p:cNvPr id="2" name="Picture 1">
            <a:extLst>
              <a:ext uri="{FF2B5EF4-FFF2-40B4-BE49-F238E27FC236}">
                <a16:creationId xmlns:a16="http://schemas.microsoft.com/office/drawing/2014/main" id="{CA22D6E7-ECC5-6640-9B6B-89309AA93E3F}"/>
              </a:ext>
            </a:extLst>
          </p:cNvPr>
          <p:cNvPicPr>
            <a:picLocks noChangeAspect="1"/>
          </p:cNvPicPr>
          <p:nvPr/>
        </p:nvPicPr>
        <p:blipFill>
          <a:blip r:embed="rId5"/>
          <a:stretch>
            <a:fillRect/>
          </a:stretch>
        </p:blipFill>
        <p:spPr>
          <a:xfrm>
            <a:off x="5191008" y="19045"/>
            <a:ext cx="1739003" cy="1571388"/>
          </a:xfrm>
          <a:prstGeom prst="rect">
            <a:avLst/>
          </a:prstGeom>
        </p:spPr>
      </p:pic>
      <p:pic>
        <p:nvPicPr>
          <p:cNvPr id="76" name="Picture 75">
            <a:extLst>
              <a:ext uri="{FF2B5EF4-FFF2-40B4-BE49-F238E27FC236}">
                <a16:creationId xmlns:a16="http://schemas.microsoft.com/office/drawing/2014/main" id="{AC0DFE22-710F-C54D-A513-281785BF8DC7}"/>
              </a:ext>
            </a:extLst>
          </p:cNvPr>
          <p:cNvPicPr>
            <a:picLocks noChangeAspect="1"/>
          </p:cNvPicPr>
          <p:nvPr/>
        </p:nvPicPr>
        <p:blipFill>
          <a:blip r:embed="rId5"/>
          <a:stretch>
            <a:fillRect/>
          </a:stretch>
        </p:blipFill>
        <p:spPr>
          <a:xfrm>
            <a:off x="5495808" y="323845"/>
            <a:ext cx="1739003" cy="1571388"/>
          </a:xfrm>
          <a:prstGeom prst="rect">
            <a:avLst/>
          </a:prstGeom>
        </p:spPr>
      </p:pic>
      <p:pic>
        <p:nvPicPr>
          <p:cNvPr id="84" name="Picture 83">
            <a:extLst>
              <a:ext uri="{FF2B5EF4-FFF2-40B4-BE49-F238E27FC236}">
                <a16:creationId xmlns:a16="http://schemas.microsoft.com/office/drawing/2014/main" id="{A2431CEB-681A-7843-AC4D-885A47646C16}"/>
              </a:ext>
            </a:extLst>
          </p:cNvPr>
          <p:cNvPicPr>
            <a:picLocks noChangeAspect="1"/>
          </p:cNvPicPr>
          <p:nvPr/>
        </p:nvPicPr>
        <p:blipFill>
          <a:blip r:embed="rId3"/>
          <a:stretch>
            <a:fillRect/>
          </a:stretch>
        </p:blipFill>
        <p:spPr>
          <a:xfrm>
            <a:off x="6573459" y="421292"/>
            <a:ext cx="1799055" cy="1199165"/>
          </a:xfrm>
          <a:prstGeom prst="rect">
            <a:avLst/>
          </a:prstGeom>
        </p:spPr>
      </p:pic>
      <p:pic>
        <p:nvPicPr>
          <p:cNvPr id="79" name="Picture 78">
            <a:extLst>
              <a:ext uri="{FF2B5EF4-FFF2-40B4-BE49-F238E27FC236}">
                <a16:creationId xmlns:a16="http://schemas.microsoft.com/office/drawing/2014/main" id="{32127741-51EA-B743-8C6D-85AA2C0DA147}"/>
              </a:ext>
            </a:extLst>
          </p:cNvPr>
          <p:cNvPicPr>
            <a:picLocks noChangeAspect="1"/>
          </p:cNvPicPr>
          <p:nvPr/>
        </p:nvPicPr>
        <p:blipFill>
          <a:blip r:embed="rId5"/>
          <a:stretch>
            <a:fillRect/>
          </a:stretch>
        </p:blipFill>
        <p:spPr>
          <a:xfrm>
            <a:off x="5876976" y="707767"/>
            <a:ext cx="1739003" cy="1571388"/>
          </a:xfrm>
          <a:prstGeom prst="rect">
            <a:avLst/>
          </a:prstGeom>
        </p:spPr>
      </p:pic>
      <p:pic>
        <p:nvPicPr>
          <p:cNvPr id="85" name="Picture 84">
            <a:extLst>
              <a:ext uri="{FF2B5EF4-FFF2-40B4-BE49-F238E27FC236}">
                <a16:creationId xmlns:a16="http://schemas.microsoft.com/office/drawing/2014/main" id="{0472EE22-41FC-6447-8F0C-BDEFB6EDBD02}"/>
              </a:ext>
            </a:extLst>
          </p:cNvPr>
          <p:cNvPicPr>
            <a:picLocks noChangeAspect="1"/>
          </p:cNvPicPr>
          <p:nvPr/>
        </p:nvPicPr>
        <p:blipFill>
          <a:blip r:embed="rId3"/>
          <a:stretch>
            <a:fillRect/>
          </a:stretch>
        </p:blipFill>
        <p:spPr>
          <a:xfrm>
            <a:off x="6790641" y="794117"/>
            <a:ext cx="1799055" cy="1199165"/>
          </a:xfrm>
          <a:prstGeom prst="rect">
            <a:avLst/>
          </a:prstGeom>
        </p:spPr>
      </p:pic>
      <p:pic>
        <p:nvPicPr>
          <p:cNvPr id="81" name="Picture 80">
            <a:extLst>
              <a:ext uri="{FF2B5EF4-FFF2-40B4-BE49-F238E27FC236}">
                <a16:creationId xmlns:a16="http://schemas.microsoft.com/office/drawing/2014/main" id="{58E598DF-7FA0-5242-B363-EFDFEB075BDC}"/>
              </a:ext>
            </a:extLst>
          </p:cNvPr>
          <p:cNvPicPr>
            <a:picLocks noChangeAspect="1"/>
          </p:cNvPicPr>
          <p:nvPr/>
        </p:nvPicPr>
        <p:blipFill>
          <a:blip r:embed="rId5"/>
          <a:stretch>
            <a:fillRect/>
          </a:stretch>
        </p:blipFill>
        <p:spPr>
          <a:xfrm>
            <a:off x="6167477" y="1050931"/>
            <a:ext cx="1739003" cy="1571388"/>
          </a:xfrm>
          <a:prstGeom prst="rect">
            <a:avLst/>
          </a:prstGeom>
        </p:spPr>
      </p:pic>
      <p:pic>
        <p:nvPicPr>
          <p:cNvPr id="86" name="Picture 85">
            <a:extLst>
              <a:ext uri="{FF2B5EF4-FFF2-40B4-BE49-F238E27FC236}">
                <a16:creationId xmlns:a16="http://schemas.microsoft.com/office/drawing/2014/main" id="{1B502374-44F9-7344-BE96-3353BB18B13A}"/>
              </a:ext>
            </a:extLst>
          </p:cNvPr>
          <p:cNvPicPr>
            <a:picLocks noChangeAspect="1"/>
          </p:cNvPicPr>
          <p:nvPr/>
        </p:nvPicPr>
        <p:blipFill>
          <a:blip r:embed="rId3"/>
          <a:stretch>
            <a:fillRect/>
          </a:stretch>
        </p:blipFill>
        <p:spPr>
          <a:xfrm>
            <a:off x="7056993" y="1331727"/>
            <a:ext cx="1799055" cy="1199165"/>
          </a:xfrm>
          <a:prstGeom prst="rect">
            <a:avLst/>
          </a:prstGeom>
        </p:spPr>
      </p:pic>
      <p:pic>
        <p:nvPicPr>
          <p:cNvPr id="82" name="Picture 81">
            <a:extLst>
              <a:ext uri="{FF2B5EF4-FFF2-40B4-BE49-F238E27FC236}">
                <a16:creationId xmlns:a16="http://schemas.microsoft.com/office/drawing/2014/main" id="{70CE31D6-D95A-0443-B2EA-C948D5D03EDB}"/>
              </a:ext>
            </a:extLst>
          </p:cNvPr>
          <p:cNvPicPr>
            <a:picLocks noChangeAspect="1"/>
          </p:cNvPicPr>
          <p:nvPr/>
        </p:nvPicPr>
        <p:blipFill>
          <a:blip r:embed="rId5"/>
          <a:stretch>
            <a:fillRect/>
          </a:stretch>
        </p:blipFill>
        <p:spPr>
          <a:xfrm>
            <a:off x="6489180" y="1411830"/>
            <a:ext cx="1739003" cy="1571388"/>
          </a:xfrm>
          <a:prstGeom prst="rect">
            <a:avLst/>
          </a:prstGeom>
        </p:spPr>
      </p:pic>
      <p:sp>
        <p:nvSpPr>
          <p:cNvPr id="5" name="TextBox 4">
            <a:extLst>
              <a:ext uri="{FF2B5EF4-FFF2-40B4-BE49-F238E27FC236}">
                <a16:creationId xmlns:a16="http://schemas.microsoft.com/office/drawing/2014/main" id="{FC101500-FC8E-8C47-9DB5-AA03D2B10A03}"/>
              </a:ext>
            </a:extLst>
          </p:cNvPr>
          <p:cNvSpPr txBox="1"/>
          <p:nvPr/>
        </p:nvSpPr>
        <p:spPr>
          <a:xfrm>
            <a:off x="6932540" y="3962107"/>
            <a:ext cx="4708357" cy="3139321"/>
          </a:xfrm>
          <a:prstGeom prst="rect">
            <a:avLst/>
          </a:prstGeom>
          <a:noFill/>
        </p:spPr>
        <p:txBody>
          <a:bodyPr wrap="square" rtlCol="0">
            <a:spAutoFit/>
          </a:bodyPr>
          <a:lstStyle/>
          <a:p>
            <a:r>
              <a:rPr lang="en-US" dirty="0"/>
              <a:t>990 people have an insignificant finding and conclude this was a good idea, while it lasted. </a:t>
            </a:r>
          </a:p>
          <a:p>
            <a:endParaRPr lang="en-US" dirty="0"/>
          </a:p>
          <a:p>
            <a:r>
              <a:rPr lang="en-US" dirty="0"/>
              <a:t>10 people have a significant result with P &lt; 0.01</a:t>
            </a:r>
          </a:p>
          <a:p>
            <a:r>
              <a:rPr lang="en-US" dirty="0"/>
              <a:t>1 person has a a significant result with P &lt; 0.001</a:t>
            </a:r>
          </a:p>
          <a:p>
            <a:r>
              <a:rPr lang="en-US" dirty="0"/>
              <a:t>They conclude that this is an important and exciting result providing significant support to an important hypothesis.  </a:t>
            </a:r>
          </a:p>
          <a:p>
            <a:endParaRPr lang="en-US" dirty="0"/>
          </a:p>
          <a:p>
            <a:r>
              <a:rPr lang="en-US" dirty="0"/>
              <a:t>=&gt; News Headline!</a:t>
            </a:r>
          </a:p>
          <a:p>
            <a:endParaRPr lang="en-US" dirty="0"/>
          </a:p>
        </p:txBody>
      </p:sp>
      <p:sp>
        <p:nvSpPr>
          <p:cNvPr id="10" name="TextBox 9">
            <a:extLst>
              <a:ext uri="{FF2B5EF4-FFF2-40B4-BE49-F238E27FC236}">
                <a16:creationId xmlns:a16="http://schemas.microsoft.com/office/drawing/2014/main" id="{86219F32-FFC4-494F-A39F-B66C15F36D03}"/>
              </a:ext>
            </a:extLst>
          </p:cNvPr>
          <p:cNvSpPr txBox="1"/>
          <p:nvPr/>
        </p:nvSpPr>
        <p:spPr>
          <a:xfrm>
            <a:off x="6942861" y="3592775"/>
            <a:ext cx="825034" cy="369332"/>
          </a:xfrm>
          <a:prstGeom prst="rect">
            <a:avLst/>
          </a:prstGeom>
          <a:noFill/>
        </p:spPr>
        <p:txBody>
          <a:bodyPr wrap="none" rtlCol="0">
            <a:spAutoFit/>
          </a:bodyPr>
          <a:lstStyle/>
          <a:p>
            <a:r>
              <a:rPr lang="en-US" dirty="0"/>
              <a:t>Result:</a:t>
            </a:r>
          </a:p>
        </p:txBody>
      </p:sp>
    </p:spTree>
    <p:extLst>
      <p:ext uri="{BB962C8B-B14F-4D97-AF65-F5344CB8AC3E}">
        <p14:creationId xmlns:p14="http://schemas.microsoft.com/office/powerpoint/2010/main" val="314245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750CC-5C8C-C64D-B7E6-CFFF11971CB8}"/>
              </a:ext>
            </a:extLst>
          </p:cNvPr>
          <p:cNvSpPr>
            <a:spLocks noGrp="1"/>
          </p:cNvSpPr>
          <p:nvPr>
            <p:ph idx="1"/>
          </p:nvPr>
        </p:nvSpPr>
        <p:spPr>
          <a:xfrm>
            <a:off x="838200" y="646530"/>
            <a:ext cx="10515600" cy="4351338"/>
          </a:xfrm>
        </p:spPr>
        <p:txBody>
          <a:bodyPr>
            <a:normAutofit lnSpcReduction="10000"/>
          </a:bodyPr>
          <a:lstStyle/>
          <a:p>
            <a:pPr marL="0" indent="0">
              <a:buNone/>
            </a:pPr>
            <a:r>
              <a:rPr lang="en-US" b="1" dirty="0"/>
              <a:t>Verbal overshadowing</a:t>
            </a:r>
            <a:r>
              <a:rPr lang="en-US" dirty="0"/>
              <a:t> is the phenomenon where giving a verbal description of a face (or other complex stimuli) impairs recognition of that face or stimuli first reported by Schooler and </a:t>
            </a:r>
            <a:r>
              <a:rPr lang="en-US" dirty="0" err="1"/>
              <a:t>Englster</a:t>
            </a:r>
            <a:r>
              <a:rPr lang="en-US" dirty="0"/>
              <a:t>-Schooler (1990). The effects are observed across multiple domains of cognition that are known to rely on non-verbal knowledge and perceptual expertise, such as memory. Memory has been known to be influenced by language. Seminal work by Carmichael and collaborators (1932) demonstrated that labels attached to, or associated with, non-verbal forms during memory encoding can affect the way the forms were subsequently reproduced. Because of this, memory performance that relies on reportable aspects of memory that encode visual forms should be vulnerable to the effects of verbalization.</a:t>
            </a:r>
          </a:p>
        </p:txBody>
      </p:sp>
      <p:sp>
        <p:nvSpPr>
          <p:cNvPr id="4" name="TextBox 3">
            <a:extLst>
              <a:ext uri="{FF2B5EF4-FFF2-40B4-BE49-F238E27FC236}">
                <a16:creationId xmlns:a16="http://schemas.microsoft.com/office/drawing/2014/main" id="{77E0F25A-3A28-FC4F-9BC4-2943594AAD74}"/>
              </a:ext>
            </a:extLst>
          </p:cNvPr>
          <p:cNvSpPr txBox="1"/>
          <p:nvPr/>
        </p:nvSpPr>
        <p:spPr>
          <a:xfrm>
            <a:off x="770020" y="5446295"/>
            <a:ext cx="9742026" cy="646331"/>
          </a:xfrm>
          <a:prstGeom prst="rect">
            <a:avLst/>
          </a:prstGeom>
          <a:noFill/>
        </p:spPr>
        <p:txBody>
          <a:bodyPr wrap="none" rtlCol="0">
            <a:spAutoFit/>
          </a:bodyPr>
          <a:lstStyle/>
          <a:p>
            <a:r>
              <a:rPr lang="en-US" dirty="0"/>
              <a:t>From Wikipedia </a:t>
            </a:r>
            <a:r>
              <a:rPr lang="en-US" dirty="0">
                <a:hlinkClick r:id="rId2"/>
              </a:rPr>
              <a:t>https://en.wikipedia.org/wiki/Verbal_overshadowing</a:t>
            </a:r>
            <a:r>
              <a:rPr lang="en-US" dirty="0"/>
              <a:t> </a:t>
            </a:r>
          </a:p>
          <a:p>
            <a:r>
              <a:rPr lang="en-US" dirty="0"/>
              <a:t>See: Article in New Yorker at </a:t>
            </a:r>
            <a:r>
              <a:rPr lang="en-US" dirty="0">
                <a:hlinkClick r:id="rId3"/>
              </a:rPr>
              <a:t>https://www.newyorker.com/magazine/2010/12/13/the-truth-wears-off</a:t>
            </a:r>
            <a:r>
              <a:rPr lang="en-US" dirty="0"/>
              <a:t>  </a:t>
            </a:r>
          </a:p>
        </p:txBody>
      </p:sp>
    </p:spTree>
    <p:extLst>
      <p:ext uri="{BB962C8B-B14F-4D97-AF65-F5344CB8AC3E}">
        <p14:creationId xmlns:p14="http://schemas.microsoft.com/office/powerpoint/2010/main" val="71809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FE82-5720-CF4B-AD1D-1AD8D6F5B363}"/>
              </a:ext>
            </a:extLst>
          </p:cNvPr>
          <p:cNvSpPr>
            <a:spLocks noGrp="1"/>
          </p:cNvSpPr>
          <p:nvPr>
            <p:ph type="title"/>
          </p:nvPr>
        </p:nvSpPr>
        <p:spPr/>
        <p:txBody>
          <a:bodyPr/>
          <a:lstStyle/>
          <a:p>
            <a:r>
              <a:rPr lang="en-US" dirty="0"/>
              <a:t>The Decline Effect</a:t>
            </a:r>
            <a:br>
              <a:rPr lang="en-US" dirty="0"/>
            </a:br>
            <a:endParaRPr lang="en-US" dirty="0"/>
          </a:p>
        </p:txBody>
      </p:sp>
      <p:sp>
        <p:nvSpPr>
          <p:cNvPr id="3" name="Content Placeholder 2">
            <a:extLst>
              <a:ext uri="{FF2B5EF4-FFF2-40B4-BE49-F238E27FC236}">
                <a16:creationId xmlns:a16="http://schemas.microsoft.com/office/drawing/2014/main" id="{65274B58-78B4-1346-8BEB-93A45E189B88}"/>
              </a:ext>
            </a:extLst>
          </p:cNvPr>
          <p:cNvSpPr>
            <a:spLocks noGrp="1"/>
          </p:cNvSpPr>
          <p:nvPr>
            <p:ph idx="1"/>
          </p:nvPr>
        </p:nvSpPr>
        <p:spPr>
          <a:xfrm>
            <a:off x="766010" y="1127793"/>
            <a:ext cx="10515600" cy="4351338"/>
          </a:xfrm>
        </p:spPr>
        <p:txBody>
          <a:bodyPr>
            <a:normAutofit lnSpcReduction="10000"/>
          </a:bodyPr>
          <a:lstStyle/>
          <a:p>
            <a:pPr marL="0" indent="0">
              <a:buNone/>
            </a:pPr>
            <a:r>
              <a:rPr lang="en-US" dirty="0"/>
              <a:t>Other examples</a:t>
            </a:r>
          </a:p>
          <a:p>
            <a:r>
              <a:rPr lang="en-US" dirty="0"/>
              <a:t>second generation anti-psychotic drugs</a:t>
            </a:r>
          </a:p>
          <a:p>
            <a:r>
              <a:rPr lang="en-US" dirty="0"/>
              <a:t>connection between symmetry and sexual preference of female birds in nature</a:t>
            </a:r>
          </a:p>
          <a:p>
            <a:pPr marL="0" indent="0">
              <a:buNone/>
            </a:pPr>
            <a:endParaRPr lang="en-US" dirty="0"/>
          </a:p>
          <a:p>
            <a:pPr marL="0" indent="0">
              <a:buNone/>
            </a:pPr>
            <a:r>
              <a:rPr lang="en-US" dirty="0"/>
              <a:t>The “truth wears off” because:</a:t>
            </a:r>
          </a:p>
          <a:p>
            <a:r>
              <a:rPr lang="en-US" dirty="0"/>
              <a:t>regression toward the mean </a:t>
            </a:r>
          </a:p>
          <a:p>
            <a:r>
              <a:rPr lang="en-US" dirty="0"/>
              <a:t>publication bias</a:t>
            </a:r>
          </a:p>
          <a:p>
            <a:r>
              <a:rPr lang="en-US" dirty="0"/>
              <a:t>novel drugs might have a stronger placebo effect</a:t>
            </a:r>
          </a:p>
          <a:p>
            <a:pPr marL="0" indent="0">
              <a:buNone/>
            </a:pPr>
            <a:endParaRPr lang="en-US" dirty="0"/>
          </a:p>
          <a:p>
            <a:endParaRPr lang="en-US" dirty="0"/>
          </a:p>
        </p:txBody>
      </p:sp>
    </p:spTree>
    <p:extLst>
      <p:ext uri="{BB962C8B-B14F-4D97-AF65-F5344CB8AC3E}">
        <p14:creationId xmlns:p14="http://schemas.microsoft.com/office/powerpoint/2010/main" val="1771057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F539-A21A-FB40-8ADE-BAD867BAF9D6}"/>
              </a:ext>
            </a:extLst>
          </p:cNvPr>
          <p:cNvSpPr>
            <a:spLocks noGrp="1"/>
          </p:cNvSpPr>
          <p:nvPr>
            <p:ph type="title"/>
          </p:nvPr>
        </p:nvSpPr>
        <p:spPr>
          <a:xfrm>
            <a:off x="990600" y="1223378"/>
            <a:ext cx="10515600" cy="1325563"/>
          </a:xfrm>
        </p:spPr>
        <p:txBody>
          <a:bodyPr>
            <a:normAutofit fontScale="90000"/>
          </a:bodyPr>
          <a:lstStyle/>
          <a:p>
            <a:r>
              <a:rPr lang="en-US" dirty="0"/>
              <a:t>What can one do to prevent the scientific enterprise to report false results on a regular basis?</a:t>
            </a:r>
          </a:p>
        </p:txBody>
      </p:sp>
    </p:spTree>
    <p:extLst>
      <p:ext uri="{BB962C8B-B14F-4D97-AF65-F5344CB8AC3E}">
        <p14:creationId xmlns:p14="http://schemas.microsoft.com/office/powerpoint/2010/main" val="823774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629B-8CBE-F548-B494-FB79BA5BDBDF}"/>
              </a:ext>
            </a:extLst>
          </p:cNvPr>
          <p:cNvSpPr>
            <a:spLocks noGrp="1"/>
          </p:cNvSpPr>
          <p:nvPr>
            <p:ph type="title"/>
          </p:nvPr>
        </p:nvSpPr>
        <p:spPr>
          <a:xfrm>
            <a:off x="688075" y="351477"/>
            <a:ext cx="10515600" cy="1325563"/>
          </a:xfrm>
        </p:spPr>
        <p:txBody>
          <a:bodyPr/>
          <a:lstStyle/>
          <a:p>
            <a:r>
              <a:rPr lang="en-US" dirty="0"/>
              <a:t>False Positives </a:t>
            </a:r>
            <a:r>
              <a:rPr lang="en-US" sz="2800" dirty="0"/>
              <a:t>(probability of) </a:t>
            </a:r>
          </a:p>
        </p:txBody>
      </p:sp>
      <p:sp>
        <p:nvSpPr>
          <p:cNvPr id="3" name="Content Placeholder 2">
            <a:extLst>
              <a:ext uri="{FF2B5EF4-FFF2-40B4-BE49-F238E27FC236}">
                <a16:creationId xmlns:a16="http://schemas.microsoft.com/office/drawing/2014/main" id="{28A9D78C-7CAE-2847-B529-558E055A3029}"/>
              </a:ext>
            </a:extLst>
          </p:cNvPr>
          <p:cNvSpPr>
            <a:spLocks noGrp="1"/>
          </p:cNvSpPr>
          <p:nvPr>
            <p:ph idx="1"/>
          </p:nvPr>
        </p:nvSpPr>
        <p:spPr>
          <a:xfrm>
            <a:off x="688075" y="1552670"/>
            <a:ext cx="10515600" cy="5068136"/>
          </a:xfrm>
        </p:spPr>
        <p:txBody>
          <a:bodyPr>
            <a:normAutofit/>
          </a:bodyPr>
          <a:lstStyle/>
          <a:p>
            <a:pPr marL="0" indent="0">
              <a:buNone/>
            </a:pPr>
            <a:r>
              <a:rPr lang="en-US" sz="2400" dirty="0"/>
              <a:t>The probability of have the observed outcome under the null hypothesis </a:t>
            </a:r>
            <a:br>
              <a:rPr lang="en-US" sz="2200" dirty="0">
                <a:latin typeface="+mj-lt"/>
              </a:rPr>
            </a:br>
            <a:r>
              <a:rPr lang="en-US" sz="2200" dirty="0">
                <a:latin typeface="+mj-lt"/>
              </a:rPr>
              <a:t>(the drug doesn’t make a difference, the sequences aren’t related, the target sites are not particularly conserved …)</a:t>
            </a:r>
          </a:p>
          <a:p>
            <a:pPr marL="0" indent="0">
              <a:buNone/>
            </a:pPr>
            <a:r>
              <a:rPr lang="en-US" dirty="0"/>
              <a:t>Example: Sequence similarity between two sequences. </a:t>
            </a:r>
            <a:br>
              <a:rPr lang="en-US" dirty="0"/>
            </a:br>
            <a:r>
              <a:rPr lang="en-US" dirty="0"/>
              <a:t> </a:t>
            </a:r>
          </a:p>
          <a:p>
            <a:pPr marL="0" indent="0">
              <a:buNone/>
            </a:pPr>
            <a:r>
              <a:rPr lang="en-US" dirty="0">
                <a:latin typeface="+mj-lt"/>
              </a:rPr>
              <a:t>How to measure what is expected under the null hypothesis?</a:t>
            </a:r>
          </a:p>
          <a:p>
            <a:pPr marL="0" indent="0">
              <a:buNone/>
            </a:pPr>
            <a:r>
              <a:rPr lang="en-US" sz="2400" dirty="0"/>
              <a:t>Possibility 1: Randomize one or both of the sequences.</a:t>
            </a:r>
          </a:p>
          <a:p>
            <a:pPr marL="0" indent="0">
              <a:buNone/>
            </a:pPr>
            <a:r>
              <a:rPr lang="en-US" sz="2400" dirty="0"/>
              <a:t>Possibility 2: Compare one of the sequences against a databank.   </a:t>
            </a:r>
            <a:r>
              <a:rPr lang="en-US" sz="2200" dirty="0">
                <a:latin typeface="+mj-lt"/>
              </a:rPr>
              <a:t>(Assuming the databank has mainly unrelated sequences) </a:t>
            </a:r>
          </a:p>
          <a:p>
            <a:pPr marL="0" indent="0">
              <a:buNone/>
            </a:pPr>
            <a:r>
              <a:rPr lang="en-US" sz="2400" dirty="0"/>
              <a:t>Possibility 3: </a:t>
            </a:r>
            <a:r>
              <a:rPr lang="en-US" sz="2400" dirty="0">
                <a:latin typeface="+mj-lt"/>
              </a:rPr>
              <a:t> </a:t>
            </a:r>
            <a:r>
              <a:rPr lang="en-US" sz="2400" dirty="0"/>
              <a:t>Use a formula for the distribution that is based on a model or that fit  observations.   </a:t>
            </a:r>
          </a:p>
        </p:txBody>
      </p:sp>
    </p:spTree>
    <p:extLst>
      <p:ext uri="{BB962C8B-B14F-4D97-AF65-F5344CB8AC3E}">
        <p14:creationId xmlns:p14="http://schemas.microsoft.com/office/powerpoint/2010/main" val="89371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69AFC-55F7-B640-A91F-CC055F6037A4}"/>
              </a:ext>
            </a:extLst>
          </p:cNvPr>
          <p:cNvSpPr>
            <a:spLocks noGrp="1"/>
          </p:cNvSpPr>
          <p:nvPr>
            <p:ph idx="1"/>
          </p:nvPr>
        </p:nvSpPr>
        <p:spPr>
          <a:xfrm>
            <a:off x="574668" y="1585878"/>
            <a:ext cx="11232107" cy="4361811"/>
          </a:xfrm>
        </p:spPr>
        <p:txBody>
          <a:bodyPr>
            <a:normAutofit lnSpcReduction="10000"/>
          </a:bodyPr>
          <a:lstStyle/>
          <a:p>
            <a:r>
              <a:rPr lang="en-US" sz="2400" dirty="0"/>
              <a:t>Calculate alignment score for actual sequences</a:t>
            </a:r>
          </a:p>
          <a:p>
            <a:pPr marL="0" indent="0">
              <a:buNone/>
            </a:pPr>
            <a:endParaRPr lang="en-US" sz="2400" dirty="0"/>
          </a:p>
          <a:p>
            <a:pPr marL="0" indent="0">
              <a:buNone/>
            </a:pPr>
            <a:r>
              <a:rPr lang="en-US" sz="2400" dirty="0"/>
              <a:t>Calculate expectation under null hypothesis </a:t>
            </a:r>
          </a:p>
          <a:p>
            <a:r>
              <a:rPr lang="en-US" sz="2400" dirty="0"/>
              <a:t>randomize (scramble) one (or both) of the sequences and calculate the alignment score for the randomized sequences.</a:t>
            </a:r>
          </a:p>
          <a:p>
            <a:r>
              <a:rPr lang="en-US" sz="2400" dirty="0"/>
              <a:t>repeat the last step at least 100 times (usually 1000)</a:t>
            </a:r>
          </a:p>
          <a:p>
            <a:r>
              <a:rPr lang="en-US" sz="2400" dirty="0"/>
              <a:t>describe distribution of randomized alignment scores</a:t>
            </a:r>
          </a:p>
          <a:p>
            <a:pPr marL="0" indent="0">
              <a:buNone/>
            </a:pPr>
            <a:endParaRPr lang="en-US" sz="2400" dirty="0"/>
          </a:p>
          <a:p>
            <a:r>
              <a:rPr lang="en-US" sz="2400" dirty="0"/>
              <a:t>Calculate the probability of the score for actual sequences under the null hypothesis, </a:t>
            </a:r>
            <a:r>
              <a:rPr lang="en-US" sz="2400" i="1" dirty="0"/>
              <a:t>i.e.</a:t>
            </a:r>
            <a:r>
              <a:rPr lang="en-US" sz="2400" dirty="0"/>
              <a:t>, Is the score obtained for the real sequences significantly better than the score for the randomized sequences?  </a:t>
            </a:r>
          </a:p>
          <a:p>
            <a:endParaRPr lang="en-US" dirty="0"/>
          </a:p>
        </p:txBody>
      </p:sp>
      <p:sp>
        <p:nvSpPr>
          <p:cNvPr id="4" name="TextBox 3">
            <a:extLst>
              <a:ext uri="{FF2B5EF4-FFF2-40B4-BE49-F238E27FC236}">
                <a16:creationId xmlns:a16="http://schemas.microsoft.com/office/drawing/2014/main" id="{66EF9354-276C-9140-B583-8DFD28DD537B}"/>
              </a:ext>
            </a:extLst>
          </p:cNvPr>
          <p:cNvSpPr txBox="1"/>
          <p:nvPr/>
        </p:nvSpPr>
        <p:spPr>
          <a:xfrm>
            <a:off x="189445" y="6492875"/>
            <a:ext cx="12002555" cy="892552"/>
          </a:xfrm>
          <a:prstGeom prst="rect">
            <a:avLst/>
          </a:prstGeom>
          <a:noFill/>
        </p:spPr>
        <p:txBody>
          <a:bodyPr wrap="square" rtlCol="0">
            <a:spAutoFit/>
          </a:bodyPr>
          <a:lstStyle/>
          <a:p>
            <a:r>
              <a:rPr lang="en-US" sz="1600" dirty="0"/>
              <a:t>Lipman and Pearson (1984) Rapid and Sensitive Protein Similarity Searches, Science 227(4693):1435-41, DOI: 10.1126/science.2983426</a:t>
            </a:r>
          </a:p>
          <a:p>
            <a:endParaRPr lang="en-US" dirty="0"/>
          </a:p>
          <a:p>
            <a:endParaRPr lang="en-US" dirty="0"/>
          </a:p>
        </p:txBody>
      </p:sp>
      <p:sp>
        <p:nvSpPr>
          <p:cNvPr id="5" name="TextBox 4">
            <a:extLst>
              <a:ext uri="{FF2B5EF4-FFF2-40B4-BE49-F238E27FC236}">
                <a16:creationId xmlns:a16="http://schemas.microsoft.com/office/drawing/2014/main" id="{F96394B1-F3A5-0845-AFF6-264FB878D989}"/>
              </a:ext>
            </a:extLst>
          </p:cNvPr>
          <p:cNvSpPr txBox="1"/>
          <p:nvPr/>
        </p:nvSpPr>
        <p:spPr>
          <a:xfrm>
            <a:off x="354431" y="455917"/>
            <a:ext cx="10637271" cy="584775"/>
          </a:xfrm>
          <a:prstGeom prst="rect">
            <a:avLst/>
          </a:prstGeom>
          <a:noFill/>
        </p:spPr>
        <p:txBody>
          <a:bodyPr wrap="none" rtlCol="0">
            <a:spAutoFit/>
          </a:bodyPr>
          <a:lstStyle/>
          <a:p>
            <a:r>
              <a:rPr lang="en-US" sz="3200" dirty="0">
                <a:latin typeface="+mj-lt"/>
              </a:rPr>
              <a:t>Distribution under null hypothesis from randomized sequences </a:t>
            </a:r>
          </a:p>
        </p:txBody>
      </p:sp>
    </p:spTree>
    <p:extLst>
      <p:ext uri="{BB962C8B-B14F-4D97-AF65-F5344CB8AC3E}">
        <p14:creationId xmlns:p14="http://schemas.microsoft.com/office/powerpoint/2010/main" val="2697716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693E71C-ADC8-AA49-AB59-8BDFC5122811}"/>
              </a:ext>
            </a:extLst>
          </p:cNvPr>
          <p:cNvGraphicFramePr>
            <a:graphicFrameLocks/>
          </p:cNvGraphicFramePr>
          <p:nvPr/>
        </p:nvGraphicFramePr>
        <p:xfrm>
          <a:off x="732087" y="866274"/>
          <a:ext cx="7423150" cy="53376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7F4F3A3-106B-9140-A440-F4ACAEC8DA54}"/>
              </a:ext>
            </a:extLst>
          </p:cNvPr>
          <p:cNvSpPr txBox="1"/>
          <p:nvPr/>
        </p:nvSpPr>
        <p:spPr>
          <a:xfrm>
            <a:off x="3368841" y="1307432"/>
            <a:ext cx="773673" cy="369332"/>
          </a:xfrm>
          <a:prstGeom prst="rect">
            <a:avLst/>
          </a:prstGeom>
          <a:noFill/>
        </p:spPr>
        <p:txBody>
          <a:bodyPr wrap="none" rtlCol="0">
            <a:spAutoFit/>
          </a:bodyPr>
          <a:lstStyle/>
          <a:p>
            <a:r>
              <a:rPr lang="en-US" dirty="0"/>
              <a:t>MEAN</a:t>
            </a:r>
          </a:p>
        </p:txBody>
      </p:sp>
      <p:cxnSp>
        <p:nvCxnSpPr>
          <p:cNvPr id="7" name="Straight Arrow Connector 6">
            <a:extLst>
              <a:ext uri="{FF2B5EF4-FFF2-40B4-BE49-F238E27FC236}">
                <a16:creationId xmlns:a16="http://schemas.microsoft.com/office/drawing/2014/main" id="{5BF9FC1C-704F-7147-8971-1DEE028F00D8}"/>
              </a:ext>
            </a:extLst>
          </p:cNvPr>
          <p:cNvCxnSpPr/>
          <p:nvPr/>
        </p:nvCxnSpPr>
        <p:spPr>
          <a:xfrm>
            <a:off x="375567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6EEE9F-C72B-FA4C-8EF1-DA6801890056}"/>
              </a:ext>
            </a:extLst>
          </p:cNvPr>
          <p:cNvCxnSpPr/>
          <p:nvPr/>
        </p:nvCxnSpPr>
        <p:spPr>
          <a:xfrm>
            <a:off x="475028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A12F602-E84B-2542-A11C-9832C1DDE77F}"/>
              </a:ext>
            </a:extLst>
          </p:cNvPr>
          <p:cNvCxnSpPr/>
          <p:nvPr/>
        </p:nvCxnSpPr>
        <p:spPr>
          <a:xfrm>
            <a:off x="5744897" y="2815750"/>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F605AE8-D87A-6B45-A8E3-A8F5B9A4DD7B}"/>
              </a:ext>
            </a:extLst>
          </p:cNvPr>
          <p:cNvSpPr txBox="1"/>
          <p:nvPr/>
        </p:nvSpPr>
        <p:spPr>
          <a:xfrm>
            <a:off x="3787950" y="2446418"/>
            <a:ext cx="930063" cy="369332"/>
          </a:xfrm>
          <a:prstGeom prst="rect">
            <a:avLst/>
          </a:prstGeom>
          <a:noFill/>
        </p:spPr>
        <p:txBody>
          <a:bodyPr wrap="none" rtlCol="0">
            <a:spAutoFit/>
          </a:bodyPr>
          <a:lstStyle/>
          <a:p>
            <a:r>
              <a:rPr lang="en-US" dirty="0"/>
              <a:t>STDDEV</a:t>
            </a:r>
          </a:p>
        </p:txBody>
      </p:sp>
      <p:cxnSp>
        <p:nvCxnSpPr>
          <p:cNvPr id="11" name="Straight Arrow Connector 10">
            <a:extLst>
              <a:ext uri="{FF2B5EF4-FFF2-40B4-BE49-F238E27FC236}">
                <a16:creationId xmlns:a16="http://schemas.microsoft.com/office/drawing/2014/main" id="{A4E652A3-C7A6-3548-9027-06ED80114E0A}"/>
              </a:ext>
            </a:extLst>
          </p:cNvPr>
          <p:cNvCxnSpPr/>
          <p:nvPr/>
        </p:nvCxnSpPr>
        <p:spPr>
          <a:xfrm>
            <a:off x="6739507" y="2816114"/>
            <a:ext cx="994610" cy="0"/>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362457-3E2D-6945-9C78-332867160A9E}"/>
              </a:ext>
            </a:extLst>
          </p:cNvPr>
          <p:cNvCxnSpPr>
            <a:cxnSpLocks/>
          </p:cNvCxnSpPr>
          <p:nvPr/>
        </p:nvCxnSpPr>
        <p:spPr>
          <a:xfrm>
            <a:off x="7843861" y="2061589"/>
            <a:ext cx="0" cy="569495"/>
          </a:xfrm>
          <a:prstGeom prst="straightConnector1">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D88912-1664-C848-B9B8-390C387704E4}"/>
              </a:ext>
            </a:extLst>
          </p:cNvPr>
          <p:cNvSpPr txBox="1"/>
          <p:nvPr/>
        </p:nvSpPr>
        <p:spPr>
          <a:xfrm>
            <a:off x="6779268" y="1347538"/>
            <a:ext cx="1835759" cy="646331"/>
          </a:xfrm>
          <a:prstGeom prst="rect">
            <a:avLst/>
          </a:prstGeom>
          <a:noFill/>
        </p:spPr>
        <p:txBody>
          <a:bodyPr wrap="none" rtlCol="0">
            <a:spAutoFit/>
          </a:bodyPr>
          <a:lstStyle/>
          <a:p>
            <a:r>
              <a:rPr lang="en-US" dirty="0"/>
              <a:t>Alignment Score </a:t>
            </a:r>
          </a:p>
          <a:p>
            <a:r>
              <a:rPr lang="en-US" dirty="0"/>
              <a:t>Actual Sequences</a:t>
            </a:r>
          </a:p>
        </p:txBody>
      </p:sp>
      <p:sp>
        <p:nvSpPr>
          <p:cNvPr id="15" name="TextBox 14">
            <a:extLst>
              <a:ext uri="{FF2B5EF4-FFF2-40B4-BE49-F238E27FC236}">
                <a16:creationId xmlns:a16="http://schemas.microsoft.com/office/drawing/2014/main" id="{47C3B6A3-BAD6-2943-9232-42E08648B034}"/>
              </a:ext>
            </a:extLst>
          </p:cNvPr>
          <p:cNvSpPr txBox="1"/>
          <p:nvPr/>
        </p:nvSpPr>
        <p:spPr>
          <a:xfrm>
            <a:off x="9264316" y="1499937"/>
            <a:ext cx="1426865" cy="369332"/>
          </a:xfrm>
          <a:prstGeom prst="rect">
            <a:avLst/>
          </a:prstGeom>
          <a:noFill/>
        </p:spPr>
        <p:txBody>
          <a:bodyPr wrap="none" rtlCol="0">
            <a:spAutoFit/>
          </a:bodyPr>
          <a:lstStyle/>
          <a:p>
            <a:r>
              <a:rPr lang="en-US" dirty="0"/>
              <a:t>z Score = 4.1 </a:t>
            </a:r>
          </a:p>
        </p:txBody>
      </p:sp>
      <p:sp>
        <p:nvSpPr>
          <p:cNvPr id="13" name="Title 1">
            <a:extLst>
              <a:ext uri="{FF2B5EF4-FFF2-40B4-BE49-F238E27FC236}">
                <a16:creationId xmlns:a16="http://schemas.microsoft.com/office/drawing/2014/main" id="{FA731CC0-97CF-1C49-9C94-13F863AA9D3A}"/>
              </a:ext>
            </a:extLst>
          </p:cNvPr>
          <p:cNvSpPr>
            <a:spLocks noGrp="1"/>
          </p:cNvSpPr>
          <p:nvPr>
            <p:ph type="title"/>
          </p:nvPr>
        </p:nvSpPr>
        <p:spPr>
          <a:xfrm>
            <a:off x="295060" y="201448"/>
            <a:ext cx="10515600" cy="315912"/>
          </a:xfrm>
        </p:spPr>
        <p:txBody>
          <a:bodyPr>
            <a:normAutofit fontScale="90000"/>
          </a:bodyPr>
          <a:lstStyle/>
          <a:p>
            <a:r>
              <a:rPr lang="en-US" dirty="0"/>
              <a:t>z -score </a:t>
            </a:r>
          </a:p>
        </p:txBody>
      </p:sp>
    </p:spTree>
    <p:extLst>
      <p:ext uri="{BB962C8B-B14F-4D97-AF65-F5344CB8AC3E}">
        <p14:creationId xmlns:p14="http://schemas.microsoft.com/office/powerpoint/2010/main" val="87240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9E1B-1718-CA4E-955E-78BCEB3CE9C7}"/>
              </a:ext>
            </a:extLst>
          </p:cNvPr>
          <p:cNvSpPr>
            <a:spLocks noGrp="1"/>
          </p:cNvSpPr>
          <p:nvPr>
            <p:ph type="title"/>
          </p:nvPr>
        </p:nvSpPr>
        <p:spPr>
          <a:xfrm>
            <a:off x="838200" y="365126"/>
            <a:ext cx="10515600" cy="315912"/>
          </a:xfrm>
        </p:spPr>
        <p:txBody>
          <a:bodyPr>
            <a:normAutofit fontScale="90000"/>
          </a:bodyPr>
          <a:lstStyle/>
          <a:p>
            <a:r>
              <a:rPr lang="en-US" dirty="0"/>
              <a:t>z -score </a:t>
            </a:r>
          </a:p>
        </p:txBody>
      </p:sp>
      <p:pic>
        <p:nvPicPr>
          <p:cNvPr id="5" name="Graphic 4">
            <a:extLst>
              <a:ext uri="{FF2B5EF4-FFF2-40B4-BE49-F238E27FC236}">
                <a16:creationId xmlns:a16="http://schemas.microsoft.com/office/drawing/2014/main" id="{F4FC0597-8440-0D47-ADEB-D2DB8225A5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407570"/>
            <a:ext cx="10423358" cy="7817520"/>
          </a:xfrm>
          <a:prstGeom prst="rect">
            <a:avLst/>
          </a:prstGeom>
        </p:spPr>
      </p:pic>
      <p:sp>
        <p:nvSpPr>
          <p:cNvPr id="6" name="TextBox 5">
            <a:extLst>
              <a:ext uri="{FF2B5EF4-FFF2-40B4-BE49-F238E27FC236}">
                <a16:creationId xmlns:a16="http://schemas.microsoft.com/office/drawing/2014/main" id="{3C6ECF39-EC1F-2241-8219-48B31F4452B2}"/>
              </a:ext>
            </a:extLst>
          </p:cNvPr>
          <p:cNvSpPr txBox="1"/>
          <p:nvPr/>
        </p:nvSpPr>
        <p:spPr>
          <a:xfrm>
            <a:off x="545432" y="6521116"/>
            <a:ext cx="5132431" cy="369332"/>
          </a:xfrm>
          <a:prstGeom prst="rect">
            <a:avLst/>
          </a:prstGeom>
          <a:noFill/>
        </p:spPr>
        <p:txBody>
          <a:bodyPr wrap="none" rtlCol="0">
            <a:spAutoFit/>
          </a:bodyPr>
          <a:lstStyle/>
          <a:p>
            <a:r>
              <a:rPr lang="en-US" dirty="0"/>
              <a:t>From: </a:t>
            </a:r>
            <a:r>
              <a:rPr lang="en-US" dirty="0">
                <a:hlinkClick r:id="rId5"/>
              </a:rPr>
              <a:t>https://en.wikipedia.org/wiki/Standard_score</a:t>
            </a:r>
            <a:r>
              <a:rPr lang="en-US" dirty="0"/>
              <a:t> </a:t>
            </a:r>
          </a:p>
        </p:txBody>
      </p:sp>
    </p:spTree>
    <p:extLst>
      <p:ext uri="{BB962C8B-B14F-4D97-AF65-F5344CB8AC3E}">
        <p14:creationId xmlns:p14="http://schemas.microsoft.com/office/powerpoint/2010/main" val="318162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AE347F-12C3-F540-8DF6-30371C07B707}"/>
              </a:ext>
            </a:extLst>
          </p:cNvPr>
          <p:cNvSpPr txBox="1"/>
          <p:nvPr/>
        </p:nvSpPr>
        <p:spPr>
          <a:xfrm>
            <a:off x="810126" y="753979"/>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2A57E16C-1108-FF4B-AA94-0A39A4E9037A}"/>
              </a:ext>
            </a:extLst>
          </p:cNvPr>
          <p:cNvPicPr>
            <a:picLocks noChangeAspect="1"/>
          </p:cNvPicPr>
          <p:nvPr/>
        </p:nvPicPr>
        <p:blipFill>
          <a:blip r:embed="rId3"/>
          <a:stretch>
            <a:fillRect/>
          </a:stretch>
        </p:blipFill>
        <p:spPr>
          <a:xfrm>
            <a:off x="2553114" y="680644"/>
            <a:ext cx="2897159" cy="6177356"/>
          </a:xfrm>
          <a:prstGeom prst="rect">
            <a:avLst/>
          </a:prstGeom>
        </p:spPr>
      </p:pic>
      <p:sp>
        <p:nvSpPr>
          <p:cNvPr id="7" name="TextBox 6">
            <a:extLst>
              <a:ext uri="{FF2B5EF4-FFF2-40B4-BE49-F238E27FC236}">
                <a16:creationId xmlns:a16="http://schemas.microsoft.com/office/drawing/2014/main" id="{B94E9C37-6726-5A41-9E5F-825836A41E62}"/>
              </a:ext>
            </a:extLst>
          </p:cNvPr>
          <p:cNvSpPr txBox="1"/>
          <p:nvPr/>
        </p:nvSpPr>
        <p:spPr>
          <a:xfrm>
            <a:off x="513877" y="908853"/>
            <a:ext cx="1448025" cy="369332"/>
          </a:xfrm>
          <a:prstGeom prst="rect">
            <a:avLst/>
          </a:prstGeom>
          <a:noFill/>
        </p:spPr>
        <p:txBody>
          <a:bodyPr wrap="none" rtlCol="0">
            <a:spAutoFit/>
          </a:bodyPr>
          <a:lstStyle/>
          <a:p>
            <a:r>
              <a:rPr lang="en-US" dirty="0"/>
              <a:t>Modern PRSS</a:t>
            </a:r>
          </a:p>
        </p:txBody>
      </p:sp>
      <p:sp>
        <p:nvSpPr>
          <p:cNvPr id="8" name="TextBox 7">
            <a:extLst>
              <a:ext uri="{FF2B5EF4-FFF2-40B4-BE49-F238E27FC236}">
                <a16:creationId xmlns:a16="http://schemas.microsoft.com/office/drawing/2014/main" id="{3A0F636D-BF87-844E-8239-39AC08950D9F}"/>
              </a:ext>
            </a:extLst>
          </p:cNvPr>
          <p:cNvSpPr txBox="1"/>
          <p:nvPr/>
        </p:nvSpPr>
        <p:spPr>
          <a:xfrm>
            <a:off x="5798954" y="1174693"/>
            <a:ext cx="6250429" cy="2862322"/>
          </a:xfrm>
          <a:prstGeom prst="rect">
            <a:avLst/>
          </a:prstGeom>
          <a:noFill/>
        </p:spPr>
        <p:txBody>
          <a:bodyPr wrap="none" rtlCol="0">
            <a:spAutoFit/>
          </a:bodyPr>
          <a:lstStyle/>
          <a:p>
            <a:r>
              <a:rPr lang="en-US" dirty="0"/>
              <a:t>  </a:t>
            </a:r>
            <a:r>
              <a:rPr lang="en-US" dirty="0">
                <a:latin typeface="Courier New" panose="02070309020205020404" pitchFamily="49" charset="0"/>
                <a:cs typeface="Courier New" panose="02070309020205020404" pitchFamily="49" charset="0"/>
              </a:rPr>
              <a:t>43400 residues in 100 sequences,</a:t>
            </a:r>
          </a:p>
          <a:p>
            <a:r>
              <a:rPr lang="en-US" dirty="0">
                <a:latin typeface="Courier New" panose="02070309020205020404" pitchFamily="49" charset="0"/>
                <a:cs typeface="Courier New" panose="02070309020205020404" pitchFamily="49" charset="0"/>
              </a:rPr>
              <a:t> BLOSUM50 matrix, gap penalties: -12,-2</a:t>
            </a:r>
          </a:p>
          <a:p>
            <a:r>
              <a:rPr lang="en-US" dirty="0">
                <a:latin typeface="Courier New" panose="02070309020205020404" pitchFamily="49" charset="0"/>
                <a:cs typeface="Courier New" panose="02070309020205020404" pitchFamily="49" charset="0"/>
              </a:rPr>
              <a:t> unshuffled s-w score: 269; </a:t>
            </a:r>
          </a:p>
          <a:p>
            <a:r>
              <a:rPr lang="en-US" dirty="0">
                <a:latin typeface="Courier New" panose="02070309020205020404" pitchFamily="49" charset="0"/>
                <a:cs typeface="Courier New" panose="02070309020205020404" pitchFamily="49" charset="0"/>
              </a:rPr>
              <a:t> shuffled score range: 43 - 96</a:t>
            </a:r>
          </a:p>
          <a:p>
            <a:r>
              <a:rPr lang="en-US" dirty="0">
                <a:latin typeface="Courier New" panose="02070309020205020404" pitchFamily="49" charset="0"/>
                <a:cs typeface="Courier New" panose="02070309020205020404" pitchFamily="49" charset="0"/>
              </a:rPr>
              <a:t> Lambda: 0.13635 K: 0.0055017; </a:t>
            </a:r>
          </a:p>
          <a:p>
            <a:r>
              <a:rPr lang="en-US" dirty="0">
                <a:latin typeface="Courier New" panose="02070309020205020404" pitchFamily="49" charset="0"/>
                <a:cs typeface="Courier New" panose="02070309020205020404" pitchFamily="49" charset="0"/>
              </a:rPr>
              <a:t>P(269)= 1.9668e-13</a:t>
            </a:r>
          </a:p>
          <a:p>
            <a:r>
              <a:rPr lang="en-US" dirty="0">
                <a:latin typeface="Courier New" panose="02070309020205020404" pitchFamily="49" charset="0"/>
                <a:cs typeface="Courier New" panose="02070309020205020404" pitchFamily="49" charset="0"/>
              </a:rPr>
              <a:t>For 100 sequences,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 score &gt;=269 is expected 1.97e-11 times</a:t>
            </a:r>
          </a:p>
          <a:p>
            <a:br>
              <a:rPr lang="en-US" dirty="0">
                <a:latin typeface="Courier New" panose="02070309020205020404" pitchFamily="49" charset="0"/>
                <a:cs typeface="Courier New" panose="02070309020205020404" pitchFamily="49" charset="0"/>
              </a:rPr>
            </a:br>
            <a:endParaRPr lang="en-US" dirty="0">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A26B6E6B-31DE-4A46-9E68-669D15F4672C}"/>
              </a:ext>
            </a:extLst>
          </p:cNvPr>
          <p:cNvSpPr txBox="1"/>
          <p:nvPr/>
        </p:nvSpPr>
        <p:spPr>
          <a:xfrm>
            <a:off x="142617" y="106042"/>
            <a:ext cx="4762650" cy="523220"/>
          </a:xfrm>
          <a:prstGeom prst="rect">
            <a:avLst/>
          </a:prstGeom>
          <a:noFill/>
        </p:spPr>
        <p:txBody>
          <a:bodyPr wrap="none" rtlCol="0">
            <a:spAutoFit/>
          </a:bodyPr>
          <a:lstStyle/>
          <a:p>
            <a:r>
              <a:rPr lang="en-US" sz="2800" dirty="0">
                <a:latin typeface="+mj-lt"/>
              </a:rPr>
              <a:t>Using a probability distribution </a:t>
            </a:r>
          </a:p>
        </p:txBody>
      </p:sp>
    </p:spTree>
    <p:extLst>
      <p:ext uri="{BB962C8B-B14F-4D97-AF65-F5344CB8AC3E}">
        <p14:creationId xmlns:p14="http://schemas.microsoft.com/office/powerpoint/2010/main" val="40373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328B60-1311-B048-9287-BC149294BAF9}"/>
              </a:ext>
            </a:extLst>
          </p:cNvPr>
          <p:cNvPicPr>
            <a:picLocks noChangeAspect="1"/>
          </p:cNvPicPr>
          <p:nvPr/>
        </p:nvPicPr>
        <p:blipFill>
          <a:blip r:embed="rId2"/>
          <a:stretch>
            <a:fillRect/>
          </a:stretch>
        </p:blipFill>
        <p:spPr>
          <a:xfrm>
            <a:off x="3818113" y="0"/>
            <a:ext cx="7635858" cy="6858000"/>
          </a:xfrm>
          <a:prstGeom prst="rect">
            <a:avLst/>
          </a:prstGeom>
        </p:spPr>
      </p:pic>
      <p:sp>
        <p:nvSpPr>
          <p:cNvPr id="5" name="TextBox 4">
            <a:extLst>
              <a:ext uri="{FF2B5EF4-FFF2-40B4-BE49-F238E27FC236}">
                <a16:creationId xmlns:a16="http://schemas.microsoft.com/office/drawing/2014/main" id="{B1710174-B4DE-E14A-AD54-EA803120564A}"/>
              </a:ext>
            </a:extLst>
          </p:cNvPr>
          <p:cNvSpPr txBox="1"/>
          <p:nvPr/>
        </p:nvSpPr>
        <p:spPr>
          <a:xfrm>
            <a:off x="368968" y="1283368"/>
            <a:ext cx="3216443" cy="1754326"/>
          </a:xfrm>
          <a:prstGeom prst="rect">
            <a:avLst/>
          </a:prstGeom>
          <a:noFill/>
        </p:spPr>
        <p:txBody>
          <a:bodyPr wrap="square" rtlCol="0">
            <a:spAutoFit/>
          </a:bodyPr>
          <a:lstStyle/>
          <a:p>
            <a:r>
              <a:rPr lang="en-US" dirty="0"/>
              <a:t>FASTA databank search</a:t>
            </a:r>
          </a:p>
          <a:p>
            <a:endParaRPr lang="en-US" dirty="0"/>
          </a:p>
          <a:p>
            <a:r>
              <a:rPr lang="en-US" dirty="0"/>
              <a:t>(Distribution under H</a:t>
            </a:r>
            <a:r>
              <a:rPr lang="en-US" baseline="-25000" dirty="0"/>
              <a:t>0</a:t>
            </a:r>
            <a:r>
              <a:rPr lang="en-US" dirty="0"/>
              <a:t> is estimated from the data, i.e. all scores against the databank sequences)</a:t>
            </a:r>
          </a:p>
        </p:txBody>
      </p:sp>
    </p:spTree>
    <p:extLst>
      <p:ext uri="{BB962C8B-B14F-4D97-AF65-F5344CB8AC3E}">
        <p14:creationId xmlns:p14="http://schemas.microsoft.com/office/powerpoint/2010/main" val="202828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B714-6C31-944A-BF5B-002D4FE2A239}"/>
              </a:ext>
            </a:extLst>
          </p:cNvPr>
          <p:cNvSpPr>
            <a:spLocks noGrp="1"/>
          </p:cNvSpPr>
          <p:nvPr>
            <p:ph type="title"/>
          </p:nvPr>
        </p:nvSpPr>
        <p:spPr>
          <a:xfrm>
            <a:off x="753979" y="0"/>
            <a:ext cx="10515600" cy="1325563"/>
          </a:xfrm>
        </p:spPr>
        <p:txBody>
          <a:bodyPr/>
          <a:lstStyle/>
          <a:p>
            <a:r>
              <a:rPr lang="en-US" dirty="0"/>
              <a:t>False Positives </a:t>
            </a:r>
            <a:r>
              <a:rPr lang="en-US" i="1" dirty="0"/>
              <a:t>versus</a:t>
            </a:r>
            <a:r>
              <a:rPr lang="en-US" dirty="0"/>
              <a:t> False Negatives </a:t>
            </a:r>
          </a:p>
        </p:txBody>
      </p:sp>
      <p:sp>
        <p:nvSpPr>
          <p:cNvPr id="3" name="Content Placeholder 2">
            <a:extLst>
              <a:ext uri="{FF2B5EF4-FFF2-40B4-BE49-F238E27FC236}">
                <a16:creationId xmlns:a16="http://schemas.microsoft.com/office/drawing/2014/main" id="{514E34B4-F5EB-3647-93A9-D1DDB18144CA}"/>
              </a:ext>
            </a:extLst>
          </p:cNvPr>
          <p:cNvSpPr>
            <a:spLocks noGrp="1"/>
          </p:cNvSpPr>
          <p:nvPr>
            <p:ph idx="1"/>
          </p:nvPr>
        </p:nvSpPr>
        <p:spPr>
          <a:xfrm>
            <a:off x="711868" y="1079667"/>
            <a:ext cx="10599821" cy="5128628"/>
          </a:xfrm>
        </p:spPr>
        <p:txBody>
          <a:bodyPr>
            <a:normAutofit fontScale="70000" lnSpcReduction="20000"/>
          </a:bodyPr>
          <a:lstStyle/>
          <a:p>
            <a:pPr marL="0" indent="0">
              <a:lnSpc>
                <a:spcPct val="120000"/>
              </a:lnSpc>
              <a:buNone/>
            </a:pPr>
            <a:r>
              <a:rPr lang="en-US" sz="3400" dirty="0"/>
              <a:t>If a databank search with a sequence is considered a search a ”homology search” (significant similar complex sequence are homologs), then</a:t>
            </a:r>
          </a:p>
          <a:p>
            <a:pPr marL="0" indent="0">
              <a:lnSpc>
                <a:spcPct val="120000"/>
              </a:lnSpc>
              <a:buNone/>
            </a:pPr>
            <a:r>
              <a:rPr lang="en-US" sz="3400" dirty="0"/>
              <a:t>False Positives: non-homologous sequences that are reported as similar (these are very well estimated by E-values)</a:t>
            </a:r>
          </a:p>
          <a:p>
            <a:pPr marL="0" indent="0">
              <a:lnSpc>
                <a:spcPct val="120000"/>
              </a:lnSpc>
              <a:buNone/>
            </a:pPr>
            <a:r>
              <a:rPr lang="en-US" sz="3400" dirty="0"/>
              <a:t>False Negatives: homologous sequences that are not reported as similar (there are many, but the number is unknown) </a:t>
            </a:r>
            <a:endParaRPr lang="en-US" sz="2400" dirty="0"/>
          </a:p>
          <a:p>
            <a:pPr marL="0" indent="0">
              <a:lnSpc>
                <a:spcPct val="120000"/>
              </a:lnSpc>
              <a:buNone/>
            </a:pPr>
            <a:r>
              <a:rPr lang="en-US" sz="2400" dirty="0">
                <a:latin typeface="+mj-lt"/>
              </a:rPr>
              <a:t>Aside: </a:t>
            </a:r>
            <a:br>
              <a:rPr lang="en-US" sz="2400" dirty="0">
                <a:latin typeface="+mj-lt"/>
              </a:rPr>
            </a:br>
            <a:r>
              <a:rPr lang="en-US" sz="2400" dirty="0">
                <a:latin typeface="+mj-lt"/>
              </a:rPr>
              <a:t>E-values give the expected </a:t>
            </a:r>
            <a:r>
              <a:rPr lang="en-US" sz="2400" b="1" dirty="0">
                <a:latin typeface="+mj-lt"/>
              </a:rPr>
              <a:t>number of matches </a:t>
            </a:r>
            <a:r>
              <a:rPr lang="en-US" sz="2400" dirty="0">
                <a:latin typeface="+mj-lt"/>
              </a:rPr>
              <a:t>with an alignment score this good or better due to chance alone (no shared ancestry, no convergent evolution) </a:t>
            </a:r>
          </a:p>
          <a:p>
            <a:pPr marL="0" indent="0">
              <a:lnSpc>
                <a:spcPct val="120000"/>
              </a:lnSpc>
              <a:buNone/>
            </a:pPr>
            <a:r>
              <a:rPr lang="en-US" sz="2400" dirty="0">
                <a:latin typeface="+mj-lt"/>
              </a:rPr>
              <a:t>P-values give the probability of to find a match of this quality or better due to chance alone (no shared ancestry, no convergent evolution). </a:t>
            </a:r>
            <a:br>
              <a:rPr lang="en-US" sz="2400" dirty="0">
                <a:latin typeface="+mj-lt"/>
              </a:rPr>
            </a:br>
            <a:r>
              <a:rPr lang="en-US" sz="2400" dirty="0">
                <a:latin typeface="+mj-lt"/>
              </a:rPr>
              <a:t>The P value is equal to the probability that the null hypothesis (similarity is due to chance alone) is true. This probability is also known as the significance level at which the null hypothesis can be rejected. </a:t>
            </a:r>
          </a:p>
          <a:p>
            <a:pPr marL="0" indent="0">
              <a:lnSpc>
                <a:spcPct val="120000"/>
              </a:lnSpc>
              <a:buNone/>
            </a:pPr>
            <a:r>
              <a:rPr lang="en-US" sz="2400" dirty="0">
                <a:latin typeface="+mj-lt"/>
              </a:rPr>
              <a:t>P values are [0,1], E-values are [0,infinity). </a:t>
            </a:r>
            <a:endParaRPr lang="en-US" sz="2400" dirty="0"/>
          </a:p>
        </p:txBody>
      </p:sp>
    </p:spTree>
    <p:extLst>
      <p:ext uri="{BB962C8B-B14F-4D97-AF65-F5344CB8AC3E}">
        <p14:creationId xmlns:p14="http://schemas.microsoft.com/office/powerpoint/2010/main" val="271592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7C0B-3D89-1948-A985-89DA1B884921}"/>
              </a:ext>
            </a:extLst>
          </p:cNvPr>
          <p:cNvSpPr>
            <a:spLocks noGrp="1"/>
          </p:cNvSpPr>
          <p:nvPr>
            <p:ph type="title"/>
          </p:nvPr>
        </p:nvSpPr>
        <p:spPr/>
        <p:txBody>
          <a:bodyPr/>
          <a:lstStyle/>
          <a:p>
            <a:r>
              <a:rPr lang="en-US" dirty="0"/>
              <a:t>P-Hacking</a:t>
            </a:r>
          </a:p>
        </p:txBody>
      </p:sp>
      <p:sp>
        <p:nvSpPr>
          <p:cNvPr id="3" name="Content Placeholder 2">
            <a:extLst>
              <a:ext uri="{FF2B5EF4-FFF2-40B4-BE49-F238E27FC236}">
                <a16:creationId xmlns:a16="http://schemas.microsoft.com/office/drawing/2014/main" id="{C5AB65AD-C83A-E04F-B5B8-AF8BA81382DC}"/>
              </a:ext>
            </a:extLst>
          </p:cNvPr>
          <p:cNvSpPr>
            <a:spLocks noGrp="1"/>
          </p:cNvSpPr>
          <p:nvPr>
            <p:ph idx="1"/>
          </p:nvPr>
        </p:nvSpPr>
        <p:spPr/>
        <p:txBody>
          <a:bodyPr>
            <a:normAutofit fontScale="92500" lnSpcReduction="20000"/>
          </a:bodyPr>
          <a:lstStyle/>
          <a:p>
            <a:r>
              <a:rPr lang="en-US" dirty="0"/>
              <a:t>You should define a testable hypothesis before you select the data to analyze.  </a:t>
            </a:r>
          </a:p>
          <a:p>
            <a:r>
              <a:rPr lang="en-US" dirty="0"/>
              <a:t>The interactive selection of which data to include or exclude is known as P-hacking – you try out different things until you det the expected result.  </a:t>
            </a:r>
            <a:br>
              <a:rPr lang="en-US" dirty="0"/>
            </a:br>
            <a:br>
              <a:rPr lang="en-US" dirty="0"/>
            </a:br>
            <a:r>
              <a:rPr lang="en-US" dirty="0"/>
              <a:t>For example, the question if a government formed by democrats (or republicans) is significantly beneficial to the economy.</a:t>
            </a:r>
            <a:br>
              <a:rPr lang="en-US" dirty="0"/>
            </a:br>
            <a:r>
              <a:rPr lang="en-US" dirty="0"/>
              <a:t>This depends on which level of government you include, and which measures for the economy you use. </a:t>
            </a:r>
            <a:br>
              <a:rPr lang="en-US" dirty="0"/>
            </a:br>
            <a:endParaRPr lang="en-US" dirty="0"/>
          </a:p>
          <a:p>
            <a:pPr marL="0" indent="0">
              <a:buNone/>
            </a:pPr>
            <a:r>
              <a:rPr lang="en-US" dirty="0"/>
              <a:t>An interactive P-hacking scheme on this question is at </a:t>
            </a:r>
          </a:p>
          <a:p>
            <a:pPr marL="0" indent="0">
              <a:buNone/>
            </a:pPr>
            <a:r>
              <a:rPr lang="en-US" dirty="0">
                <a:hlinkClick r:id="rId2"/>
              </a:rPr>
              <a:t>https://projects.fivethirtyeight.com/p-hacking/</a:t>
            </a:r>
            <a:endParaRPr lang="en-US" dirty="0"/>
          </a:p>
          <a:p>
            <a:pPr marL="0" indent="0">
              <a:buNone/>
            </a:pPr>
            <a:r>
              <a:rPr lang="en-US" dirty="0"/>
              <a:t>Also see </a:t>
            </a:r>
            <a:r>
              <a:rPr lang="en-US" dirty="0">
                <a:hlinkClick r:id="rId3"/>
              </a:rPr>
              <a:t>https://fivethirtyeight.com/features/science-isnt-broken/#part1</a:t>
            </a:r>
            <a:r>
              <a:rPr lang="en-US" dirty="0"/>
              <a:t> </a:t>
            </a:r>
          </a:p>
          <a:p>
            <a:pPr marL="0" indent="0">
              <a:buNone/>
            </a:pPr>
            <a:endParaRPr lang="en-US" dirty="0"/>
          </a:p>
        </p:txBody>
      </p:sp>
    </p:spTree>
    <p:extLst>
      <p:ext uri="{BB962C8B-B14F-4D97-AF65-F5344CB8AC3E}">
        <p14:creationId xmlns:p14="http://schemas.microsoft.com/office/powerpoint/2010/main" val="2168901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7564</TotalTime>
  <Words>1301</Words>
  <Application>Microsoft Macintosh PowerPoint</Application>
  <PresentationFormat>Widescreen</PresentationFormat>
  <Paragraphs>136</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Intro to Statistics  </vt:lpstr>
      <vt:lpstr>False Positives (probability of) </vt:lpstr>
      <vt:lpstr>PowerPoint Presentation</vt:lpstr>
      <vt:lpstr>z -score </vt:lpstr>
      <vt:lpstr>z -score </vt:lpstr>
      <vt:lpstr>PowerPoint Presentation</vt:lpstr>
      <vt:lpstr>PowerPoint Presentation</vt:lpstr>
      <vt:lpstr>False Positives versus False Negatives </vt:lpstr>
      <vt:lpstr>P-Hacking</vt:lpstr>
      <vt:lpstr>Using all the data does not give significant results</vt:lpstr>
      <vt:lpstr>But with minor modification:</vt:lpstr>
      <vt:lpstr>Data Dredging aka Fishing Expeditions</vt:lpstr>
      <vt:lpstr>When do you need a correction for multiple tests?   </vt:lpstr>
      <vt:lpstr>PowerPoint Presentation</vt:lpstr>
      <vt:lpstr>PowerPoint Presentation</vt:lpstr>
      <vt:lpstr>PowerPoint Presentation</vt:lpstr>
      <vt:lpstr>The Decline Effect </vt:lpstr>
      <vt:lpstr>What can one do to prevent the scientific enterprise to report false results on a regular basis?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dc:title>
  <dc:creator>Gogarten, J. Peter</dc:creator>
  <cp:lastModifiedBy>Gogarten, J. Peter</cp:lastModifiedBy>
  <cp:revision>68</cp:revision>
  <dcterms:created xsi:type="dcterms:W3CDTF">2019-10-21T18:32:12Z</dcterms:created>
  <dcterms:modified xsi:type="dcterms:W3CDTF">2021-09-26T23:41:04Z</dcterms:modified>
</cp:coreProperties>
</file>