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sldIdLst>
    <p:sldId id="370" r:id="rId4"/>
    <p:sldId id="259" r:id="rId5"/>
    <p:sldId id="261" r:id="rId6"/>
    <p:sldId id="372" r:id="rId7"/>
    <p:sldId id="262" r:id="rId8"/>
    <p:sldId id="303" r:id="rId9"/>
    <p:sldId id="320" r:id="rId10"/>
    <p:sldId id="321" r:id="rId11"/>
    <p:sldId id="322" r:id="rId12"/>
    <p:sldId id="333" r:id="rId13"/>
    <p:sldId id="334" r:id="rId14"/>
    <p:sldId id="335" r:id="rId15"/>
    <p:sldId id="323" r:id="rId16"/>
    <p:sldId id="327" r:id="rId17"/>
    <p:sldId id="336" r:id="rId18"/>
    <p:sldId id="330" r:id="rId19"/>
    <p:sldId id="331" r:id="rId20"/>
    <p:sldId id="369" r:id="rId21"/>
    <p:sldId id="332" r:id="rId22"/>
    <p:sldId id="337" r:id="rId23"/>
    <p:sldId id="338" r:id="rId24"/>
    <p:sldId id="340" r:id="rId25"/>
    <p:sldId id="339" r:id="rId26"/>
    <p:sldId id="304" r:id="rId27"/>
    <p:sldId id="363" r:id="rId28"/>
    <p:sldId id="341" r:id="rId29"/>
    <p:sldId id="364" r:id="rId30"/>
    <p:sldId id="366" r:id="rId31"/>
    <p:sldId id="365" r:id="rId32"/>
    <p:sldId id="343" r:id="rId33"/>
    <p:sldId id="367" r:id="rId34"/>
    <p:sldId id="368" r:id="rId35"/>
    <p:sldId id="313" r:id="rId36"/>
    <p:sldId id="344" r:id="rId37"/>
    <p:sldId id="345" r:id="rId38"/>
    <p:sldId id="280" r:id="rId39"/>
    <p:sldId id="291" r:id="rId40"/>
    <p:sldId id="283" r:id="rId41"/>
    <p:sldId id="287" r:id="rId42"/>
    <p:sldId id="36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F0F32-E589-0948-A8DA-69C745733B61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7CE2-9832-854B-9E0E-2A085893B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7CE2-9832-854B-9E0E-2A085893B7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5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74AC4727-AECB-534B-AA6E-7EDD4AFED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8C316-1E39-424E-9E4E-BA3BB1103FB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9A413C8-FA60-964C-BB01-08872928E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5494FEC-C59E-C448-B3B2-F9247544B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72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F6F75087-1622-1749-9172-FA96ED752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83B895-F977-0640-8E3E-3E1863CF7B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7B903AB-50DF-9D46-9900-F3CD50EC5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3E0BD0F-9FB3-2642-BA8B-E9F2DE099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76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C67AC487-FB2B-104A-97AC-E47F58909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91E17-E2CC-2C44-B0E8-13C1F673294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22066E5-BE4E-5947-89A4-31A8DABDC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943C2EC-120B-6548-8AC9-38A8E083A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56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8E350E0D-F715-274B-8BF6-810CA5A86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2A40C6-7739-F448-9482-B286829EFEB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11841A1-DB0C-1241-A01B-27E3D02FD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1B7C29C-E485-774C-8D8F-A533DAE7F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00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4ABD3E30-5A06-ED45-A8F9-2779EF44B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7C9D5-3D1F-4C47-AA4A-1CBF41B25A2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3B6B5C6-7E98-CD47-A724-0B168F8F0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167EAE6-9ABF-3A42-B647-8F660E509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67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3B69B2C2-D2AB-FC43-A917-5EC374E5F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A1BD6F-ACCB-104D-A21A-FBB19C21D01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82377761-4C12-8347-9D27-8B67E1DC5A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7754BC0-E4C9-544D-A8B5-E6DF5B578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074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7CE2-9832-854B-9E0E-2A085893B7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68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7CE2-9832-854B-9E0E-2A085893B7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6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DCD502DB-B1EA-E643-9314-948F04D26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A4AFB-D270-524B-AED4-9C48917EB29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09337ED-BBAE-E240-A14E-032A73E4F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0EA43B4-9808-A249-AD38-F2299F460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989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699B6117-8403-CC46-BF81-FAC81B98D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269636-6097-6746-883F-2978902F365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A7264E3-9A7A-AB46-8861-C772E9499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CEB7F08-DDC4-874B-83CE-B395C9E5E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15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714e99fb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714e99fb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Started with a blast search on the </a:t>
            </a:r>
            <a:r>
              <a:rPr lang="en" dirty="0" err="1"/>
              <a:t>PauloDiaboli</a:t>
            </a:r>
            <a:r>
              <a:rPr lang="en" dirty="0"/>
              <a:t> protein sequence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Each line represents a match to a phage that had significant alignment to the query phage (</a:t>
            </a:r>
            <a:r>
              <a:rPr lang="en" dirty="0" err="1"/>
              <a:t>PauloDiaboli</a:t>
            </a:r>
            <a:r>
              <a:rPr lang="en" dirty="0"/>
              <a:t>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We can see from this that there are intein only matches, extein only matches, and some that are extein and intein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5C001513-4AC9-304A-859D-8123038A8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59C89-F4D9-ED4F-8D92-4CF44221749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3E018BEB-3670-144E-8B66-48578CFC7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A829403-7A1E-1349-A4BB-9F829CC44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508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261643AB-332E-9345-B8B9-E5155BBC9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19365A-5683-234A-B884-532577A46A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2A7396F1-02E2-CA42-8F4D-FBEDBD5A7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1036B8D-6A85-544A-B2D8-CE7AC4312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202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9CD4D6F7-DC56-454C-AF34-16F76B90F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74E7A-C5C5-3D48-9E7F-75AB3CA9AA0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67AE41B-A54E-9546-BCE7-C3013FD4C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733DFEC-526F-484A-A3E6-EB9A4EA34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955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7CE2-9832-854B-9E0E-2A085893B79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93863B2-E250-8F43-BB7F-BD895AE3E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8C60A7-C4D6-FB41-8F61-53616EE1E2A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79CA708-020B-014A-8153-4167AAA75E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440E1BB-C72D-B748-87FC-33339A57D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41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F86379B-2DFC-424C-83ED-3037AE358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F4C5E-8B57-A64F-8736-8C0B8D8589E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63340BE-7040-7D4E-A3D9-BCBA44A5D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68A8862-4B27-704B-B0FF-F8CB29B7C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128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71C1930-9884-3042-844A-2EB94C70A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DC523-BB67-064C-861D-32B69653E7E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7040540-F1D6-B948-BC5B-D1E5DF296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1D23E45-61E1-0348-8092-AEB791FDE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05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598FD55-E181-F249-9471-D2EE20A37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91FB3C-154B-414D-BB26-7659385E72A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A81288A-FF5D-5247-9875-BAB1B9576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E4BCD86-261E-7645-9CDA-C25BCE16E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96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>
            <a:extLst>
              <a:ext uri="{FF2B5EF4-FFF2-40B4-BE49-F238E27FC236}">
                <a16:creationId xmlns:a16="http://schemas.microsoft.com/office/drawing/2014/main" id="{B5ADE670-207C-244F-B2E0-8B2E2F9158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8.  Teaching Tools</a:t>
            </a:r>
          </a:p>
        </p:txBody>
      </p:sp>
      <p:sp>
        <p:nvSpPr>
          <p:cNvPr id="40962" name="Rectangle 7">
            <a:extLst>
              <a:ext uri="{FF2B5EF4-FFF2-40B4-BE49-F238E27FC236}">
                <a16:creationId xmlns:a16="http://schemas.microsoft.com/office/drawing/2014/main" id="{E06E07A9-3997-FF43-AA57-B96F15DF9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C203C-16F0-BB4A-9AC1-1DBBAF44FF2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C63C57D-02B1-8F47-AE22-460662144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2BDBCE6-98B9-7249-BFD0-6549EE516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90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>
            <a:extLst>
              <a:ext uri="{FF2B5EF4-FFF2-40B4-BE49-F238E27FC236}">
                <a16:creationId xmlns:a16="http://schemas.microsoft.com/office/drawing/2014/main" id="{508BC143-CF57-2B4B-A13C-0B3FBB66DA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8.  Teaching Tools</a:t>
            </a:r>
          </a:p>
        </p:txBody>
      </p:sp>
      <p:sp>
        <p:nvSpPr>
          <p:cNvPr id="43010" name="Rectangle 7">
            <a:extLst>
              <a:ext uri="{FF2B5EF4-FFF2-40B4-BE49-F238E27FC236}">
                <a16:creationId xmlns:a16="http://schemas.microsoft.com/office/drawing/2014/main" id="{90CF26F0-D9F9-5045-9E45-808936112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74C49-2A68-8F41-A446-6C57134FEAE7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2ABC349-7855-DD41-83B7-56F424406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64B0916-0C90-CD42-BF0B-E147924FD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63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>
            <a:extLst>
              <a:ext uri="{FF2B5EF4-FFF2-40B4-BE49-F238E27FC236}">
                <a16:creationId xmlns:a16="http://schemas.microsoft.com/office/drawing/2014/main" id="{1FDD1228-B2CE-6D49-B90D-9F84031FBB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8.  Teaching Tools</a:t>
            </a:r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48896C12-4955-2D46-B39E-5A13B43FC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714732-BC23-BA4D-95F8-F3EA8BF600A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E3B0FA7-78D7-A94E-9E70-3B697759F6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3F2AC23-BECF-984F-8E17-5032A78FF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2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A1AE-1D98-EE4C-A753-80A181C0E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D9D78-85B2-F343-A71E-5F7FE1F3C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FE148-62DC-734D-B423-8658876A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8EF3-875D-8A4D-BAB0-14DD8051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7E56-7AB6-B445-BDA3-F444AAC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8185-9858-BD4E-BEA9-AE716970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3E565-3FE5-C940-A351-36CEA1406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93DA-CDDD-914F-BC3A-E6F771A8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FA0DA-BF2D-0547-90BD-423331E3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E04C-3F9A-E747-A662-717C89A6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A7D07-3689-E845-977B-C07E40088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B640C-9523-2642-8607-F7BD79577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2A101-19B6-7F41-B555-9BD2B4B9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BAC5C-8EB4-8C42-87EA-ED98DCF4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D8CC-1766-E644-A370-58EDC188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1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312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38E12-EF91-1448-A1C1-85A70E2A8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C136F-D6B9-454F-82EF-2FF0C4FFC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56CC3F-60A4-7649-903D-EB0603D7B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DC91C-A94F-A749-84F0-DF38D19F3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60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C16995-C496-A14D-BB6F-D222BB372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4379C5-6173-A94A-8C92-B8AE89066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395367-4164-9449-92FE-0C0F35E68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B52F4-5280-9F48-92C6-45E57E083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6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2FFC01-5292-DA43-9043-7D98AA917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A7AE8-AB36-EA4A-B07A-A971F5258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37C1C-41F0-404F-A622-9DDFB32B7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27A08-9CC5-6C4E-ACE7-9DF1DD623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4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E8E85-AC6C-174D-AD49-84D6EC73B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AE6954-8675-0F40-9972-341BAB8A3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E6EE7-E813-C447-B7D2-D48DB9877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B5623-59A3-C54E-9A1C-CA8DAEFC2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66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F52AE2-7F59-5A41-A7F4-C92358187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0D0F60-5C69-0444-A0D6-B64AD1373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D3EE69-DD1E-BE48-8474-0B9815DF4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DB78B-5BC4-864D-BEB5-CB7A6EF1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3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275B70-0A21-AC4D-87E2-03CAB4F3F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942846-0AB4-9D46-B93F-6A9A2C536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EBDBD4-6884-A646-9BC7-A8D5236B1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9177-F8B8-C846-A012-EE4BA3F1E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98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EA67C4-E8B4-864E-B1A6-095677F85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AED2A3-7C3D-0C43-A31D-54FD002C0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89929F-625A-D343-B534-02CA7D18E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30D83-7251-4841-BE40-5892EF9D8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23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034A-E14F-8843-9C49-F1D4A095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211B-3483-0045-B2DB-10C75BA7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110AE-D9BA-B246-AC00-AA4133EA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5717A-F4D2-A446-8552-63A9B461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9529F-56AA-DF48-AF15-4116B9C3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9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CC8EB-23A8-3C4E-AFDB-53D6C02BA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DA0FF-DE97-8840-81C7-74B7D7C2C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69840-F107-454A-B0EF-0B9AD4307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50BE4-CFB7-DA4F-9DFF-818291835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2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2F241C-7208-7742-98C8-1C22E5D3F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B2D8F-6EEA-1743-AF8F-4D868A784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68D56D-5033-924E-96D0-40FED09C7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77206-D9D3-E64C-A7B6-760915752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746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734F5-8C0B-124B-A27F-8A23B77CE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D1B064-2F98-9C4E-9028-2C255C915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AE72D5-8C50-DC41-84EF-6437C5AC3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9CA88-784D-2345-A144-B46F5F962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43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AC07D2-8D6A-0D41-9FFA-CF78D743B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EB13C0-0260-A24B-BAAB-37F35ABD7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68D008-A94D-274E-9F7E-7D7A571CB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F2835-F40B-CE49-9197-ED6410FD4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254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EAB342-D89B-3E48-AB79-0698405F2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4DBE58-BFE4-7449-856C-7338AD5689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C876D74E-67F4-9540-8438-9AE5CA06A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645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71EC30-DF40-9B44-A1F5-26E0F9CFEF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8851DD-3C0F-5C4C-B79B-ECA340A1CD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6493D92C-2B4E-9D4F-9363-B65288D3B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084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81C3EE-0385-EB4A-8907-DE0B063279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33AE3F-BE41-624F-AE7A-F225A1C1F4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169CF7DA-AFD7-BF4F-A640-D2CF73DAE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703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D75A0-00E2-F145-B781-1A5072D15C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06A1E1-DA87-6F43-9A80-1B2638F94B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1D41131C-7BFE-964F-9EBA-43EFAF3D2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853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39B983B-F411-5D4D-BD47-ACE71B28AA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66B7381-BC9C-B942-A478-9373D62349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5B4A7C4D-4FB2-A34B-9D26-34DCF190A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88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894F35-3837-1440-AAE5-9C8A7DEBF0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E941BA-84D4-E049-BEBF-9A17AF97E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305D650F-BD8A-6C4A-B589-098D028BF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5772-372C-C140-B78C-BD12DDB6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90618-C504-8C45-A8D2-FF0C7DCE0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50ED-3CE2-B343-98E0-CD7323B4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2EC69-994A-144D-BB02-2CA60FB6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83C3C-25B9-B04B-A34E-656EB22E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68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691F803-6BEC-5B4B-9DD6-5DE6FC0965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38DF713-2D6E-C841-9569-281A55B9D0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601C0456-4950-5E45-A33D-443E39C1F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985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B474E2-446C-494F-8620-FDD0F1B0B5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FCAF0-3239-CA4A-A91F-A53E044CB1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153FFC1B-CBC8-5140-AC68-B26460F6A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675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8195A3-DC5A-DB4E-8C5A-FC3A9FFB4D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3FBEDB-F7D6-DF41-AD3A-F3BE537402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B2ACA7DE-721E-2D41-865C-3F5EDDA2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849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2141D1-A571-794C-B5F4-83A8668A56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D964BF-9EFF-A043-A30F-458031D2D6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5DFF7B0E-44D4-A94F-AA40-6B957C288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903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E04437-7041-5342-B446-AC5B20404B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20FE95-4462-2C41-9717-E947ABBBA2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06918993-9EEC-594B-88FE-BD31C8044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580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4301B3-01C5-8D42-B93D-5FCB630494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8C4832-F07E-FA40-9144-4EE082C8F0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2800AE07-D4CB-044A-A41C-672C1D213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25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231419-5542-2346-94AF-BDCE35B0EE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6F9882-A754-EE44-A11A-B8D33F3472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anose="02020603050405020304" pitchFamily="18" charset="0"/>
              </a:defRPr>
            </a:lvl1pPr>
          </a:lstStyle>
          <a:p>
            <a:fld id="{DA7843EB-83D4-604A-9981-EC6F571BA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88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C30F-9520-1D41-BB39-5165C26B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8F42-83FA-5145-BD7E-EAE7EE2C2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23306-FB9F-E74F-9569-80690045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74287-F3CA-054D-B5B5-C1250941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B9F17-E5A1-F942-971B-DD817423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6E44D-D1BE-3F46-BC31-9716564B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7EE3-1F28-B843-9121-3D7F3CFE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C3901-8C87-8944-9806-4017D2FA3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3691E-C5E1-E24E-947D-2B9B6A3DF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F34E5-0E1E-5B46-BEDF-EBE4849EF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F1E8F-AAF8-2D4F-8592-364EB8363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C52D4-B99F-2C4B-B62B-F4F517C3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773A0-817A-494A-8AE3-ECFD6F8B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58A6B-2E6B-EC4F-8978-BFDE109B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7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3DF1-09FB-C14D-B98C-5054E398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0B0BB-A127-EE4E-8E5F-1C969301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8B09E-96F9-054F-9942-CBC1C97B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0801D-C726-4E46-95F4-AE23ABCF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94221-0D98-A04A-A9CD-965ABD2D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952DE-7DCC-AB49-A6CD-92BD62AA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1FF6D-3755-C747-939F-8EEB5816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EA79-95E6-FE45-83EB-E5326A87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8C6D-59C4-3B4A-89D2-B41CB474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171C5-8661-BD4A-96DE-3A7CE786F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C475D-CDEB-294C-A32D-CF06D264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967A4-4080-EF4B-9010-AFC9ADA3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A288E-2596-024A-B8E0-A6E22AF6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7517-F137-6742-B999-01D65813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0898B-B576-AE4C-9503-1119E173C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71ABF-2F43-FF49-9B3D-2C15F028B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780F8-C4DF-3341-90AE-B923C57A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BCED7-FA63-E347-B2FE-E485356D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C8719-1CA2-DE4C-8D28-438D2461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D0DAF-2CA2-0840-89AA-72479529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CE8EA-9CB9-EA4B-BEF7-DE084D55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098B5-7B73-944D-A3B0-12936A11B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995D-2EB9-6943-8686-0FCE77BBE79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112EE-C676-3042-9D6E-58AFC4EB0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A710-864A-4E4E-B79A-E1DE699D0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AF6F-3E8E-A243-A262-5865BC6B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2BE665-B37E-0941-8DC6-34617D35F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10C826-5F7D-BA4B-BDBC-1FD4A0D36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80761A-B928-0447-9239-E0EC9F2827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693F1C-F5D5-7042-8EE3-0D37D1FFB7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E749CA-92CB-7C4A-835C-393770BD4E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066715A0-5499-B541-BE36-A6CB511C9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4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6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96D0330-6613-1247-87E8-67CC6DB55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61DDA94-903A-2343-B2B5-794D39CF8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9781" name="Rectangle 5">
            <a:extLst>
              <a:ext uri="{FF2B5EF4-FFF2-40B4-BE49-F238E27FC236}">
                <a16:creationId xmlns:a16="http://schemas.microsoft.com/office/drawing/2014/main" id="{25070269-D443-CA4A-917D-9209DD95F9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381750"/>
            <a:ext cx="650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Kerfeld and Scott, PLoS Biology 2010</a:t>
            </a:r>
          </a:p>
        </p:txBody>
      </p:sp>
      <p:sp>
        <p:nvSpPr>
          <p:cNvPr id="459782" name="Rectangle 6">
            <a:extLst>
              <a:ext uri="{FF2B5EF4-FFF2-40B4-BE49-F238E27FC236}">
                <a16:creationId xmlns:a16="http://schemas.microsoft.com/office/drawing/2014/main" id="{8479617A-6709-2C4E-B549-8DBA0F68DD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09A60FB-D73F-B649-8411-B4A816089F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3683F-B730-F140-A947-138AA09661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>
            <a:solidFill>
              <a:srgbClr val="A1A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10" tIns="10255" rIns="20510" bIns="10255" anchor="ctr"/>
          <a:lstStyle/>
          <a:p>
            <a:pPr algn="ctr" defTabSz="9141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n>
                <a:solidFill>
                  <a:srgbClr val="A1A7B3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ncbi.nlm.nih.gov/BLAST/Blast.cgi?CMD=Web&amp;LAYOUT=TwoWindows&amp;AUTO_FORMAT=Semiauto&amp;ALIGNMENTS=250&amp;ALIGNMENT_VIEW=Pairwise&amp;CDD_SEARCH=on&amp;CLIENT=web&amp;DATABASE=nr&amp;DESCRIPTIONS=500&amp;ENTREZ_QUERY=(none)&amp;EXPECT=10&amp;FILTER=L&amp;FORMAT_OBJECT=Align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j.p.gogarten.uconn.edu/mcb3421_2019/fasta_search.html#gi%7C3122907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genome/brows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arrot.mcb.uconn.edu/mcb372/old/UNIXCOMM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ftp://ftp.uconn.edu/packages/ssh/pc/" TargetMode="External"/><Relationship Id="rId5" Type="http://schemas.openxmlformats.org/officeDocument/2006/relationships/hyperlink" Target="http://www.chiark.greenend.org.uk/~sgtatham/putty/download.html" TargetMode="External"/><Relationship Id="rId4" Type="http://schemas.openxmlformats.org/officeDocument/2006/relationships/hyperlink" Target="http://catcode.com/teachmod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arrot.mcb.uconn.edu/mcb372/old/UNIXCOMM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kb.iu.edu/data/abdb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ademy.com/courses/learn-the-command-lin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ebones.com/products/bbed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zilla-project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BonferroniCorrection.html" TargetMode="External"/><Relationship Id="rId2" Type="http://schemas.openxmlformats.org/officeDocument/2006/relationships/hyperlink" Target="https://en.wikipedia.org/wiki/Data_dredg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1E64-316A-2741-9F04-C653C2E0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6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MCB 3421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24611-1C1D-E444-8D33-0125B4D70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6089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Class 9</a:t>
            </a:r>
          </a:p>
          <a:p>
            <a:pPr marL="0" indent="0" algn="ctr">
              <a:buNone/>
            </a:pPr>
            <a:r>
              <a:rPr lang="en-US" dirty="0"/>
              <a:t>Blast searches via GUI and the command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5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4" name="Picture 10">
            <a:extLst>
              <a:ext uri="{FF2B5EF4-FFF2-40B4-BE49-F238E27FC236}">
                <a16:creationId xmlns:a16="http://schemas.microsoft.com/office/drawing/2014/main" id="{E9A8B147-0817-3D4A-B991-14B6B576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35" y="2286000"/>
            <a:ext cx="4645541" cy="33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38" name="Rectangle 5">
            <a:extLst>
              <a:ext uri="{FF2B5EF4-FFF2-40B4-BE49-F238E27FC236}">
                <a16:creationId xmlns:a16="http://schemas.microsoft.com/office/drawing/2014/main" id="{9B6EBBA8-1D01-2D42-A947-F61824DFE0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Kerfeld and Scott, PLoS Biology 2011</a:t>
            </a:r>
          </a:p>
        </p:txBody>
      </p:sp>
      <p:sp>
        <p:nvSpPr>
          <p:cNvPr id="39939" name="Slide Number Placeholder 6">
            <a:extLst>
              <a:ext uri="{FF2B5EF4-FFF2-40B4-BE49-F238E27FC236}">
                <a16:creationId xmlns:a16="http://schemas.microsoft.com/office/drawing/2014/main" id="{6C4F147E-CE9B-AA49-8D37-0CCE4A498F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EDC1FB1-ECBE-CE49-A432-2A5749F0004D}" type="slidenum"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284AD4F3-4FDC-FA4A-8D63-480FD999D80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8482C533-5D31-9B42-B3BC-2BEA53D27807}" type="slidenum"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3379F2C4-178C-FC46-8E43-CFE3ACD81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/>
              <a:t>BLAST Phase 1:  </a:t>
            </a:r>
            <a:r>
              <a:rPr lang="en-US" altLang="en-US" sz="2400" dirty="0"/>
              <a:t>Segmenting the query sequence; </a:t>
            </a:r>
            <a:br>
              <a:rPr lang="en-US" altLang="en-US" sz="2400" dirty="0"/>
            </a:br>
            <a:r>
              <a:rPr lang="en-US" altLang="en-US" sz="2400" dirty="0"/>
              <a:t>scoring potential word matches--compile</a:t>
            </a: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94D2199D-39E0-B849-A96E-9ECD1C65C9F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BLAST:</a:t>
            </a:r>
          </a:p>
          <a:p>
            <a:pPr lvl="1" eaLnBrk="1" hangingPunct="1"/>
            <a:r>
              <a:rPr lang="en-US" altLang="en-US" sz="2000" dirty="0"/>
              <a:t>Segments the query sequence into pieces (“words”) </a:t>
            </a:r>
          </a:p>
          <a:p>
            <a:pPr lvl="2" eaLnBrk="1" hangingPunct="1"/>
            <a:r>
              <a:rPr lang="en-US" altLang="en-US" sz="1800" dirty="0"/>
              <a:t>Default word length:  3 amino acids or 11 nucleic acids</a:t>
            </a:r>
          </a:p>
          <a:p>
            <a:pPr lvl="1" eaLnBrk="1" hangingPunct="1"/>
            <a:r>
              <a:rPr lang="en-US" altLang="en-US" sz="2000" dirty="0"/>
              <a:t>Creates a list of synonyms and their scores for comparing query words to target words</a:t>
            </a:r>
          </a:p>
          <a:p>
            <a:pPr lvl="2" eaLnBrk="1" hangingPunct="1"/>
            <a:r>
              <a:rPr lang="en-US" altLang="en-US" sz="1800" dirty="0"/>
              <a:t>Uses scoring matrix to calculate scores for synonyms that might be found in the database</a:t>
            </a:r>
          </a:p>
          <a:p>
            <a:pPr lvl="1" eaLnBrk="1" hangingPunct="1"/>
            <a:r>
              <a:rPr lang="en-US" altLang="en-US" sz="2000" dirty="0"/>
              <a:t>Saves the scores (and synonyms) exceeding a given threshold T</a:t>
            </a:r>
          </a:p>
        </p:txBody>
      </p:sp>
    </p:spTree>
    <p:extLst>
      <p:ext uri="{BB962C8B-B14F-4D97-AF65-F5344CB8AC3E}">
        <p14:creationId xmlns:p14="http://schemas.microsoft.com/office/powerpoint/2010/main" val="76073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>
            <a:extLst>
              <a:ext uri="{FF2B5EF4-FFF2-40B4-BE49-F238E27FC236}">
                <a16:creationId xmlns:a16="http://schemas.microsoft.com/office/drawing/2014/main" id="{A81A2A41-11CB-C946-9BF3-A7AE07E496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Kerfeld and Scott, PLoS Biology 2011</a:t>
            </a:r>
          </a:p>
        </p:txBody>
      </p:sp>
      <p:sp>
        <p:nvSpPr>
          <p:cNvPr id="41986" name="Rectangle 6">
            <a:extLst>
              <a:ext uri="{FF2B5EF4-FFF2-40B4-BE49-F238E27FC236}">
                <a16:creationId xmlns:a16="http://schemas.microsoft.com/office/drawing/2014/main" id="{3DB5CF1F-3280-4442-B3CC-58B2E39F84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AC3634A-88FC-C245-934E-ABAAFC5DF28F}" type="slidenum"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9F48D9B4-F919-6E4F-9B13-31431D6C56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23B479B9-C4FF-3A4F-B53B-C65AF1DBF6DE}" type="slidenum"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A2AD991-3B25-404B-BA81-1537CB21B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BLAST Phase 2: </a:t>
            </a:r>
            <a:r>
              <a:rPr lang="en-US" altLang="en-US" sz="2400" dirty="0"/>
              <a:t>Scanning the database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B40251EE-71BC-E740-9622-3118B1F846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90601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BLAST </a:t>
            </a:r>
          </a:p>
          <a:p>
            <a:pPr lvl="1" eaLnBrk="1" hangingPunct="1"/>
            <a:r>
              <a:rPr lang="en-US" altLang="en-US" sz="2400" dirty="0"/>
              <a:t>Scans the database for matches to the word list with acceptable T values</a:t>
            </a:r>
          </a:p>
          <a:p>
            <a:pPr lvl="1" eaLnBrk="1" hangingPunct="1"/>
            <a:r>
              <a:rPr lang="en-US" altLang="en-US" sz="2400" dirty="0"/>
              <a:t>Requires two matches (“hits”) within the target sequence</a:t>
            </a:r>
          </a:p>
          <a:p>
            <a:pPr lvl="1" eaLnBrk="1" hangingPunct="1"/>
            <a:r>
              <a:rPr lang="en-US" altLang="en-US" sz="2400" dirty="0"/>
              <a:t>Sets aside sequences with matches above T for further analysis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>
              <a:buFontTx/>
              <a:buNone/>
            </a:pPr>
            <a:endParaRPr lang="en-US" altLang="en-US" sz="2400" dirty="0"/>
          </a:p>
        </p:txBody>
      </p:sp>
      <p:sp>
        <p:nvSpPr>
          <p:cNvPr id="41990" name="TextBox 9">
            <a:extLst>
              <a:ext uri="{FF2B5EF4-FFF2-40B4-BE49-F238E27FC236}">
                <a16:creationId xmlns:a16="http://schemas.microsoft.com/office/drawing/2014/main" id="{92EF914E-1E9D-C843-851A-A2D8F506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265738"/>
            <a:ext cx="3355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…………..SWITEASFSPPGIM…..</a:t>
            </a:r>
          </a:p>
        </p:txBody>
      </p:sp>
      <p:sp>
        <p:nvSpPr>
          <p:cNvPr id="41991" name="Rectangle 10">
            <a:extLst>
              <a:ext uri="{FF2B5EF4-FFF2-40B4-BE49-F238E27FC236}">
                <a16:creationId xmlns:a16="http://schemas.microsoft.com/office/drawing/2014/main" id="{08A6A476-7802-BF46-874E-86432A260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4964114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SWI</a:t>
            </a:r>
          </a:p>
        </p:txBody>
      </p:sp>
      <p:sp>
        <p:nvSpPr>
          <p:cNvPr id="41992" name="Rectangle 11">
            <a:extLst>
              <a:ext uri="{FF2B5EF4-FFF2-40B4-BE49-F238E27FC236}">
                <a16:creationId xmlns:a16="http://schemas.microsoft.com/office/drawing/2014/main" id="{A820D920-D3EC-5045-BAA7-719C8B79F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64114"/>
            <a:ext cx="598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PGI</a:t>
            </a:r>
          </a:p>
        </p:txBody>
      </p:sp>
      <p:sp>
        <p:nvSpPr>
          <p:cNvPr id="41993" name="TextBox 13">
            <a:extLst>
              <a:ext uri="{FF2B5EF4-FFF2-40B4-BE49-F238E27FC236}">
                <a16:creationId xmlns:a16="http://schemas.microsoft.com/office/drawing/2014/main" id="{2937F6D5-CF3F-B94D-B7FD-041FBD308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5268914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Possible match from the database</a:t>
            </a:r>
          </a:p>
        </p:txBody>
      </p:sp>
      <p:sp>
        <p:nvSpPr>
          <p:cNvPr id="41994" name="TextBox 14">
            <a:extLst>
              <a:ext uri="{FF2B5EF4-FFF2-40B4-BE49-F238E27FC236}">
                <a16:creationId xmlns:a16="http://schemas.microsoft.com/office/drawing/2014/main" id="{FFB2C0AA-E836-4D41-B492-31966C05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10001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Words</a:t>
            </a:r>
          </a:p>
        </p:txBody>
      </p:sp>
      <p:cxnSp>
        <p:nvCxnSpPr>
          <p:cNvPr id="41995" name="Straight Arrow Connector 15">
            <a:extLst>
              <a:ext uri="{FF2B5EF4-FFF2-40B4-BE49-F238E27FC236}">
                <a16:creationId xmlns:a16="http://schemas.microsoft.com/office/drawing/2014/main" id="{B77E5C29-6164-894A-B308-053D153588CE}"/>
              </a:ext>
            </a:extLst>
          </p:cNvPr>
          <p:cNvCxnSpPr>
            <a:cxnSpLocks noChangeShapeType="1"/>
            <a:stCxn id="41994" idx="1"/>
            <a:endCxn id="41992" idx="0"/>
          </p:cNvCxnSpPr>
          <p:nvPr/>
        </p:nvCxnSpPr>
        <p:spPr bwMode="auto">
          <a:xfrm flipH="1">
            <a:off x="5100638" y="3994151"/>
            <a:ext cx="614362" cy="9699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6" name="Straight Arrow Connector 18">
            <a:extLst>
              <a:ext uri="{FF2B5EF4-FFF2-40B4-BE49-F238E27FC236}">
                <a16:creationId xmlns:a16="http://schemas.microsoft.com/office/drawing/2014/main" id="{4CFFB060-16DA-EE44-8D3C-B9BB02F6FB16}"/>
              </a:ext>
            </a:extLst>
          </p:cNvPr>
          <p:cNvCxnSpPr>
            <a:cxnSpLocks noChangeShapeType="1"/>
            <a:stCxn id="41994" idx="1"/>
            <a:endCxn id="41991" idx="0"/>
          </p:cNvCxnSpPr>
          <p:nvPr/>
        </p:nvCxnSpPr>
        <p:spPr bwMode="auto">
          <a:xfrm flipH="1">
            <a:off x="3740150" y="3994151"/>
            <a:ext cx="1974850" cy="9699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Straight Arrow Connector 21">
            <a:extLst>
              <a:ext uri="{FF2B5EF4-FFF2-40B4-BE49-F238E27FC236}">
                <a16:creationId xmlns:a16="http://schemas.microsoft.com/office/drawing/2014/main" id="{82312FB9-F5A8-0144-BD64-CB97D629C991}"/>
              </a:ext>
            </a:extLst>
          </p:cNvPr>
          <p:cNvCxnSpPr>
            <a:cxnSpLocks noChangeShapeType="1"/>
            <a:stCxn id="41993" idx="1"/>
            <a:endCxn id="41990" idx="3"/>
          </p:cNvCxnSpPr>
          <p:nvPr/>
        </p:nvCxnSpPr>
        <p:spPr bwMode="auto">
          <a:xfrm rot="10800000">
            <a:off x="5946776" y="5449888"/>
            <a:ext cx="758825" cy="47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22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>
            <a:extLst>
              <a:ext uri="{FF2B5EF4-FFF2-40B4-BE49-F238E27FC236}">
                <a16:creationId xmlns:a16="http://schemas.microsoft.com/office/drawing/2014/main" id="{756ADC7D-F972-6D4F-90C1-BFC5565B94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Kerfeld and Scott, PLoS Biology 2011</a:t>
            </a:r>
          </a:p>
        </p:txBody>
      </p:sp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A289AFBF-FCC6-8D4D-8E30-92B2587409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6C86DFF4-8148-D745-9FD5-DDC0AB2D9037}" type="slidenum"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C5DF7222-F7EC-784F-9766-854CEA0BE4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C3F831CD-D08C-1342-AD9A-C6D3009EE272}" type="slidenum">
              <a:rPr lang="en-US" altLang="en-US" sz="140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1C719726-F725-2B4C-AE13-AA54CB149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BLAST Phase 3: Extending the hits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3B4FDA98-061E-1F49-B138-F4B2A8C0C2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762001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en-US" sz="2800"/>
              <a:t>BLAST</a:t>
            </a:r>
          </a:p>
          <a:p>
            <a:pPr lvl="1" eaLnBrk="1" hangingPunct="1"/>
            <a:r>
              <a:rPr lang="en-US" altLang="en-US" sz="2400"/>
              <a:t>Searches 5’ and 3’ of the word hit on both the query and target sequence </a:t>
            </a:r>
          </a:p>
          <a:p>
            <a:pPr lvl="1" eaLnBrk="1" hangingPunct="1"/>
            <a:r>
              <a:rPr lang="en-US" altLang="en-US" sz="2400"/>
              <a:t>Adds up the score for sequence identity or similarity until value exceeds S</a:t>
            </a:r>
          </a:p>
          <a:p>
            <a:pPr lvl="1" eaLnBrk="1" hangingPunct="1"/>
            <a:r>
              <a:rPr lang="en-US" altLang="en-US" sz="2400"/>
              <a:t>Alignment is dropped from subsequent analyses if value never exceeds S</a:t>
            </a:r>
          </a:p>
        </p:txBody>
      </p:sp>
      <p:pic>
        <p:nvPicPr>
          <p:cNvPr id="44038" name="Picture 5">
            <a:extLst>
              <a:ext uri="{FF2B5EF4-FFF2-40B4-BE49-F238E27FC236}">
                <a16:creationId xmlns:a16="http://schemas.microsoft.com/office/drawing/2014/main" id="{725C2036-3504-204C-B6CC-F87A33BBB9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188" y="3733800"/>
            <a:ext cx="5726112" cy="1295400"/>
          </a:xfrm>
        </p:spPr>
      </p:pic>
    </p:spTree>
    <p:extLst>
      <p:ext uri="{BB962C8B-B14F-4D97-AF65-F5344CB8AC3E}">
        <p14:creationId xmlns:p14="http://schemas.microsoft.com/office/powerpoint/2010/main" val="302359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577B4301-7EBE-764B-8FB2-AC89D7AFC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6" y="304800"/>
            <a:ext cx="853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Establishing a significant </a:t>
            </a:r>
            <a:r>
              <a:rPr lang="ja-JP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>
                <a:solidFill>
                  <a:srgbClr val="003366"/>
                </a:solidFill>
                <a:latin typeface="Arial" panose="020B0604020202020204" pitchFamily="34" charset="0"/>
              </a:rPr>
              <a:t>hit</a:t>
            </a:r>
            <a:r>
              <a:rPr lang="ja-JP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”</a:t>
            </a:r>
            <a:endParaRPr lang="en-US" altLang="en-US" sz="22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46082" name="Text Box 3">
            <a:extLst>
              <a:ext uri="{FF2B5EF4-FFF2-40B4-BE49-F238E27FC236}">
                <a16:creationId xmlns:a16="http://schemas.microsoft.com/office/drawing/2014/main" id="{0F73C49C-5B9D-F04F-9548-7E57E961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796" y="2001796"/>
            <a:ext cx="926756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E-value is the Expected number of sequence matches in database of </a:t>
            </a:r>
            <a:r>
              <a:rPr lang="en-US" alt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number of sequences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database size is arbitrary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multiple testing problem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E-value calculated from many assumptions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E-value depends on size of data bank.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Examples: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E-value = 1 = expect the match to occur in the database by chance 1x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E-value = .01 = expect 1% chance of match occurring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E-value = 1x10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-20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= strict match between protein domains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21DF8272-A57F-FC45-A4F0-FE1B6FB0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243" y="1284160"/>
            <a:ext cx="9114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Blast</a:t>
            </a:r>
            <a:r>
              <a:rPr lang="ja-JP" altLang="en-US" sz="20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s E-value indicates statistical significance of a sequence match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BE287993-0D2A-6E44-A405-937B08C395C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46451" y="5602224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3C1CB107-DDBF-2345-A009-3D509EBD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28600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dirty="0">
                <a:solidFill>
                  <a:srgbClr val="003366"/>
                </a:solidFill>
                <a:latin typeface="Arial" panose="020B0604020202020204" pitchFamily="34" charset="0"/>
              </a:rPr>
              <a:t>Blast databases</a:t>
            </a:r>
            <a:endParaRPr lang="en-GB" altLang="en-US" sz="4400" dirty="0">
              <a:solidFill>
                <a:srgbClr val="FF0000"/>
              </a:solidFill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8FD4605-C6D7-4048-BC8E-551F5E697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075" y="945293"/>
            <a:ext cx="1008620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EST - Expression Sequence Tags; cDNA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wgs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whole genome shotgun reads</a:t>
            </a:r>
            <a:endParaRPr lang="en-GB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Reference genome sequences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NR - non-redundant DNA or amino acid sequence database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NT - NR database excluding EST, STS, GSS, HTGS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PDB - DNA or amino acid sequences accompanied by 3d structures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STS -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Sequence Tagged Sites; short genomic markers for mapping</a:t>
            </a:r>
            <a:endParaRPr lang="en-GB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Swissprot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- well-annotated amino-acid sequences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Refseq_select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– proteins/mRNAs encoded by well characterized transcripts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env_nr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- Metagenomic proteins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SRA – sequence read archive  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wgs</a:t>
            </a: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– whole genome shotgun sequences</a:t>
            </a:r>
          </a:p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</a:pPr>
            <a:b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At the EBI: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Uniref90 / Uniref50 – data base that clusters sequences more than 90 or 50 % identical and represents each cluster by a single representative sequence </a:t>
            </a:r>
            <a:b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Great to assemble sequences to calculate profiles. 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55DB3DE7-6BF3-8A4D-A9CD-06640FF782E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38746" y="5633180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8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>
            <a:extLst>
              <a:ext uri="{FF2B5EF4-FFF2-40B4-BE49-F238E27FC236}">
                <a16:creationId xmlns:a16="http://schemas.microsoft.com/office/drawing/2014/main" id="{8FD8FC97-4041-F14F-B2EE-EC79D266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0"/>
            <a:ext cx="897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03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EB1C97BC-3151-3F4A-9EA0-0EFF90727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ea typeface="ＭＳ Ｐゴシック" panose="020B0600070205080204" pitchFamily="34" charset="-128"/>
              </a:rPr>
              <a:t>Example of web based BLAST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1202" name="Text Box 3">
            <a:extLst>
              <a:ext uri="{FF2B5EF4-FFF2-40B4-BE49-F238E27FC236}">
                <a16:creationId xmlns:a16="http://schemas.microsoft.com/office/drawing/2014/main" id="{BD069D0F-0044-3A48-9177-605887E65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6800"/>
            <a:ext cx="3646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program: </a:t>
            </a:r>
            <a:r>
              <a:rPr lang="en-US" altLang="en-US" sz="2400" b="1" dirty="0">
                <a:solidFill>
                  <a:srgbClr val="000000"/>
                </a:solidFill>
                <a:hlinkClick r:id="rId4"/>
              </a:rPr>
              <a:t>BLASTP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br>
              <a:rPr lang="en-US" altLang="en-US" sz="2400" b="1" dirty="0">
                <a:solidFill>
                  <a:srgbClr val="000000"/>
                </a:solidFill>
              </a:rPr>
            </a:br>
            <a:r>
              <a:rPr lang="en-US" altLang="en-US" sz="2400" b="1" dirty="0">
                <a:solidFill>
                  <a:srgbClr val="000000"/>
                </a:solidFill>
              </a:rPr>
              <a:t>sequence: vma1 gi:</a:t>
            </a:r>
            <a:r>
              <a:rPr lang="en-US" altLang="en-US" sz="24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137464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br>
              <a:rPr lang="en-US" altLang="en-US" sz="2400" b="1" dirty="0">
                <a:solidFill>
                  <a:srgbClr val="000000"/>
                </a:solidFill>
              </a:rPr>
            </a:br>
            <a:endParaRPr lang="en-US" altLang="en-U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51203" name="Object 2">
            <a:extLst>
              <a:ext uri="{FF2B5EF4-FFF2-40B4-BE49-F238E27FC236}">
                <a16:creationId xmlns:a16="http://schemas.microsoft.com/office/drawing/2014/main" id="{3B32034A-CBB8-DC48-8777-288F5C24C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990600"/>
          <a:ext cx="4654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5" imgW="3670300" imgH="4025900" progId="MSPhotoEd.3">
                  <p:embed/>
                </p:oleObj>
              </mc:Choice>
              <mc:Fallback>
                <p:oleObj name="Photo Editor Photo" r:id="rId5" imgW="3670300" imgH="4025900" progId="MSPhotoEd.3">
                  <p:embed/>
                  <p:pic>
                    <p:nvPicPr>
                      <p:cNvPr id="51203" name="Object 2">
                        <a:extLst>
                          <a:ext uri="{FF2B5EF4-FFF2-40B4-BE49-F238E27FC236}">
                            <a16:creationId xmlns:a16="http://schemas.microsoft.com/office/drawing/2014/main" id="{3B32034A-CBB8-DC48-8777-288F5C24C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90600"/>
                        <a:ext cx="46545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72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63DF64F-ADF8-6E4C-B512-E87717AF1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778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Effect of low complexity filter</a:t>
            </a:r>
          </a:p>
        </p:txBody>
      </p:sp>
      <p:graphicFrame>
        <p:nvGraphicFramePr>
          <p:cNvPr id="53250" name="Object 2">
            <a:extLst>
              <a:ext uri="{FF2B5EF4-FFF2-40B4-BE49-F238E27FC236}">
                <a16:creationId xmlns:a16="http://schemas.microsoft.com/office/drawing/2014/main" id="{BEDE1E4D-4136-2244-9961-BF10AAC1F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88619"/>
              </p:ext>
            </p:extLst>
          </p:nvPr>
        </p:nvGraphicFramePr>
        <p:xfrm>
          <a:off x="1752600" y="1295400"/>
          <a:ext cx="8272389" cy="464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4" imgW="5492750" imgH="3086100" progId="MSPhotoEd.3">
                  <p:embed/>
                </p:oleObj>
              </mc:Choice>
              <mc:Fallback>
                <p:oleObj name="Photo Editor Photo" r:id="rId4" imgW="5492750" imgH="3086100" progId="MSPhotoEd.3">
                  <p:embed/>
                  <p:pic>
                    <p:nvPicPr>
                      <p:cNvPr id="53250" name="Object 2">
                        <a:extLst>
                          <a:ext uri="{FF2B5EF4-FFF2-40B4-BE49-F238E27FC236}">
                            <a16:creationId xmlns:a16="http://schemas.microsoft.com/office/drawing/2014/main" id="{BEDE1E4D-4136-2244-9961-BF10AAC1F2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8272389" cy="4648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4">
            <a:extLst>
              <a:ext uri="{FF2B5EF4-FFF2-40B4-BE49-F238E27FC236}">
                <a16:creationId xmlns:a16="http://schemas.microsoft.com/office/drawing/2014/main" id="{52D46BD3-80CD-D148-97BC-2E3E362E2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923" y="6001264"/>
            <a:ext cx="9892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!!! the most common sequences in databases are simple repeats !!! </a:t>
            </a:r>
          </a:p>
        </p:txBody>
      </p:sp>
    </p:spTree>
    <p:extLst>
      <p:ext uri="{BB962C8B-B14F-4D97-AF65-F5344CB8AC3E}">
        <p14:creationId xmlns:p14="http://schemas.microsoft.com/office/powerpoint/2010/main" val="40142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9E8C-24F4-0044-A0B2-BC76FDFB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fasta</a:t>
            </a:r>
            <a:r>
              <a:rPr lang="en-US" dirty="0"/>
              <a:t>: an alternative to blast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CEE-C329-3A4F-AB5D-370B90259E50}"/>
              </a:ext>
            </a:extLst>
          </p:cNvPr>
          <p:cNvSpPr txBox="1"/>
          <p:nvPr/>
        </p:nvSpPr>
        <p:spPr>
          <a:xfrm>
            <a:off x="914400" y="1927654"/>
            <a:ext cx="56028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slower</a:t>
            </a:r>
          </a:p>
          <a:p>
            <a:endParaRPr lang="en-US" dirty="0"/>
          </a:p>
          <a:p>
            <a:r>
              <a:rPr lang="en-US" dirty="0"/>
              <a:t>better alignments between query and database sequences.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example output is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0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8BD5F0E-381B-044C-B691-AC739BAB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49053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Custom databases</a:t>
            </a:r>
            <a:endParaRPr lang="en-GB" altLang="en-US" sz="4400">
              <a:solidFill>
                <a:srgbClr val="FF0000"/>
              </a:solidFill>
            </a:endParaRPr>
          </a:p>
        </p:txBody>
      </p:sp>
      <p:sp>
        <p:nvSpPr>
          <p:cNvPr id="55298" name="Text Box 3">
            <a:extLst>
              <a:ext uri="{FF2B5EF4-FFF2-40B4-BE49-F238E27FC236}">
                <a16:creationId xmlns:a16="http://schemas.microsoft.com/office/drawing/2014/main" id="{EE5C005D-D011-124C-BFCA-D957459F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603315"/>
            <a:ext cx="7613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Custom databases can include private sequence data, non-redundant gene sets based on genomic locations, merging of genetic data from specific organisms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86AB88C2-452B-5D4F-A30E-9F55EB21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3082926"/>
            <a:ext cx="7612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It’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s also faster to search only the sequence data that is necessary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55300" name="Text Box 5">
            <a:extLst>
              <a:ext uri="{FF2B5EF4-FFF2-40B4-BE49-F238E27FC236}">
                <a16:creationId xmlns:a16="http://schemas.microsoft.com/office/drawing/2014/main" id="{F2C747DE-24DF-2044-BFF5-E379C3DD3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3960813"/>
            <a:ext cx="7612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Can search against sequences with custom names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55301" name="Text Box 6">
            <a:extLst>
              <a:ext uri="{FF2B5EF4-FFF2-40B4-BE49-F238E27FC236}">
                <a16:creationId xmlns:a16="http://schemas.microsoft.com/office/drawing/2014/main" id="{BC7BF670-B4B1-4D4A-AAF0-6538F602856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72311" y="5648476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C8D7-B76D-E44D-A379-1E3C21C3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2" y="124104"/>
            <a:ext cx="10974859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blastn</a:t>
            </a:r>
            <a:r>
              <a:rPr lang="en-US" sz="3600" dirty="0"/>
              <a:t> and </a:t>
            </a:r>
            <a:r>
              <a:rPr lang="en-US" sz="3600" dirty="0" err="1"/>
              <a:t>blastp</a:t>
            </a:r>
            <a:r>
              <a:rPr lang="en-US" sz="3600" dirty="0"/>
              <a:t> searches using the same gene as query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81EA78-FB4D-5C49-9CF5-04670D984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178315"/>
              </p:ext>
            </p:extLst>
          </p:nvPr>
        </p:nvGraphicFramePr>
        <p:xfrm>
          <a:off x="1186250" y="1283129"/>
          <a:ext cx="9193426" cy="4291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3947">
                  <a:extLst>
                    <a:ext uri="{9D8B030D-6E8A-4147-A177-3AD203B41FA5}">
                      <a16:colId xmlns:a16="http://schemas.microsoft.com/office/drawing/2014/main" val="3824771272"/>
                    </a:ext>
                  </a:extLst>
                </a:gridCol>
                <a:gridCol w="2430842">
                  <a:extLst>
                    <a:ext uri="{9D8B030D-6E8A-4147-A177-3AD203B41FA5}">
                      <a16:colId xmlns:a16="http://schemas.microsoft.com/office/drawing/2014/main" val="4082261128"/>
                    </a:ext>
                  </a:extLst>
                </a:gridCol>
                <a:gridCol w="2268637">
                  <a:extLst>
                    <a:ext uri="{9D8B030D-6E8A-4147-A177-3AD203B41FA5}">
                      <a16:colId xmlns:a16="http://schemas.microsoft.com/office/drawing/2014/main" val="1913693923"/>
                    </a:ext>
                  </a:extLst>
                </a:gridCol>
              </a:tblGrid>
              <a:tr h="580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Nucleotide Query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Protein Query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645726"/>
                  </a:ext>
                </a:extLst>
              </a:tr>
              <a:tr h="473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Flowering plants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2055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8292712"/>
                  </a:ext>
                </a:extLst>
              </a:tr>
              <a:tr h="473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Other green plants 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(minus flowering plants)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031230"/>
                  </a:ext>
                </a:extLst>
              </a:tr>
              <a:tr h="497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Red algae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9538781"/>
                  </a:ext>
                </a:extLst>
              </a:tr>
              <a:tr h="517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Opisthokonts (animals and fungi)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2479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&gt;5000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41294"/>
                  </a:ext>
                </a:extLst>
              </a:tr>
              <a:tr h="545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Primates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046194"/>
                  </a:ext>
                </a:extLst>
              </a:tr>
              <a:tr h="473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Thermoplasmatales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874274"/>
                  </a:ext>
                </a:extLst>
              </a:tr>
              <a:tr h="473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Cyanobacteria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326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4505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BF23C5-A9EF-7C48-A78B-C006F5558A91}"/>
              </a:ext>
            </a:extLst>
          </p:cNvPr>
          <p:cNvSpPr txBox="1"/>
          <p:nvPr/>
        </p:nvSpPr>
        <p:spPr>
          <a:xfrm>
            <a:off x="362465" y="5918887"/>
            <a:ext cx="1146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6 searches target organisms that posses the vacuolar/archaeal type ATPase,  the </a:t>
            </a:r>
            <a:r>
              <a:rPr lang="en-US"/>
              <a:t>cyanobacteria only have </a:t>
            </a:r>
            <a:r>
              <a:rPr lang="en-US" dirty="0"/>
              <a:t>the more divergent F-ATPase</a:t>
            </a:r>
          </a:p>
        </p:txBody>
      </p:sp>
    </p:spTree>
    <p:extLst>
      <p:ext uri="{BB962C8B-B14F-4D97-AF65-F5344CB8AC3E}">
        <p14:creationId xmlns:p14="http://schemas.microsoft.com/office/powerpoint/2010/main" val="79346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>
            <a:extLst>
              <a:ext uri="{FF2B5EF4-FFF2-40B4-BE49-F238E27FC236}">
                <a16:creationId xmlns:a16="http://schemas.microsoft.com/office/drawing/2014/main" id="{59A547DD-B62D-284E-AAAB-38F4F5BC2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5" y="963825"/>
            <a:ext cx="11765112" cy="801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C04586-526B-8B4C-BEF7-92100B35609A}"/>
              </a:ext>
            </a:extLst>
          </p:cNvPr>
          <p:cNvSpPr txBox="1"/>
          <p:nvPr/>
        </p:nvSpPr>
        <p:spPr>
          <a:xfrm>
            <a:off x="305065" y="204229"/>
            <a:ext cx="628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Browsing and retrieving genomes from the NCBI</a:t>
            </a:r>
          </a:p>
        </p:txBody>
      </p:sp>
    </p:spTree>
    <p:extLst>
      <p:ext uri="{BB962C8B-B14F-4D97-AF65-F5344CB8AC3E}">
        <p14:creationId xmlns:p14="http://schemas.microsoft.com/office/powerpoint/2010/main" val="193024273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>
            <a:extLst>
              <a:ext uri="{FF2B5EF4-FFF2-40B4-BE49-F238E27FC236}">
                <a16:creationId xmlns:a16="http://schemas.microsoft.com/office/drawing/2014/main" id="{A6E55207-9C1C-B14C-A777-B04C3F720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67" y="533264"/>
            <a:ext cx="10168706" cy="611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2">
            <a:extLst>
              <a:ext uri="{FF2B5EF4-FFF2-40B4-BE49-F238E27FC236}">
                <a16:creationId xmlns:a16="http://schemas.microsoft.com/office/drawing/2014/main" id="{6407B761-A399-0D48-BE5A-C1353951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751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Genome browser at NCBI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https://www.ncbi.nlm.nih.gov/genome/browse/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>
            <a:extLst>
              <a:ext uri="{FF2B5EF4-FFF2-40B4-BE49-F238E27FC236}">
                <a16:creationId xmlns:a16="http://schemas.microsoft.com/office/drawing/2014/main" id="{E3D9211E-3EBF-E54C-AFD0-677140485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128507"/>
            <a:ext cx="10602097" cy="67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5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>
            <a:extLst>
              <a:ext uri="{FF2B5EF4-FFF2-40B4-BE49-F238E27FC236}">
                <a16:creationId xmlns:a16="http://schemas.microsoft.com/office/drawing/2014/main" id="{7CFB7D2D-DFE9-B34A-81AC-0D2B990C0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825"/>
            <a:ext cx="91440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8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EE2FAD01-7887-0646-B386-AAC0692C2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49053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Formatting a custom database</a:t>
            </a:r>
            <a:endParaRPr lang="en-GB" altLang="en-US" sz="4400">
              <a:solidFill>
                <a:srgbClr val="FF0000"/>
              </a:solidFill>
            </a:endParaRPr>
          </a:p>
        </p:txBody>
      </p:sp>
      <p:sp>
        <p:nvSpPr>
          <p:cNvPr id="61442" name="Text Box 3">
            <a:extLst>
              <a:ext uri="{FF2B5EF4-FFF2-40B4-BE49-F238E27FC236}">
                <a16:creationId xmlns:a16="http://schemas.microsoft.com/office/drawing/2014/main" id="{D7388AF9-D7B1-174C-96A7-A742627A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96" y="1465897"/>
            <a:ext cx="76136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Format sequence data into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Fasta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format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Example of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Fasta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format: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&gt;sequence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AAATGCTTAAAAA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&gt;sequence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AAATTGCTAAAAGA</a:t>
            </a: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C6F3E526-A069-8740-8968-C690DA35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94" y="4040677"/>
            <a:ext cx="115753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Convert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Fasta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to Blast format by using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makeblastdb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program from command-line: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makeblastdb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-in 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proteins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.faa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parse_seqids</a:t>
            </a:r>
            <a:br>
              <a:rPr lang="en-US" sz="2000" dirty="0"/>
            </a:b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formatdb.log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is a file where the results are logged from the formatting operation)</a:t>
            </a:r>
          </a:p>
        </p:txBody>
      </p:sp>
      <p:sp>
        <p:nvSpPr>
          <p:cNvPr id="61444" name="Text Box 5">
            <a:extLst>
              <a:ext uri="{FF2B5EF4-FFF2-40B4-BE49-F238E27FC236}">
                <a16:creationId xmlns:a16="http://schemas.microsoft.com/office/drawing/2014/main" id="{B5E81511-73A4-D948-962E-A3EC65A8EB4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25936" y="5823744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28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94BD0-2629-D14B-B6C8-A5AB2F402E7E}"/>
              </a:ext>
            </a:extLst>
          </p:cNvPr>
          <p:cNvSpPr txBox="1"/>
          <p:nvPr/>
        </p:nvSpPr>
        <p:spPr>
          <a:xfrm>
            <a:off x="331573" y="208665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Searching a custom database: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3651E5-8CEB-FA41-BD7C-97FC76E7A3A0}"/>
              </a:ext>
            </a:extLst>
          </p:cNvPr>
          <p:cNvSpPr/>
          <p:nvPr/>
        </p:nvSpPr>
        <p:spPr>
          <a:xfrm>
            <a:off x="467498" y="843677"/>
            <a:ext cx="1152885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blastp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-query </a:t>
            </a:r>
            <a:r>
              <a:rPr lang="en-US" sz="2000" b="1" i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query_protein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.faa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-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db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2000" b="1" i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proteins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.faa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-out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blast.txt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-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outfmt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6</a:t>
            </a:r>
          </a:p>
          <a:p>
            <a:br>
              <a:rPr lang="en-US" sz="2400" dirty="0">
                <a:solidFill>
                  <a:srgbClr val="000000"/>
                </a:solidFill>
                <a:latin typeface="-webkit-standard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outfmt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 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specifies a tabular output format. </a:t>
            </a:r>
          </a:p>
          <a:p>
            <a:endParaRPr lang="en-US" sz="2000" dirty="0">
              <a:solidFill>
                <a:srgbClr val="000000"/>
              </a:solidFill>
              <a:latin typeface="-webkit-standard"/>
            </a:endParaRPr>
          </a:p>
          <a:p>
            <a:r>
              <a:rPr lang="en-US" sz="2000" dirty="0">
                <a:solidFill>
                  <a:srgbClr val="000000"/>
                </a:solidFill>
                <a:latin typeface="-webkit-standard"/>
              </a:rPr>
              <a:t>The default e-value cut-off is 10 (i.e. at the bottom of the list you expect about 10 false positives).  To reduce the size of the output file you can set the e value cut-off to 0.0001 (you would probably not have any false positives).   </a:t>
            </a:r>
          </a:p>
          <a:p>
            <a:r>
              <a:rPr lang="en-US" sz="2000" dirty="0">
                <a:solidFill>
                  <a:srgbClr val="000000"/>
                </a:solidFill>
                <a:latin typeface="-webkit-standard"/>
              </a:rPr>
              <a:t>You would add 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-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evalue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0.0001 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to the above command.  </a:t>
            </a:r>
          </a:p>
          <a:p>
            <a:endParaRPr lang="en-US" sz="2000" dirty="0">
              <a:solidFill>
                <a:srgbClr val="000000"/>
              </a:solidFill>
              <a:latin typeface="-webkit-standard"/>
            </a:endParaRPr>
          </a:p>
          <a:p>
            <a:r>
              <a:rPr lang="en-US" sz="2000" dirty="0">
                <a:solidFill>
                  <a:srgbClr val="000000"/>
                </a:solidFill>
                <a:latin typeface="-webkit-standard"/>
              </a:rPr>
              <a:t>The output will be written to a text file called </a:t>
            </a:r>
            <a:r>
              <a:rPr lang="en-US" sz="2000" dirty="0" err="1">
                <a:solidFill>
                  <a:srgbClr val="000000"/>
                </a:solidFill>
                <a:latin typeface="-webkit-standard"/>
              </a:rPr>
              <a:t>blast.txt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-webkit-standard"/>
            </a:endParaRPr>
          </a:p>
          <a:p>
            <a:r>
              <a:rPr lang="en-US" sz="2000" dirty="0">
                <a:solidFill>
                  <a:srgbClr val="000000"/>
                </a:solidFill>
                <a:latin typeface="-webkit-standard"/>
              </a:rPr>
              <a:t>The file </a:t>
            </a:r>
            <a:r>
              <a:rPr lang="en-US" sz="2000" b="1" i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query_protein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.faa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can contain one or many sequences in </a:t>
            </a:r>
            <a:r>
              <a:rPr lang="en-US" sz="2000" dirty="0" err="1">
                <a:solidFill>
                  <a:srgbClr val="000000"/>
                </a:solidFill>
                <a:latin typeface="-webkit-standard"/>
              </a:rPr>
              <a:t>fasta</a:t>
            </a:r>
            <a:r>
              <a:rPr lang="en-US" sz="2000" dirty="0">
                <a:solidFill>
                  <a:srgbClr val="000000"/>
                </a:solidFill>
                <a:latin typeface="-webkit-standard"/>
              </a:rPr>
              <a:t> format.  If the file has more than one sequences a blast search will be done for every sequence.  However, all the output goes into the same file.  </a:t>
            </a:r>
          </a:p>
        </p:txBody>
      </p:sp>
    </p:spTree>
    <p:extLst>
      <p:ext uri="{BB962C8B-B14F-4D97-AF65-F5344CB8AC3E}">
        <p14:creationId xmlns:p14="http://schemas.microsoft.com/office/powerpoint/2010/main" val="3667113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2">
            <a:extLst>
              <a:ext uri="{FF2B5EF4-FFF2-40B4-BE49-F238E27FC236}">
                <a16:creationId xmlns:a16="http://schemas.microsoft.com/office/drawing/2014/main" id="{6FF62B3A-5ED0-0E40-BDF3-17A7626F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041" y="202686"/>
            <a:ext cx="434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How to get help:  </a:t>
            </a:r>
            <a:r>
              <a:rPr lang="en-US" altLang="en-US" sz="2400" b="1" dirty="0">
                <a:solidFill>
                  <a:srgbClr val="00000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command -h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089F-7768-854E-A39A-CF997B4CC81A}"/>
              </a:ext>
            </a:extLst>
          </p:cNvPr>
          <p:cNvSpPr/>
          <p:nvPr/>
        </p:nvSpPr>
        <p:spPr>
          <a:xfrm>
            <a:off x="407773" y="873126"/>
            <a:ext cx="118830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bash-4.2$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blastp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-h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USAGE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blastp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[-h] [-help]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import_search_strategy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filename]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export_search_strategy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filename] [-task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task_name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db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database_name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dbsize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num_letters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gilist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filename]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seqidlist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filename]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negative_gilist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filename]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negative_seqidlist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filename]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entrez_query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entrez_query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db_soft_mask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filtering_algorithm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db_hard_mask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filtering_algorithm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[-subject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subject_input_file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subject_loc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range] [-query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input_file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[-out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output_file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word_size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gapopen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open_penalty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gapextend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extend_penalty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qcov_hsp_perc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float_value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max_hsps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xdrop_ungap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float_value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xdrop_gap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float_value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xdrop_gap_final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float_value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searchsp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sum_stats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bool_value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[-seg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SEG_options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soft_masking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soft_masking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[-matrix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matrix_name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[-threshold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float_value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culling_limit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best_hit_overhang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float_value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best_hit_score_edge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float_value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window_size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lcase_masking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query_loc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range]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parse_deflines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outfmt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format]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show_gis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num_descriptions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num_alignments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line_length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line_length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[-html]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max_target_seqs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num_sequences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num_threads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int_value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ungapped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[-remote]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comp_based_stats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 compo]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use_sw_tback</a:t>
            </a:r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] [-version]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DESCRIPTION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   Protein-Protein BLAST 2.7.1+</a:t>
            </a:r>
            <a:b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Use '-help' to print detailed descriptions of command line arguments</a:t>
            </a:r>
          </a:p>
        </p:txBody>
      </p:sp>
    </p:spTree>
    <p:extLst>
      <p:ext uri="{BB962C8B-B14F-4D97-AF65-F5344CB8AC3E}">
        <p14:creationId xmlns:p14="http://schemas.microsoft.com/office/powerpoint/2010/main" val="742301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5304B-59EF-EF41-BB25-CBF278A6557D}"/>
              </a:ext>
            </a:extLst>
          </p:cNvPr>
          <p:cNvSpPr txBox="1"/>
          <p:nvPr/>
        </p:nvSpPr>
        <p:spPr>
          <a:xfrm>
            <a:off x="556053" y="358346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blast –help:   (goes over several pages)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466CE-5188-0E4F-A5C1-E81F18E9134F}"/>
              </a:ext>
            </a:extLst>
          </p:cNvPr>
          <p:cNvSpPr/>
          <p:nvPr/>
        </p:nvSpPr>
        <p:spPr>
          <a:xfrm>
            <a:off x="197708" y="899263"/>
            <a:ext cx="104661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*** Formatting options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-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outfmt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&lt;String&gt;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alignment view options: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0 = Pairwise,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1 = Query-anchored showing identities,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2 = Query-anchored no identities,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3 = Flat query-anchored showing identities,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4 = Flat query-anchored no identities,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5 = BLAST XML,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6 = Tabular,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7 = Tabular with comment lines,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8 = 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Seqalign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(Text ASN.1),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    9 = 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Seqalign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(Binary ASN.1),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  10 = Comma-separated values,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  11 = BLAST archive (ASN.1),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  12 = 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Seqalign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(JSON),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  13 = Multiple-file BLAST JSON,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  14 = Multiple-file BLAST XML2,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  15 = Single-file BLAST JSON,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  16 = Single-file BLAST XML2,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  18 = Organism Report</a:t>
            </a:r>
          </a:p>
        </p:txBody>
      </p:sp>
    </p:spTree>
    <p:extLst>
      <p:ext uri="{BB962C8B-B14F-4D97-AF65-F5344CB8AC3E}">
        <p14:creationId xmlns:p14="http://schemas.microsoft.com/office/powerpoint/2010/main" val="4216467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5304B-59EF-EF41-BB25-CBF278A6557D}"/>
              </a:ext>
            </a:extLst>
          </p:cNvPr>
          <p:cNvSpPr txBox="1"/>
          <p:nvPr/>
        </p:nvSpPr>
        <p:spPr>
          <a:xfrm>
            <a:off x="556053" y="358346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blast –help:  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994BF-D61F-B541-A51A-94DC4E040331}"/>
              </a:ext>
            </a:extLst>
          </p:cNvPr>
          <p:cNvSpPr txBox="1"/>
          <p:nvPr/>
        </p:nvSpPr>
        <p:spPr>
          <a:xfrm>
            <a:off x="-135923" y="751021"/>
            <a:ext cx="6320961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   Options 6, 7 and 10 can be additionally configured to produce</a:t>
            </a:r>
          </a:p>
          <a:p>
            <a:r>
              <a:rPr lang="en-US" sz="1200" dirty="0">
                <a:latin typeface="Courier" pitchFamily="2" charset="0"/>
              </a:rPr>
              <a:t>   a custom format specified by space delimited format specifiers.</a:t>
            </a:r>
          </a:p>
          <a:p>
            <a:r>
              <a:rPr lang="en-US" sz="1200" dirty="0">
                <a:latin typeface="Courier" pitchFamily="2" charset="0"/>
              </a:rPr>
              <a:t>   The supported format specifiers are: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qseqid</a:t>
            </a:r>
            <a:r>
              <a:rPr lang="en-US" sz="1200" dirty="0">
                <a:latin typeface="Courier" pitchFamily="2" charset="0"/>
              </a:rPr>
              <a:t> means Query Seq-id</a:t>
            </a:r>
          </a:p>
          <a:p>
            <a:r>
              <a:rPr lang="en-US" sz="1200" dirty="0">
                <a:latin typeface="Courier" pitchFamily="2" charset="0"/>
              </a:rPr>
              <a:t>          </a:t>
            </a:r>
            <a:r>
              <a:rPr lang="en-US" sz="1200" dirty="0" err="1">
                <a:latin typeface="Courier" pitchFamily="2" charset="0"/>
              </a:rPr>
              <a:t>qgi</a:t>
            </a:r>
            <a:r>
              <a:rPr lang="en-US" sz="1200" dirty="0">
                <a:latin typeface="Courier" pitchFamily="2" charset="0"/>
              </a:rPr>
              <a:t> means Query GI</a:t>
            </a:r>
          </a:p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qacc</a:t>
            </a:r>
            <a:r>
              <a:rPr lang="en-US" sz="1200" dirty="0">
                <a:latin typeface="Courier" pitchFamily="2" charset="0"/>
              </a:rPr>
              <a:t> means Query </a:t>
            </a:r>
            <a:r>
              <a:rPr lang="en-US" sz="1200" dirty="0" err="1">
                <a:latin typeface="Courier" pitchFamily="2" charset="0"/>
              </a:rPr>
              <a:t>accesion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      </a:t>
            </a:r>
            <a:r>
              <a:rPr lang="en-US" sz="1200" dirty="0" err="1">
                <a:latin typeface="Courier" pitchFamily="2" charset="0"/>
              </a:rPr>
              <a:t>qaccver</a:t>
            </a:r>
            <a:r>
              <a:rPr lang="en-US" sz="1200" dirty="0">
                <a:latin typeface="Courier" pitchFamily="2" charset="0"/>
              </a:rPr>
              <a:t> means Query </a:t>
            </a:r>
            <a:r>
              <a:rPr lang="en-US" sz="1200" dirty="0" err="1">
                <a:latin typeface="Courier" pitchFamily="2" charset="0"/>
              </a:rPr>
              <a:t>accesion.version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qlen</a:t>
            </a:r>
            <a:r>
              <a:rPr lang="en-US" sz="1200" dirty="0">
                <a:latin typeface="Courier" pitchFamily="2" charset="0"/>
              </a:rPr>
              <a:t> means Query sequence length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sseqid</a:t>
            </a:r>
            <a:r>
              <a:rPr lang="en-US" sz="1200" dirty="0">
                <a:latin typeface="Courier" pitchFamily="2" charset="0"/>
              </a:rPr>
              <a:t> means Subject Seq-id</a:t>
            </a:r>
          </a:p>
          <a:p>
            <a:r>
              <a:rPr lang="en-US" sz="1200" dirty="0">
                <a:latin typeface="Courier" pitchFamily="2" charset="0"/>
              </a:rPr>
              <a:t>    </a:t>
            </a:r>
            <a:r>
              <a:rPr lang="en-US" sz="1200" dirty="0" err="1">
                <a:latin typeface="Courier" pitchFamily="2" charset="0"/>
              </a:rPr>
              <a:t>sallseqid</a:t>
            </a:r>
            <a:r>
              <a:rPr lang="en-US" sz="1200" dirty="0">
                <a:latin typeface="Courier" pitchFamily="2" charset="0"/>
              </a:rPr>
              <a:t> means All subject Seq-id(s), separated by a ';'</a:t>
            </a:r>
          </a:p>
          <a:p>
            <a:r>
              <a:rPr lang="en-US" sz="1200" dirty="0">
                <a:latin typeface="Courier" pitchFamily="2" charset="0"/>
              </a:rPr>
              <a:t>          </a:t>
            </a:r>
            <a:r>
              <a:rPr lang="en-US" sz="1200" dirty="0" err="1">
                <a:latin typeface="Courier" pitchFamily="2" charset="0"/>
              </a:rPr>
              <a:t>sgi</a:t>
            </a:r>
            <a:r>
              <a:rPr lang="en-US" sz="1200" dirty="0">
                <a:latin typeface="Courier" pitchFamily="2" charset="0"/>
              </a:rPr>
              <a:t> means Subject GI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sallgi</a:t>
            </a:r>
            <a:r>
              <a:rPr lang="en-US" sz="1200" dirty="0">
                <a:latin typeface="Courier" pitchFamily="2" charset="0"/>
              </a:rPr>
              <a:t> means All subject GIs</a:t>
            </a:r>
          </a:p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sacc</a:t>
            </a:r>
            <a:r>
              <a:rPr lang="en-US" sz="1200" dirty="0">
                <a:latin typeface="Courier" pitchFamily="2" charset="0"/>
              </a:rPr>
              <a:t> means Subject accession</a:t>
            </a:r>
          </a:p>
          <a:p>
            <a:r>
              <a:rPr lang="en-US" sz="1200" dirty="0">
                <a:latin typeface="Courier" pitchFamily="2" charset="0"/>
              </a:rPr>
              <a:t>      </a:t>
            </a:r>
            <a:r>
              <a:rPr lang="en-US" sz="1200" dirty="0" err="1">
                <a:latin typeface="Courier" pitchFamily="2" charset="0"/>
              </a:rPr>
              <a:t>saccver</a:t>
            </a:r>
            <a:r>
              <a:rPr lang="en-US" sz="1200" dirty="0">
                <a:latin typeface="Courier" pitchFamily="2" charset="0"/>
              </a:rPr>
              <a:t> means Subject </a:t>
            </a:r>
            <a:r>
              <a:rPr lang="en-US" sz="1200" dirty="0" err="1">
                <a:latin typeface="Courier" pitchFamily="2" charset="0"/>
              </a:rPr>
              <a:t>accession.version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      </a:t>
            </a:r>
            <a:r>
              <a:rPr lang="en-US" sz="1200" dirty="0" err="1">
                <a:latin typeface="Courier" pitchFamily="2" charset="0"/>
              </a:rPr>
              <a:t>sallacc</a:t>
            </a:r>
            <a:r>
              <a:rPr lang="en-US" sz="1200" dirty="0">
                <a:latin typeface="Courier" pitchFamily="2" charset="0"/>
              </a:rPr>
              <a:t> means All subject accessions</a:t>
            </a:r>
          </a:p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slen</a:t>
            </a:r>
            <a:r>
              <a:rPr lang="en-US" sz="1200" dirty="0">
                <a:latin typeface="Courier" pitchFamily="2" charset="0"/>
              </a:rPr>
              <a:t> means Subject sequence length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qstart</a:t>
            </a:r>
            <a:r>
              <a:rPr lang="en-US" sz="1200" dirty="0">
                <a:latin typeface="Courier" pitchFamily="2" charset="0"/>
              </a:rPr>
              <a:t> means Start of alignment in query</a:t>
            </a:r>
          </a:p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qend</a:t>
            </a:r>
            <a:r>
              <a:rPr lang="en-US" sz="1200" dirty="0">
                <a:latin typeface="Courier" pitchFamily="2" charset="0"/>
              </a:rPr>
              <a:t> means End of alignment in query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sstart</a:t>
            </a:r>
            <a:r>
              <a:rPr lang="en-US" sz="1200" dirty="0">
                <a:latin typeface="Courier" pitchFamily="2" charset="0"/>
              </a:rPr>
              <a:t> means Start of alignment in subject</a:t>
            </a:r>
          </a:p>
          <a:p>
            <a:r>
              <a:rPr lang="en-US" sz="1200" dirty="0">
                <a:latin typeface="Courier" pitchFamily="2" charset="0"/>
              </a:rPr>
              <a:t>         send means End of alignment in subject</a:t>
            </a:r>
          </a:p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qseq</a:t>
            </a:r>
            <a:r>
              <a:rPr lang="en-US" sz="1200" dirty="0">
                <a:latin typeface="Courier" pitchFamily="2" charset="0"/>
              </a:rPr>
              <a:t> means Aligned part of query sequence</a:t>
            </a:r>
          </a:p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sseq</a:t>
            </a:r>
            <a:r>
              <a:rPr lang="en-US" sz="1200" dirty="0">
                <a:latin typeface="Courier" pitchFamily="2" charset="0"/>
              </a:rPr>
              <a:t> means Aligned part of subject sequence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evalue</a:t>
            </a:r>
            <a:r>
              <a:rPr lang="en-US" sz="1200" dirty="0">
                <a:latin typeface="Courier" pitchFamily="2" charset="0"/>
              </a:rPr>
              <a:t> means Expect value</a:t>
            </a:r>
          </a:p>
          <a:p>
            <a:r>
              <a:rPr lang="en-US" sz="1200" dirty="0">
                <a:latin typeface="Courier" pitchFamily="2" charset="0"/>
              </a:rPr>
              <a:t>     </a:t>
            </a:r>
            <a:r>
              <a:rPr lang="en-US" sz="1200" dirty="0" err="1">
                <a:latin typeface="Courier" pitchFamily="2" charset="0"/>
              </a:rPr>
              <a:t>bitscore</a:t>
            </a:r>
            <a:r>
              <a:rPr lang="en-US" sz="1200" dirty="0">
                <a:latin typeface="Courier" pitchFamily="2" charset="0"/>
              </a:rPr>
              <a:t> means Bit score</a:t>
            </a:r>
          </a:p>
          <a:p>
            <a:r>
              <a:rPr lang="en-US" sz="1200" dirty="0">
                <a:latin typeface="Courier" pitchFamily="2" charset="0"/>
              </a:rPr>
              <a:t>        score means Raw score</a:t>
            </a:r>
          </a:p>
          <a:p>
            <a:r>
              <a:rPr lang="en-US" sz="1200" dirty="0">
                <a:latin typeface="Courier" pitchFamily="2" charset="0"/>
              </a:rPr>
              <a:t>       length means Alignment length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pident</a:t>
            </a:r>
            <a:r>
              <a:rPr lang="en-US" sz="1200" dirty="0">
                <a:latin typeface="Courier" pitchFamily="2" charset="0"/>
              </a:rPr>
              <a:t> means Percentage of identical matches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nident</a:t>
            </a:r>
            <a:r>
              <a:rPr lang="en-US" sz="1200" dirty="0">
                <a:latin typeface="Courier" pitchFamily="2" charset="0"/>
              </a:rPr>
              <a:t> means Number of identical matches</a:t>
            </a:r>
          </a:p>
          <a:p>
            <a:r>
              <a:rPr lang="en-US" sz="1200" dirty="0">
                <a:latin typeface="Courier" pitchFamily="2" charset="0"/>
              </a:rPr>
              <a:t>     mismatch means Number of mismatches</a:t>
            </a:r>
          </a:p>
          <a:p>
            <a:r>
              <a:rPr lang="en-US" sz="1200" dirty="0">
                <a:latin typeface="Courier" pitchFamily="2" charset="0"/>
              </a:rPr>
              <a:t>     positive means Number of positive-scoring matches</a:t>
            </a:r>
          </a:p>
          <a:p>
            <a:r>
              <a:rPr lang="en-US" sz="1200" dirty="0">
                <a:latin typeface="Courier" pitchFamily="2" charset="0"/>
              </a:rPr>
              <a:t>      </a:t>
            </a:r>
            <a:r>
              <a:rPr lang="en-US" sz="1200" dirty="0" err="1">
                <a:latin typeface="Courier" pitchFamily="2" charset="0"/>
              </a:rPr>
              <a:t>gapopen</a:t>
            </a:r>
            <a:r>
              <a:rPr lang="en-US" sz="1200" dirty="0">
                <a:latin typeface="Courier" pitchFamily="2" charset="0"/>
              </a:rPr>
              <a:t> means Number of gap openings</a:t>
            </a:r>
          </a:p>
          <a:p>
            <a:r>
              <a:rPr lang="en-US" sz="1200" dirty="0">
                <a:latin typeface="Courier" pitchFamily="2" charset="0"/>
              </a:rPr>
              <a:t>         gaps means Total number of gaps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EA1AD-9326-B14E-AC25-A6736D45EB95}"/>
              </a:ext>
            </a:extLst>
          </p:cNvPr>
          <p:cNvSpPr txBox="1"/>
          <p:nvPr/>
        </p:nvSpPr>
        <p:spPr>
          <a:xfrm>
            <a:off x="5480701" y="1445055"/>
            <a:ext cx="6971780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ppos</a:t>
            </a:r>
            <a:r>
              <a:rPr lang="en-US" sz="1200" dirty="0">
                <a:latin typeface="Courier" pitchFamily="2" charset="0"/>
              </a:rPr>
              <a:t> means Percentage of positive-scoring matches</a:t>
            </a:r>
          </a:p>
          <a:p>
            <a:r>
              <a:rPr lang="en-US" sz="1200" dirty="0">
                <a:latin typeface="Courier" pitchFamily="2" charset="0"/>
              </a:rPr>
              <a:t>       frames means Query and subject frames separated by a '/'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qframe</a:t>
            </a:r>
            <a:r>
              <a:rPr lang="en-US" sz="1200" dirty="0">
                <a:latin typeface="Courier" pitchFamily="2" charset="0"/>
              </a:rPr>
              <a:t> means Query frame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sframe</a:t>
            </a:r>
            <a:r>
              <a:rPr lang="en-US" sz="1200" dirty="0">
                <a:latin typeface="Courier" pitchFamily="2" charset="0"/>
              </a:rPr>
              <a:t> means Subject frame</a:t>
            </a:r>
          </a:p>
          <a:p>
            <a:r>
              <a:rPr lang="en-US" sz="1200" dirty="0">
                <a:latin typeface="Courier" pitchFamily="2" charset="0"/>
              </a:rPr>
              <a:t>         </a:t>
            </a:r>
            <a:r>
              <a:rPr lang="en-US" sz="1200" dirty="0" err="1">
                <a:latin typeface="Courier" pitchFamily="2" charset="0"/>
              </a:rPr>
              <a:t>btop</a:t>
            </a:r>
            <a:r>
              <a:rPr lang="en-US" sz="1200" dirty="0">
                <a:latin typeface="Courier" pitchFamily="2" charset="0"/>
              </a:rPr>
              <a:t> means Blast traceback operations (BTOP)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staxid</a:t>
            </a:r>
            <a:r>
              <a:rPr lang="en-US" sz="1200" dirty="0">
                <a:latin typeface="Courier" pitchFamily="2" charset="0"/>
              </a:rPr>
              <a:t> means Subject Taxonomy ID</a:t>
            </a:r>
          </a:p>
          <a:p>
            <a:r>
              <a:rPr lang="en-US" sz="1200" dirty="0">
                <a:latin typeface="Courier" pitchFamily="2" charset="0"/>
              </a:rPr>
              <a:t>     </a:t>
            </a:r>
            <a:r>
              <a:rPr lang="en-US" sz="1200" dirty="0" err="1">
                <a:latin typeface="Courier" pitchFamily="2" charset="0"/>
              </a:rPr>
              <a:t>ssciname</a:t>
            </a:r>
            <a:r>
              <a:rPr lang="en-US" sz="1200" dirty="0">
                <a:latin typeface="Courier" pitchFamily="2" charset="0"/>
              </a:rPr>
              <a:t> means Subject Scientific Name</a:t>
            </a:r>
          </a:p>
          <a:p>
            <a:r>
              <a:rPr lang="en-US" sz="1200" dirty="0">
                <a:latin typeface="Courier" pitchFamily="2" charset="0"/>
              </a:rPr>
              <a:t>     </a:t>
            </a:r>
            <a:r>
              <a:rPr lang="en-US" sz="1200" dirty="0" err="1">
                <a:latin typeface="Courier" pitchFamily="2" charset="0"/>
              </a:rPr>
              <a:t>scomname</a:t>
            </a:r>
            <a:r>
              <a:rPr lang="en-US" sz="1200" dirty="0">
                <a:latin typeface="Courier" pitchFamily="2" charset="0"/>
              </a:rPr>
              <a:t> means Subject Common Name</a:t>
            </a:r>
          </a:p>
          <a:p>
            <a:r>
              <a:rPr lang="en-US" sz="1200" dirty="0">
                <a:latin typeface="Courier" pitchFamily="2" charset="0"/>
              </a:rPr>
              <a:t>   </a:t>
            </a:r>
            <a:r>
              <a:rPr lang="en-US" sz="1200" dirty="0" err="1">
                <a:latin typeface="Courier" pitchFamily="2" charset="0"/>
              </a:rPr>
              <a:t>sblastname</a:t>
            </a:r>
            <a:r>
              <a:rPr lang="en-US" sz="1200" dirty="0">
                <a:latin typeface="Courier" pitchFamily="2" charset="0"/>
              </a:rPr>
              <a:t> means Subject Blast Name</a:t>
            </a:r>
          </a:p>
          <a:p>
            <a:r>
              <a:rPr lang="en-US" sz="1200" dirty="0">
                <a:latin typeface="Courier" pitchFamily="2" charset="0"/>
              </a:rPr>
              <a:t>    </a:t>
            </a:r>
            <a:r>
              <a:rPr lang="en-US" sz="1200" dirty="0" err="1">
                <a:latin typeface="Courier" pitchFamily="2" charset="0"/>
              </a:rPr>
              <a:t>sskingdom</a:t>
            </a:r>
            <a:r>
              <a:rPr lang="en-US" sz="1200" dirty="0">
                <a:latin typeface="Courier" pitchFamily="2" charset="0"/>
              </a:rPr>
              <a:t> means Subject Super Kingdom</a:t>
            </a:r>
          </a:p>
          <a:p>
            <a:r>
              <a:rPr lang="en-US" sz="1200" dirty="0">
                <a:latin typeface="Courier" pitchFamily="2" charset="0"/>
              </a:rPr>
              <a:t>      </a:t>
            </a:r>
            <a:r>
              <a:rPr lang="en-US" sz="1200" dirty="0" err="1">
                <a:latin typeface="Courier" pitchFamily="2" charset="0"/>
              </a:rPr>
              <a:t>staxids</a:t>
            </a:r>
            <a:r>
              <a:rPr lang="en-US" sz="1200" dirty="0">
                <a:latin typeface="Courier" pitchFamily="2" charset="0"/>
              </a:rPr>
              <a:t> means unique Subject Taxonomy ID(s), separated by a ';'</a:t>
            </a:r>
          </a:p>
          <a:p>
            <a:r>
              <a:rPr lang="en-US" sz="1200" dirty="0">
                <a:latin typeface="Courier" pitchFamily="2" charset="0"/>
              </a:rPr>
              <a:t>    (in numerical order)</a:t>
            </a:r>
          </a:p>
          <a:p>
            <a:r>
              <a:rPr lang="en-US" sz="1200" dirty="0">
                <a:latin typeface="Courier" pitchFamily="2" charset="0"/>
              </a:rPr>
              <a:t>    </a:t>
            </a:r>
            <a:r>
              <a:rPr lang="en-US" sz="1200" dirty="0" err="1">
                <a:latin typeface="Courier" pitchFamily="2" charset="0"/>
              </a:rPr>
              <a:t>sscinames</a:t>
            </a:r>
            <a:r>
              <a:rPr lang="en-US" sz="1200" dirty="0">
                <a:latin typeface="Courier" pitchFamily="2" charset="0"/>
              </a:rPr>
              <a:t> means unique Subject Scientific Name(s), separated by a ';'</a:t>
            </a:r>
          </a:p>
          <a:p>
            <a:r>
              <a:rPr lang="en-US" sz="1200" dirty="0">
                <a:latin typeface="Courier" pitchFamily="2" charset="0"/>
              </a:rPr>
              <a:t>    </a:t>
            </a:r>
            <a:r>
              <a:rPr lang="en-US" sz="1200" dirty="0" err="1">
                <a:latin typeface="Courier" pitchFamily="2" charset="0"/>
              </a:rPr>
              <a:t>scomnames</a:t>
            </a:r>
            <a:r>
              <a:rPr lang="en-US" sz="1200" dirty="0">
                <a:latin typeface="Courier" pitchFamily="2" charset="0"/>
              </a:rPr>
              <a:t> means unique Subject Common Name(s), separated by a ';'</a:t>
            </a:r>
          </a:p>
          <a:p>
            <a:r>
              <a:rPr lang="en-US" sz="1200" dirty="0">
                <a:latin typeface="Courier" pitchFamily="2" charset="0"/>
              </a:rPr>
              <a:t>   </a:t>
            </a:r>
            <a:r>
              <a:rPr lang="en-US" sz="1200" dirty="0" err="1">
                <a:latin typeface="Courier" pitchFamily="2" charset="0"/>
              </a:rPr>
              <a:t>sblastnames</a:t>
            </a:r>
            <a:r>
              <a:rPr lang="en-US" sz="1200" dirty="0">
                <a:latin typeface="Courier" pitchFamily="2" charset="0"/>
              </a:rPr>
              <a:t> means unique Subject Blast Name(s), separated by a ';'</a:t>
            </a:r>
          </a:p>
          <a:p>
            <a:r>
              <a:rPr lang="en-US" sz="1200" dirty="0">
                <a:latin typeface="Courier" pitchFamily="2" charset="0"/>
              </a:rPr>
              <a:t>    (in alphabetical order)</a:t>
            </a:r>
          </a:p>
          <a:p>
            <a:r>
              <a:rPr lang="en-US" sz="1200" dirty="0">
                <a:latin typeface="Courier" pitchFamily="2" charset="0"/>
              </a:rPr>
              <a:t>   </a:t>
            </a:r>
            <a:r>
              <a:rPr lang="en-US" sz="1200" dirty="0" err="1">
                <a:latin typeface="Courier" pitchFamily="2" charset="0"/>
              </a:rPr>
              <a:t>sskingdoms</a:t>
            </a:r>
            <a:r>
              <a:rPr lang="en-US" sz="1200" dirty="0">
                <a:latin typeface="Courier" pitchFamily="2" charset="0"/>
              </a:rPr>
              <a:t> means unique Subject Super Kingdom(s), separated by a ';'</a:t>
            </a:r>
          </a:p>
          <a:p>
            <a:r>
              <a:rPr lang="en-US" sz="1200" dirty="0">
                <a:latin typeface="Courier" pitchFamily="2" charset="0"/>
              </a:rPr>
              <a:t>    (in alphabetical order) 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stitle</a:t>
            </a:r>
            <a:r>
              <a:rPr lang="en-US" sz="1200" dirty="0">
                <a:latin typeface="Courier" pitchFamily="2" charset="0"/>
              </a:rPr>
              <a:t> means Subject Title</a:t>
            </a:r>
          </a:p>
          <a:p>
            <a:r>
              <a:rPr lang="en-US" sz="1200" dirty="0">
                <a:latin typeface="Courier" pitchFamily="2" charset="0"/>
              </a:rPr>
              <a:t>   </a:t>
            </a:r>
            <a:r>
              <a:rPr lang="en-US" sz="1200" dirty="0" err="1">
                <a:latin typeface="Courier" pitchFamily="2" charset="0"/>
              </a:rPr>
              <a:t>salltitles</a:t>
            </a:r>
            <a:r>
              <a:rPr lang="en-US" sz="1200" dirty="0">
                <a:latin typeface="Courier" pitchFamily="2" charset="0"/>
              </a:rPr>
              <a:t> means All Subject Title(s), separated by a '&lt;&gt;'</a:t>
            </a:r>
          </a:p>
          <a:p>
            <a:r>
              <a:rPr lang="en-US" sz="1200" dirty="0">
                <a:latin typeface="Courier" pitchFamily="2" charset="0"/>
              </a:rPr>
              <a:t>      </a:t>
            </a:r>
            <a:r>
              <a:rPr lang="en-US" sz="1200" dirty="0" err="1">
                <a:latin typeface="Courier" pitchFamily="2" charset="0"/>
              </a:rPr>
              <a:t>sstrand</a:t>
            </a:r>
            <a:r>
              <a:rPr lang="en-US" sz="1200" dirty="0">
                <a:latin typeface="Courier" pitchFamily="2" charset="0"/>
              </a:rPr>
              <a:t> means Subject Strand</a:t>
            </a:r>
          </a:p>
          <a:p>
            <a:r>
              <a:rPr lang="en-US" sz="1200" dirty="0">
                <a:latin typeface="Courier" pitchFamily="2" charset="0"/>
              </a:rPr>
              <a:t>        </a:t>
            </a:r>
            <a:r>
              <a:rPr lang="en-US" sz="1200" dirty="0" err="1">
                <a:latin typeface="Courier" pitchFamily="2" charset="0"/>
              </a:rPr>
              <a:t>qcovs</a:t>
            </a:r>
            <a:r>
              <a:rPr lang="en-US" sz="1200" dirty="0">
                <a:latin typeface="Courier" pitchFamily="2" charset="0"/>
              </a:rPr>
              <a:t> means Query Coverage Per Subject</a:t>
            </a:r>
          </a:p>
          <a:p>
            <a:r>
              <a:rPr lang="en-US" sz="1200" dirty="0">
                <a:latin typeface="Courier" pitchFamily="2" charset="0"/>
              </a:rPr>
              <a:t>      </a:t>
            </a:r>
            <a:r>
              <a:rPr lang="en-US" sz="1200" dirty="0" err="1">
                <a:latin typeface="Courier" pitchFamily="2" charset="0"/>
              </a:rPr>
              <a:t>qcovhsp</a:t>
            </a:r>
            <a:r>
              <a:rPr lang="en-US" sz="1200" dirty="0">
                <a:latin typeface="Courier" pitchFamily="2" charset="0"/>
              </a:rPr>
              <a:t> means Query Coverage Per HSP</a:t>
            </a: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 err="1">
                <a:latin typeface="Courier" pitchFamily="2" charset="0"/>
              </a:rPr>
              <a:t>qcovus</a:t>
            </a:r>
            <a:r>
              <a:rPr lang="en-US" sz="1200" dirty="0">
                <a:latin typeface="Courier" pitchFamily="2" charset="0"/>
              </a:rPr>
              <a:t> means Query Coverage Per Unique Subject (</a:t>
            </a:r>
            <a:r>
              <a:rPr lang="en-US" sz="1200" dirty="0" err="1">
                <a:latin typeface="Courier" pitchFamily="2" charset="0"/>
              </a:rPr>
              <a:t>blastn</a:t>
            </a:r>
            <a:r>
              <a:rPr lang="en-US" sz="1200" dirty="0">
                <a:latin typeface="Courier" pitchFamily="2" charset="0"/>
              </a:rPr>
              <a:t>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1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05E91-27A3-B742-94E9-6C734BB98E51}"/>
              </a:ext>
            </a:extLst>
          </p:cNvPr>
          <p:cNvSpPr txBox="1"/>
          <p:nvPr/>
        </p:nvSpPr>
        <p:spPr>
          <a:xfrm>
            <a:off x="790832" y="1062682"/>
            <a:ext cx="103861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When not provided, the default value is:</a:t>
            </a:r>
          </a:p>
          <a:p>
            <a:r>
              <a:rPr lang="en-US" dirty="0">
                <a:latin typeface="Courier" pitchFamily="2" charset="0"/>
              </a:rPr>
              <a:t>   '</a:t>
            </a:r>
            <a:r>
              <a:rPr lang="en-US" dirty="0" err="1">
                <a:latin typeface="Courier" pitchFamily="2" charset="0"/>
              </a:rPr>
              <a:t>qaccver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saccver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pident</a:t>
            </a:r>
            <a:r>
              <a:rPr lang="en-US" dirty="0">
                <a:latin typeface="Courier" pitchFamily="2" charset="0"/>
              </a:rPr>
              <a:t> length mismatch </a:t>
            </a:r>
            <a:r>
              <a:rPr lang="en-US" dirty="0" err="1">
                <a:latin typeface="Courier" pitchFamily="2" charset="0"/>
              </a:rPr>
              <a:t>gapopen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qstart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qend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sstart</a:t>
            </a:r>
            <a:r>
              <a:rPr lang="en-US" dirty="0">
                <a:latin typeface="Courier" pitchFamily="2" charset="0"/>
              </a:rPr>
              <a:t> send</a:t>
            </a:r>
          </a:p>
          <a:p>
            <a:r>
              <a:rPr lang="en-US" dirty="0">
                <a:latin typeface="Courier" pitchFamily="2" charset="0"/>
              </a:rPr>
              <a:t>   </a:t>
            </a:r>
            <a:r>
              <a:rPr lang="en-US" dirty="0" err="1">
                <a:latin typeface="Courier" pitchFamily="2" charset="0"/>
              </a:rPr>
              <a:t>evalue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bitscore</a:t>
            </a:r>
            <a:r>
              <a:rPr lang="en-US" dirty="0">
                <a:latin typeface="Courier" pitchFamily="2" charset="0"/>
              </a:rPr>
              <a:t>', which is equivalent to the keyword 'std'</a:t>
            </a:r>
          </a:p>
          <a:p>
            <a:r>
              <a:rPr lang="en-US" dirty="0">
                <a:latin typeface="Courier" pitchFamily="2" charset="0"/>
              </a:rPr>
              <a:t>   Default = `0'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1EF7D-D25B-9C48-8CE1-AF6EDC64F798}"/>
              </a:ext>
            </a:extLst>
          </p:cNvPr>
          <p:cNvSpPr txBox="1"/>
          <p:nvPr/>
        </p:nvSpPr>
        <p:spPr>
          <a:xfrm>
            <a:off x="1198607" y="2471331"/>
            <a:ext cx="72657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Query </a:t>
            </a:r>
            <a:r>
              <a:rPr lang="en-US" dirty="0" err="1">
                <a:latin typeface="Courier" pitchFamily="2" charset="0"/>
              </a:rPr>
              <a:t>accession_number.version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latin typeface="Courier" pitchFamily="2" charset="0"/>
              </a:rPr>
              <a:t>Subject </a:t>
            </a:r>
            <a:r>
              <a:rPr lang="en-US" dirty="0" err="1">
                <a:latin typeface="Courier" pitchFamily="2" charset="0"/>
              </a:rPr>
              <a:t>accession_number.version</a:t>
            </a:r>
            <a:r>
              <a:rPr lang="en-US" dirty="0">
                <a:latin typeface="Courier" pitchFamily="2" charset="0"/>
              </a:rPr>
              <a:t>  </a:t>
            </a:r>
          </a:p>
          <a:p>
            <a:r>
              <a:rPr lang="en-US" dirty="0">
                <a:latin typeface="Courier" pitchFamily="2" charset="0"/>
              </a:rPr>
              <a:t>% identity </a:t>
            </a:r>
          </a:p>
          <a:p>
            <a:r>
              <a:rPr lang="en-US" dirty="0">
                <a:latin typeface="Courier" pitchFamily="2" charset="0"/>
              </a:rPr>
              <a:t>Alignment length </a:t>
            </a:r>
          </a:p>
          <a:p>
            <a:r>
              <a:rPr lang="en-US" dirty="0">
                <a:latin typeface="Courier" pitchFamily="2" charset="0"/>
              </a:rPr>
              <a:t>Number of mismatches </a:t>
            </a:r>
          </a:p>
          <a:p>
            <a:r>
              <a:rPr lang="en-US" dirty="0">
                <a:latin typeface="Courier" pitchFamily="2" charset="0"/>
              </a:rPr>
              <a:t>Number of gap openings </a:t>
            </a:r>
          </a:p>
          <a:p>
            <a:r>
              <a:rPr lang="en-US" dirty="0">
                <a:latin typeface="Courier" pitchFamily="2" charset="0"/>
              </a:rPr>
              <a:t>Start of alignment in query </a:t>
            </a:r>
          </a:p>
          <a:p>
            <a:r>
              <a:rPr lang="en-US" dirty="0">
                <a:latin typeface="Courier" pitchFamily="2" charset="0"/>
              </a:rPr>
              <a:t>End of alignment in query </a:t>
            </a:r>
          </a:p>
          <a:p>
            <a:r>
              <a:rPr lang="en-US" dirty="0">
                <a:latin typeface="Courier" pitchFamily="2" charset="0"/>
              </a:rPr>
              <a:t>Start of alignment in subject</a:t>
            </a:r>
          </a:p>
          <a:p>
            <a:r>
              <a:rPr lang="en-US" dirty="0">
                <a:latin typeface="Courier" pitchFamily="2" charset="0"/>
              </a:rPr>
              <a:t>End of alignment in subject</a:t>
            </a:r>
          </a:p>
          <a:p>
            <a:r>
              <a:rPr lang="en-US" dirty="0">
                <a:latin typeface="Courier" pitchFamily="2" charset="0"/>
              </a:rPr>
              <a:t>Expect value</a:t>
            </a:r>
          </a:p>
          <a:p>
            <a:r>
              <a:rPr lang="en-US" dirty="0">
                <a:latin typeface="Courier" pitchFamily="2" charset="0"/>
              </a:rPr>
              <a:t>Bit score</a:t>
            </a:r>
          </a:p>
          <a:p>
            <a:r>
              <a:rPr lang="en-US" dirty="0">
                <a:latin typeface="Courier" pitchFamily="2" charset="0"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9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4673-38D3-BF44-B9CF-59DF305C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FBBCE-051C-1643-9089-9C1CF97F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944"/>
            <a:ext cx="12192000" cy="6173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F5F1A-5F10-7349-B2B2-3C11140FBB06}"/>
              </a:ext>
            </a:extLst>
          </p:cNvPr>
          <p:cNvSpPr txBox="1"/>
          <p:nvPr/>
        </p:nvSpPr>
        <p:spPr>
          <a:xfrm>
            <a:off x="123568" y="234778"/>
            <a:ext cx="506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Blast search with an intein containing protein query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E829C-43D4-0747-A404-70010A648CF6}"/>
              </a:ext>
            </a:extLst>
          </p:cNvPr>
          <p:cNvSpPr txBox="1"/>
          <p:nvPr/>
        </p:nvSpPr>
        <p:spPr>
          <a:xfrm rot="2555628">
            <a:off x="3300105" y="4248287"/>
            <a:ext cx="108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Extein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C684B-592E-8F4C-A2A2-311A90D5E702}"/>
              </a:ext>
            </a:extLst>
          </p:cNvPr>
          <p:cNvSpPr txBox="1"/>
          <p:nvPr/>
        </p:nvSpPr>
        <p:spPr>
          <a:xfrm rot="2555628">
            <a:off x="7031846" y="4297714"/>
            <a:ext cx="1081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D0B3A-A2CA-A84D-8EFE-60C5D62F9AEA}"/>
              </a:ext>
            </a:extLst>
          </p:cNvPr>
          <p:cNvSpPr txBox="1"/>
          <p:nvPr/>
        </p:nvSpPr>
        <p:spPr>
          <a:xfrm>
            <a:off x="5253875" y="4248287"/>
            <a:ext cx="102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Intein</a:t>
            </a:r>
          </a:p>
        </p:txBody>
      </p:sp>
    </p:spTree>
    <p:extLst>
      <p:ext uri="{BB962C8B-B14F-4D97-AF65-F5344CB8AC3E}">
        <p14:creationId xmlns:p14="http://schemas.microsoft.com/office/powerpoint/2010/main" val="4221505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2">
            <a:extLst>
              <a:ext uri="{FF2B5EF4-FFF2-40B4-BE49-F238E27FC236}">
                <a16:creationId xmlns:a16="http://schemas.microsoft.com/office/drawing/2014/main" id="{8829CE7A-DCF7-484E-B788-C6C76C1A7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" y="152401"/>
            <a:ext cx="4344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How to get help:  </a:t>
            </a:r>
            <a:r>
              <a:rPr lang="en-US" altLang="en-US" sz="2400" b="1" dirty="0">
                <a:solidFill>
                  <a:srgbClr val="00000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command -h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12AA4C-5A81-6F49-A1E3-1952B0E2B951}"/>
              </a:ext>
            </a:extLst>
          </p:cNvPr>
          <p:cNvSpPr/>
          <p:nvPr/>
        </p:nvSpPr>
        <p:spPr>
          <a:xfrm>
            <a:off x="323152" y="1166842"/>
            <a:ext cx="11545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bash-4.2$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makeblastdb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-h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USAGE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makeblastdb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[-h] [-help]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[-in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input_file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]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input_type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type]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dbtype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molecule_type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[-title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database_title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[-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parse_seqids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Menlo" panose="020B060903080402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hash_index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mask_data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mask_data_files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mask_id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mask_algo_ids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mask_desc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mask_algo_descriptions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gi_mask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gi_mask_name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gi_based_mask_names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 [-out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database_name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max_file_sz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number_of_bytes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 [-logfile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File_Name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taxid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TaxID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[-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taxid_map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TaxIDMapFile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] [-version]</a:t>
            </a:r>
          </a:p>
          <a:p>
            <a:b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DESCRIPTION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  Application to create BLAST databases, version 2.7.1+</a:t>
            </a:r>
          </a:p>
          <a:p>
            <a:b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Use '-help' to print detailed descriptions of command line arguments</a:t>
            </a:r>
          </a:p>
        </p:txBody>
      </p:sp>
    </p:spTree>
    <p:extLst>
      <p:ext uri="{BB962C8B-B14F-4D97-AF65-F5344CB8AC3E}">
        <p14:creationId xmlns:p14="http://schemas.microsoft.com/office/powerpoint/2010/main" val="2504217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E737F2-AF59-974F-9BF6-27A1DC29A120}"/>
              </a:ext>
            </a:extLst>
          </p:cNvPr>
          <p:cNvSpPr txBox="1"/>
          <p:nvPr/>
        </p:nvSpPr>
        <p:spPr>
          <a:xfrm>
            <a:off x="163335" y="281984"/>
            <a:ext cx="937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Default tabular output (–</a:t>
            </a:r>
            <a:r>
              <a:rPr lang="en-US" dirty="0" err="1"/>
              <a:t>outfmt</a:t>
            </a:r>
            <a:r>
              <a:rPr lang="en-US" dirty="0"/>
              <a:t> 6):  (gene 10 from bacteriophage Zhengyi against </a:t>
            </a:r>
            <a:r>
              <a:rPr lang="en-US" dirty="0" err="1"/>
              <a:t>actinophagedb</a:t>
            </a:r>
            <a:r>
              <a:rPr lang="en-US" dirty="0"/>
              <a:t>) 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12183E-841B-D546-B6C4-359DD43E191C}"/>
              </a:ext>
            </a:extLst>
          </p:cNvPr>
          <p:cNvSpPr txBox="1"/>
          <p:nvPr/>
        </p:nvSpPr>
        <p:spPr>
          <a:xfrm>
            <a:off x="163335" y="928315"/>
            <a:ext cx="11546751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Zhengyi	94287_EugeneKrabs_Draft_10	99.463	745	4	0	1	745	1	745	0.0	1544</a:t>
            </a:r>
          </a:p>
          <a:p>
            <a:r>
              <a:rPr lang="en-US" sz="1100" dirty="0"/>
              <a:t>Zhengyi	311157_Unphazed_10	85.542	747	106	1	1	745	1	747	0.0	1338</a:t>
            </a:r>
          </a:p>
          <a:p>
            <a:r>
              <a:rPr lang="en-US" sz="1100" dirty="0"/>
              <a:t>Zhengyi	325083_Xitlalli_Draft_10	85.906	745	103	1	3	745	4	748	0.0	1337</a:t>
            </a:r>
          </a:p>
          <a:p>
            <a:r>
              <a:rPr lang="en-US" sz="1100" dirty="0"/>
              <a:t>Zhengyi	15244_ArMaWen_10	85.542	747	106	1	1	745	1	747	0.0	1337</a:t>
            </a:r>
          </a:p>
          <a:p>
            <a:r>
              <a:rPr lang="en-US" sz="1100" dirty="0"/>
              <a:t>Zhengyi	169244_LilyLou_11	85.408	747	107	1	1	745	1	747	0.0	1335</a:t>
            </a:r>
          </a:p>
          <a:p>
            <a:r>
              <a:rPr lang="en-US" sz="1100" dirty="0"/>
              <a:t>Zhengyi	288178_Stormbreaker_Draft_10	85.638	745	105	1	3	745	4	748	0.0	1332</a:t>
            </a:r>
          </a:p>
          <a:p>
            <a:r>
              <a:rPr lang="en-US" sz="1100" dirty="0"/>
              <a:t>Zhengyi	35842_BlueRugrat_Draft_10	85.599	743	105	1	5	745	3	745	0.0	1330</a:t>
            </a:r>
          </a:p>
          <a:p>
            <a:r>
              <a:rPr lang="en-US" sz="1100" dirty="0"/>
              <a:t>Zhengyi	301381_TinyTimothy_10	84.688	738	105	2	8	745	4	733	0.0	1288</a:t>
            </a:r>
          </a:p>
          <a:p>
            <a:r>
              <a:rPr lang="en-US" sz="1100" dirty="0"/>
              <a:t>Zhengyi	319351_Wesak_10	84.553	738	106	2	8	745	4	733	0.0	1285</a:t>
            </a:r>
          </a:p>
          <a:p>
            <a:r>
              <a:rPr lang="en-US" sz="1100" dirty="0"/>
              <a:t>Zhengyi	233484_Phogo_10	81.392	747	129	4	1	745	1	739	0.0	1245</a:t>
            </a:r>
          </a:p>
          <a:p>
            <a:r>
              <a:rPr lang="en-US" sz="1100" dirty="0"/>
              <a:t>Zhengyi	5978_Alex44_10	81.258	747	130	4	1	745	1	739	0.0	1243</a:t>
            </a:r>
          </a:p>
          <a:p>
            <a:r>
              <a:rPr lang="en-US" sz="1100" dirty="0"/>
              <a:t>Zhengyi	219502_Pabst_Draft_11	75.963	753	165	7	3	745	4	750	0.0	1155</a:t>
            </a:r>
          </a:p>
          <a:p>
            <a:r>
              <a:rPr lang="en-US" sz="1100" dirty="0"/>
              <a:t>Zhengyi	5386_Akoni_10	60.881	772	242	11	5	745	7	749	0.0	889</a:t>
            </a:r>
          </a:p>
          <a:p>
            <a:r>
              <a:rPr lang="en-US" sz="1100" dirty="0"/>
              <a:t>Zhengyi	16330_Ashton_10	60.881	772	242	11	5	745	7	749	0.0	889</a:t>
            </a:r>
          </a:p>
          <a:p>
            <a:r>
              <a:rPr lang="en-US" sz="1100" dirty="0"/>
              <a:t>Zhengyi	6996_AloeVera_Draft_10	61.061	773	239	12	5	745	4	746	0.0	889</a:t>
            </a:r>
          </a:p>
          <a:p>
            <a:r>
              <a:rPr lang="en-US" sz="1100" dirty="0"/>
              <a:t>Zhengyi	307288_Truong_10	60.931	773	240	12	5	745	7	749	0.0	887</a:t>
            </a:r>
          </a:p>
          <a:p>
            <a:r>
              <a:rPr lang="en-US" sz="1100" dirty="0"/>
              <a:t>Zhengyi	97649_Fede_Draft_10	61.282	749	269	13	5	745	4	739	0.0	879</a:t>
            </a:r>
          </a:p>
          <a:p>
            <a:r>
              <a:rPr lang="en-US" sz="1100" dirty="0"/>
              <a:t>Zhengyi	17656_Atraxi_Draft_10	60.610	754	261	12	5	745	4	734	0.0	874</a:t>
            </a:r>
          </a:p>
          <a:p>
            <a:r>
              <a:rPr lang="en-US" sz="1100" dirty="0"/>
              <a:t>Zhengyi	184880_Mazun_Draft_10	60.898	757	248	15	7	745	6	732	0.0	870</a:t>
            </a:r>
          </a:p>
          <a:p>
            <a:r>
              <a:rPr lang="en-US" sz="1100" dirty="0"/>
              <a:t>Zhengyi	234940_PhriedRice_10	60.956	753	254	13	7	745	6	732	0.0	867</a:t>
            </a:r>
          </a:p>
          <a:p>
            <a:r>
              <a:rPr lang="en-US" sz="1100" dirty="0"/>
              <a:t>Zhengyi	234112_Phractured_10	60.956	753	254	13	7	745	6	732	0.0	867</a:t>
            </a:r>
          </a:p>
          <a:p>
            <a:r>
              <a:rPr lang="en-US" sz="1100" dirty="0"/>
              <a:t>Zhengyi	229391_Phedro_10	60.956	753	254	13	7	745	6	732	0.0	867</a:t>
            </a:r>
          </a:p>
          <a:p>
            <a:r>
              <a:rPr lang="en-US" sz="1100" dirty="0"/>
              <a:t>Zhengyi	228522_Pharky_10	60.956	753	254	13	7	745	6	732	0.0	867</a:t>
            </a:r>
          </a:p>
          <a:p>
            <a:r>
              <a:rPr lang="en-US" sz="1100" dirty="0"/>
              <a:t>Zhengyi	14465_Arete_11	37.517	757	416	19	3	745	13	726	1.30e-133	414</a:t>
            </a:r>
          </a:p>
          <a:p>
            <a:r>
              <a:rPr lang="en-US" sz="1100" dirty="0"/>
              <a:t>Zhengyi	45652_Burro_10	37.813	759	403	21	7	745	15	724	3.58e-130	405</a:t>
            </a:r>
          </a:p>
          <a:p>
            <a:r>
              <a:rPr lang="en-US" sz="1100" dirty="0"/>
              <a:t>Zhengyi	13154_Araxxi_10	36.842	760	413	21	5	745	14	725	2.12e-124	390</a:t>
            </a:r>
          </a:p>
          <a:p>
            <a:r>
              <a:rPr lang="en-US" sz="1100" dirty="0"/>
              <a:t>Zhengyi	307086_Troy_42	26.267	750	406	35	6	721	2	638	1.45e-33	139</a:t>
            </a:r>
          </a:p>
          <a:p>
            <a:r>
              <a:rPr lang="en-US" sz="1100" dirty="0"/>
              <a:t>Zhengyi	265199_SamW_42	26.267	750	406	35	6	721	2	638	1.45e-33	139</a:t>
            </a:r>
          </a:p>
          <a:p>
            <a:r>
              <a:rPr lang="en-US" sz="1100" dirty="0"/>
              <a:t>Zhengyi	164472_Lederberg_42	26.267	750	406	35	6	721	2	638	1.45e-33	139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5747F-60D5-E94A-8EB1-27BB758F9F56}"/>
              </a:ext>
            </a:extLst>
          </p:cNvPr>
          <p:cNvSpPr txBox="1"/>
          <p:nvPr/>
        </p:nvSpPr>
        <p:spPr>
          <a:xfrm>
            <a:off x="345989" y="6215449"/>
            <a:ext cx="1131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Often looks strange, because some entries run into the next tab – making the font smaller, or loading it into excel helps.  </a:t>
            </a:r>
          </a:p>
        </p:txBody>
      </p:sp>
    </p:spTree>
    <p:extLst>
      <p:ext uri="{BB962C8B-B14F-4D97-AF65-F5344CB8AC3E}">
        <p14:creationId xmlns:p14="http://schemas.microsoft.com/office/powerpoint/2010/main" val="2398933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E737F2-AF59-974F-9BF6-27A1DC29A120}"/>
              </a:ext>
            </a:extLst>
          </p:cNvPr>
          <p:cNvSpPr txBox="1"/>
          <p:nvPr/>
        </p:nvSpPr>
        <p:spPr>
          <a:xfrm>
            <a:off x="93816" y="133703"/>
            <a:ext cx="12098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Default tabular output (–</a:t>
            </a:r>
            <a:r>
              <a:rPr lang="en-US" dirty="0" err="1"/>
              <a:t>outfmt</a:t>
            </a:r>
            <a:r>
              <a:rPr lang="en-US" dirty="0"/>
              <a:t> 7): gene all proteins in </a:t>
            </a:r>
            <a:r>
              <a:rPr lang="en-US" i="1" dirty="0" err="1"/>
              <a:t>Hfx</a:t>
            </a:r>
            <a:r>
              <a:rPr lang="en-US" i="1" dirty="0"/>
              <a:t>. </a:t>
            </a:r>
            <a:r>
              <a:rPr lang="en-US" i="1" dirty="0" err="1"/>
              <a:t>volcanii</a:t>
            </a:r>
            <a:r>
              <a:rPr lang="en-US" i="1" dirty="0"/>
              <a:t> </a:t>
            </a:r>
            <a:r>
              <a:rPr lang="en-US" dirty="0"/>
              <a:t>genome against a </a:t>
            </a:r>
            <a:r>
              <a:rPr lang="en-US" dirty="0" err="1"/>
              <a:t>nanohaloarchaeal</a:t>
            </a:r>
            <a:r>
              <a:rPr lang="en-US" dirty="0"/>
              <a:t> genome  (strain SG9) 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6BCC5-5157-1E42-B322-BC5A88D5F6C2}"/>
              </a:ext>
            </a:extLst>
          </p:cNvPr>
          <p:cNvSpPr/>
          <p:nvPr/>
        </p:nvSpPr>
        <p:spPr>
          <a:xfrm>
            <a:off x="284205" y="558747"/>
            <a:ext cx="1162358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 Query: WP_004040797.1 hypothetical protein [</a:t>
            </a:r>
            <a:r>
              <a:rPr lang="en-US" sz="1200" dirty="0" err="1"/>
              <a:t>Haloferax</a:t>
            </a:r>
            <a:r>
              <a:rPr lang="en-US" sz="1200" dirty="0"/>
              <a:t> </a:t>
            </a:r>
            <a:r>
              <a:rPr lang="en-US" sz="1200" dirty="0" err="1"/>
              <a:t>volcanii</a:t>
            </a:r>
            <a:r>
              <a:rPr lang="en-US" sz="1200" dirty="0"/>
              <a:t>]</a:t>
            </a:r>
          </a:p>
          <a:p>
            <a:r>
              <a:rPr lang="en-US" sz="1200" dirty="0"/>
              <a:t># Database: SG9.faa</a:t>
            </a:r>
          </a:p>
          <a:p>
            <a:r>
              <a:rPr lang="en-US" sz="1200" dirty="0"/>
              <a:t># Fields: query </a:t>
            </a:r>
            <a:r>
              <a:rPr lang="en-US" sz="1200" dirty="0" err="1"/>
              <a:t>acc.ver</a:t>
            </a:r>
            <a:r>
              <a:rPr lang="en-US" sz="1200" dirty="0"/>
              <a:t>, subject </a:t>
            </a:r>
            <a:r>
              <a:rPr lang="en-US" sz="1200" dirty="0" err="1"/>
              <a:t>acc.ver</a:t>
            </a:r>
            <a:r>
              <a:rPr lang="en-US" sz="1200" dirty="0"/>
              <a:t>, % identity, alignment length, mismatches, gap opens, q. start, q. end, s. start, s. end, </a:t>
            </a:r>
            <a:r>
              <a:rPr lang="en-US" sz="1200" dirty="0" err="1"/>
              <a:t>evalue</a:t>
            </a:r>
            <a:r>
              <a:rPr lang="en-US" sz="1200" dirty="0"/>
              <a:t>, bit score</a:t>
            </a:r>
          </a:p>
          <a:p>
            <a:r>
              <a:rPr lang="en-US" sz="1200" dirty="0"/>
              <a:t># 11 hits found</a:t>
            </a:r>
          </a:p>
          <a:p>
            <a:r>
              <a:rPr lang="en-US" sz="1200" dirty="0"/>
              <a:t>WP_004040797.1	AOV94602.1	45.000	20	11	0	66	85	1240	1259	0.14	26.6</a:t>
            </a:r>
          </a:p>
          <a:p>
            <a:r>
              <a:rPr lang="en-US" sz="1200" dirty="0"/>
              <a:t>WP_004040797.1	AOV95267.1	27.273	66	38	3	25	84	354	415	0.37	25.4</a:t>
            </a:r>
          </a:p>
          <a:p>
            <a:r>
              <a:rPr lang="en-US" sz="1200" dirty="0"/>
              <a:t>WP_004040797.1	AOV94348.1	50.000	14	7	0	104	117	44	57	2.8	22.7</a:t>
            </a:r>
          </a:p>
          <a:p>
            <a:r>
              <a:rPr lang="en-US" sz="1200" dirty="0"/>
              <a:t>WP_004040797.1	AOV94453.1	25.000	60	43	1	57	116	352	409	3.2	22.7</a:t>
            </a:r>
          </a:p>
          <a:p>
            <a:r>
              <a:rPr lang="en-US" sz="1200" dirty="0"/>
              <a:t>WP_004040797.1	AOV94962.1	27.869	61	42	2	15	73	547	607	3.2	22.3</a:t>
            </a:r>
          </a:p>
          <a:p>
            <a:r>
              <a:rPr lang="en-US" sz="1200" dirty="0"/>
              <a:t>WP_004040797.1	AOV94961.1	20.909	110	75	3	10	117	8	107	4.0	21.9</a:t>
            </a:r>
          </a:p>
          <a:p>
            <a:r>
              <a:rPr lang="en-US" sz="1200" dirty="0"/>
              <a:t>WP_004040797.1	AOV94654.1	66.667	15	5	0	82	96	314	328	6.7	21.6</a:t>
            </a:r>
          </a:p>
          <a:p>
            <a:r>
              <a:rPr lang="en-US" sz="1200" dirty="0"/>
              <a:t>WP_004040797.1	AOV94708.1	37.500	24	15	0	62	85	8	31	6.9	21.6</a:t>
            </a:r>
          </a:p>
          <a:p>
            <a:r>
              <a:rPr lang="en-US" sz="1200" dirty="0"/>
              <a:t>WP_004040797.1	AOV94738.1	41.935	31	18	0	30	60	487	517	7.9	21.2</a:t>
            </a:r>
          </a:p>
          <a:p>
            <a:r>
              <a:rPr lang="en-US" sz="1200" dirty="0"/>
              <a:t>WP_004040797.1	AOV94984.1	37.143	35	20	1	27	59	722	756	8.7	21.2</a:t>
            </a:r>
          </a:p>
          <a:p>
            <a:r>
              <a:rPr lang="en-US" sz="1200" dirty="0"/>
              <a:t>WP_004040797.1	AOV94472.1	28.235	85	57	1	6	86	142	226	9.4	21.2</a:t>
            </a:r>
          </a:p>
          <a:p>
            <a:r>
              <a:rPr lang="en-US" sz="1200" dirty="0"/>
              <a:t># BLASTP 2.7.1+</a:t>
            </a:r>
          </a:p>
          <a:p>
            <a:r>
              <a:rPr lang="en-US" sz="1200" dirty="0"/>
              <a:t># Query: WP_004040798.1 hypothetical protein [</a:t>
            </a:r>
            <a:r>
              <a:rPr lang="en-US" sz="1200" dirty="0" err="1"/>
              <a:t>Haloferax</a:t>
            </a:r>
            <a:r>
              <a:rPr lang="en-US" sz="1200" dirty="0"/>
              <a:t> </a:t>
            </a:r>
            <a:r>
              <a:rPr lang="en-US" sz="1200" dirty="0" err="1"/>
              <a:t>volcanii</a:t>
            </a:r>
            <a:r>
              <a:rPr lang="en-US" sz="1200" dirty="0"/>
              <a:t>]</a:t>
            </a:r>
          </a:p>
          <a:p>
            <a:r>
              <a:rPr lang="en-US" sz="1200" dirty="0"/>
              <a:t># Database: SG9.faa</a:t>
            </a:r>
          </a:p>
          <a:p>
            <a:r>
              <a:rPr lang="en-US" sz="1200" dirty="0"/>
              <a:t># Fields: query </a:t>
            </a:r>
            <a:r>
              <a:rPr lang="en-US" sz="1200" dirty="0" err="1"/>
              <a:t>acc.ver</a:t>
            </a:r>
            <a:r>
              <a:rPr lang="en-US" sz="1200" dirty="0"/>
              <a:t>, subject </a:t>
            </a:r>
            <a:r>
              <a:rPr lang="en-US" sz="1200" dirty="0" err="1"/>
              <a:t>acc.ver</a:t>
            </a:r>
            <a:r>
              <a:rPr lang="en-US" sz="1200" dirty="0"/>
              <a:t>, % identity, alignment length, mismatches, gap opens, q. start, q. end, s. start, s. end, </a:t>
            </a:r>
            <a:r>
              <a:rPr lang="en-US" sz="1200" dirty="0" err="1"/>
              <a:t>evalue</a:t>
            </a:r>
            <a:r>
              <a:rPr lang="en-US" sz="1200" dirty="0"/>
              <a:t>, bit score</a:t>
            </a:r>
          </a:p>
          <a:p>
            <a:r>
              <a:rPr lang="en-US" sz="1200" dirty="0"/>
              <a:t># 2 hits found</a:t>
            </a:r>
          </a:p>
          <a:p>
            <a:r>
              <a:rPr lang="en-US" sz="1200" dirty="0"/>
              <a:t>WP_004040798.1	AOV95137.1	28.889	45	32	0	7	51	15	59	0.23	25.8</a:t>
            </a:r>
          </a:p>
          <a:p>
            <a:r>
              <a:rPr lang="en-US" sz="1200" dirty="0"/>
              <a:t>WP_004040798.1	AOV95296.1	50.000	14	7	0	125	138	243	256	6.7	22.3</a:t>
            </a:r>
          </a:p>
          <a:p>
            <a:r>
              <a:rPr lang="en-US" sz="1200" dirty="0"/>
              <a:t># BLASTP 2.7.1+</a:t>
            </a:r>
          </a:p>
          <a:p>
            <a:r>
              <a:rPr lang="en-US" sz="1200" dirty="0"/>
              <a:t># Query: WP_004040800.1 hypothetical protein [</a:t>
            </a:r>
            <a:r>
              <a:rPr lang="en-US" sz="1200" dirty="0" err="1"/>
              <a:t>Haloferax</a:t>
            </a:r>
            <a:r>
              <a:rPr lang="en-US" sz="1200" dirty="0"/>
              <a:t> </a:t>
            </a:r>
            <a:r>
              <a:rPr lang="en-US" sz="1200" dirty="0" err="1"/>
              <a:t>volcanii</a:t>
            </a:r>
            <a:r>
              <a:rPr lang="en-US" sz="1200" dirty="0"/>
              <a:t>]</a:t>
            </a:r>
          </a:p>
          <a:p>
            <a:r>
              <a:rPr lang="en-US" sz="1200" dirty="0"/>
              <a:t># Database: SG9.faa</a:t>
            </a:r>
          </a:p>
          <a:p>
            <a:r>
              <a:rPr lang="en-US" sz="1200" dirty="0"/>
              <a:t># Fields: query </a:t>
            </a:r>
            <a:r>
              <a:rPr lang="en-US" sz="1200" dirty="0" err="1"/>
              <a:t>acc.ver</a:t>
            </a:r>
            <a:r>
              <a:rPr lang="en-US" sz="1200" dirty="0"/>
              <a:t>, subject </a:t>
            </a:r>
            <a:r>
              <a:rPr lang="en-US" sz="1200" dirty="0" err="1"/>
              <a:t>acc.ver</a:t>
            </a:r>
            <a:r>
              <a:rPr lang="en-US" sz="1200" dirty="0"/>
              <a:t>, % identity, alignment length, mismatches, gap opens, q. start, q. end, s. start, s. end, </a:t>
            </a:r>
            <a:r>
              <a:rPr lang="en-US" sz="1200" dirty="0" err="1"/>
              <a:t>evalue</a:t>
            </a:r>
            <a:r>
              <a:rPr lang="en-US" sz="1200" dirty="0"/>
              <a:t>, bit score</a:t>
            </a:r>
          </a:p>
          <a:p>
            <a:r>
              <a:rPr lang="en-US" sz="1200" dirty="0"/>
              <a:t># 13 hits found</a:t>
            </a:r>
          </a:p>
          <a:p>
            <a:r>
              <a:rPr lang="en-US" sz="1200" dirty="0"/>
              <a:t>WP_004040800.1	AOV94411.1	30.645	62	42	1	247	307	18	79	0.83	26.2</a:t>
            </a:r>
          </a:p>
          <a:p>
            <a:r>
              <a:rPr lang="en-US" sz="1200" dirty="0"/>
              <a:t>...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02754-4A60-CE4D-AECB-4E8F7123FA81}"/>
              </a:ext>
            </a:extLst>
          </p:cNvPr>
          <p:cNvSpPr txBox="1"/>
          <p:nvPr/>
        </p:nvSpPr>
        <p:spPr>
          <a:xfrm>
            <a:off x="333632" y="6227805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Continues for all ~4000 genes in the </a:t>
            </a:r>
            <a:r>
              <a:rPr lang="en-US" i="1" dirty="0" err="1"/>
              <a:t>Haloferax</a:t>
            </a:r>
            <a:r>
              <a:rPr lang="en-US" i="1" dirty="0"/>
              <a:t> </a:t>
            </a:r>
            <a:r>
              <a:rPr lang="en-US" i="1" dirty="0" err="1"/>
              <a:t>volcanii</a:t>
            </a:r>
            <a:r>
              <a:rPr lang="en-US" i="1" dirty="0"/>
              <a:t> </a:t>
            </a:r>
            <a:r>
              <a:rPr lang="en-US" dirty="0"/>
              <a:t>genome.  </a:t>
            </a:r>
          </a:p>
        </p:txBody>
      </p:sp>
    </p:spTree>
    <p:extLst>
      <p:ext uri="{BB962C8B-B14F-4D97-AF65-F5344CB8AC3E}">
        <p14:creationId xmlns:p14="http://schemas.microsoft.com/office/powerpoint/2010/main" val="2211019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>
            <a:extLst>
              <a:ext uri="{FF2B5EF4-FFF2-40B4-BE49-F238E27FC236}">
                <a16:creationId xmlns:a16="http://schemas.microsoft.com/office/drawing/2014/main" id="{03ACDE14-EF2E-7543-A004-5D075840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14401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The favored operating system flavor in computational biology is UNIX/LINUX.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The command line is similar to DOS.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Some of the frequently used commands are </a:t>
            </a:r>
            <a:r>
              <a:rPr lang="en-US" altLang="en-US" sz="2000" b="1">
                <a:solidFill>
                  <a:srgbClr val="000000"/>
                </a:solidFill>
                <a:hlinkClick r:id="rId3"/>
              </a:rPr>
              <a:t>here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D8700084-B6AF-8A43-9933-27D1DA9746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Command Line </a:t>
            </a:r>
          </a:p>
        </p:txBody>
      </p:sp>
      <p:sp>
        <p:nvSpPr>
          <p:cNvPr id="67587" name="Text Box 4">
            <a:extLst>
              <a:ext uri="{FF2B5EF4-FFF2-40B4-BE49-F238E27FC236}">
                <a16:creationId xmlns:a16="http://schemas.microsoft.com/office/drawing/2014/main" id="{CFC06422-51AD-DE4D-9F8F-78F417C33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38401"/>
            <a:ext cx="33845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pwd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ls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ls –l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  <a:hlinkClick r:id="rId4"/>
              </a:rPr>
              <a:t>chmod</a:t>
            </a:r>
            <a:endParaRPr lang="en-US" altLang="en-US" sz="2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chmod a+x blastall.sh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chmod 755 *.sh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cd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cd 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cd $HOME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passwd</a:t>
            </a:r>
          </a:p>
        </p:txBody>
      </p:sp>
      <p:sp>
        <p:nvSpPr>
          <p:cNvPr id="67588" name="Text Box 5">
            <a:extLst>
              <a:ext uri="{FF2B5EF4-FFF2-40B4-BE49-F238E27FC236}">
                <a16:creationId xmlns:a16="http://schemas.microsoft.com/office/drawing/2014/main" id="{B0C2B699-FE77-5848-9C24-72703E72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8401"/>
            <a:ext cx="4038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ps 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ps aux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rm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more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cat 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vi (text editor)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ps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ps aux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ssh</a:t>
            </a:r>
            <a:b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sftp</a:t>
            </a:r>
          </a:p>
        </p:txBody>
      </p:sp>
      <p:sp>
        <p:nvSpPr>
          <p:cNvPr id="67589" name="Text Box 6">
            <a:extLst>
              <a:ext uri="{FF2B5EF4-FFF2-40B4-BE49-F238E27FC236}">
                <a16:creationId xmlns:a16="http://schemas.microsoft.com/office/drawing/2014/main" id="{12A5A6AE-BCAD-1446-95B9-966AB938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15001"/>
            <a:ext cx="8522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For windows an </a:t>
            </a:r>
            <a:r>
              <a:rPr lang="ja-JP" altLang="en-US" sz="2400" b="1">
                <a:solidFill>
                  <a:srgbClr val="000000"/>
                </a:solidFill>
              </a:rPr>
              <a:t>“</a:t>
            </a:r>
            <a:r>
              <a:rPr lang="en-US" altLang="ja-JP" sz="2400" b="1">
                <a:solidFill>
                  <a:srgbClr val="000000"/>
                </a:solidFill>
              </a:rPr>
              <a:t>ok</a:t>
            </a:r>
            <a:r>
              <a:rPr lang="ja-JP" altLang="en-US" sz="2400" b="1">
                <a:solidFill>
                  <a:srgbClr val="000000"/>
                </a:solidFill>
              </a:rPr>
              <a:t>”</a:t>
            </a:r>
            <a:r>
              <a:rPr lang="en-US" altLang="ja-JP" sz="2400" b="1">
                <a:solidFill>
                  <a:srgbClr val="000000"/>
                </a:solidFill>
              </a:rPr>
              <a:t> ssh program is </a:t>
            </a:r>
            <a:r>
              <a:rPr lang="en-US" altLang="ja-JP" sz="2400" b="1">
                <a:solidFill>
                  <a:srgbClr val="000000"/>
                </a:solidFill>
                <a:hlinkClick r:id="rId5"/>
              </a:rPr>
              <a:t>putty</a:t>
            </a:r>
            <a:r>
              <a:rPr lang="en-US" altLang="ja-JP" sz="2400" b="1">
                <a:solidFill>
                  <a:srgbClr val="000000"/>
                </a:solidFill>
              </a:rPr>
              <a:t>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UConn also has a site license for the ssh program from </a:t>
            </a:r>
            <a:r>
              <a:rPr lang="en-US" altLang="en-US" sz="2400" b="1">
                <a:solidFill>
                  <a:srgbClr val="000000"/>
                </a:solidFill>
                <a:hlinkClick r:id="rId6" action="ppaction://hlinkfile"/>
              </a:rPr>
              <a:t>ssh.com 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19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2">
            <a:extLst>
              <a:ext uri="{FF2B5EF4-FFF2-40B4-BE49-F238E27FC236}">
                <a16:creationId xmlns:a16="http://schemas.microsoft.com/office/drawing/2014/main" id="{459FBC35-F951-A848-9A80-7EDD6FEC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28601"/>
            <a:ext cx="700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How to get help on </a:t>
            </a:r>
            <a:r>
              <a:rPr lang="en-US" altLang="en-US" sz="2400" b="1" dirty="0" err="1">
                <a:solidFill>
                  <a:srgbClr val="000000"/>
                </a:solidFill>
              </a:rPr>
              <a:t>unix</a:t>
            </a:r>
            <a:r>
              <a:rPr lang="en-US" altLang="en-US" sz="2400" b="1" dirty="0">
                <a:solidFill>
                  <a:srgbClr val="000000"/>
                </a:solidFill>
              </a:rPr>
              <a:t> commands:  man </a:t>
            </a:r>
            <a:r>
              <a:rPr lang="en-US" altLang="en-US" sz="2400" b="1" dirty="0">
                <a:solidFill>
                  <a:srgbClr val="00000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command</a:t>
            </a:r>
          </a:p>
        </p:txBody>
      </p:sp>
      <p:pic>
        <p:nvPicPr>
          <p:cNvPr id="69634" name="Picture 3">
            <a:extLst>
              <a:ext uri="{FF2B5EF4-FFF2-40B4-BE49-F238E27FC236}">
                <a16:creationId xmlns:a16="http://schemas.microsoft.com/office/drawing/2014/main" id="{DD27A99C-08C5-B34B-8103-C095A309C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890589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32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2">
            <a:extLst>
              <a:ext uri="{FF2B5EF4-FFF2-40B4-BE49-F238E27FC236}">
                <a16:creationId xmlns:a16="http://schemas.microsoft.com/office/drawing/2014/main" id="{FC2D2A51-F4A7-064D-981A-8CB46DEAB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28601"/>
            <a:ext cx="2500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How to get help:  </a:t>
            </a:r>
            <a:br>
              <a:rPr lang="en-US" altLang="en-US" sz="2400" b="1">
                <a:solidFill>
                  <a:srgbClr val="000000"/>
                </a:solidFill>
              </a:rPr>
            </a:br>
            <a:r>
              <a:rPr lang="en-US" altLang="en-US" sz="2400" b="1">
                <a:solidFill>
                  <a:srgbClr val="000000"/>
                </a:solidFill>
              </a:rPr>
              <a:t>man </a:t>
            </a:r>
            <a:r>
              <a:rPr lang="en-US" altLang="en-US" sz="2400" b="1">
                <a:solidFill>
                  <a:srgbClr val="00000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command</a:t>
            </a:r>
          </a:p>
        </p:txBody>
      </p:sp>
      <p:pic>
        <p:nvPicPr>
          <p:cNvPr id="70658" name="Picture 1">
            <a:extLst>
              <a:ext uri="{FF2B5EF4-FFF2-40B4-BE49-F238E27FC236}">
                <a16:creationId xmlns:a16="http://schemas.microsoft.com/office/drawing/2014/main" id="{F49A4A71-913F-9748-B81D-607E2FB1E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0"/>
            <a:ext cx="5543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4">
            <a:extLst>
              <a:ext uri="{FF2B5EF4-FFF2-40B4-BE49-F238E27FC236}">
                <a16:creationId xmlns:a16="http://schemas.microsoft.com/office/drawing/2014/main" id="{FE3943D7-61A7-F04C-9D7A-257C952B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155700"/>
            <a:ext cx="3200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man often gives too much information, 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b="1" dirty="0">
                <a:solidFill>
                  <a:srgbClr val="000000"/>
                </a:solidFill>
              </a:rPr>
              <a:t>google is a great alternative</a:t>
            </a:r>
            <a:r>
              <a:rPr lang="en-US" altLang="en-US" sz="1800" dirty="0">
                <a:solidFill>
                  <a:srgbClr val="000000"/>
                </a:solidFill>
              </a:rPr>
              <a:t>.  </a:t>
            </a:r>
          </a:p>
        </p:txBody>
      </p:sp>
      <p:pic>
        <p:nvPicPr>
          <p:cNvPr id="70660" name="Picture 6">
            <a:extLst>
              <a:ext uri="{FF2B5EF4-FFF2-40B4-BE49-F238E27FC236}">
                <a16:creationId xmlns:a16="http://schemas.microsoft.com/office/drawing/2014/main" id="{EA7B138A-BE45-D64E-8981-2218D2726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3" y="2078038"/>
            <a:ext cx="4430681" cy="46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09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4A0526A9-D50D-6542-B604-365519CEF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UNIX</a:t>
            </a:r>
          </a:p>
        </p:txBody>
      </p:sp>
      <p:sp>
        <p:nvSpPr>
          <p:cNvPr id="71682" name="Text Box 3">
            <a:extLst>
              <a:ext uri="{FF2B5EF4-FFF2-40B4-BE49-F238E27FC236}">
                <a16:creationId xmlns:a16="http://schemas.microsoft.com/office/drawing/2014/main" id="{779101D0-115B-0540-BF3D-FB5695554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14400"/>
            <a:ext cx="8991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Basic UNIX commands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 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ls, cd,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chmod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cp, rm,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mkdir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more (or) less, vi,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ps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, kill </a:t>
            </a:r>
            <a:r>
              <a:rPr lang="en-US" altLang="en-US" sz="2400" dirty="0">
                <a:solidFill>
                  <a:srgbClr val="000000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9, 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brief listing is 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here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u="sng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chmod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is a particular pain in the ... . </a:t>
            </a:r>
            <a:b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Under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unix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every file has an owner and the owner, his group and everyone else have permissions to read, write and/or execute the file (or they don</a:t>
            </a:r>
            <a:r>
              <a:rPr lang="ja-JP" altLang="en-US" sz="20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t). If you want to see which permissions are currently assigned to your files, type ls -l at the command prompt. </a:t>
            </a:r>
            <a:b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chmod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a+x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*.pl gives everyone execute permission for all files that end with .pl the * is a wildcard. (warning don't ever use rm in conjunction with *) 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For more on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chmod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type  </a:t>
            </a:r>
            <a:r>
              <a:rPr lang="ja-JP" altLang="en-US" sz="2000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Courier New" panose="02070309020205020404" pitchFamily="49" charset="0"/>
              </a:rPr>
              <a:t>man </a:t>
            </a:r>
            <a:r>
              <a:rPr lang="en-US" altLang="ja-JP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chmod</a:t>
            </a:r>
            <a:r>
              <a:rPr lang="ja-JP" altLang="en-US" sz="2000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or see </a:t>
            </a:r>
            <a:r>
              <a:rPr lang="en-US" altLang="ja-JP" sz="2000" u="sng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here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. </a:t>
            </a:r>
            <a:b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(In the OSX GUI you can control click at a file, and change permissions in the info box). Most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ssh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clients (FUGU and SSH) allow you to use a GUI to change file permissions (in FUGU ctrl click).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9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836A33A3-2E4C-F84B-B695-A58517951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Unix - command line interface</a:t>
            </a:r>
          </a:p>
        </p:txBody>
      </p:sp>
      <p:sp>
        <p:nvSpPr>
          <p:cNvPr id="73730" name="Text Box 3">
            <a:extLst>
              <a:ext uri="{FF2B5EF4-FFF2-40B4-BE49-F238E27FC236}">
                <a16:creationId xmlns:a16="http://schemas.microsoft.com/office/drawing/2014/main" id="{00CA7A46-0D23-A74C-B1FA-510F6EB1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73731" name="Text Box 4">
            <a:extLst>
              <a:ext uri="{FF2B5EF4-FFF2-40B4-BE49-F238E27FC236}">
                <a16:creationId xmlns:a16="http://schemas.microsoft.com/office/drawing/2014/main" id="{7A5C87F4-8BCC-9343-A94A-98FBD833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1119189"/>
            <a:ext cx="86264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If you tried to execute a command, and you made a mistake, for example, you mistyped a file name, </a:t>
            </a:r>
            <a:r>
              <a:rPr lang="en-US" altLang="en-US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you can recall the last command using the up arrow</a:t>
            </a:r>
            <a:r>
              <a:rPr lang="en-US" altLang="en-US" sz="2400" b="1" dirty="0">
                <a:solidFill>
                  <a:srgbClr val="000000"/>
                </a:solidFill>
              </a:rPr>
              <a:t> (down arrow for more recent).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If you are tired typing long filenames, you can use the </a:t>
            </a:r>
            <a:r>
              <a:rPr lang="en-US" altLang="en-US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tab key to complete the line</a:t>
            </a:r>
            <a:r>
              <a:rPr lang="en-US" altLang="en-US" sz="2400" b="1" dirty="0">
                <a:solidFill>
                  <a:srgbClr val="000000"/>
                </a:solidFill>
              </a:rPr>
              <a:t>, provided there is only one way to complete the line.  </a:t>
            </a:r>
            <a:r>
              <a:rPr lang="en-US" altLang="en-US" sz="2400" b="1" dirty="0" err="1">
                <a:solidFill>
                  <a:srgbClr val="000000"/>
                </a:solidFill>
              </a:rPr>
              <a:t>E.g</a:t>
            </a:r>
            <a:r>
              <a:rPr lang="en-US" altLang="en-US" sz="2400" b="1" dirty="0">
                <a:solidFill>
                  <a:srgbClr val="000000"/>
                </a:solidFill>
              </a:rPr>
              <a:t>:  cd /Desktop could be replaced by cd /D&lt;tab&gt;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If there are two or more choices you hear a boing, if you hit &lt;tab&gt; again, you get a list of choices.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If you want to become more familiar with the </a:t>
            </a:r>
            <a:r>
              <a:rPr lang="en-US" altLang="en-US" sz="2400" b="1" dirty="0" err="1">
                <a:solidFill>
                  <a:srgbClr val="000000"/>
                </a:solidFill>
              </a:rPr>
              <a:t>unix</a:t>
            </a:r>
            <a:r>
              <a:rPr lang="en-US" altLang="en-US" sz="2400" b="1" dirty="0">
                <a:solidFill>
                  <a:srgbClr val="000000"/>
                </a:solidFill>
              </a:rPr>
              <a:t> command line, the code-academy has a good introduction 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hlinkClick r:id="rId3"/>
              </a:rPr>
              <a:t>https://www.codecademy.com/courses/learn-the-command-line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8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C1F5356B-511A-AB43-8270-8B3CF1996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638" y="-233364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characters at the end of lines</a:t>
            </a:r>
          </a:p>
        </p:txBody>
      </p:sp>
      <p:sp>
        <p:nvSpPr>
          <p:cNvPr id="75778" name="Text Box 3">
            <a:extLst>
              <a:ext uri="{FF2B5EF4-FFF2-40B4-BE49-F238E27FC236}">
                <a16:creationId xmlns:a16="http://schemas.microsoft.com/office/drawing/2014/main" id="{AD849ECB-A226-9542-A811-01615A1B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75779" name="Text Box 4">
            <a:extLst>
              <a:ext uri="{FF2B5EF4-FFF2-40B4-BE49-F238E27FC236}">
                <a16:creationId xmlns:a16="http://schemas.microsoft.com/office/drawing/2014/main" id="{F79F1D70-ACCD-1B49-9413-C4E9E999F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35" y="909636"/>
            <a:ext cx="1193662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File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tranfers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from Windows to UNIX and return: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End of Line characters are a problem. Under Windows DO NOT use notepad, it does not understand UNIX newline symbols 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\n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Best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write your programs under UNIX using vi or vim (or any other editor you are comfortable with)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2nd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best is to use a text editor like </a:t>
            </a:r>
            <a:r>
              <a:rPr lang="en-US" altLang="en-US" sz="1800" u="sng" dirty="0" err="1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bbedit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(very nice and free program for UNIX). Like vi and vim it provides context dependent coloring.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3rd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best is to remove end of line symbols in a UNIX editor or use sed (Stream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EDitor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) after you transferred the file: 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sed s/.$// 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name_of_WINDOWS_infile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US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name_of_UNIX_outfile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 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(This replaces the last non letter character before the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eol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($) with nothing)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Some versions of office allow to save files as UNIX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textfiles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, but ...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 related problem is encountered by Mac users. Many older text editors will use MAC carriage returns at the end of the line. Most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unix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programs will not be able to handle these. In a terminal window you could use the following command to convert your file: </a:t>
            </a:r>
            <a:b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tr 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\r' 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\n' &lt; </a:t>
            </a:r>
            <a:r>
              <a:rPr lang="en-US" altLang="ja-JP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name_of_the_Mac_file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 &gt; </a:t>
            </a:r>
            <a:r>
              <a:rPr lang="en-US" altLang="ja-JP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name_of_the_unix_file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</a:rPr>
              <a:t> 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EoL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confusion is very inconvenient, but there really is no easy solution, tough luck; and you better know about this in case something goes wrong.</a:t>
            </a:r>
          </a:p>
        </p:txBody>
      </p:sp>
    </p:spTree>
    <p:extLst>
      <p:ext uri="{BB962C8B-B14F-4D97-AF65-F5344CB8AC3E}">
        <p14:creationId xmlns:p14="http://schemas.microsoft.com/office/powerpoint/2010/main" val="3284049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207788D7-E0B5-E440-B10A-40C02377B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Special characters: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4A0B25A3-75DA-F84A-A296-F5D42EEB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65326"/>
            <a:ext cx="186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\n #newline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\t #tab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09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15600" y="2339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 err="1"/>
              <a:t>PauloDiaboli</a:t>
            </a:r>
            <a:r>
              <a:rPr lang="en" dirty="0"/>
              <a:t> Terminase </a:t>
            </a:r>
            <a:r>
              <a:rPr lang="en" dirty="0" err="1"/>
              <a:t>Blastp</a:t>
            </a:r>
            <a:r>
              <a:rPr lang="en" dirty="0"/>
              <a:t> Search on </a:t>
            </a:r>
            <a:r>
              <a:rPr lang="en" dirty="0" err="1"/>
              <a:t>PhagesDB</a:t>
            </a:r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38399" y="1522267"/>
            <a:ext cx="5835365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34" y="1356967"/>
            <a:ext cx="5835365" cy="5341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8"/>
          <p:cNvCxnSpPr>
            <a:cxnSpLocks/>
          </p:cNvCxnSpPr>
          <p:nvPr/>
        </p:nvCxnSpPr>
        <p:spPr>
          <a:xfrm flipH="1" flipV="1">
            <a:off x="3965439" y="5736567"/>
            <a:ext cx="3482302" cy="3655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8"/>
          <p:cNvSpPr txBox="1"/>
          <p:nvPr/>
        </p:nvSpPr>
        <p:spPr>
          <a:xfrm>
            <a:off x="7447741" y="5465368"/>
            <a:ext cx="2429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Intein only</a:t>
            </a:r>
            <a:endParaRPr sz="2400" dirty="0"/>
          </a:p>
        </p:txBody>
      </p:sp>
      <p:cxnSp>
        <p:nvCxnSpPr>
          <p:cNvPr id="91" name="Google Shape;91;p18"/>
          <p:cNvCxnSpPr>
            <a:cxnSpLocks/>
          </p:cNvCxnSpPr>
          <p:nvPr/>
        </p:nvCxnSpPr>
        <p:spPr>
          <a:xfrm flipH="1" flipV="1">
            <a:off x="5927834" y="4315168"/>
            <a:ext cx="1965333" cy="26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8"/>
          <p:cNvSpPr txBox="1"/>
          <p:nvPr/>
        </p:nvSpPr>
        <p:spPr>
          <a:xfrm>
            <a:off x="7879766" y="4061767"/>
            <a:ext cx="365103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More divergent Extein only</a:t>
            </a:r>
            <a:endParaRPr sz="2400" dirty="0"/>
          </a:p>
        </p:txBody>
      </p:sp>
      <p:sp>
        <p:nvSpPr>
          <p:cNvPr id="93" name="Google Shape;93;p18"/>
          <p:cNvSpPr txBox="1"/>
          <p:nvPr/>
        </p:nvSpPr>
        <p:spPr>
          <a:xfrm>
            <a:off x="8155833" y="2262852"/>
            <a:ext cx="2429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Extein and Intein</a:t>
            </a:r>
            <a:endParaRPr sz="2400"/>
          </a:p>
        </p:txBody>
      </p:sp>
      <p:cxnSp>
        <p:nvCxnSpPr>
          <p:cNvPr id="94" name="Google Shape;94;p18"/>
          <p:cNvCxnSpPr>
            <a:cxnSpLocks/>
          </p:cNvCxnSpPr>
          <p:nvPr/>
        </p:nvCxnSpPr>
        <p:spPr>
          <a:xfrm flipH="1">
            <a:off x="5927834" y="2543051"/>
            <a:ext cx="22279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91;p18">
            <a:extLst>
              <a:ext uri="{FF2B5EF4-FFF2-40B4-BE49-F238E27FC236}">
                <a16:creationId xmlns:a16="http://schemas.microsoft.com/office/drawing/2014/main" id="{F89FB418-85EE-4F49-B3D2-69FFD89D251B}"/>
              </a:ext>
            </a:extLst>
          </p:cNvPr>
          <p:cNvCxnSpPr>
            <a:cxnSpLocks/>
          </p:cNvCxnSpPr>
          <p:nvPr/>
        </p:nvCxnSpPr>
        <p:spPr>
          <a:xfrm flipH="1" flipV="1">
            <a:off x="5927834" y="3007152"/>
            <a:ext cx="2175540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92;p18">
            <a:extLst>
              <a:ext uri="{FF2B5EF4-FFF2-40B4-BE49-F238E27FC236}">
                <a16:creationId xmlns:a16="http://schemas.microsoft.com/office/drawing/2014/main" id="{75530530-245D-8245-B253-1653F546513C}"/>
              </a:ext>
            </a:extLst>
          </p:cNvPr>
          <p:cNvSpPr txBox="1"/>
          <p:nvPr/>
        </p:nvSpPr>
        <p:spPr>
          <a:xfrm>
            <a:off x="8089974" y="2726953"/>
            <a:ext cx="2429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Extein only</a:t>
            </a:r>
            <a:endParaRPr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205BB-BA67-EF4B-9082-43D514BBB633}"/>
              </a:ext>
            </a:extLst>
          </p:cNvPr>
          <p:cNvSpPr txBox="1"/>
          <p:nvPr/>
        </p:nvSpPr>
        <p:spPr>
          <a:xfrm rot="2555628">
            <a:off x="684014" y="3333805"/>
            <a:ext cx="1169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Extein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CAC8BB-480E-2A48-AD94-0709FDD86ABE}"/>
              </a:ext>
            </a:extLst>
          </p:cNvPr>
          <p:cNvSpPr txBox="1"/>
          <p:nvPr/>
        </p:nvSpPr>
        <p:spPr>
          <a:xfrm rot="2555628">
            <a:off x="3795076" y="3522991"/>
            <a:ext cx="1169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Extein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468D0E-55AF-2A4F-BDBA-68A223445196}"/>
              </a:ext>
            </a:extLst>
          </p:cNvPr>
          <p:cNvSpPr txBox="1"/>
          <p:nvPr/>
        </p:nvSpPr>
        <p:spPr>
          <a:xfrm>
            <a:off x="1920686" y="4066957"/>
            <a:ext cx="102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917FC-C241-7740-AFB1-CE92290F699D}"/>
              </a:ext>
            </a:extLst>
          </p:cNvPr>
          <p:cNvSpPr txBox="1"/>
          <p:nvPr/>
        </p:nvSpPr>
        <p:spPr>
          <a:xfrm>
            <a:off x="3494160" y="5978174"/>
            <a:ext cx="82822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Note: blast tries to extend the alignment.  Consequently, the boundaries are not always reliable.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F3106FE-7873-DA43-A272-B4594A98BC57}"/>
              </a:ext>
            </a:extLst>
          </p:cNvPr>
          <p:cNvSpPr/>
          <p:nvPr/>
        </p:nvSpPr>
        <p:spPr>
          <a:xfrm>
            <a:off x="5695407" y="2465295"/>
            <a:ext cx="95172" cy="2616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7D31D72-8788-D347-BBBD-4191BA068DE9}"/>
              </a:ext>
            </a:extLst>
          </p:cNvPr>
          <p:cNvSpPr/>
          <p:nvPr/>
        </p:nvSpPr>
        <p:spPr>
          <a:xfrm>
            <a:off x="5673774" y="2748101"/>
            <a:ext cx="269205" cy="4916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2">
            <a:extLst>
              <a:ext uri="{FF2B5EF4-FFF2-40B4-BE49-F238E27FC236}">
                <a16:creationId xmlns:a16="http://schemas.microsoft.com/office/drawing/2014/main" id="{16E636B0-2B45-764F-9367-A9E9D9A52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" y="176345"/>
            <a:ext cx="580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To move files between local PC and server:</a:t>
            </a:r>
          </a:p>
        </p:txBody>
      </p:sp>
      <p:sp>
        <p:nvSpPr>
          <p:cNvPr id="79874" name="TextBox 3">
            <a:extLst>
              <a:ext uri="{FF2B5EF4-FFF2-40B4-BE49-F238E27FC236}">
                <a16:creationId xmlns:a16="http://schemas.microsoft.com/office/drawing/2014/main" id="{20B80A60-166C-D44E-8725-483851535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59" y="874455"/>
            <a:ext cx="861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For windows machines:  </a:t>
            </a:r>
            <a:br>
              <a:rPr lang="en-US" altLang="en-US" sz="2000" b="1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install </a:t>
            </a:r>
            <a:r>
              <a:rPr lang="en-US" altLang="en-US" sz="2000" dirty="0">
                <a:solidFill>
                  <a:srgbClr val="000000"/>
                </a:solidFill>
                <a:hlinkClick r:id="rId3"/>
              </a:rPr>
              <a:t>Filezilla</a:t>
            </a:r>
            <a:r>
              <a:rPr lang="en-US" altLang="en-US" sz="2000" dirty="0">
                <a:solidFill>
                  <a:srgbClr val="000000"/>
                </a:solidFill>
              </a:rPr>
              <a:t> client for transfer and putty as terminal.</a:t>
            </a:r>
            <a:br>
              <a:rPr lang="en-US" altLang="en-US" sz="2000" dirty="0">
                <a:solidFill>
                  <a:srgbClr val="000000"/>
                </a:solidFill>
              </a:rPr>
            </a:br>
            <a:endParaRPr lang="en-US" alt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For Macintosh computers:  </a:t>
            </a:r>
            <a:br>
              <a:rPr lang="en-US" altLang="en-US" sz="2000" b="1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install Filezilla (client!) from </a:t>
            </a:r>
            <a:r>
              <a:rPr lang="en-US" altLang="en-US" sz="2000" dirty="0">
                <a:solidFill>
                  <a:srgbClr val="000000"/>
                </a:solidFill>
                <a:hlinkClick r:id="rId3"/>
              </a:rPr>
              <a:t>https://filezilla-project.org/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17260-EC51-A547-9CC0-D3DC676FE1DA}"/>
              </a:ext>
            </a:extLst>
          </p:cNvPr>
          <p:cNvSpPr txBox="1"/>
          <p:nvPr/>
        </p:nvSpPr>
        <p:spPr>
          <a:xfrm>
            <a:off x="290512" y="2868087"/>
            <a:ext cx="8322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 establish a command line connection via </a:t>
            </a:r>
            <a:r>
              <a:rPr lang="en-US" sz="2400" b="1" dirty="0" err="1"/>
              <a:t>ssh</a:t>
            </a:r>
            <a:r>
              <a:rPr lang="en-US" sz="2400" b="1" dirty="0"/>
              <a:t> (secure shell):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73A2F0B-C4E4-2444-8E97-A860C4D29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59" y="3429000"/>
            <a:ext cx="1135774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For windows machines:  </a:t>
            </a:r>
            <a:br>
              <a:rPr lang="en-US" altLang="en-US" sz="2000" b="1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Use PuTTY to establish an </a:t>
            </a:r>
            <a:r>
              <a:rPr lang="en-US" altLang="en-US" sz="2000" dirty="0" err="1">
                <a:solidFill>
                  <a:srgbClr val="000000"/>
                </a:solidFill>
              </a:rPr>
              <a:t>ssh</a:t>
            </a:r>
            <a:r>
              <a:rPr lang="en-US" altLang="en-US" sz="2000" dirty="0">
                <a:solidFill>
                  <a:srgbClr val="000000"/>
                </a:solidFill>
              </a:rPr>
              <a:t> connection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i="1" dirty="0">
                <a:solidFill>
                  <a:srgbClr val="000000"/>
                </a:solidFill>
              </a:rPr>
              <a:t>There are more user-friendly programs (e.g., </a:t>
            </a:r>
            <a:r>
              <a:rPr lang="en-US" altLang="en-US" sz="2000" i="1" dirty="0" err="1">
                <a:solidFill>
                  <a:srgbClr val="000000"/>
                </a:solidFill>
              </a:rPr>
              <a:t>Bitvise</a:t>
            </a:r>
            <a:r>
              <a:rPr lang="en-US" altLang="en-US" sz="2000" i="1" dirty="0">
                <a:solidFill>
                  <a:srgbClr val="000000"/>
                </a:solidFill>
              </a:rPr>
              <a:t> SSH Client); however, UConn’s bioinformatics cluster Xanadu uses different nodes for file transfer and </a:t>
            </a:r>
            <a:r>
              <a:rPr lang="en-US" altLang="en-US" sz="2000" i="1" dirty="0" err="1">
                <a:solidFill>
                  <a:srgbClr val="000000"/>
                </a:solidFill>
              </a:rPr>
              <a:t>ssh</a:t>
            </a:r>
            <a:r>
              <a:rPr lang="en-US" altLang="en-US" sz="2000" i="1" dirty="0">
                <a:solidFill>
                  <a:srgbClr val="000000"/>
                </a:solidFill>
              </a:rPr>
              <a:t> connections, thus the program with more bells and whistles that assume the same address for both doesn’t help much, and mainly creates confusion.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For Macintosh computers:  </a:t>
            </a:r>
            <a:br>
              <a:rPr lang="en-US" altLang="en-US" sz="2000" b="1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Use the terminal program that is part of the operating system (in the Applications/Utilities folder</a:t>
            </a:r>
          </a:p>
        </p:txBody>
      </p:sp>
    </p:spTree>
    <p:extLst>
      <p:ext uri="{BB962C8B-B14F-4D97-AF65-F5344CB8AC3E}">
        <p14:creationId xmlns:p14="http://schemas.microsoft.com/office/powerpoint/2010/main" val="128672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3270-001A-114B-9586-C3B2E694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0"/>
            <a:ext cx="10515600" cy="1325563"/>
          </a:xfrm>
        </p:spPr>
        <p:txBody>
          <a:bodyPr/>
          <a:lstStyle/>
          <a:p>
            <a:r>
              <a:rPr lang="en-US" b="1" dirty="0"/>
              <a:t>Review:  Types of Error in a Databank Search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9333A-8335-0641-9AEE-E288D480C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6046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/>
              <a:t>False positives</a:t>
            </a:r>
            <a:r>
              <a:rPr lang="en-US" sz="1900" dirty="0"/>
              <a:t>: The number of false positives are estimated in the E-value. The P-value or significance value gives the probability that a positive identification is made in error (same as with drug tests). </a:t>
            </a:r>
            <a:br>
              <a:rPr lang="en-US" sz="1900" dirty="0"/>
            </a:br>
            <a:r>
              <a:rPr lang="en-US" sz="1900" dirty="0"/>
              <a:t>Danger: avoid </a:t>
            </a:r>
            <a:r>
              <a:rPr lang="en-US" sz="1900" dirty="0">
                <a:hlinkClick r:id="rId2"/>
              </a:rPr>
              <a:t>fishing expeditions</a:t>
            </a:r>
            <a:r>
              <a:rPr lang="en-US" sz="1900" dirty="0"/>
              <a:t>. If you do 100 tests on random data, you expect one to be positive at the 1% significance level. </a:t>
            </a:r>
            <a:br>
              <a:rPr lang="en-US" sz="1900" dirty="0"/>
            </a:br>
            <a:r>
              <a:rPr lang="en-US" sz="1900" dirty="0"/>
              <a:t>You could apply the </a:t>
            </a:r>
            <a:r>
              <a:rPr lang="en-US" sz="1900" dirty="0">
                <a:hlinkClick r:id="rId3"/>
              </a:rPr>
              <a:t>Bonferroni correction</a:t>
            </a:r>
            <a:r>
              <a:rPr lang="en-US" sz="1900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The significance level for the individual test is calculated through dividing the overall desired significance level by the number of parallel tests. </a:t>
            </a:r>
            <a:br>
              <a:rPr lang="en-US" sz="1900" dirty="0"/>
            </a:br>
            <a:r>
              <a:rPr lang="en-US" sz="1900" dirty="0"/>
              <a:t>The null-hypothesis of the overall test is that </a:t>
            </a:r>
            <a:r>
              <a:rPr lang="en-US" sz="1900" b="1" dirty="0"/>
              <a:t>None of the individual tests is significantly different from chance</a:t>
            </a:r>
            <a:r>
              <a:rPr lang="en-US" sz="1900" dirty="0"/>
              <a:t>. (The opposite of none being "at least one") </a:t>
            </a:r>
            <a:br>
              <a:rPr lang="en-US" sz="1900" dirty="0"/>
            </a:br>
            <a:endParaRPr lang="en-US" sz="1900" dirty="0"/>
          </a:p>
          <a:p>
            <a:pPr>
              <a:lnSpc>
                <a:spcPct val="120000"/>
              </a:lnSpc>
            </a:pPr>
            <a:r>
              <a:rPr lang="en-US" sz="1900" b="1" dirty="0"/>
              <a:t>False negatives</a:t>
            </a:r>
            <a:r>
              <a:rPr lang="en-US" sz="1900" dirty="0"/>
              <a:t>: Homologous sequences in the databank that are not recognized as such. If there are only 12000 different protein families, on average a sequence should have (size of the databank)/12000 matches. In other words, the number of false negatives is probably very large.</a:t>
            </a:r>
          </a:p>
        </p:txBody>
      </p:sp>
    </p:spTree>
    <p:extLst>
      <p:ext uri="{BB962C8B-B14F-4D97-AF65-F5344CB8AC3E}">
        <p14:creationId xmlns:p14="http://schemas.microsoft.com/office/powerpoint/2010/main" val="428338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09922A4-6E6A-1D46-BA12-69BE4676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490538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Uses of Blast in bioinformatics</a:t>
            </a:r>
            <a:endParaRPr lang="en-GB" altLang="en-US" sz="4400">
              <a:solidFill>
                <a:srgbClr val="FF0000"/>
              </a:solidFill>
            </a:endParaRP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51105565-F2B5-A04D-BB54-128604116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1836739"/>
            <a:ext cx="7613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 Blast web tool at NCBI is limited: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custom and multiple databases are not available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ja-JP" altLang="en-US" sz="200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time-out</a:t>
            </a:r>
            <a:r>
              <a:rPr lang="ja-JP" altLang="en-US" sz="2000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 before long searches are completed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02E98E7D-9482-774E-B600-2B1C45C06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6" y="5387976"/>
            <a:ext cx="7612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Also: The command-line allows the user to run commands repeatedly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0F08FEB-F171-8B45-AB5A-188719B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3676651"/>
            <a:ext cx="7613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What if researcher wants to use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tBlastn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to find all olfactory receptors in the mosquito? Or, if you want to check the presence of a (pseudo)gene in a preliminary genome assembly?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Answer:  Use Blast from command-line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4B7F2429-507A-D346-8B7F-AAE76671FB9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97706" y="5564982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6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2FA0BD4-D132-B048-BB77-DFC3071A2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304800"/>
            <a:ext cx="6908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Types of Blast searching</a:t>
            </a:r>
            <a:endParaRPr lang="en-GB" altLang="en-US" sz="4400">
              <a:solidFill>
                <a:srgbClr val="FF0000"/>
              </a:solidFill>
            </a:endParaRP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FBCCB1B2-0AFA-D44F-B01F-C95C740EE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1447801"/>
            <a:ext cx="6908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blastp compares an amino acid query sequence against a protein sequence database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blastn compares a nucleotide query sequence against a nucleotide sequence database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blastx compares the six-frame conceptual protein translation products of a nucleotide query sequence against a protein sequence database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tblastn compares a protein query sequence against a nucleotide sequence database translated in six reading frames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tblastx compares the six-frame translations of a nucleotide query sequence against the six-frame translations of a nucleotide sequence database. 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8E4580BA-BCBA-5941-A9CF-F2A6679DD8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26294" y="5801519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825ECF6B-13AB-B445-9F7E-3499ACBB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00" y="4705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5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AF36C0CC-6047-A64B-9F6C-EE9CA4D0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128714"/>
            <a:ext cx="560228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>
            <a:extLst>
              <a:ext uri="{FF2B5EF4-FFF2-40B4-BE49-F238E27FC236}">
                <a16:creationId xmlns:a16="http://schemas.microsoft.com/office/drawing/2014/main" id="{23907701-3FC1-6D40-8BC7-4BB664D4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404813"/>
            <a:ext cx="853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Routine BlastP search</a:t>
            </a:r>
            <a:endParaRPr lang="en-US" altLang="en-US" sz="22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203A85CD-C5F9-C44A-8B9D-F8796DAAF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0888" y="1793876"/>
            <a:ext cx="1752600" cy="143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94807269-B299-E64A-8463-80B492612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374775"/>
            <a:ext cx="22209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FASTA formatted text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or Genbank ID#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45" name="Line 6">
            <a:extLst>
              <a:ext uri="{FF2B5EF4-FFF2-40B4-BE49-F238E27FC236}">
                <a16:creationId xmlns:a16="http://schemas.microsoft.com/office/drawing/2014/main" id="{AEF2860E-480A-1941-999A-7B8C08BB5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3263" y="3575050"/>
            <a:ext cx="1871662" cy="788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5CE7C45C-B996-BF46-BEA4-FE1BA3AA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9" y="3232150"/>
            <a:ext cx="1811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Protein database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47" name="Line 8">
            <a:extLst>
              <a:ext uri="{FF2B5EF4-FFF2-40B4-BE49-F238E27FC236}">
                <a16:creationId xmlns:a16="http://schemas.microsoft.com/office/drawing/2014/main" id="{01BFF5BD-5106-8347-B3C3-E2FD7EA19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4757739"/>
            <a:ext cx="187325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8" name="Text Box 9">
            <a:extLst>
              <a:ext uri="{FF2B5EF4-FFF2-40B4-BE49-F238E27FC236}">
                <a16:creationId xmlns:a16="http://schemas.microsoft.com/office/drawing/2014/main" id="{691CC62F-78EB-F845-9C0F-BDC720866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4" y="4522788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Run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49" name="Text Box 10">
            <a:extLst>
              <a:ext uri="{FF2B5EF4-FFF2-40B4-BE49-F238E27FC236}">
                <a16:creationId xmlns:a16="http://schemas.microsoft.com/office/drawing/2014/main" id="{D5C73476-A3BF-CB4A-9450-E4A911B97F2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32949" y="5647532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id="{BFB901D6-7E2F-AB44-B49A-39D06EF1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174751"/>
            <a:ext cx="5602288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Line 3">
            <a:extLst>
              <a:ext uri="{FF2B5EF4-FFF2-40B4-BE49-F238E27FC236}">
                <a16:creationId xmlns:a16="http://schemas.microsoft.com/office/drawing/2014/main" id="{911EAE93-DB5D-ED4D-8CAC-2B50F6E97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1" y="2027238"/>
            <a:ext cx="2670175" cy="385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92789835-75E5-A147-983D-F5EC4A60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2611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Restrict by taxonomic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group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8B917199-D7F1-AC4C-8A3F-637D22347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3033713"/>
            <a:ext cx="671512" cy="188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3" name="Text Box 6">
            <a:extLst>
              <a:ext uri="{FF2B5EF4-FFF2-40B4-BE49-F238E27FC236}">
                <a16:creationId xmlns:a16="http://schemas.microsoft.com/office/drawing/2014/main" id="{0E341639-8C8B-1545-A9D4-6E30AC49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7001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Filter repetitive regions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7894" name="Line 7">
            <a:extLst>
              <a:ext uri="{FF2B5EF4-FFF2-40B4-BE49-F238E27FC236}">
                <a16:creationId xmlns:a16="http://schemas.microsoft.com/office/drawing/2014/main" id="{CBD9BB45-6DD4-1C49-BD06-4F2911ABB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05200"/>
            <a:ext cx="1168400" cy="65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5" name="Text Box 8">
            <a:extLst>
              <a:ext uri="{FF2B5EF4-FFF2-40B4-BE49-F238E27FC236}">
                <a16:creationId xmlns:a16="http://schemas.microsoft.com/office/drawing/2014/main" id="{F467FB77-FC9B-964D-8B0B-F97E78BE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276601"/>
            <a:ext cx="221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Statistical cut-off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7896" name="Line 9">
            <a:extLst>
              <a:ext uri="{FF2B5EF4-FFF2-40B4-BE49-F238E27FC236}">
                <a16:creationId xmlns:a16="http://schemas.microsoft.com/office/drawing/2014/main" id="{24AE49A1-AEC5-AD45-ABEA-3EAC12619B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7451" y="4276725"/>
            <a:ext cx="1101725" cy="211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7" name="Text Box 10">
            <a:extLst>
              <a:ext uri="{FF2B5EF4-FFF2-40B4-BE49-F238E27FC236}">
                <a16:creationId xmlns:a16="http://schemas.microsoft.com/office/drawing/2014/main" id="{9E349D37-501A-D143-BFE8-EFFED3A73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6" y="4319588"/>
            <a:ext cx="1838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Similarity matrix (cost of gaps)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7898" name="Text Box 11">
            <a:extLst>
              <a:ext uri="{FF2B5EF4-FFF2-40B4-BE49-F238E27FC236}">
                <a16:creationId xmlns:a16="http://schemas.microsoft.com/office/drawing/2014/main" id="{4C614D1B-4630-474B-93FD-77497260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404813"/>
            <a:ext cx="8539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BlastP parameters</a:t>
            </a:r>
            <a:endParaRPr lang="en-US" altLang="en-US" sz="22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37899" name="Text Box 12">
            <a:extLst>
              <a:ext uri="{FF2B5EF4-FFF2-40B4-BE49-F238E27FC236}">
                <a16:creationId xmlns:a16="http://schemas.microsoft.com/office/drawing/2014/main" id="{7A446D3E-2F9D-3940-A3B0-299B3692E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82448" y="5658644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900" name="Text Box 13">
            <a:extLst>
              <a:ext uri="{FF2B5EF4-FFF2-40B4-BE49-F238E27FC236}">
                <a16:creationId xmlns:a16="http://schemas.microsoft.com/office/drawing/2014/main" id="{5E40D0FC-2A43-244D-94B7-4DC79FF01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657600"/>
            <a:ext cx="221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Size of words in look-up table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7901" name="Line 14">
            <a:extLst>
              <a:ext uri="{FF2B5EF4-FFF2-40B4-BE49-F238E27FC236}">
                <a16:creationId xmlns:a16="http://schemas.microsoft.com/office/drawing/2014/main" id="{5FEE7201-08B7-B744-B3F9-650F67C5A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1" y="3886201"/>
            <a:ext cx="1052513" cy="36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82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5481</Words>
  <Application>Microsoft Macintosh PowerPoint</Application>
  <PresentationFormat>Widescreen</PresentationFormat>
  <Paragraphs>469</Paragraphs>
  <Slides>40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 Unicode MS</vt:lpstr>
      <vt:lpstr>-webkit-standard</vt:lpstr>
      <vt:lpstr>Arial</vt:lpstr>
      <vt:lpstr>Calibri</vt:lpstr>
      <vt:lpstr>Calibri Light</vt:lpstr>
      <vt:lpstr>Courier</vt:lpstr>
      <vt:lpstr>Courier New</vt:lpstr>
      <vt:lpstr>Lucida Grande</vt:lpstr>
      <vt:lpstr>Menlo</vt:lpstr>
      <vt:lpstr>Times New Roman</vt:lpstr>
      <vt:lpstr>Office Theme</vt:lpstr>
      <vt:lpstr>Default Design</vt:lpstr>
      <vt:lpstr>1_Default Design</vt:lpstr>
      <vt:lpstr>Photo Editor Photo</vt:lpstr>
      <vt:lpstr>MCB 3421  </vt:lpstr>
      <vt:lpstr>blastn and blastp searches using the same gene as query</vt:lpstr>
      <vt:lpstr>PowerPoint Presentation</vt:lpstr>
      <vt:lpstr>PauloDiaboli Terminase Blastp Search on PhagesDB</vt:lpstr>
      <vt:lpstr>Review:  Types of Error in a Databank Search </vt:lpstr>
      <vt:lpstr>PowerPoint Presentation</vt:lpstr>
      <vt:lpstr>PowerPoint Presentation</vt:lpstr>
      <vt:lpstr>PowerPoint Presentation</vt:lpstr>
      <vt:lpstr>PowerPoint Presentation</vt:lpstr>
      <vt:lpstr>BLAST Phase 1:  Segmenting the query sequence;  scoring potential word matches--compile</vt:lpstr>
      <vt:lpstr>BLAST Phase 2: Scanning the database</vt:lpstr>
      <vt:lpstr>BLAST Phase 3: Extending the hits</vt:lpstr>
      <vt:lpstr>PowerPoint Presentation</vt:lpstr>
      <vt:lpstr>PowerPoint Presentation</vt:lpstr>
      <vt:lpstr>PowerPoint Presentation</vt:lpstr>
      <vt:lpstr>Example of web based BLAST </vt:lpstr>
      <vt:lpstr>Effect of low complexity filter</vt:lpstr>
      <vt:lpstr>fasta: an alternative to blast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Command Line </vt:lpstr>
      <vt:lpstr>PowerPoint Presentation</vt:lpstr>
      <vt:lpstr>PowerPoint Presentation</vt:lpstr>
      <vt:lpstr>UNIX</vt:lpstr>
      <vt:lpstr>Unix - command line interface</vt:lpstr>
      <vt:lpstr>characters at the end of lines</vt:lpstr>
      <vt:lpstr>Special characters: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Gogarten, J. Peter</dc:creator>
  <cp:lastModifiedBy>Gogarten, J. Peter</cp:lastModifiedBy>
  <cp:revision>22</cp:revision>
  <dcterms:created xsi:type="dcterms:W3CDTF">2020-09-25T18:32:57Z</dcterms:created>
  <dcterms:modified xsi:type="dcterms:W3CDTF">2021-09-28T19:14:45Z</dcterms:modified>
</cp:coreProperties>
</file>