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40"/>
  </p:notesMasterIdLst>
  <p:handoutMasterIdLst>
    <p:handoutMasterId r:id="rId41"/>
  </p:handoutMasterIdLst>
  <p:sldIdLst>
    <p:sldId id="437" r:id="rId2"/>
    <p:sldId id="441" r:id="rId3"/>
    <p:sldId id="432" r:id="rId4"/>
    <p:sldId id="297" r:id="rId5"/>
    <p:sldId id="439" r:id="rId6"/>
    <p:sldId id="440" r:id="rId7"/>
    <p:sldId id="373" r:id="rId8"/>
    <p:sldId id="434" r:id="rId9"/>
    <p:sldId id="435" r:id="rId10"/>
    <p:sldId id="436" r:id="rId11"/>
    <p:sldId id="438" r:id="rId12"/>
    <p:sldId id="374" r:id="rId13"/>
    <p:sldId id="291" r:id="rId14"/>
    <p:sldId id="433" r:id="rId15"/>
    <p:sldId id="375" r:id="rId16"/>
    <p:sldId id="376" r:id="rId17"/>
    <p:sldId id="292" r:id="rId18"/>
    <p:sldId id="269" r:id="rId19"/>
    <p:sldId id="369" r:id="rId20"/>
    <p:sldId id="270" r:id="rId21"/>
    <p:sldId id="268" r:id="rId22"/>
    <p:sldId id="279" r:id="rId23"/>
    <p:sldId id="277" r:id="rId24"/>
    <p:sldId id="278" r:id="rId25"/>
    <p:sldId id="298" r:id="rId26"/>
    <p:sldId id="289" r:id="rId27"/>
    <p:sldId id="282" r:id="rId28"/>
    <p:sldId id="283" r:id="rId29"/>
    <p:sldId id="284" r:id="rId30"/>
    <p:sldId id="290" r:id="rId31"/>
    <p:sldId id="293" r:id="rId32"/>
    <p:sldId id="285" r:id="rId33"/>
    <p:sldId id="287" r:id="rId34"/>
    <p:sldId id="295" r:id="rId35"/>
    <p:sldId id="296" r:id="rId36"/>
    <p:sldId id="294" r:id="rId37"/>
    <p:sldId id="442" r:id="rId38"/>
    <p:sldId id="444" r:id="rId39"/>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p:restoredTop sz="94694"/>
  </p:normalViewPr>
  <p:slideViewPr>
    <p:cSldViewPr snapToGrid="0" snapToObjects="1">
      <p:cViewPr varScale="1">
        <p:scale>
          <a:sx n="121" d="100"/>
          <a:sy n="121" d="100"/>
        </p:scale>
        <p:origin x="760" y="17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5C3D6-5173-C041-A09F-A8AA661B51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481CA6C-36B8-BD43-BF90-0E4C4DF8B8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ea typeface="ＭＳ Ｐゴシック" charset="-128"/>
              </a:defRPr>
            </a:lvl1pPr>
          </a:lstStyle>
          <a:p>
            <a:pPr>
              <a:defRPr/>
            </a:pPr>
            <a:fld id="{103F88A5-5B57-9141-B21A-9C81BAB27D6D}" type="datetimeFigureOut">
              <a:rPr lang="en-US"/>
              <a:pPr>
                <a:defRPr/>
              </a:pPr>
              <a:t>10/6/21</a:t>
            </a:fld>
            <a:endParaRPr lang="en-US"/>
          </a:p>
        </p:txBody>
      </p:sp>
      <p:sp>
        <p:nvSpPr>
          <p:cNvPr id="4" name="Footer Placeholder 3">
            <a:extLst>
              <a:ext uri="{FF2B5EF4-FFF2-40B4-BE49-F238E27FC236}">
                <a16:creationId xmlns:a16="http://schemas.microsoft.com/office/drawing/2014/main" id="{373AD114-BD9B-134C-97CE-B98681497C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50BFAB6D-8782-4E44-AD39-52996442199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532D4E8-5012-7E4D-9239-D942FD39D71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830FCF-7603-DA4F-968C-059853B89A3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57D44EAF-3113-F744-A36C-BA45AD2B76A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BFE3E143-5E96-D142-B706-B9F670139FD0}" type="datetimeFigureOut">
              <a:rPr lang="en-US" altLang="en-US"/>
              <a:pPr>
                <a:defRPr/>
              </a:pPr>
              <a:t>10/6/21</a:t>
            </a:fld>
            <a:endParaRPr lang="en-US" altLang="en-US"/>
          </a:p>
        </p:txBody>
      </p:sp>
      <p:sp>
        <p:nvSpPr>
          <p:cNvPr id="4" name="Slide Image Placeholder 3">
            <a:extLst>
              <a:ext uri="{FF2B5EF4-FFF2-40B4-BE49-F238E27FC236}">
                <a16:creationId xmlns:a16="http://schemas.microsoft.com/office/drawing/2014/main" id="{5DC68860-2B2B-D24E-B8B0-4E1D94C2AA8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C86BB4C-1BA7-9443-95D6-75276BD2E5E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55DDE4-3D87-AC42-A204-963AA4535F6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E0FB3E2-EB2E-0748-A98F-BEB25A8C30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075E8C6-8B32-FD4E-8604-24343A9EBB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20CB0EA3-3DB8-D94B-A1C2-16507F0F9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5695EB9D-EDBF-894F-AFD9-C883E04BBA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C4CC1E22-051C-954F-AF50-DCA7DFF75A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A67D371-CA98-7941-AFAF-7ECCD00CBF1D}" type="slidenum">
              <a:rPr lang="en-US" altLang="en-US" smtClean="0"/>
              <a:pPr/>
              <a:t>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CF3F776B-3EE4-CF4D-A877-E2468DC856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F6CA1ADA-CDAB-AB4C-AF4D-747E354EB8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B4D91BD9-E300-654D-BE45-6B520FC815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C4EB73A-5DCC-374A-AC0C-02A06B677D23}" type="slidenum">
              <a:rPr lang="en-US" altLang="en-US" smtClean="0"/>
              <a:pPr/>
              <a:t>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F8EE5654-3E6B-9443-834E-CFADDBCED5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39B288C3-BB48-074E-8D22-F0B6C9CAEB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E1B25104-2998-FC4B-86DD-DF193CA3D8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6F62E02-378B-E541-9706-4BDAE3C311E5}" type="slidenum">
              <a:rPr lang="en-US" altLang="en-US" smtClean="0"/>
              <a:pPr/>
              <a:t>19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8A1C4FC0-5622-1242-94D8-F62BC62AD2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15D32700-0853-E348-96FB-E9AC5A873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About 26 recombination events equidistant to the ORI</a:t>
            </a:r>
          </a:p>
        </p:txBody>
      </p:sp>
      <p:sp>
        <p:nvSpPr>
          <p:cNvPr id="37891" name="Slide Number Placeholder 3">
            <a:extLst>
              <a:ext uri="{FF2B5EF4-FFF2-40B4-BE49-F238E27FC236}">
                <a16:creationId xmlns:a16="http://schemas.microsoft.com/office/drawing/2014/main" id="{E403491E-40FD-CF4A-A69D-F79853EA86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C2D8E8D-B528-7E47-B18D-ED0C101ACE20}" type="slidenum">
              <a:rPr lang="en-US" altLang="en-US" smtClean="0"/>
              <a:pPr>
                <a:spcBef>
                  <a:spcPct val="0"/>
                </a:spcBef>
              </a:pPr>
              <a:t>23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2D9FAEE7-1822-4640-8FA2-31FC125F0F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E96E7246-C49F-3E4D-9855-126762ED05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C0EE835F-4DDA-D140-8DC9-FE71993F11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81AC5DA-729D-8944-A293-D18207B246C8}" type="slidenum">
              <a:rPr lang="en-US" altLang="en-US" smtClean="0"/>
              <a:pPr/>
              <a:t>36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BDE9E84-0ED9-8B45-BD7E-C0C97341139B}"/>
              </a:ext>
            </a:extLst>
          </p:cNvPr>
          <p:cNvSpPr>
            <a:spLocks noGrp="1"/>
          </p:cNvSpPr>
          <p:nvPr>
            <p:ph type="dt" sz="half" idx="10"/>
          </p:nvPr>
        </p:nvSpPr>
        <p:spPr/>
        <p:txBody>
          <a:bodyPr/>
          <a:lstStyle>
            <a:lvl1pPr>
              <a:defRPr/>
            </a:lvl1pPr>
          </a:lstStyle>
          <a:p>
            <a:pPr>
              <a:defRPr/>
            </a:pPr>
            <a:fld id="{79A5335E-79C5-FC45-9AFD-5700A409495C}" type="datetimeFigureOut">
              <a:rPr lang="en-US" altLang="en-US"/>
              <a:pPr>
                <a:defRPr/>
              </a:pPr>
              <a:t>10/6/21</a:t>
            </a:fld>
            <a:endParaRPr lang="en-US" altLang="en-US"/>
          </a:p>
        </p:txBody>
      </p:sp>
      <p:sp>
        <p:nvSpPr>
          <p:cNvPr id="5" name="Footer Placeholder 4">
            <a:extLst>
              <a:ext uri="{FF2B5EF4-FFF2-40B4-BE49-F238E27FC236}">
                <a16:creationId xmlns:a16="http://schemas.microsoft.com/office/drawing/2014/main" id="{367888A8-E5BA-5343-959B-E3FBDAB654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271B31-DD39-2F4E-84C4-408DE77D18CE}"/>
              </a:ext>
            </a:extLst>
          </p:cNvPr>
          <p:cNvSpPr>
            <a:spLocks noGrp="1"/>
          </p:cNvSpPr>
          <p:nvPr>
            <p:ph type="sldNum" sz="quarter" idx="12"/>
          </p:nvPr>
        </p:nvSpPr>
        <p:spPr/>
        <p:txBody>
          <a:bodyPr/>
          <a:lstStyle>
            <a:lvl1pPr>
              <a:defRPr/>
            </a:lvl1pPr>
          </a:lstStyle>
          <a:p>
            <a:pPr>
              <a:defRPr/>
            </a:pPr>
            <a:fld id="{A0E0A7F8-4DB2-8942-8FCF-7CAE680E9A8B}" type="slidenum">
              <a:rPr lang="en-US" altLang="en-US"/>
              <a:pPr>
                <a:defRPr/>
              </a:pPr>
              <a:t>‹#›</a:t>
            </a:fld>
            <a:endParaRPr lang="en-US" altLang="en-US"/>
          </a:p>
        </p:txBody>
      </p:sp>
    </p:spTree>
    <p:extLst>
      <p:ext uri="{BB962C8B-B14F-4D97-AF65-F5344CB8AC3E}">
        <p14:creationId xmlns:p14="http://schemas.microsoft.com/office/powerpoint/2010/main" val="2255416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F961-A450-B44C-AB26-85EDD3A79A8A}"/>
              </a:ext>
            </a:extLst>
          </p:cNvPr>
          <p:cNvSpPr>
            <a:spLocks noGrp="1"/>
          </p:cNvSpPr>
          <p:nvPr>
            <p:ph type="dt" sz="half" idx="10"/>
          </p:nvPr>
        </p:nvSpPr>
        <p:spPr/>
        <p:txBody>
          <a:bodyPr/>
          <a:lstStyle>
            <a:lvl1pPr>
              <a:defRPr/>
            </a:lvl1pPr>
          </a:lstStyle>
          <a:p>
            <a:pPr>
              <a:defRPr/>
            </a:pPr>
            <a:fld id="{EE4C2DA5-538E-6C4F-A5E3-6A0C6E05C9F5}" type="datetimeFigureOut">
              <a:rPr lang="en-US" altLang="en-US"/>
              <a:pPr>
                <a:defRPr/>
              </a:pPr>
              <a:t>10/6/21</a:t>
            </a:fld>
            <a:endParaRPr lang="en-US" altLang="en-US"/>
          </a:p>
        </p:txBody>
      </p:sp>
      <p:sp>
        <p:nvSpPr>
          <p:cNvPr id="5" name="Footer Placeholder 4">
            <a:extLst>
              <a:ext uri="{FF2B5EF4-FFF2-40B4-BE49-F238E27FC236}">
                <a16:creationId xmlns:a16="http://schemas.microsoft.com/office/drawing/2014/main" id="{0A4A3F24-32F1-264E-8AB6-24E9065230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B0896C-7A22-C84E-BF61-E86BB187D4E3}"/>
              </a:ext>
            </a:extLst>
          </p:cNvPr>
          <p:cNvSpPr>
            <a:spLocks noGrp="1"/>
          </p:cNvSpPr>
          <p:nvPr>
            <p:ph type="sldNum" sz="quarter" idx="12"/>
          </p:nvPr>
        </p:nvSpPr>
        <p:spPr/>
        <p:txBody>
          <a:bodyPr/>
          <a:lstStyle>
            <a:lvl1pPr>
              <a:defRPr/>
            </a:lvl1pPr>
          </a:lstStyle>
          <a:p>
            <a:pPr>
              <a:defRPr/>
            </a:pPr>
            <a:fld id="{73516290-386A-A54B-A9C5-C4194027E576}" type="slidenum">
              <a:rPr lang="en-US" altLang="en-US"/>
              <a:pPr>
                <a:defRPr/>
              </a:pPr>
              <a:t>‹#›</a:t>
            </a:fld>
            <a:endParaRPr lang="en-US" altLang="en-US"/>
          </a:p>
        </p:txBody>
      </p:sp>
    </p:spTree>
    <p:extLst>
      <p:ext uri="{BB962C8B-B14F-4D97-AF65-F5344CB8AC3E}">
        <p14:creationId xmlns:p14="http://schemas.microsoft.com/office/powerpoint/2010/main" val="1519732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33AA5-BD07-7C4E-8D66-F68D41456F9B}"/>
              </a:ext>
            </a:extLst>
          </p:cNvPr>
          <p:cNvSpPr>
            <a:spLocks noGrp="1"/>
          </p:cNvSpPr>
          <p:nvPr>
            <p:ph type="dt" sz="half" idx="10"/>
          </p:nvPr>
        </p:nvSpPr>
        <p:spPr/>
        <p:txBody>
          <a:bodyPr/>
          <a:lstStyle>
            <a:lvl1pPr>
              <a:defRPr/>
            </a:lvl1pPr>
          </a:lstStyle>
          <a:p>
            <a:pPr>
              <a:defRPr/>
            </a:pPr>
            <a:fld id="{C13A23E0-4E2F-534A-80F2-E3A7482E1622}" type="datetimeFigureOut">
              <a:rPr lang="en-US" altLang="en-US"/>
              <a:pPr>
                <a:defRPr/>
              </a:pPr>
              <a:t>10/6/21</a:t>
            </a:fld>
            <a:endParaRPr lang="en-US" altLang="en-US"/>
          </a:p>
        </p:txBody>
      </p:sp>
      <p:sp>
        <p:nvSpPr>
          <p:cNvPr id="5" name="Footer Placeholder 4">
            <a:extLst>
              <a:ext uri="{FF2B5EF4-FFF2-40B4-BE49-F238E27FC236}">
                <a16:creationId xmlns:a16="http://schemas.microsoft.com/office/drawing/2014/main" id="{9C1CFBEA-F967-E343-AB8D-9C127EBB93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67686C-DD78-204D-BD45-AD271F5D978C}"/>
              </a:ext>
            </a:extLst>
          </p:cNvPr>
          <p:cNvSpPr>
            <a:spLocks noGrp="1"/>
          </p:cNvSpPr>
          <p:nvPr>
            <p:ph type="sldNum" sz="quarter" idx="12"/>
          </p:nvPr>
        </p:nvSpPr>
        <p:spPr/>
        <p:txBody>
          <a:bodyPr/>
          <a:lstStyle>
            <a:lvl1pPr>
              <a:defRPr/>
            </a:lvl1pPr>
          </a:lstStyle>
          <a:p>
            <a:pPr>
              <a:defRPr/>
            </a:pPr>
            <a:fld id="{7F57B564-FC41-474C-A579-3BCF4CE2B2A2}" type="slidenum">
              <a:rPr lang="en-US" altLang="en-US"/>
              <a:pPr>
                <a:defRPr/>
              </a:pPr>
              <a:t>‹#›</a:t>
            </a:fld>
            <a:endParaRPr lang="en-US" altLang="en-US"/>
          </a:p>
        </p:txBody>
      </p:sp>
    </p:spTree>
    <p:extLst>
      <p:ext uri="{BB962C8B-B14F-4D97-AF65-F5344CB8AC3E}">
        <p14:creationId xmlns:p14="http://schemas.microsoft.com/office/powerpoint/2010/main" val="213933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EC489-A7FC-F246-A15E-E5D3E7BCF287}"/>
              </a:ext>
            </a:extLst>
          </p:cNvPr>
          <p:cNvSpPr>
            <a:spLocks noGrp="1"/>
          </p:cNvSpPr>
          <p:nvPr>
            <p:ph type="dt" sz="half" idx="10"/>
          </p:nvPr>
        </p:nvSpPr>
        <p:spPr/>
        <p:txBody>
          <a:bodyPr/>
          <a:lstStyle>
            <a:lvl1pPr>
              <a:defRPr/>
            </a:lvl1pPr>
          </a:lstStyle>
          <a:p>
            <a:pPr>
              <a:defRPr/>
            </a:pPr>
            <a:fld id="{C74E1DF5-24DB-9B4A-B861-131E3340ABD5}" type="datetimeFigureOut">
              <a:rPr lang="en-US" altLang="en-US"/>
              <a:pPr>
                <a:defRPr/>
              </a:pPr>
              <a:t>10/6/21</a:t>
            </a:fld>
            <a:endParaRPr lang="en-US" altLang="en-US"/>
          </a:p>
        </p:txBody>
      </p:sp>
      <p:sp>
        <p:nvSpPr>
          <p:cNvPr id="5" name="Footer Placeholder 4">
            <a:extLst>
              <a:ext uri="{FF2B5EF4-FFF2-40B4-BE49-F238E27FC236}">
                <a16:creationId xmlns:a16="http://schemas.microsoft.com/office/drawing/2014/main" id="{84E90BD9-8F3A-DB44-B9D9-800EA42B95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DD29DF-2F5A-284C-A6F9-08C2BA7EB783}"/>
              </a:ext>
            </a:extLst>
          </p:cNvPr>
          <p:cNvSpPr>
            <a:spLocks noGrp="1"/>
          </p:cNvSpPr>
          <p:nvPr>
            <p:ph type="sldNum" sz="quarter" idx="12"/>
          </p:nvPr>
        </p:nvSpPr>
        <p:spPr/>
        <p:txBody>
          <a:bodyPr/>
          <a:lstStyle>
            <a:lvl1pPr>
              <a:defRPr/>
            </a:lvl1pPr>
          </a:lstStyle>
          <a:p>
            <a:pPr>
              <a:defRPr/>
            </a:pPr>
            <a:fld id="{A1F6B03C-B45C-544E-88CA-77CBB2FCEF67}" type="slidenum">
              <a:rPr lang="en-US" altLang="en-US"/>
              <a:pPr>
                <a:defRPr/>
              </a:pPr>
              <a:t>‹#›</a:t>
            </a:fld>
            <a:endParaRPr lang="en-US" altLang="en-US"/>
          </a:p>
        </p:txBody>
      </p:sp>
    </p:spTree>
    <p:extLst>
      <p:ext uri="{BB962C8B-B14F-4D97-AF65-F5344CB8AC3E}">
        <p14:creationId xmlns:p14="http://schemas.microsoft.com/office/powerpoint/2010/main" val="36543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5CF3-31B8-BA45-B917-73B000846E4A}"/>
              </a:ext>
            </a:extLst>
          </p:cNvPr>
          <p:cNvSpPr>
            <a:spLocks noGrp="1"/>
          </p:cNvSpPr>
          <p:nvPr>
            <p:ph type="dt" sz="half" idx="10"/>
          </p:nvPr>
        </p:nvSpPr>
        <p:spPr/>
        <p:txBody>
          <a:bodyPr/>
          <a:lstStyle>
            <a:lvl1pPr>
              <a:defRPr/>
            </a:lvl1pPr>
          </a:lstStyle>
          <a:p>
            <a:pPr>
              <a:defRPr/>
            </a:pPr>
            <a:fld id="{1FD1A2B8-36D0-5C46-91EC-5ABD8FF61552}" type="datetimeFigureOut">
              <a:rPr lang="en-US" altLang="en-US"/>
              <a:pPr>
                <a:defRPr/>
              </a:pPr>
              <a:t>10/6/21</a:t>
            </a:fld>
            <a:endParaRPr lang="en-US" altLang="en-US"/>
          </a:p>
        </p:txBody>
      </p:sp>
      <p:sp>
        <p:nvSpPr>
          <p:cNvPr id="5" name="Footer Placeholder 4">
            <a:extLst>
              <a:ext uri="{FF2B5EF4-FFF2-40B4-BE49-F238E27FC236}">
                <a16:creationId xmlns:a16="http://schemas.microsoft.com/office/drawing/2014/main" id="{552624ED-518D-9F44-B0CE-A98DAAC650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B1F44D-B91F-F042-89D0-81B3AB489CCD}"/>
              </a:ext>
            </a:extLst>
          </p:cNvPr>
          <p:cNvSpPr>
            <a:spLocks noGrp="1"/>
          </p:cNvSpPr>
          <p:nvPr>
            <p:ph type="sldNum" sz="quarter" idx="12"/>
          </p:nvPr>
        </p:nvSpPr>
        <p:spPr/>
        <p:txBody>
          <a:bodyPr/>
          <a:lstStyle>
            <a:lvl1pPr>
              <a:defRPr/>
            </a:lvl1pPr>
          </a:lstStyle>
          <a:p>
            <a:pPr>
              <a:defRPr/>
            </a:pPr>
            <a:fld id="{DDDD88BB-E4F4-424E-B417-A8FA2C6EA8B7}" type="slidenum">
              <a:rPr lang="en-US" altLang="en-US"/>
              <a:pPr>
                <a:defRPr/>
              </a:pPr>
              <a:t>‹#›</a:t>
            </a:fld>
            <a:endParaRPr lang="en-US" altLang="en-US"/>
          </a:p>
        </p:txBody>
      </p:sp>
    </p:spTree>
    <p:extLst>
      <p:ext uri="{BB962C8B-B14F-4D97-AF65-F5344CB8AC3E}">
        <p14:creationId xmlns:p14="http://schemas.microsoft.com/office/powerpoint/2010/main" val="17877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95016A-707D-114D-B895-922F3A6B6A0F}"/>
              </a:ext>
            </a:extLst>
          </p:cNvPr>
          <p:cNvSpPr>
            <a:spLocks noGrp="1"/>
          </p:cNvSpPr>
          <p:nvPr>
            <p:ph type="dt" sz="half" idx="10"/>
          </p:nvPr>
        </p:nvSpPr>
        <p:spPr/>
        <p:txBody>
          <a:bodyPr/>
          <a:lstStyle>
            <a:lvl1pPr>
              <a:defRPr/>
            </a:lvl1pPr>
          </a:lstStyle>
          <a:p>
            <a:pPr>
              <a:defRPr/>
            </a:pPr>
            <a:fld id="{54C79913-CD70-C048-9E49-B95431CEF625}" type="datetimeFigureOut">
              <a:rPr lang="en-US" altLang="en-US"/>
              <a:pPr>
                <a:defRPr/>
              </a:pPr>
              <a:t>10/6/21</a:t>
            </a:fld>
            <a:endParaRPr lang="en-US" altLang="en-US"/>
          </a:p>
        </p:txBody>
      </p:sp>
      <p:sp>
        <p:nvSpPr>
          <p:cNvPr id="6" name="Footer Placeholder 4">
            <a:extLst>
              <a:ext uri="{FF2B5EF4-FFF2-40B4-BE49-F238E27FC236}">
                <a16:creationId xmlns:a16="http://schemas.microsoft.com/office/drawing/2014/main" id="{1A357356-A8E0-934F-9DF2-270761CCEE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0E990E-AB00-B344-8E71-04DD39F2DE93}"/>
              </a:ext>
            </a:extLst>
          </p:cNvPr>
          <p:cNvSpPr>
            <a:spLocks noGrp="1"/>
          </p:cNvSpPr>
          <p:nvPr>
            <p:ph type="sldNum" sz="quarter" idx="12"/>
          </p:nvPr>
        </p:nvSpPr>
        <p:spPr/>
        <p:txBody>
          <a:bodyPr/>
          <a:lstStyle>
            <a:lvl1pPr>
              <a:defRPr/>
            </a:lvl1pPr>
          </a:lstStyle>
          <a:p>
            <a:pPr>
              <a:defRPr/>
            </a:pPr>
            <a:fld id="{40B0B4F7-DAEA-8A4F-8A83-7791E28C26CB}" type="slidenum">
              <a:rPr lang="en-US" altLang="en-US"/>
              <a:pPr>
                <a:defRPr/>
              </a:pPr>
              <a:t>‹#›</a:t>
            </a:fld>
            <a:endParaRPr lang="en-US" altLang="en-US"/>
          </a:p>
        </p:txBody>
      </p:sp>
    </p:spTree>
    <p:extLst>
      <p:ext uri="{BB962C8B-B14F-4D97-AF65-F5344CB8AC3E}">
        <p14:creationId xmlns:p14="http://schemas.microsoft.com/office/powerpoint/2010/main" val="126966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EBEB034-9C8F-D541-ADB8-E41CD0A83E05}"/>
              </a:ext>
            </a:extLst>
          </p:cNvPr>
          <p:cNvSpPr>
            <a:spLocks noGrp="1"/>
          </p:cNvSpPr>
          <p:nvPr>
            <p:ph type="dt" sz="half" idx="10"/>
          </p:nvPr>
        </p:nvSpPr>
        <p:spPr/>
        <p:txBody>
          <a:bodyPr/>
          <a:lstStyle>
            <a:lvl1pPr>
              <a:defRPr/>
            </a:lvl1pPr>
          </a:lstStyle>
          <a:p>
            <a:pPr>
              <a:defRPr/>
            </a:pPr>
            <a:fld id="{7057E7EA-EDCB-0E46-8045-E82C9FE320D4}" type="datetimeFigureOut">
              <a:rPr lang="en-US" altLang="en-US"/>
              <a:pPr>
                <a:defRPr/>
              </a:pPr>
              <a:t>10/6/21</a:t>
            </a:fld>
            <a:endParaRPr lang="en-US" altLang="en-US"/>
          </a:p>
        </p:txBody>
      </p:sp>
      <p:sp>
        <p:nvSpPr>
          <p:cNvPr id="8" name="Footer Placeholder 4">
            <a:extLst>
              <a:ext uri="{FF2B5EF4-FFF2-40B4-BE49-F238E27FC236}">
                <a16:creationId xmlns:a16="http://schemas.microsoft.com/office/drawing/2014/main" id="{D80532E3-0472-E441-B9F0-F796536CDA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6E1884E-EA28-CA4E-8B1A-4B79C1C5DEB5}"/>
              </a:ext>
            </a:extLst>
          </p:cNvPr>
          <p:cNvSpPr>
            <a:spLocks noGrp="1"/>
          </p:cNvSpPr>
          <p:nvPr>
            <p:ph type="sldNum" sz="quarter" idx="12"/>
          </p:nvPr>
        </p:nvSpPr>
        <p:spPr/>
        <p:txBody>
          <a:bodyPr/>
          <a:lstStyle>
            <a:lvl1pPr>
              <a:defRPr/>
            </a:lvl1pPr>
          </a:lstStyle>
          <a:p>
            <a:pPr>
              <a:defRPr/>
            </a:pPr>
            <a:fld id="{4E1943F6-CD05-E347-87CD-0A905CF1110D}" type="slidenum">
              <a:rPr lang="en-US" altLang="en-US"/>
              <a:pPr>
                <a:defRPr/>
              </a:pPr>
              <a:t>‹#›</a:t>
            </a:fld>
            <a:endParaRPr lang="en-US" altLang="en-US"/>
          </a:p>
        </p:txBody>
      </p:sp>
    </p:spTree>
    <p:extLst>
      <p:ext uri="{BB962C8B-B14F-4D97-AF65-F5344CB8AC3E}">
        <p14:creationId xmlns:p14="http://schemas.microsoft.com/office/powerpoint/2010/main" val="14069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7CAF3E1-9144-4947-8C08-DA42E3BF7D89}"/>
              </a:ext>
            </a:extLst>
          </p:cNvPr>
          <p:cNvSpPr>
            <a:spLocks noGrp="1"/>
          </p:cNvSpPr>
          <p:nvPr>
            <p:ph type="dt" sz="half" idx="10"/>
          </p:nvPr>
        </p:nvSpPr>
        <p:spPr/>
        <p:txBody>
          <a:bodyPr/>
          <a:lstStyle>
            <a:lvl1pPr>
              <a:defRPr/>
            </a:lvl1pPr>
          </a:lstStyle>
          <a:p>
            <a:pPr>
              <a:defRPr/>
            </a:pPr>
            <a:fld id="{7B853800-B079-EF4C-BC3F-25EFC21397D2}" type="datetimeFigureOut">
              <a:rPr lang="en-US" altLang="en-US"/>
              <a:pPr>
                <a:defRPr/>
              </a:pPr>
              <a:t>10/6/21</a:t>
            </a:fld>
            <a:endParaRPr lang="en-US" altLang="en-US"/>
          </a:p>
        </p:txBody>
      </p:sp>
      <p:sp>
        <p:nvSpPr>
          <p:cNvPr id="4" name="Footer Placeholder 4">
            <a:extLst>
              <a:ext uri="{FF2B5EF4-FFF2-40B4-BE49-F238E27FC236}">
                <a16:creationId xmlns:a16="http://schemas.microsoft.com/office/drawing/2014/main" id="{027777A2-0C16-154B-8F03-E0988E2686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339439-B8FA-3A49-A1F7-673BEAB073A2}"/>
              </a:ext>
            </a:extLst>
          </p:cNvPr>
          <p:cNvSpPr>
            <a:spLocks noGrp="1"/>
          </p:cNvSpPr>
          <p:nvPr>
            <p:ph type="sldNum" sz="quarter" idx="12"/>
          </p:nvPr>
        </p:nvSpPr>
        <p:spPr/>
        <p:txBody>
          <a:bodyPr/>
          <a:lstStyle>
            <a:lvl1pPr>
              <a:defRPr/>
            </a:lvl1pPr>
          </a:lstStyle>
          <a:p>
            <a:pPr>
              <a:defRPr/>
            </a:pPr>
            <a:fld id="{614243AC-9E49-874E-8EF0-B515DDCE7A5C}" type="slidenum">
              <a:rPr lang="en-US" altLang="en-US"/>
              <a:pPr>
                <a:defRPr/>
              </a:pPr>
              <a:t>‹#›</a:t>
            </a:fld>
            <a:endParaRPr lang="en-US" altLang="en-US"/>
          </a:p>
        </p:txBody>
      </p:sp>
    </p:spTree>
    <p:extLst>
      <p:ext uri="{BB962C8B-B14F-4D97-AF65-F5344CB8AC3E}">
        <p14:creationId xmlns:p14="http://schemas.microsoft.com/office/powerpoint/2010/main" val="365430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D493C7-9B27-C144-8577-802C535E3FF7}"/>
              </a:ext>
            </a:extLst>
          </p:cNvPr>
          <p:cNvSpPr>
            <a:spLocks noGrp="1"/>
          </p:cNvSpPr>
          <p:nvPr>
            <p:ph type="dt" sz="half" idx="10"/>
          </p:nvPr>
        </p:nvSpPr>
        <p:spPr/>
        <p:txBody>
          <a:bodyPr/>
          <a:lstStyle>
            <a:lvl1pPr>
              <a:defRPr/>
            </a:lvl1pPr>
          </a:lstStyle>
          <a:p>
            <a:pPr>
              <a:defRPr/>
            </a:pPr>
            <a:fld id="{D58A871D-E1E0-C349-8532-2CA89C2D277D}" type="datetimeFigureOut">
              <a:rPr lang="en-US" altLang="en-US"/>
              <a:pPr>
                <a:defRPr/>
              </a:pPr>
              <a:t>10/6/21</a:t>
            </a:fld>
            <a:endParaRPr lang="en-US" altLang="en-US"/>
          </a:p>
        </p:txBody>
      </p:sp>
      <p:sp>
        <p:nvSpPr>
          <p:cNvPr id="3" name="Footer Placeholder 4">
            <a:extLst>
              <a:ext uri="{FF2B5EF4-FFF2-40B4-BE49-F238E27FC236}">
                <a16:creationId xmlns:a16="http://schemas.microsoft.com/office/drawing/2014/main" id="{5EDB29A0-740A-0B44-BEB9-2C95693E0CD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2C3B0A8-A015-5846-8B01-E28A47D00D3A}"/>
              </a:ext>
            </a:extLst>
          </p:cNvPr>
          <p:cNvSpPr>
            <a:spLocks noGrp="1"/>
          </p:cNvSpPr>
          <p:nvPr>
            <p:ph type="sldNum" sz="quarter" idx="12"/>
          </p:nvPr>
        </p:nvSpPr>
        <p:spPr/>
        <p:txBody>
          <a:bodyPr/>
          <a:lstStyle>
            <a:lvl1pPr>
              <a:defRPr/>
            </a:lvl1pPr>
          </a:lstStyle>
          <a:p>
            <a:pPr>
              <a:defRPr/>
            </a:pPr>
            <a:fld id="{F32FBE83-07C0-BA44-893D-FEC813645AA3}" type="slidenum">
              <a:rPr lang="en-US" altLang="en-US"/>
              <a:pPr>
                <a:defRPr/>
              </a:pPr>
              <a:t>‹#›</a:t>
            </a:fld>
            <a:endParaRPr lang="en-US" altLang="en-US"/>
          </a:p>
        </p:txBody>
      </p:sp>
    </p:spTree>
    <p:extLst>
      <p:ext uri="{BB962C8B-B14F-4D97-AF65-F5344CB8AC3E}">
        <p14:creationId xmlns:p14="http://schemas.microsoft.com/office/powerpoint/2010/main" val="4024987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A55D09-4176-AB4F-A61C-301C1415E258}"/>
              </a:ext>
            </a:extLst>
          </p:cNvPr>
          <p:cNvSpPr>
            <a:spLocks noGrp="1"/>
          </p:cNvSpPr>
          <p:nvPr>
            <p:ph type="dt" sz="half" idx="10"/>
          </p:nvPr>
        </p:nvSpPr>
        <p:spPr/>
        <p:txBody>
          <a:bodyPr/>
          <a:lstStyle>
            <a:lvl1pPr>
              <a:defRPr/>
            </a:lvl1pPr>
          </a:lstStyle>
          <a:p>
            <a:pPr>
              <a:defRPr/>
            </a:pPr>
            <a:fld id="{62A3C3F2-77C0-6B4D-A971-875E03ACD3F3}" type="datetimeFigureOut">
              <a:rPr lang="en-US" altLang="en-US"/>
              <a:pPr>
                <a:defRPr/>
              </a:pPr>
              <a:t>10/6/21</a:t>
            </a:fld>
            <a:endParaRPr lang="en-US" altLang="en-US"/>
          </a:p>
        </p:txBody>
      </p:sp>
      <p:sp>
        <p:nvSpPr>
          <p:cNvPr id="6" name="Footer Placeholder 4">
            <a:extLst>
              <a:ext uri="{FF2B5EF4-FFF2-40B4-BE49-F238E27FC236}">
                <a16:creationId xmlns:a16="http://schemas.microsoft.com/office/drawing/2014/main" id="{C05A2E1B-F626-C047-8A9C-57C140A928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6471BE-3956-EB46-8FCC-0412B2518E6D}"/>
              </a:ext>
            </a:extLst>
          </p:cNvPr>
          <p:cNvSpPr>
            <a:spLocks noGrp="1"/>
          </p:cNvSpPr>
          <p:nvPr>
            <p:ph type="sldNum" sz="quarter" idx="12"/>
          </p:nvPr>
        </p:nvSpPr>
        <p:spPr/>
        <p:txBody>
          <a:bodyPr/>
          <a:lstStyle>
            <a:lvl1pPr>
              <a:defRPr/>
            </a:lvl1pPr>
          </a:lstStyle>
          <a:p>
            <a:pPr>
              <a:defRPr/>
            </a:pPr>
            <a:fld id="{EA8A7497-F5B5-6341-B93F-13621BDF3A40}" type="slidenum">
              <a:rPr lang="en-US" altLang="en-US"/>
              <a:pPr>
                <a:defRPr/>
              </a:pPr>
              <a:t>‹#›</a:t>
            </a:fld>
            <a:endParaRPr lang="en-US" altLang="en-US"/>
          </a:p>
        </p:txBody>
      </p:sp>
    </p:spTree>
    <p:extLst>
      <p:ext uri="{BB962C8B-B14F-4D97-AF65-F5344CB8AC3E}">
        <p14:creationId xmlns:p14="http://schemas.microsoft.com/office/powerpoint/2010/main" val="112437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E655F9-FDB5-2645-BA57-69FCB39B2D72}"/>
              </a:ext>
            </a:extLst>
          </p:cNvPr>
          <p:cNvSpPr>
            <a:spLocks noGrp="1"/>
          </p:cNvSpPr>
          <p:nvPr>
            <p:ph type="dt" sz="half" idx="10"/>
          </p:nvPr>
        </p:nvSpPr>
        <p:spPr/>
        <p:txBody>
          <a:bodyPr/>
          <a:lstStyle>
            <a:lvl1pPr>
              <a:defRPr/>
            </a:lvl1pPr>
          </a:lstStyle>
          <a:p>
            <a:pPr>
              <a:defRPr/>
            </a:pPr>
            <a:fld id="{A3442AE2-A69E-1A41-978C-48BACDA6871E}" type="datetimeFigureOut">
              <a:rPr lang="en-US" altLang="en-US"/>
              <a:pPr>
                <a:defRPr/>
              </a:pPr>
              <a:t>10/6/21</a:t>
            </a:fld>
            <a:endParaRPr lang="en-US" altLang="en-US"/>
          </a:p>
        </p:txBody>
      </p:sp>
      <p:sp>
        <p:nvSpPr>
          <p:cNvPr id="6" name="Footer Placeholder 4">
            <a:extLst>
              <a:ext uri="{FF2B5EF4-FFF2-40B4-BE49-F238E27FC236}">
                <a16:creationId xmlns:a16="http://schemas.microsoft.com/office/drawing/2014/main" id="{08D27B81-1D85-C149-8B52-7939437314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9C889B5-53ED-9F46-B51C-E3024589A0B7}"/>
              </a:ext>
            </a:extLst>
          </p:cNvPr>
          <p:cNvSpPr>
            <a:spLocks noGrp="1"/>
          </p:cNvSpPr>
          <p:nvPr>
            <p:ph type="sldNum" sz="quarter" idx="12"/>
          </p:nvPr>
        </p:nvSpPr>
        <p:spPr/>
        <p:txBody>
          <a:bodyPr/>
          <a:lstStyle>
            <a:lvl1pPr>
              <a:defRPr/>
            </a:lvl1pPr>
          </a:lstStyle>
          <a:p>
            <a:pPr>
              <a:defRPr/>
            </a:pPr>
            <a:fld id="{64793F2E-56B7-9642-A4AC-C42E4A057587}" type="slidenum">
              <a:rPr lang="en-US" altLang="en-US"/>
              <a:pPr>
                <a:defRPr/>
              </a:pPr>
              <a:t>‹#›</a:t>
            </a:fld>
            <a:endParaRPr lang="en-US" altLang="en-US"/>
          </a:p>
        </p:txBody>
      </p:sp>
    </p:spTree>
    <p:extLst>
      <p:ext uri="{BB962C8B-B14F-4D97-AF65-F5344CB8AC3E}">
        <p14:creationId xmlns:p14="http://schemas.microsoft.com/office/powerpoint/2010/main" val="396099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0145905-9777-E841-9447-911E99C8F41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136BC11-2F0F-FC40-84E7-31796E929A6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4F01A1B-C58D-FA4A-A922-A41581EDFF4A}"/>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FDA82A51-ADB9-0A49-A034-F1E5927667E3}" type="datetimeFigureOut">
              <a:rPr lang="en-US" altLang="en-US"/>
              <a:pPr>
                <a:defRPr/>
              </a:pPr>
              <a:t>10/6/21</a:t>
            </a:fld>
            <a:endParaRPr lang="en-US" altLang="en-US"/>
          </a:p>
        </p:txBody>
      </p:sp>
      <p:sp>
        <p:nvSpPr>
          <p:cNvPr id="5" name="Footer Placeholder 4">
            <a:extLst>
              <a:ext uri="{FF2B5EF4-FFF2-40B4-BE49-F238E27FC236}">
                <a16:creationId xmlns:a16="http://schemas.microsoft.com/office/drawing/2014/main" id="{840BA4B7-C507-A649-A9C5-4E4B3C9AE913}"/>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0476B6F-67BC-8B4D-AC52-CB5A24F741F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6B3B969-8E14-AE48-B2EA-63CE864D78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ftp://ftp.ncbi.nlm.nih.gov/"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waterfox.net/download/"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ature.com/ng/journal/v26/n2/full/ng1000_195.html"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ature.com/ng/journal/v26/n2/full/ng1000_195.html"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Ter_protein" TargetMode="External"/><Relationship Id="rId2" Type="http://schemas.openxmlformats.org/officeDocument/2006/relationships/hyperlink" Target="https://en.wikipedia.org/wiki/Prokaryotic_DNA_replication" TargetMode="External"/><Relationship Id="rId1" Type="http://schemas.openxmlformats.org/officeDocument/2006/relationships/slideLayout" Target="../slideLayouts/slideLayout6.xml"/><Relationship Id="rId4" Type="http://schemas.openxmlformats.org/officeDocument/2006/relationships/hyperlink" Target="https://en.wikipedia.org/wiki/Tus_(biolog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link.springer.com/content/pdf/10.1007/s00239-005-0192-2.pdf"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genome/browse#!/overview/"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7D555436-F2C5-0E42-AFA9-FCFA7E7A11A5}"/>
              </a:ext>
            </a:extLst>
          </p:cNvPr>
          <p:cNvSpPr>
            <a:spLocks noGrp="1"/>
          </p:cNvSpPr>
          <p:nvPr>
            <p:ph type="ctrTitle"/>
          </p:nvPr>
        </p:nvSpPr>
        <p:spPr>
          <a:xfrm>
            <a:off x="914400" y="2130425"/>
            <a:ext cx="10363200" cy="1470025"/>
          </a:xfrm>
        </p:spPr>
        <p:txBody>
          <a:bodyPr/>
          <a:lstStyle/>
          <a:p>
            <a:endParaRPr lang="en-US" altLang="en-US">
              <a:ea typeface="ＭＳ Ｐゴシック" panose="020B0600070205080204" pitchFamily="34" charset="-128"/>
            </a:endParaRPr>
          </a:p>
        </p:txBody>
      </p:sp>
      <p:sp>
        <p:nvSpPr>
          <p:cNvPr id="3" name="Subtitle 2">
            <a:extLst>
              <a:ext uri="{FF2B5EF4-FFF2-40B4-BE49-F238E27FC236}">
                <a16:creationId xmlns:a16="http://schemas.microsoft.com/office/drawing/2014/main" id="{E8177390-68BC-754E-80CE-6F18F65A1DDE}"/>
              </a:ext>
            </a:extLst>
          </p:cNvPr>
          <p:cNvSpPr>
            <a:spLocks noGrp="1"/>
          </p:cNvSpPr>
          <p:nvPr>
            <p:ph type="subTitle" idx="1"/>
          </p:nvPr>
        </p:nvSpPr>
        <p:spPr/>
        <p:txBody>
          <a:bodyPr/>
          <a:lstStyle/>
          <a:p>
            <a:pPr>
              <a:defRPr/>
            </a:pPr>
            <a:endParaRPr lang="en-US"/>
          </a:p>
        </p:txBody>
      </p:sp>
      <p:pic>
        <p:nvPicPr>
          <p:cNvPr id="15363" name="Picture 3">
            <a:extLst>
              <a:ext uri="{FF2B5EF4-FFF2-40B4-BE49-F238E27FC236}">
                <a16:creationId xmlns:a16="http://schemas.microsoft.com/office/drawing/2014/main" id="{F57805E7-CC84-5F4D-A2EC-A73D23593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425" y="0"/>
            <a:ext cx="5391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8719C-EC28-EC49-9DC4-6EE1EDEF7148}"/>
              </a:ext>
            </a:extLst>
          </p:cNvPr>
          <p:cNvSpPr txBox="1"/>
          <p:nvPr/>
        </p:nvSpPr>
        <p:spPr>
          <a:xfrm>
            <a:off x="134938" y="179388"/>
            <a:ext cx="11949112" cy="6678612"/>
          </a:xfrm>
          <a:prstGeom prst="rect">
            <a:avLst/>
          </a:prstGeom>
          <a:noFill/>
        </p:spPr>
        <p:txBody>
          <a:bodyPr wrap="none">
            <a:spAutoFit/>
          </a:bodyPr>
          <a:lstStyle/>
          <a:p>
            <a:pPr>
              <a:defRPr/>
            </a:pPr>
            <a:r>
              <a:rPr lang="en-US" dirty="0"/>
              <a:t>There are different ways to down load the files:</a:t>
            </a:r>
          </a:p>
          <a:p>
            <a:pPr>
              <a:defRPr/>
            </a:pPr>
            <a:endParaRPr lang="en-US" dirty="0"/>
          </a:p>
          <a:p>
            <a:pPr marL="342900" indent="-342900">
              <a:buFontTx/>
              <a:buAutoNum type="alphaUcParenR"/>
              <a:defRPr/>
            </a:pPr>
            <a:r>
              <a:rPr lang="en-US" dirty="0"/>
              <a:t>via the finder (under OS X)</a:t>
            </a:r>
          </a:p>
          <a:p>
            <a:pPr marL="342900" indent="-342900">
              <a:buFontTx/>
              <a:buAutoNum type="alphaUcParenR"/>
              <a:defRPr/>
            </a:pPr>
            <a:r>
              <a:rPr lang="en-US" dirty="0"/>
              <a:t>Using Filezilla:  Connect to </a:t>
            </a:r>
            <a:r>
              <a:rPr lang="en-US" dirty="0">
                <a:hlinkClick r:id="rId2"/>
              </a:rPr>
              <a:t>ftp.ncbi.nlm.nih.gov</a:t>
            </a:r>
            <a:r>
              <a:rPr lang="en-US" dirty="0"/>
              <a:t> login type anonymous. Then copy the R link (right click) from the microbial </a:t>
            </a:r>
            <a:br>
              <a:rPr lang="en-US" dirty="0"/>
            </a:br>
            <a:r>
              <a:rPr lang="en-US" dirty="0"/>
              <a:t>browser and paste it into the address field – delete everything before genome: </a:t>
            </a:r>
          </a:p>
          <a:p>
            <a:pPr marL="342900" indent="-342900">
              <a:buFontTx/>
              <a:buAutoNum type="alphaUcParenR"/>
              <a:defRPr/>
            </a:pPr>
            <a:endParaRPr lang="en-US" dirty="0"/>
          </a:p>
          <a:p>
            <a:pPr marL="342900" indent="-342900">
              <a:buFontTx/>
              <a:buAutoNum type="alphaUcParenR"/>
              <a:defRPr/>
            </a:pPr>
            <a:endParaRPr lang="en-US" dirty="0"/>
          </a:p>
          <a:p>
            <a:pPr marL="342900" indent="-342900">
              <a:buFontTx/>
              <a:buAutoNum type="alphaUcParenR"/>
              <a:defRPr/>
            </a:pPr>
            <a:endParaRPr lang="en-US" dirty="0"/>
          </a:p>
          <a:p>
            <a:pPr marL="342900" indent="-342900">
              <a:buFontTx/>
              <a:buAutoNum type="alphaUcParenR"/>
              <a:defRPr/>
            </a:pPr>
            <a:endParaRPr lang="en-US" dirty="0"/>
          </a:p>
          <a:p>
            <a:pPr>
              <a:defRPr/>
            </a:pPr>
            <a:endParaRPr lang="en-US" dirty="0"/>
          </a:p>
          <a:p>
            <a:pPr marL="342900" indent="-342900">
              <a:buFontTx/>
              <a:buAutoNum type="alphaUcParenR"/>
              <a:defRPr/>
            </a:pPr>
            <a:endParaRPr lang="en-US" dirty="0"/>
          </a:p>
          <a:p>
            <a:pPr>
              <a:defRPr/>
            </a:pPr>
            <a:r>
              <a:rPr lang="en-US" dirty="0"/>
              <a:t>C) </a:t>
            </a:r>
            <a:r>
              <a:rPr lang="en-US" dirty="0" err="1"/>
              <a:t>ssh</a:t>
            </a:r>
            <a:r>
              <a:rPr lang="en-US" dirty="0"/>
              <a:t> to Xanadu, go to a compute node, and the use the copy </a:t>
            </a:r>
            <a:r>
              <a:rPr lang="en-US" dirty="0" err="1"/>
              <a:t>url</a:t>
            </a:r>
            <a:r>
              <a:rPr lang="en-US" dirty="0"/>
              <a:t> command.</a:t>
            </a:r>
          </a:p>
          <a:p>
            <a:pPr>
              <a:defRPr/>
            </a:pPr>
            <a:r>
              <a:rPr lang="en-US" dirty="0"/>
              <a:t>To get the address, copy the R link (right click) to the clipboard, paste it behind curl -O </a:t>
            </a:r>
          </a:p>
          <a:p>
            <a:pPr>
              <a:defRPr/>
            </a:pPr>
            <a:r>
              <a:rPr lang="en-US" dirty="0"/>
              <a:t>E.g.,  </a:t>
            </a:r>
            <a:r>
              <a:rPr lang="en-US" sz="1400" dirty="0">
                <a:latin typeface="Courier" pitchFamily="2" charset="0"/>
              </a:rPr>
              <a:t>curl -O ftp://</a:t>
            </a:r>
            <a:r>
              <a:rPr lang="en-US" sz="1400" dirty="0" err="1">
                <a:latin typeface="Courier" pitchFamily="2" charset="0"/>
              </a:rPr>
              <a:t>ftp.ncbi.nlm.nih.gov</a:t>
            </a:r>
            <a:r>
              <a:rPr lang="en-US" sz="1400" dirty="0">
                <a:latin typeface="Courier" pitchFamily="2" charset="0"/>
              </a:rPr>
              <a:t>/genomes/all/GCF/002/850/695/GCF_002850695.3_ASM285069v3/</a:t>
            </a:r>
          </a:p>
          <a:p>
            <a:pPr>
              <a:defRPr/>
            </a:pPr>
            <a:r>
              <a:rPr lang="en-US" dirty="0"/>
              <a:t>Then complete the line with </a:t>
            </a:r>
          </a:p>
          <a:p>
            <a:pPr>
              <a:defRPr/>
            </a:pPr>
            <a:r>
              <a:rPr lang="en-US" sz="1400" dirty="0">
                <a:latin typeface="Courier" pitchFamily="2" charset="0"/>
              </a:rPr>
              <a:t>GCF_002850695.3_ASM285069v3_protein.faa.gz  </a:t>
            </a:r>
            <a:r>
              <a:rPr lang="en-US" dirty="0"/>
              <a:t>(for all the encoded proteins in a multiple </a:t>
            </a:r>
            <a:r>
              <a:rPr lang="en-US" dirty="0" err="1"/>
              <a:t>fasta</a:t>
            </a:r>
            <a:r>
              <a:rPr lang="en-US" dirty="0"/>
              <a:t> file</a:t>
            </a:r>
            <a:br>
              <a:rPr lang="en-US" dirty="0"/>
            </a:br>
            <a:r>
              <a:rPr lang="en-US" sz="1400" dirty="0">
                <a:latin typeface="Courier" pitchFamily="2" charset="0"/>
              </a:rPr>
              <a:t>GCF_002850695.3_ASM285069v3_genomic.fna.gz </a:t>
            </a:r>
            <a:r>
              <a:rPr lang="en-US" dirty="0"/>
              <a:t>(for the nucleotide sequence of genome +plasmids</a:t>
            </a:r>
          </a:p>
          <a:p>
            <a:pPr>
              <a:defRPr/>
            </a:pPr>
            <a:r>
              <a:rPr lang="en-US" sz="1400" dirty="0">
                <a:latin typeface="Courier" pitchFamily="2" charset="0"/>
              </a:rPr>
              <a:t>GCF_002850695.3_ASM285069v3_feature_table.txt.gz </a:t>
            </a:r>
            <a:r>
              <a:rPr lang="en-US" dirty="0"/>
              <a:t>(for the feature table)  </a:t>
            </a:r>
          </a:p>
          <a:p>
            <a:pPr>
              <a:defRPr/>
            </a:pPr>
            <a:r>
              <a:rPr lang="en-US" dirty="0"/>
              <a:t>The commands to execute would be </a:t>
            </a:r>
            <a:br>
              <a:rPr lang="en-US" dirty="0"/>
            </a:br>
            <a:r>
              <a:rPr lang="en-US" sz="1000" dirty="0">
                <a:latin typeface="Courier" pitchFamily="2" charset="0"/>
              </a:rPr>
              <a:t>curl -O ftp://</a:t>
            </a:r>
            <a:r>
              <a:rPr lang="en-US" sz="1000" dirty="0" err="1">
                <a:latin typeface="Courier" pitchFamily="2" charset="0"/>
              </a:rPr>
              <a:t>ftp.ncbi.nlm.nih.gov</a:t>
            </a:r>
            <a:r>
              <a:rPr lang="en-US" sz="1000" dirty="0">
                <a:latin typeface="Courier" pitchFamily="2" charset="0"/>
              </a:rPr>
              <a:t>/genomes/all/GCF/002/850/695/GCF_002850695.3_ASM285069v3/GCF_002850695.3_ASM285069v3_protein.faa.gz</a:t>
            </a:r>
          </a:p>
          <a:p>
            <a:pPr>
              <a:defRPr/>
            </a:pPr>
            <a:r>
              <a:rPr lang="en-US" sz="1000" dirty="0">
                <a:latin typeface="Courier" pitchFamily="2" charset="0"/>
              </a:rPr>
              <a:t>curl -O ftp://</a:t>
            </a:r>
            <a:r>
              <a:rPr lang="en-US" sz="1000" dirty="0" err="1">
                <a:latin typeface="Courier" pitchFamily="2" charset="0"/>
              </a:rPr>
              <a:t>ftp.ncbi.nlm.nih.gov</a:t>
            </a:r>
            <a:r>
              <a:rPr lang="en-US" sz="1000" dirty="0">
                <a:latin typeface="Courier" pitchFamily="2" charset="0"/>
              </a:rPr>
              <a:t>/genomes/all/GCF/002/850/695/GCF_002850695.3_ASM285069v3/GCF_002850695.3_ASM285069v3_genomic.fna.gz</a:t>
            </a:r>
          </a:p>
          <a:p>
            <a:pPr>
              <a:defRPr/>
            </a:pPr>
            <a:r>
              <a:rPr lang="en-US" sz="1000" dirty="0">
                <a:latin typeface="Courier" pitchFamily="2" charset="0"/>
              </a:rPr>
              <a:t>curl -O ftp://ftp.ncbi.nlm.nih.gov/genomes/all/GCF/002/850/695/GCF_002850695.3_ASM285069v3/GCF_002850695.3_ASM285069v3_feature_table.txt.gz</a:t>
            </a:r>
          </a:p>
          <a:p>
            <a:pPr>
              <a:defRPr/>
            </a:pPr>
            <a:endParaRPr lang="en-US" sz="1000" dirty="0">
              <a:latin typeface="Courier" pitchFamily="2" charset="0"/>
            </a:endParaRPr>
          </a:p>
          <a:p>
            <a:pPr>
              <a:defRPr/>
            </a:pPr>
            <a:r>
              <a:rPr lang="en-US" dirty="0"/>
              <a:t>Once you have the files you need to </a:t>
            </a:r>
            <a:r>
              <a:rPr lang="en-US" dirty="0" err="1"/>
              <a:t>uncompress</a:t>
            </a:r>
            <a:r>
              <a:rPr lang="en-US" dirty="0"/>
              <a:t> them using</a:t>
            </a:r>
          </a:p>
          <a:p>
            <a:pPr>
              <a:defRPr/>
            </a:pPr>
            <a:r>
              <a:rPr lang="en-US" sz="1400" dirty="0" err="1">
                <a:latin typeface="Courier" pitchFamily="2" charset="0"/>
              </a:rPr>
              <a:t>gunzip</a:t>
            </a:r>
            <a:r>
              <a:rPr lang="en-US" sz="1400" dirty="0">
                <a:latin typeface="Courier" pitchFamily="2" charset="0"/>
              </a:rPr>
              <a:t> GCF_002850695.3_ASM285069v3_protein.faa.gz  </a:t>
            </a:r>
            <a:r>
              <a:rPr lang="en-US" dirty="0"/>
              <a:t>or using a wild card   </a:t>
            </a:r>
            <a:r>
              <a:rPr lang="en-US" sz="1400" dirty="0" err="1">
                <a:latin typeface="Courier" pitchFamily="2" charset="0"/>
              </a:rPr>
              <a:t>gunzip</a:t>
            </a:r>
            <a:r>
              <a:rPr lang="en-US" sz="1400" dirty="0">
                <a:latin typeface="Courier" pitchFamily="2" charset="0"/>
              </a:rPr>
              <a:t> *.</a:t>
            </a:r>
            <a:r>
              <a:rPr lang="en-US" sz="1400" dirty="0" err="1">
                <a:latin typeface="Courier" pitchFamily="2" charset="0"/>
              </a:rPr>
              <a:t>gz</a:t>
            </a:r>
            <a:endParaRPr lang="en-US" sz="1400" dirty="0">
              <a:latin typeface="Courier" pitchFamily="2" charset="0"/>
            </a:endParaRPr>
          </a:p>
          <a:p>
            <a:pPr>
              <a:defRPr/>
            </a:pPr>
            <a:endParaRPr lang="en-US" sz="1000" dirty="0">
              <a:latin typeface="Courier" pitchFamily="2" charset="0"/>
            </a:endParaRPr>
          </a:p>
        </p:txBody>
      </p:sp>
      <p:pic>
        <p:nvPicPr>
          <p:cNvPr id="22530" name="Picture 2">
            <a:extLst>
              <a:ext uri="{FF2B5EF4-FFF2-40B4-BE49-F238E27FC236}">
                <a16:creationId xmlns:a16="http://schemas.microsoft.com/office/drawing/2014/main" id="{FF655082-A6E9-5D4E-A58A-22B699EE0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677"/>
          <a:stretch>
            <a:fillRect/>
          </a:stretch>
        </p:blipFill>
        <p:spPr bwMode="auto">
          <a:xfrm>
            <a:off x="4264025" y="1670050"/>
            <a:ext cx="5513388"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1">
            <a:extLst>
              <a:ext uri="{FF2B5EF4-FFF2-40B4-BE49-F238E27FC236}">
                <a16:creationId xmlns:a16="http://schemas.microsoft.com/office/drawing/2014/main" id="{4839A184-4A3E-7141-B86F-653D7278467F}"/>
              </a:ext>
            </a:extLst>
          </p:cNvPr>
          <p:cNvSpPr txBox="1">
            <a:spLocks noChangeArrowheads="1"/>
          </p:cNvSpPr>
          <p:nvPr/>
        </p:nvSpPr>
        <p:spPr bwMode="auto">
          <a:xfrm>
            <a:off x="255588" y="157163"/>
            <a:ext cx="1108233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b="1">
                <a:latin typeface="Calibri Light" panose="020F0302020204030204" pitchFamily="34" charset="0"/>
                <a:cs typeface="Calibri Light" panose="020F0302020204030204" pitchFamily="34" charset="0"/>
              </a:rPr>
              <a:t>Comment on FTP and browsers:</a:t>
            </a:r>
          </a:p>
          <a:p>
            <a:pPr>
              <a:spcBef>
                <a:spcPct val="0"/>
              </a:spcBef>
              <a:buFontTx/>
              <a:buNone/>
            </a:pPr>
            <a:endParaRPr lang="en-US" altLang="en-US" sz="1800">
              <a:cs typeface="Calibri Light" panose="020F0302020204030204" pitchFamily="34" charset="0"/>
            </a:endParaRPr>
          </a:p>
          <a:p>
            <a:pPr>
              <a:spcBef>
                <a:spcPct val="0"/>
              </a:spcBef>
              <a:buFontTx/>
              <a:buNone/>
            </a:pPr>
            <a:r>
              <a:rPr lang="en-US" altLang="en-US" sz="1800">
                <a:cs typeface="Calibri Light" panose="020F0302020204030204" pitchFamily="34" charset="0"/>
              </a:rPr>
              <a:t>If you use Firefox, Safari or Chrome, the ftp:// in the address directs you to open the link in finder (and I have not found a way to disable this “feature”).  This is totally annoying, if you want to copy the url of a particular file to use curl to download it.  </a:t>
            </a:r>
          </a:p>
          <a:p>
            <a:pPr>
              <a:spcBef>
                <a:spcPct val="0"/>
              </a:spcBef>
              <a:buFontTx/>
              <a:buNone/>
            </a:pPr>
            <a:endParaRPr lang="en-US" altLang="en-US" sz="1800">
              <a:cs typeface="Calibri Light" panose="020F0302020204030204" pitchFamily="34" charset="0"/>
            </a:endParaRPr>
          </a:p>
          <a:p>
            <a:pPr>
              <a:spcBef>
                <a:spcPct val="0"/>
              </a:spcBef>
              <a:buFontTx/>
              <a:buNone/>
            </a:pPr>
            <a:r>
              <a:rPr lang="en-US" altLang="en-US" sz="1800">
                <a:cs typeface="Calibri Light" panose="020F0302020204030204" pitchFamily="34" charset="0"/>
              </a:rPr>
              <a:t>At present </a:t>
            </a:r>
            <a:r>
              <a:rPr lang="en-US" altLang="en-US" sz="1800">
                <a:cs typeface="Calibri Light" panose="020F0302020204030204" pitchFamily="34" charset="0"/>
                <a:hlinkClick r:id="rId2"/>
              </a:rPr>
              <a:t>waterfox</a:t>
            </a:r>
            <a:r>
              <a:rPr lang="en-US" altLang="en-US" sz="1800">
                <a:cs typeface="Calibri Light" panose="020F0302020204030204" pitchFamily="34" charset="0"/>
              </a:rPr>
              <a:t> (a slimmed down version of firefox) is working fine.  </a:t>
            </a:r>
            <a:br>
              <a:rPr lang="en-US" altLang="en-US" sz="1800">
                <a:cs typeface="Calibri Light" panose="020F0302020204030204" pitchFamily="34" charset="0"/>
              </a:rPr>
            </a:br>
            <a:r>
              <a:rPr lang="en-US" altLang="en-US" sz="1800">
                <a:cs typeface="Calibri Light" panose="020F0302020204030204" pitchFamily="34" charset="0"/>
              </a:rPr>
              <a:t>If you click (left click) on the R-link, you get the following:</a:t>
            </a:r>
          </a:p>
        </p:txBody>
      </p:sp>
      <p:pic>
        <p:nvPicPr>
          <p:cNvPr id="23554" name="Picture 2">
            <a:extLst>
              <a:ext uri="{FF2B5EF4-FFF2-40B4-BE49-F238E27FC236}">
                <a16:creationId xmlns:a16="http://schemas.microsoft.com/office/drawing/2014/main" id="{2E4D82F8-DCC3-864F-BFF6-77FA77B41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438" y="2665413"/>
            <a:ext cx="6664325"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Box 3">
            <a:extLst>
              <a:ext uri="{FF2B5EF4-FFF2-40B4-BE49-F238E27FC236}">
                <a16:creationId xmlns:a16="http://schemas.microsoft.com/office/drawing/2014/main" id="{47555BAF-35F0-BB44-AD10-66E2BD898C42}"/>
              </a:ext>
            </a:extLst>
          </p:cNvPr>
          <p:cNvSpPr txBox="1">
            <a:spLocks noChangeArrowheads="1"/>
          </p:cNvSpPr>
          <p:nvPr/>
        </p:nvSpPr>
        <p:spPr bwMode="auto">
          <a:xfrm>
            <a:off x="523875" y="3425825"/>
            <a:ext cx="4424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You can right click on a file, copy the link and </a:t>
            </a:r>
            <a:br>
              <a:rPr lang="en-US" altLang="en-US" sz="1800"/>
            </a:br>
            <a:r>
              <a:rPr lang="en-US" altLang="en-US" sz="1800"/>
              <a:t>use it (via paste) in curl : </a:t>
            </a:r>
          </a:p>
        </p:txBody>
      </p:sp>
      <p:sp>
        <p:nvSpPr>
          <p:cNvPr id="23556" name="TextBox 4">
            <a:extLst>
              <a:ext uri="{FF2B5EF4-FFF2-40B4-BE49-F238E27FC236}">
                <a16:creationId xmlns:a16="http://schemas.microsoft.com/office/drawing/2014/main" id="{B570C977-6BF8-5749-99E9-74B694DAEF74}"/>
              </a:ext>
            </a:extLst>
          </p:cNvPr>
          <p:cNvSpPr txBox="1">
            <a:spLocks noChangeArrowheads="1"/>
          </p:cNvSpPr>
          <p:nvPr/>
        </p:nvSpPr>
        <p:spPr bwMode="auto">
          <a:xfrm>
            <a:off x="487363" y="4270375"/>
            <a:ext cx="46640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Courier" pitchFamily="2" charset="0"/>
              </a:rPr>
              <a:t>curl –O ftp://ftp.ncbi.nlm.nih.gov/genomes/all/GCF/000/464/515/GCF_000464515.2_ASM46451v2/GCF_000464515.2_ASM46451v2_genomic.fna.gz </a:t>
            </a:r>
          </a:p>
          <a:p>
            <a:pPr>
              <a:spcBef>
                <a:spcPct val="0"/>
              </a:spcBef>
              <a:buFontTx/>
              <a:buNone/>
            </a:pPr>
            <a:endParaRPr lang="en-US" altLang="en-US" sz="1800"/>
          </a:p>
          <a:p>
            <a:pPr>
              <a:spcBef>
                <a:spcPct val="0"/>
              </a:spcBef>
              <a:buFontTx/>
              <a:buNone/>
            </a:pPr>
            <a:r>
              <a:rPr lang="en-US" altLang="en-US" sz="1800"/>
              <a:t>(this is all on one line)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0F1ADED-CE69-E545-BD80-9277C6A12590}"/>
              </a:ext>
            </a:extLst>
          </p:cNvPr>
          <p:cNvSpPr>
            <a:spLocks noGrp="1"/>
          </p:cNvSpPr>
          <p:nvPr>
            <p:ph type="title"/>
          </p:nvPr>
        </p:nvSpPr>
        <p:spPr/>
        <p:txBody>
          <a:bodyPr/>
          <a:lstStyle/>
          <a:p>
            <a:r>
              <a:rPr lang="en-US" altLang="en-US">
                <a:ea typeface="ＭＳ Ｐゴシック" panose="020B0600070205080204" pitchFamily="34" charset="-128"/>
              </a:rPr>
              <a:t>Feature table </a:t>
            </a:r>
          </a:p>
        </p:txBody>
      </p:sp>
      <p:sp>
        <p:nvSpPr>
          <p:cNvPr id="24578" name="Content Placeholder 2">
            <a:extLst>
              <a:ext uri="{FF2B5EF4-FFF2-40B4-BE49-F238E27FC236}">
                <a16:creationId xmlns:a16="http://schemas.microsoft.com/office/drawing/2014/main" id="{2D0F30CB-FF9D-C447-816B-B0432013CE27}"/>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24579" name="Picture 3">
            <a:extLst>
              <a:ext uri="{FF2B5EF4-FFF2-40B4-BE49-F238E27FC236}">
                <a16:creationId xmlns:a16="http://schemas.microsoft.com/office/drawing/2014/main" id="{C632EBBF-675E-1641-95F3-A0BB1014F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600200"/>
            <a:ext cx="121586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3">
            <a:extLst>
              <a:ext uri="{FF2B5EF4-FFF2-40B4-BE49-F238E27FC236}">
                <a16:creationId xmlns:a16="http://schemas.microsoft.com/office/drawing/2014/main" id="{3F237E3F-7E30-D649-8603-19F91C1B5F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8588" y="552450"/>
            <a:ext cx="6465887" cy="6246813"/>
          </a:xfrm>
        </p:spPr>
      </p:pic>
      <p:sp>
        <p:nvSpPr>
          <p:cNvPr id="25602" name="TextBox 4">
            <a:extLst>
              <a:ext uri="{FF2B5EF4-FFF2-40B4-BE49-F238E27FC236}">
                <a16:creationId xmlns:a16="http://schemas.microsoft.com/office/drawing/2014/main" id="{B0F637E7-90CF-D84C-A84E-E69C9105FAFF}"/>
              </a:ext>
            </a:extLst>
          </p:cNvPr>
          <p:cNvSpPr txBox="1">
            <a:spLocks noChangeArrowheads="1"/>
          </p:cNvSpPr>
          <p:nvPr/>
        </p:nvSpPr>
        <p:spPr bwMode="auto">
          <a:xfrm>
            <a:off x="1606550" y="65088"/>
            <a:ext cx="409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Blast output in tabular form looks like this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21AFDF93-421B-004C-8FCB-9AD0129A8E68}"/>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F53CD593-2071-D54F-B5C0-9CAB23D86A87}"/>
              </a:ext>
            </a:extLst>
          </p:cNvPr>
          <p:cNvSpPr>
            <a:spLocks noGrp="1"/>
          </p:cNvSpPr>
          <p:nvPr>
            <p:ph idx="1"/>
          </p:nvPr>
        </p:nvSpPr>
        <p:spPr/>
        <p:txBody>
          <a:bodyPr/>
          <a:lstStyle/>
          <a:p>
            <a:pPr marL="0" indent="0">
              <a:buFont typeface="Arial" panose="020B0604020202020204" pitchFamily="34" charset="0"/>
              <a:buNone/>
              <a:defRPr/>
            </a:pPr>
            <a:r>
              <a:rPr lang="en-US" dirty="0"/>
              <a:t>There are several different approaches to map a best scoring blast hits to a location in the genome. </a:t>
            </a:r>
          </a:p>
          <a:p>
            <a:pPr>
              <a:defRPr/>
            </a:pPr>
            <a:r>
              <a:rPr lang="en-US" dirty="0"/>
              <a:t>One approach is to link databank tables.</a:t>
            </a:r>
          </a:p>
          <a:p>
            <a:pPr>
              <a:defRPr/>
            </a:pPr>
            <a:r>
              <a:rPr lang="en-US" dirty="0"/>
              <a:t>A simple alternative is to reannotate the annotation lines so that they start with the location in the genome.</a:t>
            </a:r>
          </a:p>
          <a:p>
            <a:pPr>
              <a:defRP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D7F2803B-8BB8-D64C-93DB-444509EE6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225" y="0"/>
            <a:ext cx="8845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4">
            <a:extLst>
              <a:ext uri="{FF2B5EF4-FFF2-40B4-BE49-F238E27FC236}">
                <a16:creationId xmlns:a16="http://schemas.microsoft.com/office/drawing/2014/main" id="{07183BEF-D062-3947-93AE-D946C18CC2DB}"/>
              </a:ext>
            </a:extLst>
          </p:cNvPr>
          <p:cNvSpPr txBox="1">
            <a:spLocks noChangeArrowheads="1"/>
          </p:cNvSpPr>
          <p:nvPr/>
        </p:nvSpPr>
        <p:spPr bwMode="auto">
          <a:xfrm>
            <a:off x="6478588" y="195263"/>
            <a:ext cx="3316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faaReplace AccessionWithStart.pl</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9949027B-6C39-B54E-A540-FCA422740603}"/>
              </a:ext>
            </a:extLst>
          </p:cNvPr>
          <p:cNvSpPr>
            <a:spLocks noGrp="1"/>
          </p:cNvSpPr>
          <p:nvPr>
            <p:ph type="title"/>
          </p:nvPr>
        </p:nvSpPr>
        <p:spPr>
          <a:xfrm>
            <a:off x="1852613" y="-182563"/>
            <a:ext cx="8229600" cy="1143001"/>
          </a:xfrm>
        </p:spPr>
        <p:txBody>
          <a:bodyPr/>
          <a:lstStyle/>
          <a:p>
            <a:r>
              <a:rPr lang="en-US" altLang="en-US" sz="3600">
                <a:ea typeface="ＭＳ Ｐゴシック" panose="020B0600070205080204" pitchFamily="34" charset="-128"/>
              </a:rPr>
              <a:t>Genome fasta file with location in genome </a:t>
            </a:r>
          </a:p>
        </p:txBody>
      </p:sp>
      <p:pic>
        <p:nvPicPr>
          <p:cNvPr id="28674" name="Picture 3">
            <a:extLst>
              <a:ext uri="{FF2B5EF4-FFF2-40B4-BE49-F238E27FC236}">
                <a16:creationId xmlns:a16="http://schemas.microsoft.com/office/drawing/2014/main" id="{67802E7E-49B2-0347-AA74-023889739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4538"/>
            <a:ext cx="91440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a:extLst>
              <a:ext uri="{FF2B5EF4-FFF2-40B4-BE49-F238E27FC236}">
                <a16:creationId xmlns:a16="http://schemas.microsoft.com/office/drawing/2014/main" id="{C0CA0AF1-EFE3-A144-A718-2EC04F347A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519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4">
            <a:extLst>
              <a:ext uri="{FF2B5EF4-FFF2-40B4-BE49-F238E27FC236}">
                <a16:creationId xmlns:a16="http://schemas.microsoft.com/office/drawing/2014/main" id="{110992D9-C829-1D49-8144-29DD4922602F}"/>
              </a:ext>
            </a:extLst>
          </p:cNvPr>
          <p:cNvSpPr txBox="1">
            <a:spLocks noChangeArrowheads="1"/>
          </p:cNvSpPr>
          <p:nvPr/>
        </p:nvSpPr>
        <p:spPr bwMode="auto">
          <a:xfrm>
            <a:off x="1708150" y="157163"/>
            <a:ext cx="2522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Top scoring hits only</a:t>
            </a:r>
          </a:p>
          <a:p>
            <a:pPr>
              <a:spcBef>
                <a:spcPct val="0"/>
              </a:spcBef>
              <a:buFontTx/>
              <a:buNone/>
            </a:pPr>
            <a:r>
              <a:rPr lang="en-US" altLang="en-US" sz="1800"/>
              <a:t>GI replaced with number</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43F8CAD2-CC24-4C46-BC92-BCE130173789}"/>
              </a:ext>
            </a:extLst>
          </p:cNvPr>
          <p:cNvSpPr>
            <a:spLocks noGrp="1"/>
          </p:cNvSpPr>
          <p:nvPr>
            <p:ph type="title"/>
          </p:nvPr>
        </p:nvSpPr>
        <p:spPr>
          <a:xfrm>
            <a:off x="1981200" y="274638"/>
            <a:ext cx="8229600" cy="576262"/>
          </a:xfrm>
        </p:spPr>
        <p:txBody>
          <a:bodyPr/>
          <a:lstStyle/>
          <a:p>
            <a:r>
              <a:rPr lang="en-US" altLang="en-US" sz="1600">
                <a:ea typeface="ＭＳ Ｐゴシック" panose="020B0600070205080204" pitchFamily="34" charset="-128"/>
              </a:rPr>
              <a:t>Aeromonas_hydrophila_ATCC_7966_uid58617 </a:t>
            </a:r>
            <a:r>
              <a:rPr lang="en-US" altLang="en-US" sz="1600" i="1">
                <a:ea typeface="ＭＳ Ｐゴシック" panose="020B0600070205080204" pitchFamily="34" charset="-128"/>
              </a:rPr>
              <a:t>versus </a:t>
            </a:r>
            <a:r>
              <a:rPr lang="en-US" altLang="en-US" sz="1600">
                <a:ea typeface="ＭＳ Ｐゴシック" panose="020B0600070205080204" pitchFamily="34" charset="-128"/>
              </a:rPr>
              <a:t>Aeromonas_hydrophila_ML09_119_uid205540/</a:t>
            </a:r>
          </a:p>
        </p:txBody>
      </p:sp>
      <p:pic>
        <p:nvPicPr>
          <p:cNvPr id="30722" name="Picture 3">
            <a:extLst>
              <a:ext uri="{FF2B5EF4-FFF2-40B4-BE49-F238E27FC236}">
                <a16:creationId xmlns:a16="http://schemas.microsoft.com/office/drawing/2014/main" id="{5E78EC26-A2D8-5B47-B9A4-0BFAA2538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74725"/>
            <a:ext cx="60229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a:extLst>
              <a:ext uri="{FF2B5EF4-FFF2-40B4-BE49-F238E27FC236}">
                <a16:creationId xmlns:a16="http://schemas.microsoft.com/office/drawing/2014/main" id="{9E7D6977-341C-724C-AA5A-99951BB0D4C3}"/>
              </a:ext>
            </a:extLst>
          </p:cNvPr>
          <p:cNvSpPr txBox="1">
            <a:spLocks noChangeArrowheads="1"/>
          </p:cNvSpPr>
          <p:nvPr/>
        </p:nvSpPr>
        <p:spPr bwMode="auto">
          <a:xfrm>
            <a:off x="8293100" y="1911350"/>
            <a:ext cx="224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Evalue cut off: 10^-4</a:t>
            </a:r>
          </a:p>
        </p:txBody>
      </p:sp>
      <p:sp>
        <p:nvSpPr>
          <p:cNvPr id="30724" name="Text Box 4">
            <a:extLst>
              <a:ext uri="{FF2B5EF4-FFF2-40B4-BE49-F238E27FC236}">
                <a16:creationId xmlns:a16="http://schemas.microsoft.com/office/drawing/2014/main" id="{1A1550A8-E262-354C-8CA2-ECA8ADBFCAB5}"/>
              </a:ext>
            </a:extLst>
          </p:cNvPr>
          <p:cNvSpPr txBox="1">
            <a:spLocks noChangeArrowheads="1"/>
          </p:cNvSpPr>
          <p:nvPr/>
        </p:nvSpPr>
        <p:spPr bwMode="auto">
          <a:xfrm>
            <a:off x="2193925" y="6143625"/>
            <a:ext cx="756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Times New Roman" panose="02020603050405020304" pitchFamily="18" charset="0"/>
              </a:rPr>
              <a:t>To only plot the top scoring hits use extract_lines.pl --&gt;</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a:extLst>
              <a:ext uri="{FF2B5EF4-FFF2-40B4-BE49-F238E27FC236}">
                <a16:creationId xmlns:a16="http://schemas.microsoft.com/office/drawing/2014/main" id="{28C82A16-3ECF-634B-9A88-D0B1508D7289}"/>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31746" name="Picture 4">
            <a:extLst>
              <a:ext uri="{FF2B5EF4-FFF2-40B4-BE49-F238E27FC236}">
                <a16:creationId xmlns:a16="http://schemas.microsoft.com/office/drawing/2014/main" id="{A78FB54A-3A4D-CD4D-8732-5BA9F35CF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731838"/>
            <a:ext cx="7418387"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A51C143-CF2F-1249-BB94-12959B163D0E}"/>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3250" name="Content Placeholder 2">
            <a:extLst>
              <a:ext uri="{FF2B5EF4-FFF2-40B4-BE49-F238E27FC236}">
                <a16:creationId xmlns:a16="http://schemas.microsoft.com/office/drawing/2014/main" id="{1554993A-7D8A-4740-A226-2437EA864BBB}"/>
              </a:ext>
            </a:extLst>
          </p:cNvPr>
          <p:cNvSpPr>
            <a:spLocks noGrp="1"/>
          </p:cNvSpPr>
          <p:nvPr>
            <p:ph idx="1"/>
          </p:nvPr>
        </p:nvSpPr>
        <p:spPr/>
        <p:txBody>
          <a:bodyPr/>
          <a:lstStyle/>
          <a:p>
            <a:pPr marL="0" indent="0">
              <a:buFont typeface="Arial" panose="020B0604020202020204" pitchFamily="34" charset="0"/>
              <a:buNone/>
            </a:pPr>
            <a:r>
              <a:rPr lang="en-US" altLang="en-US">
                <a:ea typeface="ＭＳ Ｐゴシック" panose="020B0600070205080204" pitchFamily="34" charset="-128"/>
              </a:rPr>
              <a:t>Notebooks are due today!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29ADC5-EBE1-674D-BE10-58F49F59CFE1}"/>
              </a:ext>
            </a:extLst>
          </p:cNvPr>
          <p:cNvSpPr>
            <a:spLocks noGrp="1"/>
          </p:cNvSpPr>
          <p:nvPr>
            <p:ph type="title"/>
          </p:nvPr>
        </p:nvSpPr>
        <p:spPr>
          <a:xfrm>
            <a:off x="1771650" y="204788"/>
            <a:ext cx="8229600" cy="576262"/>
          </a:xfrm>
        </p:spPr>
        <p:txBody>
          <a:bodyPr/>
          <a:lstStyle/>
          <a:p>
            <a:r>
              <a:rPr lang="en-US" altLang="en-US" sz="1600">
                <a:ea typeface="ＭＳ Ｐゴシック" panose="020B0600070205080204" pitchFamily="34" charset="-128"/>
              </a:rPr>
              <a:t>Aeromonas_hydrophila_ATCC_7966_uid58617 </a:t>
            </a:r>
            <a:r>
              <a:rPr lang="en-US" altLang="en-US" sz="1600" i="1">
                <a:ea typeface="ＭＳ Ｐゴシック" panose="020B0600070205080204" pitchFamily="34" charset="-128"/>
              </a:rPr>
              <a:t>versus </a:t>
            </a:r>
            <a:r>
              <a:rPr lang="en-US" altLang="en-US" sz="1600">
                <a:ea typeface="ＭＳ Ｐゴシック" panose="020B0600070205080204" pitchFamily="34" charset="-128"/>
              </a:rPr>
              <a:t>Aeromonas_hydrophila_ML09_119_uid205540/</a:t>
            </a:r>
          </a:p>
        </p:txBody>
      </p:sp>
      <p:sp>
        <p:nvSpPr>
          <p:cNvPr id="33794" name="TextBox 4">
            <a:extLst>
              <a:ext uri="{FF2B5EF4-FFF2-40B4-BE49-F238E27FC236}">
                <a16:creationId xmlns:a16="http://schemas.microsoft.com/office/drawing/2014/main" id="{DC9762E0-8D11-174B-B01A-64E191D3F251}"/>
              </a:ext>
            </a:extLst>
          </p:cNvPr>
          <p:cNvSpPr txBox="1">
            <a:spLocks noChangeArrowheads="1"/>
          </p:cNvSpPr>
          <p:nvPr/>
        </p:nvSpPr>
        <p:spPr bwMode="auto">
          <a:xfrm>
            <a:off x="8293100" y="1911350"/>
            <a:ext cx="224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E-value cut off: 10^-4</a:t>
            </a:r>
          </a:p>
        </p:txBody>
      </p:sp>
      <p:pic>
        <p:nvPicPr>
          <p:cNvPr id="33795" name="Picture 2">
            <a:extLst>
              <a:ext uri="{FF2B5EF4-FFF2-40B4-BE49-F238E27FC236}">
                <a16:creationId xmlns:a16="http://schemas.microsoft.com/office/drawing/2014/main" id="{4A78AD83-359B-1749-B739-85AC3EF199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781050"/>
            <a:ext cx="6257925"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5">
            <a:extLst>
              <a:ext uri="{FF2B5EF4-FFF2-40B4-BE49-F238E27FC236}">
                <a16:creationId xmlns:a16="http://schemas.microsoft.com/office/drawing/2014/main" id="{9441412E-FB14-294C-9820-E278C0428D1F}"/>
              </a:ext>
            </a:extLst>
          </p:cNvPr>
          <p:cNvSpPr txBox="1">
            <a:spLocks noChangeArrowheads="1"/>
          </p:cNvSpPr>
          <p:nvPr/>
        </p:nvSpPr>
        <p:spPr bwMode="auto">
          <a:xfrm>
            <a:off x="8293100" y="2713038"/>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Top-scoring hits only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7A1D1DE-2A9F-DB48-89BF-5EE11681C128}"/>
              </a:ext>
            </a:extLst>
          </p:cNvPr>
          <p:cNvSpPr>
            <a:spLocks noGrp="1"/>
          </p:cNvSpPr>
          <p:nvPr>
            <p:ph type="title"/>
          </p:nvPr>
        </p:nvSpPr>
        <p:spPr>
          <a:xfrm>
            <a:off x="1981200" y="274638"/>
            <a:ext cx="8229600" cy="1130300"/>
          </a:xfrm>
        </p:spPr>
        <p:txBody>
          <a:bodyPr/>
          <a:lstStyle/>
          <a:p>
            <a:pPr algn="l" eaLnBrk="1" hangingPunct="1"/>
            <a:r>
              <a:rPr lang="en-US" altLang="en-US" sz="3200">
                <a:ea typeface="ＭＳ Ｐゴシック" panose="020B0600070205080204" pitchFamily="34" charset="-128"/>
              </a:rPr>
              <a:t>Plot blast.out and blast.out.top </a:t>
            </a:r>
          </a:p>
        </p:txBody>
      </p:sp>
      <p:pic>
        <p:nvPicPr>
          <p:cNvPr id="34818" name="Picture 2">
            <a:extLst>
              <a:ext uri="{FF2B5EF4-FFF2-40B4-BE49-F238E27FC236}">
                <a16:creationId xmlns:a16="http://schemas.microsoft.com/office/drawing/2014/main" id="{5A205656-711A-D34D-A357-9E9EB01370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585913"/>
            <a:ext cx="10828338"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DECF6346-3353-D241-BFDD-EA8BC99D6FBD}"/>
              </a:ext>
            </a:extLst>
          </p:cNvPr>
          <p:cNvSpPr>
            <a:spLocks noGrp="1"/>
          </p:cNvSpPr>
          <p:nvPr>
            <p:ph type="title"/>
          </p:nvPr>
        </p:nvSpPr>
        <p:spPr>
          <a:xfrm>
            <a:off x="1981200" y="388938"/>
            <a:ext cx="8229600" cy="576262"/>
          </a:xfrm>
        </p:spPr>
        <p:txBody>
          <a:bodyPr/>
          <a:lstStyle/>
          <a:p>
            <a:r>
              <a:rPr lang="en-US" altLang="en-US" sz="1600">
                <a:ea typeface="ＭＳ Ｐゴシック" panose="020B0600070205080204" pitchFamily="34" charset="-128"/>
              </a:rPr>
              <a:t>Aeromonas_hydrophila_ATCC_7966_uid58617 </a:t>
            </a:r>
            <a:r>
              <a:rPr lang="en-US" altLang="en-US" sz="1600" i="1">
                <a:ea typeface="ＭＳ Ｐゴシック" panose="020B0600070205080204" pitchFamily="34" charset="-128"/>
              </a:rPr>
              <a:t>versus </a:t>
            </a:r>
            <a:r>
              <a:rPr lang="en-US" altLang="en-US" sz="1600">
                <a:ea typeface="ＭＳ Ｐゴシック" panose="020B0600070205080204" pitchFamily="34" charset="-128"/>
              </a:rPr>
              <a:t>Aeromonas_hydrophila_ML09_119_uid205540/</a:t>
            </a:r>
          </a:p>
        </p:txBody>
      </p:sp>
      <p:sp>
        <p:nvSpPr>
          <p:cNvPr id="35842" name="TextBox 1">
            <a:extLst>
              <a:ext uri="{FF2B5EF4-FFF2-40B4-BE49-F238E27FC236}">
                <a16:creationId xmlns:a16="http://schemas.microsoft.com/office/drawing/2014/main" id="{699679D1-F2B7-4449-9CEB-4DB88F43AD08}"/>
              </a:ext>
            </a:extLst>
          </p:cNvPr>
          <p:cNvSpPr txBox="1">
            <a:spLocks noChangeArrowheads="1"/>
          </p:cNvSpPr>
          <p:nvPr/>
        </p:nvSpPr>
        <p:spPr bwMode="auto">
          <a:xfrm>
            <a:off x="5133975" y="19050"/>
            <a:ext cx="203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Same with Gnuplot </a:t>
            </a:r>
          </a:p>
        </p:txBody>
      </p:sp>
      <p:pic>
        <p:nvPicPr>
          <p:cNvPr id="35843" name="Picture 2" descr="plotATCC_ML09.pdf">
            <a:extLst>
              <a:ext uri="{FF2B5EF4-FFF2-40B4-BE49-F238E27FC236}">
                <a16:creationId xmlns:a16="http://schemas.microsoft.com/office/drawing/2014/main" id="{EDC43B9B-785F-D243-AC35-989E3419F2E9}"/>
              </a:ext>
            </a:extLst>
          </p:cNvPr>
          <p:cNvPicPr>
            <a:picLocks noChangeAspect="1"/>
          </p:cNvPicPr>
          <p:nvPr/>
        </p:nvPicPr>
        <p:blipFill>
          <a:blip r:embed="rId2">
            <a:extLst>
              <a:ext uri="{28A0092B-C50C-407E-A947-70E740481C1C}">
                <a14:useLocalDpi xmlns:a14="http://schemas.microsoft.com/office/drawing/2010/main" val="0"/>
              </a:ext>
            </a:extLst>
          </a:blip>
          <a:srcRect l="11432" b="9909"/>
          <a:stretch>
            <a:fillRect/>
          </a:stretch>
        </p:blipFill>
        <p:spPr bwMode="auto">
          <a:xfrm>
            <a:off x="1981200" y="142875"/>
            <a:ext cx="8545513"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EBDBCFFC-D09F-7A43-ADD8-DAF158E2C4AB}"/>
              </a:ext>
            </a:extLst>
          </p:cNvPr>
          <p:cNvSpPr>
            <a:spLocks noGrp="1"/>
          </p:cNvSpPr>
          <p:nvPr>
            <p:ph type="title"/>
          </p:nvPr>
        </p:nvSpPr>
        <p:spPr>
          <a:xfrm>
            <a:off x="1981200" y="60325"/>
            <a:ext cx="8229600" cy="576263"/>
          </a:xfrm>
        </p:spPr>
        <p:txBody>
          <a:bodyPr/>
          <a:lstStyle/>
          <a:p>
            <a:r>
              <a:rPr lang="en-US" altLang="en-US" sz="2000" i="1">
                <a:ea typeface="ＭＳ Ｐゴシック" panose="020B0600070205080204" pitchFamily="34" charset="-128"/>
              </a:rPr>
              <a:t>Aeromonas_hydrophila</a:t>
            </a:r>
            <a:r>
              <a:rPr lang="en-US" altLang="en-US" sz="2000">
                <a:ea typeface="ＭＳ Ｐゴシック" panose="020B0600070205080204" pitchFamily="34" charset="-128"/>
              </a:rPr>
              <a:t>_ML09_119_uid205540 </a:t>
            </a:r>
            <a:r>
              <a:rPr lang="en-US" altLang="en-US" sz="2000" i="1">
                <a:ea typeface="ＭＳ Ｐゴシック" panose="020B0600070205080204" pitchFamily="34" charset="-128"/>
              </a:rPr>
              <a:t>versus Aeromonas_salmonicida</a:t>
            </a:r>
            <a:r>
              <a:rPr lang="en-US" altLang="en-US" sz="2000">
                <a:ea typeface="ＭＳ Ｐゴシック" panose="020B0600070205080204" pitchFamily="34" charset="-128"/>
              </a:rPr>
              <a:t> A449 </a:t>
            </a:r>
          </a:p>
        </p:txBody>
      </p:sp>
      <p:pic>
        <p:nvPicPr>
          <p:cNvPr id="36866" name="Picture 1" descr="plotML09_Asal.pdf.pdf">
            <a:extLst>
              <a:ext uri="{FF2B5EF4-FFF2-40B4-BE49-F238E27FC236}">
                <a16:creationId xmlns:a16="http://schemas.microsoft.com/office/drawing/2014/main" id="{BABDD6A3-D43C-384B-9C43-B81B634E0E76}"/>
              </a:ext>
            </a:extLst>
          </p:cNvPr>
          <p:cNvPicPr>
            <a:picLocks noChangeAspect="1"/>
          </p:cNvPicPr>
          <p:nvPr/>
        </p:nvPicPr>
        <p:blipFill>
          <a:blip r:embed="rId3">
            <a:extLst>
              <a:ext uri="{28A0092B-C50C-407E-A947-70E740481C1C}">
                <a14:useLocalDpi xmlns:a14="http://schemas.microsoft.com/office/drawing/2010/main" val="0"/>
              </a:ext>
            </a:extLst>
          </a:blip>
          <a:srcRect l="12688" t="10870"/>
          <a:stretch>
            <a:fillRect/>
          </a:stretch>
        </p:blipFill>
        <p:spPr bwMode="auto">
          <a:xfrm>
            <a:off x="1981200" y="850900"/>
            <a:ext cx="87169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A250003A-71B6-9843-8E5F-473BCA5F9261}"/>
              </a:ext>
            </a:extLst>
          </p:cNvPr>
          <p:cNvSpPr>
            <a:spLocks noGrp="1"/>
          </p:cNvSpPr>
          <p:nvPr>
            <p:ph type="title"/>
          </p:nvPr>
        </p:nvSpPr>
        <p:spPr>
          <a:xfrm>
            <a:off x="1754188" y="60325"/>
            <a:ext cx="8655050" cy="576263"/>
          </a:xfrm>
        </p:spPr>
        <p:txBody>
          <a:bodyPr/>
          <a:lstStyle/>
          <a:p>
            <a:r>
              <a:rPr lang="en-US" altLang="en-US" sz="2000" i="1">
                <a:ea typeface="ＭＳ Ｐゴシック" panose="020B0600070205080204" pitchFamily="34" charset="-128"/>
              </a:rPr>
              <a:t>Aeromonas_veronii </a:t>
            </a:r>
            <a:r>
              <a:rPr lang="en-US" altLang="en-US" sz="2000">
                <a:ea typeface="ＭＳ Ｐゴシック" panose="020B0600070205080204" pitchFamily="34" charset="-128"/>
              </a:rPr>
              <a:t>B565  </a:t>
            </a:r>
            <a:r>
              <a:rPr lang="en-US" altLang="en-US" sz="2000" i="1">
                <a:ea typeface="ＭＳ Ｐゴシック" panose="020B0600070205080204" pitchFamily="34" charset="-128"/>
              </a:rPr>
              <a:t>versus  Aeromonas_hydrophila</a:t>
            </a:r>
            <a:r>
              <a:rPr lang="en-US" altLang="en-US" sz="2000">
                <a:ea typeface="ＭＳ Ｐゴシック" panose="020B0600070205080204" pitchFamily="34" charset="-128"/>
              </a:rPr>
              <a:t>_ML09_119_uid205540</a:t>
            </a:r>
          </a:p>
        </p:txBody>
      </p:sp>
      <p:pic>
        <p:nvPicPr>
          <p:cNvPr id="38914" name="Picture 2" descr="plotML09_Aver.pdf">
            <a:extLst>
              <a:ext uri="{FF2B5EF4-FFF2-40B4-BE49-F238E27FC236}">
                <a16:creationId xmlns:a16="http://schemas.microsoft.com/office/drawing/2014/main" id="{028E087F-3F4C-4448-B31B-6067E38F7EFD}"/>
              </a:ext>
            </a:extLst>
          </p:cNvPr>
          <p:cNvPicPr>
            <a:picLocks noChangeAspect="1"/>
          </p:cNvPicPr>
          <p:nvPr/>
        </p:nvPicPr>
        <p:blipFill>
          <a:blip r:embed="rId2">
            <a:extLst>
              <a:ext uri="{28A0092B-C50C-407E-A947-70E740481C1C}">
                <a14:useLocalDpi xmlns:a14="http://schemas.microsoft.com/office/drawing/2010/main" val="0"/>
              </a:ext>
            </a:extLst>
          </a:blip>
          <a:srcRect l="12880" b="10117"/>
          <a:stretch>
            <a:fillRect/>
          </a:stretch>
        </p:blipFill>
        <p:spPr bwMode="auto">
          <a:xfrm>
            <a:off x="2063750" y="0"/>
            <a:ext cx="8466138"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AF97332-1F03-C240-B55A-4DCF3CBC639A}"/>
              </a:ext>
            </a:extLst>
          </p:cNvPr>
          <p:cNvSpPr>
            <a:spLocks noGrp="1"/>
          </p:cNvSpPr>
          <p:nvPr>
            <p:ph type="title"/>
          </p:nvPr>
        </p:nvSpPr>
        <p:spPr>
          <a:xfrm>
            <a:off x="1819275" y="274638"/>
            <a:ext cx="8391525" cy="1143000"/>
          </a:xfrm>
        </p:spPr>
        <p:txBody>
          <a:bodyPr/>
          <a:lstStyle/>
          <a:p>
            <a:r>
              <a:rPr lang="en-US" altLang="en-US" sz="3200">
                <a:ea typeface="ＭＳ Ｐゴシック" panose="020B0600070205080204" pitchFamily="34" charset="-128"/>
              </a:rPr>
              <a:t>Two Reasons for Recombination Patterns in Microbial genomes:</a:t>
            </a:r>
            <a:endParaRPr lang="en-US" altLang="en-US">
              <a:ea typeface="ＭＳ Ｐゴシック" panose="020B0600070205080204" pitchFamily="34" charset="-128"/>
            </a:endParaRPr>
          </a:p>
        </p:txBody>
      </p:sp>
      <p:sp>
        <p:nvSpPr>
          <p:cNvPr id="39938" name="TextBox 2">
            <a:extLst>
              <a:ext uri="{FF2B5EF4-FFF2-40B4-BE49-F238E27FC236}">
                <a16:creationId xmlns:a16="http://schemas.microsoft.com/office/drawing/2014/main" id="{865EC97D-D22C-EA4A-BD09-46DA41710C6B}"/>
              </a:ext>
            </a:extLst>
          </p:cNvPr>
          <p:cNvSpPr txBox="1">
            <a:spLocks noChangeArrowheads="1"/>
          </p:cNvSpPr>
          <p:nvPr/>
        </p:nvSpPr>
        <p:spPr bwMode="auto">
          <a:xfrm>
            <a:off x="1819275" y="1635125"/>
            <a:ext cx="5592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  Recombination events occur at the time of replication  </a:t>
            </a:r>
          </a:p>
        </p:txBody>
      </p:sp>
      <p:pic>
        <p:nvPicPr>
          <p:cNvPr id="39939" name="Picture 5">
            <a:hlinkClick r:id="rId2"/>
            <a:extLst>
              <a:ext uri="{FF2B5EF4-FFF2-40B4-BE49-F238E27FC236}">
                <a16:creationId xmlns:a16="http://schemas.microsoft.com/office/drawing/2014/main" id="{750AFF34-04A8-5549-A802-821647694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2101850"/>
            <a:ext cx="491331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6">
            <a:extLst>
              <a:ext uri="{FF2B5EF4-FFF2-40B4-BE49-F238E27FC236}">
                <a16:creationId xmlns:a16="http://schemas.microsoft.com/office/drawing/2014/main" id="{8D1F5384-C973-0947-8DBB-2144907C43D3}"/>
              </a:ext>
            </a:extLst>
          </p:cNvPr>
          <p:cNvSpPr txBox="1">
            <a:spLocks noChangeArrowheads="1"/>
          </p:cNvSpPr>
          <p:nvPr/>
        </p:nvSpPr>
        <p:spPr bwMode="auto">
          <a:xfrm>
            <a:off x="6829425" y="2101850"/>
            <a:ext cx="368458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t>Figure 2.</a:t>
            </a:r>
            <a:r>
              <a:rPr lang="en-US" altLang="en-US" sz="1400"/>
              <a:t> </a:t>
            </a:r>
            <a:r>
              <a:rPr lang="en-US" altLang="en-US" sz="1400" b="1"/>
              <a:t>Rearrangement of gene order by translocation of genes across the replication axis.</a:t>
            </a:r>
            <a:br>
              <a:rPr lang="en-US" altLang="en-US" sz="1400"/>
            </a:br>
            <a:r>
              <a:rPr lang="en-US" altLang="en-US" sz="1400"/>
              <a:t>A hypothetical ancestral gene order is indicated (left). After passage of the replication forks (triangles), genes C and D have exchanged positions with W and X by translocation across the replication axis (vertical dashed line) in the descendant genome. For simplicity, the diagram shows a reciprocal translocation that might occur in a single round of replication through two reciprocal recombination events. The diagram does not specify a mechanism for the translocation of genes, which may also occur in several steps as a series of recombination events in separate rounds of replication through intermediate genome organizations. The two replication forks are proposed to be across the replication axis and physically close together, promoting translocation of sequences at the forks. Numbers indicate the percentage of distance from the origin.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7512DFD5-089A-C14C-98B8-FA0F2D310B42}"/>
              </a:ext>
            </a:extLst>
          </p:cNvPr>
          <p:cNvSpPr>
            <a:spLocks noGrp="1"/>
          </p:cNvSpPr>
          <p:nvPr>
            <p:ph type="title"/>
          </p:nvPr>
        </p:nvSpPr>
        <p:spPr>
          <a:xfrm>
            <a:off x="1990725" y="1382713"/>
            <a:ext cx="8229600" cy="1143000"/>
          </a:xfrm>
        </p:spPr>
        <p:txBody>
          <a:bodyPr/>
          <a:lstStyle/>
          <a:p>
            <a:r>
              <a:rPr lang="en-US" altLang="en-US">
                <a:ea typeface="ＭＳ Ｐゴシック" panose="020B0600070205080204" pitchFamily="34" charset="-128"/>
              </a:rPr>
              <a:t>GCBias</a:t>
            </a:r>
            <a:br>
              <a:rPr lang="en-US" altLang="en-US">
                <a:ea typeface="ＭＳ Ｐゴシック" panose="020B0600070205080204" pitchFamily="34" charset="-128"/>
              </a:rPr>
            </a:br>
            <a:r>
              <a:rPr lang="en-US" altLang="en-US">
                <a:ea typeface="ＭＳ Ｐゴシック" panose="020B0600070205080204" pitchFamily="34" charset="-128"/>
              </a:rPr>
              <a:t>in a window (G-C/(G+C))</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40962" name="Picture 4">
            <a:extLst>
              <a:ext uri="{FF2B5EF4-FFF2-40B4-BE49-F238E27FC236}">
                <a16:creationId xmlns:a16="http://schemas.microsoft.com/office/drawing/2014/main" id="{695CC71C-8C24-A94C-B10A-DA919A017E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38100"/>
            <a:ext cx="3113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ACD34737-3844-9243-8AE4-90358F92AE01}"/>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1986" name="Picture 2" descr="temp.png">
            <a:extLst>
              <a:ext uri="{FF2B5EF4-FFF2-40B4-BE49-F238E27FC236}">
                <a16:creationId xmlns:a16="http://schemas.microsoft.com/office/drawing/2014/main" id="{89C3496F-9F21-6C41-A41B-BD90D560DF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533400"/>
            <a:ext cx="9028113"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a:extLst>
              <a:ext uri="{FF2B5EF4-FFF2-40B4-BE49-F238E27FC236}">
                <a16:creationId xmlns:a16="http://schemas.microsoft.com/office/drawing/2014/main" id="{578C997F-139B-844A-8217-C8CB0AEC6EA0}"/>
              </a:ext>
            </a:extLst>
          </p:cNvPr>
          <p:cNvSpPr txBox="1">
            <a:spLocks noChangeArrowheads="1"/>
          </p:cNvSpPr>
          <p:nvPr/>
        </p:nvSpPr>
        <p:spPr bwMode="auto">
          <a:xfrm>
            <a:off x="1981200" y="6396038"/>
            <a:ext cx="326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Window=100 , printed every 100</a:t>
            </a:r>
          </a:p>
        </p:txBody>
      </p:sp>
      <p:pic>
        <p:nvPicPr>
          <p:cNvPr id="41988" name="Picture 4">
            <a:extLst>
              <a:ext uri="{FF2B5EF4-FFF2-40B4-BE49-F238E27FC236}">
                <a16:creationId xmlns:a16="http://schemas.microsoft.com/office/drawing/2014/main" id="{E48E6461-BD12-2B4D-8241-DABD4EC444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38100"/>
            <a:ext cx="3113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756B30EA-555D-A54D-BC7C-BDF51BEE0E02}"/>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43010" name="TextBox 2">
            <a:extLst>
              <a:ext uri="{FF2B5EF4-FFF2-40B4-BE49-F238E27FC236}">
                <a16:creationId xmlns:a16="http://schemas.microsoft.com/office/drawing/2014/main" id="{D37A913B-CA08-FF45-8798-0547712F432A}"/>
              </a:ext>
            </a:extLst>
          </p:cNvPr>
          <p:cNvSpPr txBox="1">
            <a:spLocks noChangeArrowheads="1"/>
          </p:cNvSpPr>
          <p:nvPr/>
        </p:nvSpPr>
        <p:spPr bwMode="auto">
          <a:xfrm>
            <a:off x="1981200" y="6396038"/>
            <a:ext cx="337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Window=1000 , printed every 100</a:t>
            </a:r>
          </a:p>
        </p:txBody>
      </p:sp>
      <p:pic>
        <p:nvPicPr>
          <p:cNvPr id="43011" name="Picture 3" descr="temp2.png">
            <a:extLst>
              <a:ext uri="{FF2B5EF4-FFF2-40B4-BE49-F238E27FC236}">
                <a16:creationId xmlns:a16="http://schemas.microsoft.com/office/drawing/2014/main" id="{2B66BFF3-A5CE-D146-A9FA-368F5BEC4B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685800"/>
            <a:ext cx="78692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DE4FFB81-EDC7-F143-B936-FC1E61AF99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
            <a:ext cx="3429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2">
            <a:extLst>
              <a:ext uri="{FF2B5EF4-FFF2-40B4-BE49-F238E27FC236}">
                <a16:creationId xmlns:a16="http://schemas.microsoft.com/office/drawing/2014/main" id="{C241A53F-8E48-054B-91A3-533DF347B9A6}"/>
              </a:ext>
            </a:extLst>
          </p:cNvPr>
          <p:cNvSpPr txBox="1">
            <a:spLocks noChangeArrowheads="1"/>
          </p:cNvSpPr>
          <p:nvPr/>
        </p:nvSpPr>
        <p:spPr bwMode="auto">
          <a:xfrm>
            <a:off x="1981200" y="6396038"/>
            <a:ext cx="3497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Window=10000 , printed every 100</a:t>
            </a:r>
          </a:p>
        </p:txBody>
      </p:sp>
      <p:pic>
        <p:nvPicPr>
          <p:cNvPr id="44034" name="Picture 4">
            <a:extLst>
              <a:ext uri="{FF2B5EF4-FFF2-40B4-BE49-F238E27FC236}">
                <a16:creationId xmlns:a16="http://schemas.microsoft.com/office/drawing/2014/main" id="{3D179044-EA42-0F45-B9C4-55DDADD67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3429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 descr="temp3.png">
            <a:extLst>
              <a:ext uri="{FF2B5EF4-FFF2-40B4-BE49-F238E27FC236}">
                <a16:creationId xmlns:a16="http://schemas.microsoft.com/office/drawing/2014/main" id="{8DCAF924-DD15-9D48-820E-16291E8AE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7610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9A88D95-81BB-C646-880F-93627334A34A}"/>
              </a:ext>
            </a:extLst>
          </p:cNvPr>
          <p:cNvSpPr>
            <a:spLocks noGrp="1"/>
          </p:cNvSpPr>
          <p:nvPr>
            <p:ph type="title"/>
          </p:nvPr>
        </p:nvSpPr>
        <p:spPr/>
        <p:txBody>
          <a:bodyPr/>
          <a:lstStyle/>
          <a:p>
            <a:r>
              <a:rPr lang="en-US" altLang="en-US">
                <a:ea typeface="ＭＳ Ｐゴシック" panose="020B0600070205080204" pitchFamily="34" charset="-128"/>
              </a:rPr>
              <a:t>MCB 3421 – class 11</a:t>
            </a:r>
          </a:p>
        </p:txBody>
      </p:sp>
      <p:sp>
        <p:nvSpPr>
          <p:cNvPr id="16386" name="Content Placeholder 2">
            <a:extLst>
              <a:ext uri="{FF2B5EF4-FFF2-40B4-BE49-F238E27FC236}">
                <a16:creationId xmlns:a16="http://schemas.microsoft.com/office/drawing/2014/main" id="{3CB928C8-5D20-AD42-BB7E-1D73C7A7AEAE}"/>
              </a:ext>
            </a:extLst>
          </p:cNvPr>
          <p:cNvSpPr>
            <a:spLocks noGrp="1"/>
          </p:cNvSpPr>
          <p:nvPr>
            <p:ph idx="1"/>
          </p:nvPr>
        </p:nvSpPr>
        <p:spPr>
          <a:xfrm>
            <a:off x="815975" y="2057400"/>
            <a:ext cx="9467850" cy="4525963"/>
          </a:xfrm>
        </p:spPr>
        <p:txBody>
          <a:bodyPr/>
          <a:lstStyle/>
          <a:p>
            <a:r>
              <a:rPr lang="en-US" altLang="en-US">
                <a:ea typeface="ＭＳ Ｐゴシック" panose="020B0600070205080204" pitchFamily="34" charset="-128"/>
              </a:rPr>
              <a:t>Gene plots</a:t>
            </a:r>
          </a:p>
          <a:p>
            <a:r>
              <a:rPr lang="en-US" altLang="en-US">
                <a:ea typeface="ＭＳ Ｐゴシック" panose="020B0600070205080204" pitchFamily="34" charset="-128"/>
              </a:rPr>
              <a:t>Origin of replication</a:t>
            </a:r>
          </a:p>
          <a:p>
            <a:r>
              <a:rPr lang="en-US" altLang="en-US">
                <a:ea typeface="ＭＳ Ｐゴシック" panose="020B0600070205080204" pitchFamily="34" charset="-128"/>
              </a:rPr>
              <a:t>Strand bias</a:t>
            </a:r>
          </a:p>
          <a:p>
            <a:r>
              <a:rPr lang="en-US" altLang="en-US">
                <a:ea typeface="ＭＳ Ｐゴシック" panose="020B0600070205080204" pitchFamily="34" charset="-128"/>
              </a:rPr>
              <a:t>cumulative GC skew</a:t>
            </a:r>
          </a:p>
          <a:p>
            <a:r>
              <a:rPr lang="en-US" altLang="en-US">
                <a:ea typeface="ＭＳ Ｐゴシック" panose="020B0600070205080204" pitchFamily="34" charset="-128"/>
              </a:rPr>
              <a:t>Architecture imparting sequences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98E4CF4B-6F32-824F-87EB-B77C0ED33286}"/>
              </a:ext>
            </a:extLst>
          </p:cNvPr>
          <p:cNvSpPr>
            <a:spLocks noGrp="1"/>
          </p:cNvSpPr>
          <p:nvPr>
            <p:ph type="title"/>
          </p:nvPr>
        </p:nvSpPr>
        <p:spPr>
          <a:xfrm>
            <a:off x="1990725" y="1382713"/>
            <a:ext cx="8229600" cy="1143000"/>
          </a:xfrm>
        </p:spPr>
        <p:txBody>
          <a:bodyPr/>
          <a:lstStyle/>
          <a:p>
            <a:r>
              <a:rPr lang="en-US" altLang="en-US">
                <a:ea typeface="ＭＳ Ｐゴシック" panose="020B0600070205080204" pitchFamily="34" charset="-128"/>
              </a:rPr>
              <a:t>Cumulative GCSkew</a:t>
            </a:r>
            <a:br>
              <a:rPr lang="en-US" altLang="en-US">
                <a:ea typeface="ＭＳ Ｐゴシック" panose="020B0600070205080204" pitchFamily="34" charset="-128"/>
              </a:rPr>
            </a:br>
            <a:r>
              <a:rPr lang="en-US" altLang="en-US">
                <a:ea typeface="ＭＳ Ｐゴシック" panose="020B0600070205080204" pitchFamily="34" charset="-128"/>
              </a:rPr>
              <a:t>SUM(C-G) </a:t>
            </a:r>
            <a:br>
              <a:rPr lang="en-US" altLang="en-US">
                <a:ea typeface="ＭＳ Ｐゴシック" panose="020B0600070205080204" pitchFamily="34" charset="-128"/>
              </a:rPr>
            </a:br>
            <a:r>
              <a:rPr lang="en-US" altLang="en-US">
                <a:ea typeface="ＭＳ Ｐゴシック" panose="020B0600070205080204" pitchFamily="34" charset="-128"/>
              </a:rPr>
              <a:t>measured along the genome from the ORI</a:t>
            </a: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45058" name="Picture 4">
            <a:extLst>
              <a:ext uri="{FF2B5EF4-FFF2-40B4-BE49-F238E27FC236}">
                <a16:creationId xmlns:a16="http://schemas.microsoft.com/office/drawing/2014/main" id="{95A9B8A8-7E3E-E44D-BB95-79D5009B87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38100"/>
            <a:ext cx="3113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6D30F5B5-3B82-C148-99E8-32EA6DF9A7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0900"/>
            <a:ext cx="91440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TextBox 3">
            <a:extLst>
              <a:ext uri="{FF2B5EF4-FFF2-40B4-BE49-F238E27FC236}">
                <a16:creationId xmlns:a16="http://schemas.microsoft.com/office/drawing/2014/main" id="{61B32953-D904-6448-9750-54ED62D838ED}"/>
              </a:ext>
            </a:extLst>
          </p:cNvPr>
          <p:cNvSpPr txBox="1">
            <a:spLocks noChangeArrowheads="1"/>
          </p:cNvSpPr>
          <p:nvPr/>
        </p:nvSpPr>
        <p:spPr bwMode="auto">
          <a:xfrm>
            <a:off x="1847850" y="274638"/>
            <a:ext cx="435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Part of script to calculate cumulative GC bias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T_scotoductus_cumulativeStrandBias.png">
            <a:extLst>
              <a:ext uri="{FF2B5EF4-FFF2-40B4-BE49-F238E27FC236}">
                <a16:creationId xmlns:a16="http://schemas.microsoft.com/office/drawing/2014/main" id="{117A4031-62B7-704D-A0CB-86052C4BEA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557213"/>
            <a:ext cx="7615238"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a:extLst>
              <a:ext uri="{FF2B5EF4-FFF2-40B4-BE49-F238E27FC236}">
                <a16:creationId xmlns:a16="http://schemas.microsoft.com/office/drawing/2014/main" id="{26D89A7D-47B8-734A-B0AE-9E9C58FCED77}"/>
              </a:ext>
            </a:extLst>
          </p:cNvPr>
          <p:cNvSpPr>
            <a:spLocks noGrp="1"/>
          </p:cNvSpPr>
          <p:nvPr>
            <p:ph type="title"/>
          </p:nvPr>
        </p:nvSpPr>
        <p:spPr>
          <a:xfrm>
            <a:off x="2209800" y="0"/>
            <a:ext cx="7772400" cy="762000"/>
          </a:xfrm>
        </p:spPr>
        <p:txBody>
          <a:bodyPr/>
          <a:lstStyle/>
          <a:p>
            <a:r>
              <a:rPr lang="en-US" altLang="en-US">
                <a:ea typeface="ＭＳ Ｐゴシック" panose="020B0600070205080204" pitchFamily="34" charset="-128"/>
              </a:rPr>
              <a:t>Cumulative Strand Bias SG0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a:extLst>
              <a:ext uri="{FF2B5EF4-FFF2-40B4-BE49-F238E27FC236}">
                <a16:creationId xmlns:a16="http://schemas.microsoft.com/office/drawing/2014/main" id="{96DA63BA-0132-F847-BC96-CEB8297DFFB1}"/>
              </a:ext>
            </a:extLst>
          </p:cNvPr>
          <p:cNvSpPr txBox="1">
            <a:spLocks noChangeArrowheads="1"/>
          </p:cNvSpPr>
          <p:nvPr/>
        </p:nvSpPr>
        <p:spPr bwMode="auto">
          <a:xfrm>
            <a:off x="1690688" y="349250"/>
            <a:ext cx="7858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The same can be done with oligonucleotide bias (how often does an oligonucleotide occur on one strand minus occurrence on the other strand)</a:t>
            </a:r>
          </a:p>
        </p:txBody>
      </p:sp>
      <p:sp>
        <p:nvSpPr>
          <p:cNvPr id="48130" name="Title 1">
            <a:extLst>
              <a:ext uri="{FF2B5EF4-FFF2-40B4-BE49-F238E27FC236}">
                <a16:creationId xmlns:a16="http://schemas.microsoft.com/office/drawing/2014/main" id="{78258B73-842F-3B40-A707-2F7D8EAD4136}"/>
              </a:ext>
            </a:extLst>
          </p:cNvPr>
          <p:cNvSpPr>
            <a:spLocks noGrp="1"/>
          </p:cNvSpPr>
          <p:nvPr>
            <p:ph type="title"/>
          </p:nvPr>
        </p:nvSpPr>
        <p:spPr>
          <a:xfrm>
            <a:off x="1635125" y="793750"/>
            <a:ext cx="8628063" cy="990600"/>
          </a:xfrm>
        </p:spPr>
        <p:txBody>
          <a:bodyPr/>
          <a:lstStyle/>
          <a:p>
            <a:pPr algn="l"/>
            <a:r>
              <a:rPr lang="en-US" altLang="en-US" sz="2800">
                <a:ea typeface="ＭＳ Ｐゴシック" panose="020B0600070205080204" pitchFamily="34" charset="-128"/>
              </a:rPr>
              <a:t>Cumulative Tetramer bias for </a:t>
            </a:r>
            <a:r>
              <a:rPr lang="en-US" altLang="en-US" sz="2800" i="1">
                <a:ea typeface="ＭＳ Ｐゴシック" panose="020B0600070205080204" pitchFamily="34" charset="-128"/>
              </a:rPr>
              <a:t>Thermus thermophilus </a:t>
            </a:r>
            <a:r>
              <a:rPr lang="en-US" altLang="en-US" sz="2800">
                <a:ea typeface="ＭＳ Ｐゴシック" panose="020B0600070205080204" pitchFamily="34" charset="-128"/>
              </a:rPr>
              <a:t>SG0</a:t>
            </a:r>
          </a:p>
        </p:txBody>
      </p:sp>
      <p:pic>
        <p:nvPicPr>
          <p:cNvPr id="48131" name="Picture 4" descr="oligo_biasSG0.pdf">
            <a:extLst>
              <a:ext uri="{FF2B5EF4-FFF2-40B4-BE49-F238E27FC236}">
                <a16:creationId xmlns:a16="http://schemas.microsoft.com/office/drawing/2014/main" id="{A25B029E-7D27-EB41-81BE-8B155C787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1074738"/>
            <a:ext cx="7485063"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F1AA1551-67F0-C54B-91E2-BD4D13A6B3EF}"/>
              </a:ext>
            </a:extLst>
          </p:cNvPr>
          <p:cNvSpPr>
            <a:spLocks noGrp="1"/>
          </p:cNvSpPr>
          <p:nvPr>
            <p:ph type="title"/>
          </p:nvPr>
        </p:nvSpPr>
        <p:spPr>
          <a:xfrm>
            <a:off x="1819275" y="274638"/>
            <a:ext cx="8391525" cy="1143000"/>
          </a:xfrm>
        </p:spPr>
        <p:txBody>
          <a:bodyPr/>
          <a:lstStyle/>
          <a:p>
            <a:r>
              <a:rPr lang="en-US" altLang="en-US" sz="3200">
                <a:ea typeface="ＭＳ Ｐゴシック" panose="020B0600070205080204" pitchFamily="34" charset="-128"/>
              </a:rPr>
              <a:t>Two Reasons for Recombination Patterns in Microbial genomes:</a:t>
            </a:r>
            <a:endParaRPr lang="en-US" altLang="en-US">
              <a:ea typeface="ＭＳ Ｐゴシック" panose="020B0600070205080204" pitchFamily="34" charset="-128"/>
            </a:endParaRPr>
          </a:p>
        </p:txBody>
      </p:sp>
      <p:sp>
        <p:nvSpPr>
          <p:cNvPr id="49154" name="TextBox 2">
            <a:extLst>
              <a:ext uri="{FF2B5EF4-FFF2-40B4-BE49-F238E27FC236}">
                <a16:creationId xmlns:a16="http://schemas.microsoft.com/office/drawing/2014/main" id="{E00BBC4F-CFE4-824D-84DC-9B978791AE93}"/>
              </a:ext>
            </a:extLst>
          </p:cNvPr>
          <p:cNvSpPr txBox="1">
            <a:spLocks noChangeArrowheads="1"/>
          </p:cNvSpPr>
          <p:nvPr/>
        </p:nvSpPr>
        <p:spPr bwMode="auto">
          <a:xfrm>
            <a:off x="1819275" y="1635125"/>
            <a:ext cx="5592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  Recombination events occur at the time of replication  </a:t>
            </a:r>
          </a:p>
        </p:txBody>
      </p:sp>
      <p:pic>
        <p:nvPicPr>
          <p:cNvPr id="49155" name="Picture 5">
            <a:hlinkClick r:id="rId2"/>
            <a:extLst>
              <a:ext uri="{FF2B5EF4-FFF2-40B4-BE49-F238E27FC236}">
                <a16:creationId xmlns:a16="http://schemas.microsoft.com/office/drawing/2014/main" id="{3BDD2DC8-51AF-7A4E-BE6E-35487622F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2101850"/>
            <a:ext cx="491331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6">
            <a:extLst>
              <a:ext uri="{FF2B5EF4-FFF2-40B4-BE49-F238E27FC236}">
                <a16:creationId xmlns:a16="http://schemas.microsoft.com/office/drawing/2014/main" id="{9548EE2D-F964-E64F-9A1D-E37A3CAD5755}"/>
              </a:ext>
            </a:extLst>
          </p:cNvPr>
          <p:cNvSpPr txBox="1">
            <a:spLocks noChangeArrowheads="1"/>
          </p:cNvSpPr>
          <p:nvPr/>
        </p:nvSpPr>
        <p:spPr bwMode="auto">
          <a:xfrm>
            <a:off x="6829425" y="2101850"/>
            <a:ext cx="368458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t>Figure 2.</a:t>
            </a:r>
            <a:r>
              <a:rPr lang="en-US" altLang="en-US" sz="1400"/>
              <a:t> </a:t>
            </a:r>
            <a:r>
              <a:rPr lang="en-US" altLang="en-US" sz="1400" b="1"/>
              <a:t>Rearrangement of gene order by translocation of genes across the replication axis.</a:t>
            </a:r>
            <a:br>
              <a:rPr lang="en-US" altLang="en-US" sz="1400"/>
            </a:br>
            <a:r>
              <a:rPr lang="en-US" altLang="en-US" sz="1400"/>
              <a:t>A hypothetical ancestral gene order is indicated (left). After passage of the replication forks (triangles), genes C and D have exchanged positions with W and X by translocation across the replication axis (vertical dashed line) in the descendant genome. For simplicity, the diagram shows a reciprocal translocation that might occur in a single round of replication through two reciprocal recombination events. The diagram does not specify a mechanism for the translocation of genes, which may also occur in several steps as a series of recombination events in separate rounds of replication through intermediate genome organizations. The two replication forks are proposed to be across the replication axis and physically close together, promoting translocation of sequences at the forks. Numbers indicate the percentage of distance from the origin.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C7501B7D-2B8B-E941-BAB5-CF47D974387D}"/>
              </a:ext>
            </a:extLst>
          </p:cNvPr>
          <p:cNvSpPr>
            <a:spLocks noGrp="1"/>
          </p:cNvSpPr>
          <p:nvPr>
            <p:ph type="title"/>
          </p:nvPr>
        </p:nvSpPr>
        <p:spPr>
          <a:xfrm>
            <a:off x="1819275" y="274638"/>
            <a:ext cx="8391525" cy="1143000"/>
          </a:xfrm>
        </p:spPr>
        <p:txBody>
          <a:bodyPr/>
          <a:lstStyle/>
          <a:p>
            <a:r>
              <a:rPr lang="en-US" altLang="en-US" sz="3200">
                <a:ea typeface="ＭＳ Ｐゴシック" panose="020B0600070205080204" pitchFamily="34" charset="-128"/>
              </a:rPr>
              <a:t>Two Reasons for Recombination Patterns in Microbial genomes:</a:t>
            </a:r>
            <a:endParaRPr lang="en-US" altLang="en-US">
              <a:ea typeface="ＭＳ Ｐゴシック" panose="020B0600070205080204" pitchFamily="34" charset="-128"/>
            </a:endParaRPr>
          </a:p>
        </p:txBody>
      </p:sp>
      <p:sp>
        <p:nvSpPr>
          <p:cNvPr id="50178" name="TextBox 2">
            <a:extLst>
              <a:ext uri="{FF2B5EF4-FFF2-40B4-BE49-F238E27FC236}">
                <a16:creationId xmlns:a16="http://schemas.microsoft.com/office/drawing/2014/main" id="{5D556644-C419-1043-BE1B-8DC127E7A570}"/>
              </a:ext>
            </a:extLst>
          </p:cNvPr>
          <p:cNvSpPr txBox="1">
            <a:spLocks noChangeArrowheads="1"/>
          </p:cNvSpPr>
          <p:nvPr/>
        </p:nvSpPr>
        <p:spPr bwMode="auto">
          <a:xfrm>
            <a:off x="1819275" y="1635125"/>
            <a:ext cx="8524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B)  Recombination events that do not occur in a symmetric fashion between the two arms result in misplaced Genome Architecture IMparting Sequences  (AIMS)</a:t>
            </a:r>
          </a:p>
        </p:txBody>
      </p:sp>
      <p:sp>
        <p:nvSpPr>
          <p:cNvPr id="50179" name="TextBox 4">
            <a:extLst>
              <a:ext uri="{FF2B5EF4-FFF2-40B4-BE49-F238E27FC236}">
                <a16:creationId xmlns:a16="http://schemas.microsoft.com/office/drawing/2014/main" id="{FC66BB70-AA83-364D-9C0A-1DF204A727CC}"/>
              </a:ext>
            </a:extLst>
          </p:cNvPr>
          <p:cNvSpPr txBox="1">
            <a:spLocks noChangeArrowheads="1"/>
          </p:cNvSpPr>
          <p:nvPr/>
        </p:nvSpPr>
        <p:spPr bwMode="auto">
          <a:xfrm>
            <a:off x="2281238" y="2835275"/>
            <a:ext cx="6511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i="1">
                <a:hlinkClick r:id="rId2"/>
              </a:rPr>
              <a:t>dnaA</a:t>
            </a:r>
            <a:r>
              <a:rPr lang="en-US" altLang="en-US" sz="1800">
                <a:hlinkClick r:id="rId2"/>
              </a:rPr>
              <a:t> boxes</a:t>
            </a:r>
            <a:endParaRPr lang="en-US" altLang="en-US" sz="1800"/>
          </a:p>
          <a:p>
            <a:pPr>
              <a:spcBef>
                <a:spcPct val="0"/>
              </a:spcBef>
              <a:buFontTx/>
              <a:buNone/>
            </a:pPr>
            <a:r>
              <a:rPr lang="en-US" altLang="en-US" sz="1800"/>
              <a:t>one way signals for the replication fork, </a:t>
            </a:r>
            <a:r>
              <a:rPr lang="en-US" altLang="en-US" sz="1800">
                <a:hlinkClick r:id="rId3"/>
              </a:rPr>
              <a:t>ter sites </a:t>
            </a:r>
            <a:r>
              <a:rPr lang="en-US" altLang="en-US" sz="1800"/>
              <a:t>, </a:t>
            </a:r>
            <a:r>
              <a:rPr lang="en-US" altLang="en-US" sz="1800">
                <a:hlinkClick r:id="rId4"/>
              </a:rPr>
              <a:t>tus binding</a:t>
            </a:r>
            <a:endParaRPr lang="en-US" altLang="en-US" sz="1800"/>
          </a:p>
          <a:p>
            <a:pPr>
              <a:spcBef>
                <a:spcPct val="0"/>
              </a:spcBef>
              <a:buFontTx/>
              <a:buNone/>
            </a:pPr>
            <a:r>
              <a:rPr lang="en-US" altLang="en-US" sz="1800"/>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BDAA07B8-63B4-334C-861A-C9BEB9D03573}"/>
              </a:ext>
            </a:extLst>
          </p:cNvPr>
          <p:cNvSpPr>
            <a:spLocks noGrp="1"/>
          </p:cNvSpPr>
          <p:nvPr>
            <p:ph type="title"/>
          </p:nvPr>
        </p:nvSpPr>
        <p:spPr>
          <a:xfrm>
            <a:off x="5375275" y="274638"/>
            <a:ext cx="4835525" cy="1143000"/>
          </a:xfrm>
        </p:spPr>
        <p:txBody>
          <a:bodyPr/>
          <a:lstStyle/>
          <a:p>
            <a:r>
              <a:rPr lang="en-US" altLang="en-US" sz="3200">
                <a:ea typeface="ＭＳ Ｐゴシック" panose="020B0600070205080204" pitchFamily="34" charset="-128"/>
                <a:hlinkClick r:id="rId3"/>
              </a:rPr>
              <a:t>Selection for Chromosome Architecture in Bacteria</a:t>
            </a:r>
            <a:endParaRPr lang="en-US" altLang="en-US" sz="3200">
              <a:ea typeface="ＭＳ Ｐゴシック" panose="020B0600070205080204" pitchFamily="34" charset="-128"/>
            </a:endParaRPr>
          </a:p>
        </p:txBody>
      </p:sp>
      <p:pic>
        <p:nvPicPr>
          <p:cNvPr id="51202" name="Picture 2">
            <a:extLst>
              <a:ext uri="{FF2B5EF4-FFF2-40B4-BE49-F238E27FC236}">
                <a16:creationId xmlns:a16="http://schemas.microsoft.com/office/drawing/2014/main" id="{857E9E9F-5030-4D46-91CF-5855C42DA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0" y="0"/>
            <a:ext cx="365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extLst>
              <a:ext uri="{FF2B5EF4-FFF2-40B4-BE49-F238E27FC236}">
                <a16:creationId xmlns:a16="http://schemas.microsoft.com/office/drawing/2014/main" id="{8DE6CAE4-2238-094B-B1D9-1DB44BCD7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3700" y="2508250"/>
            <a:ext cx="5148263"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AD908FA9-7F7F-1340-A41B-FBF72C661EA7}"/>
              </a:ext>
            </a:extLst>
          </p:cNvPr>
          <p:cNvSpPr>
            <a:spLocks noGrp="1"/>
          </p:cNvSpPr>
          <p:nvPr>
            <p:ph type="title"/>
          </p:nvPr>
        </p:nvSpPr>
        <p:spPr>
          <a:xfrm>
            <a:off x="609600" y="274638"/>
            <a:ext cx="10972800" cy="303212"/>
          </a:xfrm>
        </p:spPr>
        <p:txBody>
          <a:bodyPr/>
          <a:lstStyle/>
          <a:p>
            <a:r>
              <a:rPr lang="en-US" altLang="en-US" sz="2400">
                <a:ea typeface="ＭＳ Ｐゴシック" panose="020B0600070205080204" pitchFamily="34" charset="-128"/>
              </a:rPr>
              <a:t>Food for thought-  What might have happened here?</a:t>
            </a:r>
          </a:p>
        </p:txBody>
      </p:sp>
      <p:pic>
        <p:nvPicPr>
          <p:cNvPr id="57346" name="Picture 2">
            <a:extLst>
              <a:ext uri="{FF2B5EF4-FFF2-40B4-BE49-F238E27FC236}">
                <a16:creationId xmlns:a16="http://schemas.microsoft.com/office/drawing/2014/main" id="{CFA69C90-F240-8740-A936-A146A3517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1638" y="846138"/>
            <a:ext cx="8453437"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3">
            <a:extLst>
              <a:ext uri="{FF2B5EF4-FFF2-40B4-BE49-F238E27FC236}">
                <a16:creationId xmlns:a16="http://schemas.microsoft.com/office/drawing/2014/main" id="{32869C8B-E00F-A74C-961C-99F5A614AC97}"/>
              </a:ext>
            </a:extLst>
          </p:cNvPr>
          <p:cNvSpPr txBox="1">
            <a:spLocks noChangeArrowheads="1"/>
          </p:cNvSpPr>
          <p:nvPr/>
        </p:nvSpPr>
        <p:spPr bwMode="auto">
          <a:xfrm>
            <a:off x="5445125" y="6488113"/>
            <a:ext cx="25828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veronii </a:t>
            </a:r>
            <a:r>
              <a:rPr lang="en-US" altLang="en-US"/>
              <a:t>HM21</a:t>
            </a:r>
          </a:p>
        </p:txBody>
      </p:sp>
      <p:sp>
        <p:nvSpPr>
          <p:cNvPr id="57348" name="TextBox 4">
            <a:extLst>
              <a:ext uri="{FF2B5EF4-FFF2-40B4-BE49-F238E27FC236}">
                <a16:creationId xmlns:a16="http://schemas.microsoft.com/office/drawing/2014/main" id="{838A30B5-3A5B-A241-9090-E6244759652E}"/>
              </a:ext>
            </a:extLst>
          </p:cNvPr>
          <p:cNvSpPr txBox="1">
            <a:spLocks noChangeArrowheads="1"/>
          </p:cNvSpPr>
          <p:nvPr/>
        </p:nvSpPr>
        <p:spPr bwMode="auto">
          <a:xfrm rot="-5400000">
            <a:off x="714376" y="3451225"/>
            <a:ext cx="28813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salmonicida </a:t>
            </a:r>
            <a:r>
              <a:rPr lang="en-US" altLang="en-US"/>
              <a:t>S68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a:extLst>
              <a:ext uri="{FF2B5EF4-FFF2-40B4-BE49-F238E27FC236}">
                <a16:creationId xmlns:a16="http://schemas.microsoft.com/office/drawing/2014/main" id="{97D63B4D-5B26-DC42-8A25-40365B1E9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3" y="588963"/>
            <a:ext cx="8721725" cy="626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itle 1">
            <a:extLst>
              <a:ext uri="{FF2B5EF4-FFF2-40B4-BE49-F238E27FC236}">
                <a16:creationId xmlns:a16="http://schemas.microsoft.com/office/drawing/2014/main" id="{17C5ED8D-B9EF-3B42-960F-C6A15FDCA6A7}"/>
              </a:ext>
            </a:extLst>
          </p:cNvPr>
          <p:cNvSpPr>
            <a:spLocks noGrp="1"/>
          </p:cNvSpPr>
          <p:nvPr>
            <p:ph type="title"/>
          </p:nvPr>
        </p:nvSpPr>
        <p:spPr>
          <a:xfrm>
            <a:off x="609600" y="95250"/>
            <a:ext cx="10972800" cy="303213"/>
          </a:xfrm>
        </p:spPr>
        <p:txBody>
          <a:bodyPr/>
          <a:lstStyle/>
          <a:p>
            <a:r>
              <a:rPr lang="en-US" altLang="en-US" sz="2400">
                <a:ea typeface="ＭＳ Ｐゴシック" panose="020B0600070205080204" pitchFamily="34" charset="-128"/>
              </a:rPr>
              <a:t>Food for thought-  What might have happened here?</a:t>
            </a:r>
          </a:p>
        </p:txBody>
      </p:sp>
      <p:sp>
        <p:nvSpPr>
          <p:cNvPr id="58371" name="TextBox 3">
            <a:extLst>
              <a:ext uri="{FF2B5EF4-FFF2-40B4-BE49-F238E27FC236}">
                <a16:creationId xmlns:a16="http://schemas.microsoft.com/office/drawing/2014/main" id="{16B9ED9B-1A94-0948-901E-656374DA1605}"/>
              </a:ext>
            </a:extLst>
          </p:cNvPr>
          <p:cNvSpPr txBox="1">
            <a:spLocks noChangeArrowheads="1"/>
          </p:cNvSpPr>
          <p:nvPr/>
        </p:nvSpPr>
        <p:spPr bwMode="auto">
          <a:xfrm>
            <a:off x="5445125" y="6488113"/>
            <a:ext cx="25828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veronii </a:t>
            </a:r>
            <a:r>
              <a:rPr lang="en-US" altLang="en-US"/>
              <a:t>HM21</a:t>
            </a:r>
          </a:p>
        </p:txBody>
      </p:sp>
      <p:sp>
        <p:nvSpPr>
          <p:cNvPr id="58372" name="TextBox 4">
            <a:extLst>
              <a:ext uri="{FF2B5EF4-FFF2-40B4-BE49-F238E27FC236}">
                <a16:creationId xmlns:a16="http://schemas.microsoft.com/office/drawing/2014/main" id="{A083B314-4C92-0D41-A6A8-4DE1DD2B7532}"/>
              </a:ext>
            </a:extLst>
          </p:cNvPr>
          <p:cNvSpPr txBox="1">
            <a:spLocks noChangeArrowheads="1"/>
          </p:cNvSpPr>
          <p:nvPr/>
        </p:nvSpPr>
        <p:spPr bwMode="auto">
          <a:xfrm rot="-5400000">
            <a:off x="655638" y="3451225"/>
            <a:ext cx="29987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salmonicida </a:t>
            </a:r>
            <a:r>
              <a:rPr lang="en-US" altLang="en-US"/>
              <a:t>O23A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a:extLst>
              <a:ext uri="{FF2B5EF4-FFF2-40B4-BE49-F238E27FC236}">
                <a16:creationId xmlns:a16="http://schemas.microsoft.com/office/drawing/2014/main" id="{857498F0-50B6-4740-8EE5-28A32AE7D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988" y="0"/>
            <a:ext cx="411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4">
            <a:extLst>
              <a:ext uri="{FF2B5EF4-FFF2-40B4-BE49-F238E27FC236}">
                <a16:creationId xmlns:a16="http://schemas.microsoft.com/office/drawing/2014/main" id="{331790C1-D39E-3945-9E2E-CDCB720F3FF7}"/>
              </a:ext>
            </a:extLst>
          </p:cNvPr>
          <p:cNvSpPr txBox="1">
            <a:spLocks noChangeArrowheads="1"/>
          </p:cNvSpPr>
          <p:nvPr/>
        </p:nvSpPr>
        <p:spPr bwMode="auto">
          <a:xfrm>
            <a:off x="458788" y="938213"/>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From: </a:t>
            </a:r>
          </a:p>
        </p:txBody>
      </p:sp>
      <p:pic>
        <p:nvPicPr>
          <p:cNvPr id="18435" name="Picture 5">
            <a:extLst>
              <a:ext uri="{FF2B5EF4-FFF2-40B4-BE49-F238E27FC236}">
                <a16:creationId xmlns:a16="http://schemas.microsoft.com/office/drawing/2014/main" id="{2FC41020-885D-9044-9603-FAA5449A6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1606550"/>
            <a:ext cx="48974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a:extLst>
              <a:ext uri="{FF2B5EF4-FFF2-40B4-BE49-F238E27FC236}">
                <a16:creationId xmlns:a16="http://schemas.microsoft.com/office/drawing/2014/main" id="{2E07F093-1135-5244-9E05-DFDB855C6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441325"/>
            <a:ext cx="8974138"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4">
            <a:extLst>
              <a:ext uri="{FF2B5EF4-FFF2-40B4-BE49-F238E27FC236}">
                <a16:creationId xmlns:a16="http://schemas.microsoft.com/office/drawing/2014/main" id="{31F9A7CC-8888-7F4F-9987-443A94E95FE5}"/>
              </a:ext>
            </a:extLst>
          </p:cNvPr>
          <p:cNvSpPr txBox="1">
            <a:spLocks noChangeArrowheads="1"/>
          </p:cNvSpPr>
          <p:nvPr/>
        </p:nvSpPr>
        <p:spPr bwMode="auto">
          <a:xfrm>
            <a:off x="5445125" y="6488113"/>
            <a:ext cx="25828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veronii </a:t>
            </a:r>
            <a:r>
              <a:rPr lang="en-US" altLang="en-US"/>
              <a:t>HM21</a:t>
            </a:r>
          </a:p>
        </p:txBody>
      </p:sp>
      <p:sp>
        <p:nvSpPr>
          <p:cNvPr id="54275" name="TextBox 5">
            <a:extLst>
              <a:ext uri="{FF2B5EF4-FFF2-40B4-BE49-F238E27FC236}">
                <a16:creationId xmlns:a16="http://schemas.microsoft.com/office/drawing/2014/main" id="{CB8A3898-E2E0-014A-B1F0-4770E54DE9C2}"/>
              </a:ext>
            </a:extLst>
          </p:cNvPr>
          <p:cNvSpPr txBox="1">
            <a:spLocks noChangeArrowheads="1"/>
          </p:cNvSpPr>
          <p:nvPr/>
        </p:nvSpPr>
        <p:spPr bwMode="auto">
          <a:xfrm rot="-5400000">
            <a:off x="598487" y="3055938"/>
            <a:ext cx="28559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 hydophila </a:t>
            </a:r>
            <a:r>
              <a:rPr lang="en-US" altLang="en-US"/>
              <a:t>WCHAH045096</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a:extLst>
              <a:ext uri="{FF2B5EF4-FFF2-40B4-BE49-F238E27FC236}">
                <a16:creationId xmlns:a16="http://schemas.microsoft.com/office/drawing/2014/main" id="{E9A11706-4B25-5E46-8AE0-BD995E68D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0"/>
            <a:ext cx="9553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4">
            <a:extLst>
              <a:ext uri="{FF2B5EF4-FFF2-40B4-BE49-F238E27FC236}">
                <a16:creationId xmlns:a16="http://schemas.microsoft.com/office/drawing/2014/main" id="{F38F8EFA-02AC-6F40-83E3-7DE39C837F2C}"/>
              </a:ext>
            </a:extLst>
          </p:cNvPr>
          <p:cNvSpPr txBox="1">
            <a:spLocks noChangeArrowheads="1"/>
          </p:cNvSpPr>
          <p:nvPr/>
        </p:nvSpPr>
        <p:spPr bwMode="auto">
          <a:xfrm>
            <a:off x="5254625" y="6415088"/>
            <a:ext cx="25844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veronii </a:t>
            </a:r>
            <a:r>
              <a:rPr lang="en-US" altLang="en-US"/>
              <a:t>HM21</a:t>
            </a:r>
          </a:p>
        </p:txBody>
      </p:sp>
      <p:sp>
        <p:nvSpPr>
          <p:cNvPr id="55299" name="TextBox 5">
            <a:extLst>
              <a:ext uri="{FF2B5EF4-FFF2-40B4-BE49-F238E27FC236}">
                <a16:creationId xmlns:a16="http://schemas.microsoft.com/office/drawing/2014/main" id="{E02E5789-00A0-4F48-956B-BD1A9D49FCA9}"/>
              </a:ext>
            </a:extLst>
          </p:cNvPr>
          <p:cNvSpPr txBox="1">
            <a:spLocks noChangeArrowheads="1"/>
          </p:cNvSpPr>
          <p:nvPr/>
        </p:nvSpPr>
        <p:spPr bwMode="auto">
          <a:xfrm rot="-5400000">
            <a:off x="169069" y="2629694"/>
            <a:ext cx="24987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simiae </a:t>
            </a:r>
            <a:r>
              <a:rPr lang="en-US" altLang="en-US"/>
              <a:t>A6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64C30E8-1941-EB42-BC18-62F737CFFA32}"/>
              </a:ext>
            </a:extLst>
          </p:cNvPr>
          <p:cNvSpPr>
            <a:spLocks noGrp="1"/>
          </p:cNvSpPr>
          <p:nvPr>
            <p:ph type="title"/>
          </p:nvPr>
        </p:nvSpPr>
        <p:spPr>
          <a:xfrm>
            <a:off x="2209800" y="152400"/>
            <a:ext cx="7772400" cy="457200"/>
          </a:xfrm>
        </p:spPr>
        <p:txBody>
          <a:bodyPr/>
          <a:lstStyle/>
          <a:p>
            <a:r>
              <a:rPr lang="en-US" altLang="en-US" sz="3200">
                <a:ea typeface="ＭＳ Ｐゴシック" panose="020B0600070205080204" pitchFamily="34" charset="-128"/>
              </a:rPr>
              <a:t>Typical multiple sequence fasta file </a:t>
            </a:r>
          </a:p>
        </p:txBody>
      </p:sp>
      <p:pic>
        <p:nvPicPr>
          <p:cNvPr id="19458" name="Picture 3">
            <a:extLst>
              <a:ext uri="{FF2B5EF4-FFF2-40B4-BE49-F238E27FC236}">
                <a16:creationId xmlns:a16="http://schemas.microsoft.com/office/drawing/2014/main" id="{8CF6D2D1-69A6-8044-9365-750C13B5C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85800"/>
            <a:ext cx="6472238"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a:extLst>
              <a:ext uri="{FF2B5EF4-FFF2-40B4-BE49-F238E27FC236}">
                <a16:creationId xmlns:a16="http://schemas.microsoft.com/office/drawing/2014/main" id="{CD6C41B4-4D5C-C14B-A0AC-2C85EBE87F79}"/>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20482" name="Picture 3">
            <a:extLst>
              <a:ext uri="{FF2B5EF4-FFF2-40B4-BE49-F238E27FC236}">
                <a16:creationId xmlns:a16="http://schemas.microsoft.com/office/drawing/2014/main" id="{02EF8947-CB27-614A-AC92-0F4A0B28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511175"/>
            <a:ext cx="11541125"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C7713073-663C-D14F-BFE8-0BF1CA266A60}"/>
              </a:ext>
            </a:extLst>
          </p:cNvPr>
          <p:cNvSpPr txBox="1">
            <a:spLocks noChangeArrowheads="1"/>
          </p:cNvSpPr>
          <p:nvPr/>
        </p:nvSpPr>
        <p:spPr bwMode="auto">
          <a:xfrm>
            <a:off x="1755775" y="141288"/>
            <a:ext cx="9694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Many genomes are available at the NCBI </a:t>
            </a:r>
            <a:r>
              <a:rPr lang="en-US" altLang="en-US" sz="1800">
                <a:hlinkClick r:id="rId3"/>
              </a:rPr>
              <a:t>https://www.ncbi.nlm.nih.gov/genome/browse#!/overview/</a:t>
            </a:r>
            <a:r>
              <a:rPr lang="en-US" altLang="en-US" sz="1800"/>
              <a:t> </a:t>
            </a:r>
          </a:p>
        </p:txBody>
      </p:sp>
      <p:cxnSp>
        <p:nvCxnSpPr>
          <p:cNvPr id="8" name="Straight Arrow Connector 7">
            <a:extLst>
              <a:ext uri="{FF2B5EF4-FFF2-40B4-BE49-F238E27FC236}">
                <a16:creationId xmlns:a16="http://schemas.microsoft.com/office/drawing/2014/main" id="{C3BCFF05-C978-BB4F-A6BE-27CE13189D25}"/>
              </a:ext>
            </a:extLst>
          </p:cNvPr>
          <p:cNvCxnSpPr/>
          <p:nvPr/>
        </p:nvCxnSpPr>
        <p:spPr>
          <a:xfrm flipH="1" flipV="1">
            <a:off x="1114425" y="830263"/>
            <a:ext cx="725488"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A1C11DA6-1862-A548-9C2E-0D687B453A9E}"/>
              </a:ext>
            </a:extLst>
          </p:cNvPr>
          <p:cNvCxnSpPr/>
          <p:nvPr/>
        </p:nvCxnSpPr>
        <p:spPr>
          <a:xfrm flipH="1" flipV="1">
            <a:off x="1439863" y="1528763"/>
            <a:ext cx="725487"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A57976DC-807D-8D43-8332-B244A8D50701}"/>
              </a:ext>
            </a:extLst>
          </p:cNvPr>
          <p:cNvCxnSpPr/>
          <p:nvPr/>
        </p:nvCxnSpPr>
        <p:spPr>
          <a:xfrm flipH="1" flipV="1">
            <a:off x="1866900" y="2636838"/>
            <a:ext cx="725488" cy="274637"/>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0074628E-C475-FD41-B2F9-B4317D308DFD}"/>
              </a:ext>
            </a:extLst>
          </p:cNvPr>
          <p:cNvCxnSpPr/>
          <p:nvPr/>
        </p:nvCxnSpPr>
        <p:spPr>
          <a:xfrm flipH="1" flipV="1">
            <a:off x="2794000" y="2649538"/>
            <a:ext cx="723900"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B8F337A5-D0EE-A94C-B8F0-10299A03AE7A}"/>
              </a:ext>
            </a:extLst>
          </p:cNvPr>
          <p:cNvCxnSpPr/>
          <p:nvPr/>
        </p:nvCxnSpPr>
        <p:spPr>
          <a:xfrm flipH="1" flipV="1">
            <a:off x="11083925" y="4697413"/>
            <a:ext cx="725488"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3227F0CB-F62A-E94C-837C-33C9C78A50BE}"/>
              </a:ext>
            </a:extLst>
          </p:cNvPr>
          <p:cNvCxnSpPr/>
          <p:nvPr/>
        </p:nvCxnSpPr>
        <p:spPr>
          <a:xfrm flipH="1" flipV="1">
            <a:off x="976313" y="4137025"/>
            <a:ext cx="725487" cy="273050"/>
          </a:xfrm>
          <a:prstGeom prst="straightConnector1">
            <a:avLst/>
          </a:prstGeom>
          <a:ln w="63500">
            <a:solidFill>
              <a:schemeClr val="tx2">
                <a:lumMod val="60000"/>
                <a:lumOff val="40000"/>
              </a:schemeClr>
            </a:solidFill>
            <a:tailEnd type="triangle"/>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a:extLst>
              <a:ext uri="{FF2B5EF4-FFF2-40B4-BE49-F238E27FC236}">
                <a16:creationId xmlns:a16="http://schemas.microsoft.com/office/drawing/2014/main" id="{E1DD56BC-0D66-5E43-8E73-43B8185D82FE}"/>
              </a:ext>
            </a:extLst>
          </p:cNvPr>
          <p:cNvSpPr txBox="1">
            <a:spLocks noChangeArrowheads="1"/>
          </p:cNvSpPr>
          <p:nvPr/>
        </p:nvSpPr>
        <p:spPr bwMode="auto">
          <a:xfrm>
            <a:off x="585788" y="450850"/>
            <a:ext cx="593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You can open the link in finder, or an FTP program (use guest)</a:t>
            </a:r>
          </a:p>
        </p:txBody>
      </p:sp>
      <p:pic>
        <p:nvPicPr>
          <p:cNvPr id="21506" name="Picture 5">
            <a:extLst>
              <a:ext uri="{FF2B5EF4-FFF2-40B4-BE49-F238E27FC236}">
                <a16:creationId xmlns:a16="http://schemas.microsoft.com/office/drawing/2014/main" id="{7F8A8996-20DD-0740-81E7-19E9CEECF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763" y="939800"/>
            <a:ext cx="1194117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6">
            <a:extLst>
              <a:ext uri="{FF2B5EF4-FFF2-40B4-BE49-F238E27FC236}">
                <a16:creationId xmlns:a16="http://schemas.microsoft.com/office/drawing/2014/main" id="{4BE26303-E1C6-D545-8249-5642818FE309}"/>
              </a:ext>
            </a:extLst>
          </p:cNvPr>
          <p:cNvSpPr txBox="1">
            <a:spLocks noChangeArrowheads="1"/>
          </p:cNvSpPr>
          <p:nvPr/>
        </p:nvSpPr>
        <p:spPr bwMode="auto">
          <a:xfrm>
            <a:off x="195263" y="3294063"/>
            <a:ext cx="1682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The nucleotide sequence</a:t>
            </a:r>
          </a:p>
        </p:txBody>
      </p:sp>
      <p:cxnSp>
        <p:nvCxnSpPr>
          <p:cNvPr id="8" name="Straight Arrow Connector 7">
            <a:extLst>
              <a:ext uri="{FF2B5EF4-FFF2-40B4-BE49-F238E27FC236}">
                <a16:creationId xmlns:a16="http://schemas.microsoft.com/office/drawing/2014/main" id="{EACAA76A-BE4E-614A-B267-3BCB88F8515F}"/>
              </a:ext>
            </a:extLst>
          </p:cNvPr>
          <p:cNvCxnSpPr>
            <a:cxnSpLocks/>
            <a:stCxn id="21513" idx="3"/>
          </p:cNvCxnSpPr>
          <p:nvPr/>
        </p:nvCxnSpPr>
        <p:spPr>
          <a:xfrm>
            <a:off x="2530475" y="3059113"/>
            <a:ext cx="493713" cy="1841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sp>
        <p:nvSpPr>
          <p:cNvPr id="21509" name="TextBox 10">
            <a:extLst>
              <a:ext uri="{FF2B5EF4-FFF2-40B4-BE49-F238E27FC236}">
                <a16:creationId xmlns:a16="http://schemas.microsoft.com/office/drawing/2014/main" id="{B54B5AD2-6B3F-F242-929B-C7C8687DBB72}"/>
              </a:ext>
            </a:extLst>
          </p:cNvPr>
          <p:cNvSpPr txBox="1">
            <a:spLocks noChangeArrowheads="1"/>
          </p:cNvSpPr>
          <p:nvPr/>
        </p:nvSpPr>
        <p:spPr bwMode="auto">
          <a:xfrm>
            <a:off x="365125" y="4364038"/>
            <a:ext cx="1682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All encoded proteins</a:t>
            </a:r>
          </a:p>
        </p:txBody>
      </p:sp>
      <p:cxnSp>
        <p:nvCxnSpPr>
          <p:cNvPr id="14" name="Straight Arrow Connector 13">
            <a:extLst>
              <a:ext uri="{FF2B5EF4-FFF2-40B4-BE49-F238E27FC236}">
                <a16:creationId xmlns:a16="http://schemas.microsoft.com/office/drawing/2014/main" id="{57C7F292-54D7-944E-9DDE-CA4F1A81F0F9}"/>
              </a:ext>
            </a:extLst>
          </p:cNvPr>
          <p:cNvCxnSpPr>
            <a:cxnSpLocks/>
          </p:cNvCxnSpPr>
          <p:nvPr/>
        </p:nvCxnSpPr>
        <p:spPr>
          <a:xfrm>
            <a:off x="1382713" y="4711700"/>
            <a:ext cx="1495425" cy="1206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E41C9EBD-46B8-BD42-92B9-1A17DC840188}"/>
              </a:ext>
            </a:extLst>
          </p:cNvPr>
          <p:cNvCxnSpPr>
            <a:cxnSpLocks/>
          </p:cNvCxnSpPr>
          <p:nvPr/>
        </p:nvCxnSpPr>
        <p:spPr>
          <a:xfrm>
            <a:off x="1382713" y="2093913"/>
            <a:ext cx="1495425" cy="490537"/>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sp>
        <p:nvSpPr>
          <p:cNvPr id="21512" name="TextBox 17">
            <a:extLst>
              <a:ext uri="{FF2B5EF4-FFF2-40B4-BE49-F238E27FC236}">
                <a16:creationId xmlns:a16="http://schemas.microsoft.com/office/drawing/2014/main" id="{65E16DD4-A242-934A-8F94-09382EE254AD}"/>
              </a:ext>
            </a:extLst>
          </p:cNvPr>
          <p:cNvSpPr txBox="1">
            <a:spLocks noChangeArrowheads="1"/>
          </p:cNvSpPr>
          <p:nvPr/>
        </p:nvSpPr>
        <p:spPr bwMode="auto">
          <a:xfrm>
            <a:off x="280988" y="1816100"/>
            <a:ext cx="1681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All coding sequences </a:t>
            </a:r>
          </a:p>
        </p:txBody>
      </p:sp>
      <p:sp>
        <p:nvSpPr>
          <p:cNvPr id="21513" name="TextBox 21">
            <a:extLst>
              <a:ext uri="{FF2B5EF4-FFF2-40B4-BE49-F238E27FC236}">
                <a16:creationId xmlns:a16="http://schemas.microsoft.com/office/drawing/2014/main" id="{DF22ABCA-F3AF-4248-AD46-9F31D03CCEFB}"/>
              </a:ext>
            </a:extLst>
          </p:cNvPr>
          <p:cNvSpPr txBox="1">
            <a:spLocks noChangeArrowheads="1"/>
          </p:cNvSpPr>
          <p:nvPr/>
        </p:nvSpPr>
        <p:spPr bwMode="auto">
          <a:xfrm>
            <a:off x="280988" y="2873375"/>
            <a:ext cx="2249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Genome feature table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7204</TotalTime>
  <Words>1376</Words>
  <Application>Microsoft Macintosh PowerPoint</Application>
  <PresentationFormat>Widescreen</PresentationFormat>
  <Paragraphs>103</Paragraphs>
  <Slides>38</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Calibri</vt:lpstr>
      <vt:lpstr>ＭＳ Ｐゴシック</vt:lpstr>
      <vt:lpstr>Arial</vt:lpstr>
      <vt:lpstr>Courier</vt:lpstr>
      <vt:lpstr>Calibri Light</vt:lpstr>
      <vt:lpstr>Times New Roman</vt:lpstr>
      <vt:lpstr>Office Theme</vt:lpstr>
      <vt:lpstr>PowerPoint Presentation</vt:lpstr>
      <vt:lpstr>PowerPoint Presentation</vt:lpstr>
      <vt:lpstr>MCB 3421 – class 11</vt:lpstr>
      <vt:lpstr>PowerPoint Presentation</vt:lpstr>
      <vt:lpstr>PowerPoint Presentation</vt:lpstr>
      <vt:lpstr>PowerPoint Presentation</vt:lpstr>
      <vt:lpstr>Typical multiple sequence fasta file </vt:lpstr>
      <vt:lpstr>PowerPoint Presentation</vt:lpstr>
      <vt:lpstr>PowerPoint Presentation</vt:lpstr>
      <vt:lpstr>PowerPoint Presentation</vt:lpstr>
      <vt:lpstr>PowerPoint Presentation</vt:lpstr>
      <vt:lpstr>Feature table </vt:lpstr>
      <vt:lpstr>PowerPoint Presentation</vt:lpstr>
      <vt:lpstr>PowerPoint Presentation</vt:lpstr>
      <vt:lpstr>PowerPoint Presentation</vt:lpstr>
      <vt:lpstr>Genome fasta file with location in genome </vt:lpstr>
      <vt:lpstr>PowerPoint Presentation</vt:lpstr>
      <vt:lpstr>Aeromonas_hydrophila_ATCC_7966_uid58617 versus Aeromonas_hydrophila_ML09_119_uid205540/</vt:lpstr>
      <vt:lpstr>PowerPoint Presentation</vt:lpstr>
      <vt:lpstr>Aeromonas_hydrophila_ATCC_7966_uid58617 versus Aeromonas_hydrophila_ML09_119_uid205540/</vt:lpstr>
      <vt:lpstr>Plot blast.out and blast.out.top </vt:lpstr>
      <vt:lpstr>Aeromonas_hydrophila_ATCC_7966_uid58617 versus Aeromonas_hydrophila_ML09_119_uid205540/</vt:lpstr>
      <vt:lpstr>Aeromonas_hydrophila_ML09_119_uid205540 versus Aeromonas_salmonicida A449 </vt:lpstr>
      <vt:lpstr>Aeromonas_veronii B565  versus  Aeromonas_hydrophila_ML09_119_uid205540</vt:lpstr>
      <vt:lpstr>Two Reasons for Recombination Patterns in Microbial genomes:</vt:lpstr>
      <vt:lpstr>GCBias in a window (G-C/(G+C)) </vt:lpstr>
      <vt:lpstr>PowerPoint Presentation</vt:lpstr>
      <vt:lpstr>PowerPoint Presentation</vt:lpstr>
      <vt:lpstr>PowerPoint Presentation</vt:lpstr>
      <vt:lpstr>Cumulative GCSkew SUM(C-G)  measured along the genome from the ORI </vt:lpstr>
      <vt:lpstr>PowerPoint Presentation</vt:lpstr>
      <vt:lpstr>Cumulative Strand Bias SG0</vt:lpstr>
      <vt:lpstr>Cumulative Tetramer bias for Thermus thermophilus SG0</vt:lpstr>
      <vt:lpstr>Two Reasons for Recombination Patterns in Microbial genomes:</vt:lpstr>
      <vt:lpstr>Two Reasons for Recombination Patterns in Microbial genomes:</vt:lpstr>
      <vt:lpstr>Selection for Chromosome Architecture in Bacteria</vt:lpstr>
      <vt:lpstr>Food for thought-  What might have happened here?</vt:lpstr>
      <vt:lpstr>Food for thought-  What might have happened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plot Frankia ACN vs Frankia CCI3 </dc:title>
  <dc:creator>Gogarten, J. Peter</dc:creator>
  <cp:lastModifiedBy>Gogarten, J. Peter</cp:lastModifiedBy>
  <cp:revision>33</cp:revision>
  <dcterms:created xsi:type="dcterms:W3CDTF">2015-10-18T21:55:48Z</dcterms:created>
  <dcterms:modified xsi:type="dcterms:W3CDTF">2021-10-06T14:03:55Z</dcterms:modified>
</cp:coreProperties>
</file>