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458" r:id="rId3"/>
    <p:sldId id="442" r:id="rId4"/>
    <p:sldId id="443" r:id="rId5"/>
    <p:sldId id="440" r:id="rId6"/>
    <p:sldId id="441" r:id="rId7"/>
    <p:sldId id="444" r:id="rId8"/>
    <p:sldId id="446" r:id="rId9"/>
    <p:sldId id="447" r:id="rId10"/>
    <p:sldId id="445" r:id="rId11"/>
    <p:sldId id="927" r:id="rId12"/>
    <p:sldId id="448" r:id="rId13"/>
    <p:sldId id="449" r:id="rId14"/>
    <p:sldId id="450" r:id="rId15"/>
    <p:sldId id="451" r:id="rId16"/>
    <p:sldId id="452" r:id="rId17"/>
    <p:sldId id="45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67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etergogarten/Desktop/mcb3421_2020/labs/lab6/blast.top_h.tx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etergogarten/Desktop/mcb3421_2020/labs/lab6/blast.top_h.tx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etergogarten/Desktop/mcb3421_2020/labs/lab6/blast.top_h.txt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etergogarten/Desktop/mcb3421_2020/labs/lab6/blast.top_h.tx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etergogarten/Desktop/mcb3421_2020/labs/lab6/blast.top_h.txt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etergogarten/Desktop/mcb3421_2020/labs/lab6/blast.top_h.txt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all hits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099631197561376E-2"/>
          <c:y val="0.16068888655721775"/>
          <c:w val="0.89684015760334423"/>
          <c:h val="0.769858146539918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  <c:pt idx="19">
                  <c:v>100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279</c:v>
                </c:pt>
                <c:pt idx="5">
                  <c:v>956</c:v>
                </c:pt>
                <c:pt idx="6">
                  <c:v>949</c:v>
                </c:pt>
                <c:pt idx="7">
                  <c:v>656</c:v>
                </c:pt>
                <c:pt idx="8">
                  <c:v>297</c:v>
                </c:pt>
                <c:pt idx="9">
                  <c:v>172</c:v>
                </c:pt>
                <c:pt idx="10">
                  <c:v>53</c:v>
                </c:pt>
                <c:pt idx="11">
                  <c:v>40</c:v>
                </c:pt>
                <c:pt idx="12">
                  <c:v>10</c:v>
                </c:pt>
                <c:pt idx="13">
                  <c:v>5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34-6745-9703-F690ACF6D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7051376"/>
        <c:axId val="1427053008"/>
      </c:barChart>
      <c:catAx>
        <c:axId val="142705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053008"/>
        <c:crosses val="autoZero"/>
        <c:auto val="1"/>
        <c:lblAlgn val="ctr"/>
        <c:lblOffset val="100"/>
        <c:noMultiLvlLbl val="0"/>
      </c:catAx>
      <c:valAx>
        <c:axId val="142705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05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Significant hits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Sheet2!$A$2:$A$21</c:f>
              <c:numCache>
                <c:formatCode>General</c:formatCode>
                <c:ptCount val="2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  <c:pt idx="19">
                  <c:v>100</c:v>
                </c:pt>
              </c:numCache>
            </c:numRef>
          </c:cat>
          <c:val>
            <c:numRef>
              <c:f>Sheet2!$B$2:$B$21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95</c:v>
                </c:pt>
                <c:pt idx="5">
                  <c:v>329</c:v>
                </c:pt>
                <c:pt idx="6">
                  <c:v>324</c:v>
                </c:pt>
                <c:pt idx="7">
                  <c:v>192</c:v>
                </c:pt>
                <c:pt idx="8">
                  <c:v>106</c:v>
                </c:pt>
                <c:pt idx="9">
                  <c:v>54</c:v>
                </c:pt>
                <c:pt idx="10">
                  <c:v>19</c:v>
                </c:pt>
                <c:pt idx="11">
                  <c:v>12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FE-BB44-B5C2-8691F3CF9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7597904"/>
        <c:axId val="1427600832"/>
      </c:barChart>
      <c:catAx>
        <c:axId val="142759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600832"/>
        <c:crosses val="autoZero"/>
        <c:auto val="1"/>
        <c:lblAlgn val="ctr"/>
        <c:lblOffset val="100"/>
        <c:noMultiLvlLbl val="0"/>
      </c:catAx>
      <c:valAx>
        <c:axId val="142760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59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Insignifiant hits (E&gt;.5)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4639393984670324E-2"/>
          <c:y val="1.7102803738317757E-2"/>
          <c:w val="0.92500007470603174"/>
          <c:h val="0.8122272916819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Sheet4!$A$2:$A$21</c:f>
              <c:numCache>
                <c:formatCode>General</c:formatCode>
                <c:ptCount val="2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  <c:pt idx="19">
                  <c:v>100</c:v>
                </c:pt>
              </c:numCache>
            </c:numRef>
          </c:cat>
          <c:val>
            <c:numRef>
              <c:f>Sheet4!$B$2:$B$21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71</c:v>
                </c:pt>
                <c:pt idx="5">
                  <c:v>277</c:v>
                </c:pt>
                <c:pt idx="6">
                  <c:v>298</c:v>
                </c:pt>
                <c:pt idx="7">
                  <c:v>261</c:v>
                </c:pt>
                <c:pt idx="8">
                  <c:v>112</c:v>
                </c:pt>
                <c:pt idx="9">
                  <c:v>81</c:v>
                </c:pt>
                <c:pt idx="10">
                  <c:v>20</c:v>
                </c:pt>
                <c:pt idx="11">
                  <c:v>23</c:v>
                </c:pt>
                <c:pt idx="12">
                  <c:v>6</c:v>
                </c:pt>
                <c:pt idx="13">
                  <c:v>5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A4-EC4C-9228-F4B2577CB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0070976"/>
        <c:axId val="1880037712"/>
      </c:barChart>
      <c:catAx>
        <c:axId val="188007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0037712"/>
        <c:crosses val="autoZero"/>
        <c:auto val="1"/>
        <c:lblAlgn val="ctr"/>
        <c:lblOffset val="100"/>
        <c:noMultiLvlLbl val="0"/>
      </c:catAx>
      <c:valAx>
        <c:axId val="188003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007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 of</a:t>
            </a:r>
            <a:r>
              <a:rPr lang="en-US" baseline="0" dirty="0"/>
              <a:t> matching aa/hit all E-values</a:t>
            </a:r>
            <a:endParaRPr lang="en-US" dirty="0"/>
          </a:p>
        </c:rich>
      </c:tx>
      <c:layout>
        <c:manualLayout>
          <c:xMode val="edge"/>
          <c:yMode val="edge"/>
          <c:x val="0.26459912425694121"/>
          <c:y val="8.94941634241245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640519644184841E-2"/>
          <c:y val="1.9100763148400132E-2"/>
          <c:w val="0.79581029372178458"/>
          <c:h val="0.8771897334802082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Sheet10!$B$1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Sheet10!$A$2:$A$34</c:f>
              <c:strCache>
                <c:ptCount val="33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190</c:v>
                </c:pt>
                <c:pt idx="19">
                  <c:v>200</c:v>
                </c:pt>
                <c:pt idx="20">
                  <c:v>210</c:v>
                </c:pt>
                <c:pt idx="21">
                  <c:v>220</c:v>
                </c:pt>
                <c:pt idx="22">
                  <c:v>230</c:v>
                </c:pt>
                <c:pt idx="23">
                  <c:v>240</c:v>
                </c:pt>
                <c:pt idx="24">
                  <c:v>250</c:v>
                </c:pt>
                <c:pt idx="25">
                  <c:v>260</c:v>
                </c:pt>
                <c:pt idx="26">
                  <c:v>270</c:v>
                </c:pt>
                <c:pt idx="27">
                  <c:v>280</c:v>
                </c:pt>
                <c:pt idx="28">
                  <c:v>290</c:v>
                </c:pt>
                <c:pt idx="29">
                  <c:v>300</c:v>
                </c:pt>
                <c:pt idx="30">
                  <c:v>310</c:v>
                </c:pt>
                <c:pt idx="31">
                  <c:v>320</c:v>
                </c:pt>
                <c:pt idx="32">
                  <c:v>More</c:v>
                </c:pt>
              </c:strCache>
            </c:strRef>
          </c:cat>
          <c:val>
            <c:numRef>
              <c:f>Sheet10!$B$2:$B$34</c:f>
              <c:numCache>
                <c:formatCode>General</c:formatCode>
                <c:ptCount val="33"/>
                <c:pt idx="0">
                  <c:v>135</c:v>
                </c:pt>
                <c:pt idx="1">
                  <c:v>1278</c:v>
                </c:pt>
                <c:pt idx="2">
                  <c:v>641</c:v>
                </c:pt>
                <c:pt idx="3">
                  <c:v>253</c:v>
                </c:pt>
                <c:pt idx="4">
                  <c:v>179</c:v>
                </c:pt>
                <c:pt idx="5">
                  <c:v>113</c:v>
                </c:pt>
                <c:pt idx="6">
                  <c:v>135</c:v>
                </c:pt>
                <c:pt idx="7">
                  <c:v>113</c:v>
                </c:pt>
                <c:pt idx="8">
                  <c:v>107</c:v>
                </c:pt>
                <c:pt idx="9">
                  <c:v>119</c:v>
                </c:pt>
                <c:pt idx="10">
                  <c:v>57</c:v>
                </c:pt>
                <c:pt idx="11">
                  <c:v>60</c:v>
                </c:pt>
                <c:pt idx="12">
                  <c:v>24</c:v>
                </c:pt>
                <c:pt idx="13">
                  <c:v>37</c:v>
                </c:pt>
                <c:pt idx="14">
                  <c:v>40</c:v>
                </c:pt>
                <c:pt idx="15">
                  <c:v>42</c:v>
                </c:pt>
                <c:pt idx="16">
                  <c:v>25</c:v>
                </c:pt>
                <c:pt idx="17">
                  <c:v>16</c:v>
                </c:pt>
                <c:pt idx="18">
                  <c:v>11</c:v>
                </c:pt>
                <c:pt idx="19">
                  <c:v>10</c:v>
                </c:pt>
                <c:pt idx="20">
                  <c:v>13</c:v>
                </c:pt>
                <c:pt idx="21">
                  <c:v>6</c:v>
                </c:pt>
                <c:pt idx="22">
                  <c:v>6</c:v>
                </c:pt>
                <c:pt idx="23">
                  <c:v>3</c:v>
                </c:pt>
                <c:pt idx="24">
                  <c:v>5</c:v>
                </c:pt>
                <c:pt idx="25">
                  <c:v>4</c:v>
                </c:pt>
                <c:pt idx="26">
                  <c:v>3</c:v>
                </c:pt>
                <c:pt idx="27">
                  <c:v>4</c:v>
                </c:pt>
                <c:pt idx="28">
                  <c:v>2</c:v>
                </c:pt>
                <c:pt idx="29">
                  <c:v>1</c:v>
                </c:pt>
                <c:pt idx="30">
                  <c:v>3</c:v>
                </c:pt>
                <c:pt idx="31">
                  <c:v>1</c:v>
                </c:pt>
                <c:pt idx="3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B4-0040-B9CF-E6EA82F41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723743"/>
        <c:axId val="33136255"/>
        <c:axId val="33081695"/>
      </c:bar3DChart>
      <c:catAx>
        <c:axId val="32723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6255"/>
        <c:crosses val="autoZero"/>
        <c:auto val="1"/>
        <c:lblAlgn val="ctr"/>
        <c:lblOffset val="100"/>
        <c:noMultiLvlLbl val="0"/>
      </c:catAx>
      <c:valAx>
        <c:axId val="33136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23743"/>
        <c:crosses val="autoZero"/>
        <c:crossBetween val="between"/>
      </c:valAx>
      <c:serAx>
        <c:axId val="3308169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36255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>
                <a:effectLst/>
              </a:rPr>
              <a:t>Number of matching aa E&gt;.5</a:t>
            </a:r>
            <a:endParaRPr lang="en-US" sz="1400" dirty="0">
              <a:effectLst/>
            </a:endParaRPr>
          </a:p>
        </c:rich>
      </c:tx>
      <c:layout>
        <c:manualLayout>
          <c:xMode val="edge"/>
          <c:yMode val="edge"/>
          <c:x val="0.34437830351938281"/>
          <c:y val="8.65464802585718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922420850512777E-2"/>
          <c:y val="2.1510548420171811E-2"/>
          <c:w val="0.8510017415119896"/>
          <c:h val="0.880151013386025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Sheet11!$B$1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Sheet11!$A$2:$A$34</c:f>
              <c:strCache>
                <c:ptCount val="33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190</c:v>
                </c:pt>
                <c:pt idx="19">
                  <c:v>200</c:v>
                </c:pt>
                <c:pt idx="20">
                  <c:v>210</c:v>
                </c:pt>
                <c:pt idx="21">
                  <c:v>220</c:v>
                </c:pt>
                <c:pt idx="22">
                  <c:v>230</c:v>
                </c:pt>
                <c:pt idx="23">
                  <c:v>240</c:v>
                </c:pt>
                <c:pt idx="24">
                  <c:v>250</c:v>
                </c:pt>
                <c:pt idx="25">
                  <c:v>260</c:v>
                </c:pt>
                <c:pt idx="26">
                  <c:v>270</c:v>
                </c:pt>
                <c:pt idx="27">
                  <c:v>280</c:v>
                </c:pt>
                <c:pt idx="28">
                  <c:v>290</c:v>
                </c:pt>
                <c:pt idx="29">
                  <c:v>300</c:v>
                </c:pt>
                <c:pt idx="30">
                  <c:v>310</c:v>
                </c:pt>
                <c:pt idx="31">
                  <c:v>320</c:v>
                </c:pt>
                <c:pt idx="32">
                  <c:v>More</c:v>
                </c:pt>
              </c:strCache>
            </c:strRef>
          </c:cat>
          <c:val>
            <c:numRef>
              <c:f>Sheet11!$B$2:$B$34</c:f>
              <c:numCache>
                <c:formatCode>General</c:formatCode>
                <c:ptCount val="33"/>
                <c:pt idx="0">
                  <c:v>116</c:v>
                </c:pt>
                <c:pt idx="1">
                  <c:v>760</c:v>
                </c:pt>
                <c:pt idx="2">
                  <c:v>228</c:v>
                </c:pt>
                <c:pt idx="3">
                  <c:v>46</c:v>
                </c:pt>
                <c:pt idx="4">
                  <c:v>9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83-F840-B1D7-A4042A37A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204351"/>
        <c:axId val="27397711"/>
        <c:axId val="2002107360"/>
      </c:bar3DChart>
      <c:catAx>
        <c:axId val="28204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97711"/>
        <c:crosses val="autoZero"/>
        <c:auto val="1"/>
        <c:lblAlgn val="ctr"/>
        <c:lblOffset val="100"/>
        <c:noMultiLvlLbl val="0"/>
      </c:catAx>
      <c:valAx>
        <c:axId val="27397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04351"/>
        <c:crosses val="autoZero"/>
        <c:crossBetween val="between"/>
      </c:valAx>
      <c:serAx>
        <c:axId val="20021073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97711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 dirty="0">
                <a:effectLst/>
              </a:rPr>
              <a:t>Number of matching aa/hit E&lt; 1e-4</a:t>
            </a:r>
          </a:p>
        </c:rich>
      </c:tx>
      <c:layout>
        <c:manualLayout>
          <c:xMode val="edge"/>
          <c:yMode val="edge"/>
          <c:x val="0.26803622123658727"/>
          <c:y val="9.51086956521739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82431503511875"/>
          <c:y val="2.7078911331735706E-2"/>
          <c:w val="0.81544980314960624"/>
          <c:h val="0.7442292879150974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Sheet9!$B$1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Sheet9!$A$2:$A$34</c:f>
              <c:strCache>
                <c:ptCount val="33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190</c:v>
                </c:pt>
                <c:pt idx="19">
                  <c:v>200</c:v>
                </c:pt>
                <c:pt idx="20">
                  <c:v>210</c:v>
                </c:pt>
                <c:pt idx="21">
                  <c:v>220</c:v>
                </c:pt>
                <c:pt idx="22">
                  <c:v>230</c:v>
                </c:pt>
                <c:pt idx="23">
                  <c:v>240</c:v>
                </c:pt>
                <c:pt idx="24">
                  <c:v>250</c:v>
                </c:pt>
                <c:pt idx="25">
                  <c:v>260</c:v>
                </c:pt>
                <c:pt idx="26">
                  <c:v>270</c:v>
                </c:pt>
                <c:pt idx="27">
                  <c:v>280</c:v>
                </c:pt>
                <c:pt idx="28">
                  <c:v>290</c:v>
                </c:pt>
                <c:pt idx="29">
                  <c:v>300</c:v>
                </c:pt>
                <c:pt idx="30">
                  <c:v>310</c:v>
                </c:pt>
                <c:pt idx="31">
                  <c:v>320</c:v>
                </c:pt>
                <c:pt idx="32">
                  <c:v>More</c:v>
                </c:pt>
              </c:strCache>
            </c:strRef>
          </c:cat>
          <c:val>
            <c:numRef>
              <c:f>Sheet9!$B$2:$B$34</c:f>
              <c:numCache>
                <c:formatCode>General</c:formatCode>
                <c:ptCount val="33"/>
                <c:pt idx="0">
                  <c:v>0</c:v>
                </c:pt>
                <c:pt idx="1">
                  <c:v>7</c:v>
                </c:pt>
                <c:pt idx="2">
                  <c:v>72</c:v>
                </c:pt>
                <c:pt idx="3">
                  <c:v>107</c:v>
                </c:pt>
                <c:pt idx="4">
                  <c:v>136</c:v>
                </c:pt>
                <c:pt idx="5">
                  <c:v>97</c:v>
                </c:pt>
                <c:pt idx="6">
                  <c:v>127</c:v>
                </c:pt>
                <c:pt idx="7">
                  <c:v>111</c:v>
                </c:pt>
                <c:pt idx="8">
                  <c:v>105</c:v>
                </c:pt>
                <c:pt idx="9">
                  <c:v>117</c:v>
                </c:pt>
                <c:pt idx="10">
                  <c:v>57</c:v>
                </c:pt>
                <c:pt idx="11">
                  <c:v>60</c:v>
                </c:pt>
                <c:pt idx="12">
                  <c:v>24</c:v>
                </c:pt>
                <c:pt idx="13">
                  <c:v>37</c:v>
                </c:pt>
                <c:pt idx="14">
                  <c:v>40</c:v>
                </c:pt>
                <c:pt idx="15">
                  <c:v>42</c:v>
                </c:pt>
                <c:pt idx="16">
                  <c:v>25</c:v>
                </c:pt>
                <c:pt idx="17">
                  <c:v>16</c:v>
                </c:pt>
                <c:pt idx="18">
                  <c:v>11</c:v>
                </c:pt>
                <c:pt idx="19">
                  <c:v>10</c:v>
                </c:pt>
                <c:pt idx="20">
                  <c:v>13</c:v>
                </c:pt>
                <c:pt idx="21">
                  <c:v>6</c:v>
                </c:pt>
                <c:pt idx="22">
                  <c:v>6</c:v>
                </c:pt>
                <c:pt idx="23">
                  <c:v>3</c:v>
                </c:pt>
                <c:pt idx="24">
                  <c:v>5</c:v>
                </c:pt>
                <c:pt idx="25">
                  <c:v>4</c:v>
                </c:pt>
                <c:pt idx="26">
                  <c:v>3</c:v>
                </c:pt>
                <c:pt idx="27">
                  <c:v>4</c:v>
                </c:pt>
                <c:pt idx="28">
                  <c:v>2</c:v>
                </c:pt>
                <c:pt idx="29">
                  <c:v>1</c:v>
                </c:pt>
                <c:pt idx="30">
                  <c:v>3</c:v>
                </c:pt>
                <c:pt idx="31">
                  <c:v>1</c:v>
                </c:pt>
                <c:pt idx="3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D0-854A-9F15-FB6729927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658319"/>
        <c:axId val="2002086464"/>
        <c:axId val="2002483504"/>
      </c:bar3DChart>
      <c:catAx>
        <c:axId val="27658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2086464"/>
        <c:crosses val="autoZero"/>
        <c:auto val="1"/>
        <c:lblAlgn val="ctr"/>
        <c:lblOffset val="100"/>
        <c:noMultiLvlLbl val="0"/>
      </c:catAx>
      <c:valAx>
        <c:axId val="200208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58319"/>
        <c:crosses val="autoZero"/>
        <c:crossBetween val="between"/>
      </c:valAx>
      <c:serAx>
        <c:axId val="20024835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2086464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39771-2049-C548-B375-4E251871BF75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12ABF-A4B8-CE4B-8466-1105F1A7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71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744" tIns="43372" rIns="86744" bIns="43372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46163" y="4354513"/>
            <a:ext cx="4770437" cy="3478212"/>
          </a:xfr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  <a:defRPr/>
            </a:pPr>
            <a:r>
              <a:rPr lang="en-GB">
                <a:latin typeface="Arial" charset="0"/>
                <a:cs typeface="msgothic" charset="0"/>
              </a:rPr>
              <a:t>A heterologous fusion model for the evolution of oxygenic photosynthesis based on phylogenetic analysis. Details of the model are provided in the text.</a:t>
            </a:r>
          </a:p>
        </p:txBody>
      </p:sp>
    </p:spTree>
    <p:extLst>
      <p:ext uri="{BB962C8B-B14F-4D97-AF65-F5344CB8AC3E}">
        <p14:creationId xmlns:p14="http://schemas.microsoft.com/office/powerpoint/2010/main" val="312562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4E2DB-A68C-584D-AAE4-90044A070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1AA17-684B-5A4F-9343-ED4502726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6AAB3-124A-E24E-B134-ACCE8EE22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AFDC-8F9C-E04B-8EAB-C1AB31D3A754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F6946-B7CF-2343-8EF2-B72650C4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16D2E-7BF7-4847-AFED-943755A2A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DDD8-277B-394B-862D-506B7EE4E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0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AFEF-B8C1-3241-8608-50F5B6E4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D86CC9-AE0C-2345-8125-D2C1CB2AC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F13A5-A30F-194A-AAFF-88C7ED66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AFDC-8F9C-E04B-8EAB-C1AB31D3A754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5E67A-18CA-7243-B868-A641A5B7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83337-DE3B-3840-9467-B4C0103D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DDD8-277B-394B-862D-506B7EE4E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8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49AF8D-C827-2842-8AA9-A55FF59542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96480-4C7C-1845-8E15-BBFEFDD6C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440D2-7E73-0247-9B63-779953CA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AFDC-8F9C-E04B-8EAB-C1AB31D3A754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7A2CF-D4ED-3F4B-9147-66F7703F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0495F-68C6-5142-9DA7-E7313190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DDD8-277B-394B-862D-506B7EE4E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5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9C20-E473-C347-B702-E1E43A52D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0D85B-AE0C-D04D-82B4-9048512BA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B02F0-BAEF-A749-8F9D-C92883FE2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AFDC-8F9C-E04B-8EAB-C1AB31D3A754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81357-543D-8744-8B7C-7A900A14B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741ED-C6BD-F84D-9888-C878472D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DDD8-277B-394B-862D-506B7EE4E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9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F911-5856-2B43-BD72-F35736AD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CECA2-5294-9948-808D-8462B2CE9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E7D8C-20CA-3A44-9395-F423FECA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AFDC-8F9C-E04B-8EAB-C1AB31D3A754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AFEAE-6679-054D-BA65-E382CEE2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F75C3-54DE-054B-A27B-F5BCD2E1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DDD8-277B-394B-862D-506B7EE4E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8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D56E-ABE1-8047-9948-95F442B49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1D5F1-A0FC-5E4F-8855-F6E978300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3AEDD-386D-8E46-B95D-F15A9113D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D0B7A-6F7E-A149-8DF6-8E02FB38E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AFDC-8F9C-E04B-8EAB-C1AB31D3A754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D6811-7E6C-4043-A22F-40B628CD2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C4192-9D0C-2E44-8F25-1923F2EB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DDD8-277B-394B-862D-506B7EE4E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6C104-0884-264A-9756-3B674F4E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360E4-C545-6C4F-8D28-9A3AA94C7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C605C-2C5D-6241-AE28-52ED181FA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B5AD62-E88B-BA4E-82F7-A69B2C2395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67EAD5-E887-3F44-979B-95A347E9F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197708-6AE2-FD4F-B4B7-3A8B77B76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AFDC-8F9C-E04B-8EAB-C1AB31D3A754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75A068-5BE7-2549-9B22-2AF3DF587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FF7456-F980-454D-9EA9-426F78E12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DDD8-277B-394B-862D-506B7EE4E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0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3DB4F-3375-DF4D-8246-E3C6D87B5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BEDFE2-7F89-7C40-9787-21BFDA5E6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AFDC-8F9C-E04B-8EAB-C1AB31D3A754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3DB71-5B4C-6F43-AFEC-C38162E82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A4B1F-612E-D149-AA79-C83C845D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DDD8-277B-394B-862D-506B7EE4E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1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E0C620-A274-F847-B5B1-4211710DF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AFDC-8F9C-E04B-8EAB-C1AB31D3A754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33723D-2026-624F-966D-05A20EB35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9FD57-DD8D-CF41-B765-6386B44C4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DDD8-277B-394B-862D-506B7EE4E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71662-11BA-5D49-85BB-7012F154C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22462-5778-1F4D-995F-DFA65C24A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CC182-D775-F749-994A-45E861EA8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E539-6FE9-0744-8FD2-43BF79D84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AFDC-8F9C-E04B-8EAB-C1AB31D3A754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721B3-EE8D-F64E-9979-C2AFBF66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D4427-F447-9C42-B3A6-DBEBFC99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DDD8-277B-394B-862D-506B7EE4E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CBC0-A829-9343-AEBD-F0F7FDAE4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B04544-237F-344F-AEBD-24A3F2C90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3D37C-FD4E-3243-910E-B23DF71FE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11DCB-18B1-7A46-8B4A-3B83CD83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AFDC-8F9C-E04B-8EAB-C1AB31D3A754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75D25-C6CE-124D-BBA9-9124919D1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1C929-3828-DD4A-826C-44375B6D2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7DDD8-277B-394B-862D-506B7EE4E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1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A9383C-802D-F041-B821-5181E952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59D4-17C2-8048-9B5A-7C65F38D8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5337C-50F0-AC48-BFEF-C46353C24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6AFDC-8F9C-E04B-8EAB-C1AB31D3A754}" type="datetimeFigureOut">
              <a:rPr lang="en-US" smtClean="0"/>
              <a:t>10/12/21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4DFBE-DFB4-8D43-A847-53EE4BF12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40D39-DC5D-DD43-8AE5-456E8C9A8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7DDD8-277B-394B-862D-506B7EE4E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5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volution.berkeley.edu/evolibrary/glossary/glossary_popup.php?word=homology/homologous+structur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volution.berkeley.edu/evolibrary/glossary/glossary_popup.php?word=horizontal+transfer" TargetMode="External"/><Relationship Id="rId5" Type="http://schemas.openxmlformats.org/officeDocument/2006/relationships/hyperlink" Target="https://evolution.berkeley.edu/evolibrary/glossary/glossary_popup.php?word=common+ancestor" TargetMode="External"/><Relationship Id="rId4" Type="http://schemas.openxmlformats.org/officeDocument/2006/relationships/hyperlink" Target="https://evolution.berkeley.edu/evolibrary/glossary/glossary_popup.php?word=gen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cbi.nlm.nih.gov/pmc/articles/PMC40114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E5087-15CF-134F-97B7-F72F1994A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65945"/>
          </a:xfrm>
        </p:spPr>
        <p:txBody>
          <a:bodyPr/>
          <a:lstStyle/>
          <a:p>
            <a:r>
              <a:rPr lang="en-US" dirty="0"/>
              <a:t>Class 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0D515-BF9B-0B43-9180-75503F5CA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00923"/>
            <a:ext cx="9144000" cy="2655277"/>
          </a:xfrm>
        </p:spPr>
        <p:txBody>
          <a:bodyPr/>
          <a:lstStyle/>
          <a:p>
            <a:r>
              <a:rPr lang="en-US" dirty="0"/>
              <a:t>Photosynthesis in the Tree/Net of Life</a:t>
            </a:r>
          </a:p>
          <a:p>
            <a:r>
              <a:rPr lang="en-US" dirty="0"/>
              <a:t>Notes on computer lab</a:t>
            </a:r>
          </a:p>
          <a:p>
            <a:r>
              <a:rPr lang="en-US" dirty="0"/>
              <a:t>Gene and genome duplications</a:t>
            </a:r>
          </a:p>
        </p:txBody>
      </p:sp>
    </p:spTree>
    <p:extLst>
      <p:ext uri="{BB962C8B-B14F-4D97-AF65-F5344CB8AC3E}">
        <p14:creationId xmlns:p14="http://schemas.microsoft.com/office/powerpoint/2010/main" val="2348351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2F87D50A-4B27-A34F-B201-60B502082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23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92A360-516D-4E4C-A61A-D3EDFBA13623}"/>
              </a:ext>
            </a:extLst>
          </p:cNvPr>
          <p:cNvSpPr txBox="1"/>
          <p:nvPr/>
        </p:nvSpPr>
        <p:spPr>
          <a:xfrm>
            <a:off x="8023225" y="383059"/>
            <a:ext cx="4168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Schematic representation of the evolutionary relationships of reaction center proteins based on molecular phylogenies.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F715E9-6B4F-3843-84E1-2BB814BE5762}"/>
              </a:ext>
            </a:extLst>
          </p:cNvPr>
          <p:cNvSpPr txBox="1"/>
          <p:nvPr/>
        </p:nvSpPr>
        <p:spPr>
          <a:xfrm>
            <a:off x="8221148" y="1912370"/>
            <a:ext cx="3772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Comment: It is curious that the duplication and divergence between the two reaction center proteins is inferred to have happened three times independently.  A more ancient duplication followed by gene conversion seems a more parsimonious explanation.  </a:t>
            </a:r>
          </a:p>
        </p:txBody>
      </p:sp>
    </p:spTree>
    <p:extLst>
      <p:ext uri="{BB962C8B-B14F-4D97-AF65-F5344CB8AC3E}">
        <p14:creationId xmlns:p14="http://schemas.microsoft.com/office/powerpoint/2010/main" val="661663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BBE86B-BD4D-DE47-AD66-FE72BADA5F7D}"/>
              </a:ext>
            </a:extLst>
          </p:cNvPr>
          <p:cNvSpPr txBox="1"/>
          <p:nvPr/>
        </p:nvSpPr>
        <p:spPr>
          <a:xfrm>
            <a:off x="3220279" y="1719470"/>
            <a:ext cx="258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Notes on Computer Lab 6</a:t>
            </a:r>
          </a:p>
        </p:txBody>
      </p:sp>
    </p:spTree>
    <p:extLst>
      <p:ext uri="{BB962C8B-B14F-4D97-AF65-F5344CB8AC3E}">
        <p14:creationId xmlns:p14="http://schemas.microsoft.com/office/powerpoint/2010/main" val="2915371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64E642-97BC-8347-B03D-CC10C3C58765}"/>
              </a:ext>
            </a:extLst>
          </p:cNvPr>
          <p:cNvSpPr txBox="1"/>
          <p:nvPr/>
        </p:nvSpPr>
        <p:spPr>
          <a:xfrm>
            <a:off x="226142" y="275304"/>
            <a:ext cx="9163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get a nice-looking histogram, that also is easy to compare to other histograms, it is a good idea to add a column to the right that lists the bins in the histogram.  As we want to get a histogram of % identity values (i.e. a depiction of how often did the %id values occur in the selected data) bins of 5% are ok.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C22F6-05BB-F64F-8C21-8503FBA3A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42" y="1463704"/>
            <a:ext cx="10804218" cy="5257668"/>
          </a:xfrm>
          <a:prstGeom prst="rect">
            <a:avLst/>
          </a:prstGeom>
        </p:spPr>
      </p:pic>
      <p:sp>
        <p:nvSpPr>
          <p:cNvPr id="4" name="Donut 3">
            <a:extLst>
              <a:ext uri="{FF2B5EF4-FFF2-40B4-BE49-F238E27FC236}">
                <a16:creationId xmlns:a16="http://schemas.microsoft.com/office/drawing/2014/main" id="{00CCCA27-F7BC-0D45-B0FA-9554F921A9CB}"/>
              </a:ext>
            </a:extLst>
          </p:cNvPr>
          <p:cNvSpPr/>
          <p:nvPr/>
        </p:nvSpPr>
        <p:spPr>
          <a:xfrm>
            <a:off x="9497960" y="3437398"/>
            <a:ext cx="1691149" cy="3283974"/>
          </a:xfrm>
          <a:prstGeom prst="donut">
            <a:avLst>
              <a:gd name="adj" fmla="val 3488"/>
            </a:avLst>
          </a:prstGeom>
          <a:solidFill>
            <a:srgbClr val="FF0000">
              <a:alpha val="36863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7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36235A-8D0A-BF48-B2AE-A2A8F0AF3DE2}"/>
              </a:ext>
            </a:extLst>
          </p:cNvPr>
          <p:cNvSpPr txBox="1"/>
          <p:nvPr/>
        </p:nvSpPr>
        <p:spPr>
          <a:xfrm>
            <a:off x="118946" y="230458"/>
            <a:ext cx="11902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get a nice histogram use the Data Analysis tool </a:t>
            </a:r>
            <a:r>
              <a:rPr lang="en-US" dirty="0" err="1"/>
              <a:t>pak.</a:t>
            </a:r>
            <a:r>
              <a:rPr lang="en-US" dirty="0"/>
              <a:t>   It is part of the standard Excel distribution, but you might have to install it first.   </a:t>
            </a:r>
            <a:br>
              <a:rPr lang="en-US" dirty="0"/>
            </a:br>
            <a:r>
              <a:rPr lang="en-US" dirty="0"/>
              <a:t>Select tools, data analysis, histogram  -- the default insert histogram is “ok” but you are </a:t>
            </a:r>
            <a:r>
              <a:rPr lang="en-US" dirty="0" err="1"/>
              <a:t>stuch</a:t>
            </a:r>
            <a:r>
              <a:rPr lang="en-US" dirty="0"/>
              <a:t> with the default bin sizes.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07AA0A-3CED-104F-8FAC-64A1B435E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30" y="1367882"/>
            <a:ext cx="4344237" cy="45458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93AADC-D0E7-1747-8D7C-D6490E7AD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347" y="1367882"/>
            <a:ext cx="5746595" cy="25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39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E53EEF-7264-324E-8C8F-C6C5759A6F9C}"/>
              </a:ext>
            </a:extLst>
          </p:cNvPr>
          <p:cNvSpPr txBox="1"/>
          <p:nvPr/>
        </p:nvSpPr>
        <p:spPr>
          <a:xfrm>
            <a:off x="223025" y="223025"/>
            <a:ext cx="11433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in the input range and select the data you want to analyze in a histogram, do the same for the bin range.  (In my version, you cannot select a whole column.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07E51-531B-B745-8671-4311BF705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59" y="936701"/>
            <a:ext cx="5119994" cy="369477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DF6616-3AF8-3049-B250-8A88C8C5F52A}"/>
              </a:ext>
            </a:extLst>
          </p:cNvPr>
          <p:cNvCxnSpPr>
            <a:cxnSpLocks/>
          </p:cNvCxnSpPr>
          <p:nvPr/>
        </p:nvCxnSpPr>
        <p:spPr>
          <a:xfrm>
            <a:off x="691376" y="460917"/>
            <a:ext cx="2958790" cy="1011044"/>
          </a:xfrm>
          <a:prstGeom prst="straightConnector1">
            <a:avLst/>
          </a:prstGeom>
          <a:ln w="34925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E84F78E-C5CF-1A43-88DD-13CB90205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873" y="869357"/>
            <a:ext cx="4878086" cy="404973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553916-F712-5A4E-A5A3-654197606F42}"/>
              </a:ext>
            </a:extLst>
          </p:cNvPr>
          <p:cNvCxnSpPr>
            <a:cxnSpLocks/>
          </p:cNvCxnSpPr>
          <p:nvPr/>
        </p:nvCxnSpPr>
        <p:spPr>
          <a:xfrm flipV="1">
            <a:off x="6423102" y="1397620"/>
            <a:ext cx="1174596" cy="1107687"/>
          </a:xfrm>
          <a:prstGeom prst="straightConnector1">
            <a:avLst/>
          </a:prstGeom>
          <a:ln w="34925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D839965-7BC7-844A-8783-AB9E5923C712}"/>
              </a:ext>
            </a:extLst>
          </p:cNvPr>
          <p:cNvCxnSpPr>
            <a:cxnSpLocks/>
          </p:cNvCxnSpPr>
          <p:nvPr/>
        </p:nvCxnSpPr>
        <p:spPr>
          <a:xfrm>
            <a:off x="6423102" y="2564781"/>
            <a:ext cx="1241503" cy="2772936"/>
          </a:xfrm>
          <a:prstGeom prst="straightConnector1">
            <a:avLst/>
          </a:prstGeom>
          <a:ln w="34925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CBFE9C2-9D27-DA42-B892-432E985C4BC7}"/>
              </a:ext>
            </a:extLst>
          </p:cNvPr>
          <p:cNvSpPr txBox="1"/>
          <p:nvPr/>
        </p:nvSpPr>
        <p:spPr>
          <a:xfrm>
            <a:off x="4601736" y="5153051"/>
            <a:ext cx="6444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either everything, </a:t>
            </a:r>
            <a:r>
              <a:rPr lang="en-US" dirty="0" err="1"/>
              <a:t>upto</a:t>
            </a:r>
            <a:r>
              <a:rPr lang="en-US" dirty="0"/>
              <a:t> E-values of 1 e-7 or E-values &gt; .5 or 1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C470DC-6CA6-B641-8EAF-0A51EA482765}"/>
              </a:ext>
            </a:extLst>
          </p:cNvPr>
          <p:cNvSpPr txBox="1"/>
          <p:nvPr/>
        </p:nvSpPr>
        <p:spPr>
          <a:xfrm>
            <a:off x="9508916" y="5803977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ok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44924CA-9FEB-8848-93EF-FF84B720EC08}"/>
              </a:ext>
            </a:extLst>
          </p:cNvPr>
          <p:cNvCxnSpPr>
            <a:cxnSpLocks/>
          </p:cNvCxnSpPr>
          <p:nvPr/>
        </p:nvCxnSpPr>
        <p:spPr>
          <a:xfrm flipV="1">
            <a:off x="9969939" y="1471961"/>
            <a:ext cx="1285359" cy="4453054"/>
          </a:xfrm>
          <a:prstGeom prst="straightConnector1">
            <a:avLst/>
          </a:prstGeom>
          <a:ln w="34925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921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20AD00-EB89-EB4E-9B10-A824C567CCF0}"/>
              </a:ext>
            </a:extLst>
          </p:cNvPr>
          <p:cNvSpPr txBox="1"/>
          <p:nvPr/>
        </p:nvSpPr>
        <p:spPr>
          <a:xfrm>
            <a:off x="520390" y="423746"/>
            <a:ext cx="9093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you selected to place the result into a new worksheet, a table will be inserted in a new sheet.</a:t>
            </a:r>
          </a:p>
          <a:p>
            <a:r>
              <a:rPr lang="en-US" dirty="0"/>
              <a:t>The easiest is to select the table, and them insert a new graphic from recommended charts: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8534A2-41FA-2F4A-A24E-A3EC0E7D6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538" y="1070077"/>
            <a:ext cx="5775582" cy="560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22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8472DA4-E3E4-BB45-A902-042F1C4F08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338904"/>
              </p:ext>
            </p:extLst>
          </p:nvPr>
        </p:nvGraphicFramePr>
        <p:xfrm>
          <a:off x="199781" y="3418253"/>
          <a:ext cx="5427296" cy="3326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EA3D749-E229-5D43-894A-9F7E07A46D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626865"/>
              </p:ext>
            </p:extLst>
          </p:nvPr>
        </p:nvGraphicFramePr>
        <p:xfrm>
          <a:off x="5822461" y="92075"/>
          <a:ext cx="6033966" cy="3326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3CF34AC-35D4-0E47-A416-193E8A2BCA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900238"/>
              </p:ext>
            </p:extLst>
          </p:nvPr>
        </p:nvGraphicFramePr>
        <p:xfrm>
          <a:off x="5955323" y="3429000"/>
          <a:ext cx="5901104" cy="368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EC7C673-1777-5142-991B-6883ED4DD625}"/>
              </a:ext>
            </a:extLst>
          </p:cNvPr>
          <p:cNvSpPr txBox="1"/>
          <p:nvPr/>
        </p:nvSpPr>
        <p:spPr>
          <a:xfrm>
            <a:off x="299183" y="390175"/>
            <a:ext cx="52284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Percent ID is not an appropriate measure for the quality of a blast hit.  </a:t>
            </a:r>
            <a:r>
              <a:rPr lang="en-US" dirty="0"/>
              <a:t>The reason is that blast is doing only local alignments and the percent ID is expressed as a fraction of the length of the match.  </a:t>
            </a:r>
          </a:p>
          <a:p>
            <a:endParaRPr lang="en-US" dirty="0"/>
          </a:p>
          <a:p>
            <a:r>
              <a:rPr lang="en-US" dirty="0"/>
              <a:t>If the match is 8aa long, a match 4 aa corresponds to 50% identity, but is hardly significant.  </a:t>
            </a:r>
          </a:p>
        </p:txBody>
      </p:sp>
    </p:spTree>
    <p:extLst>
      <p:ext uri="{BB962C8B-B14F-4D97-AF65-F5344CB8AC3E}">
        <p14:creationId xmlns:p14="http://schemas.microsoft.com/office/powerpoint/2010/main" val="3898436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B77AB4-A7CF-4D43-8345-C40C9B508B92}"/>
              </a:ext>
            </a:extLst>
          </p:cNvPr>
          <p:cNvSpPr txBox="1"/>
          <p:nvPr/>
        </p:nvSpPr>
        <p:spPr>
          <a:xfrm>
            <a:off x="326208" y="337039"/>
            <a:ext cx="598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Histograms of the number of matches illustrate the problem: 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053E3C8-EBC4-E148-8DDC-B1A32A4E24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257210"/>
              </p:ext>
            </p:extLst>
          </p:nvPr>
        </p:nvGraphicFramePr>
        <p:xfrm>
          <a:off x="0" y="2570339"/>
          <a:ext cx="5595814" cy="354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46F2ED3-773F-9E42-9CFD-468BC11440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966650"/>
              </p:ext>
            </p:extLst>
          </p:nvPr>
        </p:nvGraphicFramePr>
        <p:xfrm>
          <a:off x="5595814" y="822624"/>
          <a:ext cx="6596185" cy="352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EFBA3E0-A7A6-5D43-B6CB-06341FBC8E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759487"/>
              </p:ext>
            </p:extLst>
          </p:nvPr>
        </p:nvGraphicFramePr>
        <p:xfrm>
          <a:off x="5369169" y="3483708"/>
          <a:ext cx="6885353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CE7BA6B-2E7F-6D40-878C-7FC8646C402F}"/>
              </a:ext>
            </a:extLst>
          </p:cNvPr>
          <p:cNvSpPr txBox="1"/>
          <p:nvPr/>
        </p:nvSpPr>
        <p:spPr>
          <a:xfrm>
            <a:off x="326208" y="685799"/>
            <a:ext cx="9298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a new column to the spread sheet that gives the Number of identical aa per database match </a:t>
            </a:r>
            <a:br>
              <a:rPr lang="en-US" dirty="0"/>
            </a:br>
            <a:r>
              <a:rPr lang="en-US" dirty="0"/>
              <a:t>= %ID/100 * Length [@</a:t>
            </a:r>
            <a:r>
              <a:rPr lang="en-US" dirty="0" err="1"/>
              <a:t>percentID</a:t>
            </a:r>
            <a:r>
              <a:rPr lang="en-US" dirty="0"/>
              <a:t>]/100*[@length]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9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DCEE6-741F-8C47-BC7C-25E77E9D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1DF15-DC3E-2843-A0CA-B6C26E024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Take-home exam  #4 will be  posted today. </a:t>
            </a:r>
          </a:p>
          <a:p>
            <a:pPr marL="0" indent="0">
              <a:buNone/>
            </a:pPr>
            <a:r>
              <a:rPr lang="en-US" dirty="0"/>
              <a:t>It will be due on Friday morning 1.10 am  .  </a:t>
            </a:r>
          </a:p>
        </p:txBody>
      </p:sp>
    </p:spTree>
    <p:extLst>
      <p:ext uri="{BB962C8B-B14F-4D97-AF65-F5344CB8AC3E}">
        <p14:creationId xmlns:p14="http://schemas.microsoft.com/office/powerpoint/2010/main" val="177644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870E2A7-E30F-9F40-B680-FAD0AF7D0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667" y="234778"/>
            <a:ext cx="11295386" cy="643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B502C61-4D3E-874A-810C-153284AA8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81" y="0"/>
            <a:ext cx="7842808" cy="603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D5243F-44C4-D445-A400-6741433B2B72}"/>
              </a:ext>
            </a:extLst>
          </p:cNvPr>
          <p:cNvSpPr txBox="1"/>
          <p:nvPr/>
        </p:nvSpPr>
        <p:spPr>
          <a:xfrm>
            <a:off x="1680519" y="6400800"/>
            <a:ext cx="4572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http://6e.plantphys.net/topic01.02.html</a:t>
            </a:r>
          </a:p>
        </p:txBody>
      </p:sp>
    </p:spTree>
    <p:extLst>
      <p:ext uri="{BB962C8B-B14F-4D97-AF65-F5344CB8AC3E}">
        <p14:creationId xmlns:p14="http://schemas.microsoft.com/office/powerpoint/2010/main" val="343020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/>
          <p:cNvSpPr txBox="1">
            <a:spLocks noChangeArrowheads="1"/>
          </p:cNvSpPr>
          <p:nvPr/>
        </p:nvSpPr>
        <p:spPr bwMode="auto">
          <a:xfrm>
            <a:off x="1743076" y="223839"/>
            <a:ext cx="8461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HGT as a force creating new pathways – Example 1</a:t>
            </a:r>
          </a:p>
        </p:txBody>
      </p:sp>
      <p:sp>
        <p:nvSpPr>
          <p:cNvPr id="110595" name="TextBox 1"/>
          <p:cNvSpPr txBox="1">
            <a:spLocks noChangeArrowheads="1"/>
          </p:cNvSpPr>
          <p:nvPr/>
        </p:nvSpPr>
        <p:spPr bwMode="auto">
          <a:xfrm>
            <a:off x="2460625" y="890589"/>
            <a:ext cx="70551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4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Oxygen producing photosynthesis </a:t>
            </a:r>
          </a:p>
        </p:txBody>
      </p:sp>
      <p:pic>
        <p:nvPicPr>
          <p:cNvPr id="110596" name="Picture 13" descr="Blankenship-f07-c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9" y="1778000"/>
            <a:ext cx="7997825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01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849439" y="381001"/>
            <a:ext cx="84931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00" b="1" dirty="0">
                <a:latin typeface="Arial" charset="0"/>
              </a:rPr>
              <a:t>A heterologous fusion model for the evolution of oxygenic photosynthesis based on phylogenetic analysis.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5943601"/>
            <a:ext cx="91059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6" y="979489"/>
            <a:ext cx="6272213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962275" y="5972176"/>
            <a:ext cx="39179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>
                <a:latin typeface="Arial" charset="0"/>
              </a:rPr>
              <a:t>Xiong J et al. PNAS 1998;95:14851-14856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622426" y="6613526"/>
            <a:ext cx="4930775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>
                <a:latin typeface="Arial" charset="0"/>
              </a:rPr>
              <a:t>©1998 by National Academy of Sciences</a:t>
            </a:r>
          </a:p>
        </p:txBody>
      </p:sp>
    </p:spTree>
    <p:extLst>
      <p:ext uri="{BB962C8B-B14F-4D97-AF65-F5344CB8AC3E}">
        <p14:creationId xmlns:p14="http://schemas.microsoft.com/office/powerpoint/2010/main" val="3777481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C9ADEC1-AA33-C445-9411-AF91CB7F1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12581"/>
            <a:ext cx="11366500" cy="4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A20EFE-04B5-2E42-B049-C8E06492394D}"/>
              </a:ext>
            </a:extLst>
          </p:cNvPr>
          <p:cNvSpPr txBox="1"/>
          <p:nvPr/>
        </p:nvSpPr>
        <p:spPr>
          <a:xfrm>
            <a:off x="412750" y="6376087"/>
            <a:ext cx="7478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 https://</a:t>
            </a:r>
            <a:r>
              <a:rPr lang="en-US" dirty="0" err="1"/>
              <a:t>evolution.berkeley.edu</a:t>
            </a:r>
            <a:r>
              <a:rPr lang="en-US" dirty="0"/>
              <a:t>/</a:t>
            </a:r>
            <a:r>
              <a:rPr lang="en-US" dirty="0" err="1"/>
              <a:t>evolibrary</a:t>
            </a:r>
            <a:r>
              <a:rPr lang="en-US" dirty="0"/>
              <a:t>/news/170503_cyanobacteria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A0F31-D295-8E46-8284-F4608F8064FF}"/>
              </a:ext>
            </a:extLst>
          </p:cNvPr>
          <p:cNvSpPr txBox="1"/>
          <p:nvPr/>
        </p:nvSpPr>
        <p:spPr>
          <a:xfrm>
            <a:off x="111211" y="4778970"/>
            <a:ext cx="119695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photosynthetic pathways, including those of the Cyanobacteria, are quite similar. This suggests that they all evolved from a common ancestral pathway — in other words, that they are </a:t>
            </a:r>
            <a:r>
              <a:rPr lang="en-US" dirty="0">
                <a:hlinkClick r:id="rId3"/>
              </a:rPr>
              <a:t>homologous</a:t>
            </a:r>
            <a:r>
              <a:rPr lang="en-US" dirty="0"/>
              <a:t>. However, all the different bacteria that photosynthesize are rather distantly related to one another. The </a:t>
            </a:r>
            <a:r>
              <a:rPr lang="en-US" dirty="0">
                <a:hlinkClick r:id="rId4"/>
              </a:rPr>
              <a:t>genes</a:t>
            </a:r>
            <a:r>
              <a:rPr lang="en-US" dirty="0"/>
              <a:t> coding for photosynthetic pathways </a:t>
            </a:r>
            <a:r>
              <a:rPr lang="en-US" i="1" dirty="0"/>
              <a:t>seem </a:t>
            </a:r>
            <a:r>
              <a:rPr lang="en-US" dirty="0"/>
              <a:t>homologous, but the lineages bearing them are not closely related enough for a </a:t>
            </a:r>
            <a:r>
              <a:rPr lang="en-US" dirty="0">
                <a:hlinkClick r:id="rId5"/>
              </a:rPr>
              <a:t>common ancestor</a:t>
            </a:r>
            <a:r>
              <a:rPr lang="en-US" dirty="0"/>
              <a:t> to have passed the pathways on to all of them. What's the explanation for this apparent paradox? </a:t>
            </a:r>
            <a:r>
              <a:rPr lang="en-US" dirty="0">
                <a:hlinkClick r:id="rId6"/>
              </a:rPr>
              <a:t>Horizontal transfer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027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. 1">
            <a:extLst>
              <a:ext uri="{FF2B5EF4-FFF2-40B4-BE49-F238E27FC236}">
                <a16:creationId xmlns:a16="http://schemas.microsoft.com/office/drawing/2014/main" id="{7A0D0495-E6A7-3A43-9D46-3B3A3753D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72"/>
          <a:stretch/>
        </p:blipFill>
        <p:spPr bwMode="auto">
          <a:xfrm>
            <a:off x="108721" y="-10624"/>
            <a:ext cx="81767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6225D3-38A1-D442-82A4-D5A4ABAEF58C}"/>
              </a:ext>
            </a:extLst>
          </p:cNvPr>
          <p:cNvSpPr txBox="1"/>
          <p:nvPr/>
        </p:nvSpPr>
        <p:spPr>
          <a:xfrm>
            <a:off x="5751783" y="6282648"/>
            <a:ext cx="5904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https://</a:t>
            </a:r>
            <a:r>
              <a:rPr lang="en-US" dirty="0" err="1"/>
              <a:t>www.nature.com</a:t>
            </a:r>
            <a:r>
              <a:rPr lang="en-US" dirty="0"/>
              <a:t>/articles/s41467-018-08246-y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79EAFF-C48C-B749-92E1-959129841F24}"/>
              </a:ext>
            </a:extLst>
          </p:cNvPr>
          <p:cNvSpPr txBox="1"/>
          <p:nvPr/>
        </p:nvSpPr>
        <p:spPr>
          <a:xfrm>
            <a:off x="8835080" y="1793771"/>
            <a:ext cx="2973859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ancestor of all these groups</a:t>
            </a:r>
            <a:r>
              <a:rPr lang="en-US" dirty="0"/>
              <a:t> may have been an </a:t>
            </a:r>
            <a:r>
              <a:rPr lang="en-US" dirty="0">
                <a:solidFill>
                  <a:schemeClr val="accent1"/>
                </a:solidFill>
              </a:rPr>
              <a:t>anaerobe</a:t>
            </a:r>
            <a:r>
              <a:rPr lang="en-US" dirty="0"/>
              <a:t> in which </a:t>
            </a:r>
            <a:r>
              <a:rPr lang="en-US" dirty="0">
                <a:solidFill>
                  <a:schemeClr val="accent1"/>
                </a:solidFill>
              </a:rPr>
              <a:t>fermentation and H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metabolism </a:t>
            </a:r>
            <a:r>
              <a:rPr lang="en-US" dirty="0"/>
              <a:t>were central metabolic features. The ability to use O</a:t>
            </a:r>
            <a:r>
              <a:rPr lang="en-US" baseline="-25000" dirty="0"/>
              <a:t>2</a:t>
            </a:r>
            <a:r>
              <a:rPr lang="en-US" dirty="0"/>
              <a:t> as a terminal electron acceptor must have been subsequently acquired by these lineages.</a:t>
            </a:r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B1A39ED1-2CCD-D740-8A89-863DC7E458AD}"/>
              </a:ext>
            </a:extLst>
          </p:cNvPr>
          <p:cNvSpPr/>
          <p:nvPr/>
        </p:nvSpPr>
        <p:spPr>
          <a:xfrm rot="19962240">
            <a:off x="3253537" y="4184745"/>
            <a:ext cx="844624" cy="1890584"/>
          </a:xfrm>
          <a:prstGeom prst="donut">
            <a:avLst>
              <a:gd name="adj" fmla="val 276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4C5AA60-E00D-AA44-B842-46FBA74365FB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3175686" y="3224932"/>
            <a:ext cx="5659394" cy="0"/>
          </a:xfrm>
          <a:prstGeom prst="straightConnector1">
            <a:avLst/>
          </a:prstGeom>
          <a:ln w="34925"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562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0C28218-2D42-FA42-8A4E-3A0E951F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908" y="0"/>
            <a:ext cx="5078627" cy="507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40CB99CC-752E-4D42-B03D-BF098D4A2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903" y="123566"/>
            <a:ext cx="6152875" cy="523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2CB62D-45F1-0949-AE1F-F76D27C3EDB5}"/>
              </a:ext>
            </a:extLst>
          </p:cNvPr>
          <p:cNvSpPr txBox="1"/>
          <p:nvPr/>
        </p:nvSpPr>
        <p:spPr>
          <a:xfrm>
            <a:off x="840259" y="5844746"/>
            <a:ext cx="675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Wikipedia (left) and J Deisenhofer and  H Michel’s </a:t>
            </a:r>
            <a:r>
              <a:rPr lang="en-US" dirty="0">
                <a:hlinkClick r:id="rId4"/>
              </a:rPr>
              <a:t>Nobel lecture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8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724</Words>
  <Application>Microsoft Macintosh PowerPoint</Application>
  <PresentationFormat>Widescreen</PresentationFormat>
  <Paragraphs>39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Class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Gogarten, J. Peter</dc:creator>
  <cp:lastModifiedBy>Gogarten, J. Peter</cp:lastModifiedBy>
  <cp:revision>28</cp:revision>
  <dcterms:created xsi:type="dcterms:W3CDTF">2020-10-07T17:26:26Z</dcterms:created>
  <dcterms:modified xsi:type="dcterms:W3CDTF">2021-10-12T23:33:00Z</dcterms:modified>
</cp:coreProperties>
</file>