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57" r:id="rId4"/>
    <p:sldId id="258" r:id="rId5"/>
    <p:sldId id="259" r:id="rId6"/>
    <p:sldId id="260" r:id="rId7"/>
    <p:sldId id="261" r:id="rId8"/>
    <p:sldId id="262" r:id="rId9"/>
    <p:sldId id="277" r:id="rId10"/>
    <p:sldId id="263" r:id="rId11"/>
    <p:sldId id="264" r:id="rId12"/>
    <p:sldId id="265" r:id="rId13"/>
    <p:sldId id="266" r:id="rId14"/>
    <p:sldId id="267" r:id="rId15"/>
    <p:sldId id="268" r:id="rId16"/>
    <p:sldId id="269" r:id="rId17"/>
    <p:sldId id="270" r:id="rId18"/>
    <p:sldId id="279" r:id="rId19"/>
    <p:sldId id="281"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7"/>
    <p:restoredTop sz="94694"/>
  </p:normalViewPr>
  <p:slideViewPr>
    <p:cSldViewPr snapToGrid="0" snapToObjects="1">
      <p:cViewPr varScale="1">
        <p:scale>
          <a:sx n="121" d="100"/>
          <a:sy n="121"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85E8-82C7-7644-BE91-5E85CE8B8A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C3C7B7-C94A-EA4E-A913-912E3C8AB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015B4-F9F8-7743-85E7-70D111B13D59}"/>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0E594778-46B4-4741-B877-532C46AC9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E5895-55E6-7C4C-86FB-FDE1945C826D}"/>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288900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097B-F6ED-F341-B3A2-549CEC54D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5BBB7-FCBA-F542-A007-FDBFE720C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B66CF-ACEB-414B-92E8-2D77421FD2C5}"/>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F96131B7-D864-3142-B8BC-C57001B2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8B648-1922-9D44-8AB3-0E44DB0427B9}"/>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292337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1047E-5048-6F4A-A3B9-1DF82AA6A1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CF22D-693B-9848-B092-5D74EB134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D4CB9-3485-694B-A741-B3AC00E198EB}"/>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EE9B1608-B76B-A344-A590-AA39461B9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5A370-0B1B-FF4C-A048-39125332D397}"/>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257342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536-063F-6A4F-8350-E6BD39F0D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6522B-D362-E149-8687-308E50A04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A3889-DC70-D842-A864-AA83898190B2}"/>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7053B6E1-3DFF-8642-BEEE-ADFC63377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E63AA-39DB-1846-9413-A25F5D08A372}"/>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40439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3293-FAB9-EA4F-8025-DA1F514A6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F55FC6-C9E5-5149-8954-E7F08FE5A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8EFED-21EF-9844-AF83-0DC6AD294C9B}"/>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1DE717FA-1D32-624D-BE66-AA8BCE223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BBE70-2D36-C442-A525-6256076EF1DB}"/>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308738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B1F3-CE13-E34A-99F6-00D60CC72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0979C-13CB-C24B-8344-C35D92FC4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0A35CB-C27F-044F-A861-66992FFAB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5E243-D3DC-4942-B217-15504996510E}"/>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6" name="Footer Placeholder 5">
            <a:extLst>
              <a:ext uri="{FF2B5EF4-FFF2-40B4-BE49-F238E27FC236}">
                <a16:creationId xmlns:a16="http://schemas.microsoft.com/office/drawing/2014/main" id="{5649020B-9C5B-7D41-B459-EA527C71C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AAFD3-2A4A-174A-A643-B5F4467C63F6}"/>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344771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BA55-5A0C-264A-9526-070693ADB4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2F044-42FF-EE4B-85C6-3FE03B994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A3748-5E03-D64B-AB53-037BCC44B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B1037D-CCFE-0348-843B-F699E39AA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747402-8BFD-C445-B266-20186EDEF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1B3F67-5A8C-6748-90E2-B434D5802A72}"/>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8" name="Footer Placeholder 7">
            <a:extLst>
              <a:ext uri="{FF2B5EF4-FFF2-40B4-BE49-F238E27FC236}">
                <a16:creationId xmlns:a16="http://schemas.microsoft.com/office/drawing/2014/main" id="{60358DC7-EFCB-ED45-8746-9B4ACD4F0C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99F037-F865-4B46-9598-70DC42F5285E}"/>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26782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3618-2A1A-DA45-8B62-04DC481DA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2A328-9113-9C41-BB4E-3D0116A9D8D5}"/>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4" name="Footer Placeholder 3">
            <a:extLst>
              <a:ext uri="{FF2B5EF4-FFF2-40B4-BE49-F238E27FC236}">
                <a16:creationId xmlns:a16="http://schemas.microsoft.com/office/drawing/2014/main" id="{2F2648DC-5A1A-7C49-AF16-737C1BF770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A58B6-FC07-0540-94E9-FB2C6D9F7153}"/>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147624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6397C-C90A-8D49-904B-15CD47E8A263}"/>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3" name="Footer Placeholder 2">
            <a:extLst>
              <a:ext uri="{FF2B5EF4-FFF2-40B4-BE49-F238E27FC236}">
                <a16:creationId xmlns:a16="http://schemas.microsoft.com/office/drawing/2014/main" id="{35D5A09B-9DBE-D947-BCD5-AA5AD2227A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25717A-C9CF-3442-808D-4B952F9DA327}"/>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22424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C571-8A9D-ED44-B002-CAE859B37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755D11-A07F-384D-B6EE-E67A1F5E0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56575B-9895-EF42-AEE5-9897D8A9B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89348-6E1C-DA46-905D-F2D80F931D54}"/>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6" name="Footer Placeholder 5">
            <a:extLst>
              <a:ext uri="{FF2B5EF4-FFF2-40B4-BE49-F238E27FC236}">
                <a16:creationId xmlns:a16="http://schemas.microsoft.com/office/drawing/2014/main" id="{0017846E-A219-4E40-89F6-B56961D04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E6895E-F528-B446-AE5A-B1A3C8E0168B}"/>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178990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510A-4D89-9F49-8C01-28C61DC8C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5966B-0007-C04F-AEB4-8005C4715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C1455-34A6-914C-B67D-EA5EEB9D7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DE6E8-C6C9-F64B-99D2-BB606EDFD061}"/>
              </a:ext>
            </a:extLst>
          </p:cNvPr>
          <p:cNvSpPr>
            <a:spLocks noGrp="1"/>
          </p:cNvSpPr>
          <p:nvPr>
            <p:ph type="dt" sz="half" idx="10"/>
          </p:nvPr>
        </p:nvSpPr>
        <p:spPr/>
        <p:txBody>
          <a:bodyPr/>
          <a:lstStyle/>
          <a:p>
            <a:fld id="{CCF5B2A3-2EF4-0846-A153-1F171A13448A}" type="datetimeFigureOut">
              <a:rPr lang="en-US" smtClean="0"/>
              <a:t>10/12/21</a:t>
            </a:fld>
            <a:endParaRPr lang="en-US"/>
          </a:p>
        </p:txBody>
      </p:sp>
      <p:sp>
        <p:nvSpPr>
          <p:cNvPr id="6" name="Footer Placeholder 5">
            <a:extLst>
              <a:ext uri="{FF2B5EF4-FFF2-40B4-BE49-F238E27FC236}">
                <a16:creationId xmlns:a16="http://schemas.microsoft.com/office/drawing/2014/main" id="{194D1B11-3D3E-9441-8083-D81D88654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492CC-EC64-C440-9211-C088F76A6D90}"/>
              </a:ext>
            </a:extLst>
          </p:cNvPr>
          <p:cNvSpPr>
            <a:spLocks noGrp="1"/>
          </p:cNvSpPr>
          <p:nvPr>
            <p:ph type="sldNum" sz="quarter" idx="12"/>
          </p:nvPr>
        </p:nvSpPr>
        <p:spPr/>
        <p:txBody>
          <a:bodyPr/>
          <a:lstStyle/>
          <a:p>
            <a:fld id="{002EBCF9-5059-CC4F-BD67-D1DCB8615D64}" type="slidenum">
              <a:rPr lang="en-US" smtClean="0"/>
              <a:t>‹#›</a:t>
            </a:fld>
            <a:endParaRPr lang="en-US"/>
          </a:p>
        </p:txBody>
      </p:sp>
    </p:spTree>
    <p:extLst>
      <p:ext uri="{BB962C8B-B14F-4D97-AF65-F5344CB8AC3E}">
        <p14:creationId xmlns:p14="http://schemas.microsoft.com/office/powerpoint/2010/main" val="324411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C51A1-3C42-294B-873F-499C3EF90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73C348-6C09-0044-A7E2-4F59A2DC8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BAFBC-BB3D-C847-9ACF-45DB598E7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5B2A3-2EF4-0846-A153-1F171A13448A}" type="datetimeFigureOut">
              <a:rPr lang="en-US" smtClean="0"/>
              <a:t>10/12/21</a:t>
            </a:fld>
            <a:endParaRPr lang="en-US"/>
          </a:p>
        </p:txBody>
      </p:sp>
      <p:sp>
        <p:nvSpPr>
          <p:cNvPr id="5" name="Footer Placeholder 4">
            <a:extLst>
              <a:ext uri="{FF2B5EF4-FFF2-40B4-BE49-F238E27FC236}">
                <a16:creationId xmlns:a16="http://schemas.microsoft.com/office/drawing/2014/main" id="{FFF1A551-1407-3B46-8554-54A19EC59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A139F5-EFB5-BF4A-A3D4-ECE291E62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EBCF9-5059-CC4F-BD67-D1DCB8615D64}" type="slidenum">
              <a:rPr lang="en-US" smtClean="0"/>
              <a:t>‹#›</a:t>
            </a:fld>
            <a:endParaRPr lang="en-US"/>
          </a:p>
        </p:txBody>
      </p:sp>
    </p:spTree>
    <p:extLst>
      <p:ext uri="{BB962C8B-B14F-4D97-AF65-F5344CB8AC3E}">
        <p14:creationId xmlns:p14="http://schemas.microsoft.com/office/powerpoint/2010/main" val="3490185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Smith&#8211;Waterman_algorith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www.ks.uiuc.edu/Training/SumSchool/materials/sources/tutorials/07-bioinformatics/seqlab-html/node6.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article/10.1007/BF0260312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rive5.com/muscle/" TargetMode="External"/><Relationship Id="rId2" Type="http://schemas.openxmlformats.org/officeDocument/2006/relationships/hyperlink" Target="http://www.ebi.ac.uk/Tools/msa/muscl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uidance.tau.ac.il/ver2/" TargetMode="External"/><Relationship Id="rId2" Type="http://schemas.openxmlformats.org/officeDocument/2006/relationships/hyperlink" Target="http://wasabiapp.org/software/pra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afft.cbrc.jp/alignment/serv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ylo.bio.ku.edu/software/sate/sat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oua.prabi.fr/software/seaview" TargetMode="External"/><Relationship Id="rId2" Type="http://schemas.openxmlformats.org/officeDocument/2006/relationships/hyperlink" Target="https://www.jalview.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molevol.cmima.csic.es/castresana/Gblocks_server.html" TargetMode="External"/><Relationship Id="rId2" Type="http://schemas.openxmlformats.org/officeDocument/2006/relationships/hyperlink" Target="http://molevol.cmima.csic.es/castresana/Gblocks.html"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guidance.tau.ac.i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ube.univie.ac.at/gepard" TargetMode="External"/><Relationship Id="rId2" Type="http://schemas.openxmlformats.org/officeDocument/2006/relationships/hyperlink" Target="https://en.wikipedia.org/wiki/Dot_plot_(bioinformatic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0D8-CB68-B243-A247-EB0ABD0C5C94}"/>
              </a:ext>
            </a:extLst>
          </p:cNvPr>
          <p:cNvSpPr>
            <a:spLocks noGrp="1"/>
          </p:cNvSpPr>
          <p:nvPr>
            <p:ph type="ctrTitle"/>
          </p:nvPr>
        </p:nvSpPr>
        <p:spPr/>
        <p:txBody>
          <a:bodyPr/>
          <a:lstStyle/>
          <a:p>
            <a:r>
              <a:rPr lang="en-US" dirty="0"/>
              <a:t>MCB 3421  </a:t>
            </a:r>
            <a:br>
              <a:rPr lang="en-US" dirty="0"/>
            </a:br>
            <a:r>
              <a:rPr lang="en-US" sz="3200" dirty="0"/>
              <a:t>Class 13 </a:t>
            </a:r>
          </a:p>
        </p:txBody>
      </p:sp>
      <p:sp>
        <p:nvSpPr>
          <p:cNvPr id="3" name="Subtitle 2">
            <a:extLst>
              <a:ext uri="{FF2B5EF4-FFF2-40B4-BE49-F238E27FC236}">
                <a16:creationId xmlns:a16="http://schemas.microsoft.com/office/drawing/2014/main" id="{5D50093C-5ACF-6343-8F45-9D4243E26F85}"/>
              </a:ext>
            </a:extLst>
          </p:cNvPr>
          <p:cNvSpPr>
            <a:spLocks noGrp="1"/>
          </p:cNvSpPr>
          <p:nvPr>
            <p:ph type="subTitle" idx="1"/>
          </p:nvPr>
        </p:nvSpPr>
        <p:spPr>
          <a:xfrm>
            <a:off x="1524000" y="3843776"/>
            <a:ext cx="9144000" cy="1655762"/>
          </a:xfrm>
        </p:spPr>
        <p:txBody>
          <a:bodyPr/>
          <a:lstStyle/>
          <a:p>
            <a:r>
              <a:rPr lang="en-US" dirty="0"/>
              <a:t>Multiple sequence alignment</a:t>
            </a:r>
          </a:p>
        </p:txBody>
      </p:sp>
    </p:spTree>
    <p:extLst>
      <p:ext uri="{BB962C8B-B14F-4D97-AF65-F5344CB8AC3E}">
        <p14:creationId xmlns:p14="http://schemas.microsoft.com/office/powerpoint/2010/main" val="182620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F1140-411F-914E-998F-A13F5FFE6A61}"/>
              </a:ext>
            </a:extLst>
          </p:cNvPr>
          <p:cNvSpPr>
            <a:spLocks noGrp="1"/>
          </p:cNvSpPr>
          <p:nvPr>
            <p:ph idx="1"/>
          </p:nvPr>
        </p:nvSpPr>
        <p:spPr>
          <a:xfrm>
            <a:off x="222250" y="145852"/>
            <a:ext cx="10515600" cy="744581"/>
          </a:xfrm>
        </p:spPr>
        <p:txBody>
          <a:bodyPr/>
          <a:lstStyle/>
          <a:p>
            <a:pPr marL="0" indent="0">
              <a:buNone/>
            </a:pPr>
            <a:r>
              <a:rPr lang="en-US" dirty="0"/>
              <a:t>Optimal alignments </a:t>
            </a:r>
          </a:p>
        </p:txBody>
      </p:sp>
      <p:sp>
        <p:nvSpPr>
          <p:cNvPr id="4" name="TextBox 3">
            <a:extLst>
              <a:ext uri="{FF2B5EF4-FFF2-40B4-BE49-F238E27FC236}">
                <a16:creationId xmlns:a16="http://schemas.microsoft.com/office/drawing/2014/main" id="{6210A308-8C00-B44A-A1E4-D9C81C752FE8}"/>
              </a:ext>
            </a:extLst>
          </p:cNvPr>
          <p:cNvSpPr txBox="1"/>
          <p:nvPr/>
        </p:nvSpPr>
        <p:spPr>
          <a:xfrm>
            <a:off x="280415" y="692801"/>
            <a:ext cx="11207578" cy="2031325"/>
          </a:xfrm>
          <a:prstGeom prst="rect">
            <a:avLst/>
          </a:prstGeom>
          <a:noFill/>
        </p:spPr>
        <p:txBody>
          <a:bodyPr wrap="square" rtlCol="0">
            <a:spAutoFit/>
          </a:bodyPr>
          <a:lstStyle/>
          <a:p>
            <a:r>
              <a:rPr lang="en-US" dirty="0"/>
              <a:t>For pairwise (this has been extended to three sequences) </a:t>
            </a:r>
            <a:r>
              <a:rPr lang="en-US" b="1" dirty="0"/>
              <a:t>dynamic programming </a:t>
            </a:r>
            <a:r>
              <a:rPr lang="en-US" dirty="0"/>
              <a:t>algorithms have been developed that guarantee to find an optimal alignment (given a scoring matrix and gap penalties) (and you can use shuffling to assess significance of the score) </a:t>
            </a:r>
          </a:p>
          <a:p>
            <a:r>
              <a:rPr lang="en-US" dirty="0"/>
              <a:t>The most famous of these are the Needleman Wunsch and the Smith Waterman algorithms.  </a:t>
            </a:r>
          </a:p>
          <a:p>
            <a:r>
              <a:rPr lang="en-US" dirty="0"/>
              <a:t>Wikipedia has a good description of the </a:t>
            </a:r>
            <a:r>
              <a:rPr lang="en-US" dirty="0">
                <a:hlinkClick r:id="rId2"/>
              </a:rPr>
              <a:t>Smith–Waterman algorithm</a:t>
            </a:r>
            <a:endParaRPr lang="en-US" dirty="0"/>
          </a:p>
          <a:p>
            <a:endParaRPr lang="en-US" dirty="0"/>
          </a:p>
          <a:p>
            <a:r>
              <a:rPr lang="en-US" dirty="0"/>
              <a:t>You write down the sequences on the two axes, and starting at the upper left fill in the maximum score for each field </a:t>
            </a:r>
          </a:p>
        </p:txBody>
      </p:sp>
      <p:pic>
        <p:nvPicPr>
          <p:cNvPr id="4098" name="Picture 2">
            <a:extLst>
              <a:ext uri="{FF2B5EF4-FFF2-40B4-BE49-F238E27FC236}">
                <a16:creationId xmlns:a16="http://schemas.microsoft.com/office/drawing/2014/main" id="{78F2A5E4-01D4-D74F-AF40-EA9CFB72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5" y="2800325"/>
            <a:ext cx="3587392" cy="39461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isplaystyle H_{ij}=\max {\begin{cases}H_{i-1,j-1}+s(a_{i},b_{j}),\\H_{i-1,j}-W_{1},\\H_{i,j-1}-W_{1},\\0\end{cases}}}">
            <a:extLst>
              <a:ext uri="{FF2B5EF4-FFF2-40B4-BE49-F238E27FC236}">
                <a16:creationId xmlns:a16="http://schemas.microsoft.com/office/drawing/2014/main" id="{27E40E97-5FD0-0E4B-9ABC-5A0623E4AC4F}"/>
              </a:ext>
            </a:extLst>
          </p:cNvPr>
          <p:cNvSpPr>
            <a:spLocks noChangeAspect="1" noChangeArrowheads="1"/>
          </p:cNvSpPr>
          <p:nvPr/>
        </p:nvSpPr>
        <p:spPr bwMode="auto">
          <a:xfrm>
            <a:off x="698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style H_{ij}=\max {\begin{cases}H_{i-1,j-1}+s(a_{i},b_{j}),\\H_{i-1,j}-W_{1},\\H_{i,j-1}-W_{1},\\0\end{cases}}}">
            <a:extLst>
              <a:ext uri="{FF2B5EF4-FFF2-40B4-BE49-F238E27FC236}">
                <a16:creationId xmlns:a16="http://schemas.microsoft.com/office/drawing/2014/main" id="{C5DBEBC7-4F8B-704D-A2A3-3FE11DD47424}"/>
              </a:ext>
            </a:extLst>
          </p:cNvPr>
          <p:cNvSpPr>
            <a:spLocks noChangeAspect="1" noChangeArrowheads="1"/>
          </p:cNvSpPr>
          <p:nvPr/>
        </p:nvSpPr>
        <p:spPr bwMode="auto">
          <a:xfrm>
            <a:off x="222250" y="84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B092BF41-B269-524B-B724-76207ECF2602}"/>
              </a:ext>
            </a:extLst>
          </p:cNvPr>
          <p:cNvPicPr>
            <a:picLocks noChangeAspect="1"/>
          </p:cNvPicPr>
          <p:nvPr/>
        </p:nvPicPr>
        <p:blipFill>
          <a:blip r:embed="rId4"/>
          <a:stretch>
            <a:fillRect/>
          </a:stretch>
        </p:blipFill>
        <p:spPr>
          <a:xfrm>
            <a:off x="4290649" y="3151795"/>
            <a:ext cx="5103451" cy="2544221"/>
          </a:xfrm>
          <a:prstGeom prst="rect">
            <a:avLst/>
          </a:prstGeom>
        </p:spPr>
      </p:pic>
      <p:sp>
        <p:nvSpPr>
          <p:cNvPr id="12" name="TextBox 11">
            <a:extLst>
              <a:ext uri="{FF2B5EF4-FFF2-40B4-BE49-F238E27FC236}">
                <a16:creationId xmlns:a16="http://schemas.microsoft.com/office/drawing/2014/main" id="{A2980C4A-26E7-E14D-BC77-A333F2E489B9}"/>
              </a:ext>
            </a:extLst>
          </p:cNvPr>
          <p:cNvSpPr txBox="1"/>
          <p:nvPr/>
        </p:nvSpPr>
        <p:spPr>
          <a:xfrm>
            <a:off x="4238367" y="2787001"/>
            <a:ext cx="3046540" cy="369332"/>
          </a:xfrm>
          <a:prstGeom prst="rect">
            <a:avLst/>
          </a:prstGeom>
          <a:noFill/>
        </p:spPr>
        <p:txBody>
          <a:bodyPr wrap="none" rtlCol="0">
            <a:spAutoFit/>
          </a:bodyPr>
          <a:lstStyle/>
          <a:p>
            <a:r>
              <a:rPr lang="en-US" dirty="0"/>
              <a:t>Assuming a linear gap penalty:</a:t>
            </a:r>
          </a:p>
        </p:txBody>
      </p:sp>
      <p:pic>
        <p:nvPicPr>
          <p:cNvPr id="13" name="Picture 12">
            <a:extLst>
              <a:ext uri="{FF2B5EF4-FFF2-40B4-BE49-F238E27FC236}">
                <a16:creationId xmlns:a16="http://schemas.microsoft.com/office/drawing/2014/main" id="{C9BF5C0F-DA2D-CB44-BAB0-2D3A1F3629F1}"/>
              </a:ext>
            </a:extLst>
          </p:cNvPr>
          <p:cNvPicPr>
            <a:picLocks noChangeAspect="1"/>
          </p:cNvPicPr>
          <p:nvPr/>
        </p:nvPicPr>
        <p:blipFill>
          <a:blip r:embed="rId5"/>
          <a:stretch>
            <a:fillRect/>
          </a:stretch>
        </p:blipFill>
        <p:spPr>
          <a:xfrm>
            <a:off x="9394101" y="3464342"/>
            <a:ext cx="2797899" cy="3440554"/>
          </a:xfrm>
          <a:prstGeom prst="rect">
            <a:avLst/>
          </a:prstGeom>
        </p:spPr>
      </p:pic>
      <p:pic>
        <p:nvPicPr>
          <p:cNvPr id="15" name="Picture 14">
            <a:extLst>
              <a:ext uri="{FF2B5EF4-FFF2-40B4-BE49-F238E27FC236}">
                <a16:creationId xmlns:a16="http://schemas.microsoft.com/office/drawing/2014/main" id="{C4F0D1EF-6105-A049-A3CC-7A8D8705CA30}"/>
              </a:ext>
            </a:extLst>
          </p:cNvPr>
          <p:cNvPicPr>
            <a:picLocks noChangeAspect="1"/>
          </p:cNvPicPr>
          <p:nvPr/>
        </p:nvPicPr>
        <p:blipFill>
          <a:blip r:embed="rId6"/>
          <a:stretch>
            <a:fillRect/>
          </a:stretch>
        </p:blipFill>
        <p:spPr>
          <a:xfrm>
            <a:off x="4162590" y="5820032"/>
            <a:ext cx="4616953" cy="912379"/>
          </a:xfrm>
          <a:prstGeom prst="rect">
            <a:avLst/>
          </a:prstGeom>
        </p:spPr>
      </p:pic>
    </p:spTree>
    <p:extLst>
      <p:ext uri="{BB962C8B-B14F-4D97-AF65-F5344CB8AC3E}">
        <p14:creationId xmlns:p14="http://schemas.microsoft.com/office/powerpoint/2010/main" val="169466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DE4B646-4035-F04C-A15B-3ECEA5056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12" y="428374"/>
            <a:ext cx="4546990" cy="6365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EE0AC9-4EEB-704B-BC37-3912991AFD9F}"/>
              </a:ext>
            </a:extLst>
          </p:cNvPr>
          <p:cNvSpPr txBox="1"/>
          <p:nvPr/>
        </p:nvSpPr>
        <p:spPr>
          <a:xfrm>
            <a:off x="5182483" y="199079"/>
            <a:ext cx="7157798" cy="1754326"/>
          </a:xfrm>
          <a:prstGeom prst="rect">
            <a:avLst/>
          </a:prstGeom>
          <a:noFill/>
        </p:spPr>
        <p:txBody>
          <a:bodyPr wrap="square" rtlCol="0">
            <a:spAutoFit/>
          </a:bodyPr>
          <a:lstStyle/>
          <a:p>
            <a:endParaRPr lang="en-US" dirty="0"/>
          </a:p>
          <a:p>
            <a:r>
              <a:rPr lang="en-US" dirty="0"/>
              <a:t>The </a:t>
            </a:r>
            <a:r>
              <a:rPr lang="en-US" dirty="0" err="1"/>
              <a:t>Needlman</a:t>
            </a:r>
            <a:r>
              <a:rPr lang="en-US" dirty="0"/>
              <a:t>-Wunsch algorithm differs in that </a:t>
            </a:r>
          </a:p>
          <a:p>
            <a:endParaRPr lang="en-US" dirty="0"/>
          </a:p>
          <a:p>
            <a:r>
              <a:rPr lang="en-US" dirty="0"/>
              <a:t>it begins with the cell at the lower right of the matrix, end at top left cell, </a:t>
            </a:r>
            <a:br>
              <a:rPr lang="en-US" dirty="0"/>
            </a:br>
            <a:r>
              <a:rPr lang="en-US" dirty="0"/>
              <a:t>adds a gap penalty to the first row and the first column and has negative scores.  A step by step version is </a:t>
            </a:r>
            <a:r>
              <a:rPr lang="en-US" dirty="0">
                <a:hlinkClick r:id="rId3"/>
              </a:rPr>
              <a:t>here</a:t>
            </a:r>
            <a:r>
              <a:rPr lang="en-US" dirty="0"/>
              <a:t>  </a:t>
            </a:r>
          </a:p>
        </p:txBody>
      </p:sp>
      <p:sp>
        <p:nvSpPr>
          <p:cNvPr id="7" name="Rectangle 6">
            <a:extLst>
              <a:ext uri="{FF2B5EF4-FFF2-40B4-BE49-F238E27FC236}">
                <a16:creationId xmlns:a16="http://schemas.microsoft.com/office/drawing/2014/main" id="{66B3359E-262C-2446-87C4-0EDD257ADDCB}"/>
              </a:ext>
            </a:extLst>
          </p:cNvPr>
          <p:cNvSpPr/>
          <p:nvPr/>
        </p:nvSpPr>
        <p:spPr>
          <a:xfrm>
            <a:off x="253356" y="14413"/>
            <a:ext cx="4444230" cy="369332"/>
          </a:xfrm>
          <a:prstGeom prst="rect">
            <a:avLst/>
          </a:prstGeom>
        </p:spPr>
        <p:txBody>
          <a:bodyPr wrap="none">
            <a:spAutoFit/>
          </a:bodyPr>
          <a:lstStyle/>
          <a:p>
            <a:r>
              <a:rPr lang="en-US" dirty="0"/>
              <a:t>Trace back from the highest number to zero.  </a:t>
            </a:r>
          </a:p>
        </p:txBody>
      </p:sp>
      <p:pic>
        <p:nvPicPr>
          <p:cNvPr id="9" name="Picture 8">
            <a:extLst>
              <a:ext uri="{FF2B5EF4-FFF2-40B4-BE49-F238E27FC236}">
                <a16:creationId xmlns:a16="http://schemas.microsoft.com/office/drawing/2014/main" id="{83EC886A-C1F4-AD4C-B701-672C2C78DD13}"/>
              </a:ext>
            </a:extLst>
          </p:cNvPr>
          <p:cNvPicPr>
            <a:picLocks noChangeAspect="1"/>
          </p:cNvPicPr>
          <p:nvPr/>
        </p:nvPicPr>
        <p:blipFill>
          <a:blip r:embed="rId4"/>
          <a:stretch>
            <a:fillRect/>
          </a:stretch>
        </p:blipFill>
        <p:spPr>
          <a:xfrm>
            <a:off x="5888139" y="1953405"/>
            <a:ext cx="4733558" cy="8729923"/>
          </a:xfrm>
          <a:prstGeom prst="rect">
            <a:avLst/>
          </a:prstGeom>
        </p:spPr>
      </p:pic>
    </p:spTree>
    <p:extLst>
      <p:ext uri="{BB962C8B-B14F-4D97-AF65-F5344CB8AC3E}">
        <p14:creationId xmlns:p14="http://schemas.microsoft.com/office/powerpoint/2010/main" val="166333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7ACF-D64E-E240-89A4-D529D3052DD8}"/>
              </a:ext>
            </a:extLst>
          </p:cNvPr>
          <p:cNvSpPr>
            <a:spLocks noGrp="1"/>
          </p:cNvSpPr>
          <p:nvPr>
            <p:ph idx="1"/>
          </p:nvPr>
        </p:nvSpPr>
        <p:spPr>
          <a:xfrm>
            <a:off x="640492" y="1138860"/>
            <a:ext cx="10515600" cy="4351338"/>
          </a:xfrm>
        </p:spPr>
        <p:txBody>
          <a:bodyPr/>
          <a:lstStyle/>
          <a:p>
            <a:pPr marL="0" indent="0">
              <a:buNone/>
            </a:pPr>
            <a:r>
              <a:rPr lang="en-US" dirty="0"/>
              <a:t>Both algorithms are guaranteed to give you an optimum score; however, usually the report a single alignment, and usually that are different alignment with the same score.  E.g.:  </a:t>
            </a:r>
          </a:p>
        </p:txBody>
      </p:sp>
      <p:pic>
        <p:nvPicPr>
          <p:cNvPr id="4" name="Picture 3">
            <a:extLst>
              <a:ext uri="{FF2B5EF4-FFF2-40B4-BE49-F238E27FC236}">
                <a16:creationId xmlns:a16="http://schemas.microsoft.com/office/drawing/2014/main" id="{F847930E-F875-B043-A014-7F4BC812333A}"/>
              </a:ext>
            </a:extLst>
          </p:cNvPr>
          <p:cNvPicPr>
            <a:picLocks noChangeAspect="1"/>
          </p:cNvPicPr>
          <p:nvPr/>
        </p:nvPicPr>
        <p:blipFill>
          <a:blip r:embed="rId2"/>
          <a:stretch>
            <a:fillRect/>
          </a:stretch>
        </p:blipFill>
        <p:spPr>
          <a:xfrm>
            <a:off x="2178050" y="3005610"/>
            <a:ext cx="7835900" cy="1612900"/>
          </a:xfrm>
          <a:prstGeom prst="rect">
            <a:avLst/>
          </a:prstGeom>
        </p:spPr>
      </p:pic>
      <p:sp>
        <p:nvSpPr>
          <p:cNvPr id="5" name="TextBox 4">
            <a:extLst>
              <a:ext uri="{FF2B5EF4-FFF2-40B4-BE49-F238E27FC236}">
                <a16:creationId xmlns:a16="http://schemas.microsoft.com/office/drawing/2014/main" id="{5818D723-F002-4446-89B5-112EA291B226}"/>
              </a:ext>
            </a:extLst>
          </p:cNvPr>
          <p:cNvSpPr txBox="1"/>
          <p:nvPr/>
        </p:nvSpPr>
        <p:spPr>
          <a:xfrm>
            <a:off x="284205" y="6400800"/>
            <a:ext cx="6651436" cy="369332"/>
          </a:xfrm>
          <a:prstGeom prst="rect">
            <a:avLst/>
          </a:prstGeom>
          <a:noFill/>
        </p:spPr>
        <p:txBody>
          <a:bodyPr wrap="none" rtlCol="0">
            <a:spAutoFit/>
          </a:bodyPr>
          <a:lstStyle/>
          <a:p>
            <a:r>
              <a:rPr lang="en-US" dirty="0"/>
              <a:t>From: https://</a:t>
            </a:r>
            <a:r>
              <a:rPr lang="en-US" dirty="0" err="1"/>
              <a:t>en.wikipedia.org</a:t>
            </a:r>
            <a:r>
              <a:rPr lang="en-US" dirty="0"/>
              <a:t>/wiki/Needleman–</a:t>
            </a:r>
            <a:r>
              <a:rPr lang="en-US" dirty="0" err="1"/>
              <a:t>Wunsch_algorithm</a:t>
            </a:r>
            <a:r>
              <a:rPr lang="en-US" dirty="0"/>
              <a:t> </a:t>
            </a:r>
          </a:p>
        </p:txBody>
      </p:sp>
    </p:spTree>
    <p:extLst>
      <p:ext uri="{BB962C8B-B14F-4D97-AF65-F5344CB8AC3E}">
        <p14:creationId xmlns:p14="http://schemas.microsoft.com/office/powerpoint/2010/main" val="397802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7750-7BA4-A64B-9617-4D51C141A4B6}"/>
              </a:ext>
            </a:extLst>
          </p:cNvPr>
          <p:cNvSpPr>
            <a:spLocks noGrp="1"/>
          </p:cNvSpPr>
          <p:nvPr>
            <p:ph type="title"/>
          </p:nvPr>
        </p:nvSpPr>
        <p:spPr>
          <a:xfrm>
            <a:off x="109151" y="117991"/>
            <a:ext cx="10515600" cy="872218"/>
          </a:xfrm>
        </p:spPr>
        <p:txBody>
          <a:bodyPr/>
          <a:lstStyle/>
          <a:p>
            <a:r>
              <a:rPr lang="en-US" dirty="0"/>
              <a:t>Multiple Sequence Alignments (MSAs)</a:t>
            </a:r>
          </a:p>
        </p:txBody>
      </p:sp>
      <p:pic>
        <p:nvPicPr>
          <p:cNvPr id="4" name="Picture 3">
            <a:extLst>
              <a:ext uri="{FF2B5EF4-FFF2-40B4-BE49-F238E27FC236}">
                <a16:creationId xmlns:a16="http://schemas.microsoft.com/office/drawing/2014/main" id="{D2BCF402-8640-9846-A412-E78A6DC96B7F}"/>
              </a:ext>
            </a:extLst>
          </p:cNvPr>
          <p:cNvPicPr>
            <a:picLocks noChangeAspect="1"/>
          </p:cNvPicPr>
          <p:nvPr/>
        </p:nvPicPr>
        <p:blipFill>
          <a:blip r:embed="rId2"/>
          <a:stretch>
            <a:fillRect/>
          </a:stretch>
        </p:blipFill>
        <p:spPr>
          <a:xfrm>
            <a:off x="183292" y="990208"/>
            <a:ext cx="11825416" cy="3221667"/>
          </a:xfrm>
          <a:prstGeom prst="rect">
            <a:avLst/>
          </a:prstGeom>
        </p:spPr>
      </p:pic>
      <p:sp>
        <p:nvSpPr>
          <p:cNvPr id="5" name="TextBox 4">
            <a:extLst>
              <a:ext uri="{FF2B5EF4-FFF2-40B4-BE49-F238E27FC236}">
                <a16:creationId xmlns:a16="http://schemas.microsoft.com/office/drawing/2014/main" id="{7482C187-0775-A44D-AB03-629870E96A2B}"/>
              </a:ext>
            </a:extLst>
          </p:cNvPr>
          <p:cNvSpPr txBox="1"/>
          <p:nvPr/>
        </p:nvSpPr>
        <p:spPr>
          <a:xfrm>
            <a:off x="556054" y="4519275"/>
            <a:ext cx="9337171" cy="2031325"/>
          </a:xfrm>
          <a:prstGeom prst="rect">
            <a:avLst/>
          </a:prstGeom>
          <a:noFill/>
        </p:spPr>
        <p:txBody>
          <a:bodyPr wrap="none" rtlCol="0">
            <a:spAutoFit/>
          </a:bodyPr>
          <a:lstStyle/>
          <a:p>
            <a:r>
              <a:rPr lang="en-US" dirty="0" err="1"/>
              <a:t>clustalx</a:t>
            </a:r>
            <a:r>
              <a:rPr lang="en-US" dirty="0"/>
              <a:t> (the same as </a:t>
            </a:r>
            <a:r>
              <a:rPr lang="en-US" dirty="0" err="1"/>
              <a:t>clustalw</a:t>
            </a:r>
            <a:r>
              <a:rPr lang="en-US" dirty="0"/>
              <a:t> with a GUI) is a frequently used progressive alignment algorithm*.</a:t>
            </a:r>
          </a:p>
          <a:p>
            <a:endParaRPr lang="en-US" dirty="0"/>
          </a:p>
          <a:p>
            <a:r>
              <a:rPr lang="en-US" dirty="0"/>
              <a:t>Gives excellent alignments that usually are very similar to alignments based on protein structures.</a:t>
            </a:r>
            <a:br>
              <a:rPr lang="en-US" dirty="0"/>
            </a:br>
            <a:r>
              <a:rPr lang="en-US" dirty="0"/>
              <a:t>It works better, the more sequences are included.  </a:t>
            </a:r>
            <a:br>
              <a:rPr lang="en-US" dirty="0"/>
            </a:br>
            <a:endParaRPr lang="en-US" dirty="0"/>
          </a:p>
          <a:p>
            <a:r>
              <a:rPr lang="en-US" dirty="0"/>
              <a:t>Often not acceptable as a start point to build molecular phylogenies! </a:t>
            </a:r>
          </a:p>
          <a:p>
            <a:endParaRPr lang="en-US" dirty="0"/>
          </a:p>
        </p:txBody>
      </p:sp>
      <p:sp>
        <p:nvSpPr>
          <p:cNvPr id="6" name="TextBox 5">
            <a:extLst>
              <a:ext uri="{FF2B5EF4-FFF2-40B4-BE49-F238E27FC236}">
                <a16:creationId xmlns:a16="http://schemas.microsoft.com/office/drawing/2014/main" id="{D24F7C26-8F96-7043-8E8B-826DB4DEE12B}"/>
              </a:ext>
            </a:extLst>
          </p:cNvPr>
          <p:cNvSpPr txBox="1"/>
          <p:nvPr/>
        </p:nvSpPr>
        <p:spPr>
          <a:xfrm>
            <a:off x="469557" y="6488668"/>
            <a:ext cx="9082999" cy="369332"/>
          </a:xfrm>
          <a:prstGeom prst="rect">
            <a:avLst/>
          </a:prstGeom>
          <a:noFill/>
        </p:spPr>
        <p:txBody>
          <a:bodyPr wrap="none" rtlCol="0">
            <a:spAutoFit/>
          </a:bodyPr>
          <a:lstStyle/>
          <a:p>
            <a:r>
              <a:rPr lang="en-US" dirty="0"/>
              <a:t>* the first effective multiple sequence alignment program was developed by </a:t>
            </a:r>
            <a:r>
              <a:rPr lang="en-US" dirty="0">
                <a:hlinkClick r:id="rId3"/>
              </a:rPr>
              <a:t>Feng and Doolittle</a:t>
            </a:r>
            <a:endParaRPr lang="en-US" dirty="0"/>
          </a:p>
        </p:txBody>
      </p:sp>
    </p:spTree>
    <p:extLst>
      <p:ext uri="{BB962C8B-B14F-4D97-AF65-F5344CB8AC3E}">
        <p14:creationId xmlns:p14="http://schemas.microsoft.com/office/powerpoint/2010/main" val="101052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0AEF-D45A-ED41-83B3-B9E568B47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9B459-E24A-8D42-AC99-BAEA44DE611B}"/>
              </a:ext>
            </a:extLst>
          </p:cNvPr>
          <p:cNvSpPr>
            <a:spLocks noGrp="1"/>
          </p:cNvSpPr>
          <p:nvPr>
            <p:ph idx="1"/>
          </p:nvPr>
        </p:nvSpPr>
        <p:spPr/>
        <p:txBody>
          <a:bodyPr/>
          <a:lstStyle/>
          <a:p>
            <a:pPr marL="0" indent="0">
              <a:buNone/>
            </a:pPr>
            <a:r>
              <a:rPr lang="en-US" dirty="0"/>
              <a:t>The second step (the</a:t>
            </a:r>
            <a:r>
              <a:rPr lang="en-US" b="1" dirty="0"/>
              <a:t> clustering analysis of the sequences</a:t>
            </a:r>
            <a:r>
              <a:rPr lang="en-US" dirty="0"/>
              <a:t>) is most important. The relationships found here will create a serious bias in the final alignment. The better the guide tree, the better the final alignment. One can load a guide tree into </a:t>
            </a:r>
            <a:r>
              <a:rPr lang="en-US" dirty="0" err="1"/>
              <a:t>clustal</a:t>
            </a:r>
            <a:r>
              <a:rPr lang="en-US" dirty="0"/>
              <a:t>. This tree will then be used instead of the neighbor joining tree calculated by </a:t>
            </a:r>
            <a:r>
              <a:rPr lang="en-US" dirty="0" err="1"/>
              <a:t>clustalw</a:t>
            </a:r>
            <a:r>
              <a:rPr lang="en-US" dirty="0"/>
              <a:t> as a default. (The guide tree needs to be in normal parenthesis notation WITH branch lengths).</a:t>
            </a:r>
          </a:p>
        </p:txBody>
      </p:sp>
    </p:spTree>
    <p:extLst>
      <p:ext uri="{BB962C8B-B14F-4D97-AF65-F5344CB8AC3E}">
        <p14:creationId xmlns:p14="http://schemas.microsoft.com/office/powerpoint/2010/main" val="412757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2DFD-EBE1-5044-9104-36D8AEF23CE2}"/>
              </a:ext>
            </a:extLst>
          </p:cNvPr>
          <p:cNvSpPr>
            <a:spLocks noGrp="1"/>
          </p:cNvSpPr>
          <p:nvPr>
            <p:ph type="title"/>
          </p:nvPr>
        </p:nvSpPr>
        <p:spPr/>
        <p:txBody>
          <a:bodyPr/>
          <a:lstStyle/>
          <a:p>
            <a:r>
              <a:rPr lang="en-US" dirty="0"/>
              <a:t>Other alignment programs:  </a:t>
            </a:r>
          </a:p>
        </p:txBody>
      </p:sp>
      <p:sp>
        <p:nvSpPr>
          <p:cNvPr id="3" name="Content Placeholder 2">
            <a:extLst>
              <a:ext uri="{FF2B5EF4-FFF2-40B4-BE49-F238E27FC236}">
                <a16:creationId xmlns:a16="http://schemas.microsoft.com/office/drawing/2014/main" id="{B24FA879-4F96-1349-82E9-CA79B8132CCB}"/>
              </a:ext>
            </a:extLst>
          </p:cNvPr>
          <p:cNvSpPr>
            <a:spLocks noGrp="1"/>
          </p:cNvSpPr>
          <p:nvPr>
            <p:ph idx="1"/>
          </p:nvPr>
        </p:nvSpPr>
        <p:spPr>
          <a:xfrm>
            <a:off x="838200" y="1690688"/>
            <a:ext cx="10515600" cy="2065766"/>
          </a:xfrm>
        </p:spPr>
        <p:txBody>
          <a:bodyPr/>
          <a:lstStyle/>
          <a:p>
            <a:pPr marL="0" indent="0">
              <a:buNone/>
            </a:pPr>
            <a:r>
              <a:rPr lang="en-US" b="1" dirty="0"/>
              <a:t>MUSCLE</a:t>
            </a:r>
            <a:r>
              <a:rPr lang="en-US" dirty="0"/>
              <a:t> is the current alignment program of choice. It is thought to give better alignments compared to </a:t>
            </a:r>
            <a:r>
              <a:rPr lang="en-US" dirty="0" err="1"/>
              <a:t>clustal</a:t>
            </a:r>
            <a:r>
              <a:rPr lang="en-US" dirty="0"/>
              <a:t>, it is faster and works with larger datasets. The program is available through a </a:t>
            </a:r>
            <a:r>
              <a:rPr lang="en-US" dirty="0">
                <a:hlinkClick r:id="rId2"/>
              </a:rPr>
              <a:t>webserver</a:t>
            </a:r>
            <a:r>
              <a:rPr lang="en-US" dirty="0"/>
              <a:t> at the </a:t>
            </a:r>
            <a:r>
              <a:rPr lang="en-US" dirty="0" err="1"/>
              <a:t>ebi</a:t>
            </a:r>
            <a:r>
              <a:rPr lang="en-US" dirty="0"/>
              <a:t>, and as a command line program to download </a:t>
            </a:r>
            <a:r>
              <a:rPr lang="en-US" dirty="0">
                <a:hlinkClick r:id="rId3"/>
              </a:rPr>
              <a:t>here</a:t>
            </a:r>
            <a:r>
              <a:rPr lang="en-US" dirty="0"/>
              <a:t>, and already installed on Xanadu.</a:t>
            </a:r>
          </a:p>
        </p:txBody>
      </p:sp>
      <p:sp>
        <p:nvSpPr>
          <p:cNvPr id="4" name="TextBox 3">
            <a:extLst>
              <a:ext uri="{FF2B5EF4-FFF2-40B4-BE49-F238E27FC236}">
                <a16:creationId xmlns:a16="http://schemas.microsoft.com/office/drawing/2014/main" id="{EF109EF2-8DA0-5A41-AFAF-098256E2917A}"/>
              </a:ext>
            </a:extLst>
          </p:cNvPr>
          <p:cNvSpPr txBox="1"/>
          <p:nvPr/>
        </p:nvSpPr>
        <p:spPr>
          <a:xfrm>
            <a:off x="838200" y="3954162"/>
            <a:ext cx="9690281" cy="369332"/>
          </a:xfrm>
          <a:prstGeom prst="rect">
            <a:avLst/>
          </a:prstGeom>
          <a:noFill/>
        </p:spPr>
        <p:txBody>
          <a:bodyPr wrap="none" rtlCol="0">
            <a:spAutoFit/>
          </a:bodyPr>
          <a:lstStyle/>
          <a:p>
            <a:r>
              <a:rPr lang="en-US" dirty="0"/>
              <a:t>Developed by gentleman scientist Robert Edgar.  The paper on muscle has been citer over 31000 times</a:t>
            </a:r>
          </a:p>
        </p:txBody>
      </p:sp>
    </p:spTree>
    <p:extLst>
      <p:ext uri="{BB962C8B-B14F-4D97-AF65-F5344CB8AC3E}">
        <p14:creationId xmlns:p14="http://schemas.microsoft.com/office/powerpoint/2010/main" val="124366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B4D8-1DC2-8744-AD43-E501A0E8A3B6}"/>
              </a:ext>
            </a:extLst>
          </p:cNvPr>
          <p:cNvSpPr>
            <a:spLocks noGrp="1"/>
          </p:cNvSpPr>
          <p:nvPr>
            <p:ph type="title"/>
          </p:nvPr>
        </p:nvSpPr>
        <p:spPr/>
        <p:txBody>
          <a:bodyPr/>
          <a:lstStyle/>
          <a:p>
            <a:r>
              <a:rPr lang="en-US" dirty="0" err="1"/>
              <a:t>Statalign</a:t>
            </a:r>
            <a:r>
              <a:rPr lang="en-US" dirty="0"/>
              <a:t> – trees without MSAs </a:t>
            </a:r>
          </a:p>
        </p:txBody>
      </p:sp>
      <p:sp>
        <p:nvSpPr>
          <p:cNvPr id="3" name="Content Placeholder 2">
            <a:extLst>
              <a:ext uri="{FF2B5EF4-FFF2-40B4-BE49-F238E27FC236}">
                <a16:creationId xmlns:a16="http://schemas.microsoft.com/office/drawing/2014/main" id="{D96CFDA7-5FFB-D647-8E1B-923B6BF609B3}"/>
              </a:ext>
            </a:extLst>
          </p:cNvPr>
          <p:cNvSpPr>
            <a:spLocks noGrp="1"/>
          </p:cNvSpPr>
          <p:nvPr>
            <p:ph idx="1"/>
          </p:nvPr>
        </p:nvSpPr>
        <p:spPr/>
        <p:txBody>
          <a:bodyPr/>
          <a:lstStyle/>
          <a:p>
            <a:pPr marL="0" indent="0">
              <a:buNone/>
            </a:pPr>
            <a:r>
              <a:rPr lang="en-US" dirty="0"/>
              <a:t>If your sequences are not very similar, and if you are not able to generate a trustworthy multiple sequence alignment, you can calculate distance trees based on pairwise alignments only. </a:t>
            </a:r>
            <a:br>
              <a:rPr lang="en-US" dirty="0"/>
            </a:br>
            <a:r>
              <a:rPr lang="en-US" dirty="0"/>
              <a:t>The best program for this purpose is </a:t>
            </a:r>
            <a:r>
              <a:rPr lang="en-US" b="1" u="sng" dirty="0" err="1"/>
              <a:t>statalign</a:t>
            </a:r>
            <a:r>
              <a:rPr lang="en-US" dirty="0"/>
              <a:t> from Jeff Thorne (</a:t>
            </a:r>
            <a:r>
              <a:rPr lang="en-US" i="1" dirty="0"/>
              <a:t>Thorne JL, </a:t>
            </a:r>
            <a:r>
              <a:rPr lang="en-US" i="1" dirty="0" err="1"/>
              <a:t>Kishino</a:t>
            </a:r>
            <a:r>
              <a:rPr lang="en-US" i="1" dirty="0"/>
              <a:t> H (1992) Freeing phylogenies from artifacts of alignment. Mol Bio </a:t>
            </a:r>
            <a:r>
              <a:rPr lang="en-US" i="1" dirty="0" err="1"/>
              <a:t>Evol</a:t>
            </a:r>
            <a:r>
              <a:rPr lang="en-US" i="1" dirty="0"/>
              <a:t> 9:1148-1162</a:t>
            </a:r>
            <a:r>
              <a:rPr lang="en-US" dirty="0"/>
              <a:t>). It runs under standard UNIX.  It's only worth your effort if you are getting gray hairs because of a data set you cannot reliably align. Very out of fashion these days.</a:t>
            </a:r>
          </a:p>
        </p:txBody>
      </p:sp>
    </p:spTree>
    <p:extLst>
      <p:ext uri="{BB962C8B-B14F-4D97-AF65-F5344CB8AC3E}">
        <p14:creationId xmlns:p14="http://schemas.microsoft.com/office/powerpoint/2010/main" val="294970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98A6-B4B2-8A4E-8BF3-FFBACCB17F45}"/>
              </a:ext>
            </a:extLst>
          </p:cNvPr>
          <p:cNvSpPr>
            <a:spLocks noGrp="1"/>
          </p:cNvSpPr>
          <p:nvPr>
            <p:ph type="title"/>
          </p:nvPr>
        </p:nvSpPr>
        <p:spPr/>
        <p:txBody>
          <a:bodyPr/>
          <a:lstStyle/>
          <a:p>
            <a:r>
              <a:rPr lang="en-US" dirty="0"/>
              <a:t>Prank</a:t>
            </a:r>
          </a:p>
        </p:txBody>
      </p:sp>
      <p:sp>
        <p:nvSpPr>
          <p:cNvPr id="3" name="Content Placeholder 2">
            <a:extLst>
              <a:ext uri="{FF2B5EF4-FFF2-40B4-BE49-F238E27FC236}">
                <a16:creationId xmlns:a16="http://schemas.microsoft.com/office/drawing/2014/main" id="{5C7A24D5-5C9C-A04D-B5DB-0FDBECE24B95}"/>
              </a:ext>
            </a:extLst>
          </p:cNvPr>
          <p:cNvSpPr>
            <a:spLocks noGrp="1"/>
          </p:cNvSpPr>
          <p:nvPr>
            <p:ph idx="1"/>
          </p:nvPr>
        </p:nvSpPr>
        <p:spPr/>
        <p:txBody>
          <a:bodyPr/>
          <a:lstStyle/>
          <a:p>
            <a:pPr marL="0" indent="0">
              <a:buNone/>
            </a:pPr>
            <a:r>
              <a:rPr lang="en-US" dirty="0"/>
              <a:t>Most multiple sequence alignment programs produce alignments that are pleasing to the human eye by placing only a few large gaps into the sequences. </a:t>
            </a:r>
          </a:p>
          <a:p>
            <a:pPr marL="0" indent="0">
              <a:buNone/>
            </a:pPr>
            <a:r>
              <a:rPr lang="en-US" dirty="0"/>
              <a:t>However, for many applications it is better to align a particular amino acid to gaps in the other sequences, if one is not certain about the homology of the position. The programs that introduce more gaps are at present underutilized. An example is </a:t>
            </a:r>
            <a:r>
              <a:rPr lang="en-US" b="1" dirty="0">
                <a:hlinkClick r:id="rId2"/>
              </a:rPr>
              <a:t>PRANK</a:t>
            </a:r>
            <a:r>
              <a:rPr lang="en-US" dirty="0"/>
              <a:t> (a web version of PRANK is part of the </a:t>
            </a:r>
            <a:r>
              <a:rPr lang="en-US" dirty="0">
                <a:hlinkClick r:id="rId3"/>
              </a:rPr>
              <a:t>guidance </a:t>
            </a:r>
            <a:r>
              <a:rPr lang="en-US" dirty="0"/>
              <a:t>2 server to determine reliably aligned sites).</a:t>
            </a:r>
          </a:p>
        </p:txBody>
      </p:sp>
    </p:spTree>
    <p:extLst>
      <p:ext uri="{BB962C8B-B14F-4D97-AF65-F5344CB8AC3E}">
        <p14:creationId xmlns:p14="http://schemas.microsoft.com/office/powerpoint/2010/main" val="423986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p:txBody>
          <a:bodyPr/>
          <a:lstStyle/>
          <a:p>
            <a:r>
              <a:rPr lang="en-US" dirty="0"/>
              <a:t>MAFFT</a:t>
            </a:r>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838200" y="1402110"/>
            <a:ext cx="10515600" cy="4351338"/>
          </a:xfrm>
        </p:spPr>
        <p:txBody>
          <a:bodyPr/>
          <a:lstStyle/>
          <a:p>
            <a:r>
              <a:rPr lang="en-US" dirty="0"/>
              <a:t>A collection of alignment programs with different options. </a:t>
            </a:r>
          </a:p>
          <a:p>
            <a:r>
              <a:rPr lang="en-US" dirty="0"/>
              <a:t>Options exist for sequences that are homologous over their entire length, or those that consist of multiple domains and may contain long gaps (missing domains) in some sequences.   </a:t>
            </a:r>
          </a:p>
          <a:p>
            <a:r>
              <a:rPr lang="en-US" dirty="0"/>
              <a:t>Another option (currently in testing) is to force or not force alignment of divergent regions.  An </a:t>
            </a:r>
            <a:r>
              <a:rPr lang="en-US" dirty="0" err="1"/>
              <a:t>unalign</a:t>
            </a:r>
            <a:r>
              <a:rPr lang="en-US" dirty="0"/>
              <a:t> level of .9 seems a good choice to avoid downstream artifacts </a:t>
            </a:r>
          </a:p>
        </p:txBody>
      </p:sp>
      <p:pic>
        <p:nvPicPr>
          <p:cNvPr id="4" name="Picture 3">
            <a:extLst>
              <a:ext uri="{FF2B5EF4-FFF2-40B4-BE49-F238E27FC236}">
                <a16:creationId xmlns:a16="http://schemas.microsoft.com/office/drawing/2014/main" id="{842B1B3A-5243-5449-A0B7-3817831A170A}"/>
              </a:ext>
            </a:extLst>
          </p:cNvPr>
          <p:cNvPicPr>
            <a:picLocks noChangeAspect="1"/>
          </p:cNvPicPr>
          <p:nvPr/>
        </p:nvPicPr>
        <p:blipFill>
          <a:blip r:embed="rId2"/>
          <a:stretch>
            <a:fillRect/>
          </a:stretch>
        </p:blipFill>
        <p:spPr>
          <a:xfrm>
            <a:off x="1654927" y="4418078"/>
            <a:ext cx="8369300" cy="1498600"/>
          </a:xfrm>
          <a:prstGeom prst="rect">
            <a:avLst/>
          </a:prstGeom>
        </p:spPr>
      </p:pic>
      <p:sp>
        <p:nvSpPr>
          <p:cNvPr id="5" name="TextBox 4">
            <a:extLst>
              <a:ext uri="{FF2B5EF4-FFF2-40B4-BE49-F238E27FC236}">
                <a16:creationId xmlns:a16="http://schemas.microsoft.com/office/drawing/2014/main" id="{181F982D-E343-3D41-BD75-54AFEBA14BD0}"/>
              </a:ext>
            </a:extLst>
          </p:cNvPr>
          <p:cNvSpPr txBox="1"/>
          <p:nvPr/>
        </p:nvSpPr>
        <p:spPr>
          <a:xfrm>
            <a:off x="2732689" y="833408"/>
            <a:ext cx="7878632" cy="369332"/>
          </a:xfrm>
          <a:prstGeom prst="rect">
            <a:avLst/>
          </a:prstGeom>
          <a:noFill/>
        </p:spPr>
        <p:txBody>
          <a:bodyPr wrap="none" rtlCol="0">
            <a:spAutoFit/>
          </a:bodyPr>
          <a:lstStyle/>
          <a:p>
            <a:r>
              <a:rPr lang="en-US" dirty="0"/>
              <a:t>(this seems currently the best program, if one wants to align divergent sequences)</a:t>
            </a:r>
          </a:p>
        </p:txBody>
      </p:sp>
    </p:spTree>
    <p:extLst>
      <p:ext uri="{BB962C8B-B14F-4D97-AF65-F5344CB8AC3E}">
        <p14:creationId xmlns:p14="http://schemas.microsoft.com/office/powerpoint/2010/main" val="53689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a:xfrm>
            <a:off x="838200" y="365126"/>
            <a:ext cx="10515600" cy="528254"/>
          </a:xfrm>
        </p:spPr>
        <p:txBody>
          <a:bodyPr>
            <a:normAutofit fontScale="90000"/>
          </a:bodyPr>
          <a:lstStyle/>
          <a:p>
            <a:r>
              <a:rPr lang="en-US" dirty="0"/>
              <a:t>MAFFT</a:t>
            </a:r>
            <a:endParaRPr lang="en-US" sz="2200" dirty="0"/>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764627" y="1118331"/>
            <a:ext cx="11343289" cy="4351338"/>
          </a:xfrm>
        </p:spPr>
        <p:txBody>
          <a:bodyPr>
            <a:normAutofit lnSpcReduction="10000"/>
          </a:bodyPr>
          <a:lstStyle/>
          <a:p>
            <a:r>
              <a:rPr lang="en-US" sz="2000" dirty="0"/>
              <a:t>Available online, but only with very limited numbers of iterations. </a:t>
            </a:r>
          </a:p>
          <a:p>
            <a:r>
              <a:rPr lang="en-US" sz="2000" dirty="0"/>
              <a:t>Command line versions are available for different operating systems.  </a:t>
            </a:r>
          </a:p>
          <a:p>
            <a:r>
              <a:rPr lang="en-US" sz="2000" dirty="0"/>
              <a:t>If you use the web interface at </a:t>
            </a:r>
            <a:r>
              <a:rPr lang="en-US" sz="2000" dirty="0">
                <a:hlinkClick r:id="rId2"/>
              </a:rPr>
              <a:t>https://mafft.cbrc.jp/alignment/server/</a:t>
            </a:r>
            <a:r>
              <a:rPr lang="en-US" sz="2000" dirty="0"/>
              <a:t> , </a:t>
            </a:r>
            <a:br>
              <a:rPr lang="en-US" sz="2000" dirty="0"/>
            </a:br>
            <a:r>
              <a:rPr lang="en-US" sz="2000" dirty="0"/>
              <a:t>it tells which command it used – you can copy this and then use it on Xanadu </a:t>
            </a:r>
            <a:br>
              <a:rPr lang="en-US" sz="2000" dirty="0"/>
            </a:br>
            <a:r>
              <a:rPr lang="en-US" sz="2000" dirty="0"/>
              <a:t>or your own computer from the </a:t>
            </a:r>
            <a:r>
              <a:rPr lang="en-US" sz="2000" dirty="0" err="1"/>
              <a:t>commandline</a:t>
            </a:r>
            <a:r>
              <a:rPr lang="en-US" sz="2000" dirty="0"/>
              <a:t>, and increase the number of iterations.</a:t>
            </a:r>
          </a:p>
          <a:p>
            <a:endParaRPr lang="en-US" sz="2000" dirty="0"/>
          </a:p>
          <a:p>
            <a:r>
              <a:rPr lang="en-US" sz="2000" dirty="0"/>
              <a:t>Commands might be the following:</a:t>
            </a: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a:t>
            </a:r>
            <a:r>
              <a:rPr lang="en-US" sz="2000" dirty="0">
                <a:solidFill>
                  <a:srgbClr val="FF0000"/>
                </a:solidFill>
                <a:latin typeface="Courier" pitchFamily="2" charset="0"/>
              </a:rPr>
              <a:t>1000</a:t>
            </a:r>
            <a:r>
              <a:rPr lang="en-US" sz="2000" dirty="0">
                <a:latin typeface="Courier" pitchFamily="2" charset="0"/>
              </a:rPr>
              <a:t> </a:t>
            </a:r>
            <a:r>
              <a:rPr lang="en-US" sz="2000" dirty="0" err="1">
                <a:latin typeface="Courier" pitchFamily="2" charset="0"/>
              </a:rPr>
              <a:t>all.fasta</a:t>
            </a:r>
            <a:r>
              <a:rPr lang="en-US" sz="2000" dirty="0">
                <a:latin typeface="Courier" pitchFamily="2" charset="0"/>
              </a:rPr>
              <a:t> &gt; </a:t>
            </a:r>
            <a:r>
              <a:rPr lang="en-US" sz="2000" dirty="0" err="1">
                <a:latin typeface="Courier" pitchFamily="2" charset="0"/>
              </a:rPr>
              <a:t>output_alignment.fasta</a:t>
            </a:r>
            <a:endParaRPr lang="en-US" sz="2000" dirty="0">
              <a:latin typeface="Courier" pitchFamily="2" charset="0"/>
            </a:endParaRP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unalignlevel</a:t>
            </a:r>
            <a:r>
              <a:rPr lang="en-US" sz="2000" dirty="0">
                <a:latin typeface="Courier" pitchFamily="2" charset="0"/>
              </a:rPr>
              <a:t> 0.8 --</a:t>
            </a:r>
            <a:r>
              <a:rPr lang="en-US" sz="2000" dirty="0" err="1">
                <a:latin typeface="Courier" pitchFamily="2" charset="0"/>
              </a:rPr>
              <a:t>leavegappyregion</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1000 </a:t>
            </a:r>
            <a:r>
              <a:rPr lang="en-US" sz="2000" dirty="0" err="1">
                <a:latin typeface="Courier" pitchFamily="2" charset="0"/>
              </a:rPr>
              <a:t>all.fasta</a:t>
            </a:r>
            <a:r>
              <a:rPr lang="en-US" sz="2000" dirty="0">
                <a:latin typeface="Courier" pitchFamily="2" charset="0"/>
              </a:rPr>
              <a:t> &gt; more_iterations_alignlevel0.8.fasta </a:t>
            </a:r>
          </a:p>
          <a:p>
            <a:pPr marL="0" indent="0">
              <a:buNone/>
            </a:pPr>
            <a:endParaRPr lang="en-US" sz="2000" dirty="0">
              <a:latin typeface="Courier" pitchFamily="2" charset="0"/>
            </a:endParaRPr>
          </a:p>
          <a:p>
            <a:r>
              <a:rPr lang="en-US" sz="2000" dirty="0"/>
              <a:t>The manual is at https://</a:t>
            </a:r>
            <a:r>
              <a:rPr lang="en-US" sz="2000" dirty="0" err="1"/>
              <a:t>mafft.cbrc.jp</a:t>
            </a:r>
            <a:r>
              <a:rPr lang="en-US" sz="2000" dirty="0"/>
              <a:t>/alignment/software/manual/</a:t>
            </a:r>
            <a:r>
              <a:rPr lang="en-US" sz="2000" dirty="0" err="1"/>
              <a:t>manual.html</a:t>
            </a:r>
            <a:endParaRPr lang="en-US" sz="2000" dirty="0"/>
          </a:p>
          <a:p>
            <a:endParaRPr lang="en-US" sz="2400" dirty="0"/>
          </a:p>
        </p:txBody>
      </p:sp>
    </p:spTree>
    <p:extLst>
      <p:ext uri="{BB962C8B-B14F-4D97-AF65-F5344CB8AC3E}">
        <p14:creationId xmlns:p14="http://schemas.microsoft.com/office/powerpoint/2010/main" val="82068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CF02-A135-1D47-B8AE-48ECCD04BA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79EA2D-25EF-764F-9594-FB1150E1340E}"/>
              </a:ext>
            </a:extLst>
          </p:cNvPr>
          <p:cNvSpPr>
            <a:spLocks noGrp="1"/>
          </p:cNvSpPr>
          <p:nvPr>
            <p:ph idx="1"/>
          </p:nvPr>
        </p:nvSpPr>
        <p:spPr/>
        <p:txBody>
          <a:bodyPr/>
          <a:lstStyle/>
          <a:p>
            <a:r>
              <a:rPr lang="en-US" dirty="0"/>
              <a:t>the role of gene duplication followed by loss of function in speciation</a:t>
            </a:r>
          </a:p>
          <a:p>
            <a:endParaRPr lang="en-US" dirty="0"/>
          </a:p>
          <a:p>
            <a:r>
              <a:rPr lang="en-US" dirty="0"/>
              <a:t>For Friday, go through the slides from class 11</a:t>
            </a:r>
          </a:p>
        </p:txBody>
      </p:sp>
    </p:spTree>
    <p:extLst>
      <p:ext uri="{BB962C8B-B14F-4D97-AF65-F5344CB8AC3E}">
        <p14:creationId xmlns:p14="http://schemas.microsoft.com/office/powerpoint/2010/main" val="4104337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7FCD-E442-F142-A9AE-C1ADD12C3313}"/>
              </a:ext>
            </a:extLst>
          </p:cNvPr>
          <p:cNvSpPr>
            <a:spLocks noGrp="1"/>
          </p:cNvSpPr>
          <p:nvPr>
            <p:ph type="title"/>
          </p:nvPr>
        </p:nvSpPr>
        <p:spPr/>
        <p:txBody>
          <a:bodyPr/>
          <a:lstStyle/>
          <a:p>
            <a:r>
              <a:rPr lang="en-US" dirty="0" err="1"/>
              <a:t>SATè</a:t>
            </a:r>
            <a:endParaRPr lang="en-US" dirty="0"/>
          </a:p>
        </p:txBody>
      </p:sp>
      <p:sp>
        <p:nvSpPr>
          <p:cNvPr id="3" name="Content Placeholder 2">
            <a:extLst>
              <a:ext uri="{FF2B5EF4-FFF2-40B4-BE49-F238E27FC236}">
                <a16:creationId xmlns:a16="http://schemas.microsoft.com/office/drawing/2014/main" id="{2592233D-7824-5D4E-A89F-C347EFABD339}"/>
              </a:ext>
            </a:extLst>
          </p:cNvPr>
          <p:cNvSpPr>
            <a:spLocks noGrp="1"/>
          </p:cNvSpPr>
          <p:nvPr>
            <p:ph idx="1"/>
          </p:nvPr>
        </p:nvSpPr>
        <p:spPr>
          <a:xfrm>
            <a:off x="838200" y="1553776"/>
            <a:ext cx="10515600" cy="4351338"/>
          </a:xfrm>
        </p:spPr>
        <p:txBody>
          <a:bodyPr/>
          <a:lstStyle/>
          <a:p>
            <a:pPr marL="0" indent="0">
              <a:buNone/>
            </a:pPr>
            <a:r>
              <a:rPr lang="en-US" dirty="0"/>
              <a:t>A program that combines phylogenetic reconstruction and multiple sequence alignment: </a:t>
            </a:r>
            <a:r>
              <a:rPr lang="en-US" b="1" dirty="0">
                <a:hlinkClick r:id="rId2"/>
              </a:rPr>
              <a:t>SATe</a:t>
            </a:r>
            <a:r>
              <a:rPr lang="en-US" dirty="0"/>
              <a:t>.</a:t>
            </a:r>
          </a:p>
          <a:p>
            <a:pPr marL="0" indent="0">
              <a:buNone/>
            </a:pPr>
            <a:endParaRPr lang="en-US" dirty="0"/>
          </a:p>
          <a:p>
            <a:pPr marL="0" indent="0">
              <a:buNone/>
            </a:pPr>
            <a:r>
              <a:rPr lang="en-US" i="1" dirty="0" err="1"/>
              <a:t>SATé</a:t>
            </a:r>
            <a:r>
              <a:rPr lang="en-US" i="1" dirty="0"/>
              <a:t> is a software package for inferring a sequence alignment and phylogenetic tree. The iterative algorithm involves repeated alignment and tree searching operations. The original data set is divided into smaller subproblems by a tree-based decomposition. These subproblems are aligned and further merged for phylogenetic tree inference.</a:t>
            </a:r>
          </a:p>
        </p:txBody>
      </p:sp>
    </p:spTree>
    <p:extLst>
      <p:ext uri="{BB962C8B-B14F-4D97-AF65-F5344CB8AC3E}">
        <p14:creationId xmlns:p14="http://schemas.microsoft.com/office/powerpoint/2010/main" val="20862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47E1-2155-D54D-B760-8D22A925943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F8F5524-AC0C-4046-837C-02DAD8E7F4F6}"/>
              </a:ext>
            </a:extLst>
          </p:cNvPr>
          <p:cNvSpPr>
            <a:spLocks noGrp="1"/>
          </p:cNvSpPr>
          <p:nvPr>
            <p:ph idx="1"/>
          </p:nvPr>
        </p:nvSpPr>
        <p:spPr>
          <a:xfrm>
            <a:off x="751703" y="1690688"/>
            <a:ext cx="10515600" cy="4351338"/>
          </a:xfrm>
        </p:spPr>
        <p:txBody>
          <a:bodyPr/>
          <a:lstStyle/>
          <a:p>
            <a:pPr marL="0" indent="0">
              <a:buNone/>
            </a:pPr>
            <a:r>
              <a:rPr lang="en-US" dirty="0"/>
              <a:t>If you need to use MSA in your work, my current recommendation is to use muscle, and test if an alignment calculated with PRANK or MAFFT gives similar results. Also, if you use less than 100 sequences, try SATe2. </a:t>
            </a:r>
            <a:br>
              <a:rPr lang="en-US" dirty="0"/>
            </a:br>
            <a:r>
              <a:rPr lang="en-US" dirty="0"/>
              <a:t>(The time needed for computation is very different!).</a:t>
            </a:r>
          </a:p>
          <a:p>
            <a:pPr marL="0" indent="0">
              <a:buNone/>
            </a:pPr>
            <a:endParaRPr lang="en-US" dirty="0"/>
          </a:p>
          <a:p>
            <a:pPr marL="0" indent="0">
              <a:buNone/>
            </a:pPr>
            <a:r>
              <a:rPr lang="en-US" dirty="0"/>
              <a:t>Note: in some instances none of the automated procedures gives satisfactory results and modifying alignments by hand is the only option.  </a:t>
            </a:r>
          </a:p>
        </p:txBody>
      </p:sp>
    </p:spTree>
    <p:extLst>
      <p:ext uri="{BB962C8B-B14F-4D97-AF65-F5344CB8AC3E}">
        <p14:creationId xmlns:p14="http://schemas.microsoft.com/office/powerpoint/2010/main" val="13253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FD57-A896-C34C-A42B-5D0E4ADDC677}"/>
              </a:ext>
            </a:extLst>
          </p:cNvPr>
          <p:cNvSpPr>
            <a:spLocks noGrp="1"/>
          </p:cNvSpPr>
          <p:nvPr>
            <p:ph type="title"/>
          </p:nvPr>
        </p:nvSpPr>
        <p:spPr>
          <a:xfrm>
            <a:off x="442784" y="231388"/>
            <a:ext cx="10515600" cy="1325563"/>
          </a:xfrm>
        </p:spPr>
        <p:txBody>
          <a:bodyPr/>
          <a:lstStyle/>
          <a:p>
            <a:r>
              <a:rPr lang="en-US" dirty="0"/>
              <a:t>Manual Alignments </a:t>
            </a:r>
          </a:p>
        </p:txBody>
      </p:sp>
      <p:sp>
        <p:nvSpPr>
          <p:cNvPr id="4" name="Rectangle 3">
            <a:extLst>
              <a:ext uri="{FF2B5EF4-FFF2-40B4-BE49-F238E27FC236}">
                <a16:creationId xmlns:a16="http://schemas.microsoft.com/office/drawing/2014/main" id="{80A22BFA-C515-1C43-A6BE-1D7D7E1DED32}"/>
              </a:ext>
            </a:extLst>
          </p:cNvPr>
          <p:cNvSpPr/>
          <p:nvPr/>
        </p:nvSpPr>
        <p:spPr>
          <a:xfrm>
            <a:off x="605480" y="1470453"/>
            <a:ext cx="10515600" cy="707886"/>
          </a:xfrm>
          <a:prstGeom prst="rect">
            <a:avLst/>
          </a:prstGeom>
        </p:spPr>
        <p:txBody>
          <a:bodyPr wrap="square">
            <a:spAutoFit/>
          </a:bodyPr>
          <a:lstStyle/>
          <a:p>
            <a:r>
              <a:rPr lang="en-US" sz="2000" dirty="0"/>
              <a:t>In some instances none of the automated procedures gives satisfactory results and modifying alignments by hand is the only option.  </a:t>
            </a:r>
          </a:p>
        </p:txBody>
      </p:sp>
      <p:sp>
        <p:nvSpPr>
          <p:cNvPr id="5" name="TextBox 4">
            <a:extLst>
              <a:ext uri="{FF2B5EF4-FFF2-40B4-BE49-F238E27FC236}">
                <a16:creationId xmlns:a16="http://schemas.microsoft.com/office/drawing/2014/main" id="{10DD8F1B-388A-2842-A669-34685F250721}"/>
              </a:ext>
            </a:extLst>
          </p:cNvPr>
          <p:cNvSpPr txBox="1"/>
          <p:nvPr/>
        </p:nvSpPr>
        <p:spPr>
          <a:xfrm>
            <a:off x="605480" y="2607276"/>
            <a:ext cx="10762735" cy="1477328"/>
          </a:xfrm>
          <a:prstGeom prst="rect">
            <a:avLst/>
          </a:prstGeom>
          <a:noFill/>
        </p:spPr>
        <p:txBody>
          <a:bodyPr wrap="square" rtlCol="0">
            <a:spAutoFit/>
          </a:bodyPr>
          <a:lstStyle/>
          <a:p>
            <a:r>
              <a:rPr lang="en-US" dirty="0" err="1">
                <a:hlinkClick r:id="rId2"/>
              </a:rPr>
              <a:t>Jalview</a:t>
            </a:r>
            <a:r>
              <a:rPr lang="en-US" dirty="0"/>
              <a:t> remains a popular option. Advantages are the PCA analysis of the sequence alignment, and the integration of the different display windows. </a:t>
            </a:r>
          </a:p>
          <a:p>
            <a:endParaRPr lang="en-US" dirty="0"/>
          </a:p>
          <a:p>
            <a:r>
              <a:rPr lang="en-US" dirty="0">
                <a:hlinkClick r:id="rId3"/>
              </a:rPr>
              <a:t>Seaview</a:t>
            </a:r>
            <a:r>
              <a:rPr lang="en-US" dirty="0"/>
              <a:t> is similar, it has a nice GUI and uses has more sophisticated alignment (muscle, </a:t>
            </a:r>
            <a:r>
              <a:rPr lang="en-US" dirty="0" err="1"/>
              <a:t>clustalo</a:t>
            </a:r>
            <a:r>
              <a:rPr lang="en-US" dirty="0"/>
              <a:t>) and phylogenetic reconstruction programs.  </a:t>
            </a:r>
          </a:p>
        </p:txBody>
      </p:sp>
    </p:spTree>
    <p:extLst>
      <p:ext uri="{BB962C8B-B14F-4D97-AF65-F5344CB8AC3E}">
        <p14:creationId xmlns:p14="http://schemas.microsoft.com/office/powerpoint/2010/main" val="137848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62C134-9A45-B840-90B5-D206F03470D4}"/>
              </a:ext>
            </a:extLst>
          </p:cNvPr>
          <p:cNvSpPr txBox="1"/>
          <p:nvPr/>
        </p:nvSpPr>
        <p:spPr>
          <a:xfrm>
            <a:off x="259078" y="159353"/>
            <a:ext cx="6042423" cy="369332"/>
          </a:xfrm>
          <a:prstGeom prst="rect">
            <a:avLst/>
          </a:prstGeom>
          <a:noFill/>
        </p:spPr>
        <p:txBody>
          <a:bodyPr wrap="none" rtlCol="0">
            <a:spAutoFit/>
          </a:bodyPr>
          <a:lstStyle/>
          <a:p>
            <a:r>
              <a:rPr lang="en-US" dirty="0"/>
              <a:t>E.g., a gene invaded by inteins inserted into different locations </a:t>
            </a:r>
          </a:p>
        </p:txBody>
      </p:sp>
      <p:grpSp>
        <p:nvGrpSpPr>
          <p:cNvPr id="3" name="Group 2">
            <a:extLst>
              <a:ext uri="{FF2B5EF4-FFF2-40B4-BE49-F238E27FC236}">
                <a16:creationId xmlns:a16="http://schemas.microsoft.com/office/drawing/2014/main" id="{F777221E-E1D4-5745-8F6F-22C2A6DA9B46}"/>
              </a:ext>
            </a:extLst>
          </p:cNvPr>
          <p:cNvGrpSpPr/>
          <p:nvPr/>
        </p:nvGrpSpPr>
        <p:grpSpPr>
          <a:xfrm>
            <a:off x="2209880" y="2551595"/>
            <a:ext cx="9680893" cy="2086402"/>
            <a:chOff x="1810273" y="673828"/>
            <a:chExt cx="9680893" cy="2086402"/>
          </a:xfrm>
        </p:grpSpPr>
        <p:pic>
          <p:nvPicPr>
            <p:cNvPr id="4" name="Picture 3">
              <a:extLst>
                <a:ext uri="{FF2B5EF4-FFF2-40B4-BE49-F238E27FC236}">
                  <a16:creationId xmlns:a16="http://schemas.microsoft.com/office/drawing/2014/main" id="{8CD53D4C-849B-8E42-8C22-F476E8C40C7F}"/>
                </a:ext>
              </a:extLst>
            </p:cNvPr>
            <p:cNvPicPr>
              <a:picLocks noChangeAspect="1"/>
            </p:cNvPicPr>
            <p:nvPr/>
          </p:nvPicPr>
          <p:blipFill rotWithShape="1">
            <a:blip r:embed="rId2"/>
            <a:srcRect l="1452" t="3402" r="-1452" b="16157"/>
            <a:stretch/>
          </p:blipFill>
          <p:spPr>
            <a:xfrm>
              <a:off x="1810273" y="673828"/>
              <a:ext cx="9680893" cy="2086402"/>
            </a:xfrm>
            <a:prstGeom prst="rect">
              <a:avLst/>
            </a:prstGeom>
          </p:spPr>
        </p:pic>
        <p:sp>
          <p:nvSpPr>
            <p:cNvPr id="6" name="TextBox 5">
              <a:extLst>
                <a:ext uri="{FF2B5EF4-FFF2-40B4-BE49-F238E27FC236}">
                  <a16:creationId xmlns:a16="http://schemas.microsoft.com/office/drawing/2014/main" id="{6EAD2455-04BE-B844-B5EE-0CBAA29AA881}"/>
                </a:ext>
              </a:extLst>
            </p:cNvPr>
            <p:cNvSpPr txBox="1"/>
            <p:nvPr/>
          </p:nvSpPr>
          <p:spPr>
            <a:xfrm>
              <a:off x="2918904" y="1686958"/>
              <a:ext cx="896592" cy="369332"/>
            </a:xfrm>
            <a:prstGeom prst="rect">
              <a:avLst/>
            </a:prstGeom>
            <a:solidFill>
              <a:schemeClr val="bg1"/>
            </a:solidFill>
          </p:spPr>
          <p:txBody>
            <a:bodyPr wrap="none" rtlCol="0">
              <a:spAutoFit/>
            </a:bodyPr>
            <a:lstStyle/>
            <a:p>
              <a:r>
                <a:rPr lang="en-US" dirty="0"/>
                <a:t>Intein 2</a:t>
              </a:r>
            </a:p>
          </p:txBody>
        </p:sp>
        <p:sp>
          <p:nvSpPr>
            <p:cNvPr id="7" name="TextBox 6">
              <a:extLst>
                <a:ext uri="{FF2B5EF4-FFF2-40B4-BE49-F238E27FC236}">
                  <a16:creationId xmlns:a16="http://schemas.microsoft.com/office/drawing/2014/main" id="{D55CDD3C-34B8-BB48-BEDE-8BC507AF88F8}"/>
                </a:ext>
              </a:extLst>
            </p:cNvPr>
            <p:cNvSpPr txBox="1"/>
            <p:nvPr/>
          </p:nvSpPr>
          <p:spPr>
            <a:xfrm>
              <a:off x="6096000" y="1675636"/>
              <a:ext cx="761555" cy="369332"/>
            </a:xfrm>
            <a:prstGeom prst="rect">
              <a:avLst/>
            </a:prstGeom>
            <a:solidFill>
              <a:schemeClr val="bg1"/>
            </a:solidFill>
          </p:spPr>
          <p:txBody>
            <a:bodyPr wrap="none" rtlCol="0">
              <a:spAutoFit/>
            </a:bodyPr>
            <a:lstStyle/>
            <a:p>
              <a:r>
                <a:rPr lang="en-US" dirty="0"/>
                <a:t>Extein</a:t>
              </a:r>
            </a:p>
          </p:txBody>
        </p:sp>
        <p:sp>
          <p:nvSpPr>
            <p:cNvPr id="8" name="TextBox 7">
              <a:extLst>
                <a:ext uri="{FF2B5EF4-FFF2-40B4-BE49-F238E27FC236}">
                  <a16:creationId xmlns:a16="http://schemas.microsoft.com/office/drawing/2014/main" id="{011C86B3-F2E8-1F40-A0B4-6B393AF9BC83}"/>
                </a:ext>
              </a:extLst>
            </p:cNvPr>
            <p:cNvSpPr txBox="1"/>
            <p:nvPr/>
          </p:nvSpPr>
          <p:spPr>
            <a:xfrm>
              <a:off x="9485135" y="1688246"/>
              <a:ext cx="896592" cy="369332"/>
            </a:xfrm>
            <a:prstGeom prst="rect">
              <a:avLst/>
            </a:prstGeom>
            <a:solidFill>
              <a:schemeClr val="bg1"/>
            </a:solidFill>
          </p:spPr>
          <p:txBody>
            <a:bodyPr wrap="none" rtlCol="0">
              <a:spAutoFit/>
            </a:bodyPr>
            <a:lstStyle/>
            <a:p>
              <a:r>
                <a:rPr lang="en-US" dirty="0"/>
                <a:t>Intein 3</a:t>
              </a:r>
            </a:p>
          </p:txBody>
        </p:sp>
      </p:grpSp>
      <p:sp>
        <p:nvSpPr>
          <p:cNvPr id="9" name="TextBox 8">
            <a:extLst>
              <a:ext uri="{FF2B5EF4-FFF2-40B4-BE49-F238E27FC236}">
                <a16:creationId xmlns:a16="http://schemas.microsoft.com/office/drawing/2014/main" id="{122EBC64-9655-EA42-AB09-05515F6C5476}"/>
              </a:ext>
            </a:extLst>
          </p:cNvPr>
          <p:cNvSpPr txBox="1"/>
          <p:nvPr/>
        </p:nvSpPr>
        <p:spPr>
          <a:xfrm>
            <a:off x="107741" y="4991776"/>
            <a:ext cx="3447535" cy="923330"/>
          </a:xfrm>
          <a:prstGeom prst="rect">
            <a:avLst/>
          </a:prstGeom>
          <a:noFill/>
        </p:spPr>
        <p:txBody>
          <a:bodyPr wrap="square" rtlCol="0">
            <a:spAutoFit/>
          </a:bodyPr>
          <a:lstStyle/>
          <a:p>
            <a:r>
              <a:rPr lang="en-US" dirty="0"/>
              <a:t>Muscle aligns the 2</a:t>
            </a:r>
            <a:r>
              <a:rPr lang="en-US" baseline="30000" dirty="0"/>
              <a:t>nd</a:t>
            </a:r>
            <a:r>
              <a:rPr lang="en-US" dirty="0"/>
              <a:t> intein to the 1</a:t>
            </a:r>
            <a:r>
              <a:rPr lang="en-US" baseline="30000" dirty="0"/>
              <a:t>st</a:t>
            </a:r>
            <a:r>
              <a:rPr lang="en-US" dirty="0"/>
              <a:t> intein mushes part of the extein with the intein sequence :</a:t>
            </a:r>
          </a:p>
        </p:txBody>
      </p:sp>
      <p:pic>
        <p:nvPicPr>
          <p:cNvPr id="11" name="Picture 10">
            <a:extLst>
              <a:ext uri="{FF2B5EF4-FFF2-40B4-BE49-F238E27FC236}">
                <a16:creationId xmlns:a16="http://schemas.microsoft.com/office/drawing/2014/main" id="{C8BEE583-E757-AA4C-BF9E-E85C9C3175B5}"/>
              </a:ext>
            </a:extLst>
          </p:cNvPr>
          <p:cNvPicPr>
            <a:picLocks noChangeAspect="1"/>
          </p:cNvPicPr>
          <p:nvPr/>
        </p:nvPicPr>
        <p:blipFill rotWithShape="1">
          <a:blip r:embed="rId3"/>
          <a:srcRect t="6924" b="12664"/>
          <a:stretch/>
        </p:blipFill>
        <p:spPr>
          <a:xfrm>
            <a:off x="3815496" y="4855265"/>
            <a:ext cx="7281183" cy="1843382"/>
          </a:xfrm>
          <a:prstGeom prst="rect">
            <a:avLst/>
          </a:prstGeom>
        </p:spPr>
      </p:pic>
      <p:grpSp>
        <p:nvGrpSpPr>
          <p:cNvPr id="2" name="Group 1">
            <a:extLst>
              <a:ext uri="{FF2B5EF4-FFF2-40B4-BE49-F238E27FC236}">
                <a16:creationId xmlns:a16="http://schemas.microsoft.com/office/drawing/2014/main" id="{25E41A52-FDAF-144F-830C-661BCDD933DD}"/>
              </a:ext>
            </a:extLst>
          </p:cNvPr>
          <p:cNvGrpSpPr/>
          <p:nvPr/>
        </p:nvGrpSpPr>
        <p:grpSpPr>
          <a:xfrm>
            <a:off x="259078" y="712149"/>
            <a:ext cx="9440684" cy="1724357"/>
            <a:chOff x="1668070" y="2768862"/>
            <a:chExt cx="9440684" cy="1724357"/>
          </a:xfrm>
        </p:grpSpPr>
        <p:pic>
          <p:nvPicPr>
            <p:cNvPr id="13" name="Picture 12">
              <a:extLst>
                <a:ext uri="{FF2B5EF4-FFF2-40B4-BE49-F238E27FC236}">
                  <a16:creationId xmlns:a16="http://schemas.microsoft.com/office/drawing/2014/main" id="{EFA1CA23-D170-8740-8892-8D9FE88647E8}"/>
                </a:ext>
              </a:extLst>
            </p:cNvPr>
            <p:cNvPicPr>
              <a:picLocks noChangeAspect="1"/>
            </p:cNvPicPr>
            <p:nvPr/>
          </p:nvPicPr>
          <p:blipFill rotWithShape="1">
            <a:blip r:embed="rId4"/>
            <a:srcRect t="15175" b="26292"/>
            <a:stretch/>
          </p:blipFill>
          <p:spPr>
            <a:xfrm>
              <a:off x="1668070" y="2768862"/>
              <a:ext cx="9440684" cy="1724357"/>
            </a:xfrm>
            <a:prstGeom prst="rect">
              <a:avLst/>
            </a:prstGeom>
          </p:spPr>
        </p:pic>
        <p:sp>
          <p:nvSpPr>
            <p:cNvPr id="15" name="TextBox 14">
              <a:extLst>
                <a:ext uri="{FF2B5EF4-FFF2-40B4-BE49-F238E27FC236}">
                  <a16:creationId xmlns:a16="http://schemas.microsoft.com/office/drawing/2014/main" id="{C376B98E-502B-3C41-B696-B64C18AE9349}"/>
                </a:ext>
              </a:extLst>
            </p:cNvPr>
            <p:cNvSpPr txBox="1"/>
            <p:nvPr/>
          </p:nvSpPr>
          <p:spPr>
            <a:xfrm>
              <a:off x="1831509" y="3824677"/>
              <a:ext cx="896592" cy="369332"/>
            </a:xfrm>
            <a:prstGeom prst="rect">
              <a:avLst/>
            </a:prstGeom>
            <a:solidFill>
              <a:schemeClr val="bg1"/>
            </a:solidFill>
          </p:spPr>
          <p:txBody>
            <a:bodyPr wrap="none" rtlCol="0">
              <a:spAutoFit/>
            </a:bodyPr>
            <a:lstStyle/>
            <a:p>
              <a:r>
                <a:rPr lang="en-US" dirty="0"/>
                <a:t>Intein 1</a:t>
              </a:r>
            </a:p>
          </p:txBody>
        </p:sp>
        <p:sp>
          <p:nvSpPr>
            <p:cNvPr id="16" name="TextBox 15">
              <a:extLst>
                <a:ext uri="{FF2B5EF4-FFF2-40B4-BE49-F238E27FC236}">
                  <a16:creationId xmlns:a16="http://schemas.microsoft.com/office/drawing/2014/main" id="{D6CD6BD6-3459-BB45-BF5F-2EC3183369EC}"/>
                </a:ext>
              </a:extLst>
            </p:cNvPr>
            <p:cNvSpPr txBox="1"/>
            <p:nvPr/>
          </p:nvSpPr>
          <p:spPr>
            <a:xfrm>
              <a:off x="5539946" y="3628004"/>
              <a:ext cx="761555" cy="369332"/>
            </a:xfrm>
            <a:prstGeom prst="rect">
              <a:avLst/>
            </a:prstGeom>
            <a:solidFill>
              <a:schemeClr val="bg1"/>
            </a:solidFill>
          </p:spPr>
          <p:txBody>
            <a:bodyPr wrap="none" rtlCol="0">
              <a:spAutoFit/>
            </a:bodyPr>
            <a:lstStyle/>
            <a:p>
              <a:r>
                <a:rPr lang="en-US" dirty="0"/>
                <a:t>Extein</a:t>
              </a:r>
            </a:p>
          </p:txBody>
        </p:sp>
        <p:sp>
          <p:nvSpPr>
            <p:cNvPr id="17" name="TextBox 16">
              <a:extLst>
                <a:ext uri="{FF2B5EF4-FFF2-40B4-BE49-F238E27FC236}">
                  <a16:creationId xmlns:a16="http://schemas.microsoft.com/office/drawing/2014/main" id="{6D4BF23E-25A9-204D-A6C0-968CC677672C}"/>
                </a:ext>
              </a:extLst>
            </p:cNvPr>
            <p:cNvSpPr txBox="1"/>
            <p:nvPr/>
          </p:nvSpPr>
          <p:spPr>
            <a:xfrm>
              <a:off x="9925185" y="3379834"/>
              <a:ext cx="896592" cy="369332"/>
            </a:xfrm>
            <a:prstGeom prst="rect">
              <a:avLst/>
            </a:prstGeom>
            <a:solidFill>
              <a:schemeClr val="bg1"/>
            </a:solidFill>
          </p:spPr>
          <p:txBody>
            <a:bodyPr wrap="none" rtlCol="0">
              <a:spAutoFit/>
            </a:bodyPr>
            <a:lstStyle/>
            <a:p>
              <a:r>
                <a:rPr lang="en-US" dirty="0"/>
                <a:t>Intein 2</a:t>
              </a:r>
            </a:p>
          </p:txBody>
        </p:sp>
      </p:grpSp>
    </p:spTree>
    <p:extLst>
      <p:ext uri="{BB962C8B-B14F-4D97-AF65-F5344CB8AC3E}">
        <p14:creationId xmlns:p14="http://schemas.microsoft.com/office/powerpoint/2010/main" val="50577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53D4C-849B-8E42-8C22-F476E8C40C7F}"/>
              </a:ext>
            </a:extLst>
          </p:cNvPr>
          <p:cNvPicPr>
            <a:picLocks noChangeAspect="1"/>
          </p:cNvPicPr>
          <p:nvPr/>
        </p:nvPicPr>
        <p:blipFill rotWithShape="1">
          <a:blip r:embed="rId2"/>
          <a:srcRect l="1452" t="3402" r="-1452" b="16157"/>
          <a:stretch/>
        </p:blipFill>
        <p:spPr>
          <a:xfrm>
            <a:off x="1810273" y="665895"/>
            <a:ext cx="9680893" cy="2086402"/>
          </a:xfrm>
          <a:prstGeom prst="rect">
            <a:avLst/>
          </a:prstGeom>
        </p:spPr>
      </p:pic>
      <p:sp>
        <p:nvSpPr>
          <p:cNvPr id="5" name="TextBox 4">
            <a:extLst>
              <a:ext uri="{FF2B5EF4-FFF2-40B4-BE49-F238E27FC236}">
                <a16:creationId xmlns:a16="http://schemas.microsoft.com/office/drawing/2014/main" id="{6562C134-9A45-B840-90B5-D206F03470D4}"/>
              </a:ext>
            </a:extLst>
          </p:cNvPr>
          <p:cNvSpPr txBox="1"/>
          <p:nvPr/>
        </p:nvSpPr>
        <p:spPr>
          <a:xfrm>
            <a:off x="345989" y="296562"/>
            <a:ext cx="6042423" cy="369332"/>
          </a:xfrm>
          <a:prstGeom prst="rect">
            <a:avLst/>
          </a:prstGeom>
          <a:noFill/>
        </p:spPr>
        <p:txBody>
          <a:bodyPr wrap="none" rtlCol="0">
            <a:spAutoFit/>
          </a:bodyPr>
          <a:lstStyle/>
          <a:p>
            <a:r>
              <a:rPr lang="en-US" dirty="0"/>
              <a:t>E.g., a gene invaded by inteins inserted into different locations </a:t>
            </a:r>
          </a:p>
        </p:txBody>
      </p:sp>
      <p:sp>
        <p:nvSpPr>
          <p:cNvPr id="6" name="TextBox 5">
            <a:extLst>
              <a:ext uri="{FF2B5EF4-FFF2-40B4-BE49-F238E27FC236}">
                <a16:creationId xmlns:a16="http://schemas.microsoft.com/office/drawing/2014/main" id="{6EAD2455-04BE-B844-B5EE-0CBAA29AA881}"/>
              </a:ext>
            </a:extLst>
          </p:cNvPr>
          <p:cNvSpPr txBox="1"/>
          <p:nvPr/>
        </p:nvSpPr>
        <p:spPr>
          <a:xfrm>
            <a:off x="2918904" y="1686958"/>
            <a:ext cx="896592" cy="369332"/>
          </a:xfrm>
          <a:prstGeom prst="rect">
            <a:avLst/>
          </a:prstGeom>
          <a:solidFill>
            <a:schemeClr val="bg1"/>
          </a:solidFill>
        </p:spPr>
        <p:txBody>
          <a:bodyPr wrap="none" rtlCol="0">
            <a:spAutoFit/>
          </a:bodyPr>
          <a:lstStyle/>
          <a:p>
            <a:r>
              <a:rPr lang="en-US" dirty="0"/>
              <a:t>Intein 2</a:t>
            </a:r>
          </a:p>
        </p:txBody>
      </p:sp>
      <p:sp>
        <p:nvSpPr>
          <p:cNvPr id="7" name="TextBox 6">
            <a:extLst>
              <a:ext uri="{FF2B5EF4-FFF2-40B4-BE49-F238E27FC236}">
                <a16:creationId xmlns:a16="http://schemas.microsoft.com/office/drawing/2014/main" id="{D55CDD3C-34B8-BB48-BEDE-8BC507AF88F8}"/>
              </a:ext>
            </a:extLst>
          </p:cNvPr>
          <p:cNvSpPr txBox="1"/>
          <p:nvPr/>
        </p:nvSpPr>
        <p:spPr>
          <a:xfrm>
            <a:off x="6096000" y="1675636"/>
            <a:ext cx="761555" cy="369332"/>
          </a:xfrm>
          <a:prstGeom prst="rect">
            <a:avLst/>
          </a:prstGeom>
          <a:solidFill>
            <a:schemeClr val="bg1"/>
          </a:solidFill>
        </p:spPr>
        <p:txBody>
          <a:bodyPr wrap="none" rtlCol="0">
            <a:spAutoFit/>
          </a:bodyPr>
          <a:lstStyle/>
          <a:p>
            <a:r>
              <a:rPr lang="en-US" dirty="0"/>
              <a:t>Extein</a:t>
            </a:r>
          </a:p>
        </p:txBody>
      </p:sp>
      <p:sp>
        <p:nvSpPr>
          <p:cNvPr id="8" name="TextBox 7">
            <a:extLst>
              <a:ext uri="{FF2B5EF4-FFF2-40B4-BE49-F238E27FC236}">
                <a16:creationId xmlns:a16="http://schemas.microsoft.com/office/drawing/2014/main" id="{011C86B3-F2E8-1F40-A0B4-6B393AF9BC83}"/>
              </a:ext>
            </a:extLst>
          </p:cNvPr>
          <p:cNvSpPr txBox="1"/>
          <p:nvPr/>
        </p:nvSpPr>
        <p:spPr>
          <a:xfrm>
            <a:off x="9485135" y="1688246"/>
            <a:ext cx="896592" cy="369332"/>
          </a:xfrm>
          <a:prstGeom prst="rect">
            <a:avLst/>
          </a:prstGeom>
          <a:solidFill>
            <a:schemeClr val="bg1"/>
          </a:solidFill>
        </p:spPr>
        <p:txBody>
          <a:bodyPr wrap="none" rtlCol="0">
            <a:spAutoFit/>
          </a:bodyPr>
          <a:lstStyle/>
          <a:p>
            <a:r>
              <a:rPr lang="en-US" dirty="0"/>
              <a:t>Intein 3</a:t>
            </a:r>
          </a:p>
        </p:txBody>
      </p:sp>
      <p:sp>
        <p:nvSpPr>
          <p:cNvPr id="9" name="TextBox 8">
            <a:extLst>
              <a:ext uri="{FF2B5EF4-FFF2-40B4-BE49-F238E27FC236}">
                <a16:creationId xmlns:a16="http://schemas.microsoft.com/office/drawing/2014/main" id="{122EBC64-9655-EA42-AB09-05515F6C5476}"/>
              </a:ext>
            </a:extLst>
          </p:cNvPr>
          <p:cNvSpPr txBox="1"/>
          <p:nvPr/>
        </p:nvSpPr>
        <p:spPr>
          <a:xfrm>
            <a:off x="345989" y="5171042"/>
            <a:ext cx="3447535" cy="923330"/>
          </a:xfrm>
          <a:prstGeom prst="rect">
            <a:avLst/>
          </a:prstGeom>
          <a:noFill/>
        </p:spPr>
        <p:txBody>
          <a:bodyPr wrap="square" rtlCol="0">
            <a:spAutoFit/>
          </a:bodyPr>
          <a:lstStyle/>
          <a:p>
            <a:r>
              <a:rPr lang="en-US" dirty="0" err="1"/>
              <a:t>clustelo</a:t>
            </a:r>
            <a:r>
              <a:rPr lang="en-US" dirty="0"/>
              <a:t> also aligns the 1</a:t>
            </a:r>
            <a:r>
              <a:rPr lang="en-US" baseline="30000" dirty="0"/>
              <a:t>st</a:t>
            </a:r>
            <a:r>
              <a:rPr lang="en-US" dirty="0"/>
              <a:t> and 2</a:t>
            </a:r>
            <a:r>
              <a:rPr lang="en-US" baseline="30000" dirty="0"/>
              <a:t>nd</a:t>
            </a:r>
            <a:r>
              <a:rPr lang="en-US" dirty="0"/>
              <a:t> intein and misses the small block of extein for several sequences :</a:t>
            </a:r>
          </a:p>
        </p:txBody>
      </p:sp>
      <p:pic>
        <p:nvPicPr>
          <p:cNvPr id="13" name="Picture 12">
            <a:extLst>
              <a:ext uri="{FF2B5EF4-FFF2-40B4-BE49-F238E27FC236}">
                <a16:creationId xmlns:a16="http://schemas.microsoft.com/office/drawing/2014/main" id="{EFA1CA23-D170-8740-8892-8D9FE88647E8}"/>
              </a:ext>
            </a:extLst>
          </p:cNvPr>
          <p:cNvPicPr>
            <a:picLocks noChangeAspect="1"/>
          </p:cNvPicPr>
          <p:nvPr/>
        </p:nvPicPr>
        <p:blipFill rotWithShape="1">
          <a:blip r:embed="rId3"/>
          <a:srcRect t="15175" b="26292"/>
          <a:stretch/>
        </p:blipFill>
        <p:spPr>
          <a:xfrm>
            <a:off x="1668070" y="2768862"/>
            <a:ext cx="9440684" cy="1724357"/>
          </a:xfrm>
          <a:prstGeom prst="rect">
            <a:avLst/>
          </a:prstGeom>
        </p:spPr>
      </p:pic>
      <p:sp>
        <p:nvSpPr>
          <p:cNvPr id="15" name="TextBox 14">
            <a:extLst>
              <a:ext uri="{FF2B5EF4-FFF2-40B4-BE49-F238E27FC236}">
                <a16:creationId xmlns:a16="http://schemas.microsoft.com/office/drawing/2014/main" id="{C376B98E-502B-3C41-B696-B64C18AE9349}"/>
              </a:ext>
            </a:extLst>
          </p:cNvPr>
          <p:cNvSpPr txBox="1"/>
          <p:nvPr/>
        </p:nvSpPr>
        <p:spPr>
          <a:xfrm>
            <a:off x="1831509" y="3824677"/>
            <a:ext cx="896592" cy="369332"/>
          </a:xfrm>
          <a:prstGeom prst="rect">
            <a:avLst/>
          </a:prstGeom>
          <a:solidFill>
            <a:schemeClr val="bg1"/>
          </a:solidFill>
        </p:spPr>
        <p:txBody>
          <a:bodyPr wrap="none" rtlCol="0">
            <a:spAutoFit/>
          </a:bodyPr>
          <a:lstStyle/>
          <a:p>
            <a:r>
              <a:rPr lang="en-US" dirty="0"/>
              <a:t>Intein 1</a:t>
            </a:r>
          </a:p>
        </p:txBody>
      </p:sp>
      <p:sp>
        <p:nvSpPr>
          <p:cNvPr id="16" name="TextBox 15">
            <a:extLst>
              <a:ext uri="{FF2B5EF4-FFF2-40B4-BE49-F238E27FC236}">
                <a16:creationId xmlns:a16="http://schemas.microsoft.com/office/drawing/2014/main" id="{D6CD6BD6-3459-BB45-BF5F-2EC3183369EC}"/>
              </a:ext>
            </a:extLst>
          </p:cNvPr>
          <p:cNvSpPr txBox="1"/>
          <p:nvPr/>
        </p:nvSpPr>
        <p:spPr>
          <a:xfrm>
            <a:off x="5539946" y="3628004"/>
            <a:ext cx="761555" cy="369332"/>
          </a:xfrm>
          <a:prstGeom prst="rect">
            <a:avLst/>
          </a:prstGeom>
          <a:solidFill>
            <a:schemeClr val="bg1"/>
          </a:solidFill>
        </p:spPr>
        <p:txBody>
          <a:bodyPr wrap="none" rtlCol="0">
            <a:spAutoFit/>
          </a:bodyPr>
          <a:lstStyle/>
          <a:p>
            <a:r>
              <a:rPr lang="en-US" dirty="0"/>
              <a:t>Extein</a:t>
            </a:r>
          </a:p>
        </p:txBody>
      </p:sp>
      <p:sp>
        <p:nvSpPr>
          <p:cNvPr id="17" name="TextBox 16">
            <a:extLst>
              <a:ext uri="{FF2B5EF4-FFF2-40B4-BE49-F238E27FC236}">
                <a16:creationId xmlns:a16="http://schemas.microsoft.com/office/drawing/2014/main" id="{6D4BF23E-25A9-204D-A6C0-968CC677672C}"/>
              </a:ext>
            </a:extLst>
          </p:cNvPr>
          <p:cNvSpPr txBox="1"/>
          <p:nvPr/>
        </p:nvSpPr>
        <p:spPr>
          <a:xfrm>
            <a:off x="9925185" y="3379834"/>
            <a:ext cx="896592" cy="369332"/>
          </a:xfrm>
          <a:prstGeom prst="rect">
            <a:avLst/>
          </a:prstGeom>
          <a:solidFill>
            <a:schemeClr val="bg1"/>
          </a:solidFill>
        </p:spPr>
        <p:txBody>
          <a:bodyPr wrap="none" rtlCol="0">
            <a:spAutoFit/>
          </a:bodyPr>
          <a:lstStyle/>
          <a:p>
            <a:r>
              <a:rPr lang="en-US" dirty="0"/>
              <a:t>Intein 2</a:t>
            </a:r>
          </a:p>
        </p:txBody>
      </p:sp>
      <p:pic>
        <p:nvPicPr>
          <p:cNvPr id="2" name="Picture 1">
            <a:extLst>
              <a:ext uri="{FF2B5EF4-FFF2-40B4-BE49-F238E27FC236}">
                <a16:creationId xmlns:a16="http://schemas.microsoft.com/office/drawing/2014/main" id="{42756AE9-C27D-2447-909E-08AAAC518711}"/>
              </a:ext>
            </a:extLst>
          </p:cNvPr>
          <p:cNvPicPr>
            <a:picLocks noChangeAspect="1"/>
          </p:cNvPicPr>
          <p:nvPr/>
        </p:nvPicPr>
        <p:blipFill>
          <a:blip r:embed="rId4"/>
          <a:stretch>
            <a:fillRect/>
          </a:stretch>
        </p:blipFill>
        <p:spPr>
          <a:xfrm>
            <a:off x="4289503" y="4709439"/>
            <a:ext cx="6092224" cy="2254343"/>
          </a:xfrm>
          <a:prstGeom prst="rect">
            <a:avLst/>
          </a:prstGeom>
        </p:spPr>
      </p:pic>
    </p:spTree>
    <p:extLst>
      <p:ext uri="{BB962C8B-B14F-4D97-AF65-F5344CB8AC3E}">
        <p14:creationId xmlns:p14="http://schemas.microsoft.com/office/powerpoint/2010/main" val="27146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82931-956C-1548-94ED-E13F4B8C7A0D}"/>
              </a:ext>
            </a:extLst>
          </p:cNvPr>
          <p:cNvSpPr>
            <a:spLocks noGrp="1"/>
          </p:cNvSpPr>
          <p:nvPr>
            <p:ph idx="1"/>
          </p:nvPr>
        </p:nvSpPr>
        <p:spPr>
          <a:xfrm>
            <a:off x="467497" y="367527"/>
            <a:ext cx="11555627" cy="6329835"/>
          </a:xfrm>
        </p:spPr>
        <p:txBody>
          <a:bodyPr>
            <a:normAutofit/>
          </a:bodyPr>
          <a:lstStyle/>
          <a:p>
            <a:pPr marL="0" indent="0">
              <a:buNone/>
            </a:pPr>
            <a:r>
              <a:rPr lang="en-US" sz="2400" dirty="0"/>
              <a:t>The question if one should use only reliably aligned sequences, or all sequences remains under debate.  Many think that using all of the sequences will inform on substitution patterns and thus generate more reliable models.</a:t>
            </a:r>
          </a:p>
          <a:p>
            <a:pPr marL="0" indent="0">
              <a:buNone/>
            </a:pPr>
            <a:r>
              <a:rPr lang="en-US" sz="2400" dirty="0"/>
              <a:t>Also, variable regions that cannot be aligned between divergent sequences, will help to resolve relationships closer to the tips.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One approach to remove ambiguous alignment </a:t>
            </a:r>
            <a:br>
              <a:rPr lang="en-US" sz="2400" dirty="0"/>
            </a:br>
            <a:r>
              <a:rPr lang="en-US" sz="2400" dirty="0"/>
              <a:t>positions is </a:t>
            </a:r>
            <a:r>
              <a:rPr lang="en-US" sz="2400" b="1" dirty="0">
                <a:hlinkClick r:id="rId2"/>
              </a:rPr>
              <a:t>GBLOCK</a:t>
            </a:r>
            <a:r>
              <a:rPr lang="en-US" sz="2400" dirty="0"/>
              <a:t>  (implemented in </a:t>
            </a:r>
            <a:r>
              <a:rPr lang="en-US" sz="2400" dirty="0" err="1"/>
              <a:t>seaview</a:t>
            </a:r>
            <a:r>
              <a:rPr lang="en-US" sz="2400" dirty="0"/>
              <a:t> </a:t>
            </a:r>
            <a:br>
              <a:rPr lang="en-US" sz="2400" dirty="0"/>
            </a:br>
            <a:r>
              <a:rPr lang="en-US" sz="2400" dirty="0"/>
              <a:t>(see above, web server is </a:t>
            </a:r>
            <a:r>
              <a:rPr lang="en-US" sz="2400" dirty="0">
                <a:hlinkClick r:id="rId3"/>
              </a:rPr>
              <a:t>here</a:t>
            </a:r>
            <a:r>
              <a:rPr lang="en-US" sz="2400" dirty="0"/>
              <a:t>), another is </a:t>
            </a:r>
            <a:r>
              <a:rPr lang="en-US" sz="2400" b="1" dirty="0">
                <a:hlinkClick r:id="rId4"/>
              </a:rPr>
              <a:t>guidance</a:t>
            </a:r>
            <a:r>
              <a:rPr lang="en-US" sz="2400" dirty="0"/>
              <a:t> </a:t>
            </a:r>
            <a:br>
              <a:rPr lang="en-US" sz="2400" dirty="0"/>
            </a:br>
            <a:r>
              <a:rPr lang="en-US" sz="2400" dirty="0"/>
              <a:t>from Tal </a:t>
            </a:r>
            <a:r>
              <a:rPr lang="en-US" sz="2400" dirty="0" err="1"/>
              <a:t>Pupko's</a:t>
            </a:r>
            <a:r>
              <a:rPr lang="en-US" sz="2400" dirty="0"/>
              <a:t> lab at TAU (I like this one, because It </a:t>
            </a:r>
            <a:br>
              <a:rPr lang="en-US" sz="2400" dirty="0"/>
            </a:br>
            <a:r>
              <a:rPr lang="en-US" sz="2400" dirty="0"/>
              <a:t>allows to remove positions from poorly aligned individual </a:t>
            </a:r>
            <a:br>
              <a:rPr lang="en-US" sz="2400" dirty="0"/>
            </a:br>
            <a:r>
              <a:rPr lang="en-US" sz="2400" dirty="0"/>
              <a:t>sequences, not only complete columns).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FC9D0D4-2EA5-D245-94D3-0CB40F1F34DB}"/>
              </a:ext>
            </a:extLst>
          </p:cNvPr>
          <p:cNvPicPr>
            <a:picLocks noChangeAspect="1"/>
          </p:cNvPicPr>
          <p:nvPr/>
        </p:nvPicPr>
        <p:blipFill>
          <a:blip r:embed="rId5"/>
          <a:stretch>
            <a:fillRect/>
          </a:stretch>
        </p:blipFill>
        <p:spPr>
          <a:xfrm>
            <a:off x="7772401" y="2258513"/>
            <a:ext cx="4250724" cy="4438849"/>
          </a:xfrm>
          <a:prstGeom prst="rect">
            <a:avLst/>
          </a:prstGeom>
        </p:spPr>
      </p:pic>
    </p:spTree>
    <p:extLst>
      <p:ext uri="{BB962C8B-B14F-4D97-AF65-F5344CB8AC3E}">
        <p14:creationId xmlns:p14="http://schemas.microsoft.com/office/powerpoint/2010/main" val="203687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691F-1EE1-4649-8595-0D3770E8D4B6}"/>
              </a:ext>
            </a:extLst>
          </p:cNvPr>
          <p:cNvSpPr>
            <a:spLocks noGrp="1"/>
          </p:cNvSpPr>
          <p:nvPr>
            <p:ph type="title"/>
          </p:nvPr>
        </p:nvSpPr>
        <p:spPr>
          <a:xfrm>
            <a:off x="660400" y="365125"/>
            <a:ext cx="10693400" cy="1325563"/>
          </a:xfrm>
        </p:spPr>
        <p:txBody>
          <a:bodyPr>
            <a:normAutofit/>
          </a:bodyPr>
          <a:lstStyle/>
          <a:p>
            <a:r>
              <a:rPr lang="en-US" sz="3600" dirty="0"/>
              <a:t>Aligning sequences is part of many analytical pipelines </a:t>
            </a:r>
          </a:p>
        </p:txBody>
      </p:sp>
      <p:sp>
        <p:nvSpPr>
          <p:cNvPr id="3" name="Content Placeholder 2">
            <a:extLst>
              <a:ext uri="{FF2B5EF4-FFF2-40B4-BE49-F238E27FC236}">
                <a16:creationId xmlns:a16="http://schemas.microsoft.com/office/drawing/2014/main" id="{82B593F9-9A0A-F64F-B897-E2BC56C32F46}"/>
              </a:ext>
            </a:extLst>
          </p:cNvPr>
          <p:cNvSpPr>
            <a:spLocks noGrp="1"/>
          </p:cNvSpPr>
          <p:nvPr>
            <p:ph idx="1"/>
          </p:nvPr>
        </p:nvSpPr>
        <p:spPr>
          <a:xfrm>
            <a:off x="660400" y="1400476"/>
            <a:ext cx="10515600" cy="4351338"/>
          </a:xfrm>
        </p:spPr>
        <p:txBody>
          <a:bodyPr/>
          <a:lstStyle/>
          <a:p>
            <a:pPr marL="0" indent="0">
              <a:buNone/>
            </a:pPr>
            <a:r>
              <a:rPr lang="en-US" dirty="0"/>
              <a:t>Alignments can be local or global</a:t>
            </a:r>
          </a:p>
          <a:p>
            <a:pPr marL="0" indent="0">
              <a:buNone/>
            </a:pPr>
            <a:endParaRPr lang="en-US" dirty="0"/>
          </a:p>
          <a:p>
            <a:pPr marL="0" indent="0">
              <a:buNone/>
            </a:pPr>
            <a:r>
              <a:rPr lang="en-US" dirty="0">
                <a:solidFill>
                  <a:schemeClr val="accent1"/>
                </a:solidFill>
              </a:rPr>
              <a:t>local:</a:t>
            </a:r>
            <a:r>
              <a:rPr lang="en-US" dirty="0"/>
              <a:t> e.g. blast finds stretches of similar sequences</a:t>
            </a:r>
          </a:p>
          <a:p>
            <a:pPr marL="0" indent="0">
              <a:buNone/>
            </a:pPr>
            <a:r>
              <a:rPr lang="en-US" dirty="0">
                <a:solidFill>
                  <a:schemeClr val="accent1"/>
                </a:solidFill>
              </a:rPr>
              <a:t>global</a:t>
            </a:r>
            <a:r>
              <a:rPr lang="en-US" dirty="0"/>
              <a:t>:  two (or more) sequences are aligned from beginning to end (e.g. in </a:t>
            </a:r>
            <a:r>
              <a:rPr lang="en-US" dirty="0" err="1"/>
              <a:t>fasta</a:t>
            </a:r>
            <a:r>
              <a:rPr lang="en-US" dirty="0"/>
              <a:t> databank searches)</a:t>
            </a:r>
          </a:p>
          <a:p>
            <a:pPr marL="0" indent="0">
              <a:buNone/>
            </a:pPr>
            <a:endParaRPr lang="en-US" dirty="0"/>
          </a:p>
        </p:txBody>
      </p:sp>
      <p:pic>
        <p:nvPicPr>
          <p:cNvPr id="3074" name="Picture 2">
            <a:extLst>
              <a:ext uri="{FF2B5EF4-FFF2-40B4-BE49-F238E27FC236}">
                <a16:creationId xmlns:a16="http://schemas.microsoft.com/office/drawing/2014/main" id="{AD9F5F63-F6D1-7141-9067-0DA18E46B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448" y="3429000"/>
            <a:ext cx="4960551" cy="317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08F62-6A11-8846-96DB-A9B7AA87E3DE}"/>
              </a:ext>
            </a:extLst>
          </p:cNvPr>
          <p:cNvSpPr txBox="1"/>
          <p:nvPr/>
        </p:nvSpPr>
        <p:spPr>
          <a:xfrm>
            <a:off x="908746" y="6488668"/>
            <a:ext cx="10374507" cy="369332"/>
          </a:xfrm>
          <a:prstGeom prst="rect">
            <a:avLst/>
          </a:prstGeom>
          <a:noFill/>
        </p:spPr>
        <p:txBody>
          <a:bodyPr wrap="none" rtlCol="0">
            <a:spAutoFit/>
          </a:bodyPr>
          <a:lstStyle/>
          <a:p>
            <a:r>
              <a:rPr lang="en-US" dirty="0"/>
              <a:t>From https://</a:t>
            </a:r>
            <a:r>
              <a:rPr lang="en-US" dirty="0" err="1"/>
              <a:t>en.wikipedia.org</a:t>
            </a:r>
            <a:r>
              <a:rPr lang="en-US" dirty="0"/>
              <a:t>/wiki/Smith–</a:t>
            </a:r>
            <a:r>
              <a:rPr lang="en-US" dirty="0" err="1"/>
              <a:t>Waterman_algorithm</a:t>
            </a:r>
            <a:r>
              <a:rPr lang="en-US" dirty="0"/>
              <a:t>#/media/</a:t>
            </a:r>
            <a:r>
              <a:rPr lang="en-US" dirty="0" err="1"/>
              <a:t>File:Alignment-Comparison-En.png</a:t>
            </a:r>
            <a:endParaRPr lang="en-US" dirty="0"/>
          </a:p>
        </p:txBody>
      </p:sp>
    </p:spTree>
    <p:extLst>
      <p:ext uri="{BB962C8B-B14F-4D97-AF65-F5344CB8AC3E}">
        <p14:creationId xmlns:p14="http://schemas.microsoft.com/office/powerpoint/2010/main" val="3074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3148-07A0-CE4D-99EE-ED940B967893}"/>
              </a:ext>
            </a:extLst>
          </p:cNvPr>
          <p:cNvSpPr>
            <a:spLocks noGrp="1"/>
          </p:cNvSpPr>
          <p:nvPr>
            <p:ph type="title"/>
          </p:nvPr>
        </p:nvSpPr>
        <p:spPr>
          <a:xfrm>
            <a:off x="207579" y="-191923"/>
            <a:ext cx="10515600" cy="1325563"/>
          </a:xfrm>
        </p:spPr>
        <p:txBody>
          <a:bodyPr/>
          <a:lstStyle/>
          <a:p>
            <a:r>
              <a:rPr lang="en-US" dirty="0" err="1"/>
              <a:t>dotplot</a:t>
            </a:r>
            <a:endParaRPr lang="en-US" dirty="0"/>
          </a:p>
        </p:txBody>
      </p:sp>
      <p:sp>
        <p:nvSpPr>
          <p:cNvPr id="3" name="Content Placeholder 2">
            <a:extLst>
              <a:ext uri="{FF2B5EF4-FFF2-40B4-BE49-F238E27FC236}">
                <a16:creationId xmlns:a16="http://schemas.microsoft.com/office/drawing/2014/main" id="{4E7ED33E-F307-2640-A1DC-D8CFEE318008}"/>
              </a:ext>
            </a:extLst>
          </p:cNvPr>
          <p:cNvSpPr>
            <a:spLocks noGrp="1"/>
          </p:cNvSpPr>
          <p:nvPr>
            <p:ph idx="1"/>
          </p:nvPr>
        </p:nvSpPr>
        <p:spPr>
          <a:xfrm>
            <a:off x="470338" y="848163"/>
            <a:ext cx="11049000" cy="4351338"/>
          </a:xfrm>
        </p:spPr>
        <p:txBody>
          <a:bodyPr/>
          <a:lstStyle/>
          <a:p>
            <a:pPr marL="0" indent="0">
              <a:buNone/>
            </a:pPr>
            <a:r>
              <a:rPr lang="en-US" dirty="0"/>
              <a:t>The easiest way (provided the program runs on your computer) to align two sequences is to use a </a:t>
            </a:r>
            <a:r>
              <a:rPr lang="en-US" dirty="0">
                <a:hlinkClick r:id="rId2"/>
              </a:rPr>
              <a:t>dotplot</a:t>
            </a:r>
            <a:r>
              <a:rPr lang="en-US" dirty="0"/>
              <a:t> or </a:t>
            </a:r>
            <a:r>
              <a:rPr lang="en-US" dirty="0">
                <a:hlinkClick r:id="rId3"/>
              </a:rPr>
              <a:t>gepard</a:t>
            </a:r>
            <a:r>
              <a:rPr lang="en-US" dirty="0"/>
              <a:t>.</a:t>
            </a:r>
          </a:p>
          <a:p>
            <a:pPr marL="0" indent="0">
              <a:buNone/>
            </a:pPr>
            <a:r>
              <a:rPr lang="en-US" dirty="0"/>
              <a:t>In realistic implementations a window of 5 to 20 nucleotides or amino acids is slid along one of the axes (i.e., sequences) and compared to every possible window on the other axis (sequence). </a:t>
            </a:r>
            <a:br>
              <a:rPr lang="en-US" dirty="0"/>
            </a:br>
            <a:r>
              <a:rPr lang="en-US" dirty="0"/>
              <a:t>The dot intensity can adjusted to reflect the percent identity (or similarity) in the two windows. </a:t>
            </a:r>
          </a:p>
        </p:txBody>
      </p:sp>
      <p:pic>
        <p:nvPicPr>
          <p:cNvPr id="1026" name="Picture 2" descr="repetitive domains">
            <a:extLst>
              <a:ext uri="{FF2B5EF4-FFF2-40B4-BE49-F238E27FC236}">
                <a16:creationId xmlns:a16="http://schemas.microsoft.com/office/drawing/2014/main" id="{52825D70-0E7F-AF4D-A9A3-A6F561A3E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932" y="3455768"/>
            <a:ext cx="31877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9EDEC3-E82C-BB45-8B64-9CFE901D7AF7}"/>
              </a:ext>
            </a:extLst>
          </p:cNvPr>
          <p:cNvSpPr txBox="1"/>
          <p:nvPr/>
        </p:nvSpPr>
        <p:spPr>
          <a:xfrm>
            <a:off x="778967" y="6009837"/>
            <a:ext cx="5882247" cy="646331"/>
          </a:xfrm>
          <a:prstGeom prst="rect">
            <a:avLst/>
          </a:prstGeom>
          <a:noFill/>
        </p:spPr>
        <p:txBody>
          <a:bodyPr wrap="square" rtlCol="0">
            <a:spAutoFit/>
          </a:bodyPr>
          <a:lstStyle/>
          <a:p>
            <a:pPr algn="r"/>
            <a:r>
              <a:rPr lang="en-US" dirty="0"/>
              <a:t>Example of a </a:t>
            </a:r>
            <a:r>
              <a:rPr lang="en-US" dirty="0" err="1"/>
              <a:t>dotplot</a:t>
            </a:r>
            <a:r>
              <a:rPr lang="en-US" dirty="0"/>
              <a:t> comparison of a protein with 13 repeated </a:t>
            </a:r>
            <a:r>
              <a:rPr lang="en-US" dirty="0" err="1"/>
              <a:t>domians</a:t>
            </a:r>
            <a:r>
              <a:rPr lang="en-US" dirty="0"/>
              <a:t> compared against itself </a:t>
            </a:r>
          </a:p>
        </p:txBody>
      </p:sp>
    </p:spTree>
    <p:extLst>
      <p:ext uri="{BB962C8B-B14F-4D97-AF65-F5344CB8AC3E}">
        <p14:creationId xmlns:p14="http://schemas.microsoft.com/office/powerpoint/2010/main" val="113009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B621-1871-F64E-9864-85F30A9B6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0EACA1-3171-644F-BDBD-A1CBA7D4839C}"/>
              </a:ext>
            </a:extLst>
          </p:cNvPr>
          <p:cNvSpPr>
            <a:spLocks noGrp="1"/>
          </p:cNvSpPr>
          <p:nvPr>
            <p:ph idx="1"/>
          </p:nvPr>
        </p:nvSpPr>
        <p:spPr>
          <a:xfrm>
            <a:off x="393356" y="2000035"/>
            <a:ext cx="3793388" cy="4351338"/>
          </a:xfrm>
        </p:spPr>
        <p:txBody>
          <a:bodyPr/>
          <a:lstStyle/>
          <a:p>
            <a:pPr marL="0" indent="0">
              <a:buNone/>
            </a:pPr>
            <a:r>
              <a:rPr lang="en-US" dirty="0"/>
              <a:t>Alignment of a protein against itself consisting of multiple </a:t>
            </a:r>
            <a:r>
              <a:rPr lang="en-US" dirty="0" err="1"/>
              <a:t>repeted</a:t>
            </a:r>
            <a:r>
              <a:rPr lang="en-US" dirty="0"/>
              <a:t> domains </a:t>
            </a:r>
          </a:p>
        </p:txBody>
      </p:sp>
      <p:pic>
        <p:nvPicPr>
          <p:cNvPr id="4" name="Picture 3">
            <a:extLst>
              <a:ext uri="{FF2B5EF4-FFF2-40B4-BE49-F238E27FC236}">
                <a16:creationId xmlns:a16="http://schemas.microsoft.com/office/drawing/2014/main" id="{C12AB733-9C55-1145-BD17-8F7B55D1C341}"/>
              </a:ext>
            </a:extLst>
          </p:cNvPr>
          <p:cNvPicPr>
            <a:picLocks noChangeAspect="1"/>
          </p:cNvPicPr>
          <p:nvPr/>
        </p:nvPicPr>
        <p:blipFill>
          <a:blip r:embed="rId2"/>
          <a:stretch>
            <a:fillRect/>
          </a:stretch>
        </p:blipFill>
        <p:spPr>
          <a:xfrm>
            <a:off x="4186744" y="0"/>
            <a:ext cx="8005256" cy="6351373"/>
          </a:xfrm>
          <a:prstGeom prst="rect">
            <a:avLst/>
          </a:prstGeom>
        </p:spPr>
      </p:pic>
      <p:sp>
        <p:nvSpPr>
          <p:cNvPr id="5" name="TextBox 4">
            <a:extLst>
              <a:ext uri="{FF2B5EF4-FFF2-40B4-BE49-F238E27FC236}">
                <a16:creationId xmlns:a16="http://schemas.microsoft.com/office/drawing/2014/main" id="{0890D25C-6796-804A-B854-1F3B58A31F71}"/>
              </a:ext>
            </a:extLst>
          </p:cNvPr>
          <p:cNvSpPr txBox="1"/>
          <p:nvPr/>
        </p:nvSpPr>
        <p:spPr>
          <a:xfrm>
            <a:off x="0" y="6476054"/>
            <a:ext cx="5787033" cy="369332"/>
          </a:xfrm>
          <a:prstGeom prst="rect">
            <a:avLst/>
          </a:prstGeom>
          <a:noFill/>
        </p:spPr>
        <p:txBody>
          <a:bodyPr wrap="none" rtlCol="0">
            <a:spAutoFit/>
          </a:bodyPr>
          <a:lstStyle/>
          <a:p>
            <a:r>
              <a:rPr lang="en-US" dirty="0"/>
              <a:t>from: https://</a:t>
            </a:r>
            <a:r>
              <a:rPr lang="en-US" dirty="0" err="1"/>
              <a:t>myhits.sib.swiss</a:t>
            </a:r>
            <a:r>
              <a:rPr lang="en-US" dirty="0"/>
              <a:t>/util/</a:t>
            </a:r>
            <a:r>
              <a:rPr lang="en-US" dirty="0" err="1"/>
              <a:t>dotlet</a:t>
            </a:r>
            <a:r>
              <a:rPr lang="en-US" dirty="0"/>
              <a:t>/doc/</a:t>
            </a:r>
            <a:r>
              <a:rPr lang="en-US" dirty="0" err="1"/>
              <a:t>repeats.html</a:t>
            </a:r>
            <a:r>
              <a:rPr lang="en-US" dirty="0"/>
              <a:t> </a:t>
            </a:r>
          </a:p>
        </p:txBody>
      </p:sp>
    </p:spTree>
    <p:extLst>
      <p:ext uri="{BB962C8B-B14F-4D97-AF65-F5344CB8AC3E}">
        <p14:creationId xmlns:p14="http://schemas.microsoft.com/office/powerpoint/2010/main" val="191256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4CB25-676D-8A48-A3F8-1B17E6B39E1F}"/>
              </a:ext>
            </a:extLst>
          </p:cNvPr>
          <p:cNvSpPr>
            <a:spLocks noGrp="1"/>
          </p:cNvSpPr>
          <p:nvPr>
            <p:ph idx="1"/>
          </p:nvPr>
        </p:nvSpPr>
        <p:spPr>
          <a:xfrm>
            <a:off x="640492" y="597313"/>
            <a:ext cx="10515600" cy="1065856"/>
          </a:xfrm>
        </p:spPr>
        <p:txBody>
          <a:bodyPr/>
          <a:lstStyle/>
          <a:p>
            <a:pPr marL="0" indent="0">
              <a:buNone/>
            </a:pPr>
            <a:r>
              <a:rPr lang="en-US" dirty="0" err="1"/>
              <a:t>dotplots</a:t>
            </a:r>
            <a:r>
              <a:rPr lang="en-US" dirty="0"/>
              <a:t>  can also be used to compare a DNA sequence (in the three forward reading frames) against a protein: </a:t>
            </a:r>
          </a:p>
        </p:txBody>
      </p:sp>
      <p:pic>
        <p:nvPicPr>
          <p:cNvPr id="2050" name="Picture 2" descr="exons in dotlet">
            <a:extLst>
              <a:ext uri="{FF2B5EF4-FFF2-40B4-BE49-F238E27FC236}">
                <a16:creationId xmlns:a16="http://schemas.microsoft.com/office/drawing/2014/main" id="{6632C4E4-B50B-EA43-855C-0DE96DF0E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63" y="2656703"/>
            <a:ext cx="6762571" cy="2483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A4D9A8-E9F8-E647-80AC-C93C149C95E9}"/>
              </a:ext>
            </a:extLst>
          </p:cNvPr>
          <p:cNvSpPr txBox="1"/>
          <p:nvPr/>
        </p:nvSpPr>
        <p:spPr>
          <a:xfrm>
            <a:off x="4497859" y="2067722"/>
            <a:ext cx="4830938" cy="369332"/>
          </a:xfrm>
          <a:prstGeom prst="rect">
            <a:avLst/>
          </a:prstGeom>
          <a:noFill/>
        </p:spPr>
        <p:txBody>
          <a:bodyPr wrap="none" rtlCol="0">
            <a:spAutoFit/>
          </a:bodyPr>
          <a:lstStyle/>
          <a:p>
            <a:r>
              <a:rPr lang="en-US" dirty="0"/>
              <a:t>gene encoding the V-ATPases A SU in Arabidopsis </a:t>
            </a:r>
          </a:p>
        </p:txBody>
      </p:sp>
      <p:sp>
        <p:nvSpPr>
          <p:cNvPr id="5" name="TextBox 4">
            <a:extLst>
              <a:ext uri="{FF2B5EF4-FFF2-40B4-BE49-F238E27FC236}">
                <a16:creationId xmlns:a16="http://schemas.microsoft.com/office/drawing/2014/main" id="{F74AFF36-C4BB-DA4A-B31A-8C6D602D1159}"/>
              </a:ext>
            </a:extLst>
          </p:cNvPr>
          <p:cNvSpPr txBox="1"/>
          <p:nvPr/>
        </p:nvSpPr>
        <p:spPr>
          <a:xfrm rot="16200000">
            <a:off x="1940011" y="3448133"/>
            <a:ext cx="3037819" cy="646331"/>
          </a:xfrm>
          <a:prstGeom prst="rect">
            <a:avLst/>
          </a:prstGeom>
          <a:noFill/>
        </p:spPr>
        <p:txBody>
          <a:bodyPr wrap="none" rtlCol="0">
            <a:spAutoFit/>
          </a:bodyPr>
          <a:lstStyle/>
          <a:p>
            <a:r>
              <a:rPr lang="en-US" dirty="0"/>
              <a:t>protein sequence of the </a:t>
            </a:r>
            <a:br>
              <a:rPr lang="en-US" dirty="0"/>
            </a:br>
            <a:r>
              <a:rPr lang="en-US" dirty="0"/>
              <a:t>V-ATPases A SU in Arabidopsis </a:t>
            </a:r>
          </a:p>
        </p:txBody>
      </p:sp>
    </p:spTree>
    <p:extLst>
      <p:ext uri="{BB962C8B-B14F-4D97-AF65-F5344CB8AC3E}">
        <p14:creationId xmlns:p14="http://schemas.microsoft.com/office/powerpoint/2010/main" val="393042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85312-3620-E84F-8550-1CE0C3469E81}"/>
              </a:ext>
            </a:extLst>
          </p:cNvPr>
          <p:cNvSpPr>
            <a:spLocks noGrp="1"/>
          </p:cNvSpPr>
          <p:nvPr>
            <p:ph idx="1"/>
          </p:nvPr>
        </p:nvSpPr>
        <p:spPr>
          <a:xfrm>
            <a:off x="220363" y="159758"/>
            <a:ext cx="5537886" cy="868148"/>
          </a:xfrm>
        </p:spPr>
        <p:txBody>
          <a:bodyPr>
            <a:normAutofit fontScale="92500"/>
          </a:bodyPr>
          <a:lstStyle/>
          <a:p>
            <a:pPr marL="0" indent="0">
              <a:buNone/>
            </a:pPr>
            <a:r>
              <a:rPr lang="en-US" dirty="0"/>
              <a:t>A similar result is obtained using </a:t>
            </a:r>
            <a:r>
              <a:rPr lang="en-US" dirty="0" err="1"/>
              <a:t>blastx</a:t>
            </a:r>
            <a:r>
              <a:rPr lang="en-US" dirty="0"/>
              <a:t>, with the gene sequence as query: </a:t>
            </a:r>
          </a:p>
        </p:txBody>
      </p:sp>
      <p:pic>
        <p:nvPicPr>
          <p:cNvPr id="4" name="Picture 3">
            <a:extLst>
              <a:ext uri="{FF2B5EF4-FFF2-40B4-BE49-F238E27FC236}">
                <a16:creationId xmlns:a16="http://schemas.microsoft.com/office/drawing/2014/main" id="{72594412-AF89-7840-9AD9-D971ED2EA3F1}"/>
              </a:ext>
            </a:extLst>
          </p:cNvPr>
          <p:cNvPicPr>
            <a:picLocks noChangeAspect="1"/>
          </p:cNvPicPr>
          <p:nvPr/>
        </p:nvPicPr>
        <p:blipFill>
          <a:blip r:embed="rId2"/>
          <a:stretch>
            <a:fillRect/>
          </a:stretch>
        </p:blipFill>
        <p:spPr>
          <a:xfrm>
            <a:off x="1803400" y="1305697"/>
            <a:ext cx="8585200" cy="3505200"/>
          </a:xfrm>
          <a:prstGeom prst="rect">
            <a:avLst/>
          </a:prstGeom>
        </p:spPr>
      </p:pic>
      <p:sp>
        <p:nvSpPr>
          <p:cNvPr id="5" name="TextBox 4">
            <a:extLst>
              <a:ext uri="{FF2B5EF4-FFF2-40B4-BE49-F238E27FC236}">
                <a16:creationId xmlns:a16="http://schemas.microsoft.com/office/drawing/2014/main" id="{EDA97824-EE9E-B942-B824-1A339E8DC28C}"/>
              </a:ext>
            </a:extLst>
          </p:cNvPr>
          <p:cNvSpPr txBox="1"/>
          <p:nvPr/>
        </p:nvSpPr>
        <p:spPr>
          <a:xfrm>
            <a:off x="220363" y="5498757"/>
            <a:ext cx="11370961" cy="1200329"/>
          </a:xfrm>
          <a:prstGeom prst="rect">
            <a:avLst/>
          </a:prstGeom>
          <a:noFill/>
        </p:spPr>
        <p:txBody>
          <a:bodyPr wrap="square" rtlCol="0">
            <a:spAutoFit/>
          </a:bodyPr>
          <a:lstStyle/>
          <a:p>
            <a:r>
              <a:rPr lang="en-US" dirty="0"/>
              <a:t>The parts of the query that does not have matches corresponds to introns.  </a:t>
            </a:r>
          </a:p>
          <a:p>
            <a:br>
              <a:rPr lang="en-US" dirty="0"/>
            </a:br>
            <a:r>
              <a:rPr lang="en-US" dirty="0"/>
              <a:t>Note the large number of introns present in Arabidopsis, which is a plant with a very small genome.  In other organisms the introns are even larger. </a:t>
            </a:r>
          </a:p>
        </p:txBody>
      </p:sp>
    </p:spTree>
    <p:extLst>
      <p:ext uri="{BB962C8B-B14F-4D97-AF65-F5344CB8AC3E}">
        <p14:creationId xmlns:p14="http://schemas.microsoft.com/office/powerpoint/2010/main" val="184997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13013-27B1-B646-BACC-C14811AEC2F0}"/>
              </a:ext>
            </a:extLst>
          </p:cNvPr>
          <p:cNvSpPr>
            <a:spLocks noGrp="1"/>
          </p:cNvSpPr>
          <p:nvPr>
            <p:ph idx="1"/>
          </p:nvPr>
        </p:nvSpPr>
        <p:spPr>
          <a:xfrm>
            <a:off x="961768" y="874155"/>
            <a:ext cx="10515600" cy="929931"/>
          </a:xfrm>
        </p:spPr>
        <p:txBody>
          <a:bodyPr>
            <a:normAutofit/>
          </a:bodyPr>
          <a:lstStyle/>
          <a:p>
            <a:pPr marL="0" indent="0">
              <a:buNone/>
            </a:pPr>
            <a:r>
              <a:rPr lang="en-US" dirty="0"/>
              <a:t>The same for the homologous gene (V-ATPase A-SU in humans)</a:t>
            </a:r>
          </a:p>
          <a:p>
            <a:pPr marL="0" indent="0">
              <a:buNone/>
            </a:pPr>
            <a:r>
              <a:rPr lang="en-US" sz="2000" dirty="0"/>
              <a:t>ATP6V1A on chromosome:GRCh38:3:113746433:113812656:1 </a:t>
            </a:r>
          </a:p>
        </p:txBody>
      </p:sp>
      <p:pic>
        <p:nvPicPr>
          <p:cNvPr id="4" name="Picture 3">
            <a:extLst>
              <a:ext uri="{FF2B5EF4-FFF2-40B4-BE49-F238E27FC236}">
                <a16:creationId xmlns:a16="http://schemas.microsoft.com/office/drawing/2014/main" id="{CAEF13F6-2E3E-734C-86B5-2BB5EE15D26B}"/>
              </a:ext>
            </a:extLst>
          </p:cNvPr>
          <p:cNvPicPr>
            <a:picLocks noChangeAspect="1"/>
          </p:cNvPicPr>
          <p:nvPr/>
        </p:nvPicPr>
        <p:blipFill>
          <a:blip r:embed="rId2"/>
          <a:stretch>
            <a:fillRect/>
          </a:stretch>
        </p:blipFill>
        <p:spPr>
          <a:xfrm>
            <a:off x="141366" y="2162432"/>
            <a:ext cx="11707734" cy="2496065"/>
          </a:xfrm>
          <a:prstGeom prst="rect">
            <a:avLst/>
          </a:prstGeom>
        </p:spPr>
      </p:pic>
      <p:sp>
        <p:nvSpPr>
          <p:cNvPr id="5" name="TextBox 4">
            <a:extLst>
              <a:ext uri="{FF2B5EF4-FFF2-40B4-BE49-F238E27FC236}">
                <a16:creationId xmlns:a16="http://schemas.microsoft.com/office/drawing/2014/main" id="{FAF00BE8-03D5-C248-8A6B-37FF404C008D}"/>
              </a:ext>
            </a:extLst>
          </p:cNvPr>
          <p:cNvSpPr txBox="1"/>
          <p:nvPr/>
        </p:nvSpPr>
        <p:spPr>
          <a:xfrm>
            <a:off x="481159" y="5152767"/>
            <a:ext cx="5514074" cy="369332"/>
          </a:xfrm>
          <a:prstGeom prst="rect">
            <a:avLst/>
          </a:prstGeom>
          <a:noFill/>
        </p:spPr>
        <p:txBody>
          <a:bodyPr wrap="none" rtlCol="0">
            <a:spAutoFit/>
          </a:bodyPr>
          <a:lstStyle/>
          <a:p>
            <a:r>
              <a:rPr lang="en-US" dirty="0"/>
              <a:t>More and larger introns  in humans than in Arabidopsis.  </a:t>
            </a:r>
          </a:p>
        </p:txBody>
      </p:sp>
    </p:spTree>
    <p:extLst>
      <p:ext uri="{BB962C8B-B14F-4D97-AF65-F5344CB8AC3E}">
        <p14:creationId xmlns:p14="http://schemas.microsoft.com/office/powerpoint/2010/main" val="351516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13013-27B1-B646-BACC-C14811AEC2F0}"/>
              </a:ext>
            </a:extLst>
          </p:cNvPr>
          <p:cNvSpPr>
            <a:spLocks noGrp="1"/>
          </p:cNvSpPr>
          <p:nvPr>
            <p:ph idx="1"/>
          </p:nvPr>
        </p:nvSpPr>
        <p:spPr>
          <a:xfrm>
            <a:off x="961768" y="874155"/>
            <a:ext cx="10515600" cy="929931"/>
          </a:xfrm>
        </p:spPr>
        <p:txBody>
          <a:bodyPr>
            <a:normAutofit/>
          </a:bodyPr>
          <a:lstStyle/>
          <a:p>
            <a:pPr marL="0" indent="0">
              <a:buNone/>
            </a:pPr>
            <a:r>
              <a:rPr lang="en-US" dirty="0"/>
              <a:t>For the homologous gene (V-ATPase A-SU in </a:t>
            </a:r>
            <a:r>
              <a:rPr lang="en-US" dirty="0" err="1"/>
              <a:t>Schizosaccharomyces</a:t>
            </a:r>
            <a:r>
              <a:rPr lang="en-US" dirty="0"/>
              <a:t>)</a:t>
            </a:r>
          </a:p>
          <a:p>
            <a:pPr marL="0" indent="0">
              <a:buNone/>
            </a:pPr>
            <a:r>
              <a:rPr lang="en-US" sz="2000" dirty="0"/>
              <a:t>NC_003424.3:1647199-1649410 </a:t>
            </a:r>
            <a:r>
              <a:rPr lang="en-US" sz="2000" dirty="0" err="1"/>
              <a:t>Schizosaccharomyces</a:t>
            </a:r>
            <a:r>
              <a:rPr lang="en-US" sz="2000" dirty="0"/>
              <a:t> pombe chromosome I</a:t>
            </a:r>
          </a:p>
        </p:txBody>
      </p:sp>
      <p:sp>
        <p:nvSpPr>
          <p:cNvPr id="5" name="TextBox 4">
            <a:extLst>
              <a:ext uri="{FF2B5EF4-FFF2-40B4-BE49-F238E27FC236}">
                <a16:creationId xmlns:a16="http://schemas.microsoft.com/office/drawing/2014/main" id="{FAF00BE8-03D5-C248-8A6B-37FF404C008D}"/>
              </a:ext>
            </a:extLst>
          </p:cNvPr>
          <p:cNvSpPr txBox="1"/>
          <p:nvPr/>
        </p:nvSpPr>
        <p:spPr>
          <a:xfrm>
            <a:off x="370110" y="4730749"/>
            <a:ext cx="10973554" cy="646331"/>
          </a:xfrm>
          <a:prstGeom prst="rect">
            <a:avLst/>
          </a:prstGeom>
          <a:noFill/>
        </p:spPr>
        <p:txBody>
          <a:bodyPr wrap="square" rtlCol="0">
            <a:spAutoFit/>
          </a:bodyPr>
          <a:lstStyle/>
          <a:p>
            <a:r>
              <a:rPr lang="en-US" dirty="0"/>
              <a:t>Only two introns in </a:t>
            </a:r>
            <a:r>
              <a:rPr lang="en-US" dirty="0" err="1"/>
              <a:t>Schizosaccharomyces</a:t>
            </a:r>
            <a:r>
              <a:rPr lang="en-US" dirty="0"/>
              <a:t> pombe (baker’s yeast has none).   In this case the search was done with </a:t>
            </a:r>
            <a:r>
              <a:rPr lang="en-US" dirty="0" err="1"/>
              <a:t>blastn</a:t>
            </a:r>
            <a:r>
              <a:rPr lang="en-US" dirty="0"/>
              <a:t> against the expressed sequence tags database.    </a:t>
            </a:r>
          </a:p>
        </p:txBody>
      </p:sp>
      <p:pic>
        <p:nvPicPr>
          <p:cNvPr id="2" name="Picture 1">
            <a:extLst>
              <a:ext uri="{FF2B5EF4-FFF2-40B4-BE49-F238E27FC236}">
                <a16:creationId xmlns:a16="http://schemas.microsoft.com/office/drawing/2014/main" id="{D3A85A2E-5562-8C48-AA2E-07527F34F013}"/>
              </a:ext>
            </a:extLst>
          </p:cNvPr>
          <p:cNvPicPr>
            <a:picLocks noChangeAspect="1"/>
          </p:cNvPicPr>
          <p:nvPr/>
        </p:nvPicPr>
        <p:blipFill>
          <a:blip r:embed="rId2"/>
          <a:stretch>
            <a:fillRect/>
          </a:stretch>
        </p:blipFill>
        <p:spPr>
          <a:xfrm>
            <a:off x="1437759" y="1890584"/>
            <a:ext cx="8838257" cy="2150247"/>
          </a:xfrm>
          <a:prstGeom prst="rect">
            <a:avLst/>
          </a:prstGeom>
        </p:spPr>
      </p:pic>
    </p:spTree>
    <p:extLst>
      <p:ext uri="{BB962C8B-B14F-4D97-AF65-F5344CB8AC3E}">
        <p14:creationId xmlns:p14="http://schemas.microsoft.com/office/powerpoint/2010/main" val="1586213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1708</Words>
  <Application>Microsoft Macintosh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Courier</vt:lpstr>
      <vt:lpstr>Office Theme</vt:lpstr>
      <vt:lpstr>MCB 3421   Class 13 </vt:lpstr>
      <vt:lpstr>PowerPoint Presentation</vt:lpstr>
      <vt:lpstr>Aligning sequences is part of many analytical pipelines </vt:lpstr>
      <vt:lpstr>dotplot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Sequence Alignments (MSAs)</vt:lpstr>
      <vt:lpstr>PowerPoint Presentation</vt:lpstr>
      <vt:lpstr>Other alignment programs:  </vt:lpstr>
      <vt:lpstr>Statalign – trees without MSAs </vt:lpstr>
      <vt:lpstr>Prank</vt:lpstr>
      <vt:lpstr>MAFFT</vt:lpstr>
      <vt:lpstr>MAFFT</vt:lpstr>
      <vt:lpstr>SATè</vt:lpstr>
      <vt:lpstr>Recommendations</vt:lpstr>
      <vt:lpstr>Manual Alignments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3421   Class 13 </dc:title>
  <dc:creator>Gogarten, J. Peter</dc:creator>
  <cp:lastModifiedBy>Gogarten, J. Peter</cp:lastModifiedBy>
  <cp:revision>23</cp:revision>
  <dcterms:created xsi:type="dcterms:W3CDTF">2020-10-13T17:52:31Z</dcterms:created>
  <dcterms:modified xsi:type="dcterms:W3CDTF">2021-10-12T23:27:30Z</dcterms:modified>
</cp:coreProperties>
</file>