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3" r:id="rId2"/>
    <p:sldMasterId id="2147483705" r:id="rId3"/>
    <p:sldMasterId id="2147483710" r:id="rId4"/>
  </p:sldMasterIdLst>
  <p:notesMasterIdLst>
    <p:notesMasterId r:id="rId12"/>
  </p:notesMasterIdLst>
  <p:sldIdLst>
    <p:sldId id="562" r:id="rId5"/>
    <p:sldId id="931" r:id="rId6"/>
    <p:sldId id="411" r:id="rId7"/>
    <p:sldId id="800" r:id="rId8"/>
    <p:sldId id="580" r:id="rId9"/>
    <p:sldId id="582" r:id="rId10"/>
    <p:sldId id="5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79"/>
    <p:restoredTop sz="86420"/>
  </p:normalViewPr>
  <p:slideViewPr>
    <p:cSldViewPr snapToGrid="0" snapToObjects="1">
      <p:cViewPr varScale="1">
        <p:scale>
          <a:sx n="113" d="100"/>
          <a:sy n="113" d="100"/>
        </p:scale>
        <p:origin x="192" y="9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6666-A039-594B-AA1A-D1FBA6146C07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34B5D-3F22-614D-B2F9-943CB036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34B5D-3F22-614D-B2F9-943CB0365B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8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34B5D-3F22-614D-B2F9-943CB0365B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354263" y="515938"/>
            <a:ext cx="4587875" cy="2581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267712-144D-0445-B0EF-0C5F742E67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A68D0-AB71-FD4B-A430-DEA9F7948D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11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E7500-3C4F-6144-9CFC-3BBF75834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66793-0F39-1543-A17A-766603AB6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B3C65-18A1-9548-AC62-1F153206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E3FE-99CD-BE40-A7C4-C5D3C40D8C94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5CA57-B3BF-3A47-B0F9-0CEF50E4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67CC-D9BC-BB46-90B6-4E4CAAAA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804-D4B5-8B4C-A405-272376BD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1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046D-E1CA-D94B-AAAB-677D7D2A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A887A-729C-544D-9F64-8C3F7948D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75463-09F8-BD4A-8782-B31B5AF8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E3FE-99CD-BE40-A7C4-C5D3C40D8C94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8B7EF-8012-3C47-B3E6-DB292D9A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169E8-FAF7-C043-A085-01ABDA7C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804-D4B5-8B4C-A405-272376BD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1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3AB85D-5E1F-6847-ABF2-A7668AAA3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9EA7A-FD24-DA46-AE03-92DF0673D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D6ACB-E659-5A49-8CC9-3E4B7DCB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E3FE-99CD-BE40-A7C4-C5D3C40D8C94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0FA26-C604-D642-A06F-F113FEC1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48FB-3063-E442-81EB-4AAE704C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804-D4B5-8B4C-A405-272376BD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9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43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34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9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32027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2pPr>
            <a:lvl3pPr marL="864037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3pPr>
            <a:lvl4pPr marL="1296061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4pPr>
            <a:lvl5pPr marL="172808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5pPr>
            <a:lvl6pPr marL="2160092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6pPr>
            <a:lvl7pPr marL="2592110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7pPr>
            <a:lvl8pPr marL="3024133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8pPr>
            <a:lvl9pPr marL="3456147" indent="0">
              <a:buNone/>
              <a:defRPr sz="13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87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87"/>
            <a:ext cx="5384800" cy="4525962"/>
          </a:xfrm>
        </p:spPr>
        <p:txBody>
          <a:bodyPr/>
          <a:lstStyle>
            <a:lvl1pPr>
              <a:defRPr sz="2718"/>
            </a:lvl1pPr>
            <a:lvl2pPr>
              <a:defRPr sz="2330"/>
            </a:lvl2pPr>
            <a:lvl3pPr>
              <a:defRPr sz="1941"/>
            </a:lvl3pPr>
            <a:lvl4pPr>
              <a:defRPr sz="1747"/>
            </a:lvl4pPr>
            <a:lvl5pPr>
              <a:defRPr sz="1747"/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87"/>
            <a:ext cx="5384800" cy="4525962"/>
          </a:xfrm>
        </p:spPr>
        <p:txBody>
          <a:bodyPr/>
          <a:lstStyle>
            <a:lvl1pPr>
              <a:defRPr sz="2718"/>
            </a:lvl1pPr>
            <a:lvl2pPr>
              <a:defRPr sz="2330"/>
            </a:lvl2pPr>
            <a:lvl3pPr>
              <a:defRPr sz="1941"/>
            </a:lvl3pPr>
            <a:lvl4pPr>
              <a:defRPr sz="1747"/>
            </a:lvl4pPr>
            <a:lvl5pPr>
              <a:defRPr sz="1747"/>
            </a:lvl5pPr>
            <a:lvl6pPr>
              <a:defRPr sz="1747"/>
            </a:lvl6pPr>
            <a:lvl7pPr>
              <a:defRPr sz="1747"/>
            </a:lvl7pPr>
            <a:lvl8pPr>
              <a:defRPr sz="1747"/>
            </a:lvl8pPr>
            <a:lvl9pPr>
              <a:defRPr sz="17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873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8" cy="63976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32027" indent="0">
              <a:buNone/>
              <a:defRPr sz="1941" b="1"/>
            </a:lvl2pPr>
            <a:lvl3pPr marL="864037" indent="0">
              <a:buNone/>
              <a:defRPr sz="1747" b="1"/>
            </a:lvl3pPr>
            <a:lvl4pPr marL="1296061" indent="0">
              <a:buNone/>
              <a:defRPr sz="1456" b="1"/>
            </a:lvl4pPr>
            <a:lvl5pPr marL="1728080" indent="0">
              <a:buNone/>
              <a:defRPr sz="1456" b="1"/>
            </a:lvl5pPr>
            <a:lvl6pPr marL="2160092" indent="0">
              <a:buNone/>
              <a:defRPr sz="1456" b="1"/>
            </a:lvl6pPr>
            <a:lvl7pPr marL="2592110" indent="0">
              <a:buNone/>
              <a:defRPr sz="1456" b="1"/>
            </a:lvl7pPr>
            <a:lvl8pPr marL="3024133" indent="0">
              <a:buNone/>
              <a:defRPr sz="1456" b="1"/>
            </a:lvl8pPr>
            <a:lvl9pPr marL="3456147" indent="0">
              <a:buNone/>
              <a:defRPr sz="14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8" cy="3951288"/>
          </a:xfrm>
        </p:spPr>
        <p:txBody>
          <a:bodyPr/>
          <a:lstStyle>
            <a:lvl1pPr>
              <a:defRPr sz="2330"/>
            </a:lvl1pPr>
            <a:lvl2pPr>
              <a:defRPr sz="1941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6" y="1535113"/>
            <a:ext cx="5389034" cy="63976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32027" indent="0">
              <a:buNone/>
              <a:defRPr sz="1941" b="1"/>
            </a:lvl2pPr>
            <a:lvl3pPr marL="864037" indent="0">
              <a:buNone/>
              <a:defRPr sz="1747" b="1"/>
            </a:lvl3pPr>
            <a:lvl4pPr marL="1296061" indent="0">
              <a:buNone/>
              <a:defRPr sz="1456" b="1"/>
            </a:lvl4pPr>
            <a:lvl5pPr marL="1728080" indent="0">
              <a:buNone/>
              <a:defRPr sz="1456" b="1"/>
            </a:lvl5pPr>
            <a:lvl6pPr marL="2160092" indent="0">
              <a:buNone/>
              <a:defRPr sz="1456" b="1"/>
            </a:lvl6pPr>
            <a:lvl7pPr marL="2592110" indent="0">
              <a:buNone/>
              <a:defRPr sz="1456" b="1"/>
            </a:lvl7pPr>
            <a:lvl8pPr marL="3024133" indent="0">
              <a:buNone/>
              <a:defRPr sz="1456" b="1"/>
            </a:lvl8pPr>
            <a:lvl9pPr marL="3456147" indent="0">
              <a:buNone/>
              <a:defRPr sz="14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6" y="2174876"/>
            <a:ext cx="5389034" cy="3951288"/>
          </a:xfrm>
        </p:spPr>
        <p:txBody>
          <a:bodyPr/>
          <a:lstStyle>
            <a:lvl1pPr>
              <a:defRPr sz="2330"/>
            </a:lvl1pPr>
            <a:lvl2pPr>
              <a:defRPr sz="1941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436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15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89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191"/>
            <a:ext cx="4011084" cy="1162051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0"/>
            <a:ext cx="4011084" cy="4691063"/>
          </a:xfrm>
        </p:spPr>
        <p:txBody>
          <a:bodyPr/>
          <a:lstStyle>
            <a:lvl1pPr marL="0" indent="0">
              <a:buNone/>
              <a:defRPr sz="1359"/>
            </a:lvl1pPr>
            <a:lvl2pPr marL="432027" indent="0">
              <a:buNone/>
              <a:defRPr sz="1068"/>
            </a:lvl2pPr>
            <a:lvl3pPr marL="864037" indent="0">
              <a:buNone/>
              <a:defRPr sz="971"/>
            </a:lvl3pPr>
            <a:lvl4pPr marL="1296061" indent="0">
              <a:buNone/>
              <a:defRPr sz="874"/>
            </a:lvl4pPr>
            <a:lvl5pPr marL="1728080" indent="0">
              <a:buNone/>
              <a:defRPr sz="874"/>
            </a:lvl5pPr>
            <a:lvl6pPr marL="2160092" indent="0">
              <a:buNone/>
              <a:defRPr sz="874"/>
            </a:lvl6pPr>
            <a:lvl7pPr marL="2592110" indent="0">
              <a:buNone/>
              <a:defRPr sz="874"/>
            </a:lvl7pPr>
            <a:lvl8pPr marL="3024133" indent="0">
              <a:buNone/>
              <a:defRPr sz="874"/>
            </a:lvl8pPr>
            <a:lvl9pPr marL="3456147" indent="0">
              <a:buNone/>
              <a:defRPr sz="8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63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A420-8C59-F343-BD70-584C390D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B7B69-6F79-4747-AAED-54216465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FE994-D607-6540-8DD8-102C9BBD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E3FE-99CD-BE40-A7C4-C5D3C40D8C94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39336-DD26-2B4E-9D7B-33F76B5B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E06A3-FCF4-8047-990E-D7E1222F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804-D4B5-8B4C-A405-272376BD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0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4"/>
            <a:ext cx="7315200" cy="566737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06"/>
            </a:lvl1pPr>
            <a:lvl2pPr marL="432027" indent="0">
              <a:buNone/>
              <a:defRPr sz="2718"/>
            </a:lvl2pPr>
            <a:lvl3pPr marL="864037" indent="0">
              <a:buNone/>
              <a:defRPr sz="2330"/>
            </a:lvl3pPr>
            <a:lvl4pPr marL="1296061" indent="0">
              <a:buNone/>
              <a:defRPr sz="1941"/>
            </a:lvl4pPr>
            <a:lvl5pPr marL="1728080" indent="0">
              <a:buNone/>
              <a:defRPr sz="1941"/>
            </a:lvl5pPr>
            <a:lvl6pPr marL="2160092" indent="0">
              <a:buNone/>
              <a:defRPr sz="1941"/>
            </a:lvl6pPr>
            <a:lvl7pPr marL="2592110" indent="0">
              <a:buNone/>
              <a:defRPr sz="1941"/>
            </a:lvl7pPr>
            <a:lvl8pPr marL="3024133" indent="0">
              <a:buNone/>
              <a:defRPr sz="1941"/>
            </a:lvl8pPr>
            <a:lvl9pPr marL="3456147" indent="0">
              <a:buNone/>
              <a:defRPr sz="19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</p:spPr>
        <p:txBody>
          <a:bodyPr/>
          <a:lstStyle>
            <a:lvl1pPr marL="0" indent="0">
              <a:buNone/>
              <a:defRPr sz="1359"/>
            </a:lvl1pPr>
            <a:lvl2pPr marL="432027" indent="0">
              <a:buNone/>
              <a:defRPr sz="1068"/>
            </a:lvl2pPr>
            <a:lvl3pPr marL="864037" indent="0">
              <a:buNone/>
              <a:defRPr sz="971"/>
            </a:lvl3pPr>
            <a:lvl4pPr marL="1296061" indent="0">
              <a:buNone/>
              <a:defRPr sz="874"/>
            </a:lvl4pPr>
            <a:lvl5pPr marL="1728080" indent="0">
              <a:buNone/>
              <a:defRPr sz="874"/>
            </a:lvl5pPr>
            <a:lvl6pPr marL="2160092" indent="0">
              <a:buNone/>
              <a:defRPr sz="874"/>
            </a:lvl6pPr>
            <a:lvl7pPr marL="2592110" indent="0">
              <a:buNone/>
              <a:defRPr sz="874"/>
            </a:lvl7pPr>
            <a:lvl8pPr marL="3024133" indent="0">
              <a:buNone/>
              <a:defRPr sz="874"/>
            </a:lvl8pPr>
            <a:lvl9pPr marL="3456147" indent="0">
              <a:buNone/>
              <a:defRPr sz="87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807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36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475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4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8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6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3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6718-8AE8-074C-8268-32475CBF19C4}" type="datetime1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A101-C368-3B48-BFD2-E902A92E2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7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DD0772-7217-B24D-A572-2AA2048D5FC2}" type="datetime1">
              <a:rPr lang="en-US">
                <a:solidFill>
                  <a:srgbClr val="000000"/>
                </a:solidFill>
              </a:rPr>
              <a:pPr>
                <a:defRPr/>
              </a:pPr>
              <a:t>12/8/21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5F5B1B-FBA0-5A41-B2F2-38BDEEEDCC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75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02ED9-024A-5E44-9CB7-9999B95D50CD}" type="datetime1">
              <a:rPr lang="en-US"/>
              <a:pPr/>
              <a:t>12/8/21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33C9-68E0-5D43-A126-6B20C91DA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58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9142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514ACCE-820F-154A-99F4-F03B5E3725F2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9142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9142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D7E399-F225-0047-A39B-373A5F269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0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71FDE-C359-E744-9FB1-254F35892763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84361-4A2C-7A42-96DF-FCE2DC4D6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05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72E3-88E2-864B-88F2-4ACC329A7969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7DB8-B881-8B41-9328-BC9B604E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814F-8D45-2841-9DD5-A4B60FED429D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5E58-48FC-4141-9B5B-A0DD77021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3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8761B-9A74-FA43-B5AF-75CF3931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761F-FDBC-1F43-A202-56FFBBC6A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F997F-7A16-0443-A7C4-9F2FB17F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E3FE-99CD-BE40-A7C4-C5D3C40D8C94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0F489-CE8D-5641-861D-58DE7D7E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FAC89-6CBC-BA41-9B9D-DB920893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804-D4B5-8B4C-A405-272376BD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80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D73C-73E4-7349-A4D2-F3DBA36606F3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76A3-D650-8648-A15B-BAB52D7AA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80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0D891-5C19-5D4A-9D31-B708DA3E3A73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0538-0DD2-6B4F-8F29-2BDA492AF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8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0C1C-146C-6146-BAE3-7D38A62C8E49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5C7CA-A16C-2649-BB9B-58DF27A6D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B6EE-2400-8641-A8B9-D6A99B5CD2CC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2368F-A98B-8B42-8D0D-3BB1AF2D3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59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0063-29FF-0F46-BE9D-4CD77D3EE0D8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D57E-EB6B-5145-BA64-501706DD6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2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4C50-CF8F-3F46-9F8C-07475C13C62F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1584-E53E-5F4B-8FAD-B170C4516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47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633BE-B1FC-7A43-A32A-13553F52E45F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D042-C3E2-B140-AEDF-3E135E948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68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85C9A-CCEE-BB40-A1C0-4577943BE1D0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EA91-1913-EB4C-BA58-10449BA98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61AC-F7C8-FD46-B721-6EF5FFC4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0ABD9-5F0A-8548-8AEA-8266BDA0D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2183A-D939-BB42-91B3-60296FB78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1231C-FDF4-954E-AAEC-1D1901AA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E3FE-99CD-BE40-A7C4-C5D3C40D8C94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5AA73-27BF-2146-8761-F2E2F35D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05571-FA50-4F45-A7A3-0295A48C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804-D4B5-8B4C-A405-272376BD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6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CAD6-1D9F-4D47-B8E4-D91F4765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D14A0-33A7-3141-899B-467C70F48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8D340-5ED9-E743-A4B9-10A26B1C9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56096-0AC8-FC4E-8D57-DB088E57A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718EF-D5EB-DC4F-9080-DD7277870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F7B86-5C85-7042-BC30-E712C1D4F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E3FE-99CD-BE40-A7C4-C5D3C40D8C94}" type="datetimeFigureOut">
              <a:rPr lang="en-US" smtClean="0"/>
              <a:t>12/8/21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0D81F-6968-9C48-A494-DFDF60C9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564C5-714F-CA40-9314-54CCB770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804-D4B5-8B4C-A405-272376BD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6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8AEF-CDB5-FE47-BF2C-5FE62568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D4CFC-7EC7-F54B-9608-B12B5A17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E3FE-99CD-BE40-A7C4-C5D3C40D8C94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D93FE-FC71-A44A-9F54-2110AD2C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D0D91-72D9-EA4D-9C02-BE42FC29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804-D4B5-8B4C-A405-272376BD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8039A-A353-7441-B970-C86BC40E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E3FE-99CD-BE40-A7C4-C5D3C40D8C94}" type="datetimeFigureOut">
              <a:rPr lang="en-US" smtClean="0"/>
              <a:t>12/8/21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A78B7-629B-B040-8317-C2A897D0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F6E21-A10E-B14C-A638-DFB086D3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804-D4B5-8B4C-A405-272376BD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2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789B-FA9B-D14B-8246-10727158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5450D-0E4C-B148-B911-A4712F34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B093A-1B7C-1E48-A517-CF69ED6A3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6736E-6A3B-1240-8487-C52432A8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E3FE-99CD-BE40-A7C4-C5D3C40D8C94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5ADA6-6F35-2047-8B3C-7995DF77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91DE1-040F-E44C-8CE6-E2BB61CF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804-D4B5-8B4C-A405-272376BD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526-059D-2E45-B578-0E8DBA38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ACB27-10BF-A140-9E56-B77C4B956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C06A9-9CAC-4949-A535-9B86C2BE2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3EEE6-97C3-7D46-88CF-9FB0D88D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E3FE-99CD-BE40-A7C4-C5D3C40D8C94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E0F19-D629-5049-82FC-09937872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4AEBE-DAA8-3F41-B9D1-C05F092C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D804-D4B5-8B4C-A405-272376BD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4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6CB6F-06AA-6E4A-A4CB-698D0F5E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9114E-8147-764A-941E-ADEC13664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E71B5-CBDA-F34E-A053-EED0CB14A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E3FE-99CD-BE40-A7C4-C5D3C40D8C94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B8DCB-2613-E441-8C84-42855418B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B2D48-0FEE-894E-8684-3A2A253DC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D804-D4B5-8B4C-A405-272376BDC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8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89035" tIns="44524" rIns="89035" bIns="4452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87"/>
            <a:ext cx="10972800" cy="4525962"/>
          </a:xfrm>
          <a:prstGeom prst="rect">
            <a:avLst/>
          </a:prstGeom>
        </p:spPr>
        <p:txBody>
          <a:bodyPr vert="horz" lIns="89035" tIns="44524" rIns="89035" bIns="44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6"/>
          </a:xfrm>
          <a:prstGeom prst="rect">
            <a:avLst/>
          </a:prstGeom>
        </p:spPr>
        <p:txBody>
          <a:bodyPr vert="horz" lIns="89035" tIns="44524" rIns="89035" bIns="44524" rtlCol="0" anchor="ctr"/>
          <a:lstStyle>
            <a:lvl1pPr algn="l">
              <a:defRPr sz="10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027" eaLnBrk="1" fontAlgn="auto" hangingPunct="1">
              <a:spcBef>
                <a:spcPts val="0"/>
              </a:spcBef>
              <a:spcAft>
                <a:spcPts val="0"/>
              </a:spcAft>
            </a:pPr>
            <a:fld id="{CD7C462E-ED4A-5E4B-A119-0BBD69A640B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defTabSz="432027" eaLnBrk="1" fontAlgn="auto" hangingPunct="1">
                <a:spcBef>
                  <a:spcPts val="0"/>
                </a:spcBef>
                <a:spcAft>
                  <a:spcPts val="0"/>
                </a:spcAft>
              </a:pPr>
              <a:t>12/8/21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6"/>
          </a:xfrm>
          <a:prstGeom prst="rect">
            <a:avLst/>
          </a:prstGeom>
        </p:spPr>
        <p:txBody>
          <a:bodyPr vert="horz" lIns="89035" tIns="44524" rIns="89035" bIns="44524" rtlCol="0" anchor="ctr"/>
          <a:lstStyle>
            <a:lvl1pPr algn="ctr">
              <a:defRPr sz="10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02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6"/>
          </a:xfrm>
          <a:prstGeom prst="rect">
            <a:avLst/>
          </a:prstGeom>
        </p:spPr>
        <p:txBody>
          <a:bodyPr vert="horz" lIns="89035" tIns="44524" rIns="89035" bIns="44524" rtlCol="0" anchor="ctr"/>
          <a:lstStyle>
            <a:lvl1pPr algn="r">
              <a:defRPr sz="10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2027" eaLnBrk="1" fontAlgn="auto" hangingPunct="1">
              <a:spcBef>
                <a:spcPts val="0"/>
              </a:spcBef>
              <a:spcAft>
                <a:spcPts val="0"/>
              </a:spcAft>
            </a:pPr>
            <a:fld id="{3BE816A2-E2C1-8544-80A1-E43DFDE08E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defTabSz="43202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3860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32027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14" indent="-324014" algn="l" defTabSz="432027" rtl="0" eaLnBrk="1" latinLnBrk="0" hangingPunct="1">
        <a:spcBef>
          <a:spcPct val="20000"/>
        </a:spcBef>
        <a:buFont typeface="Arial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02022" indent="-270004" algn="l" defTabSz="432027" rtl="0" eaLnBrk="1" latinLnBrk="0" hangingPunct="1">
        <a:spcBef>
          <a:spcPct val="20000"/>
        </a:spcBef>
        <a:buFont typeface="Arial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50" indent="-216034" algn="l" defTabSz="432027" rtl="0" eaLnBrk="1" latinLnBrk="0" hangingPunct="1">
        <a:spcBef>
          <a:spcPct val="20000"/>
        </a:spcBef>
        <a:buFont typeface="Arial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9" indent="-216034" algn="l" defTabSz="432027" rtl="0" eaLnBrk="1" latinLnBrk="0" hangingPunct="1">
        <a:spcBef>
          <a:spcPct val="20000"/>
        </a:spcBef>
        <a:buFont typeface="Arial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81" indent="-216034" algn="l" defTabSz="432027" rtl="0" eaLnBrk="1" latinLnBrk="0" hangingPunct="1">
        <a:spcBef>
          <a:spcPct val="20000"/>
        </a:spcBef>
        <a:buFont typeface="Arial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376102" indent="-216034" algn="l" defTabSz="43202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08122" indent="-216034" algn="l" defTabSz="43202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240131" indent="-216034" algn="l" defTabSz="43202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672160" indent="-216034" algn="l" defTabSz="43202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2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32027" algn="l" defTabSz="43202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64037" algn="l" defTabSz="43202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296061" algn="l" defTabSz="43202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28080" algn="l" defTabSz="43202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160092" algn="l" defTabSz="43202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592110" algn="l" defTabSz="43202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024133" algn="l" defTabSz="43202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456147" algn="l" defTabSz="43202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610041" y="274544"/>
            <a:ext cx="1097203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07" tIns="45059" rIns="90107" bIns="45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041" y="1599643"/>
            <a:ext cx="10972030" cy="45271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07" tIns="45059" rIns="90107" bIns="45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025" y="6356537"/>
            <a:ext cx="2844030" cy="365592"/>
          </a:xfrm>
          <a:prstGeom prst="rect">
            <a:avLst/>
          </a:prstGeom>
        </p:spPr>
        <p:txBody>
          <a:bodyPr vert="horz" wrap="square" lIns="90107" tIns="45059" rIns="90107" bIns="45059" numCol="1" anchor="ctr" anchorCtr="0" compatLnSpc="1">
            <a:prstTxWarp prst="textNoShape">
              <a:avLst/>
            </a:prstTxWarp>
          </a:bodyPr>
          <a:lstStyle>
            <a:lvl1pPr>
              <a:defRPr sz="1165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884121" eaLnBrk="1" hangingPunct="1">
              <a:defRPr/>
            </a:pPr>
            <a:fld id="{AB834888-A11C-0E46-97B4-504EC0D4A7D6}" type="datetime1">
              <a:rPr lang="en-US" smtClean="0">
                <a:ea typeface="ＭＳ Ｐゴシック" charset="0"/>
                <a:cs typeface="ＭＳ Ｐゴシック" charset="0"/>
              </a:rPr>
              <a:pPr defTabSz="884121" eaLnBrk="1" hangingPunct="1">
                <a:defRPr/>
              </a:pPr>
              <a:t>12/8/21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041" y="6356537"/>
            <a:ext cx="3860030" cy="365592"/>
          </a:xfrm>
          <a:prstGeom prst="rect">
            <a:avLst/>
          </a:prstGeom>
        </p:spPr>
        <p:txBody>
          <a:bodyPr vert="horz" wrap="square" lIns="90107" tIns="45059" rIns="90107" bIns="45059" numCol="1" anchor="ctr" anchorCtr="0" compatLnSpc="1">
            <a:prstTxWarp prst="textNoShape">
              <a:avLst/>
            </a:prstTxWarp>
          </a:bodyPr>
          <a:lstStyle>
            <a:lvl1pPr algn="ctr">
              <a:defRPr sz="1165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884121" eaLnBrk="1" hangingPunct="1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041" y="6356537"/>
            <a:ext cx="2844030" cy="365592"/>
          </a:xfrm>
          <a:prstGeom prst="rect">
            <a:avLst/>
          </a:prstGeom>
        </p:spPr>
        <p:txBody>
          <a:bodyPr vert="horz" wrap="square" lIns="90107" tIns="45059" rIns="90107" bIns="45059" numCol="1" anchor="ctr" anchorCtr="0" compatLnSpc="1">
            <a:prstTxWarp prst="textNoShape">
              <a:avLst/>
            </a:prstTxWarp>
          </a:bodyPr>
          <a:lstStyle>
            <a:lvl1pPr algn="r">
              <a:defRPr sz="1165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884121" eaLnBrk="1" hangingPunct="1">
              <a:defRPr/>
            </a:pPr>
            <a:fld id="{62374FF7-4366-E94F-BE41-7ACAD5961505}" type="slidenum">
              <a:rPr lang="en-US" smtClean="0">
                <a:ea typeface="ＭＳ Ｐゴシック" charset="0"/>
                <a:cs typeface="ＭＳ Ｐゴシック" charset="0"/>
              </a:rPr>
              <a:pPr defTabSz="884121" eaLnBrk="1" hangingPunct="1"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xStyles>
    <p:titleStyle>
      <a:lvl1pPr algn="ctr" defTabSz="433587" rtl="0" eaLnBrk="0" fontAlgn="base" hangingPunct="0">
        <a:spcBef>
          <a:spcPct val="0"/>
        </a:spcBef>
        <a:spcAft>
          <a:spcPct val="0"/>
        </a:spcAft>
        <a:defRPr sz="4271" kern="1200">
          <a:solidFill>
            <a:schemeClr val="tx1"/>
          </a:solidFill>
          <a:latin typeface="+mj-lt"/>
          <a:ea typeface="ＭＳ Ｐゴシック" pitchFamily="-116" charset="-128"/>
          <a:cs typeface="ＭＳ Ｐゴシック" pitchFamily="-116" charset="-128"/>
        </a:defRPr>
      </a:lvl1pPr>
      <a:lvl2pPr algn="ctr" defTabSz="433587" rtl="0" eaLnBrk="0" fontAlgn="base" hangingPunct="0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itchFamily="-116" charset="0"/>
          <a:ea typeface="ＭＳ Ｐゴシック" pitchFamily="-116" charset="-128"/>
          <a:cs typeface="ＭＳ Ｐゴシック" pitchFamily="-116" charset="-128"/>
        </a:defRPr>
      </a:lvl2pPr>
      <a:lvl3pPr algn="ctr" defTabSz="433587" rtl="0" eaLnBrk="0" fontAlgn="base" hangingPunct="0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itchFamily="-116" charset="0"/>
          <a:ea typeface="ＭＳ Ｐゴシック" pitchFamily="-116" charset="-128"/>
          <a:cs typeface="ＭＳ Ｐゴシック" pitchFamily="-116" charset="-128"/>
        </a:defRPr>
      </a:lvl3pPr>
      <a:lvl4pPr algn="ctr" defTabSz="433587" rtl="0" eaLnBrk="0" fontAlgn="base" hangingPunct="0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itchFamily="-116" charset="0"/>
          <a:ea typeface="ＭＳ Ｐゴシック" pitchFamily="-116" charset="-128"/>
          <a:cs typeface="ＭＳ Ｐゴシック" pitchFamily="-116" charset="-128"/>
        </a:defRPr>
      </a:lvl4pPr>
      <a:lvl5pPr algn="ctr" defTabSz="433587" rtl="0" eaLnBrk="0" fontAlgn="base" hangingPunct="0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itchFamily="-116" charset="0"/>
          <a:ea typeface="ＭＳ Ｐゴシック" pitchFamily="-116" charset="-128"/>
          <a:cs typeface="ＭＳ Ｐゴシック" pitchFamily="-116" charset="-128"/>
        </a:defRPr>
      </a:lvl5pPr>
      <a:lvl6pPr marL="437297" algn="ctr" defTabSz="437297" rtl="0" fontAlgn="base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itchFamily="-116" charset="0"/>
          <a:ea typeface="ＭＳ Ｐゴシック" pitchFamily="-116" charset="-128"/>
          <a:cs typeface="ＭＳ Ｐゴシック" pitchFamily="-116" charset="-128"/>
        </a:defRPr>
      </a:lvl6pPr>
      <a:lvl7pPr marL="874589" algn="ctr" defTabSz="437297" rtl="0" fontAlgn="base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itchFamily="-116" charset="0"/>
          <a:ea typeface="ＭＳ Ｐゴシック" pitchFamily="-116" charset="-128"/>
          <a:cs typeface="ＭＳ Ｐゴシック" pitchFamily="-116" charset="-128"/>
        </a:defRPr>
      </a:lvl7pPr>
      <a:lvl8pPr marL="1311846" algn="ctr" defTabSz="437297" rtl="0" fontAlgn="base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itchFamily="-116" charset="0"/>
          <a:ea typeface="ＭＳ Ｐゴシック" pitchFamily="-116" charset="-128"/>
          <a:cs typeface="ＭＳ Ｐゴシック" pitchFamily="-116" charset="-128"/>
        </a:defRPr>
      </a:lvl8pPr>
      <a:lvl9pPr marL="1749124" algn="ctr" defTabSz="437297" rtl="0" fontAlgn="base">
        <a:spcBef>
          <a:spcPct val="0"/>
        </a:spcBef>
        <a:spcAft>
          <a:spcPct val="0"/>
        </a:spcAft>
        <a:defRPr sz="4271">
          <a:solidFill>
            <a:schemeClr val="tx1"/>
          </a:solidFill>
          <a:latin typeface="Calibri" pitchFamily="-116" charset="0"/>
          <a:ea typeface="ＭＳ Ｐゴシック" pitchFamily="-116" charset="-128"/>
          <a:cs typeface="ＭＳ Ｐゴシック" pitchFamily="-116" charset="-128"/>
        </a:defRPr>
      </a:lvl9pPr>
    </p:titleStyle>
    <p:bodyStyle>
      <a:lvl1pPr marL="324843" indent="-324843" algn="l" defTabSz="43358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6" kern="1200">
          <a:solidFill>
            <a:schemeClr val="tx1"/>
          </a:solidFill>
          <a:latin typeface="+mn-lt"/>
          <a:ea typeface="ＭＳ Ｐゴシック" pitchFamily="-116" charset="-128"/>
          <a:cs typeface="ＭＳ Ｐゴシック" pitchFamily="-116" charset="-128"/>
        </a:defRPr>
      </a:lvl1pPr>
      <a:lvl2pPr marL="708886" indent="-269788" algn="l" defTabSz="43358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18" kern="1200">
          <a:solidFill>
            <a:schemeClr val="tx1"/>
          </a:solidFill>
          <a:latin typeface="+mn-lt"/>
          <a:ea typeface="ＭＳ Ｐゴシック" pitchFamily="-116" charset="-128"/>
          <a:cs typeface="+mn-cs"/>
        </a:defRPr>
      </a:lvl2pPr>
      <a:lvl3pPr marL="1091561" indent="-216109" algn="l" defTabSz="43358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30" kern="1200">
          <a:solidFill>
            <a:schemeClr val="tx1"/>
          </a:solidFill>
          <a:latin typeface="+mn-lt"/>
          <a:ea typeface="ＭＳ Ｐゴシック" pitchFamily="-116" charset="-128"/>
          <a:cs typeface="+mn-cs"/>
        </a:defRPr>
      </a:lvl3pPr>
      <a:lvl4pPr marL="1526524" indent="-216109" algn="l" defTabSz="43358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41" kern="1200">
          <a:solidFill>
            <a:schemeClr val="tx1"/>
          </a:solidFill>
          <a:latin typeface="+mn-lt"/>
          <a:ea typeface="ＭＳ Ｐゴシック" pitchFamily="-116" charset="-128"/>
          <a:cs typeface="+mn-cs"/>
        </a:defRPr>
      </a:lvl4pPr>
      <a:lvl5pPr marL="1965616" indent="-216109" algn="l" defTabSz="43358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41" kern="1200">
          <a:solidFill>
            <a:schemeClr val="tx1"/>
          </a:solidFill>
          <a:latin typeface="+mn-lt"/>
          <a:ea typeface="ＭＳ Ｐゴシック" pitchFamily="-116" charset="-128"/>
          <a:cs typeface="+mn-cs"/>
        </a:defRPr>
      </a:lvl5pPr>
      <a:lvl6pPr marL="2405034" indent="-218671" algn="l" defTabSz="43729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42315" indent="-218671" algn="l" defTabSz="43729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279591" indent="-218671" algn="l" defTabSz="43729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16871" indent="-218671" algn="l" defTabSz="437297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729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37297" algn="l" defTabSz="43729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74589" algn="l" defTabSz="43729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11846" algn="l" defTabSz="43729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49124" algn="l" defTabSz="43729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186398" algn="l" defTabSz="43729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23673" algn="l" defTabSz="43729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060952" algn="l" defTabSz="43729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498229" algn="l" defTabSz="437297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FD1BB0-8A31-6C49-B30A-B1B1A065D7C0}" type="datetimeFigureOut">
              <a:rPr lang="en-US"/>
              <a:pPr>
                <a:defRPr/>
              </a:pPr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24F023-CE09-CD45-9F8B-D234995E7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1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ogarten@uconn.edu" TargetMode="External"/><Relationship Id="rId4" Type="http://schemas.openxmlformats.org/officeDocument/2006/relationships/hyperlink" Target="https://en.wikipedia.org/wiki/Uncle_S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doi.org/10.1039/C3SC52951G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9/C3SC52951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8948-37C5-394A-9536-467C7CFFC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845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MCB 3421 2021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Class 26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185E0-7537-024A-A992-D8EDA122B778}"/>
              </a:ext>
            </a:extLst>
          </p:cNvPr>
          <p:cNvSpPr txBox="1"/>
          <p:nvPr/>
        </p:nvSpPr>
        <p:spPr>
          <a:xfrm>
            <a:off x="4584111" y="4406632"/>
            <a:ext cx="3023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Review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6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CD525D8-3C4F-1945-A209-9CC753AC2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91" y="416615"/>
            <a:ext cx="5492730" cy="10622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Reminders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E36D-C5D5-A24F-AD3A-E90FDBC2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79" y="790892"/>
            <a:ext cx="5492729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br>
              <a:rPr lang="en-US" sz="2400"/>
            </a:br>
            <a:endParaRPr lang="en-US" sz="2400"/>
          </a:p>
        </p:txBody>
      </p:sp>
      <p:pic>
        <p:nvPicPr>
          <p:cNvPr id="8" name="Picture 7" descr="A child posing for a picture&#10;&#10;Description automatically generated">
            <a:extLst>
              <a:ext uri="{FF2B5EF4-FFF2-40B4-BE49-F238E27FC236}">
                <a16:creationId xmlns:a16="http://schemas.microsoft.com/office/drawing/2014/main" id="{B5833A18-9B5C-E444-9D17-CD705DCE2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3664"/>
          <a:stretch/>
        </p:blipFill>
        <p:spPr>
          <a:xfrm>
            <a:off x="6807324" y="548181"/>
            <a:ext cx="4282296" cy="57297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2F3DB8-EE45-C543-AB0A-90BAC06B0D81}"/>
              </a:ext>
            </a:extLst>
          </p:cNvPr>
          <p:cNvSpPr/>
          <p:nvPr/>
        </p:nvSpPr>
        <p:spPr>
          <a:xfrm>
            <a:off x="7517521" y="3894568"/>
            <a:ext cx="3039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Nice !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7E8257-42B5-9647-9628-B452768BA651}"/>
              </a:ext>
            </a:extLst>
          </p:cNvPr>
          <p:cNvSpPr/>
          <p:nvPr/>
        </p:nvSpPr>
        <p:spPr>
          <a:xfrm>
            <a:off x="7255193" y="4817898"/>
            <a:ext cx="3662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 the SETs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5A0CA-F8BE-9F49-933B-D2D8DB3AC772}"/>
              </a:ext>
            </a:extLst>
          </p:cNvPr>
          <p:cNvSpPr txBox="1"/>
          <p:nvPr/>
        </p:nvSpPr>
        <p:spPr>
          <a:xfrm>
            <a:off x="6350721" y="6452282"/>
            <a:ext cx="551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Columbia from </a:t>
            </a:r>
            <a:r>
              <a:rPr lang="en-US" dirty="0">
                <a:hlinkClick r:id="rId4"/>
              </a:rPr>
              <a:t>https://en.wikipedia.org/wiki/Uncle_Sam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31FCA-BB06-7A4F-B133-9E6ECEA8BBC3}"/>
              </a:ext>
            </a:extLst>
          </p:cNvPr>
          <p:cNvSpPr txBox="1"/>
          <p:nvPr/>
        </p:nvSpPr>
        <p:spPr>
          <a:xfrm>
            <a:off x="857991" y="1955576"/>
            <a:ext cx="4282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Let me know by email (</a:t>
            </a:r>
            <a:r>
              <a:rPr lang="en-US" dirty="0">
                <a:hlinkClick r:id="rId5"/>
              </a:rPr>
              <a:t>gogarten@uconn.edu</a:t>
            </a:r>
            <a:r>
              <a:rPr lang="en-US" dirty="0"/>
              <a:t>), if you will take the exam at the Center for Students with 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notebooks are due before the final on Monday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Take-Home Exam #8 before Friday 10am</a:t>
            </a:r>
          </a:p>
        </p:txBody>
      </p:sp>
    </p:spTree>
    <p:extLst>
      <p:ext uri="{BB962C8B-B14F-4D97-AF65-F5344CB8AC3E}">
        <p14:creationId xmlns:p14="http://schemas.microsoft.com/office/powerpoint/2010/main" val="59714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713" y="46482"/>
            <a:ext cx="5593689" cy="655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6" name="TextBox 2"/>
          <p:cNvSpPr txBox="1">
            <a:spLocks noChangeArrowheads="1"/>
          </p:cNvSpPr>
          <p:nvPr/>
        </p:nvSpPr>
        <p:spPr bwMode="auto">
          <a:xfrm>
            <a:off x="232757" y="192762"/>
            <a:ext cx="3059084" cy="123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603" tIns="40292" rIns="80603" bIns="40292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Homing and Homing Endonucleases in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Inteins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</a:p>
        </p:txBody>
      </p:sp>
      <p:pic>
        <p:nvPicPr>
          <p:cNvPr id="21094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314692" y="2056106"/>
            <a:ext cx="4168588" cy="63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011159" y="1893115"/>
            <a:ext cx="3709147" cy="52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9" name="Rounded Rectangle 1"/>
          <p:cNvSpPr>
            <a:spLocks noChangeArrowheads="1"/>
          </p:cNvSpPr>
          <p:nvPr/>
        </p:nvSpPr>
        <p:spPr bwMode="auto">
          <a:xfrm>
            <a:off x="5062682" y="1446556"/>
            <a:ext cx="173182" cy="28995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1384" tIns="40688" rIns="81384" bIns="40688"/>
          <a:lstStyle/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0950" name="Rounded Rectangle 6"/>
          <p:cNvSpPr>
            <a:spLocks noChangeArrowheads="1"/>
          </p:cNvSpPr>
          <p:nvPr/>
        </p:nvSpPr>
        <p:spPr bwMode="auto">
          <a:xfrm>
            <a:off x="6192207" y="1447322"/>
            <a:ext cx="171739" cy="28995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1384" tIns="40688" rIns="81384" bIns="40688"/>
          <a:lstStyle/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0951" name="Rounded Rectangle 7"/>
          <p:cNvSpPr>
            <a:spLocks noChangeArrowheads="1"/>
          </p:cNvSpPr>
          <p:nvPr/>
        </p:nvSpPr>
        <p:spPr bwMode="auto">
          <a:xfrm>
            <a:off x="5235864" y="4384924"/>
            <a:ext cx="173182" cy="28995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1384" tIns="40688" rIns="81384" bIns="40688"/>
          <a:lstStyle/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0952" name="Rounded Rectangle 8"/>
          <p:cNvSpPr>
            <a:spLocks noChangeArrowheads="1"/>
          </p:cNvSpPr>
          <p:nvPr/>
        </p:nvSpPr>
        <p:spPr bwMode="auto">
          <a:xfrm>
            <a:off x="6345167" y="4381502"/>
            <a:ext cx="171739" cy="28995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1384" tIns="40688" rIns="81384" bIns="40688"/>
          <a:lstStyle/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0953" name="Rounded Rectangle 9"/>
          <p:cNvSpPr>
            <a:spLocks noChangeArrowheads="1"/>
          </p:cNvSpPr>
          <p:nvPr/>
        </p:nvSpPr>
        <p:spPr bwMode="auto">
          <a:xfrm>
            <a:off x="5367194" y="5569883"/>
            <a:ext cx="171739" cy="28995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1384" tIns="40688" rIns="81384" bIns="40688"/>
          <a:lstStyle/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0954" name="Rounded Rectangle 10"/>
          <p:cNvSpPr>
            <a:spLocks noChangeArrowheads="1"/>
          </p:cNvSpPr>
          <p:nvPr/>
        </p:nvSpPr>
        <p:spPr bwMode="auto">
          <a:xfrm>
            <a:off x="6462861" y="5569883"/>
            <a:ext cx="173182" cy="28995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1384" tIns="40688" rIns="81384" bIns="40688"/>
          <a:lstStyle/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0955" name="Rounded Rectangle 11"/>
          <p:cNvSpPr>
            <a:spLocks noChangeArrowheads="1"/>
          </p:cNvSpPr>
          <p:nvPr/>
        </p:nvSpPr>
        <p:spPr bwMode="auto">
          <a:xfrm>
            <a:off x="5367194" y="5986817"/>
            <a:ext cx="171738" cy="28995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1384" tIns="40688" rIns="81384" bIns="40688"/>
          <a:lstStyle/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0956" name="Rounded Rectangle 12"/>
          <p:cNvSpPr>
            <a:spLocks noChangeArrowheads="1"/>
          </p:cNvSpPr>
          <p:nvPr/>
        </p:nvSpPr>
        <p:spPr bwMode="auto">
          <a:xfrm>
            <a:off x="6470077" y="5986817"/>
            <a:ext cx="173182" cy="28995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1384" tIns="40688" rIns="81384" bIns="40688"/>
          <a:lstStyle/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0957" name="Rounded Rectangle 15"/>
          <p:cNvSpPr>
            <a:spLocks noChangeArrowheads="1"/>
          </p:cNvSpPr>
          <p:nvPr/>
        </p:nvSpPr>
        <p:spPr bwMode="auto">
          <a:xfrm>
            <a:off x="574361" y="2948101"/>
            <a:ext cx="171738" cy="28995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1384" tIns="40688" rIns="81384" bIns="40688"/>
          <a:lstStyle/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0958" name="Rounded Rectangle 16"/>
          <p:cNvSpPr>
            <a:spLocks noChangeArrowheads="1"/>
          </p:cNvSpPr>
          <p:nvPr/>
        </p:nvSpPr>
        <p:spPr bwMode="auto">
          <a:xfrm>
            <a:off x="571474" y="3562950"/>
            <a:ext cx="171738" cy="289952"/>
          </a:xfrm>
          <a:prstGeom prst="roundRect">
            <a:avLst>
              <a:gd name="adj" fmla="val 16667"/>
            </a:avLst>
          </a:prstGeom>
          <a:solidFill>
            <a:srgbClr val="72BF8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1384" tIns="40688" rIns="81384" bIns="40688"/>
          <a:lstStyle/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0959" name="TextBox 2"/>
          <p:cNvSpPr txBox="1">
            <a:spLocks noChangeArrowheads="1"/>
          </p:cNvSpPr>
          <p:nvPr/>
        </p:nvSpPr>
        <p:spPr bwMode="auto">
          <a:xfrm>
            <a:off x="822661" y="2800954"/>
            <a:ext cx="2189179" cy="5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384" tIns="40688" rIns="81384" bIns="40688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Self Splicing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Domain</a:t>
            </a:r>
          </a:p>
        </p:txBody>
      </p:sp>
      <p:sp>
        <p:nvSpPr>
          <p:cNvPr id="210960" name="TextBox 19"/>
          <p:cNvSpPr txBox="1">
            <a:spLocks noChangeArrowheads="1"/>
          </p:cNvSpPr>
          <p:nvPr/>
        </p:nvSpPr>
        <p:spPr bwMode="auto">
          <a:xfrm>
            <a:off x="822588" y="3434083"/>
            <a:ext cx="2281925" cy="5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384" tIns="40688" rIns="81384" bIns="40688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Homing Endonuclease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5562B-E879-024A-A007-21BBA798FA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4" y="4177798"/>
            <a:ext cx="206154" cy="2948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4F2ECB-8CD0-5540-8820-F72D544D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201" y="4080936"/>
            <a:ext cx="2281925" cy="5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384" tIns="40688" rIns="81384" bIns="40688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813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Homing Endonuclease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Recognition Site </a:t>
            </a:r>
          </a:p>
        </p:txBody>
      </p:sp>
    </p:spTree>
    <p:extLst>
      <p:ext uri="{BB962C8B-B14F-4D97-AF65-F5344CB8AC3E}">
        <p14:creationId xmlns:p14="http://schemas.microsoft.com/office/powerpoint/2010/main" val="10407341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F0A4E-66A4-8F4C-9F14-ADA4FC3D5BF2}"/>
              </a:ext>
            </a:extLst>
          </p:cNvPr>
          <p:cNvSpPr/>
          <p:nvPr/>
        </p:nvSpPr>
        <p:spPr>
          <a:xfrm>
            <a:off x="1253067" y="0"/>
            <a:ext cx="9635066" cy="689368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865" name="Group 23"/>
          <p:cNvGrpSpPr>
            <a:grpSpLocks/>
          </p:cNvGrpSpPr>
          <p:nvPr/>
        </p:nvGrpSpPr>
        <p:grpSpPr bwMode="auto">
          <a:xfrm>
            <a:off x="2153072" y="3831152"/>
            <a:ext cx="3493113" cy="2370488"/>
            <a:chOff x="319047" y="842954"/>
            <a:chExt cx="3598614" cy="2443239"/>
          </a:xfrm>
        </p:grpSpPr>
        <p:sp>
          <p:nvSpPr>
            <p:cNvPr id="11" name="Cube 10"/>
            <p:cNvSpPr/>
            <p:nvPr/>
          </p:nvSpPr>
          <p:spPr>
            <a:xfrm>
              <a:off x="412700" y="1470252"/>
              <a:ext cx="590492" cy="328737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02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4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412700" y="2095963"/>
              <a:ext cx="590492" cy="330324"/>
            </a:xfrm>
            <a:prstGeom prst="cub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860000" scaled="0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02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4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Cube 13"/>
            <p:cNvSpPr/>
            <p:nvPr/>
          </p:nvSpPr>
          <p:spPr>
            <a:xfrm>
              <a:off x="412700" y="2693087"/>
              <a:ext cx="590492" cy="328737"/>
            </a:xfrm>
            <a:prstGeom prst="cub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402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4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83" name="TextBox 2"/>
            <p:cNvSpPr txBox="1">
              <a:spLocks noChangeArrowheads="1"/>
            </p:cNvSpPr>
            <p:nvPr/>
          </p:nvSpPr>
          <p:spPr bwMode="auto">
            <a:xfrm>
              <a:off x="1194146" y="1442552"/>
              <a:ext cx="2314891" cy="37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43547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Extein   = Host Protein </a:t>
              </a:r>
            </a:p>
          </p:txBody>
        </p:sp>
        <p:sp>
          <p:nvSpPr>
            <p:cNvPr id="36884" name="TextBox 3"/>
            <p:cNvSpPr txBox="1">
              <a:spLocks noChangeArrowheads="1"/>
            </p:cNvSpPr>
            <p:nvPr/>
          </p:nvSpPr>
          <p:spPr bwMode="auto">
            <a:xfrm>
              <a:off x="319047" y="842954"/>
              <a:ext cx="1155067" cy="40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43547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1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Encoding</a:t>
              </a:r>
            </a:p>
          </p:txBody>
        </p:sp>
        <p:sp>
          <p:nvSpPr>
            <p:cNvPr id="36885" name="TextBox 14"/>
            <p:cNvSpPr txBox="1">
              <a:spLocks noChangeArrowheads="1"/>
            </p:cNvSpPr>
            <p:nvPr/>
          </p:nvSpPr>
          <p:spPr bwMode="auto">
            <a:xfrm>
              <a:off x="1194146" y="2025295"/>
              <a:ext cx="2281269" cy="37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43547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Intein Splicing Domain</a:t>
              </a:r>
            </a:p>
          </p:txBody>
        </p:sp>
        <p:sp>
          <p:nvSpPr>
            <p:cNvPr id="36886" name="TextBox 15"/>
            <p:cNvSpPr txBox="1">
              <a:spLocks noChangeArrowheads="1"/>
            </p:cNvSpPr>
            <p:nvPr/>
          </p:nvSpPr>
          <p:spPr bwMode="auto">
            <a:xfrm>
              <a:off x="1194144" y="2636813"/>
              <a:ext cx="2723517" cy="64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43547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Homing Endonuclease (HE)</a:t>
              </a:r>
            </a:p>
            <a:p>
              <a:pPr marL="0" marR="0" lvl="0" indent="0" algn="l" defTabSz="43547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4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charset="0"/>
                  <a:ea typeface="ＭＳ Ｐゴシック" charset="0"/>
                </a:rPr>
                <a:t> domain</a:t>
              </a:r>
            </a:p>
          </p:txBody>
        </p:sp>
      </p:grpSp>
      <p:sp>
        <p:nvSpPr>
          <p:cNvPr id="36866" name="TextBox 7"/>
          <p:cNvSpPr txBox="1">
            <a:spLocks noChangeArrowheads="1"/>
          </p:cNvSpPr>
          <p:nvPr/>
        </p:nvSpPr>
        <p:spPr bwMode="auto">
          <a:xfrm>
            <a:off x="1840286" y="315026"/>
            <a:ext cx="8502184" cy="98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740" tIns="44369" rIns="88740" bIns="4436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354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 case of </a:t>
            </a:r>
            <a:r>
              <a:rPr kumimoji="0" lang="en-US" sz="233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inteins</a:t>
            </a:r>
            <a:r>
              <a:rPr kumimoji="0" lang="en-US" sz="2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the co-evolution of genes results in</a:t>
            </a:r>
            <a:endParaRPr kumimoji="0" lang="en-US" sz="174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  <a:p>
            <a:pPr marL="0" marR="0" lvl="0" indent="0" algn="l" defTabSz="4354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  <a:p>
            <a:pPr marL="0" marR="0" lvl="0" indent="0" algn="l" defTabSz="4354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8991" y="935972"/>
            <a:ext cx="8331153" cy="2264174"/>
          </a:xfrm>
          <a:prstGeom prst="rect">
            <a:avLst/>
          </a:prstGeom>
          <a:noFill/>
        </p:spPr>
        <p:txBody>
          <a:bodyPr lIns="88740" tIns="44369" rIns="88740" bIns="44369">
            <a:spAutoFit/>
          </a:bodyPr>
          <a:lstStyle/>
          <a:p>
            <a:pPr marL="277324" marR="0" lvl="0" indent="-277324" algn="l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Mutualism </a:t>
            </a: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between splicing and homing endonuclease domain</a:t>
            </a:r>
            <a:b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</a:br>
            <a:endParaRPr kumimoji="0" lang="en-US" sz="174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   </a:t>
            </a:r>
          </a:p>
          <a:p>
            <a:pPr marL="277324" marR="0" lvl="0" indent="-277324" algn="l" defTabSz="440274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Commensalism  </a:t>
            </a: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between host protein and </a:t>
            </a:r>
            <a:r>
              <a:rPr kumimoji="0" lang="en-US" sz="194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intein</a:t>
            </a: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without HE domain</a:t>
            </a:r>
            <a:b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</a:br>
            <a:b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</a:br>
            <a:endParaRPr kumimoji="0" lang="en-US" sz="174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77324" marR="0" lvl="0" indent="-277324" algn="l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9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Parasitism  </a:t>
            </a: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between host protein and </a:t>
            </a:r>
            <a:r>
              <a:rPr kumimoji="0" lang="en-US" sz="194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intein</a:t>
            </a:r>
            <a:r>
              <a:rPr kumimoji="0" lang="en-US" sz="194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with HE </a:t>
            </a:r>
          </a:p>
        </p:txBody>
      </p:sp>
      <p:sp>
        <p:nvSpPr>
          <p:cNvPr id="2" name="Cube 1"/>
          <p:cNvSpPr/>
          <p:nvPr/>
        </p:nvSpPr>
        <p:spPr>
          <a:xfrm>
            <a:off x="1998991" y="3251808"/>
            <a:ext cx="2140183" cy="32048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740" tIns="44369" rIns="88740" bIns="44369" anchor="ctr"/>
          <a:lstStyle/>
          <a:p>
            <a:pPr marL="0" marR="0" lvl="0" indent="0" algn="ctr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be 4"/>
          <p:cNvSpPr/>
          <p:nvPr/>
        </p:nvSpPr>
        <p:spPr>
          <a:xfrm>
            <a:off x="4120684" y="3251808"/>
            <a:ext cx="912159" cy="320488"/>
          </a:xfrm>
          <a:prstGeom prst="cub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86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740" tIns="44369" rIns="88740" bIns="44369" anchor="ctr"/>
          <a:lstStyle/>
          <a:p>
            <a:pPr marL="0" marR="0" lvl="0" indent="0" algn="ctr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be 5"/>
          <p:cNvSpPr/>
          <p:nvPr/>
        </p:nvSpPr>
        <p:spPr>
          <a:xfrm>
            <a:off x="4957343" y="3251808"/>
            <a:ext cx="1540809" cy="320488"/>
          </a:xfrm>
          <a:prstGeom prst="cub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740" tIns="44369" rIns="88740" bIns="44369" anchor="ctr"/>
          <a:lstStyle/>
          <a:p>
            <a:pPr marL="0" marR="0" lvl="0" indent="0" algn="ctr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be 6"/>
          <p:cNvSpPr/>
          <p:nvPr/>
        </p:nvSpPr>
        <p:spPr>
          <a:xfrm>
            <a:off x="6404162" y="3251808"/>
            <a:ext cx="996904" cy="320488"/>
          </a:xfrm>
          <a:prstGeom prst="cub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860000" scaled="0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740" tIns="44369" rIns="88740" bIns="44369" anchor="ctr"/>
          <a:lstStyle/>
          <a:p>
            <a:pPr marL="0" marR="0" lvl="0" indent="0" algn="ctr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be 8"/>
          <p:cNvSpPr/>
          <p:nvPr/>
        </p:nvSpPr>
        <p:spPr>
          <a:xfrm>
            <a:off x="7399525" y="3251808"/>
            <a:ext cx="2311213" cy="32048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740" tIns="44369" rIns="88740" bIns="44369" anchor="ctr"/>
          <a:lstStyle/>
          <a:p>
            <a:pPr marL="0" marR="0" lvl="0" indent="0" algn="ctr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3829471" y="1373561"/>
            <a:ext cx="912159" cy="318948"/>
          </a:xfrm>
          <a:prstGeom prst="cub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86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740" tIns="44369" rIns="88740" bIns="44369" anchor="ctr"/>
          <a:lstStyle/>
          <a:p>
            <a:pPr marL="0" marR="0" lvl="0" indent="0" algn="ctr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4706191" y="1373561"/>
            <a:ext cx="1540809" cy="318948"/>
          </a:xfrm>
          <a:prstGeom prst="cub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740" tIns="44369" rIns="88740" bIns="44369" anchor="ctr"/>
          <a:lstStyle/>
          <a:p>
            <a:pPr marL="0" marR="0" lvl="0" indent="0" algn="ctr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ube 18"/>
          <p:cNvSpPr/>
          <p:nvPr/>
        </p:nvSpPr>
        <p:spPr>
          <a:xfrm>
            <a:off x="6206939" y="1373561"/>
            <a:ext cx="996904" cy="318948"/>
          </a:xfrm>
          <a:prstGeom prst="cub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860000" scaled="0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740" tIns="44369" rIns="88740" bIns="44369" anchor="ctr"/>
          <a:lstStyle/>
          <a:p>
            <a:pPr marL="0" marR="0" lvl="0" indent="0" algn="ctr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2606071" y="2248742"/>
            <a:ext cx="2140183" cy="32048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740" tIns="44369" rIns="88740" bIns="44369" anchor="ctr"/>
          <a:lstStyle/>
          <a:p>
            <a:pPr marL="0" marR="0" lvl="0" indent="0" algn="ctr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4716978" y="2247202"/>
            <a:ext cx="1691809" cy="318947"/>
          </a:xfrm>
          <a:prstGeom prst="cub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86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740" tIns="44369" rIns="88740" bIns="44369" anchor="ctr"/>
          <a:lstStyle/>
          <a:p>
            <a:pPr marL="0" marR="0" lvl="0" indent="0" algn="ctr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6379510" y="2247202"/>
            <a:ext cx="2009215" cy="318947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740" tIns="44369" rIns="88740" bIns="44369" anchor="ctr"/>
          <a:lstStyle/>
          <a:p>
            <a:pPr marL="0" marR="0" lvl="0" indent="0" algn="ctr" defTabSz="440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4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879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698" y="3790923"/>
            <a:ext cx="3798094" cy="28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7595" y="3896340"/>
            <a:ext cx="680443" cy="36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354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1LWS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8525881" y="4884670"/>
            <a:ext cx="3387979" cy="63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3547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Structure from Moure et al. </a:t>
            </a:r>
            <a:r>
              <a:rPr kumimoji="0" lang="is-IS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(2002) </a:t>
            </a:r>
            <a:br>
              <a:rPr kumimoji="0" lang="is-IS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kumimoji="0" lang="is-IS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Nat.Struct.Biol. 9: 764-770</a:t>
            </a:r>
            <a:r>
              <a:rPr kumimoji="0" lang="en-US" sz="17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085900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44CC-D747-E348-9A8E-C7B704B2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9C1CC-194C-8F4E-BB41-BE8FF32886C7}"/>
              </a:ext>
            </a:extLst>
          </p:cNvPr>
          <p:cNvSpPr txBox="1"/>
          <p:nvPr/>
        </p:nvSpPr>
        <p:spPr>
          <a:xfrm>
            <a:off x="1689189" y="5858891"/>
            <a:ext cx="4599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Inteins: nature's gift to protein chemists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Neel H. Shah and Tom W. Muir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142A5-0491-E54D-918C-9EBA9D121378}"/>
              </a:ext>
            </a:extLst>
          </p:cNvPr>
          <p:cNvSpPr txBox="1"/>
          <p:nvPr/>
        </p:nvSpPr>
        <p:spPr>
          <a:xfrm>
            <a:off x="1689189" y="6412889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DOI: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 tooltip="Link to landing page via DOI"/>
              </a:rPr>
              <a:t>10.1039/C3SC52951G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67FE40-076E-864C-BC04-47B496846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329"/>
          <a:stretch/>
        </p:blipFill>
        <p:spPr bwMode="auto">
          <a:xfrm>
            <a:off x="427982" y="1511806"/>
            <a:ext cx="11255135" cy="246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0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be 27">
            <a:extLst>
              <a:ext uri="{FF2B5EF4-FFF2-40B4-BE49-F238E27FC236}">
                <a16:creationId xmlns:a16="http://schemas.microsoft.com/office/drawing/2014/main" id="{8419857C-F733-C947-AECF-E4DC8F6DB340}"/>
              </a:ext>
            </a:extLst>
          </p:cNvPr>
          <p:cNvSpPr/>
          <p:nvPr/>
        </p:nvSpPr>
        <p:spPr>
          <a:xfrm>
            <a:off x="5470252" y="2870600"/>
            <a:ext cx="802260" cy="28059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6ED67724-AF91-3843-BEB3-977D69792630}"/>
              </a:ext>
            </a:extLst>
          </p:cNvPr>
          <p:cNvSpPr/>
          <p:nvPr/>
        </p:nvSpPr>
        <p:spPr>
          <a:xfrm>
            <a:off x="6228155" y="2867544"/>
            <a:ext cx="310852" cy="282593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B69491E8-6746-994C-B9BB-9489017A1153}"/>
              </a:ext>
            </a:extLst>
          </p:cNvPr>
          <p:cNvSpPr/>
          <p:nvPr/>
        </p:nvSpPr>
        <p:spPr>
          <a:xfrm>
            <a:off x="6497725" y="2867543"/>
            <a:ext cx="411204" cy="283647"/>
          </a:xfrm>
          <a:prstGeom prst="cube">
            <a:avLst/>
          </a:prstGeom>
          <a:solidFill>
            <a:srgbClr val="D1CF4E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E93F72CB-7F87-8E4B-90E8-1894E141DCD7}"/>
              </a:ext>
            </a:extLst>
          </p:cNvPr>
          <p:cNvSpPr/>
          <p:nvPr/>
        </p:nvSpPr>
        <p:spPr>
          <a:xfrm>
            <a:off x="6837606" y="2870185"/>
            <a:ext cx="391259" cy="282440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8EE564D2-43A5-D647-A387-DAF96E894B6F}"/>
              </a:ext>
            </a:extLst>
          </p:cNvPr>
          <p:cNvSpPr/>
          <p:nvPr/>
        </p:nvSpPr>
        <p:spPr>
          <a:xfrm>
            <a:off x="1916253" y="2921770"/>
            <a:ext cx="777823" cy="21634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185B9-F046-7A48-8F23-DBFF060C2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484" y="1889"/>
            <a:ext cx="8229600" cy="1143000"/>
          </a:xfrm>
        </p:spPr>
        <p:txBody>
          <a:bodyPr/>
          <a:lstStyle/>
          <a:p>
            <a:r>
              <a:rPr lang="en-US" dirty="0"/>
              <a:t>Split inteins as an example for CNE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A410CA-9B60-C847-B63E-352396CDD585}"/>
              </a:ext>
            </a:extLst>
          </p:cNvPr>
          <p:cNvCxnSpPr>
            <a:cxnSpLocks/>
          </p:cNvCxnSpPr>
          <p:nvPr/>
        </p:nvCxnSpPr>
        <p:spPr>
          <a:xfrm>
            <a:off x="5696873" y="1751745"/>
            <a:ext cx="12600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46FC1A-4B6E-EC4D-9159-7E59FB42A776}"/>
              </a:ext>
            </a:extLst>
          </p:cNvPr>
          <p:cNvSpPr txBox="1"/>
          <p:nvPr/>
        </p:nvSpPr>
        <p:spPr>
          <a:xfrm>
            <a:off x="5539575" y="1022649"/>
            <a:ext cx="168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Transcribed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translated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E19463-9A51-5641-B509-4D0DFA82CD0F}"/>
              </a:ext>
            </a:extLst>
          </p:cNvPr>
          <p:cNvSpPr txBox="1"/>
          <p:nvPr/>
        </p:nvSpPr>
        <p:spPr>
          <a:xfrm>
            <a:off x="8421552" y="961125"/>
            <a:ext cx="224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Functional replicative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polymerase III 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2B64C86D-4FCA-7D4F-BFBA-619D18D85163}"/>
              </a:ext>
            </a:extLst>
          </p:cNvPr>
          <p:cNvSpPr/>
          <p:nvPr/>
        </p:nvSpPr>
        <p:spPr>
          <a:xfrm>
            <a:off x="2890484" y="1710773"/>
            <a:ext cx="1371113" cy="221056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52697836-0463-054F-BBAB-07AE64E0448C}"/>
              </a:ext>
            </a:extLst>
          </p:cNvPr>
          <p:cNvSpPr/>
          <p:nvPr/>
        </p:nvSpPr>
        <p:spPr>
          <a:xfrm>
            <a:off x="2668776" y="2917757"/>
            <a:ext cx="525001" cy="215102"/>
          </a:xfrm>
          <a:prstGeom prst="cub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86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F53D6256-8C31-8C43-97FD-39245D4624B6}"/>
              </a:ext>
            </a:extLst>
          </p:cNvPr>
          <p:cNvSpPr/>
          <p:nvPr/>
        </p:nvSpPr>
        <p:spPr>
          <a:xfrm>
            <a:off x="3157997" y="2917757"/>
            <a:ext cx="709106" cy="215102"/>
          </a:xfrm>
          <a:prstGeom prst="cub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0D226E39-5115-974B-8923-9B9D0CB9663E}"/>
              </a:ext>
            </a:extLst>
          </p:cNvPr>
          <p:cNvSpPr/>
          <p:nvPr/>
        </p:nvSpPr>
        <p:spPr>
          <a:xfrm>
            <a:off x="3833633" y="2917757"/>
            <a:ext cx="524039" cy="215102"/>
          </a:xfrm>
          <a:prstGeom prst="cub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860000" scaled="0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39C07BD6-A91A-B044-A277-BCDA77F7E5CE}"/>
              </a:ext>
            </a:extLst>
          </p:cNvPr>
          <p:cNvSpPr/>
          <p:nvPr/>
        </p:nvSpPr>
        <p:spPr>
          <a:xfrm>
            <a:off x="4327451" y="2917757"/>
            <a:ext cx="517745" cy="21510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D38C3-2E34-374C-96CD-402CBB536605}"/>
              </a:ext>
            </a:extLst>
          </p:cNvPr>
          <p:cNvSpPr txBox="1"/>
          <p:nvPr/>
        </p:nvSpPr>
        <p:spPr>
          <a:xfrm>
            <a:off x="3250469" y="135579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0CBBF0F4-6180-5B49-ACF1-23A6B6EE5530}"/>
              </a:ext>
            </a:extLst>
          </p:cNvPr>
          <p:cNvSpPr/>
          <p:nvPr/>
        </p:nvSpPr>
        <p:spPr>
          <a:xfrm>
            <a:off x="9054238" y="1700539"/>
            <a:ext cx="1155607" cy="24036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C7EA35-C734-E342-962D-16F375385E55}"/>
              </a:ext>
            </a:extLst>
          </p:cNvPr>
          <p:cNvSpPr txBox="1"/>
          <p:nvPr/>
        </p:nvSpPr>
        <p:spPr>
          <a:xfrm>
            <a:off x="2026484" y="2543174"/>
            <a:ext cx="128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A03BDC9-6AD8-6444-9443-B614BAF8B216}"/>
              </a:ext>
            </a:extLst>
          </p:cNvPr>
          <p:cNvCxnSpPr>
            <a:cxnSpLocks/>
          </p:cNvCxnSpPr>
          <p:nvPr/>
        </p:nvCxnSpPr>
        <p:spPr>
          <a:xfrm>
            <a:off x="4907918" y="3025308"/>
            <a:ext cx="4228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be 29">
            <a:extLst>
              <a:ext uri="{FF2B5EF4-FFF2-40B4-BE49-F238E27FC236}">
                <a16:creationId xmlns:a16="http://schemas.microsoft.com/office/drawing/2014/main" id="{9B252EC8-1E20-0E4E-99F3-B27E31A5EE36}"/>
              </a:ext>
            </a:extLst>
          </p:cNvPr>
          <p:cNvSpPr/>
          <p:nvPr/>
        </p:nvSpPr>
        <p:spPr>
          <a:xfrm>
            <a:off x="7184507" y="2867543"/>
            <a:ext cx="802260" cy="287604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64D896-96F9-C64C-8373-F91A75187ABF}"/>
              </a:ext>
            </a:extLst>
          </p:cNvPr>
          <p:cNvCxnSpPr>
            <a:cxnSpLocks/>
          </p:cNvCxnSpPr>
          <p:nvPr/>
        </p:nvCxnSpPr>
        <p:spPr>
          <a:xfrm>
            <a:off x="8084454" y="4685757"/>
            <a:ext cx="6273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be 33">
            <a:extLst>
              <a:ext uri="{FF2B5EF4-FFF2-40B4-BE49-F238E27FC236}">
                <a16:creationId xmlns:a16="http://schemas.microsoft.com/office/drawing/2014/main" id="{7DA1B018-BBA6-6645-A016-81E047D46CF4}"/>
              </a:ext>
            </a:extLst>
          </p:cNvPr>
          <p:cNvSpPr/>
          <p:nvPr/>
        </p:nvSpPr>
        <p:spPr>
          <a:xfrm>
            <a:off x="9010695" y="2890712"/>
            <a:ext cx="1155607" cy="24036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72C5B0-365E-0F47-A435-38A76C3E875A}"/>
              </a:ext>
            </a:extLst>
          </p:cNvPr>
          <p:cNvSpPr txBox="1"/>
          <p:nvPr/>
        </p:nvSpPr>
        <p:spPr>
          <a:xfrm>
            <a:off x="7943221" y="2451142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splicing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72F472-1F3F-104A-BFBC-8BF9A74BEBB2}"/>
              </a:ext>
            </a:extLst>
          </p:cNvPr>
          <p:cNvSpPr txBox="1"/>
          <p:nvPr/>
        </p:nvSpPr>
        <p:spPr>
          <a:xfrm>
            <a:off x="2003339" y="3651579"/>
            <a:ext cx="80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dnaE1</a:t>
            </a: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9019F3F7-942E-DA43-AB3D-3576ED406ED8}"/>
              </a:ext>
            </a:extLst>
          </p:cNvPr>
          <p:cNvSpPr/>
          <p:nvPr/>
        </p:nvSpPr>
        <p:spPr>
          <a:xfrm>
            <a:off x="2720083" y="4063088"/>
            <a:ext cx="525001" cy="215102"/>
          </a:xfrm>
          <a:prstGeom prst="cub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86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09946754-3976-0C4C-8403-21BC55968E17}"/>
              </a:ext>
            </a:extLst>
          </p:cNvPr>
          <p:cNvSpPr/>
          <p:nvPr/>
        </p:nvSpPr>
        <p:spPr>
          <a:xfrm>
            <a:off x="1954804" y="4061850"/>
            <a:ext cx="777823" cy="21634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4B79086B-D719-9248-8A57-48B9A5087A46}"/>
              </a:ext>
            </a:extLst>
          </p:cNvPr>
          <p:cNvSpPr/>
          <p:nvPr/>
        </p:nvSpPr>
        <p:spPr>
          <a:xfrm>
            <a:off x="2216980" y="5164542"/>
            <a:ext cx="524039" cy="215102"/>
          </a:xfrm>
          <a:prstGeom prst="cub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860000" scaled="0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E8D0B9CE-D10E-E748-9FAE-80A1B20B5EB6}"/>
              </a:ext>
            </a:extLst>
          </p:cNvPr>
          <p:cNvSpPr/>
          <p:nvPr/>
        </p:nvSpPr>
        <p:spPr>
          <a:xfrm>
            <a:off x="2710798" y="5164542"/>
            <a:ext cx="517745" cy="21510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33C784-9D6C-4E47-AE66-09B341056752}"/>
              </a:ext>
            </a:extLst>
          </p:cNvPr>
          <p:cNvSpPr txBox="1"/>
          <p:nvPr/>
        </p:nvSpPr>
        <p:spPr>
          <a:xfrm>
            <a:off x="2534428" y="475776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dnaE2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30BD3F2-50E5-6745-9556-9B49138B86FE}"/>
              </a:ext>
            </a:extLst>
          </p:cNvPr>
          <p:cNvCxnSpPr>
            <a:cxnSpLocks/>
          </p:cNvCxnSpPr>
          <p:nvPr/>
        </p:nvCxnSpPr>
        <p:spPr>
          <a:xfrm>
            <a:off x="5164860" y="4186451"/>
            <a:ext cx="305393" cy="327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D3038EA-EA6D-8C45-A9C4-972345A76271}"/>
              </a:ext>
            </a:extLst>
          </p:cNvPr>
          <p:cNvCxnSpPr>
            <a:cxnSpLocks/>
          </p:cNvCxnSpPr>
          <p:nvPr/>
        </p:nvCxnSpPr>
        <p:spPr>
          <a:xfrm>
            <a:off x="3382876" y="4170019"/>
            <a:ext cx="4338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ube 50">
            <a:extLst>
              <a:ext uri="{FF2B5EF4-FFF2-40B4-BE49-F238E27FC236}">
                <a16:creationId xmlns:a16="http://schemas.microsoft.com/office/drawing/2014/main" id="{940DC36A-F74F-8E45-A488-D58206767559}"/>
              </a:ext>
            </a:extLst>
          </p:cNvPr>
          <p:cNvSpPr/>
          <p:nvPr/>
        </p:nvSpPr>
        <p:spPr>
          <a:xfrm>
            <a:off x="3897172" y="4013365"/>
            <a:ext cx="802260" cy="28059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Cube 51">
            <a:extLst>
              <a:ext uri="{FF2B5EF4-FFF2-40B4-BE49-F238E27FC236}">
                <a16:creationId xmlns:a16="http://schemas.microsoft.com/office/drawing/2014/main" id="{2E5FF626-D925-1146-891B-FEE24F5C903E}"/>
              </a:ext>
            </a:extLst>
          </p:cNvPr>
          <p:cNvSpPr/>
          <p:nvPr/>
        </p:nvSpPr>
        <p:spPr>
          <a:xfrm>
            <a:off x="4655075" y="4010309"/>
            <a:ext cx="310852" cy="282593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BCD85127-D101-D14F-9A06-DF8B96D624A5}"/>
              </a:ext>
            </a:extLst>
          </p:cNvPr>
          <p:cNvSpPr/>
          <p:nvPr/>
        </p:nvSpPr>
        <p:spPr>
          <a:xfrm>
            <a:off x="3914695" y="5087007"/>
            <a:ext cx="391259" cy="282440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Cube 53">
            <a:extLst>
              <a:ext uri="{FF2B5EF4-FFF2-40B4-BE49-F238E27FC236}">
                <a16:creationId xmlns:a16="http://schemas.microsoft.com/office/drawing/2014/main" id="{91D21F83-60AE-3249-918C-224F251BF3EB}"/>
              </a:ext>
            </a:extLst>
          </p:cNvPr>
          <p:cNvSpPr/>
          <p:nvPr/>
        </p:nvSpPr>
        <p:spPr>
          <a:xfrm>
            <a:off x="4261596" y="5084365"/>
            <a:ext cx="802260" cy="287604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4FE0AD2-AD90-9F44-8EC3-D44FD598FB11}"/>
              </a:ext>
            </a:extLst>
          </p:cNvPr>
          <p:cNvGrpSpPr/>
          <p:nvPr/>
        </p:nvGrpSpPr>
        <p:grpSpPr>
          <a:xfrm>
            <a:off x="2567486" y="1672751"/>
            <a:ext cx="282658" cy="148551"/>
            <a:chOff x="219826" y="2336800"/>
            <a:chExt cx="282658" cy="14855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29FF88-D11F-9F49-B62B-96AE33B3060D}"/>
                </a:ext>
              </a:extLst>
            </p:cNvPr>
            <p:cNvCxnSpPr>
              <a:cxnSpLocks/>
            </p:cNvCxnSpPr>
            <p:nvPr/>
          </p:nvCxnSpPr>
          <p:spPr>
            <a:xfrm>
              <a:off x="228524" y="2336800"/>
              <a:ext cx="0" cy="1485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F7734F7-B25E-FA4F-B76E-AA7A10A1A588}"/>
                </a:ext>
              </a:extLst>
            </p:cNvPr>
            <p:cNvCxnSpPr/>
            <p:nvPr/>
          </p:nvCxnSpPr>
          <p:spPr>
            <a:xfrm>
              <a:off x="219826" y="2485351"/>
              <a:ext cx="282658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F4BD926-94A9-9E47-B9C6-D6107A64082E}"/>
              </a:ext>
            </a:extLst>
          </p:cNvPr>
          <p:cNvGrpSpPr/>
          <p:nvPr/>
        </p:nvGrpSpPr>
        <p:grpSpPr>
          <a:xfrm>
            <a:off x="1595772" y="2876758"/>
            <a:ext cx="282658" cy="148551"/>
            <a:chOff x="219826" y="2336800"/>
            <a:chExt cx="282658" cy="148551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F7428F5-3096-7C4D-A8E5-B12B42F0D59B}"/>
                </a:ext>
              </a:extLst>
            </p:cNvPr>
            <p:cNvCxnSpPr>
              <a:cxnSpLocks/>
            </p:cNvCxnSpPr>
            <p:nvPr/>
          </p:nvCxnSpPr>
          <p:spPr>
            <a:xfrm>
              <a:off x="228524" y="2336800"/>
              <a:ext cx="0" cy="1485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5A7145D-B0BB-1F47-975F-D98DDE7D9A32}"/>
                </a:ext>
              </a:extLst>
            </p:cNvPr>
            <p:cNvCxnSpPr/>
            <p:nvPr/>
          </p:nvCxnSpPr>
          <p:spPr>
            <a:xfrm>
              <a:off x="219826" y="2485351"/>
              <a:ext cx="282658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A60010E-6056-6B4C-BE79-BD6D6D4A442F}"/>
              </a:ext>
            </a:extLst>
          </p:cNvPr>
          <p:cNvGrpSpPr/>
          <p:nvPr/>
        </p:nvGrpSpPr>
        <p:grpSpPr>
          <a:xfrm>
            <a:off x="1595772" y="4037901"/>
            <a:ext cx="282658" cy="148551"/>
            <a:chOff x="219826" y="2336800"/>
            <a:chExt cx="282658" cy="14855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ED0ACD8-03D1-7543-BA04-C919B2CD41EE}"/>
                </a:ext>
              </a:extLst>
            </p:cNvPr>
            <p:cNvCxnSpPr>
              <a:cxnSpLocks/>
            </p:cNvCxnSpPr>
            <p:nvPr/>
          </p:nvCxnSpPr>
          <p:spPr>
            <a:xfrm>
              <a:off x="228524" y="2336800"/>
              <a:ext cx="0" cy="14855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5B6804D-AA35-7C48-9B2B-9F6008321F8A}"/>
                </a:ext>
              </a:extLst>
            </p:cNvPr>
            <p:cNvCxnSpPr/>
            <p:nvPr/>
          </p:nvCxnSpPr>
          <p:spPr>
            <a:xfrm>
              <a:off x="219826" y="2485351"/>
              <a:ext cx="282658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8C1002D-B472-5B4A-BD25-5F2EADE20D7A}"/>
              </a:ext>
            </a:extLst>
          </p:cNvPr>
          <p:cNvGrpSpPr/>
          <p:nvPr/>
        </p:nvGrpSpPr>
        <p:grpSpPr>
          <a:xfrm>
            <a:off x="1858400" y="5127093"/>
            <a:ext cx="282658" cy="148551"/>
            <a:chOff x="219826" y="2336800"/>
            <a:chExt cx="282658" cy="148551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822387-8B0C-F94A-A3F2-A4295536E968}"/>
                </a:ext>
              </a:extLst>
            </p:cNvPr>
            <p:cNvCxnSpPr>
              <a:cxnSpLocks/>
            </p:cNvCxnSpPr>
            <p:nvPr/>
          </p:nvCxnSpPr>
          <p:spPr>
            <a:xfrm>
              <a:off x="228524" y="2336800"/>
              <a:ext cx="0" cy="148551"/>
            </a:xfrm>
            <a:prstGeom prst="line">
              <a:avLst/>
            </a:prstGeom>
            <a:ln>
              <a:solidFill>
                <a:srgbClr val="FF8B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E54E2BD-47BC-534C-9E71-2E8C4E922DAB}"/>
                </a:ext>
              </a:extLst>
            </p:cNvPr>
            <p:cNvCxnSpPr/>
            <p:nvPr/>
          </p:nvCxnSpPr>
          <p:spPr>
            <a:xfrm>
              <a:off x="219826" y="2485351"/>
              <a:ext cx="282658" cy="0"/>
            </a:xfrm>
            <a:prstGeom prst="straightConnector1">
              <a:avLst/>
            </a:prstGeom>
            <a:ln>
              <a:solidFill>
                <a:srgbClr val="FF8B0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C1C5210-F020-E045-8C9C-2C1E6A8D07B8}"/>
              </a:ext>
            </a:extLst>
          </p:cNvPr>
          <p:cNvCxnSpPr>
            <a:cxnSpLocks/>
          </p:cNvCxnSpPr>
          <p:nvPr/>
        </p:nvCxnSpPr>
        <p:spPr>
          <a:xfrm>
            <a:off x="3382875" y="5272093"/>
            <a:ext cx="4338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7C656D6-2298-824B-BE41-4844FDFF6F03}"/>
              </a:ext>
            </a:extLst>
          </p:cNvPr>
          <p:cNvCxnSpPr>
            <a:cxnSpLocks/>
          </p:cNvCxnSpPr>
          <p:nvPr/>
        </p:nvCxnSpPr>
        <p:spPr>
          <a:xfrm flipV="1">
            <a:off x="5133801" y="4912149"/>
            <a:ext cx="305393" cy="2967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ube 77">
            <a:extLst>
              <a:ext uri="{FF2B5EF4-FFF2-40B4-BE49-F238E27FC236}">
                <a16:creationId xmlns:a16="http://schemas.microsoft.com/office/drawing/2014/main" id="{09024266-AA53-D845-AB65-807E63646492}"/>
              </a:ext>
            </a:extLst>
          </p:cNvPr>
          <p:cNvSpPr/>
          <p:nvPr/>
        </p:nvSpPr>
        <p:spPr>
          <a:xfrm>
            <a:off x="5640410" y="4570170"/>
            <a:ext cx="802260" cy="28059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44B71C84-D4C9-D845-BAB6-C3D52A12A456}"/>
              </a:ext>
            </a:extLst>
          </p:cNvPr>
          <p:cNvSpPr/>
          <p:nvPr/>
        </p:nvSpPr>
        <p:spPr>
          <a:xfrm>
            <a:off x="6398313" y="4567114"/>
            <a:ext cx="310852" cy="282593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Cube 79">
            <a:extLst>
              <a:ext uri="{FF2B5EF4-FFF2-40B4-BE49-F238E27FC236}">
                <a16:creationId xmlns:a16="http://schemas.microsoft.com/office/drawing/2014/main" id="{FF4BE9C1-59E4-D246-B8D2-8C8E9D81C44F}"/>
              </a:ext>
            </a:extLst>
          </p:cNvPr>
          <p:cNvSpPr/>
          <p:nvPr/>
        </p:nvSpPr>
        <p:spPr>
          <a:xfrm>
            <a:off x="6708414" y="4571617"/>
            <a:ext cx="391259" cy="282440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Cube 80">
            <a:extLst>
              <a:ext uri="{FF2B5EF4-FFF2-40B4-BE49-F238E27FC236}">
                <a16:creationId xmlns:a16="http://schemas.microsoft.com/office/drawing/2014/main" id="{26FA528E-AA8C-394D-B83A-E80B22A71C55}"/>
              </a:ext>
            </a:extLst>
          </p:cNvPr>
          <p:cNvSpPr/>
          <p:nvPr/>
        </p:nvSpPr>
        <p:spPr>
          <a:xfrm>
            <a:off x="7056130" y="4568976"/>
            <a:ext cx="757903" cy="280731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83701F6-212E-4548-82E2-F1A84BA5AB97}"/>
              </a:ext>
            </a:extLst>
          </p:cNvPr>
          <p:cNvSpPr txBox="1"/>
          <p:nvPr/>
        </p:nvSpPr>
        <p:spPr>
          <a:xfrm>
            <a:off x="5629934" y="3576235"/>
            <a:ext cx="2146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Non-covalent inter-actions between N and C intein 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0EC4785-5781-D345-A2C9-4AB269C68E12}"/>
              </a:ext>
            </a:extLst>
          </p:cNvPr>
          <p:cNvCxnSpPr>
            <a:cxnSpLocks/>
          </p:cNvCxnSpPr>
          <p:nvPr/>
        </p:nvCxnSpPr>
        <p:spPr>
          <a:xfrm>
            <a:off x="8186054" y="3002100"/>
            <a:ext cx="6273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Cube 83">
            <a:extLst>
              <a:ext uri="{FF2B5EF4-FFF2-40B4-BE49-F238E27FC236}">
                <a16:creationId xmlns:a16="http://schemas.microsoft.com/office/drawing/2014/main" id="{30C7ADF8-09F2-9B48-896B-A74A22F1AE72}"/>
              </a:ext>
            </a:extLst>
          </p:cNvPr>
          <p:cNvSpPr/>
          <p:nvPr/>
        </p:nvSpPr>
        <p:spPr>
          <a:xfrm>
            <a:off x="9010696" y="4574370"/>
            <a:ext cx="1155607" cy="24036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D2A4322-9587-EE42-9BB5-4160819C4877}"/>
              </a:ext>
            </a:extLst>
          </p:cNvPr>
          <p:cNvCxnSpPr>
            <a:cxnSpLocks/>
          </p:cNvCxnSpPr>
          <p:nvPr/>
        </p:nvCxnSpPr>
        <p:spPr>
          <a:xfrm>
            <a:off x="1524000" y="2235201"/>
            <a:ext cx="91294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3E755AB-B873-B145-AB8A-FCA064546148}"/>
              </a:ext>
            </a:extLst>
          </p:cNvPr>
          <p:cNvCxnSpPr>
            <a:cxnSpLocks/>
          </p:cNvCxnSpPr>
          <p:nvPr/>
        </p:nvCxnSpPr>
        <p:spPr>
          <a:xfrm>
            <a:off x="1524000" y="5629185"/>
            <a:ext cx="91294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832020FF-3879-644B-BAC9-D2C6700F46E7}"/>
              </a:ext>
            </a:extLst>
          </p:cNvPr>
          <p:cNvSpPr txBox="1"/>
          <p:nvPr/>
        </p:nvSpPr>
        <p:spPr>
          <a:xfrm>
            <a:off x="7827106" y="4076742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splicing</a:t>
            </a:r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1D1F2843-4728-AA4F-9683-203CBE7A8B0E}"/>
              </a:ext>
            </a:extLst>
          </p:cNvPr>
          <p:cNvSpPr/>
          <p:nvPr/>
        </p:nvSpPr>
        <p:spPr bwMode="auto">
          <a:xfrm>
            <a:off x="1925634" y="5890036"/>
            <a:ext cx="430849" cy="18516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Cube 90">
            <a:extLst>
              <a:ext uri="{FF2B5EF4-FFF2-40B4-BE49-F238E27FC236}">
                <a16:creationId xmlns:a16="http://schemas.microsoft.com/office/drawing/2014/main" id="{E111CA87-8A80-9A46-9924-0FBBCC68FB9A}"/>
              </a:ext>
            </a:extLst>
          </p:cNvPr>
          <p:cNvSpPr/>
          <p:nvPr/>
        </p:nvSpPr>
        <p:spPr bwMode="auto">
          <a:xfrm>
            <a:off x="1916252" y="6228339"/>
            <a:ext cx="404144" cy="152643"/>
          </a:xfrm>
          <a:prstGeom prst="cub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860000" scaled="0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Cube 91">
            <a:extLst>
              <a:ext uri="{FF2B5EF4-FFF2-40B4-BE49-F238E27FC236}">
                <a16:creationId xmlns:a16="http://schemas.microsoft.com/office/drawing/2014/main" id="{B10646C0-3985-8B49-8ED6-3B8A7A38337E}"/>
              </a:ext>
            </a:extLst>
          </p:cNvPr>
          <p:cNvSpPr/>
          <p:nvPr/>
        </p:nvSpPr>
        <p:spPr bwMode="auto">
          <a:xfrm>
            <a:off x="1900557" y="6543169"/>
            <a:ext cx="416132" cy="191917"/>
          </a:xfrm>
          <a:prstGeom prst="cub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TextBox 2">
            <a:extLst>
              <a:ext uri="{FF2B5EF4-FFF2-40B4-BE49-F238E27FC236}">
                <a16:creationId xmlns:a16="http://schemas.microsoft.com/office/drawing/2014/main" id="{F05635AA-4BE4-1F48-81B6-75D28EBEA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139" y="5815303"/>
            <a:ext cx="1662186" cy="29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3266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Gene encoding extein</a:t>
            </a:r>
          </a:p>
        </p:txBody>
      </p:sp>
      <p:sp>
        <p:nvSpPr>
          <p:cNvPr id="95" name="TextBox 14">
            <a:extLst>
              <a:ext uri="{FF2B5EF4-FFF2-40B4-BE49-F238E27FC236}">
                <a16:creationId xmlns:a16="http://schemas.microsoft.com/office/drawing/2014/main" id="{BD01C972-8747-0B4E-81C2-04ACBDB13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140" y="6156331"/>
            <a:ext cx="2372957" cy="29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3266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Gene encoding splicing domains</a:t>
            </a:r>
          </a:p>
        </p:txBody>
      </p:sp>
      <p:sp>
        <p:nvSpPr>
          <p:cNvPr id="96" name="TextBox 15">
            <a:extLst>
              <a:ext uri="{FF2B5EF4-FFF2-40B4-BE49-F238E27FC236}">
                <a16:creationId xmlns:a16="http://schemas.microsoft.com/office/drawing/2014/main" id="{BAADD340-E5D1-154A-9D57-E4B2838C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893" y="6502725"/>
            <a:ext cx="3390865" cy="29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3266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Gene encoding homing endonuclease  domain</a:t>
            </a:r>
          </a:p>
        </p:txBody>
      </p:sp>
      <p:sp>
        <p:nvSpPr>
          <p:cNvPr id="97" name="Cube 96">
            <a:extLst>
              <a:ext uri="{FF2B5EF4-FFF2-40B4-BE49-F238E27FC236}">
                <a16:creationId xmlns:a16="http://schemas.microsoft.com/office/drawing/2014/main" id="{08094D34-9F87-E747-A483-C7F0B227212F}"/>
              </a:ext>
            </a:extLst>
          </p:cNvPr>
          <p:cNvSpPr/>
          <p:nvPr/>
        </p:nvSpPr>
        <p:spPr>
          <a:xfrm>
            <a:off x="6059801" y="5825841"/>
            <a:ext cx="777805" cy="178499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2">
            <a:extLst>
              <a:ext uri="{FF2B5EF4-FFF2-40B4-BE49-F238E27FC236}">
                <a16:creationId xmlns:a16="http://schemas.microsoft.com/office/drawing/2014/main" id="{26B45952-2B3F-7841-BDEF-8D15190AF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61" y="5774106"/>
            <a:ext cx="1662186" cy="29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3266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extein</a:t>
            </a:r>
          </a:p>
        </p:txBody>
      </p:sp>
      <p:sp>
        <p:nvSpPr>
          <p:cNvPr id="100" name="Cube 99">
            <a:extLst>
              <a:ext uri="{FF2B5EF4-FFF2-40B4-BE49-F238E27FC236}">
                <a16:creationId xmlns:a16="http://schemas.microsoft.com/office/drawing/2014/main" id="{253474BF-36F1-8A48-B810-2DA2988FFC57}"/>
              </a:ext>
            </a:extLst>
          </p:cNvPr>
          <p:cNvSpPr/>
          <p:nvPr/>
        </p:nvSpPr>
        <p:spPr>
          <a:xfrm>
            <a:off x="6050563" y="6152977"/>
            <a:ext cx="406395" cy="175378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extBox 2">
            <a:extLst>
              <a:ext uri="{FF2B5EF4-FFF2-40B4-BE49-F238E27FC236}">
                <a16:creationId xmlns:a16="http://schemas.microsoft.com/office/drawing/2014/main" id="{9AE47198-C247-AB44-B402-EC2DAA031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017" y="6107991"/>
            <a:ext cx="2110107" cy="29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3266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Intein splicing domains</a:t>
            </a:r>
          </a:p>
        </p:txBody>
      </p:sp>
      <p:sp>
        <p:nvSpPr>
          <p:cNvPr id="104" name="Cube 103">
            <a:extLst>
              <a:ext uri="{FF2B5EF4-FFF2-40B4-BE49-F238E27FC236}">
                <a16:creationId xmlns:a16="http://schemas.microsoft.com/office/drawing/2014/main" id="{A2B19ECC-9770-9845-BC18-557F5708C88E}"/>
              </a:ext>
            </a:extLst>
          </p:cNvPr>
          <p:cNvSpPr/>
          <p:nvPr/>
        </p:nvSpPr>
        <p:spPr>
          <a:xfrm>
            <a:off x="6031225" y="6528979"/>
            <a:ext cx="417171" cy="155583"/>
          </a:xfrm>
          <a:prstGeom prst="cube">
            <a:avLst/>
          </a:prstGeom>
          <a:solidFill>
            <a:srgbClr val="D1CF4E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555" tIns="33277" rIns="66555" bIns="33277" anchor="ctr"/>
          <a:lstStyle/>
          <a:p>
            <a:pPr marL="0" marR="0" lvl="0" indent="0" algn="ctr" defTabSz="3302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extBox 2">
            <a:extLst>
              <a:ext uri="{FF2B5EF4-FFF2-40B4-BE49-F238E27FC236}">
                <a16:creationId xmlns:a16="http://schemas.microsoft.com/office/drawing/2014/main" id="{7D8566BB-C14E-1847-905E-4ADC3CF3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391" y="6457691"/>
            <a:ext cx="3180560" cy="29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3266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Intein homing endonuclease  domains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81562A2-AE36-D84D-B981-7330F21FE981}"/>
              </a:ext>
            </a:extLst>
          </p:cNvPr>
          <p:cNvCxnSpPr>
            <a:cxnSpLocks/>
          </p:cNvCxnSpPr>
          <p:nvPr/>
        </p:nvCxnSpPr>
        <p:spPr>
          <a:xfrm>
            <a:off x="1552575" y="3528923"/>
            <a:ext cx="91294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FC72AB-CCFC-654D-BA5B-99ED72E6BE91}"/>
              </a:ext>
            </a:extLst>
          </p:cNvPr>
          <p:cNvSpPr txBox="1"/>
          <p:nvPr/>
        </p:nvSpPr>
        <p:spPr>
          <a:xfrm>
            <a:off x="7329303" y="3230213"/>
            <a:ext cx="363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(difficult to revert, because no complete cDNA present)</a:t>
            </a:r>
          </a:p>
        </p:txBody>
      </p:sp>
    </p:spTree>
    <p:extLst>
      <p:ext uri="{BB962C8B-B14F-4D97-AF65-F5344CB8AC3E}">
        <p14:creationId xmlns:p14="http://schemas.microsoft.com/office/powerpoint/2010/main" val="66995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44CC-D747-E348-9A8E-C7B704B2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9C1CC-194C-8F4E-BB41-BE8FF32886C7}"/>
              </a:ext>
            </a:extLst>
          </p:cNvPr>
          <p:cNvSpPr txBox="1"/>
          <p:nvPr/>
        </p:nvSpPr>
        <p:spPr>
          <a:xfrm>
            <a:off x="1689189" y="5858891"/>
            <a:ext cx="4599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Inteins: nature's gift to protein chemists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Neel H. Shah and Tom W. Muir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142A5-0491-E54D-918C-9EBA9D121378}"/>
              </a:ext>
            </a:extLst>
          </p:cNvPr>
          <p:cNvSpPr txBox="1"/>
          <p:nvPr/>
        </p:nvSpPr>
        <p:spPr>
          <a:xfrm>
            <a:off x="1689189" y="6412889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DOI: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 tooltip="Link to landing page via DOI"/>
              </a:rPr>
              <a:t>10.1039/C3SC52951G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973FE-339A-DC4A-809B-D1E32E4C44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166"/>
          <a:stretch/>
        </p:blipFill>
        <p:spPr>
          <a:xfrm>
            <a:off x="2161281" y="1971636"/>
            <a:ext cx="8255000" cy="19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11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281</Words>
  <Application>Microsoft Macintosh PowerPoint</Application>
  <PresentationFormat>Widescreen</PresentationFormat>
  <Paragraphs>55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16_Office Theme</vt:lpstr>
      <vt:lpstr>14_Office Theme</vt:lpstr>
      <vt:lpstr>2_Office Theme</vt:lpstr>
      <vt:lpstr>MCB 3421 2021   Class 26 </vt:lpstr>
      <vt:lpstr>Reminders </vt:lpstr>
      <vt:lpstr>PowerPoint Presentation</vt:lpstr>
      <vt:lpstr>PowerPoint Presentation</vt:lpstr>
      <vt:lpstr>PowerPoint Presentation</vt:lpstr>
      <vt:lpstr>Split inteins as an example for CNE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Gogarten, J. Peter</dc:creator>
  <cp:lastModifiedBy>Gogarten, J. Peter</cp:lastModifiedBy>
  <cp:revision>8</cp:revision>
  <dcterms:created xsi:type="dcterms:W3CDTF">2021-12-05T20:13:12Z</dcterms:created>
  <dcterms:modified xsi:type="dcterms:W3CDTF">2021-12-08T14:29:07Z</dcterms:modified>
</cp:coreProperties>
</file>