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63" r:id="rId3"/>
    <p:sldId id="276" r:id="rId4"/>
    <p:sldId id="277" r:id="rId5"/>
    <p:sldId id="278" r:id="rId6"/>
    <p:sldId id="289" r:id="rId7"/>
    <p:sldId id="279" r:id="rId8"/>
    <p:sldId id="282" r:id="rId9"/>
    <p:sldId id="283" r:id="rId10"/>
    <p:sldId id="287" r:id="rId11"/>
    <p:sldId id="290" r:id="rId12"/>
    <p:sldId id="291" r:id="rId13"/>
    <p:sldId id="292" r:id="rId14"/>
    <p:sldId id="293" r:id="rId15"/>
    <p:sldId id="294" r:id="rId16"/>
    <p:sldId id="295" r:id="rId17"/>
    <p:sldId id="296" r:id="rId18"/>
    <p:sldId id="297" r:id="rId19"/>
    <p:sldId id="298" r:id="rId20"/>
    <p:sldId id="288" r:id="rId21"/>
    <p:sldId id="280" r:id="rId22"/>
    <p:sldId id="281" r:id="rId23"/>
    <p:sldId id="299" r:id="rId24"/>
    <p:sldId id="284" r:id="rId25"/>
    <p:sldId id="300" r:id="rId26"/>
    <p:sldId id="285"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9"/>
    <p:restoredTop sz="86259"/>
  </p:normalViewPr>
  <p:slideViewPr>
    <p:cSldViewPr snapToGrid="0" snapToObjects="1">
      <p:cViewPr varScale="1">
        <p:scale>
          <a:sx n="110" d="100"/>
          <a:sy n="110" d="100"/>
        </p:scale>
        <p:origin x="1736"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8864D-B158-0244-8B13-023970EA3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D5817D81-A24A-814D-BFA9-31717CAF1A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D82A089F-F4CF-C042-8A54-6E926F4B6615}" type="datetimeFigureOut">
              <a:rPr lang="en-US"/>
              <a:pPr>
                <a:defRPr/>
              </a:pPr>
              <a:t>8/29/21</a:t>
            </a:fld>
            <a:endParaRPr lang="en-US"/>
          </a:p>
        </p:txBody>
      </p:sp>
      <p:sp>
        <p:nvSpPr>
          <p:cNvPr id="4" name="Footer Placeholder 3">
            <a:extLst>
              <a:ext uri="{FF2B5EF4-FFF2-40B4-BE49-F238E27FC236}">
                <a16:creationId xmlns:a16="http://schemas.microsoft.com/office/drawing/2014/main" id="{A483F3F7-8615-A240-B734-1C3C028FDB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DF7E25D-05BF-B74F-A6DC-EF743DD0A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5E3648E9-C971-4648-B01D-D7DF688C5E1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8F6F-2FCB-5A4E-9BC4-D8C4BD4584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C59F2DC-E048-F44F-8B2F-F0B970853CF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68F1F92-1F2B-C144-926F-7BDAC484CA64}" type="datetimeFigureOut">
              <a:rPr lang="en-US" altLang="en-US"/>
              <a:pPr>
                <a:defRPr/>
              </a:pPr>
              <a:t>8/29/21</a:t>
            </a:fld>
            <a:endParaRPr lang="en-US" altLang="en-US"/>
          </a:p>
        </p:txBody>
      </p:sp>
      <p:sp>
        <p:nvSpPr>
          <p:cNvPr id="4" name="Slide Image Placeholder 3">
            <a:extLst>
              <a:ext uri="{FF2B5EF4-FFF2-40B4-BE49-F238E27FC236}">
                <a16:creationId xmlns:a16="http://schemas.microsoft.com/office/drawing/2014/main" id="{0DC9A046-B0A3-DE4B-B68C-72B72A408DD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5104BB-671A-E34D-8327-41B221E93C4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E9B26E-26F3-F74C-81D3-832D657A828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CC0A259-F5B3-1E4B-93F3-741596D47D4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D7EF48A4-9AB5-CD46-99D2-4B360B131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F52A4C3-C1F8-1E4F-BFF3-68676BEF3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0F4D56E-4118-2F4E-ACAA-38EB0B3F2FB2}" type="slidenum">
              <a:rPr lang="en-US" altLang="en-US" smtClean="0">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
        <p:nvSpPr>
          <p:cNvPr id="17410" name="Rectangle 2">
            <a:extLst>
              <a:ext uri="{FF2B5EF4-FFF2-40B4-BE49-F238E27FC236}">
                <a16:creationId xmlns:a16="http://schemas.microsoft.com/office/drawing/2014/main" id="{BA21A1AE-C8BB-4D41-91EF-9E17B2135A8A}"/>
              </a:ext>
            </a:extLst>
          </p:cNvPr>
          <p:cNvSpPr>
            <a:spLocks noGrp="1" noRot="1" noChangeAspect="1" noChangeArrowheads="1" noTextEdit="1"/>
          </p:cNvSpPr>
          <p:nvPr>
            <p:ph type="sldImg"/>
          </p:nvPr>
        </p:nvSpPr>
        <p:spPr bwMode="auto">
          <a:xfrm>
            <a:off x="1104900" y="652463"/>
            <a:ext cx="4645025" cy="3484562"/>
          </a:xfrm>
          <a:solidFill>
            <a:srgbClr val="FFFFFF"/>
          </a:solidFill>
          <a:ln>
            <a:solidFill>
              <a:srgbClr val="000000"/>
            </a:solidFill>
            <a:miter lim="800000"/>
            <a:headEnd/>
            <a:tailEnd/>
          </a:ln>
        </p:spPr>
      </p:sp>
      <p:sp>
        <p:nvSpPr>
          <p:cNvPr id="17411" name="Rectangle 3">
            <a:extLst>
              <a:ext uri="{FF2B5EF4-FFF2-40B4-BE49-F238E27FC236}">
                <a16:creationId xmlns:a16="http://schemas.microsoft.com/office/drawing/2014/main" id="{F2D8F8C8-92CE-1D4B-A92D-A3220CF0EEA9}"/>
              </a:ext>
            </a:extLst>
          </p:cNvPr>
          <p:cNvSpPr>
            <a:spLocks noGrp="1" noChangeArrowheads="1"/>
          </p:cNvSpPr>
          <p:nvPr>
            <p:ph type="body" idx="1"/>
          </p:nvPr>
        </p:nvSpPr>
        <p:spPr bwMode="auto">
          <a:xfrm>
            <a:off x="928688" y="4352925"/>
            <a:ext cx="5000625" cy="4138613"/>
          </a:xfrm>
          <a:solidFill>
            <a:srgbClr val="FFFFFF"/>
          </a:solidFill>
          <a:ln>
            <a:solidFill>
              <a:srgbClr val="000000"/>
            </a:solidFill>
            <a:miter lim="800000"/>
            <a:headEnd/>
            <a:tailEnd/>
          </a:ln>
        </p:spPr>
        <p:txBody>
          <a:bodyPr wrap="square" lIns="86493" tIns="43247" rIns="86493" bIns="43247"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F52A4C3-C1F8-1E4F-BFF3-68676BEF3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0F4D56E-4118-2F4E-ACAA-38EB0B3F2FB2}"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17410" name="Rectangle 2">
            <a:extLst>
              <a:ext uri="{FF2B5EF4-FFF2-40B4-BE49-F238E27FC236}">
                <a16:creationId xmlns:a16="http://schemas.microsoft.com/office/drawing/2014/main" id="{BA21A1AE-C8BB-4D41-91EF-9E17B2135A8A}"/>
              </a:ext>
            </a:extLst>
          </p:cNvPr>
          <p:cNvSpPr>
            <a:spLocks noGrp="1" noRot="1" noChangeAspect="1" noChangeArrowheads="1" noTextEdit="1"/>
          </p:cNvSpPr>
          <p:nvPr>
            <p:ph type="sldImg"/>
          </p:nvPr>
        </p:nvSpPr>
        <p:spPr bwMode="auto">
          <a:xfrm>
            <a:off x="1104900" y="652463"/>
            <a:ext cx="4645025" cy="3484562"/>
          </a:xfrm>
          <a:solidFill>
            <a:srgbClr val="FFFFFF"/>
          </a:solidFill>
          <a:ln>
            <a:solidFill>
              <a:srgbClr val="000000"/>
            </a:solidFill>
            <a:miter lim="800000"/>
            <a:headEnd/>
            <a:tailEnd/>
          </a:ln>
        </p:spPr>
      </p:sp>
      <p:sp>
        <p:nvSpPr>
          <p:cNvPr id="17411" name="Rectangle 3">
            <a:extLst>
              <a:ext uri="{FF2B5EF4-FFF2-40B4-BE49-F238E27FC236}">
                <a16:creationId xmlns:a16="http://schemas.microsoft.com/office/drawing/2014/main" id="{F2D8F8C8-92CE-1D4B-A92D-A3220CF0EEA9}"/>
              </a:ext>
            </a:extLst>
          </p:cNvPr>
          <p:cNvSpPr>
            <a:spLocks noGrp="1" noChangeArrowheads="1"/>
          </p:cNvSpPr>
          <p:nvPr>
            <p:ph type="body" idx="1"/>
          </p:nvPr>
        </p:nvSpPr>
        <p:spPr bwMode="auto">
          <a:xfrm>
            <a:off x="928688" y="4352925"/>
            <a:ext cx="5000625" cy="4138613"/>
          </a:xfrm>
          <a:solidFill>
            <a:srgbClr val="FFFFFF"/>
          </a:solidFill>
          <a:ln>
            <a:solidFill>
              <a:srgbClr val="000000"/>
            </a:solidFill>
            <a:miter lim="800000"/>
            <a:headEnd/>
            <a:tailEnd/>
          </a:ln>
        </p:spPr>
        <p:txBody>
          <a:bodyPr wrap="square" lIns="86493" tIns="43247" rIns="86493" bIns="43247"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87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F52A4C3-C1F8-1E4F-BFF3-68676BEF3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0F4D56E-4118-2F4E-ACAA-38EB0B3F2FB2}" type="slidenum">
              <a:rPr lang="en-US" altLang="en-US" smtClean="0">
                <a:solidFill>
                  <a:srgbClr val="000000"/>
                </a:solidFill>
                <a:latin typeface="Arial" panose="020B0604020202020204" pitchFamily="34" charset="0"/>
              </a:rPr>
              <a:pPr>
                <a:spcBef>
                  <a:spcPct val="0"/>
                </a:spcBef>
              </a:pPr>
              <a:t>4</a:t>
            </a:fld>
            <a:endParaRPr lang="en-US" altLang="en-US">
              <a:solidFill>
                <a:srgbClr val="000000"/>
              </a:solidFill>
              <a:latin typeface="Arial" panose="020B0604020202020204" pitchFamily="34" charset="0"/>
            </a:endParaRPr>
          </a:p>
        </p:txBody>
      </p:sp>
      <p:sp>
        <p:nvSpPr>
          <p:cNvPr id="17410" name="Rectangle 2">
            <a:extLst>
              <a:ext uri="{FF2B5EF4-FFF2-40B4-BE49-F238E27FC236}">
                <a16:creationId xmlns:a16="http://schemas.microsoft.com/office/drawing/2014/main" id="{BA21A1AE-C8BB-4D41-91EF-9E17B2135A8A}"/>
              </a:ext>
            </a:extLst>
          </p:cNvPr>
          <p:cNvSpPr>
            <a:spLocks noGrp="1" noRot="1" noChangeAspect="1" noChangeArrowheads="1" noTextEdit="1"/>
          </p:cNvSpPr>
          <p:nvPr>
            <p:ph type="sldImg"/>
          </p:nvPr>
        </p:nvSpPr>
        <p:spPr bwMode="auto">
          <a:xfrm>
            <a:off x="1104900" y="652463"/>
            <a:ext cx="4645025" cy="3484562"/>
          </a:xfrm>
          <a:solidFill>
            <a:srgbClr val="FFFFFF"/>
          </a:solidFill>
          <a:ln>
            <a:solidFill>
              <a:srgbClr val="000000"/>
            </a:solidFill>
            <a:miter lim="800000"/>
            <a:headEnd/>
            <a:tailEnd/>
          </a:ln>
        </p:spPr>
      </p:sp>
      <p:sp>
        <p:nvSpPr>
          <p:cNvPr id="17411" name="Rectangle 3">
            <a:extLst>
              <a:ext uri="{FF2B5EF4-FFF2-40B4-BE49-F238E27FC236}">
                <a16:creationId xmlns:a16="http://schemas.microsoft.com/office/drawing/2014/main" id="{F2D8F8C8-92CE-1D4B-A92D-A3220CF0EEA9}"/>
              </a:ext>
            </a:extLst>
          </p:cNvPr>
          <p:cNvSpPr>
            <a:spLocks noGrp="1" noChangeArrowheads="1"/>
          </p:cNvSpPr>
          <p:nvPr>
            <p:ph type="body" idx="1"/>
          </p:nvPr>
        </p:nvSpPr>
        <p:spPr bwMode="auto">
          <a:xfrm>
            <a:off x="928688" y="4352925"/>
            <a:ext cx="5000625" cy="4138613"/>
          </a:xfrm>
          <a:solidFill>
            <a:srgbClr val="FFFFFF"/>
          </a:solidFill>
          <a:ln>
            <a:solidFill>
              <a:srgbClr val="000000"/>
            </a:solidFill>
            <a:miter lim="800000"/>
            <a:headEnd/>
            <a:tailEnd/>
          </a:ln>
        </p:spPr>
        <p:txBody>
          <a:bodyPr wrap="square" lIns="86493" tIns="43247" rIns="86493" bIns="43247"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9093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EF48A4-9AB5-CD46-99D2-4B360B1310F0}" type="slidenum">
              <a:rPr lang="en-US" altLang="en-US" smtClean="0"/>
              <a:pPr>
                <a:defRPr/>
              </a:pPr>
              <a:t>6</a:t>
            </a:fld>
            <a:endParaRPr lang="en-US" altLang="en-US"/>
          </a:p>
        </p:txBody>
      </p:sp>
    </p:spTree>
    <p:extLst>
      <p:ext uri="{BB962C8B-B14F-4D97-AF65-F5344CB8AC3E}">
        <p14:creationId xmlns:p14="http://schemas.microsoft.com/office/powerpoint/2010/main" val="339818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EF48A4-9AB5-CD46-99D2-4B360B1310F0}" type="slidenum">
              <a:rPr lang="en-US" altLang="en-US" smtClean="0"/>
              <a:pPr>
                <a:defRPr/>
              </a:pPr>
              <a:t>10</a:t>
            </a:fld>
            <a:endParaRPr lang="en-US" altLang="en-US"/>
          </a:p>
        </p:txBody>
      </p:sp>
    </p:spTree>
    <p:extLst>
      <p:ext uri="{BB962C8B-B14F-4D97-AF65-F5344CB8AC3E}">
        <p14:creationId xmlns:p14="http://schemas.microsoft.com/office/powerpoint/2010/main" val="97606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EF48A4-9AB5-CD46-99D2-4B360B1310F0}" type="slidenum">
              <a:rPr lang="en-US" altLang="en-US" smtClean="0"/>
              <a:pPr>
                <a:defRPr/>
              </a:pPr>
              <a:t>14</a:t>
            </a:fld>
            <a:endParaRPr lang="en-US" altLang="en-US"/>
          </a:p>
        </p:txBody>
      </p:sp>
    </p:spTree>
    <p:extLst>
      <p:ext uri="{BB962C8B-B14F-4D97-AF65-F5344CB8AC3E}">
        <p14:creationId xmlns:p14="http://schemas.microsoft.com/office/powerpoint/2010/main" val="152401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3FCFA07-97E6-0140-8881-A139386CB41B}"/>
              </a:ext>
            </a:extLst>
          </p:cNvPr>
          <p:cNvSpPr>
            <a:spLocks noGrp="1"/>
          </p:cNvSpPr>
          <p:nvPr>
            <p:ph type="dt" sz="half" idx="10"/>
          </p:nvPr>
        </p:nvSpPr>
        <p:spPr/>
        <p:txBody>
          <a:bodyPr/>
          <a:lstStyle>
            <a:lvl1pPr>
              <a:defRPr/>
            </a:lvl1pPr>
          </a:lstStyle>
          <a:p>
            <a:pPr>
              <a:defRPr/>
            </a:pPr>
            <a:fld id="{3FCFE678-F13E-D94C-9A0B-5DDBB7F367D4}"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DF8E70A7-DD11-9F43-B5F5-1DE3584ADF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A08CB-285C-9842-BDC9-C984AF6B2895}"/>
              </a:ext>
            </a:extLst>
          </p:cNvPr>
          <p:cNvSpPr>
            <a:spLocks noGrp="1"/>
          </p:cNvSpPr>
          <p:nvPr>
            <p:ph type="sldNum" sz="quarter" idx="12"/>
          </p:nvPr>
        </p:nvSpPr>
        <p:spPr/>
        <p:txBody>
          <a:bodyPr/>
          <a:lstStyle>
            <a:lvl1pPr>
              <a:defRPr/>
            </a:lvl1pPr>
          </a:lstStyle>
          <a:p>
            <a:pPr>
              <a:defRPr/>
            </a:pPr>
            <a:fld id="{C3B614F7-4327-E64D-9763-15463B74E299}" type="slidenum">
              <a:rPr lang="en-US" altLang="en-US"/>
              <a:pPr>
                <a:defRPr/>
              </a:pPr>
              <a:t>‹#›</a:t>
            </a:fld>
            <a:endParaRPr lang="en-US" altLang="en-US"/>
          </a:p>
        </p:txBody>
      </p:sp>
    </p:spTree>
    <p:extLst>
      <p:ext uri="{BB962C8B-B14F-4D97-AF65-F5344CB8AC3E}">
        <p14:creationId xmlns:p14="http://schemas.microsoft.com/office/powerpoint/2010/main" val="202029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BA1A1-0E2E-2649-811F-C6A608A8B8B6}"/>
              </a:ext>
            </a:extLst>
          </p:cNvPr>
          <p:cNvSpPr>
            <a:spLocks noGrp="1"/>
          </p:cNvSpPr>
          <p:nvPr>
            <p:ph type="dt" sz="half" idx="10"/>
          </p:nvPr>
        </p:nvSpPr>
        <p:spPr/>
        <p:txBody>
          <a:bodyPr/>
          <a:lstStyle>
            <a:lvl1pPr>
              <a:defRPr/>
            </a:lvl1pPr>
          </a:lstStyle>
          <a:p>
            <a:pPr>
              <a:defRPr/>
            </a:pPr>
            <a:fld id="{B3E121BC-8BA1-7E42-8A17-779B0F4EF476}"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3EC93091-D493-4747-B58B-09087A01BB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3D65D5-F387-5C4C-825E-706EEB82863E}"/>
              </a:ext>
            </a:extLst>
          </p:cNvPr>
          <p:cNvSpPr>
            <a:spLocks noGrp="1"/>
          </p:cNvSpPr>
          <p:nvPr>
            <p:ph type="sldNum" sz="quarter" idx="12"/>
          </p:nvPr>
        </p:nvSpPr>
        <p:spPr/>
        <p:txBody>
          <a:bodyPr/>
          <a:lstStyle>
            <a:lvl1pPr>
              <a:defRPr/>
            </a:lvl1pPr>
          </a:lstStyle>
          <a:p>
            <a:pPr>
              <a:defRPr/>
            </a:pPr>
            <a:fld id="{57652AB3-B671-8C4B-8F42-5E8CC4976F7A}" type="slidenum">
              <a:rPr lang="en-US" altLang="en-US"/>
              <a:pPr>
                <a:defRPr/>
              </a:pPr>
              <a:t>‹#›</a:t>
            </a:fld>
            <a:endParaRPr lang="en-US" altLang="en-US"/>
          </a:p>
        </p:txBody>
      </p:sp>
    </p:spTree>
    <p:extLst>
      <p:ext uri="{BB962C8B-B14F-4D97-AF65-F5344CB8AC3E}">
        <p14:creationId xmlns:p14="http://schemas.microsoft.com/office/powerpoint/2010/main" val="189561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1BFD5-908B-E545-BB5A-32BF16D9AF3A}"/>
              </a:ext>
            </a:extLst>
          </p:cNvPr>
          <p:cNvSpPr>
            <a:spLocks noGrp="1"/>
          </p:cNvSpPr>
          <p:nvPr>
            <p:ph type="dt" sz="half" idx="10"/>
          </p:nvPr>
        </p:nvSpPr>
        <p:spPr/>
        <p:txBody>
          <a:bodyPr/>
          <a:lstStyle>
            <a:lvl1pPr>
              <a:defRPr/>
            </a:lvl1pPr>
          </a:lstStyle>
          <a:p>
            <a:pPr>
              <a:defRPr/>
            </a:pPr>
            <a:fld id="{73DF1AB2-28B4-1142-BE90-C2550F9909CA}"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E7C2CABA-F274-804A-8B5E-D4D1A2B58F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9B45F0-1E87-B347-B774-098D7EAE4A30}"/>
              </a:ext>
            </a:extLst>
          </p:cNvPr>
          <p:cNvSpPr>
            <a:spLocks noGrp="1"/>
          </p:cNvSpPr>
          <p:nvPr>
            <p:ph type="sldNum" sz="quarter" idx="12"/>
          </p:nvPr>
        </p:nvSpPr>
        <p:spPr/>
        <p:txBody>
          <a:bodyPr/>
          <a:lstStyle>
            <a:lvl1pPr>
              <a:defRPr/>
            </a:lvl1pPr>
          </a:lstStyle>
          <a:p>
            <a:pPr>
              <a:defRPr/>
            </a:pPr>
            <a:fld id="{CE907F3A-48BE-3348-AB70-B42FBF435A2E}" type="slidenum">
              <a:rPr lang="en-US" altLang="en-US"/>
              <a:pPr>
                <a:defRPr/>
              </a:pPr>
              <a:t>‹#›</a:t>
            </a:fld>
            <a:endParaRPr lang="en-US" altLang="en-US"/>
          </a:p>
        </p:txBody>
      </p:sp>
    </p:spTree>
    <p:extLst>
      <p:ext uri="{BB962C8B-B14F-4D97-AF65-F5344CB8AC3E}">
        <p14:creationId xmlns:p14="http://schemas.microsoft.com/office/powerpoint/2010/main" val="177933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7673-E696-2246-9A5E-E61F08147E7F}"/>
              </a:ext>
            </a:extLst>
          </p:cNvPr>
          <p:cNvSpPr>
            <a:spLocks noGrp="1"/>
          </p:cNvSpPr>
          <p:nvPr>
            <p:ph type="dt" sz="half" idx="10"/>
          </p:nvPr>
        </p:nvSpPr>
        <p:spPr/>
        <p:txBody>
          <a:bodyPr/>
          <a:lstStyle>
            <a:lvl1pPr>
              <a:defRPr/>
            </a:lvl1pPr>
          </a:lstStyle>
          <a:p>
            <a:pPr>
              <a:defRPr/>
            </a:pPr>
            <a:fld id="{9C522E60-6E98-1743-80E5-D4198D1AEC7E}"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3E1BFF32-05EB-3D48-84F7-31C4E36DF5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E664E-C4CB-5B4F-982D-8946E35BB34E}"/>
              </a:ext>
            </a:extLst>
          </p:cNvPr>
          <p:cNvSpPr>
            <a:spLocks noGrp="1"/>
          </p:cNvSpPr>
          <p:nvPr>
            <p:ph type="sldNum" sz="quarter" idx="12"/>
          </p:nvPr>
        </p:nvSpPr>
        <p:spPr/>
        <p:txBody>
          <a:bodyPr/>
          <a:lstStyle>
            <a:lvl1pPr>
              <a:defRPr/>
            </a:lvl1pPr>
          </a:lstStyle>
          <a:p>
            <a:pPr>
              <a:defRPr/>
            </a:pPr>
            <a:fld id="{328B12CC-6750-3E44-A123-2920BC538A51}" type="slidenum">
              <a:rPr lang="en-US" altLang="en-US"/>
              <a:pPr>
                <a:defRPr/>
              </a:pPr>
              <a:t>‹#›</a:t>
            </a:fld>
            <a:endParaRPr lang="en-US" altLang="en-US"/>
          </a:p>
        </p:txBody>
      </p:sp>
    </p:spTree>
    <p:extLst>
      <p:ext uri="{BB962C8B-B14F-4D97-AF65-F5344CB8AC3E}">
        <p14:creationId xmlns:p14="http://schemas.microsoft.com/office/powerpoint/2010/main" val="302420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D6171-321E-D04F-8114-58CC713CBF95}"/>
              </a:ext>
            </a:extLst>
          </p:cNvPr>
          <p:cNvSpPr>
            <a:spLocks noGrp="1"/>
          </p:cNvSpPr>
          <p:nvPr>
            <p:ph type="dt" sz="half" idx="10"/>
          </p:nvPr>
        </p:nvSpPr>
        <p:spPr/>
        <p:txBody>
          <a:bodyPr/>
          <a:lstStyle>
            <a:lvl1pPr>
              <a:defRPr/>
            </a:lvl1pPr>
          </a:lstStyle>
          <a:p>
            <a:pPr>
              <a:defRPr/>
            </a:pPr>
            <a:fld id="{B13929A6-E583-3847-97A2-D6C91B75255B}"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9AD02850-585C-8C4C-9B84-2310F31BB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5520CA-A671-5740-996B-9D1CFCDDB86D}"/>
              </a:ext>
            </a:extLst>
          </p:cNvPr>
          <p:cNvSpPr>
            <a:spLocks noGrp="1"/>
          </p:cNvSpPr>
          <p:nvPr>
            <p:ph type="sldNum" sz="quarter" idx="12"/>
          </p:nvPr>
        </p:nvSpPr>
        <p:spPr/>
        <p:txBody>
          <a:bodyPr/>
          <a:lstStyle>
            <a:lvl1pPr>
              <a:defRPr/>
            </a:lvl1pPr>
          </a:lstStyle>
          <a:p>
            <a:pPr>
              <a:defRPr/>
            </a:pPr>
            <a:fld id="{85F6A953-DB98-6E4E-B28A-06CCA0C15BA1}" type="slidenum">
              <a:rPr lang="en-US" altLang="en-US"/>
              <a:pPr>
                <a:defRPr/>
              </a:pPr>
              <a:t>‹#›</a:t>
            </a:fld>
            <a:endParaRPr lang="en-US" altLang="en-US"/>
          </a:p>
        </p:txBody>
      </p:sp>
    </p:spTree>
    <p:extLst>
      <p:ext uri="{BB962C8B-B14F-4D97-AF65-F5344CB8AC3E}">
        <p14:creationId xmlns:p14="http://schemas.microsoft.com/office/powerpoint/2010/main" val="220398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C64CF-331D-2E40-BB3A-1791ECAF5319}"/>
              </a:ext>
            </a:extLst>
          </p:cNvPr>
          <p:cNvSpPr>
            <a:spLocks noGrp="1"/>
          </p:cNvSpPr>
          <p:nvPr>
            <p:ph type="dt" sz="half" idx="10"/>
          </p:nvPr>
        </p:nvSpPr>
        <p:spPr/>
        <p:txBody>
          <a:bodyPr/>
          <a:lstStyle>
            <a:lvl1pPr>
              <a:defRPr/>
            </a:lvl1pPr>
          </a:lstStyle>
          <a:p>
            <a:pPr>
              <a:defRPr/>
            </a:pPr>
            <a:fld id="{CB1B29B6-8E28-484A-AD7F-F940822651D8}" type="datetimeFigureOut">
              <a:rPr lang="en-US" altLang="en-US"/>
              <a:pPr>
                <a:defRPr/>
              </a:pPr>
              <a:t>8/29/21</a:t>
            </a:fld>
            <a:endParaRPr lang="en-US" altLang="en-US"/>
          </a:p>
        </p:txBody>
      </p:sp>
      <p:sp>
        <p:nvSpPr>
          <p:cNvPr id="6" name="Footer Placeholder 4">
            <a:extLst>
              <a:ext uri="{FF2B5EF4-FFF2-40B4-BE49-F238E27FC236}">
                <a16:creationId xmlns:a16="http://schemas.microsoft.com/office/drawing/2014/main" id="{FEA17580-422F-1444-B5E4-EDDB9690FF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94A993-D26D-AF4F-8A3A-F5084B24669F}"/>
              </a:ext>
            </a:extLst>
          </p:cNvPr>
          <p:cNvSpPr>
            <a:spLocks noGrp="1"/>
          </p:cNvSpPr>
          <p:nvPr>
            <p:ph type="sldNum" sz="quarter" idx="12"/>
          </p:nvPr>
        </p:nvSpPr>
        <p:spPr/>
        <p:txBody>
          <a:bodyPr/>
          <a:lstStyle>
            <a:lvl1pPr>
              <a:defRPr/>
            </a:lvl1pPr>
          </a:lstStyle>
          <a:p>
            <a:pPr>
              <a:defRPr/>
            </a:pPr>
            <a:fld id="{A1ABD999-14E8-C747-9453-53F40522D0EA}" type="slidenum">
              <a:rPr lang="en-US" altLang="en-US"/>
              <a:pPr>
                <a:defRPr/>
              </a:pPr>
              <a:t>‹#›</a:t>
            </a:fld>
            <a:endParaRPr lang="en-US" altLang="en-US"/>
          </a:p>
        </p:txBody>
      </p:sp>
    </p:spTree>
    <p:extLst>
      <p:ext uri="{BB962C8B-B14F-4D97-AF65-F5344CB8AC3E}">
        <p14:creationId xmlns:p14="http://schemas.microsoft.com/office/powerpoint/2010/main" val="209234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5AA5D70-3C6F-7C4C-B529-02938877930A}"/>
              </a:ext>
            </a:extLst>
          </p:cNvPr>
          <p:cNvSpPr>
            <a:spLocks noGrp="1"/>
          </p:cNvSpPr>
          <p:nvPr>
            <p:ph type="dt" sz="half" idx="10"/>
          </p:nvPr>
        </p:nvSpPr>
        <p:spPr/>
        <p:txBody>
          <a:bodyPr/>
          <a:lstStyle>
            <a:lvl1pPr>
              <a:defRPr/>
            </a:lvl1pPr>
          </a:lstStyle>
          <a:p>
            <a:pPr>
              <a:defRPr/>
            </a:pPr>
            <a:fld id="{C8B1261D-C5A3-1D48-AB7E-25DB8407BDB4}" type="datetimeFigureOut">
              <a:rPr lang="en-US" altLang="en-US"/>
              <a:pPr>
                <a:defRPr/>
              </a:pPr>
              <a:t>8/29/21</a:t>
            </a:fld>
            <a:endParaRPr lang="en-US" altLang="en-US"/>
          </a:p>
        </p:txBody>
      </p:sp>
      <p:sp>
        <p:nvSpPr>
          <p:cNvPr id="8" name="Footer Placeholder 4">
            <a:extLst>
              <a:ext uri="{FF2B5EF4-FFF2-40B4-BE49-F238E27FC236}">
                <a16:creationId xmlns:a16="http://schemas.microsoft.com/office/drawing/2014/main" id="{6454391C-2011-3F47-B356-B078917F6F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C417C3A-6D7F-7240-A765-16CC2347D1D4}"/>
              </a:ext>
            </a:extLst>
          </p:cNvPr>
          <p:cNvSpPr>
            <a:spLocks noGrp="1"/>
          </p:cNvSpPr>
          <p:nvPr>
            <p:ph type="sldNum" sz="quarter" idx="12"/>
          </p:nvPr>
        </p:nvSpPr>
        <p:spPr/>
        <p:txBody>
          <a:bodyPr/>
          <a:lstStyle>
            <a:lvl1pPr>
              <a:defRPr/>
            </a:lvl1pPr>
          </a:lstStyle>
          <a:p>
            <a:pPr>
              <a:defRPr/>
            </a:pPr>
            <a:fld id="{0A11FE95-08B5-5644-810E-094CA17993F6}" type="slidenum">
              <a:rPr lang="en-US" altLang="en-US"/>
              <a:pPr>
                <a:defRPr/>
              </a:pPr>
              <a:t>‹#›</a:t>
            </a:fld>
            <a:endParaRPr lang="en-US" altLang="en-US"/>
          </a:p>
        </p:txBody>
      </p:sp>
    </p:spTree>
    <p:extLst>
      <p:ext uri="{BB962C8B-B14F-4D97-AF65-F5344CB8AC3E}">
        <p14:creationId xmlns:p14="http://schemas.microsoft.com/office/powerpoint/2010/main" val="269281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5C0EC39-59CF-8C45-83EA-95D42C9380D6}"/>
              </a:ext>
            </a:extLst>
          </p:cNvPr>
          <p:cNvSpPr>
            <a:spLocks noGrp="1"/>
          </p:cNvSpPr>
          <p:nvPr>
            <p:ph type="dt" sz="half" idx="10"/>
          </p:nvPr>
        </p:nvSpPr>
        <p:spPr/>
        <p:txBody>
          <a:bodyPr/>
          <a:lstStyle>
            <a:lvl1pPr>
              <a:defRPr/>
            </a:lvl1pPr>
          </a:lstStyle>
          <a:p>
            <a:pPr>
              <a:defRPr/>
            </a:pPr>
            <a:fld id="{ED72061D-F100-D644-A1B2-CDF679FA7FB0}" type="datetimeFigureOut">
              <a:rPr lang="en-US" altLang="en-US"/>
              <a:pPr>
                <a:defRPr/>
              </a:pPr>
              <a:t>8/29/21</a:t>
            </a:fld>
            <a:endParaRPr lang="en-US" altLang="en-US"/>
          </a:p>
        </p:txBody>
      </p:sp>
      <p:sp>
        <p:nvSpPr>
          <p:cNvPr id="4" name="Footer Placeholder 4">
            <a:extLst>
              <a:ext uri="{FF2B5EF4-FFF2-40B4-BE49-F238E27FC236}">
                <a16:creationId xmlns:a16="http://schemas.microsoft.com/office/drawing/2014/main" id="{7A19591C-4FF8-C545-AC13-C766CB865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4BA570-B7C6-B948-A01C-E7176DF63F31}"/>
              </a:ext>
            </a:extLst>
          </p:cNvPr>
          <p:cNvSpPr>
            <a:spLocks noGrp="1"/>
          </p:cNvSpPr>
          <p:nvPr>
            <p:ph type="sldNum" sz="quarter" idx="12"/>
          </p:nvPr>
        </p:nvSpPr>
        <p:spPr/>
        <p:txBody>
          <a:bodyPr/>
          <a:lstStyle>
            <a:lvl1pPr>
              <a:defRPr/>
            </a:lvl1pPr>
          </a:lstStyle>
          <a:p>
            <a:pPr>
              <a:defRPr/>
            </a:pPr>
            <a:fld id="{73422937-8EBC-5344-99D3-B9F5F04C9C81}" type="slidenum">
              <a:rPr lang="en-US" altLang="en-US"/>
              <a:pPr>
                <a:defRPr/>
              </a:pPr>
              <a:t>‹#›</a:t>
            </a:fld>
            <a:endParaRPr lang="en-US" altLang="en-US"/>
          </a:p>
        </p:txBody>
      </p:sp>
    </p:spTree>
    <p:extLst>
      <p:ext uri="{BB962C8B-B14F-4D97-AF65-F5344CB8AC3E}">
        <p14:creationId xmlns:p14="http://schemas.microsoft.com/office/powerpoint/2010/main" val="358904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39DF8E-210B-D246-9EEA-B92C8AD0C009}"/>
              </a:ext>
            </a:extLst>
          </p:cNvPr>
          <p:cNvSpPr>
            <a:spLocks noGrp="1"/>
          </p:cNvSpPr>
          <p:nvPr>
            <p:ph type="dt" sz="half" idx="10"/>
          </p:nvPr>
        </p:nvSpPr>
        <p:spPr/>
        <p:txBody>
          <a:bodyPr/>
          <a:lstStyle>
            <a:lvl1pPr>
              <a:defRPr/>
            </a:lvl1pPr>
          </a:lstStyle>
          <a:p>
            <a:pPr>
              <a:defRPr/>
            </a:pPr>
            <a:fld id="{FCF1C310-3314-BC43-8C44-2320E7AEA7A5}" type="datetimeFigureOut">
              <a:rPr lang="en-US" altLang="en-US"/>
              <a:pPr>
                <a:defRPr/>
              </a:pPr>
              <a:t>8/29/21</a:t>
            </a:fld>
            <a:endParaRPr lang="en-US" altLang="en-US"/>
          </a:p>
        </p:txBody>
      </p:sp>
      <p:sp>
        <p:nvSpPr>
          <p:cNvPr id="3" name="Footer Placeholder 4">
            <a:extLst>
              <a:ext uri="{FF2B5EF4-FFF2-40B4-BE49-F238E27FC236}">
                <a16:creationId xmlns:a16="http://schemas.microsoft.com/office/drawing/2014/main" id="{59348CA0-3133-634F-AAAD-E077E3B390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CD913D-D2C7-EC4D-8DAD-7A0BA71D3D3E}"/>
              </a:ext>
            </a:extLst>
          </p:cNvPr>
          <p:cNvSpPr>
            <a:spLocks noGrp="1"/>
          </p:cNvSpPr>
          <p:nvPr>
            <p:ph type="sldNum" sz="quarter" idx="12"/>
          </p:nvPr>
        </p:nvSpPr>
        <p:spPr/>
        <p:txBody>
          <a:bodyPr/>
          <a:lstStyle>
            <a:lvl1pPr>
              <a:defRPr/>
            </a:lvl1pPr>
          </a:lstStyle>
          <a:p>
            <a:pPr>
              <a:defRPr/>
            </a:pPr>
            <a:fld id="{6690D77A-66A9-4748-BB15-C222D5FE8426}" type="slidenum">
              <a:rPr lang="en-US" altLang="en-US"/>
              <a:pPr>
                <a:defRPr/>
              </a:pPr>
              <a:t>‹#›</a:t>
            </a:fld>
            <a:endParaRPr lang="en-US" altLang="en-US"/>
          </a:p>
        </p:txBody>
      </p:sp>
    </p:spTree>
    <p:extLst>
      <p:ext uri="{BB962C8B-B14F-4D97-AF65-F5344CB8AC3E}">
        <p14:creationId xmlns:p14="http://schemas.microsoft.com/office/powerpoint/2010/main" val="370493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343ACF-45D3-3D4B-88B2-3062E55B4B8F}"/>
              </a:ext>
            </a:extLst>
          </p:cNvPr>
          <p:cNvSpPr>
            <a:spLocks noGrp="1"/>
          </p:cNvSpPr>
          <p:nvPr>
            <p:ph type="dt" sz="half" idx="10"/>
          </p:nvPr>
        </p:nvSpPr>
        <p:spPr/>
        <p:txBody>
          <a:bodyPr/>
          <a:lstStyle>
            <a:lvl1pPr>
              <a:defRPr/>
            </a:lvl1pPr>
          </a:lstStyle>
          <a:p>
            <a:pPr>
              <a:defRPr/>
            </a:pPr>
            <a:fld id="{726D86DF-181D-6749-A2B5-EE2121D62093}" type="datetimeFigureOut">
              <a:rPr lang="en-US" altLang="en-US"/>
              <a:pPr>
                <a:defRPr/>
              </a:pPr>
              <a:t>8/29/21</a:t>
            </a:fld>
            <a:endParaRPr lang="en-US" altLang="en-US"/>
          </a:p>
        </p:txBody>
      </p:sp>
      <p:sp>
        <p:nvSpPr>
          <p:cNvPr id="6" name="Footer Placeholder 4">
            <a:extLst>
              <a:ext uri="{FF2B5EF4-FFF2-40B4-BE49-F238E27FC236}">
                <a16:creationId xmlns:a16="http://schemas.microsoft.com/office/drawing/2014/main" id="{8497FE9C-41BD-494F-ACD5-79672D4AF5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B9DC18-8E8E-8B43-A76F-454D9FF3ACB8}"/>
              </a:ext>
            </a:extLst>
          </p:cNvPr>
          <p:cNvSpPr>
            <a:spLocks noGrp="1"/>
          </p:cNvSpPr>
          <p:nvPr>
            <p:ph type="sldNum" sz="quarter" idx="12"/>
          </p:nvPr>
        </p:nvSpPr>
        <p:spPr/>
        <p:txBody>
          <a:bodyPr/>
          <a:lstStyle>
            <a:lvl1pPr>
              <a:defRPr/>
            </a:lvl1pPr>
          </a:lstStyle>
          <a:p>
            <a:pPr>
              <a:defRPr/>
            </a:pPr>
            <a:fld id="{C3030355-F231-B54B-B41C-71E55C8F8E0D}" type="slidenum">
              <a:rPr lang="en-US" altLang="en-US"/>
              <a:pPr>
                <a:defRPr/>
              </a:pPr>
              <a:t>‹#›</a:t>
            </a:fld>
            <a:endParaRPr lang="en-US" altLang="en-US"/>
          </a:p>
        </p:txBody>
      </p:sp>
    </p:spTree>
    <p:extLst>
      <p:ext uri="{BB962C8B-B14F-4D97-AF65-F5344CB8AC3E}">
        <p14:creationId xmlns:p14="http://schemas.microsoft.com/office/powerpoint/2010/main" val="263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6007D1-C35F-D74D-B2B2-6EA231CB818C}"/>
              </a:ext>
            </a:extLst>
          </p:cNvPr>
          <p:cNvSpPr>
            <a:spLocks noGrp="1"/>
          </p:cNvSpPr>
          <p:nvPr>
            <p:ph type="dt" sz="half" idx="10"/>
          </p:nvPr>
        </p:nvSpPr>
        <p:spPr/>
        <p:txBody>
          <a:bodyPr/>
          <a:lstStyle>
            <a:lvl1pPr>
              <a:defRPr/>
            </a:lvl1pPr>
          </a:lstStyle>
          <a:p>
            <a:pPr>
              <a:defRPr/>
            </a:pPr>
            <a:fld id="{7D8AC92A-91AA-A545-998B-B5575DB540AB}" type="datetimeFigureOut">
              <a:rPr lang="en-US" altLang="en-US"/>
              <a:pPr>
                <a:defRPr/>
              </a:pPr>
              <a:t>8/29/21</a:t>
            </a:fld>
            <a:endParaRPr lang="en-US" altLang="en-US"/>
          </a:p>
        </p:txBody>
      </p:sp>
      <p:sp>
        <p:nvSpPr>
          <p:cNvPr id="6" name="Footer Placeholder 4">
            <a:extLst>
              <a:ext uri="{FF2B5EF4-FFF2-40B4-BE49-F238E27FC236}">
                <a16:creationId xmlns:a16="http://schemas.microsoft.com/office/drawing/2014/main" id="{BF760D99-5EA1-924B-8F19-47DA84017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5A8947-F96C-4641-9A32-5C94B83F222F}"/>
              </a:ext>
            </a:extLst>
          </p:cNvPr>
          <p:cNvSpPr>
            <a:spLocks noGrp="1"/>
          </p:cNvSpPr>
          <p:nvPr>
            <p:ph type="sldNum" sz="quarter" idx="12"/>
          </p:nvPr>
        </p:nvSpPr>
        <p:spPr/>
        <p:txBody>
          <a:bodyPr/>
          <a:lstStyle>
            <a:lvl1pPr>
              <a:defRPr/>
            </a:lvl1pPr>
          </a:lstStyle>
          <a:p>
            <a:pPr>
              <a:defRPr/>
            </a:pPr>
            <a:fld id="{0F328EB3-3D7C-4B4E-BB3C-48A911C7A494}" type="slidenum">
              <a:rPr lang="en-US" altLang="en-US"/>
              <a:pPr>
                <a:defRPr/>
              </a:pPr>
              <a:t>‹#›</a:t>
            </a:fld>
            <a:endParaRPr lang="en-US" altLang="en-US"/>
          </a:p>
        </p:txBody>
      </p:sp>
    </p:spTree>
    <p:extLst>
      <p:ext uri="{BB962C8B-B14F-4D97-AF65-F5344CB8AC3E}">
        <p14:creationId xmlns:p14="http://schemas.microsoft.com/office/powerpoint/2010/main" val="201894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B31952-3154-F740-8246-80B6167995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D4ADE2-B8E3-814F-A79B-C7B8F676869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DDB8CB-3B33-284D-93C2-7F52C6C3BA5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B6966B18-D413-544A-8B8D-B69DD5C58D00}" type="datetimeFigureOut">
              <a:rPr lang="en-US" altLang="en-US"/>
              <a:pPr>
                <a:defRPr/>
              </a:pPr>
              <a:t>8/29/21</a:t>
            </a:fld>
            <a:endParaRPr lang="en-US" altLang="en-US"/>
          </a:p>
        </p:txBody>
      </p:sp>
      <p:sp>
        <p:nvSpPr>
          <p:cNvPr id="5" name="Footer Placeholder 4">
            <a:extLst>
              <a:ext uri="{FF2B5EF4-FFF2-40B4-BE49-F238E27FC236}">
                <a16:creationId xmlns:a16="http://schemas.microsoft.com/office/drawing/2014/main" id="{A790A5D5-20B7-F741-927D-F235E889AB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245CBB9-9FA9-4B45-BF3B-E4121FA6A4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17076150-32E3-6C40-9615-8467853149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oplinapp.org/download/" TargetMode="Externa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mailto:%20gogarten@uconn.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mailto:https://j.p.gogarten.uconn.edu/mcb3421_2021/index.htm" TargetMode="External"/><Relationship Id="rId2" Type="http://schemas.openxmlformats.org/officeDocument/2006/relationships/hyperlink" Target="https://huskyct.uconn.edu/" TargetMode="External"/><Relationship Id="rId1" Type="http://schemas.openxmlformats.org/officeDocument/2006/relationships/slideLayout" Target="../slideLayouts/slideLayout6.xml"/><Relationship Id="rId4" Type="http://schemas.openxmlformats.org/officeDocument/2006/relationships/hyperlink" Target="mailto:https://j.p.gogarten.uconn.edu/mcb3421_2021/Running_List_of_Goals_Slides_Assignment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uconn.eblib.com.ezproxy.lib.uconn.edu/patron/FullRecord.aspx?p=454344" TargetMode="External"/><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primo-pmtna01.hosted.exlibrisgroup.com/primo-explore/fulldisplay?docid=01UCT_ALMA21345681990002432&amp;context=L&amp;vid=01UCT&amp;lang=en_US&amp;search_scope=EVERYTHING&amp;adaptor=Local%20Search%20Engine&amp;tab=default_tab&amp;query=any,contains,Inferring%20phylogenies&amp;mode=Basic"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hyperlink" Target="mailto:%20gogarten@uconn.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ophia.Gosselin@uconn.edu"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hyperlink" Target="mailto:Sean.Gosselin@uconn.edu" TargetMode="External"/><Relationship Id="rId3" Type="http://schemas.openxmlformats.org/officeDocument/2006/relationships/hyperlink" Target="https://maps.uconn.edu/m/map/WGC" TargetMode="External"/><Relationship Id="rId7" Type="http://schemas.openxmlformats.org/officeDocument/2006/relationships/hyperlink" Target="https://uconn-cmr.webex.com/meet/spg11004" TargetMode="External"/><Relationship Id="rId2" Type="http://schemas.openxmlformats.org/officeDocument/2006/relationships/hyperlink" Target="https://maps.uconn.edu/m/map/UTEB" TargetMode="External"/><Relationship Id="rId1" Type="http://schemas.openxmlformats.org/officeDocument/2006/relationships/slideLayout" Target="../slideLayouts/slideLayout6.xml"/><Relationship Id="rId6" Type="http://schemas.openxmlformats.org/officeDocument/2006/relationships/hyperlink" Target="https://uconn-cmr.webex.com/meet/jpg02006" TargetMode="External"/><Relationship Id="rId5" Type="http://schemas.openxmlformats.org/officeDocument/2006/relationships/hyperlink" Target="mailto:%20gogarten@uconn.edu" TargetMode="External"/><Relationship Id="rId4" Type="http://schemas.openxmlformats.org/officeDocument/2006/relationships/hyperlink" Target="http://gogarten.uconn.edu/mcb3421_20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p.gogarten.uconn.edu/mcb3421_2021/MCB3421_2021_syllabus.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9A566560-8951-C14D-A293-5B7B12701143}"/>
              </a:ext>
            </a:extLst>
          </p:cNvPr>
          <p:cNvSpPr>
            <a:spLocks noGrp="1"/>
          </p:cNvSpPr>
          <p:nvPr>
            <p:ph type="ctrTitle"/>
          </p:nvPr>
        </p:nvSpPr>
        <p:spPr>
          <a:xfrm>
            <a:off x="769883" y="1005818"/>
            <a:ext cx="7772400" cy="1470025"/>
          </a:xfrm>
        </p:spPr>
        <p:txBody>
          <a:bodyPr/>
          <a:lstStyle/>
          <a:p>
            <a:pPr eaLnBrk="1" hangingPunct="1"/>
            <a:r>
              <a:rPr lang="en-US" altLang="en-US" dirty="0">
                <a:ea typeface="ＭＳ Ｐゴシック" panose="020B0600070205080204" pitchFamily="34" charset="-128"/>
              </a:rPr>
              <a:t>MCB 3421 - 2021</a:t>
            </a:r>
          </a:p>
        </p:txBody>
      </p:sp>
      <p:sp>
        <p:nvSpPr>
          <p:cNvPr id="3" name="Subtitle 2">
            <a:extLst>
              <a:ext uri="{FF2B5EF4-FFF2-40B4-BE49-F238E27FC236}">
                <a16:creationId xmlns:a16="http://schemas.microsoft.com/office/drawing/2014/main" id="{A2586AB3-F46F-8E43-9FDF-D496A77ED3B8}"/>
              </a:ext>
            </a:extLst>
          </p:cNvPr>
          <p:cNvSpPr>
            <a:spLocks noGrp="1"/>
          </p:cNvSpPr>
          <p:nvPr>
            <p:ph type="subTitle" idx="1"/>
          </p:nvPr>
        </p:nvSpPr>
        <p:spPr>
          <a:xfrm>
            <a:off x="1455683" y="3024351"/>
            <a:ext cx="6400800" cy="2451538"/>
          </a:xfrm>
        </p:spPr>
        <p:txBody>
          <a:bodyPr rtlCol="0">
            <a:normAutofit/>
          </a:bodyPr>
          <a:lstStyle/>
          <a:p>
            <a:pPr eaLnBrk="1" fontAlgn="auto" hangingPunct="1">
              <a:spcAft>
                <a:spcPts val="0"/>
              </a:spcAft>
              <a:buFont typeface="Arial"/>
              <a:buNone/>
              <a:defRPr/>
            </a:pPr>
            <a:r>
              <a:rPr lang="en-US" dirty="0">
                <a:ea typeface="+mn-ea"/>
                <a:cs typeface="+mn-cs"/>
              </a:rPr>
              <a:t>Class 1</a:t>
            </a:r>
          </a:p>
          <a:p>
            <a:pPr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None/>
              <a:defRPr/>
            </a:pPr>
            <a:r>
              <a:rPr lang="en-US" dirty="0">
                <a:ea typeface="+mn-ea"/>
                <a:cs typeface="+mn-cs"/>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DA09-DBC3-6741-99C6-B6871D6A9184}"/>
              </a:ext>
            </a:extLst>
          </p:cNvPr>
          <p:cNvSpPr>
            <a:spLocks noGrp="1"/>
          </p:cNvSpPr>
          <p:nvPr>
            <p:ph type="title"/>
          </p:nvPr>
        </p:nvSpPr>
        <p:spPr>
          <a:xfrm>
            <a:off x="216681" y="274638"/>
            <a:ext cx="8786439" cy="1143000"/>
          </a:xfrm>
        </p:spPr>
        <p:txBody>
          <a:bodyPr/>
          <a:lstStyle/>
          <a:p>
            <a:r>
              <a:rPr lang="en-US" dirty="0">
                <a:solidFill>
                  <a:srgbClr val="FF0000"/>
                </a:solidFill>
              </a:rPr>
              <a:t>You are required to maintain a electronic </a:t>
            </a:r>
            <a:r>
              <a:rPr lang="en-US" b="1" dirty="0">
                <a:solidFill>
                  <a:srgbClr val="FF0000"/>
                </a:solidFill>
              </a:rPr>
              <a:t>notebook</a:t>
            </a:r>
            <a:r>
              <a:rPr lang="en-US" dirty="0">
                <a:solidFill>
                  <a:srgbClr val="FF0000"/>
                </a:solidFill>
              </a:rPr>
              <a:t> </a:t>
            </a:r>
          </a:p>
        </p:txBody>
      </p:sp>
      <p:sp>
        <p:nvSpPr>
          <p:cNvPr id="3" name="TextBox 2">
            <a:extLst>
              <a:ext uri="{FF2B5EF4-FFF2-40B4-BE49-F238E27FC236}">
                <a16:creationId xmlns:a16="http://schemas.microsoft.com/office/drawing/2014/main" id="{864E61C0-D629-2243-BCCE-403C5D9F8781}"/>
              </a:ext>
            </a:extLst>
          </p:cNvPr>
          <p:cNvSpPr txBox="1"/>
          <p:nvPr/>
        </p:nvSpPr>
        <p:spPr>
          <a:xfrm>
            <a:off x="452666" y="1892200"/>
            <a:ext cx="803283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You need to have an entry for every lecture, describing the most interesting thing you learned in the lecture!</a:t>
            </a:r>
            <a:br>
              <a:rPr lang="en-US" sz="2000" dirty="0"/>
            </a:br>
            <a:endParaRPr lang="en-US" sz="2000" dirty="0"/>
          </a:p>
          <a:p>
            <a:pPr marL="342900" indent="-342900">
              <a:buFont typeface="Arial" panose="020B0604020202020204" pitchFamily="34" charset="0"/>
              <a:buChar char="•"/>
            </a:pPr>
            <a:r>
              <a:rPr lang="en-US" sz="2000" dirty="0"/>
              <a:t>You need to keep detailed descriptions of what you did in the computer labs.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will email a copy or share your notebook with the instructors on in the middle of the semester (October 6</a:t>
            </a:r>
            <a:r>
              <a:rPr lang="en-US" sz="2000" baseline="30000" dirty="0"/>
              <a:t>th</a:t>
            </a:r>
            <a:r>
              <a:rPr lang="en-US" sz="2000" dirty="0"/>
              <a:t> and after the last day of classes.</a:t>
            </a:r>
          </a:p>
        </p:txBody>
      </p:sp>
      <p:sp>
        <p:nvSpPr>
          <p:cNvPr id="6" name="TextBox 5">
            <a:extLst>
              <a:ext uri="{FF2B5EF4-FFF2-40B4-BE49-F238E27FC236}">
                <a16:creationId xmlns:a16="http://schemas.microsoft.com/office/drawing/2014/main" id="{5F6532E4-F03E-874A-89EA-9DA1B942CD89}"/>
              </a:ext>
            </a:extLst>
          </p:cNvPr>
          <p:cNvSpPr txBox="1"/>
          <p:nvPr/>
        </p:nvSpPr>
        <p:spPr>
          <a:xfrm>
            <a:off x="821803" y="4953965"/>
            <a:ext cx="2439194" cy="646331"/>
          </a:xfrm>
          <a:prstGeom prst="rect">
            <a:avLst/>
          </a:prstGeom>
          <a:noFill/>
        </p:spPr>
        <p:txBody>
          <a:bodyPr wrap="none" rtlCol="0">
            <a:spAutoFit/>
          </a:bodyPr>
          <a:lstStyle/>
          <a:p>
            <a:r>
              <a:rPr lang="en-US" dirty="0"/>
              <a:t>Choice 1: use One Note</a:t>
            </a:r>
          </a:p>
          <a:p>
            <a:r>
              <a:rPr lang="en-US" dirty="0"/>
              <a:t>Choice 2: use Joplin</a:t>
            </a:r>
          </a:p>
        </p:txBody>
      </p:sp>
    </p:spTree>
    <p:extLst>
      <p:ext uri="{BB962C8B-B14F-4D97-AF65-F5344CB8AC3E}">
        <p14:creationId xmlns:p14="http://schemas.microsoft.com/office/powerpoint/2010/main" val="159611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89E21-6F2F-2243-ABDC-D29D25857451}"/>
              </a:ext>
            </a:extLst>
          </p:cNvPr>
          <p:cNvPicPr>
            <a:picLocks noChangeAspect="1"/>
          </p:cNvPicPr>
          <p:nvPr/>
        </p:nvPicPr>
        <p:blipFill>
          <a:blip r:embed="rId2"/>
          <a:stretch>
            <a:fillRect/>
          </a:stretch>
        </p:blipFill>
        <p:spPr>
          <a:xfrm>
            <a:off x="636366" y="1984255"/>
            <a:ext cx="4838700" cy="2565400"/>
          </a:xfrm>
          <a:prstGeom prst="rect">
            <a:avLst/>
          </a:prstGeom>
        </p:spPr>
      </p:pic>
      <p:sp>
        <p:nvSpPr>
          <p:cNvPr id="6" name="TextBox 5">
            <a:extLst>
              <a:ext uri="{FF2B5EF4-FFF2-40B4-BE49-F238E27FC236}">
                <a16:creationId xmlns:a16="http://schemas.microsoft.com/office/drawing/2014/main" id="{9EE2CD1E-BFA9-AF43-99A1-AC604FD5D43F}"/>
              </a:ext>
            </a:extLst>
          </p:cNvPr>
          <p:cNvSpPr txBox="1"/>
          <p:nvPr/>
        </p:nvSpPr>
        <p:spPr>
          <a:xfrm>
            <a:off x="497711" y="659757"/>
            <a:ext cx="7010061" cy="369332"/>
          </a:xfrm>
          <a:prstGeom prst="rect">
            <a:avLst/>
          </a:prstGeom>
          <a:noFill/>
        </p:spPr>
        <p:txBody>
          <a:bodyPr wrap="none" rtlCol="0">
            <a:spAutoFit/>
          </a:bodyPr>
          <a:lstStyle/>
          <a:p>
            <a:r>
              <a:rPr lang="en-US" dirty="0"/>
              <a:t>One Note should be part of Microsoft office and available to all students.</a:t>
            </a:r>
          </a:p>
        </p:txBody>
      </p:sp>
      <p:sp>
        <p:nvSpPr>
          <p:cNvPr id="7" name="TextBox 6">
            <a:extLst>
              <a:ext uri="{FF2B5EF4-FFF2-40B4-BE49-F238E27FC236}">
                <a16:creationId xmlns:a16="http://schemas.microsoft.com/office/drawing/2014/main" id="{13D5EDF1-2DFC-4A4A-9EA1-94443A4FC1C5}"/>
              </a:ext>
            </a:extLst>
          </p:cNvPr>
          <p:cNvSpPr txBox="1"/>
          <p:nvPr/>
        </p:nvSpPr>
        <p:spPr>
          <a:xfrm>
            <a:off x="509286" y="1539433"/>
            <a:ext cx="2516330" cy="369332"/>
          </a:xfrm>
          <a:prstGeom prst="rect">
            <a:avLst/>
          </a:prstGeom>
          <a:noFill/>
        </p:spPr>
        <p:txBody>
          <a:bodyPr wrap="none" rtlCol="0">
            <a:spAutoFit/>
          </a:bodyPr>
          <a:lstStyle/>
          <a:p>
            <a:r>
              <a:rPr lang="en-US" dirty="0"/>
              <a:t>To start a new notebook:</a:t>
            </a:r>
          </a:p>
        </p:txBody>
      </p:sp>
    </p:spTree>
    <p:extLst>
      <p:ext uri="{BB962C8B-B14F-4D97-AF65-F5344CB8AC3E}">
        <p14:creationId xmlns:p14="http://schemas.microsoft.com/office/powerpoint/2010/main" val="64420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89E21-6F2F-2243-ABDC-D29D25857451}"/>
              </a:ext>
            </a:extLst>
          </p:cNvPr>
          <p:cNvPicPr>
            <a:picLocks noChangeAspect="1"/>
          </p:cNvPicPr>
          <p:nvPr/>
        </p:nvPicPr>
        <p:blipFill>
          <a:blip r:embed="rId2"/>
          <a:stretch>
            <a:fillRect/>
          </a:stretch>
        </p:blipFill>
        <p:spPr>
          <a:xfrm>
            <a:off x="161804" y="271202"/>
            <a:ext cx="4838700" cy="2565400"/>
          </a:xfrm>
          <a:prstGeom prst="rect">
            <a:avLst/>
          </a:prstGeom>
        </p:spPr>
      </p:pic>
      <p:sp>
        <p:nvSpPr>
          <p:cNvPr id="5" name="TextBox 4">
            <a:extLst>
              <a:ext uri="{FF2B5EF4-FFF2-40B4-BE49-F238E27FC236}">
                <a16:creationId xmlns:a16="http://schemas.microsoft.com/office/drawing/2014/main" id="{019C65FC-A85A-8348-A54D-169BADF6A55A}"/>
              </a:ext>
            </a:extLst>
          </p:cNvPr>
          <p:cNvSpPr txBox="1"/>
          <p:nvPr/>
        </p:nvSpPr>
        <p:spPr>
          <a:xfrm>
            <a:off x="6436244" y="5521124"/>
            <a:ext cx="2164465" cy="646331"/>
          </a:xfrm>
          <a:prstGeom prst="rect">
            <a:avLst/>
          </a:prstGeom>
          <a:noFill/>
        </p:spPr>
        <p:txBody>
          <a:bodyPr wrap="square" rtlCol="0">
            <a:spAutoFit/>
          </a:bodyPr>
          <a:lstStyle/>
          <a:p>
            <a:r>
              <a:rPr lang="en-US" dirty="0"/>
              <a:t>Pick a name and </a:t>
            </a:r>
            <a:br>
              <a:rPr lang="en-US" dirty="0"/>
            </a:br>
            <a:r>
              <a:rPr lang="en-US" dirty="0"/>
              <a:t>click create</a:t>
            </a:r>
          </a:p>
        </p:txBody>
      </p:sp>
      <p:pic>
        <p:nvPicPr>
          <p:cNvPr id="12" name="Picture 11">
            <a:extLst>
              <a:ext uri="{FF2B5EF4-FFF2-40B4-BE49-F238E27FC236}">
                <a16:creationId xmlns:a16="http://schemas.microsoft.com/office/drawing/2014/main" id="{6BA05AC2-EE23-EF44-827A-5EA9BE7695BA}"/>
              </a:ext>
            </a:extLst>
          </p:cNvPr>
          <p:cNvPicPr>
            <a:picLocks noChangeAspect="1"/>
          </p:cNvPicPr>
          <p:nvPr/>
        </p:nvPicPr>
        <p:blipFill>
          <a:blip r:embed="rId3"/>
          <a:stretch>
            <a:fillRect/>
          </a:stretch>
        </p:blipFill>
        <p:spPr>
          <a:xfrm>
            <a:off x="268673" y="1666754"/>
            <a:ext cx="5509511" cy="5191246"/>
          </a:xfrm>
          <a:prstGeom prst="rect">
            <a:avLst/>
          </a:prstGeom>
        </p:spPr>
      </p:pic>
      <p:cxnSp>
        <p:nvCxnSpPr>
          <p:cNvPr id="6" name="Straight Arrow Connector 5">
            <a:extLst>
              <a:ext uri="{FF2B5EF4-FFF2-40B4-BE49-F238E27FC236}">
                <a16:creationId xmlns:a16="http://schemas.microsoft.com/office/drawing/2014/main" id="{33387CFE-8FFE-3644-99BC-7B4A4935E46C}"/>
              </a:ext>
            </a:extLst>
          </p:cNvPr>
          <p:cNvCxnSpPr>
            <a:cxnSpLocks/>
            <a:stCxn id="5" idx="1"/>
          </p:cNvCxnSpPr>
          <p:nvPr/>
        </p:nvCxnSpPr>
        <p:spPr>
          <a:xfrm flipH="1" flipV="1">
            <a:off x="5416954" y="5185458"/>
            <a:ext cx="1019290" cy="658832"/>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B353E9CB-5F76-4D49-9F29-D7DBE4E4F041}"/>
              </a:ext>
            </a:extLst>
          </p:cNvPr>
          <p:cNvCxnSpPr>
            <a:cxnSpLocks/>
            <a:stCxn id="5" idx="1"/>
          </p:cNvCxnSpPr>
          <p:nvPr/>
        </p:nvCxnSpPr>
        <p:spPr>
          <a:xfrm flipH="1">
            <a:off x="5658564" y="5844290"/>
            <a:ext cx="777680" cy="735976"/>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538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A3567-746B-2D48-956E-C68BD8A13FBF}"/>
              </a:ext>
            </a:extLst>
          </p:cNvPr>
          <p:cNvPicPr>
            <a:picLocks noChangeAspect="1"/>
          </p:cNvPicPr>
          <p:nvPr/>
        </p:nvPicPr>
        <p:blipFill>
          <a:blip r:embed="rId2"/>
          <a:stretch>
            <a:fillRect/>
          </a:stretch>
        </p:blipFill>
        <p:spPr>
          <a:xfrm>
            <a:off x="2592729" y="270900"/>
            <a:ext cx="4780344" cy="2970577"/>
          </a:xfrm>
          <a:prstGeom prst="rect">
            <a:avLst/>
          </a:prstGeom>
        </p:spPr>
      </p:pic>
      <p:sp>
        <p:nvSpPr>
          <p:cNvPr id="4" name="TextBox 3">
            <a:extLst>
              <a:ext uri="{FF2B5EF4-FFF2-40B4-BE49-F238E27FC236}">
                <a16:creationId xmlns:a16="http://schemas.microsoft.com/office/drawing/2014/main" id="{E4A289EE-AC13-2342-8B4A-1800B8F77BAB}"/>
              </a:ext>
            </a:extLst>
          </p:cNvPr>
          <p:cNvSpPr txBox="1"/>
          <p:nvPr/>
        </p:nvSpPr>
        <p:spPr>
          <a:xfrm>
            <a:off x="358815" y="914400"/>
            <a:ext cx="2572114" cy="646331"/>
          </a:xfrm>
          <a:prstGeom prst="rect">
            <a:avLst/>
          </a:prstGeom>
          <a:noFill/>
        </p:spPr>
        <p:txBody>
          <a:bodyPr wrap="none" rtlCol="0">
            <a:spAutoFit/>
          </a:bodyPr>
          <a:lstStyle/>
          <a:p>
            <a:r>
              <a:rPr lang="en-US" dirty="0"/>
              <a:t>Rename New Section to </a:t>
            </a:r>
            <a:br>
              <a:rPr lang="en-US" dirty="0"/>
            </a:br>
            <a:r>
              <a:rPr lang="en-US" dirty="0"/>
              <a:t>Lectures (right click)</a:t>
            </a:r>
          </a:p>
        </p:txBody>
      </p:sp>
      <p:cxnSp>
        <p:nvCxnSpPr>
          <p:cNvPr id="5" name="Straight Arrow Connector 4">
            <a:extLst>
              <a:ext uri="{FF2B5EF4-FFF2-40B4-BE49-F238E27FC236}">
                <a16:creationId xmlns:a16="http://schemas.microsoft.com/office/drawing/2014/main" id="{3F77A7C3-C257-0C47-B8C4-617DDD0BC2CC}"/>
              </a:ext>
            </a:extLst>
          </p:cNvPr>
          <p:cNvCxnSpPr>
            <a:cxnSpLocks/>
          </p:cNvCxnSpPr>
          <p:nvPr/>
        </p:nvCxnSpPr>
        <p:spPr>
          <a:xfrm>
            <a:off x="1770927" y="1435261"/>
            <a:ext cx="2257063" cy="683426"/>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F698EA7-B4FF-5E41-94A4-653FFA2F4852}"/>
              </a:ext>
            </a:extLst>
          </p:cNvPr>
          <p:cNvSpPr txBox="1"/>
          <p:nvPr/>
        </p:nvSpPr>
        <p:spPr>
          <a:xfrm>
            <a:off x="303771" y="3429000"/>
            <a:ext cx="2477329" cy="1200329"/>
          </a:xfrm>
          <a:prstGeom prst="rect">
            <a:avLst/>
          </a:prstGeom>
          <a:noFill/>
        </p:spPr>
        <p:txBody>
          <a:bodyPr wrap="square" rtlCol="0">
            <a:spAutoFit/>
          </a:bodyPr>
          <a:lstStyle/>
          <a:p>
            <a:r>
              <a:rPr lang="en-US" dirty="0"/>
              <a:t>Add more pages - right click on the page name</a:t>
            </a:r>
            <a:br>
              <a:rPr lang="en-US" dirty="0"/>
            </a:br>
            <a:r>
              <a:rPr lang="en-US" dirty="0"/>
              <a:t>(call them class 1,</a:t>
            </a:r>
            <a:br>
              <a:rPr lang="en-US" dirty="0"/>
            </a:br>
            <a:r>
              <a:rPr lang="en-US" dirty="0"/>
              <a:t> class 2 ...</a:t>
            </a:r>
          </a:p>
        </p:txBody>
      </p:sp>
      <p:pic>
        <p:nvPicPr>
          <p:cNvPr id="8" name="Picture 7">
            <a:extLst>
              <a:ext uri="{FF2B5EF4-FFF2-40B4-BE49-F238E27FC236}">
                <a16:creationId xmlns:a16="http://schemas.microsoft.com/office/drawing/2014/main" id="{B526DDE9-65D3-4F4A-B089-94A74C016A0F}"/>
              </a:ext>
            </a:extLst>
          </p:cNvPr>
          <p:cNvPicPr>
            <a:picLocks noChangeAspect="1"/>
          </p:cNvPicPr>
          <p:nvPr/>
        </p:nvPicPr>
        <p:blipFill>
          <a:blip r:embed="rId3"/>
          <a:stretch>
            <a:fillRect/>
          </a:stretch>
        </p:blipFill>
        <p:spPr>
          <a:xfrm>
            <a:off x="2781100" y="3253050"/>
            <a:ext cx="4195260" cy="2407714"/>
          </a:xfrm>
          <a:prstGeom prst="rect">
            <a:avLst/>
          </a:prstGeom>
        </p:spPr>
      </p:pic>
      <p:cxnSp>
        <p:nvCxnSpPr>
          <p:cNvPr id="9" name="Straight Arrow Connector 8">
            <a:extLst>
              <a:ext uri="{FF2B5EF4-FFF2-40B4-BE49-F238E27FC236}">
                <a16:creationId xmlns:a16="http://schemas.microsoft.com/office/drawing/2014/main" id="{373CCD50-2072-1945-ACDE-9BFE38ACDD67}"/>
              </a:ext>
            </a:extLst>
          </p:cNvPr>
          <p:cNvCxnSpPr>
            <a:cxnSpLocks/>
          </p:cNvCxnSpPr>
          <p:nvPr/>
        </p:nvCxnSpPr>
        <p:spPr>
          <a:xfrm>
            <a:off x="2476982" y="3986956"/>
            <a:ext cx="2905247" cy="1478078"/>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988C7D55-8E1A-2E45-A147-3A1705D33F90}"/>
              </a:ext>
            </a:extLst>
          </p:cNvPr>
          <p:cNvSpPr txBox="1"/>
          <p:nvPr/>
        </p:nvSpPr>
        <p:spPr>
          <a:xfrm>
            <a:off x="798653" y="6180881"/>
            <a:ext cx="8146013" cy="369332"/>
          </a:xfrm>
          <a:prstGeom prst="rect">
            <a:avLst/>
          </a:prstGeom>
          <a:noFill/>
        </p:spPr>
        <p:txBody>
          <a:bodyPr wrap="none" rtlCol="0">
            <a:spAutoFit/>
          </a:bodyPr>
          <a:lstStyle/>
          <a:p>
            <a:r>
              <a:rPr lang="en-US" dirty="0"/>
              <a:t>Add a new section (right click on the existing section name) and call it Computer Labs </a:t>
            </a:r>
          </a:p>
        </p:txBody>
      </p:sp>
    </p:spTree>
    <p:extLst>
      <p:ext uri="{BB962C8B-B14F-4D97-AF65-F5344CB8AC3E}">
        <p14:creationId xmlns:p14="http://schemas.microsoft.com/office/powerpoint/2010/main" val="427370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DAF0C3-C9AE-5C4C-96AF-DEEA4264FFBB}"/>
              </a:ext>
            </a:extLst>
          </p:cNvPr>
          <p:cNvSpPr txBox="1"/>
          <p:nvPr/>
        </p:nvSpPr>
        <p:spPr>
          <a:xfrm>
            <a:off x="92597" y="243201"/>
            <a:ext cx="4068293" cy="369332"/>
          </a:xfrm>
          <a:prstGeom prst="rect">
            <a:avLst/>
          </a:prstGeom>
          <a:noFill/>
        </p:spPr>
        <p:txBody>
          <a:bodyPr wrap="none" rtlCol="0">
            <a:spAutoFit/>
          </a:bodyPr>
          <a:lstStyle/>
          <a:p>
            <a:r>
              <a:rPr lang="en-US" dirty="0"/>
              <a:t>The result should look something like this</a:t>
            </a:r>
          </a:p>
        </p:txBody>
      </p:sp>
      <p:pic>
        <p:nvPicPr>
          <p:cNvPr id="4" name="Picture 3">
            <a:extLst>
              <a:ext uri="{FF2B5EF4-FFF2-40B4-BE49-F238E27FC236}">
                <a16:creationId xmlns:a16="http://schemas.microsoft.com/office/drawing/2014/main" id="{AF904545-A4CC-294B-A498-4ED1D63AB6C5}"/>
              </a:ext>
            </a:extLst>
          </p:cNvPr>
          <p:cNvPicPr>
            <a:picLocks noChangeAspect="1"/>
          </p:cNvPicPr>
          <p:nvPr/>
        </p:nvPicPr>
        <p:blipFill>
          <a:blip r:embed="rId3"/>
          <a:stretch>
            <a:fillRect/>
          </a:stretch>
        </p:blipFill>
        <p:spPr>
          <a:xfrm>
            <a:off x="810228" y="639835"/>
            <a:ext cx="7523544" cy="2297562"/>
          </a:xfrm>
          <a:prstGeom prst="rect">
            <a:avLst/>
          </a:prstGeom>
        </p:spPr>
      </p:pic>
      <p:sp>
        <p:nvSpPr>
          <p:cNvPr id="6" name="TextBox 5">
            <a:extLst>
              <a:ext uri="{FF2B5EF4-FFF2-40B4-BE49-F238E27FC236}">
                <a16:creationId xmlns:a16="http://schemas.microsoft.com/office/drawing/2014/main" id="{22329E36-51E0-D445-9001-F747B8B4119D}"/>
              </a:ext>
            </a:extLst>
          </p:cNvPr>
          <p:cNvSpPr txBox="1"/>
          <p:nvPr/>
        </p:nvSpPr>
        <p:spPr>
          <a:xfrm>
            <a:off x="266219" y="2976011"/>
            <a:ext cx="7523544" cy="1200329"/>
          </a:xfrm>
          <a:prstGeom prst="rect">
            <a:avLst/>
          </a:prstGeom>
          <a:noFill/>
        </p:spPr>
        <p:txBody>
          <a:bodyPr wrap="square" rtlCol="0">
            <a:spAutoFit/>
          </a:bodyPr>
          <a:lstStyle/>
          <a:p>
            <a:r>
              <a:rPr lang="en-US" dirty="0"/>
              <a:t>An advantage over handwritten notes is that you can copy/paste items from your screen or from a file directly into the notebook.  </a:t>
            </a:r>
          </a:p>
          <a:p>
            <a:endParaRPr lang="en-US" dirty="0"/>
          </a:p>
          <a:p>
            <a:endParaRPr lang="en-US" dirty="0"/>
          </a:p>
        </p:txBody>
      </p:sp>
      <p:pic>
        <p:nvPicPr>
          <p:cNvPr id="7" name="Picture 6">
            <a:extLst>
              <a:ext uri="{FF2B5EF4-FFF2-40B4-BE49-F238E27FC236}">
                <a16:creationId xmlns:a16="http://schemas.microsoft.com/office/drawing/2014/main" id="{FE7EA2C1-1DF2-934C-81AD-2AD1370BADA3}"/>
              </a:ext>
            </a:extLst>
          </p:cNvPr>
          <p:cNvPicPr>
            <a:picLocks noChangeAspect="1"/>
          </p:cNvPicPr>
          <p:nvPr/>
        </p:nvPicPr>
        <p:blipFill>
          <a:blip r:embed="rId4"/>
          <a:stretch>
            <a:fillRect/>
          </a:stretch>
        </p:blipFill>
        <p:spPr>
          <a:xfrm>
            <a:off x="5116010" y="3576176"/>
            <a:ext cx="3522641" cy="3060768"/>
          </a:xfrm>
          <a:prstGeom prst="rect">
            <a:avLst/>
          </a:prstGeom>
        </p:spPr>
      </p:pic>
      <p:sp>
        <p:nvSpPr>
          <p:cNvPr id="8" name="TextBox 7">
            <a:extLst>
              <a:ext uri="{FF2B5EF4-FFF2-40B4-BE49-F238E27FC236}">
                <a16:creationId xmlns:a16="http://schemas.microsoft.com/office/drawing/2014/main" id="{F903FFEF-D2E9-1D45-9A75-71AC63988692}"/>
              </a:ext>
            </a:extLst>
          </p:cNvPr>
          <p:cNvSpPr txBox="1"/>
          <p:nvPr/>
        </p:nvSpPr>
        <p:spPr>
          <a:xfrm>
            <a:off x="347241" y="4930815"/>
            <a:ext cx="3775649" cy="923330"/>
          </a:xfrm>
          <a:prstGeom prst="rect">
            <a:avLst/>
          </a:prstGeom>
          <a:noFill/>
        </p:spPr>
        <p:txBody>
          <a:bodyPr wrap="none" rtlCol="0">
            <a:spAutoFit/>
          </a:bodyPr>
          <a:lstStyle/>
          <a:p>
            <a:r>
              <a:rPr lang="en-US" dirty="0"/>
              <a:t>To share a OneNote notebook, go to  </a:t>
            </a:r>
            <a:br>
              <a:rPr lang="en-US" dirty="0"/>
            </a:br>
            <a:r>
              <a:rPr lang="en-US" dirty="0"/>
              <a:t>File &gt; Share &gt; Send Link to Notebook.  </a:t>
            </a:r>
          </a:p>
          <a:p>
            <a:endParaRPr lang="en-US" dirty="0"/>
          </a:p>
        </p:txBody>
      </p:sp>
      <p:cxnSp>
        <p:nvCxnSpPr>
          <p:cNvPr id="9" name="Straight Arrow Connector 8">
            <a:extLst>
              <a:ext uri="{FF2B5EF4-FFF2-40B4-BE49-F238E27FC236}">
                <a16:creationId xmlns:a16="http://schemas.microsoft.com/office/drawing/2014/main" id="{D4547478-98D3-F74F-9FBB-F3F340F4BC3A}"/>
              </a:ext>
            </a:extLst>
          </p:cNvPr>
          <p:cNvCxnSpPr>
            <a:cxnSpLocks/>
            <a:stCxn id="8" idx="3"/>
          </p:cNvCxnSpPr>
          <p:nvPr/>
        </p:nvCxnSpPr>
        <p:spPr>
          <a:xfrm>
            <a:off x="4122890" y="5392480"/>
            <a:ext cx="3088138" cy="371712"/>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7827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DF867-0A5B-2744-AE31-CA2A77500F94}"/>
              </a:ext>
            </a:extLst>
          </p:cNvPr>
          <p:cNvSpPr txBox="1"/>
          <p:nvPr/>
        </p:nvSpPr>
        <p:spPr>
          <a:xfrm>
            <a:off x="277793" y="358815"/>
            <a:ext cx="7650865" cy="1200329"/>
          </a:xfrm>
          <a:prstGeom prst="rect">
            <a:avLst/>
          </a:prstGeom>
          <a:noFill/>
        </p:spPr>
        <p:txBody>
          <a:bodyPr wrap="square" rtlCol="0">
            <a:spAutoFit/>
          </a:bodyPr>
          <a:lstStyle/>
          <a:p>
            <a:r>
              <a:rPr lang="en-US" dirty="0"/>
              <a:t>For those who have struggled with Microsoft OneNote before, Joplin is worthwhile alternative.  An added advantage is that you learn and get familiar with Markdown language (many programming and scripting languages use </a:t>
            </a:r>
            <a:r>
              <a:rPr lang="en-US" b="1" dirty="0"/>
              <a:t>markdown</a:t>
            </a:r>
            <a:r>
              <a:rPr lang="en-US" dirty="0"/>
              <a:t> (e.g.: </a:t>
            </a:r>
            <a:r>
              <a:rPr lang="en-US" dirty="0" err="1"/>
              <a:t>Rstudio</a:t>
            </a:r>
            <a:r>
              <a:rPr lang="en-US" dirty="0"/>
              <a:t>)</a:t>
            </a:r>
          </a:p>
        </p:txBody>
      </p:sp>
      <p:sp>
        <p:nvSpPr>
          <p:cNvPr id="5" name="TextBox 4">
            <a:extLst>
              <a:ext uri="{FF2B5EF4-FFF2-40B4-BE49-F238E27FC236}">
                <a16:creationId xmlns:a16="http://schemas.microsoft.com/office/drawing/2014/main" id="{65210A56-5307-A34D-AA77-1E0BECAD580A}"/>
              </a:ext>
            </a:extLst>
          </p:cNvPr>
          <p:cNvSpPr txBox="1"/>
          <p:nvPr/>
        </p:nvSpPr>
        <p:spPr>
          <a:xfrm>
            <a:off x="277793" y="1527858"/>
            <a:ext cx="5437642" cy="4247317"/>
          </a:xfrm>
          <a:prstGeom prst="rect">
            <a:avLst/>
          </a:prstGeom>
          <a:noFill/>
        </p:spPr>
        <p:txBody>
          <a:bodyPr wrap="none" rtlCol="0">
            <a:spAutoFit/>
          </a:bodyPr>
          <a:lstStyle/>
          <a:p>
            <a:r>
              <a:rPr lang="en-US" dirty="0"/>
              <a:t>To install Joplin go to  </a:t>
            </a:r>
            <a:r>
              <a:rPr lang="en-US" dirty="0">
                <a:hlinkClick r:id="rId2"/>
              </a:rPr>
              <a:t>https://joplinapp.org/download/</a:t>
            </a:r>
            <a:r>
              <a:rPr lang="en-US" dirty="0"/>
              <a:t>  </a:t>
            </a:r>
          </a:p>
          <a:p>
            <a:endParaRPr lang="en-US" dirty="0"/>
          </a:p>
          <a:p>
            <a:r>
              <a:rPr lang="en-US" dirty="0"/>
              <a:t>Start the Joplin App</a:t>
            </a:r>
          </a:p>
          <a:p>
            <a:endParaRPr lang="en-US" dirty="0"/>
          </a:p>
          <a:p>
            <a:r>
              <a:rPr lang="en-US" dirty="0"/>
              <a:t>under Joplin &gt; Preferences </a:t>
            </a:r>
            <a:br>
              <a:rPr lang="en-US" dirty="0"/>
            </a:br>
            <a:r>
              <a:rPr lang="en-US" dirty="0"/>
              <a:t>select synchronization</a:t>
            </a:r>
          </a:p>
          <a:p>
            <a:endParaRPr lang="en-US" dirty="0"/>
          </a:p>
          <a:p>
            <a:endParaRPr lang="en-US" dirty="0"/>
          </a:p>
          <a:p>
            <a:endParaRPr lang="en-US" dirty="0"/>
          </a:p>
          <a:p>
            <a:endParaRPr lang="en-US" dirty="0"/>
          </a:p>
          <a:p>
            <a:r>
              <a:rPr lang="en-US" dirty="0"/>
              <a:t>Select the synchronization service </a:t>
            </a:r>
            <a:br>
              <a:rPr lang="en-US" dirty="0"/>
            </a:br>
            <a:r>
              <a:rPr lang="en-US" dirty="0"/>
              <a:t>of your choice.</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2C07DA1B-EA21-EA4B-B106-FE037380A54C}"/>
              </a:ext>
            </a:extLst>
          </p:cNvPr>
          <p:cNvPicPr>
            <a:picLocks noChangeAspect="1"/>
          </p:cNvPicPr>
          <p:nvPr/>
        </p:nvPicPr>
        <p:blipFill>
          <a:blip r:embed="rId3"/>
          <a:stretch>
            <a:fillRect/>
          </a:stretch>
        </p:blipFill>
        <p:spPr>
          <a:xfrm>
            <a:off x="7708981" y="72341"/>
            <a:ext cx="1113032" cy="1200329"/>
          </a:xfrm>
          <a:prstGeom prst="rect">
            <a:avLst/>
          </a:prstGeom>
        </p:spPr>
      </p:pic>
      <p:pic>
        <p:nvPicPr>
          <p:cNvPr id="7" name="Picture 6">
            <a:extLst>
              <a:ext uri="{FF2B5EF4-FFF2-40B4-BE49-F238E27FC236}">
                <a16:creationId xmlns:a16="http://schemas.microsoft.com/office/drawing/2014/main" id="{168CD682-02CF-214A-B3F2-6D3C8599FF86}"/>
              </a:ext>
            </a:extLst>
          </p:cNvPr>
          <p:cNvPicPr>
            <a:picLocks noChangeAspect="1"/>
          </p:cNvPicPr>
          <p:nvPr/>
        </p:nvPicPr>
        <p:blipFill>
          <a:blip r:embed="rId4"/>
          <a:stretch>
            <a:fillRect/>
          </a:stretch>
        </p:blipFill>
        <p:spPr>
          <a:xfrm>
            <a:off x="5483640" y="1905000"/>
            <a:ext cx="3225800" cy="1524000"/>
          </a:xfrm>
          <a:prstGeom prst="rect">
            <a:avLst/>
          </a:prstGeom>
        </p:spPr>
      </p:pic>
      <p:pic>
        <p:nvPicPr>
          <p:cNvPr id="8" name="Picture 7">
            <a:extLst>
              <a:ext uri="{FF2B5EF4-FFF2-40B4-BE49-F238E27FC236}">
                <a16:creationId xmlns:a16="http://schemas.microsoft.com/office/drawing/2014/main" id="{EE3405C6-DF5D-FF4B-9AC1-914711E404C3}"/>
              </a:ext>
            </a:extLst>
          </p:cNvPr>
          <p:cNvPicPr>
            <a:picLocks noChangeAspect="1"/>
          </p:cNvPicPr>
          <p:nvPr/>
        </p:nvPicPr>
        <p:blipFill>
          <a:blip r:embed="rId5"/>
          <a:stretch>
            <a:fillRect/>
          </a:stretch>
        </p:blipFill>
        <p:spPr>
          <a:xfrm>
            <a:off x="4134789" y="3522056"/>
            <a:ext cx="4731418" cy="3263047"/>
          </a:xfrm>
          <a:prstGeom prst="rect">
            <a:avLst/>
          </a:prstGeom>
        </p:spPr>
      </p:pic>
      <p:cxnSp>
        <p:nvCxnSpPr>
          <p:cNvPr id="9" name="Straight Arrow Connector 8">
            <a:extLst>
              <a:ext uri="{FF2B5EF4-FFF2-40B4-BE49-F238E27FC236}">
                <a16:creationId xmlns:a16="http://schemas.microsoft.com/office/drawing/2014/main" id="{DC028D69-D1DE-E84D-9AA1-F0130947CB60}"/>
              </a:ext>
            </a:extLst>
          </p:cNvPr>
          <p:cNvCxnSpPr>
            <a:cxnSpLocks/>
          </p:cNvCxnSpPr>
          <p:nvPr/>
        </p:nvCxnSpPr>
        <p:spPr>
          <a:xfrm>
            <a:off x="2970165" y="2863380"/>
            <a:ext cx="3145895" cy="0"/>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26C182FC-269D-BD4D-B81E-2B674B99F3F4}"/>
              </a:ext>
            </a:extLst>
          </p:cNvPr>
          <p:cNvCxnSpPr>
            <a:cxnSpLocks/>
          </p:cNvCxnSpPr>
          <p:nvPr/>
        </p:nvCxnSpPr>
        <p:spPr>
          <a:xfrm>
            <a:off x="2534856" y="3113590"/>
            <a:ext cx="1599933" cy="1276590"/>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DBB4214-AAD8-F844-849A-843480E1B9F1}"/>
              </a:ext>
            </a:extLst>
          </p:cNvPr>
          <p:cNvCxnSpPr>
            <a:cxnSpLocks/>
          </p:cNvCxnSpPr>
          <p:nvPr/>
        </p:nvCxnSpPr>
        <p:spPr>
          <a:xfrm flipV="1">
            <a:off x="2152891" y="4479403"/>
            <a:ext cx="4143737" cy="254644"/>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8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05DCAF-003D-C341-A9CD-6897FB77F483}"/>
              </a:ext>
            </a:extLst>
          </p:cNvPr>
          <p:cNvPicPr>
            <a:picLocks noChangeAspect="1"/>
          </p:cNvPicPr>
          <p:nvPr/>
        </p:nvPicPr>
        <p:blipFill>
          <a:blip r:embed="rId2"/>
          <a:stretch>
            <a:fillRect/>
          </a:stretch>
        </p:blipFill>
        <p:spPr>
          <a:xfrm>
            <a:off x="0" y="1108146"/>
            <a:ext cx="9144000" cy="2320854"/>
          </a:xfrm>
          <a:prstGeom prst="rect">
            <a:avLst/>
          </a:prstGeom>
        </p:spPr>
      </p:pic>
      <p:sp>
        <p:nvSpPr>
          <p:cNvPr id="4" name="TextBox 3">
            <a:extLst>
              <a:ext uri="{FF2B5EF4-FFF2-40B4-BE49-F238E27FC236}">
                <a16:creationId xmlns:a16="http://schemas.microsoft.com/office/drawing/2014/main" id="{7C274147-513E-3042-8FEF-605C68C36036}"/>
              </a:ext>
            </a:extLst>
          </p:cNvPr>
          <p:cNvSpPr txBox="1"/>
          <p:nvPr/>
        </p:nvSpPr>
        <p:spPr>
          <a:xfrm>
            <a:off x="3206187" y="243068"/>
            <a:ext cx="5555848" cy="646331"/>
          </a:xfrm>
          <a:prstGeom prst="rect">
            <a:avLst/>
          </a:prstGeom>
          <a:noFill/>
        </p:spPr>
        <p:txBody>
          <a:bodyPr wrap="square" rtlCol="0">
            <a:spAutoFit/>
          </a:bodyPr>
          <a:lstStyle/>
          <a:p>
            <a:r>
              <a:rPr lang="en-US" dirty="0"/>
              <a:t>In the upper right hand is two-page symbol that allows to move from one type of editor window to the next.  </a:t>
            </a:r>
          </a:p>
        </p:txBody>
      </p:sp>
      <p:cxnSp>
        <p:nvCxnSpPr>
          <p:cNvPr id="5" name="Straight Arrow Connector 4">
            <a:extLst>
              <a:ext uri="{FF2B5EF4-FFF2-40B4-BE49-F238E27FC236}">
                <a16:creationId xmlns:a16="http://schemas.microsoft.com/office/drawing/2014/main" id="{ABE92B31-6EAC-3C43-8248-D8254F65A034}"/>
              </a:ext>
            </a:extLst>
          </p:cNvPr>
          <p:cNvCxnSpPr>
            <a:cxnSpLocks/>
          </p:cNvCxnSpPr>
          <p:nvPr/>
        </p:nvCxnSpPr>
        <p:spPr>
          <a:xfrm>
            <a:off x="5984111" y="889399"/>
            <a:ext cx="2777924" cy="603735"/>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2F184AC-780E-2B49-BC2E-00AD1C7B75B2}"/>
              </a:ext>
            </a:extLst>
          </p:cNvPr>
          <p:cNvSpPr txBox="1"/>
          <p:nvPr/>
        </p:nvSpPr>
        <p:spPr>
          <a:xfrm>
            <a:off x="474561" y="3530277"/>
            <a:ext cx="8449519" cy="2308324"/>
          </a:xfrm>
          <a:prstGeom prst="rect">
            <a:avLst/>
          </a:prstGeom>
          <a:noFill/>
        </p:spPr>
        <p:txBody>
          <a:bodyPr wrap="square" rtlCol="0">
            <a:spAutoFit/>
          </a:bodyPr>
          <a:lstStyle/>
          <a:p>
            <a:r>
              <a:rPr lang="en-US" dirty="0"/>
              <a:t>One display is in markdown (on the left above). </a:t>
            </a:r>
          </a:p>
          <a:p>
            <a:r>
              <a:rPr lang="en-US" dirty="0"/>
              <a:t>      This is the place where to can drop in pictures or files.  </a:t>
            </a:r>
          </a:p>
          <a:p>
            <a:r>
              <a:rPr lang="en-US" dirty="0"/>
              <a:t>You also can use</a:t>
            </a:r>
            <a:r>
              <a:rPr lang="en-US" b="1" dirty="0"/>
              <a:t> </a:t>
            </a:r>
            <a:br>
              <a:rPr lang="en-US" b="1" dirty="0"/>
            </a:br>
            <a:r>
              <a:rPr lang="en-US" b="1" dirty="0"/>
              <a:t>#, ##,  </a:t>
            </a:r>
            <a:r>
              <a:rPr lang="en-US" dirty="0"/>
              <a:t>to format text as headers, </a:t>
            </a:r>
            <a:br>
              <a:rPr lang="en-US" dirty="0"/>
            </a:br>
            <a:r>
              <a:rPr lang="en-US" b="1" dirty="0"/>
              <a:t>-</a:t>
            </a:r>
            <a:r>
              <a:rPr lang="en-US" dirty="0"/>
              <a:t> to create bullets,</a:t>
            </a:r>
          </a:p>
          <a:p>
            <a:r>
              <a:rPr lang="en-US" dirty="0">
                <a:latin typeface="Courier" pitchFamily="2" charset="0"/>
              </a:rPr>
              <a:t>`to create text in monospace font</a:t>
            </a:r>
            <a:r>
              <a:rPr lang="en-US" dirty="0"/>
              <a:t>`, </a:t>
            </a:r>
          </a:p>
          <a:p>
            <a:r>
              <a:rPr lang="en-US" dirty="0"/>
              <a:t>*** to create a separator,</a:t>
            </a:r>
          </a:p>
          <a:p>
            <a:r>
              <a:rPr lang="en-US" dirty="0"/>
              <a:t>**</a:t>
            </a:r>
            <a:r>
              <a:rPr lang="en-US" b="1" dirty="0"/>
              <a:t>to display text in bold</a:t>
            </a:r>
            <a:r>
              <a:rPr lang="en-US" dirty="0"/>
              <a:t>**.  </a:t>
            </a:r>
          </a:p>
        </p:txBody>
      </p:sp>
      <p:sp>
        <p:nvSpPr>
          <p:cNvPr id="8" name="TextBox 7">
            <a:extLst>
              <a:ext uri="{FF2B5EF4-FFF2-40B4-BE49-F238E27FC236}">
                <a16:creationId xmlns:a16="http://schemas.microsoft.com/office/drawing/2014/main" id="{C5E5C339-B117-B544-9C4B-27617299B3F0}"/>
              </a:ext>
            </a:extLst>
          </p:cNvPr>
          <p:cNvSpPr txBox="1"/>
          <p:nvPr/>
        </p:nvSpPr>
        <p:spPr>
          <a:xfrm>
            <a:off x="162046" y="5972537"/>
            <a:ext cx="7273017" cy="369332"/>
          </a:xfrm>
          <a:prstGeom prst="rect">
            <a:avLst/>
          </a:prstGeom>
          <a:noFill/>
        </p:spPr>
        <p:txBody>
          <a:bodyPr wrap="none" rtlCol="0">
            <a:spAutoFit/>
          </a:bodyPr>
          <a:lstStyle/>
          <a:p>
            <a:r>
              <a:rPr lang="en-US" dirty="0"/>
              <a:t>Repeated clicking moves to the rendered text and to the side-by-side view.  </a:t>
            </a:r>
          </a:p>
        </p:txBody>
      </p:sp>
    </p:spTree>
    <p:extLst>
      <p:ext uri="{BB962C8B-B14F-4D97-AF65-F5344CB8AC3E}">
        <p14:creationId xmlns:p14="http://schemas.microsoft.com/office/powerpoint/2010/main" val="387269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88F0C-E6A5-1444-8378-497E52E5A17E}"/>
              </a:ext>
            </a:extLst>
          </p:cNvPr>
          <p:cNvPicPr>
            <a:picLocks noChangeAspect="1"/>
          </p:cNvPicPr>
          <p:nvPr/>
        </p:nvPicPr>
        <p:blipFill>
          <a:blip r:embed="rId2"/>
          <a:stretch>
            <a:fillRect/>
          </a:stretch>
        </p:blipFill>
        <p:spPr>
          <a:xfrm>
            <a:off x="243068" y="133968"/>
            <a:ext cx="8137003" cy="4813722"/>
          </a:xfrm>
          <a:prstGeom prst="rect">
            <a:avLst/>
          </a:prstGeom>
        </p:spPr>
      </p:pic>
      <p:sp>
        <p:nvSpPr>
          <p:cNvPr id="4" name="TextBox 3">
            <a:extLst>
              <a:ext uri="{FF2B5EF4-FFF2-40B4-BE49-F238E27FC236}">
                <a16:creationId xmlns:a16="http://schemas.microsoft.com/office/drawing/2014/main" id="{1BCC9B32-5D8E-9644-B480-855A6CEE401B}"/>
              </a:ext>
            </a:extLst>
          </p:cNvPr>
          <p:cNvSpPr txBox="1"/>
          <p:nvPr/>
        </p:nvSpPr>
        <p:spPr>
          <a:xfrm>
            <a:off x="243068" y="5104435"/>
            <a:ext cx="3447803" cy="369332"/>
          </a:xfrm>
          <a:prstGeom prst="rect">
            <a:avLst/>
          </a:prstGeom>
          <a:noFill/>
        </p:spPr>
        <p:txBody>
          <a:bodyPr wrap="none" rtlCol="0">
            <a:spAutoFit/>
          </a:bodyPr>
          <a:lstStyle/>
          <a:p>
            <a:r>
              <a:rPr lang="en-US" dirty="0"/>
              <a:t>One can export text to pdf or html </a:t>
            </a:r>
          </a:p>
        </p:txBody>
      </p:sp>
    </p:spTree>
    <p:extLst>
      <p:ext uri="{BB962C8B-B14F-4D97-AF65-F5344CB8AC3E}">
        <p14:creationId xmlns:p14="http://schemas.microsoft.com/office/powerpoint/2010/main" val="354952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8ED9-BFA1-ED4A-87AF-12C533365D5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337DE19-A34E-1546-A2F8-90A785799109}"/>
              </a:ext>
            </a:extLst>
          </p:cNvPr>
          <p:cNvPicPr>
            <a:picLocks noChangeAspect="1"/>
          </p:cNvPicPr>
          <p:nvPr/>
        </p:nvPicPr>
        <p:blipFill>
          <a:blip r:embed="rId2"/>
          <a:stretch>
            <a:fillRect/>
          </a:stretch>
        </p:blipFill>
        <p:spPr>
          <a:xfrm>
            <a:off x="582283" y="0"/>
            <a:ext cx="7979434" cy="6858000"/>
          </a:xfrm>
          <a:prstGeom prst="rect">
            <a:avLst/>
          </a:prstGeom>
        </p:spPr>
      </p:pic>
    </p:spTree>
    <p:extLst>
      <p:ext uri="{BB962C8B-B14F-4D97-AF65-F5344CB8AC3E}">
        <p14:creationId xmlns:p14="http://schemas.microsoft.com/office/powerpoint/2010/main" val="428497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D11A34-077D-FE4B-B0A2-7A35A95D1957}"/>
              </a:ext>
            </a:extLst>
          </p:cNvPr>
          <p:cNvSpPr txBox="1"/>
          <p:nvPr/>
        </p:nvSpPr>
        <p:spPr>
          <a:xfrm>
            <a:off x="729205" y="659757"/>
            <a:ext cx="5214056" cy="1200329"/>
          </a:xfrm>
          <a:prstGeom prst="rect">
            <a:avLst/>
          </a:prstGeom>
          <a:noFill/>
        </p:spPr>
        <p:txBody>
          <a:bodyPr wrap="none" rtlCol="0">
            <a:spAutoFit/>
          </a:bodyPr>
          <a:lstStyle/>
          <a:p>
            <a:r>
              <a:rPr lang="en-US" dirty="0"/>
              <a:t>Create a MCB 3421 notebook.</a:t>
            </a:r>
          </a:p>
          <a:p>
            <a:r>
              <a:rPr lang="en-US" dirty="0"/>
              <a:t>Create two sub-notebooks in the MCB 3421 notebook</a:t>
            </a:r>
          </a:p>
          <a:p>
            <a:r>
              <a:rPr lang="en-US" dirty="0"/>
              <a:t>One for lectures and one for the computer labs</a:t>
            </a:r>
          </a:p>
          <a:p>
            <a:endParaRPr lang="en-US" dirty="0"/>
          </a:p>
        </p:txBody>
      </p:sp>
      <p:pic>
        <p:nvPicPr>
          <p:cNvPr id="4" name="Picture 3">
            <a:extLst>
              <a:ext uri="{FF2B5EF4-FFF2-40B4-BE49-F238E27FC236}">
                <a16:creationId xmlns:a16="http://schemas.microsoft.com/office/drawing/2014/main" id="{506AFBF7-0222-8D44-9113-39D2658E40B4}"/>
              </a:ext>
            </a:extLst>
          </p:cNvPr>
          <p:cNvPicPr>
            <a:picLocks noChangeAspect="1"/>
          </p:cNvPicPr>
          <p:nvPr/>
        </p:nvPicPr>
        <p:blipFill>
          <a:blip r:embed="rId2"/>
          <a:stretch>
            <a:fillRect/>
          </a:stretch>
        </p:blipFill>
        <p:spPr>
          <a:xfrm>
            <a:off x="5318246" y="2090695"/>
            <a:ext cx="2514600" cy="1003300"/>
          </a:xfrm>
          <a:prstGeom prst="rect">
            <a:avLst/>
          </a:prstGeom>
        </p:spPr>
      </p:pic>
      <p:pic>
        <p:nvPicPr>
          <p:cNvPr id="5" name="Picture 4">
            <a:extLst>
              <a:ext uri="{FF2B5EF4-FFF2-40B4-BE49-F238E27FC236}">
                <a16:creationId xmlns:a16="http://schemas.microsoft.com/office/drawing/2014/main" id="{6547BF19-33ED-D046-97B1-37ACF6550EB2}"/>
              </a:ext>
            </a:extLst>
          </p:cNvPr>
          <p:cNvPicPr>
            <a:picLocks noChangeAspect="1"/>
          </p:cNvPicPr>
          <p:nvPr/>
        </p:nvPicPr>
        <p:blipFill>
          <a:blip r:embed="rId3"/>
          <a:stretch>
            <a:fillRect/>
          </a:stretch>
        </p:blipFill>
        <p:spPr>
          <a:xfrm>
            <a:off x="1498600" y="1896926"/>
            <a:ext cx="3073400" cy="1892300"/>
          </a:xfrm>
          <a:prstGeom prst="rect">
            <a:avLst/>
          </a:prstGeom>
        </p:spPr>
      </p:pic>
      <p:sp>
        <p:nvSpPr>
          <p:cNvPr id="6" name="TextBox 5">
            <a:extLst>
              <a:ext uri="{FF2B5EF4-FFF2-40B4-BE49-F238E27FC236}">
                <a16:creationId xmlns:a16="http://schemas.microsoft.com/office/drawing/2014/main" id="{7F763E49-87C9-D943-9853-90C301CBEF11}"/>
              </a:ext>
            </a:extLst>
          </p:cNvPr>
          <p:cNvSpPr txBox="1"/>
          <p:nvPr/>
        </p:nvSpPr>
        <p:spPr>
          <a:xfrm>
            <a:off x="451413" y="4269238"/>
            <a:ext cx="8241174" cy="923330"/>
          </a:xfrm>
          <a:prstGeom prst="rect">
            <a:avLst/>
          </a:prstGeom>
          <a:noFill/>
        </p:spPr>
        <p:txBody>
          <a:bodyPr wrap="square" rtlCol="0">
            <a:spAutoFit/>
          </a:bodyPr>
          <a:lstStyle/>
          <a:p>
            <a:r>
              <a:rPr lang="en-US" dirty="0"/>
              <a:t>Within each you can add pages for individual computer labs and the lectures.  </a:t>
            </a:r>
          </a:p>
          <a:p>
            <a:r>
              <a:rPr lang="en-US" dirty="0"/>
              <a:t>Or for the latter, you could add entries for the lectures to a growing page (put the newest lecture on top)</a:t>
            </a:r>
          </a:p>
        </p:txBody>
      </p:sp>
      <p:pic>
        <p:nvPicPr>
          <p:cNvPr id="2" name="Picture 1">
            <a:extLst>
              <a:ext uri="{FF2B5EF4-FFF2-40B4-BE49-F238E27FC236}">
                <a16:creationId xmlns:a16="http://schemas.microsoft.com/office/drawing/2014/main" id="{DADA7DBA-5A9C-5945-953E-56394CE5CD86}"/>
              </a:ext>
            </a:extLst>
          </p:cNvPr>
          <p:cNvPicPr>
            <a:picLocks noChangeAspect="1"/>
          </p:cNvPicPr>
          <p:nvPr/>
        </p:nvPicPr>
        <p:blipFill>
          <a:blip r:embed="rId4"/>
          <a:stretch>
            <a:fillRect/>
          </a:stretch>
        </p:blipFill>
        <p:spPr>
          <a:xfrm>
            <a:off x="2533650" y="5246145"/>
            <a:ext cx="4076700" cy="1409700"/>
          </a:xfrm>
          <a:prstGeom prst="rect">
            <a:avLst/>
          </a:prstGeom>
        </p:spPr>
      </p:pic>
      <p:cxnSp>
        <p:nvCxnSpPr>
          <p:cNvPr id="7" name="Straight Arrow Connector 6">
            <a:extLst>
              <a:ext uri="{FF2B5EF4-FFF2-40B4-BE49-F238E27FC236}">
                <a16:creationId xmlns:a16="http://schemas.microsoft.com/office/drawing/2014/main" id="{30C6E0B5-8EC0-B74C-9369-E1AA0C3C4513}"/>
              </a:ext>
            </a:extLst>
          </p:cNvPr>
          <p:cNvCxnSpPr>
            <a:cxnSpLocks/>
          </p:cNvCxnSpPr>
          <p:nvPr/>
        </p:nvCxnSpPr>
        <p:spPr>
          <a:xfrm>
            <a:off x="6331353" y="4930815"/>
            <a:ext cx="0" cy="509286"/>
          </a:xfrm>
          <a:prstGeom prst="straightConnector1">
            <a:avLst/>
          </a:prstGeom>
          <a:ln w="539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5377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184C8C-7F3C-A54E-ACC9-6E8EBD6D13DF}"/>
              </a:ext>
            </a:extLst>
          </p:cNvPr>
          <p:cNvSpPr/>
          <p:nvPr/>
        </p:nvSpPr>
        <p:spPr>
          <a:xfrm>
            <a:off x="732331" y="648813"/>
            <a:ext cx="4572000" cy="2031325"/>
          </a:xfrm>
          <a:prstGeom prst="rect">
            <a:avLst/>
          </a:prstGeom>
        </p:spPr>
        <p:txBody>
          <a:bodyPr>
            <a:spAutoFit/>
          </a:bodyPr>
          <a:lstStyle/>
          <a:p>
            <a:r>
              <a:rPr lang="en-US" b="1" dirty="0"/>
              <a:t>Johann </a:t>
            </a:r>
            <a:r>
              <a:rPr lang="en-US" b="1" u="sng" dirty="0"/>
              <a:t>Peter</a:t>
            </a:r>
            <a:r>
              <a:rPr lang="en-US" b="1" dirty="0"/>
              <a:t> Gogarten</a:t>
            </a:r>
            <a:r>
              <a:rPr lang="en-US" dirty="0"/>
              <a:t> </a:t>
            </a:r>
            <a:br>
              <a:rPr lang="en-US" dirty="0"/>
            </a:br>
            <a:r>
              <a:rPr lang="en-US" dirty="0"/>
              <a:t>Dept. Molecular and Cell Biology</a:t>
            </a:r>
            <a:br>
              <a:rPr lang="en-US" dirty="0"/>
            </a:br>
            <a:r>
              <a:rPr lang="en-US" dirty="0"/>
              <a:t>BP404 </a:t>
            </a:r>
            <a:br>
              <a:rPr lang="en-US" dirty="0"/>
            </a:br>
            <a:r>
              <a:rPr lang="en-US" dirty="0"/>
              <a:t>University of Connecticut </a:t>
            </a:r>
            <a:br>
              <a:rPr lang="en-US" dirty="0"/>
            </a:br>
            <a:r>
              <a:rPr lang="en-US" dirty="0"/>
              <a:t>Storrs, CT 06269-3125 </a:t>
            </a:r>
            <a:br>
              <a:rPr lang="en-US" dirty="0"/>
            </a:br>
            <a:r>
              <a:rPr lang="en-US" dirty="0"/>
              <a:t>Phone: 486-4061 </a:t>
            </a:r>
            <a:br>
              <a:rPr lang="en-US" dirty="0"/>
            </a:br>
            <a:r>
              <a:rPr lang="en-US" dirty="0"/>
              <a:t>Email: </a:t>
            </a:r>
            <a:r>
              <a:rPr lang="en-US" dirty="0">
                <a:hlinkClick r:id="rId3"/>
              </a:rPr>
              <a:t>gogarten@uconn.edu</a:t>
            </a:r>
            <a:endParaRPr lang="en-US" dirty="0"/>
          </a:p>
        </p:txBody>
      </p:sp>
      <p:sp>
        <p:nvSpPr>
          <p:cNvPr id="3" name="TextBox 2">
            <a:extLst>
              <a:ext uri="{FF2B5EF4-FFF2-40B4-BE49-F238E27FC236}">
                <a16:creationId xmlns:a16="http://schemas.microsoft.com/office/drawing/2014/main" id="{451BA4B5-7768-254E-BA14-BC1A3761E09C}"/>
              </a:ext>
            </a:extLst>
          </p:cNvPr>
          <p:cNvSpPr txBox="1"/>
          <p:nvPr/>
        </p:nvSpPr>
        <p:spPr>
          <a:xfrm>
            <a:off x="533400" y="262156"/>
            <a:ext cx="1186543" cy="646331"/>
          </a:xfrm>
          <a:prstGeom prst="rect">
            <a:avLst/>
          </a:prstGeom>
          <a:noFill/>
        </p:spPr>
        <p:txBody>
          <a:bodyPr wrap="none" rtlCol="0">
            <a:spAutoFit/>
          </a:bodyPr>
          <a:lstStyle/>
          <a:p>
            <a:r>
              <a:rPr lang="en-US" b="1" dirty="0">
                <a:solidFill>
                  <a:srgbClr val="000000"/>
                </a:solidFill>
                <a:latin typeface="-webkit-standard"/>
              </a:rPr>
              <a:t>Instructor:</a:t>
            </a:r>
          </a:p>
          <a:p>
            <a:endParaRPr lang="en-US" dirty="0"/>
          </a:p>
        </p:txBody>
      </p:sp>
      <p:pic>
        <p:nvPicPr>
          <p:cNvPr id="6" name="Picture 5" descr="A person smiling for the camera&#10;&#10;Description automatically generated">
            <a:extLst>
              <a:ext uri="{FF2B5EF4-FFF2-40B4-BE49-F238E27FC236}">
                <a16:creationId xmlns:a16="http://schemas.microsoft.com/office/drawing/2014/main" id="{E3F47E3D-AB49-1441-91F3-382684B3FB4F}"/>
              </a:ext>
            </a:extLst>
          </p:cNvPr>
          <p:cNvPicPr>
            <a:picLocks noChangeAspect="1"/>
          </p:cNvPicPr>
          <p:nvPr/>
        </p:nvPicPr>
        <p:blipFill rotWithShape="1">
          <a:blip r:embed="rId4"/>
          <a:srcRect l="17802" t="19777" r="1"/>
          <a:stretch/>
        </p:blipFill>
        <p:spPr>
          <a:xfrm>
            <a:off x="4981903" y="215516"/>
            <a:ext cx="3789357" cy="2464622"/>
          </a:xfrm>
          <a:prstGeom prst="rect">
            <a:avLst/>
          </a:prstGeom>
        </p:spPr>
      </p:pic>
      <p:sp>
        <p:nvSpPr>
          <p:cNvPr id="7" name="TextBox 6">
            <a:extLst>
              <a:ext uri="{FF2B5EF4-FFF2-40B4-BE49-F238E27FC236}">
                <a16:creationId xmlns:a16="http://schemas.microsoft.com/office/drawing/2014/main" id="{1F6A8762-52CD-5E43-861E-2C5D3B50442B}"/>
              </a:ext>
            </a:extLst>
          </p:cNvPr>
          <p:cNvSpPr txBox="1"/>
          <p:nvPr/>
        </p:nvSpPr>
        <p:spPr>
          <a:xfrm>
            <a:off x="533400" y="3082422"/>
            <a:ext cx="8555821" cy="3970318"/>
          </a:xfrm>
          <a:prstGeom prst="rect">
            <a:avLst/>
          </a:prstGeom>
          <a:noFill/>
        </p:spPr>
        <p:txBody>
          <a:bodyPr wrap="square" rtlCol="0">
            <a:spAutoFit/>
          </a:bodyPr>
          <a:lstStyle/>
          <a:p>
            <a:r>
              <a:rPr lang="en-US" dirty="0"/>
              <a:t>Biology Diploma 1982 Univ. of Tübingen - Plant Physiology / Biomathematics  </a:t>
            </a:r>
          </a:p>
          <a:p>
            <a:r>
              <a:rPr lang="en-US" dirty="0"/>
              <a:t>                     Sugar transport in liverworts</a:t>
            </a:r>
          </a:p>
          <a:p>
            <a:br>
              <a:rPr lang="en-US" dirty="0"/>
            </a:br>
            <a:r>
              <a:rPr lang="en-US" dirty="0"/>
              <a:t>PhD (</a:t>
            </a:r>
            <a:r>
              <a:rPr lang="en-US" i="1" dirty="0" err="1"/>
              <a:t>scl</a:t>
            </a:r>
            <a:r>
              <a:rPr lang="en-US" dirty="0"/>
              <a:t>) 1986  Univ. of </a:t>
            </a:r>
            <a:r>
              <a:rPr lang="en-US" dirty="0" err="1"/>
              <a:t>Gießen</a:t>
            </a:r>
            <a:r>
              <a:rPr lang="en-US" dirty="0"/>
              <a:t> – Biophysics / Plant Physiology </a:t>
            </a:r>
            <a:br>
              <a:rPr lang="en-US" dirty="0"/>
            </a:br>
            <a:r>
              <a:rPr lang="en-US" dirty="0"/>
              <a:t>                    Membrane and long-distance transport in plants</a:t>
            </a:r>
          </a:p>
          <a:p>
            <a:endParaRPr lang="en-US" dirty="0"/>
          </a:p>
          <a:p>
            <a:r>
              <a:rPr lang="en-US" dirty="0"/>
              <a:t>Postdoctoral Fellow -1989  University of California Santa Cruz</a:t>
            </a:r>
            <a:br>
              <a:rPr lang="en-US" dirty="0"/>
            </a:br>
            <a:r>
              <a:rPr lang="en-US" dirty="0"/>
              <a:t>                    Molecular biology and evolution; Energization of the endomembrane system</a:t>
            </a:r>
            <a:br>
              <a:rPr lang="en-US" dirty="0"/>
            </a:br>
            <a:r>
              <a:rPr lang="en-US" dirty="0"/>
              <a:t>                    Origin of the eukaryotic cell</a:t>
            </a:r>
          </a:p>
          <a:p>
            <a:endParaRPr lang="en-US" dirty="0"/>
          </a:p>
          <a:p>
            <a:r>
              <a:rPr lang="en-US" dirty="0"/>
              <a:t>Since 1989 at UConn – adopted by microbiologists</a:t>
            </a:r>
            <a:br>
              <a:rPr lang="en-US" dirty="0"/>
            </a:br>
            <a:r>
              <a:rPr lang="en-US" dirty="0"/>
              <a:t>                    Early evolution of life, genomics, horizontal gene transfer, symbiotic </a:t>
            </a:r>
          </a:p>
          <a:p>
            <a:r>
              <a:rPr lang="en-US" dirty="0"/>
              <a:t>                    relationships between genes, molecular parasites</a:t>
            </a:r>
            <a:br>
              <a:rPr lang="en-US" dirty="0"/>
            </a:b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D8DA-014A-BC49-95F8-7008EAD38EE3}"/>
              </a:ext>
            </a:extLst>
          </p:cNvPr>
          <p:cNvSpPr>
            <a:spLocks noGrp="1"/>
          </p:cNvSpPr>
          <p:nvPr>
            <p:ph type="title"/>
          </p:nvPr>
        </p:nvSpPr>
        <p:spPr/>
        <p:txBody>
          <a:bodyPr/>
          <a:lstStyle/>
          <a:p>
            <a:r>
              <a:rPr lang="en-US" dirty="0" err="1">
                <a:hlinkClick r:id="rId2"/>
              </a:rPr>
              <a:t>HuskyCT</a:t>
            </a:r>
            <a:endParaRPr lang="en-US" dirty="0"/>
          </a:p>
        </p:txBody>
      </p:sp>
      <p:sp>
        <p:nvSpPr>
          <p:cNvPr id="3" name="TextBox 2">
            <a:extLst>
              <a:ext uri="{FF2B5EF4-FFF2-40B4-BE49-F238E27FC236}">
                <a16:creationId xmlns:a16="http://schemas.microsoft.com/office/drawing/2014/main" id="{31472585-A619-F84F-8CF8-F2CFA0151E45}"/>
              </a:ext>
            </a:extLst>
          </p:cNvPr>
          <p:cNvSpPr txBox="1"/>
          <p:nvPr/>
        </p:nvSpPr>
        <p:spPr>
          <a:xfrm>
            <a:off x="2615877" y="1363688"/>
            <a:ext cx="5602147" cy="295465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Videos of lectures (if it works)</a:t>
            </a:r>
            <a:br>
              <a:rPr lang="en-US" sz="2400" b="1" dirty="0"/>
            </a:br>
            <a:endParaRPr lang="en-US" sz="2400" b="1" dirty="0"/>
          </a:p>
          <a:p>
            <a:pPr marL="285750" indent="-285750">
              <a:buFont typeface="Arial" panose="020B0604020202020204" pitchFamily="34" charset="0"/>
              <a:buChar char="•"/>
            </a:pPr>
            <a:r>
              <a:rPr lang="en-US" sz="2400" b="1" dirty="0"/>
              <a:t>Take-home exams</a:t>
            </a:r>
            <a:br>
              <a:rPr lang="en-US" sz="2400" b="1" dirty="0"/>
            </a:br>
            <a:endParaRPr lang="en-US" sz="2400" b="1" dirty="0"/>
          </a:p>
          <a:p>
            <a:pPr marL="285750" indent="-285750">
              <a:buFont typeface="Arial" panose="020B0604020202020204" pitchFamily="34" charset="0"/>
              <a:buChar char="•"/>
            </a:pPr>
            <a:r>
              <a:rPr lang="en-US" sz="2400" b="1" dirty="0"/>
              <a:t>Discussion board</a:t>
            </a:r>
            <a:br>
              <a:rPr lang="en-US" sz="2400" b="1" dirty="0"/>
            </a:br>
            <a:endParaRPr lang="en-US" sz="2400" b="1" dirty="0"/>
          </a:p>
          <a:p>
            <a:pPr marL="285750" indent="-285750">
              <a:buFont typeface="Arial" panose="020B0604020202020204" pitchFamily="34" charset="0"/>
              <a:buChar char="•"/>
            </a:pPr>
            <a:r>
              <a:rPr lang="en-US" sz="2400" dirty="0"/>
              <a:t>Reading material</a:t>
            </a:r>
          </a:p>
          <a:p>
            <a:endParaRPr lang="en-US" dirty="0"/>
          </a:p>
        </p:txBody>
      </p:sp>
      <p:sp>
        <p:nvSpPr>
          <p:cNvPr id="4" name="TextBox 3">
            <a:extLst>
              <a:ext uri="{FF2B5EF4-FFF2-40B4-BE49-F238E27FC236}">
                <a16:creationId xmlns:a16="http://schemas.microsoft.com/office/drawing/2014/main" id="{DE873BB3-5565-9F4C-87E2-5BB3F0E92347}"/>
              </a:ext>
            </a:extLst>
          </p:cNvPr>
          <p:cNvSpPr txBox="1"/>
          <p:nvPr/>
        </p:nvSpPr>
        <p:spPr>
          <a:xfrm>
            <a:off x="2041307" y="4622563"/>
            <a:ext cx="5061386" cy="1569660"/>
          </a:xfrm>
          <a:prstGeom prst="rect">
            <a:avLst/>
          </a:prstGeom>
          <a:noFill/>
        </p:spPr>
        <p:txBody>
          <a:bodyPr wrap="none" rtlCol="0">
            <a:spAutoFit/>
          </a:bodyPr>
          <a:lstStyle/>
          <a:p>
            <a:pPr algn="ctr"/>
            <a:r>
              <a:rPr lang="en-US" sz="2400" dirty="0"/>
              <a:t>For everything else go to the </a:t>
            </a:r>
          </a:p>
          <a:p>
            <a:pPr algn="ctr"/>
            <a:r>
              <a:rPr lang="en-US" sz="2400" b="1" dirty="0">
                <a:hlinkClick r:id="rId3"/>
              </a:rPr>
              <a:t>class’s homepage </a:t>
            </a:r>
            <a:br>
              <a:rPr lang="en-US" sz="2400" dirty="0"/>
            </a:br>
            <a:r>
              <a:rPr lang="en-US" sz="2400" dirty="0"/>
              <a:t>and the </a:t>
            </a:r>
          </a:p>
          <a:p>
            <a:r>
              <a:rPr lang="en-US" sz="2400" b="1" dirty="0">
                <a:hlinkClick r:id="rId4"/>
              </a:rPr>
              <a:t>running list of goals and </a:t>
            </a:r>
            <a:r>
              <a:rPr lang="en-US" sz="2400" b="1" dirty="0" err="1">
                <a:hlinkClick r:id="rId4"/>
              </a:rPr>
              <a:t>afssignments</a:t>
            </a:r>
            <a:r>
              <a:rPr lang="en-US" sz="2400" b="1" dirty="0">
                <a:hlinkClick r:id="rId4"/>
              </a:rPr>
              <a:t>.</a:t>
            </a:r>
            <a:endParaRPr lang="en-US" sz="2400" b="1" dirty="0"/>
          </a:p>
        </p:txBody>
      </p:sp>
    </p:spTree>
    <p:extLst>
      <p:ext uri="{BB962C8B-B14F-4D97-AF65-F5344CB8AC3E}">
        <p14:creationId xmlns:p14="http://schemas.microsoft.com/office/powerpoint/2010/main" val="295754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061BA2-C58A-D241-8C4D-1FA19B9D7603}"/>
              </a:ext>
            </a:extLst>
          </p:cNvPr>
          <p:cNvGraphicFramePr>
            <a:graphicFrameLocks noGrp="1"/>
          </p:cNvGraphicFramePr>
          <p:nvPr>
            <p:extLst>
              <p:ext uri="{D42A27DB-BD31-4B8C-83A1-F6EECF244321}">
                <p14:modId xmlns:p14="http://schemas.microsoft.com/office/powerpoint/2010/main" val="1517728092"/>
              </p:ext>
            </p:extLst>
          </p:nvPr>
        </p:nvGraphicFramePr>
        <p:xfrm>
          <a:off x="648760" y="825613"/>
          <a:ext cx="8275320" cy="2205990"/>
        </p:xfrm>
        <a:graphic>
          <a:graphicData uri="http://schemas.openxmlformats.org/drawingml/2006/table">
            <a:tbl>
              <a:tblPr/>
              <a:tblGrid>
                <a:gridCol w="8275320">
                  <a:extLst>
                    <a:ext uri="{9D8B030D-6E8A-4147-A177-3AD203B41FA5}">
                      <a16:colId xmlns:a16="http://schemas.microsoft.com/office/drawing/2014/main" val="3863469022"/>
                    </a:ext>
                  </a:extLst>
                </a:gridCol>
              </a:tblGrid>
              <a:tr h="0">
                <a:tc>
                  <a:txBody>
                    <a:bodyPr/>
                    <a:lstStyle/>
                    <a:p>
                      <a:pPr algn="l"/>
                      <a:r>
                        <a:rPr lang="en-US" b="1" dirty="0"/>
                        <a:t>We will not use a printed book for reading assignments!</a:t>
                      </a:r>
                    </a:p>
                    <a:p>
                      <a:pPr algn="l"/>
                      <a:endParaRPr lang="en-US" dirty="0"/>
                    </a:p>
                    <a:p>
                      <a:pPr algn="l"/>
                      <a:r>
                        <a:rPr lang="en-US" dirty="0"/>
                        <a:t>Reading assignments will use texts available on the www, including Wikipedia, and through WebCT.</a:t>
                      </a:r>
                    </a:p>
                    <a:p>
                      <a:pPr algn="l"/>
                      <a:endParaRPr lang="en-US" dirty="0"/>
                    </a:p>
                    <a:p>
                      <a:pPr algn="l"/>
                      <a:r>
                        <a:rPr lang="en-US" dirty="0"/>
                        <a:t>In case you are interested, the following might be worth while to consider reading in case you get lost in trees depicting evolution.  </a:t>
                      </a:r>
                    </a:p>
                  </a:txBody>
                  <a:tcPr marL="142875" marR="142875" marT="142875" marB="142875" anchor="ctr">
                    <a:lnL>
                      <a:noFill/>
                    </a:lnL>
                    <a:lnR>
                      <a:noFill/>
                    </a:lnR>
                    <a:lnT>
                      <a:noFill/>
                    </a:lnT>
                    <a:lnB>
                      <a:noFill/>
                    </a:lnB>
                    <a:solidFill>
                      <a:srgbClr val="FFFFFF"/>
                    </a:solidFill>
                  </a:tcPr>
                </a:tc>
                <a:extLst>
                  <a:ext uri="{0D108BD9-81ED-4DB2-BD59-A6C34878D82A}">
                    <a16:rowId xmlns:a16="http://schemas.microsoft.com/office/drawing/2014/main" val="2789878628"/>
                  </a:ext>
                </a:extLst>
              </a:tr>
            </a:tbl>
          </a:graphicData>
        </a:graphic>
      </p:graphicFrame>
      <p:sp>
        <p:nvSpPr>
          <p:cNvPr id="4" name="Rectangle 1">
            <a:extLst>
              <a:ext uri="{FF2B5EF4-FFF2-40B4-BE49-F238E27FC236}">
                <a16:creationId xmlns:a16="http://schemas.microsoft.com/office/drawing/2014/main" id="{70DBD2B4-1354-A141-8B86-54CF96821C98}"/>
              </a:ext>
            </a:extLst>
          </p:cNvPr>
          <p:cNvSpPr>
            <a:spLocks noGrp="1" noChangeArrowheads="1"/>
          </p:cNvSpPr>
          <p:nvPr>
            <p:ph type="title"/>
          </p:nvPr>
        </p:nvSpPr>
        <p:spPr bwMode="auto">
          <a:xfrm>
            <a:off x="445625" y="299504"/>
            <a:ext cx="42085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webkit-standard"/>
              </a:rPr>
              <a:t>No Textbook Required!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5603" name="Picture 3">
            <a:extLst>
              <a:ext uri="{FF2B5EF4-FFF2-40B4-BE49-F238E27FC236}">
                <a16:creationId xmlns:a16="http://schemas.microsoft.com/office/drawing/2014/main" id="{A36C644A-239E-A34B-84DD-530309926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4" y="3135775"/>
            <a:ext cx="2413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899265-C40D-F741-8B05-7253ED7CAF97}"/>
              </a:ext>
            </a:extLst>
          </p:cNvPr>
          <p:cNvSpPr txBox="1"/>
          <p:nvPr/>
        </p:nvSpPr>
        <p:spPr>
          <a:xfrm>
            <a:off x="3287209" y="3186555"/>
            <a:ext cx="5636871" cy="3416320"/>
          </a:xfrm>
          <a:prstGeom prst="rect">
            <a:avLst/>
          </a:prstGeom>
          <a:noFill/>
        </p:spPr>
        <p:txBody>
          <a:bodyPr wrap="square" rtlCol="0">
            <a:spAutoFit/>
          </a:bodyPr>
          <a:lstStyle/>
          <a:p>
            <a:r>
              <a:rPr lang="en-US" dirty="0"/>
              <a:t>Molecular Evolution : A Phylogenetic Approach </a:t>
            </a:r>
            <a:br>
              <a:rPr lang="en-US" dirty="0"/>
            </a:br>
            <a:r>
              <a:rPr lang="en-US" dirty="0"/>
              <a:t>by Roderic D. M. Page, Edward C. Holmes Price: $63.95 Paperback - 352 pages (October 1998) </a:t>
            </a:r>
          </a:p>
          <a:p>
            <a:r>
              <a:rPr lang="en-US" dirty="0"/>
              <a:t>Blackwell Science Inc; ISBN: 0865428891 </a:t>
            </a:r>
            <a:br>
              <a:rPr lang="en-US" dirty="0"/>
            </a:br>
            <a:endParaRPr lang="en-US" dirty="0"/>
          </a:p>
          <a:p>
            <a:r>
              <a:rPr lang="en-US" dirty="0"/>
              <a:t>This book gives an excellent introduction to terms, methods, and problems in molecular evolution. It does not contain too many details on individual algorithm, but it provides a readable overview. </a:t>
            </a:r>
            <a:br>
              <a:rPr lang="en-US" dirty="0"/>
            </a:br>
            <a:r>
              <a:rPr lang="en-US" dirty="0"/>
              <a:t>Rather expensive, but UConn provides access to an </a:t>
            </a:r>
            <a:r>
              <a:rPr lang="en-US" dirty="0">
                <a:hlinkClick r:id="rId3"/>
              </a:rPr>
              <a:t>online version</a:t>
            </a:r>
            <a:endParaRPr lang="en-US" dirty="0"/>
          </a:p>
          <a:p>
            <a:endParaRPr lang="en-US" dirty="0"/>
          </a:p>
        </p:txBody>
      </p:sp>
    </p:spTree>
    <p:extLst>
      <p:ext uri="{BB962C8B-B14F-4D97-AF65-F5344CB8AC3E}">
        <p14:creationId xmlns:p14="http://schemas.microsoft.com/office/powerpoint/2010/main" val="139386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0DBD2B4-1354-A141-8B86-54CF96821C98}"/>
              </a:ext>
            </a:extLst>
          </p:cNvPr>
          <p:cNvSpPr>
            <a:spLocks noGrp="1" noChangeArrowheads="1"/>
          </p:cNvSpPr>
          <p:nvPr>
            <p:ph type="title"/>
          </p:nvPr>
        </p:nvSpPr>
        <p:spPr bwMode="auto">
          <a:xfrm>
            <a:off x="445625" y="299504"/>
            <a:ext cx="408342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webkit-standard"/>
              </a:rPr>
              <a:t>Textbooks: </a:t>
            </a:r>
            <a:r>
              <a:rPr kumimoji="0" lang="en-US" altLang="en-US" sz="3200" i="0" u="none" strike="noStrike" cap="none" normalizeH="0" baseline="0" dirty="0">
                <a:ln>
                  <a:noFill/>
                </a:ln>
                <a:solidFill>
                  <a:srgbClr val="000000"/>
                </a:solidFill>
                <a:effectLst/>
                <a:latin typeface="-webkit-standard"/>
              </a:rPr>
              <a:t>(continued)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626" name="Picture 2">
            <a:extLst>
              <a:ext uri="{FF2B5EF4-FFF2-40B4-BE49-F238E27FC236}">
                <a16:creationId xmlns:a16="http://schemas.microsoft.com/office/drawing/2014/main" id="{EEEF2FEA-96ED-0347-BDB6-03BA498A0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2" y="1756780"/>
            <a:ext cx="2170998" cy="2862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73DA3C-B291-6444-95C3-3DDBD004FC2C}"/>
              </a:ext>
            </a:extLst>
          </p:cNvPr>
          <p:cNvSpPr txBox="1"/>
          <p:nvPr/>
        </p:nvSpPr>
        <p:spPr>
          <a:xfrm>
            <a:off x="2581154" y="1756779"/>
            <a:ext cx="6372404" cy="2862322"/>
          </a:xfrm>
          <a:prstGeom prst="rect">
            <a:avLst/>
          </a:prstGeom>
          <a:noFill/>
        </p:spPr>
        <p:txBody>
          <a:bodyPr wrap="square" rtlCol="0">
            <a:spAutoFit/>
          </a:bodyPr>
          <a:lstStyle/>
          <a:p>
            <a:r>
              <a:rPr lang="en-US" b="1" dirty="0"/>
              <a:t>Inferring Phylogenies </a:t>
            </a:r>
            <a:br>
              <a:rPr lang="en-US" dirty="0"/>
            </a:br>
            <a:r>
              <a:rPr lang="en-US" dirty="0"/>
              <a:t>by Joe </a:t>
            </a:r>
            <a:r>
              <a:rPr lang="en-US" dirty="0" err="1"/>
              <a:t>Felsenstein</a:t>
            </a:r>
            <a:endParaRPr lang="en-US" dirty="0"/>
          </a:p>
          <a:p>
            <a:r>
              <a:rPr lang="en-US" dirty="0"/>
              <a:t>ISBN: 0-87893-177-5;   $61.95 paper</a:t>
            </a:r>
          </a:p>
          <a:p>
            <a:br>
              <a:rPr lang="en-US" dirty="0"/>
            </a:br>
            <a:r>
              <a:rPr lang="en-US" dirty="0"/>
              <a:t>Excellent book on phylogenetics and many aspects of population genetics (e.g., gene coalescence in populations, a topic that is rather relevant to species phylogenies in microorganisms :)).</a:t>
            </a:r>
            <a:br>
              <a:rPr lang="en-US" dirty="0"/>
            </a:br>
            <a:r>
              <a:rPr lang="en-US" dirty="0"/>
              <a:t>This is not exactly bedtime reading, but if you need a well-founded thorough explanation, this is a good book to consult.</a:t>
            </a:r>
          </a:p>
          <a:p>
            <a:r>
              <a:rPr lang="en-US" dirty="0">
                <a:hlinkClick r:id="rId3"/>
              </a:rPr>
              <a:t>Link to the UConn Library </a:t>
            </a:r>
            <a:endParaRPr lang="en-US" dirty="0"/>
          </a:p>
        </p:txBody>
      </p:sp>
    </p:spTree>
    <p:extLst>
      <p:ext uri="{BB962C8B-B14F-4D97-AF65-F5344CB8AC3E}">
        <p14:creationId xmlns:p14="http://schemas.microsoft.com/office/powerpoint/2010/main" val="356872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20BF-9EB6-FC4F-B5BE-66342D2BCE63}"/>
              </a:ext>
            </a:extLst>
          </p:cNvPr>
          <p:cNvSpPr>
            <a:spLocks noGrp="1"/>
          </p:cNvSpPr>
          <p:nvPr>
            <p:ph type="title"/>
          </p:nvPr>
        </p:nvSpPr>
        <p:spPr/>
        <p:txBody>
          <a:bodyPr/>
          <a:lstStyle/>
          <a:p>
            <a:r>
              <a:rPr lang="en-US" dirty="0"/>
              <a:t>Interesting Reading Materials</a:t>
            </a:r>
          </a:p>
        </p:txBody>
      </p:sp>
      <p:sp>
        <p:nvSpPr>
          <p:cNvPr id="4" name="TextBox 3">
            <a:extLst>
              <a:ext uri="{FF2B5EF4-FFF2-40B4-BE49-F238E27FC236}">
                <a16:creationId xmlns:a16="http://schemas.microsoft.com/office/drawing/2014/main" id="{1E38F90B-9992-DB40-831C-A407B314B755}"/>
              </a:ext>
            </a:extLst>
          </p:cNvPr>
          <p:cNvSpPr txBox="1"/>
          <p:nvPr/>
        </p:nvSpPr>
        <p:spPr>
          <a:xfrm>
            <a:off x="1018572" y="1678329"/>
            <a:ext cx="3461269" cy="369332"/>
          </a:xfrm>
          <a:prstGeom prst="rect">
            <a:avLst/>
          </a:prstGeom>
          <a:noFill/>
        </p:spPr>
        <p:txBody>
          <a:bodyPr wrap="none" rtlCol="0">
            <a:spAutoFit/>
          </a:bodyPr>
          <a:lstStyle/>
          <a:p>
            <a:r>
              <a:rPr lang="en-US" dirty="0"/>
              <a:t>Richard Dawkins:  The Selfish Gene</a:t>
            </a:r>
          </a:p>
        </p:txBody>
      </p:sp>
      <p:pic>
        <p:nvPicPr>
          <p:cNvPr id="2050" name="Picture 2">
            <a:extLst>
              <a:ext uri="{FF2B5EF4-FFF2-40B4-BE49-F238E27FC236}">
                <a16:creationId xmlns:a16="http://schemas.microsoft.com/office/drawing/2014/main" id="{ABBEFE63-AF78-8E4A-B7F2-1EB32DB18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14" y="2119604"/>
            <a:ext cx="2485943" cy="3770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937237-492C-DD4D-87B9-36B8A12E1B9D}"/>
              </a:ext>
            </a:extLst>
          </p:cNvPr>
          <p:cNvSpPr txBox="1"/>
          <p:nvPr/>
        </p:nvSpPr>
        <p:spPr>
          <a:xfrm>
            <a:off x="4328931" y="2308352"/>
            <a:ext cx="4548851" cy="1200329"/>
          </a:xfrm>
          <a:prstGeom prst="rect">
            <a:avLst/>
          </a:prstGeom>
          <a:noFill/>
        </p:spPr>
        <p:txBody>
          <a:bodyPr wrap="square" rtlCol="0">
            <a:spAutoFit/>
          </a:bodyPr>
          <a:lstStyle/>
          <a:p>
            <a:r>
              <a:rPr lang="en-US" dirty="0"/>
              <a:t>This book considers evolution from the gene’s point of view.  </a:t>
            </a:r>
            <a:br>
              <a:rPr lang="en-US" dirty="0"/>
            </a:br>
            <a:r>
              <a:rPr lang="en-US" dirty="0"/>
              <a:t>Many of today’s molecular biologists consider this the most influential book they read.   </a:t>
            </a:r>
          </a:p>
        </p:txBody>
      </p:sp>
      <p:sp>
        <p:nvSpPr>
          <p:cNvPr id="6" name="TextBox 5">
            <a:extLst>
              <a:ext uri="{FF2B5EF4-FFF2-40B4-BE49-F238E27FC236}">
                <a16:creationId xmlns:a16="http://schemas.microsoft.com/office/drawing/2014/main" id="{9DEB7CCA-CEC8-3F43-A75E-41A3D4A4F516}"/>
              </a:ext>
            </a:extLst>
          </p:cNvPr>
          <p:cNvSpPr txBox="1"/>
          <p:nvPr/>
        </p:nvSpPr>
        <p:spPr>
          <a:xfrm>
            <a:off x="4398381" y="4004841"/>
            <a:ext cx="4479402" cy="646331"/>
          </a:xfrm>
          <a:prstGeom prst="rect">
            <a:avLst/>
          </a:prstGeom>
          <a:noFill/>
        </p:spPr>
        <p:txBody>
          <a:bodyPr wrap="square" rtlCol="0">
            <a:spAutoFit/>
          </a:bodyPr>
          <a:lstStyle/>
          <a:p>
            <a:r>
              <a:rPr lang="en-US" dirty="0"/>
              <a:t>UConn’s library has a link to an online version, but it is really slow.  </a:t>
            </a:r>
          </a:p>
        </p:txBody>
      </p:sp>
    </p:spTree>
    <p:extLst>
      <p:ext uri="{BB962C8B-B14F-4D97-AF65-F5344CB8AC3E}">
        <p14:creationId xmlns:p14="http://schemas.microsoft.com/office/powerpoint/2010/main" val="238041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F69F-F3E4-D942-9C46-8E0D136608E2}"/>
              </a:ext>
            </a:extLst>
          </p:cNvPr>
          <p:cNvSpPr>
            <a:spLocks noGrp="1"/>
          </p:cNvSpPr>
          <p:nvPr>
            <p:ph type="title"/>
          </p:nvPr>
        </p:nvSpPr>
        <p:spPr>
          <a:xfrm>
            <a:off x="457200" y="173122"/>
            <a:ext cx="8229600" cy="1143000"/>
          </a:xfrm>
        </p:spPr>
        <p:txBody>
          <a:bodyPr/>
          <a:lstStyle/>
          <a:p>
            <a:r>
              <a:rPr lang="en-US" dirty="0"/>
              <a:t>What is Bioinformatics?</a:t>
            </a:r>
          </a:p>
        </p:txBody>
      </p:sp>
    </p:spTree>
    <p:extLst>
      <p:ext uri="{BB962C8B-B14F-4D97-AF65-F5344CB8AC3E}">
        <p14:creationId xmlns:p14="http://schemas.microsoft.com/office/powerpoint/2010/main" val="21378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F69F-F3E4-D942-9C46-8E0D136608E2}"/>
              </a:ext>
            </a:extLst>
          </p:cNvPr>
          <p:cNvSpPr>
            <a:spLocks noGrp="1"/>
          </p:cNvSpPr>
          <p:nvPr>
            <p:ph type="title"/>
          </p:nvPr>
        </p:nvSpPr>
        <p:spPr>
          <a:xfrm>
            <a:off x="457200" y="173122"/>
            <a:ext cx="8229600" cy="1143000"/>
          </a:xfrm>
        </p:spPr>
        <p:txBody>
          <a:bodyPr/>
          <a:lstStyle/>
          <a:p>
            <a:r>
              <a:rPr lang="en-US" dirty="0"/>
              <a:t>What is Bioinformatics?</a:t>
            </a:r>
          </a:p>
        </p:txBody>
      </p:sp>
      <p:sp>
        <p:nvSpPr>
          <p:cNvPr id="3" name="TextBox 2">
            <a:extLst>
              <a:ext uri="{FF2B5EF4-FFF2-40B4-BE49-F238E27FC236}">
                <a16:creationId xmlns:a16="http://schemas.microsoft.com/office/drawing/2014/main" id="{0C1161AA-20A5-A248-A820-6B662747DC17}"/>
              </a:ext>
            </a:extLst>
          </p:cNvPr>
          <p:cNvSpPr txBox="1"/>
          <p:nvPr/>
        </p:nvSpPr>
        <p:spPr>
          <a:xfrm>
            <a:off x="266218" y="1316122"/>
            <a:ext cx="8657863" cy="5632311"/>
          </a:xfrm>
          <a:prstGeom prst="rect">
            <a:avLst/>
          </a:prstGeom>
          <a:noFill/>
        </p:spPr>
        <p:txBody>
          <a:bodyPr wrap="square" rtlCol="0">
            <a:spAutoFit/>
          </a:bodyPr>
          <a:lstStyle/>
          <a:p>
            <a:r>
              <a:rPr lang="en-US" b="1" dirty="0"/>
              <a:t>General definition:</a:t>
            </a:r>
            <a:br>
              <a:rPr lang="en-US" dirty="0"/>
            </a:br>
            <a:r>
              <a:rPr lang="en-US" dirty="0"/>
              <a:t>   Area between Computer Sciences and Biology </a:t>
            </a:r>
          </a:p>
          <a:p>
            <a:r>
              <a:rPr lang="en-US" dirty="0"/>
              <a:t>   (or application of the tools of informatics to biology) </a:t>
            </a:r>
          </a:p>
          <a:p>
            <a:endParaRPr lang="en-US" dirty="0"/>
          </a:p>
          <a:p>
            <a:r>
              <a:rPr lang="en-US" dirty="0"/>
              <a:t>Bioinformatics took off only with the availability of large amounts of genome information, thus a </a:t>
            </a:r>
            <a:r>
              <a:rPr lang="en-US" b="1" dirty="0"/>
              <a:t>narrower</a:t>
            </a:r>
            <a:r>
              <a:rPr lang="en-US" dirty="0"/>
              <a:t> and practical delineation is: </a:t>
            </a:r>
            <a:br>
              <a:rPr lang="en-US" dirty="0"/>
            </a:br>
            <a:r>
              <a:rPr lang="en-US" dirty="0"/>
              <a:t>  </a:t>
            </a:r>
            <a:br>
              <a:rPr lang="en-US" dirty="0"/>
            </a:br>
            <a:r>
              <a:rPr lang="en-US" dirty="0"/>
              <a:t>     Area between Informatics and Genomics </a:t>
            </a:r>
            <a:br>
              <a:rPr lang="en-US" dirty="0"/>
            </a:br>
            <a:r>
              <a:rPr lang="en-US" dirty="0"/>
              <a:t>                          (and other omics, such as transcriptomics, proteomics, metabolomics ...) </a:t>
            </a:r>
          </a:p>
          <a:p>
            <a:endParaRPr lang="en-US" dirty="0"/>
          </a:p>
          <a:p>
            <a:r>
              <a:rPr lang="en-US" dirty="0"/>
              <a:t>Related areas: </a:t>
            </a:r>
            <a:br>
              <a:rPr lang="en-US" dirty="0"/>
            </a:br>
            <a:r>
              <a:rPr lang="en-US" dirty="0"/>
              <a:t>Computational biology, Cybernetics</a:t>
            </a:r>
          </a:p>
          <a:p>
            <a:endParaRPr lang="en-US" dirty="0"/>
          </a:p>
          <a:p>
            <a:r>
              <a:rPr lang="en-US" dirty="0"/>
              <a:t>Typically, bioinformatics is considered to </a:t>
            </a:r>
            <a:r>
              <a:rPr lang="en-US" b="1" i="1" dirty="0"/>
              <a:t>include</a:t>
            </a:r>
            <a:r>
              <a:rPr lang="en-US" dirty="0"/>
              <a:t>:</a:t>
            </a:r>
          </a:p>
          <a:p>
            <a:r>
              <a:rPr lang="en-US" dirty="0"/>
              <a:t>management of biological databanks, </a:t>
            </a:r>
          </a:p>
          <a:p>
            <a:r>
              <a:rPr lang="en-US" dirty="0"/>
              <a:t>access to biological data, and </a:t>
            </a:r>
          </a:p>
          <a:p>
            <a:r>
              <a:rPr lang="en-US" dirty="0"/>
              <a:t>extracting useful information from biological data. </a:t>
            </a:r>
            <a:br>
              <a:rPr lang="en-US" dirty="0"/>
            </a:br>
            <a:endParaRPr lang="en-US" dirty="0"/>
          </a:p>
          <a:p>
            <a:r>
              <a:rPr lang="en-US" dirty="0"/>
              <a:t>See the assignment for Wednesday.</a:t>
            </a:r>
          </a:p>
          <a:p>
            <a:endParaRPr lang="en-US" dirty="0"/>
          </a:p>
        </p:txBody>
      </p:sp>
    </p:spTree>
    <p:extLst>
      <p:ext uri="{BB962C8B-B14F-4D97-AF65-F5344CB8AC3E}">
        <p14:creationId xmlns:p14="http://schemas.microsoft.com/office/powerpoint/2010/main" val="73951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6E52-6A8F-CB43-A21C-00777A77ADC1}"/>
              </a:ext>
            </a:extLst>
          </p:cNvPr>
          <p:cNvSpPr>
            <a:spLocks noGrp="1"/>
          </p:cNvSpPr>
          <p:nvPr>
            <p:ph type="title"/>
          </p:nvPr>
        </p:nvSpPr>
        <p:spPr>
          <a:xfrm>
            <a:off x="208345" y="274638"/>
            <a:ext cx="8762035" cy="1143000"/>
          </a:xfrm>
        </p:spPr>
        <p:txBody>
          <a:bodyPr/>
          <a:lstStyle/>
          <a:p>
            <a:r>
              <a:rPr lang="en-US" sz="3600" dirty="0"/>
              <a:t>What does Bioinformatics have to do with Molecular Evolution? </a:t>
            </a:r>
          </a:p>
        </p:txBody>
      </p:sp>
      <p:sp>
        <p:nvSpPr>
          <p:cNvPr id="3" name="Rectangle 2">
            <a:extLst>
              <a:ext uri="{FF2B5EF4-FFF2-40B4-BE49-F238E27FC236}">
                <a16:creationId xmlns:a16="http://schemas.microsoft.com/office/drawing/2014/main" id="{2BE0F668-3DBA-8D47-A961-73DD395CAAFE}"/>
              </a:ext>
            </a:extLst>
          </p:cNvPr>
          <p:cNvSpPr/>
          <p:nvPr/>
        </p:nvSpPr>
        <p:spPr>
          <a:xfrm>
            <a:off x="457200" y="1452031"/>
            <a:ext cx="7951808" cy="1200329"/>
          </a:xfrm>
          <a:prstGeom prst="rect">
            <a:avLst/>
          </a:prstGeom>
        </p:spPr>
        <p:txBody>
          <a:bodyPr wrap="square">
            <a:spAutoFit/>
          </a:bodyPr>
          <a:lstStyle/>
          <a:p>
            <a:r>
              <a:rPr lang="en-US" dirty="0">
                <a:solidFill>
                  <a:srgbClr val="000000"/>
                </a:solidFill>
                <a:latin typeface="Arial, Helvetica, sans-serif"/>
              </a:rPr>
              <a:t>DNA sequence   -&gt;   transcription     -&gt;   translation   -&gt;   protein folding   -&gt; </a:t>
            </a:r>
            <a:br>
              <a:rPr lang="en-US" dirty="0">
                <a:solidFill>
                  <a:srgbClr val="000000"/>
                </a:solidFill>
                <a:latin typeface="Arial, Helvetica, sans-serif"/>
              </a:rPr>
            </a:br>
            <a:r>
              <a:rPr lang="en-US" dirty="0">
                <a:solidFill>
                  <a:srgbClr val="000000"/>
                </a:solidFill>
                <a:latin typeface="Arial, Helvetica, sans-serif"/>
              </a:rPr>
              <a:t>protein function (catalytic and other properties)  -&gt; </a:t>
            </a:r>
            <a:br>
              <a:rPr lang="en-US" dirty="0">
                <a:solidFill>
                  <a:srgbClr val="000000"/>
                </a:solidFill>
                <a:latin typeface="Arial, Helvetica, sans-serif"/>
              </a:rPr>
            </a:br>
            <a:r>
              <a:rPr lang="en-US" dirty="0">
                <a:solidFill>
                  <a:srgbClr val="000000"/>
                </a:solidFill>
                <a:latin typeface="Arial, Helvetica, sans-serif"/>
              </a:rPr>
              <a:t>properties of the organism(s)  -&gt; p</a:t>
            </a:r>
            <a:r>
              <a:rPr lang="en-US" dirty="0">
                <a:solidFill>
                  <a:srgbClr val="000000"/>
                </a:solidFill>
                <a:latin typeface="Arial" panose="020B0604020202020204" pitchFamily="34" charset="0"/>
              </a:rPr>
              <a:t>roperties of the population and community</a:t>
            </a:r>
            <a:r>
              <a:rPr lang="en-US" dirty="0">
                <a:solidFill>
                  <a:srgbClr val="000000"/>
                </a:solidFill>
                <a:latin typeface="Arial, Helvetica, sans-serif"/>
              </a:rPr>
              <a:t>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-&gt; ecology (taking also the non biological environment into account) </a:t>
            </a:r>
            <a:endParaRPr lang="en-US" dirty="0"/>
          </a:p>
        </p:txBody>
      </p:sp>
      <p:sp>
        <p:nvSpPr>
          <p:cNvPr id="4" name="TextBox 3">
            <a:extLst>
              <a:ext uri="{FF2B5EF4-FFF2-40B4-BE49-F238E27FC236}">
                <a16:creationId xmlns:a16="http://schemas.microsoft.com/office/drawing/2014/main" id="{04CA1FE2-6E41-144F-BC3F-6DFD0F0CC0EF}"/>
              </a:ext>
            </a:extLst>
          </p:cNvPr>
          <p:cNvSpPr txBox="1"/>
          <p:nvPr/>
        </p:nvSpPr>
        <p:spPr>
          <a:xfrm>
            <a:off x="318304" y="2728313"/>
            <a:ext cx="8229600"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Most scientists believe that the principle of reductionism (plus new laws and relations emerging on each level); however, at several steps along the way from DNA to function </a:t>
            </a:r>
            <a:r>
              <a:rPr lang="en-US" dirty="0">
                <a:solidFill>
                  <a:srgbClr val="FF0000"/>
                </a:solidFill>
                <a:latin typeface="Calibri Light" panose="020F0302020204030204" pitchFamily="34" charset="0"/>
                <a:cs typeface="Calibri Light" panose="020F0302020204030204" pitchFamily="34" charset="0"/>
              </a:rPr>
              <a:t>our understanding </a:t>
            </a:r>
            <a:r>
              <a:rPr lang="en-US" dirty="0">
                <a:latin typeface="Calibri Light" panose="020F0302020204030204" pitchFamily="34" charset="0"/>
                <a:cs typeface="Calibri Light" panose="020F0302020204030204" pitchFamily="34" charset="0"/>
              </a:rPr>
              <a:t>of the chemical and physical processes involved </a:t>
            </a:r>
            <a:r>
              <a:rPr lang="en-US" dirty="0">
                <a:solidFill>
                  <a:srgbClr val="FF0000"/>
                </a:solidFill>
                <a:latin typeface="Calibri Light" panose="020F0302020204030204" pitchFamily="34" charset="0"/>
                <a:cs typeface="Calibri Light" panose="020F0302020204030204" pitchFamily="34" charset="0"/>
              </a:rPr>
              <a:t>is so incomplete </a:t>
            </a:r>
            <a:r>
              <a:rPr lang="en-US" dirty="0">
                <a:latin typeface="Calibri Light" panose="020F0302020204030204" pitchFamily="34" charset="0"/>
                <a:cs typeface="Calibri Light" panose="020F0302020204030204" pitchFamily="34" charset="0"/>
              </a:rPr>
              <a:t>that prediction of protein function based on only a single DNA sequence and first principles </a:t>
            </a:r>
            <a:r>
              <a:rPr lang="en-US" dirty="0">
                <a:solidFill>
                  <a:srgbClr val="FF0000"/>
                </a:solidFill>
                <a:latin typeface="Calibri Light" panose="020F0302020204030204" pitchFamily="34" charset="0"/>
                <a:cs typeface="Calibri Light" panose="020F0302020204030204" pitchFamily="34" charset="0"/>
              </a:rPr>
              <a:t>is at present impossible </a:t>
            </a:r>
            <a:r>
              <a:rPr lang="en-US" dirty="0">
                <a:latin typeface="Calibri Light" panose="020F0302020204030204" pitchFamily="34" charset="0"/>
                <a:cs typeface="Calibri Light" panose="020F0302020204030204" pitchFamily="34" charset="0"/>
              </a:rPr>
              <a:t>for proteins of reasonable size.  </a:t>
            </a:r>
          </a:p>
        </p:txBody>
      </p:sp>
      <p:graphicFrame>
        <p:nvGraphicFramePr>
          <p:cNvPr id="8" name="Table 7">
            <a:extLst>
              <a:ext uri="{FF2B5EF4-FFF2-40B4-BE49-F238E27FC236}">
                <a16:creationId xmlns:a16="http://schemas.microsoft.com/office/drawing/2014/main" id="{C2AF1C79-0F5F-7F4A-92D8-CA420A993977}"/>
              </a:ext>
            </a:extLst>
          </p:cNvPr>
          <p:cNvGraphicFramePr>
            <a:graphicFrameLocks noGrp="1"/>
          </p:cNvGraphicFramePr>
          <p:nvPr>
            <p:extLst>
              <p:ext uri="{D42A27DB-BD31-4B8C-83A1-F6EECF244321}">
                <p14:modId xmlns:p14="http://schemas.microsoft.com/office/powerpoint/2010/main" val="3053174345"/>
              </p:ext>
            </p:extLst>
          </p:nvPr>
        </p:nvGraphicFramePr>
        <p:xfrm>
          <a:off x="457200" y="5278056"/>
          <a:ext cx="8229600" cy="791839"/>
        </p:xfrm>
        <a:graphic>
          <a:graphicData uri="http://schemas.openxmlformats.org/drawingml/2006/table">
            <a:tbl>
              <a:tblPr/>
              <a:tblGrid>
                <a:gridCol w="8229600">
                  <a:extLst>
                    <a:ext uri="{9D8B030D-6E8A-4147-A177-3AD203B41FA5}">
                      <a16:colId xmlns:a16="http://schemas.microsoft.com/office/drawing/2014/main" val="2562103603"/>
                    </a:ext>
                  </a:extLst>
                </a:gridCol>
              </a:tblGrid>
              <a:tr h="791839">
                <a:tc>
                  <a:txBody>
                    <a:bodyPr/>
                    <a:lstStyle/>
                    <a:p>
                      <a:pPr algn="r"/>
                      <a:br>
                        <a:rPr lang="en-US" dirty="0"/>
                      </a:br>
                      <a:endParaRPr lang="en-US" sz="1600" kern="1200" dirty="0">
                        <a:solidFill>
                          <a:schemeClr val="tx1"/>
                        </a:solidFill>
                        <a:latin typeface="-webkit-standard"/>
                        <a:ea typeface="ＭＳ Ｐゴシック" panose="020B0600070205080204" pitchFamily="34" charset="-128"/>
                        <a:cs typeface="+mn-cs"/>
                      </a:endParaRPr>
                    </a:p>
                  </a:txBody>
                  <a:tcPr anchor="ctr">
                    <a:lnL>
                      <a:noFill/>
                    </a:lnL>
                    <a:lnR>
                      <a:noFill/>
                    </a:lnR>
                    <a:lnT>
                      <a:noFill/>
                    </a:lnT>
                    <a:lnB>
                      <a:noFill/>
                    </a:lnB>
                  </a:tcPr>
                </a:tc>
                <a:extLst>
                  <a:ext uri="{0D108BD9-81ED-4DB2-BD59-A6C34878D82A}">
                    <a16:rowId xmlns:a16="http://schemas.microsoft.com/office/drawing/2014/main" val="2690704161"/>
                  </a:ext>
                </a:extLst>
              </a:tr>
            </a:tbl>
          </a:graphicData>
        </a:graphic>
      </p:graphicFrame>
      <p:sp>
        <p:nvSpPr>
          <p:cNvPr id="9" name="Rectangle 1">
            <a:extLst>
              <a:ext uri="{FF2B5EF4-FFF2-40B4-BE49-F238E27FC236}">
                <a16:creationId xmlns:a16="http://schemas.microsoft.com/office/drawing/2014/main" id="{29D9B723-69CE-8B49-A7A9-AB8BC7E8FBA5}"/>
              </a:ext>
            </a:extLst>
          </p:cNvPr>
          <p:cNvSpPr>
            <a:spLocks noChangeArrowheads="1"/>
          </p:cNvSpPr>
          <p:nvPr/>
        </p:nvSpPr>
        <p:spPr bwMode="auto">
          <a:xfrm>
            <a:off x="208345" y="4505631"/>
            <a:ext cx="893565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2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Solution:</a:t>
            </a:r>
            <a:r>
              <a:rPr kumimoji="0" lang="en-US" altLang="en-US" sz="2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br>
              <a:rPr kumimoji="0" lang="en-US" altLang="en-US" sz="2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kumimoji="0" lang="en-US" altLang="en-US" sz="2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en-US" u="none" strike="noStrike" cap="none" normalizeH="0" baseline="0" dirty="0">
                <a:ln>
                  <a:noFill/>
                </a:ln>
                <a:solidFill>
                  <a:srgbClr val="8B008B"/>
                </a:solidFill>
                <a:effectLst/>
                <a:latin typeface="Calibri Light" panose="020F0302020204030204" pitchFamily="34" charset="0"/>
                <a:ea typeface="Helvetica Neue" panose="02000503000000020004" pitchFamily="2" charset="0"/>
                <a:cs typeface="Calibri Light" panose="020F0302020204030204" pitchFamily="34" charset="0"/>
              </a:rPr>
              <a:t>Use evolutionary </a:t>
            </a:r>
            <a:r>
              <a:rPr lang="en-US" altLang="en-US" dirty="0">
                <a:solidFill>
                  <a:srgbClr val="8B008B"/>
                </a:solidFill>
                <a:latin typeface="Calibri Light" panose="020F0302020204030204" pitchFamily="34" charset="0"/>
                <a:ea typeface="Helvetica Neue" panose="02000503000000020004" pitchFamily="2" charset="0"/>
                <a:cs typeface="Calibri Light" panose="020F0302020204030204" pitchFamily="34" charset="0"/>
              </a:rPr>
              <a:t>context:</a:t>
            </a:r>
            <a:br>
              <a:rPr lang="en-US" altLang="en-US" dirty="0">
                <a:solidFill>
                  <a:srgbClr val="8B008B"/>
                </a:solidFill>
                <a:latin typeface="Calibri Light" panose="020F0302020204030204" pitchFamily="34" charset="0"/>
                <a:ea typeface="Helvetica Neue" panose="02000503000000020004" pitchFamily="2" charset="0"/>
                <a:cs typeface="Calibri Light" panose="020F0302020204030204" pitchFamily="34" charset="0"/>
              </a:rPr>
            </a:br>
            <a:r>
              <a:rPr lang="en-US" altLang="en-US" dirty="0">
                <a:solidFill>
                  <a:srgbClr val="8B008B"/>
                </a:solidFill>
                <a:latin typeface="Calibri Light" panose="020F0302020204030204" pitchFamily="34" charset="0"/>
                <a:ea typeface="Helvetica Neue" panose="02000503000000020004" pitchFamily="2" charset="0"/>
                <a:cs typeface="Calibri Light" panose="020F0302020204030204" pitchFamily="34" charset="0"/>
              </a:rPr>
              <a:t>  </a:t>
            </a:r>
            <a:r>
              <a:rPr lang="en-US" altLang="en-US" b="1" dirty="0">
                <a:latin typeface="Calibri Light" panose="020F0302020204030204" pitchFamily="34" charset="0"/>
                <a:ea typeface="Helvetica Neue" panose="02000503000000020004" pitchFamily="2" charset="0"/>
                <a:cs typeface="Calibri Light" panose="020F0302020204030204" pitchFamily="34" charset="0"/>
              </a:rPr>
              <a:t>"Nothing in biology makes sense except in the light of evolution"  </a:t>
            </a:r>
            <a:r>
              <a:rPr lang="en-US" altLang="en-US" dirty="0">
                <a:latin typeface="Calibri Light" panose="020F0302020204030204" pitchFamily="34" charset="0"/>
                <a:ea typeface="Helvetica Neue" panose="02000503000000020004" pitchFamily="2" charset="0"/>
                <a:cs typeface="Calibri Light" panose="020F0302020204030204" pitchFamily="34" charset="0"/>
              </a:rPr>
              <a:t>(</a:t>
            </a:r>
            <a:r>
              <a:rPr lang="en-US" dirty="0">
                <a:latin typeface="Calibri Light" panose="020F0302020204030204" pitchFamily="34" charset="0"/>
                <a:ea typeface="Helvetica Neue" panose="02000503000000020004" pitchFamily="2" charset="0"/>
                <a:cs typeface="Calibri Light" panose="020F0302020204030204" pitchFamily="34" charset="0"/>
              </a:rPr>
              <a:t>Theodosius Dobzhansky)</a:t>
            </a:r>
            <a:endParaRPr lang="en-US" altLang="en-US" dirty="0">
              <a:latin typeface="Calibri Light" panose="020F0302020204030204" pitchFamily="34" charset="0"/>
              <a:ea typeface="Helvetica Neue" panose="02000503000000020004" pitchFamily="2"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lang="en-US" altLang="en-US" sz="2000" dirty="0">
                <a:latin typeface="Calibri Light" panose="020F0302020204030204" pitchFamily="34" charset="0"/>
                <a:ea typeface="Helvetica Neue" panose="02000503000000020004" pitchFamily="2" charset="0"/>
                <a:cs typeface="Calibri Light" panose="020F0302020204030204" pitchFamily="34" charset="0"/>
              </a:rPr>
            </a:br>
            <a:r>
              <a:rPr kumimoji="0" lang="en-US" altLang="en-US"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Present day proteins evolved through substitution and selection from ancestral proteins.  </a:t>
            </a:r>
            <a:r>
              <a:rPr lang="en-US" alt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en-US" u="none" strike="noStrike" cap="none" normalizeH="0" baseline="0" dirty="0">
                <a:ln>
                  <a:noFill/>
                </a:ln>
                <a:solidFill>
                  <a:srgbClr val="FF0000"/>
                </a:solidFill>
                <a:effectLst/>
                <a:latin typeface="Helvetica Neue" panose="02000503000000020004" pitchFamily="2" charset="0"/>
                <a:ea typeface="Helvetica Neue" panose="02000503000000020004" pitchFamily="2" charset="0"/>
                <a:cs typeface="Helvetica Neue" panose="02000503000000020004" pitchFamily="2" charset="0"/>
              </a:rPr>
              <a:t>Related proteins have similar sequence AND similar structure AND similar function.</a:t>
            </a:r>
            <a:endParaRPr kumimoji="0" lang="en-US" altLang="en-US"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2282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FA483-6CDD-FB4F-B988-D42B6CBF7196}"/>
              </a:ext>
            </a:extLst>
          </p:cNvPr>
          <p:cNvPicPr>
            <a:picLocks noChangeAspect="1"/>
          </p:cNvPicPr>
          <p:nvPr/>
        </p:nvPicPr>
        <p:blipFill>
          <a:blip r:embed="rId3"/>
          <a:stretch>
            <a:fillRect/>
          </a:stretch>
        </p:blipFill>
        <p:spPr>
          <a:xfrm>
            <a:off x="6499014" y="4242398"/>
            <a:ext cx="2644986" cy="2077656"/>
          </a:xfrm>
          <a:prstGeom prst="rect">
            <a:avLst/>
          </a:prstGeom>
        </p:spPr>
      </p:pic>
      <p:sp>
        <p:nvSpPr>
          <p:cNvPr id="2" name="Rectangle 1">
            <a:extLst>
              <a:ext uri="{FF2B5EF4-FFF2-40B4-BE49-F238E27FC236}">
                <a16:creationId xmlns:a16="http://schemas.microsoft.com/office/drawing/2014/main" id="{13184C8C-7F3C-A54E-ACC9-6E8EBD6D13DF}"/>
              </a:ext>
            </a:extLst>
          </p:cNvPr>
          <p:cNvSpPr/>
          <p:nvPr/>
        </p:nvSpPr>
        <p:spPr>
          <a:xfrm>
            <a:off x="940676" y="664440"/>
            <a:ext cx="4572000" cy="2031325"/>
          </a:xfrm>
          <a:prstGeom prst="rect">
            <a:avLst/>
          </a:prstGeom>
        </p:spPr>
        <p:txBody>
          <a:bodyPr>
            <a:spAutoFit/>
          </a:bodyPr>
          <a:lstStyle/>
          <a:p>
            <a:r>
              <a:rPr lang="en-US" b="1" dirty="0"/>
              <a:t>J. </a:t>
            </a:r>
            <a:r>
              <a:rPr lang="en-US" b="1" u="sng" dirty="0"/>
              <a:t>Peter</a:t>
            </a:r>
            <a:r>
              <a:rPr lang="en-US" b="1" dirty="0"/>
              <a:t> Gogarten</a:t>
            </a:r>
            <a:r>
              <a:rPr lang="en-US" dirty="0"/>
              <a:t> </a:t>
            </a:r>
            <a:br>
              <a:rPr lang="en-US" dirty="0"/>
            </a:br>
            <a:r>
              <a:rPr lang="en-US" dirty="0"/>
              <a:t>Dept. Molecular and Cell Biology</a:t>
            </a:r>
            <a:br>
              <a:rPr lang="en-US" dirty="0"/>
            </a:br>
            <a:r>
              <a:rPr lang="en-US" dirty="0"/>
              <a:t>BP404 </a:t>
            </a:r>
            <a:br>
              <a:rPr lang="en-US" dirty="0"/>
            </a:br>
            <a:r>
              <a:rPr lang="en-US" dirty="0"/>
              <a:t>University of Connecticut </a:t>
            </a:r>
            <a:br>
              <a:rPr lang="en-US" dirty="0"/>
            </a:br>
            <a:r>
              <a:rPr lang="en-US" dirty="0"/>
              <a:t>Storrs, CT 06269-3125 </a:t>
            </a:r>
            <a:br>
              <a:rPr lang="en-US" dirty="0"/>
            </a:br>
            <a:r>
              <a:rPr lang="en-US" dirty="0"/>
              <a:t>Phone: 486-4061 </a:t>
            </a:r>
            <a:br>
              <a:rPr lang="en-US" dirty="0"/>
            </a:br>
            <a:r>
              <a:rPr lang="en-US" dirty="0"/>
              <a:t>Email: </a:t>
            </a:r>
            <a:r>
              <a:rPr lang="en-US" dirty="0">
                <a:hlinkClick r:id="rId4"/>
              </a:rPr>
              <a:t>gogarten@uconn.edu</a:t>
            </a:r>
            <a:endParaRPr lang="en-US" dirty="0"/>
          </a:p>
        </p:txBody>
      </p:sp>
      <p:sp>
        <p:nvSpPr>
          <p:cNvPr id="3" name="TextBox 2">
            <a:extLst>
              <a:ext uri="{FF2B5EF4-FFF2-40B4-BE49-F238E27FC236}">
                <a16:creationId xmlns:a16="http://schemas.microsoft.com/office/drawing/2014/main" id="{451BA4B5-7768-254E-BA14-BC1A3761E09C}"/>
              </a:ext>
            </a:extLst>
          </p:cNvPr>
          <p:cNvSpPr txBox="1"/>
          <p:nvPr/>
        </p:nvSpPr>
        <p:spPr>
          <a:xfrm>
            <a:off x="533400" y="273186"/>
            <a:ext cx="1186543" cy="369332"/>
          </a:xfrm>
          <a:prstGeom prst="rect">
            <a:avLst/>
          </a:prstGeom>
          <a:noFill/>
        </p:spPr>
        <p:txBody>
          <a:bodyPr wrap="none" rtlCol="0">
            <a:spAutoFit/>
          </a:bodyPr>
          <a:lstStyle/>
          <a:p>
            <a:r>
              <a:rPr lang="en-US" b="1" dirty="0">
                <a:solidFill>
                  <a:srgbClr val="000000"/>
                </a:solidFill>
                <a:latin typeface="-webkit-standard"/>
              </a:rPr>
              <a:t>Instructor:</a:t>
            </a:r>
          </a:p>
        </p:txBody>
      </p:sp>
      <p:pic>
        <p:nvPicPr>
          <p:cNvPr id="6" name="Picture 5" descr="A person smiling for the camera&#10;&#10;Description automatically generated">
            <a:extLst>
              <a:ext uri="{FF2B5EF4-FFF2-40B4-BE49-F238E27FC236}">
                <a16:creationId xmlns:a16="http://schemas.microsoft.com/office/drawing/2014/main" id="{E3F47E3D-AB49-1441-91F3-382684B3FB4F}"/>
              </a:ext>
            </a:extLst>
          </p:cNvPr>
          <p:cNvPicPr>
            <a:picLocks noChangeAspect="1"/>
          </p:cNvPicPr>
          <p:nvPr/>
        </p:nvPicPr>
        <p:blipFill rotWithShape="1">
          <a:blip r:embed="rId5"/>
          <a:srcRect l="17802" t="19777" r="1"/>
          <a:stretch/>
        </p:blipFill>
        <p:spPr>
          <a:xfrm>
            <a:off x="4834102" y="273186"/>
            <a:ext cx="4031752" cy="2622277"/>
          </a:xfrm>
          <a:prstGeom prst="rect">
            <a:avLst/>
          </a:prstGeom>
        </p:spPr>
      </p:pic>
      <p:sp>
        <p:nvSpPr>
          <p:cNvPr id="7" name="TextBox 6">
            <a:extLst>
              <a:ext uri="{FF2B5EF4-FFF2-40B4-BE49-F238E27FC236}">
                <a16:creationId xmlns:a16="http://schemas.microsoft.com/office/drawing/2014/main" id="{1F6A8762-52CD-5E43-861E-2C5D3B50442B}"/>
              </a:ext>
            </a:extLst>
          </p:cNvPr>
          <p:cNvSpPr txBox="1"/>
          <p:nvPr/>
        </p:nvSpPr>
        <p:spPr>
          <a:xfrm>
            <a:off x="163010" y="3140107"/>
            <a:ext cx="8555821" cy="646331"/>
          </a:xfrm>
          <a:prstGeom prst="rect">
            <a:avLst/>
          </a:prstGeom>
          <a:noFill/>
        </p:spPr>
        <p:txBody>
          <a:bodyPr wrap="square" rtlCol="0">
            <a:spAutoFit/>
          </a:bodyPr>
          <a:lstStyle/>
          <a:p>
            <a:r>
              <a:rPr lang="en-US" dirty="0"/>
              <a:t>Else:  </a:t>
            </a:r>
            <a:br>
              <a:rPr lang="en-US" dirty="0"/>
            </a:br>
            <a:r>
              <a:rPr lang="en-US" dirty="0"/>
              <a:t>								</a:t>
            </a:r>
          </a:p>
        </p:txBody>
      </p:sp>
      <p:sp>
        <p:nvSpPr>
          <p:cNvPr id="5" name="Rectangle 4">
            <a:extLst>
              <a:ext uri="{FF2B5EF4-FFF2-40B4-BE49-F238E27FC236}">
                <a16:creationId xmlns:a16="http://schemas.microsoft.com/office/drawing/2014/main" id="{5372B4D1-25CE-CE42-A0F9-0ECADC7C850D}"/>
              </a:ext>
            </a:extLst>
          </p:cNvPr>
          <p:cNvSpPr/>
          <p:nvPr/>
        </p:nvSpPr>
        <p:spPr>
          <a:xfrm>
            <a:off x="478331" y="3463272"/>
            <a:ext cx="7925178" cy="3693319"/>
          </a:xfrm>
          <a:prstGeom prst="rect">
            <a:avLst/>
          </a:prstGeom>
        </p:spPr>
        <p:txBody>
          <a:bodyPr wrap="square">
            <a:spAutoFit/>
          </a:bodyPr>
          <a:lstStyle/>
          <a:p>
            <a:pPr marL="285750" indent="-285750" eaLnBrk="1" hangingPunct="1">
              <a:buFont typeface="Arial" panose="020B0604020202020204" pitchFamily="34" charset="0"/>
              <a:buChar char="•"/>
            </a:pPr>
            <a:r>
              <a:rPr lang="en-US" dirty="0">
                <a:latin typeface="Calibri Light" panose="020F0302020204030204" pitchFamily="34" charset="0"/>
                <a:cs typeface="Calibri Light" panose="020F0302020204030204" pitchFamily="34" charset="0"/>
              </a:rPr>
              <a:t>Married with three children. </a:t>
            </a:r>
          </a:p>
          <a:p>
            <a:pPr marL="742950" lvl="1"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The oldest, my daughter, teaches </a:t>
            </a:r>
            <a:r>
              <a:rPr lang="en-US" altLang="en-US" i="1" dirty="0">
                <a:latin typeface="Calibri Light" panose="020F0302020204030204" pitchFamily="34" charset="0"/>
                <a:cs typeface="Calibri Light" panose="020F0302020204030204" pitchFamily="34" charset="0"/>
              </a:rPr>
              <a:t>genetics of epidemiology </a:t>
            </a:r>
            <a:r>
              <a:rPr lang="en-US" altLang="en-US" dirty="0">
                <a:latin typeface="Calibri Light" panose="020F0302020204030204" pitchFamily="34" charset="0"/>
                <a:cs typeface="Calibri Light" panose="020F0302020204030204" pitchFamily="34" charset="0"/>
              </a:rPr>
              <a:t>at the University of Washington in Seattle</a:t>
            </a:r>
          </a:p>
          <a:p>
            <a:pPr marL="742950" lvl="1"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The second oldest is a researcher at the CDC equivalent </a:t>
            </a:r>
            <a:br>
              <a:rPr lang="en-US" altLang="en-US" dirty="0">
                <a:latin typeface="Calibri Light" panose="020F0302020204030204" pitchFamily="34" charset="0"/>
                <a:cs typeface="Calibri Light" panose="020F0302020204030204" pitchFamily="34" charset="0"/>
              </a:rPr>
            </a:br>
            <a:r>
              <a:rPr lang="en-US" altLang="en-US" dirty="0">
                <a:latin typeface="Calibri Light" panose="020F0302020204030204" pitchFamily="34" charset="0"/>
                <a:cs typeface="Calibri Light" panose="020F0302020204030204" pitchFamily="34" charset="0"/>
              </a:rPr>
              <a:t>in Germany, and works on </a:t>
            </a:r>
            <a:br>
              <a:rPr lang="en-US" altLang="en-US" dirty="0">
                <a:latin typeface="Calibri Light" panose="020F0302020204030204" pitchFamily="34" charset="0"/>
                <a:cs typeface="Calibri Light" panose="020F0302020204030204" pitchFamily="34" charset="0"/>
              </a:rPr>
            </a:br>
            <a:r>
              <a:rPr lang="en-US" altLang="en-US" dirty="0">
                <a:latin typeface="Calibri Light" panose="020F0302020204030204" pitchFamily="34" charset="0"/>
                <a:cs typeface="Calibri Light" panose="020F0302020204030204" pitchFamily="34" charset="0"/>
              </a:rPr>
              <a:t>microbiomes, </a:t>
            </a:r>
            <a:r>
              <a:rPr lang="en-US" altLang="en-US" dirty="0" err="1">
                <a:latin typeface="Calibri Light" panose="020F0302020204030204" pitchFamily="34" charset="0"/>
                <a:cs typeface="Calibri Light" panose="020F0302020204030204" pitchFamily="34" charset="0"/>
              </a:rPr>
              <a:t>viromes</a:t>
            </a:r>
            <a:r>
              <a:rPr lang="en-US" altLang="en-US" dirty="0">
                <a:latin typeface="Calibri Light" panose="020F0302020204030204" pitchFamily="34" charset="0"/>
                <a:cs typeface="Calibri Light" panose="020F0302020204030204" pitchFamily="34" charset="0"/>
              </a:rPr>
              <a:t>, and </a:t>
            </a:r>
            <a:r>
              <a:rPr lang="en-US" altLang="en-US" dirty="0" err="1">
                <a:latin typeface="Calibri Light" panose="020F0302020204030204" pitchFamily="34" charset="0"/>
                <a:cs typeface="Calibri Light" panose="020F0302020204030204" pitchFamily="34" charset="0"/>
              </a:rPr>
              <a:t>phageomes</a:t>
            </a:r>
            <a:r>
              <a:rPr lang="en-US" altLang="en-US" dirty="0">
                <a:latin typeface="Calibri Light" panose="020F0302020204030204" pitchFamily="34" charset="0"/>
                <a:cs typeface="Calibri Light" panose="020F0302020204030204" pitchFamily="34" charset="0"/>
              </a:rPr>
              <a:t> in monkeys.</a:t>
            </a:r>
          </a:p>
          <a:p>
            <a:pPr marL="742950" lvl="1"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The third one is in medical school in Berlin, Germany. </a:t>
            </a:r>
          </a:p>
          <a:p>
            <a:pPr marL="285750"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Six Grand children ... </a:t>
            </a:r>
          </a:p>
          <a:p>
            <a:pPr marL="285750"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A motorcycle (orange crush, Royal Enfield, Interceptor 650)</a:t>
            </a:r>
          </a:p>
          <a:p>
            <a:pPr marL="285750" indent="-285750" eaLnBrk="1" hangingPunct="1">
              <a:buFont typeface="Arial" panose="020B0604020202020204" pitchFamily="34" charset="0"/>
              <a:buChar char="•"/>
            </a:pPr>
            <a:r>
              <a:rPr lang="en-US" altLang="en-US" dirty="0">
                <a:latin typeface="Calibri Light" panose="020F0302020204030204" pitchFamily="34" charset="0"/>
                <a:cs typeface="Calibri Light" panose="020F0302020204030204" pitchFamily="34" charset="0"/>
              </a:rPr>
              <a:t>House next to the Mount Hope river.</a:t>
            </a:r>
          </a:p>
          <a:p>
            <a:pPr eaLnBrk="1" hangingPunct="1"/>
            <a:endParaRPr lang="en-US" altLang="en-US" dirty="0">
              <a:latin typeface="Calibri Light" panose="020F0302020204030204" pitchFamily="34" charset="0"/>
              <a:cs typeface="Calibri Light" panose="020F0302020204030204" pitchFamily="34" charset="0"/>
            </a:endParaRPr>
          </a:p>
          <a:p>
            <a:pPr eaLnBrk="1" hangingPunct="1"/>
            <a:endParaRPr lang="en-US" altLang="en-US" dirty="0">
              <a:latin typeface="+mj-lt"/>
            </a:endParaRPr>
          </a:p>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3659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184C8C-7F3C-A54E-ACC9-6E8EBD6D13DF}"/>
              </a:ext>
            </a:extLst>
          </p:cNvPr>
          <p:cNvSpPr/>
          <p:nvPr/>
        </p:nvSpPr>
        <p:spPr>
          <a:xfrm>
            <a:off x="497712" y="669143"/>
            <a:ext cx="4572000" cy="1477328"/>
          </a:xfrm>
          <a:prstGeom prst="rect">
            <a:avLst/>
          </a:prstGeom>
        </p:spPr>
        <p:txBody>
          <a:bodyPr>
            <a:spAutoFit/>
          </a:bodyPr>
          <a:lstStyle/>
          <a:p>
            <a:r>
              <a:rPr lang="en-US" dirty="0"/>
              <a:t>Sophia  Gosselin</a:t>
            </a:r>
            <a:br>
              <a:rPr lang="en-US" dirty="0"/>
            </a:br>
            <a:r>
              <a:rPr lang="en-US" dirty="0"/>
              <a:t>Dept. Molecular and Cell Biology</a:t>
            </a:r>
            <a:br>
              <a:rPr lang="en-US" dirty="0"/>
            </a:br>
            <a:r>
              <a:rPr lang="en-US" dirty="0"/>
              <a:t>University of Connecticut </a:t>
            </a:r>
            <a:br>
              <a:rPr lang="en-US" dirty="0"/>
            </a:br>
            <a:r>
              <a:rPr lang="en-US" dirty="0"/>
              <a:t>Storrs, CT 06269-3125 </a:t>
            </a:r>
            <a:br>
              <a:rPr lang="en-US" dirty="0"/>
            </a:br>
            <a:r>
              <a:rPr lang="en-US" dirty="0">
                <a:hlinkClick r:id="rId3"/>
              </a:rPr>
              <a:t>Sophia.Gosselin@uconn.edu</a:t>
            </a:r>
            <a:endParaRPr lang="en-US" dirty="0"/>
          </a:p>
        </p:txBody>
      </p:sp>
      <p:sp>
        <p:nvSpPr>
          <p:cNvPr id="3" name="TextBox 2">
            <a:extLst>
              <a:ext uri="{FF2B5EF4-FFF2-40B4-BE49-F238E27FC236}">
                <a16:creationId xmlns:a16="http://schemas.microsoft.com/office/drawing/2014/main" id="{451BA4B5-7768-254E-BA14-BC1A3761E09C}"/>
              </a:ext>
            </a:extLst>
          </p:cNvPr>
          <p:cNvSpPr txBox="1"/>
          <p:nvPr/>
        </p:nvSpPr>
        <p:spPr>
          <a:xfrm>
            <a:off x="129932" y="267227"/>
            <a:ext cx="1993238" cy="369332"/>
          </a:xfrm>
          <a:prstGeom prst="rect">
            <a:avLst/>
          </a:prstGeom>
          <a:noFill/>
        </p:spPr>
        <p:txBody>
          <a:bodyPr wrap="none" rtlCol="0">
            <a:spAutoFit/>
          </a:bodyPr>
          <a:lstStyle/>
          <a:p>
            <a:r>
              <a:rPr lang="en-US" b="1" dirty="0"/>
              <a:t>Teaching Assistant</a:t>
            </a:r>
            <a:r>
              <a:rPr lang="en-US" b="1" dirty="0">
                <a:solidFill>
                  <a:srgbClr val="000000"/>
                </a:solidFill>
                <a:latin typeface="-webkit-standard"/>
              </a:rPr>
              <a:t>:</a:t>
            </a:r>
          </a:p>
        </p:txBody>
      </p:sp>
      <p:sp>
        <p:nvSpPr>
          <p:cNvPr id="7" name="TextBox 6">
            <a:extLst>
              <a:ext uri="{FF2B5EF4-FFF2-40B4-BE49-F238E27FC236}">
                <a16:creationId xmlns:a16="http://schemas.microsoft.com/office/drawing/2014/main" id="{1F6A8762-52CD-5E43-861E-2C5D3B50442B}"/>
              </a:ext>
            </a:extLst>
          </p:cNvPr>
          <p:cNvSpPr txBox="1"/>
          <p:nvPr/>
        </p:nvSpPr>
        <p:spPr>
          <a:xfrm>
            <a:off x="487812" y="2216852"/>
            <a:ext cx="8555821" cy="1477328"/>
          </a:xfrm>
          <a:prstGeom prst="rect">
            <a:avLst/>
          </a:prstGeom>
          <a:noFill/>
        </p:spPr>
        <p:txBody>
          <a:bodyPr wrap="square" rtlCol="0">
            <a:spAutoFit/>
          </a:bodyPr>
          <a:lstStyle/>
          <a:p>
            <a:r>
              <a:rPr lang="en-US" dirty="0"/>
              <a:t>PhD student in Molecular and Cell Biology </a:t>
            </a:r>
            <a:br>
              <a:rPr lang="en-US" dirty="0"/>
            </a:br>
            <a:r>
              <a:rPr lang="en-US" dirty="0"/>
              <a:t>Research on using comparative genomics and </a:t>
            </a:r>
            <a:br>
              <a:rPr lang="en-US" dirty="0"/>
            </a:br>
            <a:r>
              <a:rPr lang="en-US" dirty="0"/>
              <a:t>protein structures to reconstruct evolutionary history.</a:t>
            </a:r>
            <a:br>
              <a:rPr lang="en-US" dirty="0"/>
            </a:br>
            <a:r>
              <a:rPr lang="en-US" dirty="0"/>
              <a:t>Recipient of the </a:t>
            </a:r>
            <a:br>
              <a:rPr lang="en-US" dirty="0"/>
            </a:br>
            <a:r>
              <a:rPr lang="en-US" dirty="0"/>
              <a:t>“Outstanding TA Award in MCB 2019/2020”								</a:t>
            </a:r>
          </a:p>
        </p:txBody>
      </p:sp>
      <p:sp>
        <p:nvSpPr>
          <p:cNvPr id="5" name="Rectangle 4">
            <a:extLst>
              <a:ext uri="{FF2B5EF4-FFF2-40B4-BE49-F238E27FC236}">
                <a16:creationId xmlns:a16="http://schemas.microsoft.com/office/drawing/2014/main" id="{5372B4D1-25CE-CE42-A0F9-0ECADC7C850D}"/>
              </a:ext>
            </a:extLst>
          </p:cNvPr>
          <p:cNvSpPr/>
          <p:nvPr/>
        </p:nvSpPr>
        <p:spPr>
          <a:xfrm>
            <a:off x="609411" y="3586740"/>
            <a:ext cx="7925178" cy="646331"/>
          </a:xfrm>
          <a:prstGeom prst="rect">
            <a:avLst/>
          </a:prstGeom>
        </p:spPr>
        <p:txBody>
          <a:bodyPr wrap="square">
            <a:spAutoFit/>
          </a:bodyPr>
          <a:lstStyle/>
          <a:p>
            <a:pPr eaLnBrk="1" hangingPunct="1"/>
            <a:endParaRPr lang="en-US" altLang="en-US" dirty="0">
              <a:latin typeface="+mj-lt"/>
            </a:endParaRPr>
          </a:p>
          <a:p>
            <a:pPr eaLnBrk="1" hangingPunct="1"/>
            <a:r>
              <a:rPr lang="en-US" altLang="en-US" dirty="0">
                <a:latin typeface="Arial" panose="020B0604020202020204" pitchFamily="34" charset="0"/>
              </a:rPr>
              <a:t> </a:t>
            </a:r>
          </a:p>
        </p:txBody>
      </p:sp>
      <p:pic>
        <p:nvPicPr>
          <p:cNvPr id="8" name="Picture 7">
            <a:extLst>
              <a:ext uri="{FF2B5EF4-FFF2-40B4-BE49-F238E27FC236}">
                <a16:creationId xmlns:a16="http://schemas.microsoft.com/office/drawing/2014/main" id="{279E5771-625B-BF43-9B46-95C8B4A9FB87}"/>
              </a:ext>
            </a:extLst>
          </p:cNvPr>
          <p:cNvPicPr>
            <a:picLocks noChangeAspect="1"/>
          </p:cNvPicPr>
          <p:nvPr/>
        </p:nvPicPr>
        <p:blipFill rotWithShape="1">
          <a:blip r:embed="rId4"/>
          <a:srcRect l="23032" t="23226" r="21525" b="23220"/>
          <a:stretch/>
        </p:blipFill>
        <p:spPr>
          <a:xfrm>
            <a:off x="-34725" y="3645110"/>
            <a:ext cx="5069712" cy="308027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77605F4-00CE-4947-9D1C-B682A3032DB5}"/>
              </a:ext>
            </a:extLst>
          </p:cNvPr>
          <p:cNvPicPr>
            <a:picLocks noChangeAspect="1"/>
          </p:cNvPicPr>
          <p:nvPr/>
        </p:nvPicPr>
        <p:blipFill>
          <a:blip r:embed="rId5"/>
          <a:stretch>
            <a:fillRect/>
          </a:stretch>
        </p:blipFill>
        <p:spPr>
          <a:xfrm>
            <a:off x="4328931" y="5495519"/>
            <a:ext cx="4780343" cy="1362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ED83924-BF96-634F-B601-9EF6932674CD}"/>
              </a:ext>
            </a:extLst>
          </p:cNvPr>
          <p:cNvPicPr>
            <a:picLocks noChangeAspect="1"/>
          </p:cNvPicPr>
          <p:nvPr/>
        </p:nvPicPr>
        <p:blipFill>
          <a:blip r:embed="rId6"/>
          <a:stretch>
            <a:fillRect/>
          </a:stretch>
        </p:blipFill>
        <p:spPr>
          <a:xfrm>
            <a:off x="5679123" y="2401142"/>
            <a:ext cx="3395338" cy="292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Sophia's picture">
            <a:extLst>
              <a:ext uri="{FF2B5EF4-FFF2-40B4-BE49-F238E27FC236}">
                <a16:creationId xmlns:a16="http://schemas.microsoft.com/office/drawing/2014/main" id="{4A4808BF-3456-5449-96B2-F5EB24C4A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7624" y="207876"/>
            <a:ext cx="2029998" cy="207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7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FCC3-D08E-E046-B21A-5BE86EE06A83}"/>
              </a:ext>
            </a:extLst>
          </p:cNvPr>
          <p:cNvSpPr>
            <a:spLocks noGrp="1"/>
          </p:cNvSpPr>
          <p:nvPr>
            <p:ph type="title"/>
          </p:nvPr>
        </p:nvSpPr>
        <p:spPr>
          <a:xfrm>
            <a:off x="295155" y="170466"/>
            <a:ext cx="8229600" cy="1143000"/>
          </a:xfrm>
        </p:spPr>
        <p:txBody>
          <a:bodyPr/>
          <a:lstStyle/>
          <a:p>
            <a:r>
              <a:rPr lang="en-US" dirty="0"/>
              <a:t>Meeting Times</a:t>
            </a:r>
          </a:p>
        </p:txBody>
      </p:sp>
      <p:sp>
        <p:nvSpPr>
          <p:cNvPr id="3" name="Rectangle 2">
            <a:extLst>
              <a:ext uri="{FF2B5EF4-FFF2-40B4-BE49-F238E27FC236}">
                <a16:creationId xmlns:a16="http://schemas.microsoft.com/office/drawing/2014/main" id="{D7425C9C-9FCA-774E-96FE-AEB70257071E}"/>
              </a:ext>
            </a:extLst>
          </p:cNvPr>
          <p:cNvSpPr/>
          <p:nvPr/>
        </p:nvSpPr>
        <p:spPr>
          <a:xfrm>
            <a:off x="179408" y="1070398"/>
            <a:ext cx="9091913" cy="5355312"/>
          </a:xfrm>
          <a:prstGeom prst="rect">
            <a:avLst/>
          </a:prstGeom>
        </p:spPr>
        <p:txBody>
          <a:bodyPr wrap="square">
            <a:spAutoFit/>
          </a:bodyPr>
          <a:lstStyle/>
          <a:p>
            <a:r>
              <a:rPr lang="en-US" sz="2400" b="1" dirty="0"/>
              <a:t>Lectures</a:t>
            </a:r>
            <a:r>
              <a:rPr lang="en-US" sz="2400" dirty="0"/>
              <a:t>: </a:t>
            </a:r>
          </a:p>
          <a:p>
            <a:r>
              <a:rPr lang="en-US" dirty="0"/>
              <a:t>Mondays &amp; Wednesdays 11.15AM-12.05PM, </a:t>
            </a:r>
            <a:r>
              <a:rPr lang="en-US" u="sng" dirty="0">
                <a:hlinkClick r:id="rId2"/>
              </a:rPr>
              <a:t>UTEB 150 </a:t>
            </a:r>
            <a:r>
              <a:rPr lang="en-US" dirty="0"/>
              <a:t> </a:t>
            </a:r>
            <a:br>
              <a:rPr lang="en-US" dirty="0"/>
            </a:br>
            <a:endParaRPr lang="en-US" dirty="0"/>
          </a:p>
          <a:p>
            <a:r>
              <a:rPr lang="en-US" sz="2400" b="1" dirty="0"/>
              <a:t>Computer labs and discussions</a:t>
            </a:r>
            <a:r>
              <a:rPr lang="en-US" sz="2400" b="1" dirty="0">
                <a:latin typeface="TimesNewRomanPSMT"/>
              </a:rPr>
              <a:t>: </a:t>
            </a:r>
            <a:endParaRPr lang="en-US" sz="2400" b="1" dirty="0"/>
          </a:p>
          <a:p>
            <a:r>
              <a:rPr lang="en-US" dirty="0"/>
              <a:t>Fridays 10:10AM - 11:40AM or 1:25PM - 2:55PM  </a:t>
            </a:r>
          </a:p>
          <a:p>
            <a:r>
              <a:rPr lang="en-US" u="sng" dirty="0">
                <a:hlinkClick r:id="rId3"/>
              </a:rPr>
              <a:t>Whetten Graduate Center 300A</a:t>
            </a:r>
            <a:endParaRPr lang="en-US" dirty="0"/>
          </a:p>
          <a:p>
            <a:br>
              <a:rPr lang="en-US" dirty="0">
                <a:solidFill>
                  <a:srgbClr val="0000FF"/>
                </a:solidFill>
                <a:latin typeface="TimesNewRomanPSMT"/>
              </a:rPr>
            </a:br>
            <a:r>
              <a:rPr lang="en-US" dirty="0">
                <a:latin typeface="TimesNewRomanPSMT"/>
              </a:rPr>
              <a:t>Information, worksheets, etc. will be posted at </a:t>
            </a:r>
            <a:r>
              <a:rPr lang="en-US" dirty="0">
                <a:solidFill>
                  <a:srgbClr val="0000FF"/>
                </a:solidFill>
                <a:latin typeface="TimesNewRomanPSMT"/>
                <a:hlinkClick r:id="rId4"/>
              </a:rPr>
              <a:t>http://gogarten.uconn.edu/mcb3421_202</a:t>
            </a:r>
            <a:r>
              <a:rPr lang="en-US" dirty="0">
                <a:solidFill>
                  <a:srgbClr val="0000FF"/>
                </a:solidFill>
                <a:latin typeface="TimesNewRomanPSMT"/>
              </a:rPr>
              <a:t>1  </a:t>
            </a:r>
            <a:endParaRPr lang="en-US" dirty="0"/>
          </a:p>
          <a:p>
            <a:br>
              <a:rPr lang="en-US" sz="2400" dirty="0"/>
            </a:br>
            <a:r>
              <a:rPr lang="en-US" b="1" dirty="0"/>
              <a:t>Office hours, question-and-answer sessions: </a:t>
            </a:r>
            <a:endParaRPr lang="en-US" dirty="0"/>
          </a:p>
          <a:p>
            <a:pPr lvl="1"/>
            <a:r>
              <a:rPr lang="en-US" b="1" dirty="0"/>
              <a:t>Peter Gogarten</a:t>
            </a:r>
            <a:r>
              <a:rPr lang="en-US" dirty="0"/>
              <a:t>:</a:t>
            </a:r>
            <a:r>
              <a:rPr lang="en-US" b="1" dirty="0"/>
              <a:t> </a:t>
            </a:r>
            <a:r>
              <a:rPr lang="en-US" dirty="0"/>
              <a:t>Mondays &amp; Wednesdays after class or arranged via </a:t>
            </a:r>
            <a:r>
              <a:rPr lang="en-US" u="sng" dirty="0">
                <a:hlinkClick r:id="rId5"/>
              </a:rPr>
              <a:t>email</a:t>
            </a:r>
            <a:r>
              <a:rPr lang="en-US" dirty="0"/>
              <a:t>, or </a:t>
            </a:r>
            <a:br>
              <a:rPr lang="en-US" dirty="0"/>
            </a:br>
            <a:r>
              <a:rPr lang="en-US" dirty="0"/>
              <a:t>online using </a:t>
            </a:r>
            <a:r>
              <a:rPr lang="en-US" b="1" dirty="0" err="1"/>
              <a:t>Webex</a:t>
            </a:r>
            <a:r>
              <a:rPr lang="en-US" dirty="0"/>
              <a:t> at </a:t>
            </a:r>
            <a:r>
              <a:rPr lang="en-US" u="sng" dirty="0">
                <a:hlinkClick r:id="rId6"/>
              </a:rPr>
              <a:t>https://uconn-cmr.webex.com/meet/jpg02006</a:t>
            </a:r>
            <a:r>
              <a:rPr lang="en-US" dirty="0"/>
              <a:t>  arranged via </a:t>
            </a:r>
            <a:r>
              <a:rPr lang="en-US" u="sng" dirty="0">
                <a:hlinkClick r:id="rId5"/>
              </a:rPr>
              <a:t>email </a:t>
            </a:r>
            <a:endParaRPr lang="en-US" dirty="0"/>
          </a:p>
          <a:p>
            <a:pPr lvl="1"/>
            <a:r>
              <a:rPr lang="en-US" dirty="0"/>
              <a:t>Sophia Gosselin:</a:t>
            </a:r>
            <a:r>
              <a:rPr lang="en-US" b="1" dirty="0"/>
              <a:t> </a:t>
            </a:r>
            <a:r>
              <a:rPr lang="en-US" dirty="0"/>
              <a:t>MW 2-3pm via </a:t>
            </a:r>
            <a:r>
              <a:rPr lang="en-US" dirty="0" err="1"/>
              <a:t>webex</a:t>
            </a:r>
            <a:r>
              <a:rPr lang="en-US" dirty="0"/>
              <a:t> </a:t>
            </a:r>
            <a:br>
              <a:rPr lang="en-US" dirty="0"/>
            </a:br>
            <a:r>
              <a:rPr lang="en-US" dirty="0"/>
              <a:t>at </a:t>
            </a:r>
            <a:r>
              <a:rPr lang="en-US" u="sng" dirty="0">
                <a:hlinkClick r:id="rId7"/>
              </a:rPr>
              <a:t>https://uconn-cmr.webex.com/meet/spg11004</a:t>
            </a:r>
            <a:r>
              <a:rPr lang="en-US" dirty="0"/>
              <a:t> or arranged via </a:t>
            </a:r>
            <a:r>
              <a:rPr lang="en-US" u="sng" dirty="0">
                <a:hlinkClick r:id="rId8"/>
              </a:rPr>
              <a:t>email</a:t>
            </a:r>
            <a:r>
              <a:rPr lang="en-US" dirty="0"/>
              <a:t>.</a:t>
            </a:r>
          </a:p>
          <a:p>
            <a:pPr lvl="1"/>
            <a:r>
              <a:rPr lang="en-US" dirty="0"/>
              <a:t>online using </a:t>
            </a:r>
            <a:r>
              <a:rPr lang="en-US" b="1" dirty="0" err="1"/>
              <a:t>Webex</a:t>
            </a:r>
            <a:r>
              <a:rPr lang="en-US" dirty="0"/>
              <a:t> at </a:t>
            </a:r>
            <a:r>
              <a:rPr lang="en-US" u="sng" dirty="0">
                <a:hlinkClick r:id="rId7"/>
              </a:rPr>
              <a:t>https://uconn-cmr.webex.com/meet/spg11004</a:t>
            </a:r>
            <a:r>
              <a:rPr lang="en-US" dirty="0"/>
              <a:t> </a:t>
            </a:r>
          </a:p>
          <a:p>
            <a:pPr lvl="1"/>
            <a:endParaRPr lang="en-US" dirty="0"/>
          </a:p>
          <a:p>
            <a:r>
              <a:rPr lang="en-US" dirty="0"/>
              <a:t>You can also email questions to the instructors or for questions of general interest use the discussion board at the </a:t>
            </a:r>
            <a:r>
              <a:rPr lang="en-US" dirty="0" err="1"/>
              <a:t>huskyCT</a:t>
            </a:r>
            <a:r>
              <a:rPr lang="en-US" dirty="0"/>
              <a:t> course webpage.  </a:t>
            </a:r>
          </a:p>
        </p:txBody>
      </p:sp>
    </p:spTree>
    <p:extLst>
      <p:ext uri="{BB962C8B-B14F-4D97-AF65-F5344CB8AC3E}">
        <p14:creationId xmlns:p14="http://schemas.microsoft.com/office/powerpoint/2010/main" val="41300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44CA-3DF2-2143-AEB5-4003BC3A3D50}"/>
              </a:ext>
            </a:extLst>
          </p:cNvPr>
          <p:cNvSpPr>
            <a:spLocks noGrp="1"/>
          </p:cNvSpPr>
          <p:nvPr>
            <p:ph type="title"/>
          </p:nvPr>
        </p:nvSpPr>
        <p:spPr/>
        <p:txBody>
          <a:bodyPr/>
          <a:lstStyle/>
          <a:p>
            <a:r>
              <a:rPr lang="en-US" dirty="0"/>
              <a:t>Read the Syllabus!</a:t>
            </a:r>
          </a:p>
        </p:txBody>
      </p:sp>
      <p:sp>
        <p:nvSpPr>
          <p:cNvPr id="3" name="TextBox 2">
            <a:extLst>
              <a:ext uri="{FF2B5EF4-FFF2-40B4-BE49-F238E27FC236}">
                <a16:creationId xmlns:a16="http://schemas.microsoft.com/office/drawing/2014/main" id="{168AD85E-DF82-F34C-9E29-5E2FD6B0C0C0}"/>
              </a:ext>
            </a:extLst>
          </p:cNvPr>
          <p:cNvSpPr txBox="1"/>
          <p:nvPr/>
        </p:nvSpPr>
        <p:spPr>
          <a:xfrm>
            <a:off x="752354" y="1417638"/>
            <a:ext cx="7454990" cy="369332"/>
          </a:xfrm>
          <a:prstGeom prst="rect">
            <a:avLst/>
          </a:prstGeom>
          <a:noFill/>
        </p:spPr>
        <p:txBody>
          <a:bodyPr wrap="none" rtlCol="0">
            <a:spAutoFit/>
          </a:bodyPr>
          <a:lstStyle/>
          <a:p>
            <a:r>
              <a:rPr lang="en-US" dirty="0">
                <a:hlinkClick r:id="rId3"/>
              </a:rPr>
              <a:t>https://j.p.gogarten.uconn.edu/mcb3421_2021/MCB3421_2021_syllabus.pdf</a:t>
            </a:r>
            <a:r>
              <a:rPr lang="en-US" dirty="0"/>
              <a:t> </a:t>
            </a:r>
          </a:p>
        </p:txBody>
      </p:sp>
      <p:sp>
        <p:nvSpPr>
          <p:cNvPr id="4" name="TextBox 3">
            <a:extLst>
              <a:ext uri="{FF2B5EF4-FFF2-40B4-BE49-F238E27FC236}">
                <a16:creationId xmlns:a16="http://schemas.microsoft.com/office/drawing/2014/main" id="{66B6321B-F168-B546-920B-D6688206BE5C}"/>
              </a:ext>
            </a:extLst>
          </p:cNvPr>
          <p:cNvSpPr txBox="1"/>
          <p:nvPr/>
        </p:nvSpPr>
        <p:spPr>
          <a:xfrm>
            <a:off x="995423" y="2835797"/>
            <a:ext cx="7741799" cy="3693319"/>
          </a:xfrm>
          <a:prstGeom prst="rect">
            <a:avLst/>
          </a:prstGeom>
          <a:noFill/>
        </p:spPr>
        <p:txBody>
          <a:bodyPr wrap="none" rtlCol="0">
            <a:spAutoFit/>
          </a:bodyPr>
          <a:lstStyle/>
          <a:p>
            <a:r>
              <a:rPr lang="en-US" b="1" dirty="0"/>
              <a:t>Basis for grading</a:t>
            </a:r>
          </a:p>
          <a:p>
            <a:endParaRPr lang="en-US" b="1" dirty="0"/>
          </a:p>
          <a:p>
            <a:r>
              <a:rPr lang="en-US" b="1" dirty="0"/>
              <a:t>Classroom Etiquette </a:t>
            </a:r>
            <a:r>
              <a:rPr lang="en-US" dirty="0"/>
              <a:t>(cell phone use and mask wearing) </a:t>
            </a:r>
          </a:p>
          <a:p>
            <a:endParaRPr lang="en-US" dirty="0"/>
          </a:p>
          <a:p>
            <a:r>
              <a:rPr lang="en-US" b="1" dirty="0"/>
              <a:t>Learning objectives </a:t>
            </a:r>
            <a:br>
              <a:rPr lang="en-US" b="1" dirty="0"/>
            </a:br>
            <a:endParaRPr lang="en-US" dirty="0"/>
          </a:p>
          <a:p>
            <a:r>
              <a:rPr lang="en-US" b="1" dirty="0"/>
              <a:t>Academic Honesty </a:t>
            </a:r>
            <a:r>
              <a:rPr lang="en-US" dirty="0"/>
              <a:t>(!! plagiarism !! “collaborations” for writing assignments and </a:t>
            </a:r>
            <a:br>
              <a:rPr lang="en-US" dirty="0"/>
            </a:br>
            <a:r>
              <a:rPr lang="en-US" dirty="0"/>
              <a:t>take-home exams will not be tolerated! If, to answer a question on a take-home </a:t>
            </a:r>
            <a:br>
              <a:rPr lang="en-US" dirty="0"/>
            </a:br>
            <a:r>
              <a:rPr lang="en-US" dirty="0"/>
              <a:t>exam, you use information from a website (either verbatim or paraphrased) </a:t>
            </a:r>
            <a:br>
              <a:rPr lang="en-US" dirty="0"/>
            </a:br>
            <a:r>
              <a:rPr lang="en-US" dirty="0"/>
              <a:t>put in a reference to the website. )</a:t>
            </a:r>
          </a:p>
          <a:p>
            <a:endParaRPr lang="en-US" dirty="0"/>
          </a:p>
          <a:p>
            <a:endParaRPr lang="en-US" dirty="0"/>
          </a:p>
          <a:p>
            <a:endParaRPr lang="en-US" dirty="0"/>
          </a:p>
        </p:txBody>
      </p:sp>
      <p:sp>
        <p:nvSpPr>
          <p:cNvPr id="6" name="TextBox 5">
            <a:extLst>
              <a:ext uri="{FF2B5EF4-FFF2-40B4-BE49-F238E27FC236}">
                <a16:creationId xmlns:a16="http://schemas.microsoft.com/office/drawing/2014/main" id="{F624EEBE-CAF3-1747-B4E1-DE506B3C76CC}"/>
              </a:ext>
            </a:extLst>
          </p:cNvPr>
          <p:cNvSpPr txBox="1"/>
          <p:nvPr/>
        </p:nvSpPr>
        <p:spPr>
          <a:xfrm>
            <a:off x="752354" y="2233117"/>
            <a:ext cx="3535840" cy="369332"/>
          </a:xfrm>
          <a:prstGeom prst="rect">
            <a:avLst/>
          </a:prstGeom>
          <a:noFill/>
        </p:spPr>
        <p:txBody>
          <a:bodyPr wrap="none" rtlCol="0">
            <a:spAutoFit/>
          </a:bodyPr>
          <a:lstStyle/>
          <a:p>
            <a:r>
              <a:rPr lang="en-US" dirty="0"/>
              <a:t>The following are really important:  </a:t>
            </a:r>
          </a:p>
        </p:txBody>
      </p:sp>
    </p:spTree>
    <p:extLst>
      <p:ext uri="{BB962C8B-B14F-4D97-AF65-F5344CB8AC3E}">
        <p14:creationId xmlns:p14="http://schemas.microsoft.com/office/powerpoint/2010/main" val="332492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BE52-F464-624C-ADEE-57463B8FF7AB}"/>
              </a:ext>
            </a:extLst>
          </p:cNvPr>
          <p:cNvSpPr>
            <a:spLocks noGrp="1"/>
          </p:cNvSpPr>
          <p:nvPr>
            <p:ph type="title"/>
          </p:nvPr>
        </p:nvSpPr>
        <p:spPr>
          <a:xfrm>
            <a:off x="457200" y="0"/>
            <a:ext cx="8229600" cy="1143000"/>
          </a:xfrm>
        </p:spPr>
        <p:txBody>
          <a:bodyPr/>
          <a:lstStyle/>
          <a:p>
            <a:r>
              <a:rPr lang="en-US" dirty="0"/>
              <a:t>Topics</a:t>
            </a:r>
          </a:p>
        </p:txBody>
      </p:sp>
      <p:sp>
        <p:nvSpPr>
          <p:cNvPr id="3" name="Rectangle 2">
            <a:extLst>
              <a:ext uri="{FF2B5EF4-FFF2-40B4-BE49-F238E27FC236}">
                <a16:creationId xmlns:a16="http://schemas.microsoft.com/office/drawing/2014/main" id="{68BE8280-CB44-F44F-ABE9-E26E6ACE289A}"/>
              </a:ext>
            </a:extLst>
          </p:cNvPr>
          <p:cNvSpPr/>
          <p:nvPr/>
        </p:nvSpPr>
        <p:spPr>
          <a:xfrm>
            <a:off x="711843" y="1369564"/>
            <a:ext cx="7974957" cy="369331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333333"/>
                </a:solidFill>
                <a:latin typeface="TimesNewRomanPSMT"/>
              </a:rPr>
              <a:t>Evolution of biomolecules and application to molecular data analysis and the design of new molecules </a:t>
            </a:r>
          </a:p>
          <a:p>
            <a:pPr marL="285750" indent="-285750">
              <a:buFont typeface="Arial" panose="020B0604020202020204" pitchFamily="34" charset="0"/>
              <a:buChar char="•"/>
            </a:pPr>
            <a:r>
              <a:rPr lang="en-US" sz="2400" dirty="0">
                <a:solidFill>
                  <a:srgbClr val="333333"/>
                </a:solidFill>
                <a:latin typeface="TimesNewRomanPSMT"/>
              </a:rPr>
              <a:t>Early evolution of life </a:t>
            </a:r>
          </a:p>
          <a:p>
            <a:pPr marL="285750" indent="-285750">
              <a:buFont typeface="Arial" panose="020B0604020202020204" pitchFamily="34" charset="0"/>
              <a:buChar char="•"/>
            </a:pPr>
            <a:r>
              <a:rPr lang="en-US" sz="2400" dirty="0">
                <a:solidFill>
                  <a:srgbClr val="333333"/>
                </a:solidFill>
                <a:latin typeface="TimesNewRomanPSMT"/>
              </a:rPr>
              <a:t>Neutral pathways towards increasing complexity</a:t>
            </a:r>
          </a:p>
          <a:p>
            <a:pPr marL="285750" indent="-285750">
              <a:buFont typeface="Arial" panose="020B0604020202020204" pitchFamily="34" charset="0"/>
              <a:buChar char="•"/>
            </a:pPr>
            <a:r>
              <a:rPr lang="en-US" sz="2400" dirty="0">
                <a:solidFill>
                  <a:srgbClr val="333333"/>
                </a:solidFill>
                <a:latin typeface="TimesNewRomanPSMT"/>
              </a:rPr>
              <a:t>Selfish genes, molecular innovations</a:t>
            </a:r>
          </a:p>
          <a:p>
            <a:pPr marL="285750" indent="-285750">
              <a:buFont typeface="Arial" panose="020B0604020202020204" pitchFamily="34" charset="0"/>
              <a:buChar char="•"/>
            </a:pPr>
            <a:r>
              <a:rPr lang="en-US" sz="2400" dirty="0">
                <a:solidFill>
                  <a:srgbClr val="333333"/>
                </a:solidFill>
                <a:latin typeface="TimesNewRomanPSMT"/>
              </a:rPr>
              <a:t>Data bank searches</a:t>
            </a:r>
          </a:p>
          <a:p>
            <a:pPr marL="285750" indent="-285750">
              <a:buFont typeface="Arial" panose="020B0604020202020204" pitchFamily="34" charset="0"/>
              <a:buChar char="•"/>
            </a:pPr>
            <a:r>
              <a:rPr lang="en-US" sz="2400" dirty="0">
                <a:solidFill>
                  <a:srgbClr val="333333"/>
                </a:solidFill>
                <a:latin typeface="TimesNewRomanPSMT"/>
              </a:rPr>
              <a:t>Alignment of sequences and 3-D protein structures</a:t>
            </a:r>
          </a:p>
          <a:p>
            <a:pPr>
              <a:lnSpc>
                <a:spcPct val="150000"/>
              </a:lnSpc>
            </a:pPr>
            <a:r>
              <a:rPr lang="en-US" sz="2000" i="1" dirty="0">
                <a:solidFill>
                  <a:srgbClr val="333333"/>
                </a:solidFill>
                <a:latin typeface="TimesNewRomanPSMT"/>
              </a:rPr>
              <a:t>See the syllabus and the homepage for more details!</a:t>
            </a:r>
          </a:p>
          <a:p>
            <a:br>
              <a:rPr lang="en-US" dirty="0">
                <a:solidFill>
                  <a:srgbClr val="333333"/>
                </a:solidFill>
                <a:latin typeface="TimesNewRomanPSMT"/>
              </a:rPr>
            </a:br>
            <a:endParaRPr lang="en-US" dirty="0"/>
          </a:p>
        </p:txBody>
      </p:sp>
      <p:sp>
        <p:nvSpPr>
          <p:cNvPr id="5" name="TextBox 4">
            <a:extLst>
              <a:ext uri="{FF2B5EF4-FFF2-40B4-BE49-F238E27FC236}">
                <a16:creationId xmlns:a16="http://schemas.microsoft.com/office/drawing/2014/main" id="{5E025408-D99D-4F40-94BA-54D325185F33}"/>
              </a:ext>
            </a:extLst>
          </p:cNvPr>
          <p:cNvSpPr txBox="1"/>
          <p:nvPr/>
        </p:nvSpPr>
        <p:spPr>
          <a:xfrm>
            <a:off x="457200" y="5420046"/>
            <a:ext cx="7818699" cy="923330"/>
          </a:xfrm>
          <a:prstGeom prst="rect">
            <a:avLst/>
          </a:prstGeom>
          <a:noFill/>
        </p:spPr>
        <p:txBody>
          <a:bodyPr wrap="square" rtlCol="0">
            <a:spAutoFit/>
          </a:bodyPr>
          <a:lstStyle/>
          <a:p>
            <a:r>
              <a:rPr lang="en-US" dirty="0"/>
              <a:t>The next two slides have a more detailed listing.  Please read through them, and let me know, if you would like to here more on one of these topics, or if you would like to see another topic covered.  </a:t>
            </a:r>
          </a:p>
        </p:txBody>
      </p:sp>
      <p:sp>
        <p:nvSpPr>
          <p:cNvPr id="4" name="TextBox 3">
            <a:extLst>
              <a:ext uri="{FF2B5EF4-FFF2-40B4-BE49-F238E27FC236}">
                <a16:creationId xmlns:a16="http://schemas.microsoft.com/office/drawing/2014/main" id="{5932F607-17DA-7145-BF25-238F4F563E1C}"/>
              </a:ext>
            </a:extLst>
          </p:cNvPr>
          <p:cNvSpPr txBox="1"/>
          <p:nvPr/>
        </p:nvSpPr>
        <p:spPr>
          <a:xfrm>
            <a:off x="457200" y="4601218"/>
            <a:ext cx="7974957" cy="923330"/>
          </a:xfrm>
          <a:prstGeom prst="rect">
            <a:avLst/>
          </a:prstGeom>
          <a:noFill/>
        </p:spPr>
        <p:txBody>
          <a:bodyPr wrap="square" rtlCol="0">
            <a:spAutoFit/>
          </a:bodyPr>
          <a:lstStyle/>
          <a:p>
            <a:r>
              <a:rPr lang="en-US" dirty="0">
                <a:solidFill>
                  <a:srgbClr val="000000"/>
                </a:solidFill>
                <a:latin typeface="-webkit-standard"/>
              </a:rPr>
              <a:t>Frequent examples will be ATP synthases, Inteins, </a:t>
            </a:r>
            <a:r>
              <a:rPr lang="en-US" i="1" dirty="0">
                <a:solidFill>
                  <a:srgbClr val="000000"/>
                </a:solidFill>
                <a:latin typeface="-webkit-standard"/>
              </a:rPr>
              <a:t>Aeromonas </a:t>
            </a:r>
            <a:r>
              <a:rPr lang="en-US" dirty="0">
                <a:solidFill>
                  <a:srgbClr val="000000"/>
                </a:solidFill>
                <a:latin typeface="-webkit-standard"/>
              </a:rPr>
              <a:t>(due to collaboration with Joerg Graf), </a:t>
            </a:r>
            <a:r>
              <a:rPr lang="en-US" i="1" dirty="0" err="1">
                <a:solidFill>
                  <a:srgbClr val="000000"/>
                </a:solidFill>
                <a:latin typeface="-webkit-standard"/>
              </a:rPr>
              <a:t>Thermotoga</a:t>
            </a:r>
            <a:r>
              <a:rPr lang="en-US" i="1" dirty="0">
                <a:solidFill>
                  <a:srgbClr val="000000"/>
                </a:solidFill>
                <a:latin typeface="-webkit-standard"/>
              </a:rPr>
              <a:t> </a:t>
            </a:r>
            <a:r>
              <a:rPr lang="en-US" dirty="0">
                <a:solidFill>
                  <a:srgbClr val="000000"/>
                </a:solidFill>
                <a:latin typeface="-webkit-standard"/>
              </a:rPr>
              <a:t>(Ken Noll) , Haloarchaea (Thane Papke) </a:t>
            </a:r>
          </a:p>
          <a:p>
            <a:endParaRPr lang="en-US" dirty="0"/>
          </a:p>
        </p:txBody>
      </p:sp>
    </p:spTree>
    <p:extLst>
      <p:ext uri="{BB962C8B-B14F-4D97-AF65-F5344CB8AC3E}">
        <p14:creationId xmlns:p14="http://schemas.microsoft.com/office/powerpoint/2010/main" val="340982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BE52-F464-624C-ADEE-57463B8FF7AB}"/>
              </a:ext>
            </a:extLst>
          </p:cNvPr>
          <p:cNvSpPr>
            <a:spLocks noGrp="1"/>
          </p:cNvSpPr>
          <p:nvPr>
            <p:ph type="title"/>
          </p:nvPr>
        </p:nvSpPr>
        <p:spPr>
          <a:xfrm>
            <a:off x="0" y="0"/>
            <a:ext cx="8686800" cy="787983"/>
          </a:xfrm>
        </p:spPr>
        <p:txBody>
          <a:bodyPr/>
          <a:lstStyle/>
          <a:p>
            <a:r>
              <a:rPr lang="en-US" dirty="0"/>
              <a:t>Topics </a:t>
            </a:r>
            <a:r>
              <a:rPr lang="en-US" sz="1800" dirty="0"/>
              <a:t>(in more detail)</a:t>
            </a:r>
          </a:p>
        </p:txBody>
      </p:sp>
      <p:sp>
        <p:nvSpPr>
          <p:cNvPr id="4" name="TextBox 3">
            <a:extLst>
              <a:ext uri="{FF2B5EF4-FFF2-40B4-BE49-F238E27FC236}">
                <a16:creationId xmlns:a16="http://schemas.microsoft.com/office/drawing/2014/main" id="{5EE987EE-397B-C342-B6A6-3B5C2266060E}"/>
              </a:ext>
            </a:extLst>
          </p:cNvPr>
          <p:cNvSpPr txBox="1"/>
          <p:nvPr/>
        </p:nvSpPr>
        <p:spPr>
          <a:xfrm>
            <a:off x="381965" y="1273215"/>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B8783A81-1EA5-B348-8ED7-0240EC1C6153}"/>
              </a:ext>
            </a:extLst>
          </p:cNvPr>
          <p:cNvSpPr/>
          <p:nvPr/>
        </p:nvSpPr>
        <p:spPr>
          <a:xfrm>
            <a:off x="167833" y="787983"/>
            <a:ext cx="8808334" cy="5909310"/>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webkit-standard"/>
              </a:rPr>
              <a:t>inspection and comparison of protein structures, convergence </a:t>
            </a:r>
            <a:r>
              <a:rPr lang="en-US" i="1" dirty="0">
                <a:solidFill>
                  <a:srgbClr val="000000"/>
                </a:solidFill>
                <a:latin typeface="-webkit-standard"/>
              </a:rPr>
              <a:t>versus</a:t>
            </a:r>
            <a:r>
              <a:rPr lang="en-US" dirty="0">
                <a:solidFill>
                  <a:srgbClr val="000000"/>
                </a:solidFill>
                <a:latin typeface="-webkit-standard"/>
              </a:rPr>
              <a:t> common ancestry</a:t>
            </a:r>
          </a:p>
          <a:p>
            <a:pPr>
              <a:buFont typeface="Arial" panose="020B0604020202020204" pitchFamily="34" charset="0"/>
              <a:buChar char="•"/>
            </a:pPr>
            <a:r>
              <a:rPr lang="en-US" dirty="0">
                <a:solidFill>
                  <a:srgbClr val="000000"/>
                </a:solidFill>
                <a:latin typeface="-webkit-standard"/>
              </a:rPr>
              <a:t>alignment of </a:t>
            </a:r>
            <a:r>
              <a:rPr lang="en-US" dirty="0">
                <a:solidFill>
                  <a:srgbClr val="FF0000"/>
                </a:solidFill>
                <a:latin typeface="-webkit-standard"/>
              </a:rPr>
              <a:t>protein structures</a:t>
            </a:r>
            <a:endParaRPr lang="en-US" dirty="0">
              <a:solidFill>
                <a:srgbClr val="000000"/>
              </a:solidFill>
              <a:latin typeface="-webkit-standard"/>
            </a:endParaRPr>
          </a:p>
          <a:p>
            <a:pPr>
              <a:buFont typeface="Arial" panose="020B0604020202020204" pitchFamily="34" charset="0"/>
              <a:buChar char="•"/>
            </a:pPr>
            <a:r>
              <a:rPr lang="en-US" dirty="0">
                <a:solidFill>
                  <a:srgbClr val="000000"/>
                </a:solidFill>
                <a:latin typeface="-webkit-standard"/>
              </a:rPr>
              <a:t>What is life? (phages and viruses as part of a living system)</a:t>
            </a:r>
          </a:p>
          <a:p>
            <a:pPr>
              <a:buFont typeface="Arial" panose="020B0604020202020204" pitchFamily="34" charset="0"/>
              <a:buChar char="•"/>
            </a:pPr>
            <a:r>
              <a:rPr lang="en-US" dirty="0">
                <a:solidFill>
                  <a:srgbClr val="000000"/>
                </a:solidFill>
                <a:latin typeface="-webkit-standard"/>
              </a:rPr>
              <a:t>evolution as algorithm</a:t>
            </a:r>
          </a:p>
          <a:p>
            <a:pPr>
              <a:buFont typeface="Arial" panose="020B0604020202020204" pitchFamily="34" charset="0"/>
              <a:buChar char="•"/>
            </a:pPr>
            <a:r>
              <a:rPr lang="en-US" dirty="0">
                <a:solidFill>
                  <a:srgbClr val="000000"/>
                </a:solidFill>
                <a:latin typeface="-webkit-standard"/>
              </a:rPr>
              <a:t>sequence space </a:t>
            </a:r>
          </a:p>
          <a:p>
            <a:pPr>
              <a:buFont typeface="Arial" panose="020B0604020202020204" pitchFamily="34" charset="0"/>
              <a:buChar char="•"/>
            </a:pPr>
            <a:r>
              <a:rPr lang="en-US" dirty="0">
                <a:solidFill>
                  <a:srgbClr val="000000"/>
                </a:solidFill>
                <a:latin typeface="-webkit-standard"/>
              </a:rPr>
              <a:t>data bank searches</a:t>
            </a:r>
          </a:p>
          <a:p>
            <a:pPr>
              <a:buFont typeface="Arial" panose="020B0604020202020204" pitchFamily="34" charset="0"/>
              <a:buChar char="•"/>
            </a:pPr>
            <a:r>
              <a:rPr lang="en-US" dirty="0">
                <a:solidFill>
                  <a:srgbClr val="000000"/>
                </a:solidFill>
                <a:latin typeface="-webkit-standard"/>
              </a:rPr>
              <a:t>Entrez at the NCBI</a:t>
            </a:r>
          </a:p>
          <a:p>
            <a:pPr>
              <a:buFont typeface="Arial" panose="020B0604020202020204" pitchFamily="34" charset="0"/>
              <a:buChar char="•"/>
            </a:pPr>
            <a:r>
              <a:rPr lang="en-US" dirty="0">
                <a:solidFill>
                  <a:srgbClr val="000000"/>
                </a:solidFill>
                <a:latin typeface="-webkit-standard"/>
              </a:rPr>
              <a:t>evolution of the universe</a:t>
            </a:r>
          </a:p>
          <a:p>
            <a:pPr>
              <a:buFont typeface="Arial" panose="020B0604020202020204" pitchFamily="34" charset="0"/>
              <a:buChar char="•"/>
            </a:pPr>
            <a:r>
              <a:rPr lang="en-US" dirty="0">
                <a:solidFill>
                  <a:srgbClr val="000000"/>
                </a:solidFill>
                <a:latin typeface="-webkit-standard"/>
              </a:rPr>
              <a:t>prebiotic evolution, the origin of life</a:t>
            </a:r>
          </a:p>
          <a:p>
            <a:pPr>
              <a:buFont typeface="Arial" panose="020B0604020202020204" pitchFamily="34" charset="0"/>
              <a:buChar char="•"/>
            </a:pPr>
            <a:r>
              <a:rPr lang="en-US" dirty="0">
                <a:solidFill>
                  <a:srgbClr val="000000"/>
                </a:solidFill>
                <a:latin typeface="-webkit-standard"/>
              </a:rPr>
              <a:t>self-replicating biopolymers, the RNA-world,</a:t>
            </a:r>
          </a:p>
          <a:p>
            <a:pPr>
              <a:buFont typeface="Arial" panose="020B0604020202020204" pitchFamily="34" charset="0"/>
              <a:buChar char="•"/>
            </a:pPr>
            <a:r>
              <a:rPr lang="en-US" dirty="0">
                <a:solidFill>
                  <a:srgbClr val="000000"/>
                </a:solidFill>
                <a:latin typeface="-webkit-standard"/>
              </a:rPr>
              <a:t>in vitro selection, experimental evolution</a:t>
            </a:r>
          </a:p>
          <a:p>
            <a:pPr>
              <a:buFont typeface="Arial" panose="020B0604020202020204" pitchFamily="34" charset="0"/>
              <a:buChar char="•"/>
            </a:pPr>
            <a:r>
              <a:rPr lang="en-US" dirty="0">
                <a:solidFill>
                  <a:srgbClr val="000000"/>
                </a:solidFill>
                <a:latin typeface="-webkit-standard"/>
              </a:rPr>
              <a:t>from single genes to metabolic networks and hypercycles</a:t>
            </a:r>
          </a:p>
          <a:p>
            <a:pPr>
              <a:buFont typeface="Arial" panose="020B0604020202020204" pitchFamily="34" charset="0"/>
              <a:buChar char="•"/>
            </a:pPr>
            <a:r>
              <a:rPr lang="en-US" dirty="0">
                <a:solidFill>
                  <a:srgbClr val="000000"/>
                </a:solidFill>
                <a:latin typeface="-webkit-standard"/>
              </a:rPr>
              <a:t>exon/domain shuffling</a:t>
            </a:r>
          </a:p>
          <a:p>
            <a:pPr>
              <a:buFont typeface="Arial" panose="020B0604020202020204" pitchFamily="34" charset="0"/>
              <a:buChar char="•"/>
            </a:pPr>
            <a:r>
              <a:rPr lang="en-US" dirty="0">
                <a:solidFill>
                  <a:srgbClr val="000000"/>
                </a:solidFill>
                <a:latin typeface="-webkit-standard"/>
              </a:rPr>
              <a:t>What is the </a:t>
            </a:r>
            <a:r>
              <a:rPr lang="en-US" dirty="0">
                <a:solidFill>
                  <a:srgbClr val="FF0000"/>
                </a:solidFill>
                <a:latin typeface="-webkit-standard"/>
              </a:rPr>
              <a:t>unit of selection</a:t>
            </a:r>
            <a:r>
              <a:rPr lang="en-US" dirty="0">
                <a:solidFill>
                  <a:srgbClr val="000000"/>
                </a:solidFill>
                <a:latin typeface="-webkit-standard"/>
              </a:rPr>
              <a:t>? Genes, individuals, populations?</a:t>
            </a:r>
          </a:p>
          <a:p>
            <a:pPr>
              <a:buFont typeface="Arial" panose="020B0604020202020204" pitchFamily="34" charset="0"/>
              <a:buChar char="•"/>
            </a:pPr>
            <a:r>
              <a:rPr lang="en-US" dirty="0">
                <a:solidFill>
                  <a:srgbClr val="000000"/>
                </a:solidFill>
                <a:latin typeface="-webkit-standard"/>
              </a:rPr>
              <a:t>gene duplications versus gene transfer</a:t>
            </a:r>
          </a:p>
          <a:p>
            <a:pPr>
              <a:buFont typeface="Arial" panose="020B0604020202020204" pitchFamily="34" charset="0"/>
              <a:buChar char="•"/>
            </a:pPr>
            <a:r>
              <a:rPr lang="en-US" dirty="0">
                <a:solidFill>
                  <a:srgbClr val="000000"/>
                </a:solidFill>
                <a:latin typeface="-webkit-standard"/>
              </a:rPr>
              <a:t>biochemical innovation</a:t>
            </a:r>
          </a:p>
          <a:p>
            <a:pPr>
              <a:buFont typeface="Arial" panose="020B0604020202020204" pitchFamily="34" charset="0"/>
              <a:buChar char="•"/>
            </a:pPr>
            <a:r>
              <a:rPr lang="en-US" dirty="0">
                <a:solidFill>
                  <a:srgbClr val="000000"/>
                </a:solidFill>
                <a:latin typeface="-webkit-standard"/>
              </a:rPr>
              <a:t>alignment of nucleotide and amino acid sequences (pairwise and multiple; global and local) </a:t>
            </a:r>
          </a:p>
          <a:p>
            <a:pPr>
              <a:buFont typeface="Arial" panose="020B0604020202020204" pitchFamily="34" charset="0"/>
              <a:buChar char="•"/>
            </a:pPr>
            <a:r>
              <a:rPr lang="en-US" dirty="0">
                <a:solidFill>
                  <a:srgbClr val="000000"/>
                </a:solidFill>
                <a:latin typeface="-webkit-standard"/>
              </a:rPr>
              <a:t>detecting divergent homologs using PSI blast</a:t>
            </a:r>
          </a:p>
          <a:p>
            <a:pPr>
              <a:buFont typeface="Arial" panose="020B0604020202020204" pitchFamily="34" charset="0"/>
              <a:buChar char="•"/>
            </a:pPr>
            <a:r>
              <a:rPr lang="en-US" dirty="0">
                <a:solidFill>
                  <a:srgbClr val="000000"/>
                </a:solidFill>
                <a:latin typeface="-webkit-standard"/>
              </a:rPr>
              <a:t>molecular trees (phylogenetic reconstructions)</a:t>
            </a:r>
          </a:p>
          <a:p>
            <a:pPr>
              <a:buFont typeface="Arial" panose="020B0604020202020204" pitchFamily="34" charset="0"/>
              <a:buChar char="•"/>
            </a:pPr>
            <a:r>
              <a:rPr lang="en-US" dirty="0">
                <a:solidFill>
                  <a:srgbClr val="000000"/>
                </a:solidFill>
                <a:latin typeface="-webkit-standard"/>
              </a:rPr>
              <a:t>species concepts</a:t>
            </a:r>
          </a:p>
          <a:p>
            <a:pPr>
              <a:buFont typeface="Arial" panose="020B0604020202020204" pitchFamily="34" charset="0"/>
              <a:buChar char="•"/>
            </a:pPr>
            <a:r>
              <a:rPr lang="en-US" dirty="0">
                <a:solidFill>
                  <a:srgbClr val="000000"/>
                </a:solidFill>
                <a:latin typeface="-webkit-standard"/>
              </a:rPr>
              <a:t>introns, inteins, </a:t>
            </a:r>
            <a:r>
              <a:rPr lang="en-US" dirty="0">
                <a:solidFill>
                  <a:srgbClr val="FF0000"/>
                </a:solidFill>
                <a:latin typeface="-webkit-standard"/>
              </a:rPr>
              <a:t>molecular parasites</a:t>
            </a:r>
            <a:r>
              <a:rPr lang="en-US" dirty="0">
                <a:solidFill>
                  <a:srgbClr val="000000"/>
                </a:solidFill>
                <a:latin typeface="-webkit-standard"/>
              </a:rPr>
              <a:t>, homing </a:t>
            </a:r>
          </a:p>
        </p:txBody>
      </p:sp>
      <p:sp>
        <p:nvSpPr>
          <p:cNvPr id="6" name="TextBox 5">
            <a:extLst>
              <a:ext uri="{FF2B5EF4-FFF2-40B4-BE49-F238E27FC236}">
                <a16:creationId xmlns:a16="http://schemas.microsoft.com/office/drawing/2014/main" id="{ED87A2BE-BF19-4B4F-B1D8-B5A3A156CFCA}"/>
              </a:ext>
            </a:extLst>
          </p:cNvPr>
          <p:cNvSpPr txBox="1"/>
          <p:nvPr/>
        </p:nvSpPr>
        <p:spPr>
          <a:xfrm>
            <a:off x="6597374" y="6426346"/>
            <a:ext cx="2378793" cy="369332"/>
          </a:xfrm>
          <a:prstGeom prst="rect">
            <a:avLst/>
          </a:prstGeom>
          <a:noFill/>
        </p:spPr>
        <p:txBody>
          <a:bodyPr wrap="none" rtlCol="0">
            <a:spAutoFit/>
          </a:bodyPr>
          <a:lstStyle/>
          <a:p>
            <a:r>
              <a:rPr lang="en-US" i="1" dirty="0"/>
              <a:t>continued on next slide</a:t>
            </a:r>
          </a:p>
        </p:txBody>
      </p:sp>
    </p:spTree>
    <p:extLst>
      <p:ext uri="{BB962C8B-B14F-4D97-AF65-F5344CB8AC3E}">
        <p14:creationId xmlns:p14="http://schemas.microsoft.com/office/powerpoint/2010/main" val="199655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BE52-F464-624C-ADEE-57463B8FF7AB}"/>
              </a:ext>
            </a:extLst>
          </p:cNvPr>
          <p:cNvSpPr>
            <a:spLocks noGrp="1"/>
          </p:cNvSpPr>
          <p:nvPr>
            <p:ph type="title"/>
          </p:nvPr>
        </p:nvSpPr>
        <p:spPr>
          <a:xfrm>
            <a:off x="0" y="0"/>
            <a:ext cx="8686800" cy="787983"/>
          </a:xfrm>
        </p:spPr>
        <p:txBody>
          <a:bodyPr/>
          <a:lstStyle/>
          <a:p>
            <a:r>
              <a:rPr lang="en-US" dirty="0"/>
              <a:t>Topics </a:t>
            </a:r>
            <a:r>
              <a:rPr lang="en-US" sz="1800" dirty="0"/>
              <a:t>(in more detail - continued)</a:t>
            </a:r>
          </a:p>
        </p:txBody>
      </p:sp>
      <p:sp>
        <p:nvSpPr>
          <p:cNvPr id="4" name="TextBox 3">
            <a:extLst>
              <a:ext uri="{FF2B5EF4-FFF2-40B4-BE49-F238E27FC236}">
                <a16:creationId xmlns:a16="http://schemas.microsoft.com/office/drawing/2014/main" id="{5EE987EE-397B-C342-B6A6-3B5C2266060E}"/>
              </a:ext>
            </a:extLst>
          </p:cNvPr>
          <p:cNvSpPr txBox="1"/>
          <p:nvPr/>
        </p:nvSpPr>
        <p:spPr>
          <a:xfrm>
            <a:off x="381965" y="1273215"/>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B8783A81-1EA5-B348-8ED7-0240EC1C6153}"/>
              </a:ext>
            </a:extLst>
          </p:cNvPr>
          <p:cNvSpPr/>
          <p:nvPr/>
        </p:nvSpPr>
        <p:spPr>
          <a:xfrm>
            <a:off x="167833" y="787983"/>
            <a:ext cx="8808334" cy="5078313"/>
          </a:xfrm>
          <a:prstGeom prst="rect">
            <a:avLst/>
          </a:prstGeom>
        </p:spPr>
        <p:txBody>
          <a:bodyPr wrap="square">
            <a:spAutoFit/>
          </a:bodyPr>
          <a:lstStyle/>
          <a:p>
            <a:pPr>
              <a:buFont typeface="Arial" panose="020B0604020202020204" pitchFamily="34" charset="0"/>
              <a:buChar char="•"/>
            </a:pPr>
            <a:r>
              <a:rPr lang="en-US" dirty="0">
                <a:solidFill>
                  <a:srgbClr val="FF0000"/>
                </a:solidFill>
                <a:latin typeface="-webkit-standard"/>
              </a:rPr>
              <a:t>selfish genes</a:t>
            </a:r>
            <a:r>
              <a:rPr lang="en-US" dirty="0">
                <a:solidFill>
                  <a:srgbClr val="000000"/>
                </a:solidFill>
                <a:latin typeface="-webkit-standard"/>
              </a:rPr>
              <a:t>, selfish operons</a:t>
            </a:r>
          </a:p>
          <a:p>
            <a:pPr>
              <a:buFont typeface="Arial" panose="020B0604020202020204" pitchFamily="34" charset="0"/>
              <a:buChar char="•"/>
            </a:pPr>
            <a:r>
              <a:rPr lang="en-US" dirty="0">
                <a:solidFill>
                  <a:srgbClr val="000000"/>
                </a:solidFill>
                <a:latin typeface="-webkit-standard"/>
              </a:rPr>
              <a:t>rare genes in microbial population </a:t>
            </a:r>
          </a:p>
          <a:p>
            <a:pPr>
              <a:buFont typeface="Arial" panose="020B0604020202020204" pitchFamily="34" charset="0"/>
              <a:buChar char="•"/>
            </a:pPr>
            <a:r>
              <a:rPr lang="en-US" dirty="0">
                <a:solidFill>
                  <a:srgbClr val="000000"/>
                </a:solidFill>
                <a:latin typeface="-webkit-standard"/>
              </a:rPr>
              <a:t>cooperation between genes - </a:t>
            </a:r>
            <a:r>
              <a:rPr lang="en-US" dirty="0">
                <a:solidFill>
                  <a:srgbClr val="FF0000"/>
                </a:solidFill>
                <a:latin typeface="-webkit-standard"/>
              </a:rPr>
              <a:t>ecology of the genome</a:t>
            </a:r>
            <a:endParaRPr lang="en-US" dirty="0">
              <a:solidFill>
                <a:srgbClr val="000000"/>
              </a:solidFill>
              <a:latin typeface="-webkit-standard"/>
            </a:endParaRPr>
          </a:p>
          <a:p>
            <a:pPr>
              <a:buFont typeface="Arial" panose="020B0604020202020204" pitchFamily="34" charset="0"/>
              <a:buChar char="•"/>
            </a:pPr>
            <a:r>
              <a:rPr lang="en-US" dirty="0">
                <a:solidFill>
                  <a:srgbClr val="000000"/>
                </a:solidFill>
                <a:latin typeface="-webkit-standard"/>
              </a:rPr>
              <a:t>analyses of complete genomes</a:t>
            </a:r>
          </a:p>
          <a:p>
            <a:pPr>
              <a:buFont typeface="Arial" panose="020B0604020202020204" pitchFamily="34" charset="0"/>
              <a:buChar char="•"/>
            </a:pPr>
            <a:r>
              <a:rPr lang="en-US" dirty="0">
                <a:solidFill>
                  <a:srgbClr val="000000"/>
                </a:solidFill>
                <a:latin typeface="-webkit-standard"/>
              </a:rPr>
              <a:t>comparative genome analyses</a:t>
            </a:r>
          </a:p>
          <a:p>
            <a:pPr>
              <a:buFont typeface="Arial" panose="020B0604020202020204" pitchFamily="34" charset="0"/>
              <a:buChar char="•"/>
            </a:pPr>
            <a:r>
              <a:rPr lang="en-US" dirty="0">
                <a:solidFill>
                  <a:srgbClr val="FF0000"/>
                </a:solidFill>
                <a:latin typeface="-webkit-standard"/>
              </a:rPr>
              <a:t>horizontal gene transfer</a:t>
            </a:r>
          </a:p>
          <a:p>
            <a:pPr>
              <a:buFont typeface="Arial" panose="020B0604020202020204" pitchFamily="34" charset="0"/>
              <a:buChar char="•"/>
            </a:pPr>
            <a:r>
              <a:rPr lang="en-US" dirty="0">
                <a:solidFill>
                  <a:srgbClr val="000000"/>
                </a:solidFill>
                <a:latin typeface="-webkit-standard"/>
              </a:rPr>
              <a:t>Is there an organismal tree of life?</a:t>
            </a:r>
          </a:p>
          <a:p>
            <a:pPr>
              <a:buFont typeface="Arial" panose="020B0604020202020204" pitchFamily="34" charset="0"/>
              <a:buChar char="•"/>
            </a:pPr>
            <a:r>
              <a:rPr lang="en-US" dirty="0">
                <a:solidFill>
                  <a:srgbClr val="000000"/>
                </a:solidFill>
                <a:latin typeface="-webkit-standard"/>
              </a:rPr>
              <a:t>co-evolution</a:t>
            </a:r>
          </a:p>
          <a:p>
            <a:pPr>
              <a:buFont typeface="Arial" panose="020B0604020202020204" pitchFamily="34" charset="0"/>
              <a:buChar char="•"/>
            </a:pPr>
            <a:r>
              <a:rPr lang="en-US" dirty="0">
                <a:solidFill>
                  <a:srgbClr val="000000"/>
                </a:solidFill>
                <a:latin typeface="-webkit-standard"/>
              </a:rPr>
              <a:t>emergence of </a:t>
            </a:r>
            <a:r>
              <a:rPr lang="en-US" dirty="0">
                <a:solidFill>
                  <a:srgbClr val="FF0000"/>
                </a:solidFill>
                <a:latin typeface="-webkit-standard"/>
              </a:rPr>
              <a:t>cooperation</a:t>
            </a:r>
            <a:endParaRPr lang="en-US" dirty="0">
              <a:solidFill>
                <a:srgbClr val="000000"/>
              </a:solidFill>
              <a:latin typeface="-webkit-standard"/>
            </a:endParaRPr>
          </a:p>
          <a:p>
            <a:pPr>
              <a:buFont typeface="Arial" panose="020B0604020202020204" pitchFamily="34" charset="0"/>
              <a:buChar char="•"/>
            </a:pPr>
            <a:r>
              <a:rPr lang="en-US" dirty="0">
                <a:solidFill>
                  <a:srgbClr val="000000"/>
                </a:solidFill>
                <a:latin typeface="-webkit-standard"/>
              </a:rPr>
              <a:t>evolution of the </a:t>
            </a:r>
            <a:r>
              <a:rPr lang="en-US" dirty="0" err="1">
                <a:solidFill>
                  <a:srgbClr val="FF0000"/>
                </a:solidFill>
                <a:latin typeface="-webkit-standard"/>
              </a:rPr>
              <a:t>holobiont</a:t>
            </a:r>
            <a:r>
              <a:rPr lang="en-US" dirty="0">
                <a:solidFill>
                  <a:srgbClr val="000000"/>
                </a:solidFill>
                <a:latin typeface="-webkit-standard"/>
              </a:rPr>
              <a:t> / the </a:t>
            </a:r>
            <a:r>
              <a:rPr lang="en-US" dirty="0" err="1">
                <a:solidFill>
                  <a:srgbClr val="000000"/>
                </a:solidFill>
                <a:latin typeface="-webkit-standard"/>
              </a:rPr>
              <a:t>hologenome</a:t>
            </a:r>
            <a:endParaRPr lang="en-US" dirty="0">
              <a:solidFill>
                <a:srgbClr val="000000"/>
              </a:solidFill>
              <a:latin typeface="-webkit-standard"/>
            </a:endParaRPr>
          </a:p>
          <a:p>
            <a:pPr>
              <a:buFont typeface="Arial" panose="020B0604020202020204" pitchFamily="34" charset="0"/>
              <a:buChar char="•"/>
            </a:pPr>
            <a:r>
              <a:rPr lang="en-US" dirty="0">
                <a:solidFill>
                  <a:srgbClr val="000000"/>
                </a:solidFill>
                <a:latin typeface="-webkit-standard"/>
              </a:rPr>
              <a:t>What is the genome of an organism? Pan-genomes of population and species.</a:t>
            </a:r>
          </a:p>
          <a:p>
            <a:pPr>
              <a:buFont typeface="Arial" panose="020B0604020202020204" pitchFamily="34" charset="0"/>
              <a:buChar char="•"/>
            </a:pPr>
            <a:r>
              <a:rPr lang="en-US" dirty="0">
                <a:solidFill>
                  <a:srgbClr val="FF0000"/>
                </a:solidFill>
                <a:latin typeface="-webkit-standard"/>
              </a:rPr>
              <a:t>black</a:t>
            </a:r>
            <a:r>
              <a:rPr lang="en-US" dirty="0">
                <a:solidFill>
                  <a:srgbClr val="000000"/>
                </a:solidFill>
                <a:latin typeface="-webkit-standard"/>
              </a:rPr>
              <a:t> and red </a:t>
            </a:r>
            <a:r>
              <a:rPr lang="en-US" dirty="0">
                <a:solidFill>
                  <a:srgbClr val="FF0000"/>
                </a:solidFill>
                <a:latin typeface="-webkit-standard"/>
              </a:rPr>
              <a:t>queen</a:t>
            </a:r>
            <a:r>
              <a:rPr lang="en-US" dirty="0">
                <a:solidFill>
                  <a:srgbClr val="000000"/>
                </a:solidFill>
                <a:latin typeface="-webkit-standard"/>
              </a:rPr>
              <a:t> hypotheses </a:t>
            </a:r>
          </a:p>
          <a:p>
            <a:pPr>
              <a:buFont typeface="Arial" panose="020B0604020202020204" pitchFamily="34" charset="0"/>
              <a:buChar char="•"/>
            </a:pPr>
            <a:r>
              <a:rPr lang="en-US" dirty="0">
                <a:solidFill>
                  <a:srgbClr val="000000"/>
                </a:solidFill>
                <a:latin typeface="-webkit-standard"/>
              </a:rPr>
              <a:t>Does a division of labor arise within microbial populations? </a:t>
            </a:r>
          </a:p>
          <a:p>
            <a:pPr>
              <a:buFont typeface="Arial" panose="020B0604020202020204" pitchFamily="34" charset="0"/>
              <a:buChar char="•"/>
            </a:pPr>
            <a:r>
              <a:rPr lang="en-US" dirty="0">
                <a:solidFill>
                  <a:srgbClr val="000000"/>
                </a:solidFill>
                <a:latin typeface="-webkit-standard"/>
              </a:rPr>
              <a:t>neutral evolution </a:t>
            </a:r>
          </a:p>
          <a:p>
            <a:pPr>
              <a:buFont typeface="Arial" panose="020B0604020202020204" pitchFamily="34" charset="0"/>
              <a:buChar char="•"/>
            </a:pPr>
            <a:r>
              <a:rPr lang="en-US" dirty="0">
                <a:solidFill>
                  <a:srgbClr val="000000"/>
                </a:solidFill>
                <a:latin typeface="-webkit-standard"/>
              </a:rPr>
              <a:t>evolution of complexity (non-adaptive pathways towards complexity, </a:t>
            </a:r>
            <a:r>
              <a:rPr lang="en-US" dirty="0">
                <a:solidFill>
                  <a:srgbClr val="FF0000"/>
                </a:solidFill>
                <a:latin typeface="-webkit-standard"/>
              </a:rPr>
              <a:t>constructive neutral evolution</a:t>
            </a:r>
            <a:r>
              <a:rPr lang="en-US" dirty="0">
                <a:solidFill>
                  <a:srgbClr val="000000"/>
                </a:solidFill>
                <a:latin typeface="-webkit-standard"/>
              </a:rPr>
              <a:t>)</a:t>
            </a:r>
          </a:p>
          <a:p>
            <a:pPr>
              <a:buFont typeface="Arial" panose="020B0604020202020204" pitchFamily="34" charset="0"/>
              <a:buChar char="•"/>
            </a:pPr>
            <a:r>
              <a:rPr lang="en-US" dirty="0">
                <a:solidFill>
                  <a:srgbClr val="000000"/>
                </a:solidFill>
                <a:latin typeface="-webkit-standard"/>
              </a:rPr>
              <a:t>networks (small world networks, interaction networks, hubs, the rich get richer) </a:t>
            </a:r>
          </a:p>
          <a:p>
            <a:endParaRPr lang="en-US" dirty="0">
              <a:solidFill>
                <a:srgbClr val="000000"/>
              </a:solidFill>
              <a:latin typeface="-webkit-standard"/>
            </a:endParaRPr>
          </a:p>
        </p:txBody>
      </p:sp>
    </p:spTree>
    <p:extLst>
      <p:ext uri="{BB962C8B-B14F-4D97-AF65-F5344CB8AC3E}">
        <p14:creationId xmlns:p14="http://schemas.microsoft.com/office/powerpoint/2010/main" val="4171124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6400</TotalTime>
  <Words>2071</Words>
  <Application>Microsoft Macintosh PowerPoint</Application>
  <PresentationFormat>On-screen Show (4:3)</PresentationFormat>
  <Paragraphs>200</Paragraphs>
  <Slides>26</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-webkit-standard</vt:lpstr>
      <vt:lpstr>Arial</vt:lpstr>
      <vt:lpstr>Arial, Helvetica, sans-serif</vt:lpstr>
      <vt:lpstr>Calibri</vt:lpstr>
      <vt:lpstr>Calibri Light</vt:lpstr>
      <vt:lpstr>Courier</vt:lpstr>
      <vt:lpstr>Helvetica Neue</vt:lpstr>
      <vt:lpstr>TimesNewRomanPSMT</vt:lpstr>
      <vt:lpstr>Office Theme</vt:lpstr>
      <vt:lpstr>MCB 3421 - 2021</vt:lpstr>
      <vt:lpstr>PowerPoint Presentation</vt:lpstr>
      <vt:lpstr>PowerPoint Presentation</vt:lpstr>
      <vt:lpstr>PowerPoint Presentation</vt:lpstr>
      <vt:lpstr>Meeting Times</vt:lpstr>
      <vt:lpstr>Read the Syllabus!</vt:lpstr>
      <vt:lpstr>Topics</vt:lpstr>
      <vt:lpstr>Topics (in more detail)</vt:lpstr>
      <vt:lpstr>Topics (in more detail - continued)</vt:lpstr>
      <vt:lpstr>You are required to maintain a electronic notebook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HuskyCT</vt:lpstr>
      <vt:lpstr>No Textbook Required! </vt:lpstr>
      <vt:lpstr>Textbooks: (continued) </vt:lpstr>
      <vt:lpstr>Interesting Reading Materials</vt:lpstr>
      <vt:lpstr>What is Bioinformatics?</vt:lpstr>
      <vt:lpstr>What is Bioinformatics?</vt:lpstr>
      <vt:lpstr>What does Bioinformatics have to do with Molecular Evolution?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MCB3421 2015</dc:title>
  <dc:creator>Gogarten, J. Peter</dc:creator>
  <cp:lastModifiedBy>Gogarten, J. Peter</cp:lastModifiedBy>
  <cp:revision>47</cp:revision>
  <dcterms:created xsi:type="dcterms:W3CDTF">2015-08-24T18:04:02Z</dcterms:created>
  <dcterms:modified xsi:type="dcterms:W3CDTF">2021-08-30T00:32:21Z</dcterms:modified>
</cp:coreProperties>
</file>