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ppt/notesSlides/notesSlide4.xml" ContentType="application/vnd.openxmlformats-officedocument.presentationml.notesSlide+xml"/>
  <Override PartName="/ppt/webextensions/webextension2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690" r:id="rId2"/>
    <p:sldId id="678" r:id="rId3"/>
    <p:sldId id="688" r:id="rId4"/>
    <p:sldId id="258" r:id="rId5"/>
    <p:sldId id="683" r:id="rId6"/>
    <p:sldId id="679" r:id="rId7"/>
    <p:sldId id="689" r:id="rId8"/>
    <p:sldId id="684" r:id="rId9"/>
    <p:sldId id="260" r:id="rId10"/>
    <p:sldId id="267" r:id="rId11"/>
    <p:sldId id="259" r:id="rId12"/>
    <p:sldId id="268" r:id="rId13"/>
    <p:sldId id="265" r:id="rId14"/>
    <p:sldId id="272" r:id="rId15"/>
    <p:sldId id="275" r:id="rId16"/>
    <p:sldId id="685" r:id="rId17"/>
    <p:sldId id="687" r:id="rId18"/>
    <p:sldId id="692" r:id="rId19"/>
    <p:sldId id="273" r:id="rId20"/>
    <p:sldId id="274" r:id="rId21"/>
    <p:sldId id="6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4"/>
    <p:restoredTop sz="94667"/>
  </p:normalViewPr>
  <p:slideViewPr>
    <p:cSldViewPr snapToGrid="0" snapToObjects="1">
      <p:cViewPr varScale="1">
        <p:scale>
          <a:sx n="122" d="100"/>
          <a:sy n="122" d="100"/>
        </p:scale>
        <p:origin x="13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6375-C08E-1248-81AB-878CF6C3E6E6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6D69-C7B2-264B-81AF-F3A08106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6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607789-878F-934B-8DBA-7C8122EEA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B68537-EDA3-D741-A349-2B4A69D1F0C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5E97C652-8CB4-7346-805C-A6998DC51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35D08D55-AE03-E54D-9260-5F640FC1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82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BADA416-5245-A64D-90F6-2B3C92057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35C2DA-8623-C14B-95A6-03F41E44FCA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10E76A6E-AA20-7F43-954F-96B6FA0E0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D27113A0-F964-2443-9388-B9C2F81C6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25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1DA6112-7E10-A54B-821C-7CF97E374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2C47E2-7981-9941-9CEF-D7693505DFF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D36B2AC-6392-5D4B-B992-78624E5F0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C1945D1-2304-D149-8AA7-EA513F2DD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73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4A4DB9B-F47B-524A-8C3A-F6EDC7480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A95554-4C13-D541-A930-D0A413C5F29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9B748B3-5B4F-4149-BABB-D9A047B73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289ABA3-A2E6-194D-B885-6329EB859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87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CD29BB49-35DF-DA45-8F7A-B57C76F10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B897DE-170F-1945-A2FC-FD2C977C9F0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17331AE-35EE-0E43-82C4-FD96CF7DF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18B92D-DE59-F040-BE7D-32C38610F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94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7CEFBFAE-F189-6547-ADD2-62ED767D1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AF68FE-E17F-FF46-A2C7-38DCE635E31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B75FC3F-A9CE-2541-AF96-0E473B867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C6ADCE7-5837-C44A-8800-4253905C5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86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F0287A5-1C3A-9E4A-84D5-BEA10688F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DB1AA6-29A0-504B-9FB1-E7085FE0017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33C3D20-0DDB-9E43-9272-EECA9E98C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F75D2E6-4F4D-1344-BFC0-F9BCE73B4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87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F48A4-9AB5-CD46-99D2-4B360B1310F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7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72CD-AC95-FE47-B52C-2A88E463B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42ACD-95C4-9041-8889-68C98B156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F76C-A727-184E-BEE1-C548354D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3CF0-99EE-9740-91D7-9CA1933C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4EA2-ABAB-E344-8151-39BA8F60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35F4-3E57-0546-8033-04E7FF91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CAB95-428D-C84B-BF20-463187D1A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2A9BA-289F-184E-AB48-811ADF74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82BC-4015-3749-A9A5-C42667C0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A2437-0A19-554F-BC54-8A3AA3CD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EAF63-ACDE-344A-86FE-5530E43FC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4A7ED-A294-3247-A092-6CE8C70A6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D5BD-6177-404E-834B-E12A4995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FE693-1836-4B4E-8779-41123BE9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79540-2384-B443-997E-DB8C02F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5A07-83E7-994A-AE42-DD5A6B77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BC36-D534-054A-BAC2-57511FF7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7440-38BC-EB49-BFEB-9F6DECCB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9E4CA-0D8C-8B43-9094-A340A168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1478-C041-904E-919F-FDAD18DF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3D4C-2388-F04A-93D3-0B548121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BE53-05C7-CF4D-933C-C31179203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F426-0020-EE4F-B24A-EA34535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4D88-B9A6-A944-BE97-A1E2B87C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B057-30B8-1A49-A997-20718090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32A2-3354-7041-876D-53D1ED8A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79F7-FE5B-024F-AAB9-522647002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D15A8-D8B8-C84E-A314-DE4ADB95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E24CA-7BF9-A148-B7EB-BB5A4AB6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1F5BC-5DF1-ED45-85DD-AB5166AE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9EB75-B03C-A14C-AB3D-3FAD6D10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823F-790E-8043-B30A-D06A8454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C9B4-8D83-4544-ADBC-D5D0B5F5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36019-CFFB-2241-8465-1520AC23B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9B058-6BD3-B84F-A11A-D81E8A953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C9BA2-20FA-CC49-9D5D-133FA1CDC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C710E-C6C2-6C47-BAF4-E906B727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2A921B-5AFC-CC46-816B-2DAEE27B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51230-D693-B945-8391-683EC659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7C5C-F4D5-F94B-8B67-E3C57EC5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2E5E6-FBC8-E94E-A628-58E92801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ACE76-F7FA-9242-89B7-1237A5A1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81BC7-68EB-A441-93F4-B60671CD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4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EB366-DA36-4449-A34A-C7E61305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EB5B3-95B5-D24C-A04B-A3B8DFA2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96449-C243-764F-91E9-5CBEEE40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8C1A-A88A-9646-A55C-A51DD2BC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0DBE-F7CB-694A-B523-9F56930A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AE447-D827-4B48-A4A9-74C215E1B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C6D6B-4FC5-8144-97F8-26FA6471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19E34-33C5-464F-8F78-B1F27015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38614-BFB2-9B4E-BD63-F79A2CAF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C930-9336-D44F-8D17-0AACFA9B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38A25-7A05-5F47-B2A1-48E8CBDF9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5D40A-AF53-3D4E-A642-F2DB763BD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5DE29-BB9A-344A-830B-6C144558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9D935-7D6C-DA48-B694-CC76925E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A411-FA05-734D-8BDE-B0460B79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3429A-06C3-1C47-81FC-D0038D3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2A79-2BE9-CF4D-B8D5-724EAC78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4001D-5F68-1144-8E2C-E584582A4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B678-76E3-A549-86E1-E949BEA37D5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9038-EEED-DC48-AA5C-77D4FCE5C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D0BE-E11D-7F40-9BD5-2F1ACD358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8846-708B-B44D-BB7E-A6F1CECF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a_sheet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Beta_barre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_heli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hyperlink" Target="https://en.wikipedia.org/wiki/Hemoglob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ptide_bon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Hk9jct2oz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vi.ucsf.edu/chimer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sults?search_query=UCSF+chimera+tutorial" TargetMode="External"/><Relationship Id="rId4" Type="http://schemas.openxmlformats.org/officeDocument/2006/relationships/hyperlink" Target="http://www.rbvi.ucsf.edu/chimera/tutorial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-acetylglucosami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_tYrnv_o6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566560-8951-C14D-A293-5B7B1270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3337"/>
            <a:ext cx="9144000" cy="13027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MCB3421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6AB3-F46F-8E43-9FDF-D496A77ED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Class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43DA2-A6F3-5341-855B-8E38B68EAC29}"/>
              </a:ext>
            </a:extLst>
          </p:cNvPr>
          <p:cNvSpPr txBox="1"/>
          <p:nvPr/>
        </p:nvSpPr>
        <p:spPr>
          <a:xfrm>
            <a:off x="4699624" y="4306957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Basics of Molecular Biology </a:t>
            </a:r>
            <a:br>
              <a:rPr lang="en-US" dirty="0"/>
            </a:br>
            <a:r>
              <a:rPr lang="en-US" dirty="0"/>
              <a:t>Intro to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23943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319931"/>
                  </p:ext>
                </p:extLst>
              </p:nvPr>
            </p:nvGraphicFramePr>
            <p:xfrm>
              <a:off x="1778000" y="1066801"/>
              <a:ext cx="8081926" cy="4902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000" y="1066801"/>
                <a:ext cx="8081926" cy="4902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6967871" y="6103088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Drew Berry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D94D8-DF6E-444F-B106-37B4E4302900}"/>
              </a:ext>
            </a:extLst>
          </p:cNvPr>
          <p:cNvSpPr txBox="1"/>
          <p:nvPr/>
        </p:nvSpPr>
        <p:spPr>
          <a:xfrm>
            <a:off x="432486" y="518984"/>
            <a:ext cx="502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=WkI_Vbwn14g</a:t>
            </a:r>
          </a:p>
        </p:txBody>
      </p:sp>
    </p:spTree>
    <p:extLst>
      <p:ext uri="{BB962C8B-B14F-4D97-AF65-F5344CB8AC3E}">
        <p14:creationId xmlns:p14="http://schemas.microsoft.com/office/powerpoint/2010/main" val="360788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Prokarotic</a:t>
            </a:r>
            <a:r>
              <a:rPr lang="en-US" dirty="0"/>
              <a:t> Gene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7" y="2552352"/>
            <a:ext cx="9996804" cy="13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0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Operon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2" y="2864020"/>
            <a:ext cx="10128639" cy="10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1" y="659048"/>
            <a:ext cx="10344696" cy="423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2306" y="6299857"/>
            <a:ext cx="262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Khan Academy, </a:t>
            </a:r>
            <a:r>
              <a:rPr lang="en-US" sz="1200" dirty="0" err="1"/>
              <a:t>www.khanacademy.org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6869D-3305-AF43-AAA5-1AEB1A78229C}"/>
              </a:ext>
            </a:extLst>
          </p:cNvPr>
          <p:cNvSpPr/>
          <p:nvPr/>
        </p:nvSpPr>
        <p:spPr>
          <a:xfrm>
            <a:off x="-1035584" y="1"/>
            <a:ext cx="436718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D305FF-09C4-5D46-9149-6C4396DAF79A}"/>
              </a:ext>
            </a:extLst>
          </p:cNvPr>
          <p:cNvSpPr txBox="1">
            <a:spLocks noChangeArrowheads="1"/>
          </p:cNvSpPr>
          <p:nvPr/>
        </p:nvSpPr>
        <p:spPr>
          <a:xfrm>
            <a:off x="69471" y="474610"/>
            <a:ext cx="357332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bg1"/>
                </a:solidFill>
              </a:rPr>
              <a:t>The central dogma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572FBFD-F063-1443-9B77-B3931F78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14" y="2775732"/>
            <a:ext cx="18865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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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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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Why might this be wrong or incomplete</a:t>
            </a:r>
          </a:p>
        </p:txBody>
      </p:sp>
    </p:spTree>
    <p:extLst>
      <p:ext uri="{BB962C8B-B14F-4D97-AF65-F5344CB8AC3E}">
        <p14:creationId xmlns:p14="http://schemas.microsoft.com/office/powerpoint/2010/main" val="154696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">
            <a:extLst>
              <a:ext uri="{FF2B5EF4-FFF2-40B4-BE49-F238E27FC236}">
                <a16:creationId xmlns:a16="http://schemas.microsoft.com/office/drawing/2014/main" id="{2518B851-D680-F849-9A96-6E281BBE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76" y="267910"/>
            <a:ext cx="6758124" cy="611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" name="Rectangle 2">
            <a:extLst>
              <a:ext uri="{FF2B5EF4-FFF2-40B4-BE49-F238E27FC236}">
                <a16:creationId xmlns:a16="http://schemas.microsoft.com/office/drawing/2014/main" id="{B5E62EB6-7BB2-194D-869C-E9984CA88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9936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Protein 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structure:</a:t>
            </a:r>
          </a:p>
        </p:txBody>
      </p:sp>
    </p:spTree>
    <p:extLst>
      <p:ext uri="{BB962C8B-B14F-4D97-AF65-F5344CB8AC3E}">
        <p14:creationId xmlns:p14="http://schemas.microsoft.com/office/powerpoint/2010/main" val="36411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3BDC-F9FC-824D-A3AE-7F9B4ED4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55" y="0"/>
            <a:ext cx="6400800" cy="1143000"/>
          </a:xfrm>
        </p:spPr>
        <p:txBody>
          <a:bodyPr/>
          <a:lstStyle/>
          <a:p>
            <a:r>
              <a:rPr lang="en-US" dirty="0"/>
              <a:t>Primary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5F20E-BF3A-7E42-9139-E0E9600A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r>
              <a:rPr lang="en-US" dirty="0"/>
              <a:t>20 typical amino acids from the </a:t>
            </a:r>
            <a:br>
              <a:rPr lang="en-US" dirty="0"/>
            </a:br>
            <a:r>
              <a:rPr lang="en-US" dirty="0"/>
              <a:t>primary sequence of a protein:  </a:t>
            </a:r>
          </a:p>
          <a:p>
            <a:r>
              <a:rPr lang="en-US" dirty="0"/>
              <a:t>The sequence is written from the </a:t>
            </a:r>
            <a:br>
              <a:rPr lang="en-US" dirty="0"/>
            </a:br>
            <a:r>
              <a:rPr lang="en-US" dirty="0"/>
              <a:t>amino to the carboxy terminal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7C167-F89D-A249-BF5C-51EC69F8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455" y="0"/>
            <a:ext cx="215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A19C3-1578-7D4F-AE57-55A5DB0C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74" y="1804255"/>
            <a:ext cx="4333539" cy="423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86DA6-8C77-6C41-85F6-8ADBCBE6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7658"/>
            <a:ext cx="9005455" cy="556635"/>
          </a:xfrm>
        </p:spPr>
        <p:txBody>
          <a:bodyPr/>
          <a:lstStyle/>
          <a:p>
            <a:r>
              <a:rPr lang="en-US" sz="3200" dirty="0"/>
              <a:t>Important secondary structure elements (local folds)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AD3E-C48D-DF4E-AC81-00E02AB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34293"/>
            <a:ext cx="4641273" cy="93518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Beta sheets </a:t>
            </a:r>
          </a:p>
          <a:p>
            <a:pPr marL="0" indent="0">
              <a:buNone/>
            </a:pPr>
            <a:r>
              <a:rPr lang="en-US" sz="2000" dirty="0"/>
              <a:t>Often depicted </a:t>
            </a:r>
            <a:br>
              <a:rPr lang="en-US" sz="2000" dirty="0"/>
            </a:br>
            <a:r>
              <a:rPr lang="en-US" sz="2000" dirty="0"/>
              <a:t>as yellow arrows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From Wikipedia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https://en.wikipedia.org/wiki/Beta_sheet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https://en.wikipedia.org/wiki/Beta_barrel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FD7F8-B990-9849-8B20-9D6D2B929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690" y="734292"/>
            <a:ext cx="3024362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F31E9B-5A97-414F-8C60-233603B16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2" t="7474" r="8433" b="6667"/>
          <a:stretch/>
        </p:blipFill>
        <p:spPr>
          <a:xfrm>
            <a:off x="2266059" y="1669473"/>
            <a:ext cx="3655547" cy="4077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86DA6-8C77-6C41-85F6-8ADBCBE6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7658"/>
            <a:ext cx="9005455" cy="556635"/>
          </a:xfrm>
        </p:spPr>
        <p:txBody>
          <a:bodyPr/>
          <a:lstStyle/>
          <a:p>
            <a:r>
              <a:rPr lang="en-US" sz="3200" dirty="0"/>
              <a:t>Important secondary structure elements (local folds)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AD3E-C48D-DF4E-AC81-00E02AB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734292"/>
            <a:ext cx="4641273" cy="935181"/>
          </a:xfrm>
        </p:spPr>
        <p:txBody>
          <a:bodyPr>
            <a:noAutofit/>
          </a:bodyPr>
          <a:lstStyle/>
          <a:p>
            <a:r>
              <a:rPr lang="en-US" dirty="0"/>
              <a:t>Alpha Helices </a:t>
            </a:r>
          </a:p>
          <a:p>
            <a:pPr marL="0" indent="0">
              <a:buNone/>
            </a:pPr>
            <a:r>
              <a:rPr lang="en-US" sz="2000" dirty="0"/>
              <a:t>Often depicted as red spirals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1GZX.pdb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Modified from Wikipedia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https://en.wikipedia.org/wiki/Alpha_helix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https://en.wikipedia.org/wiki/Hemoglobin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74BEF-6ED8-A944-AB25-30709FB3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557" y="3708329"/>
            <a:ext cx="2932545" cy="2932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B8E4C-9E8A-1C44-BF05-77CC2CC7B7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703" t="11590" r="893" b="23555"/>
          <a:stretch/>
        </p:blipFill>
        <p:spPr>
          <a:xfrm>
            <a:off x="7555249" y="734292"/>
            <a:ext cx="2824852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F3332DE-3CFD-614E-A62F-1A638D6A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7" y="1632415"/>
            <a:ext cx="4331765" cy="359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5816B-B17B-654D-8964-2CDD0AEF9F8C}"/>
              </a:ext>
            </a:extLst>
          </p:cNvPr>
          <p:cNvSpPr txBox="1"/>
          <p:nvPr/>
        </p:nvSpPr>
        <p:spPr>
          <a:xfrm>
            <a:off x="787888" y="647902"/>
            <a:ext cx="377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Formation of a peptide bond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5742D-A47C-6F4C-9AD6-80F2BDCD159A}"/>
              </a:ext>
            </a:extLst>
          </p:cNvPr>
          <p:cNvSpPr txBox="1"/>
          <p:nvPr/>
        </p:nvSpPr>
        <p:spPr>
          <a:xfrm>
            <a:off x="595009" y="5563767"/>
            <a:ext cx="43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br>
              <a:rPr lang="en-US" dirty="0"/>
            </a:br>
            <a:r>
              <a:rPr lang="en-US" dirty="0">
                <a:hlinkClick r:id="rId3"/>
              </a:rPr>
              <a:t>https://en.wikipedia.org/wiki/Peptide_bond</a:t>
            </a:r>
            <a:r>
              <a:rPr lang="en-US" dirty="0"/>
              <a:t> </a:t>
            </a:r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8BB61450-BF51-F64E-BA1D-205D102E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39" y="1809785"/>
            <a:ext cx="4385621" cy="2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F081E-131C-2140-A8C1-E2505D6B5D89}"/>
              </a:ext>
            </a:extLst>
          </p:cNvPr>
          <p:cNvSpPr txBox="1"/>
          <p:nvPr/>
        </p:nvSpPr>
        <p:spPr>
          <a:xfrm>
            <a:off x="7010005" y="4170092"/>
            <a:ext cx="433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the peptide plane (gray area) and </a:t>
            </a:r>
            <a:r>
              <a:rPr lang="el-GR" dirty="0"/>
              <a:t>φ-ψ </a:t>
            </a:r>
            <a:r>
              <a:rPr lang="en-US" dirty="0"/>
              <a:t>angles. The red line formed by the repeating -C</a:t>
            </a:r>
            <a:r>
              <a:rPr lang="el-GR" dirty="0"/>
              <a:t>α-</a:t>
            </a:r>
            <a:r>
              <a:rPr lang="en-US" dirty="0"/>
              <a:t>C-N-C</a:t>
            </a:r>
            <a:r>
              <a:rPr lang="el-GR" dirty="0"/>
              <a:t>α- </a:t>
            </a:r>
            <a:r>
              <a:rPr lang="en-US" dirty="0"/>
              <a:t>is the </a:t>
            </a:r>
            <a:r>
              <a:rPr lang="en-US" b="1" dirty="0"/>
              <a:t>backbone</a:t>
            </a:r>
            <a:r>
              <a:rPr lang="en-US" dirty="0"/>
              <a:t> of the peptide chain.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FBD49-651F-734D-98EA-BB42269F3281}"/>
              </a:ext>
            </a:extLst>
          </p:cNvPr>
          <p:cNvSpPr txBox="1"/>
          <p:nvPr/>
        </p:nvSpPr>
        <p:spPr>
          <a:xfrm>
            <a:off x="6914566" y="509403"/>
            <a:ext cx="437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Phi and Psi angles associated with each alpha carbon along the peptide chain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FCFCAD-25C3-6D46-839A-14D9F89576BF}"/>
              </a:ext>
            </a:extLst>
          </p:cNvPr>
          <p:cNvCxnSpPr>
            <a:cxnSpLocks/>
          </p:cNvCxnSpPr>
          <p:nvPr/>
        </p:nvCxnSpPr>
        <p:spPr>
          <a:xfrm>
            <a:off x="3468413" y="4085481"/>
            <a:ext cx="109524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F824FD-D9F3-A148-9AA0-0B49B7F7A482}"/>
              </a:ext>
            </a:extLst>
          </p:cNvPr>
          <p:cNvSpPr txBox="1"/>
          <p:nvPr/>
        </p:nvSpPr>
        <p:spPr>
          <a:xfrm>
            <a:off x="3242589" y="382035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D57ED-F719-3C4B-9898-8F8610296652}"/>
              </a:ext>
            </a:extLst>
          </p:cNvPr>
          <p:cNvCxnSpPr>
            <a:cxnSpLocks/>
          </p:cNvCxnSpPr>
          <p:nvPr/>
        </p:nvCxnSpPr>
        <p:spPr>
          <a:xfrm flipH="1">
            <a:off x="3914139" y="4085481"/>
            <a:ext cx="132345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D61520-0161-D146-A232-E21B3BB98C91}"/>
              </a:ext>
            </a:extLst>
          </p:cNvPr>
          <p:cNvSpPr/>
          <p:nvPr/>
        </p:nvSpPr>
        <p:spPr>
          <a:xfrm>
            <a:off x="3947345" y="380076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0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E6BF43A2-7ACB-D648-8BBD-6B459D618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2654" y="-52387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Angles in the protein backbone 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7B75A91-0ECA-DE47-9B99-1126465FF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6867" name="Picture 4" descr="2">
            <a:extLst>
              <a:ext uri="{FF2B5EF4-FFF2-40B4-BE49-F238E27FC236}">
                <a16:creationId xmlns:a16="http://schemas.microsoft.com/office/drawing/2014/main" id="{1E572E57-4E26-D246-B761-3A0CAC9E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260475"/>
            <a:ext cx="70739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2">
            <a:extLst>
              <a:ext uri="{FF2B5EF4-FFF2-40B4-BE49-F238E27FC236}">
                <a16:creationId xmlns:a16="http://schemas.microsoft.com/office/drawing/2014/main" id="{C6933BEE-32DF-5349-86DC-2785DBE5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182939"/>
            <a:ext cx="7110413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40E07FD-DA69-0A48-979A-BF5AF8150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Replication</a:t>
            </a:r>
          </a:p>
        </p:txBody>
      </p:sp>
      <p:pic>
        <p:nvPicPr>
          <p:cNvPr id="15363" name="Picture 4" descr="1">
            <a:extLst>
              <a:ext uri="{FF2B5EF4-FFF2-40B4-BE49-F238E27FC236}">
                <a16:creationId xmlns:a16="http://schemas.microsoft.com/office/drawing/2014/main" id="{C644D9A7-CD79-474A-994D-351836AE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3" y="1353863"/>
            <a:ext cx="9144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77FB8B3E-9784-A44E-AE9E-2FAF9E8F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3" y="54500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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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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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lagging and leading strand - strand bias 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see Drew Barry’s animation at </a:t>
            </a:r>
            <a:r>
              <a:rPr lang="en-US" altLang="en-US" sz="2400" dirty="0">
                <a:latin typeface="Arial" panose="020B0604020202020204" pitchFamily="34" charset="0"/>
                <a:hlinkClick r:id="rId4"/>
              </a:rPr>
              <a:t>https://www.youtube.com/watch?v=7Hk9jct2ozY</a:t>
            </a:r>
            <a:r>
              <a:rPr lang="en-US" altLang="en-US" sz="2400" dirty="0">
                <a:latin typeface="Arial" panose="020B0604020202020204" pitchFamily="34" charset="0"/>
              </a:rPr>
              <a:t> at 2.30 minutes </a:t>
            </a:r>
          </a:p>
        </p:txBody>
      </p:sp>
    </p:spTree>
    <p:extLst>
      <p:ext uri="{BB962C8B-B14F-4D97-AF65-F5344CB8AC3E}">
        <p14:creationId xmlns:p14="http://schemas.microsoft.com/office/powerpoint/2010/main" val="426375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50AF649-62E4-E94C-B584-D96C5964B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765" y="1405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UCSF’s Chimera 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BC54273-E8AB-BB4D-BE93-1CB7CD6AB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765" y="1762990"/>
            <a:ext cx="10062617" cy="4114800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Free and powerful program to work with protein structures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Steep and long learning curve 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(command line and/or menu driven)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Available for free at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hlinkClick r:id="rId3"/>
              </a:rPr>
              <a:t>http://www.rbvi.ucsf.edu/chimera/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Many tutorials are available on the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hlinkClick r:id="rId4"/>
              </a:rPr>
              <a:t>program’s webpage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and on </a:t>
            </a:r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  <a:hlinkClick r:id="rId5"/>
              </a:rPr>
              <a:t>youtube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52528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13C8-C56A-324D-A81C-0AA8AA65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Lysozyme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B947D-12A8-AF45-A43E-B300CB75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9" t="8889" r="20771" b="13273"/>
          <a:stretch/>
        </p:blipFill>
        <p:spPr>
          <a:xfrm>
            <a:off x="5791200" y="873212"/>
            <a:ext cx="4679187" cy="5775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B17D00-11E4-3842-A3DB-CA1EC08680A7}"/>
              </a:ext>
            </a:extLst>
          </p:cNvPr>
          <p:cNvSpPr txBox="1"/>
          <p:nvPr/>
        </p:nvSpPr>
        <p:spPr>
          <a:xfrm>
            <a:off x="2117126" y="1318055"/>
            <a:ext cx="486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Cleaves the sugar backbone on the cell wall of bacteria (which leads to exploding bacteria).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 in tears, salvia, egg white,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dirty="0">
                <a:hlinkClick r:id="rId4" tooltip="N-acetylglucosamine"/>
              </a:rPr>
              <a:t>N-acetylglucosamine</a:t>
            </a:r>
            <a:r>
              <a:rPr lang="en-US" dirty="0"/>
              <a:t> (NAG) trimer is an inhibitor that binds to the catalytic site </a:t>
            </a:r>
          </a:p>
        </p:txBody>
      </p:sp>
    </p:spTree>
    <p:extLst>
      <p:ext uri="{BB962C8B-B14F-4D97-AF65-F5344CB8AC3E}">
        <p14:creationId xmlns:p14="http://schemas.microsoft.com/office/powerpoint/2010/main" val="5616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7871" y="6488668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Drew Berry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DEFC9-9125-CD4E-AEF5-33E49C0A1442}"/>
              </a:ext>
            </a:extLst>
          </p:cNvPr>
          <p:cNvSpPr txBox="1"/>
          <p:nvPr/>
        </p:nvSpPr>
        <p:spPr>
          <a:xfrm>
            <a:off x="1198158" y="513880"/>
            <a:ext cx="559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/embed/X_tYrnv_o6A?start=60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ECC3B-681B-9C4B-86FA-02295778E574}"/>
              </a:ext>
            </a:extLst>
          </p:cNvPr>
          <p:cNvSpPr txBox="1"/>
          <p:nvPr/>
        </p:nvSpPr>
        <p:spPr>
          <a:xfrm>
            <a:off x="924339" y="6023113"/>
            <a:ext cx="355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at 1 minute stop at 2 minutes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BD705-3123-EE4F-9E1A-C1F836124132}"/>
              </a:ext>
            </a:extLst>
          </p:cNvPr>
          <p:cNvSpPr txBox="1"/>
          <p:nvPr/>
        </p:nvSpPr>
        <p:spPr>
          <a:xfrm>
            <a:off x="7474226" y="238539"/>
            <a:ext cx="226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Replication</a:t>
            </a:r>
          </a:p>
        </p:txBody>
      </p:sp>
      <p:pic>
        <p:nvPicPr>
          <p:cNvPr id="3" name="Your Body's Molecular Machines">
            <a:hlinkClick r:id="" action="ppaction://media"/>
            <a:extLst>
              <a:ext uri="{FF2B5EF4-FFF2-40B4-BE49-F238E27FC236}">
                <a16:creationId xmlns:a16="http://schemas.microsoft.com/office/drawing/2014/main" id="{62018AE0-415C-404E-BDBC-964E1E8690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1417" y="980574"/>
            <a:ext cx="8602779" cy="48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96" y="1443553"/>
            <a:ext cx="8616509" cy="4104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2306" y="6299857"/>
            <a:ext cx="262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Khan Academy, </a:t>
            </a:r>
            <a:r>
              <a:rPr lang="en-US" sz="1200" dirty="0" err="1"/>
              <a:t>www.khanacademy.org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714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B0C4A88-0548-2B47-9EFA-7F3A09333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206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Transcription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DC5C631-8903-914D-A747-6D1153D9E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2463800" cy="4114800"/>
          </a:xfrm>
        </p:spPr>
        <p:txBody>
          <a:bodyPr/>
          <a:lstStyle/>
          <a:p>
            <a:pPr eaLnBrk="1" hangingPunct="1"/>
            <a:r>
              <a:rPr lang="en-US" altLang="en-US"/>
              <a:t>Bacteria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Eukaryotes</a:t>
            </a:r>
          </a:p>
          <a:p>
            <a:pPr eaLnBrk="1" hangingPunct="1"/>
            <a:endParaRPr lang="en-US" altLang="en-US"/>
          </a:p>
        </p:txBody>
      </p:sp>
      <p:pic>
        <p:nvPicPr>
          <p:cNvPr id="19459" name="Picture 4" descr="1">
            <a:extLst>
              <a:ext uri="{FF2B5EF4-FFF2-40B4-BE49-F238E27FC236}">
                <a16:creationId xmlns:a16="http://schemas.microsoft.com/office/drawing/2014/main" id="{8E5441AF-5738-3245-AA6C-F8E843A2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900114"/>
            <a:ext cx="49117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1">
            <a:extLst>
              <a:ext uri="{FF2B5EF4-FFF2-40B4-BE49-F238E27FC236}">
                <a16:creationId xmlns:a16="http://schemas.microsoft.com/office/drawing/2014/main" id="{711A8DA2-662B-8A45-91BB-C17A9360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4" y="4598988"/>
            <a:ext cx="49863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B882EDA-B7D3-1147-81A2-6F1CD8B36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B7AC211-9154-A847-9218-97CD135C0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7411" name="Picture 4" descr="1">
            <a:extLst>
              <a:ext uri="{FF2B5EF4-FFF2-40B4-BE49-F238E27FC236}">
                <a16:creationId xmlns:a16="http://schemas.microsoft.com/office/drawing/2014/main" id="{CA90D9C0-5C3D-A34F-95FE-362261EB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676"/>
            <a:ext cx="9144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9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Web Video Player"/>
              <p:cNvGraphicFramePr>
                <a:graphicFrameLocks noGrp="1"/>
              </p:cNvGraphicFramePr>
              <p:nvPr/>
            </p:nvGraphicFramePr>
            <p:xfrm>
              <a:off x="1906773" y="1552353"/>
              <a:ext cx="8229600" cy="45294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6773" y="1552353"/>
                <a:ext cx="8229600" cy="452947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6967871" y="6488668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Drew Berry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DEFC9-9125-CD4E-AEF5-33E49C0A1442}"/>
              </a:ext>
            </a:extLst>
          </p:cNvPr>
          <p:cNvSpPr txBox="1"/>
          <p:nvPr/>
        </p:nvSpPr>
        <p:spPr>
          <a:xfrm>
            <a:off x="906610" y="553636"/>
            <a:ext cx="491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=xSQybiea2AA</a:t>
            </a:r>
          </a:p>
        </p:txBody>
      </p:sp>
    </p:spTree>
    <p:extLst>
      <p:ext uri="{BB962C8B-B14F-4D97-AF65-F5344CB8AC3E}">
        <p14:creationId xmlns:p14="http://schemas.microsoft.com/office/powerpoint/2010/main" val="178668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B10C62F-FA4F-FF4B-84ED-A34A8094B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2065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/>
              <a:t>RNA processing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F4159CD-0D18-534D-8F25-B1FB922F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9938" y="6070600"/>
            <a:ext cx="7772400" cy="71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Intron types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RNA can be the catalyst</a:t>
            </a:r>
            <a:endParaRPr lang="en-US" altLang="en-US" dirty="0"/>
          </a:p>
        </p:txBody>
      </p:sp>
      <p:pic>
        <p:nvPicPr>
          <p:cNvPr id="21507" name="Picture 4" descr="1">
            <a:extLst>
              <a:ext uri="{FF2B5EF4-FFF2-40B4-BE49-F238E27FC236}">
                <a16:creationId xmlns:a16="http://schemas.microsoft.com/office/drawing/2014/main" id="{B6AD5502-53E6-034E-9582-FC3C170C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416300"/>
            <a:ext cx="855503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Pre-mRNA_to_mRNA">
            <a:extLst>
              <a:ext uri="{FF2B5EF4-FFF2-40B4-BE49-F238E27FC236}">
                <a16:creationId xmlns:a16="http://schemas.microsoft.com/office/drawing/2014/main" id="{14030253-604F-A44C-9A24-7D6A02AC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89013"/>
            <a:ext cx="84470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>
            <a:extLst>
              <a:ext uri="{FF2B5EF4-FFF2-40B4-BE49-F238E27FC236}">
                <a16:creationId xmlns:a16="http://schemas.microsoft.com/office/drawing/2014/main" id="{C2FCC7E5-A845-FC45-A77E-5039FBD5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6" y="2441575"/>
            <a:ext cx="905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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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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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Helvetica" pitchFamily="2" charset="0"/>
              </a:rPr>
              <a:t>Simple illustration of a pre-mRNA, with introns (top). After the introns have been removed via splicing, the mature mRNA sequence is ready for translation (bottom).</a:t>
            </a:r>
          </a:p>
        </p:txBody>
      </p:sp>
    </p:spTree>
    <p:extLst>
      <p:ext uri="{BB962C8B-B14F-4D97-AF65-F5344CB8AC3E}">
        <p14:creationId xmlns:p14="http://schemas.microsoft.com/office/powerpoint/2010/main" val="220331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94" y="1260388"/>
            <a:ext cx="8033131" cy="344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59" y="3209831"/>
            <a:ext cx="3922776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A886EB52-CCDA-E940-BA33-9BF8E49E89AB}">
  <we:reference id="wa104221182" version="2.0.0.0" store="en-US" storeType="OMEX"/>
  <we:alternateReferences>
    <we:reference id="wa104221182" version="2.0.0.0" store="wa104221182" storeType="OMEX"/>
  </we:alternateReferences>
  <we:properties>
    <we:property name="autoplay" value="null"/>
    <we:property name="endtime" value="null"/>
    <we:property name="starttime" value="null"/>
    <we:property name="vid" value="&quot;https://youtu.be/DA2t5N72mg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3BA3156D-FB86-4448-9D1F-414D962BA6FC}">
  <we:reference id="wa104221182" version="2.0.0.0" store="en-US" storeType="OMEX"/>
  <we:alternateReferences>
    <we:reference id="wa104221182" version="2.0.0.0" store="wa104221182" storeType="OMEX"/>
  </we:alternateReferences>
  <we:properties>
    <we:property name="autoplay" value="null"/>
    <we:property name="endtime" value="null"/>
    <we:property name="starttime" value="null"/>
    <we:property name="vid" value="&quot;https://www.youtube.com/watch?v=WkI_Vbwn14g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488</Words>
  <Application>Microsoft Macintosh PowerPoint</Application>
  <PresentationFormat>Widescreen</PresentationFormat>
  <Paragraphs>86</Paragraphs>
  <Slides>21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Tahoma</vt:lpstr>
      <vt:lpstr>Office Theme</vt:lpstr>
      <vt:lpstr>MCB3421 2020</vt:lpstr>
      <vt:lpstr>Replication</vt:lpstr>
      <vt:lpstr>PowerPoint Presentation</vt:lpstr>
      <vt:lpstr>Transcription</vt:lpstr>
      <vt:lpstr>Transcription</vt:lpstr>
      <vt:lpstr>Transcription</vt:lpstr>
      <vt:lpstr>PowerPoint Presentation</vt:lpstr>
      <vt:lpstr>RNA processing </vt:lpstr>
      <vt:lpstr>Translation</vt:lpstr>
      <vt:lpstr>PowerPoint Presentation</vt:lpstr>
      <vt:lpstr>Prokarotic Gene Organization</vt:lpstr>
      <vt:lpstr>Operon Organization</vt:lpstr>
      <vt:lpstr>PowerPoint Presentation</vt:lpstr>
      <vt:lpstr>Protein  structure:</vt:lpstr>
      <vt:lpstr>Primary structure </vt:lpstr>
      <vt:lpstr>Important secondary structure elements (local folds)</vt:lpstr>
      <vt:lpstr>Important secondary structure elements (local folds)</vt:lpstr>
      <vt:lpstr>PowerPoint Presentation</vt:lpstr>
      <vt:lpstr>Angles in the protein backbone </vt:lpstr>
      <vt:lpstr>UCSF’s Chimera </vt:lpstr>
      <vt:lpstr>Lysozyme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 1201</dc:title>
  <dc:creator>Gogarten, J. Peter</dc:creator>
  <cp:lastModifiedBy>Gogarten, J. Peter</cp:lastModifiedBy>
  <cp:revision>18</cp:revision>
  <dcterms:created xsi:type="dcterms:W3CDTF">2019-01-25T21:23:14Z</dcterms:created>
  <dcterms:modified xsi:type="dcterms:W3CDTF">2021-08-27T19:35:01Z</dcterms:modified>
</cp:coreProperties>
</file>