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3" r:id="rId4"/>
    <p:sldId id="264" r:id="rId5"/>
    <p:sldId id="258" r:id="rId6"/>
    <p:sldId id="266" r:id="rId7"/>
    <p:sldId id="267" r:id="rId8"/>
    <p:sldId id="268" r:id="rId9"/>
    <p:sldId id="269" r:id="rId10"/>
    <p:sldId id="265" r:id="rId11"/>
    <p:sldId id="259" r:id="rId12"/>
    <p:sldId id="261" r:id="rId13"/>
    <p:sldId id="262" r:id="rId14"/>
    <p:sldId id="271" r:id="rId15"/>
    <p:sldId id="270" r:id="rId16"/>
    <p:sldId id="275" r:id="rId17"/>
    <p:sldId id="273" r:id="rId18"/>
    <p:sldId id="272"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9"/>
    <p:restoredTop sz="96327"/>
  </p:normalViewPr>
  <p:slideViewPr>
    <p:cSldViewPr snapToGrid="0" snapToObjects="1">
      <p:cViewPr varScale="1">
        <p:scale>
          <a:sx n="137" d="100"/>
          <a:sy n="137" d="100"/>
        </p:scale>
        <p:origin x="216" y="15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B91BB-8AEC-304C-9BA2-D6C2773842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2678AB-C7E9-714F-8131-01609DDD4F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BBE522-97D4-8845-8B05-F4FE99076C14}"/>
              </a:ext>
            </a:extLst>
          </p:cNvPr>
          <p:cNvSpPr>
            <a:spLocks noGrp="1"/>
          </p:cNvSpPr>
          <p:nvPr>
            <p:ph type="dt" sz="half" idx="10"/>
          </p:nvPr>
        </p:nvSpPr>
        <p:spPr/>
        <p:txBody>
          <a:bodyPr/>
          <a:lstStyle/>
          <a:p>
            <a:fld id="{F6FC7594-466D-9643-9AED-86E3365925E6}" type="datetimeFigureOut">
              <a:rPr lang="en-US" smtClean="0"/>
              <a:t>9/11/21</a:t>
            </a:fld>
            <a:endParaRPr lang="en-US"/>
          </a:p>
        </p:txBody>
      </p:sp>
      <p:sp>
        <p:nvSpPr>
          <p:cNvPr id="5" name="Footer Placeholder 4">
            <a:extLst>
              <a:ext uri="{FF2B5EF4-FFF2-40B4-BE49-F238E27FC236}">
                <a16:creationId xmlns:a16="http://schemas.microsoft.com/office/drawing/2014/main" id="{A5A40FB4-8B5C-B14A-A62A-3321D1AA8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D134BF-DA49-8142-8D09-3DA09217DAC6}"/>
              </a:ext>
            </a:extLst>
          </p:cNvPr>
          <p:cNvSpPr>
            <a:spLocks noGrp="1"/>
          </p:cNvSpPr>
          <p:nvPr>
            <p:ph type="sldNum" sz="quarter" idx="12"/>
          </p:nvPr>
        </p:nvSpPr>
        <p:spPr/>
        <p:txBody>
          <a:bodyPr/>
          <a:lstStyle/>
          <a:p>
            <a:fld id="{622588CE-AE03-DE4A-B419-05D0DF9B1E45}" type="slidenum">
              <a:rPr lang="en-US" smtClean="0"/>
              <a:t>‹#›</a:t>
            </a:fld>
            <a:endParaRPr lang="en-US"/>
          </a:p>
        </p:txBody>
      </p:sp>
    </p:spTree>
    <p:extLst>
      <p:ext uri="{BB962C8B-B14F-4D97-AF65-F5344CB8AC3E}">
        <p14:creationId xmlns:p14="http://schemas.microsoft.com/office/powerpoint/2010/main" val="1325058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5327A-F60A-AA47-8EE2-5F5A7EBA81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E3719E-CF85-2349-949A-1A1D8F404F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59B600-8DBA-D748-A458-ECCE0E9E1987}"/>
              </a:ext>
            </a:extLst>
          </p:cNvPr>
          <p:cNvSpPr>
            <a:spLocks noGrp="1"/>
          </p:cNvSpPr>
          <p:nvPr>
            <p:ph type="dt" sz="half" idx="10"/>
          </p:nvPr>
        </p:nvSpPr>
        <p:spPr/>
        <p:txBody>
          <a:bodyPr/>
          <a:lstStyle/>
          <a:p>
            <a:fld id="{F6FC7594-466D-9643-9AED-86E3365925E6}" type="datetimeFigureOut">
              <a:rPr lang="en-US" smtClean="0"/>
              <a:t>9/11/21</a:t>
            </a:fld>
            <a:endParaRPr lang="en-US"/>
          </a:p>
        </p:txBody>
      </p:sp>
      <p:sp>
        <p:nvSpPr>
          <p:cNvPr id="5" name="Footer Placeholder 4">
            <a:extLst>
              <a:ext uri="{FF2B5EF4-FFF2-40B4-BE49-F238E27FC236}">
                <a16:creationId xmlns:a16="http://schemas.microsoft.com/office/drawing/2014/main" id="{06770704-980A-B146-B87B-5FB1908052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FDBE83-EE0F-0746-92A3-6CEDAA781F25}"/>
              </a:ext>
            </a:extLst>
          </p:cNvPr>
          <p:cNvSpPr>
            <a:spLocks noGrp="1"/>
          </p:cNvSpPr>
          <p:nvPr>
            <p:ph type="sldNum" sz="quarter" idx="12"/>
          </p:nvPr>
        </p:nvSpPr>
        <p:spPr/>
        <p:txBody>
          <a:bodyPr/>
          <a:lstStyle/>
          <a:p>
            <a:fld id="{622588CE-AE03-DE4A-B419-05D0DF9B1E45}" type="slidenum">
              <a:rPr lang="en-US" smtClean="0"/>
              <a:t>‹#›</a:t>
            </a:fld>
            <a:endParaRPr lang="en-US"/>
          </a:p>
        </p:txBody>
      </p:sp>
    </p:spTree>
    <p:extLst>
      <p:ext uri="{BB962C8B-B14F-4D97-AF65-F5344CB8AC3E}">
        <p14:creationId xmlns:p14="http://schemas.microsoft.com/office/powerpoint/2010/main" val="56146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328954-7B5F-274C-8264-0F60596823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E7E332-7BFA-8046-970B-56F842ACA8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4CFE0F-F311-4D40-820C-D889A1EFEFC2}"/>
              </a:ext>
            </a:extLst>
          </p:cNvPr>
          <p:cNvSpPr>
            <a:spLocks noGrp="1"/>
          </p:cNvSpPr>
          <p:nvPr>
            <p:ph type="dt" sz="half" idx="10"/>
          </p:nvPr>
        </p:nvSpPr>
        <p:spPr/>
        <p:txBody>
          <a:bodyPr/>
          <a:lstStyle/>
          <a:p>
            <a:fld id="{F6FC7594-466D-9643-9AED-86E3365925E6}" type="datetimeFigureOut">
              <a:rPr lang="en-US" smtClean="0"/>
              <a:t>9/11/21</a:t>
            </a:fld>
            <a:endParaRPr lang="en-US"/>
          </a:p>
        </p:txBody>
      </p:sp>
      <p:sp>
        <p:nvSpPr>
          <p:cNvPr id="5" name="Footer Placeholder 4">
            <a:extLst>
              <a:ext uri="{FF2B5EF4-FFF2-40B4-BE49-F238E27FC236}">
                <a16:creationId xmlns:a16="http://schemas.microsoft.com/office/drawing/2014/main" id="{4322D6DE-E467-4B47-B220-407B8D7DC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2C1360-4D71-6C41-AC88-534B43B5E841}"/>
              </a:ext>
            </a:extLst>
          </p:cNvPr>
          <p:cNvSpPr>
            <a:spLocks noGrp="1"/>
          </p:cNvSpPr>
          <p:nvPr>
            <p:ph type="sldNum" sz="quarter" idx="12"/>
          </p:nvPr>
        </p:nvSpPr>
        <p:spPr/>
        <p:txBody>
          <a:bodyPr/>
          <a:lstStyle/>
          <a:p>
            <a:fld id="{622588CE-AE03-DE4A-B419-05D0DF9B1E45}" type="slidenum">
              <a:rPr lang="en-US" smtClean="0"/>
              <a:t>‹#›</a:t>
            </a:fld>
            <a:endParaRPr lang="en-US"/>
          </a:p>
        </p:txBody>
      </p:sp>
    </p:spTree>
    <p:extLst>
      <p:ext uri="{BB962C8B-B14F-4D97-AF65-F5344CB8AC3E}">
        <p14:creationId xmlns:p14="http://schemas.microsoft.com/office/powerpoint/2010/main" val="3596076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98B4A-F2D3-434B-BE50-07C340BA7D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91261B-E1A0-3446-9F2A-F42541518E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DD6EFD-B094-4647-96EA-D5B9CB9C0F20}"/>
              </a:ext>
            </a:extLst>
          </p:cNvPr>
          <p:cNvSpPr>
            <a:spLocks noGrp="1"/>
          </p:cNvSpPr>
          <p:nvPr>
            <p:ph type="dt" sz="half" idx="10"/>
          </p:nvPr>
        </p:nvSpPr>
        <p:spPr/>
        <p:txBody>
          <a:bodyPr/>
          <a:lstStyle/>
          <a:p>
            <a:fld id="{F6FC7594-466D-9643-9AED-86E3365925E6}" type="datetimeFigureOut">
              <a:rPr lang="en-US" smtClean="0"/>
              <a:t>9/11/21</a:t>
            </a:fld>
            <a:endParaRPr lang="en-US"/>
          </a:p>
        </p:txBody>
      </p:sp>
      <p:sp>
        <p:nvSpPr>
          <p:cNvPr id="5" name="Footer Placeholder 4">
            <a:extLst>
              <a:ext uri="{FF2B5EF4-FFF2-40B4-BE49-F238E27FC236}">
                <a16:creationId xmlns:a16="http://schemas.microsoft.com/office/drawing/2014/main" id="{71017C93-2781-414D-8DB9-18BD1A414B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67EF3-47D2-4C4A-AFC5-FA9587D1006E}"/>
              </a:ext>
            </a:extLst>
          </p:cNvPr>
          <p:cNvSpPr>
            <a:spLocks noGrp="1"/>
          </p:cNvSpPr>
          <p:nvPr>
            <p:ph type="sldNum" sz="quarter" idx="12"/>
          </p:nvPr>
        </p:nvSpPr>
        <p:spPr/>
        <p:txBody>
          <a:bodyPr/>
          <a:lstStyle/>
          <a:p>
            <a:fld id="{622588CE-AE03-DE4A-B419-05D0DF9B1E45}" type="slidenum">
              <a:rPr lang="en-US" smtClean="0"/>
              <a:t>‹#›</a:t>
            </a:fld>
            <a:endParaRPr lang="en-US"/>
          </a:p>
        </p:txBody>
      </p:sp>
    </p:spTree>
    <p:extLst>
      <p:ext uri="{BB962C8B-B14F-4D97-AF65-F5344CB8AC3E}">
        <p14:creationId xmlns:p14="http://schemas.microsoft.com/office/powerpoint/2010/main" val="1198435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19B2E-4339-5849-B7F8-0EC726D596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842E04-7628-8B47-93A4-110E5E3082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015268-C977-2146-A25B-B45EDEC72D6C}"/>
              </a:ext>
            </a:extLst>
          </p:cNvPr>
          <p:cNvSpPr>
            <a:spLocks noGrp="1"/>
          </p:cNvSpPr>
          <p:nvPr>
            <p:ph type="dt" sz="half" idx="10"/>
          </p:nvPr>
        </p:nvSpPr>
        <p:spPr/>
        <p:txBody>
          <a:bodyPr/>
          <a:lstStyle/>
          <a:p>
            <a:fld id="{F6FC7594-466D-9643-9AED-86E3365925E6}" type="datetimeFigureOut">
              <a:rPr lang="en-US" smtClean="0"/>
              <a:t>9/11/21</a:t>
            </a:fld>
            <a:endParaRPr lang="en-US"/>
          </a:p>
        </p:txBody>
      </p:sp>
      <p:sp>
        <p:nvSpPr>
          <p:cNvPr id="5" name="Footer Placeholder 4">
            <a:extLst>
              <a:ext uri="{FF2B5EF4-FFF2-40B4-BE49-F238E27FC236}">
                <a16:creationId xmlns:a16="http://schemas.microsoft.com/office/drawing/2014/main" id="{9C523FB3-3199-514E-A1CE-D95A0249E8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6C8AD-A25E-E448-A616-7BC0D32BAFF0}"/>
              </a:ext>
            </a:extLst>
          </p:cNvPr>
          <p:cNvSpPr>
            <a:spLocks noGrp="1"/>
          </p:cNvSpPr>
          <p:nvPr>
            <p:ph type="sldNum" sz="quarter" idx="12"/>
          </p:nvPr>
        </p:nvSpPr>
        <p:spPr/>
        <p:txBody>
          <a:bodyPr/>
          <a:lstStyle/>
          <a:p>
            <a:fld id="{622588CE-AE03-DE4A-B419-05D0DF9B1E45}" type="slidenum">
              <a:rPr lang="en-US" smtClean="0"/>
              <a:t>‹#›</a:t>
            </a:fld>
            <a:endParaRPr lang="en-US"/>
          </a:p>
        </p:txBody>
      </p:sp>
    </p:spTree>
    <p:extLst>
      <p:ext uri="{BB962C8B-B14F-4D97-AF65-F5344CB8AC3E}">
        <p14:creationId xmlns:p14="http://schemas.microsoft.com/office/powerpoint/2010/main" val="2934329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9C464-9997-564C-9182-29B9BCC646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7D5E74-67AD-5F42-BCF5-70DDA0C3B3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7C6485-1280-3E4E-B85C-B7B023BD20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9E8763-0C70-3A4E-BAF3-AF5833BAB586}"/>
              </a:ext>
            </a:extLst>
          </p:cNvPr>
          <p:cNvSpPr>
            <a:spLocks noGrp="1"/>
          </p:cNvSpPr>
          <p:nvPr>
            <p:ph type="dt" sz="half" idx="10"/>
          </p:nvPr>
        </p:nvSpPr>
        <p:spPr/>
        <p:txBody>
          <a:bodyPr/>
          <a:lstStyle/>
          <a:p>
            <a:fld id="{F6FC7594-466D-9643-9AED-86E3365925E6}" type="datetimeFigureOut">
              <a:rPr lang="en-US" smtClean="0"/>
              <a:t>9/11/21</a:t>
            </a:fld>
            <a:endParaRPr lang="en-US"/>
          </a:p>
        </p:txBody>
      </p:sp>
      <p:sp>
        <p:nvSpPr>
          <p:cNvPr id="6" name="Footer Placeholder 5">
            <a:extLst>
              <a:ext uri="{FF2B5EF4-FFF2-40B4-BE49-F238E27FC236}">
                <a16:creationId xmlns:a16="http://schemas.microsoft.com/office/drawing/2014/main" id="{FAF6F68D-5E69-E94F-86FF-C18BFB406E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369C12-E23F-4443-838F-7F8CED55E752}"/>
              </a:ext>
            </a:extLst>
          </p:cNvPr>
          <p:cNvSpPr>
            <a:spLocks noGrp="1"/>
          </p:cNvSpPr>
          <p:nvPr>
            <p:ph type="sldNum" sz="quarter" idx="12"/>
          </p:nvPr>
        </p:nvSpPr>
        <p:spPr/>
        <p:txBody>
          <a:bodyPr/>
          <a:lstStyle/>
          <a:p>
            <a:fld id="{622588CE-AE03-DE4A-B419-05D0DF9B1E45}" type="slidenum">
              <a:rPr lang="en-US" smtClean="0"/>
              <a:t>‹#›</a:t>
            </a:fld>
            <a:endParaRPr lang="en-US"/>
          </a:p>
        </p:txBody>
      </p:sp>
    </p:spTree>
    <p:extLst>
      <p:ext uri="{BB962C8B-B14F-4D97-AF65-F5344CB8AC3E}">
        <p14:creationId xmlns:p14="http://schemas.microsoft.com/office/powerpoint/2010/main" val="2724866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C3A86-6EBA-6148-B830-09B9566F18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11A569-1671-8D44-B538-5D45EF79C8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FC467A-5F08-624D-80E6-DDA3F7468F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807523-1D93-A640-80F7-03AD3DC3DF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FA33E9-A857-E549-A106-FB19FC19BD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EF357E-1FAC-7341-8B6F-39B7A05F32C6}"/>
              </a:ext>
            </a:extLst>
          </p:cNvPr>
          <p:cNvSpPr>
            <a:spLocks noGrp="1"/>
          </p:cNvSpPr>
          <p:nvPr>
            <p:ph type="dt" sz="half" idx="10"/>
          </p:nvPr>
        </p:nvSpPr>
        <p:spPr/>
        <p:txBody>
          <a:bodyPr/>
          <a:lstStyle/>
          <a:p>
            <a:fld id="{F6FC7594-466D-9643-9AED-86E3365925E6}" type="datetimeFigureOut">
              <a:rPr lang="en-US" smtClean="0"/>
              <a:t>9/11/21</a:t>
            </a:fld>
            <a:endParaRPr lang="en-US"/>
          </a:p>
        </p:txBody>
      </p:sp>
      <p:sp>
        <p:nvSpPr>
          <p:cNvPr id="8" name="Footer Placeholder 7">
            <a:extLst>
              <a:ext uri="{FF2B5EF4-FFF2-40B4-BE49-F238E27FC236}">
                <a16:creationId xmlns:a16="http://schemas.microsoft.com/office/drawing/2014/main" id="{DF47676A-3E7C-444C-BB66-B66153F415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533E86-4404-7C4B-B0CD-CC4A28D8D179}"/>
              </a:ext>
            </a:extLst>
          </p:cNvPr>
          <p:cNvSpPr>
            <a:spLocks noGrp="1"/>
          </p:cNvSpPr>
          <p:nvPr>
            <p:ph type="sldNum" sz="quarter" idx="12"/>
          </p:nvPr>
        </p:nvSpPr>
        <p:spPr/>
        <p:txBody>
          <a:bodyPr/>
          <a:lstStyle/>
          <a:p>
            <a:fld id="{622588CE-AE03-DE4A-B419-05D0DF9B1E45}" type="slidenum">
              <a:rPr lang="en-US" smtClean="0"/>
              <a:t>‹#›</a:t>
            </a:fld>
            <a:endParaRPr lang="en-US"/>
          </a:p>
        </p:txBody>
      </p:sp>
    </p:spTree>
    <p:extLst>
      <p:ext uri="{BB962C8B-B14F-4D97-AF65-F5344CB8AC3E}">
        <p14:creationId xmlns:p14="http://schemas.microsoft.com/office/powerpoint/2010/main" val="1747384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D2B45-DF49-5644-8247-52488D2B3E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557B92-742A-0447-B995-879CE379019C}"/>
              </a:ext>
            </a:extLst>
          </p:cNvPr>
          <p:cNvSpPr>
            <a:spLocks noGrp="1"/>
          </p:cNvSpPr>
          <p:nvPr>
            <p:ph type="dt" sz="half" idx="10"/>
          </p:nvPr>
        </p:nvSpPr>
        <p:spPr/>
        <p:txBody>
          <a:bodyPr/>
          <a:lstStyle/>
          <a:p>
            <a:fld id="{F6FC7594-466D-9643-9AED-86E3365925E6}" type="datetimeFigureOut">
              <a:rPr lang="en-US" smtClean="0"/>
              <a:t>9/11/21</a:t>
            </a:fld>
            <a:endParaRPr lang="en-US"/>
          </a:p>
        </p:txBody>
      </p:sp>
      <p:sp>
        <p:nvSpPr>
          <p:cNvPr id="4" name="Footer Placeholder 3">
            <a:extLst>
              <a:ext uri="{FF2B5EF4-FFF2-40B4-BE49-F238E27FC236}">
                <a16:creationId xmlns:a16="http://schemas.microsoft.com/office/drawing/2014/main" id="{1275B4EC-0A95-9E43-ACAC-FB948E0CD0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C682BA-28BD-AB40-BF3F-AB696E2EE9DB}"/>
              </a:ext>
            </a:extLst>
          </p:cNvPr>
          <p:cNvSpPr>
            <a:spLocks noGrp="1"/>
          </p:cNvSpPr>
          <p:nvPr>
            <p:ph type="sldNum" sz="quarter" idx="12"/>
          </p:nvPr>
        </p:nvSpPr>
        <p:spPr/>
        <p:txBody>
          <a:bodyPr/>
          <a:lstStyle/>
          <a:p>
            <a:fld id="{622588CE-AE03-DE4A-B419-05D0DF9B1E45}" type="slidenum">
              <a:rPr lang="en-US" smtClean="0"/>
              <a:t>‹#›</a:t>
            </a:fld>
            <a:endParaRPr lang="en-US"/>
          </a:p>
        </p:txBody>
      </p:sp>
    </p:spTree>
    <p:extLst>
      <p:ext uri="{BB962C8B-B14F-4D97-AF65-F5344CB8AC3E}">
        <p14:creationId xmlns:p14="http://schemas.microsoft.com/office/powerpoint/2010/main" val="2641422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545AB2-B97D-5041-9446-6F5ACDF12B17}"/>
              </a:ext>
            </a:extLst>
          </p:cNvPr>
          <p:cNvSpPr>
            <a:spLocks noGrp="1"/>
          </p:cNvSpPr>
          <p:nvPr>
            <p:ph type="dt" sz="half" idx="10"/>
          </p:nvPr>
        </p:nvSpPr>
        <p:spPr/>
        <p:txBody>
          <a:bodyPr/>
          <a:lstStyle/>
          <a:p>
            <a:fld id="{F6FC7594-466D-9643-9AED-86E3365925E6}" type="datetimeFigureOut">
              <a:rPr lang="en-US" smtClean="0"/>
              <a:t>9/11/21</a:t>
            </a:fld>
            <a:endParaRPr lang="en-US"/>
          </a:p>
        </p:txBody>
      </p:sp>
      <p:sp>
        <p:nvSpPr>
          <p:cNvPr id="3" name="Footer Placeholder 2">
            <a:extLst>
              <a:ext uri="{FF2B5EF4-FFF2-40B4-BE49-F238E27FC236}">
                <a16:creationId xmlns:a16="http://schemas.microsoft.com/office/drawing/2014/main" id="{C9AE3034-532F-E84E-B80E-547EAE069D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C9A42B-A005-1644-A442-607F2E90A4FA}"/>
              </a:ext>
            </a:extLst>
          </p:cNvPr>
          <p:cNvSpPr>
            <a:spLocks noGrp="1"/>
          </p:cNvSpPr>
          <p:nvPr>
            <p:ph type="sldNum" sz="quarter" idx="12"/>
          </p:nvPr>
        </p:nvSpPr>
        <p:spPr/>
        <p:txBody>
          <a:bodyPr/>
          <a:lstStyle/>
          <a:p>
            <a:fld id="{622588CE-AE03-DE4A-B419-05D0DF9B1E45}" type="slidenum">
              <a:rPr lang="en-US" smtClean="0"/>
              <a:t>‹#›</a:t>
            </a:fld>
            <a:endParaRPr lang="en-US"/>
          </a:p>
        </p:txBody>
      </p:sp>
    </p:spTree>
    <p:extLst>
      <p:ext uri="{BB962C8B-B14F-4D97-AF65-F5344CB8AC3E}">
        <p14:creationId xmlns:p14="http://schemas.microsoft.com/office/powerpoint/2010/main" val="1021586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05518-2370-EE4B-BE05-8E1D37C93F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2F195D-7764-3349-859B-09EE7C3EC6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5F25EF-8AEB-9C40-93B4-71BBBA02DB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907207-8D44-4947-B579-9906A1411D35}"/>
              </a:ext>
            </a:extLst>
          </p:cNvPr>
          <p:cNvSpPr>
            <a:spLocks noGrp="1"/>
          </p:cNvSpPr>
          <p:nvPr>
            <p:ph type="dt" sz="half" idx="10"/>
          </p:nvPr>
        </p:nvSpPr>
        <p:spPr/>
        <p:txBody>
          <a:bodyPr/>
          <a:lstStyle/>
          <a:p>
            <a:fld id="{F6FC7594-466D-9643-9AED-86E3365925E6}" type="datetimeFigureOut">
              <a:rPr lang="en-US" smtClean="0"/>
              <a:t>9/11/21</a:t>
            </a:fld>
            <a:endParaRPr lang="en-US"/>
          </a:p>
        </p:txBody>
      </p:sp>
      <p:sp>
        <p:nvSpPr>
          <p:cNvPr id="6" name="Footer Placeholder 5">
            <a:extLst>
              <a:ext uri="{FF2B5EF4-FFF2-40B4-BE49-F238E27FC236}">
                <a16:creationId xmlns:a16="http://schemas.microsoft.com/office/drawing/2014/main" id="{5034DA2D-4A6A-1B45-BE9A-3D1F9003AE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CDBBAC-F1DF-2941-8508-850D7EFC09B7}"/>
              </a:ext>
            </a:extLst>
          </p:cNvPr>
          <p:cNvSpPr>
            <a:spLocks noGrp="1"/>
          </p:cNvSpPr>
          <p:nvPr>
            <p:ph type="sldNum" sz="quarter" idx="12"/>
          </p:nvPr>
        </p:nvSpPr>
        <p:spPr/>
        <p:txBody>
          <a:bodyPr/>
          <a:lstStyle/>
          <a:p>
            <a:fld id="{622588CE-AE03-DE4A-B419-05D0DF9B1E45}" type="slidenum">
              <a:rPr lang="en-US" smtClean="0"/>
              <a:t>‹#›</a:t>
            </a:fld>
            <a:endParaRPr lang="en-US"/>
          </a:p>
        </p:txBody>
      </p:sp>
    </p:spTree>
    <p:extLst>
      <p:ext uri="{BB962C8B-B14F-4D97-AF65-F5344CB8AC3E}">
        <p14:creationId xmlns:p14="http://schemas.microsoft.com/office/powerpoint/2010/main" val="1483143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BF55D-80DA-594D-8E66-3497E0BB7C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F2E7AF-F247-6845-8F7D-8B7D75D04F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649199-E65A-5041-861F-AF2B038695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83EE9C-DDA2-5B4F-9F8F-9DB2B3B4F3B5}"/>
              </a:ext>
            </a:extLst>
          </p:cNvPr>
          <p:cNvSpPr>
            <a:spLocks noGrp="1"/>
          </p:cNvSpPr>
          <p:nvPr>
            <p:ph type="dt" sz="half" idx="10"/>
          </p:nvPr>
        </p:nvSpPr>
        <p:spPr/>
        <p:txBody>
          <a:bodyPr/>
          <a:lstStyle/>
          <a:p>
            <a:fld id="{F6FC7594-466D-9643-9AED-86E3365925E6}" type="datetimeFigureOut">
              <a:rPr lang="en-US" smtClean="0"/>
              <a:t>9/11/21</a:t>
            </a:fld>
            <a:endParaRPr lang="en-US"/>
          </a:p>
        </p:txBody>
      </p:sp>
      <p:sp>
        <p:nvSpPr>
          <p:cNvPr id="6" name="Footer Placeholder 5">
            <a:extLst>
              <a:ext uri="{FF2B5EF4-FFF2-40B4-BE49-F238E27FC236}">
                <a16:creationId xmlns:a16="http://schemas.microsoft.com/office/drawing/2014/main" id="{51EA1E86-9A35-4548-AC9C-025433A33C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6D90B4-0613-824E-8B4C-2CE9580C5D52}"/>
              </a:ext>
            </a:extLst>
          </p:cNvPr>
          <p:cNvSpPr>
            <a:spLocks noGrp="1"/>
          </p:cNvSpPr>
          <p:nvPr>
            <p:ph type="sldNum" sz="quarter" idx="12"/>
          </p:nvPr>
        </p:nvSpPr>
        <p:spPr/>
        <p:txBody>
          <a:bodyPr/>
          <a:lstStyle/>
          <a:p>
            <a:fld id="{622588CE-AE03-DE4A-B419-05D0DF9B1E45}" type="slidenum">
              <a:rPr lang="en-US" smtClean="0"/>
              <a:t>‹#›</a:t>
            </a:fld>
            <a:endParaRPr lang="en-US"/>
          </a:p>
        </p:txBody>
      </p:sp>
    </p:spTree>
    <p:extLst>
      <p:ext uri="{BB962C8B-B14F-4D97-AF65-F5344CB8AC3E}">
        <p14:creationId xmlns:p14="http://schemas.microsoft.com/office/powerpoint/2010/main" val="485423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D1B17-2461-FF4E-A450-5A118011B0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B180E7-63E8-784C-A653-978B784DE4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C2918-C874-F440-BFF3-81525D6FE3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C7594-466D-9643-9AED-86E3365925E6}" type="datetimeFigureOut">
              <a:rPr lang="en-US" smtClean="0"/>
              <a:t>9/11/21</a:t>
            </a:fld>
            <a:endParaRPr lang="en-US"/>
          </a:p>
        </p:txBody>
      </p:sp>
      <p:sp>
        <p:nvSpPr>
          <p:cNvPr id="5" name="Footer Placeholder 4">
            <a:extLst>
              <a:ext uri="{FF2B5EF4-FFF2-40B4-BE49-F238E27FC236}">
                <a16:creationId xmlns:a16="http://schemas.microsoft.com/office/drawing/2014/main" id="{CD1128C9-5CFF-9247-A027-29E5F08F2A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DCC63D-3982-564C-AE24-3526959C06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2588CE-AE03-DE4A-B419-05D0DF9B1E45}" type="slidenum">
              <a:rPr lang="en-US" smtClean="0"/>
              <a:t>‹#›</a:t>
            </a:fld>
            <a:endParaRPr lang="en-US"/>
          </a:p>
        </p:txBody>
      </p:sp>
    </p:spTree>
    <p:extLst>
      <p:ext uri="{BB962C8B-B14F-4D97-AF65-F5344CB8AC3E}">
        <p14:creationId xmlns:p14="http://schemas.microsoft.com/office/powerpoint/2010/main" val="2672548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Lynn_Margulis" TargetMode="External"/><Relationship Id="rId7" Type="http://schemas.openxmlformats.org/officeDocument/2006/relationships/image" Target="../media/image4.png"/><Relationship Id="rId2" Type="http://schemas.openxmlformats.org/officeDocument/2006/relationships/hyperlink" Target="https://en.wikipedia.org/wiki/Gaia_hypothesis"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en.wikipedia.org/wiki/James_Loveloc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gingerbooth.com/flash/daisyball/DaisyBall.html" TargetMode="External"/><Relationship Id="rId7" Type="http://schemas.openxmlformats.org/officeDocument/2006/relationships/image" Target="../media/image6.png"/><Relationship Id="rId2" Type="http://schemas.openxmlformats.org/officeDocument/2006/relationships/hyperlink" Target="https://en.wikipedia.org/wiki/Daisyworld"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ccl.northwestern.edu/netlogo/models/Daisyworld" TargetMode="External"/><Relationship Id="rId4" Type="http://schemas.openxmlformats.org/officeDocument/2006/relationships/hyperlink" Target="waterfox" TargetMode="External"/><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en.wikipedia.org/wiki/Snowball_Earth"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sciencedirect.com/science/article/pii/S0022519317300723?via%3Dihub" TargetMode="External"/><Relationship Id="rId2" Type="http://schemas.openxmlformats.org/officeDocument/2006/relationships/hyperlink" Target="https://www.pnas.org/content/115/16/4006"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en.wikipedia.org/wiki/Gaia#/media/File:Birth_Erikhthonios_Staatliche_Antikensammlungen_2413.jpg"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8" Type="http://schemas.openxmlformats.org/officeDocument/2006/relationships/hyperlink" Target="https://en.wikipedia.org/wiki/Hydrogen_sulfide" TargetMode="External"/><Relationship Id="rId3" Type="http://schemas.openxmlformats.org/officeDocument/2006/relationships/hyperlink" Target="https://en.wikipedia.org/wiki/Peter_Ward_(paleontologist)" TargetMode="External"/><Relationship Id="rId7" Type="http://schemas.openxmlformats.org/officeDocument/2006/relationships/hyperlink" Target="https://en.wikipedia.org/wiki/Huronian_glaciation" TargetMode="External"/><Relationship Id="rId12" Type="http://schemas.openxmlformats.org/officeDocument/2006/relationships/image" Target="../media/image14.jpeg"/><Relationship Id="rId2" Type="http://schemas.openxmlformats.org/officeDocument/2006/relationships/hyperlink" Target="https://en.wikipedia.org/wiki/Medea_hypothesis" TargetMode="External"/><Relationship Id="rId1" Type="http://schemas.openxmlformats.org/officeDocument/2006/relationships/slideLayout" Target="../slideLayouts/slideLayout2.xml"/><Relationship Id="rId6" Type="http://schemas.openxmlformats.org/officeDocument/2006/relationships/hyperlink" Target="https://en.wikipedia.org/wiki/Snowball_Earth" TargetMode="External"/><Relationship Id="rId11" Type="http://schemas.openxmlformats.org/officeDocument/2006/relationships/hyperlink" Target="https://en.wikipedia.org/wiki/Medea" TargetMode="External"/><Relationship Id="rId5" Type="http://schemas.openxmlformats.org/officeDocument/2006/relationships/hyperlink" Target="https://en.wikipedia.org/wiki/Great_Oxygenation_Event" TargetMode="External"/><Relationship Id="rId10" Type="http://schemas.openxmlformats.org/officeDocument/2006/relationships/hyperlink" Target="http://tools.wmflabs.org/timescale/?Ma=252.28" TargetMode="External"/><Relationship Id="rId4" Type="http://schemas.openxmlformats.org/officeDocument/2006/relationships/hyperlink" Target="https://en.wikipedia.org/w/index.php?title=Methane_poisoning&amp;action=edit&amp;redlink=1" TargetMode="External"/><Relationship Id="rId9" Type="http://schemas.openxmlformats.org/officeDocument/2006/relationships/hyperlink" Target="https://en.wikipedia.org/wiki/Permian%E2%80%93Triassic_extinction_even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JBgG_VSP7f8" TargetMode="External"/><Relationship Id="rId2" Type="http://schemas.openxmlformats.org/officeDocument/2006/relationships/hyperlink" Target="http://www.karlsims.com/" TargetMode="External"/><Relationship Id="rId1" Type="http://schemas.openxmlformats.org/officeDocument/2006/relationships/slideLayout" Target="../slideLayouts/slideLayout2.xml"/><Relationship Id="rId6" Type="http://schemas.openxmlformats.org/officeDocument/2006/relationships/hyperlink" Target="http://www.turing.org.uk/turing/" TargetMode="External"/><Relationship Id="rId5" Type="http://schemas.openxmlformats.org/officeDocument/2006/relationships/hyperlink" Target="https://www.turing.org.uk/index.html" TargetMode="External"/><Relationship Id="rId4" Type="http://schemas.openxmlformats.org/officeDocument/2006/relationships/hyperlink" Target="https://en.wikipedia.org/wiki/Conway%27s_Game_of_Lif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science.org/doi/full/10.1126/science.106848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pace.com/22210-life-definition-gerald-joyce-interview.html" TargetMode="External"/><Relationship Id="rId1" Type="http://schemas.openxmlformats.org/officeDocument/2006/relationships/slideLayout" Target="../slideLayouts/slideLayout2.xml"/><Relationship Id="rId4" Type="http://schemas.openxmlformats.org/officeDocument/2006/relationships/hyperlink" Target="http://brunovergauwen.com/sample-page/"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darwin-online.org.uk/content/frameset?pageseq=145&amp;itemID=F373&amp;viewtype=sid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pace.com/22210-life-definition-gerald-joyce-interview.html" TargetMode="External"/><Relationship Id="rId1" Type="http://schemas.openxmlformats.org/officeDocument/2006/relationships/slideLayout" Target="../slideLayouts/slideLayout2.xml"/><Relationship Id="rId4" Type="http://schemas.openxmlformats.org/officeDocument/2006/relationships/hyperlink" Target="http://brunovergauwen.com/sample-pag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6DA76-6B3B-CE4A-9772-F0B84377AF0C}"/>
              </a:ext>
            </a:extLst>
          </p:cNvPr>
          <p:cNvSpPr>
            <a:spLocks noGrp="1"/>
          </p:cNvSpPr>
          <p:nvPr>
            <p:ph type="ctrTitle"/>
          </p:nvPr>
        </p:nvSpPr>
        <p:spPr/>
        <p:txBody>
          <a:bodyPr/>
          <a:lstStyle/>
          <a:p>
            <a:r>
              <a:rPr lang="en-US" dirty="0"/>
              <a:t>MCB 3421</a:t>
            </a:r>
            <a:br>
              <a:rPr lang="en-US" dirty="0"/>
            </a:br>
            <a:r>
              <a:rPr lang="en-US" dirty="0"/>
              <a:t>Class 4 - 2021</a:t>
            </a:r>
          </a:p>
        </p:txBody>
      </p:sp>
      <p:sp>
        <p:nvSpPr>
          <p:cNvPr id="3" name="Subtitle 2">
            <a:extLst>
              <a:ext uri="{FF2B5EF4-FFF2-40B4-BE49-F238E27FC236}">
                <a16:creationId xmlns:a16="http://schemas.microsoft.com/office/drawing/2014/main" id="{79D11AC4-3E98-2D47-983C-1287A0DA9C52}"/>
              </a:ext>
            </a:extLst>
          </p:cNvPr>
          <p:cNvSpPr>
            <a:spLocks noGrp="1"/>
          </p:cNvSpPr>
          <p:nvPr>
            <p:ph type="subTitle" idx="1"/>
          </p:nvPr>
        </p:nvSpPr>
        <p:spPr>
          <a:xfrm>
            <a:off x="1524000" y="4347473"/>
            <a:ext cx="9144000" cy="1655762"/>
          </a:xfrm>
        </p:spPr>
        <p:txBody>
          <a:bodyPr/>
          <a:lstStyle/>
          <a:p>
            <a:r>
              <a:rPr lang="en-US" dirty="0"/>
              <a:t>What is Life?  </a:t>
            </a:r>
          </a:p>
        </p:txBody>
      </p:sp>
    </p:spTree>
    <p:extLst>
      <p:ext uri="{BB962C8B-B14F-4D97-AF65-F5344CB8AC3E}">
        <p14:creationId xmlns:p14="http://schemas.microsoft.com/office/powerpoint/2010/main" val="1504898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4992688" cy="1143000"/>
          </a:xfrm>
        </p:spPr>
        <p:txBody>
          <a:bodyPr rtlCol="0">
            <a:normAutofit/>
          </a:bodyPr>
          <a:lstStyle/>
          <a:p>
            <a:pPr>
              <a:defRPr/>
            </a:pPr>
            <a:r>
              <a:rPr lang="en-US" dirty="0">
                <a:ea typeface="+mj-ea"/>
                <a:cs typeface="+mj-cs"/>
                <a:hlinkClick r:id="rId2"/>
              </a:rPr>
              <a:t>Gaia Hypothesis</a:t>
            </a:r>
            <a:br>
              <a:rPr lang="en-US" dirty="0">
                <a:ea typeface="+mj-ea"/>
                <a:cs typeface="+mj-cs"/>
              </a:rPr>
            </a:br>
            <a:r>
              <a:rPr lang="en-US" sz="2444" dirty="0">
                <a:hlinkClick r:id="rId3"/>
              </a:rPr>
              <a:t>Lynn Margulis</a:t>
            </a:r>
            <a:r>
              <a:rPr lang="en-US" sz="2444" dirty="0"/>
              <a:t>, </a:t>
            </a:r>
            <a:r>
              <a:rPr lang="en-US" sz="2444" dirty="0">
                <a:hlinkClick r:id="rId4"/>
              </a:rPr>
              <a:t>James Lovelock  </a:t>
            </a:r>
            <a:endParaRPr lang="en-US" sz="2444" dirty="0"/>
          </a:p>
        </p:txBody>
      </p:sp>
      <p:sp>
        <p:nvSpPr>
          <p:cNvPr id="26626" name="Content Placeholder 2"/>
          <p:cNvSpPr>
            <a:spLocks noGrp="1"/>
          </p:cNvSpPr>
          <p:nvPr>
            <p:ph idx="1"/>
          </p:nvPr>
        </p:nvSpPr>
        <p:spPr>
          <a:xfrm>
            <a:off x="358347" y="1322388"/>
            <a:ext cx="7029880" cy="2146300"/>
          </a:xfrm>
        </p:spPr>
        <p:txBody>
          <a:bodyPr/>
          <a:lstStyle/>
          <a:p>
            <a:pPr eaLnBrk="1" hangingPunct="1"/>
            <a:r>
              <a:rPr lang="en-US" sz="2400" dirty="0">
                <a:latin typeface="Calibri" charset="0"/>
              </a:rPr>
              <a:t>Ecosystems (including the whole biosphere) can be seen as super organisms with their own homeostatic mechanisms.    </a:t>
            </a:r>
          </a:p>
        </p:txBody>
      </p:sp>
      <p:pic>
        <p:nvPicPr>
          <p:cNvPr id="26627"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88226" y="325438"/>
            <a:ext cx="2519363" cy="2671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28"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88226" y="3154364"/>
            <a:ext cx="2519363" cy="2509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29" name="TextBox 5"/>
          <p:cNvSpPr txBox="1">
            <a:spLocks noChangeArrowheads="1"/>
          </p:cNvSpPr>
          <p:nvPr/>
        </p:nvSpPr>
        <p:spPr bwMode="auto">
          <a:xfrm>
            <a:off x="9034464" y="6430964"/>
            <a:ext cx="163353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t>Images from Wikipedia</a:t>
            </a:r>
          </a:p>
        </p:txBody>
      </p:sp>
      <p:sp>
        <p:nvSpPr>
          <p:cNvPr id="26630" name="TextBox 6"/>
          <p:cNvSpPr txBox="1">
            <a:spLocks noChangeArrowheads="1"/>
          </p:cNvSpPr>
          <p:nvPr/>
        </p:nvSpPr>
        <p:spPr bwMode="auto">
          <a:xfrm>
            <a:off x="601191" y="2742129"/>
            <a:ext cx="6544191" cy="203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Frequent criticism: </a:t>
            </a:r>
            <a:br>
              <a:rPr lang="en-US" sz="1800" dirty="0"/>
            </a:br>
            <a:r>
              <a:rPr lang="en-US" sz="1800" dirty="0"/>
              <a:t>A single organisms cannot evolve by natural selection.</a:t>
            </a:r>
            <a:br>
              <a:rPr lang="en-US" sz="1800" dirty="0"/>
            </a:br>
            <a:r>
              <a:rPr lang="en-US" sz="1800" dirty="0"/>
              <a:t>Both positive and negative feed back loops exist in the biosphere.</a:t>
            </a:r>
          </a:p>
          <a:p>
            <a:pPr eaLnBrk="1" hangingPunct="1"/>
            <a:r>
              <a:rPr lang="en-US" sz="1800" dirty="0"/>
              <a:t>John Maynard Smith in Connie Barlow's "From Gaia to Selfish gene":</a:t>
            </a:r>
          </a:p>
          <a:p>
            <a:pPr eaLnBrk="1" hangingPunct="1"/>
            <a:endParaRPr lang="en-US" sz="1800" dirty="0"/>
          </a:p>
          <a:p>
            <a:pPr eaLnBrk="1" hangingPunct="1"/>
            <a:r>
              <a:rPr lang="en-US" sz="1800" dirty="0"/>
              <a:t>  </a:t>
            </a:r>
          </a:p>
          <a:p>
            <a:pPr eaLnBrk="1" hangingPunct="1"/>
            <a:endParaRPr lang="en-US" sz="1800" dirty="0"/>
          </a:p>
        </p:txBody>
      </p:sp>
      <p:pic>
        <p:nvPicPr>
          <p:cNvPr id="26631"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41161" y="3976131"/>
            <a:ext cx="6004222" cy="27310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0790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A392-BEB6-D440-8DC6-B2DE85282443}"/>
              </a:ext>
            </a:extLst>
          </p:cNvPr>
          <p:cNvSpPr>
            <a:spLocks noGrp="1"/>
          </p:cNvSpPr>
          <p:nvPr>
            <p:ph type="title"/>
          </p:nvPr>
        </p:nvSpPr>
        <p:spPr/>
        <p:txBody>
          <a:bodyPr/>
          <a:lstStyle/>
          <a:p>
            <a:r>
              <a:rPr lang="en-US" dirty="0"/>
              <a:t>Contemplate the question if a virus is alive.  </a:t>
            </a:r>
          </a:p>
        </p:txBody>
      </p:sp>
    </p:spTree>
    <p:extLst>
      <p:ext uri="{BB962C8B-B14F-4D97-AF65-F5344CB8AC3E}">
        <p14:creationId xmlns:p14="http://schemas.microsoft.com/office/powerpoint/2010/main" val="406470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1D995-797D-1C40-BF28-D9D44193AD4F}"/>
              </a:ext>
            </a:extLst>
          </p:cNvPr>
          <p:cNvSpPr>
            <a:spLocks noGrp="1"/>
          </p:cNvSpPr>
          <p:nvPr>
            <p:ph type="title"/>
          </p:nvPr>
        </p:nvSpPr>
        <p:spPr>
          <a:xfrm>
            <a:off x="748748" y="-151710"/>
            <a:ext cx="10515600" cy="1325563"/>
          </a:xfrm>
        </p:spPr>
        <p:txBody>
          <a:bodyPr/>
          <a:lstStyle/>
          <a:p>
            <a:r>
              <a:rPr lang="en-US" dirty="0"/>
              <a:t>Are viruses alive?  </a:t>
            </a:r>
          </a:p>
        </p:txBody>
      </p:sp>
      <p:sp>
        <p:nvSpPr>
          <p:cNvPr id="3" name="Content Placeholder 2">
            <a:extLst>
              <a:ext uri="{FF2B5EF4-FFF2-40B4-BE49-F238E27FC236}">
                <a16:creationId xmlns:a16="http://schemas.microsoft.com/office/drawing/2014/main" id="{A4B38637-6059-D141-8917-8AB68B02B4F3}"/>
              </a:ext>
            </a:extLst>
          </p:cNvPr>
          <p:cNvSpPr>
            <a:spLocks noGrp="1"/>
          </p:cNvSpPr>
          <p:nvPr>
            <p:ph idx="1"/>
          </p:nvPr>
        </p:nvSpPr>
        <p:spPr>
          <a:xfrm>
            <a:off x="520148" y="1791632"/>
            <a:ext cx="10515600" cy="4725850"/>
          </a:xfrm>
        </p:spPr>
        <p:txBody>
          <a:bodyPr/>
          <a:lstStyle/>
          <a:p>
            <a:pPr marL="0" indent="0">
              <a:buNone/>
            </a:pPr>
            <a:r>
              <a:rPr lang="en-US" dirty="0"/>
              <a:t>Different scientist have different opinions: </a:t>
            </a:r>
          </a:p>
          <a:p>
            <a:pPr marL="514350" indent="-514350">
              <a:buFont typeface="+mj-lt"/>
              <a:buAutoNum type="alphaLcParenR"/>
            </a:pPr>
            <a:r>
              <a:rPr lang="en-US" i="1" dirty="0"/>
              <a:t>They do not have their own metabolism and are dependent on a host </a:t>
            </a:r>
            <a:r>
              <a:rPr lang="en-US" dirty="0"/>
              <a:t>- all life is dependent on other organisms (see above)</a:t>
            </a:r>
          </a:p>
          <a:p>
            <a:pPr marL="514350" indent="-514350">
              <a:buFont typeface="+mj-lt"/>
              <a:buAutoNum type="alphaLcParenR"/>
            </a:pPr>
            <a:r>
              <a:rPr lang="en-US" i="1" dirty="0"/>
              <a:t>The virus particle is like an acorn – a vehicle for propagation.  The virus metabolism is only revealed after a cell has been infected. </a:t>
            </a:r>
          </a:p>
          <a:p>
            <a:pPr marL="514350" indent="-514350">
              <a:buFont typeface="+mj-lt"/>
              <a:buAutoNum type="alphaLcParenR"/>
            </a:pPr>
            <a:r>
              <a:rPr lang="en-US" i="1" dirty="0"/>
              <a:t>Viruses are part of a living system. A part of this system considered in isolation may not be alive, but the whole system is.  </a:t>
            </a:r>
          </a:p>
        </p:txBody>
      </p:sp>
    </p:spTree>
    <p:extLst>
      <p:ext uri="{BB962C8B-B14F-4D97-AF65-F5344CB8AC3E}">
        <p14:creationId xmlns:p14="http://schemas.microsoft.com/office/powerpoint/2010/main" val="3179746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D6062-71D2-1D48-A013-044C89A09424}"/>
              </a:ext>
            </a:extLst>
          </p:cNvPr>
          <p:cNvSpPr>
            <a:spLocks noGrp="1"/>
          </p:cNvSpPr>
          <p:nvPr>
            <p:ph type="title"/>
          </p:nvPr>
        </p:nvSpPr>
        <p:spPr>
          <a:xfrm>
            <a:off x="471340" y="92242"/>
            <a:ext cx="11720660" cy="1325563"/>
          </a:xfrm>
        </p:spPr>
        <p:txBody>
          <a:bodyPr/>
          <a:lstStyle/>
          <a:p>
            <a:r>
              <a:rPr lang="en-US" dirty="0"/>
              <a:t>Feedback loops in Gaia can stabilize the biosphere</a:t>
            </a:r>
          </a:p>
        </p:txBody>
      </p:sp>
      <p:sp>
        <p:nvSpPr>
          <p:cNvPr id="3" name="Content Placeholder 2">
            <a:extLst>
              <a:ext uri="{FF2B5EF4-FFF2-40B4-BE49-F238E27FC236}">
                <a16:creationId xmlns:a16="http://schemas.microsoft.com/office/drawing/2014/main" id="{DF88465F-6964-1148-A933-1B3AFFD4BB6F}"/>
              </a:ext>
            </a:extLst>
          </p:cNvPr>
          <p:cNvSpPr>
            <a:spLocks noGrp="1"/>
          </p:cNvSpPr>
          <p:nvPr>
            <p:ph idx="1"/>
          </p:nvPr>
        </p:nvSpPr>
        <p:spPr>
          <a:xfrm>
            <a:off x="471340" y="1439126"/>
            <a:ext cx="7729319" cy="4351338"/>
          </a:xfrm>
        </p:spPr>
        <p:txBody>
          <a:bodyPr/>
          <a:lstStyle/>
          <a:p>
            <a:pPr marL="0" indent="0">
              <a:buNone/>
            </a:pPr>
            <a:r>
              <a:rPr lang="en-US" dirty="0"/>
              <a:t>The </a:t>
            </a:r>
            <a:r>
              <a:rPr lang="en-US" dirty="0">
                <a:hlinkClick r:id="rId2"/>
              </a:rPr>
              <a:t>Daisyworld</a:t>
            </a:r>
            <a:r>
              <a:rPr lang="en-US" dirty="0"/>
              <a:t> model illustrates that negative feedback loops can extend the range over which a planet can sustain life. </a:t>
            </a:r>
          </a:p>
          <a:p>
            <a:pPr marL="0" indent="0">
              <a:buNone/>
            </a:pPr>
            <a:r>
              <a:rPr lang="en-US" sz="1600" dirty="0"/>
              <a:t>You can run your own simulations with different numbers of Daisies </a:t>
            </a:r>
            <a:r>
              <a:rPr lang="en-US" sz="1600" dirty="0">
                <a:hlinkClick r:id="rId3"/>
              </a:rPr>
              <a:t>here</a:t>
            </a:r>
            <a:r>
              <a:rPr lang="en-US" sz="1600" dirty="0"/>
              <a:t> (You need to use a browser that runs adobe flash - I use </a:t>
            </a:r>
            <a:r>
              <a:rPr lang="en-US" sz="1600" dirty="0">
                <a:hlinkClick r:id="rId4"/>
              </a:rPr>
              <a:t>waterfox</a:t>
            </a:r>
            <a:r>
              <a:rPr lang="en-US" sz="1600" dirty="0"/>
              <a:t> for this) </a:t>
            </a:r>
          </a:p>
          <a:p>
            <a:pPr marL="0" indent="0">
              <a:buNone/>
            </a:pPr>
            <a:r>
              <a:rPr lang="en-US" sz="1600" dirty="0"/>
              <a:t>It might be easier to use the </a:t>
            </a:r>
            <a:r>
              <a:rPr lang="en-US" sz="1600" dirty="0" err="1"/>
              <a:t>netlogo</a:t>
            </a:r>
            <a:r>
              <a:rPr lang="en-US" sz="1600" dirty="0"/>
              <a:t> (agent based modeling platform) version for this: </a:t>
            </a:r>
            <a:r>
              <a:rPr lang="en-US" sz="1600" dirty="0">
                <a:hlinkClick r:id="rId5"/>
              </a:rPr>
              <a:t>https://ccl.northwestern.edu/netlogo/models/Daisyworld</a:t>
            </a:r>
            <a:r>
              <a:rPr lang="en-US" sz="1600" dirty="0"/>
              <a:t> </a:t>
            </a:r>
          </a:p>
        </p:txBody>
      </p:sp>
      <p:pic>
        <p:nvPicPr>
          <p:cNvPr id="4" name="Picture 3">
            <a:extLst>
              <a:ext uri="{FF2B5EF4-FFF2-40B4-BE49-F238E27FC236}">
                <a16:creationId xmlns:a16="http://schemas.microsoft.com/office/drawing/2014/main" id="{960749D0-8B2A-9F40-9B48-936FD1C2C560}"/>
              </a:ext>
            </a:extLst>
          </p:cNvPr>
          <p:cNvPicPr>
            <a:picLocks noChangeAspect="1"/>
          </p:cNvPicPr>
          <p:nvPr/>
        </p:nvPicPr>
        <p:blipFill>
          <a:blip r:embed="rId6"/>
          <a:stretch>
            <a:fillRect/>
          </a:stretch>
        </p:blipFill>
        <p:spPr>
          <a:xfrm>
            <a:off x="8365523" y="1439126"/>
            <a:ext cx="3661613" cy="5418873"/>
          </a:xfrm>
          <a:prstGeom prst="rect">
            <a:avLst/>
          </a:prstGeom>
        </p:spPr>
      </p:pic>
      <p:pic>
        <p:nvPicPr>
          <p:cNvPr id="5" name="Picture 4">
            <a:extLst>
              <a:ext uri="{FF2B5EF4-FFF2-40B4-BE49-F238E27FC236}">
                <a16:creationId xmlns:a16="http://schemas.microsoft.com/office/drawing/2014/main" id="{3D612484-8FCA-314F-8CC3-7A1163DF78EF}"/>
              </a:ext>
            </a:extLst>
          </p:cNvPr>
          <p:cNvPicPr>
            <a:picLocks noChangeAspect="1"/>
          </p:cNvPicPr>
          <p:nvPr/>
        </p:nvPicPr>
        <p:blipFill>
          <a:blip r:embed="rId7"/>
          <a:stretch>
            <a:fillRect/>
          </a:stretch>
        </p:blipFill>
        <p:spPr>
          <a:xfrm>
            <a:off x="3045057" y="4167340"/>
            <a:ext cx="2778239" cy="2598418"/>
          </a:xfrm>
          <a:prstGeom prst="rect">
            <a:avLst/>
          </a:prstGeom>
        </p:spPr>
      </p:pic>
      <p:pic>
        <p:nvPicPr>
          <p:cNvPr id="6" name="Picture 5">
            <a:extLst>
              <a:ext uri="{FF2B5EF4-FFF2-40B4-BE49-F238E27FC236}">
                <a16:creationId xmlns:a16="http://schemas.microsoft.com/office/drawing/2014/main" id="{1419BE91-0D34-904C-A30F-580C0A38CBBE}"/>
              </a:ext>
            </a:extLst>
          </p:cNvPr>
          <p:cNvPicPr>
            <a:picLocks noChangeAspect="1"/>
          </p:cNvPicPr>
          <p:nvPr/>
        </p:nvPicPr>
        <p:blipFill>
          <a:blip r:embed="rId8"/>
          <a:stretch>
            <a:fillRect/>
          </a:stretch>
        </p:blipFill>
        <p:spPr>
          <a:xfrm>
            <a:off x="306477" y="4167340"/>
            <a:ext cx="2760085" cy="2598418"/>
          </a:xfrm>
          <a:prstGeom prst="rect">
            <a:avLst/>
          </a:prstGeom>
        </p:spPr>
      </p:pic>
      <p:pic>
        <p:nvPicPr>
          <p:cNvPr id="7" name="Picture 6">
            <a:extLst>
              <a:ext uri="{FF2B5EF4-FFF2-40B4-BE49-F238E27FC236}">
                <a16:creationId xmlns:a16="http://schemas.microsoft.com/office/drawing/2014/main" id="{76DE15C8-4344-2341-B2F8-7B6D43BF8C40}"/>
              </a:ext>
            </a:extLst>
          </p:cNvPr>
          <p:cNvPicPr>
            <a:picLocks noChangeAspect="1"/>
          </p:cNvPicPr>
          <p:nvPr/>
        </p:nvPicPr>
        <p:blipFill>
          <a:blip r:embed="rId9"/>
          <a:stretch>
            <a:fillRect/>
          </a:stretch>
        </p:blipFill>
        <p:spPr>
          <a:xfrm>
            <a:off x="5627964" y="4167340"/>
            <a:ext cx="2696081" cy="2598418"/>
          </a:xfrm>
          <a:prstGeom prst="rect">
            <a:avLst/>
          </a:prstGeom>
        </p:spPr>
      </p:pic>
    </p:spTree>
    <p:extLst>
      <p:ext uri="{BB962C8B-B14F-4D97-AF65-F5344CB8AC3E}">
        <p14:creationId xmlns:p14="http://schemas.microsoft.com/office/powerpoint/2010/main" val="816972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153EF-E8B3-AA48-B0F5-44A3002824AB}"/>
              </a:ext>
            </a:extLst>
          </p:cNvPr>
          <p:cNvSpPr>
            <a:spLocks noGrp="1"/>
          </p:cNvSpPr>
          <p:nvPr>
            <p:ph type="title"/>
          </p:nvPr>
        </p:nvSpPr>
        <p:spPr>
          <a:xfrm>
            <a:off x="506628" y="253913"/>
            <a:ext cx="10515600" cy="746983"/>
          </a:xfrm>
        </p:spPr>
        <p:txBody>
          <a:bodyPr/>
          <a:lstStyle/>
          <a:p>
            <a:r>
              <a:rPr lang="en-US" dirty="0"/>
              <a:t>Climate regulation by algae</a:t>
            </a:r>
          </a:p>
        </p:txBody>
      </p:sp>
      <p:sp>
        <p:nvSpPr>
          <p:cNvPr id="3" name="Content Placeholder 2">
            <a:extLst>
              <a:ext uri="{FF2B5EF4-FFF2-40B4-BE49-F238E27FC236}">
                <a16:creationId xmlns:a16="http://schemas.microsoft.com/office/drawing/2014/main" id="{43C1D42B-303C-AB4A-9A48-11129F1B0E62}"/>
              </a:ext>
            </a:extLst>
          </p:cNvPr>
          <p:cNvSpPr>
            <a:spLocks noGrp="1"/>
          </p:cNvSpPr>
          <p:nvPr>
            <p:ph idx="1"/>
          </p:nvPr>
        </p:nvSpPr>
        <p:spPr>
          <a:xfrm>
            <a:off x="506628" y="1184075"/>
            <a:ext cx="3509318" cy="4351338"/>
          </a:xfrm>
        </p:spPr>
        <p:txBody>
          <a:bodyPr/>
          <a:lstStyle/>
          <a:p>
            <a:pPr marL="0" indent="0">
              <a:buNone/>
            </a:pPr>
            <a:r>
              <a:rPr lang="en-US" dirty="0"/>
              <a:t>Similar to </a:t>
            </a:r>
            <a:r>
              <a:rPr lang="en-US" dirty="0" err="1"/>
              <a:t>Daisyworld</a:t>
            </a:r>
            <a:r>
              <a:rPr lang="en-US" dirty="0"/>
              <a:t> is the observation of a  negative feedback loop created by algae.  </a:t>
            </a:r>
          </a:p>
        </p:txBody>
      </p:sp>
      <p:pic>
        <p:nvPicPr>
          <p:cNvPr id="4" name="Picture 3">
            <a:extLst>
              <a:ext uri="{FF2B5EF4-FFF2-40B4-BE49-F238E27FC236}">
                <a16:creationId xmlns:a16="http://schemas.microsoft.com/office/drawing/2014/main" id="{01E09979-B51B-FE45-B3D0-C87122C009F6}"/>
              </a:ext>
            </a:extLst>
          </p:cNvPr>
          <p:cNvPicPr>
            <a:picLocks noChangeAspect="1"/>
          </p:cNvPicPr>
          <p:nvPr/>
        </p:nvPicPr>
        <p:blipFill>
          <a:blip r:embed="rId2"/>
          <a:stretch>
            <a:fillRect/>
          </a:stretch>
        </p:blipFill>
        <p:spPr>
          <a:xfrm>
            <a:off x="9564130" y="0"/>
            <a:ext cx="2627870" cy="2184971"/>
          </a:xfrm>
          <a:prstGeom prst="rect">
            <a:avLst/>
          </a:prstGeom>
        </p:spPr>
      </p:pic>
      <p:pic>
        <p:nvPicPr>
          <p:cNvPr id="2050" name="Picture 2">
            <a:extLst>
              <a:ext uri="{FF2B5EF4-FFF2-40B4-BE49-F238E27FC236}">
                <a16:creationId xmlns:a16="http://schemas.microsoft.com/office/drawing/2014/main" id="{78B433D9-A872-7D4A-AC9E-7352D2D165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7665" y="1785518"/>
            <a:ext cx="6166666" cy="494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090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FBAAA-EDC6-A243-A4E0-6C611082C24D}"/>
              </a:ext>
            </a:extLst>
          </p:cNvPr>
          <p:cNvSpPr>
            <a:spLocks noGrp="1"/>
          </p:cNvSpPr>
          <p:nvPr>
            <p:ph type="title"/>
          </p:nvPr>
        </p:nvSpPr>
        <p:spPr>
          <a:xfrm>
            <a:off x="838200" y="176282"/>
            <a:ext cx="10515600" cy="797753"/>
          </a:xfrm>
        </p:spPr>
        <p:txBody>
          <a:bodyPr/>
          <a:lstStyle/>
          <a:p>
            <a:r>
              <a:rPr lang="en-US" dirty="0"/>
              <a:t>Gaia will not solve our problems</a:t>
            </a:r>
          </a:p>
        </p:txBody>
      </p:sp>
      <p:sp>
        <p:nvSpPr>
          <p:cNvPr id="3" name="Content Placeholder 2">
            <a:extLst>
              <a:ext uri="{FF2B5EF4-FFF2-40B4-BE49-F238E27FC236}">
                <a16:creationId xmlns:a16="http://schemas.microsoft.com/office/drawing/2014/main" id="{802609D0-81CE-974D-9DBC-E8E9DB4BB90A}"/>
              </a:ext>
            </a:extLst>
          </p:cNvPr>
          <p:cNvSpPr>
            <a:spLocks noGrp="1"/>
          </p:cNvSpPr>
          <p:nvPr>
            <p:ph idx="1"/>
          </p:nvPr>
        </p:nvSpPr>
        <p:spPr>
          <a:xfrm>
            <a:off x="838200" y="1094280"/>
            <a:ext cx="10515600" cy="4669439"/>
          </a:xfrm>
        </p:spPr>
        <p:txBody>
          <a:bodyPr>
            <a:normAutofit fontScale="92500" lnSpcReduction="10000"/>
          </a:bodyPr>
          <a:lstStyle/>
          <a:p>
            <a:pPr marL="0" indent="0">
              <a:lnSpc>
                <a:spcPct val="110000"/>
              </a:lnSpc>
              <a:buNone/>
            </a:pPr>
            <a:r>
              <a:rPr lang="en-US" dirty="0"/>
              <a:t>Positive feed back loops exist on Earth as well.  The most dramatic is the positive feedback that is provided through increasing snow and ice cover that will lead to lower temperature and thereby to increased snow and ice cover.  This positive feedback loop is described as a  </a:t>
            </a:r>
            <a:r>
              <a:rPr lang="en-US" dirty="0">
                <a:hlinkClick r:id="rId2"/>
              </a:rPr>
              <a:t>Snowball Earth </a:t>
            </a:r>
            <a:r>
              <a:rPr lang="en-US" dirty="0"/>
              <a:t>event.  </a:t>
            </a:r>
          </a:p>
          <a:p>
            <a:pPr marL="0" indent="0">
              <a:lnSpc>
                <a:spcPct val="110000"/>
              </a:lnSpc>
              <a:buNone/>
            </a:pPr>
            <a:endParaRPr lang="en-US" dirty="0"/>
          </a:p>
          <a:p>
            <a:pPr marL="0" indent="0">
              <a:lnSpc>
                <a:spcPct val="110000"/>
              </a:lnSpc>
              <a:buNone/>
            </a:pPr>
            <a:r>
              <a:rPr lang="en-US" dirty="0"/>
              <a:t>A </a:t>
            </a:r>
            <a:r>
              <a:rPr lang="en-US" dirty="0">
                <a:hlinkClick r:id="rId2"/>
              </a:rPr>
              <a:t>Snowball Earth </a:t>
            </a:r>
            <a:r>
              <a:rPr lang="en-US" dirty="0"/>
              <a:t>event is terminated through accumulation of CO</a:t>
            </a:r>
            <a:r>
              <a:rPr lang="en-US" baseline="-25000" dirty="0"/>
              <a:t>2</a:t>
            </a:r>
            <a:r>
              <a:rPr lang="en-US" dirty="0"/>
              <a:t> in the atmosphere (greenhouse effect).  However, one the ocean surface is unfrozen, CO</a:t>
            </a:r>
            <a:r>
              <a:rPr lang="en-US" baseline="-25000" dirty="0"/>
              <a:t>2</a:t>
            </a:r>
            <a:r>
              <a:rPr lang="en-US" dirty="0"/>
              <a:t> is absorbed by the ocean and precipitated as Limestone (CaCO</a:t>
            </a:r>
            <a:r>
              <a:rPr lang="en-US" baseline="-25000" dirty="0"/>
              <a:t>3</a:t>
            </a:r>
            <a:r>
              <a:rPr lang="en-US" dirty="0"/>
              <a:t>). Depending on the distribution of continents, one possible regime may be the alternations of snowball and Greenhouse Earth conditions.   </a:t>
            </a:r>
          </a:p>
          <a:p>
            <a:pPr marL="0" indent="0">
              <a:buNone/>
            </a:pPr>
            <a:endParaRPr lang="en-US" dirty="0"/>
          </a:p>
        </p:txBody>
      </p:sp>
    </p:spTree>
    <p:extLst>
      <p:ext uri="{BB962C8B-B14F-4D97-AF65-F5344CB8AC3E}">
        <p14:creationId xmlns:p14="http://schemas.microsoft.com/office/powerpoint/2010/main" val="130148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1A60E-D153-AD40-B5C6-D54D188D1A0A}"/>
              </a:ext>
            </a:extLst>
          </p:cNvPr>
          <p:cNvSpPr>
            <a:spLocks noGrp="1"/>
          </p:cNvSpPr>
          <p:nvPr>
            <p:ph type="title"/>
          </p:nvPr>
        </p:nvSpPr>
        <p:spPr/>
        <p:txBody>
          <a:bodyPr/>
          <a:lstStyle/>
          <a:p>
            <a:r>
              <a:rPr lang="en-US" dirty="0"/>
              <a:t>It’s The Song Not The Singer (</a:t>
            </a:r>
            <a:r>
              <a:rPr lang="en-US" dirty="0">
                <a:hlinkClick r:id="rId2"/>
              </a:rPr>
              <a:t>ITSNTS</a:t>
            </a:r>
            <a:r>
              <a:rPr lang="en-US" dirty="0"/>
              <a:t>) </a:t>
            </a:r>
          </a:p>
        </p:txBody>
      </p:sp>
      <p:sp>
        <p:nvSpPr>
          <p:cNvPr id="3" name="Content Placeholder 2">
            <a:extLst>
              <a:ext uri="{FF2B5EF4-FFF2-40B4-BE49-F238E27FC236}">
                <a16:creationId xmlns:a16="http://schemas.microsoft.com/office/drawing/2014/main" id="{0CFC52A1-AD3F-414F-830E-F29405177D75}"/>
              </a:ext>
            </a:extLst>
          </p:cNvPr>
          <p:cNvSpPr>
            <a:spLocks noGrp="1"/>
          </p:cNvSpPr>
          <p:nvPr>
            <p:ph idx="1"/>
          </p:nvPr>
        </p:nvSpPr>
        <p:spPr>
          <a:xfrm>
            <a:off x="838200" y="2283812"/>
            <a:ext cx="10515600" cy="4351338"/>
          </a:xfrm>
        </p:spPr>
        <p:txBody>
          <a:bodyPr/>
          <a:lstStyle/>
          <a:p>
            <a:r>
              <a:rPr lang="en-US" dirty="0"/>
              <a:t>The proposal by </a:t>
            </a:r>
            <a:r>
              <a:rPr lang="en-US" dirty="0" err="1"/>
              <a:t>Inkpen</a:t>
            </a:r>
            <a:r>
              <a:rPr lang="en-US" dirty="0"/>
              <a:t> and Doolittle that processes (not only individual organisms) can be the target of natural selection.</a:t>
            </a:r>
            <a:br>
              <a:rPr lang="en-US" dirty="0"/>
            </a:br>
            <a:r>
              <a:rPr lang="en-US" dirty="0"/>
              <a:t>  </a:t>
            </a:r>
          </a:p>
          <a:p>
            <a:r>
              <a:rPr lang="en-US" dirty="0"/>
              <a:t>An extension of this is that persistence of processes may play the same role in natural selection as reproductive success.  Differential persistence of processes would allow for natural selection to operate in “Gaia”.  See the  Darwinizing Gaia article by Ford Doolittle </a:t>
            </a:r>
            <a:r>
              <a:rPr lang="en-US" dirty="0">
                <a:hlinkClick r:id="rId3"/>
              </a:rPr>
              <a:t>here</a:t>
            </a:r>
            <a:endParaRPr lang="en-US" dirty="0"/>
          </a:p>
        </p:txBody>
      </p:sp>
    </p:spTree>
    <p:extLst>
      <p:ext uri="{BB962C8B-B14F-4D97-AF65-F5344CB8AC3E}">
        <p14:creationId xmlns:p14="http://schemas.microsoft.com/office/powerpoint/2010/main" val="2458909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62F94-767C-7D41-B7B6-98FE853AB30E}"/>
              </a:ext>
            </a:extLst>
          </p:cNvPr>
          <p:cNvSpPr>
            <a:spLocks noGrp="1"/>
          </p:cNvSpPr>
          <p:nvPr>
            <p:ph type="title"/>
          </p:nvPr>
        </p:nvSpPr>
        <p:spPr>
          <a:xfrm>
            <a:off x="4111480" y="310088"/>
            <a:ext cx="3177223" cy="1325563"/>
          </a:xfrm>
        </p:spPr>
        <p:txBody>
          <a:bodyPr>
            <a:normAutofit fontScale="90000"/>
          </a:bodyPr>
          <a:lstStyle/>
          <a:p>
            <a:pPr algn="ctr"/>
            <a:br>
              <a:rPr lang="en-US" dirty="0"/>
            </a:br>
            <a:r>
              <a:rPr lang="en-US" dirty="0"/>
              <a:t>Images </a:t>
            </a:r>
            <a:br>
              <a:rPr lang="en-US" dirty="0"/>
            </a:br>
            <a:r>
              <a:rPr lang="en-US" dirty="0"/>
              <a:t>of </a:t>
            </a:r>
            <a:br>
              <a:rPr lang="en-US" dirty="0"/>
            </a:br>
            <a:r>
              <a:rPr lang="en-US" dirty="0"/>
              <a:t>Gaia</a:t>
            </a:r>
          </a:p>
        </p:txBody>
      </p:sp>
      <p:pic>
        <p:nvPicPr>
          <p:cNvPr id="4098" name="Picture 2" descr="gaia">
            <a:hlinkClick r:id="rId2"/>
            <a:extLst>
              <a:ext uri="{FF2B5EF4-FFF2-40B4-BE49-F238E27FC236}">
                <a16:creationId xmlns:a16="http://schemas.microsoft.com/office/drawing/2014/main" id="{CD36F071-DBD2-AE45-91FF-EA4B8AF8C6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16" y="543697"/>
            <a:ext cx="3954164" cy="60042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96D6702-DB2F-2A40-B991-BC69062E5BD4}"/>
              </a:ext>
            </a:extLst>
          </p:cNvPr>
          <p:cNvSpPr txBox="1"/>
          <p:nvPr/>
        </p:nvSpPr>
        <p:spPr>
          <a:xfrm>
            <a:off x="838200" y="5297864"/>
            <a:ext cx="657552" cy="369332"/>
          </a:xfrm>
          <a:prstGeom prst="rect">
            <a:avLst/>
          </a:prstGeom>
          <a:noFill/>
        </p:spPr>
        <p:txBody>
          <a:bodyPr wrap="none" rtlCol="0">
            <a:spAutoFit/>
          </a:bodyPr>
          <a:lstStyle/>
          <a:p>
            <a:r>
              <a:rPr lang="en-US" dirty="0"/>
              <a:t>Gaia </a:t>
            </a:r>
          </a:p>
        </p:txBody>
      </p:sp>
      <p:pic>
        <p:nvPicPr>
          <p:cNvPr id="4100" name="Picture 4">
            <a:extLst>
              <a:ext uri="{FF2B5EF4-FFF2-40B4-BE49-F238E27FC236}">
                <a16:creationId xmlns:a16="http://schemas.microsoft.com/office/drawing/2014/main" id="{3CB3F864-A971-4E47-BDD5-2ABFDC108D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3625" y="3382834"/>
            <a:ext cx="3165078" cy="316507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1971C950-8447-1942-90B9-290D65DEAB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2038" y="487226"/>
            <a:ext cx="5200070" cy="6060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350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FA4A-7ECE-7A41-8447-FC5D1775E693}"/>
              </a:ext>
            </a:extLst>
          </p:cNvPr>
          <p:cNvSpPr>
            <a:spLocks noGrp="1"/>
          </p:cNvSpPr>
          <p:nvPr>
            <p:ph type="title"/>
          </p:nvPr>
        </p:nvSpPr>
        <p:spPr>
          <a:xfrm>
            <a:off x="348007" y="157735"/>
            <a:ext cx="10515600" cy="1325563"/>
          </a:xfrm>
        </p:spPr>
        <p:txBody>
          <a:bodyPr/>
          <a:lstStyle/>
          <a:p>
            <a:r>
              <a:rPr lang="en-US" dirty="0"/>
              <a:t>The </a:t>
            </a:r>
            <a:r>
              <a:rPr lang="en-US" dirty="0">
                <a:hlinkClick r:id="rId2"/>
              </a:rPr>
              <a:t>Medea Hypothesis</a:t>
            </a:r>
            <a:endParaRPr lang="en-US" dirty="0"/>
          </a:p>
        </p:txBody>
      </p:sp>
      <p:sp>
        <p:nvSpPr>
          <p:cNvPr id="3" name="Content Placeholder 2">
            <a:extLst>
              <a:ext uri="{FF2B5EF4-FFF2-40B4-BE49-F238E27FC236}">
                <a16:creationId xmlns:a16="http://schemas.microsoft.com/office/drawing/2014/main" id="{A0280CB2-4733-5049-9F49-3B260F382363}"/>
              </a:ext>
            </a:extLst>
          </p:cNvPr>
          <p:cNvSpPr>
            <a:spLocks noGrp="1"/>
          </p:cNvSpPr>
          <p:nvPr>
            <p:ph idx="1"/>
          </p:nvPr>
        </p:nvSpPr>
        <p:spPr>
          <a:xfrm>
            <a:off x="772212" y="1391991"/>
            <a:ext cx="5242089" cy="5308273"/>
          </a:xfrm>
        </p:spPr>
        <p:txBody>
          <a:bodyPr>
            <a:normAutofit fontScale="85000" lnSpcReduction="20000"/>
          </a:bodyPr>
          <a:lstStyle/>
          <a:p>
            <a:pPr marL="0" indent="0">
              <a:lnSpc>
                <a:spcPct val="100000"/>
              </a:lnSpc>
              <a:buNone/>
            </a:pPr>
            <a:r>
              <a:rPr lang="en-US" dirty="0">
                <a:hlinkClick r:id="rId3"/>
              </a:rPr>
              <a:t>Peter Ward </a:t>
            </a:r>
            <a:r>
              <a:rPr lang="en-US" dirty="0"/>
              <a:t>proposed an anti Gaian hypothesis stating that multicellular life is suicidal. Past suicide attempts include:</a:t>
            </a:r>
          </a:p>
          <a:p>
            <a:pPr>
              <a:lnSpc>
                <a:spcPct val="100000"/>
              </a:lnSpc>
            </a:pPr>
            <a:r>
              <a:rPr lang="en-US" dirty="0">
                <a:hlinkClick r:id="rId4" tooltip="Methane poisoning (page does not exist)"/>
              </a:rPr>
              <a:t>Methane poisoning</a:t>
            </a:r>
            <a:r>
              <a:rPr lang="en-US" dirty="0"/>
              <a:t>, 3.5 billion years ago</a:t>
            </a:r>
          </a:p>
          <a:p>
            <a:pPr>
              <a:lnSpc>
                <a:spcPct val="100000"/>
              </a:lnSpc>
            </a:pPr>
            <a:r>
              <a:rPr lang="en-US" dirty="0"/>
              <a:t>The </a:t>
            </a:r>
            <a:r>
              <a:rPr lang="en-US" dirty="0">
                <a:hlinkClick r:id="rId5" tooltip="Great Oxygenation Event"/>
              </a:rPr>
              <a:t>oxygen catastrophe</a:t>
            </a:r>
            <a:r>
              <a:rPr lang="en-US" dirty="0"/>
              <a:t>, 2.45 billion years ago</a:t>
            </a:r>
          </a:p>
          <a:p>
            <a:pPr>
              <a:lnSpc>
                <a:spcPct val="100000"/>
              </a:lnSpc>
            </a:pPr>
            <a:r>
              <a:rPr lang="en-US" dirty="0">
                <a:hlinkClick r:id="rId6" tooltip="Snowball Earth"/>
              </a:rPr>
              <a:t>Snowball Earth</a:t>
            </a:r>
            <a:r>
              <a:rPr lang="en-US" dirty="0"/>
              <a:t>, twice, </a:t>
            </a:r>
            <a:r>
              <a:rPr lang="en-US" dirty="0">
                <a:hlinkClick r:id="rId7" tooltip="Huronian glaciation"/>
              </a:rPr>
              <a:t>2.4–2.1 billion years ago</a:t>
            </a:r>
            <a:r>
              <a:rPr lang="en-US" dirty="0"/>
              <a:t> and 790–630 million years ago</a:t>
            </a:r>
          </a:p>
          <a:p>
            <a:pPr>
              <a:lnSpc>
                <a:spcPct val="100000"/>
              </a:lnSpc>
            </a:pPr>
            <a:r>
              <a:rPr lang="en-US" dirty="0"/>
              <a:t>At least five putative </a:t>
            </a:r>
            <a:r>
              <a:rPr lang="en-US" dirty="0">
                <a:hlinkClick r:id="rId8" tooltip="Hydrogen sulfide"/>
              </a:rPr>
              <a:t>hydrogen sulfide</a:t>
            </a:r>
            <a:r>
              <a:rPr lang="en-US" dirty="0"/>
              <a:t>-induced mass extinctions, such as the </a:t>
            </a:r>
            <a:r>
              <a:rPr lang="en-US" dirty="0">
                <a:hlinkClick r:id="rId9" tooltip="Permian–Triassic extinction event"/>
              </a:rPr>
              <a:t>Great Dying</a:t>
            </a:r>
            <a:r>
              <a:rPr lang="en-US" dirty="0"/>
              <a:t>, </a:t>
            </a:r>
            <a:r>
              <a:rPr lang="en-US" dirty="0">
                <a:hlinkClick r:id="rId10"/>
              </a:rPr>
              <a:t>252.28</a:t>
            </a:r>
            <a:r>
              <a:rPr lang="en-US" dirty="0"/>
              <a:t> million years ago</a:t>
            </a:r>
          </a:p>
          <a:p>
            <a:pPr marL="0" indent="0">
              <a:lnSpc>
                <a:spcPct val="100000"/>
              </a:lnSpc>
              <a:buNone/>
            </a:pPr>
            <a:r>
              <a:rPr lang="en-US" dirty="0"/>
              <a:t> </a:t>
            </a:r>
          </a:p>
        </p:txBody>
      </p:sp>
      <p:pic>
        <p:nvPicPr>
          <p:cNvPr id="3074" name="Picture 2" descr="medea">
            <a:hlinkClick r:id="rId11"/>
            <a:extLst>
              <a:ext uri="{FF2B5EF4-FFF2-40B4-BE49-F238E27FC236}">
                <a16:creationId xmlns:a16="http://schemas.microsoft.com/office/drawing/2014/main" id="{5FA26F93-113E-304D-A211-1F7433D6F71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65987" y="0"/>
            <a:ext cx="49260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370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F7D8-FA4B-D34E-96C9-9848CA0147C7}"/>
              </a:ext>
            </a:extLst>
          </p:cNvPr>
          <p:cNvSpPr>
            <a:spLocks noGrp="1"/>
          </p:cNvSpPr>
          <p:nvPr>
            <p:ph type="title"/>
          </p:nvPr>
        </p:nvSpPr>
        <p:spPr>
          <a:xfrm>
            <a:off x="726989" y="120179"/>
            <a:ext cx="10515600" cy="695368"/>
          </a:xfrm>
        </p:spPr>
        <p:txBody>
          <a:bodyPr/>
          <a:lstStyle/>
          <a:p>
            <a:r>
              <a:rPr lang="en-US" dirty="0"/>
              <a:t>Other related items to think about</a:t>
            </a:r>
          </a:p>
        </p:txBody>
      </p:sp>
      <p:sp>
        <p:nvSpPr>
          <p:cNvPr id="3" name="Content Placeholder 2">
            <a:extLst>
              <a:ext uri="{FF2B5EF4-FFF2-40B4-BE49-F238E27FC236}">
                <a16:creationId xmlns:a16="http://schemas.microsoft.com/office/drawing/2014/main" id="{DE645A25-1892-744E-9865-751BB03DA9B8}"/>
              </a:ext>
            </a:extLst>
          </p:cNvPr>
          <p:cNvSpPr>
            <a:spLocks noGrp="1"/>
          </p:cNvSpPr>
          <p:nvPr>
            <p:ph idx="1"/>
          </p:nvPr>
        </p:nvSpPr>
        <p:spPr>
          <a:xfrm>
            <a:off x="220362" y="1124465"/>
            <a:ext cx="11751276" cy="4793006"/>
          </a:xfrm>
        </p:spPr>
        <p:txBody>
          <a:bodyPr>
            <a:normAutofit fontScale="85000" lnSpcReduction="20000"/>
          </a:bodyPr>
          <a:lstStyle/>
          <a:p>
            <a:pPr>
              <a:lnSpc>
                <a:spcPct val="120000"/>
              </a:lnSpc>
            </a:pPr>
            <a:r>
              <a:rPr lang="en-US" dirty="0"/>
              <a:t>Can computers be alive?   Certainly, computers and computer simulations of artificial life can evolve.</a:t>
            </a:r>
          </a:p>
          <a:p>
            <a:pPr marL="0" indent="0">
              <a:lnSpc>
                <a:spcPct val="120000"/>
              </a:lnSpc>
              <a:buNone/>
            </a:pPr>
            <a:r>
              <a:rPr lang="en-US" dirty="0">
                <a:hlinkClick r:id="rId2"/>
              </a:rPr>
              <a:t>Karl Sims' virtual creatures </a:t>
            </a:r>
            <a:r>
              <a:rPr lang="en-US" dirty="0"/>
              <a:t>are worth a look, movie </a:t>
            </a:r>
            <a:r>
              <a:rPr lang="en-US" dirty="0">
                <a:hlinkClick r:id="rId3"/>
              </a:rPr>
              <a:t>here</a:t>
            </a:r>
            <a:r>
              <a:rPr lang="en-US" dirty="0"/>
              <a:t>. He describes his work as follows: </a:t>
            </a:r>
          </a:p>
          <a:p>
            <a:pPr marL="0" indent="0">
              <a:lnSpc>
                <a:spcPct val="120000"/>
              </a:lnSpc>
              <a:buNone/>
            </a:pPr>
            <a:r>
              <a:rPr lang="en-US" sz="2100" dirty="0"/>
              <a:t>"A population of several hundred creatures is created within a supercomputer, and each creature is tested for their ability to perform a given task, such the ability to swim in a simulated water environment. Those that are most successful survive, and their virtual genes containing coded instructions for their growth, are copied, combined, and mutated to make offspring for a new population. The new creatures are again tested, and some may be improvements on their parents. As this cycle of variation and selection continues, creatures with more and more successful behaviors can emerge. The creatures shown are results from many independent simulations in which they were selected for swimming, walking, jumping, following, and competing for control of a green cube.”</a:t>
            </a:r>
          </a:p>
          <a:p>
            <a:pPr marL="0" indent="0">
              <a:lnSpc>
                <a:spcPct val="120000"/>
              </a:lnSpc>
              <a:buNone/>
            </a:pPr>
            <a:r>
              <a:rPr lang="en-US" dirty="0">
                <a:hlinkClick r:id="rId4"/>
              </a:rPr>
              <a:t>John Conway's game of life</a:t>
            </a:r>
            <a:r>
              <a:rPr lang="en-US" dirty="0"/>
              <a:t>. </a:t>
            </a:r>
            <a:r>
              <a:rPr lang="en-US" sz="2100" dirty="0"/>
              <a:t>[rules: a cell survives if it has two or three living neighbors. A new cell is created on a "dead" square if it has exactly three living neighbors.]</a:t>
            </a:r>
          </a:p>
          <a:p>
            <a:pPr>
              <a:lnSpc>
                <a:spcPct val="120000"/>
              </a:lnSpc>
            </a:pPr>
            <a:r>
              <a:rPr lang="en-US" dirty="0"/>
              <a:t>Is the human mind a Turing machine? (</a:t>
            </a:r>
            <a:r>
              <a:rPr lang="en-US" dirty="0">
                <a:hlinkClick r:id="rId5"/>
              </a:rPr>
              <a:t>Alan </a:t>
            </a:r>
            <a:r>
              <a:rPr lang="en-US" dirty="0">
                <a:hlinkClick r:id="rId6"/>
              </a:rPr>
              <a:t>Turing's biography</a:t>
            </a:r>
            <a:r>
              <a:rPr lang="en-US" dirty="0"/>
              <a:t>)</a:t>
            </a:r>
          </a:p>
          <a:p>
            <a:pPr marL="0" indent="0">
              <a:lnSpc>
                <a:spcPct val="120000"/>
              </a:lnSpc>
              <a:buNone/>
            </a:pPr>
            <a:endParaRPr lang="en-US" sz="2100" dirty="0"/>
          </a:p>
          <a:p>
            <a:pPr marL="0" indent="0">
              <a:lnSpc>
                <a:spcPct val="120000"/>
              </a:lnSpc>
              <a:buNone/>
            </a:pPr>
            <a:endParaRPr lang="en-US" sz="2100" dirty="0"/>
          </a:p>
          <a:p>
            <a:pPr marL="0" indent="0">
              <a:lnSpc>
                <a:spcPct val="120000"/>
              </a:lnSpc>
              <a:buNone/>
            </a:pPr>
            <a:endParaRPr lang="en-US" sz="2100" dirty="0"/>
          </a:p>
          <a:p>
            <a:pPr marL="0" indent="0">
              <a:lnSpc>
                <a:spcPct val="120000"/>
              </a:lnSpc>
              <a:buNone/>
            </a:pPr>
            <a:endParaRPr lang="en-US" sz="2100" dirty="0"/>
          </a:p>
          <a:p>
            <a:pPr marL="0" indent="0">
              <a:lnSpc>
                <a:spcPct val="120000"/>
              </a:lnSpc>
              <a:buNone/>
            </a:pPr>
            <a:endParaRPr lang="en-US" sz="2100" dirty="0"/>
          </a:p>
          <a:p>
            <a:pPr marL="0" indent="0">
              <a:lnSpc>
                <a:spcPct val="120000"/>
              </a:lnSpc>
              <a:buNone/>
            </a:pPr>
            <a:endParaRPr lang="en-US" dirty="0"/>
          </a:p>
          <a:p>
            <a:pPr marL="0" indent="0">
              <a:lnSpc>
                <a:spcPct val="120000"/>
              </a:lnSpc>
              <a:buNone/>
            </a:pPr>
            <a:endParaRPr lang="en-US" dirty="0"/>
          </a:p>
          <a:p>
            <a:pPr>
              <a:lnSpc>
                <a:spcPct val="120000"/>
              </a:lnSpc>
            </a:pPr>
            <a:endParaRPr lang="en-US" dirty="0"/>
          </a:p>
          <a:p>
            <a:endParaRPr lang="en-US" dirty="0"/>
          </a:p>
        </p:txBody>
      </p:sp>
    </p:spTree>
    <p:extLst>
      <p:ext uri="{BB962C8B-B14F-4D97-AF65-F5344CB8AC3E}">
        <p14:creationId xmlns:p14="http://schemas.microsoft.com/office/powerpoint/2010/main" val="2605173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60439-BF7B-8748-AB0E-E15A2D7EDFE5}"/>
              </a:ext>
            </a:extLst>
          </p:cNvPr>
          <p:cNvSpPr>
            <a:spLocks noGrp="1"/>
          </p:cNvSpPr>
          <p:nvPr>
            <p:ph type="title"/>
          </p:nvPr>
        </p:nvSpPr>
        <p:spPr/>
        <p:txBody>
          <a:bodyPr>
            <a:normAutofit/>
          </a:bodyPr>
          <a:lstStyle/>
          <a:p>
            <a:r>
              <a:rPr lang="en-US" sz="2400" dirty="0"/>
              <a:t>Traditionally life was defined by criteria / characteristics that all living system possess</a:t>
            </a:r>
          </a:p>
        </p:txBody>
      </p:sp>
      <p:sp>
        <p:nvSpPr>
          <p:cNvPr id="3" name="Content Placeholder 2">
            <a:extLst>
              <a:ext uri="{FF2B5EF4-FFF2-40B4-BE49-F238E27FC236}">
                <a16:creationId xmlns:a16="http://schemas.microsoft.com/office/drawing/2014/main" id="{4BB5D183-A91E-5E4E-92BE-15B34181A372}"/>
              </a:ext>
            </a:extLst>
          </p:cNvPr>
          <p:cNvSpPr>
            <a:spLocks noGrp="1"/>
          </p:cNvSpPr>
          <p:nvPr>
            <p:ph idx="1"/>
          </p:nvPr>
        </p:nvSpPr>
        <p:spPr>
          <a:xfrm>
            <a:off x="907774" y="1865382"/>
            <a:ext cx="10515600" cy="4351338"/>
          </a:xfrm>
        </p:spPr>
        <p:txBody>
          <a:bodyPr/>
          <a:lstStyle/>
          <a:p>
            <a:r>
              <a:rPr lang="en-US" dirty="0"/>
              <a:t>Describe features that you think all living system possess</a:t>
            </a:r>
          </a:p>
        </p:txBody>
      </p:sp>
    </p:spTree>
    <p:extLst>
      <p:ext uri="{BB962C8B-B14F-4D97-AF65-F5344CB8AC3E}">
        <p14:creationId xmlns:p14="http://schemas.microsoft.com/office/powerpoint/2010/main" val="2117728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60439-BF7B-8748-AB0E-E15A2D7EDFE5}"/>
              </a:ext>
            </a:extLst>
          </p:cNvPr>
          <p:cNvSpPr>
            <a:spLocks noGrp="1"/>
          </p:cNvSpPr>
          <p:nvPr>
            <p:ph type="title"/>
          </p:nvPr>
        </p:nvSpPr>
        <p:spPr>
          <a:xfrm>
            <a:off x="202098" y="69574"/>
            <a:ext cx="11439938" cy="1325563"/>
          </a:xfrm>
        </p:spPr>
        <p:txBody>
          <a:bodyPr>
            <a:normAutofit/>
          </a:bodyPr>
          <a:lstStyle/>
          <a:p>
            <a:r>
              <a:rPr lang="en-US" sz="2800" dirty="0"/>
              <a:t>Traditionally life was defined by criteria / characteristics that all living system possess:  </a:t>
            </a:r>
          </a:p>
        </p:txBody>
      </p:sp>
      <p:sp>
        <p:nvSpPr>
          <p:cNvPr id="3" name="Content Placeholder 2">
            <a:extLst>
              <a:ext uri="{FF2B5EF4-FFF2-40B4-BE49-F238E27FC236}">
                <a16:creationId xmlns:a16="http://schemas.microsoft.com/office/drawing/2014/main" id="{4BB5D183-A91E-5E4E-92BE-15B34181A372}"/>
              </a:ext>
            </a:extLst>
          </p:cNvPr>
          <p:cNvSpPr>
            <a:spLocks noGrp="1"/>
          </p:cNvSpPr>
          <p:nvPr>
            <p:ph idx="1"/>
          </p:nvPr>
        </p:nvSpPr>
        <p:spPr>
          <a:xfrm>
            <a:off x="549964" y="1381539"/>
            <a:ext cx="10515600" cy="5406887"/>
          </a:xfrm>
        </p:spPr>
        <p:txBody>
          <a:bodyPr>
            <a:normAutofit/>
          </a:bodyPr>
          <a:lstStyle/>
          <a:p>
            <a:pPr marL="0" indent="0">
              <a:buNone/>
            </a:pPr>
            <a:r>
              <a:rPr lang="en-US" sz="2000" dirty="0">
                <a:latin typeface="+mj-lt"/>
              </a:rPr>
              <a:t>These are the classic criteria: </a:t>
            </a:r>
          </a:p>
          <a:p>
            <a:pPr>
              <a:lnSpc>
                <a:spcPts val="2000"/>
              </a:lnSpc>
            </a:pPr>
            <a:r>
              <a:rPr lang="en-US" sz="2000" dirty="0">
                <a:latin typeface="+mj-lt"/>
              </a:rPr>
              <a:t>Uptake and dissipation of Energy </a:t>
            </a:r>
          </a:p>
          <a:p>
            <a:pPr>
              <a:lnSpc>
                <a:spcPts val="2000"/>
              </a:lnSpc>
            </a:pPr>
            <a:r>
              <a:rPr lang="en-US" sz="2000" dirty="0">
                <a:latin typeface="+mj-lt"/>
              </a:rPr>
              <a:t>Metabolism </a:t>
            </a:r>
          </a:p>
          <a:p>
            <a:pPr>
              <a:lnSpc>
                <a:spcPts val="2000"/>
              </a:lnSpc>
            </a:pPr>
            <a:r>
              <a:rPr lang="en-US" sz="2000" dirty="0">
                <a:latin typeface="+mj-lt"/>
              </a:rPr>
              <a:t>Responsiveness </a:t>
            </a:r>
          </a:p>
          <a:p>
            <a:pPr>
              <a:lnSpc>
                <a:spcPts val="2000"/>
              </a:lnSpc>
            </a:pPr>
            <a:r>
              <a:rPr lang="en-US" sz="2000" dirty="0">
                <a:latin typeface="+mj-lt"/>
              </a:rPr>
              <a:t>Gestalt (distinctive shape, separate from environment) </a:t>
            </a:r>
          </a:p>
          <a:p>
            <a:pPr>
              <a:lnSpc>
                <a:spcPts val="2000"/>
              </a:lnSpc>
            </a:pPr>
            <a:r>
              <a:rPr lang="en-US" sz="2000" dirty="0">
                <a:latin typeface="+mj-lt"/>
              </a:rPr>
              <a:t>Growth </a:t>
            </a:r>
          </a:p>
          <a:p>
            <a:pPr>
              <a:lnSpc>
                <a:spcPts val="2000"/>
              </a:lnSpc>
            </a:pPr>
            <a:r>
              <a:rPr lang="en-US" sz="2000" dirty="0">
                <a:latin typeface="+mj-lt"/>
              </a:rPr>
              <a:t>Reproduction with variation - Ability to evolve </a:t>
            </a:r>
          </a:p>
          <a:p>
            <a:pPr marL="0" indent="0">
              <a:buNone/>
            </a:pPr>
            <a:endParaRPr lang="en-US" sz="2000" dirty="0"/>
          </a:p>
          <a:p>
            <a:pPr marL="0" indent="0">
              <a:buNone/>
            </a:pPr>
            <a:r>
              <a:rPr lang="en-US" sz="2000" dirty="0">
                <a:latin typeface="+mj-lt"/>
              </a:rPr>
              <a:t>A more modern definitions of life is in Daniel </a:t>
            </a:r>
            <a:r>
              <a:rPr lang="en-US" sz="2000" dirty="0" err="1">
                <a:latin typeface="+mj-lt"/>
              </a:rPr>
              <a:t>Koshland’s</a:t>
            </a:r>
            <a:r>
              <a:rPr lang="en-US" sz="2000" dirty="0">
                <a:latin typeface="+mj-lt"/>
              </a:rPr>
              <a:t> essay </a:t>
            </a:r>
            <a:r>
              <a:rPr lang="en-US" sz="2000" dirty="0">
                <a:solidFill>
                  <a:srgbClr val="0070C0"/>
                </a:solidFill>
                <a:latin typeface="+mj-lt"/>
                <a:hlinkClick r:id="rId2">
                  <a:extLst>
                    <a:ext uri="{A12FA001-AC4F-418D-AE19-62706E023703}">
                      <ahyp:hlinkClr xmlns:ahyp="http://schemas.microsoft.com/office/drawing/2018/hyperlinkcolor" val="tx"/>
                    </a:ext>
                  </a:extLst>
                </a:hlinkClick>
              </a:rPr>
              <a:t>The Seven Pillars of Life</a:t>
            </a:r>
            <a:r>
              <a:rPr lang="en-US" sz="2000" dirty="0">
                <a:latin typeface="+mj-lt"/>
              </a:rPr>
              <a:t>; however, this does not go much beyond the traditional multi-point characterization.  </a:t>
            </a:r>
          </a:p>
          <a:p>
            <a:pPr marL="0" indent="0">
              <a:buNone/>
            </a:pPr>
            <a:endParaRPr lang="en-US" sz="2000" dirty="0">
              <a:latin typeface="+mj-lt"/>
            </a:endParaRPr>
          </a:p>
          <a:p>
            <a:pPr marL="0" indent="0">
              <a:buNone/>
            </a:pPr>
            <a:r>
              <a:rPr lang="en-US" sz="2000" dirty="0">
                <a:latin typeface="+mj-lt"/>
              </a:rPr>
              <a:t>A problem is that these characteristics do not provide a definition.  This is like defining water by is properties, e.g. at 20 degree Celsius it is colorless liquid, does not smell ... . </a:t>
            </a:r>
          </a:p>
        </p:txBody>
      </p:sp>
    </p:spTree>
    <p:extLst>
      <p:ext uri="{BB962C8B-B14F-4D97-AF65-F5344CB8AC3E}">
        <p14:creationId xmlns:p14="http://schemas.microsoft.com/office/powerpoint/2010/main" val="2429070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C401C8-B601-F34E-AD8E-4FB1C5A1A484}"/>
              </a:ext>
            </a:extLst>
          </p:cNvPr>
          <p:cNvSpPr>
            <a:spLocks noGrp="1"/>
          </p:cNvSpPr>
          <p:nvPr>
            <p:ph idx="1"/>
          </p:nvPr>
        </p:nvSpPr>
        <p:spPr>
          <a:xfrm>
            <a:off x="659295" y="748708"/>
            <a:ext cx="10515600" cy="4351338"/>
          </a:xfrm>
        </p:spPr>
        <p:txBody>
          <a:bodyPr/>
          <a:lstStyle/>
          <a:p>
            <a:pPr marL="0" indent="0">
              <a:buNone/>
            </a:pPr>
            <a:r>
              <a:rPr lang="en-US" dirty="0"/>
              <a:t>A minor problem is that individual organism often do not (or no longer) fulfill these criteria.  </a:t>
            </a:r>
          </a:p>
          <a:p>
            <a:pPr marL="0" indent="0">
              <a:buNone/>
            </a:pPr>
            <a:endParaRPr lang="en-US" dirty="0"/>
          </a:p>
          <a:p>
            <a:pPr marL="0" indent="0">
              <a:buNone/>
            </a:pPr>
            <a:r>
              <a:rPr lang="en-US" dirty="0"/>
              <a:t>A frequent comment is that according to this “definition” inhabitants of a retirement home would not be considered alive, because they no longer reproduce.    If these criteria are used, they need to be applied to the whole group to which an individual belongs.   </a:t>
            </a:r>
          </a:p>
        </p:txBody>
      </p:sp>
    </p:spTree>
    <p:extLst>
      <p:ext uri="{BB962C8B-B14F-4D97-AF65-F5344CB8AC3E}">
        <p14:creationId xmlns:p14="http://schemas.microsoft.com/office/powerpoint/2010/main" val="870555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41442-1EB3-8444-A6B0-34E067A7AC47}"/>
              </a:ext>
            </a:extLst>
          </p:cNvPr>
          <p:cNvSpPr>
            <a:spLocks noGrp="1"/>
          </p:cNvSpPr>
          <p:nvPr>
            <p:ph type="title"/>
          </p:nvPr>
        </p:nvSpPr>
        <p:spPr>
          <a:xfrm>
            <a:off x="357809" y="365125"/>
            <a:ext cx="11748051" cy="1325563"/>
          </a:xfrm>
        </p:spPr>
        <p:txBody>
          <a:bodyPr/>
          <a:lstStyle/>
          <a:p>
            <a:r>
              <a:rPr lang="en-US" dirty="0"/>
              <a:t>Life as a system that can evolve by natural selection</a:t>
            </a:r>
          </a:p>
        </p:txBody>
      </p:sp>
      <p:sp>
        <p:nvSpPr>
          <p:cNvPr id="3" name="Content Placeholder 2">
            <a:extLst>
              <a:ext uri="{FF2B5EF4-FFF2-40B4-BE49-F238E27FC236}">
                <a16:creationId xmlns:a16="http://schemas.microsoft.com/office/drawing/2014/main" id="{13B5107E-D1EA-464D-8ED6-295288100B33}"/>
              </a:ext>
            </a:extLst>
          </p:cNvPr>
          <p:cNvSpPr>
            <a:spLocks noGrp="1"/>
          </p:cNvSpPr>
          <p:nvPr>
            <p:ph idx="1"/>
          </p:nvPr>
        </p:nvSpPr>
        <p:spPr>
          <a:xfrm>
            <a:off x="300447" y="1785618"/>
            <a:ext cx="8048457" cy="4351338"/>
          </a:xfrm>
        </p:spPr>
        <p:txBody>
          <a:bodyPr>
            <a:normAutofit/>
          </a:bodyPr>
          <a:lstStyle/>
          <a:p>
            <a:pPr lvl="0"/>
            <a:r>
              <a:rPr lang="en-US" sz="2600" dirty="0">
                <a:solidFill>
                  <a:prstClr val="black"/>
                </a:solidFill>
              </a:rPr>
              <a:t>NASA adopted the following working definition: </a:t>
            </a:r>
          </a:p>
          <a:p>
            <a:pPr marL="0" lvl="0" indent="0">
              <a:buNone/>
            </a:pPr>
            <a:r>
              <a:rPr lang="en-US" sz="2600" dirty="0">
                <a:solidFill>
                  <a:prstClr val="black"/>
                </a:solidFill>
              </a:rPr>
              <a:t>    “</a:t>
            </a:r>
            <a:r>
              <a:rPr lang="en-US" sz="3200" i="1" dirty="0">
                <a:solidFill>
                  <a:prstClr val="black"/>
                </a:solidFill>
                <a:latin typeface="Calibri Light" panose="020F0302020204030204"/>
              </a:rPr>
              <a:t>life is a self-sustaining system capable of Darwinian evolution</a:t>
            </a:r>
            <a:r>
              <a:rPr lang="en-US" sz="2600" dirty="0">
                <a:solidFill>
                  <a:prstClr val="black"/>
                </a:solidFill>
              </a:rPr>
              <a:t>”</a:t>
            </a:r>
          </a:p>
          <a:p>
            <a:pPr marL="0" lvl="0" indent="0">
              <a:buNone/>
            </a:pPr>
            <a:endParaRPr lang="en-US" sz="2600" dirty="0">
              <a:solidFill>
                <a:prstClr val="black"/>
              </a:solidFill>
            </a:endParaRPr>
          </a:p>
          <a:p>
            <a:pPr marL="0" lvl="0" indent="0">
              <a:buNone/>
            </a:pPr>
            <a:r>
              <a:rPr lang="en-US" sz="2600" dirty="0">
                <a:solidFill>
                  <a:prstClr val="black"/>
                </a:solidFill>
              </a:rPr>
              <a:t>See </a:t>
            </a:r>
            <a:r>
              <a:rPr lang="en-US" sz="2600" dirty="0">
                <a:solidFill>
                  <a:prstClr val="black"/>
                </a:solidFill>
                <a:hlinkClick r:id="rId2">
                  <a:extLst>
                    <a:ext uri="{A12FA001-AC4F-418D-AE19-62706E023703}">
                      <ahyp:hlinkClr xmlns:ahyp="http://schemas.microsoft.com/office/drawing/2018/hyperlinkcolor" val="tx"/>
                    </a:ext>
                  </a:extLst>
                </a:hlinkClick>
              </a:rPr>
              <a:t>here</a:t>
            </a:r>
            <a:r>
              <a:rPr lang="en-US" sz="2600" dirty="0">
                <a:solidFill>
                  <a:prstClr val="black"/>
                </a:solidFill>
              </a:rPr>
              <a:t> for an interview with Gerald Joyce</a:t>
            </a:r>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080F93E4-7535-7D4A-9381-88BCCF1A04AD}"/>
              </a:ext>
            </a:extLst>
          </p:cNvPr>
          <p:cNvPicPr>
            <a:picLocks noChangeAspect="1"/>
          </p:cNvPicPr>
          <p:nvPr/>
        </p:nvPicPr>
        <p:blipFill>
          <a:blip r:embed="rId3"/>
          <a:stretch>
            <a:fillRect/>
          </a:stretch>
        </p:blipFill>
        <p:spPr>
          <a:xfrm>
            <a:off x="8348904" y="1334530"/>
            <a:ext cx="3595108" cy="5392662"/>
          </a:xfrm>
          <a:prstGeom prst="rect">
            <a:avLst/>
          </a:prstGeom>
        </p:spPr>
      </p:pic>
      <p:sp>
        <p:nvSpPr>
          <p:cNvPr id="5" name="TextBox 4">
            <a:extLst>
              <a:ext uri="{FF2B5EF4-FFF2-40B4-BE49-F238E27FC236}">
                <a16:creationId xmlns:a16="http://schemas.microsoft.com/office/drawing/2014/main" id="{44D56BB1-C693-AB4A-851A-2C88931E9618}"/>
              </a:ext>
            </a:extLst>
          </p:cNvPr>
          <p:cNvSpPr txBox="1"/>
          <p:nvPr/>
        </p:nvSpPr>
        <p:spPr>
          <a:xfrm>
            <a:off x="5592603" y="6136956"/>
            <a:ext cx="3013146" cy="646331"/>
          </a:xfrm>
          <a:prstGeom prst="rect">
            <a:avLst/>
          </a:prstGeom>
          <a:noFill/>
        </p:spPr>
        <p:txBody>
          <a:bodyPr wrap="square" rtlCol="0">
            <a:spAutoFit/>
          </a:bodyPr>
          <a:lstStyle/>
          <a:p>
            <a:r>
              <a:rPr lang="en-US" dirty="0"/>
              <a:t>Image:</a:t>
            </a:r>
            <a:r>
              <a:rPr lang="en-US" i="1" dirty="0"/>
              <a:t> BODY MICROBES</a:t>
            </a:r>
            <a:r>
              <a:rPr lang="en-US" dirty="0"/>
              <a:t>, by </a:t>
            </a:r>
            <a:r>
              <a:rPr lang="en-US" dirty="0">
                <a:hlinkClick r:id="rId4" tooltip="About Bruno Vergauwen"/>
              </a:rPr>
              <a:t>Bruno Vergauwen</a:t>
            </a:r>
            <a:r>
              <a:rPr lang="en-US" dirty="0"/>
              <a:t>.</a:t>
            </a:r>
          </a:p>
        </p:txBody>
      </p:sp>
    </p:spTree>
    <p:extLst>
      <p:ext uri="{BB962C8B-B14F-4D97-AF65-F5344CB8AC3E}">
        <p14:creationId xmlns:p14="http://schemas.microsoft.com/office/powerpoint/2010/main" val="3322931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F5CEC-2F8F-D549-8835-C38C43F998E9}"/>
              </a:ext>
            </a:extLst>
          </p:cNvPr>
          <p:cNvSpPr>
            <a:spLocks noGrp="1"/>
          </p:cNvSpPr>
          <p:nvPr>
            <p:ph type="title"/>
          </p:nvPr>
        </p:nvSpPr>
        <p:spPr>
          <a:xfrm>
            <a:off x="301487" y="0"/>
            <a:ext cx="10515600" cy="1325563"/>
          </a:xfrm>
        </p:spPr>
        <p:txBody>
          <a:bodyPr/>
          <a:lstStyle/>
          <a:p>
            <a:r>
              <a:rPr lang="en-US" dirty="0"/>
              <a:t>What does Darwinian evolution, or evolution by natural selection mean?  </a:t>
            </a:r>
          </a:p>
        </p:txBody>
      </p:sp>
      <p:sp>
        <p:nvSpPr>
          <p:cNvPr id="3" name="Content Placeholder 2">
            <a:extLst>
              <a:ext uri="{FF2B5EF4-FFF2-40B4-BE49-F238E27FC236}">
                <a16:creationId xmlns:a16="http://schemas.microsoft.com/office/drawing/2014/main" id="{F2EC60D9-C8FE-B341-89B6-2C1C1B22E375}"/>
              </a:ext>
            </a:extLst>
          </p:cNvPr>
          <p:cNvSpPr>
            <a:spLocks noGrp="1"/>
          </p:cNvSpPr>
          <p:nvPr>
            <p:ph idx="1"/>
          </p:nvPr>
        </p:nvSpPr>
        <p:spPr>
          <a:xfrm>
            <a:off x="838200" y="1461052"/>
            <a:ext cx="10515600" cy="5396947"/>
          </a:xfrm>
        </p:spPr>
        <p:txBody>
          <a:bodyPr>
            <a:normAutofit fontScale="62500" lnSpcReduction="20000"/>
          </a:bodyPr>
          <a:lstStyle/>
          <a:p>
            <a:pPr marL="0" indent="0">
              <a:lnSpc>
                <a:spcPct val="120000"/>
              </a:lnSpc>
              <a:buNone/>
            </a:pPr>
            <a:r>
              <a:rPr lang="en-US" dirty="0">
                <a:latin typeface="+mj-lt"/>
              </a:rPr>
              <a:t>From Darwin’s </a:t>
            </a:r>
            <a:r>
              <a:rPr lang="en-US" dirty="0">
                <a:latin typeface="+mj-lt"/>
                <a:hlinkClick r:id="rId2"/>
              </a:rPr>
              <a:t>origin of species</a:t>
            </a:r>
            <a:r>
              <a:rPr lang="en-US" dirty="0">
                <a:latin typeface="+mj-lt"/>
              </a:rPr>
              <a:t>: </a:t>
            </a:r>
          </a:p>
          <a:p>
            <a:pPr marL="0" indent="0">
              <a:lnSpc>
                <a:spcPct val="120000"/>
              </a:lnSpc>
              <a:buNone/>
            </a:pPr>
            <a:r>
              <a:rPr lang="en-US" dirty="0">
                <a:latin typeface="+mj-lt"/>
              </a:rPr>
              <a:t>If during the long course of ages and under varying conditions of life, </a:t>
            </a:r>
            <a:r>
              <a:rPr lang="en-US" b="1" dirty="0">
                <a:latin typeface="+mj-lt"/>
              </a:rPr>
              <a:t>organic beings vary </a:t>
            </a:r>
            <a:r>
              <a:rPr lang="en-US" dirty="0">
                <a:latin typeface="+mj-lt"/>
              </a:rPr>
              <a:t>at all in the several parts of their </a:t>
            </a:r>
            <a:r>
              <a:rPr lang="en-US" dirty="0" err="1">
                <a:latin typeface="+mj-lt"/>
              </a:rPr>
              <a:t>organisation</a:t>
            </a:r>
            <a:r>
              <a:rPr lang="en-US" dirty="0">
                <a:latin typeface="+mj-lt"/>
              </a:rPr>
              <a:t>, and I think this cannot be disputed; if there be, owing to the high geometrical powers of increase of each species, at some age, season, or year, a </a:t>
            </a:r>
            <a:r>
              <a:rPr lang="en-US" b="1" dirty="0">
                <a:latin typeface="+mj-lt"/>
              </a:rPr>
              <a:t>severe struggle for life</a:t>
            </a:r>
            <a:r>
              <a:rPr lang="en-US" dirty="0">
                <a:latin typeface="+mj-lt"/>
              </a:rPr>
              <a:t>, and this certainly cannot be disputed; then, considering the infinite complexity of the relations of all organic beings to each other and to their conditions of existence, causing an infinite diversity in structure, constitution, and habits, to be advantageous to them, I think it would be a most extraordinary fact if no </a:t>
            </a:r>
            <a:r>
              <a:rPr lang="en-US" b="1" dirty="0">
                <a:latin typeface="+mj-lt"/>
              </a:rPr>
              <a:t>variation</a:t>
            </a:r>
            <a:r>
              <a:rPr lang="en-US" dirty="0">
                <a:latin typeface="+mj-lt"/>
              </a:rPr>
              <a:t> ever had </a:t>
            </a:r>
            <a:r>
              <a:rPr lang="en-US" b="1" dirty="0">
                <a:latin typeface="+mj-lt"/>
              </a:rPr>
              <a:t>occurred useful to each being's own welfare</a:t>
            </a:r>
            <a:r>
              <a:rPr lang="en-US" dirty="0">
                <a:latin typeface="+mj-lt"/>
              </a:rPr>
              <a:t>, in the same way as so many variations have occurred useful to man. But if variations useful to any organic being do occur, assuredly individuals thus </a:t>
            </a:r>
            <a:r>
              <a:rPr lang="en-US" dirty="0" err="1">
                <a:latin typeface="+mj-lt"/>
              </a:rPr>
              <a:t>characterised</a:t>
            </a:r>
            <a:r>
              <a:rPr lang="en-US" dirty="0">
                <a:latin typeface="+mj-lt"/>
              </a:rPr>
              <a:t> will have the best chance of being </a:t>
            </a:r>
            <a:r>
              <a:rPr lang="en-US" b="1" dirty="0">
                <a:latin typeface="+mj-lt"/>
              </a:rPr>
              <a:t>preserved in the struggle for life</a:t>
            </a:r>
            <a:r>
              <a:rPr lang="en-US" dirty="0">
                <a:latin typeface="+mj-lt"/>
              </a:rPr>
              <a:t>; and from the </a:t>
            </a:r>
            <a:r>
              <a:rPr lang="en-US" b="1" dirty="0">
                <a:latin typeface="+mj-lt"/>
              </a:rPr>
              <a:t>strong principle of inheritance </a:t>
            </a:r>
            <a:r>
              <a:rPr lang="en-US" dirty="0">
                <a:latin typeface="+mj-lt"/>
              </a:rPr>
              <a:t>they will tend to produce offspring similarly </a:t>
            </a:r>
            <a:r>
              <a:rPr lang="en-US" dirty="0" err="1">
                <a:latin typeface="+mj-lt"/>
              </a:rPr>
              <a:t>characterised</a:t>
            </a:r>
            <a:r>
              <a:rPr lang="en-US" dirty="0">
                <a:latin typeface="+mj-lt"/>
              </a:rPr>
              <a:t>. </a:t>
            </a:r>
            <a:r>
              <a:rPr lang="en-US" b="1" dirty="0">
                <a:latin typeface="+mj-lt"/>
              </a:rPr>
              <a:t>This principle of preservation, I have called, for the sake of brevity, Natural Selection. </a:t>
            </a:r>
            <a:br>
              <a:rPr lang="en-US" b="1" dirty="0">
                <a:latin typeface="+mj-lt"/>
              </a:rPr>
            </a:br>
            <a:r>
              <a:rPr lang="en-US" dirty="0">
                <a:latin typeface="+mj-lt"/>
              </a:rPr>
              <a:t>... </a:t>
            </a:r>
          </a:p>
          <a:p>
            <a:pPr marL="0" indent="0">
              <a:lnSpc>
                <a:spcPct val="120000"/>
              </a:lnSpc>
              <a:buNone/>
            </a:pPr>
            <a:r>
              <a:rPr lang="en-US" dirty="0">
                <a:latin typeface="+mj-lt"/>
              </a:rPr>
              <a:t>Amongst many animals, sexual selection will give its aid to ordinary selection, by assuring to the most vigorous and best adapted males the greatest number of offspring. Sexual selection will also give characters useful to the males alone, in their struggles with other males.</a:t>
            </a:r>
          </a:p>
        </p:txBody>
      </p:sp>
    </p:spTree>
    <p:extLst>
      <p:ext uri="{BB962C8B-B14F-4D97-AF65-F5344CB8AC3E}">
        <p14:creationId xmlns:p14="http://schemas.microsoft.com/office/powerpoint/2010/main" val="2636048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06EFF-0CF6-D647-9DF6-ACEABB53C17A}"/>
              </a:ext>
            </a:extLst>
          </p:cNvPr>
          <p:cNvSpPr>
            <a:spLocks noGrp="1"/>
          </p:cNvSpPr>
          <p:nvPr>
            <p:ph type="title"/>
          </p:nvPr>
        </p:nvSpPr>
        <p:spPr>
          <a:xfrm>
            <a:off x="838200" y="424760"/>
            <a:ext cx="10515600" cy="2437710"/>
          </a:xfrm>
        </p:spPr>
        <p:txBody>
          <a:bodyPr>
            <a:normAutofit fontScale="90000"/>
          </a:bodyPr>
          <a:lstStyle/>
          <a:p>
            <a:r>
              <a:rPr lang="en-US" dirty="0"/>
              <a:t>Under which conditions does “natural selection occur? </a:t>
            </a:r>
            <a:br>
              <a:rPr lang="en-US" dirty="0"/>
            </a:br>
            <a:r>
              <a:rPr lang="en-US" dirty="0"/>
              <a:t>Or, which ingredients would a genetic algorithm need to have to work in a computer?     </a:t>
            </a:r>
          </a:p>
        </p:txBody>
      </p:sp>
    </p:spTree>
    <p:extLst>
      <p:ext uri="{BB962C8B-B14F-4D97-AF65-F5344CB8AC3E}">
        <p14:creationId xmlns:p14="http://schemas.microsoft.com/office/powerpoint/2010/main" val="563577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06EFF-0CF6-D647-9DF6-ACEABB53C17A}"/>
              </a:ext>
            </a:extLst>
          </p:cNvPr>
          <p:cNvSpPr>
            <a:spLocks noGrp="1"/>
          </p:cNvSpPr>
          <p:nvPr>
            <p:ph type="title"/>
          </p:nvPr>
        </p:nvSpPr>
        <p:spPr/>
        <p:txBody>
          <a:bodyPr/>
          <a:lstStyle/>
          <a:p>
            <a:r>
              <a:rPr lang="en-US" dirty="0"/>
              <a:t>Under which conditions does “natural selection occur? </a:t>
            </a:r>
          </a:p>
        </p:txBody>
      </p:sp>
      <p:sp>
        <p:nvSpPr>
          <p:cNvPr id="3" name="Content Placeholder 2">
            <a:extLst>
              <a:ext uri="{FF2B5EF4-FFF2-40B4-BE49-F238E27FC236}">
                <a16:creationId xmlns:a16="http://schemas.microsoft.com/office/drawing/2014/main" id="{F6D3CF96-3AF8-CB46-B4D6-639ABFD02C74}"/>
              </a:ext>
            </a:extLst>
          </p:cNvPr>
          <p:cNvSpPr>
            <a:spLocks noGrp="1"/>
          </p:cNvSpPr>
          <p:nvPr>
            <p:ph idx="1"/>
          </p:nvPr>
        </p:nvSpPr>
        <p:spPr/>
        <p:txBody>
          <a:bodyPr/>
          <a:lstStyle/>
          <a:p>
            <a:r>
              <a:rPr lang="en-US" dirty="0"/>
              <a:t>Offspring shows variation</a:t>
            </a:r>
          </a:p>
          <a:p>
            <a:r>
              <a:rPr lang="en-US" dirty="0"/>
              <a:t>At least some of this variation is inherited</a:t>
            </a:r>
          </a:p>
          <a:p>
            <a:r>
              <a:rPr lang="en-US" dirty="0"/>
              <a:t>More offspring than necessary for replacement resulting in a “struggle for life”</a:t>
            </a:r>
          </a:p>
          <a:p>
            <a:r>
              <a:rPr lang="en-US" dirty="0"/>
              <a:t>=&gt; Survival of the fittest </a:t>
            </a:r>
          </a:p>
        </p:txBody>
      </p:sp>
    </p:spTree>
    <p:extLst>
      <p:ext uri="{BB962C8B-B14F-4D97-AF65-F5344CB8AC3E}">
        <p14:creationId xmlns:p14="http://schemas.microsoft.com/office/powerpoint/2010/main" val="1176920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41442-1EB3-8444-A6B0-34E067A7AC47}"/>
              </a:ext>
            </a:extLst>
          </p:cNvPr>
          <p:cNvSpPr>
            <a:spLocks noGrp="1"/>
          </p:cNvSpPr>
          <p:nvPr>
            <p:ph type="title"/>
          </p:nvPr>
        </p:nvSpPr>
        <p:spPr>
          <a:xfrm>
            <a:off x="357809" y="124512"/>
            <a:ext cx="11748051" cy="1325563"/>
          </a:xfrm>
        </p:spPr>
        <p:txBody>
          <a:bodyPr/>
          <a:lstStyle/>
          <a:p>
            <a:r>
              <a:rPr lang="en-US" dirty="0"/>
              <a:t>Life as a system that can evolve by natural selection</a:t>
            </a:r>
          </a:p>
        </p:txBody>
      </p:sp>
      <p:sp>
        <p:nvSpPr>
          <p:cNvPr id="3" name="Content Placeholder 2">
            <a:extLst>
              <a:ext uri="{FF2B5EF4-FFF2-40B4-BE49-F238E27FC236}">
                <a16:creationId xmlns:a16="http://schemas.microsoft.com/office/drawing/2014/main" id="{13B5107E-D1EA-464D-8ED6-295288100B33}"/>
              </a:ext>
            </a:extLst>
          </p:cNvPr>
          <p:cNvSpPr>
            <a:spLocks noGrp="1"/>
          </p:cNvSpPr>
          <p:nvPr>
            <p:ph idx="1"/>
          </p:nvPr>
        </p:nvSpPr>
        <p:spPr>
          <a:xfrm>
            <a:off x="440635" y="1875321"/>
            <a:ext cx="7361582" cy="4351338"/>
          </a:xfrm>
        </p:spPr>
        <p:txBody>
          <a:bodyPr>
            <a:normAutofit/>
          </a:bodyPr>
          <a:lstStyle/>
          <a:p>
            <a:r>
              <a:rPr lang="en-US" sz="2400" dirty="0">
                <a:latin typeface="+mj-lt"/>
              </a:rPr>
              <a:t>NASA adopted the following working definition: </a:t>
            </a:r>
          </a:p>
          <a:p>
            <a:pPr marL="0" indent="0">
              <a:buNone/>
            </a:pPr>
            <a:r>
              <a:rPr lang="en-US" sz="2400" dirty="0">
                <a:latin typeface="+mj-lt"/>
              </a:rPr>
              <a:t>    “</a:t>
            </a:r>
            <a:r>
              <a:rPr lang="en-US" sz="2400" i="1" dirty="0">
                <a:latin typeface="+mj-lt"/>
              </a:rPr>
              <a:t>life is a self-sustaining system capable of Darwinian evolution</a:t>
            </a:r>
            <a:r>
              <a:rPr lang="en-US" sz="2400" dirty="0">
                <a:latin typeface="+mj-lt"/>
              </a:rPr>
              <a:t>”</a:t>
            </a:r>
          </a:p>
          <a:p>
            <a:pPr marL="0" indent="0">
              <a:buNone/>
            </a:pPr>
            <a:r>
              <a:rPr lang="en-US" sz="2400" dirty="0">
                <a:latin typeface="+mj-lt"/>
              </a:rPr>
              <a:t>See </a:t>
            </a:r>
            <a:r>
              <a:rPr lang="en-US" sz="2400" dirty="0">
                <a:latin typeface="+mj-lt"/>
                <a:hlinkClick r:id="rId2"/>
              </a:rPr>
              <a:t>here</a:t>
            </a:r>
            <a:r>
              <a:rPr lang="en-US" sz="2400" dirty="0">
                <a:latin typeface="+mj-lt"/>
              </a:rPr>
              <a:t> for an interview with Gerald Joyce</a:t>
            </a:r>
          </a:p>
          <a:p>
            <a:pPr marL="0" indent="0">
              <a:buNone/>
            </a:pPr>
            <a:endParaRPr lang="en-US" sz="2400" dirty="0">
              <a:latin typeface="+mj-lt"/>
            </a:endParaRPr>
          </a:p>
          <a:p>
            <a:pPr marL="0" indent="0">
              <a:buNone/>
            </a:pPr>
            <a:r>
              <a:rPr lang="en-US" sz="2400" dirty="0">
                <a:latin typeface="+mj-lt"/>
              </a:rPr>
              <a:t>Again, one problem is that all living organisms are embedded in an ecological network, and without interactions to other organisms, they would not continue to live.  (E.g., animals need food, plants rely on bacteria and fungi ...)</a:t>
            </a:r>
          </a:p>
          <a:p>
            <a:pPr marL="0" indent="0">
              <a:buNone/>
            </a:pPr>
            <a:endParaRPr lang="en-US" sz="2400" dirty="0">
              <a:latin typeface="+mj-lt"/>
            </a:endParaRPr>
          </a:p>
          <a:p>
            <a:pPr marL="0" indent="0">
              <a:buNone/>
            </a:pPr>
            <a:endParaRPr lang="en-US" dirty="0"/>
          </a:p>
        </p:txBody>
      </p:sp>
      <p:pic>
        <p:nvPicPr>
          <p:cNvPr id="4" name="Picture 3">
            <a:extLst>
              <a:ext uri="{FF2B5EF4-FFF2-40B4-BE49-F238E27FC236}">
                <a16:creationId xmlns:a16="http://schemas.microsoft.com/office/drawing/2014/main" id="{080F93E4-7535-7D4A-9381-88BCCF1A04AD}"/>
              </a:ext>
            </a:extLst>
          </p:cNvPr>
          <p:cNvPicPr>
            <a:picLocks noChangeAspect="1"/>
          </p:cNvPicPr>
          <p:nvPr/>
        </p:nvPicPr>
        <p:blipFill>
          <a:blip r:embed="rId3"/>
          <a:stretch>
            <a:fillRect/>
          </a:stretch>
        </p:blipFill>
        <p:spPr>
          <a:xfrm>
            <a:off x="8348904" y="1334530"/>
            <a:ext cx="3595108" cy="5392662"/>
          </a:xfrm>
          <a:prstGeom prst="rect">
            <a:avLst/>
          </a:prstGeom>
        </p:spPr>
      </p:pic>
      <p:sp>
        <p:nvSpPr>
          <p:cNvPr id="5" name="TextBox 4">
            <a:extLst>
              <a:ext uri="{FF2B5EF4-FFF2-40B4-BE49-F238E27FC236}">
                <a16:creationId xmlns:a16="http://schemas.microsoft.com/office/drawing/2014/main" id="{44D56BB1-C693-AB4A-851A-2C88931E9618}"/>
              </a:ext>
            </a:extLst>
          </p:cNvPr>
          <p:cNvSpPr txBox="1"/>
          <p:nvPr/>
        </p:nvSpPr>
        <p:spPr>
          <a:xfrm>
            <a:off x="5582893" y="6005574"/>
            <a:ext cx="3013146" cy="646331"/>
          </a:xfrm>
          <a:prstGeom prst="rect">
            <a:avLst/>
          </a:prstGeom>
          <a:noFill/>
        </p:spPr>
        <p:txBody>
          <a:bodyPr wrap="square" rtlCol="0">
            <a:spAutoFit/>
          </a:bodyPr>
          <a:lstStyle/>
          <a:p>
            <a:r>
              <a:rPr lang="en-US" dirty="0"/>
              <a:t>Image:</a:t>
            </a:r>
            <a:r>
              <a:rPr lang="en-US" i="1" dirty="0"/>
              <a:t> BODY MICROBES</a:t>
            </a:r>
            <a:r>
              <a:rPr lang="en-US" dirty="0"/>
              <a:t>, by </a:t>
            </a:r>
            <a:r>
              <a:rPr lang="en-US" dirty="0">
                <a:hlinkClick r:id="rId4" tooltip="About Bruno Vergauwen"/>
              </a:rPr>
              <a:t>Bruno Vergauwen</a:t>
            </a:r>
            <a:r>
              <a:rPr lang="en-US" dirty="0"/>
              <a:t>.</a:t>
            </a:r>
          </a:p>
        </p:txBody>
      </p:sp>
    </p:spTree>
    <p:extLst>
      <p:ext uri="{BB962C8B-B14F-4D97-AF65-F5344CB8AC3E}">
        <p14:creationId xmlns:p14="http://schemas.microsoft.com/office/powerpoint/2010/main" val="1539972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1977</TotalTime>
  <Words>1484</Words>
  <Application>Microsoft Macintosh PowerPoint</Application>
  <PresentationFormat>Widescreen</PresentationFormat>
  <Paragraphs>91</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MCB 3421 Class 4 - 2021</vt:lpstr>
      <vt:lpstr>Traditionally life was defined by criteria / characteristics that all living system possess</vt:lpstr>
      <vt:lpstr>Traditionally life was defined by criteria / characteristics that all living system possess:  </vt:lpstr>
      <vt:lpstr>PowerPoint Presentation</vt:lpstr>
      <vt:lpstr>Life as a system that can evolve by natural selection</vt:lpstr>
      <vt:lpstr>What does Darwinian evolution, or evolution by natural selection mean?  </vt:lpstr>
      <vt:lpstr>Under which conditions does “natural selection occur?  Or, which ingredients would a genetic algorithm need to have to work in a computer?     </vt:lpstr>
      <vt:lpstr>Under which conditions does “natural selection occur? </vt:lpstr>
      <vt:lpstr>Life as a system that can evolve by natural selection</vt:lpstr>
      <vt:lpstr>Gaia Hypothesis Lynn Margulis, James Lovelock  </vt:lpstr>
      <vt:lpstr>Contemplate the question if a virus is alive.  </vt:lpstr>
      <vt:lpstr>Are viruses alive?  </vt:lpstr>
      <vt:lpstr>Feedback loops in Gaia can stabilize the biosphere</vt:lpstr>
      <vt:lpstr>Climate regulation by algae</vt:lpstr>
      <vt:lpstr>Gaia will not solve our problems</vt:lpstr>
      <vt:lpstr>It’s The Song Not The Singer (ITSNTS) </vt:lpstr>
      <vt:lpstr> Images  of  Gaia</vt:lpstr>
      <vt:lpstr>The Medea Hypothesis</vt:lpstr>
      <vt:lpstr>Other related items to think about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MCB 3421 Class 4 2020</dc:title>
  <dc:creator>Gogarten, J. Peter</dc:creator>
  <cp:lastModifiedBy>Gogarten, J. Peter</cp:lastModifiedBy>
  <cp:revision>22</cp:revision>
  <dcterms:created xsi:type="dcterms:W3CDTF">2020-09-13T18:31:12Z</dcterms:created>
  <dcterms:modified xsi:type="dcterms:W3CDTF">2021-09-12T21:55:55Z</dcterms:modified>
</cp:coreProperties>
</file>