
<file path=[Content_Types].xml><?xml version="1.0" encoding="utf-8"?>
<Types xmlns="http://schemas.openxmlformats.org/package/2006/content-types">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61" r:id="rId2"/>
    <p:sldId id="257" r:id="rId3"/>
    <p:sldId id="258" r:id="rId4"/>
    <p:sldId id="259" r:id="rId5"/>
    <p:sldId id="260" r:id="rId6"/>
    <p:sldId id="271" r:id="rId7"/>
    <p:sldId id="272" r:id="rId8"/>
    <p:sldId id="273" r:id="rId9"/>
    <p:sldId id="274" r:id="rId10"/>
    <p:sldId id="275" r:id="rId11"/>
    <p:sldId id="276" r:id="rId12"/>
    <p:sldId id="277" r:id="rId13"/>
    <p:sldId id="263" r:id="rId14"/>
    <p:sldId id="262" r:id="rId15"/>
    <p:sldId id="264" r:id="rId16"/>
    <p:sldId id="265" r:id="rId17"/>
    <p:sldId id="266" r:id="rId18"/>
    <p:sldId id="267" r:id="rId19"/>
    <p:sldId id="268" r:id="rId20"/>
    <p:sldId id="269"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snapToObjects="1">
      <p:cViewPr varScale="1">
        <p:scale>
          <a:sx n="104" d="100"/>
          <a:sy n="104" d="100"/>
        </p:scale>
        <p:origin x="23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BF897-6470-254D-A4F7-78AD3B523758}" type="datetimeFigureOut">
              <a:rPr lang="en-US" smtClean="0"/>
              <a:t>9/11/21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CED9-9274-8642-B8F1-5DE4BB6B39D5}" type="slidenum">
              <a:rPr lang="en-US" smtClean="0"/>
              <a:t>‹#›</a:t>
            </a:fld>
            <a:endParaRPr lang="en-US"/>
          </a:p>
        </p:txBody>
      </p:sp>
    </p:spTree>
    <p:extLst>
      <p:ext uri="{BB962C8B-B14F-4D97-AF65-F5344CB8AC3E}">
        <p14:creationId xmlns:p14="http://schemas.microsoft.com/office/powerpoint/2010/main" val="2545269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233BEB0-572A-E849-9634-070D9F037F8B}" type="slidenum">
              <a:rPr lang="en-US" altLang="en-US" smtClean="0"/>
              <a:pPr>
                <a:defRPr/>
              </a:pPr>
              <a:t>13</a:t>
            </a:fld>
            <a:endParaRPr lang="en-US" altLang="en-US"/>
          </a:p>
        </p:txBody>
      </p:sp>
    </p:spTree>
    <p:extLst>
      <p:ext uri="{BB962C8B-B14F-4D97-AF65-F5344CB8AC3E}">
        <p14:creationId xmlns:p14="http://schemas.microsoft.com/office/powerpoint/2010/main" val="485148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DF0BB-0E2A-2749-85B4-B42EA205E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D85C98-2BCF-5243-B1DF-A39E34DB63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10EDE0-74F9-F74C-B48F-F0719DFC3043}"/>
              </a:ext>
            </a:extLst>
          </p:cNvPr>
          <p:cNvSpPr>
            <a:spLocks noGrp="1"/>
          </p:cNvSpPr>
          <p:nvPr>
            <p:ph type="dt" sz="half" idx="10"/>
          </p:nvPr>
        </p:nvSpPr>
        <p:spPr/>
        <p:txBody>
          <a:bodyPr/>
          <a:lstStyle/>
          <a:p>
            <a:fld id="{39A693BF-2C58-B54D-B5B9-1C0E6A143AC3}" type="datetimeFigureOut">
              <a:rPr lang="en-US" smtClean="0"/>
              <a:t>9/11/21</a:t>
            </a:fld>
            <a:endParaRPr lang="en-US"/>
          </a:p>
        </p:txBody>
      </p:sp>
      <p:sp>
        <p:nvSpPr>
          <p:cNvPr id="5" name="Footer Placeholder 4">
            <a:extLst>
              <a:ext uri="{FF2B5EF4-FFF2-40B4-BE49-F238E27FC236}">
                <a16:creationId xmlns:a16="http://schemas.microsoft.com/office/drawing/2014/main" id="{DCA9109A-6252-2B45-9194-29F316935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F2121-003E-D34C-9219-37896246235B}"/>
              </a:ext>
            </a:extLst>
          </p:cNvPr>
          <p:cNvSpPr>
            <a:spLocks noGrp="1"/>
          </p:cNvSpPr>
          <p:nvPr>
            <p:ph type="sldNum" sz="quarter" idx="12"/>
          </p:nvPr>
        </p:nvSpPr>
        <p:spPr/>
        <p:txBody>
          <a:bodyPr/>
          <a:lstStyle/>
          <a:p>
            <a:fld id="{D586007F-3ACF-0F48-9928-EBC64BCA4A10}" type="slidenum">
              <a:rPr lang="en-US" smtClean="0"/>
              <a:t>‹#›</a:t>
            </a:fld>
            <a:endParaRPr lang="en-US"/>
          </a:p>
        </p:txBody>
      </p:sp>
    </p:spTree>
    <p:extLst>
      <p:ext uri="{BB962C8B-B14F-4D97-AF65-F5344CB8AC3E}">
        <p14:creationId xmlns:p14="http://schemas.microsoft.com/office/powerpoint/2010/main" val="2877908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2C65-28DB-4140-9302-88B0131BFC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AD3E92-73AF-AE4C-B95B-82DC03A66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FEF50-E7CA-F74C-9958-F98FC8A0C929}"/>
              </a:ext>
            </a:extLst>
          </p:cNvPr>
          <p:cNvSpPr>
            <a:spLocks noGrp="1"/>
          </p:cNvSpPr>
          <p:nvPr>
            <p:ph type="dt" sz="half" idx="10"/>
          </p:nvPr>
        </p:nvSpPr>
        <p:spPr/>
        <p:txBody>
          <a:bodyPr/>
          <a:lstStyle/>
          <a:p>
            <a:fld id="{39A693BF-2C58-B54D-B5B9-1C0E6A143AC3}" type="datetimeFigureOut">
              <a:rPr lang="en-US" smtClean="0"/>
              <a:t>9/11/21</a:t>
            </a:fld>
            <a:endParaRPr lang="en-US"/>
          </a:p>
        </p:txBody>
      </p:sp>
      <p:sp>
        <p:nvSpPr>
          <p:cNvPr id="5" name="Footer Placeholder 4">
            <a:extLst>
              <a:ext uri="{FF2B5EF4-FFF2-40B4-BE49-F238E27FC236}">
                <a16:creationId xmlns:a16="http://schemas.microsoft.com/office/drawing/2014/main" id="{12F6331A-A1B0-F940-B365-5DB9CBC45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AC3C7-3C58-8D4B-9658-6038E832FF83}"/>
              </a:ext>
            </a:extLst>
          </p:cNvPr>
          <p:cNvSpPr>
            <a:spLocks noGrp="1"/>
          </p:cNvSpPr>
          <p:nvPr>
            <p:ph type="sldNum" sz="quarter" idx="12"/>
          </p:nvPr>
        </p:nvSpPr>
        <p:spPr/>
        <p:txBody>
          <a:bodyPr/>
          <a:lstStyle/>
          <a:p>
            <a:fld id="{D586007F-3ACF-0F48-9928-EBC64BCA4A10}" type="slidenum">
              <a:rPr lang="en-US" smtClean="0"/>
              <a:t>‹#›</a:t>
            </a:fld>
            <a:endParaRPr lang="en-US"/>
          </a:p>
        </p:txBody>
      </p:sp>
    </p:spTree>
    <p:extLst>
      <p:ext uri="{BB962C8B-B14F-4D97-AF65-F5344CB8AC3E}">
        <p14:creationId xmlns:p14="http://schemas.microsoft.com/office/powerpoint/2010/main" val="74708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EB3CE-8AD1-C543-A467-0D7C678E2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71E72-E054-8A4E-AE1D-17875BD2B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78B07-02C8-2343-BA33-5655ACD1D9D7}"/>
              </a:ext>
            </a:extLst>
          </p:cNvPr>
          <p:cNvSpPr>
            <a:spLocks noGrp="1"/>
          </p:cNvSpPr>
          <p:nvPr>
            <p:ph type="dt" sz="half" idx="10"/>
          </p:nvPr>
        </p:nvSpPr>
        <p:spPr/>
        <p:txBody>
          <a:bodyPr/>
          <a:lstStyle/>
          <a:p>
            <a:fld id="{39A693BF-2C58-B54D-B5B9-1C0E6A143AC3}" type="datetimeFigureOut">
              <a:rPr lang="en-US" smtClean="0"/>
              <a:t>9/11/21</a:t>
            </a:fld>
            <a:endParaRPr lang="en-US"/>
          </a:p>
        </p:txBody>
      </p:sp>
      <p:sp>
        <p:nvSpPr>
          <p:cNvPr id="5" name="Footer Placeholder 4">
            <a:extLst>
              <a:ext uri="{FF2B5EF4-FFF2-40B4-BE49-F238E27FC236}">
                <a16:creationId xmlns:a16="http://schemas.microsoft.com/office/drawing/2014/main" id="{CB37822B-2710-D44B-AA05-D4E1EB599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2C0FA-E275-6040-927F-DAE8871EF96E}"/>
              </a:ext>
            </a:extLst>
          </p:cNvPr>
          <p:cNvSpPr>
            <a:spLocks noGrp="1"/>
          </p:cNvSpPr>
          <p:nvPr>
            <p:ph type="sldNum" sz="quarter" idx="12"/>
          </p:nvPr>
        </p:nvSpPr>
        <p:spPr/>
        <p:txBody>
          <a:bodyPr/>
          <a:lstStyle/>
          <a:p>
            <a:fld id="{D586007F-3ACF-0F48-9928-EBC64BCA4A10}" type="slidenum">
              <a:rPr lang="en-US" smtClean="0"/>
              <a:t>‹#›</a:t>
            </a:fld>
            <a:endParaRPr lang="en-US"/>
          </a:p>
        </p:txBody>
      </p:sp>
    </p:spTree>
    <p:extLst>
      <p:ext uri="{BB962C8B-B14F-4D97-AF65-F5344CB8AC3E}">
        <p14:creationId xmlns:p14="http://schemas.microsoft.com/office/powerpoint/2010/main" val="209144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59A8-2041-A84D-9944-1D2EA7623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C5AF07-D45B-8041-AC30-742B065726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F164D-3DD0-BD4C-956A-67DA3A91C04E}"/>
              </a:ext>
            </a:extLst>
          </p:cNvPr>
          <p:cNvSpPr>
            <a:spLocks noGrp="1"/>
          </p:cNvSpPr>
          <p:nvPr>
            <p:ph type="dt" sz="half" idx="10"/>
          </p:nvPr>
        </p:nvSpPr>
        <p:spPr/>
        <p:txBody>
          <a:bodyPr/>
          <a:lstStyle/>
          <a:p>
            <a:fld id="{39A693BF-2C58-B54D-B5B9-1C0E6A143AC3}" type="datetimeFigureOut">
              <a:rPr lang="en-US" smtClean="0"/>
              <a:t>9/11/21</a:t>
            </a:fld>
            <a:endParaRPr lang="en-US"/>
          </a:p>
        </p:txBody>
      </p:sp>
      <p:sp>
        <p:nvSpPr>
          <p:cNvPr id="5" name="Footer Placeholder 4">
            <a:extLst>
              <a:ext uri="{FF2B5EF4-FFF2-40B4-BE49-F238E27FC236}">
                <a16:creationId xmlns:a16="http://schemas.microsoft.com/office/drawing/2014/main" id="{B3B1E6A0-732C-A843-BD09-C5F111819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0F9E0-49F3-F044-8276-0F7D5BF464A6}"/>
              </a:ext>
            </a:extLst>
          </p:cNvPr>
          <p:cNvSpPr>
            <a:spLocks noGrp="1"/>
          </p:cNvSpPr>
          <p:nvPr>
            <p:ph type="sldNum" sz="quarter" idx="12"/>
          </p:nvPr>
        </p:nvSpPr>
        <p:spPr/>
        <p:txBody>
          <a:bodyPr/>
          <a:lstStyle/>
          <a:p>
            <a:fld id="{D586007F-3ACF-0F48-9928-EBC64BCA4A10}" type="slidenum">
              <a:rPr lang="en-US" smtClean="0"/>
              <a:t>‹#›</a:t>
            </a:fld>
            <a:endParaRPr lang="en-US"/>
          </a:p>
        </p:txBody>
      </p:sp>
    </p:spTree>
    <p:extLst>
      <p:ext uri="{BB962C8B-B14F-4D97-AF65-F5344CB8AC3E}">
        <p14:creationId xmlns:p14="http://schemas.microsoft.com/office/powerpoint/2010/main" val="2804785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45B9-F7D0-D34C-9434-F108E4CB7F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02E3D6-32C6-D14E-ADB1-E934084728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259127-18F1-4448-BB12-E5C40AE3C6F6}"/>
              </a:ext>
            </a:extLst>
          </p:cNvPr>
          <p:cNvSpPr>
            <a:spLocks noGrp="1"/>
          </p:cNvSpPr>
          <p:nvPr>
            <p:ph type="dt" sz="half" idx="10"/>
          </p:nvPr>
        </p:nvSpPr>
        <p:spPr/>
        <p:txBody>
          <a:bodyPr/>
          <a:lstStyle/>
          <a:p>
            <a:fld id="{39A693BF-2C58-B54D-B5B9-1C0E6A143AC3}" type="datetimeFigureOut">
              <a:rPr lang="en-US" smtClean="0"/>
              <a:t>9/11/21</a:t>
            </a:fld>
            <a:endParaRPr lang="en-US"/>
          </a:p>
        </p:txBody>
      </p:sp>
      <p:sp>
        <p:nvSpPr>
          <p:cNvPr id="5" name="Footer Placeholder 4">
            <a:extLst>
              <a:ext uri="{FF2B5EF4-FFF2-40B4-BE49-F238E27FC236}">
                <a16:creationId xmlns:a16="http://schemas.microsoft.com/office/drawing/2014/main" id="{4D1CD53E-DA5D-E342-B7EF-78853F4F8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75506-3B39-1C4B-A67C-36FFA1E754C0}"/>
              </a:ext>
            </a:extLst>
          </p:cNvPr>
          <p:cNvSpPr>
            <a:spLocks noGrp="1"/>
          </p:cNvSpPr>
          <p:nvPr>
            <p:ph type="sldNum" sz="quarter" idx="12"/>
          </p:nvPr>
        </p:nvSpPr>
        <p:spPr/>
        <p:txBody>
          <a:bodyPr/>
          <a:lstStyle/>
          <a:p>
            <a:fld id="{D586007F-3ACF-0F48-9928-EBC64BCA4A10}" type="slidenum">
              <a:rPr lang="en-US" smtClean="0"/>
              <a:t>‹#›</a:t>
            </a:fld>
            <a:endParaRPr lang="en-US"/>
          </a:p>
        </p:txBody>
      </p:sp>
    </p:spTree>
    <p:extLst>
      <p:ext uri="{BB962C8B-B14F-4D97-AF65-F5344CB8AC3E}">
        <p14:creationId xmlns:p14="http://schemas.microsoft.com/office/powerpoint/2010/main" val="1202503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2446-5113-9244-ADBD-DFE9984C60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6E14A4-D3A0-6C4D-8D7F-5D97A5902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4ABDA-C109-0249-ADF4-D11BF01900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CD91CE-E8B0-0849-970C-3F8B0D98C96D}"/>
              </a:ext>
            </a:extLst>
          </p:cNvPr>
          <p:cNvSpPr>
            <a:spLocks noGrp="1"/>
          </p:cNvSpPr>
          <p:nvPr>
            <p:ph type="dt" sz="half" idx="10"/>
          </p:nvPr>
        </p:nvSpPr>
        <p:spPr/>
        <p:txBody>
          <a:bodyPr/>
          <a:lstStyle/>
          <a:p>
            <a:fld id="{39A693BF-2C58-B54D-B5B9-1C0E6A143AC3}" type="datetimeFigureOut">
              <a:rPr lang="en-US" smtClean="0"/>
              <a:t>9/11/21</a:t>
            </a:fld>
            <a:endParaRPr lang="en-US"/>
          </a:p>
        </p:txBody>
      </p:sp>
      <p:sp>
        <p:nvSpPr>
          <p:cNvPr id="6" name="Footer Placeholder 5">
            <a:extLst>
              <a:ext uri="{FF2B5EF4-FFF2-40B4-BE49-F238E27FC236}">
                <a16:creationId xmlns:a16="http://schemas.microsoft.com/office/drawing/2014/main" id="{F8A9B5FD-0AA2-0B47-95C3-D5BC322F97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8C01D-C5AE-6D4E-95E4-49222D598FC2}"/>
              </a:ext>
            </a:extLst>
          </p:cNvPr>
          <p:cNvSpPr>
            <a:spLocks noGrp="1"/>
          </p:cNvSpPr>
          <p:nvPr>
            <p:ph type="sldNum" sz="quarter" idx="12"/>
          </p:nvPr>
        </p:nvSpPr>
        <p:spPr/>
        <p:txBody>
          <a:bodyPr/>
          <a:lstStyle/>
          <a:p>
            <a:fld id="{D586007F-3ACF-0F48-9928-EBC64BCA4A10}" type="slidenum">
              <a:rPr lang="en-US" smtClean="0"/>
              <a:t>‹#›</a:t>
            </a:fld>
            <a:endParaRPr lang="en-US"/>
          </a:p>
        </p:txBody>
      </p:sp>
    </p:spTree>
    <p:extLst>
      <p:ext uri="{BB962C8B-B14F-4D97-AF65-F5344CB8AC3E}">
        <p14:creationId xmlns:p14="http://schemas.microsoft.com/office/powerpoint/2010/main" val="2423323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A8BE-D310-8F47-A215-1625CFB774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6F1484-CF9D-1A4A-8502-259BD8C06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87096B-06C2-6C4F-B923-D4704B1EF4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9430EA-C382-2747-B9D6-4CA167088B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AFDC-4663-DC43-A538-BCCC7E881B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00E12D-7A94-3945-B7D4-56B9B9345FA8}"/>
              </a:ext>
            </a:extLst>
          </p:cNvPr>
          <p:cNvSpPr>
            <a:spLocks noGrp="1"/>
          </p:cNvSpPr>
          <p:nvPr>
            <p:ph type="dt" sz="half" idx="10"/>
          </p:nvPr>
        </p:nvSpPr>
        <p:spPr/>
        <p:txBody>
          <a:bodyPr/>
          <a:lstStyle/>
          <a:p>
            <a:fld id="{39A693BF-2C58-B54D-B5B9-1C0E6A143AC3}" type="datetimeFigureOut">
              <a:rPr lang="en-US" smtClean="0"/>
              <a:t>9/11/21</a:t>
            </a:fld>
            <a:endParaRPr lang="en-US"/>
          </a:p>
        </p:txBody>
      </p:sp>
      <p:sp>
        <p:nvSpPr>
          <p:cNvPr id="8" name="Footer Placeholder 7">
            <a:extLst>
              <a:ext uri="{FF2B5EF4-FFF2-40B4-BE49-F238E27FC236}">
                <a16:creationId xmlns:a16="http://schemas.microsoft.com/office/drawing/2014/main" id="{FD63E392-BD63-DD4E-BB6D-4266F0C824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DECCA0-7109-2447-B298-376C91E66881}"/>
              </a:ext>
            </a:extLst>
          </p:cNvPr>
          <p:cNvSpPr>
            <a:spLocks noGrp="1"/>
          </p:cNvSpPr>
          <p:nvPr>
            <p:ph type="sldNum" sz="quarter" idx="12"/>
          </p:nvPr>
        </p:nvSpPr>
        <p:spPr/>
        <p:txBody>
          <a:bodyPr/>
          <a:lstStyle/>
          <a:p>
            <a:fld id="{D586007F-3ACF-0F48-9928-EBC64BCA4A10}" type="slidenum">
              <a:rPr lang="en-US" smtClean="0"/>
              <a:t>‹#›</a:t>
            </a:fld>
            <a:endParaRPr lang="en-US"/>
          </a:p>
        </p:txBody>
      </p:sp>
    </p:spTree>
    <p:extLst>
      <p:ext uri="{BB962C8B-B14F-4D97-AF65-F5344CB8AC3E}">
        <p14:creationId xmlns:p14="http://schemas.microsoft.com/office/powerpoint/2010/main" val="3230889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86134-5355-FF4F-8A86-AA49494FD6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171C1D-B90C-2D4C-B869-625BB93FC5CC}"/>
              </a:ext>
            </a:extLst>
          </p:cNvPr>
          <p:cNvSpPr>
            <a:spLocks noGrp="1"/>
          </p:cNvSpPr>
          <p:nvPr>
            <p:ph type="dt" sz="half" idx="10"/>
          </p:nvPr>
        </p:nvSpPr>
        <p:spPr/>
        <p:txBody>
          <a:bodyPr/>
          <a:lstStyle/>
          <a:p>
            <a:fld id="{39A693BF-2C58-B54D-B5B9-1C0E6A143AC3}" type="datetimeFigureOut">
              <a:rPr lang="en-US" smtClean="0"/>
              <a:t>9/11/21</a:t>
            </a:fld>
            <a:endParaRPr lang="en-US"/>
          </a:p>
        </p:txBody>
      </p:sp>
      <p:sp>
        <p:nvSpPr>
          <p:cNvPr id="4" name="Footer Placeholder 3">
            <a:extLst>
              <a:ext uri="{FF2B5EF4-FFF2-40B4-BE49-F238E27FC236}">
                <a16:creationId xmlns:a16="http://schemas.microsoft.com/office/drawing/2014/main" id="{639FA84D-ABD9-4B4D-B170-EED0086AC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6A06BE-0869-B743-A794-E2F314F1F440}"/>
              </a:ext>
            </a:extLst>
          </p:cNvPr>
          <p:cNvSpPr>
            <a:spLocks noGrp="1"/>
          </p:cNvSpPr>
          <p:nvPr>
            <p:ph type="sldNum" sz="quarter" idx="12"/>
          </p:nvPr>
        </p:nvSpPr>
        <p:spPr/>
        <p:txBody>
          <a:bodyPr/>
          <a:lstStyle/>
          <a:p>
            <a:fld id="{D586007F-3ACF-0F48-9928-EBC64BCA4A10}" type="slidenum">
              <a:rPr lang="en-US" smtClean="0"/>
              <a:t>‹#›</a:t>
            </a:fld>
            <a:endParaRPr lang="en-US"/>
          </a:p>
        </p:txBody>
      </p:sp>
    </p:spTree>
    <p:extLst>
      <p:ext uri="{BB962C8B-B14F-4D97-AF65-F5344CB8AC3E}">
        <p14:creationId xmlns:p14="http://schemas.microsoft.com/office/powerpoint/2010/main" val="3680957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170E08-0F1D-E148-B4D3-9142E40819EF}"/>
              </a:ext>
            </a:extLst>
          </p:cNvPr>
          <p:cNvSpPr>
            <a:spLocks noGrp="1"/>
          </p:cNvSpPr>
          <p:nvPr>
            <p:ph type="dt" sz="half" idx="10"/>
          </p:nvPr>
        </p:nvSpPr>
        <p:spPr/>
        <p:txBody>
          <a:bodyPr/>
          <a:lstStyle/>
          <a:p>
            <a:fld id="{39A693BF-2C58-B54D-B5B9-1C0E6A143AC3}" type="datetimeFigureOut">
              <a:rPr lang="en-US" smtClean="0"/>
              <a:t>9/11/21</a:t>
            </a:fld>
            <a:endParaRPr lang="en-US"/>
          </a:p>
        </p:txBody>
      </p:sp>
      <p:sp>
        <p:nvSpPr>
          <p:cNvPr id="3" name="Footer Placeholder 2">
            <a:extLst>
              <a:ext uri="{FF2B5EF4-FFF2-40B4-BE49-F238E27FC236}">
                <a16:creationId xmlns:a16="http://schemas.microsoft.com/office/drawing/2014/main" id="{892DC893-6316-E940-88E4-8C84CEA32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BD252-7ACC-F042-AC8A-196D4380236D}"/>
              </a:ext>
            </a:extLst>
          </p:cNvPr>
          <p:cNvSpPr>
            <a:spLocks noGrp="1"/>
          </p:cNvSpPr>
          <p:nvPr>
            <p:ph type="sldNum" sz="quarter" idx="12"/>
          </p:nvPr>
        </p:nvSpPr>
        <p:spPr/>
        <p:txBody>
          <a:bodyPr/>
          <a:lstStyle/>
          <a:p>
            <a:fld id="{D586007F-3ACF-0F48-9928-EBC64BCA4A10}" type="slidenum">
              <a:rPr lang="en-US" smtClean="0"/>
              <a:t>‹#›</a:t>
            </a:fld>
            <a:endParaRPr lang="en-US"/>
          </a:p>
        </p:txBody>
      </p:sp>
    </p:spTree>
    <p:extLst>
      <p:ext uri="{BB962C8B-B14F-4D97-AF65-F5344CB8AC3E}">
        <p14:creationId xmlns:p14="http://schemas.microsoft.com/office/powerpoint/2010/main" val="148114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33F9-7B3A-8D45-8FD2-D4D7E88EB8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51CE12-6B7A-2D43-BE46-A3F6B7747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892C67-BE35-3D4F-A662-9C26B4741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7B6569-5D51-6A43-9377-316AB59044D3}"/>
              </a:ext>
            </a:extLst>
          </p:cNvPr>
          <p:cNvSpPr>
            <a:spLocks noGrp="1"/>
          </p:cNvSpPr>
          <p:nvPr>
            <p:ph type="dt" sz="half" idx="10"/>
          </p:nvPr>
        </p:nvSpPr>
        <p:spPr/>
        <p:txBody>
          <a:bodyPr/>
          <a:lstStyle/>
          <a:p>
            <a:fld id="{39A693BF-2C58-B54D-B5B9-1C0E6A143AC3}" type="datetimeFigureOut">
              <a:rPr lang="en-US" smtClean="0"/>
              <a:t>9/11/21</a:t>
            </a:fld>
            <a:endParaRPr lang="en-US"/>
          </a:p>
        </p:txBody>
      </p:sp>
      <p:sp>
        <p:nvSpPr>
          <p:cNvPr id="6" name="Footer Placeholder 5">
            <a:extLst>
              <a:ext uri="{FF2B5EF4-FFF2-40B4-BE49-F238E27FC236}">
                <a16:creationId xmlns:a16="http://schemas.microsoft.com/office/drawing/2014/main" id="{E3139E5E-C171-ED4B-AC77-711EB691D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E9529-5068-C944-BCAB-D27D5D408FC3}"/>
              </a:ext>
            </a:extLst>
          </p:cNvPr>
          <p:cNvSpPr>
            <a:spLocks noGrp="1"/>
          </p:cNvSpPr>
          <p:nvPr>
            <p:ph type="sldNum" sz="quarter" idx="12"/>
          </p:nvPr>
        </p:nvSpPr>
        <p:spPr/>
        <p:txBody>
          <a:bodyPr/>
          <a:lstStyle/>
          <a:p>
            <a:fld id="{D586007F-3ACF-0F48-9928-EBC64BCA4A10}" type="slidenum">
              <a:rPr lang="en-US" smtClean="0"/>
              <a:t>‹#›</a:t>
            </a:fld>
            <a:endParaRPr lang="en-US"/>
          </a:p>
        </p:txBody>
      </p:sp>
    </p:spTree>
    <p:extLst>
      <p:ext uri="{BB962C8B-B14F-4D97-AF65-F5344CB8AC3E}">
        <p14:creationId xmlns:p14="http://schemas.microsoft.com/office/powerpoint/2010/main" val="2117688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546F7-55EF-1441-8436-BD6BC65AC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DAE356-1A59-D147-ABDC-564C7F7671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D7F555-A224-ED42-B1B5-72D36B0A7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7778A-33CD-474F-875E-3CDAE5A7FC6C}"/>
              </a:ext>
            </a:extLst>
          </p:cNvPr>
          <p:cNvSpPr>
            <a:spLocks noGrp="1"/>
          </p:cNvSpPr>
          <p:nvPr>
            <p:ph type="dt" sz="half" idx="10"/>
          </p:nvPr>
        </p:nvSpPr>
        <p:spPr/>
        <p:txBody>
          <a:bodyPr/>
          <a:lstStyle/>
          <a:p>
            <a:fld id="{39A693BF-2C58-B54D-B5B9-1C0E6A143AC3}" type="datetimeFigureOut">
              <a:rPr lang="en-US" smtClean="0"/>
              <a:t>9/11/21</a:t>
            </a:fld>
            <a:endParaRPr lang="en-US"/>
          </a:p>
        </p:txBody>
      </p:sp>
      <p:sp>
        <p:nvSpPr>
          <p:cNvPr id="6" name="Footer Placeholder 5">
            <a:extLst>
              <a:ext uri="{FF2B5EF4-FFF2-40B4-BE49-F238E27FC236}">
                <a16:creationId xmlns:a16="http://schemas.microsoft.com/office/drawing/2014/main" id="{FF7971C0-5012-3245-9689-78A845EAAE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3C193-AD78-6E47-8ABA-2847F2B31575}"/>
              </a:ext>
            </a:extLst>
          </p:cNvPr>
          <p:cNvSpPr>
            <a:spLocks noGrp="1"/>
          </p:cNvSpPr>
          <p:nvPr>
            <p:ph type="sldNum" sz="quarter" idx="12"/>
          </p:nvPr>
        </p:nvSpPr>
        <p:spPr/>
        <p:txBody>
          <a:bodyPr/>
          <a:lstStyle/>
          <a:p>
            <a:fld id="{D586007F-3ACF-0F48-9928-EBC64BCA4A10}" type="slidenum">
              <a:rPr lang="en-US" smtClean="0"/>
              <a:t>‹#›</a:t>
            </a:fld>
            <a:endParaRPr lang="en-US"/>
          </a:p>
        </p:txBody>
      </p:sp>
    </p:spTree>
    <p:extLst>
      <p:ext uri="{BB962C8B-B14F-4D97-AF65-F5344CB8AC3E}">
        <p14:creationId xmlns:p14="http://schemas.microsoft.com/office/powerpoint/2010/main" val="2406675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694881-3221-ED48-BC48-585C220A66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7A6B14-1EAE-8544-A356-C56527B51E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612F7-BFD7-0947-9F69-C0CDCF4FDF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A693BF-2C58-B54D-B5B9-1C0E6A143AC3}" type="datetimeFigureOut">
              <a:rPr lang="en-US" smtClean="0"/>
              <a:t>9/11/21</a:t>
            </a:fld>
            <a:endParaRPr lang="en-US"/>
          </a:p>
        </p:txBody>
      </p:sp>
      <p:sp>
        <p:nvSpPr>
          <p:cNvPr id="5" name="Footer Placeholder 4">
            <a:extLst>
              <a:ext uri="{FF2B5EF4-FFF2-40B4-BE49-F238E27FC236}">
                <a16:creationId xmlns:a16="http://schemas.microsoft.com/office/drawing/2014/main" id="{E484208F-484B-7946-9C94-0197A483A8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D026E-ABD9-AA42-B02F-830848B616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6007F-3ACF-0F48-9928-EBC64BCA4A10}" type="slidenum">
              <a:rPr lang="en-US" smtClean="0"/>
              <a:t>‹#›</a:t>
            </a:fld>
            <a:endParaRPr lang="en-US"/>
          </a:p>
        </p:txBody>
      </p:sp>
    </p:spTree>
    <p:extLst>
      <p:ext uri="{BB962C8B-B14F-4D97-AF65-F5344CB8AC3E}">
        <p14:creationId xmlns:p14="http://schemas.microsoft.com/office/powerpoint/2010/main" val="1918729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ncbi.nlm.nih.gov/pmc/articles/PMC214361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ature.com/articles/35070613" TargetMode="External"/><Relationship Id="rId2" Type="http://schemas.openxmlformats.org/officeDocument/2006/relationships/hyperlink" Target="https://en.wikipedia.org/wiki/Systematic_evolution_of_ligands_by_exponential_enrichmen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var/folders/q4/qjwmzvy16472krcq70d248340000gn/T/com.microsoft.Word/WebArchiveCopyPasteTempFiles/Isolating-aptamers-by-Selective-Evolution-of-Ligands-by-Exponential-Enrichment-SELEX_W640.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file:////var/folders/q4/qjwmzvy16472krcq70d248340000gn/T/com.microsoft.Word/WebArchiveCopyPasteTempFiles/1-s2.0-S0968000403000367-gr1.gif" TargetMode="External"/><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hyperlink" Target="https://www.sciencedirect.com/science/article/pii/S096800040300036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hyperlink" Target="https://www.sciencedirect.com/science/article/pii/S0968000403000367" TargetMode="External"/><Relationship Id="rId1" Type="http://schemas.openxmlformats.org/officeDocument/2006/relationships/slideLayout" Target="../slideLayouts/slideLayout2.xml"/><Relationship Id="rId4" Type="http://schemas.openxmlformats.org/officeDocument/2006/relationships/image" Target="file:////var/folders/q4/qjwmzvy16472krcq70d248340000gn/T/com.microsoft.Word/WebArchiveCopyPasteTempFiles/1-s2.0-S0968000403000367-gr3.gi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file:////var/folders/q4/qjwmzvy16472krcq70d248340000gn/T/com.microsoft.Word/WebArchiveCopyPasteTempFiles/410715aa.2.jpg"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www.nature.com/articles/3507061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hyperlink" Target="https://www.ncbi.nlm.nih.gov/pubmed/15024384" TargetMode="External"/><Relationship Id="rId1" Type="http://schemas.openxmlformats.org/officeDocument/2006/relationships/slideLayout" Target="../slideLayouts/slideLayout2.xml"/><Relationship Id="rId4" Type="http://schemas.openxmlformats.org/officeDocument/2006/relationships/hyperlink" Target="https://www.nature.com/articles/nsmb745"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microbiochem.weebly.com/chemiosmotic-coupling-hypothesis.htm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7.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roteopedia.org/wiki/index.php/Rossmann_fold"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proteopedia.org/wiki/index.php/Rossmann_fold"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8430-7227-4740-AAA7-FB418F5F7763}"/>
              </a:ext>
            </a:extLst>
          </p:cNvPr>
          <p:cNvSpPr>
            <a:spLocks noGrp="1"/>
          </p:cNvSpPr>
          <p:nvPr>
            <p:ph type="ctrTitle"/>
          </p:nvPr>
        </p:nvSpPr>
        <p:spPr>
          <a:xfrm>
            <a:off x="2667000" y="388072"/>
            <a:ext cx="6858000" cy="2387600"/>
          </a:xfrm>
        </p:spPr>
        <p:txBody>
          <a:bodyPr/>
          <a:lstStyle/>
          <a:p>
            <a:r>
              <a:rPr lang="en-US" dirty="0"/>
              <a:t>MCB 3421</a:t>
            </a:r>
            <a:br>
              <a:rPr lang="en-US" dirty="0"/>
            </a:br>
            <a:r>
              <a:rPr lang="en-US" dirty="0"/>
              <a:t>Class 4 2021</a:t>
            </a:r>
          </a:p>
        </p:txBody>
      </p:sp>
      <p:sp>
        <p:nvSpPr>
          <p:cNvPr id="3" name="Subtitle 2">
            <a:extLst>
              <a:ext uri="{FF2B5EF4-FFF2-40B4-BE49-F238E27FC236}">
                <a16:creationId xmlns:a16="http://schemas.microsoft.com/office/drawing/2014/main" id="{92F969A0-087A-F747-AB1D-446373D9937B}"/>
              </a:ext>
            </a:extLst>
          </p:cNvPr>
          <p:cNvSpPr>
            <a:spLocks noGrp="1"/>
          </p:cNvSpPr>
          <p:nvPr>
            <p:ph type="subTitle" idx="1"/>
          </p:nvPr>
        </p:nvSpPr>
        <p:spPr/>
        <p:txBody>
          <a:bodyPr>
            <a:normAutofit lnSpcReduction="10000"/>
          </a:bodyPr>
          <a:lstStyle/>
          <a:p>
            <a:r>
              <a:rPr lang="en-US" dirty="0"/>
              <a:t>Discussion of Lab</a:t>
            </a:r>
          </a:p>
          <a:p>
            <a:endParaRPr lang="en-US" dirty="0"/>
          </a:p>
          <a:p>
            <a:r>
              <a:rPr lang="en-US" dirty="0"/>
              <a:t>ATP binding sites –</a:t>
            </a:r>
          </a:p>
          <a:p>
            <a:r>
              <a:rPr lang="en-US" dirty="0"/>
              <a:t>Shared Ancestry </a:t>
            </a:r>
            <a:r>
              <a:rPr lang="en-US" i="1" dirty="0"/>
              <a:t>versus</a:t>
            </a:r>
            <a:r>
              <a:rPr lang="en-US" dirty="0"/>
              <a:t> Convergent Evolution </a:t>
            </a:r>
          </a:p>
        </p:txBody>
      </p:sp>
    </p:spTree>
    <p:extLst>
      <p:ext uri="{BB962C8B-B14F-4D97-AF65-F5344CB8AC3E}">
        <p14:creationId xmlns:p14="http://schemas.microsoft.com/office/powerpoint/2010/main" val="2988891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CA98-890A-EC45-A9AE-DC9B5EF1A9FE}"/>
              </a:ext>
            </a:extLst>
          </p:cNvPr>
          <p:cNvSpPr>
            <a:spLocks noGrp="1"/>
          </p:cNvSpPr>
          <p:nvPr>
            <p:ph type="title"/>
          </p:nvPr>
        </p:nvSpPr>
        <p:spPr/>
        <p:txBody>
          <a:bodyPr/>
          <a:lstStyle/>
          <a:p>
            <a:r>
              <a:rPr lang="en-US" dirty="0"/>
              <a:t>GRASP ATP binding site </a:t>
            </a:r>
          </a:p>
        </p:txBody>
      </p:sp>
      <p:sp>
        <p:nvSpPr>
          <p:cNvPr id="3" name="Content Placeholder 2">
            <a:extLst>
              <a:ext uri="{FF2B5EF4-FFF2-40B4-BE49-F238E27FC236}">
                <a16:creationId xmlns:a16="http://schemas.microsoft.com/office/drawing/2014/main" id="{70876CAC-A5EF-7145-BDB2-9A73B12FEF22}"/>
              </a:ext>
            </a:extLst>
          </p:cNvPr>
          <p:cNvSpPr>
            <a:spLocks noGrp="1"/>
          </p:cNvSpPr>
          <p:nvPr>
            <p:ph idx="1"/>
          </p:nvPr>
        </p:nvSpPr>
        <p:spPr>
          <a:xfrm>
            <a:off x="1858662" y="1992787"/>
            <a:ext cx="7886700" cy="4351338"/>
          </a:xfrm>
        </p:spPr>
        <p:txBody>
          <a:bodyPr>
            <a:normAutofit/>
          </a:bodyPr>
          <a:lstStyle/>
          <a:p>
            <a:pPr marL="0" indent="0">
              <a:buNone/>
            </a:pPr>
            <a:r>
              <a:rPr lang="en-US" dirty="0"/>
              <a:t>A second unrelated ATP binding domain is the </a:t>
            </a:r>
            <a:r>
              <a:rPr lang="en-US" u="sng" dirty="0">
                <a:hlinkClick r:id="rId2"/>
              </a:rPr>
              <a:t>GRASP domain</a:t>
            </a:r>
            <a:r>
              <a:rPr lang="en-US" dirty="0"/>
              <a:t>.  Examples are D </a:t>
            </a:r>
            <a:r>
              <a:rPr lang="en-US" dirty="0" err="1"/>
              <a:t>alanin</a:t>
            </a:r>
            <a:r>
              <a:rPr lang="en-US" dirty="0"/>
              <a:t> – D-</a:t>
            </a:r>
            <a:r>
              <a:rPr lang="en-US" dirty="0" err="1"/>
              <a:t>Alanin</a:t>
            </a:r>
            <a:r>
              <a:rPr lang="en-US" dirty="0"/>
              <a:t> ligase, glutathione synthetase, carbamoyl phosphate synthetase and many other enzymes that use the energy from ATP to ligate two substrates.</a:t>
            </a:r>
          </a:p>
        </p:txBody>
      </p:sp>
    </p:spTree>
    <p:extLst>
      <p:ext uri="{BB962C8B-B14F-4D97-AF65-F5344CB8AC3E}">
        <p14:creationId xmlns:p14="http://schemas.microsoft.com/office/powerpoint/2010/main" val="1252032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CA98-890A-EC45-A9AE-DC9B5EF1A9FE}"/>
              </a:ext>
            </a:extLst>
          </p:cNvPr>
          <p:cNvSpPr>
            <a:spLocks noGrp="1"/>
          </p:cNvSpPr>
          <p:nvPr>
            <p:ph type="title"/>
          </p:nvPr>
        </p:nvSpPr>
        <p:spPr>
          <a:xfrm>
            <a:off x="757881" y="476338"/>
            <a:ext cx="7886700" cy="1325563"/>
          </a:xfrm>
        </p:spPr>
        <p:txBody>
          <a:bodyPr>
            <a:normAutofit fontScale="90000"/>
          </a:bodyPr>
          <a:lstStyle/>
          <a:p>
            <a:r>
              <a:rPr lang="en-US" dirty="0"/>
              <a:t>GRASP </a:t>
            </a:r>
            <a:br>
              <a:rPr lang="en-US" dirty="0"/>
            </a:br>
            <a:r>
              <a:rPr lang="en-US" dirty="0"/>
              <a:t>ATP </a:t>
            </a:r>
            <a:br>
              <a:rPr lang="en-US" dirty="0"/>
            </a:br>
            <a:r>
              <a:rPr lang="en-US" dirty="0"/>
              <a:t>binding sites </a:t>
            </a:r>
          </a:p>
        </p:txBody>
      </p:sp>
      <p:pic>
        <p:nvPicPr>
          <p:cNvPr id="6" name="Picture 5">
            <a:extLst>
              <a:ext uri="{FF2B5EF4-FFF2-40B4-BE49-F238E27FC236}">
                <a16:creationId xmlns:a16="http://schemas.microsoft.com/office/drawing/2014/main" id="{2497F576-0E0A-7648-9B87-53A2D068F35B}"/>
              </a:ext>
            </a:extLst>
          </p:cNvPr>
          <p:cNvPicPr>
            <a:picLocks noChangeAspect="1"/>
          </p:cNvPicPr>
          <p:nvPr/>
        </p:nvPicPr>
        <p:blipFill>
          <a:blip r:embed="rId2"/>
          <a:stretch>
            <a:fillRect/>
          </a:stretch>
        </p:blipFill>
        <p:spPr>
          <a:xfrm>
            <a:off x="3886200" y="95250"/>
            <a:ext cx="6527800" cy="6527800"/>
          </a:xfrm>
          <a:prstGeom prst="rect">
            <a:avLst/>
          </a:prstGeom>
        </p:spPr>
      </p:pic>
    </p:spTree>
    <p:extLst>
      <p:ext uri="{BB962C8B-B14F-4D97-AF65-F5344CB8AC3E}">
        <p14:creationId xmlns:p14="http://schemas.microsoft.com/office/powerpoint/2010/main" val="4039519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07E6-0EE9-0E43-883D-63D0EF1D1BF5}"/>
              </a:ext>
            </a:extLst>
          </p:cNvPr>
          <p:cNvSpPr>
            <a:spLocks noGrp="1"/>
          </p:cNvSpPr>
          <p:nvPr>
            <p:ph type="title"/>
          </p:nvPr>
        </p:nvSpPr>
        <p:spPr/>
        <p:txBody>
          <a:bodyPr/>
          <a:lstStyle/>
          <a:p>
            <a:r>
              <a:rPr lang="en-US" dirty="0" err="1"/>
              <a:t>Rossmann</a:t>
            </a:r>
            <a:r>
              <a:rPr lang="en-US" dirty="0"/>
              <a:t>, ATP GRASP, </a:t>
            </a:r>
            <a:r>
              <a:rPr lang="en-US" i="1" dirty="0"/>
              <a:t>in vitro </a:t>
            </a:r>
            <a:r>
              <a:rPr lang="en-US" dirty="0"/>
              <a:t>evolution</a:t>
            </a:r>
          </a:p>
        </p:txBody>
      </p:sp>
      <p:sp>
        <p:nvSpPr>
          <p:cNvPr id="3" name="Content Placeholder 2">
            <a:extLst>
              <a:ext uri="{FF2B5EF4-FFF2-40B4-BE49-F238E27FC236}">
                <a16:creationId xmlns:a16="http://schemas.microsoft.com/office/drawing/2014/main" id="{B32DADBD-F99C-2F45-8FE5-22AFD4269EC6}"/>
              </a:ext>
            </a:extLst>
          </p:cNvPr>
          <p:cNvSpPr>
            <a:spLocks noGrp="1"/>
          </p:cNvSpPr>
          <p:nvPr>
            <p:ph idx="1"/>
          </p:nvPr>
        </p:nvSpPr>
        <p:spPr/>
        <p:txBody>
          <a:bodyPr/>
          <a:lstStyle/>
          <a:p>
            <a:pPr marL="0" indent="0">
              <a:buNone/>
            </a:pPr>
            <a:r>
              <a:rPr lang="en-US" dirty="0"/>
              <a:t>The </a:t>
            </a:r>
            <a:r>
              <a:rPr lang="en-US" dirty="0" err="1"/>
              <a:t>Rossmann</a:t>
            </a:r>
            <a:r>
              <a:rPr lang="en-US" dirty="0"/>
              <a:t> and GRASP domains evolved through natural selection.  </a:t>
            </a:r>
            <a:br>
              <a:rPr lang="en-US" dirty="0"/>
            </a:br>
            <a:endParaRPr lang="en-US" dirty="0"/>
          </a:p>
          <a:p>
            <a:pPr marL="0" indent="0">
              <a:buNone/>
            </a:pPr>
            <a:r>
              <a:rPr lang="en-US" dirty="0"/>
              <a:t>Using an approach similar to the selection of substrate binding aptamers (RNA) in the </a:t>
            </a:r>
            <a:r>
              <a:rPr lang="en-US" u="sng" dirty="0">
                <a:hlinkClick r:id="rId2"/>
              </a:rPr>
              <a:t>selex </a:t>
            </a:r>
            <a:r>
              <a:rPr lang="en-US" dirty="0"/>
              <a:t> approach (co-invented by former UConn undergraduate Larry Gold), </a:t>
            </a:r>
            <a:r>
              <a:rPr lang="en-US" u="sng" dirty="0">
                <a:hlinkClick r:id="rId3"/>
              </a:rPr>
              <a:t>Keefe and Szostak</a:t>
            </a:r>
            <a:r>
              <a:rPr lang="en-US" dirty="0"/>
              <a:t> used Puromycin to link the synthesized protein to the encoding DNA. (aka RNA display)  </a:t>
            </a:r>
          </a:p>
          <a:p>
            <a:pPr marL="0" indent="0">
              <a:buNone/>
            </a:pPr>
            <a:endParaRPr lang="en-US" dirty="0"/>
          </a:p>
          <a:p>
            <a:endParaRPr lang="en-US" dirty="0"/>
          </a:p>
        </p:txBody>
      </p:sp>
    </p:spTree>
    <p:extLst>
      <p:ext uri="{BB962C8B-B14F-4D97-AF65-F5344CB8AC3E}">
        <p14:creationId xmlns:p14="http://schemas.microsoft.com/office/powerpoint/2010/main" val="1531796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0EC3-75A4-F34D-AF0A-A3B207BE111B}"/>
              </a:ext>
            </a:extLst>
          </p:cNvPr>
          <p:cNvSpPr>
            <a:spLocks noGrp="1"/>
          </p:cNvSpPr>
          <p:nvPr>
            <p:ph type="title"/>
          </p:nvPr>
        </p:nvSpPr>
        <p:spPr>
          <a:xfrm>
            <a:off x="1102326" y="250272"/>
            <a:ext cx="7886700" cy="968374"/>
          </a:xfrm>
        </p:spPr>
        <p:txBody>
          <a:bodyPr/>
          <a:lstStyle/>
          <a:p>
            <a:r>
              <a:rPr lang="en-US" dirty="0"/>
              <a:t>SELEX </a:t>
            </a:r>
          </a:p>
        </p:txBody>
      </p:sp>
      <p:sp>
        <p:nvSpPr>
          <p:cNvPr id="4" name="Rectangle 2">
            <a:extLst>
              <a:ext uri="{FF2B5EF4-FFF2-40B4-BE49-F238E27FC236}">
                <a16:creationId xmlns:a16="http://schemas.microsoft.com/office/drawing/2014/main" id="{08BD2B00-36D4-A548-8D2C-BD96BDD2715C}"/>
              </a:ext>
            </a:extLst>
          </p:cNvPr>
          <p:cNvSpPr>
            <a:spLocks noChangeArrowheads="1"/>
          </p:cNvSpPr>
          <p:nvPr/>
        </p:nvSpPr>
        <p:spPr bwMode="auto">
          <a:xfrm>
            <a:off x="3505200" y="203320"/>
            <a:ext cx="124934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3249" name="Picture 3" descr="/var/folders/q4/qjwmzvy16472krcq70d248340000gn/T/com.microsoft.Word/WebArchiveCopyPasteTempFiles/Isolating-aptamers-by-Selective-Evolution-of-Ligands-by-Exponential-Enrichment-SELEX_W640.jpg">
            <a:extLst>
              <a:ext uri="{FF2B5EF4-FFF2-40B4-BE49-F238E27FC236}">
                <a16:creationId xmlns:a16="http://schemas.microsoft.com/office/drawing/2014/main" id="{CCC09D69-17A9-E04A-ADF9-6EE9E5A802A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505200" y="365127"/>
            <a:ext cx="6879656" cy="590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38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B96D-E420-7D4E-9C15-7237C65B251B}"/>
              </a:ext>
            </a:extLst>
          </p:cNvPr>
          <p:cNvSpPr>
            <a:spLocks noGrp="1"/>
          </p:cNvSpPr>
          <p:nvPr>
            <p:ph type="title"/>
          </p:nvPr>
        </p:nvSpPr>
        <p:spPr>
          <a:xfrm>
            <a:off x="2152650" y="365127"/>
            <a:ext cx="7886700" cy="930274"/>
          </a:xfrm>
        </p:spPr>
        <p:txBody>
          <a:bodyPr/>
          <a:lstStyle/>
          <a:p>
            <a:r>
              <a:rPr lang="en-US" dirty="0"/>
              <a:t>RNA display </a:t>
            </a:r>
          </a:p>
        </p:txBody>
      </p:sp>
      <p:sp>
        <p:nvSpPr>
          <p:cNvPr id="4" name="Rectangle 2">
            <a:extLst>
              <a:ext uri="{FF2B5EF4-FFF2-40B4-BE49-F238E27FC236}">
                <a16:creationId xmlns:a16="http://schemas.microsoft.com/office/drawing/2014/main" id="{CEFC1AED-7930-FB41-8B7F-69625948B8F1}"/>
              </a:ext>
            </a:extLst>
          </p:cNvPr>
          <p:cNvSpPr>
            <a:spLocks noChangeArrowheads="1"/>
          </p:cNvSpPr>
          <p:nvPr/>
        </p:nvSpPr>
        <p:spPr bwMode="auto">
          <a:xfrm>
            <a:off x="5467350" y="9643"/>
            <a:ext cx="152910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4273" name="Picture 4" descr="/var/folders/q4/qjwmzvy16472krcq70d248340000gn/T/com.microsoft.Word/WebArchiveCopyPasteTempFiles/1-s2.0-S0968000403000367-gr1.gif">
            <a:extLst>
              <a:ext uri="{FF2B5EF4-FFF2-40B4-BE49-F238E27FC236}">
                <a16:creationId xmlns:a16="http://schemas.microsoft.com/office/drawing/2014/main" id="{17A431E9-E3E8-2346-BCB4-840BEDF42B5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639571" y="171450"/>
            <a:ext cx="4266429" cy="62465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49F23B-606A-CD48-8E50-2A0FEAC9AF3E}"/>
              </a:ext>
            </a:extLst>
          </p:cNvPr>
          <p:cNvSpPr txBox="1"/>
          <p:nvPr/>
        </p:nvSpPr>
        <p:spPr>
          <a:xfrm>
            <a:off x="1638300" y="6417991"/>
            <a:ext cx="8295156" cy="400110"/>
          </a:xfrm>
          <a:prstGeom prst="rect">
            <a:avLst/>
          </a:prstGeom>
          <a:noFill/>
        </p:spPr>
        <p:txBody>
          <a:bodyPr wrap="none" rtlCol="0">
            <a:spAutoFit/>
          </a:bodyPr>
          <a:lstStyle/>
          <a:p>
            <a:r>
              <a:rPr lang="en-US" sz="2000" dirty="0"/>
              <a:t>from </a:t>
            </a:r>
            <a:r>
              <a:rPr lang="en-US" sz="2000" u="sng" dirty="0">
                <a:hlinkClick r:id="rId4"/>
              </a:rPr>
              <a:t>https://www.sciencedirect.com/science/article/pii/S0968000403000367</a:t>
            </a:r>
            <a:endParaRPr lang="en-US" sz="2000" dirty="0"/>
          </a:p>
        </p:txBody>
      </p:sp>
    </p:spTree>
    <p:extLst>
      <p:ext uri="{BB962C8B-B14F-4D97-AF65-F5344CB8AC3E}">
        <p14:creationId xmlns:p14="http://schemas.microsoft.com/office/powerpoint/2010/main" val="3064717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B96D-E420-7D4E-9C15-7237C65B251B}"/>
              </a:ext>
            </a:extLst>
          </p:cNvPr>
          <p:cNvSpPr>
            <a:spLocks noGrp="1"/>
          </p:cNvSpPr>
          <p:nvPr>
            <p:ph type="title"/>
          </p:nvPr>
        </p:nvSpPr>
        <p:spPr>
          <a:xfrm>
            <a:off x="2152650" y="365127"/>
            <a:ext cx="7886700" cy="930274"/>
          </a:xfrm>
        </p:spPr>
        <p:txBody>
          <a:bodyPr/>
          <a:lstStyle/>
          <a:p>
            <a:r>
              <a:rPr lang="en-US" dirty="0"/>
              <a:t> </a:t>
            </a:r>
          </a:p>
        </p:txBody>
      </p:sp>
      <p:sp>
        <p:nvSpPr>
          <p:cNvPr id="4" name="Rectangle 2">
            <a:extLst>
              <a:ext uri="{FF2B5EF4-FFF2-40B4-BE49-F238E27FC236}">
                <a16:creationId xmlns:a16="http://schemas.microsoft.com/office/drawing/2014/main" id="{CEFC1AED-7930-FB41-8B7F-69625948B8F1}"/>
              </a:ext>
            </a:extLst>
          </p:cNvPr>
          <p:cNvSpPr>
            <a:spLocks noChangeArrowheads="1"/>
          </p:cNvSpPr>
          <p:nvPr/>
        </p:nvSpPr>
        <p:spPr bwMode="auto">
          <a:xfrm>
            <a:off x="5467350" y="9643"/>
            <a:ext cx="152910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3549F23B-606A-CD48-8E50-2A0FEAC9AF3E}"/>
              </a:ext>
            </a:extLst>
          </p:cNvPr>
          <p:cNvSpPr txBox="1"/>
          <p:nvPr/>
        </p:nvSpPr>
        <p:spPr>
          <a:xfrm>
            <a:off x="1638300" y="6417991"/>
            <a:ext cx="8295156" cy="400110"/>
          </a:xfrm>
          <a:prstGeom prst="rect">
            <a:avLst/>
          </a:prstGeom>
          <a:noFill/>
        </p:spPr>
        <p:txBody>
          <a:bodyPr wrap="none" rtlCol="0">
            <a:spAutoFit/>
          </a:bodyPr>
          <a:lstStyle/>
          <a:p>
            <a:r>
              <a:rPr lang="en-US" sz="2000" dirty="0"/>
              <a:t>from </a:t>
            </a:r>
            <a:r>
              <a:rPr lang="en-US" sz="2000" u="sng" dirty="0">
                <a:hlinkClick r:id="rId2"/>
              </a:rPr>
              <a:t>https://www.sciencedirect.com/science/article/pii/S0968000403000367</a:t>
            </a:r>
            <a:endParaRPr lang="en-US" sz="2000" dirty="0"/>
          </a:p>
        </p:txBody>
      </p:sp>
      <p:sp>
        <p:nvSpPr>
          <p:cNvPr id="3" name="Rectangle 2">
            <a:extLst>
              <a:ext uri="{FF2B5EF4-FFF2-40B4-BE49-F238E27FC236}">
                <a16:creationId xmlns:a16="http://schemas.microsoft.com/office/drawing/2014/main" id="{50DC0890-1AFE-2742-838B-BE923BA867AD}"/>
              </a:ext>
            </a:extLst>
          </p:cNvPr>
          <p:cNvSpPr>
            <a:spLocks noChangeArrowheads="1"/>
          </p:cNvSpPr>
          <p:nvPr/>
        </p:nvSpPr>
        <p:spPr bwMode="auto">
          <a:xfrm>
            <a:off x="1638300" y="55362"/>
            <a:ext cx="191718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5297" name="Picture 5" descr="/var/folders/q4/qjwmzvy16472krcq70d248340000gn/T/com.microsoft.Word/WebArchiveCopyPasteTempFiles/1-s2.0-S0968000403000367-gr3.gif">
            <a:extLst>
              <a:ext uri="{FF2B5EF4-FFF2-40B4-BE49-F238E27FC236}">
                <a16:creationId xmlns:a16="http://schemas.microsoft.com/office/drawing/2014/main" id="{870331D3-13AB-1943-B13F-073460A6590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38300" y="217169"/>
            <a:ext cx="8934938"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87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6" descr="Figure 1">
            <a:extLst>
              <a:ext uri="{FF2B5EF4-FFF2-40B4-BE49-F238E27FC236}">
                <a16:creationId xmlns:a16="http://schemas.microsoft.com/office/drawing/2014/main" id="{7752B346-EFA8-844E-9CA2-25B4467082E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152650" y="398072"/>
            <a:ext cx="8401050" cy="49498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7E175D-7E7E-5C42-8267-AC6BB0BCEA04}"/>
              </a:ext>
            </a:extLst>
          </p:cNvPr>
          <p:cNvSpPr>
            <a:spLocks noGrp="1"/>
          </p:cNvSpPr>
          <p:nvPr>
            <p:ph type="title"/>
          </p:nvPr>
        </p:nvSpPr>
        <p:spPr>
          <a:xfrm>
            <a:off x="1655345" y="-146253"/>
            <a:ext cx="7886700" cy="1325563"/>
          </a:xfrm>
        </p:spPr>
        <p:txBody>
          <a:bodyPr/>
          <a:lstStyle/>
          <a:p>
            <a:r>
              <a:rPr lang="en-US" dirty="0"/>
              <a:t>Keefe and </a:t>
            </a:r>
            <a:r>
              <a:rPr lang="en-US" dirty="0" err="1"/>
              <a:t>Szostak’s</a:t>
            </a:r>
            <a:r>
              <a:rPr lang="en-US" dirty="0"/>
              <a:t> description</a:t>
            </a:r>
          </a:p>
        </p:txBody>
      </p:sp>
      <p:sp>
        <p:nvSpPr>
          <p:cNvPr id="5" name="Rectangle 4">
            <a:extLst>
              <a:ext uri="{FF2B5EF4-FFF2-40B4-BE49-F238E27FC236}">
                <a16:creationId xmlns:a16="http://schemas.microsoft.com/office/drawing/2014/main" id="{C268E0E8-02C6-6D40-A3A7-E6607CBF2C13}"/>
              </a:ext>
            </a:extLst>
          </p:cNvPr>
          <p:cNvSpPr>
            <a:spLocks noChangeArrowheads="1"/>
          </p:cNvSpPr>
          <p:nvPr/>
        </p:nvSpPr>
        <p:spPr bwMode="auto">
          <a:xfrm>
            <a:off x="1828800" y="1528882"/>
            <a:ext cx="16347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A53F73C7-3BE4-AA4C-8424-8BA3407F6C88}"/>
              </a:ext>
            </a:extLst>
          </p:cNvPr>
          <p:cNvSpPr/>
          <p:nvPr/>
        </p:nvSpPr>
        <p:spPr>
          <a:xfrm>
            <a:off x="4395628" y="6339208"/>
            <a:ext cx="7620828"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from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https://www.nature.com/articles/35070613</a:t>
            </a:r>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E038C720-4951-F14E-9555-D0CBF8BC1292}"/>
              </a:ext>
            </a:extLst>
          </p:cNvPr>
          <p:cNvSpPr txBox="1"/>
          <p:nvPr/>
        </p:nvSpPr>
        <p:spPr>
          <a:xfrm>
            <a:off x="2040777" y="5143401"/>
            <a:ext cx="7954293" cy="1292662"/>
          </a:xfrm>
          <a:prstGeom prst="rect">
            <a:avLst/>
          </a:prstGeom>
          <a:noFill/>
        </p:spPr>
        <p:txBody>
          <a:bodyPr wrap="none" rtlCol="0">
            <a:spAutoFit/>
          </a:bodyPr>
          <a:lstStyle/>
          <a:p>
            <a:r>
              <a:rPr lang="en-US" sz="2000" dirty="0"/>
              <a:t>Four distinct ATP binding peptides isolated.</a:t>
            </a:r>
          </a:p>
          <a:p>
            <a:r>
              <a:rPr lang="en-US" sz="2000" i="1" dirty="0"/>
              <a:t>”estimate that roughly 1 in 10</a:t>
            </a:r>
            <a:r>
              <a:rPr lang="en-US" sz="2000" i="1" baseline="30000" dirty="0"/>
              <a:t>11</a:t>
            </a:r>
            <a:r>
              <a:rPr lang="en-US" sz="2000" i="1" dirty="0"/>
              <a:t> of all random-sequence proteins </a:t>
            </a:r>
            <a:br>
              <a:rPr lang="en-US" sz="2000" i="1" dirty="0"/>
            </a:br>
            <a:r>
              <a:rPr lang="en-US" sz="2000" i="1" dirty="0"/>
              <a:t>have ATP-binding activity comparable to the proteins isolated in this study”</a:t>
            </a:r>
          </a:p>
          <a:p>
            <a:endParaRPr lang="en-US" dirty="0"/>
          </a:p>
        </p:txBody>
      </p:sp>
    </p:spTree>
    <p:extLst>
      <p:ext uri="{BB962C8B-B14F-4D97-AF65-F5344CB8AC3E}">
        <p14:creationId xmlns:p14="http://schemas.microsoft.com/office/powerpoint/2010/main" val="3760560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2D4F2-D6B4-1548-BA0D-793BA110492A}"/>
              </a:ext>
            </a:extLst>
          </p:cNvPr>
          <p:cNvSpPr>
            <a:spLocks noGrp="1"/>
          </p:cNvSpPr>
          <p:nvPr>
            <p:ph type="title"/>
          </p:nvPr>
        </p:nvSpPr>
        <p:spPr>
          <a:xfrm>
            <a:off x="397991" y="713516"/>
            <a:ext cx="7886700" cy="1325563"/>
          </a:xfrm>
        </p:spPr>
        <p:txBody>
          <a:bodyPr>
            <a:normAutofit fontScale="90000"/>
          </a:bodyPr>
          <a:lstStyle/>
          <a:p>
            <a:r>
              <a:rPr lang="en-US" dirty="0"/>
              <a:t>One of these in vitro selected peptides was crystalized by </a:t>
            </a:r>
            <a:br>
              <a:rPr lang="en-US" dirty="0"/>
            </a:br>
            <a:r>
              <a:rPr lang="en-US" sz="2700" b="1" u="sng" dirty="0">
                <a:hlinkClick r:id="rId2"/>
              </a:rPr>
              <a:t>Lo Surdo, P.</a:t>
            </a:r>
            <a:r>
              <a:rPr lang="en-US" sz="2700" dirty="0">
                <a:hlinkClick r:id="rId2"/>
              </a:rPr>
              <a:t>, </a:t>
            </a:r>
            <a:br>
              <a:rPr lang="en-US" sz="2700" dirty="0">
                <a:hlinkClick r:id="rId2"/>
              </a:rPr>
            </a:br>
            <a:r>
              <a:rPr lang="en-US" sz="2700" b="1" u="sng" dirty="0">
                <a:hlinkClick r:id="rId2"/>
              </a:rPr>
              <a:t>Walsh, M.A.</a:t>
            </a:r>
            <a:r>
              <a:rPr lang="en-US" sz="2700" dirty="0">
                <a:hlinkClick r:id="rId2"/>
              </a:rPr>
              <a:t>,</a:t>
            </a:r>
            <a:br>
              <a:rPr lang="en-US" sz="2700" dirty="0">
                <a:hlinkClick r:id="rId2"/>
              </a:rPr>
            </a:br>
            <a:r>
              <a:rPr lang="en-US" sz="2700" dirty="0">
                <a:hlinkClick r:id="rId2"/>
              </a:rPr>
              <a:t> </a:t>
            </a:r>
            <a:r>
              <a:rPr lang="en-US" sz="2700" b="1" u="sng" dirty="0">
                <a:hlinkClick r:id="rId2"/>
              </a:rPr>
              <a:t>Sollazzo, M.</a:t>
            </a:r>
            <a:r>
              <a:rPr lang="en-US" sz="2700" dirty="0"/>
              <a:t>  </a:t>
            </a:r>
            <a:br>
              <a:rPr lang="en-US" sz="2700" dirty="0"/>
            </a:br>
            <a:endParaRPr lang="en-US" sz="2700" dirty="0"/>
          </a:p>
        </p:txBody>
      </p:sp>
      <p:pic>
        <p:nvPicPr>
          <p:cNvPr id="7" name="Picture 6">
            <a:extLst>
              <a:ext uri="{FF2B5EF4-FFF2-40B4-BE49-F238E27FC236}">
                <a16:creationId xmlns:a16="http://schemas.microsoft.com/office/drawing/2014/main" id="{5A63D3D8-0D4C-9144-8A9E-B337B0DCECBD}"/>
              </a:ext>
            </a:extLst>
          </p:cNvPr>
          <p:cNvPicPr>
            <a:picLocks noChangeAspect="1"/>
          </p:cNvPicPr>
          <p:nvPr/>
        </p:nvPicPr>
        <p:blipFill>
          <a:blip r:embed="rId3"/>
          <a:stretch>
            <a:fillRect/>
          </a:stretch>
        </p:blipFill>
        <p:spPr>
          <a:xfrm>
            <a:off x="7330994" y="383719"/>
            <a:ext cx="4131609" cy="6090562"/>
          </a:xfrm>
          <a:prstGeom prst="rect">
            <a:avLst/>
          </a:prstGeom>
        </p:spPr>
      </p:pic>
      <p:sp>
        <p:nvSpPr>
          <p:cNvPr id="8" name="TextBox 7">
            <a:extLst>
              <a:ext uri="{FF2B5EF4-FFF2-40B4-BE49-F238E27FC236}">
                <a16:creationId xmlns:a16="http://schemas.microsoft.com/office/drawing/2014/main" id="{F293B95F-68AC-FA45-8B1B-65DE5E6349D9}"/>
              </a:ext>
            </a:extLst>
          </p:cNvPr>
          <p:cNvSpPr txBox="1"/>
          <p:nvPr/>
        </p:nvSpPr>
        <p:spPr>
          <a:xfrm>
            <a:off x="729397" y="5766395"/>
            <a:ext cx="4925003" cy="707886"/>
          </a:xfrm>
          <a:prstGeom prst="rect">
            <a:avLst/>
          </a:prstGeom>
          <a:noFill/>
        </p:spPr>
        <p:txBody>
          <a:bodyPr wrap="none" rtlCol="0">
            <a:spAutoFit/>
          </a:bodyPr>
          <a:lstStyle/>
          <a:p>
            <a:r>
              <a:rPr lang="en-US" sz="2000" dirty="0"/>
              <a:t>From: </a:t>
            </a:r>
            <a:br>
              <a:rPr lang="en-US" sz="2000" dirty="0"/>
            </a:br>
            <a:r>
              <a:rPr lang="en-US" sz="2000" dirty="0">
                <a:hlinkClick r:id="rId4"/>
              </a:rPr>
              <a:t>https://www.nature.com/articles/nsmb745</a:t>
            </a:r>
            <a:r>
              <a:rPr lang="en-US" sz="2000" dirty="0"/>
              <a:t> </a:t>
            </a:r>
          </a:p>
        </p:txBody>
      </p:sp>
    </p:spTree>
    <p:extLst>
      <p:ext uri="{BB962C8B-B14F-4D97-AF65-F5344CB8AC3E}">
        <p14:creationId xmlns:p14="http://schemas.microsoft.com/office/powerpoint/2010/main" val="1947236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FD4BFF-CD51-A64C-91E7-EDFDB0FDC721}"/>
              </a:ext>
            </a:extLst>
          </p:cNvPr>
          <p:cNvPicPr>
            <a:picLocks noGrp="1" noChangeAspect="1"/>
          </p:cNvPicPr>
          <p:nvPr>
            <p:ph idx="1"/>
          </p:nvPr>
        </p:nvPicPr>
        <p:blipFill>
          <a:blip r:embed="rId2"/>
          <a:stretch>
            <a:fillRect/>
          </a:stretch>
        </p:blipFill>
        <p:spPr>
          <a:xfrm rot="10800000">
            <a:off x="1838022" y="986420"/>
            <a:ext cx="5073791" cy="5649170"/>
          </a:xfrm>
        </p:spPr>
      </p:pic>
      <p:sp>
        <p:nvSpPr>
          <p:cNvPr id="6" name="TextBox 5">
            <a:extLst>
              <a:ext uri="{FF2B5EF4-FFF2-40B4-BE49-F238E27FC236}">
                <a16:creationId xmlns:a16="http://schemas.microsoft.com/office/drawing/2014/main" id="{3DCFE18E-AF30-414C-B8FA-66494DAEFBFB}"/>
              </a:ext>
            </a:extLst>
          </p:cNvPr>
          <p:cNvSpPr txBox="1"/>
          <p:nvPr/>
        </p:nvSpPr>
        <p:spPr>
          <a:xfrm>
            <a:off x="7171765" y="292661"/>
            <a:ext cx="2552815" cy="646331"/>
          </a:xfrm>
          <a:prstGeom prst="rect">
            <a:avLst/>
          </a:prstGeom>
          <a:noFill/>
        </p:spPr>
        <p:txBody>
          <a:bodyPr wrap="none" rtlCol="0">
            <a:spAutoFit/>
          </a:bodyPr>
          <a:lstStyle/>
          <a:p>
            <a:r>
              <a:rPr lang="en-US" dirty="0"/>
              <a:t>GRASP ATP from the </a:t>
            </a:r>
            <a:br>
              <a:rPr lang="en-US" dirty="0"/>
            </a:br>
            <a:r>
              <a:rPr lang="en-US" dirty="0"/>
              <a:t>D-</a:t>
            </a:r>
            <a:r>
              <a:rPr lang="en-US" dirty="0" err="1"/>
              <a:t>alanin</a:t>
            </a:r>
            <a:r>
              <a:rPr lang="en-US" dirty="0"/>
              <a:t> D-alanine ligase </a:t>
            </a:r>
          </a:p>
        </p:txBody>
      </p:sp>
    </p:spTree>
    <p:extLst>
      <p:ext uri="{BB962C8B-B14F-4D97-AF65-F5344CB8AC3E}">
        <p14:creationId xmlns:p14="http://schemas.microsoft.com/office/powerpoint/2010/main" val="1529661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C1B078-830A-6B4F-A31A-B75693238B3A}"/>
              </a:ext>
            </a:extLst>
          </p:cNvPr>
          <p:cNvPicPr>
            <a:picLocks noGrp="1" noChangeAspect="1"/>
          </p:cNvPicPr>
          <p:nvPr>
            <p:ph idx="1"/>
          </p:nvPr>
        </p:nvPicPr>
        <p:blipFill>
          <a:blip r:embed="rId2"/>
          <a:stretch>
            <a:fillRect/>
          </a:stretch>
        </p:blipFill>
        <p:spPr>
          <a:xfrm>
            <a:off x="2008094" y="1"/>
            <a:ext cx="5799932" cy="6457657"/>
          </a:xfrm>
        </p:spPr>
      </p:pic>
      <p:sp>
        <p:nvSpPr>
          <p:cNvPr id="6" name="TextBox 5">
            <a:extLst>
              <a:ext uri="{FF2B5EF4-FFF2-40B4-BE49-F238E27FC236}">
                <a16:creationId xmlns:a16="http://schemas.microsoft.com/office/drawing/2014/main" id="{60FD29D1-D9BB-1D4E-B4DD-9765344376A3}"/>
              </a:ext>
            </a:extLst>
          </p:cNvPr>
          <p:cNvSpPr txBox="1"/>
          <p:nvPr/>
        </p:nvSpPr>
        <p:spPr>
          <a:xfrm>
            <a:off x="8059272" y="484095"/>
            <a:ext cx="1621213" cy="923330"/>
          </a:xfrm>
          <a:prstGeom prst="rect">
            <a:avLst/>
          </a:prstGeom>
          <a:noFill/>
        </p:spPr>
        <p:txBody>
          <a:bodyPr wrap="none" rtlCol="0">
            <a:spAutoFit/>
          </a:bodyPr>
          <a:lstStyle/>
          <a:p>
            <a:r>
              <a:rPr lang="en-US" dirty="0"/>
              <a:t>Rossman fold</a:t>
            </a:r>
          </a:p>
          <a:p>
            <a:r>
              <a:rPr lang="en-US" dirty="0"/>
              <a:t>ATPase beta SU</a:t>
            </a:r>
          </a:p>
          <a:p>
            <a:r>
              <a:rPr lang="en-US" dirty="0"/>
              <a:t>1BMF.pdb </a:t>
            </a:r>
          </a:p>
        </p:txBody>
      </p:sp>
    </p:spTree>
    <p:extLst>
      <p:ext uri="{BB962C8B-B14F-4D97-AF65-F5344CB8AC3E}">
        <p14:creationId xmlns:p14="http://schemas.microsoft.com/office/powerpoint/2010/main" val="1060331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U 188 上 ">
            <a:extLst>
              <a:ext uri="{FF2B5EF4-FFF2-40B4-BE49-F238E27FC236}">
                <a16:creationId xmlns:a16="http://schemas.microsoft.com/office/drawing/2014/main" id="{BD37889A-C9B2-E347-BF97-855EFCB37D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8625" y="496957"/>
            <a:ext cx="6525638" cy="57300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1AF1E74-1281-9B41-97AF-14DA4E969FB1}"/>
              </a:ext>
            </a:extLst>
          </p:cNvPr>
          <p:cNvSpPr/>
          <p:nvPr/>
        </p:nvSpPr>
        <p:spPr>
          <a:xfrm>
            <a:off x="341657" y="237511"/>
            <a:ext cx="5120029" cy="6278642"/>
          </a:xfrm>
          <a:prstGeom prst="rect">
            <a:avLst/>
          </a:prstGeom>
        </p:spPr>
        <p:txBody>
          <a:bodyPr wrap="square">
            <a:spAutoFit/>
          </a:bodyPr>
          <a:lstStyle/>
          <a:p>
            <a:r>
              <a:rPr lang="en-US" sz="2000" dirty="0">
                <a:latin typeface="Calibri" panose="020F0502020204030204" pitchFamily="34" charset="0"/>
              </a:rPr>
              <a:t>Many answered the questions: </a:t>
            </a:r>
            <a:br>
              <a:rPr lang="en-US" sz="2000" dirty="0">
                <a:latin typeface="Calibri" panose="020F0502020204030204" pitchFamily="34" charset="0"/>
              </a:rPr>
            </a:br>
            <a:r>
              <a:rPr lang="en-US" sz="2000" dirty="0">
                <a:latin typeface="Calibri" panose="020F0502020204030204" pitchFamily="34" charset="0"/>
              </a:rPr>
              <a:t>Can you determine </a:t>
            </a:r>
            <a:r>
              <a:rPr lang="en-US" sz="2000" dirty="0">
                <a:solidFill>
                  <a:srgbClr val="0000FF"/>
                </a:solidFill>
                <a:latin typeface="-webkit-standard"/>
              </a:rPr>
              <a:t>which chain, </a:t>
            </a:r>
            <a:r>
              <a:rPr lang="en-US" sz="2000" dirty="0">
                <a:latin typeface="Calibri" panose="020F0502020204030204" pitchFamily="34" charset="0"/>
              </a:rPr>
              <a:t>via (Select &gt; chain), </a:t>
            </a:r>
            <a:r>
              <a:rPr lang="en-US" sz="2000" dirty="0">
                <a:solidFill>
                  <a:srgbClr val="0000FF"/>
                </a:solidFill>
                <a:latin typeface="-webkit-standard"/>
              </a:rPr>
              <a:t>does not have an ATP or ATP analog bound? </a:t>
            </a:r>
            <a:r>
              <a:rPr lang="en-US" sz="2000" dirty="0">
                <a:latin typeface="Calibri" panose="020F0502020204030204" pitchFamily="34" charset="0"/>
              </a:rPr>
              <a:t>  </a:t>
            </a:r>
          </a:p>
          <a:p>
            <a:r>
              <a:rPr lang="en-US" sz="2000" dirty="0">
                <a:latin typeface="Calibri" panose="020F0502020204030204" pitchFamily="34" charset="0"/>
              </a:rPr>
              <a:t>with </a:t>
            </a:r>
            <a:br>
              <a:rPr lang="en-US" sz="2000" dirty="0">
                <a:latin typeface="Calibri" panose="020F0502020204030204" pitchFamily="34" charset="0"/>
              </a:rPr>
            </a:br>
            <a:r>
              <a:rPr lang="en-US" sz="2000" dirty="0">
                <a:solidFill>
                  <a:srgbClr val="0070C0"/>
                </a:solidFill>
                <a:latin typeface="Calibri" panose="020F0502020204030204" pitchFamily="34" charset="0"/>
              </a:rPr>
              <a:t>chain G</a:t>
            </a:r>
            <a:r>
              <a:rPr lang="en-US" sz="2000" dirty="0">
                <a:latin typeface="Calibri" panose="020F0502020204030204" pitchFamily="34" charset="0"/>
              </a:rPr>
              <a:t> (the gamma subunit) -- this is technically correct.  </a:t>
            </a:r>
            <a:br>
              <a:rPr lang="en-US" sz="2000" dirty="0">
                <a:latin typeface="Calibri" panose="020F0502020204030204" pitchFamily="34" charset="0"/>
              </a:rPr>
            </a:br>
            <a:r>
              <a:rPr lang="en-US" sz="2000" dirty="0">
                <a:latin typeface="Calibri" panose="020F0502020204030204" pitchFamily="34" charset="0"/>
              </a:rPr>
              <a:t>However, we were studying the 6 subunits in the head group, and one of the three beta subunits has an empty ATP binding site.   </a:t>
            </a:r>
          </a:p>
          <a:p>
            <a:r>
              <a:rPr lang="en-US" sz="2000" dirty="0">
                <a:latin typeface="Calibri" panose="020F0502020204030204" pitchFamily="34" charset="0"/>
              </a:rPr>
              <a:t>The expected answer was </a:t>
            </a:r>
          </a:p>
          <a:p>
            <a:r>
              <a:rPr lang="en-US" sz="2000" dirty="0">
                <a:latin typeface="Calibri" panose="020F0502020204030204" pitchFamily="34" charset="0"/>
              </a:rPr>
              <a:t>CHAIN E: BETA(E) </a:t>
            </a:r>
          </a:p>
          <a:p>
            <a:endParaRPr lang="en-US" dirty="0">
              <a:latin typeface="Calibri" panose="020F0502020204030204" pitchFamily="34" charset="0"/>
            </a:endParaRPr>
          </a:p>
          <a:p>
            <a:r>
              <a:rPr lang="en-US" dirty="0">
                <a:solidFill>
                  <a:srgbClr val="000000"/>
                </a:solidFill>
                <a:latin typeface="Calibri" panose="020F0502020204030204" pitchFamily="34" charset="0"/>
              </a:rPr>
              <a:t>(one could have obtained this answer by hovering the mouse pointer over the subunit without the ATP (which at this point should have been visible as space filling balls).  The label that pops up gives the aa one points at followed by the chain. Or one could look at the </a:t>
            </a:r>
            <a:r>
              <a:rPr lang="en-US" dirty="0" err="1">
                <a:solidFill>
                  <a:srgbClr val="000000"/>
                </a:solidFill>
                <a:latin typeface="Calibri" panose="020F0502020204030204" pitchFamily="34" charset="0"/>
              </a:rPr>
              <a:t>pdb</a:t>
            </a:r>
            <a:r>
              <a:rPr lang="en-US" dirty="0">
                <a:solidFill>
                  <a:srgbClr val="000000"/>
                </a:solidFill>
                <a:latin typeface="Calibri" panose="020F0502020204030204" pitchFamily="34" charset="0"/>
              </a:rPr>
              <a:t> file (or you could have consulted the answer you gave to the previous question). </a:t>
            </a:r>
          </a:p>
          <a:p>
            <a:r>
              <a:rPr lang="en-US"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164122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DCF1C6-B069-874F-90BB-C381392B0505}"/>
              </a:ext>
            </a:extLst>
          </p:cNvPr>
          <p:cNvPicPr>
            <a:picLocks noGrp="1" noChangeAspect="1"/>
          </p:cNvPicPr>
          <p:nvPr>
            <p:ph idx="1"/>
          </p:nvPr>
        </p:nvPicPr>
        <p:blipFill>
          <a:blip r:embed="rId2"/>
          <a:stretch>
            <a:fillRect/>
          </a:stretch>
        </p:blipFill>
        <p:spPr>
          <a:xfrm>
            <a:off x="585866" y="277625"/>
            <a:ext cx="5910151" cy="6580375"/>
          </a:xfrm>
        </p:spPr>
      </p:pic>
      <p:sp>
        <p:nvSpPr>
          <p:cNvPr id="6" name="TextBox 5">
            <a:extLst>
              <a:ext uri="{FF2B5EF4-FFF2-40B4-BE49-F238E27FC236}">
                <a16:creationId xmlns:a16="http://schemas.microsoft.com/office/drawing/2014/main" id="{19A3507C-6056-994D-A471-F88C955175B7}"/>
              </a:ext>
            </a:extLst>
          </p:cNvPr>
          <p:cNvSpPr txBox="1"/>
          <p:nvPr/>
        </p:nvSpPr>
        <p:spPr>
          <a:xfrm>
            <a:off x="5610205" y="349624"/>
            <a:ext cx="4724370" cy="1200329"/>
          </a:xfrm>
          <a:prstGeom prst="rect">
            <a:avLst/>
          </a:prstGeom>
          <a:noFill/>
        </p:spPr>
        <p:txBody>
          <a:bodyPr wrap="none" rtlCol="0">
            <a:spAutoFit/>
          </a:bodyPr>
          <a:lstStyle/>
          <a:p>
            <a:r>
              <a:rPr lang="en-US" sz="3600" dirty="0"/>
              <a:t>In vitro selected peptide</a:t>
            </a:r>
          </a:p>
          <a:p>
            <a:r>
              <a:rPr lang="en-US" sz="3600" dirty="0"/>
              <a:t>1UW1.pdb</a:t>
            </a:r>
          </a:p>
        </p:txBody>
      </p:sp>
    </p:spTree>
    <p:extLst>
      <p:ext uri="{BB962C8B-B14F-4D97-AF65-F5344CB8AC3E}">
        <p14:creationId xmlns:p14="http://schemas.microsoft.com/office/powerpoint/2010/main" val="396389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12F3-A2E1-B64C-A76C-AD762547C1BE}"/>
              </a:ext>
            </a:extLst>
          </p:cNvPr>
          <p:cNvSpPr>
            <a:spLocks noGrp="1"/>
          </p:cNvSpPr>
          <p:nvPr>
            <p:ph type="title"/>
          </p:nvPr>
        </p:nvSpPr>
        <p:spPr>
          <a:xfrm>
            <a:off x="1957778" y="574989"/>
            <a:ext cx="7886700" cy="1325563"/>
          </a:xfrm>
        </p:spPr>
        <p:txBody>
          <a:bodyPr>
            <a:normAutofit fontScale="90000"/>
          </a:bodyPr>
          <a:lstStyle/>
          <a:p>
            <a:r>
              <a:rPr lang="en-US" dirty="0"/>
              <a:t>Convergent evolution of ATP binding sites did not lead to a similar arrangement of secondary structures building blocks. </a:t>
            </a:r>
          </a:p>
        </p:txBody>
      </p:sp>
      <p:pic>
        <p:nvPicPr>
          <p:cNvPr id="4" name="Content Placeholder 4">
            <a:extLst>
              <a:ext uri="{FF2B5EF4-FFF2-40B4-BE49-F238E27FC236}">
                <a16:creationId xmlns:a16="http://schemas.microsoft.com/office/drawing/2014/main" id="{CD6EF732-E5B2-344F-856E-6EE0379F3A68}"/>
              </a:ext>
            </a:extLst>
          </p:cNvPr>
          <p:cNvPicPr>
            <a:picLocks noChangeAspect="1"/>
          </p:cNvPicPr>
          <p:nvPr/>
        </p:nvPicPr>
        <p:blipFill rotWithShape="1">
          <a:blip r:embed="rId2"/>
          <a:srcRect l="21397" t="28507" r="16264" b="21607"/>
          <a:stretch/>
        </p:blipFill>
        <p:spPr>
          <a:xfrm rot="10800000">
            <a:off x="1643919" y="3207894"/>
            <a:ext cx="3162926" cy="2818150"/>
          </a:xfrm>
          <a:prstGeom prst="rect">
            <a:avLst/>
          </a:prstGeom>
        </p:spPr>
      </p:pic>
      <p:sp>
        <p:nvSpPr>
          <p:cNvPr id="5" name="TextBox 4">
            <a:extLst>
              <a:ext uri="{FF2B5EF4-FFF2-40B4-BE49-F238E27FC236}">
                <a16:creationId xmlns:a16="http://schemas.microsoft.com/office/drawing/2014/main" id="{859FDCF0-8DDA-DF44-831D-71EB2D2C3450}"/>
              </a:ext>
            </a:extLst>
          </p:cNvPr>
          <p:cNvSpPr txBox="1"/>
          <p:nvPr/>
        </p:nvSpPr>
        <p:spPr>
          <a:xfrm>
            <a:off x="2165052" y="6283011"/>
            <a:ext cx="8438977" cy="400110"/>
          </a:xfrm>
          <a:prstGeom prst="rect">
            <a:avLst/>
          </a:prstGeom>
          <a:noFill/>
        </p:spPr>
        <p:txBody>
          <a:bodyPr wrap="none" rtlCol="0">
            <a:spAutoFit/>
          </a:bodyPr>
          <a:lstStyle/>
          <a:p>
            <a:r>
              <a:rPr lang="en-US" sz="2000" dirty="0"/>
              <a:t>ATP GRASP                          </a:t>
            </a:r>
            <a:r>
              <a:rPr lang="en-US" sz="2000" dirty="0" err="1"/>
              <a:t>Rossmann</a:t>
            </a:r>
            <a:r>
              <a:rPr lang="en-US" sz="2000" dirty="0"/>
              <a:t> fold                            </a:t>
            </a:r>
            <a:r>
              <a:rPr lang="en-US" sz="2000" i="1" dirty="0"/>
              <a:t>In vitro </a:t>
            </a:r>
            <a:r>
              <a:rPr lang="en-US" sz="2000" dirty="0"/>
              <a:t>evolved peptide</a:t>
            </a:r>
          </a:p>
        </p:txBody>
      </p:sp>
      <p:pic>
        <p:nvPicPr>
          <p:cNvPr id="6" name="Content Placeholder 4">
            <a:extLst>
              <a:ext uri="{FF2B5EF4-FFF2-40B4-BE49-F238E27FC236}">
                <a16:creationId xmlns:a16="http://schemas.microsoft.com/office/drawing/2014/main" id="{570CDAC3-57F4-CD46-B6B7-D526FB75CE90}"/>
              </a:ext>
            </a:extLst>
          </p:cNvPr>
          <p:cNvPicPr>
            <a:picLocks noGrp="1" noChangeAspect="1"/>
          </p:cNvPicPr>
          <p:nvPr>
            <p:ph idx="1"/>
          </p:nvPr>
        </p:nvPicPr>
        <p:blipFill rotWithShape="1">
          <a:blip r:embed="rId3"/>
          <a:srcRect l="6978" t="23538" r="39171" b="26555"/>
          <a:stretch/>
        </p:blipFill>
        <p:spPr>
          <a:xfrm>
            <a:off x="4886676" y="3147504"/>
            <a:ext cx="2848132" cy="2938931"/>
          </a:xfrm>
        </p:spPr>
      </p:pic>
      <p:pic>
        <p:nvPicPr>
          <p:cNvPr id="7" name="Content Placeholder 4">
            <a:extLst>
              <a:ext uri="{FF2B5EF4-FFF2-40B4-BE49-F238E27FC236}">
                <a16:creationId xmlns:a16="http://schemas.microsoft.com/office/drawing/2014/main" id="{5D7D00C5-6DC5-DB4B-801F-70326A62F91B}"/>
              </a:ext>
            </a:extLst>
          </p:cNvPr>
          <p:cNvPicPr>
            <a:picLocks noChangeAspect="1"/>
          </p:cNvPicPr>
          <p:nvPr/>
        </p:nvPicPr>
        <p:blipFill rotWithShape="1">
          <a:blip r:embed="rId4"/>
          <a:srcRect l="33361" t="25693" r="7796" b="16937"/>
          <a:stretch/>
        </p:blipFill>
        <p:spPr>
          <a:xfrm>
            <a:off x="7814640" y="3012164"/>
            <a:ext cx="2853360" cy="3097405"/>
          </a:xfrm>
          <a:prstGeom prst="rect">
            <a:avLst/>
          </a:prstGeom>
        </p:spPr>
      </p:pic>
    </p:spTree>
    <p:extLst>
      <p:ext uri="{BB962C8B-B14F-4D97-AF65-F5344CB8AC3E}">
        <p14:creationId xmlns:p14="http://schemas.microsoft.com/office/powerpoint/2010/main" val="3232307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8368BAB-6474-1943-B0FD-E47561EF1004}"/>
              </a:ext>
            </a:extLst>
          </p:cNvPr>
          <p:cNvSpPr>
            <a:spLocks noChangeArrowheads="1"/>
          </p:cNvSpPr>
          <p:nvPr/>
        </p:nvSpPr>
        <p:spPr bwMode="auto">
          <a:xfrm>
            <a:off x="198782" y="217538"/>
            <a:ext cx="12089015" cy="57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rPr>
              <a:t>For the answer to "</a:t>
            </a:r>
            <a:r>
              <a:rPr kumimoji="0" lang="en-US" altLang="en-US" b="0" i="1" u="none" strike="noStrike" cap="none" normalizeH="0" baseline="0" dirty="0">
                <a:ln>
                  <a:noFill/>
                </a:ln>
                <a:solidFill>
                  <a:schemeClr val="tx1"/>
                </a:solidFill>
                <a:effectLst/>
                <a:latin typeface="Calibri" panose="020F0502020204030204" pitchFamily="34" charset="0"/>
              </a:rPr>
              <a:t>Make a guess as to how much ATP are synthesized in the human body per day</a:t>
            </a:r>
            <a:r>
              <a:rPr kumimoji="0" lang="en-US" altLang="en-US" b="0" i="0" u="none" strike="noStrike" cap="none" normalizeH="0" baseline="0" dirty="0">
                <a:ln>
                  <a:noFill/>
                </a:ln>
                <a:solidFill>
                  <a:schemeClr val="tx1"/>
                </a:solidFill>
                <a:effectLst/>
                <a:latin typeface="Calibri" panose="020F0502020204030204" pitchFamily="34" charset="0"/>
              </a:rPr>
              <a:t>" some had very low guesses.  </a:t>
            </a:r>
            <a:br>
              <a:rPr kumimoji="0" lang="en-US" altLang="en-US" b="0" i="0" u="none" strike="noStrike" cap="none" normalizeH="0" baseline="0" dirty="0">
                <a:ln>
                  <a:noFill/>
                </a:ln>
                <a:solidFill>
                  <a:schemeClr val="tx1"/>
                </a:solidFill>
                <a:effectLst/>
                <a:latin typeface="Calibri" panose="020F0502020204030204" pitchFamily="34" charset="0"/>
              </a:rPr>
            </a:br>
            <a:r>
              <a:rPr kumimoji="0" lang="en-US" altLang="en-US" b="0" i="0" u="none" strike="noStrike" cap="none" normalizeH="0" baseline="0" dirty="0">
                <a:ln>
                  <a:noFill/>
                </a:ln>
                <a:solidFill>
                  <a:schemeClr val="tx1"/>
                </a:solidFill>
                <a:effectLst/>
                <a:latin typeface="Calibri" panose="020F0502020204030204" pitchFamily="34" charset="0"/>
              </a:rPr>
              <a:t>The answers on the web and in the literature are slightly different, But all in the range of about the bodyweight.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rPr>
              <a:t>              </a:t>
            </a:r>
            <a:r>
              <a:rPr kumimoji="0" lang="en-US" altLang="en-US" sz="9900" b="0" i="0" u="none" strike="noStrike" cap="none" normalizeH="0" baseline="0" dirty="0">
                <a:ln>
                  <a:noFill/>
                </a:ln>
                <a:solidFill>
                  <a:schemeClr val="tx1"/>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rPr>
              <a:t>or:</a:t>
            </a:r>
            <a:endParaRPr kumimoji="0" lang="en-US" altLang="en-US"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6700" b="0" i="0" u="none" strike="noStrike" cap="none" normalizeH="0" baseline="0" dirty="0">
                <a:ln>
                  <a:noFill/>
                </a:ln>
                <a:solidFill>
                  <a:schemeClr val="tx1"/>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rPr>
              <a:t>or from Wikipedia:</a:t>
            </a:r>
            <a:endParaRPr kumimoji="0" lang="en-US" altLang="en-US"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7600" b="0" i="0" u="none" strike="noStrike" cap="none" normalizeH="0" baseline="0" dirty="0">
                <a:ln>
                  <a:noFill/>
                </a:ln>
                <a:solidFill>
                  <a:schemeClr val="tx1"/>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Daily turnover of ATP &#10;Value &#10;Comments &#10;1 Body weight ATP/day Range: or —60kg &#10;Body weight ATP/day &#10;Note-a value of 1 body weight equivalent /day &#10;of ATP given by Tömroth-Horsefield et al., &#10;2008 p. 19565 1st paragraph PMID 19073922 ">
            <a:extLst>
              <a:ext uri="{FF2B5EF4-FFF2-40B4-BE49-F238E27FC236}">
                <a16:creationId xmlns:a16="http://schemas.microsoft.com/office/drawing/2014/main" id="{61E065F0-2222-E947-B16C-B0AC9E6188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81" b="1655"/>
          <a:stretch/>
        </p:blipFill>
        <p:spPr bwMode="auto">
          <a:xfrm>
            <a:off x="1040848" y="931207"/>
            <a:ext cx="7182568" cy="16637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Totally quantity of ATP in an adult is approximately 0.10 mol/L. Approximately 100 to &#10;150 mol/L of ATP are required daily, which means that each ATP molecule is recycled &#10;some 1000 to 1500 times per day. Basically, the human body turns over its weight in &#10;ATP daily. ">
            <a:extLst>
              <a:ext uri="{FF2B5EF4-FFF2-40B4-BE49-F238E27FC236}">
                <a16:creationId xmlns:a16="http://schemas.microsoft.com/office/drawing/2014/main" id="{7915D21A-E8C9-9046-B7D5-BA6DC9740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60" y="2773990"/>
            <a:ext cx="7802989" cy="13655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TP recycling &#10;[ edit ] &#10;The total quantity of ATP in the human body is about 0.2 moles. The majority of ATP is recycled from ADP by the &#10;aforementioned processes. Thus, at any given time, the total amount of ATP + ADP remains fairly constant. &#10;The energy used by human cells in an adult requires the hydrolysis of 100 to 150 moles of ATP daily, which is around 50 to &#10;75 kg. A human will typically use up his or her body weight of ATP over the course of the day. Each equivalent of ATP is &#10;recycled 1000—1500 times during a single day (100 / 0.2 = ">
            <a:extLst>
              <a:ext uri="{FF2B5EF4-FFF2-40B4-BE49-F238E27FC236}">
                <a16:creationId xmlns:a16="http://schemas.microsoft.com/office/drawing/2014/main" id="{AE6134DF-917C-B345-A893-C05240712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848" y="4911297"/>
            <a:ext cx="8923340" cy="178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660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613A-6EAB-A84A-9066-61A24B3B290D}"/>
              </a:ext>
            </a:extLst>
          </p:cNvPr>
          <p:cNvSpPr>
            <a:spLocks noGrp="1"/>
          </p:cNvSpPr>
          <p:nvPr>
            <p:ph type="title"/>
          </p:nvPr>
        </p:nvSpPr>
        <p:spPr>
          <a:xfrm>
            <a:off x="133865" y="0"/>
            <a:ext cx="10515600" cy="1325563"/>
          </a:xfrm>
        </p:spPr>
        <p:txBody>
          <a:bodyPr/>
          <a:lstStyle/>
          <a:p>
            <a:r>
              <a:rPr lang="en-US" dirty="0"/>
              <a:t>Chemiosmotic coupling</a:t>
            </a:r>
          </a:p>
        </p:txBody>
      </p:sp>
      <p:sp>
        <p:nvSpPr>
          <p:cNvPr id="4" name="Rectangle 3">
            <a:extLst>
              <a:ext uri="{FF2B5EF4-FFF2-40B4-BE49-F238E27FC236}">
                <a16:creationId xmlns:a16="http://schemas.microsoft.com/office/drawing/2014/main" id="{F7D11767-22C4-2A4C-8944-6D917D074AEE}"/>
              </a:ext>
            </a:extLst>
          </p:cNvPr>
          <p:cNvSpPr/>
          <p:nvPr/>
        </p:nvSpPr>
        <p:spPr>
          <a:xfrm>
            <a:off x="1787610" y="3690035"/>
            <a:ext cx="6096000" cy="646331"/>
          </a:xfrm>
          <a:prstGeom prst="rect">
            <a:avLst/>
          </a:prstGeom>
        </p:spPr>
        <p:txBody>
          <a:bodyPr>
            <a:spAutoFit/>
          </a:bodyPr>
          <a:lstStyle/>
          <a:p>
            <a:r>
              <a:rPr lang="en-US" dirty="0"/>
              <a:t>https://</a:t>
            </a:r>
            <a:r>
              <a:rPr lang="en-US" dirty="0" err="1"/>
              <a:t>microbiochem.weebly.com</a:t>
            </a:r>
            <a:r>
              <a:rPr lang="en-US" dirty="0"/>
              <a:t>/uploads/2/8/8/2/28824147/9076073.png?588</a:t>
            </a:r>
          </a:p>
        </p:txBody>
      </p:sp>
      <p:pic>
        <p:nvPicPr>
          <p:cNvPr id="3074" name="Picture 2" descr="Picture">
            <a:extLst>
              <a:ext uri="{FF2B5EF4-FFF2-40B4-BE49-F238E27FC236}">
                <a16:creationId xmlns:a16="http://schemas.microsoft.com/office/drawing/2014/main" id="{62813BDA-11DA-CB4D-AF87-C3AF7D973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809" y="1041301"/>
            <a:ext cx="7634417" cy="5816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FCE332-F4FE-A04A-BCC4-58C82886BC76}"/>
              </a:ext>
            </a:extLst>
          </p:cNvPr>
          <p:cNvSpPr txBox="1"/>
          <p:nvPr/>
        </p:nvSpPr>
        <p:spPr>
          <a:xfrm>
            <a:off x="8736226" y="5473188"/>
            <a:ext cx="3476372" cy="1200329"/>
          </a:xfrm>
          <a:prstGeom prst="rect">
            <a:avLst/>
          </a:prstGeom>
          <a:noFill/>
        </p:spPr>
        <p:txBody>
          <a:bodyPr wrap="square" rtlCol="0">
            <a:spAutoFit/>
          </a:bodyPr>
          <a:lstStyle/>
          <a:p>
            <a:r>
              <a:rPr lang="en-US" dirty="0"/>
              <a:t>From: </a:t>
            </a:r>
          </a:p>
          <a:p>
            <a:r>
              <a:rPr lang="en-US" dirty="0">
                <a:hlinkClick r:id="rId3"/>
              </a:rPr>
              <a:t>https://microbiochem.weebly.com/chemiosmotic-coupling-hypothesis.html</a:t>
            </a:r>
            <a:r>
              <a:rPr lang="en-US" dirty="0"/>
              <a:t> </a:t>
            </a:r>
          </a:p>
        </p:txBody>
      </p:sp>
    </p:spTree>
    <p:extLst>
      <p:ext uri="{BB962C8B-B14F-4D97-AF65-F5344CB8AC3E}">
        <p14:creationId xmlns:p14="http://schemas.microsoft.com/office/powerpoint/2010/main" val="3437016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 graphic">
            <a:extLst>
              <a:ext uri="{FF2B5EF4-FFF2-40B4-BE49-F238E27FC236}">
                <a16:creationId xmlns:a16="http://schemas.microsoft.com/office/drawing/2014/main" id="{A680577D-09FB-8A4D-B3F1-C2AE07A28D3A}"/>
              </a:ext>
            </a:extLst>
          </p:cNvPr>
          <p:cNvPicPr/>
          <p:nvPr/>
        </p:nvPicPr>
        <p:blipFill>
          <a:blip r:embed="rId2"/>
          <a:stretch/>
        </p:blipFill>
        <p:spPr>
          <a:xfrm>
            <a:off x="3361038" y="385308"/>
            <a:ext cx="8830962" cy="6214420"/>
          </a:xfrm>
          <a:prstGeom prst="rect">
            <a:avLst/>
          </a:prstGeom>
          <a:ln>
            <a:noFill/>
          </a:ln>
        </p:spPr>
      </p:pic>
      <p:sp>
        <p:nvSpPr>
          <p:cNvPr id="5" name="TextBox 4">
            <a:extLst>
              <a:ext uri="{FF2B5EF4-FFF2-40B4-BE49-F238E27FC236}">
                <a16:creationId xmlns:a16="http://schemas.microsoft.com/office/drawing/2014/main" id="{1D5C793A-FEA5-4446-B13D-35D81F993657}"/>
              </a:ext>
            </a:extLst>
          </p:cNvPr>
          <p:cNvSpPr txBox="1"/>
          <p:nvPr/>
        </p:nvSpPr>
        <p:spPr>
          <a:xfrm>
            <a:off x="227614" y="4139513"/>
            <a:ext cx="3701835" cy="2862322"/>
          </a:xfrm>
          <a:prstGeom prst="rect">
            <a:avLst/>
          </a:prstGeom>
          <a:noFill/>
        </p:spPr>
        <p:txBody>
          <a:bodyPr wrap="square" rtlCol="0">
            <a:spAutoFit/>
          </a:bodyPr>
          <a:lstStyle/>
          <a:p>
            <a:r>
              <a:rPr lang="en-US" dirty="0"/>
              <a:t>From:  </a:t>
            </a:r>
            <a:br>
              <a:rPr lang="en-US" dirty="0"/>
            </a:br>
            <a:r>
              <a:rPr lang="en-US" dirty="0"/>
              <a:t>Mitochondrial compartmentalization: emerging themes in structure and function. </a:t>
            </a:r>
          </a:p>
          <a:p>
            <a:r>
              <a:rPr lang="en-US" dirty="0"/>
              <a:t>Joseph C. </a:t>
            </a:r>
            <a:r>
              <a:rPr lang="en-US" dirty="0" err="1"/>
              <a:t>Iovine</a:t>
            </a:r>
            <a:r>
              <a:rPr lang="en-US" dirty="0"/>
              <a:t>, Steven M. Claypool, Nathan N. Alder </a:t>
            </a:r>
          </a:p>
          <a:p>
            <a:r>
              <a:rPr lang="en-US" dirty="0"/>
              <a:t>Trends in Biochemical Sciences </a:t>
            </a:r>
          </a:p>
          <a:p>
            <a:endParaRPr lang="en-US" dirty="0"/>
          </a:p>
          <a:p>
            <a:r>
              <a:rPr lang="en-US" dirty="0"/>
              <a:t>DOI: 10.1016/j.tibs.2021.06.003</a:t>
            </a:r>
          </a:p>
          <a:p>
            <a:endParaRPr lang="en-US" dirty="0"/>
          </a:p>
        </p:txBody>
      </p:sp>
    </p:spTree>
    <p:extLst>
      <p:ext uri="{BB962C8B-B14F-4D97-AF65-F5344CB8AC3E}">
        <p14:creationId xmlns:p14="http://schemas.microsoft.com/office/powerpoint/2010/main" val="2783882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9146-2C99-6E4F-9791-1A4E3BDEB0E5}"/>
              </a:ext>
            </a:extLst>
          </p:cNvPr>
          <p:cNvSpPr>
            <a:spLocks noGrp="1"/>
          </p:cNvSpPr>
          <p:nvPr>
            <p:ph type="title"/>
          </p:nvPr>
        </p:nvSpPr>
        <p:spPr/>
        <p:txBody>
          <a:bodyPr/>
          <a:lstStyle/>
          <a:p>
            <a:endParaRPr lang="en-US"/>
          </a:p>
        </p:txBody>
      </p:sp>
      <p:pic>
        <p:nvPicPr>
          <p:cNvPr id="1026" name="Picture 2" descr="F-ATPase catalytic and non-catalytic subunit">
            <a:extLst>
              <a:ext uri="{FF2B5EF4-FFF2-40B4-BE49-F238E27FC236}">
                <a16:creationId xmlns:a16="http://schemas.microsoft.com/office/drawing/2014/main" id="{6171797F-0F55-104E-8C0A-5921D2F7E5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3958" y="220719"/>
            <a:ext cx="6820760" cy="5927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240704-383B-1A47-86FD-90536BA78BA9}"/>
              </a:ext>
            </a:extLst>
          </p:cNvPr>
          <p:cNvSpPr txBox="1"/>
          <p:nvPr/>
        </p:nvSpPr>
        <p:spPr>
          <a:xfrm>
            <a:off x="3275528" y="6292691"/>
            <a:ext cx="3560205" cy="369332"/>
          </a:xfrm>
          <a:prstGeom prst="rect">
            <a:avLst/>
          </a:prstGeom>
          <a:noFill/>
        </p:spPr>
        <p:txBody>
          <a:bodyPr wrap="none" rtlCol="0">
            <a:spAutoFit/>
          </a:bodyPr>
          <a:lstStyle/>
          <a:p>
            <a:r>
              <a:rPr lang="en-US" dirty="0" err="1"/>
              <a:t>BetaTP</a:t>
            </a:r>
            <a:r>
              <a:rPr lang="en-US" dirty="0"/>
              <a:t> and </a:t>
            </a:r>
            <a:r>
              <a:rPr lang="en-US" dirty="0" err="1"/>
              <a:t>alphaTP</a:t>
            </a:r>
            <a:r>
              <a:rPr lang="en-US" dirty="0"/>
              <a:t> from </a:t>
            </a:r>
            <a:r>
              <a:rPr lang="en-US"/>
              <a:t>1bmf.pdb </a:t>
            </a:r>
            <a:endParaRPr lang="en-US" dirty="0"/>
          </a:p>
        </p:txBody>
      </p:sp>
    </p:spTree>
    <p:extLst>
      <p:ext uri="{BB962C8B-B14F-4D97-AF65-F5344CB8AC3E}">
        <p14:creationId xmlns:p14="http://schemas.microsoft.com/office/powerpoint/2010/main" val="1187191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etas_CC" descr="betas_CC">
            <a:hlinkClick r:id="" action="ppaction://media"/>
            <a:hlinkHover r:id="" action="ppaction://ole?verb=0"/>
            <a:extLst>
              <a:ext uri="{FF2B5EF4-FFF2-40B4-BE49-F238E27FC236}">
                <a16:creationId xmlns:a16="http://schemas.microsoft.com/office/drawing/2014/main" id="{43D8DEA0-9A69-1B49-AC56-E347D3F399EE}"/>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31500" r="32761"/>
          <a:stretch/>
        </p:blipFill>
        <p:spPr>
          <a:xfrm>
            <a:off x="2406869" y="1027574"/>
            <a:ext cx="3184633" cy="5170411"/>
          </a:xfrm>
        </p:spPr>
      </p:pic>
      <p:pic>
        <p:nvPicPr>
          <p:cNvPr id="5" name="Picture 2" descr="F-ATPase catalytic and non-catalytic subunit">
            <a:extLst>
              <a:ext uri="{FF2B5EF4-FFF2-40B4-BE49-F238E27FC236}">
                <a16:creationId xmlns:a16="http://schemas.microsoft.com/office/drawing/2014/main" id="{D73852D2-B879-9140-B4B5-13A906B959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759" t="4609" r="7551" b="6202"/>
          <a:stretch/>
        </p:blipFill>
        <p:spPr bwMode="auto">
          <a:xfrm>
            <a:off x="6544627" y="1027908"/>
            <a:ext cx="3114380" cy="517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80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F6DEA-104A-A54D-B76F-9111249DB27B}"/>
              </a:ext>
            </a:extLst>
          </p:cNvPr>
          <p:cNvSpPr txBox="1"/>
          <p:nvPr/>
        </p:nvSpPr>
        <p:spPr>
          <a:xfrm>
            <a:off x="2062716" y="448887"/>
            <a:ext cx="8330964" cy="1477328"/>
          </a:xfrm>
          <a:prstGeom prst="rect">
            <a:avLst/>
          </a:prstGeom>
          <a:noFill/>
        </p:spPr>
        <p:txBody>
          <a:bodyPr wrap="square" rtlCol="0">
            <a:spAutoFit/>
          </a:bodyPr>
          <a:lstStyle/>
          <a:p>
            <a:r>
              <a:rPr lang="en-US" dirty="0"/>
              <a:t>The most common fold in proteins is the </a:t>
            </a:r>
            <a:r>
              <a:rPr lang="en-US" u="sng" dirty="0">
                <a:hlinkClick r:id="rId2"/>
              </a:rPr>
              <a:t>Rossmann fold</a:t>
            </a:r>
            <a:r>
              <a:rPr lang="en-US" dirty="0"/>
              <a:t> occurring in most nucleotide binding proteins.  Examples are the V-/F-/A-ATPases, helicases, P-type ATPases, myosin …. </a:t>
            </a:r>
          </a:p>
          <a:p>
            <a:r>
              <a:rPr lang="en-US" dirty="0"/>
              <a:t>At the core of the fold is a beta alpha beta fold, and the presence of the so-called Walker motifs. </a:t>
            </a:r>
          </a:p>
        </p:txBody>
      </p:sp>
      <p:pic>
        <p:nvPicPr>
          <p:cNvPr id="6" name="Picture 5">
            <a:extLst>
              <a:ext uri="{FF2B5EF4-FFF2-40B4-BE49-F238E27FC236}">
                <a16:creationId xmlns:a16="http://schemas.microsoft.com/office/drawing/2014/main" id="{22B16B80-5AEA-7246-92D2-65FC5FD11C6D}"/>
              </a:ext>
            </a:extLst>
          </p:cNvPr>
          <p:cNvPicPr>
            <a:picLocks noChangeAspect="1"/>
          </p:cNvPicPr>
          <p:nvPr/>
        </p:nvPicPr>
        <p:blipFill>
          <a:blip r:embed="rId3"/>
          <a:stretch>
            <a:fillRect/>
          </a:stretch>
        </p:blipFill>
        <p:spPr>
          <a:xfrm>
            <a:off x="2331720" y="3371850"/>
            <a:ext cx="7645400" cy="2266950"/>
          </a:xfrm>
          <a:prstGeom prst="rect">
            <a:avLst/>
          </a:prstGeom>
        </p:spPr>
      </p:pic>
      <p:sp>
        <p:nvSpPr>
          <p:cNvPr id="8" name="TextBox 7">
            <a:extLst>
              <a:ext uri="{FF2B5EF4-FFF2-40B4-BE49-F238E27FC236}">
                <a16:creationId xmlns:a16="http://schemas.microsoft.com/office/drawing/2014/main" id="{EC585D3B-674B-FA46-A5CE-8E5BF6594421}"/>
              </a:ext>
            </a:extLst>
          </p:cNvPr>
          <p:cNvSpPr txBox="1"/>
          <p:nvPr/>
        </p:nvSpPr>
        <p:spPr>
          <a:xfrm>
            <a:off x="2164081" y="6096000"/>
            <a:ext cx="6148543" cy="369332"/>
          </a:xfrm>
          <a:prstGeom prst="rect">
            <a:avLst/>
          </a:prstGeom>
          <a:noFill/>
        </p:spPr>
        <p:txBody>
          <a:bodyPr wrap="none" rtlCol="0">
            <a:spAutoFit/>
          </a:bodyPr>
          <a:lstStyle/>
          <a:p>
            <a:r>
              <a:rPr lang="en-US" dirty="0"/>
              <a:t>(From </a:t>
            </a:r>
            <a:r>
              <a:rPr lang="en-US" dirty="0">
                <a:hlinkClick r:id="rId2"/>
              </a:rPr>
              <a:t>http://proteopedia.org/wiki/index.php/Rossmann_fold</a:t>
            </a:r>
            <a:r>
              <a:rPr lang="en-US" dirty="0"/>
              <a:t>)  </a:t>
            </a:r>
          </a:p>
        </p:txBody>
      </p:sp>
    </p:spTree>
    <p:extLst>
      <p:ext uri="{BB962C8B-B14F-4D97-AF65-F5344CB8AC3E}">
        <p14:creationId xmlns:p14="http://schemas.microsoft.com/office/powerpoint/2010/main" val="3997444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F6DEA-104A-A54D-B76F-9111249DB27B}"/>
              </a:ext>
            </a:extLst>
          </p:cNvPr>
          <p:cNvSpPr txBox="1"/>
          <p:nvPr/>
        </p:nvSpPr>
        <p:spPr>
          <a:xfrm>
            <a:off x="1374721" y="547797"/>
            <a:ext cx="8330964" cy="1938992"/>
          </a:xfrm>
          <a:prstGeom prst="rect">
            <a:avLst/>
          </a:prstGeom>
          <a:noFill/>
        </p:spPr>
        <p:txBody>
          <a:bodyPr wrap="square" rtlCol="0">
            <a:spAutoFit/>
          </a:bodyPr>
          <a:lstStyle/>
          <a:p>
            <a:r>
              <a:rPr lang="en-US" sz="2000" dirty="0"/>
              <a:t>It is conceivable that all the </a:t>
            </a:r>
            <a:r>
              <a:rPr lang="en-US" sz="2000" dirty="0" err="1"/>
              <a:t>Rossmann</a:t>
            </a:r>
            <a:r>
              <a:rPr lang="en-US" sz="2000" dirty="0"/>
              <a:t> fold domains are homologous, but the beta alpha beta arrangement is rather simple, and one cannot exclude the possibility of convergent evolution (i.e., the </a:t>
            </a:r>
            <a:r>
              <a:rPr lang="en-US" sz="2000" dirty="0" err="1"/>
              <a:t>Rossmann</a:t>
            </a:r>
            <a:r>
              <a:rPr lang="en-US" sz="2000" dirty="0"/>
              <a:t> fold in ATP synthases, might not have common shared ancestry with the </a:t>
            </a:r>
            <a:r>
              <a:rPr lang="en-US" sz="2000" dirty="0" err="1"/>
              <a:t>Rossmann</a:t>
            </a:r>
            <a:r>
              <a:rPr lang="en-US" sz="2000" dirty="0"/>
              <a:t> fold in P-type ATPases, ABC transporters, or the NADH binding 3-phosphoglycerate dehydrogenase) </a:t>
            </a:r>
          </a:p>
        </p:txBody>
      </p:sp>
      <p:sp>
        <p:nvSpPr>
          <p:cNvPr id="3" name="TextBox 2">
            <a:extLst>
              <a:ext uri="{FF2B5EF4-FFF2-40B4-BE49-F238E27FC236}">
                <a16:creationId xmlns:a16="http://schemas.microsoft.com/office/drawing/2014/main" id="{E6F759CE-5411-3940-B988-5A7868317D09}"/>
              </a:ext>
            </a:extLst>
          </p:cNvPr>
          <p:cNvSpPr txBox="1"/>
          <p:nvPr/>
        </p:nvSpPr>
        <p:spPr>
          <a:xfrm>
            <a:off x="1374721" y="3522023"/>
            <a:ext cx="8896350" cy="2554545"/>
          </a:xfrm>
          <a:prstGeom prst="rect">
            <a:avLst/>
          </a:prstGeom>
          <a:noFill/>
        </p:spPr>
        <p:txBody>
          <a:bodyPr wrap="square" rtlCol="0">
            <a:spAutoFit/>
          </a:bodyPr>
          <a:lstStyle/>
          <a:p>
            <a:r>
              <a:rPr lang="en-US" sz="2000" dirty="0"/>
              <a:t>“</a:t>
            </a:r>
            <a:r>
              <a:rPr lang="en-US" sz="2000" i="1" dirty="0"/>
              <a:t>The basic nucleus of the </a:t>
            </a:r>
            <a:r>
              <a:rPr lang="el-GR" sz="2000" i="1" dirty="0" err="1"/>
              <a:t>βαβ</a:t>
            </a:r>
            <a:r>
              <a:rPr lang="el-GR" sz="2000" i="1" dirty="0"/>
              <a:t> </a:t>
            </a:r>
            <a:r>
              <a:rPr lang="en-US" sz="2000" i="1" dirty="0"/>
              <a:t>fold is about 30 residues. In many proteins that do not share any significant sequence homology, there exists an extensive tertiary structural homology beyond this 30 residue segment, particularly in specific domains that bind dinucleotides. Therefore, the probability that this type of extensive structural homology evolved independently is very low. Thus, most likely </a:t>
            </a:r>
            <a:r>
              <a:rPr lang="el-GR" sz="2000" i="1" dirty="0" err="1"/>
              <a:t>βαβ</a:t>
            </a:r>
            <a:r>
              <a:rPr lang="el-GR" sz="2000" i="1" dirty="0"/>
              <a:t> </a:t>
            </a:r>
            <a:r>
              <a:rPr lang="en-US" sz="2000" i="1" dirty="0"/>
              <a:t>fold represents an ancient structure that left its vestige in numerous proteins. Certainly, this conclusion does not exclude the possibility of independent convergent evolution.</a:t>
            </a:r>
            <a:r>
              <a:rPr lang="en-US" sz="2000" dirty="0"/>
              <a:t>” </a:t>
            </a:r>
            <a:br>
              <a:rPr lang="en-US" sz="2000" dirty="0"/>
            </a:br>
            <a:r>
              <a:rPr lang="en-US" sz="2000" dirty="0"/>
              <a:t>From </a:t>
            </a:r>
            <a:r>
              <a:rPr lang="en-US" sz="2000" dirty="0">
                <a:hlinkClick r:id="rId2"/>
              </a:rPr>
              <a:t>http://proteopedia.org/wiki/index.php/Rossmann_fold</a:t>
            </a:r>
            <a:r>
              <a:rPr lang="en-US" sz="2000" dirty="0"/>
              <a:t>  </a:t>
            </a:r>
          </a:p>
        </p:txBody>
      </p:sp>
    </p:spTree>
    <p:extLst>
      <p:ext uri="{BB962C8B-B14F-4D97-AF65-F5344CB8AC3E}">
        <p14:creationId xmlns:p14="http://schemas.microsoft.com/office/powerpoint/2010/main" val="311806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1553</TotalTime>
  <Words>860</Words>
  <Application>Microsoft Macintosh PowerPoint</Application>
  <PresentationFormat>Widescreen</PresentationFormat>
  <Paragraphs>63</Paragraphs>
  <Slides>21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-webkit-standard</vt:lpstr>
      <vt:lpstr>Arial</vt:lpstr>
      <vt:lpstr>Calibri</vt:lpstr>
      <vt:lpstr>Calibri Light</vt:lpstr>
      <vt:lpstr>Office Theme</vt:lpstr>
      <vt:lpstr>MCB 3421 Class 4 2021</vt:lpstr>
      <vt:lpstr>PowerPoint Presentation</vt:lpstr>
      <vt:lpstr>PowerPoint Presentation</vt:lpstr>
      <vt:lpstr>Chemiosmotic coupling</vt:lpstr>
      <vt:lpstr>PowerPoint Presentation</vt:lpstr>
      <vt:lpstr>PowerPoint Presentation</vt:lpstr>
      <vt:lpstr>PowerPoint Presentation</vt:lpstr>
      <vt:lpstr>PowerPoint Presentation</vt:lpstr>
      <vt:lpstr>PowerPoint Presentation</vt:lpstr>
      <vt:lpstr>GRASP ATP binding site </vt:lpstr>
      <vt:lpstr>GRASP  ATP  binding sites </vt:lpstr>
      <vt:lpstr>Rossmann, ATP GRASP, in vitro evolution</vt:lpstr>
      <vt:lpstr>SELEX </vt:lpstr>
      <vt:lpstr>RNA display </vt:lpstr>
      <vt:lpstr> </vt:lpstr>
      <vt:lpstr>Keefe and Szostak’s description</vt:lpstr>
      <vt:lpstr>One of these in vitro selected peptides was crystalized by  Lo Surdo, P.,  Walsh, M.A.,  Sollazzo, M.   </vt:lpstr>
      <vt:lpstr>PowerPoint Presentation</vt:lpstr>
      <vt:lpstr>PowerPoint Presentation</vt:lpstr>
      <vt:lpstr>PowerPoint Presentation</vt:lpstr>
      <vt:lpstr>Convergent evolution of ATP binding sites did not lead to a similar arrangement of secondary structures building blocks.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MCB 3421 Class 4 2021</dc:title>
  <dc:creator>Gogarten, J. Peter</dc:creator>
  <cp:lastModifiedBy>Gogarten, J. Peter</cp:lastModifiedBy>
  <cp:revision>2</cp:revision>
  <dcterms:created xsi:type="dcterms:W3CDTF">2021-09-11T20:05:52Z</dcterms:created>
  <dcterms:modified xsi:type="dcterms:W3CDTF">2021-09-12T21:59:45Z</dcterms:modified>
</cp:coreProperties>
</file>