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98" r:id="rId2"/>
    <p:sldId id="257" r:id="rId3"/>
    <p:sldId id="334"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AB58F-8F2B-AA4B-A8F8-D1A9E49D7396}" type="datetimeFigureOut">
              <a:rPr lang="en-US" smtClean="0"/>
              <a:t>11/15/21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3121A-B830-E041-B484-7EB88ED6AB92}" type="slidenum">
              <a:rPr lang="en-US" smtClean="0"/>
              <a:t>‹#›</a:t>
            </a:fld>
            <a:endParaRPr lang="en-US"/>
          </a:p>
        </p:txBody>
      </p:sp>
    </p:spTree>
    <p:extLst>
      <p:ext uri="{BB962C8B-B14F-4D97-AF65-F5344CB8AC3E}">
        <p14:creationId xmlns:p14="http://schemas.microsoft.com/office/powerpoint/2010/main" val="3027539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Medicinal </a:t>
            </a:r>
            <a:r>
              <a:rPr lang="en-US" baseline="0" dirty="0"/>
              <a:t>l</a:t>
            </a:r>
            <a:r>
              <a:rPr lang="en-US" dirty="0"/>
              <a:t>eeches have been used for therapeutic purposes since ancient times (they’ve been documented in ancient </a:t>
            </a:r>
            <a:r>
              <a:rPr lang="en-US" dirty="0" err="1"/>
              <a:t>egypt</a:t>
            </a:r>
            <a:r>
              <a:rPr lang="en-US" dirty="0"/>
              <a:t> in 3500 BC) but they’ve been mostly considered taboo in western medicine until about the early</a:t>
            </a:r>
            <a:r>
              <a:rPr lang="en-US" baseline="0" dirty="0"/>
              <a:t> 1980s when leeches started to gain popularity in </a:t>
            </a:r>
            <a:r>
              <a:rPr lang="en-US" baseline="0" dirty="0" err="1"/>
              <a:t>american</a:t>
            </a:r>
            <a:r>
              <a:rPr lang="en-US" baseline="0" dirty="0"/>
              <a:t> medicine. </a:t>
            </a:r>
            <a:r>
              <a:rPr lang="en-US" dirty="0"/>
              <a:t>Today, they’re most commonly used for plastic and reconstructive surgeries</a:t>
            </a:r>
            <a:r>
              <a:rPr lang="en-US" baseline="0" dirty="0"/>
              <a:t> and also cosmetic procedures; </a:t>
            </a:r>
            <a:r>
              <a:rPr lang="en-US" dirty="0"/>
              <a:t>clinicians continue</a:t>
            </a:r>
            <a:r>
              <a:rPr lang="en-US" baseline="0" dirty="0"/>
              <a:t> to find them to be effective operative tools and postoperative tools </a:t>
            </a:r>
            <a:r>
              <a:rPr lang="en-US" baseline="0" dirty="0" err="1"/>
              <a:t>esp</a:t>
            </a:r>
            <a:r>
              <a:rPr lang="en-US" baseline="0" dirty="0"/>
              <a:t> for things like digit replacement because they, reduce venous congestion, secrete natural analgesics so you barely feel their bite, and maintain blood circulation. Leeches are applied to the site, they drink their fill of blood and release their grip on their own. They are not reused; they’re discarded right away. </a:t>
            </a:r>
            <a:endParaRPr lang="en-US" dirty="0"/>
          </a:p>
          <a:p>
            <a:endParaRPr lang="en-US" baseline="0" dirty="0"/>
          </a:p>
          <a:p>
            <a:r>
              <a:rPr lang="en-US" baseline="0" dirty="0"/>
              <a:t>However there’s a dominant bacteria genus called </a:t>
            </a:r>
            <a:r>
              <a:rPr lang="en-US" baseline="0" dirty="0" err="1"/>
              <a:t>aeromonas</a:t>
            </a:r>
            <a:r>
              <a:rPr lang="en-US" baseline="0" dirty="0"/>
              <a:t> living in the leech that could cause infection at the wound site where the leech is applied…Aeromonas is considered a human pathogen. Usually in clinical settings, a fluoroquinolone antibiotic called ciprofloxacin is used as highly recommended prophylactic treatment against this bacteria- and its highly recommended because past </a:t>
            </a:r>
            <a:r>
              <a:rPr lang="en-US" sz="1200" dirty="0"/>
              <a:t>studies have consistently shown 100% sensitivity of </a:t>
            </a:r>
            <a:r>
              <a:rPr lang="en-US" sz="1200" i="1" dirty="0"/>
              <a:t>Aeromonas</a:t>
            </a:r>
            <a:r>
              <a:rPr lang="en-US" sz="1200" dirty="0"/>
              <a:t> strains isolated from medicinal leeches. </a:t>
            </a:r>
            <a:endParaRPr lang="en-US" dirty="0"/>
          </a:p>
        </p:txBody>
      </p:sp>
      <p:sp>
        <p:nvSpPr>
          <p:cNvPr id="4" name="Slide Number Placeholder 3"/>
          <p:cNvSpPr>
            <a:spLocks noGrp="1"/>
          </p:cNvSpPr>
          <p:nvPr>
            <p:ph type="sldNum" sz="quarter" idx="10"/>
          </p:nvPr>
        </p:nvSpPr>
        <p:spPr/>
        <p:txBody>
          <a:bodyPr/>
          <a:lstStyle/>
          <a:p>
            <a:fld id="{627931D5-75F9-0B45-8B4A-5D0C42B5E03A}" type="slidenum">
              <a:rPr lang="en-US" smtClean="0"/>
              <a:t>2</a:t>
            </a:fld>
            <a:endParaRPr lang="en-US"/>
          </a:p>
        </p:txBody>
      </p:sp>
    </p:spTree>
    <p:extLst>
      <p:ext uri="{BB962C8B-B14F-4D97-AF65-F5344CB8AC3E}">
        <p14:creationId xmlns:p14="http://schemas.microsoft.com/office/powerpoint/2010/main" val="50177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60B9-C5ED-E54B-8D4A-65349898C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3D50CB-E346-7641-87CB-C732BCAB23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D5BF40-613B-6744-8AEE-3222C34C44F9}"/>
              </a:ext>
            </a:extLst>
          </p:cNvPr>
          <p:cNvSpPr>
            <a:spLocks noGrp="1"/>
          </p:cNvSpPr>
          <p:nvPr>
            <p:ph type="dt" sz="half" idx="10"/>
          </p:nvPr>
        </p:nvSpPr>
        <p:spPr/>
        <p:txBody>
          <a:bodyPr/>
          <a:lstStyle/>
          <a:p>
            <a:fld id="{32C57A5F-AEFD-A04C-A065-C88721C2ECA7}" type="datetimeFigureOut">
              <a:rPr lang="en-US" smtClean="0"/>
              <a:t>11/15/21</a:t>
            </a:fld>
            <a:endParaRPr lang="en-US"/>
          </a:p>
        </p:txBody>
      </p:sp>
      <p:sp>
        <p:nvSpPr>
          <p:cNvPr id="5" name="Footer Placeholder 4">
            <a:extLst>
              <a:ext uri="{FF2B5EF4-FFF2-40B4-BE49-F238E27FC236}">
                <a16:creationId xmlns:a16="http://schemas.microsoft.com/office/drawing/2014/main" id="{A2FC350A-9FDA-BD49-90E7-444BD98D4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35B95-B85A-7A45-9D6F-EE0309EBB99E}"/>
              </a:ext>
            </a:extLst>
          </p:cNvPr>
          <p:cNvSpPr>
            <a:spLocks noGrp="1"/>
          </p:cNvSpPr>
          <p:nvPr>
            <p:ph type="sldNum" sz="quarter" idx="12"/>
          </p:nvPr>
        </p:nvSpPr>
        <p:spPr/>
        <p:txBody>
          <a:bodyPr/>
          <a:lstStyle/>
          <a:p>
            <a:fld id="{B2F3BFD2-10FE-1540-B496-813268DFADE6}" type="slidenum">
              <a:rPr lang="en-US" smtClean="0"/>
              <a:t>‹#›</a:t>
            </a:fld>
            <a:endParaRPr lang="en-US"/>
          </a:p>
        </p:txBody>
      </p:sp>
    </p:spTree>
    <p:extLst>
      <p:ext uri="{BB962C8B-B14F-4D97-AF65-F5344CB8AC3E}">
        <p14:creationId xmlns:p14="http://schemas.microsoft.com/office/powerpoint/2010/main" val="1434600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5D54-E907-CB4C-B90A-757BAC6B60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A7B55B-D8AA-F74D-B932-A878BB720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6149C-1B5D-3C43-8382-EE33C50E711D}"/>
              </a:ext>
            </a:extLst>
          </p:cNvPr>
          <p:cNvSpPr>
            <a:spLocks noGrp="1"/>
          </p:cNvSpPr>
          <p:nvPr>
            <p:ph type="dt" sz="half" idx="10"/>
          </p:nvPr>
        </p:nvSpPr>
        <p:spPr/>
        <p:txBody>
          <a:bodyPr/>
          <a:lstStyle/>
          <a:p>
            <a:fld id="{32C57A5F-AEFD-A04C-A065-C88721C2ECA7}" type="datetimeFigureOut">
              <a:rPr lang="en-US" smtClean="0"/>
              <a:t>11/15/21</a:t>
            </a:fld>
            <a:endParaRPr lang="en-US"/>
          </a:p>
        </p:txBody>
      </p:sp>
      <p:sp>
        <p:nvSpPr>
          <p:cNvPr id="5" name="Footer Placeholder 4">
            <a:extLst>
              <a:ext uri="{FF2B5EF4-FFF2-40B4-BE49-F238E27FC236}">
                <a16:creationId xmlns:a16="http://schemas.microsoft.com/office/drawing/2014/main" id="{C039C03A-DEC7-4B45-9148-99E7EF0E0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1AED7-6D3B-B648-8BEF-4D46152598D0}"/>
              </a:ext>
            </a:extLst>
          </p:cNvPr>
          <p:cNvSpPr>
            <a:spLocks noGrp="1"/>
          </p:cNvSpPr>
          <p:nvPr>
            <p:ph type="sldNum" sz="quarter" idx="12"/>
          </p:nvPr>
        </p:nvSpPr>
        <p:spPr/>
        <p:txBody>
          <a:bodyPr/>
          <a:lstStyle/>
          <a:p>
            <a:fld id="{B2F3BFD2-10FE-1540-B496-813268DFADE6}" type="slidenum">
              <a:rPr lang="en-US" smtClean="0"/>
              <a:t>‹#›</a:t>
            </a:fld>
            <a:endParaRPr lang="en-US"/>
          </a:p>
        </p:txBody>
      </p:sp>
    </p:spTree>
    <p:extLst>
      <p:ext uri="{BB962C8B-B14F-4D97-AF65-F5344CB8AC3E}">
        <p14:creationId xmlns:p14="http://schemas.microsoft.com/office/powerpoint/2010/main" val="1985937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146BC5-2952-514F-B9D2-A914D97A91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2BF1BF-1108-6247-9B09-80E7422921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3BC0D-98B0-EC42-BCDF-89894F905565}"/>
              </a:ext>
            </a:extLst>
          </p:cNvPr>
          <p:cNvSpPr>
            <a:spLocks noGrp="1"/>
          </p:cNvSpPr>
          <p:nvPr>
            <p:ph type="dt" sz="half" idx="10"/>
          </p:nvPr>
        </p:nvSpPr>
        <p:spPr/>
        <p:txBody>
          <a:bodyPr/>
          <a:lstStyle/>
          <a:p>
            <a:fld id="{32C57A5F-AEFD-A04C-A065-C88721C2ECA7}" type="datetimeFigureOut">
              <a:rPr lang="en-US" smtClean="0"/>
              <a:t>11/15/21</a:t>
            </a:fld>
            <a:endParaRPr lang="en-US"/>
          </a:p>
        </p:txBody>
      </p:sp>
      <p:sp>
        <p:nvSpPr>
          <p:cNvPr id="5" name="Footer Placeholder 4">
            <a:extLst>
              <a:ext uri="{FF2B5EF4-FFF2-40B4-BE49-F238E27FC236}">
                <a16:creationId xmlns:a16="http://schemas.microsoft.com/office/drawing/2014/main" id="{5EE0A85C-A62E-984A-B5EB-44B8639B1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1A43D-2156-F64D-9D90-4E1B45076F8A}"/>
              </a:ext>
            </a:extLst>
          </p:cNvPr>
          <p:cNvSpPr>
            <a:spLocks noGrp="1"/>
          </p:cNvSpPr>
          <p:nvPr>
            <p:ph type="sldNum" sz="quarter" idx="12"/>
          </p:nvPr>
        </p:nvSpPr>
        <p:spPr/>
        <p:txBody>
          <a:bodyPr/>
          <a:lstStyle/>
          <a:p>
            <a:fld id="{B2F3BFD2-10FE-1540-B496-813268DFADE6}" type="slidenum">
              <a:rPr lang="en-US" smtClean="0"/>
              <a:t>‹#›</a:t>
            </a:fld>
            <a:endParaRPr lang="en-US"/>
          </a:p>
        </p:txBody>
      </p:sp>
    </p:spTree>
    <p:extLst>
      <p:ext uri="{BB962C8B-B14F-4D97-AF65-F5344CB8AC3E}">
        <p14:creationId xmlns:p14="http://schemas.microsoft.com/office/powerpoint/2010/main" val="170295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00C3-BA8E-8E4A-8579-6E8366B2CA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FA3D81-7374-0E40-B5CF-06EC203F6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E3CD3-0E9F-9B40-ABBF-2EF095FB3AC5}"/>
              </a:ext>
            </a:extLst>
          </p:cNvPr>
          <p:cNvSpPr>
            <a:spLocks noGrp="1"/>
          </p:cNvSpPr>
          <p:nvPr>
            <p:ph type="dt" sz="half" idx="10"/>
          </p:nvPr>
        </p:nvSpPr>
        <p:spPr/>
        <p:txBody>
          <a:bodyPr/>
          <a:lstStyle/>
          <a:p>
            <a:fld id="{32C57A5F-AEFD-A04C-A065-C88721C2ECA7}" type="datetimeFigureOut">
              <a:rPr lang="en-US" smtClean="0"/>
              <a:t>11/15/21</a:t>
            </a:fld>
            <a:endParaRPr lang="en-US"/>
          </a:p>
        </p:txBody>
      </p:sp>
      <p:sp>
        <p:nvSpPr>
          <p:cNvPr id="5" name="Footer Placeholder 4">
            <a:extLst>
              <a:ext uri="{FF2B5EF4-FFF2-40B4-BE49-F238E27FC236}">
                <a16:creationId xmlns:a16="http://schemas.microsoft.com/office/drawing/2014/main" id="{61D0CE65-DFAD-CA45-BFF2-EA658F18A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2164F-9EBC-6C41-9DB1-3EA1C53ED162}"/>
              </a:ext>
            </a:extLst>
          </p:cNvPr>
          <p:cNvSpPr>
            <a:spLocks noGrp="1"/>
          </p:cNvSpPr>
          <p:nvPr>
            <p:ph type="sldNum" sz="quarter" idx="12"/>
          </p:nvPr>
        </p:nvSpPr>
        <p:spPr/>
        <p:txBody>
          <a:bodyPr/>
          <a:lstStyle/>
          <a:p>
            <a:fld id="{B2F3BFD2-10FE-1540-B496-813268DFADE6}" type="slidenum">
              <a:rPr lang="en-US" smtClean="0"/>
              <a:t>‹#›</a:t>
            </a:fld>
            <a:endParaRPr lang="en-US"/>
          </a:p>
        </p:txBody>
      </p:sp>
    </p:spTree>
    <p:extLst>
      <p:ext uri="{BB962C8B-B14F-4D97-AF65-F5344CB8AC3E}">
        <p14:creationId xmlns:p14="http://schemas.microsoft.com/office/powerpoint/2010/main" val="99531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B9D7-AD0E-A24A-A9B1-8789CF7A06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0C8F3C-863C-B74A-BB35-A9836FF0AD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CE2BD8-669E-BE47-B600-784A3119AE8A}"/>
              </a:ext>
            </a:extLst>
          </p:cNvPr>
          <p:cNvSpPr>
            <a:spLocks noGrp="1"/>
          </p:cNvSpPr>
          <p:nvPr>
            <p:ph type="dt" sz="half" idx="10"/>
          </p:nvPr>
        </p:nvSpPr>
        <p:spPr/>
        <p:txBody>
          <a:bodyPr/>
          <a:lstStyle/>
          <a:p>
            <a:fld id="{32C57A5F-AEFD-A04C-A065-C88721C2ECA7}" type="datetimeFigureOut">
              <a:rPr lang="en-US" smtClean="0"/>
              <a:t>11/15/21</a:t>
            </a:fld>
            <a:endParaRPr lang="en-US"/>
          </a:p>
        </p:txBody>
      </p:sp>
      <p:sp>
        <p:nvSpPr>
          <p:cNvPr id="5" name="Footer Placeholder 4">
            <a:extLst>
              <a:ext uri="{FF2B5EF4-FFF2-40B4-BE49-F238E27FC236}">
                <a16:creationId xmlns:a16="http://schemas.microsoft.com/office/drawing/2014/main" id="{3E6C6658-7109-7B42-8E88-D2DE4DA57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647D8-E23A-7848-9947-5148DBA622D6}"/>
              </a:ext>
            </a:extLst>
          </p:cNvPr>
          <p:cNvSpPr>
            <a:spLocks noGrp="1"/>
          </p:cNvSpPr>
          <p:nvPr>
            <p:ph type="sldNum" sz="quarter" idx="12"/>
          </p:nvPr>
        </p:nvSpPr>
        <p:spPr/>
        <p:txBody>
          <a:bodyPr/>
          <a:lstStyle/>
          <a:p>
            <a:fld id="{B2F3BFD2-10FE-1540-B496-813268DFADE6}" type="slidenum">
              <a:rPr lang="en-US" smtClean="0"/>
              <a:t>‹#›</a:t>
            </a:fld>
            <a:endParaRPr lang="en-US"/>
          </a:p>
        </p:txBody>
      </p:sp>
    </p:spTree>
    <p:extLst>
      <p:ext uri="{BB962C8B-B14F-4D97-AF65-F5344CB8AC3E}">
        <p14:creationId xmlns:p14="http://schemas.microsoft.com/office/powerpoint/2010/main" val="262146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347D-F67C-8D40-9C51-1EE57B1B6C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F68B7A-5BEE-054C-B6BA-7E3AE2E51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36D115-F52A-2F4E-8542-80F8EFF55C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E0664E-DB93-9E40-814D-B739E20E8C1F}"/>
              </a:ext>
            </a:extLst>
          </p:cNvPr>
          <p:cNvSpPr>
            <a:spLocks noGrp="1"/>
          </p:cNvSpPr>
          <p:nvPr>
            <p:ph type="dt" sz="half" idx="10"/>
          </p:nvPr>
        </p:nvSpPr>
        <p:spPr/>
        <p:txBody>
          <a:bodyPr/>
          <a:lstStyle/>
          <a:p>
            <a:fld id="{32C57A5F-AEFD-A04C-A065-C88721C2ECA7}" type="datetimeFigureOut">
              <a:rPr lang="en-US" smtClean="0"/>
              <a:t>11/15/21</a:t>
            </a:fld>
            <a:endParaRPr lang="en-US"/>
          </a:p>
        </p:txBody>
      </p:sp>
      <p:sp>
        <p:nvSpPr>
          <p:cNvPr id="6" name="Footer Placeholder 5">
            <a:extLst>
              <a:ext uri="{FF2B5EF4-FFF2-40B4-BE49-F238E27FC236}">
                <a16:creationId xmlns:a16="http://schemas.microsoft.com/office/drawing/2014/main" id="{DB16496B-5248-684E-80A6-15E93A6D71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DFB4F-E545-564B-88BB-30E2C5C7DE9D}"/>
              </a:ext>
            </a:extLst>
          </p:cNvPr>
          <p:cNvSpPr>
            <a:spLocks noGrp="1"/>
          </p:cNvSpPr>
          <p:nvPr>
            <p:ph type="sldNum" sz="quarter" idx="12"/>
          </p:nvPr>
        </p:nvSpPr>
        <p:spPr/>
        <p:txBody>
          <a:bodyPr/>
          <a:lstStyle/>
          <a:p>
            <a:fld id="{B2F3BFD2-10FE-1540-B496-813268DFADE6}" type="slidenum">
              <a:rPr lang="en-US" smtClean="0"/>
              <a:t>‹#›</a:t>
            </a:fld>
            <a:endParaRPr lang="en-US"/>
          </a:p>
        </p:txBody>
      </p:sp>
    </p:spTree>
    <p:extLst>
      <p:ext uri="{BB962C8B-B14F-4D97-AF65-F5344CB8AC3E}">
        <p14:creationId xmlns:p14="http://schemas.microsoft.com/office/powerpoint/2010/main" val="89004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FDD9-FCF0-C84E-8CC7-1CC3A0B88D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075BE5-0B6D-664C-A780-643139B28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21535-8B71-1C43-A40A-4ABB927909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B6C83B-2D65-CA49-9011-DEECDE6191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C36335-7F53-8C46-905A-C0B9D3545A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EE5C56-3BED-A24A-8E70-C19043387D46}"/>
              </a:ext>
            </a:extLst>
          </p:cNvPr>
          <p:cNvSpPr>
            <a:spLocks noGrp="1"/>
          </p:cNvSpPr>
          <p:nvPr>
            <p:ph type="dt" sz="half" idx="10"/>
          </p:nvPr>
        </p:nvSpPr>
        <p:spPr/>
        <p:txBody>
          <a:bodyPr/>
          <a:lstStyle/>
          <a:p>
            <a:fld id="{32C57A5F-AEFD-A04C-A065-C88721C2ECA7}" type="datetimeFigureOut">
              <a:rPr lang="en-US" smtClean="0"/>
              <a:t>11/15/21</a:t>
            </a:fld>
            <a:endParaRPr lang="en-US"/>
          </a:p>
        </p:txBody>
      </p:sp>
      <p:sp>
        <p:nvSpPr>
          <p:cNvPr id="8" name="Footer Placeholder 7">
            <a:extLst>
              <a:ext uri="{FF2B5EF4-FFF2-40B4-BE49-F238E27FC236}">
                <a16:creationId xmlns:a16="http://schemas.microsoft.com/office/drawing/2014/main" id="{3A5E8CA6-A628-F04D-BFB2-A3D955AB3A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DC15D3-8656-834F-BADA-E4941D28E384}"/>
              </a:ext>
            </a:extLst>
          </p:cNvPr>
          <p:cNvSpPr>
            <a:spLocks noGrp="1"/>
          </p:cNvSpPr>
          <p:nvPr>
            <p:ph type="sldNum" sz="quarter" idx="12"/>
          </p:nvPr>
        </p:nvSpPr>
        <p:spPr/>
        <p:txBody>
          <a:bodyPr/>
          <a:lstStyle/>
          <a:p>
            <a:fld id="{B2F3BFD2-10FE-1540-B496-813268DFADE6}" type="slidenum">
              <a:rPr lang="en-US" smtClean="0"/>
              <a:t>‹#›</a:t>
            </a:fld>
            <a:endParaRPr lang="en-US"/>
          </a:p>
        </p:txBody>
      </p:sp>
    </p:spTree>
    <p:extLst>
      <p:ext uri="{BB962C8B-B14F-4D97-AF65-F5344CB8AC3E}">
        <p14:creationId xmlns:p14="http://schemas.microsoft.com/office/powerpoint/2010/main" val="125094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718F-68A6-854B-9567-C1AFE118A4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2D138D-982A-B448-AB8E-081E66F80695}"/>
              </a:ext>
            </a:extLst>
          </p:cNvPr>
          <p:cNvSpPr>
            <a:spLocks noGrp="1"/>
          </p:cNvSpPr>
          <p:nvPr>
            <p:ph type="dt" sz="half" idx="10"/>
          </p:nvPr>
        </p:nvSpPr>
        <p:spPr/>
        <p:txBody>
          <a:bodyPr/>
          <a:lstStyle/>
          <a:p>
            <a:fld id="{32C57A5F-AEFD-A04C-A065-C88721C2ECA7}" type="datetimeFigureOut">
              <a:rPr lang="en-US" smtClean="0"/>
              <a:t>11/15/21</a:t>
            </a:fld>
            <a:endParaRPr lang="en-US"/>
          </a:p>
        </p:txBody>
      </p:sp>
      <p:sp>
        <p:nvSpPr>
          <p:cNvPr id="4" name="Footer Placeholder 3">
            <a:extLst>
              <a:ext uri="{FF2B5EF4-FFF2-40B4-BE49-F238E27FC236}">
                <a16:creationId xmlns:a16="http://schemas.microsoft.com/office/drawing/2014/main" id="{BBBFDA90-FED7-4945-AA9A-C8B475917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32AA39-D48E-564C-840E-7BF34488502C}"/>
              </a:ext>
            </a:extLst>
          </p:cNvPr>
          <p:cNvSpPr>
            <a:spLocks noGrp="1"/>
          </p:cNvSpPr>
          <p:nvPr>
            <p:ph type="sldNum" sz="quarter" idx="12"/>
          </p:nvPr>
        </p:nvSpPr>
        <p:spPr/>
        <p:txBody>
          <a:bodyPr/>
          <a:lstStyle/>
          <a:p>
            <a:fld id="{B2F3BFD2-10FE-1540-B496-813268DFADE6}" type="slidenum">
              <a:rPr lang="en-US" smtClean="0"/>
              <a:t>‹#›</a:t>
            </a:fld>
            <a:endParaRPr lang="en-US"/>
          </a:p>
        </p:txBody>
      </p:sp>
    </p:spTree>
    <p:extLst>
      <p:ext uri="{BB962C8B-B14F-4D97-AF65-F5344CB8AC3E}">
        <p14:creationId xmlns:p14="http://schemas.microsoft.com/office/powerpoint/2010/main" val="238616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449949-88BC-E94A-9A88-A62DFE4FC750}"/>
              </a:ext>
            </a:extLst>
          </p:cNvPr>
          <p:cNvSpPr>
            <a:spLocks noGrp="1"/>
          </p:cNvSpPr>
          <p:nvPr>
            <p:ph type="dt" sz="half" idx="10"/>
          </p:nvPr>
        </p:nvSpPr>
        <p:spPr/>
        <p:txBody>
          <a:bodyPr/>
          <a:lstStyle/>
          <a:p>
            <a:fld id="{32C57A5F-AEFD-A04C-A065-C88721C2ECA7}" type="datetimeFigureOut">
              <a:rPr lang="en-US" smtClean="0"/>
              <a:t>11/15/21</a:t>
            </a:fld>
            <a:endParaRPr lang="en-US"/>
          </a:p>
        </p:txBody>
      </p:sp>
      <p:sp>
        <p:nvSpPr>
          <p:cNvPr id="3" name="Footer Placeholder 2">
            <a:extLst>
              <a:ext uri="{FF2B5EF4-FFF2-40B4-BE49-F238E27FC236}">
                <a16:creationId xmlns:a16="http://schemas.microsoft.com/office/drawing/2014/main" id="{16477411-0E12-9D40-920E-820CE1355D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A6B73D-3E73-A74F-ADA9-1498EA2D1A9C}"/>
              </a:ext>
            </a:extLst>
          </p:cNvPr>
          <p:cNvSpPr>
            <a:spLocks noGrp="1"/>
          </p:cNvSpPr>
          <p:nvPr>
            <p:ph type="sldNum" sz="quarter" idx="12"/>
          </p:nvPr>
        </p:nvSpPr>
        <p:spPr/>
        <p:txBody>
          <a:bodyPr/>
          <a:lstStyle/>
          <a:p>
            <a:fld id="{B2F3BFD2-10FE-1540-B496-813268DFADE6}" type="slidenum">
              <a:rPr lang="en-US" smtClean="0"/>
              <a:t>‹#›</a:t>
            </a:fld>
            <a:endParaRPr lang="en-US"/>
          </a:p>
        </p:txBody>
      </p:sp>
    </p:spTree>
    <p:extLst>
      <p:ext uri="{BB962C8B-B14F-4D97-AF65-F5344CB8AC3E}">
        <p14:creationId xmlns:p14="http://schemas.microsoft.com/office/powerpoint/2010/main" val="356914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2D72-B4CA-4047-AEA3-5B468945ED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7E94DC-810E-CC43-8F61-A81B574CA9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890529-4833-444C-9001-4FDE157BA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F12786-D896-514C-9DB0-959D59B22B23}"/>
              </a:ext>
            </a:extLst>
          </p:cNvPr>
          <p:cNvSpPr>
            <a:spLocks noGrp="1"/>
          </p:cNvSpPr>
          <p:nvPr>
            <p:ph type="dt" sz="half" idx="10"/>
          </p:nvPr>
        </p:nvSpPr>
        <p:spPr/>
        <p:txBody>
          <a:bodyPr/>
          <a:lstStyle/>
          <a:p>
            <a:fld id="{32C57A5F-AEFD-A04C-A065-C88721C2ECA7}" type="datetimeFigureOut">
              <a:rPr lang="en-US" smtClean="0"/>
              <a:t>11/15/21</a:t>
            </a:fld>
            <a:endParaRPr lang="en-US"/>
          </a:p>
        </p:txBody>
      </p:sp>
      <p:sp>
        <p:nvSpPr>
          <p:cNvPr id="6" name="Footer Placeholder 5">
            <a:extLst>
              <a:ext uri="{FF2B5EF4-FFF2-40B4-BE49-F238E27FC236}">
                <a16:creationId xmlns:a16="http://schemas.microsoft.com/office/drawing/2014/main" id="{F9BA7287-B0B0-104D-909E-4BFF7F6F7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8F1CC-37F6-4843-9B03-0AADADBFEBFB}"/>
              </a:ext>
            </a:extLst>
          </p:cNvPr>
          <p:cNvSpPr>
            <a:spLocks noGrp="1"/>
          </p:cNvSpPr>
          <p:nvPr>
            <p:ph type="sldNum" sz="quarter" idx="12"/>
          </p:nvPr>
        </p:nvSpPr>
        <p:spPr/>
        <p:txBody>
          <a:bodyPr/>
          <a:lstStyle/>
          <a:p>
            <a:fld id="{B2F3BFD2-10FE-1540-B496-813268DFADE6}" type="slidenum">
              <a:rPr lang="en-US" smtClean="0"/>
              <a:t>‹#›</a:t>
            </a:fld>
            <a:endParaRPr lang="en-US"/>
          </a:p>
        </p:txBody>
      </p:sp>
    </p:spTree>
    <p:extLst>
      <p:ext uri="{BB962C8B-B14F-4D97-AF65-F5344CB8AC3E}">
        <p14:creationId xmlns:p14="http://schemas.microsoft.com/office/powerpoint/2010/main" val="3255110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799C3-E625-E542-B17B-945D30EF34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0151CA-8EC4-AA4E-9067-072ABAF832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23F91F-CBBF-EF4E-86DB-2C45E4B8F6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78F04-B157-2E48-B2E8-BD3DC76D4317}"/>
              </a:ext>
            </a:extLst>
          </p:cNvPr>
          <p:cNvSpPr>
            <a:spLocks noGrp="1"/>
          </p:cNvSpPr>
          <p:nvPr>
            <p:ph type="dt" sz="half" idx="10"/>
          </p:nvPr>
        </p:nvSpPr>
        <p:spPr/>
        <p:txBody>
          <a:bodyPr/>
          <a:lstStyle/>
          <a:p>
            <a:fld id="{32C57A5F-AEFD-A04C-A065-C88721C2ECA7}" type="datetimeFigureOut">
              <a:rPr lang="en-US" smtClean="0"/>
              <a:t>11/15/21</a:t>
            </a:fld>
            <a:endParaRPr lang="en-US"/>
          </a:p>
        </p:txBody>
      </p:sp>
      <p:sp>
        <p:nvSpPr>
          <p:cNvPr id="6" name="Footer Placeholder 5">
            <a:extLst>
              <a:ext uri="{FF2B5EF4-FFF2-40B4-BE49-F238E27FC236}">
                <a16:creationId xmlns:a16="http://schemas.microsoft.com/office/drawing/2014/main" id="{8220C837-DEC8-4145-910F-B9675351F9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9ECE5-3B74-DC4F-A4AE-BFF14DDC9726}"/>
              </a:ext>
            </a:extLst>
          </p:cNvPr>
          <p:cNvSpPr>
            <a:spLocks noGrp="1"/>
          </p:cNvSpPr>
          <p:nvPr>
            <p:ph type="sldNum" sz="quarter" idx="12"/>
          </p:nvPr>
        </p:nvSpPr>
        <p:spPr/>
        <p:txBody>
          <a:bodyPr/>
          <a:lstStyle/>
          <a:p>
            <a:fld id="{B2F3BFD2-10FE-1540-B496-813268DFADE6}" type="slidenum">
              <a:rPr lang="en-US" smtClean="0"/>
              <a:t>‹#›</a:t>
            </a:fld>
            <a:endParaRPr lang="en-US"/>
          </a:p>
        </p:txBody>
      </p:sp>
    </p:spTree>
    <p:extLst>
      <p:ext uri="{BB962C8B-B14F-4D97-AF65-F5344CB8AC3E}">
        <p14:creationId xmlns:p14="http://schemas.microsoft.com/office/powerpoint/2010/main" val="167482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7A1D-385D-DD4B-A71A-2AFD63923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6B1828-E6D9-6445-972B-E57CEBF2F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A9DB9-6394-7244-8E35-97C3C45EB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57A5F-AEFD-A04C-A065-C88721C2ECA7}" type="datetimeFigureOut">
              <a:rPr lang="en-US" smtClean="0"/>
              <a:t>11/15/21</a:t>
            </a:fld>
            <a:endParaRPr lang="en-US"/>
          </a:p>
        </p:txBody>
      </p:sp>
      <p:sp>
        <p:nvSpPr>
          <p:cNvPr id="5" name="Footer Placeholder 4">
            <a:extLst>
              <a:ext uri="{FF2B5EF4-FFF2-40B4-BE49-F238E27FC236}">
                <a16:creationId xmlns:a16="http://schemas.microsoft.com/office/drawing/2014/main" id="{8BEC5A5C-4DA6-B049-9346-02CF7DE8AB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DC6E39-888B-924B-B21C-DB2E8B74BD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3BFD2-10FE-1540-B496-813268DFADE6}" type="slidenum">
              <a:rPr lang="en-US" smtClean="0"/>
              <a:t>‹#›</a:t>
            </a:fld>
            <a:endParaRPr lang="en-US"/>
          </a:p>
        </p:txBody>
      </p:sp>
    </p:spTree>
    <p:extLst>
      <p:ext uri="{BB962C8B-B14F-4D97-AF65-F5344CB8AC3E}">
        <p14:creationId xmlns:p14="http://schemas.microsoft.com/office/powerpoint/2010/main" val="2121723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dx.doi.org/10.3389/fsurg.2015.00006" TargetMode="Externa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15680" y="48159"/>
            <a:ext cx="4915535" cy="2887631"/>
          </a:xfrm>
          <a:prstGeom prst="rect">
            <a:avLst/>
          </a:prstGeom>
        </p:spPr>
      </p:pic>
      <p:sp>
        <p:nvSpPr>
          <p:cNvPr id="5" name="TextBox 4"/>
          <p:cNvSpPr txBox="1"/>
          <p:nvPr/>
        </p:nvSpPr>
        <p:spPr>
          <a:xfrm>
            <a:off x="7115678" y="2981283"/>
            <a:ext cx="4187339" cy="369332"/>
          </a:xfrm>
          <a:prstGeom prst="rect">
            <a:avLst/>
          </a:prstGeom>
          <a:noFill/>
        </p:spPr>
        <p:txBody>
          <a:bodyPr wrap="none" lIns="91410" tIns="45706" rIns="91410" bIns="45706" rtlCol="0">
            <a:spAutoFit/>
          </a:bodyPr>
          <a:lstStyle/>
          <a:p>
            <a:r>
              <a:rPr lang="en-US" dirty="0"/>
              <a:t>Leech</a:t>
            </a:r>
            <a:r>
              <a:rPr lang="en-US" sz="1400" dirty="0"/>
              <a:t>: From: Sullivan &amp; Taylor, NEJM 2014; 370:1541</a:t>
            </a:r>
          </a:p>
        </p:txBody>
      </p:sp>
      <p:pic>
        <p:nvPicPr>
          <p:cNvPr id="6" name="Picture 5"/>
          <p:cNvPicPr>
            <a:picLocks noChangeAspect="1"/>
          </p:cNvPicPr>
          <p:nvPr/>
        </p:nvPicPr>
        <p:blipFill>
          <a:blip r:embed="rId3"/>
          <a:stretch>
            <a:fillRect/>
          </a:stretch>
        </p:blipFill>
        <p:spPr>
          <a:xfrm>
            <a:off x="7864747" y="3526367"/>
            <a:ext cx="3882201" cy="2911651"/>
          </a:xfrm>
          <a:prstGeom prst="rect">
            <a:avLst/>
          </a:prstGeom>
        </p:spPr>
      </p:pic>
      <p:sp>
        <p:nvSpPr>
          <p:cNvPr id="7" name="TextBox 6"/>
          <p:cNvSpPr txBox="1"/>
          <p:nvPr/>
        </p:nvSpPr>
        <p:spPr>
          <a:xfrm>
            <a:off x="7746212" y="6437132"/>
            <a:ext cx="4570482" cy="369332"/>
          </a:xfrm>
          <a:prstGeom prst="rect">
            <a:avLst/>
          </a:prstGeom>
          <a:noFill/>
        </p:spPr>
        <p:txBody>
          <a:bodyPr wrap="none" lIns="91410" tIns="45706" rIns="91410" bIns="45706" rtlCol="0">
            <a:spAutoFit/>
          </a:bodyPr>
          <a:lstStyle/>
          <a:p>
            <a:r>
              <a:rPr lang="en-US" dirty="0"/>
              <a:t>Vampire bat</a:t>
            </a:r>
            <a:r>
              <a:rPr lang="en-US" sz="1400" dirty="0"/>
              <a:t>: Michael &amp; Patricia </a:t>
            </a:r>
            <a:r>
              <a:rPr lang="en-US" sz="1400" dirty="0" err="1"/>
              <a:t>Fogden</a:t>
            </a:r>
            <a:r>
              <a:rPr lang="en-US" sz="1400" dirty="0"/>
              <a:t>, Nat Geographic</a:t>
            </a:r>
          </a:p>
        </p:txBody>
      </p:sp>
      <p:pic>
        <p:nvPicPr>
          <p:cNvPr id="8" name="Picture 7"/>
          <p:cNvPicPr>
            <a:picLocks noChangeAspect="1"/>
          </p:cNvPicPr>
          <p:nvPr/>
        </p:nvPicPr>
        <p:blipFill>
          <a:blip r:embed="rId4"/>
          <a:stretch>
            <a:fillRect/>
          </a:stretch>
        </p:blipFill>
        <p:spPr>
          <a:xfrm>
            <a:off x="3314144" y="3610997"/>
            <a:ext cx="4056654" cy="2826136"/>
          </a:xfrm>
          <a:prstGeom prst="rect">
            <a:avLst/>
          </a:prstGeom>
        </p:spPr>
      </p:pic>
      <p:pic>
        <p:nvPicPr>
          <p:cNvPr id="9" name="Picture 8"/>
          <p:cNvPicPr>
            <a:picLocks noChangeAspect="1"/>
          </p:cNvPicPr>
          <p:nvPr/>
        </p:nvPicPr>
        <p:blipFill>
          <a:blip r:embed="rId5"/>
          <a:stretch>
            <a:fillRect/>
          </a:stretch>
        </p:blipFill>
        <p:spPr>
          <a:xfrm>
            <a:off x="3314144" y="48159"/>
            <a:ext cx="3609539" cy="2887631"/>
          </a:xfrm>
          <a:prstGeom prst="rect">
            <a:avLst/>
          </a:prstGeom>
        </p:spPr>
      </p:pic>
      <p:sp>
        <p:nvSpPr>
          <p:cNvPr id="10" name="TextBox 9"/>
          <p:cNvSpPr txBox="1"/>
          <p:nvPr/>
        </p:nvSpPr>
        <p:spPr>
          <a:xfrm>
            <a:off x="3314145" y="2981283"/>
            <a:ext cx="2428870" cy="369332"/>
          </a:xfrm>
          <a:prstGeom prst="rect">
            <a:avLst/>
          </a:prstGeom>
          <a:noFill/>
        </p:spPr>
        <p:txBody>
          <a:bodyPr wrap="none" lIns="91410" tIns="45706" rIns="91410" bIns="45706" rtlCol="0">
            <a:spAutoFit/>
          </a:bodyPr>
          <a:lstStyle/>
          <a:p>
            <a:r>
              <a:rPr lang="en-US" dirty="0"/>
              <a:t>Fish - </a:t>
            </a:r>
            <a:r>
              <a:rPr lang="en-US" sz="1400" dirty="0"/>
              <a:t>http://</a:t>
            </a:r>
            <a:r>
              <a:rPr lang="en-US" sz="1400" dirty="0" err="1"/>
              <a:t>parasites.czu.cz</a:t>
            </a:r>
            <a:r>
              <a:rPr lang="en-US" sz="1400" dirty="0"/>
              <a:t>/</a:t>
            </a:r>
          </a:p>
        </p:txBody>
      </p:sp>
      <p:sp>
        <p:nvSpPr>
          <p:cNvPr id="11" name="TextBox 10"/>
          <p:cNvSpPr txBox="1"/>
          <p:nvPr/>
        </p:nvSpPr>
        <p:spPr>
          <a:xfrm>
            <a:off x="3314148" y="6443310"/>
            <a:ext cx="2993127" cy="369332"/>
          </a:xfrm>
          <a:prstGeom prst="rect">
            <a:avLst/>
          </a:prstGeom>
          <a:noFill/>
        </p:spPr>
        <p:txBody>
          <a:bodyPr wrap="none" lIns="91410" tIns="45706" rIns="91410" bIns="45706" rtlCol="0">
            <a:spAutoFit/>
          </a:bodyPr>
          <a:lstStyle/>
          <a:p>
            <a:r>
              <a:rPr lang="en-US" dirty="0"/>
              <a:t>Mosquitoes </a:t>
            </a:r>
            <a:r>
              <a:rPr lang="en-US" sz="1400" dirty="0"/>
              <a:t>- http://</a:t>
            </a:r>
            <a:r>
              <a:rPr lang="en-US" sz="1400" dirty="0" err="1"/>
              <a:t>www.cdc.gov</a:t>
            </a:r>
            <a:r>
              <a:rPr lang="en-US" sz="1400" dirty="0"/>
              <a:t>/</a:t>
            </a:r>
          </a:p>
        </p:txBody>
      </p:sp>
      <p:sp>
        <p:nvSpPr>
          <p:cNvPr id="2" name="TextBox 1">
            <a:extLst>
              <a:ext uri="{FF2B5EF4-FFF2-40B4-BE49-F238E27FC236}">
                <a16:creationId xmlns:a16="http://schemas.microsoft.com/office/drawing/2014/main" id="{F5C358BF-B308-FF45-81EC-B07751CCFE14}"/>
              </a:ext>
            </a:extLst>
          </p:cNvPr>
          <p:cNvSpPr txBox="1"/>
          <p:nvPr/>
        </p:nvSpPr>
        <p:spPr>
          <a:xfrm>
            <a:off x="160785" y="646044"/>
            <a:ext cx="2804095" cy="923330"/>
          </a:xfrm>
          <a:prstGeom prst="rect">
            <a:avLst/>
          </a:prstGeom>
          <a:noFill/>
        </p:spPr>
        <p:txBody>
          <a:bodyPr wrap="square" rtlCol="0">
            <a:spAutoFit/>
          </a:bodyPr>
          <a:lstStyle/>
          <a:p>
            <a:r>
              <a:rPr lang="en-US" dirty="0"/>
              <a:t>Aeromonads as symbionts </a:t>
            </a:r>
          </a:p>
          <a:p>
            <a:r>
              <a:rPr lang="en-US" dirty="0"/>
              <a:t>(parasites, mutualists, commensals) </a:t>
            </a:r>
          </a:p>
        </p:txBody>
      </p:sp>
    </p:spTree>
    <p:extLst>
      <p:ext uri="{BB962C8B-B14F-4D97-AF65-F5344CB8AC3E}">
        <p14:creationId xmlns:p14="http://schemas.microsoft.com/office/powerpoint/2010/main" val="102280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8066"/>
            <a:ext cx="8229600" cy="1143000"/>
          </a:xfrm>
        </p:spPr>
        <p:txBody>
          <a:bodyPr/>
          <a:lstStyle/>
          <a:p>
            <a:r>
              <a:rPr lang="en-US" dirty="0" err="1"/>
              <a:t>Hirudotherapy</a:t>
            </a:r>
            <a:endParaRPr lang="en-US" dirty="0"/>
          </a:p>
        </p:txBody>
      </p:sp>
      <p:sp>
        <p:nvSpPr>
          <p:cNvPr id="7" name="Content Placeholder 6"/>
          <p:cNvSpPr>
            <a:spLocks noGrp="1"/>
          </p:cNvSpPr>
          <p:nvPr>
            <p:ph idx="1"/>
          </p:nvPr>
        </p:nvSpPr>
        <p:spPr>
          <a:xfrm>
            <a:off x="1795521" y="1120440"/>
            <a:ext cx="8599350" cy="2689709"/>
          </a:xfrm>
        </p:spPr>
        <p:txBody>
          <a:bodyPr>
            <a:normAutofit lnSpcReduction="10000"/>
          </a:bodyPr>
          <a:lstStyle/>
          <a:p>
            <a:pPr marL="0" indent="0">
              <a:buNone/>
            </a:pPr>
            <a:r>
              <a:rPr lang="en-US" sz="2000" dirty="0"/>
              <a:t>Leeches used for therapy and bloodletting since ancient times.</a:t>
            </a:r>
          </a:p>
          <a:p>
            <a:pPr marL="0" indent="0">
              <a:buNone/>
            </a:pPr>
            <a:endParaRPr lang="en-US" sz="2000" dirty="0"/>
          </a:p>
          <a:p>
            <a:pPr marL="0" indent="0">
              <a:buNone/>
            </a:pPr>
            <a:r>
              <a:rPr lang="en-US" sz="2000" dirty="0"/>
              <a:t>Still used today, commonly in plastic and reconstructive surgeries.</a:t>
            </a:r>
          </a:p>
          <a:p>
            <a:pPr marL="0" indent="0">
              <a:buNone/>
            </a:pPr>
            <a:endParaRPr lang="en-US" sz="2000" dirty="0"/>
          </a:p>
          <a:p>
            <a:pPr marL="0" indent="0">
              <a:buNone/>
            </a:pPr>
            <a:r>
              <a:rPr lang="en-US" sz="2000" dirty="0"/>
              <a:t>Only living FDA-regulated medical device.</a:t>
            </a:r>
          </a:p>
          <a:p>
            <a:pPr marL="0" indent="0">
              <a:buNone/>
            </a:pPr>
            <a:endParaRPr lang="en-US" sz="2000" dirty="0"/>
          </a:p>
          <a:p>
            <a:pPr marL="0" indent="0">
              <a:buNone/>
            </a:pPr>
            <a:r>
              <a:rPr lang="en-US" sz="2000" dirty="0"/>
              <a:t>Single approved supplier for all medicinal leeches used in the United States.</a:t>
            </a:r>
          </a:p>
        </p:txBody>
      </p:sp>
      <p:pic>
        <p:nvPicPr>
          <p:cNvPr id="8" name="Picture 7"/>
          <p:cNvPicPr>
            <a:picLocks noChangeAspect="1"/>
          </p:cNvPicPr>
          <p:nvPr/>
        </p:nvPicPr>
        <p:blipFill>
          <a:blip r:embed="rId3"/>
          <a:stretch>
            <a:fillRect/>
          </a:stretch>
        </p:blipFill>
        <p:spPr>
          <a:xfrm>
            <a:off x="2336413" y="3906311"/>
            <a:ext cx="4344339" cy="2521198"/>
          </a:xfrm>
          <a:prstGeom prst="rect">
            <a:avLst/>
          </a:prstGeom>
        </p:spPr>
      </p:pic>
      <p:sp>
        <p:nvSpPr>
          <p:cNvPr id="4" name="Rectangle 3"/>
          <p:cNvSpPr/>
          <p:nvPr/>
        </p:nvSpPr>
        <p:spPr>
          <a:xfrm>
            <a:off x="2776668" y="6389124"/>
            <a:ext cx="4572000" cy="246221"/>
          </a:xfrm>
          <a:prstGeom prst="rect">
            <a:avLst/>
          </a:prstGeom>
        </p:spPr>
        <p:txBody>
          <a:bodyPr lIns="91410" tIns="45706" rIns="91410" bIns="45706">
            <a:spAutoFit/>
          </a:bodyPr>
          <a:lstStyle/>
          <a:p>
            <a:r>
              <a:rPr lang="en-US" sz="1000" dirty="0">
                <a:solidFill>
                  <a:srgbClr val="A6A6A6"/>
                </a:solidFill>
              </a:rPr>
              <a:t>http://</a:t>
            </a:r>
            <a:r>
              <a:rPr lang="en-US" sz="1000" dirty="0" err="1">
                <a:solidFill>
                  <a:srgbClr val="A6A6A6"/>
                </a:solidFill>
              </a:rPr>
              <a:t>m.niusnews.com</a:t>
            </a:r>
            <a:r>
              <a:rPr lang="en-US" sz="1000" dirty="0">
                <a:solidFill>
                  <a:srgbClr val="A6A6A6"/>
                </a:solidFill>
              </a:rPr>
              <a:t>/upload/</a:t>
            </a:r>
            <a:r>
              <a:rPr lang="en-US" sz="1000" dirty="0" err="1">
                <a:solidFill>
                  <a:srgbClr val="A6A6A6"/>
                </a:solidFill>
              </a:rPr>
              <a:t>imgs</a:t>
            </a:r>
            <a:r>
              <a:rPr lang="en-US" sz="1000" dirty="0">
                <a:solidFill>
                  <a:srgbClr val="A6A6A6"/>
                </a:solidFill>
              </a:rPr>
              <a:t>/default/13MarG/Leeches/2.jpg</a:t>
            </a:r>
          </a:p>
        </p:txBody>
      </p:sp>
      <p:pic>
        <p:nvPicPr>
          <p:cNvPr id="3" name="Picture 2"/>
          <p:cNvPicPr>
            <a:picLocks noChangeAspect="1"/>
          </p:cNvPicPr>
          <p:nvPr/>
        </p:nvPicPr>
        <p:blipFill>
          <a:blip r:embed="rId4"/>
          <a:stretch>
            <a:fillRect/>
          </a:stretch>
        </p:blipFill>
        <p:spPr>
          <a:xfrm>
            <a:off x="6860137" y="3906311"/>
            <a:ext cx="2955797" cy="2607236"/>
          </a:xfrm>
          <a:prstGeom prst="rect">
            <a:avLst/>
          </a:prstGeom>
        </p:spPr>
      </p:pic>
      <p:sp>
        <p:nvSpPr>
          <p:cNvPr id="5" name="Rectangle 4"/>
          <p:cNvSpPr/>
          <p:nvPr/>
        </p:nvSpPr>
        <p:spPr>
          <a:xfrm>
            <a:off x="6860137" y="6457891"/>
            <a:ext cx="3135179" cy="400110"/>
          </a:xfrm>
          <a:prstGeom prst="rect">
            <a:avLst/>
          </a:prstGeom>
        </p:spPr>
        <p:txBody>
          <a:bodyPr wrap="square" lIns="91410" tIns="45706" rIns="91410" bIns="45706">
            <a:spAutoFit/>
          </a:bodyPr>
          <a:lstStyle/>
          <a:p>
            <a:r>
              <a:rPr lang="en-US" sz="1000" dirty="0">
                <a:solidFill>
                  <a:schemeClr val="bg1">
                    <a:lumMod val="65000"/>
                  </a:schemeClr>
                </a:solidFill>
              </a:rPr>
              <a:t>http://</a:t>
            </a:r>
            <a:r>
              <a:rPr lang="en-US" sz="1000" dirty="0" err="1">
                <a:solidFill>
                  <a:schemeClr val="bg1">
                    <a:lumMod val="65000"/>
                  </a:schemeClr>
                </a:solidFill>
              </a:rPr>
              <a:t>www.leechtherapy.org</a:t>
            </a:r>
            <a:r>
              <a:rPr lang="en-US" sz="1000" dirty="0">
                <a:solidFill>
                  <a:schemeClr val="bg1">
                    <a:lumMod val="65000"/>
                  </a:schemeClr>
                </a:solidFill>
              </a:rPr>
              <a:t>/</a:t>
            </a:r>
            <a:r>
              <a:rPr lang="en-US" sz="1000" dirty="0" err="1">
                <a:solidFill>
                  <a:schemeClr val="bg1">
                    <a:lumMod val="65000"/>
                  </a:schemeClr>
                </a:solidFill>
              </a:rPr>
              <a:t>wp</a:t>
            </a:r>
            <a:r>
              <a:rPr lang="en-US" sz="1000" dirty="0">
                <a:solidFill>
                  <a:schemeClr val="bg1">
                    <a:lumMod val="65000"/>
                  </a:schemeClr>
                </a:solidFill>
              </a:rPr>
              <a:t>-content/uploads/2013/03/examination1.jpg</a:t>
            </a:r>
          </a:p>
        </p:txBody>
      </p:sp>
    </p:spTree>
    <p:extLst>
      <p:ext uri="{BB962C8B-B14F-4D97-AF65-F5344CB8AC3E}">
        <p14:creationId xmlns:p14="http://schemas.microsoft.com/office/powerpoint/2010/main" val="292542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surg-02-00006-g0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3869" y="457676"/>
            <a:ext cx="4048469" cy="2069127"/>
          </a:xfrm>
          <a:prstGeom prst="rect">
            <a:avLst/>
          </a:prstGeom>
        </p:spPr>
      </p:pic>
      <p:pic>
        <p:nvPicPr>
          <p:cNvPr id="5" name="Picture 4" descr="fsurg-02-00006-g003.jpg"/>
          <p:cNvPicPr>
            <a:picLocks noChangeAspect="1"/>
          </p:cNvPicPr>
          <p:nvPr/>
        </p:nvPicPr>
        <p:blipFill rotWithShape="1">
          <a:blip r:embed="rId3">
            <a:extLst>
              <a:ext uri="{28A0092B-C50C-407E-A947-70E740481C1C}">
                <a14:useLocalDpi xmlns:a14="http://schemas.microsoft.com/office/drawing/2010/main" val="0"/>
              </a:ext>
            </a:extLst>
          </a:blip>
          <a:srcRect r="53390"/>
          <a:stretch/>
        </p:blipFill>
        <p:spPr>
          <a:xfrm>
            <a:off x="7722338" y="457676"/>
            <a:ext cx="1879600" cy="2069127"/>
          </a:xfrm>
          <a:prstGeom prst="rect">
            <a:avLst/>
          </a:prstGeom>
        </p:spPr>
      </p:pic>
      <p:pic>
        <p:nvPicPr>
          <p:cNvPr id="6" name="Picture 5" descr="fsurg-02-00006-g00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585" y="3648614"/>
            <a:ext cx="4038926" cy="2023535"/>
          </a:xfrm>
          <a:prstGeom prst="rect">
            <a:avLst/>
          </a:prstGeom>
        </p:spPr>
      </p:pic>
      <p:pic>
        <p:nvPicPr>
          <p:cNvPr id="7" name="Picture 6" descr="fsurg-02-00006-g00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0710" y="3648613"/>
            <a:ext cx="4373683" cy="2019300"/>
          </a:xfrm>
          <a:prstGeom prst="rect">
            <a:avLst/>
          </a:prstGeom>
        </p:spPr>
      </p:pic>
      <p:sp>
        <p:nvSpPr>
          <p:cNvPr id="8" name="TextBox 7"/>
          <p:cNvSpPr txBox="1"/>
          <p:nvPr/>
        </p:nvSpPr>
        <p:spPr>
          <a:xfrm>
            <a:off x="28539" y="1140601"/>
            <a:ext cx="2684844" cy="1200329"/>
          </a:xfrm>
          <a:prstGeom prst="rect">
            <a:avLst/>
          </a:prstGeom>
          <a:noFill/>
        </p:spPr>
        <p:txBody>
          <a:bodyPr wrap="square" rtlCol="0">
            <a:spAutoFit/>
          </a:bodyPr>
          <a:lstStyle/>
          <a:p>
            <a:r>
              <a:rPr lang="en-US" dirty="0"/>
              <a:t>From Marsden et al. Frontiers in Surgery 2015 </a:t>
            </a:r>
            <a:r>
              <a:rPr lang="en-US" dirty="0">
                <a:hlinkClick r:id="rId6"/>
              </a:rPr>
              <a:t>http://dx.doi.org/10.3389/fsurg.2015.00006</a:t>
            </a:r>
            <a:r>
              <a:rPr lang="en-US" dirty="0"/>
              <a:t>   </a:t>
            </a:r>
          </a:p>
        </p:txBody>
      </p:sp>
      <p:sp>
        <p:nvSpPr>
          <p:cNvPr id="9" name="TextBox 8"/>
          <p:cNvSpPr txBox="1"/>
          <p:nvPr/>
        </p:nvSpPr>
        <p:spPr>
          <a:xfrm>
            <a:off x="3609376" y="3150075"/>
            <a:ext cx="184666" cy="369332"/>
          </a:xfrm>
          <a:prstGeom prst="rect">
            <a:avLst/>
          </a:prstGeom>
          <a:noFill/>
        </p:spPr>
        <p:txBody>
          <a:bodyPr wrap="none" rtlCol="0">
            <a:spAutoFit/>
          </a:bodyPr>
          <a:lstStyle/>
          <a:p>
            <a:endParaRPr lang="en-US" dirty="0"/>
          </a:p>
        </p:txBody>
      </p:sp>
      <p:sp>
        <p:nvSpPr>
          <p:cNvPr id="10" name="TextBox 9"/>
          <p:cNvSpPr txBox="1"/>
          <p:nvPr/>
        </p:nvSpPr>
        <p:spPr>
          <a:xfrm>
            <a:off x="3673868" y="2596078"/>
            <a:ext cx="3223896" cy="646331"/>
          </a:xfrm>
          <a:prstGeom prst="rect">
            <a:avLst/>
          </a:prstGeom>
          <a:noFill/>
        </p:spPr>
        <p:txBody>
          <a:bodyPr wrap="none" rtlCol="0">
            <a:spAutoFit/>
          </a:bodyPr>
          <a:lstStyle/>
          <a:p>
            <a:r>
              <a:rPr lang="en-US" dirty="0"/>
              <a:t>18 month old boy after dog bite </a:t>
            </a:r>
          </a:p>
          <a:p>
            <a:r>
              <a:rPr lang="en-US" dirty="0" err="1"/>
              <a:t>Preoperation</a:t>
            </a:r>
            <a:endParaRPr lang="en-US" dirty="0"/>
          </a:p>
        </p:txBody>
      </p:sp>
      <p:sp>
        <p:nvSpPr>
          <p:cNvPr id="11" name="TextBox 10"/>
          <p:cNvSpPr txBox="1"/>
          <p:nvPr/>
        </p:nvSpPr>
        <p:spPr>
          <a:xfrm>
            <a:off x="7925536" y="2596077"/>
            <a:ext cx="1513756" cy="369332"/>
          </a:xfrm>
          <a:prstGeom prst="rect">
            <a:avLst/>
          </a:prstGeom>
          <a:noFill/>
        </p:spPr>
        <p:txBody>
          <a:bodyPr wrap="none" rtlCol="0">
            <a:spAutoFit/>
          </a:bodyPr>
          <a:lstStyle/>
          <a:p>
            <a:r>
              <a:rPr lang="en-US" dirty="0" err="1"/>
              <a:t>Postoperation</a:t>
            </a:r>
            <a:endParaRPr lang="en-US" dirty="0"/>
          </a:p>
        </p:txBody>
      </p:sp>
      <p:sp>
        <p:nvSpPr>
          <p:cNvPr id="12" name="TextBox 11"/>
          <p:cNvSpPr txBox="1"/>
          <p:nvPr/>
        </p:nvSpPr>
        <p:spPr>
          <a:xfrm>
            <a:off x="2829042" y="5707616"/>
            <a:ext cx="3914503" cy="646331"/>
          </a:xfrm>
          <a:prstGeom prst="rect">
            <a:avLst/>
          </a:prstGeom>
          <a:noFill/>
        </p:spPr>
        <p:txBody>
          <a:bodyPr wrap="none" rtlCol="0">
            <a:spAutoFit/>
          </a:bodyPr>
          <a:lstStyle/>
          <a:p>
            <a:r>
              <a:rPr lang="en-US" dirty="0"/>
              <a:t>Day 2 post replant, </a:t>
            </a:r>
          </a:p>
          <a:p>
            <a:r>
              <a:rPr lang="en-US" dirty="0"/>
              <a:t>leech application to the congested nose</a:t>
            </a:r>
          </a:p>
        </p:txBody>
      </p:sp>
      <p:sp>
        <p:nvSpPr>
          <p:cNvPr id="13" name="TextBox 12"/>
          <p:cNvSpPr txBox="1"/>
          <p:nvPr/>
        </p:nvSpPr>
        <p:spPr>
          <a:xfrm>
            <a:off x="8236226" y="5707616"/>
            <a:ext cx="1983876" cy="369332"/>
          </a:xfrm>
          <a:prstGeom prst="rect">
            <a:avLst/>
          </a:prstGeom>
          <a:noFill/>
        </p:spPr>
        <p:txBody>
          <a:bodyPr wrap="none" rtlCol="0">
            <a:spAutoFit/>
          </a:bodyPr>
          <a:lstStyle/>
          <a:p>
            <a:r>
              <a:rPr lang="en-US" dirty="0"/>
              <a:t>Ten-year follow-up </a:t>
            </a:r>
          </a:p>
        </p:txBody>
      </p:sp>
      <p:sp>
        <p:nvSpPr>
          <p:cNvPr id="2" name="TextBox 1">
            <a:extLst>
              <a:ext uri="{FF2B5EF4-FFF2-40B4-BE49-F238E27FC236}">
                <a16:creationId xmlns:a16="http://schemas.microsoft.com/office/drawing/2014/main" id="{2E224BE9-BF1B-7247-BC1B-FC139AB7704B}"/>
              </a:ext>
            </a:extLst>
          </p:cNvPr>
          <p:cNvSpPr txBox="1"/>
          <p:nvPr/>
        </p:nvSpPr>
        <p:spPr>
          <a:xfrm>
            <a:off x="6942300" y="5948398"/>
            <a:ext cx="4980659" cy="369332"/>
          </a:xfrm>
          <a:prstGeom prst="rect">
            <a:avLst/>
          </a:prstGeom>
          <a:noFill/>
        </p:spPr>
        <p:txBody>
          <a:bodyPr wrap="none" rtlCol="0">
            <a:spAutoFit/>
          </a:bodyPr>
          <a:lstStyle/>
          <a:p>
            <a:r>
              <a:rPr lang="en-US" dirty="0"/>
              <a:t>Nose recovered touch and temperature sensitivity</a:t>
            </a:r>
          </a:p>
        </p:txBody>
      </p:sp>
      <p:sp>
        <p:nvSpPr>
          <p:cNvPr id="14" name="TextBox 13">
            <a:extLst>
              <a:ext uri="{FF2B5EF4-FFF2-40B4-BE49-F238E27FC236}">
                <a16:creationId xmlns:a16="http://schemas.microsoft.com/office/drawing/2014/main" id="{379C0B53-F4D0-1F40-B946-AD80EB0DACDD}"/>
              </a:ext>
            </a:extLst>
          </p:cNvPr>
          <p:cNvSpPr txBox="1"/>
          <p:nvPr/>
        </p:nvSpPr>
        <p:spPr>
          <a:xfrm>
            <a:off x="222287" y="294862"/>
            <a:ext cx="1745158" cy="523220"/>
          </a:xfrm>
          <a:prstGeom prst="rect">
            <a:avLst/>
          </a:prstGeom>
          <a:noFill/>
        </p:spPr>
        <p:txBody>
          <a:bodyPr wrap="none" rtlCol="0">
            <a:spAutoFit/>
          </a:bodyPr>
          <a:lstStyle/>
          <a:p>
            <a:r>
              <a:rPr lang="en-US" sz="2800" dirty="0"/>
              <a:t>Case study</a:t>
            </a:r>
          </a:p>
        </p:txBody>
      </p:sp>
    </p:spTree>
    <p:extLst>
      <p:ext uri="{BB962C8B-B14F-4D97-AF65-F5344CB8AC3E}">
        <p14:creationId xmlns:p14="http://schemas.microsoft.com/office/powerpoint/2010/main" val="2628991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392</Words>
  <Application>Microsoft Macintosh PowerPoint</Application>
  <PresentationFormat>Widescreen</PresentationFormat>
  <Paragraphs>29</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Hirudotherapy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Gogarten, J. Peter</dc:creator>
  <cp:lastModifiedBy>Gogarten, J. Peter</cp:lastModifiedBy>
  <cp:revision>2</cp:revision>
  <dcterms:created xsi:type="dcterms:W3CDTF">2020-11-09T01:47:36Z</dcterms:created>
  <dcterms:modified xsi:type="dcterms:W3CDTF">2021-11-15T15:24:25Z</dcterms:modified>
</cp:coreProperties>
</file>