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28"/>
  </p:notesMasterIdLst>
  <p:sldIdLst>
    <p:sldId id="548" r:id="rId2"/>
    <p:sldId id="521" r:id="rId3"/>
    <p:sldId id="522" r:id="rId4"/>
    <p:sldId id="523" r:id="rId5"/>
    <p:sldId id="559" r:id="rId6"/>
    <p:sldId id="558" r:id="rId7"/>
    <p:sldId id="539" r:id="rId8"/>
    <p:sldId id="540" r:id="rId9"/>
    <p:sldId id="544" r:id="rId10"/>
    <p:sldId id="543" r:id="rId11"/>
    <p:sldId id="541" r:id="rId12"/>
    <p:sldId id="545" r:id="rId13"/>
    <p:sldId id="542" r:id="rId14"/>
    <p:sldId id="546" r:id="rId15"/>
    <p:sldId id="547" r:id="rId16"/>
    <p:sldId id="533" r:id="rId17"/>
    <p:sldId id="519" r:id="rId18"/>
    <p:sldId id="538" r:id="rId19"/>
    <p:sldId id="536" r:id="rId20"/>
    <p:sldId id="527" r:id="rId21"/>
    <p:sldId id="537" r:id="rId22"/>
    <p:sldId id="528" r:id="rId23"/>
    <p:sldId id="560" r:id="rId24"/>
    <p:sldId id="520" r:id="rId25"/>
    <p:sldId id="524" r:id="rId26"/>
    <p:sldId id="52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6"/>
    <p:restoredTop sz="94712"/>
  </p:normalViewPr>
  <p:slideViewPr>
    <p:cSldViewPr snapToGrid="0" snapToObjects="1">
      <p:cViewPr>
        <p:scale>
          <a:sx n="156" d="100"/>
          <a:sy n="156" d="100"/>
        </p:scale>
        <p:origin x="1024" y="7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 smtClean="0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mboss.sourceforge.net/what/#Over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oelectric_focusing" TargetMode="External"/><Relationship Id="rId2" Type="http://schemas.openxmlformats.org/officeDocument/2006/relationships/hyperlink" Target="https://en.wikipedia.org/wiki/Isoelectric_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CA2D9-6ABF-9D40-A684-7283CF2827B0}"/>
              </a:ext>
            </a:extLst>
          </p:cNvPr>
          <p:cNvSpPr txBox="1"/>
          <p:nvPr/>
        </p:nvSpPr>
        <p:spPr>
          <a:xfrm>
            <a:off x="2738827" y="1407936"/>
            <a:ext cx="649889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MCB3421</a:t>
            </a:r>
          </a:p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class 23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Emboss, Compositional Bias</a:t>
            </a:r>
          </a:p>
          <a:p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1"/>
            <a:ext cx="7772400" cy="370373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F640B-6D43-564D-810E-60CB8C21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901700"/>
            <a:ext cx="4241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BF1E4-8A7E-0745-AE2D-D57268F4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752600"/>
            <a:ext cx="6083300" cy="4864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5BA40-A949-7E44-9E57-07FD8CB9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5290"/>
            <a:ext cx="9096530" cy="19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02600-DB1D-044E-AD6C-DC766E5D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44226"/>
            <a:ext cx="9144000" cy="3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337AE-6348-A44B-B819-9E17B89C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53" y="2022670"/>
            <a:ext cx="8745094" cy="29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675"/>
            <a:ext cx="10363200" cy="1143000"/>
          </a:xfrm>
        </p:spPr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E5451-08B7-DC4F-B6D5-7EB96A3E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7" y="5342709"/>
            <a:ext cx="12784111" cy="140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52B90-B941-514C-A910-4F7409E1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35" y="1368110"/>
            <a:ext cx="9478090" cy="3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E0B4B-7407-D844-BF4C-8439DBC9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9215C-8EC6-6C49-BFEA-1C360C62AB19}"/>
              </a:ext>
            </a:extLst>
          </p:cNvPr>
          <p:cNvSpPr txBox="1"/>
          <p:nvPr/>
        </p:nvSpPr>
        <p:spPr>
          <a:xfrm>
            <a:off x="4381991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87189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9" y="19145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9609" y="6105832"/>
            <a:ext cx="3405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at which protein has no charge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5019" y="174031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</a:t>
            </a:r>
            <a:r>
              <a:rPr lang="en-US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8D0A-E272-2642-B023-EFD7038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5D00B-A359-C241-9392-277D2557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42852"/>
            <a:ext cx="9448800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65000-1CF9-5F4F-AE98-457B47B3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04" y="3573625"/>
            <a:ext cx="3559629" cy="3559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E2C1D-6799-4346-8CD1-4EE4231B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04" y="13996"/>
            <a:ext cx="3559629" cy="355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F340E-F314-5447-97E4-95EEF002DA40}"/>
              </a:ext>
            </a:extLst>
          </p:cNvPr>
          <p:cNvSpPr txBox="1"/>
          <p:nvPr/>
        </p:nvSpPr>
        <p:spPr>
          <a:xfrm>
            <a:off x="3870649" y="3303039"/>
            <a:ext cx="233634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pH at which protein has no charge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B99A4-C528-BA4E-907F-88F09B197280}"/>
              </a:ext>
            </a:extLst>
          </p:cNvPr>
          <p:cNvSpPr txBox="1"/>
          <p:nvPr/>
        </p:nvSpPr>
        <p:spPr>
          <a:xfrm>
            <a:off x="6898433" y="392308"/>
            <a:ext cx="268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bound proteins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D8D5F9-24F5-6F41-BCA6-D80EC20C1B74}"/>
              </a:ext>
            </a:extLst>
          </p:cNvPr>
          <p:cNvCxnSpPr/>
          <p:nvPr/>
        </p:nvCxnSpPr>
        <p:spPr bwMode="auto">
          <a:xfrm flipH="1">
            <a:off x="5878286" y="715473"/>
            <a:ext cx="1020147" cy="747567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9055"/>
            <a:ext cx="9144000" cy="47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moplasmatal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6072" y="374312"/>
            <a:ext cx="76754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 err="1"/>
              <a:t>Thermplasmatales</a:t>
            </a:r>
            <a:r>
              <a:rPr lang="en-US" sz="2000" i="1" dirty="0"/>
              <a:t>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422" y="6189579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65321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3FDEA-F5C6-4C4E-BC30-4C057BDC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4D967-DD28-0C42-8520-03F16ADE77F3}"/>
              </a:ext>
            </a:extLst>
          </p:cNvPr>
          <p:cNvSpPr txBox="1"/>
          <p:nvPr/>
        </p:nvSpPr>
        <p:spPr>
          <a:xfrm>
            <a:off x="4204709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85293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charomyc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6072" y="374312"/>
            <a:ext cx="73678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/>
              <a:t>Saccharomyces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991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664" y="1032387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bound proteins </a:t>
            </a:r>
          </a:p>
        </p:txBody>
      </p:sp>
    </p:spTree>
    <p:extLst>
      <p:ext uri="{BB962C8B-B14F-4D97-AF65-F5344CB8AC3E}">
        <p14:creationId xmlns:p14="http://schemas.microsoft.com/office/powerpoint/2010/main" val="146613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A04D-1452-A044-9521-2F58E768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6091"/>
            <a:ext cx="10363200" cy="1143000"/>
          </a:xfrm>
        </p:spPr>
        <p:txBody>
          <a:bodyPr/>
          <a:lstStyle/>
          <a:p>
            <a:r>
              <a:rPr lang="en-US" dirty="0"/>
              <a:t>Strategies for extreme halophily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B7FF9-05E1-7E46-9882-91AF59FFF1C5}"/>
              </a:ext>
            </a:extLst>
          </p:cNvPr>
          <p:cNvSpPr txBox="1"/>
          <p:nvPr/>
        </p:nvSpPr>
        <p:spPr>
          <a:xfrm>
            <a:off x="796835" y="1789612"/>
            <a:ext cx="109205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Exclude salts, balance with other osmotically active substances.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457200" indent="-457200">
              <a:buAutoNum type="arabicParenR"/>
            </a:pPr>
            <a:r>
              <a:rPr lang="en-US" sz="2000" dirty="0"/>
              <a:t>Balance external Na</a:t>
            </a:r>
            <a:r>
              <a:rPr lang="en-US" sz="2000" baseline="30000" dirty="0"/>
              <a:t>+</a:t>
            </a:r>
            <a:r>
              <a:rPr lang="en-US" sz="2000" dirty="0"/>
              <a:t> Cl</a:t>
            </a:r>
            <a:r>
              <a:rPr lang="en-US" sz="2000" baseline="30000" dirty="0"/>
              <a:t>-</a:t>
            </a:r>
            <a:r>
              <a:rPr lang="en-US" sz="2000" dirty="0"/>
              <a:t> with internal K</a:t>
            </a:r>
            <a:r>
              <a:rPr lang="en-US" sz="2000" baseline="30000" dirty="0"/>
              <a:t>+</a:t>
            </a:r>
            <a:r>
              <a:rPr lang="en-US" sz="2000" dirty="0"/>
              <a:t> Cl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</a:p>
          <a:p>
            <a:r>
              <a:rPr lang="en-US" sz="2000" dirty="0"/>
              <a:t>		This leads to very high internal K</a:t>
            </a:r>
            <a:r>
              <a:rPr lang="en-US" sz="2000" baseline="30000" dirty="0"/>
              <a:t>+</a:t>
            </a:r>
            <a:r>
              <a:rPr lang="en-US" sz="2000" dirty="0"/>
              <a:t>  concentration (&gt; 5M)  </a:t>
            </a:r>
            <a:br>
              <a:rPr lang="en-US" sz="2000" dirty="0"/>
            </a:br>
            <a:r>
              <a:rPr lang="en-US" sz="2000" dirty="0"/>
              <a:t>		At this ionic strength, the reach of a charge on a protein does not reach very far. </a:t>
            </a:r>
          </a:p>
          <a:p>
            <a:r>
              <a:rPr lang="en-US" sz="2000" dirty="0"/>
              <a:t>		To compensate, proteins in organisms following the salt in strategy have many negative charges.   </a:t>
            </a:r>
          </a:p>
          <a:p>
            <a:endParaRPr lang="en-US" sz="2000" dirty="0"/>
          </a:p>
          <a:p>
            <a:r>
              <a:rPr lang="en-US" sz="2000" dirty="0"/>
              <a:t>		Consequently, most proteins have an acidic isoelectric point.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933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fera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3" y="363621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2864" y="528265"/>
            <a:ext cx="6173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Histogram of theoretical isoelectric points of </a:t>
            </a:r>
            <a:r>
              <a:rPr lang="en-US" i="1" dirty="0" err="1"/>
              <a:t>Haloferax</a:t>
            </a:r>
            <a:r>
              <a:rPr lang="en-US" i="1" dirty="0"/>
              <a:t> </a:t>
            </a:r>
            <a:r>
              <a:rPr lang="en-US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3377" y="6302756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3267" y="1548581"/>
            <a:ext cx="297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 in strategy</a:t>
            </a:r>
          </a:p>
          <a:p>
            <a:endParaRPr lang="en-US" dirty="0"/>
          </a:p>
          <a:p>
            <a:r>
              <a:rPr lang="en-US" dirty="0"/>
              <a:t>At neutral pH most proteins with negative charge  </a:t>
            </a:r>
          </a:p>
        </p:txBody>
      </p:sp>
    </p:spTree>
    <p:extLst>
      <p:ext uri="{BB962C8B-B14F-4D97-AF65-F5344CB8AC3E}">
        <p14:creationId xmlns:p14="http://schemas.microsoft.com/office/powerpoint/2010/main" val="111423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4" y="344745"/>
            <a:ext cx="3174590" cy="317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4" y="3683410"/>
            <a:ext cx="3174590" cy="317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85" y="3666817"/>
            <a:ext cx="3152467" cy="315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27707"/>
            <a:ext cx="3089786" cy="30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12" y="390835"/>
            <a:ext cx="3111907" cy="311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03" y="3666816"/>
            <a:ext cx="3191184" cy="31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8" y="90331"/>
            <a:ext cx="3102694" cy="3102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4" y="90332"/>
            <a:ext cx="3102693" cy="310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81" y="3775586"/>
            <a:ext cx="2909120" cy="290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58" y="3747934"/>
            <a:ext cx="2964425" cy="296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46" y="3775587"/>
            <a:ext cx="2881467" cy="288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06" y="90332"/>
            <a:ext cx="3102694" cy="31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31" y="0"/>
            <a:ext cx="837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85" y="0"/>
            <a:ext cx="706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E525-056E-094E-9305-5B718466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F4807-55FA-1340-9A24-54C967F63B0B}"/>
              </a:ext>
            </a:extLst>
          </p:cNvPr>
          <p:cNvSpPr txBox="1"/>
          <p:nvPr/>
        </p:nvSpPr>
        <p:spPr>
          <a:xfrm>
            <a:off x="274320" y="1606732"/>
            <a:ext cx="8300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Isoelectric point </a:t>
            </a:r>
            <a:r>
              <a:rPr lang="en-US" dirty="0"/>
              <a:t>(</a:t>
            </a:r>
            <a:r>
              <a:rPr lang="en-US" dirty="0" err="1"/>
              <a:t>pI</a:t>
            </a:r>
            <a:r>
              <a:rPr lang="en-US" dirty="0"/>
              <a:t>) of a protein:  The pH at which the net charge of the protein is zero.</a:t>
            </a:r>
          </a:p>
          <a:p>
            <a:endParaRPr lang="en-US" dirty="0"/>
          </a:p>
          <a:p>
            <a:r>
              <a:rPr lang="en-US" dirty="0"/>
              <a:t>This can be experimentally determined using </a:t>
            </a:r>
            <a:r>
              <a:rPr lang="en-US" dirty="0">
                <a:hlinkClick r:id="rId3"/>
              </a:rPr>
              <a:t>isoelectric focusing gels</a:t>
            </a:r>
            <a:r>
              <a:rPr lang="en-US" dirty="0"/>
              <a:t>.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3EBB27-E79B-E14F-8CFD-19E0B255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11" y="808083"/>
            <a:ext cx="38100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A57BE-2275-2A43-B22A-8EF4693844BD}"/>
              </a:ext>
            </a:extLst>
          </p:cNvPr>
          <p:cNvSpPr txBox="1"/>
          <p:nvPr/>
        </p:nvSpPr>
        <p:spPr>
          <a:xfrm>
            <a:off x="274320" y="2749732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Theoretical </a:t>
            </a:r>
            <a:r>
              <a:rPr lang="en-US" dirty="0" err="1"/>
              <a:t>pI</a:t>
            </a:r>
            <a:r>
              <a:rPr lang="en-US" dirty="0"/>
              <a:t> is calculated from the </a:t>
            </a:r>
            <a:r>
              <a:rPr lang="en-US" dirty="0" err="1"/>
              <a:t>pKs</a:t>
            </a:r>
            <a:r>
              <a:rPr lang="en-US" dirty="0"/>
              <a:t> of the individual amino acids.  </a:t>
            </a:r>
          </a:p>
        </p:txBody>
      </p:sp>
    </p:spTree>
    <p:extLst>
      <p:ext uri="{BB962C8B-B14F-4D97-AF65-F5344CB8AC3E}">
        <p14:creationId xmlns:p14="http://schemas.microsoft.com/office/powerpoint/2010/main" val="400793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935E28-E48B-DC4E-B62C-E3826C603B54}"/>
              </a:ext>
            </a:extLst>
          </p:cNvPr>
          <p:cNvSpPr/>
          <p:nvPr/>
        </p:nvSpPr>
        <p:spPr>
          <a:xfrm>
            <a:off x="822960" y="-64264"/>
            <a:ext cx="794221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PEPSTATS of QAY18538.1 from 1 to 580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Molecular weight = 64213.14  		Residues = 580   </a:t>
            </a:r>
          </a:p>
          <a:p>
            <a:r>
              <a:rPr lang="en-US" sz="1600" dirty="0">
                <a:latin typeface="Courier" pitchFamily="2" charset="0"/>
              </a:rPr>
              <a:t>Average Residue Weight  = 110.712 	Charge   = -74.0 </a:t>
            </a:r>
          </a:p>
          <a:p>
            <a:r>
              <a:rPr lang="en-US" sz="1600" dirty="0">
                <a:latin typeface="Courier" pitchFamily="2" charset="0"/>
              </a:rPr>
              <a:t>Isoelectric Point = 3.9355</a:t>
            </a:r>
          </a:p>
          <a:p>
            <a:r>
              <a:rPr lang="en-US" sz="1600" dirty="0">
                <a:latin typeface="Courier" pitchFamily="2" charset="0"/>
              </a:rPr>
              <a:t>A280 Molar Extinction Coefficients  = 21890 (reduced)   22140 (cystine bridges)</a:t>
            </a:r>
          </a:p>
          <a:p>
            <a:r>
              <a:rPr lang="en-US" sz="1600" dirty="0">
                <a:latin typeface="Courier" pitchFamily="2" charset="0"/>
              </a:rPr>
              <a:t>A280 Extinction Coefficients 1mg/ml = 0.341 (reduced)   0.345 (cystine bridges)</a:t>
            </a:r>
          </a:p>
          <a:p>
            <a:r>
              <a:rPr lang="en-US" sz="1600" dirty="0">
                <a:latin typeface="Courier" pitchFamily="2" charset="0"/>
              </a:rPr>
              <a:t>Probability of expression in inclusion bodies = 0.979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Residue		Number		Mole%		</a:t>
            </a:r>
            <a:r>
              <a:rPr lang="en-US" sz="1600" dirty="0" err="1">
                <a:latin typeface="Courier" pitchFamily="2" charset="0"/>
              </a:rPr>
              <a:t>DayhoffStat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A = Ala		46		7.931  		0.922  	</a:t>
            </a:r>
          </a:p>
          <a:p>
            <a:r>
              <a:rPr lang="en-US" sz="1600" dirty="0">
                <a:latin typeface="Courier" pitchFamily="2" charset="0"/>
              </a:rPr>
              <a:t>B = </a:t>
            </a:r>
            <a:r>
              <a:rPr lang="en-US" sz="1600" dirty="0" err="1">
                <a:latin typeface="Courier" pitchFamily="2" charset="0"/>
              </a:rPr>
              <a:t>Asx</a:t>
            </a:r>
            <a:r>
              <a:rPr lang="en-US" sz="1600" dirty="0">
                <a:latin typeface="Courier" pitchFamily="2" charset="0"/>
              </a:rPr>
              <a:t>		0		0.000  		0.000  	</a:t>
            </a:r>
          </a:p>
          <a:p>
            <a:r>
              <a:rPr lang="en-US" sz="1600" dirty="0">
                <a:latin typeface="Courier" pitchFamily="2" charset="0"/>
              </a:rPr>
              <a:t>C = </a:t>
            </a:r>
            <a:r>
              <a:rPr lang="en-US" sz="1600" dirty="0" err="1">
                <a:latin typeface="Courier" pitchFamily="2" charset="0"/>
              </a:rPr>
              <a:t>Cys</a:t>
            </a:r>
            <a:r>
              <a:rPr lang="en-US" sz="1600" dirty="0">
                <a:latin typeface="Courier" pitchFamily="2" charset="0"/>
              </a:rPr>
              <a:t>		4		0.690  		0.238  	</a:t>
            </a:r>
          </a:p>
          <a:p>
            <a:r>
              <a:rPr lang="en-US" sz="1600" dirty="0">
                <a:latin typeface="Courier" pitchFamily="2" charset="0"/>
              </a:rPr>
              <a:t>D = Asp		81		13.966 		2.539  </a:t>
            </a:r>
          </a:p>
          <a:p>
            <a:r>
              <a:rPr lang="en-US" sz="1600" dirty="0">
                <a:latin typeface="Courier" pitchFamily="2" charset="0"/>
              </a:rPr>
              <a:t>/.../	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Property	Residues				Number		Mole%</a:t>
            </a:r>
          </a:p>
          <a:p>
            <a:r>
              <a:rPr lang="en-US" sz="1600" dirty="0">
                <a:latin typeface="Courier" pitchFamily="2" charset="0"/>
              </a:rPr>
              <a:t>Tiny		(A+C+G+S+T)					157		27.069</a:t>
            </a:r>
          </a:p>
          <a:p>
            <a:r>
              <a:rPr lang="en-US" sz="1600" dirty="0">
                <a:latin typeface="Courier" pitchFamily="2" charset="0"/>
              </a:rPr>
              <a:t>Small		(A+B+C+D+G+N+P+S+T+V)		328		56.552</a:t>
            </a:r>
          </a:p>
          <a:p>
            <a:r>
              <a:rPr lang="en-US" sz="1600" dirty="0">
                <a:latin typeface="Courier" pitchFamily="2" charset="0"/>
              </a:rPr>
              <a:t>Aliphatic	(A+I+L+V)					169		29.138</a:t>
            </a:r>
          </a:p>
          <a:p>
            <a:r>
              <a:rPr lang="en-US" sz="1600" dirty="0">
                <a:latin typeface="Courier" pitchFamily="2" charset="0"/>
              </a:rPr>
              <a:t>Aromatic	(F+H+W+Y)					38		 6.552</a:t>
            </a:r>
          </a:p>
          <a:p>
            <a:r>
              <a:rPr lang="en-US" sz="1600" dirty="0">
                <a:latin typeface="Courier" pitchFamily="2" charset="0"/>
              </a:rPr>
              <a:t>Non-polar	(A+C+F+G+I+L+M+P+V+W+Y)	267		46.034</a:t>
            </a:r>
          </a:p>
          <a:p>
            <a:r>
              <a:rPr lang="en-US" sz="1600" dirty="0">
                <a:latin typeface="Courier" pitchFamily="2" charset="0"/>
              </a:rPr>
              <a:t>Polar		(D+E+H+K+N+Q+R+S+T+Z)		313		53.966</a:t>
            </a:r>
          </a:p>
          <a:p>
            <a:r>
              <a:rPr lang="en-US" sz="1600" dirty="0">
                <a:latin typeface="Courier" pitchFamily="2" charset="0"/>
              </a:rPr>
              <a:t>Charged		(B+D+E+H+K+R+Z)			196		33.793</a:t>
            </a:r>
          </a:p>
          <a:p>
            <a:r>
              <a:rPr lang="en-US" sz="1600" dirty="0">
                <a:latin typeface="Courier" pitchFamily="2" charset="0"/>
              </a:rPr>
              <a:t>Basic		(H+K+R)						63		10.862</a:t>
            </a:r>
          </a:p>
          <a:p>
            <a:r>
              <a:rPr lang="en-US" sz="1600" dirty="0">
                <a:latin typeface="Courier" pitchFamily="2" charset="0"/>
              </a:rPr>
              <a:t>Acidic		(B+D+E+Z)					133		22.931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5EBD6328-03C4-2D4B-B105-5A2C776B4A8D}"/>
              </a:ext>
            </a:extLst>
          </p:cNvPr>
          <p:cNvSpPr/>
          <p:nvPr/>
        </p:nvSpPr>
        <p:spPr bwMode="auto">
          <a:xfrm>
            <a:off x="561702" y="849086"/>
            <a:ext cx="3801292" cy="444137"/>
          </a:xfrm>
          <a:prstGeom prst="donut">
            <a:avLst>
              <a:gd name="adj" fmla="val 999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81" y="2360646"/>
            <a:ext cx="5324769" cy="2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56" y="2360646"/>
            <a:ext cx="4870494" cy="195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E192E-F1FA-A143-A00F-DB7409792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39" y="1752600"/>
            <a:ext cx="6121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017BF-8897-B14F-8B89-B5AB4842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0" y="2019300"/>
            <a:ext cx="3517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3482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16324</TotalTime>
  <Words>670</Words>
  <Application>Microsoft Macintosh PowerPoint</Application>
  <PresentationFormat>Widescreen</PresentationFormat>
  <Paragraphs>77</Paragraphs>
  <Slides>26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</vt:lpstr>
      <vt:lpstr>Times New Roman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run_pepstats.pl</vt:lpstr>
      <vt:lpstr>parse_pepstats.pl</vt:lpstr>
      <vt:lpstr>parse_pepstats_mod.pl</vt:lpstr>
      <vt:lpstr>parse_pepstats.pl</vt:lpstr>
      <vt:lpstr>parse_pepstats_mod.pl</vt:lpstr>
      <vt:lpstr>parse_pepstats_mod.pl</vt:lpstr>
      <vt:lpstr>histogramScript_pdf.R</vt:lpstr>
      <vt:lpstr>histogramScript_pdf.R</vt:lpstr>
      <vt:lpstr>histogramScript_pdf.R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for extreme halophily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93</cp:revision>
  <dcterms:created xsi:type="dcterms:W3CDTF">2013-11-01T21:49:29Z</dcterms:created>
  <dcterms:modified xsi:type="dcterms:W3CDTF">2021-12-02T16:35:51Z</dcterms:modified>
</cp:coreProperties>
</file>