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5" r:id="rId3"/>
  </p:sldMasterIdLst>
  <p:notesMasterIdLst>
    <p:notesMasterId r:id="rId92"/>
  </p:notesMasterIdLst>
  <p:sldIdLst>
    <p:sldId id="727" r:id="rId4"/>
    <p:sldId id="256" r:id="rId5"/>
    <p:sldId id="558" r:id="rId6"/>
    <p:sldId id="559" r:id="rId7"/>
    <p:sldId id="580" r:id="rId8"/>
    <p:sldId id="478" r:id="rId9"/>
    <p:sldId id="479" r:id="rId10"/>
    <p:sldId id="480" r:id="rId11"/>
    <p:sldId id="593" r:id="rId12"/>
    <p:sldId id="595" r:id="rId13"/>
    <p:sldId id="596" r:id="rId14"/>
    <p:sldId id="597" r:id="rId15"/>
    <p:sldId id="484" r:id="rId16"/>
    <p:sldId id="485" r:id="rId17"/>
    <p:sldId id="486" r:id="rId18"/>
    <p:sldId id="487" r:id="rId19"/>
    <p:sldId id="488" r:id="rId20"/>
    <p:sldId id="489" r:id="rId21"/>
    <p:sldId id="490" r:id="rId22"/>
    <p:sldId id="491" r:id="rId23"/>
    <p:sldId id="492" r:id="rId24"/>
    <p:sldId id="493" r:id="rId25"/>
    <p:sldId id="494" r:id="rId26"/>
    <p:sldId id="534" r:id="rId27"/>
    <p:sldId id="605" r:id="rId28"/>
    <p:sldId id="592" r:id="rId29"/>
    <p:sldId id="598" r:id="rId30"/>
    <p:sldId id="537" r:id="rId31"/>
    <p:sldId id="571" r:id="rId32"/>
    <p:sldId id="538" r:id="rId33"/>
    <p:sldId id="433" r:id="rId34"/>
    <p:sldId id="572" r:id="rId35"/>
    <p:sldId id="495" r:id="rId36"/>
    <p:sldId id="539" r:id="rId37"/>
    <p:sldId id="496" r:id="rId38"/>
    <p:sldId id="497" r:id="rId39"/>
    <p:sldId id="498" r:id="rId40"/>
    <p:sldId id="499" r:id="rId41"/>
    <p:sldId id="500" r:id="rId42"/>
    <p:sldId id="501" r:id="rId43"/>
    <p:sldId id="502" r:id="rId44"/>
    <p:sldId id="503" r:id="rId45"/>
    <p:sldId id="504" r:id="rId46"/>
    <p:sldId id="573" r:id="rId47"/>
    <p:sldId id="541" r:id="rId48"/>
    <p:sldId id="542" r:id="rId49"/>
    <p:sldId id="543" r:id="rId50"/>
    <p:sldId id="544" r:id="rId51"/>
    <p:sldId id="587" r:id="rId52"/>
    <p:sldId id="528" r:id="rId53"/>
    <p:sldId id="565" r:id="rId54"/>
    <p:sldId id="523" r:id="rId55"/>
    <p:sldId id="524" r:id="rId56"/>
    <p:sldId id="525" r:id="rId57"/>
    <p:sldId id="531" r:id="rId58"/>
    <p:sldId id="532" r:id="rId59"/>
    <p:sldId id="533" r:id="rId60"/>
    <p:sldId id="424" r:id="rId61"/>
    <p:sldId id="619" r:id="rId62"/>
    <p:sldId id="620" r:id="rId63"/>
    <p:sldId id="621" r:id="rId64"/>
    <p:sldId id="622" r:id="rId65"/>
    <p:sldId id="623" r:id="rId66"/>
    <p:sldId id="625" r:id="rId67"/>
    <p:sldId id="626" r:id="rId68"/>
    <p:sldId id="627" r:id="rId69"/>
    <p:sldId id="546" r:id="rId70"/>
    <p:sldId id="628" r:id="rId71"/>
    <p:sldId id="929" r:id="rId72"/>
    <p:sldId id="468" r:id="rId73"/>
    <p:sldId id="519" r:id="rId74"/>
    <p:sldId id="930" r:id="rId75"/>
    <p:sldId id="931" r:id="rId76"/>
    <p:sldId id="469" r:id="rId77"/>
    <p:sldId id="472" r:id="rId78"/>
    <p:sldId id="471" r:id="rId79"/>
    <p:sldId id="473" r:id="rId80"/>
    <p:sldId id="475" r:id="rId81"/>
    <p:sldId id="477" r:id="rId82"/>
    <p:sldId id="932" r:id="rId83"/>
    <p:sldId id="928" r:id="rId84"/>
    <p:sldId id="783" r:id="rId85"/>
    <p:sldId id="851" r:id="rId86"/>
    <p:sldId id="730" r:id="rId87"/>
    <p:sldId id="926" r:id="rId88"/>
    <p:sldId id="924" r:id="rId89"/>
    <p:sldId id="407" r:id="rId90"/>
    <p:sldId id="927" r:id="rId9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CF00"/>
    <a:srgbClr val="EED745"/>
    <a:srgbClr val="00FF00"/>
    <a:srgbClr val="00FF80"/>
    <a:srgbClr val="0080FF"/>
    <a:srgbClr val="D73735"/>
    <a:srgbClr val="328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66"/>
    <p:restoredTop sz="93594"/>
  </p:normalViewPr>
  <p:slideViewPr>
    <p:cSldViewPr snapToGrid="0" snapToObjects="1">
      <p:cViewPr varScale="1">
        <p:scale>
          <a:sx n="151" d="100"/>
          <a:sy n="151" d="100"/>
        </p:scale>
        <p:origin x="208" y="130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number of different nucleotides/amino acids per MSA column (X)</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Calculate number of nucleotides/amino acids substitutions (X-1)</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Calculate number of synonymous changes</a:t>
          </a:r>
        </a:p>
        <a:p>
          <a:r>
            <a:rPr lang="en-US" sz="1200" b="1" dirty="0"/>
            <a:t>S=(N-1)</a:t>
          </a:r>
          <a:r>
            <a:rPr lang="en-US" sz="1200" b="1" dirty="0" err="1">
              <a:solidFill>
                <a:srgbClr val="FF0000"/>
              </a:solidFill>
            </a:rPr>
            <a:t>nc</a:t>
          </a:r>
          <a:r>
            <a:rPr lang="en-US" sz="1200" b="1" dirty="0"/>
            <a:t>-N</a:t>
          </a:r>
        </a:p>
        <a:p>
          <a:r>
            <a:rPr lang="en-US" sz="1200" b="1" dirty="0"/>
            <a:t>assuming N=(N-1)</a:t>
          </a:r>
          <a:r>
            <a:rPr lang="en-US" sz="1200" b="1" dirty="0" err="1">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D0312D1E-36DF-DF48-BDC6-72A65000B4B9}" type="presOf" srcId="{EF5AE252-950C-4E14-A77D-9A200DB12D8C}" destId="{40EEE4EE-1519-45BA-AAF2-131E126C2F96}" srcOrd="1" destOrd="0" presId="urn:microsoft.com/office/officeart/2005/8/layout/process2"/>
    <dgm:cxn modelId="{67C0381E-7202-3447-9149-71742F528B46}" type="presOf" srcId="{803B44DB-3287-4565-B8CC-7CD489466C52}" destId="{277608D4-B72A-46D8-B78A-1C8158D4DC6B}" srcOrd="0" destOrd="0" presId="urn:microsoft.com/office/officeart/2005/8/layout/process2"/>
    <dgm:cxn modelId="{2D21E438-5B89-544D-81FC-6C967535FD0B}" type="presOf" srcId="{2981A67D-019C-430B-9192-B8A3CC002D33}" destId="{BC9680E4-384E-4570-8F5A-7A74D17836F6}"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BB219281-B35F-8D42-AAD7-051DBBAD2135}" type="presOf" srcId="{E5135470-A219-4CDC-A7D2-B5A4F288EAFB}" destId="{BD3BB03C-78B8-49DD-A0A3-95865AD97865}" srcOrd="1" destOrd="0" presId="urn:microsoft.com/office/officeart/2005/8/layout/process2"/>
    <dgm:cxn modelId="{7840B1B3-E163-3242-9AA3-4A1FF67436C0}" type="presOf" srcId="{E5135470-A219-4CDC-A7D2-B5A4F288EAFB}" destId="{84F40F81-F106-43A1-92CE-C2A4D65ECC5F}" srcOrd="0" destOrd="0" presId="urn:microsoft.com/office/officeart/2005/8/layout/process2"/>
    <dgm:cxn modelId="{12B19FB6-A634-324B-B0A0-623A5B21E522}" type="presOf" srcId="{0585EBDC-C1FC-409B-B794-F9F5733E9CB9}" destId="{B9EDE46B-0221-4076-9877-8C3B07B02C7B}" srcOrd="0" destOrd="0" presId="urn:microsoft.com/office/officeart/2005/8/layout/process2"/>
    <dgm:cxn modelId="{0F5C80C8-E3EC-6C41-AF07-F09DA3803F83}" type="presOf" srcId="{EF5AE252-950C-4E14-A77D-9A200DB12D8C}" destId="{34AF6A92-265C-4442-9F0D-8E0B8C66ABA7}" srcOrd="0"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56DDA0DF-017E-6346-87DD-A13B9751E892}" type="presOf" srcId="{302276FD-F21E-4337-8801-0811C84F0F5A}" destId="{B3730A30-3591-47CA-8723-1FC29892F036}" srcOrd="0" destOrd="0" presId="urn:microsoft.com/office/officeart/2005/8/layout/process2"/>
    <dgm:cxn modelId="{B81EB052-2527-044F-8275-B46999E59540}" type="presParOf" srcId="{BC9680E4-384E-4570-8F5A-7A74D17836F6}" destId="{B3730A30-3591-47CA-8723-1FC29892F036}" srcOrd="0" destOrd="0" presId="urn:microsoft.com/office/officeart/2005/8/layout/process2"/>
    <dgm:cxn modelId="{32266FF8-08D4-4343-84F7-BD43C518D54C}" type="presParOf" srcId="{BC9680E4-384E-4570-8F5A-7A74D17836F6}" destId="{84F40F81-F106-43A1-92CE-C2A4D65ECC5F}" srcOrd="1" destOrd="0" presId="urn:microsoft.com/office/officeart/2005/8/layout/process2"/>
    <dgm:cxn modelId="{FC6AFCE7-B41F-9D44-9E8B-D4AFDB2F5A62}" type="presParOf" srcId="{84F40F81-F106-43A1-92CE-C2A4D65ECC5F}" destId="{BD3BB03C-78B8-49DD-A0A3-95865AD97865}" srcOrd="0" destOrd="0" presId="urn:microsoft.com/office/officeart/2005/8/layout/process2"/>
    <dgm:cxn modelId="{B2E82D4A-8B91-CB4D-877E-53E922EA3AD7}" type="presParOf" srcId="{BC9680E4-384E-4570-8F5A-7A74D17836F6}" destId="{B9EDE46B-0221-4076-9877-8C3B07B02C7B}" srcOrd="2" destOrd="0" presId="urn:microsoft.com/office/officeart/2005/8/layout/process2"/>
    <dgm:cxn modelId="{F9F1EC73-49A6-CF47-9596-5DB1D1D57939}" type="presParOf" srcId="{BC9680E4-384E-4570-8F5A-7A74D17836F6}" destId="{34AF6A92-265C-4442-9F0D-8E0B8C66ABA7}" srcOrd="3" destOrd="0" presId="urn:microsoft.com/office/officeart/2005/8/layout/process2"/>
    <dgm:cxn modelId="{2D6C1CA2-EA92-CE42-813E-6B82CEAB15EC}" type="presParOf" srcId="{34AF6A92-265C-4442-9F0D-8E0B8C66ABA7}" destId="{40EEE4EE-1519-45BA-AAF2-131E126C2F96}" srcOrd="0" destOrd="0" presId="urn:microsoft.com/office/officeart/2005/8/layout/process2"/>
    <dgm:cxn modelId="{8E59F576-38A5-D54F-9404-BAE7AFC2C332}"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81395" y="0"/>
          <a:ext cx="1733550" cy="96308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different nucleotides/amino acids per MSA column (X)</a:t>
          </a:r>
        </a:p>
      </dsp:txBody>
      <dsp:txXfrm>
        <a:off x="109603" y="28208"/>
        <a:ext cx="1677134" cy="906667"/>
      </dsp:txXfrm>
    </dsp:sp>
    <dsp:sp modelId="{84F40F81-F106-43A1-92CE-C2A4D65ECC5F}">
      <dsp:nvSpPr>
        <dsp:cNvPr id="0" name=""/>
        <dsp:cNvSpPr/>
      </dsp:nvSpPr>
      <dsp:spPr>
        <a:xfrm rot="5400000">
          <a:off x="767592" y="987160"/>
          <a:ext cx="361156" cy="43338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818154" y="1023276"/>
        <a:ext cx="260033" cy="252809"/>
      </dsp:txXfrm>
    </dsp:sp>
    <dsp:sp modelId="{B9EDE46B-0221-4076-9877-8C3B07B02C7B}">
      <dsp:nvSpPr>
        <dsp:cNvPr id="0" name=""/>
        <dsp:cNvSpPr/>
      </dsp:nvSpPr>
      <dsp:spPr>
        <a:xfrm>
          <a:off x="81395" y="1444625"/>
          <a:ext cx="1733550" cy="96308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nucleotides/amino acids substitutions (X-1)</a:t>
          </a:r>
        </a:p>
      </dsp:txBody>
      <dsp:txXfrm>
        <a:off x="109603" y="1472833"/>
        <a:ext cx="1677134" cy="906667"/>
      </dsp:txXfrm>
    </dsp:sp>
    <dsp:sp modelId="{34AF6A92-265C-4442-9F0D-8E0B8C66ABA7}">
      <dsp:nvSpPr>
        <dsp:cNvPr id="0" name=""/>
        <dsp:cNvSpPr/>
      </dsp:nvSpPr>
      <dsp:spPr>
        <a:xfrm rot="5400000">
          <a:off x="767592" y="2431786"/>
          <a:ext cx="361156" cy="43338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818154" y="2467902"/>
        <a:ext cx="260033" cy="252809"/>
      </dsp:txXfrm>
    </dsp:sp>
    <dsp:sp modelId="{277608D4-B72A-46D8-B78A-1C8158D4DC6B}">
      <dsp:nvSpPr>
        <dsp:cNvPr id="0" name=""/>
        <dsp:cNvSpPr/>
      </dsp:nvSpPr>
      <dsp:spPr>
        <a:xfrm>
          <a:off x="81395" y="2889251"/>
          <a:ext cx="1733550" cy="96308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synonymous changes</a:t>
          </a:r>
        </a:p>
        <a:p>
          <a:pPr marL="0" lvl="0" indent="0" algn="ctr" defTabSz="533400">
            <a:lnSpc>
              <a:spcPct val="90000"/>
            </a:lnSpc>
            <a:spcBef>
              <a:spcPct val="0"/>
            </a:spcBef>
            <a:spcAft>
              <a:spcPct val="35000"/>
            </a:spcAft>
            <a:buNone/>
          </a:pPr>
          <a:r>
            <a:rPr lang="en-US" sz="1200" b="1" kern="1200" dirty="0"/>
            <a:t>S=(N-1)</a:t>
          </a:r>
          <a:r>
            <a:rPr lang="en-US" sz="1200" b="1" kern="1200" dirty="0" err="1">
              <a:solidFill>
                <a:srgbClr val="FF0000"/>
              </a:solidFill>
            </a:rPr>
            <a:t>nc</a:t>
          </a:r>
          <a:r>
            <a:rPr lang="en-US" sz="1200" b="1" kern="1200" dirty="0"/>
            <a:t>-N</a:t>
          </a:r>
        </a:p>
        <a:p>
          <a:pPr marL="0" lvl="0" indent="0" algn="ctr" defTabSz="533400">
            <a:lnSpc>
              <a:spcPct val="90000"/>
            </a:lnSpc>
            <a:spcBef>
              <a:spcPct val="0"/>
            </a:spcBef>
            <a:spcAft>
              <a:spcPct val="35000"/>
            </a:spcAft>
            <a:buNone/>
          </a:pPr>
          <a:r>
            <a:rPr lang="en-US" sz="1200" b="1" kern="1200" dirty="0"/>
            <a:t>assuming N=(N-1)</a:t>
          </a:r>
          <a:r>
            <a:rPr lang="en-US" sz="1200" b="1" kern="1200" dirty="0" err="1">
              <a:solidFill>
                <a:srgbClr val="FF0000"/>
              </a:solidFill>
            </a:rPr>
            <a:t>aa</a:t>
          </a:r>
          <a:endParaRPr lang="en-US" sz="1200" b="1" kern="1200" dirty="0">
            <a:solidFill>
              <a:srgbClr val="FF0000"/>
            </a:solidFill>
          </a:endParaRPr>
        </a:p>
      </dsp:txBody>
      <dsp:txXfrm>
        <a:off x="109603" y="2917459"/>
        <a:ext cx="1677134" cy="9066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5E12CC-B210-6D49-9F8B-473B8BB00FD7}" type="datetimeFigureOut">
              <a:rPr lang="en-US" smtClean="0"/>
              <a:t>11/28/21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6B0562-DE82-D246-8CCE-133B6CBAF540}" type="slidenum">
              <a:rPr lang="en-US" smtClean="0"/>
              <a:t>‹#›</a:t>
            </a:fld>
            <a:endParaRPr lang="en-US"/>
          </a:p>
        </p:txBody>
      </p:sp>
    </p:spTree>
    <p:extLst>
      <p:ext uri="{BB962C8B-B14F-4D97-AF65-F5344CB8AC3E}">
        <p14:creationId xmlns:p14="http://schemas.microsoft.com/office/powerpoint/2010/main" val="29706730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B0562-DE82-D246-8CCE-133B6CBAF540}" type="slidenum">
              <a:rPr lang="en-US" smtClean="0"/>
              <a:t>6</a:t>
            </a:fld>
            <a:endParaRPr lang="en-US"/>
          </a:p>
        </p:txBody>
      </p:sp>
    </p:spTree>
    <p:extLst>
      <p:ext uri="{BB962C8B-B14F-4D97-AF65-F5344CB8AC3E}">
        <p14:creationId xmlns:p14="http://schemas.microsoft.com/office/powerpoint/2010/main" val="2953394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t>28</a:t>
            </a:fld>
            <a:endParaRPr lang="en-US"/>
          </a:p>
        </p:txBody>
      </p:sp>
    </p:spTree>
    <p:extLst>
      <p:ext uri="{BB962C8B-B14F-4D97-AF65-F5344CB8AC3E}">
        <p14:creationId xmlns:p14="http://schemas.microsoft.com/office/powerpoint/2010/main" val="400583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t>29</a:t>
            </a:fld>
            <a:endParaRPr lang="en-US"/>
          </a:p>
        </p:txBody>
      </p:sp>
    </p:spTree>
    <p:extLst>
      <p:ext uri="{BB962C8B-B14F-4D97-AF65-F5344CB8AC3E}">
        <p14:creationId xmlns:p14="http://schemas.microsoft.com/office/powerpoint/2010/main" val="1309558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t>30</a:t>
            </a:fld>
            <a:endParaRPr lang="en-US"/>
          </a:p>
        </p:txBody>
      </p:sp>
    </p:spTree>
    <p:extLst>
      <p:ext uri="{BB962C8B-B14F-4D97-AF65-F5344CB8AC3E}">
        <p14:creationId xmlns:p14="http://schemas.microsoft.com/office/powerpoint/2010/main" val="4005838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6AD09B-599B-584F-B8D9-9AAE78752CF1}" type="slidenum">
              <a:rPr>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2106368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6AD09B-599B-584F-B8D9-9AAE78752CF1}" type="slidenum">
              <a:rPr>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365835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6AD09B-599B-584F-B8D9-9AAE78752CF1}" type="slidenum">
              <a:rPr>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3886743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4EE8DA-81B8-3443-9913-6A5A87434D2E}" type="slidenum">
              <a:rPr kumimoji="0" lang="de-DE"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02797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60AEEC-CA64-AA42-827E-C7E2FE66C26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2188681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572B66-CFD7-B440-921D-BF8F01F1B78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8308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a:extLst>
              <a:ext uri="{FF2B5EF4-FFF2-40B4-BE49-F238E27FC236}">
                <a16:creationId xmlns:a16="http://schemas.microsoft.com/office/drawing/2014/main" id="{14474464-3EF6-854A-BDEF-6996F1027736}"/>
              </a:ext>
            </a:extLst>
          </p:cNvPr>
          <p:cNvSpPr>
            <a:spLocks noGrp="1" noRot="1" noChangeAspect="1" noTextEdit="1"/>
          </p:cNvSpPr>
          <p:nvPr>
            <p:ph type="sldImg"/>
          </p:nvPr>
        </p:nvSpPr>
        <p:spPr>
          <a:ln/>
        </p:spPr>
      </p:sp>
      <p:sp>
        <p:nvSpPr>
          <p:cNvPr id="248834" name="Notes Placeholder 2">
            <a:extLst>
              <a:ext uri="{FF2B5EF4-FFF2-40B4-BE49-F238E27FC236}">
                <a16:creationId xmlns:a16="http://schemas.microsoft.com/office/drawing/2014/main" id="{FEA6574B-51EF-8E49-AE09-69EE825652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 a strong conflict with the organismal phylogeny as inferred from the 16S rRNA sequences is apparent. </a:t>
            </a:r>
          </a:p>
          <a:p>
            <a:pPr eaLnBrk="1" hangingPunct="1">
              <a:spcBef>
                <a:spcPct val="0"/>
              </a:spcBef>
            </a:pPr>
            <a:r>
              <a:rPr lang="en-US" altLang="en-US">
                <a:latin typeface="Calibri" panose="020F0502020204030204" pitchFamily="34" charset="0"/>
                <a:ea typeface="ＭＳ Ｐゴシック" panose="020B0600070205080204" pitchFamily="34" charset="-128"/>
              </a:rPr>
              <a:t>The 16S rRNA tree shows the distribution of Types A and B.</a:t>
            </a:r>
          </a:p>
          <a:p>
            <a:pPr eaLnBrk="1" hangingPunct="1">
              <a:spcBef>
                <a:spcPct val="0"/>
              </a:spcBef>
            </a:pPr>
            <a:endParaRPr lang="en-US" altLang="en-US">
              <a:latin typeface="Calibri" panose="020F0502020204030204" pitchFamily="34" charset="0"/>
              <a:ea typeface="ＭＳ Ｐゴシック" panose="020B0600070205080204" pitchFamily="34" charset="-128"/>
            </a:endParaRPr>
          </a:p>
          <a:p>
            <a:pPr eaLnBrk="1" hangingPunct="1">
              <a:spcBef>
                <a:spcPct val="0"/>
              </a:spcBef>
            </a:pPr>
            <a:r>
              <a:rPr lang="en-US" altLang="en-US">
                <a:latin typeface="Calibri" panose="020F0502020204030204" pitchFamily="34" charset="0"/>
                <a:ea typeface="ＭＳ Ｐゴシック" panose="020B0600070205080204" pitchFamily="34" charset="-128"/>
              </a:rPr>
              <a:t>For each of the two TyrRS groups, phylogenetic reconstruction resulted in trees similar to the ribosomal tree </a:t>
            </a:r>
          </a:p>
          <a:p>
            <a:pPr eaLnBrk="1" hangingPunct="1">
              <a:spcBef>
                <a:spcPct val="0"/>
              </a:spcBef>
            </a:pPr>
            <a:r>
              <a:rPr lang="en-US" altLang="en-US">
                <a:latin typeface="Calibri" panose="020F0502020204030204" pitchFamily="34" charset="0"/>
                <a:ea typeface="ＭＳ Ｐゴシック" panose="020B0600070205080204" pitchFamily="34" charset="-128"/>
              </a:rPr>
              <a:t>Although the affiliation of members of a particular phylum does not exactly match that of the ribosomal tree, the overall phylogenetic structure for each bacterial TyrRS type is similar at the class and phylum levels (represented by the colored boxes). </a:t>
            </a:r>
          </a:p>
          <a:p>
            <a:pPr eaLnBrk="1" hangingPunct="1">
              <a:spcBef>
                <a:spcPct val="0"/>
              </a:spcBef>
            </a:pPr>
            <a:endParaRPr lang="en-US" altLang="en-US">
              <a:latin typeface="Calibri" panose="020F0502020204030204" pitchFamily="34" charset="0"/>
              <a:ea typeface="ＭＳ Ｐゴシック" panose="020B0600070205080204" pitchFamily="34" charset="-128"/>
            </a:endParaRPr>
          </a:p>
          <a:p>
            <a:pPr eaLnBrk="1" hangingPunct="1">
              <a:spcBef>
                <a:spcPct val="0"/>
              </a:spcBef>
            </a:pPr>
            <a:r>
              <a:rPr lang="en-US" altLang="en-US">
                <a:latin typeface="Calibri" panose="020F0502020204030204" pitchFamily="34" charset="0"/>
                <a:ea typeface="ＭＳ Ｐゴシック" panose="020B0600070205080204" pitchFamily="34" charset="-128"/>
              </a:rPr>
              <a:t>The rRNA tree shows the distribution of Types A and B and the branches are color-coded, green branches – species with A, red branches with B.  The internal branches are colored blue, indicating that the bacterial ancestor possessed both A and B.  If this is indeed the case, then we have to infer a tremendous number of independent gene loss events that have occurred late in evolution (or the shallow nodes).</a:t>
            </a:r>
          </a:p>
        </p:txBody>
      </p:sp>
      <p:sp>
        <p:nvSpPr>
          <p:cNvPr id="248835" name="Slide Number Placeholder 3">
            <a:extLst>
              <a:ext uri="{FF2B5EF4-FFF2-40B4-BE49-F238E27FC236}">
                <a16:creationId xmlns:a16="http://schemas.microsoft.com/office/drawing/2014/main" id="{2FED1F97-24E3-2445-A79E-94F92295C5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40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4540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4540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4540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4540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4540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4540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4540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4540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454025" rtl="0" eaLnBrk="1" fontAlgn="base" latinLnBrk="0" hangingPunct="1">
              <a:lnSpc>
                <a:spcPct val="100000"/>
              </a:lnSpc>
              <a:spcBef>
                <a:spcPct val="0"/>
              </a:spcBef>
              <a:spcAft>
                <a:spcPct val="0"/>
              </a:spcAft>
              <a:buClrTx/>
              <a:buSzTx/>
              <a:buFontTx/>
              <a:buNone/>
              <a:tabLst/>
              <a:defRPr/>
            </a:pPr>
            <a:fld id="{614B7CF9-BD3F-FA42-964D-38BEA4371DB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pPr marL="0" marR="0" lvl="0" indent="0" algn="r" defTabSz="454025"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47187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Fragment sizes differ</a:t>
            </a:r>
            <a:r>
              <a:rPr lang="en-US" baseline="0" dirty="0"/>
              <a:t> for different </a:t>
            </a:r>
            <a:r>
              <a:rPr lang="en-US" baseline="0" dirty="0" err="1"/>
              <a:t>seq</a:t>
            </a:r>
            <a:r>
              <a:rPr lang="en-US" baseline="0" dirty="0"/>
              <a:t> platforms.</a:t>
            </a:r>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540621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r>
              <a:rPr lang="en-US"/>
              <a:t>similar neighboring gene identity and order for both </a:t>
            </a:r>
            <a:r>
              <a:rPr lang="en-US" i="1"/>
              <a:t>tyrRS</a:t>
            </a:r>
            <a:r>
              <a:rPr lang="en-US"/>
              <a:t> types A and B</a:t>
            </a:r>
          </a:p>
          <a:p>
            <a:pPr eaLnBrk="1" hangingPunct="1">
              <a:spcBef>
                <a:spcPct val="0"/>
              </a:spcBef>
            </a:pPr>
            <a:endParaRPr lang="en-US"/>
          </a:p>
          <a:p>
            <a:pPr eaLnBrk="1" hangingPunct="1">
              <a:spcBef>
                <a:spcPct val="0"/>
              </a:spcBef>
            </a:pPr>
            <a:r>
              <a:rPr lang="en-US"/>
              <a:t>The similarities in </a:t>
            </a:r>
            <a:r>
              <a:rPr lang="en-US" i="1"/>
              <a:t>tyrRS</a:t>
            </a:r>
            <a:r>
              <a:rPr lang="en-US"/>
              <a:t> region but differences in </a:t>
            </a:r>
            <a:r>
              <a:rPr lang="en-US" i="1"/>
              <a:t>tyrRS</a:t>
            </a:r>
            <a:r>
              <a:rPr lang="en-US"/>
              <a:t> type imply that transfer of </a:t>
            </a:r>
            <a:r>
              <a:rPr lang="en-US" i="1"/>
              <a:t>tyrRS </a:t>
            </a:r>
            <a:r>
              <a:rPr lang="en-US"/>
              <a:t>types among these genomes followed by homologous recombination.  Although the two </a:t>
            </a:r>
            <a:r>
              <a:rPr lang="en-US" i="1"/>
              <a:t>tyrRS</a:t>
            </a:r>
            <a:r>
              <a:rPr lang="en-US"/>
              <a:t> types have low identity, homologous replacement with breakpoints in the neighboring genes may have facilitated the switching between TyrRS types.  </a:t>
            </a:r>
            <a:r>
              <a:rPr lang="en-US" i="1"/>
              <a:t>P. aeruginosa</a:t>
            </a:r>
            <a:r>
              <a:rPr lang="en-US"/>
              <a:t> also carries </a:t>
            </a:r>
            <a:r>
              <a:rPr lang="en-US" i="1"/>
              <a:t>tyrRS</a:t>
            </a:r>
            <a:r>
              <a:rPr lang="en-US"/>
              <a:t> type A, but the genomic neighborhood of this gene does not show synteny with that of the </a:t>
            </a:r>
            <a:r>
              <a:rPr lang="en-US" i="1"/>
              <a:t>tyrRS</a:t>
            </a:r>
            <a:r>
              <a:rPr lang="en-US"/>
              <a:t> type A of other closely related taxa.</a:t>
            </a:r>
          </a:p>
          <a:p>
            <a:pPr eaLnBrk="1" hangingPunct="1">
              <a:spcBef>
                <a:spcPct val="0"/>
              </a:spcBef>
            </a:pPr>
            <a:endParaRPr lang="en-US"/>
          </a:p>
          <a:p>
            <a:pPr eaLnBrk="1" hangingPunct="1">
              <a:spcBef>
                <a:spcPct val="0"/>
              </a:spcBef>
            </a:pPr>
            <a:r>
              <a:rPr lang="en-US"/>
              <a:t>The finding of similar </a:t>
            </a:r>
            <a:r>
              <a:rPr lang="en-US" i="1"/>
              <a:t>tyrRS </a:t>
            </a:r>
            <a:r>
              <a:rPr lang="en-US"/>
              <a:t>gene neighborhoods in close relatives carrying either type A or type B provides evidence for the replacement of one form of </a:t>
            </a:r>
            <a:r>
              <a:rPr lang="en-US" i="1"/>
              <a:t>tyrRS</a:t>
            </a:r>
            <a:r>
              <a:rPr lang="en-US"/>
              <a:t> with another.  Significantly, this rejects the differential loss hypothesis for these organisms.  If the last common ancestor possessed both types of enzymes, we would expect the genes coding for each type of </a:t>
            </a:r>
            <a:r>
              <a:rPr lang="en-US" i="1"/>
              <a:t>tyrRS</a:t>
            </a:r>
            <a:r>
              <a:rPr lang="en-US"/>
              <a:t> to possess dissimilar genes flanking them. </a:t>
            </a:r>
          </a:p>
          <a:p>
            <a:pPr eaLnBrk="1" hangingPunct="1">
              <a:spcBef>
                <a:spcPct val="0"/>
              </a:spcBef>
            </a:pPr>
            <a:endParaRPr lang="en-US"/>
          </a:p>
          <a:p>
            <a:pPr eaLnBrk="1" hangingPunct="1">
              <a:spcBef>
                <a:spcPct val="0"/>
              </a:spcBef>
            </a:pPr>
            <a:r>
              <a:rPr lang="en-US"/>
              <a:t>The two TyrRS types are so divergent (approximately 28 % identity between the two </a:t>
            </a:r>
            <a:r>
              <a:rPr lang="en-US" i="1"/>
              <a:t>Pseudomonas</a:t>
            </a:r>
            <a:r>
              <a:rPr lang="en-US"/>
              <a:t> TyrRS types) that the possibility of homologous recombination within the TyrRS homeoalleles is unlikely.  Consequently, in case of TyrRS homeoalleles, we expect that the unit of successful horizontal gene transfer includes at least the complete </a:t>
            </a:r>
            <a:r>
              <a:rPr lang="en-US" i="1"/>
              <a:t>tyrRS</a:t>
            </a:r>
            <a:r>
              <a:rPr lang="en-US"/>
              <a:t> gene. </a:t>
            </a:r>
          </a:p>
        </p:txBody>
      </p:sp>
      <p:sp>
        <p:nvSpPr>
          <p:cNvPr id="72708" name="Slide Number Placeholder 3"/>
          <p:cNvSpPr>
            <a:spLocks noGrp="1"/>
          </p:cNvSpPr>
          <p:nvPr>
            <p:ph type="sldNum" sz="quarter" idx="5"/>
          </p:nvPr>
        </p:nvSpPr>
        <p:spPr bwMode="auto">
          <a:noFill/>
          <a:ln>
            <a:miter lim="800000"/>
            <a:headEnd/>
            <a:tailEnd/>
          </a:ln>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11215066-CED3-4F8C-BCFA-2594586457E1}" type="slidenum">
              <a:rPr kumimoji="0" lang="en-US" sz="1200" b="0" i="0" u="none" strike="noStrike" kern="1200" cap="none" spc="0" normalizeH="0" baseline="0" noProof="0">
                <a:ln>
                  <a:noFill/>
                </a:ln>
                <a:solidFill>
                  <a:prstClr val="black"/>
                </a:solidFill>
                <a:effectLst/>
                <a:uLnTx/>
                <a:uFillTx/>
                <a:latin typeface="Arial" pitchFamily="-108" charset="0"/>
                <a:ea typeface="ＭＳ Ｐゴシック" charset="0"/>
                <a:cs typeface="+mn-cs"/>
              </a:rPr>
              <a:pPr marL="0" marR="0" lvl="0" indent="0" algn="r" defTabSz="923925"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charset="0"/>
              <a:cs typeface="+mn-cs"/>
            </a:endParaRPr>
          </a:p>
        </p:txBody>
      </p:sp>
    </p:spTree>
    <p:extLst>
      <p:ext uri="{BB962C8B-B14F-4D97-AF65-F5344CB8AC3E}">
        <p14:creationId xmlns:p14="http://schemas.microsoft.com/office/powerpoint/2010/main" val="3766267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1100">
                <a:latin typeface="Arial" charset="0"/>
                <a:ea typeface="ＭＳ Ｐゴシック" charset="0"/>
                <a:cs typeface="ＭＳ Ｐゴシック" charset="0"/>
              </a:rPr>
              <a:t>The two TyrRS enzymes can be seen as variants similar to alleles in a population.  Individual lines of descent possess one or the other of these variants, and in rare instances, they can possess both.  We propose to call these variants homeoalleles.  Like alleles, they have the same general function, but can have distinct characteristics.   As is the case for homeologs in polypoids, homeoalleles cannot be considered orthologs, even though they are homologs with the same function.  The line of descent has access to a gene pool that contains both TyrRS homeoalleles, whereas individual strains and species usually contain only one of the alleles.  Genes in the accessible gene pool have different propensity to be swapped into an individual line of decent.  Genes present in members of the same strain in the same environment likely have the highest propensity of being acquired, genes from organisms with similar regulatory promoter sequences and similar composition will be more frequently acquired than genes with less similar composition and promoters.  Genes from divergent organisms will frequently fall in the latter category, and may contain sequence motifs incompatible with the genome organization of the recipient (36).  </a:t>
            </a:r>
          </a:p>
          <a:p>
            <a:pPr eaLnBrk="1" hangingPunct="1">
              <a:spcBef>
                <a:spcPct val="0"/>
              </a:spcBef>
            </a:pPr>
            <a:endParaRPr lang="en-US" sz="1100">
              <a:latin typeface="Arial" charset="0"/>
              <a:ea typeface="ＭＳ Ｐゴシック" charset="0"/>
              <a:cs typeface="ＭＳ Ｐゴシック" charset="0"/>
            </a:endParaRPr>
          </a:p>
          <a:p>
            <a:pPr eaLnBrk="1" hangingPunct="1">
              <a:spcBef>
                <a:spcPct val="0"/>
              </a:spcBef>
            </a:pPr>
            <a:r>
              <a:rPr lang="en-US" sz="1100">
                <a:latin typeface="Arial" charset="0"/>
                <a:ea typeface="ＭＳ Ｐゴシック" charset="0"/>
                <a:cs typeface="ＭＳ Ｐゴシック" charset="0"/>
              </a:rPr>
              <a:t>The two TyrRS types are so divergent (approximately 28 % identity between the two </a:t>
            </a:r>
            <a:r>
              <a:rPr lang="en-US" sz="1100" i="1">
                <a:latin typeface="Arial" charset="0"/>
                <a:ea typeface="ＭＳ Ｐゴシック" charset="0"/>
                <a:cs typeface="ＭＳ Ｐゴシック" charset="0"/>
              </a:rPr>
              <a:t>Pseudomonas</a:t>
            </a:r>
            <a:r>
              <a:rPr lang="en-US" sz="1100">
                <a:latin typeface="Arial" charset="0"/>
                <a:ea typeface="ＭＳ Ｐゴシック" charset="0"/>
                <a:cs typeface="ＭＳ Ｐゴシック" charset="0"/>
              </a:rPr>
              <a:t> TyrRS types) that the possibility of homologous recombination between the TyrRS homeoalleles is unlikely.  Consequently, in case of TyrRS homeoalleles we expect that the unit of successful horizontal gene transfer includes at least the complete </a:t>
            </a:r>
            <a:r>
              <a:rPr lang="en-US" sz="1100" i="1">
                <a:latin typeface="Arial" charset="0"/>
                <a:ea typeface="ＭＳ Ｐゴシック" charset="0"/>
                <a:cs typeface="ＭＳ Ｐゴシック" charset="0"/>
              </a:rPr>
              <a:t>tyrRS</a:t>
            </a:r>
            <a:r>
              <a:rPr lang="en-US" sz="1100">
                <a:latin typeface="Arial" charset="0"/>
                <a:ea typeface="ＭＳ Ｐゴシック" charset="0"/>
                <a:cs typeface="ＭＳ Ｐゴシック" charset="0"/>
              </a:rPr>
              <a:t> gene.  Homeoalelles can then be brought together temporarily in a lineage following horizontal transfer, but due to largely overlapping function, only one of the alleles is likely to survive in a lineage on the long run.  The surviving allele may be selected due to an adaptive advantage under prevailing conditions. </a:t>
            </a:r>
          </a:p>
          <a:p>
            <a:pPr eaLnBrk="1" hangingPunct="1">
              <a:spcBef>
                <a:spcPct val="0"/>
              </a:spcBef>
            </a:pPr>
            <a:endParaRPr lang="en-US" sz="1100">
              <a:latin typeface="Arial" charset="0"/>
              <a:ea typeface="ＭＳ Ｐゴシック" charset="0"/>
              <a:cs typeface="ＭＳ Ｐゴシック" charset="0"/>
            </a:endParaRPr>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4088" eaLnBrk="0" hangingPunct="0">
              <a:defRPr sz="2400">
                <a:solidFill>
                  <a:schemeClr val="tx1"/>
                </a:solidFill>
                <a:latin typeface="Calibri" charset="0"/>
                <a:ea typeface="ＭＳ Ｐゴシック" charset="0"/>
                <a:cs typeface="ＭＳ Ｐゴシック" charset="0"/>
              </a:defRPr>
            </a:lvl1pPr>
            <a:lvl2pPr marL="751122" indent="-288893" defTabSz="934088" eaLnBrk="0" hangingPunct="0">
              <a:defRPr sz="2400">
                <a:solidFill>
                  <a:schemeClr val="tx1"/>
                </a:solidFill>
                <a:latin typeface="Calibri" charset="0"/>
                <a:ea typeface="ＭＳ Ｐゴシック" charset="0"/>
              </a:defRPr>
            </a:lvl2pPr>
            <a:lvl3pPr marL="1155573" indent="-231115" defTabSz="934088" eaLnBrk="0" hangingPunct="0">
              <a:defRPr sz="2400">
                <a:solidFill>
                  <a:schemeClr val="tx1"/>
                </a:solidFill>
                <a:latin typeface="Calibri" charset="0"/>
                <a:ea typeface="ＭＳ Ｐゴシック" charset="0"/>
              </a:defRPr>
            </a:lvl3pPr>
            <a:lvl4pPr marL="1617802" indent="-231115" defTabSz="934088" eaLnBrk="0" hangingPunct="0">
              <a:defRPr sz="2400">
                <a:solidFill>
                  <a:schemeClr val="tx1"/>
                </a:solidFill>
                <a:latin typeface="Calibri" charset="0"/>
                <a:ea typeface="ＭＳ Ｐゴシック" charset="0"/>
              </a:defRPr>
            </a:lvl4pPr>
            <a:lvl5pPr marL="2080031" indent="-231115" defTabSz="934088" eaLnBrk="0" hangingPunct="0">
              <a:defRPr sz="2400">
                <a:solidFill>
                  <a:schemeClr val="tx1"/>
                </a:solidFill>
                <a:latin typeface="Calibri" charset="0"/>
                <a:ea typeface="ＭＳ Ｐゴシック" charset="0"/>
              </a:defRPr>
            </a:lvl5pPr>
            <a:lvl6pPr marL="2542261" indent="-231115" defTabSz="934088" eaLnBrk="0" fontAlgn="base" hangingPunct="0">
              <a:spcBef>
                <a:spcPct val="0"/>
              </a:spcBef>
              <a:spcAft>
                <a:spcPct val="0"/>
              </a:spcAft>
              <a:defRPr sz="2400">
                <a:solidFill>
                  <a:schemeClr val="tx1"/>
                </a:solidFill>
                <a:latin typeface="Calibri" charset="0"/>
                <a:ea typeface="ＭＳ Ｐゴシック" charset="0"/>
              </a:defRPr>
            </a:lvl6pPr>
            <a:lvl7pPr marL="3004490" indent="-231115" defTabSz="934088" eaLnBrk="0" fontAlgn="base" hangingPunct="0">
              <a:spcBef>
                <a:spcPct val="0"/>
              </a:spcBef>
              <a:spcAft>
                <a:spcPct val="0"/>
              </a:spcAft>
              <a:defRPr sz="2400">
                <a:solidFill>
                  <a:schemeClr val="tx1"/>
                </a:solidFill>
                <a:latin typeface="Calibri" charset="0"/>
                <a:ea typeface="ＭＳ Ｐゴシック" charset="0"/>
              </a:defRPr>
            </a:lvl7pPr>
            <a:lvl8pPr marL="3466719" indent="-231115" defTabSz="934088" eaLnBrk="0" fontAlgn="base" hangingPunct="0">
              <a:spcBef>
                <a:spcPct val="0"/>
              </a:spcBef>
              <a:spcAft>
                <a:spcPct val="0"/>
              </a:spcAft>
              <a:defRPr sz="2400">
                <a:solidFill>
                  <a:schemeClr val="tx1"/>
                </a:solidFill>
                <a:latin typeface="Calibri" charset="0"/>
                <a:ea typeface="ＭＳ Ｐゴシック" charset="0"/>
              </a:defRPr>
            </a:lvl8pPr>
            <a:lvl9pPr marL="3928948" indent="-231115" defTabSz="93408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34088" rtl="0" eaLnBrk="1" fontAlgn="base" latinLnBrk="0" hangingPunct="1">
              <a:lnSpc>
                <a:spcPct val="100000"/>
              </a:lnSpc>
              <a:spcBef>
                <a:spcPct val="0"/>
              </a:spcBef>
              <a:spcAft>
                <a:spcPct val="0"/>
              </a:spcAft>
              <a:buClrTx/>
              <a:buSzTx/>
              <a:buFontTx/>
              <a:buNone/>
              <a:tabLst/>
              <a:defRPr/>
            </a:pPr>
            <a:fld id="{93A08C85-DDFF-4C40-B47D-7B84D41DF3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34088"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7151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tube per 2 sequences with Sanger and cloning.  Not so bad if you only want 100 sequences.  What if you</a:t>
            </a:r>
            <a:r>
              <a:rPr lang="en-US" baseline="0" dirty="0"/>
              <a:t> want 1 million?</a:t>
            </a:r>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t>9</a:t>
            </a:fld>
            <a:endParaRPr lang="en-US"/>
          </a:p>
        </p:txBody>
      </p:sp>
    </p:spTree>
    <p:extLst>
      <p:ext uri="{BB962C8B-B14F-4D97-AF65-F5344CB8AC3E}">
        <p14:creationId xmlns:p14="http://schemas.microsoft.com/office/powerpoint/2010/main" val="98682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tube per 2 sequences with Sanger and cloning.  Not so bad if you only want 100 sequences.  What if you</a:t>
            </a:r>
            <a:r>
              <a:rPr lang="en-US" baseline="0" dirty="0"/>
              <a:t> want 1 million?</a:t>
            </a:r>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t>10</a:t>
            </a:fld>
            <a:endParaRPr lang="en-US"/>
          </a:p>
        </p:txBody>
      </p:sp>
    </p:spTree>
    <p:extLst>
      <p:ext uri="{BB962C8B-B14F-4D97-AF65-F5344CB8AC3E}">
        <p14:creationId xmlns:p14="http://schemas.microsoft.com/office/powerpoint/2010/main" val="1950439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tube per 2 sequences with Sanger and cloning.  Not so bad if you only want 100 sequences.  What if you</a:t>
            </a:r>
            <a:r>
              <a:rPr lang="en-US" baseline="0" dirty="0"/>
              <a:t> want 1 million?</a:t>
            </a:r>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t>11</a:t>
            </a:fld>
            <a:endParaRPr lang="en-US"/>
          </a:p>
        </p:txBody>
      </p:sp>
    </p:spTree>
    <p:extLst>
      <p:ext uri="{BB962C8B-B14F-4D97-AF65-F5344CB8AC3E}">
        <p14:creationId xmlns:p14="http://schemas.microsoft.com/office/powerpoint/2010/main" val="1000347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Has to be done in</a:t>
            </a:r>
            <a:r>
              <a:rPr lang="en-US" baseline="0" dirty="0"/>
              <a:t> a single tube per </a:t>
            </a:r>
            <a:r>
              <a:rPr lang="en-US" baseline="0" dirty="0" err="1"/>
              <a:t>rxn</a:t>
            </a:r>
            <a:r>
              <a:rPr lang="en-US" baseline="0" dirty="0"/>
              <a:t>.</a:t>
            </a:r>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t>21</a:t>
            </a:fld>
            <a:endParaRPr lang="en-US"/>
          </a:p>
        </p:txBody>
      </p:sp>
    </p:spTree>
    <p:extLst>
      <p:ext uri="{BB962C8B-B14F-4D97-AF65-F5344CB8AC3E}">
        <p14:creationId xmlns:p14="http://schemas.microsoft.com/office/powerpoint/2010/main" val="1702456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t>25</a:t>
            </a:fld>
            <a:endParaRPr lang="en-US"/>
          </a:p>
        </p:txBody>
      </p:sp>
    </p:spTree>
    <p:extLst>
      <p:ext uri="{BB962C8B-B14F-4D97-AF65-F5344CB8AC3E}">
        <p14:creationId xmlns:p14="http://schemas.microsoft.com/office/powerpoint/2010/main" val="3931345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t>26</a:t>
            </a:fld>
            <a:endParaRPr lang="en-US"/>
          </a:p>
        </p:txBody>
      </p:sp>
    </p:spTree>
    <p:extLst>
      <p:ext uri="{BB962C8B-B14F-4D97-AF65-F5344CB8AC3E}">
        <p14:creationId xmlns:p14="http://schemas.microsoft.com/office/powerpoint/2010/main" val="2813424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6B0562-DE82-D246-8CCE-133B6CBAF540}" type="slidenum">
              <a:rPr lang="en-US" smtClean="0"/>
              <a:t>27</a:t>
            </a:fld>
            <a:endParaRPr lang="en-US"/>
          </a:p>
        </p:txBody>
      </p:sp>
    </p:spTree>
    <p:extLst>
      <p:ext uri="{BB962C8B-B14F-4D97-AF65-F5344CB8AC3E}">
        <p14:creationId xmlns:p14="http://schemas.microsoft.com/office/powerpoint/2010/main" val="1293066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2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716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7568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810862"/>
            <a:ext cx="8549640" cy="1249521"/>
          </a:xfrm>
        </p:spPr>
        <p:txBody>
          <a:bodyPr/>
          <a:lstStyle/>
          <a:p>
            <a:r>
              <a:rPr lang="en-US"/>
              <a:t>Click to edit Master title style</a:t>
            </a:r>
          </a:p>
        </p:txBody>
      </p:sp>
      <p:sp>
        <p:nvSpPr>
          <p:cNvPr id="3" name="Subtitle 2"/>
          <p:cNvSpPr>
            <a:spLocks noGrp="1"/>
          </p:cNvSpPr>
          <p:nvPr>
            <p:ph type="subTitle" idx="1"/>
          </p:nvPr>
        </p:nvSpPr>
        <p:spPr>
          <a:xfrm>
            <a:off x="1508760" y="3303270"/>
            <a:ext cx="7040880" cy="1489710"/>
          </a:xfrm>
        </p:spPr>
        <p:txBody>
          <a:bodyPr/>
          <a:lstStyle>
            <a:lvl1pPr marL="0" indent="0" algn="ctr">
              <a:buNone/>
              <a:defRPr/>
            </a:lvl1pPr>
            <a:lvl2pPr marL="382059" indent="0" algn="ctr">
              <a:buNone/>
              <a:defRPr/>
            </a:lvl2pPr>
            <a:lvl3pPr marL="764118" indent="0" algn="ctr">
              <a:buNone/>
              <a:defRPr/>
            </a:lvl3pPr>
            <a:lvl4pPr marL="1146178" indent="0" algn="ctr">
              <a:buNone/>
              <a:defRPr/>
            </a:lvl4pPr>
            <a:lvl5pPr marL="1528237" indent="0" algn="ctr">
              <a:buNone/>
              <a:defRPr/>
            </a:lvl5pPr>
            <a:lvl6pPr marL="1910296" indent="0" algn="ctr">
              <a:buNone/>
              <a:defRPr/>
            </a:lvl6pPr>
            <a:lvl7pPr marL="2292355" indent="0" algn="ctr">
              <a:buNone/>
              <a:defRPr/>
            </a:lvl7pPr>
            <a:lvl8pPr marL="2674415" indent="0" algn="ctr">
              <a:buNone/>
              <a:defRPr/>
            </a:lvl8pPr>
            <a:lvl9pPr marL="3056474"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518858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2442422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3745866"/>
            <a:ext cx="8549640" cy="1157764"/>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794544" y="2470706"/>
            <a:ext cx="8549640" cy="1275159"/>
          </a:xfrm>
        </p:spPr>
        <p:txBody>
          <a:bodyPr anchor="b"/>
          <a:lstStyle>
            <a:lvl1pPr marL="0" indent="0">
              <a:buNone/>
              <a:defRPr sz="1650"/>
            </a:lvl1pPr>
            <a:lvl2pPr marL="382059" indent="0">
              <a:buNone/>
              <a:defRPr sz="1500"/>
            </a:lvl2pPr>
            <a:lvl3pPr marL="764118" indent="0">
              <a:buNone/>
              <a:defRPr sz="1350"/>
            </a:lvl3pPr>
            <a:lvl4pPr marL="1146178" indent="0">
              <a:buNone/>
              <a:defRPr sz="1200"/>
            </a:lvl4pPr>
            <a:lvl5pPr marL="1528237" indent="0">
              <a:buNone/>
              <a:defRPr sz="1200"/>
            </a:lvl5pPr>
            <a:lvl6pPr marL="1910296" indent="0">
              <a:buNone/>
              <a:defRPr sz="1200"/>
            </a:lvl6pPr>
            <a:lvl7pPr marL="2292355" indent="0">
              <a:buNone/>
              <a:defRPr sz="1200"/>
            </a:lvl7pPr>
            <a:lvl8pPr marL="2674415" indent="0">
              <a:buNone/>
              <a:defRPr sz="1200"/>
            </a:lvl8pPr>
            <a:lvl9pPr marL="3056474" indent="0">
              <a:buNone/>
              <a:defRPr sz="12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3976783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380" y="1684020"/>
            <a:ext cx="4191000" cy="3497580"/>
          </a:xfrm>
        </p:spPr>
        <p:txBody>
          <a:bodyPr/>
          <a:lstStyle>
            <a:lvl1pPr>
              <a:defRPr sz="2325"/>
            </a:lvl1pPr>
            <a:lvl2pPr>
              <a:defRPr sz="2025"/>
            </a:lvl2pPr>
            <a:lvl3pPr>
              <a:defRPr sz="165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684020"/>
            <a:ext cx="4191000" cy="3497580"/>
          </a:xfrm>
        </p:spPr>
        <p:txBody>
          <a:bodyPr/>
          <a:lstStyle>
            <a:lvl1pPr>
              <a:defRPr sz="2325"/>
            </a:lvl1pPr>
            <a:lvl2pPr>
              <a:defRPr sz="2025"/>
            </a:lvl2pPr>
            <a:lvl3pPr>
              <a:defRPr sz="165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713253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233442"/>
            <a:ext cx="9052560" cy="9715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304846"/>
            <a:ext cx="4444207" cy="543798"/>
          </a:xfrm>
        </p:spPr>
        <p:txBody>
          <a:bodyPr anchor="b"/>
          <a:lstStyle>
            <a:lvl1pPr marL="0" indent="0">
              <a:buNone/>
              <a:defRPr sz="2025" b="1"/>
            </a:lvl1pPr>
            <a:lvl2pPr marL="382059" indent="0">
              <a:buNone/>
              <a:defRPr sz="1650" b="1"/>
            </a:lvl2pPr>
            <a:lvl3pPr marL="764118" indent="0">
              <a:buNone/>
              <a:defRPr sz="1500" b="1"/>
            </a:lvl3pPr>
            <a:lvl4pPr marL="1146178" indent="0">
              <a:buNone/>
              <a:defRPr sz="1350" b="1"/>
            </a:lvl4pPr>
            <a:lvl5pPr marL="1528237" indent="0">
              <a:buNone/>
              <a:defRPr sz="1350" b="1"/>
            </a:lvl5pPr>
            <a:lvl6pPr marL="1910296" indent="0">
              <a:buNone/>
              <a:defRPr sz="1350" b="1"/>
            </a:lvl6pPr>
            <a:lvl7pPr marL="2292355" indent="0">
              <a:buNone/>
              <a:defRPr sz="1350" b="1"/>
            </a:lvl7pPr>
            <a:lvl8pPr marL="2674415" indent="0">
              <a:buNone/>
              <a:defRPr sz="1350" b="1"/>
            </a:lvl8pPr>
            <a:lvl9pPr marL="3056474" indent="0">
              <a:buNone/>
              <a:defRPr sz="1350" b="1"/>
            </a:lvl9pPr>
          </a:lstStyle>
          <a:p>
            <a:pPr lvl="0"/>
            <a:r>
              <a:rPr lang="en-US"/>
              <a:t>Click to edit Master text styles</a:t>
            </a:r>
          </a:p>
        </p:txBody>
      </p:sp>
      <p:sp>
        <p:nvSpPr>
          <p:cNvPr id="4" name="Content Placeholder 3"/>
          <p:cNvSpPr>
            <a:spLocks noGrp="1"/>
          </p:cNvSpPr>
          <p:nvPr>
            <p:ph sz="half" idx="2"/>
          </p:nvPr>
        </p:nvSpPr>
        <p:spPr>
          <a:xfrm>
            <a:off x="502921" y="1848644"/>
            <a:ext cx="4444207" cy="3358595"/>
          </a:xfrm>
        </p:spPr>
        <p:txBody>
          <a:bodyPr/>
          <a:lstStyle>
            <a:lvl1pPr>
              <a:defRPr sz="2025"/>
            </a:lvl1pPr>
            <a:lvl2pPr>
              <a:defRPr sz="165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304846"/>
            <a:ext cx="4445953" cy="543798"/>
          </a:xfrm>
        </p:spPr>
        <p:txBody>
          <a:bodyPr anchor="b"/>
          <a:lstStyle>
            <a:lvl1pPr marL="0" indent="0">
              <a:buNone/>
              <a:defRPr sz="2025" b="1"/>
            </a:lvl1pPr>
            <a:lvl2pPr marL="382059" indent="0">
              <a:buNone/>
              <a:defRPr sz="1650" b="1"/>
            </a:lvl2pPr>
            <a:lvl3pPr marL="764118" indent="0">
              <a:buNone/>
              <a:defRPr sz="1500" b="1"/>
            </a:lvl3pPr>
            <a:lvl4pPr marL="1146178" indent="0">
              <a:buNone/>
              <a:defRPr sz="1350" b="1"/>
            </a:lvl4pPr>
            <a:lvl5pPr marL="1528237" indent="0">
              <a:buNone/>
              <a:defRPr sz="1350" b="1"/>
            </a:lvl5pPr>
            <a:lvl6pPr marL="1910296" indent="0">
              <a:buNone/>
              <a:defRPr sz="1350" b="1"/>
            </a:lvl6pPr>
            <a:lvl7pPr marL="2292355" indent="0">
              <a:buNone/>
              <a:defRPr sz="1350" b="1"/>
            </a:lvl7pPr>
            <a:lvl8pPr marL="2674415" indent="0">
              <a:buNone/>
              <a:defRPr sz="1350" b="1"/>
            </a:lvl8pPr>
            <a:lvl9pPr marL="305647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109529" y="1848644"/>
            <a:ext cx="4445953" cy="3358595"/>
          </a:xfrm>
        </p:spPr>
        <p:txBody>
          <a:bodyPr/>
          <a:lstStyle>
            <a:lvl1pPr>
              <a:defRPr sz="2025"/>
            </a:lvl1pPr>
            <a:lvl2pPr>
              <a:defRPr sz="165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865232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736073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390374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232092"/>
            <a:ext cx="3309144" cy="987743"/>
          </a:xfrm>
        </p:spPr>
        <p:txBody>
          <a:bodyPr anchor="b"/>
          <a:lstStyle>
            <a:lvl1pPr algn="l">
              <a:defRPr sz="1650" b="1"/>
            </a:lvl1pPr>
          </a:lstStyle>
          <a:p>
            <a:r>
              <a:rPr lang="en-US"/>
              <a:t>Click to edit Master title style</a:t>
            </a:r>
          </a:p>
        </p:txBody>
      </p:sp>
      <p:sp>
        <p:nvSpPr>
          <p:cNvPr id="3" name="Content Placeholder 2"/>
          <p:cNvSpPr>
            <a:spLocks noGrp="1"/>
          </p:cNvSpPr>
          <p:nvPr>
            <p:ph idx="1"/>
          </p:nvPr>
        </p:nvSpPr>
        <p:spPr>
          <a:xfrm>
            <a:off x="3932556" y="232093"/>
            <a:ext cx="5622925" cy="4975146"/>
          </a:xfrm>
        </p:spPr>
        <p:txBody>
          <a:bodyPr/>
          <a:lstStyle>
            <a:lvl1pPr>
              <a:defRPr sz="2700"/>
            </a:lvl1pPr>
            <a:lvl2pPr>
              <a:defRPr sz="2325"/>
            </a:lvl2pPr>
            <a:lvl3pPr>
              <a:defRPr sz="2025"/>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219835"/>
            <a:ext cx="3309144" cy="3987404"/>
          </a:xfrm>
        </p:spPr>
        <p:txBody>
          <a:bodyPr/>
          <a:lstStyle>
            <a:lvl1pPr marL="0" indent="0">
              <a:buNone/>
              <a:defRPr sz="1200"/>
            </a:lvl1pPr>
            <a:lvl2pPr marL="382059" indent="0">
              <a:buNone/>
              <a:defRPr sz="975"/>
            </a:lvl2pPr>
            <a:lvl3pPr marL="764118" indent="0">
              <a:buNone/>
              <a:defRPr sz="825"/>
            </a:lvl3pPr>
            <a:lvl4pPr marL="1146178" indent="0">
              <a:buNone/>
              <a:defRPr sz="750"/>
            </a:lvl4pPr>
            <a:lvl5pPr marL="1528237" indent="0">
              <a:buNone/>
              <a:defRPr sz="750"/>
            </a:lvl5pPr>
            <a:lvl6pPr marL="1910296" indent="0">
              <a:buNone/>
              <a:defRPr sz="750"/>
            </a:lvl6pPr>
            <a:lvl7pPr marL="2292355" indent="0">
              <a:buNone/>
              <a:defRPr sz="750"/>
            </a:lvl7pPr>
            <a:lvl8pPr marL="2674415" indent="0">
              <a:buNone/>
              <a:defRPr sz="750"/>
            </a:lvl8pPr>
            <a:lvl9pPr marL="305647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140286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2743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080511"/>
            <a:ext cx="6035040" cy="481727"/>
          </a:xfrm>
        </p:spPr>
        <p:txBody>
          <a:bodyPr anchor="b"/>
          <a:lstStyle>
            <a:lvl1pPr algn="l">
              <a:defRPr sz="1650" b="1"/>
            </a:lvl1pPr>
          </a:lstStyle>
          <a:p>
            <a:r>
              <a:rPr lang="en-US"/>
              <a:t>Click to edit Master title style</a:t>
            </a:r>
          </a:p>
        </p:txBody>
      </p:sp>
      <p:sp>
        <p:nvSpPr>
          <p:cNvPr id="3" name="Picture Placeholder 2"/>
          <p:cNvSpPr>
            <a:spLocks noGrp="1"/>
          </p:cNvSpPr>
          <p:nvPr>
            <p:ph type="pic" idx="1"/>
          </p:nvPr>
        </p:nvSpPr>
        <p:spPr>
          <a:xfrm>
            <a:off x="1971517" y="520859"/>
            <a:ext cx="6035040" cy="3497580"/>
          </a:xfrm>
        </p:spPr>
        <p:txBody>
          <a:bodyPr/>
          <a:lstStyle>
            <a:lvl1pPr marL="0" indent="0">
              <a:buNone/>
              <a:defRPr sz="2700"/>
            </a:lvl1pPr>
            <a:lvl2pPr marL="382059" indent="0">
              <a:buNone/>
              <a:defRPr sz="2325"/>
            </a:lvl2pPr>
            <a:lvl3pPr marL="764118" indent="0">
              <a:buNone/>
              <a:defRPr sz="2025"/>
            </a:lvl3pPr>
            <a:lvl4pPr marL="1146178" indent="0">
              <a:buNone/>
              <a:defRPr sz="1650"/>
            </a:lvl4pPr>
            <a:lvl5pPr marL="1528237" indent="0">
              <a:buNone/>
              <a:defRPr sz="1650"/>
            </a:lvl5pPr>
            <a:lvl6pPr marL="1910296" indent="0">
              <a:buNone/>
              <a:defRPr sz="1650"/>
            </a:lvl6pPr>
            <a:lvl7pPr marL="2292355" indent="0">
              <a:buNone/>
              <a:defRPr sz="1650"/>
            </a:lvl7pPr>
            <a:lvl8pPr marL="2674415" indent="0">
              <a:buNone/>
              <a:defRPr sz="1650"/>
            </a:lvl8pPr>
            <a:lvl9pPr marL="3056474" indent="0">
              <a:buNone/>
              <a:defRPr sz="1650"/>
            </a:lvl9pPr>
          </a:lstStyle>
          <a:p>
            <a:pPr lvl="0"/>
            <a:endParaRPr lang="en-US" noProof="0"/>
          </a:p>
        </p:txBody>
      </p:sp>
      <p:sp>
        <p:nvSpPr>
          <p:cNvPr id="4" name="Text Placeholder 3"/>
          <p:cNvSpPr>
            <a:spLocks noGrp="1"/>
          </p:cNvSpPr>
          <p:nvPr>
            <p:ph type="body" sz="half" idx="2"/>
          </p:nvPr>
        </p:nvSpPr>
        <p:spPr>
          <a:xfrm>
            <a:off x="1971517" y="4562238"/>
            <a:ext cx="6035040" cy="684133"/>
          </a:xfrm>
        </p:spPr>
        <p:txBody>
          <a:bodyPr/>
          <a:lstStyle>
            <a:lvl1pPr marL="0" indent="0">
              <a:buNone/>
              <a:defRPr sz="1200"/>
            </a:lvl1pPr>
            <a:lvl2pPr marL="382059" indent="0">
              <a:buNone/>
              <a:defRPr sz="975"/>
            </a:lvl2pPr>
            <a:lvl3pPr marL="764118" indent="0">
              <a:buNone/>
              <a:defRPr sz="825"/>
            </a:lvl3pPr>
            <a:lvl4pPr marL="1146178" indent="0">
              <a:buNone/>
              <a:defRPr sz="750"/>
            </a:lvl4pPr>
            <a:lvl5pPr marL="1528237" indent="0">
              <a:buNone/>
              <a:defRPr sz="750"/>
            </a:lvl5pPr>
            <a:lvl6pPr marL="1910296" indent="0">
              <a:buNone/>
              <a:defRPr sz="750"/>
            </a:lvl6pPr>
            <a:lvl7pPr marL="2292355" indent="0">
              <a:buNone/>
              <a:defRPr sz="750"/>
            </a:lvl7pPr>
            <a:lvl8pPr marL="2674415" indent="0">
              <a:buNone/>
              <a:defRPr sz="750"/>
            </a:lvl8pPr>
            <a:lvl9pPr marL="305647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3636027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1412228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518160"/>
            <a:ext cx="2137410" cy="466344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380" y="518160"/>
            <a:ext cx="6244590" cy="46634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4050712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2" y="456990"/>
            <a:ext cx="7772978" cy="857250"/>
          </a:xfrm>
        </p:spPr>
        <p:txBody>
          <a:bodyPr/>
          <a:lstStyle/>
          <a:p>
            <a:r>
              <a:rPr lang="en-US"/>
              <a:t>Click to edit Master title style</a:t>
            </a:r>
          </a:p>
        </p:txBody>
      </p:sp>
      <p:sp>
        <p:nvSpPr>
          <p:cNvPr id="3" name="Chart Placeholder 2"/>
          <p:cNvSpPr>
            <a:spLocks noGrp="1"/>
          </p:cNvSpPr>
          <p:nvPr>
            <p:ph type="chart" sz="half" idx="1"/>
          </p:nvPr>
        </p:nvSpPr>
        <p:spPr>
          <a:xfrm>
            <a:off x="685512" y="1486531"/>
            <a:ext cx="3817216" cy="3085469"/>
          </a:xfrm>
        </p:spPr>
        <p:txBody>
          <a:bodyPr/>
          <a:lstStyle/>
          <a:p>
            <a:pPr lvl="0"/>
            <a:endParaRPr lang="en-US" noProof="0"/>
          </a:p>
        </p:txBody>
      </p:sp>
      <p:sp>
        <p:nvSpPr>
          <p:cNvPr id="4" name="Text Placeholder 3"/>
          <p:cNvSpPr>
            <a:spLocks noGrp="1"/>
          </p:cNvSpPr>
          <p:nvPr>
            <p:ph type="body" sz="half" idx="2"/>
          </p:nvPr>
        </p:nvSpPr>
        <p:spPr>
          <a:xfrm>
            <a:off x="4641273" y="1486531"/>
            <a:ext cx="3817217" cy="30854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17879A-B5BF-CA44-9726-022CB0CC15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812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660" indent="0" algn="ctr">
              <a:buNone/>
              <a:defRPr/>
            </a:lvl2pPr>
            <a:lvl3pPr marL="685319" indent="0" algn="ctr">
              <a:buNone/>
              <a:defRPr/>
            </a:lvl3pPr>
            <a:lvl4pPr marL="1027979" indent="0" algn="ctr">
              <a:buNone/>
              <a:defRPr/>
            </a:lvl4pPr>
            <a:lvl5pPr marL="1370638" indent="0" algn="ctr">
              <a:buNone/>
              <a:defRPr/>
            </a:lvl5pPr>
            <a:lvl6pPr marL="1713299" indent="0" algn="ctr">
              <a:buNone/>
              <a:defRPr/>
            </a:lvl6pPr>
            <a:lvl7pPr marL="2055956" indent="0" algn="ctr">
              <a:buNone/>
              <a:defRPr/>
            </a:lvl7pPr>
            <a:lvl8pPr marL="2398617" indent="0" algn="ctr">
              <a:buNone/>
              <a:defRPr/>
            </a:lvl8pPr>
            <a:lvl9pPr marL="274127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extLst>
      <p:ext uri="{BB962C8B-B14F-4D97-AF65-F5344CB8AC3E}">
        <p14:creationId xmlns:p14="http://schemas.microsoft.com/office/powerpoint/2010/main" val="1603167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extLst>
      <p:ext uri="{BB962C8B-B14F-4D97-AF65-F5344CB8AC3E}">
        <p14:creationId xmlns:p14="http://schemas.microsoft.com/office/powerpoint/2010/main" val="111638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1"/>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660" indent="0">
              <a:buNone/>
              <a:defRPr sz="1350"/>
            </a:lvl2pPr>
            <a:lvl3pPr marL="685319" indent="0">
              <a:buNone/>
              <a:defRPr sz="1200"/>
            </a:lvl3pPr>
            <a:lvl4pPr marL="1027979" indent="0">
              <a:buNone/>
              <a:defRPr sz="1050"/>
            </a:lvl4pPr>
            <a:lvl5pPr marL="1370638" indent="0">
              <a:buNone/>
              <a:defRPr sz="1050"/>
            </a:lvl5pPr>
            <a:lvl6pPr marL="1713299" indent="0">
              <a:buNone/>
              <a:defRPr sz="1050"/>
            </a:lvl6pPr>
            <a:lvl7pPr marL="2055956" indent="0">
              <a:buNone/>
              <a:defRPr sz="1050"/>
            </a:lvl7pPr>
            <a:lvl8pPr marL="2398617" indent="0">
              <a:buNone/>
              <a:defRPr sz="1050"/>
            </a:lvl8pPr>
            <a:lvl9pPr marL="2741275"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extLst>
      <p:ext uri="{BB962C8B-B14F-4D97-AF65-F5344CB8AC3E}">
        <p14:creationId xmlns:p14="http://schemas.microsoft.com/office/powerpoint/2010/main" val="116970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extLst>
      <p:ext uri="{BB962C8B-B14F-4D97-AF65-F5344CB8AC3E}">
        <p14:creationId xmlns:p14="http://schemas.microsoft.com/office/powerpoint/2010/main" val="295802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1800" b="1"/>
            </a:lvl1pPr>
            <a:lvl2pPr marL="342660" indent="0">
              <a:buNone/>
              <a:defRPr sz="1500" b="1"/>
            </a:lvl2pPr>
            <a:lvl3pPr marL="685319" indent="0">
              <a:buNone/>
              <a:defRPr sz="1350" b="1"/>
            </a:lvl3pPr>
            <a:lvl4pPr marL="1027979" indent="0">
              <a:buNone/>
              <a:defRPr sz="1200" b="1"/>
            </a:lvl4pPr>
            <a:lvl5pPr marL="1370638" indent="0">
              <a:buNone/>
              <a:defRPr sz="1200" b="1"/>
            </a:lvl5pPr>
            <a:lvl6pPr marL="1713299" indent="0">
              <a:buNone/>
              <a:defRPr sz="1200" b="1"/>
            </a:lvl6pPr>
            <a:lvl7pPr marL="2055956" indent="0">
              <a:buNone/>
              <a:defRPr sz="1200" b="1"/>
            </a:lvl7pPr>
            <a:lvl8pPr marL="2398617" indent="0">
              <a:buNone/>
              <a:defRPr sz="1200" b="1"/>
            </a:lvl8pPr>
            <a:lvl9pPr marL="2741275"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2"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1800" b="1"/>
            </a:lvl1pPr>
            <a:lvl2pPr marL="342660" indent="0">
              <a:buNone/>
              <a:defRPr sz="1500" b="1"/>
            </a:lvl2pPr>
            <a:lvl3pPr marL="685319" indent="0">
              <a:buNone/>
              <a:defRPr sz="1350" b="1"/>
            </a:lvl3pPr>
            <a:lvl4pPr marL="1027979" indent="0">
              <a:buNone/>
              <a:defRPr sz="1200" b="1"/>
            </a:lvl4pPr>
            <a:lvl5pPr marL="1370638" indent="0">
              <a:buNone/>
              <a:defRPr sz="1200" b="1"/>
            </a:lvl5pPr>
            <a:lvl6pPr marL="1713299" indent="0">
              <a:buNone/>
              <a:defRPr sz="1200" b="1"/>
            </a:lvl6pPr>
            <a:lvl7pPr marL="2055956" indent="0">
              <a:buNone/>
              <a:defRPr sz="1200" b="1"/>
            </a:lvl7pPr>
            <a:lvl8pPr marL="2398617" indent="0">
              <a:buNone/>
              <a:defRPr sz="1200" b="1"/>
            </a:lvl8pPr>
            <a:lvl9pPr marL="274127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extLst>
      <p:ext uri="{BB962C8B-B14F-4D97-AF65-F5344CB8AC3E}">
        <p14:creationId xmlns:p14="http://schemas.microsoft.com/office/powerpoint/2010/main" val="4146194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extLst>
      <p:ext uri="{BB962C8B-B14F-4D97-AF65-F5344CB8AC3E}">
        <p14:creationId xmlns:p14="http://schemas.microsoft.com/office/powerpoint/2010/main" val="216779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1189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extLst>
      <p:ext uri="{BB962C8B-B14F-4D97-AF65-F5344CB8AC3E}">
        <p14:creationId xmlns:p14="http://schemas.microsoft.com/office/powerpoint/2010/main" val="952516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6"/>
            <a:ext cx="3008313" cy="3518297"/>
          </a:xfrm>
        </p:spPr>
        <p:txBody>
          <a:bodyPr/>
          <a:lstStyle>
            <a:lvl1pPr marL="0" indent="0">
              <a:buNone/>
              <a:defRPr sz="1050"/>
            </a:lvl1pPr>
            <a:lvl2pPr marL="342660" indent="0">
              <a:buNone/>
              <a:defRPr sz="900"/>
            </a:lvl2pPr>
            <a:lvl3pPr marL="685319" indent="0">
              <a:buNone/>
              <a:defRPr sz="750"/>
            </a:lvl3pPr>
            <a:lvl4pPr marL="1027979" indent="0">
              <a:buNone/>
              <a:defRPr sz="675"/>
            </a:lvl4pPr>
            <a:lvl5pPr marL="1370638" indent="0">
              <a:buNone/>
              <a:defRPr sz="675"/>
            </a:lvl5pPr>
            <a:lvl6pPr marL="1713299" indent="0">
              <a:buNone/>
              <a:defRPr sz="675"/>
            </a:lvl6pPr>
            <a:lvl7pPr marL="2055956" indent="0">
              <a:buNone/>
              <a:defRPr sz="675"/>
            </a:lvl7pPr>
            <a:lvl8pPr marL="2398617" indent="0">
              <a:buNone/>
              <a:defRPr sz="675"/>
            </a:lvl8pPr>
            <a:lvl9pPr marL="2741275"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extLst>
      <p:ext uri="{BB962C8B-B14F-4D97-AF65-F5344CB8AC3E}">
        <p14:creationId xmlns:p14="http://schemas.microsoft.com/office/powerpoint/2010/main" val="1023622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660" indent="0">
              <a:buNone/>
              <a:defRPr sz="2100"/>
            </a:lvl2pPr>
            <a:lvl3pPr marL="685319" indent="0">
              <a:buNone/>
              <a:defRPr sz="1800"/>
            </a:lvl3pPr>
            <a:lvl4pPr marL="1027979" indent="0">
              <a:buNone/>
              <a:defRPr sz="1500"/>
            </a:lvl4pPr>
            <a:lvl5pPr marL="1370638" indent="0">
              <a:buNone/>
              <a:defRPr sz="1500"/>
            </a:lvl5pPr>
            <a:lvl6pPr marL="1713299" indent="0">
              <a:buNone/>
              <a:defRPr sz="1500"/>
            </a:lvl6pPr>
            <a:lvl7pPr marL="2055956" indent="0">
              <a:buNone/>
              <a:defRPr sz="1500"/>
            </a:lvl7pPr>
            <a:lvl8pPr marL="2398617" indent="0">
              <a:buNone/>
              <a:defRPr sz="1500"/>
            </a:lvl8pPr>
            <a:lvl9pPr marL="2741275"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660" indent="0">
              <a:buNone/>
              <a:defRPr sz="900"/>
            </a:lvl2pPr>
            <a:lvl3pPr marL="685319" indent="0">
              <a:buNone/>
              <a:defRPr sz="750"/>
            </a:lvl3pPr>
            <a:lvl4pPr marL="1027979" indent="0">
              <a:buNone/>
              <a:defRPr sz="675"/>
            </a:lvl4pPr>
            <a:lvl5pPr marL="1370638" indent="0">
              <a:buNone/>
              <a:defRPr sz="675"/>
            </a:lvl5pPr>
            <a:lvl6pPr marL="1713299" indent="0">
              <a:buNone/>
              <a:defRPr sz="675"/>
            </a:lvl6pPr>
            <a:lvl7pPr marL="2055956" indent="0">
              <a:buNone/>
              <a:defRPr sz="675"/>
            </a:lvl7pPr>
            <a:lvl8pPr marL="2398617" indent="0">
              <a:buNone/>
              <a:defRPr sz="675"/>
            </a:lvl8pPr>
            <a:lvl9pPr marL="2741275"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extLst>
      <p:ext uri="{BB962C8B-B14F-4D97-AF65-F5344CB8AC3E}">
        <p14:creationId xmlns:p14="http://schemas.microsoft.com/office/powerpoint/2010/main" val="3216866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extLst>
      <p:ext uri="{BB962C8B-B14F-4D97-AF65-F5344CB8AC3E}">
        <p14:creationId xmlns:p14="http://schemas.microsoft.com/office/powerpoint/2010/main" val="2177350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extLst>
      <p:ext uri="{BB962C8B-B14F-4D97-AF65-F5344CB8AC3E}">
        <p14:creationId xmlns:p14="http://schemas.microsoft.com/office/powerpoint/2010/main" val="4014888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505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303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702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8281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381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3438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E76992-8450-AE45-86A5-6BF74140C816}" type="datetimeFigureOut">
              <a:rPr lang="en-US">
                <a:solidFill>
                  <a:prstClr val="black">
                    <a:tint val="75000"/>
                  </a:prstClr>
                </a:solidFill>
                <a:latin typeface="Calibri"/>
              </a:rPr>
              <a:pPr/>
              <a:t>11/28/21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0892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54064" y="517922"/>
            <a:ext cx="85502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754064" y="1683545"/>
            <a:ext cx="8550275" cy="349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54063" y="5311380"/>
            <a:ext cx="2095500" cy="388144"/>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2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9" y="5311380"/>
            <a:ext cx="3184525" cy="388144"/>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2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5311380"/>
            <a:ext cx="2095500" cy="388144"/>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2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39109945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3675">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3675">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3675">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3675">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3675">
          <a:solidFill>
            <a:schemeClr val="tx2"/>
          </a:solidFill>
          <a:latin typeface="Times New Roman" charset="0"/>
          <a:ea typeface="ＭＳ Ｐゴシック" charset="0"/>
          <a:cs typeface="ＭＳ Ｐゴシック" charset="0"/>
        </a:defRPr>
      </a:lvl5pPr>
      <a:lvl6pPr marL="382059" algn="ctr" rtl="0" fontAlgn="base">
        <a:spcBef>
          <a:spcPct val="0"/>
        </a:spcBef>
        <a:spcAft>
          <a:spcPct val="0"/>
        </a:spcAft>
        <a:defRPr sz="3675">
          <a:solidFill>
            <a:schemeClr val="tx2"/>
          </a:solidFill>
          <a:latin typeface="Times New Roman" charset="0"/>
        </a:defRPr>
      </a:lvl6pPr>
      <a:lvl7pPr marL="764118" algn="ctr" rtl="0" fontAlgn="base">
        <a:spcBef>
          <a:spcPct val="0"/>
        </a:spcBef>
        <a:spcAft>
          <a:spcPct val="0"/>
        </a:spcAft>
        <a:defRPr sz="3675">
          <a:solidFill>
            <a:schemeClr val="tx2"/>
          </a:solidFill>
          <a:latin typeface="Times New Roman" charset="0"/>
        </a:defRPr>
      </a:lvl7pPr>
      <a:lvl8pPr marL="1146178" algn="ctr" rtl="0" fontAlgn="base">
        <a:spcBef>
          <a:spcPct val="0"/>
        </a:spcBef>
        <a:spcAft>
          <a:spcPct val="0"/>
        </a:spcAft>
        <a:defRPr sz="3675">
          <a:solidFill>
            <a:schemeClr val="tx2"/>
          </a:solidFill>
          <a:latin typeface="Times New Roman" charset="0"/>
        </a:defRPr>
      </a:lvl8pPr>
      <a:lvl9pPr marL="1528237" algn="ctr" rtl="0" fontAlgn="base">
        <a:spcBef>
          <a:spcPct val="0"/>
        </a:spcBef>
        <a:spcAft>
          <a:spcPct val="0"/>
        </a:spcAft>
        <a:defRPr sz="3675">
          <a:solidFill>
            <a:schemeClr val="tx2"/>
          </a:solidFill>
          <a:latin typeface="Times New Roman" charset="0"/>
        </a:defRPr>
      </a:lvl9pPr>
    </p:titleStyle>
    <p:bodyStyle>
      <a:lvl1pPr marL="285750" indent="-285750" algn="l" rtl="0" eaLnBrk="0" fontAlgn="base" hangingPunct="0">
        <a:spcBef>
          <a:spcPct val="20000"/>
        </a:spcBef>
        <a:spcAft>
          <a:spcPct val="0"/>
        </a:spcAft>
        <a:buChar char="•"/>
        <a:defRPr sz="2700">
          <a:solidFill>
            <a:schemeClr val="tx1"/>
          </a:solidFill>
          <a:latin typeface="+mn-lt"/>
          <a:ea typeface="ＭＳ Ｐゴシック" charset="0"/>
          <a:cs typeface="ＭＳ Ｐゴシック" charset="0"/>
        </a:defRPr>
      </a:lvl1pPr>
      <a:lvl2pPr marL="620316" indent="-238125" algn="l" rtl="0" eaLnBrk="0" fontAlgn="base" hangingPunct="0">
        <a:spcBef>
          <a:spcPct val="20000"/>
        </a:spcBef>
        <a:spcAft>
          <a:spcPct val="0"/>
        </a:spcAft>
        <a:buChar char="–"/>
        <a:defRPr sz="2325">
          <a:solidFill>
            <a:schemeClr val="tx1"/>
          </a:solidFill>
          <a:latin typeface="+mn-lt"/>
          <a:ea typeface="ＭＳ Ｐゴシック" charset="-128"/>
        </a:defRPr>
      </a:lvl2pPr>
      <a:lvl3pPr marL="954881" indent="-190500" algn="l" rtl="0" eaLnBrk="0" fontAlgn="base" hangingPunct="0">
        <a:spcBef>
          <a:spcPct val="20000"/>
        </a:spcBef>
        <a:spcAft>
          <a:spcPct val="0"/>
        </a:spcAft>
        <a:buChar char="•"/>
        <a:defRPr sz="2025">
          <a:solidFill>
            <a:schemeClr val="tx1"/>
          </a:solidFill>
          <a:latin typeface="+mn-lt"/>
          <a:ea typeface="ＭＳ Ｐゴシック" charset="-128"/>
        </a:defRPr>
      </a:lvl3pPr>
      <a:lvl4pPr marL="1337072" indent="-190500" algn="l" rtl="0" eaLnBrk="0" fontAlgn="base" hangingPunct="0">
        <a:spcBef>
          <a:spcPct val="20000"/>
        </a:spcBef>
        <a:spcAft>
          <a:spcPct val="0"/>
        </a:spcAft>
        <a:buChar char="–"/>
        <a:defRPr sz="1650">
          <a:solidFill>
            <a:schemeClr val="tx1"/>
          </a:solidFill>
          <a:latin typeface="+mn-lt"/>
          <a:ea typeface="ＭＳ Ｐゴシック" charset="-128"/>
        </a:defRPr>
      </a:lvl4pPr>
      <a:lvl5pPr marL="1719263" indent="-190500" algn="l" rtl="0" eaLnBrk="0" fontAlgn="base" hangingPunct="0">
        <a:spcBef>
          <a:spcPct val="20000"/>
        </a:spcBef>
        <a:spcAft>
          <a:spcPct val="0"/>
        </a:spcAft>
        <a:buChar char="»"/>
        <a:defRPr sz="1650">
          <a:solidFill>
            <a:schemeClr val="tx1"/>
          </a:solidFill>
          <a:latin typeface="+mn-lt"/>
          <a:ea typeface="ＭＳ Ｐゴシック" charset="-128"/>
        </a:defRPr>
      </a:lvl5pPr>
      <a:lvl6pPr marL="2101325" indent="-191030" algn="l" rtl="0" fontAlgn="base">
        <a:spcBef>
          <a:spcPct val="20000"/>
        </a:spcBef>
        <a:spcAft>
          <a:spcPct val="0"/>
        </a:spcAft>
        <a:buChar char="»"/>
        <a:defRPr sz="1650">
          <a:solidFill>
            <a:schemeClr val="tx1"/>
          </a:solidFill>
          <a:latin typeface="+mn-lt"/>
          <a:ea typeface="ＭＳ Ｐゴシック" charset="-128"/>
        </a:defRPr>
      </a:lvl6pPr>
      <a:lvl7pPr marL="2483385" indent="-191030" algn="l" rtl="0" fontAlgn="base">
        <a:spcBef>
          <a:spcPct val="20000"/>
        </a:spcBef>
        <a:spcAft>
          <a:spcPct val="0"/>
        </a:spcAft>
        <a:buChar char="»"/>
        <a:defRPr sz="1650">
          <a:solidFill>
            <a:schemeClr val="tx1"/>
          </a:solidFill>
          <a:latin typeface="+mn-lt"/>
          <a:ea typeface="ＭＳ Ｐゴシック" charset="-128"/>
        </a:defRPr>
      </a:lvl7pPr>
      <a:lvl8pPr marL="2865444" indent="-191030" algn="l" rtl="0" fontAlgn="base">
        <a:spcBef>
          <a:spcPct val="20000"/>
        </a:spcBef>
        <a:spcAft>
          <a:spcPct val="0"/>
        </a:spcAft>
        <a:buChar char="»"/>
        <a:defRPr sz="1650">
          <a:solidFill>
            <a:schemeClr val="tx1"/>
          </a:solidFill>
          <a:latin typeface="+mn-lt"/>
          <a:ea typeface="ＭＳ Ｐゴシック" charset="-128"/>
        </a:defRPr>
      </a:lvl8pPr>
      <a:lvl9pPr marL="3247503" indent="-191030" algn="l" rtl="0" fontAlgn="base">
        <a:spcBef>
          <a:spcPct val="20000"/>
        </a:spcBef>
        <a:spcAft>
          <a:spcPct val="0"/>
        </a:spcAft>
        <a:buChar char="»"/>
        <a:defRPr sz="1650">
          <a:solidFill>
            <a:schemeClr val="tx1"/>
          </a:solidFill>
          <a:latin typeface="+mn-lt"/>
          <a:ea typeface="ＭＳ Ｐゴシック" charset="-128"/>
        </a:defRPr>
      </a:lvl9pPr>
    </p:bodyStyle>
    <p:otherStyle>
      <a:defPPr>
        <a:defRPr lang="en-US"/>
      </a:defPPr>
      <a:lvl1pPr marL="0" algn="l" defTabSz="382059" rtl="0" eaLnBrk="1" latinLnBrk="0" hangingPunct="1">
        <a:defRPr sz="1500" kern="1200">
          <a:solidFill>
            <a:schemeClr val="tx1"/>
          </a:solidFill>
          <a:latin typeface="+mn-lt"/>
          <a:ea typeface="+mn-ea"/>
          <a:cs typeface="+mn-cs"/>
        </a:defRPr>
      </a:lvl1pPr>
      <a:lvl2pPr marL="382059" algn="l" defTabSz="382059" rtl="0" eaLnBrk="1" latinLnBrk="0" hangingPunct="1">
        <a:defRPr sz="1500" kern="1200">
          <a:solidFill>
            <a:schemeClr val="tx1"/>
          </a:solidFill>
          <a:latin typeface="+mn-lt"/>
          <a:ea typeface="+mn-ea"/>
          <a:cs typeface="+mn-cs"/>
        </a:defRPr>
      </a:lvl2pPr>
      <a:lvl3pPr marL="764118" algn="l" defTabSz="382059" rtl="0" eaLnBrk="1" latinLnBrk="0" hangingPunct="1">
        <a:defRPr sz="1500" kern="1200">
          <a:solidFill>
            <a:schemeClr val="tx1"/>
          </a:solidFill>
          <a:latin typeface="+mn-lt"/>
          <a:ea typeface="+mn-ea"/>
          <a:cs typeface="+mn-cs"/>
        </a:defRPr>
      </a:lvl3pPr>
      <a:lvl4pPr marL="1146178" algn="l" defTabSz="382059" rtl="0" eaLnBrk="1" latinLnBrk="0" hangingPunct="1">
        <a:defRPr sz="1500" kern="1200">
          <a:solidFill>
            <a:schemeClr val="tx1"/>
          </a:solidFill>
          <a:latin typeface="+mn-lt"/>
          <a:ea typeface="+mn-ea"/>
          <a:cs typeface="+mn-cs"/>
        </a:defRPr>
      </a:lvl4pPr>
      <a:lvl5pPr marL="1528237" algn="l" defTabSz="382059" rtl="0" eaLnBrk="1" latinLnBrk="0" hangingPunct="1">
        <a:defRPr sz="1500" kern="1200">
          <a:solidFill>
            <a:schemeClr val="tx1"/>
          </a:solidFill>
          <a:latin typeface="+mn-lt"/>
          <a:ea typeface="+mn-ea"/>
          <a:cs typeface="+mn-cs"/>
        </a:defRPr>
      </a:lvl5pPr>
      <a:lvl6pPr marL="1910296" algn="l" defTabSz="382059" rtl="0" eaLnBrk="1" latinLnBrk="0" hangingPunct="1">
        <a:defRPr sz="1500" kern="1200">
          <a:solidFill>
            <a:schemeClr val="tx1"/>
          </a:solidFill>
          <a:latin typeface="+mn-lt"/>
          <a:ea typeface="+mn-ea"/>
          <a:cs typeface="+mn-cs"/>
        </a:defRPr>
      </a:lvl6pPr>
      <a:lvl7pPr marL="2292355" algn="l" defTabSz="382059" rtl="0" eaLnBrk="1" latinLnBrk="0" hangingPunct="1">
        <a:defRPr sz="1500" kern="1200">
          <a:solidFill>
            <a:schemeClr val="tx1"/>
          </a:solidFill>
          <a:latin typeface="+mn-lt"/>
          <a:ea typeface="+mn-ea"/>
          <a:cs typeface="+mn-cs"/>
        </a:defRPr>
      </a:lvl7pPr>
      <a:lvl8pPr marL="2674415" algn="l" defTabSz="382059" rtl="0" eaLnBrk="1" latinLnBrk="0" hangingPunct="1">
        <a:defRPr sz="1500" kern="1200">
          <a:solidFill>
            <a:schemeClr val="tx1"/>
          </a:solidFill>
          <a:latin typeface="+mn-lt"/>
          <a:ea typeface="+mn-ea"/>
          <a:cs typeface="+mn-cs"/>
        </a:defRPr>
      </a:lvl8pPr>
      <a:lvl9pPr marL="3056474" algn="l" defTabSz="382059"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5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5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5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21913406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33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3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33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33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3300">
          <a:solidFill>
            <a:schemeClr val="tx2"/>
          </a:solidFill>
          <a:latin typeface="Times New Roman" charset="0"/>
          <a:ea typeface="ＭＳ Ｐゴシック" charset="-128"/>
          <a:cs typeface="ＭＳ Ｐゴシック" charset="-128"/>
        </a:defRPr>
      </a:lvl5pPr>
      <a:lvl6pPr marL="342660" algn="ctr" rtl="0" fontAlgn="base">
        <a:spcBef>
          <a:spcPct val="0"/>
        </a:spcBef>
        <a:spcAft>
          <a:spcPct val="0"/>
        </a:spcAft>
        <a:defRPr sz="3300">
          <a:solidFill>
            <a:schemeClr val="tx2"/>
          </a:solidFill>
          <a:latin typeface="Times New Roman" charset="0"/>
        </a:defRPr>
      </a:lvl6pPr>
      <a:lvl7pPr marL="685319" algn="ctr" rtl="0" fontAlgn="base">
        <a:spcBef>
          <a:spcPct val="0"/>
        </a:spcBef>
        <a:spcAft>
          <a:spcPct val="0"/>
        </a:spcAft>
        <a:defRPr sz="3300">
          <a:solidFill>
            <a:schemeClr val="tx2"/>
          </a:solidFill>
          <a:latin typeface="Times New Roman" charset="0"/>
        </a:defRPr>
      </a:lvl7pPr>
      <a:lvl8pPr marL="1027979" algn="ctr" rtl="0" fontAlgn="base">
        <a:spcBef>
          <a:spcPct val="0"/>
        </a:spcBef>
        <a:spcAft>
          <a:spcPct val="0"/>
        </a:spcAft>
        <a:defRPr sz="3300">
          <a:solidFill>
            <a:schemeClr val="tx2"/>
          </a:solidFill>
          <a:latin typeface="Times New Roman" charset="0"/>
        </a:defRPr>
      </a:lvl8pPr>
      <a:lvl9pPr marL="1370638" algn="ctr" rtl="0" fontAlgn="base">
        <a:spcBef>
          <a:spcPct val="0"/>
        </a:spcBef>
        <a:spcAft>
          <a:spcPct val="0"/>
        </a:spcAft>
        <a:defRPr sz="3300">
          <a:solidFill>
            <a:schemeClr val="tx2"/>
          </a:solidFill>
          <a:latin typeface="Times New Roman" charset="0"/>
        </a:defRPr>
      </a:lvl9pPr>
    </p:titleStyle>
    <p:bodyStyle>
      <a:lvl1pPr marL="254794" indent="-254794"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554831" indent="-211931" algn="l" rtl="0" eaLnBrk="0" fontAlgn="base" hangingPunct="0">
        <a:spcBef>
          <a:spcPct val="20000"/>
        </a:spcBef>
        <a:spcAft>
          <a:spcPct val="0"/>
        </a:spcAft>
        <a:buChar char="–"/>
        <a:defRPr sz="2100">
          <a:solidFill>
            <a:schemeClr val="tx1"/>
          </a:solidFill>
          <a:latin typeface="+mn-lt"/>
          <a:ea typeface="ＭＳ Ｐゴシック" charset="-128"/>
        </a:defRPr>
      </a:lvl2pPr>
      <a:lvl3pPr marL="854869" indent="-169069" algn="l" rtl="0" eaLnBrk="0" fontAlgn="base" hangingPunct="0">
        <a:spcBef>
          <a:spcPct val="20000"/>
        </a:spcBef>
        <a:spcAft>
          <a:spcPct val="0"/>
        </a:spcAft>
        <a:buChar char="•"/>
        <a:defRPr sz="1800">
          <a:solidFill>
            <a:schemeClr val="tx1"/>
          </a:solidFill>
          <a:latin typeface="+mn-lt"/>
          <a:ea typeface="ＭＳ Ｐゴシック" charset="-128"/>
        </a:defRPr>
      </a:lvl3pPr>
      <a:lvl4pPr marL="1197769" indent="-169069" algn="l" rtl="0" eaLnBrk="0" fontAlgn="base" hangingPunct="0">
        <a:spcBef>
          <a:spcPct val="20000"/>
        </a:spcBef>
        <a:spcAft>
          <a:spcPct val="0"/>
        </a:spcAft>
        <a:buChar char="–"/>
        <a:defRPr sz="1500">
          <a:solidFill>
            <a:schemeClr val="tx1"/>
          </a:solidFill>
          <a:latin typeface="+mn-lt"/>
          <a:ea typeface="ＭＳ Ｐゴシック" charset="-128"/>
        </a:defRPr>
      </a:lvl4pPr>
      <a:lvl5pPr marL="1540669" indent="-169069" algn="l" rtl="0" eaLnBrk="0" fontAlgn="base" hangingPunct="0">
        <a:spcBef>
          <a:spcPct val="20000"/>
        </a:spcBef>
        <a:spcAft>
          <a:spcPct val="0"/>
        </a:spcAft>
        <a:buChar char="»"/>
        <a:defRPr sz="1500">
          <a:solidFill>
            <a:schemeClr val="tx1"/>
          </a:solidFill>
          <a:latin typeface="+mn-lt"/>
          <a:ea typeface="ＭＳ Ｐゴシック" charset="-128"/>
        </a:defRPr>
      </a:lvl5pPr>
      <a:lvl6pPr marL="1884627" indent="-171329" algn="l" rtl="0" fontAlgn="base">
        <a:spcBef>
          <a:spcPct val="20000"/>
        </a:spcBef>
        <a:spcAft>
          <a:spcPct val="0"/>
        </a:spcAft>
        <a:buChar char="»"/>
        <a:defRPr sz="1500">
          <a:solidFill>
            <a:schemeClr val="tx1"/>
          </a:solidFill>
          <a:latin typeface="+mn-lt"/>
          <a:ea typeface="ＭＳ Ｐゴシック" charset="-128"/>
        </a:defRPr>
      </a:lvl6pPr>
      <a:lvl7pPr marL="2227287" indent="-171329" algn="l" rtl="0" fontAlgn="base">
        <a:spcBef>
          <a:spcPct val="20000"/>
        </a:spcBef>
        <a:spcAft>
          <a:spcPct val="0"/>
        </a:spcAft>
        <a:buChar char="»"/>
        <a:defRPr sz="1500">
          <a:solidFill>
            <a:schemeClr val="tx1"/>
          </a:solidFill>
          <a:latin typeface="+mn-lt"/>
          <a:ea typeface="ＭＳ Ｐゴシック" charset="-128"/>
        </a:defRPr>
      </a:lvl7pPr>
      <a:lvl8pPr marL="2569946" indent="-171329" algn="l" rtl="0" fontAlgn="base">
        <a:spcBef>
          <a:spcPct val="20000"/>
        </a:spcBef>
        <a:spcAft>
          <a:spcPct val="0"/>
        </a:spcAft>
        <a:buChar char="»"/>
        <a:defRPr sz="1500">
          <a:solidFill>
            <a:schemeClr val="tx1"/>
          </a:solidFill>
          <a:latin typeface="+mn-lt"/>
          <a:ea typeface="ＭＳ Ｐゴシック" charset="-128"/>
        </a:defRPr>
      </a:lvl8pPr>
      <a:lvl9pPr marL="2912604" indent="-171329" algn="l" rtl="0" fontAlgn="base">
        <a:spcBef>
          <a:spcPct val="20000"/>
        </a:spcBef>
        <a:spcAft>
          <a:spcPct val="0"/>
        </a:spcAft>
        <a:buChar char="»"/>
        <a:defRPr sz="1500">
          <a:solidFill>
            <a:schemeClr val="tx1"/>
          </a:solidFill>
          <a:latin typeface="+mn-lt"/>
          <a:ea typeface="ＭＳ Ｐゴシック" charset="-128"/>
        </a:defRPr>
      </a:lvl9pPr>
    </p:bodyStyle>
    <p:otherStyle>
      <a:defPPr>
        <a:defRPr lang="en-US"/>
      </a:defPPr>
      <a:lvl1pPr marL="0" algn="l" defTabSz="342660" rtl="0" eaLnBrk="1" latinLnBrk="0" hangingPunct="1">
        <a:defRPr sz="1350" kern="1200">
          <a:solidFill>
            <a:schemeClr val="tx1"/>
          </a:solidFill>
          <a:latin typeface="+mn-lt"/>
          <a:ea typeface="+mn-ea"/>
          <a:cs typeface="+mn-cs"/>
        </a:defRPr>
      </a:lvl1pPr>
      <a:lvl2pPr marL="342660" algn="l" defTabSz="342660" rtl="0" eaLnBrk="1" latinLnBrk="0" hangingPunct="1">
        <a:defRPr sz="1350" kern="1200">
          <a:solidFill>
            <a:schemeClr val="tx1"/>
          </a:solidFill>
          <a:latin typeface="+mn-lt"/>
          <a:ea typeface="+mn-ea"/>
          <a:cs typeface="+mn-cs"/>
        </a:defRPr>
      </a:lvl2pPr>
      <a:lvl3pPr marL="685319" algn="l" defTabSz="342660" rtl="0" eaLnBrk="1" latinLnBrk="0" hangingPunct="1">
        <a:defRPr sz="1350" kern="1200">
          <a:solidFill>
            <a:schemeClr val="tx1"/>
          </a:solidFill>
          <a:latin typeface="+mn-lt"/>
          <a:ea typeface="+mn-ea"/>
          <a:cs typeface="+mn-cs"/>
        </a:defRPr>
      </a:lvl3pPr>
      <a:lvl4pPr marL="1027979" algn="l" defTabSz="342660" rtl="0" eaLnBrk="1" latinLnBrk="0" hangingPunct="1">
        <a:defRPr sz="1350" kern="1200">
          <a:solidFill>
            <a:schemeClr val="tx1"/>
          </a:solidFill>
          <a:latin typeface="+mn-lt"/>
          <a:ea typeface="+mn-ea"/>
          <a:cs typeface="+mn-cs"/>
        </a:defRPr>
      </a:lvl4pPr>
      <a:lvl5pPr marL="1370638" algn="l" defTabSz="342660" rtl="0" eaLnBrk="1" latinLnBrk="0" hangingPunct="1">
        <a:defRPr sz="1350" kern="1200">
          <a:solidFill>
            <a:schemeClr val="tx1"/>
          </a:solidFill>
          <a:latin typeface="+mn-lt"/>
          <a:ea typeface="+mn-ea"/>
          <a:cs typeface="+mn-cs"/>
        </a:defRPr>
      </a:lvl5pPr>
      <a:lvl6pPr marL="1713299" algn="l" defTabSz="342660" rtl="0" eaLnBrk="1" latinLnBrk="0" hangingPunct="1">
        <a:defRPr sz="1350" kern="1200">
          <a:solidFill>
            <a:schemeClr val="tx1"/>
          </a:solidFill>
          <a:latin typeface="+mn-lt"/>
          <a:ea typeface="+mn-ea"/>
          <a:cs typeface="+mn-cs"/>
        </a:defRPr>
      </a:lvl6pPr>
      <a:lvl7pPr marL="2055956" algn="l" defTabSz="342660" rtl="0" eaLnBrk="1" latinLnBrk="0" hangingPunct="1">
        <a:defRPr sz="1350" kern="1200">
          <a:solidFill>
            <a:schemeClr val="tx1"/>
          </a:solidFill>
          <a:latin typeface="+mn-lt"/>
          <a:ea typeface="+mn-ea"/>
          <a:cs typeface="+mn-cs"/>
        </a:defRPr>
      </a:lvl7pPr>
      <a:lvl8pPr marL="2398617" algn="l" defTabSz="342660" rtl="0" eaLnBrk="1" latinLnBrk="0" hangingPunct="1">
        <a:defRPr sz="1350" kern="1200">
          <a:solidFill>
            <a:schemeClr val="tx1"/>
          </a:solidFill>
          <a:latin typeface="+mn-lt"/>
          <a:ea typeface="+mn-ea"/>
          <a:cs typeface="+mn-cs"/>
        </a:defRPr>
      </a:lvl8pPr>
      <a:lvl9pPr marL="2741275" algn="l" defTabSz="34266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_lD8JyAbwEo?feature=oembed"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v8p4ph2MAvI?feature=oembed"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sdKKrC5jtPk&amp;list=PLM_KIlU0WoXkR_MKrUDQPtKR2DNGAxaoi&amp;index=2"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www.nature.com/articles/nrg3962"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hyperlink" Target="http://rrresearch.fieldofscience.com/2018/01/might-gta-be-vaccination-system-for.html?utm_source=feedburner&amp;utm_medium=feed&amp;utm_campaign=Feed:+RRResearch+(RRResearch)" TargetMode="Externa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8.xml"/><Relationship Id="rId7" Type="http://schemas.openxmlformats.org/officeDocument/2006/relationships/image" Target="../media/image47.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46.png"/><Relationship Id="rId4" Type="http://schemas.openxmlformats.org/officeDocument/2006/relationships/oleObject" Target="../embeddings/oleObject1.bin"/></Relationships>
</file>

<file path=ppt/slides/_rels/slide7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0.png"/><Relationship Id="rId7" Type="http://schemas.openxmlformats.org/officeDocument/2006/relationships/diagramColors" Target="../diagrams/colors1.xml"/><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685800" y="740979"/>
            <a:ext cx="7772400" cy="857250"/>
          </a:xfrm>
        </p:spPr>
        <p:txBody>
          <a:bodyPr/>
          <a:lstStyle/>
          <a:p>
            <a:r>
              <a:rPr lang="en-US" sz="3600" dirty="0">
                <a:latin typeface="Calibri Light" panose="020F0302020204030204" pitchFamily="34" charset="0"/>
                <a:cs typeface="Calibri Light" panose="020F0302020204030204" pitchFamily="34" charset="0"/>
              </a:rPr>
              <a:t>MCB 3421 – class 23</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685800" y="2286001"/>
            <a:ext cx="7772400" cy="1606378"/>
          </a:xfrm>
        </p:spPr>
        <p:txBody>
          <a:bodyPr/>
          <a:lstStyle/>
          <a:p>
            <a:pPr marL="0" indent="0" algn="ctr">
              <a:buNone/>
            </a:pPr>
            <a:r>
              <a:rPr lang="en-US" dirty="0">
                <a:latin typeface="Calibri" panose="020F0502020204030204" pitchFamily="34" charset="0"/>
                <a:cs typeface="Calibri" panose="020F0502020204030204" pitchFamily="34" charset="0"/>
              </a:rPr>
              <a:t>DNA sequencing technologies.</a:t>
            </a:r>
          </a:p>
          <a:p>
            <a:pPr marL="0" indent="0" algn="ctr">
              <a:buNone/>
            </a:pPr>
            <a:r>
              <a:rPr lang="en-US" dirty="0" err="1">
                <a:latin typeface="Calibri" panose="020F0502020204030204" pitchFamily="34" charset="0"/>
                <a:cs typeface="Calibri" panose="020F0502020204030204" pitchFamily="34" charset="0"/>
              </a:rPr>
              <a:t>dN</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dS</a:t>
            </a:r>
            <a:r>
              <a:rPr lang="en-US" dirty="0">
                <a:latin typeface="Calibri" panose="020F0502020204030204" pitchFamily="34" charset="0"/>
                <a:cs typeface="Calibri" panose="020F0502020204030204" pitchFamily="34" charset="0"/>
              </a:rPr>
              <a:t> &gt; 1:  Selection for function?  </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2729812" y="1531620"/>
            <a:ext cx="5027348" cy="1661160"/>
            <a:chOff x="2115750" y="2042160"/>
            <a:chExt cx="6703130" cy="2214880"/>
          </a:xfrm>
        </p:grpSpPr>
        <p:sp>
          <p:nvSpPr>
            <p:cNvPr id="7" name="Rounded Rectangle 6"/>
            <p:cNvSpPr/>
            <p:nvPr/>
          </p:nvSpPr>
          <p:spPr>
            <a:xfrm>
              <a:off x="2115750" y="2042160"/>
              <a:ext cx="6703130" cy="221488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6" name="Group 5"/>
            <p:cNvGrpSpPr/>
            <p:nvPr/>
          </p:nvGrpSpPr>
          <p:grpSpPr>
            <a:xfrm>
              <a:off x="4674835" y="2357119"/>
              <a:ext cx="1584960" cy="1584961"/>
              <a:chOff x="3820160" y="467359"/>
              <a:chExt cx="1584960" cy="1584961"/>
            </a:xfrm>
          </p:grpSpPr>
          <p:sp>
            <p:nvSpPr>
              <p:cNvPr id="4" name="Block Arc 3"/>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6" name="Block Arc 15"/>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grpSp>
      <p:sp>
        <p:nvSpPr>
          <p:cNvPr id="8" name="TextBox 7"/>
          <p:cNvSpPr txBox="1"/>
          <p:nvPr/>
        </p:nvSpPr>
        <p:spPr>
          <a:xfrm>
            <a:off x="4824949" y="3913437"/>
            <a:ext cx="846707" cy="300082"/>
          </a:xfrm>
          <a:prstGeom prst="rect">
            <a:avLst/>
          </a:prstGeom>
          <a:noFill/>
        </p:spPr>
        <p:txBody>
          <a:bodyPr wrap="none" rtlCol="0">
            <a:spAutoFit/>
          </a:bodyPr>
          <a:lstStyle/>
          <a:p>
            <a:r>
              <a:rPr lang="en-US" sz="1350" dirty="0"/>
              <a:t>x millions</a:t>
            </a:r>
          </a:p>
        </p:txBody>
      </p:sp>
      <p:grpSp>
        <p:nvGrpSpPr>
          <p:cNvPr id="9" name="Group 8"/>
          <p:cNvGrpSpPr/>
          <p:nvPr/>
        </p:nvGrpSpPr>
        <p:grpSpPr>
          <a:xfrm>
            <a:off x="1599736" y="777240"/>
            <a:ext cx="5027348" cy="1661160"/>
            <a:chOff x="2115750" y="2042160"/>
            <a:chExt cx="6703130" cy="2214880"/>
          </a:xfrm>
        </p:grpSpPr>
        <p:sp>
          <p:nvSpPr>
            <p:cNvPr id="10" name="Rounded Rectangle 9"/>
            <p:cNvSpPr/>
            <p:nvPr/>
          </p:nvSpPr>
          <p:spPr>
            <a:xfrm>
              <a:off x="2115750" y="2042160"/>
              <a:ext cx="6703130" cy="221488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1" name="Group 10"/>
            <p:cNvGrpSpPr/>
            <p:nvPr/>
          </p:nvGrpSpPr>
          <p:grpSpPr>
            <a:xfrm>
              <a:off x="4674835" y="2357119"/>
              <a:ext cx="1584960" cy="1584961"/>
              <a:chOff x="3820160" y="467359"/>
              <a:chExt cx="1584960" cy="1584961"/>
            </a:xfrm>
          </p:grpSpPr>
          <p:sp>
            <p:nvSpPr>
              <p:cNvPr id="12" name="Block Arc 11"/>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3" name="Block Arc 12"/>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grpSp>
      <p:grpSp>
        <p:nvGrpSpPr>
          <p:cNvPr id="14" name="Group 13"/>
          <p:cNvGrpSpPr/>
          <p:nvPr/>
        </p:nvGrpSpPr>
        <p:grpSpPr>
          <a:xfrm>
            <a:off x="3118432" y="882156"/>
            <a:ext cx="5027348" cy="1661160"/>
            <a:chOff x="2115750" y="2042160"/>
            <a:chExt cx="6703130" cy="2214880"/>
          </a:xfrm>
        </p:grpSpPr>
        <p:sp>
          <p:nvSpPr>
            <p:cNvPr id="15" name="Rounded Rectangle 14"/>
            <p:cNvSpPr/>
            <p:nvPr/>
          </p:nvSpPr>
          <p:spPr>
            <a:xfrm>
              <a:off x="2115750" y="2042160"/>
              <a:ext cx="6703130" cy="221488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7" name="Group 16"/>
            <p:cNvGrpSpPr/>
            <p:nvPr/>
          </p:nvGrpSpPr>
          <p:grpSpPr>
            <a:xfrm>
              <a:off x="4674835" y="2357119"/>
              <a:ext cx="1584960" cy="1584961"/>
              <a:chOff x="3820160" y="467359"/>
              <a:chExt cx="1584960" cy="1584961"/>
            </a:xfrm>
          </p:grpSpPr>
          <p:sp>
            <p:nvSpPr>
              <p:cNvPr id="18" name="Block Arc 17"/>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9" name="Block Arc 18"/>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grpSp>
      <p:grpSp>
        <p:nvGrpSpPr>
          <p:cNvPr id="20" name="Group 19"/>
          <p:cNvGrpSpPr/>
          <p:nvPr/>
        </p:nvGrpSpPr>
        <p:grpSpPr>
          <a:xfrm>
            <a:off x="3908134" y="329705"/>
            <a:ext cx="5027348" cy="1661160"/>
            <a:chOff x="2115750" y="2042160"/>
            <a:chExt cx="6703130" cy="2214880"/>
          </a:xfrm>
        </p:grpSpPr>
        <p:sp>
          <p:nvSpPr>
            <p:cNvPr id="21" name="Rounded Rectangle 20"/>
            <p:cNvSpPr/>
            <p:nvPr/>
          </p:nvSpPr>
          <p:spPr>
            <a:xfrm>
              <a:off x="2115750" y="2042160"/>
              <a:ext cx="6703130" cy="221488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23" name="Group 22"/>
            <p:cNvGrpSpPr/>
            <p:nvPr/>
          </p:nvGrpSpPr>
          <p:grpSpPr>
            <a:xfrm>
              <a:off x="4674835" y="2357119"/>
              <a:ext cx="1584960" cy="1584961"/>
              <a:chOff x="3820160" y="467359"/>
              <a:chExt cx="1584960" cy="1584961"/>
            </a:xfrm>
          </p:grpSpPr>
          <p:sp>
            <p:nvSpPr>
              <p:cNvPr id="24" name="Block Arc 23"/>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25" name="Block Arc 24"/>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grpSp>
      <p:grpSp>
        <p:nvGrpSpPr>
          <p:cNvPr id="26" name="Group 25"/>
          <p:cNvGrpSpPr/>
          <p:nvPr/>
        </p:nvGrpSpPr>
        <p:grpSpPr>
          <a:xfrm>
            <a:off x="800100" y="-164171"/>
            <a:ext cx="5027348" cy="1661160"/>
            <a:chOff x="2115750" y="2042160"/>
            <a:chExt cx="6703130" cy="2214880"/>
          </a:xfrm>
        </p:grpSpPr>
        <p:sp>
          <p:nvSpPr>
            <p:cNvPr id="27" name="Rounded Rectangle 26"/>
            <p:cNvSpPr/>
            <p:nvPr/>
          </p:nvSpPr>
          <p:spPr>
            <a:xfrm>
              <a:off x="2115750" y="2042160"/>
              <a:ext cx="6703130" cy="221488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28" name="Group 27"/>
            <p:cNvGrpSpPr/>
            <p:nvPr/>
          </p:nvGrpSpPr>
          <p:grpSpPr>
            <a:xfrm>
              <a:off x="4674835" y="2357119"/>
              <a:ext cx="1584960" cy="1584961"/>
              <a:chOff x="3820160" y="467359"/>
              <a:chExt cx="1584960" cy="1584961"/>
            </a:xfrm>
          </p:grpSpPr>
          <p:sp>
            <p:nvSpPr>
              <p:cNvPr id="29" name="Block Arc 28"/>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0" name="Block Arc 29"/>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grpSp>
      <p:grpSp>
        <p:nvGrpSpPr>
          <p:cNvPr id="31" name="Group 30"/>
          <p:cNvGrpSpPr/>
          <p:nvPr/>
        </p:nvGrpSpPr>
        <p:grpSpPr>
          <a:xfrm>
            <a:off x="4341547" y="1665253"/>
            <a:ext cx="5027348" cy="1661160"/>
            <a:chOff x="2115750" y="2042160"/>
            <a:chExt cx="6703130" cy="2214880"/>
          </a:xfrm>
        </p:grpSpPr>
        <p:sp>
          <p:nvSpPr>
            <p:cNvPr id="32" name="Rounded Rectangle 31"/>
            <p:cNvSpPr/>
            <p:nvPr/>
          </p:nvSpPr>
          <p:spPr>
            <a:xfrm>
              <a:off x="2115750" y="2042160"/>
              <a:ext cx="6703130" cy="221488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33" name="Group 32"/>
            <p:cNvGrpSpPr/>
            <p:nvPr/>
          </p:nvGrpSpPr>
          <p:grpSpPr>
            <a:xfrm>
              <a:off x="4674835" y="2357119"/>
              <a:ext cx="1584960" cy="1584961"/>
              <a:chOff x="3820160" y="467359"/>
              <a:chExt cx="1584960" cy="1584961"/>
            </a:xfrm>
          </p:grpSpPr>
          <p:sp>
            <p:nvSpPr>
              <p:cNvPr id="34" name="Block Arc 33"/>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5" name="Block Arc 34"/>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grpSp>
      <p:grpSp>
        <p:nvGrpSpPr>
          <p:cNvPr id="36" name="Group 35"/>
          <p:cNvGrpSpPr/>
          <p:nvPr/>
        </p:nvGrpSpPr>
        <p:grpSpPr>
          <a:xfrm>
            <a:off x="3085636" y="2023394"/>
            <a:ext cx="5027348" cy="1661160"/>
            <a:chOff x="2115750" y="2042160"/>
            <a:chExt cx="6703130" cy="2214880"/>
          </a:xfrm>
        </p:grpSpPr>
        <p:sp>
          <p:nvSpPr>
            <p:cNvPr id="37" name="Rounded Rectangle 36"/>
            <p:cNvSpPr/>
            <p:nvPr/>
          </p:nvSpPr>
          <p:spPr>
            <a:xfrm>
              <a:off x="2115750" y="2042160"/>
              <a:ext cx="6703130" cy="221488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38" name="Group 37"/>
            <p:cNvGrpSpPr/>
            <p:nvPr/>
          </p:nvGrpSpPr>
          <p:grpSpPr>
            <a:xfrm>
              <a:off x="4674835" y="2357119"/>
              <a:ext cx="1584960" cy="1584961"/>
              <a:chOff x="3820160" y="467359"/>
              <a:chExt cx="1584960" cy="1584961"/>
            </a:xfrm>
          </p:grpSpPr>
          <p:sp>
            <p:nvSpPr>
              <p:cNvPr id="39" name="Block Arc 38"/>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40" name="Block Arc 39"/>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grpSp>
    </p:spTree>
    <p:extLst>
      <p:ext uri="{BB962C8B-B14F-4D97-AF65-F5344CB8AC3E}">
        <p14:creationId xmlns:p14="http://schemas.microsoft.com/office/powerpoint/2010/main" val="92225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2729812" y="1531620"/>
            <a:ext cx="5027348" cy="166116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6" name="Group 5"/>
          <p:cNvGrpSpPr/>
          <p:nvPr/>
        </p:nvGrpSpPr>
        <p:grpSpPr>
          <a:xfrm>
            <a:off x="4649126" y="1767840"/>
            <a:ext cx="1188720" cy="1188721"/>
            <a:chOff x="3820160" y="467359"/>
            <a:chExt cx="1584960" cy="1584961"/>
          </a:xfrm>
        </p:grpSpPr>
        <p:sp>
          <p:nvSpPr>
            <p:cNvPr id="4" name="Block Arc 3"/>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6" name="Block Arc 15"/>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sp>
        <p:nvSpPr>
          <p:cNvPr id="10" name="Rounded Rectangle 9"/>
          <p:cNvSpPr/>
          <p:nvPr/>
        </p:nvSpPr>
        <p:spPr>
          <a:xfrm>
            <a:off x="1599736" y="777240"/>
            <a:ext cx="5027348" cy="166116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1" name="Group 10"/>
          <p:cNvGrpSpPr/>
          <p:nvPr/>
        </p:nvGrpSpPr>
        <p:grpSpPr>
          <a:xfrm>
            <a:off x="3519050" y="1013460"/>
            <a:ext cx="1188720" cy="1188721"/>
            <a:chOff x="3820160" y="467359"/>
            <a:chExt cx="1584960" cy="1584961"/>
          </a:xfrm>
        </p:grpSpPr>
        <p:sp>
          <p:nvSpPr>
            <p:cNvPr id="12" name="Block Arc 11"/>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3" name="Block Arc 12"/>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sp>
        <p:nvSpPr>
          <p:cNvPr id="15" name="Rounded Rectangle 14"/>
          <p:cNvSpPr/>
          <p:nvPr/>
        </p:nvSpPr>
        <p:spPr>
          <a:xfrm>
            <a:off x="3118432" y="882156"/>
            <a:ext cx="5027348" cy="166116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7" name="Group 16"/>
          <p:cNvGrpSpPr/>
          <p:nvPr/>
        </p:nvGrpSpPr>
        <p:grpSpPr>
          <a:xfrm>
            <a:off x="5037746" y="1118376"/>
            <a:ext cx="1188720" cy="1188721"/>
            <a:chOff x="3820160" y="467359"/>
            <a:chExt cx="1584960" cy="1584961"/>
          </a:xfrm>
        </p:grpSpPr>
        <p:sp>
          <p:nvSpPr>
            <p:cNvPr id="18" name="Block Arc 17"/>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9" name="Block Arc 18"/>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sp>
        <p:nvSpPr>
          <p:cNvPr id="21" name="Rounded Rectangle 20"/>
          <p:cNvSpPr/>
          <p:nvPr/>
        </p:nvSpPr>
        <p:spPr>
          <a:xfrm>
            <a:off x="3908134" y="329705"/>
            <a:ext cx="5027348" cy="166116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23" name="Group 22"/>
          <p:cNvGrpSpPr/>
          <p:nvPr/>
        </p:nvGrpSpPr>
        <p:grpSpPr>
          <a:xfrm>
            <a:off x="5827448" y="565924"/>
            <a:ext cx="1188720" cy="1188721"/>
            <a:chOff x="3820160" y="467359"/>
            <a:chExt cx="1584960" cy="1584961"/>
          </a:xfrm>
        </p:grpSpPr>
        <p:sp>
          <p:nvSpPr>
            <p:cNvPr id="24" name="Block Arc 23"/>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25" name="Block Arc 24"/>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sp>
        <p:nvSpPr>
          <p:cNvPr id="27" name="Rounded Rectangle 26"/>
          <p:cNvSpPr/>
          <p:nvPr/>
        </p:nvSpPr>
        <p:spPr>
          <a:xfrm>
            <a:off x="800100" y="-164171"/>
            <a:ext cx="5027348" cy="166116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28" name="Group 27"/>
          <p:cNvGrpSpPr/>
          <p:nvPr/>
        </p:nvGrpSpPr>
        <p:grpSpPr>
          <a:xfrm>
            <a:off x="2719414" y="72049"/>
            <a:ext cx="1188720" cy="1188721"/>
            <a:chOff x="3820160" y="467359"/>
            <a:chExt cx="1584960" cy="1584961"/>
          </a:xfrm>
        </p:grpSpPr>
        <p:sp>
          <p:nvSpPr>
            <p:cNvPr id="29" name="Block Arc 28"/>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0" name="Block Arc 29"/>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sp>
        <p:nvSpPr>
          <p:cNvPr id="32" name="Rounded Rectangle 31"/>
          <p:cNvSpPr/>
          <p:nvPr/>
        </p:nvSpPr>
        <p:spPr>
          <a:xfrm>
            <a:off x="4341547" y="1665253"/>
            <a:ext cx="5027348" cy="166116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33" name="Group 32"/>
          <p:cNvGrpSpPr/>
          <p:nvPr/>
        </p:nvGrpSpPr>
        <p:grpSpPr>
          <a:xfrm>
            <a:off x="6260861" y="1901472"/>
            <a:ext cx="1188720" cy="1188721"/>
            <a:chOff x="3820160" y="467359"/>
            <a:chExt cx="1584960" cy="1584961"/>
          </a:xfrm>
        </p:grpSpPr>
        <p:sp>
          <p:nvSpPr>
            <p:cNvPr id="34" name="Block Arc 33"/>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35" name="Block Arc 34"/>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sp>
        <p:nvSpPr>
          <p:cNvPr id="37" name="Rounded Rectangle 36"/>
          <p:cNvSpPr/>
          <p:nvPr/>
        </p:nvSpPr>
        <p:spPr>
          <a:xfrm>
            <a:off x="3085636" y="2023394"/>
            <a:ext cx="5027348" cy="166116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38" name="Group 37"/>
          <p:cNvGrpSpPr/>
          <p:nvPr/>
        </p:nvGrpSpPr>
        <p:grpSpPr>
          <a:xfrm>
            <a:off x="5004950" y="2259614"/>
            <a:ext cx="1188720" cy="1188721"/>
            <a:chOff x="3820160" y="467359"/>
            <a:chExt cx="1584960" cy="1584961"/>
          </a:xfrm>
        </p:grpSpPr>
        <p:sp>
          <p:nvSpPr>
            <p:cNvPr id="39" name="Block Arc 38"/>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40" name="Block Arc 39"/>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sp>
        <p:nvSpPr>
          <p:cNvPr id="36" name="TextBox 35"/>
          <p:cNvSpPr txBox="1"/>
          <p:nvPr/>
        </p:nvSpPr>
        <p:spPr>
          <a:xfrm>
            <a:off x="4824949" y="3913437"/>
            <a:ext cx="846707" cy="300082"/>
          </a:xfrm>
          <a:prstGeom prst="rect">
            <a:avLst/>
          </a:prstGeom>
          <a:noFill/>
        </p:spPr>
        <p:txBody>
          <a:bodyPr wrap="none" rtlCol="0">
            <a:spAutoFit/>
          </a:bodyPr>
          <a:lstStyle/>
          <a:p>
            <a:r>
              <a:rPr lang="en-US" sz="1350" dirty="0"/>
              <a:t>x millions</a:t>
            </a:r>
          </a:p>
        </p:txBody>
      </p:sp>
    </p:spTree>
    <p:extLst>
      <p:ext uri="{BB962C8B-B14F-4D97-AF65-F5344CB8AC3E}">
        <p14:creationId xmlns:p14="http://schemas.microsoft.com/office/powerpoint/2010/main" val="183884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grpId="0" nodeType="afterEffect">
                                  <p:stCondLst>
                                    <p:cond delay="0"/>
                                  </p:stCondLst>
                                  <p:childTnLst>
                                    <p:animEffect transition="out" filter="dissolv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par>
                          <p:cTn id="11" fill="hold">
                            <p:stCondLst>
                              <p:cond delay="500"/>
                            </p:stCondLst>
                            <p:childTnLst>
                              <p:par>
                                <p:cTn id="12" presetID="9" presetClass="exit" presetSubtype="0" fill="hold" grpId="0" nodeType="afterEffect">
                                  <p:stCondLst>
                                    <p:cond delay="0"/>
                                  </p:stCondLst>
                                  <p:childTnLst>
                                    <p:animEffect transition="out" filter="dissolve">
                                      <p:cBhvr>
                                        <p:cTn id="13" dur="500"/>
                                        <p:tgtEl>
                                          <p:spTgt spid="15"/>
                                        </p:tgtEl>
                                      </p:cBhvr>
                                    </p:animEffect>
                                    <p:set>
                                      <p:cBhvr>
                                        <p:cTn id="14" dur="1" fill="hold">
                                          <p:stCondLst>
                                            <p:cond delay="499"/>
                                          </p:stCondLst>
                                        </p:cTn>
                                        <p:tgtEl>
                                          <p:spTgt spid="15"/>
                                        </p:tgtEl>
                                        <p:attrNameLst>
                                          <p:attrName>style.visibility</p:attrName>
                                        </p:attrNameLst>
                                      </p:cBhvr>
                                      <p:to>
                                        <p:strVal val="hidden"/>
                                      </p:to>
                                    </p:set>
                                  </p:childTnLst>
                                </p:cTn>
                              </p:par>
                              <p:par>
                                <p:cTn id="15" presetID="9" presetClass="exit" presetSubtype="0" fill="hold" grpId="0" nodeType="withEffect">
                                  <p:stCondLst>
                                    <p:cond delay="0"/>
                                  </p:stCondLst>
                                  <p:childTnLst>
                                    <p:animEffect transition="out" filter="dissolv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par>
                          <p:cTn id="18" fill="hold">
                            <p:stCondLst>
                              <p:cond delay="1000"/>
                            </p:stCondLst>
                            <p:childTnLst>
                              <p:par>
                                <p:cTn id="19" presetID="9" presetClass="exit" presetSubtype="0" fill="hold" grpId="0" nodeType="afterEffect">
                                  <p:stCondLst>
                                    <p:cond delay="0"/>
                                  </p:stCondLst>
                                  <p:childTnLst>
                                    <p:animEffect transition="out" filter="dissolv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cTn>
                              </p:par>
                              <p:par>
                                <p:cTn id="25" presetID="9" presetClass="exit" presetSubtype="0" fill="hold" grpId="0" nodeType="withEffect">
                                  <p:stCondLst>
                                    <p:cond delay="0"/>
                                  </p:stCondLst>
                                  <p:childTnLst>
                                    <p:animEffect transition="out" filter="dissolve">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5" grpId="0" animBg="1"/>
      <p:bldP spid="21" grpId="0" animBg="1"/>
      <p:bldP spid="27" grpId="0" animBg="1"/>
      <p:bldP spid="32"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73580" y="269923"/>
            <a:ext cx="5554980" cy="587327"/>
          </a:xfrm>
        </p:spPr>
        <p:txBody>
          <a:bodyPr>
            <a:normAutofit fontScale="90000"/>
          </a:bodyPr>
          <a:lstStyle/>
          <a:p>
            <a:pPr algn="l"/>
            <a:r>
              <a:rPr lang="en-US" dirty="0"/>
              <a:t>Sanger Sequencing Reactions</a:t>
            </a:r>
          </a:p>
        </p:txBody>
      </p:sp>
      <p:grpSp>
        <p:nvGrpSpPr>
          <p:cNvPr id="3" name="Group 89"/>
          <p:cNvGrpSpPr/>
          <p:nvPr/>
        </p:nvGrpSpPr>
        <p:grpSpPr>
          <a:xfrm>
            <a:off x="2831013" y="2784800"/>
            <a:ext cx="1988820" cy="1792680"/>
            <a:chOff x="1371600" y="4248329"/>
            <a:chExt cx="2651760" cy="2390240"/>
          </a:xfrm>
        </p:grpSpPr>
        <p:grpSp>
          <p:nvGrpSpPr>
            <p:cNvPr id="4" name="Group 52"/>
            <p:cNvGrpSpPr/>
            <p:nvPr/>
          </p:nvGrpSpPr>
          <p:grpSpPr>
            <a:xfrm>
              <a:off x="1371600" y="4617661"/>
              <a:ext cx="2438400" cy="2020908"/>
              <a:chOff x="1066800" y="4094202"/>
              <a:chExt cx="2438400" cy="2020908"/>
            </a:xfrm>
          </p:grpSpPr>
          <p:sp>
            <p:nvSpPr>
              <p:cNvPr id="18" name="TextBox 17"/>
              <p:cNvSpPr txBox="1"/>
              <p:nvPr/>
            </p:nvSpPr>
            <p:spPr>
              <a:xfrm>
                <a:off x="1676400" y="4191001"/>
                <a:ext cx="609600" cy="400109"/>
              </a:xfrm>
              <a:prstGeom prst="rect">
                <a:avLst/>
              </a:prstGeom>
              <a:noFill/>
            </p:spPr>
            <p:txBody>
              <a:bodyPr wrap="square" rtlCol="0">
                <a:spAutoFit/>
              </a:bodyPr>
              <a:lstStyle/>
              <a:p>
                <a:r>
                  <a:rPr lang="en-US" sz="1350" dirty="0">
                    <a:solidFill>
                      <a:prstClr val="black"/>
                    </a:solidFill>
                    <a:latin typeface="Gill Sans MT"/>
                  </a:rPr>
                  <a:t>A</a:t>
                </a:r>
              </a:p>
            </p:txBody>
          </p:sp>
          <p:sp>
            <p:nvSpPr>
              <p:cNvPr id="20" name="TextBox 19"/>
              <p:cNvSpPr txBox="1"/>
              <p:nvPr/>
            </p:nvSpPr>
            <p:spPr>
              <a:xfrm>
                <a:off x="2133600" y="5594866"/>
                <a:ext cx="609600" cy="400109"/>
              </a:xfrm>
              <a:prstGeom prst="rect">
                <a:avLst/>
              </a:prstGeom>
              <a:noFill/>
            </p:spPr>
            <p:txBody>
              <a:bodyPr wrap="square" rtlCol="0">
                <a:spAutoFit/>
              </a:bodyPr>
              <a:lstStyle/>
              <a:p>
                <a:r>
                  <a:rPr lang="en-US" sz="1350" dirty="0">
                    <a:solidFill>
                      <a:prstClr val="black"/>
                    </a:solidFill>
                    <a:latin typeface="Gill Sans MT"/>
                  </a:rPr>
                  <a:t>A</a:t>
                </a:r>
              </a:p>
            </p:txBody>
          </p:sp>
          <p:sp>
            <p:nvSpPr>
              <p:cNvPr id="21" name="TextBox 20"/>
              <p:cNvSpPr txBox="1"/>
              <p:nvPr/>
            </p:nvSpPr>
            <p:spPr>
              <a:xfrm>
                <a:off x="2590800" y="4375666"/>
                <a:ext cx="609600" cy="400109"/>
              </a:xfrm>
              <a:prstGeom prst="rect">
                <a:avLst/>
              </a:prstGeom>
              <a:noFill/>
            </p:spPr>
            <p:txBody>
              <a:bodyPr wrap="square" rtlCol="0">
                <a:spAutoFit/>
              </a:bodyPr>
              <a:lstStyle/>
              <a:p>
                <a:r>
                  <a:rPr lang="en-US" sz="1350" dirty="0">
                    <a:solidFill>
                      <a:prstClr val="black"/>
                    </a:solidFill>
                    <a:latin typeface="Gill Sans MT"/>
                  </a:rPr>
                  <a:t>A</a:t>
                </a:r>
              </a:p>
            </p:txBody>
          </p:sp>
          <p:sp>
            <p:nvSpPr>
              <p:cNvPr id="27" name="TextBox 26"/>
              <p:cNvSpPr txBox="1"/>
              <p:nvPr/>
            </p:nvSpPr>
            <p:spPr>
              <a:xfrm>
                <a:off x="2133600" y="4648201"/>
                <a:ext cx="609600" cy="400109"/>
              </a:xfrm>
              <a:prstGeom prst="rect">
                <a:avLst/>
              </a:prstGeom>
              <a:noFill/>
            </p:spPr>
            <p:txBody>
              <a:bodyPr wrap="square" rtlCol="0">
                <a:spAutoFit/>
              </a:bodyPr>
              <a:lstStyle/>
              <a:p>
                <a:r>
                  <a:rPr lang="en-US" sz="1350" dirty="0">
                    <a:solidFill>
                      <a:prstClr val="black"/>
                    </a:solidFill>
                    <a:latin typeface="Gill Sans MT"/>
                  </a:rPr>
                  <a:t>A</a:t>
                </a:r>
              </a:p>
            </p:txBody>
          </p:sp>
          <p:sp>
            <p:nvSpPr>
              <p:cNvPr id="28" name="TextBox 27"/>
              <p:cNvSpPr txBox="1"/>
              <p:nvPr/>
            </p:nvSpPr>
            <p:spPr>
              <a:xfrm>
                <a:off x="1219200" y="4832866"/>
                <a:ext cx="609600" cy="400109"/>
              </a:xfrm>
              <a:prstGeom prst="rect">
                <a:avLst/>
              </a:prstGeom>
              <a:noFill/>
            </p:spPr>
            <p:txBody>
              <a:bodyPr wrap="square" rtlCol="0">
                <a:spAutoFit/>
              </a:bodyPr>
              <a:lstStyle/>
              <a:p>
                <a:r>
                  <a:rPr lang="en-US" sz="1350" dirty="0">
                    <a:solidFill>
                      <a:prstClr val="black"/>
                    </a:solidFill>
                    <a:latin typeface="Gill Sans MT"/>
                  </a:rPr>
                  <a:t>A</a:t>
                </a:r>
              </a:p>
            </p:txBody>
          </p:sp>
          <p:sp>
            <p:nvSpPr>
              <p:cNvPr id="29" name="TextBox 28"/>
              <p:cNvSpPr txBox="1"/>
              <p:nvPr/>
            </p:nvSpPr>
            <p:spPr>
              <a:xfrm>
                <a:off x="2438400" y="4953001"/>
                <a:ext cx="609600" cy="400109"/>
              </a:xfrm>
              <a:prstGeom prst="rect">
                <a:avLst/>
              </a:prstGeom>
              <a:noFill/>
            </p:spPr>
            <p:txBody>
              <a:bodyPr wrap="square" rtlCol="0">
                <a:spAutoFit/>
              </a:bodyPr>
              <a:lstStyle/>
              <a:p>
                <a:r>
                  <a:rPr lang="en-US" sz="1350" dirty="0">
                    <a:solidFill>
                      <a:prstClr val="black"/>
                    </a:solidFill>
                    <a:latin typeface="Gill Sans MT"/>
                  </a:rPr>
                  <a:t>A</a:t>
                </a:r>
              </a:p>
            </p:txBody>
          </p:sp>
          <p:sp>
            <p:nvSpPr>
              <p:cNvPr id="30" name="TextBox 29"/>
              <p:cNvSpPr txBox="1"/>
              <p:nvPr/>
            </p:nvSpPr>
            <p:spPr>
              <a:xfrm>
                <a:off x="1524000" y="5290066"/>
                <a:ext cx="609600" cy="400109"/>
              </a:xfrm>
              <a:prstGeom prst="rect">
                <a:avLst/>
              </a:prstGeom>
              <a:noFill/>
            </p:spPr>
            <p:txBody>
              <a:bodyPr wrap="square" rtlCol="0">
                <a:spAutoFit/>
              </a:bodyPr>
              <a:lstStyle/>
              <a:p>
                <a:r>
                  <a:rPr lang="en-US" sz="1350" dirty="0">
                    <a:solidFill>
                      <a:prstClr val="black"/>
                    </a:solidFill>
                    <a:latin typeface="Gill Sans MT"/>
                  </a:rPr>
                  <a:t>A</a:t>
                </a:r>
              </a:p>
            </p:txBody>
          </p:sp>
          <p:sp>
            <p:nvSpPr>
              <p:cNvPr id="31" name="TextBox 30"/>
              <p:cNvSpPr txBox="1"/>
              <p:nvPr/>
            </p:nvSpPr>
            <p:spPr>
              <a:xfrm>
                <a:off x="2590800" y="5105401"/>
                <a:ext cx="609600" cy="400109"/>
              </a:xfrm>
              <a:prstGeom prst="rect">
                <a:avLst/>
              </a:prstGeom>
              <a:noFill/>
            </p:spPr>
            <p:txBody>
              <a:bodyPr wrap="square" rtlCol="0">
                <a:spAutoFit/>
              </a:bodyPr>
              <a:lstStyle/>
              <a:p>
                <a:r>
                  <a:rPr lang="en-US" sz="1350" dirty="0">
                    <a:solidFill>
                      <a:prstClr val="black"/>
                    </a:solidFill>
                    <a:latin typeface="Gill Sans MT"/>
                  </a:rPr>
                  <a:t>G</a:t>
                </a:r>
              </a:p>
            </p:txBody>
          </p:sp>
          <p:sp>
            <p:nvSpPr>
              <p:cNvPr id="33" name="TextBox 32"/>
              <p:cNvSpPr txBox="1"/>
              <p:nvPr/>
            </p:nvSpPr>
            <p:spPr>
              <a:xfrm>
                <a:off x="2895600" y="5410201"/>
                <a:ext cx="609600" cy="400109"/>
              </a:xfrm>
              <a:prstGeom prst="rect">
                <a:avLst/>
              </a:prstGeom>
              <a:noFill/>
            </p:spPr>
            <p:txBody>
              <a:bodyPr wrap="square" rtlCol="0">
                <a:spAutoFit/>
              </a:bodyPr>
              <a:lstStyle/>
              <a:p>
                <a:r>
                  <a:rPr lang="en-US" sz="1350" dirty="0">
                    <a:solidFill>
                      <a:prstClr val="black"/>
                    </a:solidFill>
                    <a:latin typeface="Gill Sans MT"/>
                  </a:rPr>
                  <a:t>A</a:t>
                </a:r>
              </a:p>
            </p:txBody>
          </p:sp>
          <p:sp>
            <p:nvSpPr>
              <p:cNvPr id="34" name="TextBox 33"/>
              <p:cNvSpPr txBox="1"/>
              <p:nvPr/>
            </p:nvSpPr>
            <p:spPr>
              <a:xfrm>
                <a:off x="1524000" y="4953001"/>
                <a:ext cx="609600" cy="400109"/>
              </a:xfrm>
              <a:prstGeom prst="rect">
                <a:avLst/>
              </a:prstGeom>
              <a:noFill/>
            </p:spPr>
            <p:txBody>
              <a:bodyPr wrap="square" rtlCol="0">
                <a:spAutoFit/>
              </a:bodyPr>
              <a:lstStyle/>
              <a:p>
                <a:r>
                  <a:rPr lang="en-US" sz="1350" dirty="0">
                    <a:solidFill>
                      <a:prstClr val="black"/>
                    </a:solidFill>
                    <a:latin typeface="Gill Sans MT"/>
                  </a:rPr>
                  <a:t>T</a:t>
                </a:r>
              </a:p>
            </p:txBody>
          </p:sp>
          <p:sp>
            <p:nvSpPr>
              <p:cNvPr id="35" name="TextBox 34"/>
              <p:cNvSpPr txBox="1"/>
              <p:nvPr/>
            </p:nvSpPr>
            <p:spPr>
              <a:xfrm>
                <a:off x="2438400" y="5386865"/>
                <a:ext cx="609600" cy="400109"/>
              </a:xfrm>
              <a:prstGeom prst="rect">
                <a:avLst/>
              </a:prstGeom>
              <a:noFill/>
            </p:spPr>
            <p:txBody>
              <a:bodyPr wrap="square" rtlCol="0">
                <a:spAutoFit/>
              </a:bodyPr>
              <a:lstStyle/>
              <a:p>
                <a:r>
                  <a:rPr lang="en-US" sz="1350" dirty="0">
                    <a:solidFill>
                      <a:prstClr val="black"/>
                    </a:solidFill>
                    <a:latin typeface="Gill Sans MT"/>
                  </a:rPr>
                  <a:t>C</a:t>
                </a:r>
              </a:p>
            </p:txBody>
          </p:sp>
          <p:sp>
            <p:nvSpPr>
              <p:cNvPr id="36" name="TextBox 35"/>
              <p:cNvSpPr txBox="1"/>
              <p:nvPr/>
            </p:nvSpPr>
            <p:spPr>
              <a:xfrm>
                <a:off x="1737360" y="5202198"/>
                <a:ext cx="609600" cy="400109"/>
              </a:xfrm>
              <a:prstGeom prst="rect">
                <a:avLst/>
              </a:prstGeom>
              <a:noFill/>
            </p:spPr>
            <p:txBody>
              <a:bodyPr wrap="square" rtlCol="0">
                <a:spAutoFit/>
              </a:bodyPr>
              <a:lstStyle/>
              <a:p>
                <a:r>
                  <a:rPr lang="en-US" sz="1350" dirty="0">
                    <a:solidFill>
                      <a:prstClr val="black"/>
                    </a:solidFill>
                    <a:latin typeface="Gill Sans MT"/>
                  </a:rPr>
                  <a:t>C</a:t>
                </a:r>
              </a:p>
            </p:txBody>
          </p:sp>
          <p:sp>
            <p:nvSpPr>
              <p:cNvPr id="37" name="TextBox 36"/>
              <p:cNvSpPr txBox="1"/>
              <p:nvPr/>
            </p:nvSpPr>
            <p:spPr>
              <a:xfrm>
                <a:off x="1524000" y="5715001"/>
                <a:ext cx="609600" cy="400109"/>
              </a:xfrm>
              <a:prstGeom prst="rect">
                <a:avLst/>
              </a:prstGeom>
              <a:noFill/>
            </p:spPr>
            <p:txBody>
              <a:bodyPr wrap="square" rtlCol="0">
                <a:spAutoFit/>
              </a:bodyPr>
              <a:lstStyle/>
              <a:p>
                <a:r>
                  <a:rPr lang="en-US" sz="1350" dirty="0">
                    <a:solidFill>
                      <a:prstClr val="black"/>
                    </a:solidFill>
                    <a:latin typeface="Gill Sans MT"/>
                  </a:rPr>
                  <a:t>C</a:t>
                </a:r>
              </a:p>
            </p:txBody>
          </p:sp>
          <p:sp>
            <p:nvSpPr>
              <p:cNvPr id="38" name="TextBox 37"/>
              <p:cNvSpPr txBox="1"/>
              <p:nvPr/>
            </p:nvSpPr>
            <p:spPr>
              <a:xfrm>
                <a:off x="1981200" y="4375666"/>
                <a:ext cx="609600" cy="400109"/>
              </a:xfrm>
              <a:prstGeom prst="rect">
                <a:avLst/>
              </a:prstGeom>
              <a:noFill/>
            </p:spPr>
            <p:txBody>
              <a:bodyPr wrap="square" rtlCol="0">
                <a:spAutoFit/>
              </a:bodyPr>
              <a:lstStyle/>
              <a:p>
                <a:r>
                  <a:rPr lang="en-US" sz="1350" dirty="0">
                    <a:solidFill>
                      <a:prstClr val="black"/>
                    </a:solidFill>
                    <a:latin typeface="Gill Sans MT"/>
                  </a:rPr>
                  <a:t>C</a:t>
                </a:r>
              </a:p>
            </p:txBody>
          </p:sp>
          <p:sp>
            <p:nvSpPr>
              <p:cNvPr id="39" name="TextBox 38"/>
              <p:cNvSpPr txBox="1"/>
              <p:nvPr/>
            </p:nvSpPr>
            <p:spPr>
              <a:xfrm>
                <a:off x="2133600" y="5345669"/>
                <a:ext cx="609600" cy="400109"/>
              </a:xfrm>
              <a:prstGeom prst="rect">
                <a:avLst/>
              </a:prstGeom>
              <a:noFill/>
            </p:spPr>
            <p:txBody>
              <a:bodyPr wrap="square" rtlCol="0">
                <a:spAutoFit/>
              </a:bodyPr>
              <a:lstStyle/>
              <a:p>
                <a:r>
                  <a:rPr lang="en-US" sz="1350" dirty="0">
                    <a:solidFill>
                      <a:prstClr val="black"/>
                    </a:solidFill>
                    <a:latin typeface="Gill Sans MT"/>
                  </a:rPr>
                  <a:t>C</a:t>
                </a:r>
              </a:p>
            </p:txBody>
          </p:sp>
          <p:sp>
            <p:nvSpPr>
              <p:cNvPr id="40" name="TextBox 39"/>
              <p:cNvSpPr txBox="1"/>
              <p:nvPr/>
            </p:nvSpPr>
            <p:spPr>
              <a:xfrm>
                <a:off x="1127760" y="5137666"/>
                <a:ext cx="609600" cy="400109"/>
              </a:xfrm>
              <a:prstGeom prst="rect">
                <a:avLst/>
              </a:prstGeom>
              <a:noFill/>
            </p:spPr>
            <p:txBody>
              <a:bodyPr wrap="square" rtlCol="0">
                <a:spAutoFit/>
              </a:bodyPr>
              <a:lstStyle/>
              <a:p>
                <a:r>
                  <a:rPr lang="en-US" sz="1350" dirty="0">
                    <a:solidFill>
                      <a:prstClr val="black"/>
                    </a:solidFill>
                    <a:latin typeface="Gill Sans MT"/>
                  </a:rPr>
                  <a:t>C</a:t>
                </a:r>
              </a:p>
            </p:txBody>
          </p:sp>
          <p:sp>
            <p:nvSpPr>
              <p:cNvPr id="41" name="TextBox 40"/>
              <p:cNvSpPr txBox="1"/>
              <p:nvPr/>
            </p:nvSpPr>
            <p:spPr>
              <a:xfrm>
                <a:off x="1066800" y="4463534"/>
                <a:ext cx="609600" cy="400109"/>
              </a:xfrm>
              <a:prstGeom prst="rect">
                <a:avLst/>
              </a:prstGeom>
              <a:noFill/>
            </p:spPr>
            <p:txBody>
              <a:bodyPr wrap="square" rtlCol="0">
                <a:spAutoFit/>
              </a:bodyPr>
              <a:lstStyle/>
              <a:p>
                <a:r>
                  <a:rPr lang="en-US" sz="1350" dirty="0">
                    <a:solidFill>
                      <a:prstClr val="black"/>
                    </a:solidFill>
                    <a:latin typeface="Gill Sans MT"/>
                  </a:rPr>
                  <a:t>C</a:t>
                </a:r>
              </a:p>
            </p:txBody>
          </p:sp>
          <p:sp>
            <p:nvSpPr>
              <p:cNvPr id="42" name="TextBox 41"/>
              <p:cNvSpPr txBox="1"/>
              <p:nvPr/>
            </p:nvSpPr>
            <p:spPr>
              <a:xfrm>
                <a:off x="2438400" y="4648201"/>
                <a:ext cx="609600" cy="400109"/>
              </a:xfrm>
              <a:prstGeom prst="rect">
                <a:avLst/>
              </a:prstGeom>
              <a:noFill/>
            </p:spPr>
            <p:txBody>
              <a:bodyPr wrap="square" rtlCol="0">
                <a:spAutoFit/>
              </a:bodyPr>
              <a:lstStyle/>
              <a:p>
                <a:r>
                  <a:rPr lang="en-US" sz="1350" dirty="0">
                    <a:solidFill>
                      <a:prstClr val="black"/>
                    </a:solidFill>
                    <a:latin typeface="Gill Sans MT"/>
                  </a:rPr>
                  <a:t>T</a:t>
                </a:r>
              </a:p>
            </p:txBody>
          </p:sp>
          <p:sp>
            <p:nvSpPr>
              <p:cNvPr id="43" name="TextBox 42"/>
              <p:cNvSpPr txBox="1"/>
              <p:nvPr/>
            </p:nvSpPr>
            <p:spPr>
              <a:xfrm>
                <a:off x="1371600" y="4375666"/>
                <a:ext cx="609600" cy="400109"/>
              </a:xfrm>
              <a:prstGeom prst="rect">
                <a:avLst/>
              </a:prstGeom>
              <a:noFill/>
            </p:spPr>
            <p:txBody>
              <a:bodyPr wrap="square" rtlCol="0">
                <a:spAutoFit/>
              </a:bodyPr>
              <a:lstStyle/>
              <a:p>
                <a:r>
                  <a:rPr lang="en-US" sz="1350" dirty="0">
                    <a:solidFill>
                      <a:prstClr val="black"/>
                    </a:solidFill>
                    <a:latin typeface="Gill Sans MT"/>
                  </a:rPr>
                  <a:t>T</a:t>
                </a:r>
              </a:p>
            </p:txBody>
          </p:sp>
          <p:sp>
            <p:nvSpPr>
              <p:cNvPr id="44" name="TextBox 43"/>
              <p:cNvSpPr txBox="1"/>
              <p:nvPr/>
            </p:nvSpPr>
            <p:spPr>
              <a:xfrm>
                <a:off x="2133600" y="4094202"/>
                <a:ext cx="609600" cy="400109"/>
              </a:xfrm>
              <a:prstGeom prst="rect">
                <a:avLst/>
              </a:prstGeom>
              <a:noFill/>
            </p:spPr>
            <p:txBody>
              <a:bodyPr wrap="square" rtlCol="0">
                <a:spAutoFit/>
              </a:bodyPr>
              <a:lstStyle/>
              <a:p>
                <a:r>
                  <a:rPr lang="en-US" sz="1350" dirty="0">
                    <a:solidFill>
                      <a:prstClr val="black"/>
                    </a:solidFill>
                    <a:latin typeface="Gill Sans MT"/>
                  </a:rPr>
                  <a:t>T</a:t>
                </a:r>
              </a:p>
            </p:txBody>
          </p:sp>
          <p:sp>
            <p:nvSpPr>
              <p:cNvPr id="45" name="TextBox 44"/>
              <p:cNvSpPr txBox="1"/>
              <p:nvPr/>
            </p:nvSpPr>
            <p:spPr>
              <a:xfrm>
                <a:off x="1676400" y="5530334"/>
                <a:ext cx="609600" cy="400109"/>
              </a:xfrm>
              <a:prstGeom prst="rect">
                <a:avLst/>
              </a:prstGeom>
              <a:noFill/>
            </p:spPr>
            <p:txBody>
              <a:bodyPr wrap="square" rtlCol="0">
                <a:spAutoFit/>
              </a:bodyPr>
              <a:lstStyle/>
              <a:p>
                <a:r>
                  <a:rPr lang="en-US" sz="1350" dirty="0">
                    <a:solidFill>
                      <a:prstClr val="black"/>
                    </a:solidFill>
                    <a:latin typeface="Gill Sans MT"/>
                  </a:rPr>
                  <a:t>T</a:t>
                </a:r>
              </a:p>
            </p:txBody>
          </p:sp>
          <p:sp>
            <p:nvSpPr>
              <p:cNvPr id="46" name="TextBox 45"/>
              <p:cNvSpPr txBox="1"/>
              <p:nvPr/>
            </p:nvSpPr>
            <p:spPr>
              <a:xfrm>
                <a:off x="1981200" y="5017533"/>
                <a:ext cx="609600" cy="400109"/>
              </a:xfrm>
              <a:prstGeom prst="rect">
                <a:avLst/>
              </a:prstGeom>
              <a:noFill/>
            </p:spPr>
            <p:txBody>
              <a:bodyPr wrap="square" rtlCol="0">
                <a:spAutoFit/>
              </a:bodyPr>
              <a:lstStyle/>
              <a:p>
                <a:r>
                  <a:rPr lang="en-US" sz="1350" dirty="0">
                    <a:solidFill>
                      <a:prstClr val="black"/>
                    </a:solidFill>
                    <a:latin typeface="Gill Sans MT"/>
                  </a:rPr>
                  <a:t>T</a:t>
                </a:r>
              </a:p>
            </p:txBody>
          </p:sp>
          <p:sp>
            <p:nvSpPr>
              <p:cNvPr id="47" name="TextBox 46"/>
              <p:cNvSpPr txBox="1"/>
              <p:nvPr/>
            </p:nvSpPr>
            <p:spPr>
              <a:xfrm>
                <a:off x="1676400" y="4768334"/>
                <a:ext cx="609600" cy="400109"/>
              </a:xfrm>
              <a:prstGeom prst="rect">
                <a:avLst/>
              </a:prstGeom>
              <a:noFill/>
            </p:spPr>
            <p:txBody>
              <a:bodyPr wrap="square" rtlCol="0">
                <a:spAutoFit/>
              </a:bodyPr>
              <a:lstStyle/>
              <a:p>
                <a:r>
                  <a:rPr lang="en-US" sz="1350" dirty="0">
                    <a:solidFill>
                      <a:prstClr val="black"/>
                    </a:solidFill>
                    <a:latin typeface="Gill Sans MT"/>
                  </a:rPr>
                  <a:t>G</a:t>
                </a:r>
              </a:p>
            </p:txBody>
          </p:sp>
          <p:sp>
            <p:nvSpPr>
              <p:cNvPr id="48" name="TextBox 47"/>
              <p:cNvSpPr txBox="1"/>
              <p:nvPr/>
            </p:nvSpPr>
            <p:spPr>
              <a:xfrm>
                <a:off x="2286000" y="5659398"/>
                <a:ext cx="609600" cy="400109"/>
              </a:xfrm>
              <a:prstGeom prst="rect">
                <a:avLst/>
              </a:prstGeom>
              <a:noFill/>
            </p:spPr>
            <p:txBody>
              <a:bodyPr wrap="square" rtlCol="0">
                <a:spAutoFit/>
              </a:bodyPr>
              <a:lstStyle/>
              <a:p>
                <a:r>
                  <a:rPr lang="en-US" sz="1350" dirty="0">
                    <a:solidFill>
                      <a:prstClr val="black"/>
                    </a:solidFill>
                    <a:latin typeface="Gill Sans MT"/>
                  </a:rPr>
                  <a:t>G</a:t>
                </a:r>
              </a:p>
            </p:txBody>
          </p:sp>
          <p:sp>
            <p:nvSpPr>
              <p:cNvPr id="49" name="TextBox 48"/>
              <p:cNvSpPr txBox="1"/>
              <p:nvPr/>
            </p:nvSpPr>
            <p:spPr>
              <a:xfrm>
                <a:off x="2286000" y="4278869"/>
                <a:ext cx="609600" cy="400109"/>
              </a:xfrm>
              <a:prstGeom prst="rect">
                <a:avLst/>
              </a:prstGeom>
              <a:noFill/>
            </p:spPr>
            <p:txBody>
              <a:bodyPr wrap="square" rtlCol="0">
                <a:spAutoFit/>
              </a:bodyPr>
              <a:lstStyle/>
              <a:p>
                <a:r>
                  <a:rPr lang="en-US" sz="1350" dirty="0">
                    <a:solidFill>
                      <a:prstClr val="black"/>
                    </a:solidFill>
                    <a:latin typeface="Gill Sans MT"/>
                  </a:rPr>
                  <a:t>G</a:t>
                </a:r>
              </a:p>
            </p:txBody>
          </p:sp>
          <p:sp>
            <p:nvSpPr>
              <p:cNvPr id="50" name="TextBox 49"/>
              <p:cNvSpPr txBox="1"/>
              <p:nvPr/>
            </p:nvSpPr>
            <p:spPr>
              <a:xfrm>
                <a:off x="2667000" y="4832866"/>
                <a:ext cx="609600" cy="400109"/>
              </a:xfrm>
              <a:prstGeom prst="rect">
                <a:avLst/>
              </a:prstGeom>
              <a:noFill/>
            </p:spPr>
            <p:txBody>
              <a:bodyPr wrap="square" rtlCol="0">
                <a:spAutoFit/>
              </a:bodyPr>
              <a:lstStyle/>
              <a:p>
                <a:r>
                  <a:rPr lang="en-US" sz="1350" dirty="0">
                    <a:solidFill>
                      <a:prstClr val="black"/>
                    </a:solidFill>
                    <a:latin typeface="Gill Sans MT"/>
                  </a:rPr>
                  <a:t>G</a:t>
                </a:r>
              </a:p>
            </p:txBody>
          </p:sp>
          <p:sp>
            <p:nvSpPr>
              <p:cNvPr id="51" name="TextBox 50"/>
              <p:cNvSpPr txBox="1"/>
              <p:nvPr/>
            </p:nvSpPr>
            <p:spPr>
              <a:xfrm>
                <a:off x="1219200" y="4094202"/>
                <a:ext cx="609600" cy="400109"/>
              </a:xfrm>
              <a:prstGeom prst="rect">
                <a:avLst/>
              </a:prstGeom>
              <a:noFill/>
            </p:spPr>
            <p:txBody>
              <a:bodyPr wrap="square" rtlCol="0">
                <a:spAutoFit/>
              </a:bodyPr>
              <a:lstStyle/>
              <a:p>
                <a:r>
                  <a:rPr lang="en-US" sz="1350" dirty="0">
                    <a:solidFill>
                      <a:prstClr val="black"/>
                    </a:solidFill>
                    <a:latin typeface="Gill Sans MT"/>
                  </a:rPr>
                  <a:t>G</a:t>
                </a:r>
              </a:p>
            </p:txBody>
          </p:sp>
          <p:sp>
            <p:nvSpPr>
              <p:cNvPr id="52" name="TextBox 51"/>
              <p:cNvSpPr txBox="1"/>
              <p:nvPr/>
            </p:nvSpPr>
            <p:spPr>
              <a:xfrm>
                <a:off x="1371600" y="4648201"/>
                <a:ext cx="609600" cy="400109"/>
              </a:xfrm>
              <a:prstGeom prst="rect">
                <a:avLst/>
              </a:prstGeom>
              <a:noFill/>
            </p:spPr>
            <p:txBody>
              <a:bodyPr wrap="square" rtlCol="0">
                <a:spAutoFit/>
              </a:bodyPr>
              <a:lstStyle/>
              <a:p>
                <a:r>
                  <a:rPr lang="en-US" sz="1350" dirty="0">
                    <a:solidFill>
                      <a:prstClr val="black"/>
                    </a:solidFill>
                    <a:latin typeface="Gill Sans MT"/>
                  </a:rPr>
                  <a:t>G</a:t>
                </a:r>
              </a:p>
            </p:txBody>
          </p:sp>
        </p:grpSp>
        <p:sp>
          <p:nvSpPr>
            <p:cNvPr id="54" name="TextBox 53"/>
            <p:cNvSpPr txBox="1"/>
            <p:nvPr/>
          </p:nvSpPr>
          <p:spPr>
            <a:xfrm>
              <a:off x="1432560" y="4248329"/>
              <a:ext cx="2590800" cy="400109"/>
            </a:xfrm>
            <a:prstGeom prst="rect">
              <a:avLst/>
            </a:prstGeom>
            <a:noFill/>
          </p:spPr>
          <p:txBody>
            <a:bodyPr wrap="square" rtlCol="0">
              <a:spAutoFit/>
            </a:bodyPr>
            <a:lstStyle/>
            <a:p>
              <a:r>
                <a:rPr lang="en-US" sz="1350" u="sng" dirty="0">
                  <a:solidFill>
                    <a:prstClr val="black"/>
                  </a:solidFill>
                  <a:latin typeface="Gill Sans MT"/>
                </a:rPr>
                <a:t>Regular Nucleotides</a:t>
              </a:r>
            </a:p>
          </p:txBody>
        </p:sp>
      </p:grpSp>
      <p:grpSp>
        <p:nvGrpSpPr>
          <p:cNvPr id="5" name="Group 90"/>
          <p:cNvGrpSpPr/>
          <p:nvPr/>
        </p:nvGrpSpPr>
        <p:grpSpPr>
          <a:xfrm>
            <a:off x="5802813" y="2346398"/>
            <a:ext cx="1943100" cy="1299182"/>
            <a:chOff x="5334000" y="3663791"/>
            <a:chExt cx="2590800" cy="1732241"/>
          </a:xfrm>
        </p:grpSpPr>
        <p:sp>
          <p:nvSpPr>
            <p:cNvPr id="55" name="TextBox 54"/>
            <p:cNvSpPr txBox="1"/>
            <p:nvPr/>
          </p:nvSpPr>
          <p:spPr>
            <a:xfrm>
              <a:off x="5334000" y="3663791"/>
              <a:ext cx="2590800" cy="400109"/>
            </a:xfrm>
            <a:prstGeom prst="rect">
              <a:avLst/>
            </a:prstGeom>
            <a:noFill/>
          </p:spPr>
          <p:txBody>
            <a:bodyPr wrap="square" rtlCol="0">
              <a:spAutoFit/>
            </a:bodyPr>
            <a:lstStyle/>
            <a:p>
              <a:r>
                <a:rPr lang="en-US" sz="1350" u="sng" dirty="0" err="1">
                  <a:solidFill>
                    <a:prstClr val="black"/>
                  </a:solidFill>
                  <a:latin typeface="Gill Sans MT"/>
                </a:rPr>
                <a:t>Dideoxy</a:t>
              </a:r>
              <a:r>
                <a:rPr lang="en-US" sz="1350" u="sng" dirty="0">
                  <a:solidFill>
                    <a:prstClr val="black"/>
                  </a:solidFill>
                  <a:latin typeface="Gill Sans MT"/>
                </a:rPr>
                <a:t> Nucleotides</a:t>
              </a:r>
            </a:p>
          </p:txBody>
        </p:sp>
        <p:sp>
          <p:nvSpPr>
            <p:cNvPr id="57" name="TextBox 56"/>
            <p:cNvSpPr txBox="1"/>
            <p:nvPr/>
          </p:nvSpPr>
          <p:spPr>
            <a:xfrm>
              <a:off x="5943600" y="4169391"/>
              <a:ext cx="609600" cy="400109"/>
            </a:xfrm>
            <a:prstGeom prst="rect">
              <a:avLst/>
            </a:prstGeom>
            <a:noFill/>
          </p:spPr>
          <p:txBody>
            <a:bodyPr wrap="square" rtlCol="0">
              <a:spAutoFit/>
            </a:bodyPr>
            <a:lstStyle/>
            <a:p>
              <a:r>
                <a:rPr lang="en-US" sz="1350" dirty="0">
                  <a:solidFill>
                    <a:srgbClr val="00FF00"/>
                  </a:solidFill>
                  <a:latin typeface="Gill Sans MT"/>
                </a:rPr>
                <a:t>A</a:t>
              </a:r>
            </a:p>
          </p:txBody>
        </p:sp>
        <p:sp>
          <p:nvSpPr>
            <p:cNvPr id="59" name="TextBox 58"/>
            <p:cNvSpPr txBox="1"/>
            <p:nvPr/>
          </p:nvSpPr>
          <p:spPr>
            <a:xfrm>
              <a:off x="6858000" y="4354057"/>
              <a:ext cx="609600" cy="400109"/>
            </a:xfrm>
            <a:prstGeom prst="rect">
              <a:avLst/>
            </a:prstGeom>
            <a:noFill/>
          </p:spPr>
          <p:txBody>
            <a:bodyPr wrap="square" rtlCol="0">
              <a:spAutoFit/>
            </a:bodyPr>
            <a:lstStyle/>
            <a:p>
              <a:r>
                <a:rPr lang="en-US" sz="1350" dirty="0">
                  <a:solidFill>
                    <a:srgbClr val="00FF00"/>
                  </a:solidFill>
                  <a:latin typeface="Gill Sans MT"/>
                </a:rPr>
                <a:t>A</a:t>
              </a:r>
            </a:p>
          </p:txBody>
        </p:sp>
        <p:sp>
          <p:nvSpPr>
            <p:cNvPr id="60" name="TextBox 59"/>
            <p:cNvSpPr txBox="1"/>
            <p:nvPr/>
          </p:nvSpPr>
          <p:spPr>
            <a:xfrm>
              <a:off x="6400800" y="4626591"/>
              <a:ext cx="609600" cy="400109"/>
            </a:xfrm>
            <a:prstGeom prst="rect">
              <a:avLst/>
            </a:prstGeom>
            <a:noFill/>
          </p:spPr>
          <p:txBody>
            <a:bodyPr wrap="square" rtlCol="0">
              <a:spAutoFit/>
            </a:bodyPr>
            <a:lstStyle/>
            <a:p>
              <a:r>
                <a:rPr lang="en-US" sz="1350" dirty="0">
                  <a:solidFill>
                    <a:srgbClr val="00FF00"/>
                  </a:solidFill>
                  <a:latin typeface="Gill Sans MT"/>
                </a:rPr>
                <a:t>A</a:t>
              </a:r>
            </a:p>
          </p:txBody>
        </p:sp>
        <p:sp>
          <p:nvSpPr>
            <p:cNvPr id="61" name="TextBox 60"/>
            <p:cNvSpPr txBox="1"/>
            <p:nvPr/>
          </p:nvSpPr>
          <p:spPr>
            <a:xfrm>
              <a:off x="5486400" y="4811257"/>
              <a:ext cx="609600" cy="400109"/>
            </a:xfrm>
            <a:prstGeom prst="rect">
              <a:avLst/>
            </a:prstGeom>
            <a:noFill/>
          </p:spPr>
          <p:txBody>
            <a:bodyPr wrap="square" rtlCol="0">
              <a:spAutoFit/>
            </a:bodyPr>
            <a:lstStyle/>
            <a:p>
              <a:r>
                <a:rPr lang="en-US" sz="1350" dirty="0">
                  <a:solidFill>
                    <a:srgbClr val="00FF00"/>
                  </a:solidFill>
                  <a:latin typeface="Gill Sans MT"/>
                </a:rPr>
                <a:t>A</a:t>
              </a:r>
            </a:p>
          </p:txBody>
        </p:sp>
        <p:sp>
          <p:nvSpPr>
            <p:cNvPr id="62" name="TextBox 61"/>
            <p:cNvSpPr txBox="1"/>
            <p:nvPr/>
          </p:nvSpPr>
          <p:spPr>
            <a:xfrm>
              <a:off x="6705600" y="4931390"/>
              <a:ext cx="609600" cy="400109"/>
            </a:xfrm>
            <a:prstGeom prst="rect">
              <a:avLst/>
            </a:prstGeom>
            <a:noFill/>
          </p:spPr>
          <p:txBody>
            <a:bodyPr wrap="square" rtlCol="0">
              <a:spAutoFit/>
            </a:bodyPr>
            <a:lstStyle/>
            <a:p>
              <a:r>
                <a:rPr lang="en-US" sz="1350" dirty="0">
                  <a:solidFill>
                    <a:srgbClr val="00FF00"/>
                  </a:solidFill>
                  <a:latin typeface="Gill Sans MT"/>
                </a:rPr>
                <a:t>A</a:t>
              </a:r>
            </a:p>
          </p:txBody>
        </p:sp>
        <p:sp>
          <p:nvSpPr>
            <p:cNvPr id="66" name="TextBox 65"/>
            <p:cNvSpPr txBox="1"/>
            <p:nvPr/>
          </p:nvSpPr>
          <p:spPr>
            <a:xfrm>
              <a:off x="5791200" y="4931391"/>
              <a:ext cx="609600" cy="400109"/>
            </a:xfrm>
            <a:prstGeom prst="rect">
              <a:avLst/>
            </a:prstGeom>
            <a:noFill/>
          </p:spPr>
          <p:txBody>
            <a:bodyPr wrap="square" rtlCol="0">
              <a:spAutoFit/>
            </a:bodyPr>
            <a:lstStyle/>
            <a:p>
              <a:r>
                <a:rPr lang="en-US" sz="1350" dirty="0">
                  <a:solidFill>
                    <a:srgbClr val="FF0000"/>
                  </a:solidFill>
                  <a:latin typeface="Gill Sans MT"/>
                </a:rPr>
                <a:t>T</a:t>
              </a:r>
            </a:p>
          </p:txBody>
        </p:sp>
        <p:sp>
          <p:nvSpPr>
            <p:cNvPr id="74" name="TextBox 73"/>
            <p:cNvSpPr txBox="1"/>
            <p:nvPr/>
          </p:nvSpPr>
          <p:spPr>
            <a:xfrm>
              <a:off x="6248400" y="4354057"/>
              <a:ext cx="609600" cy="400109"/>
            </a:xfrm>
            <a:prstGeom prst="rect">
              <a:avLst/>
            </a:prstGeom>
            <a:noFill/>
          </p:spPr>
          <p:txBody>
            <a:bodyPr wrap="square" rtlCol="0">
              <a:spAutoFit/>
            </a:bodyPr>
            <a:lstStyle/>
            <a:p>
              <a:r>
                <a:rPr lang="en-US" sz="1350" dirty="0">
                  <a:solidFill>
                    <a:srgbClr val="0000FF"/>
                  </a:solidFill>
                  <a:latin typeface="Gill Sans MT"/>
                </a:rPr>
                <a:t>C</a:t>
              </a:r>
            </a:p>
          </p:txBody>
        </p:sp>
        <p:sp>
          <p:nvSpPr>
            <p:cNvPr id="76" name="TextBox 75"/>
            <p:cNvSpPr txBox="1"/>
            <p:nvPr/>
          </p:nvSpPr>
          <p:spPr>
            <a:xfrm>
              <a:off x="7162800" y="4169390"/>
              <a:ext cx="609600" cy="400109"/>
            </a:xfrm>
            <a:prstGeom prst="rect">
              <a:avLst/>
            </a:prstGeom>
            <a:noFill/>
          </p:spPr>
          <p:txBody>
            <a:bodyPr wrap="square" rtlCol="0">
              <a:spAutoFit/>
            </a:bodyPr>
            <a:lstStyle/>
            <a:p>
              <a:r>
                <a:rPr lang="en-US" sz="1350" dirty="0">
                  <a:solidFill>
                    <a:srgbClr val="0000FF"/>
                  </a:solidFill>
                  <a:latin typeface="Gill Sans MT"/>
                </a:rPr>
                <a:t>C</a:t>
              </a:r>
            </a:p>
          </p:txBody>
        </p:sp>
        <p:sp>
          <p:nvSpPr>
            <p:cNvPr id="77" name="TextBox 76"/>
            <p:cNvSpPr txBox="1"/>
            <p:nvPr/>
          </p:nvSpPr>
          <p:spPr>
            <a:xfrm>
              <a:off x="5334000" y="4441925"/>
              <a:ext cx="609600" cy="400109"/>
            </a:xfrm>
            <a:prstGeom prst="rect">
              <a:avLst/>
            </a:prstGeom>
            <a:noFill/>
          </p:spPr>
          <p:txBody>
            <a:bodyPr wrap="square" rtlCol="0">
              <a:spAutoFit/>
            </a:bodyPr>
            <a:lstStyle/>
            <a:p>
              <a:r>
                <a:rPr lang="en-US" sz="1350" dirty="0">
                  <a:solidFill>
                    <a:srgbClr val="0000FF"/>
                  </a:solidFill>
                  <a:latin typeface="Gill Sans MT"/>
                </a:rPr>
                <a:t>C</a:t>
              </a:r>
            </a:p>
          </p:txBody>
        </p:sp>
        <p:sp>
          <p:nvSpPr>
            <p:cNvPr id="78" name="TextBox 77"/>
            <p:cNvSpPr txBox="1"/>
            <p:nvPr/>
          </p:nvSpPr>
          <p:spPr>
            <a:xfrm>
              <a:off x="6705600" y="4626591"/>
              <a:ext cx="609600" cy="400109"/>
            </a:xfrm>
            <a:prstGeom prst="rect">
              <a:avLst/>
            </a:prstGeom>
            <a:noFill/>
          </p:spPr>
          <p:txBody>
            <a:bodyPr wrap="square" rtlCol="0">
              <a:spAutoFit/>
            </a:bodyPr>
            <a:lstStyle/>
            <a:p>
              <a:r>
                <a:rPr lang="en-US" sz="1350" dirty="0">
                  <a:solidFill>
                    <a:srgbClr val="FF0000"/>
                  </a:solidFill>
                  <a:latin typeface="Gill Sans MT"/>
                </a:rPr>
                <a:t>T</a:t>
              </a:r>
            </a:p>
          </p:txBody>
        </p:sp>
        <p:sp>
          <p:nvSpPr>
            <p:cNvPr id="79" name="TextBox 78"/>
            <p:cNvSpPr txBox="1"/>
            <p:nvPr/>
          </p:nvSpPr>
          <p:spPr>
            <a:xfrm>
              <a:off x="5638800" y="4354057"/>
              <a:ext cx="609600" cy="400109"/>
            </a:xfrm>
            <a:prstGeom prst="rect">
              <a:avLst/>
            </a:prstGeom>
            <a:noFill/>
          </p:spPr>
          <p:txBody>
            <a:bodyPr wrap="square" rtlCol="0">
              <a:spAutoFit/>
            </a:bodyPr>
            <a:lstStyle/>
            <a:p>
              <a:r>
                <a:rPr lang="en-US" sz="1350" dirty="0">
                  <a:solidFill>
                    <a:srgbClr val="FF0000"/>
                  </a:solidFill>
                  <a:latin typeface="Gill Sans MT"/>
                </a:rPr>
                <a:t>T</a:t>
              </a:r>
            </a:p>
          </p:txBody>
        </p:sp>
        <p:sp>
          <p:nvSpPr>
            <p:cNvPr id="80" name="TextBox 79"/>
            <p:cNvSpPr txBox="1"/>
            <p:nvPr/>
          </p:nvSpPr>
          <p:spPr>
            <a:xfrm>
              <a:off x="6400800" y="4072593"/>
              <a:ext cx="609600" cy="400109"/>
            </a:xfrm>
            <a:prstGeom prst="rect">
              <a:avLst/>
            </a:prstGeom>
            <a:noFill/>
          </p:spPr>
          <p:txBody>
            <a:bodyPr wrap="square" rtlCol="0">
              <a:spAutoFit/>
            </a:bodyPr>
            <a:lstStyle/>
            <a:p>
              <a:r>
                <a:rPr lang="en-US" sz="1350" dirty="0">
                  <a:solidFill>
                    <a:srgbClr val="FF0000"/>
                  </a:solidFill>
                  <a:latin typeface="Gill Sans MT"/>
                </a:rPr>
                <a:t>T</a:t>
              </a:r>
            </a:p>
          </p:txBody>
        </p:sp>
        <p:sp>
          <p:nvSpPr>
            <p:cNvPr id="82" name="TextBox 81"/>
            <p:cNvSpPr txBox="1"/>
            <p:nvPr/>
          </p:nvSpPr>
          <p:spPr>
            <a:xfrm>
              <a:off x="6248400" y="4995923"/>
              <a:ext cx="609600" cy="400109"/>
            </a:xfrm>
            <a:prstGeom prst="rect">
              <a:avLst/>
            </a:prstGeom>
            <a:noFill/>
          </p:spPr>
          <p:txBody>
            <a:bodyPr wrap="square" rtlCol="0">
              <a:spAutoFit/>
            </a:bodyPr>
            <a:lstStyle/>
            <a:p>
              <a:r>
                <a:rPr lang="en-US" sz="1350" dirty="0">
                  <a:solidFill>
                    <a:srgbClr val="FF0000"/>
                  </a:solidFill>
                  <a:latin typeface="Gill Sans MT"/>
                </a:rPr>
                <a:t>T</a:t>
              </a:r>
            </a:p>
          </p:txBody>
        </p:sp>
        <p:sp>
          <p:nvSpPr>
            <p:cNvPr id="83" name="TextBox 82"/>
            <p:cNvSpPr txBox="1"/>
            <p:nvPr/>
          </p:nvSpPr>
          <p:spPr>
            <a:xfrm>
              <a:off x="5943600" y="4746725"/>
              <a:ext cx="609600" cy="400109"/>
            </a:xfrm>
            <a:prstGeom prst="rect">
              <a:avLst/>
            </a:prstGeom>
            <a:noFill/>
          </p:spPr>
          <p:txBody>
            <a:bodyPr wrap="square" rtlCol="0">
              <a:spAutoFit/>
            </a:bodyPr>
            <a:lstStyle/>
            <a:p>
              <a:r>
                <a:rPr lang="en-US" sz="1350" dirty="0">
                  <a:solidFill>
                    <a:srgbClr val="E5E500"/>
                  </a:solidFill>
                  <a:latin typeface="Gill Sans MT"/>
                </a:rPr>
                <a:t>G</a:t>
              </a:r>
            </a:p>
          </p:txBody>
        </p:sp>
        <p:sp>
          <p:nvSpPr>
            <p:cNvPr id="85" name="TextBox 84"/>
            <p:cNvSpPr txBox="1"/>
            <p:nvPr/>
          </p:nvSpPr>
          <p:spPr>
            <a:xfrm>
              <a:off x="6553200" y="4257258"/>
              <a:ext cx="609600" cy="400109"/>
            </a:xfrm>
            <a:prstGeom prst="rect">
              <a:avLst/>
            </a:prstGeom>
            <a:noFill/>
          </p:spPr>
          <p:txBody>
            <a:bodyPr wrap="square" rtlCol="0">
              <a:spAutoFit/>
            </a:bodyPr>
            <a:lstStyle/>
            <a:p>
              <a:r>
                <a:rPr lang="en-US" sz="1350" dirty="0">
                  <a:solidFill>
                    <a:srgbClr val="E5E500"/>
                  </a:solidFill>
                  <a:latin typeface="Gill Sans MT"/>
                </a:rPr>
                <a:t>G</a:t>
              </a:r>
            </a:p>
          </p:txBody>
        </p:sp>
        <p:sp>
          <p:nvSpPr>
            <p:cNvPr id="86" name="TextBox 85"/>
            <p:cNvSpPr txBox="1"/>
            <p:nvPr/>
          </p:nvSpPr>
          <p:spPr>
            <a:xfrm>
              <a:off x="7162800" y="4723389"/>
              <a:ext cx="381000" cy="400109"/>
            </a:xfrm>
            <a:prstGeom prst="rect">
              <a:avLst/>
            </a:prstGeom>
            <a:noFill/>
          </p:spPr>
          <p:txBody>
            <a:bodyPr wrap="square" rtlCol="0">
              <a:spAutoFit/>
            </a:bodyPr>
            <a:lstStyle/>
            <a:p>
              <a:r>
                <a:rPr lang="en-US" sz="1350" dirty="0">
                  <a:solidFill>
                    <a:srgbClr val="E5E500"/>
                  </a:solidFill>
                  <a:latin typeface="Gill Sans MT"/>
                </a:rPr>
                <a:t>G</a:t>
              </a:r>
            </a:p>
          </p:txBody>
        </p:sp>
        <p:sp>
          <p:nvSpPr>
            <p:cNvPr id="87" name="TextBox 86"/>
            <p:cNvSpPr txBox="1"/>
            <p:nvPr/>
          </p:nvSpPr>
          <p:spPr>
            <a:xfrm>
              <a:off x="5486400" y="4072593"/>
              <a:ext cx="609600" cy="400109"/>
            </a:xfrm>
            <a:prstGeom prst="rect">
              <a:avLst/>
            </a:prstGeom>
            <a:noFill/>
          </p:spPr>
          <p:txBody>
            <a:bodyPr wrap="square" rtlCol="0">
              <a:spAutoFit/>
            </a:bodyPr>
            <a:lstStyle/>
            <a:p>
              <a:r>
                <a:rPr lang="en-US" sz="1350" dirty="0">
                  <a:solidFill>
                    <a:srgbClr val="E5E500"/>
                  </a:solidFill>
                  <a:latin typeface="Gill Sans MT"/>
                </a:rPr>
                <a:t>G</a:t>
              </a:r>
            </a:p>
          </p:txBody>
        </p:sp>
        <p:sp>
          <p:nvSpPr>
            <p:cNvPr id="88" name="TextBox 87"/>
            <p:cNvSpPr txBox="1"/>
            <p:nvPr/>
          </p:nvSpPr>
          <p:spPr>
            <a:xfrm>
              <a:off x="5638800" y="4626591"/>
              <a:ext cx="609600" cy="400109"/>
            </a:xfrm>
            <a:prstGeom prst="rect">
              <a:avLst/>
            </a:prstGeom>
            <a:noFill/>
          </p:spPr>
          <p:txBody>
            <a:bodyPr wrap="square" rtlCol="0">
              <a:spAutoFit/>
            </a:bodyPr>
            <a:lstStyle/>
            <a:p>
              <a:r>
                <a:rPr lang="en-US" sz="1350" dirty="0">
                  <a:solidFill>
                    <a:srgbClr val="E5E500"/>
                  </a:solidFill>
                  <a:latin typeface="Gill Sans MT"/>
                </a:rPr>
                <a:t>G</a:t>
              </a:r>
            </a:p>
          </p:txBody>
        </p:sp>
      </p:grpSp>
      <p:sp>
        <p:nvSpPr>
          <p:cNvPr id="89" name="TextBox 88"/>
          <p:cNvSpPr txBox="1"/>
          <p:nvPr/>
        </p:nvSpPr>
        <p:spPr>
          <a:xfrm>
            <a:off x="5745663" y="3681699"/>
            <a:ext cx="1943100" cy="507831"/>
          </a:xfrm>
          <a:prstGeom prst="rect">
            <a:avLst/>
          </a:prstGeom>
          <a:noFill/>
        </p:spPr>
        <p:txBody>
          <a:bodyPr wrap="square" rtlCol="0">
            <a:spAutoFit/>
          </a:bodyPr>
          <a:lstStyle/>
          <a:p>
            <a:pPr marL="257175" indent="-257175">
              <a:buFontTx/>
              <a:buAutoNum type="arabicPeriod"/>
            </a:pPr>
            <a:r>
              <a:rPr lang="en-US" sz="1350" dirty="0">
                <a:solidFill>
                  <a:prstClr val="black"/>
                </a:solidFill>
                <a:latin typeface="Gill Sans MT"/>
              </a:rPr>
              <a:t>Labeled</a:t>
            </a:r>
          </a:p>
          <a:p>
            <a:pPr marL="257175" indent="-257175">
              <a:buFontTx/>
              <a:buAutoNum type="arabicPeriod"/>
            </a:pPr>
            <a:r>
              <a:rPr lang="en-US" sz="1350" dirty="0">
                <a:solidFill>
                  <a:prstClr val="black"/>
                </a:solidFill>
                <a:latin typeface="Gill Sans MT"/>
              </a:rPr>
              <a:t>Terminators</a:t>
            </a:r>
          </a:p>
        </p:txBody>
      </p:sp>
      <p:pic>
        <p:nvPicPr>
          <p:cNvPr id="56" name="Picture 55" descr="microcentrifuge-tub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213" y="975111"/>
            <a:ext cx="1198676" cy="1036319"/>
          </a:xfrm>
          <a:prstGeom prst="rect">
            <a:avLst/>
          </a:prstGeom>
        </p:spPr>
      </p:pic>
      <p:sp>
        <p:nvSpPr>
          <p:cNvPr id="58" name="TextBox 57"/>
          <p:cNvSpPr txBox="1"/>
          <p:nvPr/>
        </p:nvSpPr>
        <p:spPr>
          <a:xfrm>
            <a:off x="2396673" y="1108400"/>
            <a:ext cx="1943100" cy="300082"/>
          </a:xfrm>
          <a:prstGeom prst="rect">
            <a:avLst/>
          </a:prstGeom>
          <a:noFill/>
        </p:spPr>
        <p:txBody>
          <a:bodyPr wrap="square" rtlCol="0">
            <a:spAutoFit/>
          </a:bodyPr>
          <a:lstStyle/>
          <a:p>
            <a:r>
              <a:rPr lang="en-US" sz="1350" u="sng" dirty="0">
                <a:solidFill>
                  <a:prstClr val="black"/>
                </a:solidFill>
                <a:latin typeface="Gill Sans MT"/>
              </a:rPr>
              <a:t>Template DNA</a:t>
            </a:r>
          </a:p>
        </p:txBody>
      </p:sp>
      <p:sp>
        <p:nvSpPr>
          <p:cNvPr id="63" name="TextBox 62"/>
          <p:cNvSpPr txBox="1"/>
          <p:nvPr/>
        </p:nvSpPr>
        <p:spPr>
          <a:xfrm>
            <a:off x="5818053" y="1222700"/>
            <a:ext cx="1943100" cy="300082"/>
          </a:xfrm>
          <a:prstGeom prst="rect">
            <a:avLst/>
          </a:prstGeom>
          <a:noFill/>
        </p:spPr>
        <p:txBody>
          <a:bodyPr wrap="square" rtlCol="0">
            <a:spAutoFit/>
          </a:bodyPr>
          <a:lstStyle/>
          <a:p>
            <a:r>
              <a:rPr lang="en-US" sz="1350" u="sng" dirty="0">
                <a:solidFill>
                  <a:prstClr val="black"/>
                </a:solidFill>
                <a:latin typeface="Gill Sans MT"/>
              </a:rPr>
              <a:t>Known Primer (~20bp)</a:t>
            </a:r>
          </a:p>
        </p:txBody>
      </p:sp>
      <p:sp>
        <p:nvSpPr>
          <p:cNvPr id="64" name="TextBox 63"/>
          <p:cNvSpPr txBox="1"/>
          <p:nvPr/>
        </p:nvSpPr>
        <p:spPr>
          <a:xfrm>
            <a:off x="2442393" y="1665999"/>
            <a:ext cx="1943100" cy="300082"/>
          </a:xfrm>
          <a:prstGeom prst="rect">
            <a:avLst/>
          </a:prstGeom>
          <a:noFill/>
        </p:spPr>
        <p:txBody>
          <a:bodyPr wrap="square" rtlCol="0">
            <a:spAutoFit/>
          </a:bodyPr>
          <a:lstStyle/>
          <a:p>
            <a:r>
              <a:rPr lang="en-US" sz="1350" u="sng" dirty="0">
                <a:solidFill>
                  <a:prstClr val="black"/>
                </a:solidFill>
                <a:latin typeface="Gill Sans MT"/>
              </a:rPr>
              <a:t>DNA Polymerase</a:t>
            </a:r>
          </a:p>
        </p:txBody>
      </p:sp>
    </p:spTree>
    <p:extLst>
      <p:ext uri="{BB962C8B-B14F-4D97-AF65-F5344CB8AC3E}">
        <p14:creationId xmlns:p14="http://schemas.microsoft.com/office/powerpoint/2010/main" val="18524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dissolv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dissolv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
                                            <p:txEl>
                                              <p:pRg st="0" end="0"/>
                                            </p:txEl>
                                          </p:spTgt>
                                        </p:tgtEl>
                                        <p:attrNameLst>
                                          <p:attrName>style.visibility</p:attrName>
                                        </p:attrNameLst>
                                      </p:cBhvr>
                                      <p:to>
                                        <p:strVal val="visible"/>
                                      </p:to>
                                    </p:set>
                                    <p:animEffect transition="in" filter="dissolve">
                                      <p:cBhvr>
                                        <p:cTn id="27" dur="500"/>
                                        <p:tgtEl>
                                          <p:spTgt spid="8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
                                            <p:txEl>
                                              <p:pRg st="1" end="1"/>
                                            </p:txEl>
                                          </p:spTgt>
                                        </p:tgtEl>
                                        <p:attrNameLst>
                                          <p:attrName>style.visibility</p:attrName>
                                        </p:attrNameLst>
                                      </p:cBhvr>
                                      <p:to>
                                        <p:strVal val="visible"/>
                                      </p:to>
                                    </p:set>
                                    <p:animEffect transition="in" filter="dissolve">
                                      <p:cBhvr>
                                        <p:cTn id="32" dur="500"/>
                                        <p:tgtEl>
                                          <p:spTgt spid="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build="p"/>
      <p:bldP spid="63" grpId="0"/>
      <p:bldP spid="6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587327"/>
          </a:xfrm>
        </p:spPr>
        <p:txBody>
          <a:bodyPr>
            <a:normAutofit fontScale="90000"/>
          </a:bodyPr>
          <a:lstStyle/>
          <a:p>
            <a:r>
              <a:rPr lang="en-US" dirty="0"/>
              <a:t>Sanger Sequencing</a:t>
            </a:r>
          </a:p>
        </p:txBody>
      </p:sp>
      <p:grpSp>
        <p:nvGrpSpPr>
          <p:cNvPr id="4" name="Group 105"/>
          <p:cNvGrpSpPr/>
          <p:nvPr/>
        </p:nvGrpSpPr>
        <p:grpSpPr>
          <a:xfrm>
            <a:off x="2197163" y="1098201"/>
            <a:ext cx="4231730" cy="497482"/>
            <a:chOff x="1432560" y="2030187"/>
            <a:chExt cx="5642307" cy="663309"/>
          </a:xfrm>
        </p:grpSpPr>
        <p:sp>
          <p:nvSpPr>
            <p:cNvPr id="19" name="TextBox 18"/>
            <p:cNvSpPr txBox="1"/>
            <p:nvPr/>
          </p:nvSpPr>
          <p:spPr>
            <a:xfrm>
              <a:off x="1432560" y="2184076"/>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5" name="Group 104"/>
            <p:cNvGrpSpPr/>
            <p:nvPr/>
          </p:nvGrpSpPr>
          <p:grpSpPr>
            <a:xfrm>
              <a:off x="1666499" y="2030187"/>
              <a:ext cx="5408368" cy="663309"/>
              <a:chOff x="1666499" y="2030187"/>
              <a:chExt cx="5408368" cy="663309"/>
            </a:xfrm>
          </p:grpSpPr>
          <p:grpSp>
            <p:nvGrpSpPr>
              <p:cNvPr id="6" name="Group 96"/>
              <p:cNvGrpSpPr/>
              <p:nvPr/>
            </p:nvGrpSpPr>
            <p:grpSpPr>
              <a:xfrm>
                <a:off x="1666499" y="2322576"/>
                <a:ext cx="5408368" cy="370920"/>
                <a:chOff x="1666499" y="1905000"/>
                <a:chExt cx="5408368" cy="370920"/>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22" name="TextBox 21"/>
              <p:cNvSpPr txBox="1"/>
              <p:nvPr/>
            </p:nvSpPr>
            <p:spPr>
              <a:xfrm>
                <a:off x="2590799" y="2030187"/>
                <a:ext cx="775463" cy="338554"/>
              </a:xfrm>
              <a:prstGeom prst="rect">
                <a:avLst/>
              </a:prstGeom>
              <a:noFill/>
            </p:spPr>
            <p:txBody>
              <a:bodyPr wrap="square" rtlCol="0">
                <a:spAutoFit/>
              </a:bodyPr>
              <a:lstStyle/>
              <a:p>
                <a:r>
                  <a:rPr lang="en-US" sz="1050" dirty="0">
                    <a:solidFill>
                      <a:prstClr val="black"/>
                    </a:solidFill>
                    <a:latin typeface="Gill Sans MT"/>
                  </a:rPr>
                  <a:t>Primer</a:t>
                </a:r>
              </a:p>
            </p:txBody>
          </p:sp>
        </p:grpSp>
      </p:grpSp>
      <p:grpSp>
        <p:nvGrpSpPr>
          <p:cNvPr id="17" name="Group 84"/>
          <p:cNvGrpSpPr/>
          <p:nvPr/>
        </p:nvGrpSpPr>
        <p:grpSpPr>
          <a:xfrm>
            <a:off x="2197163" y="1486824"/>
            <a:ext cx="5273234" cy="382064"/>
            <a:chOff x="1432560" y="4267200"/>
            <a:chExt cx="7030979" cy="509418"/>
          </a:xfrm>
        </p:grpSpPr>
        <p:cxnSp>
          <p:nvCxnSpPr>
            <p:cNvPr id="18" name="Straight Connector 17"/>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666499" y="4267200"/>
              <a:ext cx="6566608" cy="369331"/>
            </a:xfrm>
            <a:prstGeom prst="rect">
              <a:avLst/>
            </a:prstGeom>
            <a:noFill/>
          </p:spPr>
          <p:txBody>
            <a:bodyPr wrap="square" rtlCol="0">
              <a:spAutoFit/>
            </a:bodyPr>
            <a:lstStyle/>
            <a:p>
              <a:r>
                <a:rPr lang="en-US" sz="1200" b="1" dirty="0">
                  <a:solidFill>
                    <a:prstClr val="black"/>
                  </a:solidFill>
                  <a:latin typeface="Lucida Console"/>
                </a:rPr>
                <a:t>A C G C G C C G G G T ? ? ? ? ? ? ? ? ? ? ? ? ? ? ?</a:t>
              </a:r>
            </a:p>
          </p:txBody>
        </p:sp>
        <p:sp>
          <p:nvSpPr>
            <p:cNvPr id="21" name="TextBox 20"/>
            <p:cNvSpPr txBox="1"/>
            <p:nvPr/>
          </p:nvSpPr>
          <p:spPr>
            <a:xfrm>
              <a:off x="8077200" y="4468842"/>
              <a:ext cx="386339" cy="307776"/>
            </a:xfrm>
            <a:prstGeom prst="rect">
              <a:avLst/>
            </a:prstGeom>
            <a:noFill/>
          </p:spPr>
          <p:txBody>
            <a:bodyPr wrap="square" rtlCol="0">
              <a:spAutoFit/>
            </a:bodyPr>
            <a:lstStyle/>
            <a:p>
              <a:r>
                <a:rPr lang="en-US" sz="900" dirty="0">
                  <a:solidFill>
                    <a:prstClr val="black"/>
                  </a:solidFill>
                  <a:latin typeface="Helvetica"/>
                </a:rPr>
                <a:t>5’</a:t>
              </a:r>
            </a:p>
          </p:txBody>
        </p:sp>
        <p:sp>
          <p:nvSpPr>
            <p:cNvPr id="27" name="TextBox 26"/>
            <p:cNvSpPr txBox="1"/>
            <p:nvPr/>
          </p:nvSpPr>
          <p:spPr>
            <a:xfrm>
              <a:off x="1432560" y="4468842"/>
              <a:ext cx="386339" cy="307776"/>
            </a:xfrm>
            <a:prstGeom prst="rect">
              <a:avLst/>
            </a:prstGeom>
            <a:noFill/>
          </p:spPr>
          <p:txBody>
            <a:bodyPr wrap="square" rtlCol="0">
              <a:spAutoFit/>
            </a:bodyPr>
            <a:lstStyle/>
            <a:p>
              <a:r>
                <a:rPr lang="en-US" sz="900" dirty="0">
                  <a:solidFill>
                    <a:prstClr val="black"/>
                  </a:solidFill>
                  <a:latin typeface="Helvetica"/>
                </a:rPr>
                <a:t>3’</a:t>
              </a:r>
            </a:p>
          </p:txBody>
        </p:sp>
      </p:grpSp>
    </p:spTree>
    <p:extLst>
      <p:ext uri="{BB962C8B-B14F-4D97-AF65-F5344CB8AC3E}">
        <p14:creationId xmlns:p14="http://schemas.microsoft.com/office/powerpoint/2010/main" val="238050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587327"/>
          </a:xfrm>
        </p:spPr>
        <p:txBody>
          <a:bodyPr>
            <a:normAutofit fontScale="90000"/>
          </a:bodyPr>
          <a:lstStyle/>
          <a:p>
            <a:r>
              <a:rPr lang="en-US" dirty="0"/>
              <a:t>Sanger Sequencing</a:t>
            </a:r>
          </a:p>
        </p:txBody>
      </p:sp>
      <p:grpSp>
        <p:nvGrpSpPr>
          <p:cNvPr id="3" name="Group 84"/>
          <p:cNvGrpSpPr/>
          <p:nvPr/>
        </p:nvGrpSpPr>
        <p:grpSpPr>
          <a:xfrm>
            <a:off x="2197163" y="1486824"/>
            <a:ext cx="5273234" cy="382064"/>
            <a:chOff x="1432560" y="4267200"/>
            <a:chExt cx="7030979" cy="509418"/>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69331"/>
            </a:xfrm>
            <a:prstGeom prst="rect">
              <a:avLst/>
            </a:prstGeom>
            <a:noFill/>
          </p:spPr>
          <p:txBody>
            <a:bodyPr wrap="square" rtlCol="0">
              <a:spAutoFit/>
            </a:bodyPr>
            <a:lstStyle/>
            <a:p>
              <a:r>
                <a:rPr lang="en-US" sz="12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307776"/>
            </a:xfrm>
            <a:prstGeom prst="rect">
              <a:avLst/>
            </a:prstGeom>
            <a:noFill/>
          </p:spPr>
          <p:txBody>
            <a:bodyPr wrap="square" rtlCol="0">
              <a:spAutoFit/>
            </a:bodyPr>
            <a:lstStyle/>
            <a:p>
              <a:r>
                <a:rPr lang="en-US" sz="900" dirty="0">
                  <a:solidFill>
                    <a:prstClr val="black"/>
                  </a:solidFill>
                  <a:latin typeface="Helvetica"/>
                </a:rPr>
                <a:t>5’</a:t>
              </a:r>
            </a:p>
          </p:txBody>
        </p:sp>
        <p:sp>
          <p:nvSpPr>
            <p:cNvPr id="70" name="TextBox 69"/>
            <p:cNvSpPr txBox="1"/>
            <p:nvPr/>
          </p:nvSpPr>
          <p:spPr>
            <a:xfrm>
              <a:off x="1432560" y="4468842"/>
              <a:ext cx="386339" cy="307776"/>
            </a:xfrm>
            <a:prstGeom prst="rect">
              <a:avLst/>
            </a:prstGeom>
            <a:noFill/>
          </p:spPr>
          <p:txBody>
            <a:bodyPr wrap="square" rtlCol="0">
              <a:spAutoFit/>
            </a:bodyPr>
            <a:lstStyle/>
            <a:p>
              <a:r>
                <a:rPr lang="en-US" sz="900" dirty="0">
                  <a:solidFill>
                    <a:prstClr val="black"/>
                  </a:solidFill>
                  <a:latin typeface="Helvetica"/>
                </a:rPr>
                <a:t>3’</a:t>
              </a:r>
            </a:p>
          </p:txBody>
        </p:sp>
      </p:grpSp>
      <p:grpSp>
        <p:nvGrpSpPr>
          <p:cNvPr id="4" name="Group 105"/>
          <p:cNvGrpSpPr/>
          <p:nvPr/>
        </p:nvGrpSpPr>
        <p:grpSpPr>
          <a:xfrm>
            <a:off x="2197163" y="1098201"/>
            <a:ext cx="4231730" cy="497482"/>
            <a:chOff x="1432560" y="2030187"/>
            <a:chExt cx="5642307" cy="663309"/>
          </a:xfrm>
        </p:grpSpPr>
        <p:sp>
          <p:nvSpPr>
            <p:cNvPr id="19" name="TextBox 18"/>
            <p:cNvSpPr txBox="1"/>
            <p:nvPr/>
          </p:nvSpPr>
          <p:spPr>
            <a:xfrm>
              <a:off x="1432560" y="2184076"/>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5" name="Group 104"/>
            <p:cNvGrpSpPr/>
            <p:nvPr/>
          </p:nvGrpSpPr>
          <p:grpSpPr>
            <a:xfrm>
              <a:off x="1666499" y="2030187"/>
              <a:ext cx="5408368" cy="663309"/>
              <a:chOff x="1666499" y="2030187"/>
              <a:chExt cx="5408368" cy="663309"/>
            </a:xfrm>
          </p:grpSpPr>
          <p:grpSp>
            <p:nvGrpSpPr>
              <p:cNvPr id="6" name="Group 96"/>
              <p:cNvGrpSpPr/>
              <p:nvPr/>
            </p:nvGrpSpPr>
            <p:grpSpPr>
              <a:xfrm>
                <a:off x="1666499" y="2322576"/>
                <a:ext cx="5408368" cy="370920"/>
                <a:chOff x="1666499" y="1905000"/>
                <a:chExt cx="5408368" cy="370920"/>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22" name="TextBox 21"/>
              <p:cNvSpPr txBox="1"/>
              <p:nvPr/>
            </p:nvSpPr>
            <p:spPr>
              <a:xfrm>
                <a:off x="2590799" y="2030187"/>
                <a:ext cx="829649" cy="338554"/>
              </a:xfrm>
              <a:prstGeom prst="rect">
                <a:avLst/>
              </a:prstGeom>
              <a:noFill/>
            </p:spPr>
            <p:txBody>
              <a:bodyPr wrap="square" rtlCol="0">
                <a:spAutoFit/>
              </a:bodyPr>
              <a:lstStyle/>
              <a:p>
                <a:r>
                  <a:rPr lang="en-US" sz="1050" dirty="0">
                    <a:solidFill>
                      <a:prstClr val="black"/>
                    </a:solidFill>
                    <a:latin typeface="Gill Sans MT"/>
                  </a:rPr>
                  <a:t>Primer</a:t>
                </a:r>
              </a:p>
            </p:txBody>
          </p:sp>
        </p:grpSp>
      </p:grpSp>
      <p:sp>
        <p:nvSpPr>
          <p:cNvPr id="25" name="TextBox 24"/>
          <p:cNvSpPr txBox="1"/>
          <p:nvPr/>
        </p:nvSpPr>
        <p:spPr>
          <a:xfrm>
            <a:off x="4387150" y="1317493"/>
            <a:ext cx="3385250" cy="276999"/>
          </a:xfrm>
          <a:prstGeom prst="rect">
            <a:avLst/>
          </a:prstGeom>
          <a:noFill/>
        </p:spPr>
        <p:txBody>
          <a:bodyPr wrap="square" rtlCol="0">
            <a:spAutoFit/>
          </a:bodyPr>
          <a:lstStyle/>
          <a:p>
            <a:r>
              <a:rPr lang="en-US" sz="1200" b="1" dirty="0">
                <a:solidFill>
                  <a:prstClr val="black"/>
                </a:solidFill>
                <a:latin typeface="Lucida Console"/>
              </a:rPr>
              <a:t>G T C T T G G G C </a:t>
            </a:r>
            <a:r>
              <a:rPr lang="en-US" sz="1200" b="1" dirty="0">
                <a:solidFill>
                  <a:srgbClr val="FF0000"/>
                </a:solidFill>
                <a:latin typeface="Lucida Console"/>
              </a:rPr>
              <a:t>T</a:t>
            </a:r>
          </a:p>
        </p:txBody>
      </p:sp>
      <p:cxnSp>
        <p:nvCxnSpPr>
          <p:cNvPr id="26" name="Straight Connector 25"/>
          <p:cNvCxnSpPr/>
          <p:nvPr/>
        </p:nvCxnSpPr>
        <p:spPr>
          <a:xfrm>
            <a:off x="4428298" y="1317492"/>
            <a:ext cx="1801052"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095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par>
                                <p:cTn id="8" presetID="12" presetClass="entr" presetSubtype="8"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slide(fromLeft)">
                                      <p:cBhvr>
                                        <p:cTn id="1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587327"/>
          </a:xfrm>
        </p:spPr>
        <p:txBody>
          <a:bodyPr>
            <a:normAutofit fontScale="90000"/>
          </a:bodyPr>
          <a:lstStyle/>
          <a:p>
            <a:r>
              <a:rPr lang="en-US" dirty="0"/>
              <a:t>Sanger Sequencing</a:t>
            </a:r>
          </a:p>
        </p:txBody>
      </p:sp>
      <p:sp>
        <p:nvSpPr>
          <p:cNvPr id="54" name="TextBox 53"/>
          <p:cNvSpPr txBox="1"/>
          <p:nvPr/>
        </p:nvSpPr>
        <p:spPr>
          <a:xfrm>
            <a:off x="4387150" y="1317493"/>
            <a:ext cx="3385250" cy="276999"/>
          </a:xfrm>
          <a:prstGeom prst="rect">
            <a:avLst/>
          </a:prstGeom>
          <a:noFill/>
        </p:spPr>
        <p:txBody>
          <a:bodyPr wrap="square" rtlCol="0">
            <a:spAutoFit/>
          </a:bodyPr>
          <a:lstStyle/>
          <a:p>
            <a:r>
              <a:rPr lang="en-US" sz="1200" b="1" dirty="0">
                <a:solidFill>
                  <a:prstClr val="black"/>
                </a:solidFill>
                <a:latin typeface="Lucida Console"/>
              </a:rPr>
              <a:t>G T C T T G G G C T A G C G </a:t>
            </a:r>
            <a:r>
              <a:rPr lang="en-US" sz="1200" b="1" dirty="0">
                <a:solidFill>
                  <a:srgbClr val="0000FF"/>
                </a:solidFill>
                <a:latin typeface="Lucida Console"/>
              </a:rPr>
              <a:t>C</a:t>
            </a:r>
          </a:p>
        </p:txBody>
      </p:sp>
      <p:grpSp>
        <p:nvGrpSpPr>
          <p:cNvPr id="3" name="Group 84"/>
          <p:cNvGrpSpPr/>
          <p:nvPr/>
        </p:nvGrpSpPr>
        <p:grpSpPr>
          <a:xfrm>
            <a:off x="2197163" y="1486824"/>
            <a:ext cx="5273234" cy="382064"/>
            <a:chOff x="1432560" y="4267200"/>
            <a:chExt cx="7030979" cy="509418"/>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69331"/>
            </a:xfrm>
            <a:prstGeom prst="rect">
              <a:avLst/>
            </a:prstGeom>
            <a:noFill/>
          </p:spPr>
          <p:txBody>
            <a:bodyPr wrap="square" rtlCol="0">
              <a:spAutoFit/>
            </a:bodyPr>
            <a:lstStyle/>
            <a:p>
              <a:r>
                <a:rPr lang="en-US" sz="12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307776"/>
            </a:xfrm>
            <a:prstGeom prst="rect">
              <a:avLst/>
            </a:prstGeom>
            <a:noFill/>
          </p:spPr>
          <p:txBody>
            <a:bodyPr wrap="square" rtlCol="0">
              <a:spAutoFit/>
            </a:bodyPr>
            <a:lstStyle/>
            <a:p>
              <a:r>
                <a:rPr lang="en-US" sz="900" dirty="0">
                  <a:solidFill>
                    <a:prstClr val="black"/>
                  </a:solidFill>
                  <a:latin typeface="Helvetica"/>
                </a:rPr>
                <a:t>5’</a:t>
              </a:r>
            </a:p>
          </p:txBody>
        </p:sp>
        <p:sp>
          <p:nvSpPr>
            <p:cNvPr id="70" name="TextBox 69"/>
            <p:cNvSpPr txBox="1"/>
            <p:nvPr/>
          </p:nvSpPr>
          <p:spPr>
            <a:xfrm>
              <a:off x="1432560" y="4468842"/>
              <a:ext cx="386339" cy="307776"/>
            </a:xfrm>
            <a:prstGeom prst="rect">
              <a:avLst/>
            </a:prstGeom>
            <a:noFill/>
          </p:spPr>
          <p:txBody>
            <a:bodyPr wrap="square" rtlCol="0">
              <a:spAutoFit/>
            </a:bodyPr>
            <a:lstStyle/>
            <a:p>
              <a:r>
                <a:rPr lang="en-US" sz="900" dirty="0">
                  <a:solidFill>
                    <a:prstClr val="black"/>
                  </a:solidFill>
                  <a:latin typeface="Helvetica"/>
                </a:rPr>
                <a:t>3’</a:t>
              </a:r>
            </a:p>
          </p:txBody>
        </p:sp>
      </p:grpSp>
      <p:grpSp>
        <p:nvGrpSpPr>
          <p:cNvPr id="4" name="Group 105"/>
          <p:cNvGrpSpPr/>
          <p:nvPr/>
        </p:nvGrpSpPr>
        <p:grpSpPr>
          <a:xfrm>
            <a:off x="2197163" y="1098201"/>
            <a:ext cx="4231730" cy="497482"/>
            <a:chOff x="1432560" y="2030187"/>
            <a:chExt cx="5642307" cy="663309"/>
          </a:xfrm>
        </p:grpSpPr>
        <p:sp>
          <p:nvSpPr>
            <p:cNvPr id="98" name="TextBox 97"/>
            <p:cNvSpPr txBox="1"/>
            <p:nvPr/>
          </p:nvSpPr>
          <p:spPr>
            <a:xfrm>
              <a:off x="1432560" y="2184076"/>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5" name="Group 104"/>
            <p:cNvGrpSpPr/>
            <p:nvPr/>
          </p:nvGrpSpPr>
          <p:grpSpPr>
            <a:xfrm>
              <a:off x="1666499" y="2030187"/>
              <a:ext cx="5408368" cy="663309"/>
              <a:chOff x="1666499" y="2030187"/>
              <a:chExt cx="5408368" cy="663309"/>
            </a:xfrm>
          </p:grpSpPr>
          <p:grpSp>
            <p:nvGrpSpPr>
              <p:cNvPr id="6" name="Group 96"/>
              <p:cNvGrpSpPr/>
              <p:nvPr/>
            </p:nvGrpSpPr>
            <p:grpSpPr>
              <a:xfrm>
                <a:off x="1666499" y="2322576"/>
                <a:ext cx="5408368" cy="370920"/>
                <a:chOff x="1666499" y="1905000"/>
                <a:chExt cx="5408368" cy="370920"/>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103" name="TextBox 102"/>
              <p:cNvSpPr txBox="1"/>
              <p:nvPr/>
            </p:nvSpPr>
            <p:spPr>
              <a:xfrm>
                <a:off x="2590800" y="2030187"/>
                <a:ext cx="814275" cy="338554"/>
              </a:xfrm>
              <a:prstGeom prst="rect">
                <a:avLst/>
              </a:prstGeom>
              <a:noFill/>
            </p:spPr>
            <p:txBody>
              <a:bodyPr wrap="square" rtlCol="0">
                <a:spAutoFit/>
              </a:bodyPr>
              <a:lstStyle/>
              <a:p>
                <a:r>
                  <a:rPr lang="en-US" sz="1050" dirty="0">
                    <a:solidFill>
                      <a:prstClr val="black"/>
                    </a:solidFill>
                    <a:latin typeface="Gill Sans MT"/>
                  </a:rPr>
                  <a:t>Primer</a:t>
                </a:r>
              </a:p>
            </p:txBody>
          </p:sp>
        </p:grpSp>
      </p:grpSp>
      <p:cxnSp>
        <p:nvCxnSpPr>
          <p:cNvPr id="109" name="Straight Connector 108"/>
          <p:cNvCxnSpPr/>
          <p:nvPr/>
        </p:nvCxnSpPr>
        <p:spPr>
          <a:xfrm>
            <a:off x="4428299" y="1317492"/>
            <a:ext cx="275234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7" name="Group 29"/>
          <p:cNvGrpSpPr/>
          <p:nvPr/>
        </p:nvGrpSpPr>
        <p:grpSpPr>
          <a:xfrm>
            <a:off x="2197162" y="1961226"/>
            <a:ext cx="5575238" cy="382065"/>
            <a:chOff x="1405550" y="2614964"/>
            <a:chExt cx="7433650" cy="509420"/>
          </a:xfrm>
        </p:grpSpPr>
        <p:sp>
          <p:nvSpPr>
            <p:cNvPr id="31" name="TextBox 30"/>
            <p:cNvSpPr txBox="1"/>
            <p:nvPr/>
          </p:nvSpPr>
          <p:spPr>
            <a:xfrm>
              <a:off x="4325534" y="2753464"/>
              <a:ext cx="4513666" cy="369332"/>
            </a:xfrm>
            <a:prstGeom prst="rect">
              <a:avLst/>
            </a:prstGeom>
            <a:noFill/>
          </p:spPr>
          <p:txBody>
            <a:bodyPr wrap="square" rtlCol="0">
              <a:spAutoFit/>
            </a:bodyPr>
            <a:lstStyle/>
            <a:p>
              <a:r>
                <a:rPr lang="en-US" sz="1200" b="1" dirty="0">
                  <a:solidFill>
                    <a:prstClr val="black"/>
                  </a:solidFill>
                  <a:latin typeface="Lucida Console"/>
                </a:rPr>
                <a:t>G T C T T G G G C </a:t>
              </a:r>
              <a:r>
                <a:rPr lang="en-US" sz="1200" b="1" dirty="0">
                  <a:solidFill>
                    <a:srgbClr val="FF0000"/>
                  </a:solidFill>
                  <a:latin typeface="Lucida Console"/>
                </a:rPr>
                <a:t>T</a:t>
              </a:r>
            </a:p>
          </p:txBody>
        </p:sp>
        <p:grpSp>
          <p:nvGrpSpPr>
            <p:cNvPr id="8" name="Group 17"/>
            <p:cNvGrpSpPr/>
            <p:nvPr/>
          </p:nvGrpSpPr>
          <p:grpSpPr>
            <a:xfrm>
              <a:off x="1405550" y="2614964"/>
              <a:ext cx="5642307" cy="509420"/>
              <a:chOff x="1405550" y="2614964"/>
              <a:chExt cx="5642307" cy="509420"/>
            </a:xfrm>
          </p:grpSpPr>
          <p:sp>
            <p:nvSpPr>
              <p:cNvPr id="33" name="TextBox 32"/>
              <p:cNvSpPr txBox="1"/>
              <p:nvPr/>
            </p:nvSpPr>
            <p:spPr>
              <a:xfrm>
                <a:off x="1405550" y="2614964"/>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9" name="Group 96"/>
              <p:cNvGrpSpPr/>
              <p:nvPr/>
            </p:nvGrpSpPr>
            <p:grpSpPr>
              <a:xfrm>
                <a:off x="1639489" y="2753464"/>
                <a:ext cx="5408368" cy="370920"/>
                <a:chOff x="1666499" y="1905000"/>
                <a:chExt cx="5408368" cy="370920"/>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7457592" y="2053556"/>
            <a:ext cx="711048" cy="253916"/>
          </a:xfrm>
          <a:prstGeom prst="rect">
            <a:avLst/>
          </a:prstGeom>
          <a:noFill/>
        </p:spPr>
        <p:txBody>
          <a:bodyPr wrap="square" rtlCol="0">
            <a:spAutoFit/>
          </a:bodyPr>
          <a:lstStyle/>
          <a:p>
            <a:r>
              <a:rPr lang="en-US" sz="1050" dirty="0">
                <a:solidFill>
                  <a:srgbClr val="FF0000"/>
                </a:solidFill>
                <a:latin typeface="Lucida Console"/>
              </a:rPr>
              <a:t>21 bp</a:t>
            </a:r>
          </a:p>
        </p:txBody>
      </p:sp>
    </p:spTree>
    <p:extLst>
      <p:ext uri="{BB962C8B-B14F-4D97-AF65-F5344CB8AC3E}">
        <p14:creationId xmlns:p14="http://schemas.microsoft.com/office/powerpoint/2010/main" val="148862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10000"/>
                                  </p:iterate>
                                  <p:childTnLst>
                                    <p:set>
                                      <p:cBhvr>
                                        <p:cTn id="13" dur="1" fill="hold">
                                          <p:stCondLst>
                                            <p:cond delay="0"/>
                                          </p:stCondLst>
                                        </p:cTn>
                                        <p:tgtEl>
                                          <p:spTgt spid="54"/>
                                        </p:tgtEl>
                                        <p:attrNameLst>
                                          <p:attrName>style.visibility</p:attrName>
                                        </p:attrNameLst>
                                      </p:cBhvr>
                                      <p:to>
                                        <p:strVal val="visible"/>
                                      </p:to>
                                    </p:set>
                                    <p:animEffect transition="in" filter="fade">
                                      <p:cBhvr>
                                        <p:cTn id="14" dur="2000"/>
                                        <p:tgtEl>
                                          <p:spTgt spid="54"/>
                                        </p:tgtEl>
                                      </p:cBhvr>
                                    </p:animEffect>
                                  </p:childTnLst>
                                </p:cTn>
                              </p:par>
                              <p:par>
                                <p:cTn id="15" presetID="12" presetClass="entr" presetSubtype="8"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slide(fromLeft)">
                                      <p:cBhvr>
                                        <p:cTn id="17" dur="3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587327"/>
          </a:xfrm>
        </p:spPr>
        <p:txBody>
          <a:bodyPr>
            <a:normAutofit fontScale="90000"/>
          </a:bodyPr>
          <a:lstStyle/>
          <a:p>
            <a:r>
              <a:rPr lang="en-US" dirty="0"/>
              <a:t>Sanger Sequencing</a:t>
            </a:r>
          </a:p>
        </p:txBody>
      </p:sp>
      <p:grpSp>
        <p:nvGrpSpPr>
          <p:cNvPr id="3" name="Group 84"/>
          <p:cNvGrpSpPr/>
          <p:nvPr/>
        </p:nvGrpSpPr>
        <p:grpSpPr>
          <a:xfrm>
            <a:off x="2197163" y="1486824"/>
            <a:ext cx="5273234" cy="382064"/>
            <a:chOff x="1432560" y="4267200"/>
            <a:chExt cx="7030979" cy="509418"/>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69331"/>
            </a:xfrm>
            <a:prstGeom prst="rect">
              <a:avLst/>
            </a:prstGeom>
            <a:noFill/>
          </p:spPr>
          <p:txBody>
            <a:bodyPr wrap="square" rtlCol="0">
              <a:spAutoFit/>
            </a:bodyPr>
            <a:lstStyle/>
            <a:p>
              <a:r>
                <a:rPr lang="en-US" sz="12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307776"/>
            </a:xfrm>
            <a:prstGeom prst="rect">
              <a:avLst/>
            </a:prstGeom>
            <a:noFill/>
          </p:spPr>
          <p:txBody>
            <a:bodyPr wrap="square" rtlCol="0">
              <a:spAutoFit/>
            </a:bodyPr>
            <a:lstStyle/>
            <a:p>
              <a:r>
                <a:rPr lang="en-US" sz="900" dirty="0">
                  <a:solidFill>
                    <a:prstClr val="black"/>
                  </a:solidFill>
                  <a:latin typeface="Helvetica"/>
                </a:rPr>
                <a:t>5’</a:t>
              </a:r>
            </a:p>
          </p:txBody>
        </p:sp>
        <p:sp>
          <p:nvSpPr>
            <p:cNvPr id="70" name="TextBox 69"/>
            <p:cNvSpPr txBox="1"/>
            <p:nvPr/>
          </p:nvSpPr>
          <p:spPr>
            <a:xfrm>
              <a:off x="1432560" y="4468842"/>
              <a:ext cx="386339" cy="307776"/>
            </a:xfrm>
            <a:prstGeom prst="rect">
              <a:avLst/>
            </a:prstGeom>
            <a:noFill/>
          </p:spPr>
          <p:txBody>
            <a:bodyPr wrap="square" rtlCol="0">
              <a:spAutoFit/>
            </a:bodyPr>
            <a:lstStyle/>
            <a:p>
              <a:r>
                <a:rPr lang="en-US" sz="900" dirty="0">
                  <a:solidFill>
                    <a:prstClr val="black"/>
                  </a:solidFill>
                  <a:latin typeface="Helvetica"/>
                </a:rPr>
                <a:t>3’</a:t>
              </a:r>
            </a:p>
          </p:txBody>
        </p:sp>
      </p:grpSp>
      <p:sp>
        <p:nvSpPr>
          <p:cNvPr id="54" name="TextBox 53"/>
          <p:cNvSpPr txBox="1"/>
          <p:nvPr/>
        </p:nvSpPr>
        <p:spPr>
          <a:xfrm>
            <a:off x="4387150" y="2539497"/>
            <a:ext cx="3385250" cy="276999"/>
          </a:xfrm>
          <a:prstGeom prst="rect">
            <a:avLst/>
          </a:prstGeom>
          <a:noFill/>
        </p:spPr>
        <p:txBody>
          <a:bodyPr wrap="square" rtlCol="0">
            <a:spAutoFit/>
          </a:bodyPr>
          <a:lstStyle/>
          <a:p>
            <a:r>
              <a:rPr lang="en-US" sz="1200" b="1" dirty="0">
                <a:solidFill>
                  <a:prstClr val="black"/>
                </a:solidFill>
                <a:latin typeface="Lucida Console"/>
              </a:rPr>
              <a:t>G T C T T G G G C T A G C G </a:t>
            </a:r>
            <a:r>
              <a:rPr lang="en-US" sz="1200" b="1" dirty="0">
                <a:solidFill>
                  <a:srgbClr val="0000FF"/>
                </a:solidFill>
                <a:latin typeface="Lucida Console"/>
              </a:rPr>
              <a:t>C</a:t>
            </a:r>
          </a:p>
        </p:txBody>
      </p:sp>
      <p:sp>
        <p:nvSpPr>
          <p:cNvPr id="98" name="TextBox 97"/>
          <p:cNvSpPr txBox="1"/>
          <p:nvPr/>
        </p:nvSpPr>
        <p:spPr>
          <a:xfrm>
            <a:off x="2197163" y="2435621"/>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4" name="Group 96"/>
          <p:cNvGrpSpPr/>
          <p:nvPr/>
        </p:nvGrpSpPr>
        <p:grpSpPr>
          <a:xfrm>
            <a:off x="2372617" y="2539499"/>
            <a:ext cx="4056276" cy="278190"/>
            <a:chOff x="1666499" y="1905000"/>
            <a:chExt cx="5408368" cy="370920"/>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109" name="Straight Connector 108"/>
          <p:cNvCxnSpPr/>
          <p:nvPr/>
        </p:nvCxnSpPr>
        <p:spPr>
          <a:xfrm>
            <a:off x="4428299" y="2539496"/>
            <a:ext cx="275234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9"/>
          <p:cNvGrpSpPr/>
          <p:nvPr/>
        </p:nvGrpSpPr>
        <p:grpSpPr>
          <a:xfrm>
            <a:off x="2197162" y="1961226"/>
            <a:ext cx="5575238" cy="382065"/>
            <a:chOff x="1405550" y="2614964"/>
            <a:chExt cx="7433650" cy="509420"/>
          </a:xfrm>
        </p:grpSpPr>
        <p:sp>
          <p:nvSpPr>
            <p:cNvPr id="31" name="TextBox 30"/>
            <p:cNvSpPr txBox="1"/>
            <p:nvPr/>
          </p:nvSpPr>
          <p:spPr>
            <a:xfrm>
              <a:off x="4325534" y="2753464"/>
              <a:ext cx="4513666" cy="369332"/>
            </a:xfrm>
            <a:prstGeom prst="rect">
              <a:avLst/>
            </a:prstGeom>
            <a:noFill/>
          </p:spPr>
          <p:txBody>
            <a:bodyPr wrap="square" rtlCol="0">
              <a:spAutoFit/>
            </a:bodyPr>
            <a:lstStyle/>
            <a:p>
              <a:r>
                <a:rPr lang="en-US" sz="1200" b="1" dirty="0">
                  <a:solidFill>
                    <a:prstClr val="black"/>
                  </a:solidFill>
                  <a:latin typeface="Lucida Console"/>
                </a:rPr>
                <a:t>G T C T T G G G C </a:t>
              </a:r>
              <a:r>
                <a:rPr lang="en-US" sz="1200" b="1" dirty="0">
                  <a:solidFill>
                    <a:srgbClr val="FF0000"/>
                  </a:solidFill>
                  <a:latin typeface="Lucida Console"/>
                </a:rPr>
                <a:t>T</a:t>
              </a:r>
            </a:p>
          </p:txBody>
        </p:sp>
        <p:grpSp>
          <p:nvGrpSpPr>
            <p:cNvPr id="6" name="Group 17"/>
            <p:cNvGrpSpPr/>
            <p:nvPr/>
          </p:nvGrpSpPr>
          <p:grpSpPr>
            <a:xfrm>
              <a:off x="1405550" y="2614964"/>
              <a:ext cx="5642307" cy="509420"/>
              <a:chOff x="1405550" y="2614964"/>
              <a:chExt cx="5642307" cy="509420"/>
            </a:xfrm>
          </p:grpSpPr>
          <p:sp>
            <p:nvSpPr>
              <p:cNvPr id="33" name="TextBox 32"/>
              <p:cNvSpPr txBox="1"/>
              <p:nvPr/>
            </p:nvSpPr>
            <p:spPr>
              <a:xfrm>
                <a:off x="1405550" y="2614964"/>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7" name="Group 96"/>
              <p:cNvGrpSpPr/>
              <p:nvPr/>
            </p:nvGrpSpPr>
            <p:grpSpPr>
              <a:xfrm>
                <a:off x="1639489" y="2753464"/>
                <a:ext cx="5408368" cy="370920"/>
                <a:chOff x="1666499" y="1905000"/>
                <a:chExt cx="5408368" cy="370920"/>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7457592" y="2053556"/>
            <a:ext cx="680568" cy="253916"/>
          </a:xfrm>
          <a:prstGeom prst="rect">
            <a:avLst/>
          </a:prstGeom>
          <a:noFill/>
        </p:spPr>
        <p:txBody>
          <a:bodyPr wrap="square" rtlCol="0">
            <a:spAutoFit/>
          </a:bodyPr>
          <a:lstStyle/>
          <a:p>
            <a:r>
              <a:rPr lang="en-US" sz="1050" dirty="0">
                <a:solidFill>
                  <a:srgbClr val="FF0000"/>
                </a:solidFill>
                <a:latin typeface="Lucida Console"/>
              </a:rPr>
              <a:t>21 bp</a:t>
            </a:r>
          </a:p>
        </p:txBody>
      </p:sp>
      <p:sp>
        <p:nvSpPr>
          <p:cNvPr id="23" name="TextBox 22"/>
          <p:cNvSpPr txBox="1"/>
          <p:nvPr/>
        </p:nvSpPr>
        <p:spPr>
          <a:xfrm>
            <a:off x="7457592" y="2527954"/>
            <a:ext cx="680568" cy="253916"/>
          </a:xfrm>
          <a:prstGeom prst="rect">
            <a:avLst/>
          </a:prstGeom>
          <a:noFill/>
        </p:spPr>
        <p:txBody>
          <a:bodyPr wrap="square" rtlCol="0">
            <a:spAutoFit/>
          </a:bodyPr>
          <a:lstStyle/>
          <a:p>
            <a:r>
              <a:rPr lang="en-US" sz="1050" dirty="0">
                <a:solidFill>
                  <a:srgbClr val="0000FF"/>
                </a:solidFill>
                <a:latin typeface="Lucida Console"/>
              </a:rPr>
              <a:t>26 bp</a:t>
            </a:r>
          </a:p>
        </p:txBody>
      </p:sp>
      <p:grpSp>
        <p:nvGrpSpPr>
          <p:cNvPr id="8" name="Group 105"/>
          <p:cNvGrpSpPr/>
          <p:nvPr/>
        </p:nvGrpSpPr>
        <p:grpSpPr>
          <a:xfrm>
            <a:off x="2197163" y="1098201"/>
            <a:ext cx="4231730" cy="497482"/>
            <a:chOff x="1432560" y="2030187"/>
            <a:chExt cx="5642307" cy="663309"/>
          </a:xfrm>
        </p:grpSpPr>
        <p:sp>
          <p:nvSpPr>
            <p:cNvPr id="25" name="TextBox 24"/>
            <p:cNvSpPr txBox="1"/>
            <p:nvPr/>
          </p:nvSpPr>
          <p:spPr>
            <a:xfrm>
              <a:off x="1432560" y="2184076"/>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9" name="Group 104"/>
            <p:cNvGrpSpPr/>
            <p:nvPr/>
          </p:nvGrpSpPr>
          <p:grpSpPr>
            <a:xfrm>
              <a:off x="1666499" y="2030187"/>
              <a:ext cx="5408368" cy="663309"/>
              <a:chOff x="1666499" y="2030187"/>
              <a:chExt cx="5408368" cy="663309"/>
            </a:xfrm>
          </p:grpSpPr>
          <p:grpSp>
            <p:nvGrpSpPr>
              <p:cNvPr id="10" name="Group 96"/>
              <p:cNvGrpSpPr/>
              <p:nvPr/>
            </p:nvGrpSpPr>
            <p:grpSpPr>
              <a:xfrm>
                <a:off x="1666499" y="2322576"/>
                <a:ext cx="5408368" cy="370920"/>
                <a:chOff x="1666499" y="1905000"/>
                <a:chExt cx="5408368" cy="370920"/>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28" name="TextBox 27"/>
              <p:cNvSpPr txBox="1"/>
              <p:nvPr/>
            </p:nvSpPr>
            <p:spPr>
              <a:xfrm>
                <a:off x="2590799" y="2030187"/>
                <a:ext cx="843196" cy="338554"/>
              </a:xfrm>
              <a:prstGeom prst="rect">
                <a:avLst/>
              </a:prstGeom>
              <a:noFill/>
            </p:spPr>
            <p:txBody>
              <a:bodyPr wrap="square" rtlCol="0">
                <a:spAutoFit/>
              </a:bodyPr>
              <a:lstStyle/>
              <a:p>
                <a:r>
                  <a:rPr lang="en-US" sz="1050" dirty="0">
                    <a:solidFill>
                      <a:prstClr val="black"/>
                    </a:solidFill>
                    <a:latin typeface="Gill Sans MT"/>
                  </a:rPr>
                  <a:t>Primer</a:t>
                </a:r>
              </a:p>
            </p:txBody>
          </p:sp>
        </p:grpSp>
      </p:grpSp>
      <p:sp>
        <p:nvSpPr>
          <p:cNvPr id="32" name="TextBox 31"/>
          <p:cNvSpPr txBox="1"/>
          <p:nvPr/>
        </p:nvSpPr>
        <p:spPr>
          <a:xfrm>
            <a:off x="4387150" y="1317493"/>
            <a:ext cx="3385250" cy="276999"/>
          </a:xfrm>
          <a:prstGeom prst="rect">
            <a:avLst/>
          </a:prstGeom>
          <a:noFill/>
        </p:spPr>
        <p:txBody>
          <a:bodyPr wrap="square" rtlCol="0">
            <a:spAutoFit/>
          </a:bodyPr>
          <a:lstStyle/>
          <a:p>
            <a:r>
              <a:rPr lang="en-US" sz="1200" b="1" dirty="0">
                <a:solidFill>
                  <a:prstClr val="black"/>
                </a:solidFill>
                <a:latin typeface="Lucida Console"/>
              </a:rPr>
              <a:t>G T C T T G G G C T </a:t>
            </a:r>
            <a:r>
              <a:rPr lang="en-US" sz="1200" b="1" dirty="0">
                <a:solidFill>
                  <a:srgbClr val="00FF00"/>
                </a:solidFill>
                <a:latin typeface="Lucida Console"/>
              </a:rPr>
              <a:t>A</a:t>
            </a:r>
          </a:p>
        </p:txBody>
      </p:sp>
      <p:cxnSp>
        <p:nvCxnSpPr>
          <p:cNvPr id="34" name="Straight Connector 33"/>
          <p:cNvCxnSpPr/>
          <p:nvPr/>
        </p:nvCxnSpPr>
        <p:spPr>
          <a:xfrm>
            <a:off x="4428299" y="1317492"/>
            <a:ext cx="200059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907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childTnLst>
                                </p:cTn>
                              </p:par>
                              <p:par>
                                <p:cTn id="14" presetID="12" presetClass="entr" presetSubtype="8"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slide(fromLeft)">
                                      <p:cBhvr>
                                        <p:cTn id="1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587327"/>
          </a:xfrm>
        </p:spPr>
        <p:txBody>
          <a:bodyPr>
            <a:normAutofit fontScale="90000"/>
          </a:bodyPr>
          <a:lstStyle/>
          <a:p>
            <a:r>
              <a:rPr lang="en-US" dirty="0"/>
              <a:t>Sanger Sequencing</a:t>
            </a:r>
          </a:p>
        </p:txBody>
      </p:sp>
      <p:grpSp>
        <p:nvGrpSpPr>
          <p:cNvPr id="3" name="Group 84"/>
          <p:cNvGrpSpPr/>
          <p:nvPr/>
        </p:nvGrpSpPr>
        <p:grpSpPr>
          <a:xfrm>
            <a:off x="2197163" y="1486824"/>
            <a:ext cx="5273234" cy="382064"/>
            <a:chOff x="1432560" y="4267200"/>
            <a:chExt cx="7030979" cy="509418"/>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69331"/>
            </a:xfrm>
            <a:prstGeom prst="rect">
              <a:avLst/>
            </a:prstGeom>
            <a:noFill/>
          </p:spPr>
          <p:txBody>
            <a:bodyPr wrap="square" rtlCol="0">
              <a:spAutoFit/>
            </a:bodyPr>
            <a:lstStyle/>
            <a:p>
              <a:r>
                <a:rPr lang="en-US" sz="12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307776"/>
            </a:xfrm>
            <a:prstGeom prst="rect">
              <a:avLst/>
            </a:prstGeom>
            <a:noFill/>
          </p:spPr>
          <p:txBody>
            <a:bodyPr wrap="square" rtlCol="0">
              <a:spAutoFit/>
            </a:bodyPr>
            <a:lstStyle/>
            <a:p>
              <a:r>
                <a:rPr lang="en-US" sz="900" dirty="0">
                  <a:solidFill>
                    <a:prstClr val="black"/>
                  </a:solidFill>
                  <a:latin typeface="Helvetica"/>
                </a:rPr>
                <a:t>5’</a:t>
              </a:r>
            </a:p>
          </p:txBody>
        </p:sp>
        <p:sp>
          <p:nvSpPr>
            <p:cNvPr id="70" name="TextBox 69"/>
            <p:cNvSpPr txBox="1"/>
            <p:nvPr/>
          </p:nvSpPr>
          <p:spPr>
            <a:xfrm>
              <a:off x="1432560" y="4468842"/>
              <a:ext cx="386339" cy="307776"/>
            </a:xfrm>
            <a:prstGeom prst="rect">
              <a:avLst/>
            </a:prstGeom>
            <a:noFill/>
          </p:spPr>
          <p:txBody>
            <a:bodyPr wrap="square" rtlCol="0">
              <a:spAutoFit/>
            </a:bodyPr>
            <a:lstStyle/>
            <a:p>
              <a:r>
                <a:rPr lang="en-US" sz="900" dirty="0">
                  <a:solidFill>
                    <a:prstClr val="black"/>
                  </a:solidFill>
                  <a:latin typeface="Helvetica"/>
                </a:rPr>
                <a:t>3’</a:t>
              </a:r>
            </a:p>
          </p:txBody>
        </p:sp>
      </p:grpSp>
      <p:sp>
        <p:nvSpPr>
          <p:cNvPr id="54" name="TextBox 53"/>
          <p:cNvSpPr txBox="1"/>
          <p:nvPr/>
        </p:nvSpPr>
        <p:spPr>
          <a:xfrm>
            <a:off x="4387150" y="2539497"/>
            <a:ext cx="3385250" cy="276999"/>
          </a:xfrm>
          <a:prstGeom prst="rect">
            <a:avLst/>
          </a:prstGeom>
          <a:noFill/>
        </p:spPr>
        <p:txBody>
          <a:bodyPr wrap="square" rtlCol="0">
            <a:spAutoFit/>
          </a:bodyPr>
          <a:lstStyle/>
          <a:p>
            <a:r>
              <a:rPr lang="en-US" sz="1200" b="1" dirty="0">
                <a:solidFill>
                  <a:prstClr val="black"/>
                </a:solidFill>
                <a:latin typeface="Lucida Console"/>
              </a:rPr>
              <a:t>G T C T T G G G C T A G C G </a:t>
            </a:r>
            <a:r>
              <a:rPr lang="en-US" sz="1200" b="1" dirty="0">
                <a:solidFill>
                  <a:srgbClr val="0000FF"/>
                </a:solidFill>
                <a:latin typeface="Lucida Console"/>
              </a:rPr>
              <a:t>C</a:t>
            </a:r>
          </a:p>
        </p:txBody>
      </p:sp>
      <p:sp>
        <p:nvSpPr>
          <p:cNvPr id="98" name="TextBox 97"/>
          <p:cNvSpPr txBox="1"/>
          <p:nvPr/>
        </p:nvSpPr>
        <p:spPr>
          <a:xfrm>
            <a:off x="2197163" y="2435621"/>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4" name="Group 96"/>
          <p:cNvGrpSpPr/>
          <p:nvPr/>
        </p:nvGrpSpPr>
        <p:grpSpPr>
          <a:xfrm>
            <a:off x="2372617" y="2539499"/>
            <a:ext cx="4056276" cy="278190"/>
            <a:chOff x="1666499" y="1905000"/>
            <a:chExt cx="5408368" cy="370920"/>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109" name="Straight Connector 108"/>
          <p:cNvCxnSpPr/>
          <p:nvPr/>
        </p:nvCxnSpPr>
        <p:spPr>
          <a:xfrm>
            <a:off x="4428299" y="2539496"/>
            <a:ext cx="275234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9"/>
          <p:cNvGrpSpPr/>
          <p:nvPr/>
        </p:nvGrpSpPr>
        <p:grpSpPr>
          <a:xfrm>
            <a:off x="2197162" y="1961226"/>
            <a:ext cx="5575238" cy="382065"/>
            <a:chOff x="1405550" y="2614964"/>
            <a:chExt cx="7433650" cy="509420"/>
          </a:xfrm>
        </p:grpSpPr>
        <p:sp>
          <p:nvSpPr>
            <p:cNvPr id="31" name="TextBox 30"/>
            <p:cNvSpPr txBox="1"/>
            <p:nvPr/>
          </p:nvSpPr>
          <p:spPr>
            <a:xfrm>
              <a:off x="4325534" y="2753464"/>
              <a:ext cx="4513666" cy="369332"/>
            </a:xfrm>
            <a:prstGeom prst="rect">
              <a:avLst/>
            </a:prstGeom>
            <a:noFill/>
          </p:spPr>
          <p:txBody>
            <a:bodyPr wrap="square" rtlCol="0">
              <a:spAutoFit/>
            </a:bodyPr>
            <a:lstStyle/>
            <a:p>
              <a:r>
                <a:rPr lang="en-US" sz="1200" b="1" dirty="0">
                  <a:solidFill>
                    <a:prstClr val="black"/>
                  </a:solidFill>
                  <a:latin typeface="Lucida Console"/>
                </a:rPr>
                <a:t>G T C T T G G G C </a:t>
              </a:r>
              <a:r>
                <a:rPr lang="en-US" sz="1200" b="1" dirty="0">
                  <a:solidFill>
                    <a:srgbClr val="FF0000"/>
                  </a:solidFill>
                  <a:latin typeface="Lucida Console"/>
                </a:rPr>
                <a:t>T</a:t>
              </a:r>
            </a:p>
          </p:txBody>
        </p:sp>
        <p:grpSp>
          <p:nvGrpSpPr>
            <p:cNvPr id="6" name="Group 17"/>
            <p:cNvGrpSpPr/>
            <p:nvPr/>
          </p:nvGrpSpPr>
          <p:grpSpPr>
            <a:xfrm>
              <a:off x="1405550" y="2614964"/>
              <a:ext cx="5642307" cy="509420"/>
              <a:chOff x="1405550" y="2614964"/>
              <a:chExt cx="5642307" cy="509420"/>
            </a:xfrm>
          </p:grpSpPr>
          <p:sp>
            <p:nvSpPr>
              <p:cNvPr id="33" name="TextBox 32"/>
              <p:cNvSpPr txBox="1"/>
              <p:nvPr/>
            </p:nvSpPr>
            <p:spPr>
              <a:xfrm>
                <a:off x="1405550" y="2614964"/>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7" name="Group 96"/>
              <p:cNvGrpSpPr/>
              <p:nvPr/>
            </p:nvGrpSpPr>
            <p:grpSpPr>
              <a:xfrm>
                <a:off x="1639489" y="2753464"/>
                <a:ext cx="5408368" cy="370920"/>
                <a:chOff x="1666499" y="1905000"/>
                <a:chExt cx="5408368" cy="370920"/>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7457592" y="2053556"/>
            <a:ext cx="680568" cy="253916"/>
          </a:xfrm>
          <a:prstGeom prst="rect">
            <a:avLst/>
          </a:prstGeom>
          <a:noFill/>
        </p:spPr>
        <p:txBody>
          <a:bodyPr wrap="square" rtlCol="0">
            <a:spAutoFit/>
          </a:bodyPr>
          <a:lstStyle/>
          <a:p>
            <a:r>
              <a:rPr lang="en-US" sz="1050" dirty="0">
                <a:solidFill>
                  <a:srgbClr val="FF0000"/>
                </a:solidFill>
                <a:latin typeface="Lucida Console"/>
              </a:rPr>
              <a:t>21 bp</a:t>
            </a:r>
          </a:p>
        </p:txBody>
      </p:sp>
      <p:sp>
        <p:nvSpPr>
          <p:cNvPr id="23" name="TextBox 22"/>
          <p:cNvSpPr txBox="1"/>
          <p:nvPr/>
        </p:nvSpPr>
        <p:spPr>
          <a:xfrm>
            <a:off x="7457592" y="2527954"/>
            <a:ext cx="782168" cy="253916"/>
          </a:xfrm>
          <a:prstGeom prst="rect">
            <a:avLst/>
          </a:prstGeom>
          <a:noFill/>
        </p:spPr>
        <p:txBody>
          <a:bodyPr wrap="square" rtlCol="0">
            <a:spAutoFit/>
          </a:bodyPr>
          <a:lstStyle/>
          <a:p>
            <a:r>
              <a:rPr lang="en-US" sz="1050" dirty="0">
                <a:solidFill>
                  <a:srgbClr val="0000FF"/>
                </a:solidFill>
                <a:latin typeface="Lucida Console"/>
              </a:rPr>
              <a:t>26 bp</a:t>
            </a:r>
          </a:p>
        </p:txBody>
      </p:sp>
      <p:sp>
        <p:nvSpPr>
          <p:cNvPr id="25" name="TextBox 24"/>
          <p:cNvSpPr txBox="1"/>
          <p:nvPr/>
        </p:nvSpPr>
        <p:spPr>
          <a:xfrm>
            <a:off x="2197163" y="2910020"/>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8" name="Group 96"/>
          <p:cNvGrpSpPr/>
          <p:nvPr/>
        </p:nvGrpSpPr>
        <p:grpSpPr>
          <a:xfrm>
            <a:off x="2372617" y="3013897"/>
            <a:ext cx="4056276" cy="278190"/>
            <a:chOff x="1666499" y="1905000"/>
            <a:chExt cx="5408368" cy="370920"/>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32" name="TextBox 31"/>
          <p:cNvSpPr txBox="1"/>
          <p:nvPr/>
        </p:nvSpPr>
        <p:spPr>
          <a:xfrm>
            <a:off x="4387150" y="3013895"/>
            <a:ext cx="3385250" cy="276999"/>
          </a:xfrm>
          <a:prstGeom prst="rect">
            <a:avLst/>
          </a:prstGeom>
          <a:noFill/>
        </p:spPr>
        <p:txBody>
          <a:bodyPr wrap="square" rtlCol="0">
            <a:spAutoFit/>
          </a:bodyPr>
          <a:lstStyle/>
          <a:p>
            <a:r>
              <a:rPr lang="en-US" sz="1200" b="1" dirty="0">
                <a:solidFill>
                  <a:prstClr val="black"/>
                </a:solidFill>
                <a:latin typeface="Lucida Console"/>
              </a:rPr>
              <a:t>G T C T T G G G C T </a:t>
            </a:r>
            <a:r>
              <a:rPr lang="en-US" sz="1200" b="1" dirty="0">
                <a:solidFill>
                  <a:srgbClr val="00FF00"/>
                </a:solidFill>
                <a:latin typeface="Lucida Console"/>
              </a:rPr>
              <a:t>A</a:t>
            </a:r>
          </a:p>
        </p:txBody>
      </p:sp>
      <p:cxnSp>
        <p:nvCxnSpPr>
          <p:cNvPr id="34" name="Straight Connector 33"/>
          <p:cNvCxnSpPr/>
          <p:nvPr/>
        </p:nvCxnSpPr>
        <p:spPr>
          <a:xfrm>
            <a:off x="4428299" y="3013895"/>
            <a:ext cx="200059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457592" y="3002352"/>
            <a:ext cx="680568" cy="253916"/>
          </a:xfrm>
          <a:prstGeom prst="rect">
            <a:avLst/>
          </a:prstGeom>
          <a:noFill/>
        </p:spPr>
        <p:txBody>
          <a:bodyPr wrap="square" rtlCol="0">
            <a:spAutoFit/>
          </a:bodyPr>
          <a:lstStyle/>
          <a:p>
            <a:r>
              <a:rPr lang="en-US" sz="1050" dirty="0">
                <a:solidFill>
                  <a:srgbClr val="00FF00"/>
                </a:solidFill>
                <a:latin typeface="Lucida Console"/>
              </a:rPr>
              <a:t>22 bp</a:t>
            </a:r>
          </a:p>
        </p:txBody>
      </p:sp>
      <p:grpSp>
        <p:nvGrpSpPr>
          <p:cNvPr id="9" name="Group 105"/>
          <p:cNvGrpSpPr/>
          <p:nvPr/>
        </p:nvGrpSpPr>
        <p:grpSpPr>
          <a:xfrm>
            <a:off x="2197163" y="1098201"/>
            <a:ext cx="4231730" cy="497482"/>
            <a:chOff x="1432560" y="2030187"/>
            <a:chExt cx="5642307" cy="663309"/>
          </a:xfrm>
        </p:grpSpPr>
        <p:sp>
          <p:nvSpPr>
            <p:cNvPr id="42" name="TextBox 41"/>
            <p:cNvSpPr txBox="1"/>
            <p:nvPr/>
          </p:nvSpPr>
          <p:spPr>
            <a:xfrm>
              <a:off x="1432560" y="2184076"/>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10" name="Group 104"/>
            <p:cNvGrpSpPr/>
            <p:nvPr/>
          </p:nvGrpSpPr>
          <p:grpSpPr>
            <a:xfrm>
              <a:off x="1666499" y="2030187"/>
              <a:ext cx="5408368" cy="663309"/>
              <a:chOff x="1666499" y="2030187"/>
              <a:chExt cx="5408368" cy="663309"/>
            </a:xfrm>
          </p:grpSpPr>
          <p:grpSp>
            <p:nvGrpSpPr>
              <p:cNvPr id="11" name="Group 96"/>
              <p:cNvGrpSpPr/>
              <p:nvPr/>
            </p:nvGrpSpPr>
            <p:grpSpPr>
              <a:xfrm>
                <a:off x="1666499" y="2322576"/>
                <a:ext cx="5408368" cy="370920"/>
                <a:chOff x="1666499" y="1905000"/>
                <a:chExt cx="5408368" cy="370920"/>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45" name="TextBox 44"/>
              <p:cNvSpPr txBox="1"/>
              <p:nvPr/>
            </p:nvSpPr>
            <p:spPr>
              <a:xfrm>
                <a:off x="2590799" y="2030187"/>
                <a:ext cx="802556" cy="338554"/>
              </a:xfrm>
              <a:prstGeom prst="rect">
                <a:avLst/>
              </a:prstGeom>
              <a:noFill/>
            </p:spPr>
            <p:txBody>
              <a:bodyPr wrap="square" rtlCol="0">
                <a:spAutoFit/>
              </a:bodyPr>
              <a:lstStyle/>
              <a:p>
                <a:r>
                  <a:rPr lang="en-US" sz="1050" dirty="0">
                    <a:solidFill>
                      <a:prstClr val="black"/>
                    </a:solidFill>
                    <a:latin typeface="Gill Sans MT"/>
                  </a:rPr>
                  <a:t>Primer</a:t>
                </a:r>
              </a:p>
            </p:txBody>
          </p:sp>
        </p:grpSp>
      </p:grpSp>
      <p:sp>
        <p:nvSpPr>
          <p:cNvPr id="48" name="TextBox 47"/>
          <p:cNvSpPr txBox="1"/>
          <p:nvPr/>
        </p:nvSpPr>
        <p:spPr>
          <a:xfrm>
            <a:off x="4387150" y="1317493"/>
            <a:ext cx="3385250" cy="276999"/>
          </a:xfrm>
          <a:prstGeom prst="rect">
            <a:avLst/>
          </a:prstGeom>
          <a:noFill/>
        </p:spPr>
        <p:txBody>
          <a:bodyPr wrap="square" rtlCol="0">
            <a:spAutoFit/>
          </a:bodyPr>
          <a:lstStyle/>
          <a:p>
            <a:r>
              <a:rPr lang="en-US" sz="1200" b="1" dirty="0">
                <a:solidFill>
                  <a:srgbClr val="E5E500"/>
                </a:solidFill>
                <a:latin typeface="Lucida Console"/>
              </a:rPr>
              <a:t>G</a:t>
            </a:r>
          </a:p>
        </p:txBody>
      </p:sp>
      <p:cxnSp>
        <p:nvCxnSpPr>
          <p:cNvPr id="49" name="Straight Connector 48"/>
          <p:cNvCxnSpPr/>
          <p:nvPr/>
        </p:nvCxnSpPr>
        <p:spPr>
          <a:xfrm>
            <a:off x="4428298" y="1317492"/>
            <a:ext cx="143702"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869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48"/>
                                        </p:tgtEl>
                                        <p:attrNameLst>
                                          <p:attrName>style.visibility</p:attrName>
                                        </p:attrNameLst>
                                      </p:cBhvr>
                                      <p:to>
                                        <p:strVal val="visible"/>
                                      </p:to>
                                    </p:set>
                                    <p:animEffect transition="in" filter="fade">
                                      <p:cBhvr>
                                        <p:cTn id="13" dur="1000"/>
                                        <p:tgtEl>
                                          <p:spTgt spid="48"/>
                                        </p:tgtEl>
                                      </p:cBhvr>
                                    </p:animEffect>
                                  </p:childTnLst>
                                </p:cTn>
                              </p:par>
                              <p:par>
                                <p:cTn id="14" presetID="12" presetClass="entr" presetSubtype="8"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slide(fromLeft)">
                                      <p:cBhvr>
                                        <p:cTn id="16"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587327"/>
          </a:xfrm>
        </p:spPr>
        <p:txBody>
          <a:bodyPr>
            <a:normAutofit fontScale="90000"/>
          </a:bodyPr>
          <a:lstStyle/>
          <a:p>
            <a:r>
              <a:rPr lang="en-US" dirty="0"/>
              <a:t>Sanger Sequencing</a:t>
            </a:r>
          </a:p>
        </p:txBody>
      </p:sp>
      <p:grpSp>
        <p:nvGrpSpPr>
          <p:cNvPr id="3" name="Group 84"/>
          <p:cNvGrpSpPr/>
          <p:nvPr/>
        </p:nvGrpSpPr>
        <p:grpSpPr>
          <a:xfrm>
            <a:off x="2197163" y="1486824"/>
            <a:ext cx="5273234" cy="382064"/>
            <a:chOff x="1432560" y="4267200"/>
            <a:chExt cx="7030979" cy="509418"/>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69331"/>
            </a:xfrm>
            <a:prstGeom prst="rect">
              <a:avLst/>
            </a:prstGeom>
            <a:noFill/>
          </p:spPr>
          <p:txBody>
            <a:bodyPr wrap="square" rtlCol="0">
              <a:spAutoFit/>
            </a:bodyPr>
            <a:lstStyle/>
            <a:p>
              <a:r>
                <a:rPr lang="en-US" sz="12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307776"/>
            </a:xfrm>
            <a:prstGeom prst="rect">
              <a:avLst/>
            </a:prstGeom>
            <a:noFill/>
          </p:spPr>
          <p:txBody>
            <a:bodyPr wrap="square" rtlCol="0">
              <a:spAutoFit/>
            </a:bodyPr>
            <a:lstStyle/>
            <a:p>
              <a:r>
                <a:rPr lang="en-US" sz="900" dirty="0">
                  <a:solidFill>
                    <a:prstClr val="black"/>
                  </a:solidFill>
                  <a:latin typeface="Helvetica"/>
                </a:rPr>
                <a:t>5’</a:t>
              </a:r>
            </a:p>
          </p:txBody>
        </p:sp>
        <p:sp>
          <p:nvSpPr>
            <p:cNvPr id="70" name="TextBox 69"/>
            <p:cNvSpPr txBox="1"/>
            <p:nvPr/>
          </p:nvSpPr>
          <p:spPr>
            <a:xfrm>
              <a:off x="1432560" y="4468842"/>
              <a:ext cx="386339" cy="307776"/>
            </a:xfrm>
            <a:prstGeom prst="rect">
              <a:avLst/>
            </a:prstGeom>
            <a:noFill/>
          </p:spPr>
          <p:txBody>
            <a:bodyPr wrap="square" rtlCol="0">
              <a:spAutoFit/>
            </a:bodyPr>
            <a:lstStyle/>
            <a:p>
              <a:r>
                <a:rPr lang="en-US" sz="900" dirty="0">
                  <a:solidFill>
                    <a:prstClr val="black"/>
                  </a:solidFill>
                  <a:latin typeface="Helvetica"/>
                </a:rPr>
                <a:t>3’</a:t>
              </a:r>
            </a:p>
          </p:txBody>
        </p:sp>
      </p:grpSp>
      <p:sp>
        <p:nvSpPr>
          <p:cNvPr id="54" name="TextBox 53"/>
          <p:cNvSpPr txBox="1"/>
          <p:nvPr/>
        </p:nvSpPr>
        <p:spPr>
          <a:xfrm>
            <a:off x="4387150" y="2539497"/>
            <a:ext cx="3385250" cy="276999"/>
          </a:xfrm>
          <a:prstGeom prst="rect">
            <a:avLst/>
          </a:prstGeom>
          <a:noFill/>
        </p:spPr>
        <p:txBody>
          <a:bodyPr wrap="square" rtlCol="0">
            <a:spAutoFit/>
          </a:bodyPr>
          <a:lstStyle/>
          <a:p>
            <a:r>
              <a:rPr lang="en-US" sz="1200" b="1" dirty="0">
                <a:solidFill>
                  <a:prstClr val="black"/>
                </a:solidFill>
                <a:latin typeface="Lucida Console"/>
              </a:rPr>
              <a:t>G T C T T G G G C T A G C G </a:t>
            </a:r>
            <a:r>
              <a:rPr lang="en-US" sz="1200" b="1" dirty="0">
                <a:solidFill>
                  <a:srgbClr val="0000FF"/>
                </a:solidFill>
                <a:latin typeface="Lucida Console"/>
              </a:rPr>
              <a:t>C</a:t>
            </a:r>
          </a:p>
        </p:txBody>
      </p:sp>
      <p:sp>
        <p:nvSpPr>
          <p:cNvPr id="98" name="TextBox 97"/>
          <p:cNvSpPr txBox="1"/>
          <p:nvPr/>
        </p:nvSpPr>
        <p:spPr>
          <a:xfrm>
            <a:off x="2197163" y="2435621"/>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4" name="Group 96"/>
          <p:cNvGrpSpPr/>
          <p:nvPr/>
        </p:nvGrpSpPr>
        <p:grpSpPr>
          <a:xfrm>
            <a:off x="2372617" y="2539499"/>
            <a:ext cx="4056276" cy="278190"/>
            <a:chOff x="1666499" y="1905000"/>
            <a:chExt cx="5408368" cy="370920"/>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109" name="Straight Connector 108"/>
          <p:cNvCxnSpPr/>
          <p:nvPr/>
        </p:nvCxnSpPr>
        <p:spPr>
          <a:xfrm>
            <a:off x="4428299" y="2539496"/>
            <a:ext cx="275234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9"/>
          <p:cNvGrpSpPr/>
          <p:nvPr/>
        </p:nvGrpSpPr>
        <p:grpSpPr>
          <a:xfrm>
            <a:off x="2197162" y="1961226"/>
            <a:ext cx="5575238" cy="382065"/>
            <a:chOff x="1405550" y="2614964"/>
            <a:chExt cx="7433650" cy="509420"/>
          </a:xfrm>
        </p:grpSpPr>
        <p:sp>
          <p:nvSpPr>
            <p:cNvPr id="31" name="TextBox 30"/>
            <p:cNvSpPr txBox="1"/>
            <p:nvPr/>
          </p:nvSpPr>
          <p:spPr>
            <a:xfrm>
              <a:off x="4325534" y="2753464"/>
              <a:ext cx="4513666" cy="369332"/>
            </a:xfrm>
            <a:prstGeom prst="rect">
              <a:avLst/>
            </a:prstGeom>
            <a:noFill/>
          </p:spPr>
          <p:txBody>
            <a:bodyPr wrap="square" rtlCol="0">
              <a:spAutoFit/>
            </a:bodyPr>
            <a:lstStyle/>
            <a:p>
              <a:r>
                <a:rPr lang="en-US" sz="1200" b="1" dirty="0">
                  <a:solidFill>
                    <a:prstClr val="black"/>
                  </a:solidFill>
                  <a:latin typeface="Lucida Console"/>
                </a:rPr>
                <a:t>G T C T T G G G C </a:t>
              </a:r>
              <a:r>
                <a:rPr lang="en-US" sz="1200" b="1" dirty="0">
                  <a:solidFill>
                    <a:srgbClr val="FF0000"/>
                  </a:solidFill>
                  <a:latin typeface="Lucida Console"/>
                </a:rPr>
                <a:t>T</a:t>
              </a:r>
            </a:p>
          </p:txBody>
        </p:sp>
        <p:grpSp>
          <p:nvGrpSpPr>
            <p:cNvPr id="6" name="Group 17"/>
            <p:cNvGrpSpPr/>
            <p:nvPr/>
          </p:nvGrpSpPr>
          <p:grpSpPr>
            <a:xfrm>
              <a:off x="1405550" y="2614964"/>
              <a:ext cx="5642307" cy="509420"/>
              <a:chOff x="1405550" y="2614964"/>
              <a:chExt cx="5642307" cy="509420"/>
            </a:xfrm>
          </p:grpSpPr>
          <p:sp>
            <p:nvSpPr>
              <p:cNvPr id="33" name="TextBox 32"/>
              <p:cNvSpPr txBox="1"/>
              <p:nvPr/>
            </p:nvSpPr>
            <p:spPr>
              <a:xfrm>
                <a:off x="1405550" y="2614964"/>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7" name="Group 96"/>
              <p:cNvGrpSpPr/>
              <p:nvPr/>
            </p:nvGrpSpPr>
            <p:grpSpPr>
              <a:xfrm>
                <a:off x="1639489" y="2753464"/>
                <a:ext cx="5408368" cy="370920"/>
                <a:chOff x="1666499" y="1905000"/>
                <a:chExt cx="5408368" cy="370920"/>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7457592" y="2053556"/>
            <a:ext cx="629768" cy="253916"/>
          </a:xfrm>
          <a:prstGeom prst="rect">
            <a:avLst/>
          </a:prstGeom>
          <a:noFill/>
        </p:spPr>
        <p:txBody>
          <a:bodyPr wrap="square" rtlCol="0">
            <a:spAutoFit/>
          </a:bodyPr>
          <a:lstStyle/>
          <a:p>
            <a:r>
              <a:rPr lang="en-US" sz="1050" dirty="0">
                <a:solidFill>
                  <a:srgbClr val="FF0000"/>
                </a:solidFill>
                <a:latin typeface="Lucida Console"/>
              </a:rPr>
              <a:t>21 bp</a:t>
            </a:r>
          </a:p>
        </p:txBody>
      </p:sp>
      <p:sp>
        <p:nvSpPr>
          <p:cNvPr id="23" name="TextBox 22"/>
          <p:cNvSpPr txBox="1"/>
          <p:nvPr/>
        </p:nvSpPr>
        <p:spPr>
          <a:xfrm>
            <a:off x="7457592" y="2527954"/>
            <a:ext cx="629768" cy="253916"/>
          </a:xfrm>
          <a:prstGeom prst="rect">
            <a:avLst/>
          </a:prstGeom>
          <a:noFill/>
        </p:spPr>
        <p:txBody>
          <a:bodyPr wrap="square" rtlCol="0">
            <a:spAutoFit/>
          </a:bodyPr>
          <a:lstStyle/>
          <a:p>
            <a:r>
              <a:rPr lang="en-US" sz="1050" dirty="0">
                <a:solidFill>
                  <a:srgbClr val="0000FF"/>
                </a:solidFill>
                <a:latin typeface="Lucida Console"/>
              </a:rPr>
              <a:t>26 bp</a:t>
            </a:r>
          </a:p>
        </p:txBody>
      </p:sp>
      <p:sp>
        <p:nvSpPr>
          <p:cNvPr id="25" name="TextBox 24"/>
          <p:cNvSpPr txBox="1"/>
          <p:nvPr/>
        </p:nvSpPr>
        <p:spPr>
          <a:xfrm>
            <a:off x="2197163" y="2910020"/>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8" name="Group 96"/>
          <p:cNvGrpSpPr/>
          <p:nvPr/>
        </p:nvGrpSpPr>
        <p:grpSpPr>
          <a:xfrm>
            <a:off x="2372617" y="3013897"/>
            <a:ext cx="4056276" cy="278190"/>
            <a:chOff x="1666499" y="1905000"/>
            <a:chExt cx="5408368" cy="370920"/>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32" name="TextBox 31"/>
          <p:cNvSpPr txBox="1"/>
          <p:nvPr/>
        </p:nvSpPr>
        <p:spPr>
          <a:xfrm>
            <a:off x="4387150" y="3013895"/>
            <a:ext cx="3385250" cy="276999"/>
          </a:xfrm>
          <a:prstGeom prst="rect">
            <a:avLst/>
          </a:prstGeom>
          <a:noFill/>
        </p:spPr>
        <p:txBody>
          <a:bodyPr wrap="square" rtlCol="0">
            <a:spAutoFit/>
          </a:bodyPr>
          <a:lstStyle/>
          <a:p>
            <a:r>
              <a:rPr lang="en-US" sz="1200" b="1" dirty="0">
                <a:solidFill>
                  <a:prstClr val="black"/>
                </a:solidFill>
                <a:latin typeface="Lucida Console"/>
              </a:rPr>
              <a:t>G T C T T G G G C T </a:t>
            </a:r>
            <a:r>
              <a:rPr lang="en-US" sz="1200" b="1" dirty="0">
                <a:solidFill>
                  <a:srgbClr val="00FF00"/>
                </a:solidFill>
                <a:latin typeface="Lucida Console"/>
              </a:rPr>
              <a:t>A</a:t>
            </a:r>
          </a:p>
        </p:txBody>
      </p:sp>
      <p:cxnSp>
        <p:nvCxnSpPr>
          <p:cNvPr id="34" name="Straight Connector 33"/>
          <p:cNvCxnSpPr/>
          <p:nvPr/>
        </p:nvCxnSpPr>
        <p:spPr>
          <a:xfrm>
            <a:off x="4428299" y="3013895"/>
            <a:ext cx="200059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457592" y="3002352"/>
            <a:ext cx="629768" cy="253916"/>
          </a:xfrm>
          <a:prstGeom prst="rect">
            <a:avLst/>
          </a:prstGeom>
          <a:noFill/>
        </p:spPr>
        <p:txBody>
          <a:bodyPr wrap="square" rtlCol="0">
            <a:spAutoFit/>
          </a:bodyPr>
          <a:lstStyle/>
          <a:p>
            <a:r>
              <a:rPr lang="en-US" sz="1050" dirty="0">
                <a:solidFill>
                  <a:srgbClr val="00FF00"/>
                </a:solidFill>
                <a:latin typeface="Lucida Console"/>
              </a:rPr>
              <a:t>22 bp</a:t>
            </a:r>
          </a:p>
        </p:txBody>
      </p:sp>
      <p:sp>
        <p:nvSpPr>
          <p:cNvPr id="42" name="TextBox 41"/>
          <p:cNvSpPr txBox="1"/>
          <p:nvPr/>
        </p:nvSpPr>
        <p:spPr>
          <a:xfrm>
            <a:off x="2197163" y="3348602"/>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9" name="Group 96"/>
          <p:cNvGrpSpPr/>
          <p:nvPr/>
        </p:nvGrpSpPr>
        <p:grpSpPr>
          <a:xfrm>
            <a:off x="2372617" y="3452479"/>
            <a:ext cx="4056276" cy="278190"/>
            <a:chOff x="1666499" y="1905000"/>
            <a:chExt cx="5408368" cy="370920"/>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48" name="TextBox 47"/>
          <p:cNvSpPr txBox="1"/>
          <p:nvPr/>
        </p:nvSpPr>
        <p:spPr>
          <a:xfrm>
            <a:off x="4387150" y="3452477"/>
            <a:ext cx="3385250" cy="276999"/>
          </a:xfrm>
          <a:prstGeom prst="rect">
            <a:avLst/>
          </a:prstGeom>
          <a:noFill/>
        </p:spPr>
        <p:txBody>
          <a:bodyPr wrap="square" rtlCol="0">
            <a:spAutoFit/>
          </a:bodyPr>
          <a:lstStyle/>
          <a:p>
            <a:r>
              <a:rPr lang="en-US" sz="1200" b="1" dirty="0">
                <a:solidFill>
                  <a:srgbClr val="E5E500"/>
                </a:solidFill>
                <a:latin typeface="Lucida Console"/>
              </a:rPr>
              <a:t>G</a:t>
            </a:r>
          </a:p>
        </p:txBody>
      </p:sp>
      <p:cxnSp>
        <p:nvCxnSpPr>
          <p:cNvPr id="49" name="Straight Connector 48"/>
          <p:cNvCxnSpPr/>
          <p:nvPr/>
        </p:nvCxnSpPr>
        <p:spPr>
          <a:xfrm>
            <a:off x="4428298" y="3452477"/>
            <a:ext cx="143702"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470396" y="3440934"/>
            <a:ext cx="616963" cy="253916"/>
          </a:xfrm>
          <a:prstGeom prst="rect">
            <a:avLst/>
          </a:prstGeom>
          <a:noFill/>
        </p:spPr>
        <p:txBody>
          <a:bodyPr wrap="square" rtlCol="0">
            <a:spAutoFit/>
          </a:bodyPr>
          <a:lstStyle/>
          <a:p>
            <a:r>
              <a:rPr lang="en-US" sz="1050" dirty="0">
                <a:solidFill>
                  <a:srgbClr val="E5E500"/>
                </a:solidFill>
                <a:latin typeface="Lucida Console"/>
              </a:rPr>
              <a:t>12 bp</a:t>
            </a:r>
          </a:p>
        </p:txBody>
      </p:sp>
      <p:grpSp>
        <p:nvGrpSpPr>
          <p:cNvPr id="10" name="Group 105"/>
          <p:cNvGrpSpPr/>
          <p:nvPr/>
        </p:nvGrpSpPr>
        <p:grpSpPr>
          <a:xfrm>
            <a:off x="2197163" y="1098201"/>
            <a:ext cx="4231730" cy="497482"/>
            <a:chOff x="1432560" y="2030187"/>
            <a:chExt cx="5642307" cy="663309"/>
          </a:xfrm>
        </p:grpSpPr>
        <p:sp>
          <p:nvSpPr>
            <p:cNvPr id="50" name="TextBox 49"/>
            <p:cNvSpPr txBox="1"/>
            <p:nvPr/>
          </p:nvSpPr>
          <p:spPr>
            <a:xfrm>
              <a:off x="1432560" y="2184076"/>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11" name="Group 104"/>
            <p:cNvGrpSpPr/>
            <p:nvPr/>
          </p:nvGrpSpPr>
          <p:grpSpPr>
            <a:xfrm>
              <a:off x="1666499" y="2030187"/>
              <a:ext cx="5408368" cy="663309"/>
              <a:chOff x="1666499" y="2030187"/>
              <a:chExt cx="5408368" cy="663309"/>
            </a:xfrm>
          </p:grpSpPr>
          <p:grpSp>
            <p:nvGrpSpPr>
              <p:cNvPr id="12" name="Group 96"/>
              <p:cNvGrpSpPr/>
              <p:nvPr/>
            </p:nvGrpSpPr>
            <p:grpSpPr>
              <a:xfrm>
                <a:off x="1666499" y="2322576"/>
                <a:ext cx="5408368" cy="370920"/>
                <a:chOff x="1666499" y="1905000"/>
                <a:chExt cx="5408368" cy="370920"/>
              </a:xfrm>
            </p:grpSpPr>
            <p:cxnSp>
              <p:nvCxnSpPr>
                <p:cNvPr id="55" name="Straight Connector 5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53" name="TextBox 52"/>
              <p:cNvSpPr txBox="1"/>
              <p:nvPr/>
            </p:nvSpPr>
            <p:spPr>
              <a:xfrm>
                <a:off x="2590799" y="2030187"/>
                <a:ext cx="829649" cy="338554"/>
              </a:xfrm>
              <a:prstGeom prst="rect">
                <a:avLst/>
              </a:prstGeom>
              <a:noFill/>
            </p:spPr>
            <p:txBody>
              <a:bodyPr wrap="square" rtlCol="0">
                <a:spAutoFit/>
              </a:bodyPr>
              <a:lstStyle/>
              <a:p>
                <a:r>
                  <a:rPr lang="en-US" sz="1050" dirty="0">
                    <a:solidFill>
                      <a:prstClr val="black"/>
                    </a:solidFill>
                    <a:latin typeface="Gill Sans MT"/>
                  </a:rPr>
                  <a:t>Primer</a:t>
                </a:r>
              </a:p>
            </p:txBody>
          </p:sp>
        </p:grpSp>
      </p:grpSp>
      <p:sp>
        <p:nvSpPr>
          <p:cNvPr id="57" name="TextBox 56"/>
          <p:cNvSpPr txBox="1"/>
          <p:nvPr/>
        </p:nvSpPr>
        <p:spPr>
          <a:xfrm>
            <a:off x="4387150" y="1317493"/>
            <a:ext cx="3385250" cy="276999"/>
          </a:xfrm>
          <a:prstGeom prst="rect">
            <a:avLst/>
          </a:prstGeom>
          <a:noFill/>
        </p:spPr>
        <p:txBody>
          <a:bodyPr wrap="square" rtlCol="0">
            <a:spAutoFit/>
          </a:bodyPr>
          <a:lstStyle/>
          <a:p>
            <a:r>
              <a:rPr lang="en-US" sz="1200" b="1" dirty="0">
                <a:solidFill>
                  <a:prstClr val="black"/>
                </a:solidFill>
                <a:latin typeface="Lucida Console"/>
              </a:rPr>
              <a:t>G T C T T G G G </a:t>
            </a:r>
            <a:r>
              <a:rPr lang="en-US" sz="1200" b="1" dirty="0">
                <a:solidFill>
                  <a:srgbClr val="0000FF"/>
                </a:solidFill>
                <a:latin typeface="Lucida Console"/>
              </a:rPr>
              <a:t>C</a:t>
            </a:r>
          </a:p>
        </p:txBody>
      </p:sp>
      <p:cxnSp>
        <p:nvCxnSpPr>
          <p:cNvPr id="59" name="Straight Connector 58"/>
          <p:cNvCxnSpPr>
            <a:endCxn id="57" idx="0"/>
          </p:cNvCxnSpPr>
          <p:nvPr/>
        </p:nvCxnSpPr>
        <p:spPr>
          <a:xfrm>
            <a:off x="4428299" y="1317492"/>
            <a:ext cx="1651476" cy="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770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57"/>
                                        </p:tgtEl>
                                        <p:attrNameLst>
                                          <p:attrName>style.visibility</p:attrName>
                                        </p:attrNameLst>
                                      </p:cBhvr>
                                      <p:to>
                                        <p:strVal val="visible"/>
                                      </p:to>
                                    </p:set>
                                    <p:animEffect transition="in" filter="fade">
                                      <p:cBhvr>
                                        <p:cTn id="13" dur="1000"/>
                                        <p:tgtEl>
                                          <p:spTgt spid="57"/>
                                        </p:tgtEl>
                                      </p:cBhvr>
                                    </p:animEffect>
                                  </p:childTnLst>
                                </p:cTn>
                              </p:par>
                              <p:par>
                                <p:cTn id="14" presetID="12" presetClass="entr" presetSubtype="8"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slide(fromLeft)">
                                      <p:cBhvr>
                                        <p:cTn id="1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587327"/>
          </a:xfrm>
        </p:spPr>
        <p:txBody>
          <a:bodyPr>
            <a:normAutofit fontScale="90000"/>
          </a:bodyPr>
          <a:lstStyle/>
          <a:p>
            <a:r>
              <a:rPr lang="en-US" dirty="0"/>
              <a:t>Sanger Sequencing</a:t>
            </a:r>
          </a:p>
        </p:txBody>
      </p:sp>
      <p:grpSp>
        <p:nvGrpSpPr>
          <p:cNvPr id="3" name="Group 84"/>
          <p:cNvGrpSpPr/>
          <p:nvPr/>
        </p:nvGrpSpPr>
        <p:grpSpPr>
          <a:xfrm>
            <a:off x="2197163" y="1486824"/>
            <a:ext cx="5273234" cy="382064"/>
            <a:chOff x="1432560" y="4267200"/>
            <a:chExt cx="7030979" cy="509418"/>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69331"/>
            </a:xfrm>
            <a:prstGeom prst="rect">
              <a:avLst/>
            </a:prstGeom>
            <a:noFill/>
          </p:spPr>
          <p:txBody>
            <a:bodyPr wrap="square" rtlCol="0">
              <a:spAutoFit/>
            </a:bodyPr>
            <a:lstStyle/>
            <a:p>
              <a:r>
                <a:rPr lang="en-US" sz="12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307776"/>
            </a:xfrm>
            <a:prstGeom prst="rect">
              <a:avLst/>
            </a:prstGeom>
            <a:noFill/>
          </p:spPr>
          <p:txBody>
            <a:bodyPr wrap="square" rtlCol="0">
              <a:spAutoFit/>
            </a:bodyPr>
            <a:lstStyle/>
            <a:p>
              <a:r>
                <a:rPr lang="en-US" sz="900" dirty="0">
                  <a:solidFill>
                    <a:prstClr val="black"/>
                  </a:solidFill>
                  <a:latin typeface="Helvetica"/>
                </a:rPr>
                <a:t>5’</a:t>
              </a:r>
            </a:p>
          </p:txBody>
        </p:sp>
        <p:sp>
          <p:nvSpPr>
            <p:cNvPr id="70" name="TextBox 69"/>
            <p:cNvSpPr txBox="1"/>
            <p:nvPr/>
          </p:nvSpPr>
          <p:spPr>
            <a:xfrm>
              <a:off x="1432560" y="4468842"/>
              <a:ext cx="386339" cy="307776"/>
            </a:xfrm>
            <a:prstGeom prst="rect">
              <a:avLst/>
            </a:prstGeom>
            <a:noFill/>
          </p:spPr>
          <p:txBody>
            <a:bodyPr wrap="square" rtlCol="0">
              <a:spAutoFit/>
            </a:bodyPr>
            <a:lstStyle/>
            <a:p>
              <a:r>
                <a:rPr lang="en-US" sz="900" dirty="0">
                  <a:solidFill>
                    <a:prstClr val="black"/>
                  </a:solidFill>
                  <a:latin typeface="Helvetica"/>
                </a:rPr>
                <a:t>3’</a:t>
              </a:r>
            </a:p>
          </p:txBody>
        </p:sp>
      </p:grpSp>
      <p:sp>
        <p:nvSpPr>
          <p:cNvPr id="54" name="TextBox 53"/>
          <p:cNvSpPr txBox="1"/>
          <p:nvPr/>
        </p:nvSpPr>
        <p:spPr>
          <a:xfrm>
            <a:off x="4387150" y="2539497"/>
            <a:ext cx="3385250" cy="276999"/>
          </a:xfrm>
          <a:prstGeom prst="rect">
            <a:avLst/>
          </a:prstGeom>
          <a:noFill/>
        </p:spPr>
        <p:txBody>
          <a:bodyPr wrap="square" rtlCol="0">
            <a:spAutoFit/>
          </a:bodyPr>
          <a:lstStyle/>
          <a:p>
            <a:r>
              <a:rPr lang="en-US" sz="1200" b="1" dirty="0">
                <a:solidFill>
                  <a:prstClr val="black"/>
                </a:solidFill>
                <a:latin typeface="Lucida Console"/>
              </a:rPr>
              <a:t>G T C T T G G G C T A G C G </a:t>
            </a:r>
            <a:r>
              <a:rPr lang="en-US" sz="1200" b="1" dirty="0">
                <a:solidFill>
                  <a:srgbClr val="0000FF"/>
                </a:solidFill>
                <a:latin typeface="Lucida Console"/>
              </a:rPr>
              <a:t>C</a:t>
            </a:r>
          </a:p>
        </p:txBody>
      </p:sp>
      <p:sp>
        <p:nvSpPr>
          <p:cNvPr id="98" name="TextBox 97"/>
          <p:cNvSpPr txBox="1"/>
          <p:nvPr/>
        </p:nvSpPr>
        <p:spPr>
          <a:xfrm>
            <a:off x="2197163" y="2435621"/>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4" name="Group 96"/>
          <p:cNvGrpSpPr/>
          <p:nvPr/>
        </p:nvGrpSpPr>
        <p:grpSpPr>
          <a:xfrm>
            <a:off x="2372617" y="2539499"/>
            <a:ext cx="4056276" cy="278190"/>
            <a:chOff x="1666499" y="1905000"/>
            <a:chExt cx="5408368" cy="370920"/>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109" name="Straight Connector 108"/>
          <p:cNvCxnSpPr/>
          <p:nvPr/>
        </p:nvCxnSpPr>
        <p:spPr>
          <a:xfrm>
            <a:off x="4428299" y="2539496"/>
            <a:ext cx="275234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9"/>
          <p:cNvGrpSpPr/>
          <p:nvPr/>
        </p:nvGrpSpPr>
        <p:grpSpPr>
          <a:xfrm>
            <a:off x="2197162" y="1961226"/>
            <a:ext cx="5575238" cy="382065"/>
            <a:chOff x="1405550" y="2614964"/>
            <a:chExt cx="7433650" cy="509420"/>
          </a:xfrm>
        </p:grpSpPr>
        <p:sp>
          <p:nvSpPr>
            <p:cNvPr id="31" name="TextBox 30"/>
            <p:cNvSpPr txBox="1"/>
            <p:nvPr/>
          </p:nvSpPr>
          <p:spPr>
            <a:xfrm>
              <a:off x="4325534" y="2753464"/>
              <a:ext cx="4513666" cy="369332"/>
            </a:xfrm>
            <a:prstGeom prst="rect">
              <a:avLst/>
            </a:prstGeom>
            <a:noFill/>
          </p:spPr>
          <p:txBody>
            <a:bodyPr wrap="square" rtlCol="0">
              <a:spAutoFit/>
            </a:bodyPr>
            <a:lstStyle/>
            <a:p>
              <a:r>
                <a:rPr lang="en-US" sz="1200" b="1" dirty="0">
                  <a:solidFill>
                    <a:prstClr val="black"/>
                  </a:solidFill>
                  <a:latin typeface="Lucida Console"/>
                </a:rPr>
                <a:t>G T C T T G G G C </a:t>
              </a:r>
              <a:r>
                <a:rPr lang="en-US" sz="1200" b="1" dirty="0">
                  <a:solidFill>
                    <a:srgbClr val="FF0000"/>
                  </a:solidFill>
                  <a:latin typeface="Lucida Console"/>
                </a:rPr>
                <a:t>T</a:t>
              </a:r>
            </a:p>
          </p:txBody>
        </p:sp>
        <p:grpSp>
          <p:nvGrpSpPr>
            <p:cNvPr id="6" name="Group 17"/>
            <p:cNvGrpSpPr/>
            <p:nvPr/>
          </p:nvGrpSpPr>
          <p:grpSpPr>
            <a:xfrm>
              <a:off x="1405550" y="2614964"/>
              <a:ext cx="5642307" cy="509420"/>
              <a:chOff x="1405550" y="2614964"/>
              <a:chExt cx="5642307" cy="509420"/>
            </a:xfrm>
          </p:grpSpPr>
          <p:sp>
            <p:nvSpPr>
              <p:cNvPr id="33" name="TextBox 32"/>
              <p:cNvSpPr txBox="1"/>
              <p:nvPr/>
            </p:nvSpPr>
            <p:spPr>
              <a:xfrm>
                <a:off x="1405550" y="2614964"/>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7" name="Group 96"/>
              <p:cNvGrpSpPr/>
              <p:nvPr/>
            </p:nvGrpSpPr>
            <p:grpSpPr>
              <a:xfrm>
                <a:off x="1639489" y="2753464"/>
                <a:ext cx="5408368" cy="370920"/>
                <a:chOff x="1666499" y="1905000"/>
                <a:chExt cx="5408368" cy="370920"/>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7457592" y="2053556"/>
            <a:ext cx="761848" cy="253916"/>
          </a:xfrm>
          <a:prstGeom prst="rect">
            <a:avLst/>
          </a:prstGeom>
          <a:noFill/>
        </p:spPr>
        <p:txBody>
          <a:bodyPr wrap="square" rtlCol="0">
            <a:spAutoFit/>
          </a:bodyPr>
          <a:lstStyle/>
          <a:p>
            <a:r>
              <a:rPr lang="en-US" sz="1050" dirty="0">
                <a:solidFill>
                  <a:srgbClr val="FF0000"/>
                </a:solidFill>
                <a:latin typeface="Lucida Console"/>
              </a:rPr>
              <a:t>21 bp</a:t>
            </a:r>
          </a:p>
        </p:txBody>
      </p:sp>
      <p:sp>
        <p:nvSpPr>
          <p:cNvPr id="23" name="TextBox 22"/>
          <p:cNvSpPr txBox="1"/>
          <p:nvPr/>
        </p:nvSpPr>
        <p:spPr>
          <a:xfrm>
            <a:off x="7457592" y="2527954"/>
            <a:ext cx="761848" cy="253916"/>
          </a:xfrm>
          <a:prstGeom prst="rect">
            <a:avLst/>
          </a:prstGeom>
          <a:noFill/>
        </p:spPr>
        <p:txBody>
          <a:bodyPr wrap="square" rtlCol="0">
            <a:spAutoFit/>
          </a:bodyPr>
          <a:lstStyle/>
          <a:p>
            <a:r>
              <a:rPr lang="en-US" sz="1050" dirty="0">
                <a:solidFill>
                  <a:srgbClr val="0000FF"/>
                </a:solidFill>
                <a:latin typeface="Lucida Console"/>
              </a:rPr>
              <a:t>26 bp</a:t>
            </a:r>
          </a:p>
        </p:txBody>
      </p:sp>
      <p:sp>
        <p:nvSpPr>
          <p:cNvPr id="25" name="TextBox 24"/>
          <p:cNvSpPr txBox="1"/>
          <p:nvPr/>
        </p:nvSpPr>
        <p:spPr>
          <a:xfrm>
            <a:off x="2197163" y="2910020"/>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8" name="Group 96"/>
          <p:cNvGrpSpPr/>
          <p:nvPr/>
        </p:nvGrpSpPr>
        <p:grpSpPr>
          <a:xfrm>
            <a:off x="2372617" y="3013897"/>
            <a:ext cx="4056276" cy="278190"/>
            <a:chOff x="1666499" y="1905000"/>
            <a:chExt cx="5408368" cy="370920"/>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32" name="TextBox 31"/>
          <p:cNvSpPr txBox="1"/>
          <p:nvPr/>
        </p:nvSpPr>
        <p:spPr>
          <a:xfrm>
            <a:off x="4387150" y="3013895"/>
            <a:ext cx="3385250" cy="276999"/>
          </a:xfrm>
          <a:prstGeom prst="rect">
            <a:avLst/>
          </a:prstGeom>
          <a:noFill/>
        </p:spPr>
        <p:txBody>
          <a:bodyPr wrap="square" rtlCol="0">
            <a:spAutoFit/>
          </a:bodyPr>
          <a:lstStyle/>
          <a:p>
            <a:r>
              <a:rPr lang="en-US" sz="1200" b="1" dirty="0">
                <a:solidFill>
                  <a:prstClr val="black"/>
                </a:solidFill>
                <a:latin typeface="Lucida Console"/>
              </a:rPr>
              <a:t>G T C T T G G G C T </a:t>
            </a:r>
            <a:r>
              <a:rPr lang="en-US" sz="1200" b="1" dirty="0">
                <a:solidFill>
                  <a:srgbClr val="00FF00"/>
                </a:solidFill>
                <a:latin typeface="Lucida Console"/>
              </a:rPr>
              <a:t>A</a:t>
            </a:r>
          </a:p>
        </p:txBody>
      </p:sp>
      <p:cxnSp>
        <p:nvCxnSpPr>
          <p:cNvPr id="34" name="Straight Connector 33"/>
          <p:cNvCxnSpPr/>
          <p:nvPr/>
        </p:nvCxnSpPr>
        <p:spPr>
          <a:xfrm>
            <a:off x="4428299" y="3013895"/>
            <a:ext cx="200059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457592" y="3002352"/>
            <a:ext cx="660248" cy="253916"/>
          </a:xfrm>
          <a:prstGeom prst="rect">
            <a:avLst/>
          </a:prstGeom>
          <a:noFill/>
        </p:spPr>
        <p:txBody>
          <a:bodyPr wrap="square" rtlCol="0">
            <a:spAutoFit/>
          </a:bodyPr>
          <a:lstStyle/>
          <a:p>
            <a:r>
              <a:rPr lang="en-US" sz="1050" dirty="0">
                <a:solidFill>
                  <a:srgbClr val="00FF00"/>
                </a:solidFill>
                <a:latin typeface="Lucida Console"/>
              </a:rPr>
              <a:t>22 bp</a:t>
            </a:r>
          </a:p>
        </p:txBody>
      </p:sp>
      <p:sp>
        <p:nvSpPr>
          <p:cNvPr id="42" name="TextBox 41"/>
          <p:cNvSpPr txBox="1"/>
          <p:nvPr/>
        </p:nvSpPr>
        <p:spPr>
          <a:xfrm>
            <a:off x="2197163" y="3348602"/>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9" name="Group 96"/>
          <p:cNvGrpSpPr/>
          <p:nvPr/>
        </p:nvGrpSpPr>
        <p:grpSpPr>
          <a:xfrm>
            <a:off x="2372617" y="3452479"/>
            <a:ext cx="4056276" cy="278190"/>
            <a:chOff x="1666499" y="1905000"/>
            <a:chExt cx="5408368" cy="370920"/>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48" name="TextBox 47"/>
          <p:cNvSpPr txBox="1"/>
          <p:nvPr/>
        </p:nvSpPr>
        <p:spPr>
          <a:xfrm>
            <a:off x="4387150" y="3452477"/>
            <a:ext cx="3385250" cy="276999"/>
          </a:xfrm>
          <a:prstGeom prst="rect">
            <a:avLst/>
          </a:prstGeom>
          <a:noFill/>
        </p:spPr>
        <p:txBody>
          <a:bodyPr wrap="square" rtlCol="0">
            <a:spAutoFit/>
          </a:bodyPr>
          <a:lstStyle/>
          <a:p>
            <a:r>
              <a:rPr lang="en-US" sz="1200" b="1" dirty="0">
                <a:solidFill>
                  <a:srgbClr val="E5E500"/>
                </a:solidFill>
                <a:latin typeface="Lucida Console"/>
              </a:rPr>
              <a:t>G</a:t>
            </a:r>
          </a:p>
        </p:txBody>
      </p:sp>
      <p:cxnSp>
        <p:nvCxnSpPr>
          <p:cNvPr id="49" name="Straight Connector 48"/>
          <p:cNvCxnSpPr/>
          <p:nvPr/>
        </p:nvCxnSpPr>
        <p:spPr>
          <a:xfrm>
            <a:off x="4428298" y="3452477"/>
            <a:ext cx="143702"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470396" y="3440934"/>
            <a:ext cx="647443" cy="253916"/>
          </a:xfrm>
          <a:prstGeom prst="rect">
            <a:avLst/>
          </a:prstGeom>
          <a:noFill/>
        </p:spPr>
        <p:txBody>
          <a:bodyPr wrap="square" rtlCol="0">
            <a:spAutoFit/>
          </a:bodyPr>
          <a:lstStyle/>
          <a:p>
            <a:r>
              <a:rPr lang="en-US" sz="1050" dirty="0">
                <a:solidFill>
                  <a:srgbClr val="E5E500"/>
                </a:solidFill>
                <a:latin typeface="Lucida Console"/>
              </a:rPr>
              <a:t>12 bp</a:t>
            </a:r>
          </a:p>
        </p:txBody>
      </p:sp>
      <p:sp>
        <p:nvSpPr>
          <p:cNvPr id="50" name="TextBox 49"/>
          <p:cNvSpPr txBox="1"/>
          <p:nvPr/>
        </p:nvSpPr>
        <p:spPr>
          <a:xfrm>
            <a:off x="2197163" y="3787184"/>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10" name="Group 96"/>
          <p:cNvGrpSpPr/>
          <p:nvPr/>
        </p:nvGrpSpPr>
        <p:grpSpPr>
          <a:xfrm>
            <a:off x="2372617" y="3891061"/>
            <a:ext cx="4056276" cy="278190"/>
            <a:chOff x="1666499" y="1905000"/>
            <a:chExt cx="5408368" cy="370920"/>
          </a:xfrm>
        </p:grpSpPr>
        <p:cxnSp>
          <p:nvCxnSpPr>
            <p:cNvPr id="55" name="Straight Connector 5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57" name="TextBox 56"/>
          <p:cNvSpPr txBox="1"/>
          <p:nvPr/>
        </p:nvSpPr>
        <p:spPr>
          <a:xfrm>
            <a:off x="4387150" y="3892250"/>
            <a:ext cx="3385250" cy="276999"/>
          </a:xfrm>
          <a:prstGeom prst="rect">
            <a:avLst/>
          </a:prstGeom>
          <a:noFill/>
        </p:spPr>
        <p:txBody>
          <a:bodyPr wrap="square" rtlCol="0">
            <a:spAutoFit/>
          </a:bodyPr>
          <a:lstStyle/>
          <a:p>
            <a:r>
              <a:rPr lang="en-US" sz="1200" b="1" dirty="0">
                <a:solidFill>
                  <a:prstClr val="black"/>
                </a:solidFill>
                <a:latin typeface="Lucida Console"/>
              </a:rPr>
              <a:t>G T C T T G G G </a:t>
            </a:r>
            <a:r>
              <a:rPr lang="en-US" sz="1200" b="1" dirty="0">
                <a:solidFill>
                  <a:srgbClr val="0000FF"/>
                </a:solidFill>
                <a:latin typeface="Lucida Console"/>
              </a:rPr>
              <a:t>C</a:t>
            </a:r>
          </a:p>
        </p:txBody>
      </p:sp>
      <p:cxnSp>
        <p:nvCxnSpPr>
          <p:cNvPr id="59" name="Straight Connector 58"/>
          <p:cNvCxnSpPr/>
          <p:nvPr/>
        </p:nvCxnSpPr>
        <p:spPr>
          <a:xfrm>
            <a:off x="4428299" y="3891059"/>
            <a:ext cx="1625346"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7457591" y="3879516"/>
            <a:ext cx="660247" cy="253916"/>
          </a:xfrm>
          <a:prstGeom prst="rect">
            <a:avLst/>
          </a:prstGeom>
          <a:noFill/>
        </p:spPr>
        <p:txBody>
          <a:bodyPr wrap="square" rtlCol="0">
            <a:spAutoFit/>
          </a:bodyPr>
          <a:lstStyle/>
          <a:p>
            <a:r>
              <a:rPr lang="en-US" sz="1050" dirty="0">
                <a:solidFill>
                  <a:srgbClr val="0000FF"/>
                </a:solidFill>
                <a:latin typeface="Lucida Console"/>
              </a:rPr>
              <a:t>20 bp</a:t>
            </a:r>
          </a:p>
        </p:txBody>
      </p:sp>
      <p:grpSp>
        <p:nvGrpSpPr>
          <p:cNvPr id="11" name="Group 105"/>
          <p:cNvGrpSpPr/>
          <p:nvPr/>
        </p:nvGrpSpPr>
        <p:grpSpPr>
          <a:xfrm>
            <a:off x="2197163" y="1098201"/>
            <a:ext cx="4231730" cy="497482"/>
            <a:chOff x="1432560" y="2030187"/>
            <a:chExt cx="5642307" cy="663309"/>
          </a:xfrm>
        </p:grpSpPr>
        <p:sp>
          <p:nvSpPr>
            <p:cNvPr id="61" name="TextBox 60"/>
            <p:cNvSpPr txBox="1"/>
            <p:nvPr/>
          </p:nvSpPr>
          <p:spPr>
            <a:xfrm>
              <a:off x="1432560" y="2184076"/>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12" name="Group 104"/>
            <p:cNvGrpSpPr/>
            <p:nvPr/>
          </p:nvGrpSpPr>
          <p:grpSpPr>
            <a:xfrm>
              <a:off x="1666499" y="2030187"/>
              <a:ext cx="5408368" cy="663309"/>
              <a:chOff x="1666499" y="2030187"/>
              <a:chExt cx="5408368" cy="663309"/>
            </a:xfrm>
          </p:grpSpPr>
          <p:grpSp>
            <p:nvGrpSpPr>
              <p:cNvPr id="13" name="Group 96"/>
              <p:cNvGrpSpPr/>
              <p:nvPr/>
            </p:nvGrpSpPr>
            <p:grpSpPr>
              <a:xfrm>
                <a:off x="1666499" y="2322576"/>
                <a:ext cx="5408368" cy="370920"/>
                <a:chOff x="1666499" y="1905000"/>
                <a:chExt cx="5408368" cy="370920"/>
              </a:xfrm>
            </p:grpSpPr>
            <p:cxnSp>
              <p:nvCxnSpPr>
                <p:cNvPr id="65" name="Straight Connector 6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64" name="TextBox 63"/>
              <p:cNvSpPr txBox="1"/>
              <p:nvPr/>
            </p:nvSpPr>
            <p:spPr>
              <a:xfrm>
                <a:off x="2590799" y="2030187"/>
                <a:ext cx="829649" cy="338554"/>
              </a:xfrm>
              <a:prstGeom prst="rect">
                <a:avLst/>
              </a:prstGeom>
              <a:noFill/>
            </p:spPr>
            <p:txBody>
              <a:bodyPr wrap="square" rtlCol="0">
                <a:spAutoFit/>
              </a:bodyPr>
              <a:lstStyle/>
              <a:p>
                <a:r>
                  <a:rPr lang="en-US" sz="1050" dirty="0">
                    <a:solidFill>
                      <a:prstClr val="black"/>
                    </a:solidFill>
                    <a:latin typeface="Gill Sans MT"/>
                  </a:rPr>
                  <a:t>Primer</a:t>
                </a:r>
              </a:p>
            </p:txBody>
          </p:sp>
        </p:grpSp>
      </p:grpSp>
      <p:sp>
        <p:nvSpPr>
          <p:cNvPr id="71" name="TextBox 70"/>
          <p:cNvSpPr txBox="1"/>
          <p:nvPr/>
        </p:nvSpPr>
        <p:spPr>
          <a:xfrm>
            <a:off x="4387150" y="1317493"/>
            <a:ext cx="3385250" cy="276999"/>
          </a:xfrm>
          <a:prstGeom prst="rect">
            <a:avLst/>
          </a:prstGeom>
          <a:noFill/>
        </p:spPr>
        <p:txBody>
          <a:bodyPr wrap="square" rtlCol="0">
            <a:spAutoFit/>
          </a:bodyPr>
          <a:lstStyle/>
          <a:p>
            <a:r>
              <a:rPr lang="en-US" sz="1200" b="1" dirty="0">
                <a:solidFill>
                  <a:prstClr val="black"/>
                </a:solidFill>
                <a:latin typeface="Lucida Console"/>
              </a:rPr>
              <a:t>G T C T </a:t>
            </a:r>
            <a:r>
              <a:rPr lang="en-US" sz="1200" b="1" dirty="0">
                <a:solidFill>
                  <a:srgbClr val="FF0000"/>
                </a:solidFill>
                <a:latin typeface="Lucida Console"/>
              </a:rPr>
              <a:t>T</a:t>
            </a:r>
          </a:p>
        </p:txBody>
      </p:sp>
      <p:cxnSp>
        <p:nvCxnSpPr>
          <p:cNvPr id="72" name="Straight Connector 71"/>
          <p:cNvCxnSpPr/>
          <p:nvPr/>
        </p:nvCxnSpPr>
        <p:spPr>
          <a:xfrm>
            <a:off x="4428298" y="1317492"/>
            <a:ext cx="886652"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4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71"/>
                                        </p:tgtEl>
                                        <p:attrNameLst>
                                          <p:attrName>style.visibility</p:attrName>
                                        </p:attrNameLst>
                                      </p:cBhvr>
                                      <p:to>
                                        <p:strVal val="visible"/>
                                      </p:to>
                                    </p:set>
                                    <p:animEffect transition="in" filter="fade">
                                      <p:cBhvr>
                                        <p:cTn id="13" dur="1000"/>
                                        <p:tgtEl>
                                          <p:spTgt spid="71"/>
                                        </p:tgtEl>
                                      </p:cBhvr>
                                    </p:animEffect>
                                  </p:childTnLst>
                                </p:cTn>
                              </p:par>
                              <p:par>
                                <p:cTn id="14" presetID="12" presetClass="entr" presetSubtype="8" fill="hold"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slide(fromLeft)">
                                      <p:cBhvr>
                                        <p:cTn id="16"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70936" y="851643"/>
            <a:ext cx="6075783" cy="830997"/>
          </a:xfrm>
          <a:prstGeom prst="rect">
            <a:avLst/>
          </a:prstGeom>
          <a:noFill/>
        </p:spPr>
        <p:txBody>
          <a:bodyPr wrap="square" rtlCol="0">
            <a:spAutoFit/>
          </a:bodyPr>
          <a:lstStyle/>
          <a:p>
            <a:r>
              <a:rPr lang="en-US" sz="2400" b="1" dirty="0">
                <a:solidFill>
                  <a:prstClr val="black"/>
                </a:solidFill>
                <a:latin typeface="Century Gothic"/>
                <a:cs typeface="Century Gothic"/>
              </a:rPr>
              <a:t>Genome Sequencing, Assembly, and Finishing</a:t>
            </a:r>
          </a:p>
        </p:txBody>
      </p:sp>
      <p:sp>
        <p:nvSpPr>
          <p:cNvPr id="6" name="TextBox 5"/>
          <p:cNvSpPr txBox="1"/>
          <p:nvPr/>
        </p:nvSpPr>
        <p:spPr>
          <a:xfrm>
            <a:off x="1970935" y="1862849"/>
            <a:ext cx="5488197" cy="300082"/>
          </a:xfrm>
          <a:prstGeom prst="rect">
            <a:avLst/>
          </a:prstGeom>
          <a:noFill/>
        </p:spPr>
        <p:txBody>
          <a:bodyPr wrap="square" rtlCol="0">
            <a:spAutoFit/>
          </a:bodyPr>
          <a:lstStyle/>
          <a:p>
            <a:r>
              <a:rPr lang="en-US" sz="1350" dirty="0">
                <a:solidFill>
                  <a:prstClr val="black"/>
                </a:solidFill>
                <a:latin typeface="Century Gothic"/>
                <a:cs typeface="Century Gothic"/>
              </a:rPr>
              <a:t>Most slides from Dan Russel via SEAPHAGES </a:t>
            </a:r>
          </a:p>
        </p:txBody>
      </p:sp>
    </p:spTree>
    <p:extLst>
      <p:ext uri="{BB962C8B-B14F-4D97-AF65-F5344CB8AC3E}">
        <p14:creationId xmlns:p14="http://schemas.microsoft.com/office/powerpoint/2010/main" val="22960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587327"/>
          </a:xfrm>
        </p:spPr>
        <p:txBody>
          <a:bodyPr>
            <a:normAutofit fontScale="90000"/>
          </a:bodyPr>
          <a:lstStyle/>
          <a:p>
            <a:r>
              <a:rPr lang="en-US" dirty="0"/>
              <a:t>Sanger Sequencing</a:t>
            </a:r>
          </a:p>
        </p:txBody>
      </p:sp>
      <p:grpSp>
        <p:nvGrpSpPr>
          <p:cNvPr id="3" name="Group 84"/>
          <p:cNvGrpSpPr/>
          <p:nvPr/>
        </p:nvGrpSpPr>
        <p:grpSpPr>
          <a:xfrm>
            <a:off x="2197163" y="1486824"/>
            <a:ext cx="5273234" cy="382064"/>
            <a:chOff x="1432560" y="4267200"/>
            <a:chExt cx="7030979" cy="509418"/>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69331"/>
            </a:xfrm>
            <a:prstGeom prst="rect">
              <a:avLst/>
            </a:prstGeom>
            <a:noFill/>
          </p:spPr>
          <p:txBody>
            <a:bodyPr wrap="square" rtlCol="0">
              <a:spAutoFit/>
            </a:bodyPr>
            <a:lstStyle/>
            <a:p>
              <a:r>
                <a:rPr lang="en-US" sz="1200" b="1" dirty="0">
                  <a:solidFill>
                    <a:prstClr val="black"/>
                  </a:solidFill>
                  <a:latin typeface="Lucida Console"/>
                </a:rPr>
                <a:t>A C G C G C C G G G T C A G A A C C C G A T C G C G </a:t>
              </a:r>
            </a:p>
          </p:txBody>
        </p:sp>
        <p:sp>
          <p:nvSpPr>
            <p:cNvPr id="69" name="TextBox 68"/>
            <p:cNvSpPr txBox="1"/>
            <p:nvPr/>
          </p:nvSpPr>
          <p:spPr>
            <a:xfrm>
              <a:off x="8077200" y="4468842"/>
              <a:ext cx="386339" cy="307776"/>
            </a:xfrm>
            <a:prstGeom prst="rect">
              <a:avLst/>
            </a:prstGeom>
            <a:noFill/>
          </p:spPr>
          <p:txBody>
            <a:bodyPr wrap="square" rtlCol="0">
              <a:spAutoFit/>
            </a:bodyPr>
            <a:lstStyle/>
            <a:p>
              <a:r>
                <a:rPr lang="en-US" sz="900" dirty="0">
                  <a:solidFill>
                    <a:prstClr val="black"/>
                  </a:solidFill>
                  <a:latin typeface="Helvetica"/>
                </a:rPr>
                <a:t>5’</a:t>
              </a:r>
            </a:p>
          </p:txBody>
        </p:sp>
        <p:sp>
          <p:nvSpPr>
            <p:cNvPr id="70" name="TextBox 69"/>
            <p:cNvSpPr txBox="1"/>
            <p:nvPr/>
          </p:nvSpPr>
          <p:spPr>
            <a:xfrm>
              <a:off x="1432560" y="4468842"/>
              <a:ext cx="386339" cy="307776"/>
            </a:xfrm>
            <a:prstGeom prst="rect">
              <a:avLst/>
            </a:prstGeom>
            <a:noFill/>
          </p:spPr>
          <p:txBody>
            <a:bodyPr wrap="square" rtlCol="0">
              <a:spAutoFit/>
            </a:bodyPr>
            <a:lstStyle/>
            <a:p>
              <a:r>
                <a:rPr lang="en-US" sz="900" dirty="0">
                  <a:solidFill>
                    <a:prstClr val="black"/>
                  </a:solidFill>
                  <a:latin typeface="Helvetica"/>
                </a:rPr>
                <a:t>3’</a:t>
              </a:r>
            </a:p>
          </p:txBody>
        </p:sp>
      </p:grpSp>
      <p:sp>
        <p:nvSpPr>
          <p:cNvPr id="54" name="TextBox 53"/>
          <p:cNvSpPr txBox="1"/>
          <p:nvPr/>
        </p:nvSpPr>
        <p:spPr>
          <a:xfrm>
            <a:off x="4387150" y="2539497"/>
            <a:ext cx="3385250" cy="276999"/>
          </a:xfrm>
          <a:prstGeom prst="rect">
            <a:avLst/>
          </a:prstGeom>
          <a:noFill/>
        </p:spPr>
        <p:txBody>
          <a:bodyPr wrap="square" rtlCol="0">
            <a:spAutoFit/>
          </a:bodyPr>
          <a:lstStyle/>
          <a:p>
            <a:r>
              <a:rPr lang="en-US" sz="1200" b="1" dirty="0">
                <a:solidFill>
                  <a:prstClr val="black"/>
                </a:solidFill>
                <a:latin typeface="Lucida Console"/>
              </a:rPr>
              <a:t>G T C T T G G G C T A G C G </a:t>
            </a:r>
            <a:r>
              <a:rPr lang="en-US" sz="1200" b="1" dirty="0">
                <a:solidFill>
                  <a:srgbClr val="0000FF"/>
                </a:solidFill>
                <a:latin typeface="Lucida Console"/>
              </a:rPr>
              <a:t>C</a:t>
            </a:r>
          </a:p>
        </p:txBody>
      </p:sp>
      <p:sp>
        <p:nvSpPr>
          <p:cNvPr id="98" name="TextBox 97"/>
          <p:cNvSpPr txBox="1"/>
          <p:nvPr/>
        </p:nvSpPr>
        <p:spPr>
          <a:xfrm>
            <a:off x="2197163" y="2435621"/>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4" name="Group 96"/>
          <p:cNvGrpSpPr/>
          <p:nvPr/>
        </p:nvGrpSpPr>
        <p:grpSpPr>
          <a:xfrm>
            <a:off x="2372617" y="2539499"/>
            <a:ext cx="4056276" cy="278190"/>
            <a:chOff x="1666499" y="1905000"/>
            <a:chExt cx="5408368" cy="370920"/>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109" name="Straight Connector 108"/>
          <p:cNvCxnSpPr/>
          <p:nvPr/>
        </p:nvCxnSpPr>
        <p:spPr>
          <a:xfrm>
            <a:off x="4428299" y="2539496"/>
            <a:ext cx="275234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 name="Group 29"/>
          <p:cNvGrpSpPr/>
          <p:nvPr/>
        </p:nvGrpSpPr>
        <p:grpSpPr>
          <a:xfrm>
            <a:off x="2197162" y="1961226"/>
            <a:ext cx="5575238" cy="382065"/>
            <a:chOff x="1405550" y="2614964"/>
            <a:chExt cx="7433650" cy="509420"/>
          </a:xfrm>
        </p:grpSpPr>
        <p:sp>
          <p:nvSpPr>
            <p:cNvPr id="31" name="TextBox 30"/>
            <p:cNvSpPr txBox="1"/>
            <p:nvPr/>
          </p:nvSpPr>
          <p:spPr>
            <a:xfrm>
              <a:off x="4325534" y="2753464"/>
              <a:ext cx="4513666" cy="369332"/>
            </a:xfrm>
            <a:prstGeom prst="rect">
              <a:avLst/>
            </a:prstGeom>
            <a:noFill/>
          </p:spPr>
          <p:txBody>
            <a:bodyPr wrap="square" rtlCol="0">
              <a:spAutoFit/>
            </a:bodyPr>
            <a:lstStyle/>
            <a:p>
              <a:r>
                <a:rPr lang="en-US" sz="1200" b="1" dirty="0">
                  <a:solidFill>
                    <a:prstClr val="black"/>
                  </a:solidFill>
                  <a:latin typeface="Lucida Console"/>
                </a:rPr>
                <a:t>G T C T T G G G C </a:t>
              </a:r>
              <a:r>
                <a:rPr lang="en-US" sz="1200" b="1" dirty="0">
                  <a:solidFill>
                    <a:srgbClr val="FF0000"/>
                  </a:solidFill>
                  <a:latin typeface="Lucida Console"/>
                </a:rPr>
                <a:t>T</a:t>
              </a:r>
            </a:p>
          </p:txBody>
        </p:sp>
        <p:grpSp>
          <p:nvGrpSpPr>
            <p:cNvPr id="6" name="Group 17"/>
            <p:cNvGrpSpPr/>
            <p:nvPr/>
          </p:nvGrpSpPr>
          <p:grpSpPr>
            <a:xfrm>
              <a:off x="1405550" y="2614964"/>
              <a:ext cx="5642307" cy="509420"/>
              <a:chOff x="1405550" y="2614964"/>
              <a:chExt cx="5642307" cy="509420"/>
            </a:xfrm>
          </p:grpSpPr>
          <p:sp>
            <p:nvSpPr>
              <p:cNvPr id="33" name="TextBox 32"/>
              <p:cNvSpPr txBox="1"/>
              <p:nvPr/>
            </p:nvSpPr>
            <p:spPr>
              <a:xfrm>
                <a:off x="1405550" y="2614964"/>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7" name="Group 96"/>
              <p:cNvGrpSpPr/>
              <p:nvPr/>
            </p:nvGrpSpPr>
            <p:grpSpPr>
              <a:xfrm>
                <a:off x="1639489" y="2753464"/>
                <a:ext cx="5408368" cy="370920"/>
                <a:chOff x="1666499" y="1905000"/>
                <a:chExt cx="5408368" cy="370920"/>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7457592" y="2053556"/>
            <a:ext cx="670408" cy="253916"/>
          </a:xfrm>
          <a:prstGeom prst="rect">
            <a:avLst/>
          </a:prstGeom>
          <a:noFill/>
        </p:spPr>
        <p:txBody>
          <a:bodyPr wrap="square" rtlCol="0">
            <a:spAutoFit/>
          </a:bodyPr>
          <a:lstStyle/>
          <a:p>
            <a:r>
              <a:rPr lang="en-US" sz="1050" dirty="0">
                <a:solidFill>
                  <a:srgbClr val="FF0000"/>
                </a:solidFill>
                <a:latin typeface="Lucida Console"/>
              </a:rPr>
              <a:t>21 bp</a:t>
            </a:r>
          </a:p>
        </p:txBody>
      </p:sp>
      <p:sp>
        <p:nvSpPr>
          <p:cNvPr id="23" name="TextBox 22"/>
          <p:cNvSpPr txBox="1"/>
          <p:nvPr/>
        </p:nvSpPr>
        <p:spPr>
          <a:xfrm>
            <a:off x="7457592" y="2527954"/>
            <a:ext cx="670408" cy="253916"/>
          </a:xfrm>
          <a:prstGeom prst="rect">
            <a:avLst/>
          </a:prstGeom>
          <a:noFill/>
        </p:spPr>
        <p:txBody>
          <a:bodyPr wrap="square" rtlCol="0">
            <a:spAutoFit/>
          </a:bodyPr>
          <a:lstStyle/>
          <a:p>
            <a:r>
              <a:rPr lang="en-US" sz="1050" dirty="0">
                <a:solidFill>
                  <a:srgbClr val="0000FF"/>
                </a:solidFill>
                <a:latin typeface="Lucida Console"/>
              </a:rPr>
              <a:t>26 bp</a:t>
            </a:r>
          </a:p>
        </p:txBody>
      </p:sp>
      <p:sp>
        <p:nvSpPr>
          <p:cNvPr id="25" name="TextBox 24"/>
          <p:cNvSpPr txBox="1"/>
          <p:nvPr/>
        </p:nvSpPr>
        <p:spPr>
          <a:xfrm>
            <a:off x="2197163" y="2910020"/>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8" name="Group 96"/>
          <p:cNvGrpSpPr/>
          <p:nvPr/>
        </p:nvGrpSpPr>
        <p:grpSpPr>
          <a:xfrm>
            <a:off x="2372617" y="3013897"/>
            <a:ext cx="4056276" cy="278190"/>
            <a:chOff x="1666499" y="1905000"/>
            <a:chExt cx="5408368" cy="370920"/>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32" name="TextBox 31"/>
          <p:cNvSpPr txBox="1"/>
          <p:nvPr/>
        </p:nvSpPr>
        <p:spPr>
          <a:xfrm>
            <a:off x="4387150" y="3013895"/>
            <a:ext cx="3385250" cy="276999"/>
          </a:xfrm>
          <a:prstGeom prst="rect">
            <a:avLst/>
          </a:prstGeom>
          <a:noFill/>
        </p:spPr>
        <p:txBody>
          <a:bodyPr wrap="square" rtlCol="0">
            <a:spAutoFit/>
          </a:bodyPr>
          <a:lstStyle/>
          <a:p>
            <a:r>
              <a:rPr lang="en-US" sz="1200" b="1" dirty="0">
                <a:solidFill>
                  <a:prstClr val="black"/>
                </a:solidFill>
                <a:latin typeface="Lucida Console"/>
              </a:rPr>
              <a:t>G T C T T G G G C T </a:t>
            </a:r>
            <a:r>
              <a:rPr lang="en-US" sz="1200" b="1" dirty="0">
                <a:solidFill>
                  <a:srgbClr val="00FF00"/>
                </a:solidFill>
                <a:latin typeface="Lucida Console"/>
              </a:rPr>
              <a:t>A</a:t>
            </a:r>
          </a:p>
        </p:txBody>
      </p:sp>
      <p:cxnSp>
        <p:nvCxnSpPr>
          <p:cNvPr id="34" name="Straight Connector 33"/>
          <p:cNvCxnSpPr/>
          <p:nvPr/>
        </p:nvCxnSpPr>
        <p:spPr>
          <a:xfrm>
            <a:off x="4428299" y="3013895"/>
            <a:ext cx="200059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457592" y="3002352"/>
            <a:ext cx="670408" cy="253916"/>
          </a:xfrm>
          <a:prstGeom prst="rect">
            <a:avLst/>
          </a:prstGeom>
          <a:noFill/>
        </p:spPr>
        <p:txBody>
          <a:bodyPr wrap="square" rtlCol="0">
            <a:spAutoFit/>
          </a:bodyPr>
          <a:lstStyle/>
          <a:p>
            <a:r>
              <a:rPr lang="en-US" sz="1050" dirty="0">
                <a:solidFill>
                  <a:srgbClr val="00FF00"/>
                </a:solidFill>
                <a:latin typeface="Lucida Console"/>
              </a:rPr>
              <a:t>22 bp</a:t>
            </a:r>
          </a:p>
        </p:txBody>
      </p:sp>
      <p:sp>
        <p:nvSpPr>
          <p:cNvPr id="42" name="TextBox 41"/>
          <p:cNvSpPr txBox="1"/>
          <p:nvPr/>
        </p:nvSpPr>
        <p:spPr>
          <a:xfrm>
            <a:off x="2197163" y="3348602"/>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9" name="Group 96"/>
          <p:cNvGrpSpPr/>
          <p:nvPr/>
        </p:nvGrpSpPr>
        <p:grpSpPr>
          <a:xfrm>
            <a:off x="2372617" y="3452479"/>
            <a:ext cx="4056276" cy="278190"/>
            <a:chOff x="1666499" y="1905000"/>
            <a:chExt cx="5408368" cy="370920"/>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48" name="TextBox 47"/>
          <p:cNvSpPr txBox="1"/>
          <p:nvPr/>
        </p:nvSpPr>
        <p:spPr>
          <a:xfrm>
            <a:off x="4387150" y="3452477"/>
            <a:ext cx="3385250" cy="276999"/>
          </a:xfrm>
          <a:prstGeom prst="rect">
            <a:avLst/>
          </a:prstGeom>
          <a:noFill/>
        </p:spPr>
        <p:txBody>
          <a:bodyPr wrap="square" rtlCol="0">
            <a:spAutoFit/>
          </a:bodyPr>
          <a:lstStyle/>
          <a:p>
            <a:r>
              <a:rPr lang="en-US" sz="1200" b="1" dirty="0">
                <a:solidFill>
                  <a:srgbClr val="E5E500"/>
                </a:solidFill>
                <a:latin typeface="Lucida Console"/>
              </a:rPr>
              <a:t>G</a:t>
            </a:r>
          </a:p>
        </p:txBody>
      </p:sp>
      <p:cxnSp>
        <p:nvCxnSpPr>
          <p:cNvPr id="49" name="Straight Connector 48"/>
          <p:cNvCxnSpPr/>
          <p:nvPr/>
        </p:nvCxnSpPr>
        <p:spPr>
          <a:xfrm>
            <a:off x="4428298" y="3452477"/>
            <a:ext cx="143702"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470396" y="3440934"/>
            <a:ext cx="657603" cy="253916"/>
          </a:xfrm>
          <a:prstGeom prst="rect">
            <a:avLst/>
          </a:prstGeom>
          <a:noFill/>
        </p:spPr>
        <p:txBody>
          <a:bodyPr wrap="square" rtlCol="0">
            <a:spAutoFit/>
          </a:bodyPr>
          <a:lstStyle/>
          <a:p>
            <a:r>
              <a:rPr lang="en-US" sz="1050" dirty="0">
                <a:solidFill>
                  <a:srgbClr val="E5E500"/>
                </a:solidFill>
                <a:latin typeface="Lucida Console"/>
              </a:rPr>
              <a:t>12 bp</a:t>
            </a:r>
          </a:p>
        </p:txBody>
      </p:sp>
      <p:sp>
        <p:nvSpPr>
          <p:cNvPr id="50" name="TextBox 49"/>
          <p:cNvSpPr txBox="1"/>
          <p:nvPr/>
        </p:nvSpPr>
        <p:spPr>
          <a:xfrm>
            <a:off x="2197163" y="3787184"/>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10" name="Group 96"/>
          <p:cNvGrpSpPr/>
          <p:nvPr/>
        </p:nvGrpSpPr>
        <p:grpSpPr>
          <a:xfrm>
            <a:off x="2372617" y="3891061"/>
            <a:ext cx="4056276" cy="278190"/>
            <a:chOff x="1666499" y="1905000"/>
            <a:chExt cx="5408368" cy="370920"/>
          </a:xfrm>
        </p:grpSpPr>
        <p:cxnSp>
          <p:nvCxnSpPr>
            <p:cNvPr id="55" name="Straight Connector 5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57" name="TextBox 56"/>
          <p:cNvSpPr txBox="1"/>
          <p:nvPr/>
        </p:nvSpPr>
        <p:spPr>
          <a:xfrm>
            <a:off x="4387150" y="3892250"/>
            <a:ext cx="3385250" cy="276999"/>
          </a:xfrm>
          <a:prstGeom prst="rect">
            <a:avLst/>
          </a:prstGeom>
          <a:noFill/>
        </p:spPr>
        <p:txBody>
          <a:bodyPr wrap="square" rtlCol="0">
            <a:spAutoFit/>
          </a:bodyPr>
          <a:lstStyle/>
          <a:p>
            <a:r>
              <a:rPr lang="en-US" sz="1200" b="1" dirty="0">
                <a:solidFill>
                  <a:prstClr val="black"/>
                </a:solidFill>
                <a:latin typeface="Lucida Console"/>
              </a:rPr>
              <a:t>G T C T T G G G </a:t>
            </a:r>
            <a:r>
              <a:rPr lang="en-US" sz="1200" b="1" dirty="0">
                <a:solidFill>
                  <a:srgbClr val="0000FF"/>
                </a:solidFill>
                <a:latin typeface="Lucida Console"/>
              </a:rPr>
              <a:t>C</a:t>
            </a:r>
          </a:p>
        </p:txBody>
      </p:sp>
      <p:cxnSp>
        <p:nvCxnSpPr>
          <p:cNvPr id="59" name="Straight Connector 58"/>
          <p:cNvCxnSpPr/>
          <p:nvPr/>
        </p:nvCxnSpPr>
        <p:spPr>
          <a:xfrm>
            <a:off x="4428299" y="3891059"/>
            <a:ext cx="1625346"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7457591" y="3879516"/>
            <a:ext cx="670407" cy="253916"/>
          </a:xfrm>
          <a:prstGeom prst="rect">
            <a:avLst/>
          </a:prstGeom>
          <a:noFill/>
        </p:spPr>
        <p:txBody>
          <a:bodyPr wrap="square" rtlCol="0">
            <a:spAutoFit/>
          </a:bodyPr>
          <a:lstStyle/>
          <a:p>
            <a:r>
              <a:rPr lang="en-US" sz="1050" dirty="0">
                <a:solidFill>
                  <a:srgbClr val="0000FF"/>
                </a:solidFill>
                <a:latin typeface="Lucida Console"/>
              </a:rPr>
              <a:t>20 bp</a:t>
            </a:r>
          </a:p>
        </p:txBody>
      </p:sp>
      <p:sp>
        <p:nvSpPr>
          <p:cNvPr id="61" name="TextBox 60"/>
          <p:cNvSpPr txBox="1"/>
          <p:nvPr/>
        </p:nvSpPr>
        <p:spPr>
          <a:xfrm>
            <a:off x="2197163" y="4225766"/>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11" name="Group 96"/>
          <p:cNvGrpSpPr/>
          <p:nvPr/>
        </p:nvGrpSpPr>
        <p:grpSpPr>
          <a:xfrm>
            <a:off x="2372617" y="4329643"/>
            <a:ext cx="4056276" cy="278190"/>
            <a:chOff x="1666499" y="1905000"/>
            <a:chExt cx="5408368" cy="370920"/>
          </a:xfrm>
        </p:grpSpPr>
        <p:cxnSp>
          <p:nvCxnSpPr>
            <p:cNvPr id="65" name="Straight Connector 6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71" name="TextBox 70"/>
          <p:cNvSpPr txBox="1"/>
          <p:nvPr/>
        </p:nvSpPr>
        <p:spPr>
          <a:xfrm>
            <a:off x="4387150" y="4329641"/>
            <a:ext cx="3385250" cy="276999"/>
          </a:xfrm>
          <a:prstGeom prst="rect">
            <a:avLst/>
          </a:prstGeom>
          <a:noFill/>
        </p:spPr>
        <p:txBody>
          <a:bodyPr wrap="square" rtlCol="0">
            <a:spAutoFit/>
          </a:bodyPr>
          <a:lstStyle/>
          <a:p>
            <a:r>
              <a:rPr lang="en-US" sz="1200" b="1" dirty="0">
                <a:solidFill>
                  <a:prstClr val="black"/>
                </a:solidFill>
                <a:latin typeface="Lucida Console"/>
              </a:rPr>
              <a:t>G T C T </a:t>
            </a:r>
            <a:r>
              <a:rPr lang="en-US" sz="1200" b="1" dirty="0">
                <a:solidFill>
                  <a:srgbClr val="FF0000"/>
                </a:solidFill>
                <a:latin typeface="Lucida Console"/>
              </a:rPr>
              <a:t>T</a:t>
            </a:r>
          </a:p>
        </p:txBody>
      </p:sp>
      <p:cxnSp>
        <p:nvCxnSpPr>
          <p:cNvPr id="72" name="Straight Connector 71"/>
          <p:cNvCxnSpPr/>
          <p:nvPr/>
        </p:nvCxnSpPr>
        <p:spPr>
          <a:xfrm>
            <a:off x="4428298" y="4329641"/>
            <a:ext cx="886652"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7457592" y="4318098"/>
            <a:ext cx="670406" cy="253916"/>
          </a:xfrm>
          <a:prstGeom prst="rect">
            <a:avLst/>
          </a:prstGeom>
          <a:noFill/>
        </p:spPr>
        <p:txBody>
          <a:bodyPr wrap="square" rtlCol="0">
            <a:spAutoFit/>
          </a:bodyPr>
          <a:lstStyle/>
          <a:p>
            <a:r>
              <a:rPr lang="en-US" sz="1050" dirty="0">
                <a:solidFill>
                  <a:srgbClr val="FF0000"/>
                </a:solidFill>
                <a:latin typeface="Lucida Console"/>
              </a:rPr>
              <a:t>16 bp</a:t>
            </a:r>
          </a:p>
        </p:txBody>
      </p:sp>
    </p:spTree>
    <p:extLst>
      <p:ext uri="{BB962C8B-B14F-4D97-AF65-F5344CB8AC3E}">
        <p14:creationId xmlns:p14="http://schemas.microsoft.com/office/powerpoint/2010/main" val="3536837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587327"/>
          </a:xfrm>
        </p:spPr>
        <p:txBody>
          <a:bodyPr>
            <a:normAutofit fontScale="90000"/>
          </a:bodyPr>
          <a:lstStyle/>
          <a:p>
            <a:r>
              <a:rPr lang="en-US" dirty="0"/>
              <a:t>Sanger Sequencing</a:t>
            </a:r>
          </a:p>
        </p:txBody>
      </p:sp>
      <p:grpSp>
        <p:nvGrpSpPr>
          <p:cNvPr id="3" name="Group 84"/>
          <p:cNvGrpSpPr/>
          <p:nvPr/>
        </p:nvGrpSpPr>
        <p:grpSpPr>
          <a:xfrm>
            <a:off x="2197163" y="1486824"/>
            <a:ext cx="5273234" cy="382064"/>
            <a:chOff x="1432560" y="4267200"/>
            <a:chExt cx="7030979" cy="509418"/>
          </a:xfrm>
        </p:grpSpPr>
        <p:cxnSp>
          <p:nvCxnSpPr>
            <p:cNvPr id="67" name="Straight Connector 66"/>
            <p:cNvCxnSpPr/>
            <p:nvPr/>
          </p:nvCxnSpPr>
          <p:spPr>
            <a:xfrm>
              <a:off x="1666499" y="4605754"/>
              <a:ext cx="64107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666499" y="4267200"/>
              <a:ext cx="6566608" cy="369331"/>
            </a:xfrm>
            <a:prstGeom prst="rect">
              <a:avLst/>
            </a:prstGeom>
            <a:noFill/>
          </p:spPr>
          <p:txBody>
            <a:bodyPr wrap="square" rtlCol="0">
              <a:spAutoFit/>
            </a:bodyPr>
            <a:lstStyle/>
            <a:p>
              <a:r>
                <a:rPr lang="en-US" sz="1200" b="1" dirty="0">
                  <a:solidFill>
                    <a:prstClr val="black"/>
                  </a:solidFill>
                  <a:latin typeface="Lucida Console"/>
                </a:rPr>
                <a:t>A C G C G C C G G G T ? ? ? ? ? ? ? ? ? ? ? ? ? ? ?</a:t>
              </a:r>
            </a:p>
          </p:txBody>
        </p:sp>
        <p:sp>
          <p:nvSpPr>
            <p:cNvPr id="69" name="TextBox 68"/>
            <p:cNvSpPr txBox="1"/>
            <p:nvPr/>
          </p:nvSpPr>
          <p:spPr>
            <a:xfrm>
              <a:off x="8077200" y="4468842"/>
              <a:ext cx="386339" cy="307776"/>
            </a:xfrm>
            <a:prstGeom prst="rect">
              <a:avLst/>
            </a:prstGeom>
            <a:noFill/>
          </p:spPr>
          <p:txBody>
            <a:bodyPr wrap="square" rtlCol="0">
              <a:spAutoFit/>
            </a:bodyPr>
            <a:lstStyle/>
            <a:p>
              <a:r>
                <a:rPr lang="en-US" sz="900" dirty="0">
                  <a:solidFill>
                    <a:prstClr val="black"/>
                  </a:solidFill>
                  <a:latin typeface="Helvetica"/>
                </a:rPr>
                <a:t>5’</a:t>
              </a:r>
            </a:p>
          </p:txBody>
        </p:sp>
        <p:sp>
          <p:nvSpPr>
            <p:cNvPr id="70" name="TextBox 69"/>
            <p:cNvSpPr txBox="1"/>
            <p:nvPr/>
          </p:nvSpPr>
          <p:spPr>
            <a:xfrm>
              <a:off x="1432560" y="4468842"/>
              <a:ext cx="386339" cy="307776"/>
            </a:xfrm>
            <a:prstGeom prst="rect">
              <a:avLst/>
            </a:prstGeom>
            <a:noFill/>
          </p:spPr>
          <p:txBody>
            <a:bodyPr wrap="square" rtlCol="0">
              <a:spAutoFit/>
            </a:bodyPr>
            <a:lstStyle/>
            <a:p>
              <a:r>
                <a:rPr lang="en-US" sz="900" dirty="0">
                  <a:solidFill>
                    <a:prstClr val="black"/>
                  </a:solidFill>
                  <a:latin typeface="Helvetica"/>
                </a:rPr>
                <a:t>3’</a:t>
              </a:r>
            </a:p>
          </p:txBody>
        </p:sp>
      </p:grpSp>
      <p:sp>
        <p:nvSpPr>
          <p:cNvPr id="54" name="TextBox 53"/>
          <p:cNvSpPr txBox="1"/>
          <p:nvPr/>
        </p:nvSpPr>
        <p:spPr>
          <a:xfrm>
            <a:off x="4387150" y="2539497"/>
            <a:ext cx="3385250" cy="276999"/>
          </a:xfrm>
          <a:prstGeom prst="rect">
            <a:avLst/>
          </a:prstGeom>
          <a:noFill/>
        </p:spPr>
        <p:txBody>
          <a:bodyPr wrap="square" rtlCol="0">
            <a:spAutoFit/>
          </a:bodyPr>
          <a:lstStyle/>
          <a:p>
            <a:r>
              <a:rPr lang="en-US" sz="1200" b="1" dirty="0">
                <a:solidFill>
                  <a:prstClr val="black"/>
                </a:solidFill>
                <a:latin typeface="Lucida Console"/>
              </a:rPr>
              <a:t>? ? ? ? ? ? ? ? ? ? ? ? ? ? </a:t>
            </a:r>
            <a:r>
              <a:rPr lang="en-US" sz="1200" b="1" dirty="0">
                <a:solidFill>
                  <a:srgbClr val="0000FF"/>
                </a:solidFill>
                <a:latin typeface="Lucida Console"/>
              </a:rPr>
              <a:t>C</a:t>
            </a:r>
          </a:p>
        </p:txBody>
      </p:sp>
      <p:sp>
        <p:nvSpPr>
          <p:cNvPr id="98" name="TextBox 97"/>
          <p:cNvSpPr txBox="1"/>
          <p:nvPr/>
        </p:nvSpPr>
        <p:spPr>
          <a:xfrm>
            <a:off x="2197163" y="2435621"/>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4" name="Group 96"/>
          <p:cNvGrpSpPr/>
          <p:nvPr/>
        </p:nvGrpSpPr>
        <p:grpSpPr>
          <a:xfrm>
            <a:off x="2372617" y="2539499"/>
            <a:ext cx="4056276" cy="278190"/>
            <a:chOff x="1666499" y="1905000"/>
            <a:chExt cx="5408368" cy="370920"/>
          </a:xfrm>
        </p:grpSpPr>
        <p:cxnSp>
          <p:nvCxnSpPr>
            <p:cNvPr id="58" name="Straight Connector 57"/>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109" name="Straight Connector 108"/>
          <p:cNvCxnSpPr/>
          <p:nvPr/>
        </p:nvCxnSpPr>
        <p:spPr>
          <a:xfrm>
            <a:off x="4428299" y="2539496"/>
            <a:ext cx="275234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387150" y="2065099"/>
            <a:ext cx="3385250" cy="276999"/>
          </a:xfrm>
          <a:prstGeom prst="rect">
            <a:avLst/>
          </a:prstGeom>
          <a:noFill/>
        </p:spPr>
        <p:txBody>
          <a:bodyPr wrap="square" rtlCol="0">
            <a:spAutoFit/>
          </a:bodyPr>
          <a:lstStyle/>
          <a:p>
            <a:r>
              <a:rPr lang="en-US" sz="1200" b="1" dirty="0">
                <a:solidFill>
                  <a:prstClr val="black"/>
                </a:solidFill>
                <a:latin typeface="Lucida Console"/>
              </a:rPr>
              <a:t>? ? ? ? ? ? ? ? ? </a:t>
            </a:r>
            <a:r>
              <a:rPr lang="en-US" sz="1200" b="1" dirty="0">
                <a:solidFill>
                  <a:srgbClr val="FF0000"/>
                </a:solidFill>
                <a:latin typeface="Lucida Console"/>
              </a:rPr>
              <a:t>T</a:t>
            </a:r>
          </a:p>
        </p:txBody>
      </p:sp>
      <p:grpSp>
        <p:nvGrpSpPr>
          <p:cNvPr id="6" name="Group 17"/>
          <p:cNvGrpSpPr/>
          <p:nvPr/>
        </p:nvGrpSpPr>
        <p:grpSpPr>
          <a:xfrm>
            <a:off x="2197163" y="1961226"/>
            <a:ext cx="4231730" cy="382065"/>
            <a:chOff x="1405550" y="2614964"/>
            <a:chExt cx="5642307" cy="509420"/>
          </a:xfrm>
        </p:grpSpPr>
        <p:sp>
          <p:nvSpPr>
            <p:cNvPr id="33" name="TextBox 32"/>
            <p:cNvSpPr txBox="1"/>
            <p:nvPr/>
          </p:nvSpPr>
          <p:spPr>
            <a:xfrm>
              <a:off x="1405550" y="2614964"/>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7" name="Group 96"/>
            <p:cNvGrpSpPr/>
            <p:nvPr/>
          </p:nvGrpSpPr>
          <p:grpSpPr>
            <a:xfrm>
              <a:off x="1639489" y="2753464"/>
              <a:ext cx="5408368" cy="370920"/>
              <a:chOff x="1666499" y="1905000"/>
              <a:chExt cx="5408368" cy="370920"/>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8" name="TextBox 37"/>
          <p:cNvSpPr txBox="1"/>
          <p:nvPr/>
        </p:nvSpPr>
        <p:spPr>
          <a:xfrm>
            <a:off x="7457592" y="2053556"/>
            <a:ext cx="650088" cy="253916"/>
          </a:xfrm>
          <a:prstGeom prst="rect">
            <a:avLst/>
          </a:prstGeom>
          <a:noFill/>
        </p:spPr>
        <p:txBody>
          <a:bodyPr wrap="square" rtlCol="0">
            <a:spAutoFit/>
          </a:bodyPr>
          <a:lstStyle/>
          <a:p>
            <a:r>
              <a:rPr lang="en-US" sz="1050" dirty="0">
                <a:solidFill>
                  <a:srgbClr val="FF0000"/>
                </a:solidFill>
                <a:latin typeface="Lucida Console"/>
              </a:rPr>
              <a:t>21 bp</a:t>
            </a:r>
          </a:p>
        </p:txBody>
      </p:sp>
      <p:sp>
        <p:nvSpPr>
          <p:cNvPr id="23" name="TextBox 22"/>
          <p:cNvSpPr txBox="1"/>
          <p:nvPr/>
        </p:nvSpPr>
        <p:spPr>
          <a:xfrm>
            <a:off x="7457591" y="2527954"/>
            <a:ext cx="650089" cy="253916"/>
          </a:xfrm>
          <a:prstGeom prst="rect">
            <a:avLst/>
          </a:prstGeom>
          <a:noFill/>
        </p:spPr>
        <p:txBody>
          <a:bodyPr wrap="square" rtlCol="0">
            <a:spAutoFit/>
          </a:bodyPr>
          <a:lstStyle/>
          <a:p>
            <a:r>
              <a:rPr lang="en-US" sz="1050" dirty="0">
                <a:solidFill>
                  <a:srgbClr val="0000FF"/>
                </a:solidFill>
                <a:latin typeface="Lucida Console"/>
              </a:rPr>
              <a:t>26 bp</a:t>
            </a:r>
          </a:p>
        </p:txBody>
      </p:sp>
      <p:sp>
        <p:nvSpPr>
          <p:cNvPr id="25" name="TextBox 24"/>
          <p:cNvSpPr txBox="1"/>
          <p:nvPr/>
        </p:nvSpPr>
        <p:spPr>
          <a:xfrm>
            <a:off x="2197163" y="2910020"/>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8" name="Group 96"/>
          <p:cNvGrpSpPr/>
          <p:nvPr/>
        </p:nvGrpSpPr>
        <p:grpSpPr>
          <a:xfrm>
            <a:off x="2372617" y="3013897"/>
            <a:ext cx="4056276" cy="278190"/>
            <a:chOff x="1666499" y="1905000"/>
            <a:chExt cx="5408368" cy="370920"/>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32" name="TextBox 31"/>
          <p:cNvSpPr txBox="1"/>
          <p:nvPr/>
        </p:nvSpPr>
        <p:spPr>
          <a:xfrm>
            <a:off x="4387150" y="3013895"/>
            <a:ext cx="3385250" cy="276999"/>
          </a:xfrm>
          <a:prstGeom prst="rect">
            <a:avLst/>
          </a:prstGeom>
          <a:noFill/>
        </p:spPr>
        <p:txBody>
          <a:bodyPr wrap="square" rtlCol="0">
            <a:spAutoFit/>
          </a:bodyPr>
          <a:lstStyle/>
          <a:p>
            <a:r>
              <a:rPr lang="en-US" sz="1200" b="1" dirty="0">
                <a:solidFill>
                  <a:prstClr val="black"/>
                </a:solidFill>
                <a:latin typeface="Lucida Console"/>
              </a:rPr>
              <a:t>? ? ? ? ? ? ? ? ? ? </a:t>
            </a:r>
            <a:r>
              <a:rPr lang="en-US" sz="1200" b="1" dirty="0">
                <a:solidFill>
                  <a:srgbClr val="00FF00"/>
                </a:solidFill>
                <a:latin typeface="Lucida Console"/>
              </a:rPr>
              <a:t>A</a:t>
            </a:r>
          </a:p>
        </p:txBody>
      </p:sp>
      <p:cxnSp>
        <p:nvCxnSpPr>
          <p:cNvPr id="34" name="Straight Connector 33"/>
          <p:cNvCxnSpPr/>
          <p:nvPr/>
        </p:nvCxnSpPr>
        <p:spPr>
          <a:xfrm>
            <a:off x="4428299" y="3013895"/>
            <a:ext cx="2000594"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457592" y="3002352"/>
            <a:ext cx="650088" cy="253916"/>
          </a:xfrm>
          <a:prstGeom prst="rect">
            <a:avLst/>
          </a:prstGeom>
          <a:noFill/>
        </p:spPr>
        <p:txBody>
          <a:bodyPr wrap="square" rtlCol="0">
            <a:spAutoFit/>
          </a:bodyPr>
          <a:lstStyle/>
          <a:p>
            <a:r>
              <a:rPr lang="en-US" sz="1050" dirty="0">
                <a:solidFill>
                  <a:srgbClr val="00FF00"/>
                </a:solidFill>
                <a:latin typeface="Lucida Console"/>
              </a:rPr>
              <a:t>22 bp</a:t>
            </a:r>
          </a:p>
        </p:txBody>
      </p:sp>
      <p:sp>
        <p:nvSpPr>
          <p:cNvPr id="42" name="TextBox 41"/>
          <p:cNvSpPr txBox="1"/>
          <p:nvPr/>
        </p:nvSpPr>
        <p:spPr>
          <a:xfrm>
            <a:off x="2197163" y="3348602"/>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9" name="Group 96"/>
          <p:cNvGrpSpPr/>
          <p:nvPr/>
        </p:nvGrpSpPr>
        <p:grpSpPr>
          <a:xfrm>
            <a:off x="2372617" y="3452479"/>
            <a:ext cx="4056276" cy="278190"/>
            <a:chOff x="1666499" y="1905000"/>
            <a:chExt cx="5408368" cy="370920"/>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48" name="TextBox 47"/>
          <p:cNvSpPr txBox="1"/>
          <p:nvPr/>
        </p:nvSpPr>
        <p:spPr>
          <a:xfrm>
            <a:off x="4387150" y="3452477"/>
            <a:ext cx="3385250" cy="276999"/>
          </a:xfrm>
          <a:prstGeom prst="rect">
            <a:avLst/>
          </a:prstGeom>
          <a:noFill/>
        </p:spPr>
        <p:txBody>
          <a:bodyPr wrap="square" rtlCol="0">
            <a:spAutoFit/>
          </a:bodyPr>
          <a:lstStyle/>
          <a:p>
            <a:r>
              <a:rPr lang="en-US" sz="1200" b="1" dirty="0">
                <a:solidFill>
                  <a:srgbClr val="E5E500"/>
                </a:solidFill>
                <a:latin typeface="Lucida Console"/>
              </a:rPr>
              <a:t>G</a:t>
            </a:r>
          </a:p>
        </p:txBody>
      </p:sp>
      <p:cxnSp>
        <p:nvCxnSpPr>
          <p:cNvPr id="49" name="Straight Connector 48"/>
          <p:cNvCxnSpPr/>
          <p:nvPr/>
        </p:nvCxnSpPr>
        <p:spPr>
          <a:xfrm>
            <a:off x="4428298" y="3452477"/>
            <a:ext cx="143702"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470396" y="3440934"/>
            <a:ext cx="637283" cy="253916"/>
          </a:xfrm>
          <a:prstGeom prst="rect">
            <a:avLst/>
          </a:prstGeom>
          <a:noFill/>
        </p:spPr>
        <p:txBody>
          <a:bodyPr wrap="square" rtlCol="0">
            <a:spAutoFit/>
          </a:bodyPr>
          <a:lstStyle/>
          <a:p>
            <a:r>
              <a:rPr lang="en-US" sz="1050" dirty="0">
                <a:solidFill>
                  <a:srgbClr val="E5E500"/>
                </a:solidFill>
                <a:latin typeface="Lucida Console"/>
              </a:rPr>
              <a:t>12 bp</a:t>
            </a:r>
          </a:p>
        </p:txBody>
      </p:sp>
      <p:sp>
        <p:nvSpPr>
          <p:cNvPr id="50" name="TextBox 49"/>
          <p:cNvSpPr txBox="1"/>
          <p:nvPr/>
        </p:nvSpPr>
        <p:spPr>
          <a:xfrm>
            <a:off x="2197163" y="3787184"/>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10" name="Group 96"/>
          <p:cNvGrpSpPr/>
          <p:nvPr/>
        </p:nvGrpSpPr>
        <p:grpSpPr>
          <a:xfrm>
            <a:off x="2372617" y="3891061"/>
            <a:ext cx="4056276" cy="278190"/>
            <a:chOff x="1666499" y="1905000"/>
            <a:chExt cx="5408368" cy="370920"/>
          </a:xfrm>
        </p:grpSpPr>
        <p:cxnSp>
          <p:nvCxnSpPr>
            <p:cNvPr id="55" name="Straight Connector 5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57" name="TextBox 56"/>
          <p:cNvSpPr txBox="1"/>
          <p:nvPr/>
        </p:nvSpPr>
        <p:spPr>
          <a:xfrm>
            <a:off x="4387150" y="3892250"/>
            <a:ext cx="3385250" cy="276999"/>
          </a:xfrm>
          <a:prstGeom prst="rect">
            <a:avLst/>
          </a:prstGeom>
          <a:noFill/>
        </p:spPr>
        <p:txBody>
          <a:bodyPr wrap="square" rtlCol="0">
            <a:spAutoFit/>
          </a:bodyPr>
          <a:lstStyle/>
          <a:p>
            <a:r>
              <a:rPr lang="en-US" sz="1200" b="1" dirty="0">
                <a:solidFill>
                  <a:prstClr val="black"/>
                </a:solidFill>
                <a:latin typeface="Lucida Console"/>
              </a:rPr>
              <a:t>? ? ? ? ? ? ? ? </a:t>
            </a:r>
            <a:r>
              <a:rPr lang="en-US" sz="1200" b="1" dirty="0">
                <a:solidFill>
                  <a:srgbClr val="0000FF"/>
                </a:solidFill>
                <a:latin typeface="Lucida Console"/>
              </a:rPr>
              <a:t>C</a:t>
            </a:r>
          </a:p>
        </p:txBody>
      </p:sp>
      <p:cxnSp>
        <p:nvCxnSpPr>
          <p:cNvPr id="59" name="Straight Connector 58"/>
          <p:cNvCxnSpPr/>
          <p:nvPr/>
        </p:nvCxnSpPr>
        <p:spPr>
          <a:xfrm>
            <a:off x="4428299" y="3891059"/>
            <a:ext cx="1625346"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7457591" y="3879516"/>
            <a:ext cx="650087" cy="253916"/>
          </a:xfrm>
          <a:prstGeom prst="rect">
            <a:avLst/>
          </a:prstGeom>
          <a:noFill/>
        </p:spPr>
        <p:txBody>
          <a:bodyPr wrap="square" rtlCol="0">
            <a:spAutoFit/>
          </a:bodyPr>
          <a:lstStyle/>
          <a:p>
            <a:r>
              <a:rPr lang="en-US" sz="1050" dirty="0">
                <a:solidFill>
                  <a:srgbClr val="0000FF"/>
                </a:solidFill>
                <a:latin typeface="Lucida Console"/>
              </a:rPr>
              <a:t>20 bp</a:t>
            </a:r>
          </a:p>
        </p:txBody>
      </p:sp>
      <p:sp>
        <p:nvSpPr>
          <p:cNvPr id="61" name="TextBox 60"/>
          <p:cNvSpPr txBox="1"/>
          <p:nvPr/>
        </p:nvSpPr>
        <p:spPr>
          <a:xfrm>
            <a:off x="2197163" y="4225766"/>
            <a:ext cx="289754" cy="230832"/>
          </a:xfrm>
          <a:prstGeom prst="rect">
            <a:avLst/>
          </a:prstGeom>
          <a:noFill/>
        </p:spPr>
        <p:txBody>
          <a:bodyPr wrap="square" rtlCol="0">
            <a:spAutoFit/>
          </a:bodyPr>
          <a:lstStyle/>
          <a:p>
            <a:r>
              <a:rPr lang="en-US" sz="900" dirty="0">
                <a:solidFill>
                  <a:prstClr val="black"/>
                </a:solidFill>
                <a:latin typeface="Helvetica"/>
              </a:rPr>
              <a:t>5’</a:t>
            </a:r>
          </a:p>
        </p:txBody>
      </p:sp>
      <p:grpSp>
        <p:nvGrpSpPr>
          <p:cNvPr id="11" name="Group 96"/>
          <p:cNvGrpSpPr/>
          <p:nvPr/>
        </p:nvGrpSpPr>
        <p:grpSpPr>
          <a:xfrm>
            <a:off x="2372617" y="4329643"/>
            <a:ext cx="4056276" cy="278190"/>
            <a:chOff x="1666499" y="1905000"/>
            <a:chExt cx="5408368" cy="370920"/>
          </a:xfrm>
        </p:grpSpPr>
        <p:cxnSp>
          <p:nvCxnSpPr>
            <p:cNvPr id="65" name="Straight Connector 6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71" name="TextBox 70"/>
          <p:cNvSpPr txBox="1"/>
          <p:nvPr/>
        </p:nvSpPr>
        <p:spPr>
          <a:xfrm>
            <a:off x="4387150" y="4329641"/>
            <a:ext cx="3385250" cy="276999"/>
          </a:xfrm>
          <a:prstGeom prst="rect">
            <a:avLst/>
          </a:prstGeom>
          <a:noFill/>
        </p:spPr>
        <p:txBody>
          <a:bodyPr wrap="square" rtlCol="0">
            <a:spAutoFit/>
          </a:bodyPr>
          <a:lstStyle/>
          <a:p>
            <a:r>
              <a:rPr lang="en-US" sz="1200" b="1" dirty="0">
                <a:solidFill>
                  <a:prstClr val="black"/>
                </a:solidFill>
                <a:latin typeface="Lucida Console"/>
              </a:rPr>
              <a:t>? ? ? ? </a:t>
            </a:r>
            <a:r>
              <a:rPr lang="en-US" sz="1200" b="1" dirty="0">
                <a:solidFill>
                  <a:srgbClr val="FF0000"/>
                </a:solidFill>
                <a:latin typeface="Lucida Console"/>
              </a:rPr>
              <a:t>T</a:t>
            </a:r>
          </a:p>
        </p:txBody>
      </p:sp>
      <p:cxnSp>
        <p:nvCxnSpPr>
          <p:cNvPr id="72" name="Straight Connector 71"/>
          <p:cNvCxnSpPr/>
          <p:nvPr/>
        </p:nvCxnSpPr>
        <p:spPr>
          <a:xfrm>
            <a:off x="4428298" y="4329641"/>
            <a:ext cx="886652" cy="1191"/>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7457592" y="4318098"/>
            <a:ext cx="650086" cy="253916"/>
          </a:xfrm>
          <a:prstGeom prst="rect">
            <a:avLst/>
          </a:prstGeom>
          <a:noFill/>
        </p:spPr>
        <p:txBody>
          <a:bodyPr wrap="square" rtlCol="0">
            <a:spAutoFit/>
          </a:bodyPr>
          <a:lstStyle/>
          <a:p>
            <a:r>
              <a:rPr lang="en-US" sz="1050" dirty="0">
                <a:solidFill>
                  <a:srgbClr val="FF0000"/>
                </a:solidFill>
                <a:latin typeface="Lucida Console"/>
              </a:rPr>
              <a:t>16 bp</a:t>
            </a:r>
          </a:p>
        </p:txBody>
      </p:sp>
    </p:spTree>
    <p:extLst>
      <p:ext uri="{BB962C8B-B14F-4D97-AF65-F5344CB8AC3E}">
        <p14:creationId xmlns:p14="http://schemas.microsoft.com/office/powerpoint/2010/main" val="4173393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140"/>
          <p:cNvGrpSpPr/>
          <p:nvPr/>
        </p:nvGrpSpPr>
        <p:grpSpPr>
          <a:xfrm>
            <a:off x="2197162" y="2397922"/>
            <a:ext cx="5874062" cy="382065"/>
            <a:chOff x="1253150" y="5453728"/>
            <a:chExt cx="7832082" cy="509420"/>
          </a:xfrm>
        </p:grpSpPr>
        <p:sp>
          <p:nvSpPr>
            <p:cNvPr id="121" name="TextBox 120"/>
            <p:cNvSpPr txBox="1"/>
            <p:nvPr/>
          </p:nvSpPr>
          <p:spPr>
            <a:xfrm>
              <a:off x="1253150" y="5453728"/>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4" name="Group 96"/>
            <p:cNvGrpSpPr/>
            <p:nvPr/>
          </p:nvGrpSpPr>
          <p:grpSpPr>
            <a:xfrm>
              <a:off x="1487089" y="5592228"/>
              <a:ext cx="5408368" cy="370920"/>
              <a:chOff x="1666499" y="1905000"/>
              <a:chExt cx="5408368" cy="370920"/>
            </a:xfrm>
          </p:grpSpPr>
          <p:cxnSp>
            <p:nvCxnSpPr>
              <p:cNvPr id="126" name="Straight Connector 12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123" name="TextBox 122"/>
            <p:cNvSpPr txBox="1"/>
            <p:nvPr/>
          </p:nvSpPr>
          <p:spPr>
            <a:xfrm>
              <a:off x="4173134" y="5592228"/>
              <a:ext cx="4513666" cy="369332"/>
            </a:xfrm>
            <a:prstGeom prst="rect">
              <a:avLst/>
            </a:prstGeom>
            <a:noFill/>
          </p:spPr>
          <p:txBody>
            <a:bodyPr wrap="square" rtlCol="0">
              <a:spAutoFit/>
            </a:bodyPr>
            <a:lstStyle/>
            <a:p>
              <a:r>
                <a:rPr lang="en-US" sz="1200" b="1" dirty="0">
                  <a:solidFill>
                    <a:prstClr val="black"/>
                  </a:solidFill>
                  <a:latin typeface="Lucida Console"/>
                </a:rPr>
                <a:t>G T C T T G G </a:t>
              </a:r>
              <a:r>
                <a:rPr lang="en-US" sz="1200" b="1" dirty="0">
                  <a:solidFill>
                    <a:srgbClr val="E5E500"/>
                  </a:solidFill>
                  <a:latin typeface="Lucida Console"/>
                </a:rPr>
                <a:t>G</a:t>
              </a:r>
            </a:p>
          </p:txBody>
        </p:sp>
        <p:cxnSp>
          <p:nvCxnSpPr>
            <p:cNvPr id="124" name="Straight Connector 123"/>
            <p:cNvCxnSpPr/>
            <p:nvPr/>
          </p:nvCxnSpPr>
          <p:spPr>
            <a:xfrm>
              <a:off x="4227998" y="5592228"/>
              <a:ext cx="18680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8267056" y="5576839"/>
              <a:ext cx="818176" cy="338555"/>
            </a:xfrm>
            <a:prstGeom prst="rect">
              <a:avLst/>
            </a:prstGeom>
            <a:noFill/>
          </p:spPr>
          <p:txBody>
            <a:bodyPr wrap="square" rtlCol="0">
              <a:spAutoFit/>
            </a:bodyPr>
            <a:lstStyle/>
            <a:p>
              <a:r>
                <a:rPr lang="en-US" sz="1050" dirty="0">
                  <a:solidFill>
                    <a:srgbClr val="E5E500"/>
                  </a:solidFill>
                  <a:latin typeface="Lucida Console"/>
                </a:rPr>
                <a:t>19 bp</a:t>
              </a:r>
            </a:p>
          </p:txBody>
        </p:sp>
      </p:grpSp>
      <p:grpSp>
        <p:nvGrpSpPr>
          <p:cNvPr id="5" name="Group 128"/>
          <p:cNvGrpSpPr/>
          <p:nvPr/>
        </p:nvGrpSpPr>
        <p:grpSpPr>
          <a:xfrm>
            <a:off x="2197162" y="2400303"/>
            <a:ext cx="5886866" cy="382065"/>
            <a:chOff x="1405550" y="3880026"/>
            <a:chExt cx="7849154" cy="509420"/>
          </a:xfrm>
        </p:grpSpPr>
        <p:sp>
          <p:nvSpPr>
            <p:cNvPr id="130" name="TextBox 129"/>
            <p:cNvSpPr txBox="1"/>
            <p:nvPr/>
          </p:nvSpPr>
          <p:spPr>
            <a:xfrm>
              <a:off x="1405550" y="3880026"/>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6" name="Group 96"/>
            <p:cNvGrpSpPr/>
            <p:nvPr/>
          </p:nvGrpSpPr>
          <p:grpSpPr>
            <a:xfrm>
              <a:off x="1639489" y="4018526"/>
              <a:ext cx="5408368" cy="370920"/>
              <a:chOff x="1666499" y="1905000"/>
              <a:chExt cx="5408368" cy="370920"/>
            </a:xfrm>
          </p:grpSpPr>
          <p:cxnSp>
            <p:nvCxnSpPr>
              <p:cNvPr id="135" name="Straight Connector 13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6" name="TextBox 135"/>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132" name="TextBox 131"/>
            <p:cNvSpPr txBox="1"/>
            <p:nvPr/>
          </p:nvSpPr>
          <p:spPr>
            <a:xfrm>
              <a:off x="4325534" y="4018526"/>
              <a:ext cx="4513666" cy="369332"/>
            </a:xfrm>
            <a:prstGeom prst="rect">
              <a:avLst/>
            </a:prstGeom>
            <a:noFill/>
          </p:spPr>
          <p:txBody>
            <a:bodyPr wrap="square" rtlCol="0">
              <a:spAutoFit/>
            </a:bodyPr>
            <a:lstStyle/>
            <a:p>
              <a:r>
                <a:rPr lang="en-US" sz="1200" b="1" dirty="0">
                  <a:solidFill>
                    <a:prstClr val="black"/>
                  </a:solidFill>
                  <a:latin typeface="Lucida Console"/>
                </a:rPr>
                <a:t>G T C T T G G G C T </a:t>
              </a:r>
              <a:r>
                <a:rPr lang="en-US" sz="1200" b="1" dirty="0">
                  <a:solidFill>
                    <a:srgbClr val="00FF00"/>
                  </a:solidFill>
                  <a:latin typeface="Lucida Console"/>
                </a:rPr>
                <a:t>A</a:t>
              </a:r>
            </a:p>
          </p:txBody>
        </p:sp>
        <p:cxnSp>
          <p:nvCxnSpPr>
            <p:cNvPr id="133" name="Straight Connector 132"/>
            <p:cNvCxnSpPr/>
            <p:nvPr/>
          </p:nvCxnSpPr>
          <p:spPr>
            <a:xfrm>
              <a:off x="4380398" y="4018526"/>
              <a:ext cx="2667459"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4" name="TextBox 133"/>
            <p:cNvSpPr txBox="1"/>
            <p:nvPr/>
          </p:nvSpPr>
          <p:spPr>
            <a:xfrm>
              <a:off x="8419456" y="4003137"/>
              <a:ext cx="835248" cy="338555"/>
            </a:xfrm>
            <a:prstGeom prst="rect">
              <a:avLst/>
            </a:prstGeom>
            <a:noFill/>
          </p:spPr>
          <p:txBody>
            <a:bodyPr wrap="square" rtlCol="0">
              <a:spAutoFit/>
            </a:bodyPr>
            <a:lstStyle/>
            <a:p>
              <a:r>
                <a:rPr lang="en-US" sz="1050" dirty="0">
                  <a:solidFill>
                    <a:srgbClr val="00FF00"/>
                  </a:solidFill>
                  <a:latin typeface="Lucida Console"/>
                </a:rPr>
                <a:t>22 bp</a:t>
              </a:r>
            </a:p>
          </p:txBody>
        </p:sp>
      </p:grpSp>
      <p:sp>
        <p:nvSpPr>
          <p:cNvPr id="2" name="Title 1"/>
          <p:cNvSpPr>
            <a:spLocks noGrp="1"/>
          </p:cNvSpPr>
          <p:nvPr>
            <p:ph type="ctrTitle"/>
          </p:nvPr>
        </p:nvSpPr>
        <p:spPr>
          <a:xfrm>
            <a:off x="2217420" y="269923"/>
            <a:ext cx="5554980" cy="587327"/>
          </a:xfrm>
        </p:spPr>
        <p:txBody>
          <a:bodyPr>
            <a:normAutofit fontScale="90000"/>
          </a:bodyPr>
          <a:lstStyle/>
          <a:p>
            <a:r>
              <a:rPr lang="en-US" dirty="0"/>
              <a:t>Sanger Sequencing</a:t>
            </a:r>
          </a:p>
        </p:txBody>
      </p:sp>
      <p:grpSp>
        <p:nvGrpSpPr>
          <p:cNvPr id="7" name="Group 141"/>
          <p:cNvGrpSpPr/>
          <p:nvPr/>
        </p:nvGrpSpPr>
        <p:grpSpPr>
          <a:xfrm>
            <a:off x="2197162" y="2396730"/>
            <a:ext cx="5886866" cy="382065"/>
            <a:chOff x="1405550" y="2614964"/>
            <a:chExt cx="7849154" cy="509420"/>
          </a:xfrm>
        </p:grpSpPr>
        <p:grpSp>
          <p:nvGrpSpPr>
            <p:cNvPr id="8" name="Group 29"/>
            <p:cNvGrpSpPr/>
            <p:nvPr/>
          </p:nvGrpSpPr>
          <p:grpSpPr>
            <a:xfrm>
              <a:off x="1405550" y="2614964"/>
              <a:ext cx="7433650" cy="509420"/>
              <a:chOff x="1405550" y="2614964"/>
              <a:chExt cx="7433650" cy="509420"/>
            </a:xfrm>
          </p:grpSpPr>
          <p:sp>
            <p:nvSpPr>
              <p:cNvPr id="31" name="TextBox 30"/>
              <p:cNvSpPr txBox="1"/>
              <p:nvPr/>
            </p:nvSpPr>
            <p:spPr>
              <a:xfrm>
                <a:off x="4325534" y="2753464"/>
                <a:ext cx="4513666" cy="369332"/>
              </a:xfrm>
              <a:prstGeom prst="rect">
                <a:avLst/>
              </a:prstGeom>
              <a:noFill/>
            </p:spPr>
            <p:txBody>
              <a:bodyPr wrap="square" rtlCol="0">
                <a:spAutoFit/>
              </a:bodyPr>
              <a:lstStyle/>
              <a:p>
                <a:r>
                  <a:rPr lang="en-US" sz="1200" b="1" dirty="0">
                    <a:solidFill>
                      <a:prstClr val="black"/>
                    </a:solidFill>
                    <a:latin typeface="Lucida Console"/>
                  </a:rPr>
                  <a:t>G T C T T G G G C </a:t>
                </a:r>
                <a:r>
                  <a:rPr lang="en-US" sz="1200" b="1" dirty="0">
                    <a:solidFill>
                      <a:srgbClr val="FF0000"/>
                    </a:solidFill>
                    <a:latin typeface="Lucida Console"/>
                  </a:rPr>
                  <a:t>T</a:t>
                </a:r>
              </a:p>
            </p:txBody>
          </p:sp>
          <p:grpSp>
            <p:nvGrpSpPr>
              <p:cNvPr id="9" name="Group 17"/>
              <p:cNvGrpSpPr/>
              <p:nvPr/>
            </p:nvGrpSpPr>
            <p:grpSpPr>
              <a:xfrm>
                <a:off x="1405550" y="2614964"/>
                <a:ext cx="5642307" cy="509420"/>
                <a:chOff x="1405550" y="2614964"/>
                <a:chExt cx="5642307" cy="509420"/>
              </a:xfrm>
            </p:grpSpPr>
            <p:sp>
              <p:nvSpPr>
                <p:cNvPr id="33" name="TextBox 32"/>
                <p:cNvSpPr txBox="1"/>
                <p:nvPr/>
              </p:nvSpPr>
              <p:spPr>
                <a:xfrm>
                  <a:off x="1405550" y="2614964"/>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10" name="Group 96"/>
                <p:cNvGrpSpPr/>
                <p:nvPr/>
              </p:nvGrpSpPr>
              <p:grpSpPr>
                <a:xfrm>
                  <a:off x="1639489" y="2753464"/>
                  <a:ext cx="5408368" cy="370920"/>
                  <a:chOff x="1666499" y="1905000"/>
                  <a:chExt cx="5408368" cy="370920"/>
                </a:xfrm>
              </p:grpSpPr>
              <p:cxnSp>
                <p:nvCxnSpPr>
                  <p:cNvPr id="36" name="Straight Connector 3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cxnSp>
              <p:nvCxnSpPr>
                <p:cNvPr id="35" name="Straight Connector 34"/>
                <p:cNvCxnSpPr/>
                <p:nvPr/>
              </p:nvCxnSpPr>
              <p:spPr>
                <a:xfrm>
                  <a:off x="4380398" y="2753464"/>
                  <a:ext cx="24014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38" name="TextBox 37"/>
            <p:cNvSpPr txBox="1"/>
            <p:nvPr/>
          </p:nvSpPr>
          <p:spPr>
            <a:xfrm>
              <a:off x="8419456" y="2738075"/>
              <a:ext cx="835248" cy="338555"/>
            </a:xfrm>
            <a:prstGeom prst="rect">
              <a:avLst/>
            </a:prstGeom>
            <a:noFill/>
          </p:spPr>
          <p:txBody>
            <a:bodyPr wrap="square" rtlCol="0">
              <a:spAutoFit/>
            </a:bodyPr>
            <a:lstStyle/>
            <a:p>
              <a:r>
                <a:rPr lang="en-US" sz="1050" dirty="0">
                  <a:solidFill>
                    <a:srgbClr val="FF0000"/>
                  </a:solidFill>
                  <a:latin typeface="Lucida Console"/>
                </a:rPr>
                <a:t>21 bp</a:t>
              </a:r>
            </a:p>
          </p:txBody>
        </p:sp>
      </p:grpSp>
      <p:grpSp>
        <p:nvGrpSpPr>
          <p:cNvPr id="11" name="Group 160"/>
          <p:cNvGrpSpPr/>
          <p:nvPr/>
        </p:nvGrpSpPr>
        <p:grpSpPr>
          <a:xfrm>
            <a:off x="2197162" y="2395366"/>
            <a:ext cx="5886866" cy="382065"/>
            <a:chOff x="1405550" y="4267200"/>
            <a:chExt cx="7849154" cy="509420"/>
          </a:xfrm>
        </p:grpSpPr>
        <p:sp>
          <p:nvSpPr>
            <p:cNvPr id="25" name="TextBox 24"/>
            <p:cNvSpPr txBox="1"/>
            <p:nvPr/>
          </p:nvSpPr>
          <p:spPr>
            <a:xfrm>
              <a:off x="1405550" y="4267200"/>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12" name="Group 96"/>
            <p:cNvGrpSpPr/>
            <p:nvPr/>
          </p:nvGrpSpPr>
          <p:grpSpPr>
            <a:xfrm>
              <a:off x="1639489" y="4405700"/>
              <a:ext cx="5408368" cy="370920"/>
              <a:chOff x="1666499" y="1905000"/>
              <a:chExt cx="5408368" cy="370920"/>
            </a:xfrm>
          </p:grpSpPr>
          <p:cxnSp>
            <p:nvCxnSpPr>
              <p:cNvPr id="29" name="Straight Connector 28"/>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32" name="TextBox 31"/>
            <p:cNvSpPr txBox="1"/>
            <p:nvPr/>
          </p:nvSpPr>
          <p:spPr>
            <a:xfrm>
              <a:off x="4325534" y="4405700"/>
              <a:ext cx="4513666" cy="369332"/>
            </a:xfrm>
            <a:prstGeom prst="rect">
              <a:avLst/>
            </a:prstGeom>
            <a:noFill/>
          </p:spPr>
          <p:txBody>
            <a:bodyPr wrap="square" rtlCol="0">
              <a:spAutoFit/>
            </a:bodyPr>
            <a:lstStyle/>
            <a:p>
              <a:r>
                <a:rPr lang="en-US" sz="1200" b="1" dirty="0">
                  <a:solidFill>
                    <a:prstClr val="black"/>
                  </a:solidFill>
                  <a:latin typeface="Lucida Console"/>
                </a:rPr>
                <a:t>G T C T T G G G </a:t>
              </a:r>
              <a:r>
                <a:rPr lang="en-US" sz="1200" b="1" dirty="0">
                  <a:solidFill>
                    <a:srgbClr val="0000FF"/>
                  </a:solidFill>
                  <a:latin typeface="Lucida Console"/>
                </a:rPr>
                <a:t>C</a:t>
              </a:r>
            </a:p>
          </p:txBody>
        </p:sp>
        <p:cxnSp>
          <p:nvCxnSpPr>
            <p:cNvPr id="34" name="Straight Connector 33"/>
            <p:cNvCxnSpPr>
              <a:endCxn id="32" idx="0"/>
            </p:cNvCxnSpPr>
            <p:nvPr/>
          </p:nvCxnSpPr>
          <p:spPr>
            <a:xfrm>
              <a:off x="4380398" y="4405700"/>
              <a:ext cx="2201969" cy="0"/>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8419456" y="4390311"/>
              <a:ext cx="835248" cy="338555"/>
            </a:xfrm>
            <a:prstGeom prst="rect">
              <a:avLst/>
            </a:prstGeom>
            <a:noFill/>
          </p:spPr>
          <p:txBody>
            <a:bodyPr wrap="square" rtlCol="0">
              <a:spAutoFit/>
            </a:bodyPr>
            <a:lstStyle/>
            <a:p>
              <a:r>
                <a:rPr lang="en-US" sz="1050" dirty="0">
                  <a:solidFill>
                    <a:srgbClr val="0000FF"/>
                  </a:solidFill>
                  <a:latin typeface="Lucida Console"/>
                </a:rPr>
                <a:t>20 bp</a:t>
              </a:r>
            </a:p>
          </p:txBody>
        </p:sp>
      </p:grpSp>
      <p:grpSp>
        <p:nvGrpSpPr>
          <p:cNvPr id="13" name="Group 59"/>
          <p:cNvGrpSpPr/>
          <p:nvPr/>
        </p:nvGrpSpPr>
        <p:grpSpPr>
          <a:xfrm>
            <a:off x="2197163" y="2400304"/>
            <a:ext cx="5958828" cy="382065"/>
            <a:chOff x="1405550" y="4464802"/>
            <a:chExt cx="7945105" cy="509420"/>
          </a:xfrm>
        </p:grpSpPr>
        <p:sp>
          <p:nvSpPr>
            <p:cNvPr id="42" name="TextBox 41"/>
            <p:cNvSpPr txBox="1"/>
            <p:nvPr/>
          </p:nvSpPr>
          <p:spPr>
            <a:xfrm>
              <a:off x="1405550" y="4464802"/>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14" name="Group 96"/>
            <p:cNvGrpSpPr/>
            <p:nvPr/>
          </p:nvGrpSpPr>
          <p:grpSpPr>
            <a:xfrm>
              <a:off x="1639489" y="4603302"/>
              <a:ext cx="5408368" cy="370920"/>
              <a:chOff x="1666499" y="1905000"/>
              <a:chExt cx="5408368" cy="370920"/>
            </a:xfrm>
          </p:grpSpPr>
          <p:cxnSp>
            <p:nvCxnSpPr>
              <p:cNvPr id="46" name="Straight Connector 45"/>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48" name="TextBox 47"/>
            <p:cNvSpPr txBox="1"/>
            <p:nvPr/>
          </p:nvSpPr>
          <p:spPr>
            <a:xfrm>
              <a:off x="4325534" y="4603302"/>
              <a:ext cx="4513666" cy="369332"/>
            </a:xfrm>
            <a:prstGeom prst="rect">
              <a:avLst/>
            </a:prstGeom>
            <a:noFill/>
          </p:spPr>
          <p:txBody>
            <a:bodyPr wrap="square" rtlCol="0">
              <a:spAutoFit/>
            </a:bodyPr>
            <a:lstStyle/>
            <a:p>
              <a:r>
                <a:rPr lang="en-US" sz="1200" b="1" dirty="0">
                  <a:solidFill>
                    <a:srgbClr val="E5E500"/>
                  </a:solidFill>
                  <a:latin typeface="Lucida Console"/>
                </a:rPr>
                <a:t>G</a:t>
              </a:r>
            </a:p>
          </p:txBody>
        </p:sp>
        <p:cxnSp>
          <p:nvCxnSpPr>
            <p:cNvPr id="49" name="Straight Connector 48"/>
            <p:cNvCxnSpPr/>
            <p:nvPr/>
          </p:nvCxnSpPr>
          <p:spPr>
            <a:xfrm>
              <a:off x="4380398" y="4603302"/>
              <a:ext cx="1916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8436528" y="4587913"/>
              <a:ext cx="914127" cy="338555"/>
            </a:xfrm>
            <a:prstGeom prst="rect">
              <a:avLst/>
            </a:prstGeom>
            <a:noFill/>
          </p:spPr>
          <p:txBody>
            <a:bodyPr wrap="square" rtlCol="0">
              <a:spAutoFit/>
            </a:bodyPr>
            <a:lstStyle/>
            <a:p>
              <a:r>
                <a:rPr lang="en-US" sz="1050" dirty="0">
                  <a:solidFill>
                    <a:srgbClr val="E5E500"/>
                  </a:solidFill>
                  <a:latin typeface="Lucida Console"/>
                </a:rPr>
                <a:t>12 bp</a:t>
              </a:r>
            </a:p>
          </p:txBody>
        </p:sp>
      </p:grpSp>
      <p:grpSp>
        <p:nvGrpSpPr>
          <p:cNvPr id="15" name="Group 75"/>
          <p:cNvGrpSpPr/>
          <p:nvPr/>
        </p:nvGrpSpPr>
        <p:grpSpPr>
          <a:xfrm>
            <a:off x="2197162" y="2399113"/>
            <a:ext cx="5874062" cy="382065"/>
            <a:chOff x="1405550" y="5049578"/>
            <a:chExt cx="7832082" cy="509420"/>
          </a:xfrm>
        </p:grpSpPr>
        <p:sp>
          <p:nvSpPr>
            <p:cNvPr id="50" name="TextBox 49"/>
            <p:cNvSpPr txBox="1"/>
            <p:nvPr/>
          </p:nvSpPr>
          <p:spPr>
            <a:xfrm>
              <a:off x="1405550" y="5049578"/>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16" name="Group 96"/>
            <p:cNvGrpSpPr/>
            <p:nvPr/>
          </p:nvGrpSpPr>
          <p:grpSpPr>
            <a:xfrm>
              <a:off x="1639489" y="5188078"/>
              <a:ext cx="5408368" cy="370920"/>
              <a:chOff x="1666499" y="1905000"/>
              <a:chExt cx="5408368" cy="370920"/>
            </a:xfrm>
          </p:grpSpPr>
          <p:cxnSp>
            <p:nvCxnSpPr>
              <p:cNvPr id="55" name="Straight Connector 5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57" name="TextBox 56"/>
            <p:cNvSpPr txBox="1"/>
            <p:nvPr/>
          </p:nvSpPr>
          <p:spPr>
            <a:xfrm>
              <a:off x="4325534" y="5189666"/>
              <a:ext cx="4513666" cy="369332"/>
            </a:xfrm>
            <a:prstGeom prst="rect">
              <a:avLst/>
            </a:prstGeom>
            <a:noFill/>
          </p:spPr>
          <p:txBody>
            <a:bodyPr wrap="square" rtlCol="0">
              <a:spAutoFit/>
            </a:bodyPr>
            <a:lstStyle/>
            <a:p>
              <a:r>
                <a:rPr lang="en-US" sz="1200" b="1" dirty="0">
                  <a:solidFill>
                    <a:prstClr val="black"/>
                  </a:solidFill>
                  <a:latin typeface="Lucida Console"/>
                </a:rPr>
                <a:t>G </a:t>
              </a:r>
              <a:r>
                <a:rPr lang="en-US" sz="1200" b="1" dirty="0">
                  <a:solidFill>
                    <a:srgbClr val="FF0000"/>
                  </a:solidFill>
                  <a:latin typeface="Lucida Console"/>
                </a:rPr>
                <a:t>T</a:t>
              </a:r>
            </a:p>
          </p:txBody>
        </p:sp>
        <p:cxnSp>
          <p:nvCxnSpPr>
            <p:cNvPr id="59" name="Straight Connector 58"/>
            <p:cNvCxnSpPr/>
            <p:nvPr/>
          </p:nvCxnSpPr>
          <p:spPr>
            <a:xfrm>
              <a:off x="4380398" y="5188078"/>
              <a:ext cx="4202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8419456" y="5172689"/>
              <a:ext cx="818176" cy="338555"/>
            </a:xfrm>
            <a:prstGeom prst="rect">
              <a:avLst/>
            </a:prstGeom>
            <a:noFill/>
          </p:spPr>
          <p:txBody>
            <a:bodyPr wrap="square" rtlCol="0">
              <a:spAutoFit/>
            </a:bodyPr>
            <a:lstStyle/>
            <a:p>
              <a:r>
                <a:rPr lang="en-US" sz="1050" dirty="0">
                  <a:solidFill>
                    <a:srgbClr val="FF0000"/>
                  </a:solidFill>
                  <a:latin typeface="Lucida Console"/>
                </a:rPr>
                <a:t>13 bp</a:t>
              </a:r>
            </a:p>
          </p:txBody>
        </p:sp>
      </p:grpSp>
      <p:grpSp>
        <p:nvGrpSpPr>
          <p:cNvPr id="17" name="Group 73"/>
          <p:cNvGrpSpPr/>
          <p:nvPr/>
        </p:nvGrpSpPr>
        <p:grpSpPr>
          <a:xfrm>
            <a:off x="2197162" y="2400304"/>
            <a:ext cx="5889080" cy="382065"/>
            <a:chOff x="1405550" y="5634354"/>
            <a:chExt cx="7852106" cy="509420"/>
          </a:xfrm>
        </p:grpSpPr>
        <p:sp>
          <p:nvSpPr>
            <p:cNvPr id="61" name="TextBox 60"/>
            <p:cNvSpPr txBox="1"/>
            <p:nvPr/>
          </p:nvSpPr>
          <p:spPr>
            <a:xfrm>
              <a:off x="1405550" y="5634354"/>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18" name="Group 96"/>
            <p:cNvGrpSpPr/>
            <p:nvPr/>
          </p:nvGrpSpPr>
          <p:grpSpPr>
            <a:xfrm>
              <a:off x="1639489" y="5772854"/>
              <a:ext cx="5408368" cy="370920"/>
              <a:chOff x="1666499" y="1905000"/>
              <a:chExt cx="5408368" cy="370920"/>
            </a:xfrm>
          </p:grpSpPr>
          <p:cxnSp>
            <p:nvCxnSpPr>
              <p:cNvPr id="65" name="Straight Connector 6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71" name="TextBox 70"/>
            <p:cNvSpPr txBox="1"/>
            <p:nvPr/>
          </p:nvSpPr>
          <p:spPr>
            <a:xfrm>
              <a:off x="4325534" y="5772854"/>
              <a:ext cx="4513666" cy="369332"/>
            </a:xfrm>
            <a:prstGeom prst="rect">
              <a:avLst/>
            </a:prstGeom>
            <a:noFill/>
          </p:spPr>
          <p:txBody>
            <a:bodyPr wrap="square" rtlCol="0">
              <a:spAutoFit/>
            </a:bodyPr>
            <a:lstStyle/>
            <a:p>
              <a:r>
                <a:rPr lang="en-US" sz="1200" b="1" dirty="0">
                  <a:solidFill>
                    <a:prstClr val="black"/>
                  </a:solidFill>
                  <a:latin typeface="Lucida Console"/>
                </a:rPr>
                <a:t>G T C T </a:t>
              </a:r>
              <a:r>
                <a:rPr lang="en-US" sz="1200" b="1" dirty="0">
                  <a:solidFill>
                    <a:srgbClr val="FF0000"/>
                  </a:solidFill>
                  <a:latin typeface="Lucida Console"/>
                </a:rPr>
                <a:t>T</a:t>
              </a:r>
            </a:p>
          </p:txBody>
        </p:sp>
        <p:cxnSp>
          <p:nvCxnSpPr>
            <p:cNvPr id="72" name="Straight Connector 71"/>
            <p:cNvCxnSpPr/>
            <p:nvPr/>
          </p:nvCxnSpPr>
          <p:spPr>
            <a:xfrm>
              <a:off x="4380398" y="5772854"/>
              <a:ext cx="11822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8419455" y="5757465"/>
              <a:ext cx="838201" cy="338555"/>
            </a:xfrm>
            <a:prstGeom prst="rect">
              <a:avLst/>
            </a:prstGeom>
            <a:noFill/>
          </p:spPr>
          <p:txBody>
            <a:bodyPr wrap="square" rtlCol="0">
              <a:spAutoFit/>
            </a:bodyPr>
            <a:lstStyle/>
            <a:p>
              <a:r>
                <a:rPr lang="en-US" sz="1050" dirty="0">
                  <a:solidFill>
                    <a:srgbClr val="FF0000"/>
                  </a:solidFill>
                  <a:latin typeface="Lucida Console"/>
                </a:rPr>
                <a:t>16 bp</a:t>
              </a:r>
            </a:p>
          </p:txBody>
        </p:sp>
      </p:grpSp>
      <p:grpSp>
        <p:nvGrpSpPr>
          <p:cNvPr id="19" name="Group 85"/>
          <p:cNvGrpSpPr/>
          <p:nvPr/>
        </p:nvGrpSpPr>
        <p:grpSpPr>
          <a:xfrm>
            <a:off x="2197162" y="2400304"/>
            <a:ext cx="5874062" cy="382065"/>
            <a:chOff x="1422623" y="4295645"/>
            <a:chExt cx="7832082" cy="509420"/>
          </a:xfrm>
        </p:grpSpPr>
        <p:sp>
          <p:nvSpPr>
            <p:cNvPr id="78" name="TextBox 77"/>
            <p:cNvSpPr txBox="1"/>
            <p:nvPr/>
          </p:nvSpPr>
          <p:spPr>
            <a:xfrm>
              <a:off x="1422623" y="4295645"/>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20" name="Group 96"/>
            <p:cNvGrpSpPr/>
            <p:nvPr/>
          </p:nvGrpSpPr>
          <p:grpSpPr>
            <a:xfrm>
              <a:off x="1656562" y="4434145"/>
              <a:ext cx="5408368" cy="370920"/>
              <a:chOff x="1666499" y="1905000"/>
              <a:chExt cx="5408368" cy="370920"/>
            </a:xfrm>
          </p:grpSpPr>
          <p:cxnSp>
            <p:nvCxnSpPr>
              <p:cNvPr id="83" name="Straight Connector 8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80" name="TextBox 79"/>
            <p:cNvSpPr txBox="1"/>
            <p:nvPr/>
          </p:nvSpPr>
          <p:spPr>
            <a:xfrm>
              <a:off x="4342607" y="4435733"/>
              <a:ext cx="4513666" cy="369332"/>
            </a:xfrm>
            <a:prstGeom prst="rect">
              <a:avLst/>
            </a:prstGeom>
            <a:noFill/>
          </p:spPr>
          <p:txBody>
            <a:bodyPr wrap="square" rtlCol="0">
              <a:spAutoFit/>
            </a:bodyPr>
            <a:lstStyle/>
            <a:p>
              <a:r>
                <a:rPr lang="en-US" sz="1200" b="1" dirty="0">
                  <a:solidFill>
                    <a:prstClr val="black"/>
                  </a:solidFill>
                  <a:latin typeface="Lucida Console"/>
                </a:rPr>
                <a:t>G T </a:t>
              </a:r>
              <a:r>
                <a:rPr lang="en-US" sz="1200" b="1" dirty="0">
                  <a:solidFill>
                    <a:srgbClr val="0000FF"/>
                  </a:solidFill>
                  <a:latin typeface="Lucida Console"/>
                </a:rPr>
                <a:t>C</a:t>
              </a:r>
            </a:p>
          </p:txBody>
        </p:sp>
        <p:cxnSp>
          <p:nvCxnSpPr>
            <p:cNvPr id="81" name="Straight Connector 80"/>
            <p:cNvCxnSpPr/>
            <p:nvPr/>
          </p:nvCxnSpPr>
          <p:spPr>
            <a:xfrm>
              <a:off x="4397471" y="4434145"/>
              <a:ext cx="707929"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8436528" y="4418756"/>
              <a:ext cx="818177" cy="338555"/>
            </a:xfrm>
            <a:prstGeom prst="rect">
              <a:avLst/>
            </a:prstGeom>
            <a:noFill/>
          </p:spPr>
          <p:txBody>
            <a:bodyPr wrap="square" rtlCol="0">
              <a:spAutoFit/>
            </a:bodyPr>
            <a:lstStyle/>
            <a:p>
              <a:r>
                <a:rPr lang="en-US" sz="1050" dirty="0">
                  <a:solidFill>
                    <a:srgbClr val="0000FF"/>
                  </a:solidFill>
                  <a:latin typeface="Lucida Console"/>
                </a:rPr>
                <a:t>14 bp</a:t>
              </a:r>
            </a:p>
          </p:txBody>
        </p:sp>
      </p:grpSp>
      <p:grpSp>
        <p:nvGrpSpPr>
          <p:cNvPr id="21" name="Group 95"/>
          <p:cNvGrpSpPr/>
          <p:nvPr/>
        </p:nvGrpSpPr>
        <p:grpSpPr>
          <a:xfrm>
            <a:off x="2197162" y="2400303"/>
            <a:ext cx="5905537" cy="382065"/>
            <a:chOff x="1253150" y="4114800"/>
            <a:chExt cx="7874048" cy="509420"/>
          </a:xfrm>
        </p:grpSpPr>
        <p:sp>
          <p:nvSpPr>
            <p:cNvPr id="88" name="TextBox 87"/>
            <p:cNvSpPr txBox="1"/>
            <p:nvPr/>
          </p:nvSpPr>
          <p:spPr>
            <a:xfrm>
              <a:off x="1253150" y="4114800"/>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22" name="Group 96"/>
            <p:cNvGrpSpPr/>
            <p:nvPr/>
          </p:nvGrpSpPr>
          <p:grpSpPr>
            <a:xfrm>
              <a:off x="1487089" y="4253300"/>
              <a:ext cx="5408368" cy="370920"/>
              <a:chOff x="1666499" y="1905000"/>
              <a:chExt cx="5408368" cy="370920"/>
            </a:xfrm>
          </p:grpSpPr>
          <p:cxnSp>
            <p:nvCxnSpPr>
              <p:cNvPr id="93" name="Straight Connector 9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90" name="TextBox 89"/>
            <p:cNvSpPr txBox="1"/>
            <p:nvPr/>
          </p:nvSpPr>
          <p:spPr>
            <a:xfrm>
              <a:off x="4173134" y="4253300"/>
              <a:ext cx="4513666" cy="369332"/>
            </a:xfrm>
            <a:prstGeom prst="rect">
              <a:avLst/>
            </a:prstGeom>
            <a:noFill/>
          </p:spPr>
          <p:txBody>
            <a:bodyPr wrap="square" rtlCol="0">
              <a:spAutoFit/>
            </a:bodyPr>
            <a:lstStyle/>
            <a:p>
              <a:r>
                <a:rPr lang="en-US" sz="1200" b="1" dirty="0">
                  <a:solidFill>
                    <a:prstClr val="black"/>
                  </a:solidFill>
                  <a:latin typeface="Lucida Console"/>
                </a:rPr>
                <a:t>G T C </a:t>
              </a:r>
              <a:r>
                <a:rPr lang="en-US" sz="1200" b="1" dirty="0">
                  <a:solidFill>
                    <a:srgbClr val="FF0000"/>
                  </a:solidFill>
                  <a:latin typeface="Lucida Console"/>
                </a:rPr>
                <a:t>T</a:t>
              </a:r>
            </a:p>
          </p:txBody>
        </p:sp>
        <p:cxnSp>
          <p:nvCxnSpPr>
            <p:cNvPr id="91" name="Straight Connector 90"/>
            <p:cNvCxnSpPr/>
            <p:nvPr/>
          </p:nvCxnSpPr>
          <p:spPr>
            <a:xfrm>
              <a:off x="4227998" y="4253300"/>
              <a:ext cx="9536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8267055" y="4237911"/>
              <a:ext cx="860143" cy="338555"/>
            </a:xfrm>
            <a:prstGeom prst="rect">
              <a:avLst/>
            </a:prstGeom>
            <a:noFill/>
          </p:spPr>
          <p:txBody>
            <a:bodyPr wrap="square" rtlCol="0">
              <a:spAutoFit/>
            </a:bodyPr>
            <a:lstStyle/>
            <a:p>
              <a:r>
                <a:rPr lang="en-US" sz="1050" dirty="0">
                  <a:solidFill>
                    <a:srgbClr val="FF0000"/>
                  </a:solidFill>
                  <a:latin typeface="Lucida Console"/>
                </a:rPr>
                <a:t>15 bp</a:t>
              </a:r>
            </a:p>
          </p:txBody>
        </p:sp>
      </p:grpSp>
      <p:grpSp>
        <p:nvGrpSpPr>
          <p:cNvPr id="23" name="Group 106"/>
          <p:cNvGrpSpPr/>
          <p:nvPr/>
        </p:nvGrpSpPr>
        <p:grpSpPr>
          <a:xfrm>
            <a:off x="2197162" y="2400304"/>
            <a:ext cx="5933630" cy="382065"/>
            <a:chOff x="1253150" y="5528220"/>
            <a:chExt cx="7911506" cy="509420"/>
          </a:xfrm>
        </p:grpSpPr>
        <p:sp>
          <p:nvSpPr>
            <p:cNvPr id="99" name="TextBox 98"/>
            <p:cNvSpPr txBox="1"/>
            <p:nvPr/>
          </p:nvSpPr>
          <p:spPr>
            <a:xfrm>
              <a:off x="1253150" y="5528220"/>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24" name="Group 96"/>
            <p:cNvGrpSpPr/>
            <p:nvPr/>
          </p:nvGrpSpPr>
          <p:grpSpPr>
            <a:xfrm>
              <a:off x="1487089" y="5666720"/>
              <a:ext cx="5408368" cy="370920"/>
              <a:chOff x="1666499" y="1905000"/>
              <a:chExt cx="5408368" cy="370920"/>
            </a:xfrm>
          </p:grpSpPr>
          <p:cxnSp>
            <p:nvCxnSpPr>
              <p:cNvPr id="104" name="Straight Connector 103"/>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101" name="TextBox 100"/>
            <p:cNvSpPr txBox="1"/>
            <p:nvPr/>
          </p:nvSpPr>
          <p:spPr>
            <a:xfrm>
              <a:off x="4173134" y="5666720"/>
              <a:ext cx="4513666" cy="369332"/>
            </a:xfrm>
            <a:prstGeom prst="rect">
              <a:avLst/>
            </a:prstGeom>
            <a:noFill/>
          </p:spPr>
          <p:txBody>
            <a:bodyPr wrap="square" rtlCol="0">
              <a:spAutoFit/>
            </a:bodyPr>
            <a:lstStyle/>
            <a:p>
              <a:r>
                <a:rPr lang="en-US" sz="1200" b="1" dirty="0">
                  <a:solidFill>
                    <a:prstClr val="black"/>
                  </a:solidFill>
                  <a:latin typeface="Lucida Console"/>
                </a:rPr>
                <a:t>G T C T T </a:t>
              </a:r>
              <a:r>
                <a:rPr lang="en-US" sz="1200" b="1" dirty="0">
                  <a:solidFill>
                    <a:srgbClr val="E5E500"/>
                  </a:solidFill>
                  <a:latin typeface="Lucida Console"/>
                </a:rPr>
                <a:t>G</a:t>
              </a:r>
            </a:p>
          </p:txBody>
        </p:sp>
        <p:cxnSp>
          <p:nvCxnSpPr>
            <p:cNvPr id="102" name="Straight Connector 101"/>
            <p:cNvCxnSpPr/>
            <p:nvPr/>
          </p:nvCxnSpPr>
          <p:spPr>
            <a:xfrm>
              <a:off x="4227998" y="5666720"/>
              <a:ext cx="1410802"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8267056" y="5651331"/>
              <a:ext cx="897600" cy="338555"/>
            </a:xfrm>
            <a:prstGeom prst="rect">
              <a:avLst/>
            </a:prstGeom>
            <a:noFill/>
          </p:spPr>
          <p:txBody>
            <a:bodyPr wrap="square" rtlCol="0">
              <a:spAutoFit/>
            </a:bodyPr>
            <a:lstStyle/>
            <a:p>
              <a:r>
                <a:rPr lang="en-US" sz="1050" dirty="0">
                  <a:solidFill>
                    <a:srgbClr val="E5E500"/>
                  </a:solidFill>
                  <a:latin typeface="Lucida Console"/>
                </a:rPr>
                <a:t>17 bp</a:t>
              </a:r>
            </a:p>
          </p:txBody>
        </p:sp>
      </p:grpSp>
      <p:grpSp>
        <p:nvGrpSpPr>
          <p:cNvPr id="26" name="Group 118"/>
          <p:cNvGrpSpPr/>
          <p:nvPr/>
        </p:nvGrpSpPr>
        <p:grpSpPr>
          <a:xfrm>
            <a:off x="2197162" y="2399113"/>
            <a:ext cx="5933630" cy="382065"/>
            <a:chOff x="1371502" y="5638800"/>
            <a:chExt cx="7911506" cy="509420"/>
          </a:xfrm>
        </p:grpSpPr>
        <p:sp>
          <p:nvSpPr>
            <p:cNvPr id="110" name="TextBox 109"/>
            <p:cNvSpPr txBox="1"/>
            <p:nvPr/>
          </p:nvSpPr>
          <p:spPr>
            <a:xfrm>
              <a:off x="1371502" y="5638800"/>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27" name="Group 96"/>
            <p:cNvGrpSpPr/>
            <p:nvPr/>
          </p:nvGrpSpPr>
          <p:grpSpPr>
            <a:xfrm>
              <a:off x="1605441" y="5777300"/>
              <a:ext cx="5408368" cy="370920"/>
              <a:chOff x="1666499" y="1905000"/>
              <a:chExt cx="5408368" cy="370920"/>
            </a:xfrm>
          </p:grpSpPr>
          <p:cxnSp>
            <p:nvCxnSpPr>
              <p:cNvPr id="115" name="Straight Connector 114"/>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6" name="TextBox 115"/>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112" name="TextBox 111"/>
            <p:cNvSpPr txBox="1"/>
            <p:nvPr/>
          </p:nvSpPr>
          <p:spPr>
            <a:xfrm>
              <a:off x="4291486" y="5777300"/>
              <a:ext cx="4513666" cy="369332"/>
            </a:xfrm>
            <a:prstGeom prst="rect">
              <a:avLst/>
            </a:prstGeom>
            <a:noFill/>
          </p:spPr>
          <p:txBody>
            <a:bodyPr wrap="square" rtlCol="0">
              <a:spAutoFit/>
            </a:bodyPr>
            <a:lstStyle/>
            <a:p>
              <a:r>
                <a:rPr lang="en-US" sz="1200" b="1" dirty="0">
                  <a:solidFill>
                    <a:prstClr val="black"/>
                  </a:solidFill>
                  <a:latin typeface="Lucida Console"/>
                </a:rPr>
                <a:t>G T C T T G </a:t>
              </a:r>
              <a:r>
                <a:rPr lang="en-US" sz="1200" b="1" dirty="0">
                  <a:solidFill>
                    <a:srgbClr val="E5E500"/>
                  </a:solidFill>
                  <a:latin typeface="Lucida Console"/>
                </a:rPr>
                <a:t>G</a:t>
              </a:r>
            </a:p>
          </p:txBody>
        </p:sp>
        <p:cxnSp>
          <p:nvCxnSpPr>
            <p:cNvPr id="113" name="Straight Connector 112"/>
            <p:cNvCxnSpPr/>
            <p:nvPr/>
          </p:nvCxnSpPr>
          <p:spPr>
            <a:xfrm>
              <a:off x="4346350" y="5777300"/>
              <a:ext cx="1673450" cy="1588"/>
            </a:xfrm>
            <a:prstGeom prst="line">
              <a:avLst/>
            </a:prstGeom>
            <a:ln cap="flat">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8385407" y="5761911"/>
              <a:ext cx="897601" cy="338555"/>
            </a:xfrm>
            <a:prstGeom prst="rect">
              <a:avLst/>
            </a:prstGeom>
            <a:noFill/>
          </p:spPr>
          <p:txBody>
            <a:bodyPr wrap="square" rtlCol="0">
              <a:spAutoFit/>
            </a:bodyPr>
            <a:lstStyle/>
            <a:p>
              <a:r>
                <a:rPr lang="en-US" sz="1050" dirty="0">
                  <a:solidFill>
                    <a:srgbClr val="E5E500"/>
                  </a:solidFill>
                  <a:latin typeface="Lucida Console"/>
                </a:rPr>
                <a:t>18 bp</a:t>
              </a:r>
            </a:p>
          </p:txBody>
        </p:sp>
      </p:grpSp>
      <p:sp>
        <p:nvSpPr>
          <p:cNvPr id="144" name="Freeform 143"/>
          <p:cNvSpPr/>
          <p:nvPr/>
        </p:nvSpPr>
        <p:spPr>
          <a:xfrm>
            <a:off x="6428893" y="2223948"/>
            <a:ext cx="143357" cy="534987"/>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E5E5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145" name="Rectangle 144"/>
          <p:cNvSpPr/>
          <p:nvPr/>
        </p:nvSpPr>
        <p:spPr>
          <a:xfrm>
            <a:off x="1739900" y="2188590"/>
            <a:ext cx="274320" cy="633552"/>
          </a:xfrm>
          <a:prstGeom prst="rect">
            <a:avLst/>
          </a:prstGeom>
          <a:noFill/>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900" dirty="0">
                <a:solidFill>
                  <a:prstClr val="black"/>
                </a:solidFill>
                <a:latin typeface="Gill Sans MT"/>
              </a:rPr>
              <a:t>Laser Reader</a:t>
            </a:r>
          </a:p>
        </p:txBody>
      </p:sp>
      <p:cxnSp>
        <p:nvCxnSpPr>
          <p:cNvPr id="148" name="Straight Arrow Connector 147"/>
          <p:cNvCxnSpPr/>
          <p:nvPr/>
        </p:nvCxnSpPr>
        <p:spPr>
          <a:xfrm>
            <a:off x="2060627" y="2500602"/>
            <a:ext cx="84833" cy="1191"/>
          </a:xfrm>
          <a:prstGeom prst="straightConnector1">
            <a:avLst/>
          </a:pr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49" name="Freeform 148"/>
          <p:cNvSpPr/>
          <p:nvPr/>
        </p:nvSpPr>
        <p:spPr>
          <a:xfrm>
            <a:off x="6500572" y="2343150"/>
            <a:ext cx="143357" cy="411368"/>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150" name="Freeform 149"/>
          <p:cNvSpPr/>
          <p:nvPr/>
        </p:nvSpPr>
        <p:spPr>
          <a:xfrm>
            <a:off x="6572251" y="2223948"/>
            <a:ext cx="143357" cy="530570"/>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151" name="Freeform 150"/>
          <p:cNvSpPr/>
          <p:nvPr/>
        </p:nvSpPr>
        <p:spPr>
          <a:xfrm>
            <a:off x="6643929" y="2343150"/>
            <a:ext cx="143357" cy="411368"/>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152" name="Freeform 151"/>
          <p:cNvSpPr/>
          <p:nvPr/>
        </p:nvSpPr>
        <p:spPr>
          <a:xfrm>
            <a:off x="6715608" y="2400300"/>
            <a:ext cx="143357" cy="354218"/>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153" name="Freeform 152"/>
          <p:cNvSpPr/>
          <p:nvPr/>
        </p:nvSpPr>
        <p:spPr>
          <a:xfrm>
            <a:off x="6787286" y="2188590"/>
            <a:ext cx="143357" cy="570692"/>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E5E5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154" name="Freeform 153"/>
          <p:cNvSpPr/>
          <p:nvPr/>
        </p:nvSpPr>
        <p:spPr>
          <a:xfrm>
            <a:off x="6858965" y="2223948"/>
            <a:ext cx="143357" cy="530570"/>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E5E5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155" name="Freeform 154"/>
          <p:cNvSpPr/>
          <p:nvPr/>
        </p:nvSpPr>
        <p:spPr>
          <a:xfrm>
            <a:off x="6930643" y="2240081"/>
            <a:ext cx="143357" cy="530570"/>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E5E5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157" name="Freeform 156"/>
          <p:cNvSpPr/>
          <p:nvPr/>
        </p:nvSpPr>
        <p:spPr>
          <a:xfrm>
            <a:off x="7002322" y="2223775"/>
            <a:ext cx="143357" cy="530570"/>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158" name="Freeform 157"/>
          <p:cNvSpPr/>
          <p:nvPr/>
        </p:nvSpPr>
        <p:spPr>
          <a:xfrm>
            <a:off x="7074001" y="2403873"/>
            <a:ext cx="143357" cy="354218"/>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159" name="Freeform 158"/>
          <p:cNvSpPr/>
          <p:nvPr/>
        </p:nvSpPr>
        <p:spPr>
          <a:xfrm>
            <a:off x="7145680" y="2228712"/>
            <a:ext cx="143357" cy="530570"/>
          </a:xfrm>
          <a:custGeom>
            <a:avLst/>
            <a:gdLst>
              <a:gd name="connsiteX0" fmla="*/ 0 w 512233"/>
              <a:gd name="connsiteY0" fmla="*/ 553508 h 560916"/>
              <a:gd name="connsiteX1" fmla="*/ 146050 w 512233"/>
              <a:gd name="connsiteY1" fmla="*/ 464608 h 560916"/>
              <a:gd name="connsiteX2" fmla="*/ 254000 w 512233"/>
              <a:gd name="connsiteY2" fmla="*/ 1058 h 560916"/>
              <a:gd name="connsiteX3" fmla="*/ 342900 w 512233"/>
              <a:gd name="connsiteY3" fmla="*/ 470958 h 560916"/>
              <a:gd name="connsiteX4" fmla="*/ 488950 w 512233"/>
              <a:gd name="connsiteY4" fmla="*/ 540808 h 560916"/>
              <a:gd name="connsiteX5" fmla="*/ 482600 w 512233"/>
              <a:gd name="connsiteY5" fmla="*/ 528108 h 56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233" h="560916">
                <a:moveTo>
                  <a:pt x="0" y="553508"/>
                </a:moveTo>
                <a:cubicBezTo>
                  <a:pt x="51858" y="555095"/>
                  <a:pt x="103717" y="556683"/>
                  <a:pt x="146050" y="464608"/>
                </a:cubicBezTo>
                <a:cubicBezTo>
                  <a:pt x="188383" y="372533"/>
                  <a:pt x="221192" y="0"/>
                  <a:pt x="254000" y="1058"/>
                </a:cubicBezTo>
                <a:cubicBezTo>
                  <a:pt x="286808" y="2116"/>
                  <a:pt x="303742" y="381000"/>
                  <a:pt x="342900" y="470958"/>
                </a:cubicBezTo>
                <a:cubicBezTo>
                  <a:pt x="382058" y="560916"/>
                  <a:pt x="465667" y="531283"/>
                  <a:pt x="488950" y="540808"/>
                </a:cubicBezTo>
                <a:cubicBezTo>
                  <a:pt x="512233" y="550333"/>
                  <a:pt x="482600" y="528108"/>
                  <a:pt x="482600" y="528108"/>
                </a:cubicBezTo>
              </a:path>
            </a:pathLst>
          </a:custGeom>
          <a:ln>
            <a:solidFill>
              <a:srgbClr val="00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Tree>
    <p:extLst>
      <p:ext uri="{BB962C8B-B14F-4D97-AF65-F5344CB8AC3E}">
        <p14:creationId xmlns:p14="http://schemas.microsoft.com/office/powerpoint/2010/main" val="238767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7" presetClass="entr" presetSubtype="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ppt_x"/>
                                          </p:val>
                                        </p:tav>
                                        <p:tav tm="100000">
                                          <p:val>
                                            <p:strVal val="#ppt_x"/>
                                          </p:val>
                                        </p:tav>
                                      </p:tavLst>
                                    </p:anim>
                                    <p:anim calcmode="lin" valueType="num">
                                      <p:cBhvr additive="base">
                                        <p:cTn id="12" dur="2000" fill="hold"/>
                                        <p:tgtEl>
                                          <p:spTgt spid="13"/>
                                        </p:tgtEl>
                                        <p:attrNameLst>
                                          <p:attrName>ppt_y</p:attrName>
                                        </p:attrNameLst>
                                      </p:cBhvr>
                                      <p:tavLst>
                                        <p:tav tm="0">
                                          <p:val>
                                            <p:strVal val="0-#ppt_h/2"/>
                                          </p:val>
                                        </p:tav>
                                        <p:tav tm="100000">
                                          <p:val>
                                            <p:strVal val="#ppt_y"/>
                                          </p:val>
                                        </p:tav>
                                      </p:tavLst>
                                    </p:anim>
                                  </p:childTnLst>
                                </p:cTn>
                              </p:par>
                              <p:par>
                                <p:cTn id="13" presetID="7" presetClass="entr" presetSubtype="1" fill="hold" nodeType="withEffect">
                                  <p:stCondLst>
                                    <p:cond delay="10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0" fill="hold"/>
                                        <p:tgtEl>
                                          <p:spTgt spid="15"/>
                                        </p:tgtEl>
                                        <p:attrNameLst>
                                          <p:attrName>ppt_x</p:attrName>
                                        </p:attrNameLst>
                                      </p:cBhvr>
                                      <p:tavLst>
                                        <p:tav tm="0">
                                          <p:val>
                                            <p:strVal val="#ppt_x"/>
                                          </p:val>
                                        </p:tav>
                                        <p:tav tm="100000">
                                          <p:val>
                                            <p:strVal val="#ppt_x"/>
                                          </p:val>
                                        </p:tav>
                                      </p:tavLst>
                                    </p:anim>
                                    <p:anim calcmode="lin" valueType="num">
                                      <p:cBhvr additive="base">
                                        <p:cTn id="16" dur="2000" fill="hold"/>
                                        <p:tgtEl>
                                          <p:spTgt spid="15"/>
                                        </p:tgtEl>
                                        <p:attrNameLst>
                                          <p:attrName>ppt_y</p:attrName>
                                        </p:attrNameLst>
                                      </p:cBhvr>
                                      <p:tavLst>
                                        <p:tav tm="0">
                                          <p:val>
                                            <p:strVal val="0-#ppt_h/2"/>
                                          </p:val>
                                        </p:tav>
                                        <p:tav tm="100000">
                                          <p:val>
                                            <p:strVal val="#ppt_y"/>
                                          </p:val>
                                        </p:tav>
                                      </p:tavLst>
                                    </p:anim>
                                  </p:childTnLst>
                                </p:cTn>
                              </p:par>
                              <p:par>
                                <p:cTn id="17" presetID="7" presetClass="exit" presetSubtype="4" fill="hold" nodeType="withEffect">
                                  <p:stCondLst>
                                    <p:cond delay="2000"/>
                                  </p:stCondLst>
                                  <p:childTnLst>
                                    <p:anim calcmode="lin" valueType="num">
                                      <p:cBhvr additive="base">
                                        <p:cTn id="18" dur="2000"/>
                                        <p:tgtEl>
                                          <p:spTgt spid="13"/>
                                        </p:tgtEl>
                                        <p:attrNameLst>
                                          <p:attrName>ppt_x</p:attrName>
                                        </p:attrNameLst>
                                      </p:cBhvr>
                                      <p:tavLst>
                                        <p:tav tm="0">
                                          <p:val>
                                            <p:strVal val="ppt_x"/>
                                          </p:val>
                                        </p:tav>
                                        <p:tav tm="100000">
                                          <p:val>
                                            <p:strVal val="ppt_x"/>
                                          </p:val>
                                        </p:tav>
                                      </p:tavLst>
                                    </p:anim>
                                    <p:anim calcmode="lin" valueType="num">
                                      <p:cBhvr additive="base">
                                        <p:cTn id="19" dur="2000"/>
                                        <p:tgtEl>
                                          <p:spTgt spid="13"/>
                                        </p:tgtEl>
                                        <p:attrNameLst>
                                          <p:attrName>ppt_y</p:attrName>
                                        </p:attrNameLst>
                                      </p:cBhvr>
                                      <p:tavLst>
                                        <p:tav tm="0">
                                          <p:val>
                                            <p:strVal val="ppt_y"/>
                                          </p:val>
                                        </p:tav>
                                        <p:tav tm="100000">
                                          <p:val>
                                            <p:strVal val="1+ppt_h/2"/>
                                          </p:val>
                                        </p:tav>
                                      </p:tavLst>
                                    </p:anim>
                                    <p:set>
                                      <p:cBhvr>
                                        <p:cTn id="20" dur="1" fill="hold">
                                          <p:stCondLst>
                                            <p:cond delay="1999"/>
                                          </p:stCondLst>
                                        </p:cTn>
                                        <p:tgtEl>
                                          <p:spTgt spid="13"/>
                                        </p:tgtEl>
                                        <p:attrNameLst>
                                          <p:attrName>style.visibility</p:attrName>
                                        </p:attrNameLst>
                                      </p:cBhvr>
                                      <p:to>
                                        <p:strVal val="hidden"/>
                                      </p:to>
                                    </p:set>
                                  </p:childTnLst>
                                </p:cTn>
                              </p:par>
                              <p:par>
                                <p:cTn id="21" presetID="7" presetClass="entr" presetSubtype="1" fill="hold" nodeType="withEffect">
                                  <p:stCondLst>
                                    <p:cond delay="20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2000" fill="hold"/>
                                        <p:tgtEl>
                                          <p:spTgt spid="19"/>
                                        </p:tgtEl>
                                        <p:attrNameLst>
                                          <p:attrName>ppt_x</p:attrName>
                                        </p:attrNameLst>
                                      </p:cBhvr>
                                      <p:tavLst>
                                        <p:tav tm="0">
                                          <p:val>
                                            <p:strVal val="#ppt_x"/>
                                          </p:val>
                                        </p:tav>
                                        <p:tav tm="100000">
                                          <p:val>
                                            <p:strVal val="#ppt_x"/>
                                          </p:val>
                                        </p:tav>
                                      </p:tavLst>
                                    </p:anim>
                                    <p:anim calcmode="lin" valueType="num">
                                      <p:cBhvr additive="base">
                                        <p:cTn id="24" dur="2000" fill="hold"/>
                                        <p:tgtEl>
                                          <p:spTgt spid="19"/>
                                        </p:tgtEl>
                                        <p:attrNameLst>
                                          <p:attrName>ppt_y</p:attrName>
                                        </p:attrNameLst>
                                      </p:cBhvr>
                                      <p:tavLst>
                                        <p:tav tm="0">
                                          <p:val>
                                            <p:strVal val="0-#ppt_h/2"/>
                                          </p:val>
                                        </p:tav>
                                        <p:tav tm="100000">
                                          <p:val>
                                            <p:strVal val="#ppt_y"/>
                                          </p:val>
                                        </p:tav>
                                      </p:tavLst>
                                    </p:anim>
                                  </p:childTnLst>
                                </p:cTn>
                              </p:par>
                              <p:par>
                                <p:cTn id="25" presetID="7" presetClass="exit" presetSubtype="4" fill="hold" nodeType="withEffect">
                                  <p:stCondLst>
                                    <p:cond delay="3000"/>
                                  </p:stCondLst>
                                  <p:childTnLst>
                                    <p:anim calcmode="lin" valueType="num">
                                      <p:cBhvr additive="base">
                                        <p:cTn id="26" dur="2000"/>
                                        <p:tgtEl>
                                          <p:spTgt spid="15"/>
                                        </p:tgtEl>
                                        <p:attrNameLst>
                                          <p:attrName>ppt_x</p:attrName>
                                        </p:attrNameLst>
                                      </p:cBhvr>
                                      <p:tavLst>
                                        <p:tav tm="0">
                                          <p:val>
                                            <p:strVal val="ppt_x"/>
                                          </p:val>
                                        </p:tav>
                                        <p:tav tm="100000">
                                          <p:val>
                                            <p:strVal val="ppt_x"/>
                                          </p:val>
                                        </p:tav>
                                      </p:tavLst>
                                    </p:anim>
                                    <p:anim calcmode="lin" valueType="num">
                                      <p:cBhvr additive="base">
                                        <p:cTn id="27" dur="2000"/>
                                        <p:tgtEl>
                                          <p:spTgt spid="15"/>
                                        </p:tgtEl>
                                        <p:attrNameLst>
                                          <p:attrName>ppt_y</p:attrName>
                                        </p:attrNameLst>
                                      </p:cBhvr>
                                      <p:tavLst>
                                        <p:tav tm="0">
                                          <p:val>
                                            <p:strVal val="ppt_y"/>
                                          </p:val>
                                        </p:tav>
                                        <p:tav tm="100000">
                                          <p:val>
                                            <p:strVal val="1+ppt_h/2"/>
                                          </p:val>
                                        </p:tav>
                                      </p:tavLst>
                                    </p:anim>
                                    <p:set>
                                      <p:cBhvr>
                                        <p:cTn id="28" dur="1" fill="hold">
                                          <p:stCondLst>
                                            <p:cond delay="1999"/>
                                          </p:stCondLst>
                                        </p:cTn>
                                        <p:tgtEl>
                                          <p:spTgt spid="15"/>
                                        </p:tgtEl>
                                        <p:attrNameLst>
                                          <p:attrName>style.visibility</p:attrName>
                                        </p:attrNameLst>
                                      </p:cBhvr>
                                      <p:to>
                                        <p:strVal val="hidden"/>
                                      </p:to>
                                    </p:set>
                                  </p:childTnLst>
                                </p:cTn>
                              </p:par>
                              <p:par>
                                <p:cTn id="29" presetID="7" presetClass="entr" presetSubtype="1" fill="hold" nodeType="withEffect">
                                  <p:stCondLst>
                                    <p:cond delay="300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2000" fill="hold"/>
                                        <p:tgtEl>
                                          <p:spTgt spid="21"/>
                                        </p:tgtEl>
                                        <p:attrNameLst>
                                          <p:attrName>ppt_x</p:attrName>
                                        </p:attrNameLst>
                                      </p:cBhvr>
                                      <p:tavLst>
                                        <p:tav tm="0">
                                          <p:val>
                                            <p:strVal val="#ppt_x"/>
                                          </p:val>
                                        </p:tav>
                                        <p:tav tm="100000">
                                          <p:val>
                                            <p:strVal val="#ppt_x"/>
                                          </p:val>
                                        </p:tav>
                                      </p:tavLst>
                                    </p:anim>
                                    <p:anim calcmode="lin" valueType="num">
                                      <p:cBhvr additive="base">
                                        <p:cTn id="32" dur="2000" fill="hold"/>
                                        <p:tgtEl>
                                          <p:spTgt spid="21"/>
                                        </p:tgtEl>
                                        <p:attrNameLst>
                                          <p:attrName>ppt_y</p:attrName>
                                        </p:attrNameLst>
                                      </p:cBhvr>
                                      <p:tavLst>
                                        <p:tav tm="0">
                                          <p:val>
                                            <p:strVal val="0-#ppt_h/2"/>
                                          </p:val>
                                        </p:tav>
                                        <p:tav tm="100000">
                                          <p:val>
                                            <p:strVal val="#ppt_y"/>
                                          </p:val>
                                        </p:tav>
                                      </p:tavLst>
                                    </p:anim>
                                  </p:childTnLst>
                                </p:cTn>
                              </p:par>
                              <p:par>
                                <p:cTn id="33" presetID="7" presetClass="exit" presetSubtype="4" fill="hold" nodeType="withEffect">
                                  <p:stCondLst>
                                    <p:cond delay="4000"/>
                                  </p:stCondLst>
                                  <p:childTnLst>
                                    <p:anim calcmode="lin" valueType="num">
                                      <p:cBhvr additive="base">
                                        <p:cTn id="34" dur="2000"/>
                                        <p:tgtEl>
                                          <p:spTgt spid="19"/>
                                        </p:tgtEl>
                                        <p:attrNameLst>
                                          <p:attrName>ppt_x</p:attrName>
                                        </p:attrNameLst>
                                      </p:cBhvr>
                                      <p:tavLst>
                                        <p:tav tm="0">
                                          <p:val>
                                            <p:strVal val="ppt_x"/>
                                          </p:val>
                                        </p:tav>
                                        <p:tav tm="100000">
                                          <p:val>
                                            <p:strVal val="ppt_x"/>
                                          </p:val>
                                        </p:tav>
                                      </p:tavLst>
                                    </p:anim>
                                    <p:anim calcmode="lin" valueType="num">
                                      <p:cBhvr additive="base">
                                        <p:cTn id="35" dur="2000"/>
                                        <p:tgtEl>
                                          <p:spTgt spid="19"/>
                                        </p:tgtEl>
                                        <p:attrNameLst>
                                          <p:attrName>ppt_y</p:attrName>
                                        </p:attrNameLst>
                                      </p:cBhvr>
                                      <p:tavLst>
                                        <p:tav tm="0">
                                          <p:val>
                                            <p:strVal val="ppt_y"/>
                                          </p:val>
                                        </p:tav>
                                        <p:tav tm="100000">
                                          <p:val>
                                            <p:strVal val="1+ppt_h/2"/>
                                          </p:val>
                                        </p:tav>
                                      </p:tavLst>
                                    </p:anim>
                                    <p:set>
                                      <p:cBhvr>
                                        <p:cTn id="36" dur="1" fill="hold">
                                          <p:stCondLst>
                                            <p:cond delay="1999"/>
                                          </p:stCondLst>
                                        </p:cTn>
                                        <p:tgtEl>
                                          <p:spTgt spid="19"/>
                                        </p:tgtEl>
                                        <p:attrNameLst>
                                          <p:attrName>style.visibility</p:attrName>
                                        </p:attrNameLst>
                                      </p:cBhvr>
                                      <p:to>
                                        <p:strVal val="hidden"/>
                                      </p:to>
                                    </p:set>
                                  </p:childTnLst>
                                </p:cTn>
                              </p:par>
                              <p:par>
                                <p:cTn id="37" presetID="7" presetClass="entr" presetSubtype="1" fill="hold" nodeType="withEffect">
                                  <p:stCondLst>
                                    <p:cond delay="400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2000" fill="hold"/>
                                        <p:tgtEl>
                                          <p:spTgt spid="17"/>
                                        </p:tgtEl>
                                        <p:attrNameLst>
                                          <p:attrName>ppt_x</p:attrName>
                                        </p:attrNameLst>
                                      </p:cBhvr>
                                      <p:tavLst>
                                        <p:tav tm="0">
                                          <p:val>
                                            <p:strVal val="#ppt_x"/>
                                          </p:val>
                                        </p:tav>
                                        <p:tav tm="100000">
                                          <p:val>
                                            <p:strVal val="#ppt_x"/>
                                          </p:val>
                                        </p:tav>
                                      </p:tavLst>
                                    </p:anim>
                                    <p:anim calcmode="lin" valueType="num">
                                      <p:cBhvr additive="base">
                                        <p:cTn id="40" dur="2000" fill="hold"/>
                                        <p:tgtEl>
                                          <p:spTgt spid="17"/>
                                        </p:tgtEl>
                                        <p:attrNameLst>
                                          <p:attrName>ppt_y</p:attrName>
                                        </p:attrNameLst>
                                      </p:cBhvr>
                                      <p:tavLst>
                                        <p:tav tm="0">
                                          <p:val>
                                            <p:strVal val="0-#ppt_h/2"/>
                                          </p:val>
                                        </p:tav>
                                        <p:tav tm="100000">
                                          <p:val>
                                            <p:strVal val="#ppt_y"/>
                                          </p:val>
                                        </p:tav>
                                      </p:tavLst>
                                    </p:anim>
                                  </p:childTnLst>
                                </p:cTn>
                              </p:par>
                              <p:par>
                                <p:cTn id="41" presetID="7" presetClass="exit" presetSubtype="4" fill="hold" nodeType="withEffect">
                                  <p:stCondLst>
                                    <p:cond delay="5000"/>
                                  </p:stCondLst>
                                  <p:childTnLst>
                                    <p:anim calcmode="lin" valueType="num">
                                      <p:cBhvr additive="base">
                                        <p:cTn id="42" dur="2000"/>
                                        <p:tgtEl>
                                          <p:spTgt spid="21"/>
                                        </p:tgtEl>
                                        <p:attrNameLst>
                                          <p:attrName>ppt_x</p:attrName>
                                        </p:attrNameLst>
                                      </p:cBhvr>
                                      <p:tavLst>
                                        <p:tav tm="0">
                                          <p:val>
                                            <p:strVal val="ppt_x"/>
                                          </p:val>
                                        </p:tav>
                                        <p:tav tm="100000">
                                          <p:val>
                                            <p:strVal val="ppt_x"/>
                                          </p:val>
                                        </p:tav>
                                      </p:tavLst>
                                    </p:anim>
                                    <p:anim calcmode="lin" valueType="num">
                                      <p:cBhvr additive="base">
                                        <p:cTn id="43" dur="2000"/>
                                        <p:tgtEl>
                                          <p:spTgt spid="21"/>
                                        </p:tgtEl>
                                        <p:attrNameLst>
                                          <p:attrName>ppt_y</p:attrName>
                                        </p:attrNameLst>
                                      </p:cBhvr>
                                      <p:tavLst>
                                        <p:tav tm="0">
                                          <p:val>
                                            <p:strVal val="ppt_y"/>
                                          </p:val>
                                        </p:tav>
                                        <p:tav tm="100000">
                                          <p:val>
                                            <p:strVal val="1+ppt_h/2"/>
                                          </p:val>
                                        </p:tav>
                                      </p:tavLst>
                                    </p:anim>
                                    <p:set>
                                      <p:cBhvr>
                                        <p:cTn id="44" dur="1" fill="hold">
                                          <p:stCondLst>
                                            <p:cond delay="1999"/>
                                          </p:stCondLst>
                                        </p:cTn>
                                        <p:tgtEl>
                                          <p:spTgt spid="21"/>
                                        </p:tgtEl>
                                        <p:attrNameLst>
                                          <p:attrName>style.visibility</p:attrName>
                                        </p:attrNameLst>
                                      </p:cBhvr>
                                      <p:to>
                                        <p:strVal val="hidden"/>
                                      </p:to>
                                    </p:set>
                                  </p:childTnLst>
                                </p:cTn>
                              </p:par>
                              <p:par>
                                <p:cTn id="45" presetID="7" presetClass="entr" presetSubtype="1" fill="hold" nodeType="withEffect">
                                  <p:stCondLst>
                                    <p:cond delay="500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2000" fill="hold"/>
                                        <p:tgtEl>
                                          <p:spTgt spid="23"/>
                                        </p:tgtEl>
                                        <p:attrNameLst>
                                          <p:attrName>ppt_x</p:attrName>
                                        </p:attrNameLst>
                                      </p:cBhvr>
                                      <p:tavLst>
                                        <p:tav tm="0">
                                          <p:val>
                                            <p:strVal val="#ppt_x"/>
                                          </p:val>
                                        </p:tav>
                                        <p:tav tm="100000">
                                          <p:val>
                                            <p:strVal val="#ppt_x"/>
                                          </p:val>
                                        </p:tav>
                                      </p:tavLst>
                                    </p:anim>
                                    <p:anim calcmode="lin" valueType="num">
                                      <p:cBhvr additive="base">
                                        <p:cTn id="48" dur="2000" fill="hold"/>
                                        <p:tgtEl>
                                          <p:spTgt spid="23"/>
                                        </p:tgtEl>
                                        <p:attrNameLst>
                                          <p:attrName>ppt_y</p:attrName>
                                        </p:attrNameLst>
                                      </p:cBhvr>
                                      <p:tavLst>
                                        <p:tav tm="0">
                                          <p:val>
                                            <p:strVal val="0-#ppt_h/2"/>
                                          </p:val>
                                        </p:tav>
                                        <p:tav tm="100000">
                                          <p:val>
                                            <p:strVal val="#ppt_y"/>
                                          </p:val>
                                        </p:tav>
                                      </p:tavLst>
                                    </p:anim>
                                  </p:childTnLst>
                                </p:cTn>
                              </p:par>
                              <p:par>
                                <p:cTn id="49" presetID="7" presetClass="exit" presetSubtype="4" fill="hold" nodeType="withEffect">
                                  <p:stCondLst>
                                    <p:cond delay="6000"/>
                                  </p:stCondLst>
                                  <p:childTnLst>
                                    <p:anim calcmode="lin" valueType="num">
                                      <p:cBhvr additive="base">
                                        <p:cTn id="50" dur="2000"/>
                                        <p:tgtEl>
                                          <p:spTgt spid="17"/>
                                        </p:tgtEl>
                                        <p:attrNameLst>
                                          <p:attrName>ppt_x</p:attrName>
                                        </p:attrNameLst>
                                      </p:cBhvr>
                                      <p:tavLst>
                                        <p:tav tm="0">
                                          <p:val>
                                            <p:strVal val="ppt_x"/>
                                          </p:val>
                                        </p:tav>
                                        <p:tav tm="100000">
                                          <p:val>
                                            <p:strVal val="ppt_x"/>
                                          </p:val>
                                        </p:tav>
                                      </p:tavLst>
                                    </p:anim>
                                    <p:anim calcmode="lin" valueType="num">
                                      <p:cBhvr additive="base">
                                        <p:cTn id="51" dur="2000"/>
                                        <p:tgtEl>
                                          <p:spTgt spid="17"/>
                                        </p:tgtEl>
                                        <p:attrNameLst>
                                          <p:attrName>ppt_y</p:attrName>
                                        </p:attrNameLst>
                                      </p:cBhvr>
                                      <p:tavLst>
                                        <p:tav tm="0">
                                          <p:val>
                                            <p:strVal val="ppt_y"/>
                                          </p:val>
                                        </p:tav>
                                        <p:tav tm="100000">
                                          <p:val>
                                            <p:strVal val="1+ppt_h/2"/>
                                          </p:val>
                                        </p:tav>
                                      </p:tavLst>
                                    </p:anim>
                                    <p:set>
                                      <p:cBhvr>
                                        <p:cTn id="52" dur="1" fill="hold">
                                          <p:stCondLst>
                                            <p:cond delay="1999"/>
                                          </p:stCondLst>
                                        </p:cTn>
                                        <p:tgtEl>
                                          <p:spTgt spid="17"/>
                                        </p:tgtEl>
                                        <p:attrNameLst>
                                          <p:attrName>style.visibility</p:attrName>
                                        </p:attrNameLst>
                                      </p:cBhvr>
                                      <p:to>
                                        <p:strVal val="hidden"/>
                                      </p:to>
                                    </p:set>
                                  </p:childTnLst>
                                </p:cTn>
                              </p:par>
                              <p:par>
                                <p:cTn id="53" presetID="7" presetClass="entr" presetSubtype="1" fill="hold" nodeType="withEffect">
                                  <p:stCondLst>
                                    <p:cond delay="600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2000" fill="hold"/>
                                        <p:tgtEl>
                                          <p:spTgt spid="26"/>
                                        </p:tgtEl>
                                        <p:attrNameLst>
                                          <p:attrName>ppt_x</p:attrName>
                                        </p:attrNameLst>
                                      </p:cBhvr>
                                      <p:tavLst>
                                        <p:tav tm="0">
                                          <p:val>
                                            <p:strVal val="#ppt_x"/>
                                          </p:val>
                                        </p:tav>
                                        <p:tav tm="100000">
                                          <p:val>
                                            <p:strVal val="#ppt_x"/>
                                          </p:val>
                                        </p:tav>
                                      </p:tavLst>
                                    </p:anim>
                                    <p:anim calcmode="lin" valueType="num">
                                      <p:cBhvr additive="base">
                                        <p:cTn id="56" dur="2000" fill="hold"/>
                                        <p:tgtEl>
                                          <p:spTgt spid="26"/>
                                        </p:tgtEl>
                                        <p:attrNameLst>
                                          <p:attrName>ppt_y</p:attrName>
                                        </p:attrNameLst>
                                      </p:cBhvr>
                                      <p:tavLst>
                                        <p:tav tm="0">
                                          <p:val>
                                            <p:strVal val="0-#ppt_h/2"/>
                                          </p:val>
                                        </p:tav>
                                        <p:tav tm="100000">
                                          <p:val>
                                            <p:strVal val="#ppt_y"/>
                                          </p:val>
                                        </p:tav>
                                      </p:tavLst>
                                    </p:anim>
                                  </p:childTnLst>
                                </p:cTn>
                              </p:par>
                              <p:par>
                                <p:cTn id="57" presetID="7" presetClass="exit" presetSubtype="4" fill="hold" nodeType="withEffect">
                                  <p:stCondLst>
                                    <p:cond delay="7000"/>
                                  </p:stCondLst>
                                  <p:childTnLst>
                                    <p:anim calcmode="lin" valueType="num">
                                      <p:cBhvr additive="base">
                                        <p:cTn id="58" dur="2000"/>
                                        <p:tgtEl>
                                          <p:spTgt spid="23"/>
                                        </p:tgtEl>
                                        <p:attrNameLst>
                                          <p:attrName>ppt_x</p:attrName>
                                        </p:attrNameLst>
                                      </p:cBhvr>
                                      <p:tavLst>
                                        <p:tav tm="0">
                                          <p:val>
                                            <p:strVal val="ppt_x"/>
                                          </p:val>
                                        </p:tav>
                                        <p:tav tm="100000">
                                          <p:val>
                                            <p:strVal val="ppt_x"/>
                                          </p:val>
                                        </p:tav>
                                      </p:tavLst>
                                    </p:anim>
                                    <p:anim calcmode="lin" valueType="num">
                                      <p:cBhvr additive="base">
                                        <p:cTn id="59" dur="2000"/>
                                        <p:tgtEl>
                                          <p:spTgt spid="23"/>
                                        </p:tgtEl>
                                        <p:attrNameLst>
                                          <p:attrName>ppt_y</p:attrName>
                                        </p:attrNameLst>
                                      </p:cBhvr>
                                      <p:tavLst>
                                        <p:tav tm="0">
                                          <p:val>
                                            <p:strVal val="ppt_y"/>
                                          </p:val>
                                        </p:tav>
                                        <p:tav tm="100000">
                                          <p:val>
                                            <p:strVal val="1+ppt_h/2"/>
                                          </p:val>
                                        </p:tav>
                                      </p:tavLst>
                                    </p:anim>
                                    <p:set>
                                      <p:cBhvr>
                                        <p:cTn id="60" dur="1" fill="hold">
                                          <p:stCondLst>
                                            <p:cond delay="1999"/>
                                          </p:stCondLst>
                                        </p:cTn>
                                        <p:tgtEl>
                                          <p:spTgt spid="23"/>
                                        </p:tgtEl>
                                        <p:attrNameLst>
                                          <p:attrName>style.visibility</p:attrName>
                                        </p:attrNameLst>
                                      </p:cBhvr>
                                      <p:to>
                                        <p:strVal val="hidden"/>
                                      </p:to>
                                    </p:set>
                                  </p:childTnLst>
                                </p:cTn>
                              </p:par>
                              <p:par>
                                <p:cTn id="61" presetID="7" presetClass="entr" presetSubtype="1" fill="hold" nodeType="withEffect">
                                  <p:stCondLst>
                                    <p:cond delay="700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2000" fill="hold"/>
                                        <p:tgtEl>
                                          <p:spTgt spid="3"/>
                                        </p:tgtEl>
                                        <p:attrNameLst>
                                          <p:attrName>ppt_x</p:attrName>
                                        </p:attrNameLst>
                                      </p:cBhvr>
                                      <p:tavLst>
                                        <p:tav tm="0">
                                          <p:val>
                                            <p:strVal val="#ppt_x"/>
                                          </p:val>
                                        </p:tav>
                                        <p:tav tm="100000">
                                          <p:val>
                                            <p:strVal val="#ppt_x"/>
                                          </p:val>
                                        </p:tav>
                                      </p:tavLst>
                                    </p:anim>
                                    <p:anim calcmode="lin" valueType="num">
                                      <p:cBhvr additive="base">
                                        <p:cTn id="64" dur="2000" fill="hold"/>
                                        <p:tgtEl>
                                          <p:spTgt spid="3"/>
                                        </p:tgtEl>
                                        <p:attrNameLst>
                                          <p:attrName>ppt_y</p:attrName>
                                        </p:attrNameLst>
                                      </p:cBhvr>
                                      <p:tavLst>
                                        <p:tav tm="0">
                                          <p:val>
                                            <p:strVal val="0-#ppt_h/2"/>
                                          </p:val>
                                        </p:tav>
                                        <p:tav tm="100000">
                                          <p:val>
                                            <p:strVal val="#ppt_y"/>
                                          </p:val>
                                        </p:tav>
                                      </p:tavLst>
                                    </p:anim>
                                  </p:childTnLst>
                                </p:cTn>
                              </p:par>
                              <p:par>
                                <p:cTn id="65" presetID="7" presetClass="exit" presetSubtype="4" fill="hold" nodeType="withEffect">
                                  <p:stCondLst>
                                    <p:cond delay="8000"/>
                                  </p:stCondLst>
                                  <p:childTnLst>
                                    <p:anim calcmode="lin" valueType="num">
                                      <p:cBhvr additive="base">
                                        <p:cTn id="66" dur="2000"/>
                                        <p:tgtEl>
                                          <p:spTgt spid="26"/>
                                        </p:tgtEl>
                                        <p:attrNameLst>
                                          <p:attrName>ppt_x</p:attrName>
                                        </p:attrNameLst>
                                      </p:cBhvr>
                                      <p:tavLst>
                                        <p:tav tm="0">
                                          <p:val>
                                            <p:strVal val="ppt_x"/>
                                          </p:val>
                                        </p:tav>
                                        <p:tav tm="100000">
                                          <p:val>
                                            <p:strVal val="ppt_x"/>
                                          </p:val>
                                        </p:tav>
                                      </p:tavLst>
                                    </p:anim>
                                    <p:anim calcmode="lin" valueType="num">
                                      <p:cBhvr additive="base">
                                        <p:cTn id="67" dur="2000"/>
                                        <p:tgtEl>
                                          <p:spTgt spid="26"/>
                                        </p:tgtEl>
                                        <p:attrNameLst>
                                          <p:attrName>ppt_y</p:attrName>
                                        </p:attrNameLst>
                                      </p:cBhvr>
                                      <p:tavLst>
                                        <p:tav tm="0">
                                          <p:val>
                                            <p:strVal val="ppt_y"/>
                                          </p:val>
                                        </p:tav>
                                        <p:tav tm="100000">
                                          <p:val>
                                            <p:strVal val="1+ppt_h/2"/>
                                          </p:val>
                                        </p:tav>
                                      </p:tavLst>
                                    </p:anim>
                                    <p:set>
                                      <p:cBhvr>
                                        <p:cTn id="68" dur="1" fill="hold">
                                          <p:stCondLst>
                                            <p:cond delay="1999"/>
                                          </p:stCondLst>
                                        </p:cTn>
                                        <p:tgtEl>
                                          <p:spTgt spid="26"/>
                                        </p:tgtEl>
                                        <p:attrNameLst>
                                          <p:attrName>style.visibility</p:attrName>
                                        </p:attrNameLst>
                                      </p:cBhvr>
                                      <p:to>
                                        <p:strVal val="hidden"/>
                                      </p:to>
                                    </p:set>
                                  </p:childTnLst>
                                </p:cTn>
                              </p:par>
                              <p:par>
                                <p:cTn id="69" presetID="7" presetClass="entr" presetSubtype="1" fill="hold" nodeType="withEffect">
                                  <p:stCondLst>
                                    <p:cond delay="800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2000" fill="hold"/>
                                        <p:tgtEl>
                                          <p:spTgt spid="11"/>
                                        </p:tgtEl>
                                        <p:attrNameLst>
                                          <p:attrName>ppt_x</p:attrName>
                                        </p:attrNameLst>
                                      </p:cBhvr>
                                      <p:tavLst>
                                        <p:tav tm="0">
                                          <p:val>
                                            <p:strVal val="#ppt_x"/>
                                          </p:val>
                                        </p:tav>
                                        <p:tav tm="100000">
                                          <p:val>
                                            <p:strVal val="#ppt_x"/>
                                          </p:val>
                                        </p:tav>
                                      </p:tavLst>
                                    </p:anim>
                                    <p:anim calcmode="lin" valueType="num">
                                      <p:cBhvr additive="base">
                                        <p:cTn id="72" dur="2000" fill="hold"/>
                                        <p:tgtEl>
                                          <p:spTgt spid="11"/>
                                        </p:tgtEl>
                                        <p:attrNameLst>
                                          <p:attrName>ppt_y</p:attrName>
                                        </p:attrNameLst>
                                      </p:cBhvr>
                                      <p:tavLst>
                                        <p:tav tm="0">
                                          <p:val>
                                            <p:strVal val="0-#ppt_h/2"/>
                                          </p:val>
                                        </p:tav>
                                        <p:tav tm="100000">
                                          <p:val>
                                            <p:strVal val="#ppt_y"/>
                                          </p:val>
                                        </p:tav>
                                      </p:tavLst>
                                    </p:anim>
                                  </p:childTnLst>
                                </p:cTn>
                              </p:par>
                              <p:par>
                                <p:cTn id="73" presetID="7" presetClass="exit" presetSubtype="4" fill="hold" nodeType="withEffect">
                                  <p:stCondLst>
                                    <p:cond delay="9000"/>
                                  </p:stCondLst>
                                  <p:childTnLst>
                                    <p:anim calcmode="lin" valueType="num">
                                      <p:cBhvr additive="base">
                                        <p:cTn id="74" dur="2000"/>
                                        <p:tgtEl>
                                          <p:spTgt spid="3"/>
                                        </p:tgtEl>
                                        <p:attrNameLst>
                                          <p:attrName>ppt_x</p:attrName>
                                        </p:attrNameLst>
                                      </p:cBhvr>
                                      <p:tavLst>
                                        <p:tav tm="0">
                                          <p:val>
                                            <p:strVal val="ppt_x"/>
                                          </p:val>
                                        </p:tav>
                                        <p:tav tm="100000">
                                          <p:val>
                                            <p:strVal val="ppt_x"/>
                                          </p:val>
                                        </p:tav>
                                      </p:tavLst>
                                    </p:anim>
                                    <p:anim calcmode="lin" valueType="num">
                                      <p:cBhvr additive="base">
                                        <p:cTn id="75" dur="2000"/>
                                        <p:tgtEl>
                                          <p:spTgt spid="3"/>
                                        </p:tgtEl>
                                        <p:attrNameLst>
                                          <p:attrName>ppt_y</p:attrName>
                                        </p:attrNameLst>
                                      </p:cBhvr>
                                      <p:tavLst>
                                        <p:tav tm="0">
                                          <p:val>
                                            <p:strVal val="ppt_y"/>
                                          </p:val>
                                        </p:tav>
                                        <p:tav tm="100000">
                                          <p:val>
                                            <p:strVal val="1+ppt_h/2"/>
                                          </p:val>
                                        </p:tav>
                                      </p:tavLst>
                                    </p:anim>
                                    <p:set>
                                      <p:cBhvr>
                                        <p:cTn id="76" dur="1" fill="hold">
                                          <p:stCondLst>
                                            <p:cond delay="1999"/>
                                          </p:stCondLst>
                                        </p:cTn>
                                        <p:tgtEl>
                                          <p:spTgt spid="3"/>
                                        </p:tgtEl>
                                        <p:attrNameLst>
                                          <p:attrName>style.visibility</p:attrName>
                                        </p:attrNameLst>
                                      </p:cBhvr>
                                      <p:to>
                                        <p:strVal val="hidden"/>
                                      </p:to>
                                    </p:set>
                                  </p:childTnLst>
                                </p:cTn>
                              </p:par>
                              <p:par>
                                <p:cTn id="77" presetID="7" presetClass="entr" presetSubtype="1" fill="hold" nodeType="withEffect">
                                  <p:stCondLst>
                                    <p:cond delay="900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2000" fill="hold"/>
                                        <p:tgtEl>
                                          <p:spTgt spid="7"/>
                                        </p:tgtEl>
                                        <p:attrNameLst>
                                          <p:attrName>ppt_x</p:attrName>
                                        </p:attrNameLst>
                                      </p:cBhvr>
                                      <p:tavLst>
                                        <p:tav tm="0">
                                          <p:val>
                                            <p:strVal val="#ppt_x"/>
                                          </p:val>
                                        </p:tav>
                                        <p:tav tm="100000">
                                          <p:val>
                                            <p:strVal val="#ppt_x"/>
                                          </p:val>
                                        </p:tav>
                                      </p:tavLst>
                                    </p:anim>
                                    <p:anim calcmode="lin" valueType="num">
                                      <p:cBhvr additive="base">
                                        <p:cTn id="80" dur="2000" fill="hold"/>
                                        <p:tgtEl>
                                          <p:spTgt spid="7"/>
                                        </p:tgtEl>
                                        <p:attrNameLst>
                                          <p:attrName>ppt_y</p:attrName>
                                        </p:attrNameLst>
                                      </p:cBhvr>
                                      <p:tavLst>
                                        <p:tav tm="0">
                                          <p:val>
                                            <p:strVal val="0-#ppt_h/2"/>
                                          </p:val>
                                        </p:tav>
                                        <p:tav tm="100000">
                                          <p:val>
                                            <p:strVal val="#ppt_y"/>
                                          </p:val>
                                        </p:tav>
                                      </p:tavLst>
                                    </p:anim>
                                  </p:childTnLst>
                                </p:cTn>
                              </p:par>
                              <p:par>
                                <p:cTn id="81" presetID="7" presetClass="exit" presetSubtype="4" fill="hold" nodeType="withEffect">
                                  <p:stCondLst>
                                    <p:cond delay="10000"/>
                                  </p:stCondLst>
                                  <p:childTnLst>
                                    <p:anim calcmode="lin" valueType="num">
                                      <p:cBhvr additive="base">
                                        <p:cTn id="82" dur="2000"/>
                                        <p:tgtEl>
                                          <p:spTgt spid="11"/>
                                        </p:tgtEl>
                                        <p:attrNameLst>
                                          <p:attrName>ppt_x</p:attrName>
                                        </p:attrNameLst>
                                      </p:cBhvr>
                                      <p:tavLst>
                                        <p:tav tm="0">
                                          <p:val>
                                            <p:strVal val="ppt_x"/>
                                          </p:val>
                                        </p:tav>
                                        <p:tav tm="100000">
                                          <p:val>
                                            <p:strVal val="ppt_x"/>
                                          </p:val>
                                        </p:tav>
                                      </p:tavLst>
                                    </p:anim>
                                    <p:anim calcmode="lin" valueType="num">
                                      <p:cBhvr additive="base">
                                        <p:cTn id="83" dur="2000"/>
                                        <p:tgtEl>
                                          <p:spTgt spid="11"/>
                                        </p:tgtEl>
                                        <p:attrNameLst>
                                          <p:attrName>ppt_y</p:attrName>
                                        </p:attrNameLst>
                                      </p:cBhvr>
                                      <p:tavLst>
                                        <p:tav tm="0">
                                          <p:val>
                                            <p:strVal val="ppt_y"/>
                                          </p:val>
                                        </p:tav>
                                        <p:tav tm="100000">
                                          <p:val>
                                            <p:strVal val="1+ppt_h/2"/>
                                          </p:val>
                                        </p:tav>
                                      </p:tavLst>
                                    </p:anim>
                                    <p:set>
                                      <p:cBhvr>
                                        <p:cTn id="84" dur="1" fill="hold">
                                          <p:stCondLst>
                                            <p:cond delay="1999"/>
                                          </p:stCondLst>
                                        </p:cTn>
                                        <p:tgtEl>
                                          <p:spTgt spid="11"/>
                                        </p:tgtEl>
                                        <p:attrNameLst>
                                          <p:attrName>style.visibility</p:attrName>
                                        </p:attrNameLst>
                                      </p:cBhvr>
                                      <p:to>
                                        <p:strVal val="hidden"/>
                                      </p:to>
                                    </p:set>
                                  </p:childTnLst>
                                </p:cTn>
                              </p:par>
                              <p:par>
                                <p:cTn id="85" presetID="7" presetClass="entr" presetSubtype="1" fill="hold" nodeType="withEffect">
                                  <p:stCondLst>
                                    <p:cond delay="10000"/>
                                  </p:stCondLst>
                                  <p:childTnLst>
                                    <p:set>
                                      <p:cBhvr>
                                        <p:cTn id="86" dur="1" fill="hold">
                                          <p:stCondLst>
                                            <p:cond delay="0"/>
                                          </p:stCondLst>
                                        </p:cTn>
                                        <p:tgtEl>
                                          <p:spTgt spid="5"/>
                                        </p:tgtEl>
                                        <p:attrNameLst>
                                          <p:attrName>style.visibility</p:attrName>
                                        </p:attrNameLst>
                                      </p:cBhvr>
                                      <p:to>
                                        <p:strVal val="visible"/>
                                      </p:to>
                                    </p:set>
                                    <p:anim calcmode="lin" valueType="num">
                                      <p:cBhvr additive="base">
                                        <p:cTn id="87" dur="2000" fill="hold"/>
                                        <p:tgtEl>
                                          <p:spTgt spid="5"/>
                                        </p:tgtEl>
                                        <p:attrNameLst>
                                          <p:attrName>ppt_x</p:attrName>
                                        </p:attrNameLst>
                                      </p:cBhvr>
                                      <p:tavLst>
                                        <p:tav tm="0">
                                          <p:val>
                                            <p:strVal val="#ppt_x"/>
                                          </p:val>
                                        </p:tav>
                                        <p:tav tm="100000">
                                          <p:val>
                                            <p:strVal val="#ppt_x"/>
                                          </p:val>
                                        </p:tav>
                                      </p:tavLst>
                                    </p:anim>
                                    <p:anim calcmode="lin" valueType="num">
                                      <p:cBhvr additive="base">
                                        <p:cTn id="88" dur="2000" fill="hold"/>
                                        <p:tgtEl>
                                          <p:spTgt spid="5"/>
                                        </p:tgtEl>
                                        <p:attrNameLst>
                                          <p:attrName>ppt_y</p:attrName>
                                        </p:attrNameLst>
                                      </p:cBhvr>
                                      <p:tavLst>
                                        <p:tav tm="0">
                                          <p:val>
                                            <p:strVal val="0-#ppt_h/2"/>
                                          </p:val>
                                        </p:tav>
                                        <p:tav tm="100000">
                                          <p:val>
                                            <p:strVal val="#ppt_y"/>
                                          </p:val>
                                        </p:tav>
                                      </p:tavLst>
                                    </p:anim>
                                  </p:childTnLst>
                                </p:cTn>
                              </p:par>
                              <p:par>
                                <p:cTn id="89" presetID="7" presetClass="exit" presetSubtype="4" fill="hold" nodeType="withEffect">
                                  <p:stCondLst>
                                    <p:cond delay="11000"/>
                                  </p:stCondLst>
                                  <p:childTnLst>
                                    <p:anim calcmode="lin" valueType="num">
                                      <p:cBhvr additive="base">
                                        <p:cTn id="90" dur="2000"/>
                                        <p:tgtEl>
                                          <p:spTgt spid="7"/>
                                        </p:tgtEl>
                                        <p:attrNameLst>
                                          <p:attrName>ppt_x</p:attrName>
                                        </p:attrNameLst>
                                      </p:cBhvr>
                                      <p:tavLst>
                                        <p:tav tm="0">
                                          <p:val>
                                            <p:strVal val="ppt_x"/>
                                          </p:val>
                                        </p:tav>
                                        <p:tav tm="100000">
                                          <p:val>
                                            <p:strVal val="ppt_x"/>
                                          </p:val>
                                        </p:tav>
                                      </p:tavLst>
                                    </p:anim>
                                    <p:anim calcmode="lin" valueType="num">
                                      <p:cBhvr additive="base">
                                        <p:cTn id="91" dur="2000"/>
                                        <p:tgtEl>
                                          <p:spTgt spid="7"/>
                                        </p:tgtEl>
                                        <p:attrNameLst>
                                          <p:attrName>ppt_y</p:attrName>
                                        </p:attrNameLst>
                                      </p:cBhvr>
                                      <p:tavLst>
                                        <p:tav tm="0">
                                          <p:val>
                                            <p:strVal val="ppt_y"/>
                                          </p:val>
                                        </p:tav>
                                        <p:tav tm="100000">
                                          <p:val>
                                            <p:strVal val="1+ppt_h/2"/>
                                          </p:val>
                                        </p:tav>
                                      </p:tavLst>
                                    </p:anim>
                                    <p:set>
                                      <p:cBhvr>
                                        <p:cTn id="92" dur="1" fill="hold">
                                          <p:stCondLst>
                                            <p:cond delay="1999"/>
                                          </p:stCondLst>
                                        </p:cTn>
                                        <p:tgtEl>
                                          <p:spTgt spid="7"/>
                                        </p:tgtEl>
                                        <p:attrNameLst>
                                          <p:attrName>style.visibility</p:attrName>
                                        </p:attrNameLst>
                                      </p:cBhvr>
                                      <p:to>
                                        <p:strVal val="hidden"/>
                                      </p:to>
                                    </p:set>
                                  </p:childTnLst>
                                </p:cTn>
                              </p:par>
                              <p:par>
                                <p:cTn id="93" presetID="7" presetClass="exit" presetSubtype="4" fill="hold" nodeType="withEffect">
                                  <p:stCondLst>
                                    <p:cond delay="12000"/>
                                  </p:stCondLst>
                                  <p:childTnLst>
                                    <p:anim calcmode="lin" valueType="num">
                                      <p:cBhvr additive="base">
                                        <p:cTn id="94" dur="2000"/>
                                        <p:tgtEl>
                                          <p:spTgt spid="5"/>
                                        </p:tgtEl>
                                        <p:attrNameLst>
                                          <p:attrName>ppt_x</p:attrName>
                                        </p:attrNameLst>
                                      </p:cBhvr>
                                      <p:tavLst>
                                        <p:tav tm="0">
                                          <p:val>
                                            <p:strVal val="ppt_x"/>
                                          </p:val>
                                        </p:tav>
                                        <p:tav tm="100000">
                                          <p:val>
                                            <p:strVal val="ppt_x"/>
                                          </p:val>
                                        </p:tav>
                                      </p:tavLst>
                                    </p:anim>
                                    <p:anim calcmode="lin" valueType="num">
                                      <p:cBhvr additive="base">
                                        <p:cTn id="95" dur="2000"/>
                                        <p:tgtEl>
                                          <p:spTgt spid="5"/>
                                        </p:tgtEl>
                                        <p:attrNameLst>
                                          <p:attrName>ppt_y</p:attrName>
                                        </p:attrNameLst>
                                      </p:cBhvr>
                                      <p:tavLst>
                                        <p:tav tm="0">
                                          <p:val>
                                            <p:strVal val="ppt_y"/>
                                          </p:val>
                                        </p:tav>
                                        <p:tav tm="100000">
                                          <p:val>
                                            <p:strVal val="1+ppt_h/2"/>
                                          </p:val>
                                        </p:tav>
                                      </p:tavLst>
                                    </p:anim>
                                    <p:set>
                                      <p:cBhvr>
                                        <p:cTn id="96" dur="1" fill="hold">
                                          <p:stCondLst>
                                            <p:cond delay="1999"/>
                                          </p:stCondLst>
                                        </p:cTn>
                                        <p:tgtEl>
                                          <p:spTgt spid="5"/>
                                        </p:tgtEl>
                                        <p:attrNameLst>
                                          <p:attrName>style.visibility</p:attrName>
                                        </p:attrNameLst>
                                      </p:cBhvr>
                                      <p:to>
                                        <p:strVal val="hidden"/>
                                      </p:to>
                                    </p:set>
                                  </p:childTnLst>
                                </p:cTn>
                              </p:par>
                              <p:par>
                                <p:cTn id="97" presetID="1" presetClass="entr" presetSubtype="0" fill="hold" grpId="0" nodeType="withEffect">
                                  <p:stCondLst>
                                    <p:cond delay="2000"/>
                                  </p:stCondLst>
                                  <p:childTnLst>
                                    <p:set>
                                      <p:cBhvr>
                                        <p:cTn id="98" dur="1" fill="hold">
                                          <p:stCondLst>
                                            <p:cond delay="0"/>
                                          </p:stCondLst>
                                        </p:cTn>
                                        <p:tgtEl>
                                          <p:spTgt spid="144"/>
                                        </p:tgtEl>
                                        <p:attrNameLst>
                                          <p:attrName>style.visibility</p:attrName>
                                        </p:attrNameLst>
                                      </p:cBhvr>
                                      <p:to>
                                        <p:strVal val="visible"/>
                                      </p:to>
                                    </p:set>
                                  </p:childTnLst>
                                </p:cTn>
                              </p:par>
                              <p:par>
                                <p:cTn id="99" presetID="1" presetClass="entr" presetSubtype="0" fill="hold" grpId="0" nodeType="withEffect">
                                  <p:stCondLst>
                                    <p:cond delay="3000"/>
                                  </p:stCondLst>
                                  <p:childTnLst>
                                    <p:set>
                                      <p:cBhvr>
                                        <p:cTn id="100" dur="1" fill="hold">
                                          <p:stCondLst>
                                            <p:cond delay="0"/>
                                          </p:stCondLst>
                                        </p:cTn>
                                        <p:tgtEl>
                                          <p:spTgt spid="149"/>
                                        </p:tgtEl>
                                        <p:attrNameLst>
                                          <p:attrName>style.visibility</p:attrName>
                                        </p:attrNameLst>
                                      </p:cBhvr>
                                      <p:to>
                                        <p:strVal val="visible"/>
                                      </p:to>
                                    </p:set>
                                  </p:childTnLst>
                                </p:cTn>
                              </p:par>
                              <p:par>
                                <p:cTn id="101" presetID="1" presetClass="entr" presetSubtype="0" fill="hold" grpId="0" nodeType="withEffect">
                                  <p:stCondLst>
                                    <p:cond delay="4000"/>
                                  </p:stCondLst>
                                  <p:childTnLst>
                                    <p:set>
                                      <p:cBhvr>
                                        <p:cTn id="102" dur="1" fill="hold">
                                          <p:stCondLst>
                                            <p:cond delay="0"/>
                                          </p:stCondLst>
                                        </p:cTn>
                                        <p:tgtEl>
                                          <p:spTgt spid="150"/>
                                        </p:tgtEl>
                                        <p:attrNameLst>
                                          <p:attrName>style.visibility</p:attrName>
                                        </p:attrNameLst>
                                      </p:cBhvr>
                                      <p:to>
                                        <p:strVal val="visible"/>
                                      </p:to>
                                    </p:set>
                                  </p:childTnLst>
                                </p:cTn>
                              </p:par>
                              <p:par>
                                <p:cTn id="103" presetID="1" presetClass="entr" presetSubtype="0" fill="hold" grpId="0" nodeType="withEffect">
                                  <p:stCondLst>
                                    <p:cond delay="5000"/>
                                  </p:stCondLst>
                                  <p:childTnLst>
                                    <p:set>
                                      <p:cBhvr>
                                        <p:cTn id="104" dur="1" fill="hold">
                                          <p:stCondLst>
                                            <p:cond delay="0"/>
                                          </p:stCondLst>
                                        </p:cTn>
                                        <p:tgtEl>
                                          <p:spTgt spid="151"/>
                                        </p:tgtEl>
                                        <p:attrNameLst>
                                          <p:attrName>style.visibility</p:attrName>
                                        </p:attrNameLst>
                                      </p:cBhvr>
                                      <p:to>
                                        <p:strVal val="visible"/>
                                      </p:to>
                                    </p:set>
                                  </p:childTnLst>
                                </p:cTn>
                              </p:par>
                              <p:par>
                                <p:cTn id="105" presetID="1" presetClass="entr" presetSubtype="0" fill="hold" grpId="0" nodeType="withEffect">
                                  <p:stCondLst>
                                    <p:cond delay="6000"/>
                                  </p:stCondLst>
                                  <p:childTnLst>
                                    <p:set>
                                      <p:cBhvr>
                                        <p:cTn id="106" dur="1" fill="hold">
                                          <p:stCondLst>
                                            <p:cond delay="0"/>
                                          </p:stCondLst>
                                        </p:cTn>
                                        <p:tgtEl>
                                          <p:spTgt spid="152"/>
                                        </p:tgtEl>
                                        <p:attrNameLst>
                                          <p:attrName>style.visibility</p:attrName>
                                        </p:attrNameLst>
                                      </p:cBhvr>
                                      <p:to>
                                        <p:strVal val="visible"/>
                                      </p:to>
                                    </p:set>
                                  </p:childTnLst>
                                </p:cTn>
                              </p:par>
                              <p:par>
                                <p:cTn id="107" presetID="1" presetClass="entr" presetSubtype="0" fill="hold" grpId="0" nodeType="withEffect">
                                  <p:stCondLst>
                                    <p:cond delay="7000"/>
                                  </p:stCondLst>
                                  <p:childTnLst>
                                    <p:set>
                                      <p:cBhvr>
                                        <p:cTn id="108" dur="1" fill="hold">
                                          <p:stCondLst>
                                            <p:cond delay="0"/>
                                          </p:stCondLst>
                                        </p:cTn>
                                        <p:tgtEl>
                                          <p:spTgt spid="153"/>
                                        </p:tgtEl>
                                        <p:attrNameLst>
                                          <p:attrName>style.visibility</p:attrName>
                                        </p:attrNameLst>
                                      </p:cBhvr>
                                      <p:to>
                                        <p:strVal val="visible"/>
                                      </p:to>
                                    </p:set>
                                  </p:childTnLst>
                                </p:cTn>
                              </p:par>
                              <p:par>
                                <p:cTn id="109" presetID="1" presetClass="entr" presetSubtype="0" fill="hold" grpId="0" nodeType="withEffect">
                                  <p:stCondLst>
                                    <p:cond delay="8000"/>
                                  </p:stCondLst>
                                  <p:childTnLst>
                                    <p:set>
                                      <p:cBhvr>
                                        <p:cTn id="110" dur="1" fill="hold">
                                          <p:stCondLst>
                                            <p:cond delay="0"/>
                                          </p:stCondLst>
                                        </p:cTn>
                                        <p:tgtEl>
                                          <p:spTgt spid="154"/>
                                        </p:tgtEl>
                                        <p:attrNameLst>
                                          <p:attrName>style.visibility</p:attrName>
                                        </p:attrNameLst>
                                      </p:cBhvr>
                                      <p:to>
                                        <p:strVal val="visible"/>
                                      </p:to>
                                    </p:set>
                                  </p:childTnLst>
                                </p:cTn>
                              </p:par>
                              <p:par>
                                <p:cTn id="111" presetID="1" presetClass="entr" presetSubtype="0" fill="hold" grpId="0" nodeType="withEffect">
                                  <p:stCondLst>
                                    <p:cond delay="9000"/>
                                  </p:stCondLst>
                                  <p:childTnLst>
                                    <p:set>
                                      <p:cBhvr>
                                        <p:cTn id="112" dur="1" fill="hold">
                                          <p:stCondLst>
                                            <p:cond delay="0"/>
                                          </p:stCondLst>
                                        </p:cTn>
                                        <p:tgtEl>
                                          <p:spTgt spid="155"/>
                                        </p:tgtEl>
                                        <p:attrNameLst>
                                          <p:attrName>style.visibility</p:attrName>
                                        </p:attrNameLst>
                                      </p:cBhvr>
                                      <p:to>
                                        <p:strVal val="visible"/>
                                      </p:to>
                                    </p:set>
                                  </p:childTnLst>
                                </p:cTn>
                              </p:par>
                              <p:par>
                                <p:cTn id="113" presetID="1" presetClass="entr" presetSubtype="0" fill="hold" grpId="0" nodeType="withEffect">
                                  <p:stCondLst>
                                    <p:cond delay="10000"/>
                                  </p:stCondLst>
                                  <p:childTnLst>
                                    <p:set>
                                      <p:cBhvr>
                                        <p:cTn id="114" dur="1" fill="hold">
                                          <p:stCondLst>
                                            <p:cond delay="0"/>
                                          </p:stCondLst>
                                        </p:cTn>
                                        <p:tgtEl>
                                          <p:spTgt spid="157"/>
                                        </p:tgtEl>
                                        <p:attrNameLst>
                                          <p:attrName>style.visibility</p:attrName>
                                        </p:attrNameLst>
                                      </p:cBhvr>
                                      <p:to>
                                        <p:strVal val="visible"/>
                                      </p:to>
                                    </p:set>
                                  </p:childTnLst>
                                </p:cTn>
                              </p:par>
                              <p:par>
                                <p:cTn id="115" presetID="1" presetClass="entr" presetSubtype="0" fill="hold" grpId="0" nodeType="withEffect">
                                  <p:stCondLst>
                                    <p:cond delay="11000"/>
                                  </p:stCondLst>
                                  <p:childTnLst>
                                    <p:set>
                                      <p:cBhvr>
                                        <p:cTn id="116" dur="1" fill="hold">
                                          <p:stCondLst>
                                            <p:cond delay="0"/>
                                          </p:stCondLst>
                                        </p:cTn>
                                        <p:tgtEl>
                                          <p:spTgt spid="158"/>
                                        </p:tgtEl>
                                        <p:attrNameLst>
                                          <p:attrName>style.visibility</p:attrName>
                                        </p:attrNameLst>
                                      </p:cBhvr>
                                      <p:to>
                                        <p:strVal val="visible"/>
                                      </p:to>
                                    </p:set>
                                  </p:childTnLst>
                                </p:cTn>
                              </p:par>
                              <p:par>
                                <p:cTn id="117" presetID="1" presetClass="entr" presetSubtype="0" fill="hold" grpId="0" nodeType="withEffect">
                                  <p:stCondLst>
                                    <p:cond delay="12000"/>
                                  </p:stCondLst>
                                  <p:childTnLst>
                                    <p:set>
                                      <p:cBhvr>
                                        <p:cTn id="118"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4" grpId="0" animBg="1"/>
      <p:bldP spid="149" grpId="0" animBg="1"/>
      <p:bldP spid="150" grpId="0" animBg="1"/>
      <p:bldP spid="151" grpId="0" animBg="1"/>
      <p:bldP spid="152" grpId="0" animBg="1"/>
      <p:bldP spid="153" grpId="0" animBg="1"/>
      <p:bldP spid="154" grpId="0" animBg="1"/>
      <p:bldP spid="155" grpId="0" animBg="1"/>
      <p:bldP spid="157" grpId="0" animBg="1"/>
      <p:bldP spid="158" grpId="0" animBg="1"/>
      <p:bldP spid="1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587327"/>
          </a:xfrm>
        </p:spPr>
        <p:txBody>
          <a:bodyPr>
            <a:normAutofit fontScale="90000"/>
          </a:bodyPr>
          <a:lstStyle/>
          <a:p>
            <a:r>
              <a:rPr lang="en-US" dirty="0"/>
              <a:t>Sanger Sequencing Output</a:t>
            </a:r>
          </a:p>
        </p:txBody>
      </p:sp>
      <p:sp>
        <p:nvSpPr>
          <p:cNvPr id="17" name="TextBox 16"/>
          <p:cNvSpPr txBox="1"/>
          <p:nvPr/>
        </p:nvSpPr>
        <p:spPr>
          <a:xfrm>
            <a:off x="2217420" y="947350"/>
            <a:ext cx="5497830" cy="300082"/>
          </a:xfrm>
          <a:prstGeom prst="rect">
            <a:avLst/>
          </a:prstGeom>
          <a:noFill/>
        </p:spPr>
        <p:txBody>
          <a:bodyPr wrap="square" rtlCol="0">
            <a:spAutoFit/>
          </a:bodyPr>
          <a:lstStyle/>
          <a:p>
            <a:r>
              <a:rPr lang="en-US" sz="1350" dirty="0">
                <a:solidFill>
                  <a:prstClr val="black"/>
                </a:solidFill>
                <a:latin typeface="Gill Sans MT"/>
              </a:rPr>
              <a:t>Each sequencing reaction gives us a </a:t>
            </a:r>
            <a:r>
              <a:rPr lang="en-US" sz="1350" b="1" dirty="0">
                <a:solidFill>
                  <a:prstClr val="black"/>
                </a:solidFill>
                <a:latin typeface="Gill Sans MT"/>
              </a:rPr>
              <a:t>chromatogram</a:t>
            </a:r>
            <a:r>
              <a:rPr lang="en-US" sz="1350" dirty="0">
                <a:solidFill>
                  <a:prstClr val="black"/>
                </a:solidFill>
                <a:latin typeface="Gill Sans MT"/>
              </a:rPr>
              <a:t>, usually ~600-1000 bp:</a:t>
            </a:r>
          </a:p>
        </p:txBody>
      </p:sp>
      <p:pic>
        <p:nvPicPr>
          <p:cNvPr id="56" name="Picture 55" descr="SangerSequence.png"/>
          <p:cNvPicPr>
            <a:picLocks noChangeAspect="1"/>
          </p:cNvPicPr>
          <p:nvPr/>
        </p:nvPicPr>
        <p:blipFill>
          <a:blip r:embed="rId2"/>
          <a:stretch>
            <a:fillRect/>
          </a:stretch>
        </p:blipFill>
        <p:spPr>
          <a:xfrm>
            <a:off x="2114550" y="1314450"/>
            <a:ext cx="5494514" cy="3347651"/>
          </a:xfrm>
          <a:prstGeom prst="rect">
            <a:avLst/>
          </a:prstGeom>
        </p:spPr>
      </p:pic>
    </p:spTree>
    <p:extLst>
      <p:ext uri="{BB962C8B-B14F-4D97-AF65-F5344CB8AC3E}">
        <p14:creationId xmlns:p14="http://schemas.microsoft.com/office/powerpoint/2010/main" val="4266471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68880" y="895398"/>
            <a:ext cx="5497830" cy="1431161"/>
          </a:xfrm>
          <a:prstGeom prst="rect">
            <a:avLst/>
          </a:prstGeom>
          <a:noFill/>
        </p:spPr>
        <p:txBody>
          <a:bodyPr wrap="square" rtlCol="0">
            <a:spAutoFit/>
          </a:bodyPr>
          <a:lstStyle/>
          <a:p>
            <a:pPr marL="257175" indent="-257175">
              <a:spcAft>
                <a:spcPts val="600"/>
              </a:spcAft>
              <a:buFont typeface="Arial"/>
              <a:buChar char="•"/>
            </a:pPr>
            <a:r>
              <a:rPr lang="en-US" dirty="0">
                <a:solidFill>
                  <a:prstClr val="black"/>
                </a:solidFill>
                <a:latin typeface="Gill Sans MT"/>
              </a:rPr>
              <a:t>Must have 1 colony picked for every 2 reactions</a:t>
            </a:r>
          </a:p>
          <a:p>
            <a:pPr marL="257175" indent="-257175">
              <a:spcAft>
                <a:spcPts val="600"/>
              </a:spcAft>
              <a:buFont typeface="Arial"/>
              <a:buChar char="•"/>
            </a:pPr>
            <a:r>
              <a:rPr lang="en-US" dirty="0">
                <a:solidFill>
                  <a:prstClr val="black"/>
                </a:solidFill>
                <a:latin typeface="Gill Sans MT"/>
              </a:rPr>
              <a:t>Must do 1 DNA prep for every 2 reactions</a:t>
            </a:r>
          </a:p>
          <a:p>
            <a:pPr marL="257175" indent="-257175">
              <a:spcAft>
                <a:spcPts val="600"/>
              </a:spcAft>
              <a:buFont typeface="Arial"/>
              <a:buChar char="•"/>
            </a:pPr>
            <a:r>
              <a:rPr lang="en-US" dirty="0">
                <a:solidFill>
                  <a:prstClr val="black"/>
                </a:solidFill>
                <a:latin typeface="Gill Sans MT"/>
              </a:rPr>
              <a:t>Must have 1 PCR tube for each reaction</a:t>
            </a:r>
          </a:p>
          <a:p>
            <a:pPr marL="257175" indent="-257175">
              <a:spcAft>
                <a:spcPts val="600"/>
              </a:spcAft>
              <a:buFont typeface="Arial"/>
              <a:buChar char="•"/>
            </a:pPr>
            <a:r>
              <a:rPr lang="en-US" dirty="0">
                <a:solidFill>
                  <a:prstClr val="black"/>
                </a:solidFill>
                <a:latin typeface="Gill Sans MT"/>
              </a:rPr>
              <a:t>Must have 1 gel lane for each reaction</a:t>
            </a:r>
          </a:p>
        </p:txBody>
      </p:sp>
      <p:sp>
        <p:nvSpPr>
          <p:cNvPr id="5" name="Title 1"/>
          <p:cNvSpPr txBox="1">
            <a:spLocks/>
          </p:cNvSpPr>
          <p:nvPr/>
        </p:nvSpPr>
        <p:spPr>
          <a:xfrm>
            <a:off x="1959864" y="212764"/>
            <a:ext cx="5554980" cy="587327"/>
          </a:xfrm>
          <a:prstGeom prst="rect">
            <a:avLst/>
          </a:prstGeom>
        </p:spPr>
        <p:txBody>
          <a:bodyPr vert="horz" lIns="91440" tIns="45720" rIns="91440" bIns="45720" rtlCol="0" anchor="ctr">
            <a:normAutofit fontScale="97500"/>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gn="l"/>
            <a:r>
              <a:rPr lang="en-US" b="1"/>
              <a:t>Sanger Throughput Limitations</a:t>
            </a:r>
            <a:endParaRPr lang="en-US" b="1" dirty="0"/>
          </a:p>
        </p:txBody>
      </p:sp>
      <p:sp>
        <p:nvSpPr>
          <p:cNvPr id="4" name="TextBox 3"/>
          <p:cNvSpPr txBox="1"/>
          <p:nvPr/>
        </p:nvSpPr>
        <p:spPr>
          <a:xfrm>
            <a:off x="2468880" y="2629261"/>
            <a:ext cx="5497830" cy="369332"/>
          </a:xfrm>
          <a:prstGeom prst="rect">
            <a:avLst/>
          </a:prstGeom>
          <a:noFill/>
        </p:spPr>
        <p:txBody>
          <a:bodyPr wrap="square" rtlCol="0">
            <a:spAutoFit/>
          </a:bodyPr>
          <a:lstStyle/>
          <a:p>
            <a:pPr marL="257175" marR="0" lvl="0" indent="-257175" defTabSz="914400" eaLnBrk="1" fontAlgn="auto" latinLnBrk="0" hangingPunct="1">
              <a:lnSpc>
                <a:spcPct val="100000"/>
              </a:lnSpc>
              <a:spcBef>
                <a:spcPts val="0"/>
              </a:spcBef>
              <a:spcAft>
                <a:spcPts val="0"/>
              </a:spcAft>
              <a:buClrTx/>
              <a:buSzTx/>
              <a:buFont typeface="Arial"/>
              <a:buNone/>
              <a:tabLst/>
              <a:defRPr/>
            </a:pPr>
            <a:r>
              <a:rPr lang="en-US" dirty="0">
                <a:solidFill>
                  <a:prstClr val="black"/>
                </a:solidFill>
                <a:latin typeface="Gill Sans MT"/>
              </a:rPr>
              <a:t>AKA: Must have undergrad/entry-level labor!</a:t>
            </a:r>
          </a:p>
        </p:txBody>
      </p:sp>
    </p:spTree>
    <p:extLst>
      <p:ext uri="{BB962C8B-B14F-4D97-AF65-F5344CB8AC3E}">
        <p14:creationId xmlns:p14="http://schemas.microsoft.com/office/powerpoint/2010/main" val="244958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dissolv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dissolv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dissolv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dissolv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dissolve">
                                      <p:cBhvr>
                                        <p:cTn id="2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6ml-pcr-tubes-w-flat-cap-3737.x-3737.as.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111" y="408215"/>
            <a:ext cx="1242407" cy="1292678"/>
          </a:xfrm>
          <a:prstGeom prst="rect">
            <a:avLst/>
          </a:prstGeom>
        </p:spPr>
      </p:pic>
      <p:pic>
        <p:nvPicPr>
          <p:cNvPr id="6" name="Picture 5" descr="0.2ml-pcr-8-strip-tubes-3426.8.x-3459.8.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102" y="3160282"/>
            <a:ext cx="2667000" cy="1809750"/>
          </a:xfrm>
          <a:prstGeom prst="rect">
            <a:avLst/>
          </a:prstGeom>
        </p:spPr>
      </p:pic>
      <p:pic>
        <p:nvPicPr>
          <p:cNvPr id="7" name="Picture 6">
            <a:extLst>
              <a:ext uri="{FF2B5EF4-FFF2-40B4-BE49-F238E27FC236}">
                <a16:creationId xmlns:a16="http://schemas.microsoft.com/office/drawing/2014/main" id="{978BEB69-21E5-EA4E-9044-5DE66C084D8F}"/>
              </a:ext>
            </a:extLst>
          </p:cNvPr>
          <p:cNvPicPr>
            <a:picLocks noChangeAspect="1"/>
          </p:cNvPicPr>
          <p:nvPr/>
        </p:nvPicPr>
        <p:blipFill>
          <a:blip r:embed="rId5"/>
          <a:stretch>
            <a:fillRect/>
          </a:stretch>
        </p:blipFill>
        <p:spPr>
          <a:xfrm>
            <a:off x="4973784" y="160965"/>
            <a:ext cx="2390561" cy="3214893"/>
          </a:xfrm>
          <a:prstGeom prst="rect">
            <a:avLst/>
          </a:prstGeom>
        </p:spPr>
      </p:pic>
    </p:spTree>
    <p:extLst>
      <p:ext uri="{BB962C8B-B14F-4D97-AF65-F5344CB8AC3E}">
        <p14:creationId xmlns:p14="http://schemas.microsoft.com/office/powerpoint/2010/main" val="314752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6well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545" y="101262"/>
            <a:ext cx="3609970" cy="2287193"/>
          </a:xfrm>
          <a:prstGeom prst="rect">
            <a:avLst/>
          </a:prstGeom>
        </p:spPr>
      </p:pic>
      <p:pic>
        <p:nvPicPr>
          <p:cNvPr id="4" name="Picture 3" descr="384pla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545" y="2696966"/>
            <a:ext cx="3457209" cy="2323244"/>
          </a:xfrm>
          <a:prstGeom prst="rect">
            <a:avLst/>
          </a:prstGeom>
        </p:spPr>
      </p:pic>
      <p:pic>
        <p:nvPicPr>
          <p:cNvPr id="7" name="Picture 6">
            <a:extLst>
              <a:ext uri="{FF2B5EF4-FFF2-40B4-BE49-F238E27FC236}">
                <a16:creationId xmlns:a16="http://schemas.microsoft.com/office/drawing/2014/main" id="{D707D6B8-2DFA-4640-927F-8F85BB920DDE}"/>
              </a:ext>
            </a:extLst>
          </p:cNvPr>
          <p:cNvPicPr>
            <a:picLocks noChangeAspect="1"/>
          </p:cNvPicPr>
          <p:nvPr/>
        </p:nvPicPr>
        <p:blipFill>
          <a:blip r:embed="rId5"/>
          <a:stretch>
            <a:fillRect/>
          </a:stretch>
        </p:blipFill>
        <p:spPr>
          <a:xfrm>
            <a:off x="5323429" y="101262"/>
            <a:ext cx="3406457" cy="2287193"/>
          </a:xfrm>
          <a:prstGeom prst="rect">
            <a:avLst/>
          </a:prstGeom>
        </p:spPr>
      </p:pic>
      <p:pic>
        <p:nvPicPr>
          <p:cNvPr id="9" name="Picture 8">
            <a:extLst>
              <a:ext uri="{FF2B5EF4-FFF2-40B4-BE49-F238E27FC236}">
                <a16:creationId xmlns:a16="http://schemas.microsoft.com/office/drawing/2014/main" id="{406B81AE-9688-4F48-A65D-1F4C97F5C28B}"/>
              </a:ext>
            </a:extLst>
          </p:cNvPr>
          <p:cNvPicPr>
            <a:picLocks noChangeAspect="1"/>
          </p:cNvPicPr>
          <p:nvPr/>
        </p:nvPicPr>
        <p:blipFill rotWithShape="1">
          <a:blip r:embed="rId6"/>
          <a:srcRect t="13738" b="5996"/>
          <a:stretch/>
        </p:blipFill>
        <p:spPr>
          <a:xfrm>
            <a:off x="5537385" y="2488913"/>
            <a:ext cx="3177091" cy="2527443"/>
          </a:xfrm>
          <a:prstGeom prst="rect">
            <a:avLst/>
          </a:prstGeom>
        </p:spPr>
      </p:pic>
    </p:spTree>
    <p:extLst>
      <p:ext uri="{BB962C8B-B14F-4D97-AF65-F5344CB8AC3E}">
        <p14:creationId xmlns:p14="http://schemas.microsoft.com/office/powerpoint/2010/main" val="1233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645920" y="257907"/>
            <a:ext cx="5554980" cy="587327"/>
          </a:xfrm>
        </p:spPr>
        <p:txBody>
          <a:bodyPr>
            <a:normAutofit fontScale="90000"/>
          </a:bodyPr>
          <a:lstStyle/>
          <a:p>
            <a:r>
              <a:rPr lang="en-US" dirty="0"/>
              <a:t>Colony Picking Robot</a:t>
            </a:r>
          </a:p>
        </p:txBody>
      </p:sp>
      <p:pic>
        <p:nvPicPr>
          <p:cNvPr id="2" name="ColonyPickingRobo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27860" y="874395"/>
            <a:ext cx="5158740" cy="3869055"/>
          </a:xfrm>
          <a:prstGeom prst="rect">
            <a:avLst/>
          </a:prstGeom>
        </p:spPr>
      </p:pic>
    </p:spTree>
    <p:extLst>
      <p:ext uri="{BB962C8B-B14F-4D97-AF65-F5344CB8AC3E}">
        <p14:creationId xmlns:p14="http://schemas.microsoft.com/office/powerpoint/2010/main" val="18859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3402382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341" y="272634"/>
            <a:ext cx="5812019" cy="4558284"/>
          </a:xfrm>
          <a:prstGeom prst="rect">
            <a:avLst/>
          </a:prstGeom>
        </p:spPr>
      </p:pic>
    </p:spTree>
    <p:extLst>
      <p:ext uri="{BB962C8B-B14F-4D97-AF65-F5344CB8AC3E}">
        <p14:creationId xmlns:p14="http://schemas.microsoft.com/office/powerpoint/2010/main" val="693375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1257" y="206483"/>
            <a:ext cx="6455750" cy="461665"/>
          </a:xfrm>
          <a:prstGeom prst="rect">
            <a:avLst/>
          </a:prstGeom>
          <a:noFill/>
        </p:spPr>
        <p:txBody>
          <a:bodyPr wrap="square" rtlCol="0">
            <a:spAutoFit/>
          </a:bodyPr>
          <a:lstStyle/>
          <a:p>
            <a:r>
              <a:rPr lang="en-US" sz="2400" b="1" dirty="0">
                <a:solidFill>
                  <a:prstClr val="black"/>
                </a:solidFill>
                <a:latin typeface="Century Gothic"/>
                <a:cs typeface="Century Gothic"/>
              </a:rPr>
              <a:t>(Relevant) Trivia</a:t>
            </a:r>
          </a:p>
        </p:txBody>
      </p:sp>
      <p:sp>
        <p:nvSpPr>
          <p:cNvPr id="6" name="TextBox 5"/>
          <p:cNvSpPr txBox="1"/>
          <p:nvPr/>
        </p:nvSpPr>
        <p:spPr>
          <a:xfrm>
            <a:off x="1991257" y="722961"/>
            <a:ext cx="6543144" cy="3416320"/>
          </a:xfrm>
          <a:prstGeom prst="rect">
            <a:avLst/>
          </a:prstGeom>
          <a:noFill/>
        </p:spPr>
        <p:txBody>
          <a:bodyPr wrap="square" rtlCol="0">
            <a:spAutoFit/>
          </a:bodyPr>
          <a:lstStyle/>
          <a:p>
            <a:r>
              <a:rPr lang="en-US" sz="1350" dirty="0">
                <a:solidFill>
                  <a:prstClr val="black"/>
                </a:solidFill>
                <a:latin typeface="Century Gothic"/>
                <a:cs typeface="Century Gothic"/>
              </a:rPr>
              <a:t>How many base pairs (bp) are there in a human genome?</a:t>
            </a: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r>
              <a:rPr lang="en-US" sz="1350" dirty="0">
                <a:solidFill>
                  <a:prstClr val="black"/>
                </a:solidFill>
                <a:latin typeface="Century Gothic"/>
                <a:cs typeface="Century Gothic"/>
              </a:rPr>
              <a:t>How much did it cost to sequence the first human genome?</a:t>
            </a: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r>
              <a:rPr lang="en-US" sz="1350" dirty="0">
                <a:solidFill>
                  <a:prstClr val="black"/>
                </a:solidFill>
                <a:latin typeface="Century Gothic"/>
                <a:cs typeface="Century Gothic"/>
              </a:rPr>
              <a:t>How long did it take to sequence the first human genome?</a:t>
            </a: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r>
              <a:rPr lang="en-US" sz="1350" dirty="0">
                <a:solidFill>
                  <a:prstClr val="black"/>
                </a:solidFill>
                <a:latin typeface="Century Gothic"/>
                <a:cs typeface="Century Gothic"/>
              </a:rPr>
              <a:t>When was the first human genome sequence complete?</a:t>
            </a: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p:txBody>
      </p:sp>
    </p:spTree>
    <p:extLst>
      <p:ext uri="{BB962C8B-B14F-4D97-AF65-F5344CB8AC3E}">
        <p14:creationId xmlns:p14="http://schemas.microsoft.com/office/powerpoint/2010/main" val="15027037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116074" y="235421"/>
            <a:ext cx="5554980" cy="587327"/>
          </a:xfrm>
        </p:spPr>
        <p:txBody>
          <a:bodyPr>
            <a:normAutofit fontScale="90000"/>
          </a:bodyPr>
          <a:lstStyle/>
          <a:p>
            <a:pPr algn="l"/>
            <a:r>
              <a:rPr lang="en-US"/>
              <a:t>Capillary Arrays</a:t>
            </a:r>
            <a:endParaRPr lang="en-US" dirty="0"/>
          </a:p>
        </p:txBody>
      </p:sp>
      <p:pic>
        <p:nvPicPr>
          <p:cNvPr id="2" name="Picture 1" descr="SangerArr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146" y="1008322"/>
            <a:ext cx="4978908" cy="3544982"/>
          </a:xfrm>
          <a:prstGeom prst="rect">
            <a:avLst/>
          </a:prstGeom>
        </p:spPr>
      </p:pic>
    </p:spTree>
    <p:extLst>
      <p:ext uri="{BB962C8B-B14F-4D97-AF65-F5344CB8AC3E}">
        <p14:creationId xmlns:p14="http://schemas.microsoft.com/office/powerpoint/2010/main" val="2448776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9864" y="212764"/>
            <a:ext cx="5554980" cy="587327"/>
          </a:xfrm>
        </p:spPr>
        <p:txBody>
          <a:bodyPr>
            <a:normAutofit fontScale="90000"/>
          </a:bodyPr>
          <a:lstStyle/>
          <a:p>
            <a:pPr algn="l"/>
            <a:r>
              <a:rPr lang="en-US" b="1" dirty="0"/>
              <a:t>Sanger Throughput Limitations</a:t>
            </a:r>
          </a:p>
        </p:txBody>
      </p:sp>
      <p:sp>
        <p:nvSpPr>
          <p:cNvPr id="17" name="TextBox 16"/>
          <p:cNvSpPr txBox="1"/>
          <p:nvPr/>
        </p:nvSpPr>
        <p:spPr>
          <a:xfrm>
            <a:off x="2453640" y="811578"/>
            <a:ext cx="5497830" cy="1200329"/>
          </a:xfrm>
          <a:prstGeom prst="rect">
            <a:avLst/>
          </a:prstGeom>
          <a:noFill/>
        </p:spPr>
        <p:txBody>
          <a:bodyPr wrap="square" rtlCol="0">
            <a:spAutoFit/>
          </a:bodyPr>
          <a:lstStyle/>
          <a:p>
            <a:pPr marL="257175" indent="-257175">
              <a:buFont typeface="Arial"/>
              <a:buChar char="•"/>
            </a:pPr>
            <a:r>
              <a:rPr lang="en-US" dirty="0">
                <a:solidFill>
                  <a:prstClr val="black"/>
                </a:solidFill>
                <a:latin typeface="Gill Sans MT"/>
              </a:rPr>
              <a:t>Must have 1 colony picked for every 2 reactions</a:t>
            </a:r>
          </a:p>
          <a:p>
            <a:pPr marL="257175" indent="-257175">
              <a:buFont typeface="Arial"/>
              <a:buChar char="•"/>
            </a:pPr>
            <a:r>
              <a:rPr lang="en-US" dirty="0">
                <a:solidFill>
                  <a:prstClr val="black"/>
                </a:solidFill>
                <a:latin typeface="Gill Sans MT"/>
              </a:rPr>
              <a:t>Must do 1 DNA prep for every 2 reactions</a:t>
            </a:r>
          </a:p>
          <a:p>
            <a:pPr marL="257175" indent="-257175">
              <a:buFont typeface="Arial"/>
              <a:buChar char="•"/>
            </a:pPr>
            <a:r>
              <a:rPr lang="en-US" dirty="0">
                <a:solidFill>
                  <a:prstClr val="black"/>
                </a:solidFill>
                <a:latin typeface="Gill Sans MT"/>
              </a:rPr>
              <a:t>Must have 1 PCR tube for each reaction</a:t>
            </a:r>
          </a:p>
          <a:p>
            <a:pPr marL="257175" indent="-257175">
              <a:buFont typeface="Arial"/>
              <a:buChar char="•"/>
            </a:pPr>
            <a:r>
              <a:rPr lang="en-US" dirty="0">
                <a:solidFill>
                  <a:prstClr val="black"/>
                </a:solidFill>
                <a:latin typeface="Gill Sans MT"/>
              </a:rPr>
              <a:t>Must have 1 gel lane for each reaction</a:t>
            </a:r>
          </a:p>
        </p:txBody>
      </p:sp>
      <p:grpSp>
        <p:nvGrpSpPr>
          <p:cNvPr id="3" name="Group 2"/>
          <p:cNvGrpSpPr/>
          <p:nvPr/>
        </p:nvGrpSpPr>
        <p:grpSpPr>
          <a:xfrm>
            <a:off x="2463697" y="2034881"/>
            <a:ext cx="5109380" cy="2965669"/>
            <a:chOff x="1760929" y="2540000"/>
            <a:chExt cx="6812507" cy="3954224"/>
          </a:xfrm>
        </p:grpSpPr>
        <p:pic>
          <p:nvPicPr>
            <p:cNvPr id="4" name="Picture 3" descr="CSR168.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420" y="2540000"/>
              <a:ext cx="3429000" cy="3530600"/>
            </a:xfrm>
            <a:prstGeom prst="rect">
              <a:avLst/>
            </a:prstGeom>
          </p:spPr>
        </p:pic>
        <p:sp>
          <p:nvSpPr>
            <p:cNvPr id="5" name="TextBox 4"/>
            <p:cNvSpPr txBox="1"/>
            <p:nvPr/>
          </p:nvSpPr>
          <p:spPr>
            <a:xfrm>
              <a:off x="1760929" y="6094115"/>
              <a:ext cx="6812507" cy="400109"/>
            </a:xfrm>
            <a:prstGeom prst="rect">
              <a:avLst/>
            </a:prstGeom>
            <a:noFill/>
          </p:spPr>
          <p:txBody>
            <a:bodyPr wrap="square" rtlCol="0">
              <a:spAutoFit/>
            </a:bodyPr>
            <a:lstStyle/>
            <a:p>
              <a:pPr algn="ctr"/>
              <a:r>
                <a:rPr lang="en-US" sz="1350" dirty="0">
                  <a:solidFill>
                    <a:prstClr val="black"/>
                  </a:solidFill>
                  <a:latin typeface="Century Gothic"/>
                  <a:cs typeface="Century Gothic"/>
                </a:rPr>
                <a:t>from</a:t>
              </a:r>
              <a:r>
                <a:rPr lang="en-US" sz="1350" b="1" dirty="0">
                  <a:solidFill>
                    <a:prstClr val="black"/>
                  </a:solidFill>
                  <a:latin typeface="Century Gothic"/>
                  <a:cs typeface="Century Gothic"/>
                </a:rPr>
                <a:t> </a:t>
              </a:r>
              <a:r>
                <a:rPr lang="en-US" sz="1350" i="1" dirty="0">
                  <a:solidFill>
                    <a:prstClr val="black"/>
                  </a:solidFill>
                  <a:latin typeface="Century Gothic"/>
                  <a:cs typeface="Century Gothic"/>
                </a:rPr>
                <a:t>The Economist</a:t>
              </a:r>
            </a:p>
          </p:txBody>
        </p:sp>
      </p:grpSp>
      <p:sp>
        <p:nvSpPr>
          <p:cNvPr id="6" name="Rectangle 5"/>
          <p:cNvSpPr/>
          <p:nvPr/>
        </p:nvSpPr>
        <p:spPr>
          <a:xfrm>
            <a:off x="5263896" y="2816352"/>
            <a:ext cx="472440" cy="1374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452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2" fill="hold" grpId="0" nodeType="clickEffect">
                                  <p:stCondLst>
                                    <p:cond delay="0"/>
                                  </p:stCondLst>
                                  <p:childTnLst>
                                    <p:anim calcmode="lin" valueType="num">
                                      <p:cBhvr additive="base">
                                        <p:cTn id="11" dur="500"/>
                                        <p:tgtEl>
                                          <p:spTgt spid="6"/>
                                        </p:tgtEl>
                                        <p:attrNameLst>
                                          <p:attrName>ppt_x</p:attrName>
                                        </p:attrNameLst>
                                      </p:cBhvr>
                                      <p:tavLst>
                                        <p:tav tm="0">
                                          <p:val>
                                            <p:strVal val="#ppt_x"/>
                                          </p:val>
                                        </p:tav>
                                        <p:tav tm="100000">
                                          <p:val>
                                            <p:strVal val="#ppt_x+#ppt_w*1.125000"/>
                                          </p:val>
                                        </p:tav>
                                      </p:tavLst>
                                    </p:anim>
                                    <p:animEffect transition="out" filter="wipe(right)">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0020" y="714662"/>
            <a:ext cx="6369407" cy="738664"/>
          </a:xfrm>
          <a:prstGeom prst="rect">
            <a:avLst/>
          </a:prstGeom>
          <a:noFill/>
        </p:spPr>
        <p:txBody>
          <a:bodyPr wrap="square" rtlCol="0">
            <a:spAutoFit/>
          </a:bodyPr>
          <a:lstStyle/>
          <a:p>
            <a:r>
              <a:rPr lang="en-US" sz="2400" b="1" dirty="0">
                <a:solidFill>
                  <a:prstClr val="black"/>
                </a:solidFill>
                <a:latin typeface="Century Gothic"/>
                <a:cs typeface="Century Gothic"/>
              </a:rPr>
              <a:t>Problem: </a:t>
            </a:r>
            <a:r>
              <a:rPr lang="en-US" b="1" dirty="0">
                <a:solidFill>
                  <a:prstClr val="black"/>
                </a:solidFill>
                <a:latin typeface="Century Gothic"/>
                <a:cs typeface="Century Gothic"/>
              </a:rPr>
              <a:t>How can we do way more reactions at once without having more tubes, </a:t>
            </a:r>
            <a:r>
              <a:rPr lang="en-US" b="1" dirty="0" err="1">
                <a:solidFill>
                  <a:prstClr val="black"/>
                </a:solidFill>
                <a:latin typeface="Century Gothic"/>
                <a:cs typeface="Century Gothic"/>
              </a:rPr>
              <a:t>thermocyclers</a:t>
            </a:r>
            <a:r>
              <a:rPr lang="en-US" b="1" dirty="0">
                <a:solidFill>
                  <a:prstClr val="black"/>
                </a:solidFill>
                <a:latin typeface="Century Gothic"/>
                <a:cs typeface="Century Gothic"/>
              </a:rPr>
              <a:t>, etc.?</a:t>
            </a:r>
          </a:p>
        </p:txBody>
      </p:sp>
    </p:spTree>
    <p:extLst>
      <p:ext uri="{BB962C8B-B14F-4D97-AF65-F5344CB8AC3E}">
        <p14:creationId xmlns:p14="http://schemas.microsoft.com/office/powerpoint/2010/main" val="71234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0857" y="178943"/>
            <a:ext cx="5109380" cy="461665"/>
          </a:xfrm>
          <a:prstGeom prst="rect">
            <a:avLst/>
          </a:prstGeom>
          <a:noFill/>
        </p:spPr>
        <p:txBody>
          <a:bodyPr wrap="square" rtlCol="0">
            <a:spAutoFit/>
          </a:bodyPr>
          <a:lstStyle/>
          <a:p>
            <a:r>
              <a:rPr lang="en-US" sz="2400" b="1" dirty="0">
                <a:solidFill>
                  <a:prstClr val="black"/>
                </a:solidFill>
                <a:latin typeface="Century Gothic"/>
                <a:cs typeface="Century Gothic"/>
              </a:rPr>
              <a:t>Next generation sequencing</a:t>
            </a:r>
          </a:p>
        </p:txBody>
      </p:sp>
      <p:sp>
        <p:nvSpPr>
          <p:cNvPr id="27" name="TextBox 26"/>
          <p:cNvSpPr txBox="1"/>
          <p:nvPr/>
        </p:nvSpPr>
        <p:spPr>
          <a:xfrm>
            <a:off x="2453640" y="811578"/>
            <a:ext cx="5497830" cy="369332"/>
          </a:xfrm>
          <a:prstGeom prst="rect">
            <a:avLst/>
          </a:prstGeom>
          <a:noFill/>
        </p:spPr>
        <p:txBody>
          <a:bodyPr wrap="square" rtlCol="0">
            <a:spAutoFit/>
          </a:bodyPr>
          <a:lstStyle/>
          <a:p>
            <a:pPr marL="257175" indent="-257175">
              <a:buFont typeface="Arial"/>
              <a:buChar char="•"/>
            </a:pPr>
            <a:r>
              <a:rPr lang="en-US" dirty="0">
                <a:solidFill>
                  <a:prstClr val="black"/>
                </a:solidFill>
                <a:latin typeface="Gill Sans MT"/>
              </a:rPr>
              <a:t>Massively parallel</a:t>
            </a:r>
          </a:p>
        </p:txBody>
      </p:sp>
    </p:spTree>
    <p:extLst>
      <p:ext uri="{BB962C8B-B14F-4D97-AF65-F5344CB8AC3E}">
        <p14:creationId xmlns:p14="http://schemas.microsoft.com/office/powerpoint/2010/main" val="2956669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00857" y="178943"/>
            <a:ext cx="5109380" cy="461665"/>
          </a:xfrm>
          <a:prstGeom prst="rect">
            <a:avLst/>
          </a:prstGeom>
          <a:noFill/>
        </p:spPr>
        <p:txBody>
          <a:bodyPr wrap="square" rtlCol="0">
            <a:spAutoFit/>
          </a:bodyPr>
          <a:lstStyle/>
          <a:p>
            <a:r>
              <a:rPr lang="en-US" sz="2400" b="1" dirty="0">
                <a:solidFill>
                  <a:prstClr val="black"/>
                </a:solidFill>
                <a:latin typeface="Century Gothic"/>
                <a:cs typeface="Century Gothic"/>
              </a:rPr>
              <a:t>Next generation sequencing</a:t>
            </a:r>
          </a:p>
        </p:txBody>
      </p:sp>
      <p:cxnSp>
        <p:nvCxnSpPr>
          <p:cNvPr id="25" name="Straight Connector 24"/>
          <p:cNvCxnSpPr/>
          <p:nvPr/>
        </p:nvCxnSpPr>
        <p:spPr>
          <a:xfrm>
            <a:off x="5212939" y="2135913"/>
            <a:ext cx="405995"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2623630" y="1699318"/>
            <a:ext cx="4733585" cy="897917"/>
            <a:chOff x="1974173" y="2265756"/>
            <a:chExt cx="6311446" cy="1197223"/>
          </a:xfrm>
        </p:grpSpPr>
        <p:cxnSp>
          <p:nvCxnSpPr>
            <p:cNvPr id="3" name="Straight Connector 2"/>
            <p:cNvCxnSpPr/>
            <p:nvPr/>
          </p:nvCxnSpPr>
          <p:spPr>
            <a:xfrm>
              <a:off x="2748275" y="2633888"/>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680807" y="3004911"/>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416802" y="2411506"/>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668515" y="2559279"/>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018938" y="3063615"/>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206948" y="2265756"/>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974173" y="3063615"/>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292508" y="2411506"/>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875475" y="2661360"/>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833835" y="3462979"/>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378287" y="2411506"/>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334148" y="2872464"/>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836960" y="2682181"/>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971036" y="2272407"/>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675800" y="2682181"/>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270432" y="3170614"/>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744292" y="3326774"/>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863183" y="3010695"/>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67912" y="2577209"/>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405137" y="3326774"/>
              <a:ext cx="541327" cy="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0829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2000" fill="hold"/>
                                        <p:tgtEl>
                                          <p:spTgt spid="25"/>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4608245" y="2097527"/>
            <a:ext cx="1645920" cy="0"/>
          </a:xfrm>
          <a:prstGeom prst="line">
            <a:avLst/>
          </a:prstGeom>
          <a:ln w="10160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254164" y="2097527"/>
            <a:ext cx="359150" cy="0"/>
          </a:xfrm>
          <a:prstGeom prst="line">
            <a:avLst/>
          </a:prstGeom>
          <a:ln w="1016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249095" y="2097527"/>
            <a:ext cx="359150" cy="0"/>
          </a:xfrm>
          <a:prstGeom prst="line">
            <a:avLst/>
          </a:prstGeom>
          <a:ln w="101600">
            <a:solidFill>
              <a:srgbClr val="008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015569" y="1499131"/>
            <a:ext cx="859338" cy="507831"/>
          </a:xfrm>
          <a:prstGeom prst="rect">
            <a:avLst/>
          </a:prstGeom>
          <a:noFill/>
        </p:spPr>
        <p:txBody>
          <a:bodyPr wrap="none" rtlCol="0">
            <a:spAutoFit/>
          </a:bodyPr>
          <a:lstStyle/>
          <a:p>
            <a:r>
              <a:rPr lang="en-US" sz="1350" dirty="0"/>
              <a:t>Genomic</a:t>
            </a:r>
          </a:p>
          <a:p>
            <a:r>
              <a:rPr lang="en-US" sz="1350" dirty="0"/>
              <a:t>Fragment</a:t>
            </a:r>
          </a:p>
        </p:txBody>
      </p:sp>
      <p:grpSp>
        <p:nvGrpSpPr>
          <p:cNvPr id="38" name="Group 37"/>
          <p:cNvGrpSpPr/>
          <p:nvPr/>
        </p:nvGrpSpPr>
        <p:grpSpPr>
          <a:xfrm>
            <a:off x="4474032" y="2233079"/>
            <a:ext cx="1915674" cy="736551"/>
            <a:chOff x="4441377" y="2977441"/>
            <a:chExt cx="2554232" cy="982068"/>
          </a:xfrm>
        </p:grpSpPr>
        <p:sp>
          <p:nvSpPr>
            <p:cNvPr id="31" name="TextBox 30"/>
            <p:cNvSpPr txBox="1"/>
            <p:nvPr/>
          </p:nvSpPr>
          <p:spPr>
            <a:xfrm>
              <a:off x="5217415" y="3559400"/>
              <a:ext cx="1089700" cy="400109"/>
            </a:xfrm>
            <a:prstGeom prst="rect">
              <a:avLst/>
            </a:prstGeom>
            <a:noFill/>
          </p:spPr>
          <p:txBody>
            <a:bodyPr wrap="none" rtlCol="0">
              <a:spAutoFit/>
            </a:bodyPr>
            <a:lstStyle/>
            <a:p>
              <a:r>
                <a:rPr lang="en-US" sz="1350" dirty="0"/>
                <a:t>Adapters</a:t>
              </a:r>
            </a:p>
          </p:txBody>
        </p:sp>
        <p:cxnSp>
          <p:nvCxnSpPr>
            <p:cNvPr id="33" name="Straight Arrow Connector 32"/>
            <p:cNvCxnSpPr>
              <a:stCxn id="31" idx="3"/>
            </p:cNvCxnSpPr>
            <p:nvPr/>
          </p:nvCxnSpPr>
          <p:spPr>
            <a:xfrm flipV="1">
              <a:off x="6307114" y="2977441"/>
              <a:ext cx="688495" cy="78201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1" idx="1"/>
            </p:cNvCxnSpPr>
            <p:nvPr/>
          </p:nvCxnSpPr>
          <p:spPr>
            <a:xfrm flipH="1" flipV="1">
              <a:off x="4441377" y="2977441"/>
              <a:ext cx="776037" cy="78201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sp>
        <p:nvSpPr>
          <p:cNvPr id="39" name="TextBox 38"/>
          <p:cNvSpPr txBox="1"/>
          <p:nvPr/>
        </p:nvSpPr>
        <p:spPr>
          <a:xfrm>
            <a:off x="2600857" y="178943"/>
            <a:ext cx="5109380" cy="830997"/>
          </a:xfrm>
          <a:prstGeom prst="rect">
            <a:avLst/>
          </a:prstGeom>
          <a:noFill/>
        </p:spPr>
        <p:txBody>
          <a:bodyPr wrap="square" rtlCol="0">
            <a:spAutoFit/>
          </a:bodyPr>
          <a:lstStyle/>
          <a:p>
            <a:r>
              <a:rPr lang="en-US" sz="2400" b="1" dirty="0">
                <a:solidFill>
                  <a:prstClr val="black"/>
                </a:solidFill>
                <a:latin typeface="Century Gothic"/>
                <a:cs typeface="Century Gothic"/>
              </a:rPr>
              <a:t>Shotgun sequencing by PGM/454</a:t>
            </a:r>
          </a:p>
        </p:txBody>
      </p:sp>
    </p:spTree>
    <p:extLst>
      <p:ext uri="{BB962C8B-B14F-4D97-AF65-F5344CB8AC3E}">
        <p14:creationId xmlns:p14="http://schemas.microsoft.com/office/powerpoint/2010/main" val="401956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dissolve">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00857" y="178943"/>
            <a:ext cx="5109380" cy="461665"/>
          </a:xfrm>
          <a:prstGeom prst="rect">
            <a:avLst/>
          </a:prstGeom>
          <a:noFill/>
        </p:spPr>
        <p:txBody>
          <a:bodyPr wrap="square" rtlCol="0">
            <a:spAutoFit/>
          </a:bodyPr>
          <a:lstStyle/>
          <a:p>
            <a:r>
              <a:rPr lang="en-US" sz="2400" b="1" dirty="0">
                <a:solidFill>
                  <a:prstClr val="black"/>
                </a:solidFill>
                <a:latin typeface="Century Gothic"/>
                <a:cs typeface="Century Gothic"/>
              </a:rPr>
              <a:t>Next generation sequencing</a:t>
            </a:r>
          </a:p>
        </p:txBody>
      </p:sp>
      <p:pic>
        <p:nvPicPr>
          <p:cNvPr id="14" name="Picture 13" descr="LibraryFr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662537" flipV="1">
            <a:off x="2494992" y="3060000"/>
            <a:ext cx="1203553" cy="34289"/>
          </a:xfrm>
          <a:prstGeom prst="rect">
            <a:avLst/>
          </a:prstGeom>
        </p:spPr>
      </p:pic>
      <p:pic>
        <p:nvPicPr>
          <p:cNvPr id="15" name="Picture 14" descr="LibraryFr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523046" flipV="1">
            <a:off x="2484159" y="1377132"/>
            <a:ext cx="1203553" cy="34289"/>
          </a:xfrm>
          <a:prstGeom prst="rect">
            <a:avLst/>
          </a:prstGeom>
        </p:spPr>
      </p:pic>
      <p:pic>
        <p:nvPicPr>
          <p:cNvPr id="16" name="Picture 15" descr="LibraryFr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20175" flipV="1">
            <a:off x="4024594" y="1457377"/>
            <a:ext cx="1203553" cy="34289"/>
          </a:xfrm>
          <a:prstGeom prst="rect">
            <a:avLst/>
          </a:prstGeom>
        </p:spPr>
      </p:pic>
      <p:pic>
        <p:nvPicPr>
          <p:cNvPr id="18" name="Picture 17" descr="LibraryFr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739072" flipV="1">
            <a:off x="4712781" y="1162572"/>
            <a:ext cx="1203553" cy="34289"/>
          </a:xfrm>
          <a:prstGeom prst="rect">
            <a:avLst/>
          </a:prstGeom>
        </p:spPr>
      </p:pic>
      <p:pic>
        <p:nvPicPr>
          <p:cNvPr id="19" name="Picture 18" descr="LibraryFr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6495006" y="1189575"/>
            <a:ext cx="1203553" cy="34289"/>
          </a:xfrm>
          <a:prstGeom prst="rect">
            <a:avLst/>
          </a:prstGeom>
        </p:spPr>
      </p:pic>
      <p:pic>
        <p:nvPicPr>
          <p:cNvPr id="20" name="Picture 19" descr="LibraryFr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V="1">
            <a:off x="3920211" y="2437516"/>
            <a:ext cx="1203553" cy="34289"/>
          </a:xfrm>
          <a:prstGeom prst="rect">
            <a:avLst/>
          </a:prstGeom>
        </p:spPr>
      </p:pic>
      <p:pic>
        <p:nvPicPr>
          <p:cNvPr id="21" name="Picture 20" descr="LibraryFr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218372" flipV="1">
            <a:off x="5149683" y="2760814"/>
            <a:ext cx="1203553" cy="34289"/>
          </a:xfrm>
          <a:prstGeom prst="rect">
            <a:avLst/>
          </a:prstGeom>
        </p:spPr>
      </p:pic>
      <p:pic>
        <p:nvPicPr>
          <p:cNvPr id="22" name="Picture 21" descr="LibraryFr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37269" flipV="1">
            <a:off x="6441420" y="2331785"/>
            <a:ext cx="1203553" cy="34289"/>
          </a:xfrm>
          <a:prstGeom prst="rect">
            <a:avLst/>
          </a:prstGeom>
        </p:spPr>
      </p:pic>
      <p:pic>
        <p:nvPicPr>
          <p:cNvPr id="23" name="Picture 22" descr="LibraryFr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370584" flipV="1">
            <a:off x="4462161" y="3967042"/>
            <a:ext cx="1203553" cy="34289"/>
          </a:xfrm>
          <a:prstGeom prst="rect">
            <a:avLst/>
          </a:prstGeom>
        </p:spPr>
      </p:pic>
      <p:pic>
        <p:nvPicPr>
          <p:cNvPr id="24" name="Picture 23" descr="LibraryFr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767713" flipV="1">
            <a:off x="5893228" y="3944247"/>
            <a:ext cx="1203553" cy="34289"/>
          </a:xfrm>
          <a:prstGeom prst="rect">
            <a:avLst/>
          </a:prstGeom>
        </p:spPr>
      </p:pic>
      <p:pic>
        <p:nvPicPr>
          <p:cNvPr id="26" name="Picture 25" descr="LibraryFr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6610" flipV="1">
            <a:off x="6495006" y="3708671"/>
            <a:ext cx="1203553" cy="34289"/>
          </a:xfrm>
          <a:prstGeom prst="rect">
            <a:avLst/>
          </a:prstGeom>
        </p:spPr>
      </p:pic>
    </p:spTree>
    <p:extLst>
      <p:ext uri="{BB962C8B-B14F-4D97-AF65-F5344CB8AC3E}">
        <p14:creationId xmlns:p14="http://schemas.microsoft.com/office/powerpoint/2010/main" val="2213588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00857" y="178943"/>
            <a:ext cx="5109380" cy="830997"/>
          </a:xfrm>
          <a:prstGeom prst="rect">
            <a:avLst/>
          </a:prstGeom>
          <a:noFill/>
        </p:spPr>
        <p:txBody>
          <a:bodyPr wrap="square" rtlCol="0">
            <a:spAutoFit/>
          </a:bodyPr>
          <a:lstStyle/>
          <a:p>
            <a:r>
              <a:rPr lang="en-US" sz="2400" b="1" dirty="0">
                <a:solidFill>
                  <a:prstClr val="black"/>
                </a:solidFill>
                <a:latin typeface="Century Gothic"/>
                <a:cs typeface="Century Gothic"/>
              </a:rPr>
              <a:t>Shotgun sequencing by PGM/454</a:t>
            </a:r>
          </a:p>
        </p:txBody>
      </p:sp>
      <p:grpSp>
        <p:nvGrpSpPr>
          <p:cNvPr id="58" name="Group 57"/>
          <p:cNvGrpSpPr/>
          <p:nvPr/>
        </p:nvGrpSpPr>
        <p:grpSpPr>
          <a:xfrm>
            <a:off x="3940320" y="1799723"/>
            <a:ext cx="1451750" cy="1443542"/>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2860000000"/>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sp>
        <p:nvSpPr>
          <p:cNvPr id="45" name="TextBox 44"/>
          <p:cNvSpPr txBox="1"/>
          <p:nvPr/>
        </p:nvSpPr>
        <p:spPr>
          <a:xfrm>
            <a:off x="4343807" y="1006750"/>
            <a:ext cx="821059" cy="300082"/>
          </a:xfrm>
          <a:prstGeom prst="rect">
            <a:avLst/>
          </a:prstGeom>
          <a:noFill/>
        </p:spPr>
        <p:txBody>
          <a:bodyPr wrap="none" rtlCol="0">
            <a:spAutoFit/>
          </a:bodyPr>
          <a:lstStyle/>
          <a:p>
            <a:r>
              <a:rPr lang="en-US" sz="1350" dirty="0"/>
              <a:t>Bead/ISP</a:t>
            </a:r>
          </a:p>
        </p:txBody>
      </p:sp>
      <p:sp>
        <p:nvSpPr>
          <p:cNvPr id="46" name="TextBox 45"/>
          <p:cNvSpPr txBox="1"/>
          <p:nvPr/>
        </p:nvSpPr>
        <p:spPr>
          <a:xfrm>
            <a:off x="6262979" y="2289807"/>
            <a:ext cx="1096839" cy="715581"/>
          </a:xfrm>
          <a:prstGeom prst="rect">
            <a:avLst/>
          </a:prstGeom>
          <a:noFill/>
        </p:spPr>
        <p:txBody>
          <a:bodyPr wrap="none" rtlCol="0">
            <a:spAutoFit/>
          </a:bodyPr>
          <a:lstStyle/>
          <a:p>
            <a:r>
              <a:rPr lang="en-US" sz="1350" dirty="0"/>
              <a:t>Adapter</a:t>
            </a:r>
          </a:p>
          <a:p>
            <a:r>
              <a:rPr lang="en-US" sz="1350" dirty="0"/>
              <a:t>Complement</a:t>
            </a:r>
          </a:p>
          <a:p>
            <a:r>
              <a:rPr lang="en-US" sz="1350" dirty="0"/>
              <a:t>Sequences</a:t>
            </a:r>
          </a:p>
        </p:txBody>
      </p:sp>
      <p:cxnSp>
        <p:nvCxnSpPr>
          <p:cNvPr id="49" name="Straight Arrow Connector 48"/>
          <p:cNvCxnSpPr>
            <a:stCxn id="46" idx="1"/>
          </p:cNvCxnSpPr>
          <p:nvPr/>
        </p:nvCxnSpPr>
        <p:spPr>
          <a:xfrm flipH="1" flipV="1">
            <a:off x="5323987" y="1834818"/>
            <a:ext cx="938992" cy="81278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46" idx="1"/>
          </p:cNvCxnSpPr>
          <p:nvPr/>
        </p:nvCxnSpPr>
        <p:spPr>
          <a:xfrm flipH="1" flipV="1">
            <a:off x="5514475" y="2381688"/>
            <a:ext cx="748504" cy="26591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46" idx="1"/>
          </p:cNvCxnSpPr>
          <p:nvPr/>
        </p:nvCxnSpPr>
        <p:spPr>
          <a:xfrm flipH="1">
            <a:off x="5392071" y="2647598"/>
            <a:ext cx="870908" cy="46056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45" idx="2"/>
          </p:cNvCxnSpPr>
          <p:nvPr/>
        </p:nvCxnSpPr>
        <p:spPr>
          <a:xfrm flipH="1">
            <a:off x="4730451" y="1306832"/>
            <a:ext cx="23886" cy="52798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222197" y="3680461"/>
            <a:ext cx="3493329" cy="507831"/>
          </a:xfrm>
          <a:prstGeom prst="rect">
            <a:avLst/>
          </a:prstGeom>
          <a:noFill/>
        </p:spPr>
        <p:txBody>
          <a:bodyPr wrap="none" rtlCol="0">
            <a:spAutoFit/>
          </a:bodyPr>
          <a:lstStyle/>
          <a:p>
            <a:r>
              <a:rPr lang="en-US" sz="1350" dirty="0"/>
              <a:t>The idea is that each bead should be amplified </a:t>
            </a:r>
          </a:p>
          <a:p>
            <a:r>
              <a:rPr lang="en-US" sz="1350" dirty="0"/>
              <a:t>all over with a SINGLE library fragment.</a:t>
            </a:r>
          </a:p>
        </p:txBody>
      </p:sp>
    </p:spTree>
    <p:extLst>
      <p:ext uri="{BB962C8B-B14F-4D97-AF65-F5344CB8AC3E}">
        <p14:creationId xmlns:p14="http://schemas.microsoft.com/office/powerpoint/2010/main" val="270304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00857" y="178943"/>
            <a:ext cx="5109380" cy="830997"/>
          </a:xfrm>
          <a:prstGeom prst="rect">
            <a:avLst/>
          </a:prstGeom>
          <a:noFill/>
        </p:spPr>
        <p:txBody>
          <a:bodyPr wrap="square" rtlCol="0">
            <a:spAutoFit/>
          </a:bodyPr>
          <a:lstStyle/>
          <a:p>
            <a:r>
              <a:rPr lang="en-US" sz="2400" b="1" dirty="0">
                <a:solidFill>
                  <a:prstClr val="black"/>
                </a:solidFill>
                <a:latin typeface="Century Gothic"/>
                <a:cs typeface="Century Gothic"/>
              </a:rPr>
              <a:t>Shotgun sequencing by PGM/454</a:t>
            </a:r>
          </a:p>
        </p:txBody>
      </p:sp>
      <p:grpSp>
        <p:nvGrpSpPr>
          <p:cNvPr id="58" name="Group 57"/>
          <p:cNvGrpSpPr/>
          <p:nvPr/>
        </p:nvGrpSpPr>
        <p:grpSpPr>
          <a:xfrm>
            <a:off x="4345957" y="2166788"/>
            <a:ext cx="324287" cy="322454"/>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6836899" y="2861205"/>
            <a:ext cx="354710" cy="352705"/>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4102463" y="2598091"/>
            <a:ext cx="324287" cy="322454"/>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5741035" y="3009561"/>
            <a:ext cx="324287" cy="322454"/>
            <a:chOff x="4157535" y="2399630"/>
            <a:chExt cx="1935667" cy="1924723"/>
          </a:xfrm>
        </p:grpSpPr>
        <p:sp>
          <p:nvSpPr>
            <p:cNvPr id="54" name="Oval 53"/>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5" name="Curved Connector 54"/>
            <p:cNvCxnSpPr>
              <a:stCxn id="54"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6" name="Curved Connector 55"/>
            <p:cNvCxnSpPr>
              <a:stCxn id="54"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7" name="Curved Connector 56"/>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4"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0" name="Curved Connector 59"/>
            <p:cNvCxnSpPr>
              <a:stCxn id="54"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1" name="Curved Connector 60"/>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2" name="Curved Connector 61"/>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3" name="Curved Connector 62"/>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5" name="Curved Connector 64"/>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4973765" y="991267"/>
            <a:ext cx="324287" cy="322454"/>
            <a:chOff x="4157535" y="2399630"/>
            <a:chExt cx="1935667" cy="1924723"/>
          </a:xfrm>
        </p:grpSpPr>
        <p:sp>
          <p:nvSpPr>
            <p:cNvPr id="67" name="Oval 6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68" name="Curved Connector 67"/>
            <p:cNvCxnSpPr>
              <a:stCxn id="6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0" name="Curved Connector 69"/>
            <p:cNvCxnSpPr>
              <a:stCxn id="67"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1" name="Curved Connector 7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2" name="Curved Connector 71"/>
            <p:cNvCxnSpPr>
              <a:stCxn id="6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3" name="Curved Connector 72"/>
            <p:cNvCxnSpPr>
              <a:stCxn id="6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4" name="Curved Connector 73"/>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5" name="Curved Connector 7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6" name="Curved Connector 75"/>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7" name="Curved Connector 76"/>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2898070" y="1055869"/>
            <a:ext cx="324287" cy="322454"/>
            <a:chOff x="4157535" y="2399630"/>
            <a:chExt cx="1935667" cy="1924723"/>
          </a:xfrm>
        </p:grpSpPr>
        <p:sp>
          <p:nvSpPr>
            <p:cNvPr id="79" name="Oval 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80" name="Curved Connector 79"/>
            <p:cNvCxnSpPr>
              <a:stCxn id="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1" name="Curved Connector 80"/>
            <p:cNvCxnSpPr>
              <a:stCxn id="79"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2" name="Curved Connector 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3" name="Curved Connector 82"/>
            <p:cNvCxnSpPr>
              <a:stCxn id="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4" name="Curved Connector 83"/>
            <p:cNvCxnSpPr>
              <a:stCxn id="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5" name="Curved Connector 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6" name="Curved Connector 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7" name="Curved Connector 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8" name="Curved Connector 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89" name="Group 88"/>
          <p:cNvGrpSpPr/>
          <p:nvPr/>
        </p:nvGrpSpPr>
        <p:grpSpPr>
          <a:xfrm>
            <a:off x="2955638" y="3858116"/>
            <a:ext cx="324287" cy="322454"/>
            <a:chOff x="4157535" y="2399630"/>
            <a:chExt cx="1935667" cy="1924723"/>
          </a:xfrm>
        </p:grpSpPr>
        <p:sp>
          <p:nvSpPr>
            <p:cNvPr id="90" name="Oval 89"/>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91" name="Curved Connector 90"/>
            <p:cNvCxnSpPr>
              <a:stCxn id="90"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2" name="Curved Connector 91"/>
            <p:cNvCxnSpPr>
              <a:stCxn id="90"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3" name="Curved Connector 92"/>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4" name="Curved Connector 93"/>
            <p:cNvCxnSpPr>
              <a:stCxn id="90"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5" name="Curved Connector 94"/>
            <p:cNvCxnSpPr>
              <a:stCxn id="90"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6" name="Curved Connector 95"/>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7" name="Curved Connector 96"/>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8" name="Curved Connector 97"/>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9" name="Curved Connector 98"/>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5657119" y="4380428"/>
            <a:ext cx="324287" cy="322454"/>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a:off x="6531120" y="1485109"/>
            <a:ext cx="324287" cy="322454"/>
            <a:chOff x="4157535" y="2399630"/>
            <a:chExt cx="1935667" cy="1924723"/>
          </a:xfrm>
        </p:grpSpPr>
        <p:sp>
          <p:nvSpPr>
            <p:cNvPr id="112" name="Oval 11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13" name="Curved Connector 112"/>
            <p:cNvCxnSpPr>
              <a:stCxn id="11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4" name="Curved Connector 113"/>
            <p:cNvCxnSpPr>
              <a:stCxn id="11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5" name="Curved Connector 114"/>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6" name="Curved Connector 115"/>
            <p:cNvCxnSpPr>
              <a:stCxn id="11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7" name="Curved Connector 116"/>
            <p:cNvCxnSpPr>
              <a:stCxn id="11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8" name="Curved Connector 117"/>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9" name="Curved Connector 118"/>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0" name="Curved Connector 119"/>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1" name="Curved Connector 12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7189211" y="4312591"/>
            <a:ext cx="324287" cy="322454"/>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pic>
        <p:nvPicPr>
          <p:cNvPr id="14" name="Picture 13"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944026" y="1467964"/>
            <a:ext cx="601776" cy="34289"/>
          </a:xfrm>
          <a:prstGeom prst="rect">
            <a:avLst/>
          </a:prstGeom>
        </p:spPr>
      </p:pic>
      <p:pic>
        <p:nvPicPr>
          <p:cNvPr id="143" name="Picture 142"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115849" flipV="1">
            <a:off x="2753731" y="2617375"/>
            <a:ext cx="601776" cy="34289"/>
          </a:xfrm>
          <a:prstGeom prst="rect">
            <a:avLst/>
          </a:prstGeom>
        </p:spPr>
      </p:pic>
      <p:pic>
        <p:nvPicPr>
          <p:cNvPr id="144" name="Picture 143"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042617" flipV="1">
            <a:off x="4578915" y="1293359"/>
            <a:ext cx="601776" cy="3428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38234" flipV="1">
            <a:off x="4115842" y="2578198"/>
            <a:ext cx="601776" cy="34289"/>
          </a:xfrm>
          <a:prstGeom prst="rect">
            <a:avLst/>
          </a:prstGeom>
        </p:spPr>
      </p:pic>
      <p:pic>
        <p:nvPicPr>
          <p:cNvPr id="146" name="Picture 145"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0131" flipV="1">
            <a:off x="2943650" y="4284408"/>
            <a:ext cx="601776" cy="34289"/>
          </a:xfrm>
          <a:prstGeom prst="rect">
            <a:avLst/>
          </a:prstGeom>
        </p:spPr>
      </p:pic>
      <p:pic>
        <p:nvPicPr>
          <p:cNvPr id="147" name="Picture 146"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811208" flipV="1">
            <a:off x="6449942" y="1988949"/>
            <a:ext cx="601776" cy="34289"/>
          </a:xfrm>
          <a:prstGeom prst="rect">
            <a:avLst/>
          </a:prstGeom>
        </p:spPr>
      </p:pic>
      <p:pic>
        <p:nvPicPr>
          <p:cNvPr id="148" name="Picture 147"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602291" y="2889625"/>
            <a:ext cx="601776" cy="34289"/>
          </a:xfrm>
          <a:prstGeom prst="rect">
            <a:avLst/>
          </a:prstGeom>
        </p:spPr>
      </p:pic>
      <p:pic>
        <p:nvPicPr>
          <p:cNvPr id="149" name="Picture 148"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014621" flipV="1">
            <a:off x="6143016" y="1522048"/>
            <a:ext cx="601776" cy="3428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59080" flipV="1">
            <a:off x="5509337" y="4133246"/>
            <a:ext cx="601776" cy="34289"/>
          </a:xfrm>
          <a:prstGeom prst="rect">
            <a:avLst/>
          </a:prstGeom>
        </p:spPr>
      </p:pic>
      <p:sp>
        <p:nvSpPr>
          <p:cNvPr id="3" name="TextBox 2"/>
          <p:cNvSpPr txBox="1"/>
          <p:nvPr/>
        </p:nvSpPr>
        <p:spPr>
          <a:xfrm>
            <a:off x="2600857" y="2998768"/>
            <a:ext cx="5143500" cy="829818"/>
          </a:xfrm>
          <a:prstGeom prst="rect">
            <a:avLst/>
          </a:prstGeom>
          <a:solidFill>
            <a:schemeClr val="bg1">
              <a:lumMod val="95000"/>
            </a:scheme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137160" rIns="137160" rtlCol="0" anchor="ctr" anchorCtr="1">
            <a:noAutofit/>
          </a:bodyPr>
          <a:lstStyle/>
          <a:p>
            <a:r>
              <a:rPr lang="en-US" dirty="0"/>
              <a:t>Problem: How do I do PCR to amplify the fragments without having to use 1 tube for each reaction?</a:t>
            </a:r>
          </a:p>
        </p:txBody>
      </p:sp>
    </p:spTree>
    <p:extLst>
      <p:ext uri="{BB962C8B-B14F-4D97-AF65-F5344CB8AC3E}">
        <p14:creationId xmlns:p14="http://schemas.microsoft.com/office/powerpoint/2010/main" val="90787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72592" y="0"/>
            <a:ext cx="5628409" cy="51435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2" name="Oval 141"/>
          <p:cNvSpPr/>
          <p:nvPr/>
        </p:nvSpPr>
        <p:spPr>
          <a:xfrm>
            <a:off x="6840198" y="3970895"/>
            <a:ext cx="884776" cy="91313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1" name="Oval 150"/>
          <p:cNvSpPr/>
          <p:nvPr/>
        </p:nvSpPr>
        <p:spPr>
          <a:xfrm>
            <a:off x="6659145" y="2658106"/>
            <a:ext cx="884776" cy="91313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Oval 6"/>
          <p:cNvSpPr/>
          <p:nvPr/>
        </p:nvSpPr>
        <p:spPr>
          <a:xfrm>
            <a:off x="2681164" y="813955"/>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3" name="Oval 132"/>
          <p:cNvSpPr/>
          <p:nvPr/>
        </p:nvSpPr>
        <p:spPr>
          <a:xfrm>
            <a:off x="2427650" y="2033536"/>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4" name="Oval 133"/>
          <p:cNvSpPr/>
          <p:nvPr/>
        </p:nvSpPr>
        <p:spPr>
          <a:xfrm>
            <a:off x="3803418" y="1990111"/>
            <a:ext cx="1099916" cy="108614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5" name="Oval 134"/>
          <p:cNvSpPr/>
          <p:nvPr/>
        </p:nvSpPr>
        <p:spPr>
          <a:xfrm>
            <a:off x="3175349" y="2912819"/>
            <a:ext cx="1082387" cy="88612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6" name="Oval 135"/>
          <p:cNvSpPr/>
          <p:nvPr/>
        </p:nvSpPr>
        <p:spPr>
          <a:xfrm>
            <a:off x="2524858" y="3798947"/>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7" name="Oval 136"/>
          <p:cNvSpPr/>
          <p:nvPr/>
        </p:nvSpPr>
        <p:spPr>
          <a:xfrm>
            <a:off x="3984115" y="3875276"/>
            <a:ext cx="1082387" cy="97329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8" name="Oval 137"/>
          <p:cNvSpPr/>
          <p:nvPr/>
        </p:nvSpPr>
        <p:spPr>
          <a:xfrm>
            <a:off x="4464673" y="703600"/>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9" name="Oval 138"/>
          <p:cNvSpPr/>
          <p:nvPr/>
        </p:nvSpPr>
        <p:spPr>
          <a:xfrm>
            <a:off x="5356390" y="2562615"/>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0" name="Oval 139"/>
          <p:cNvSpPr/>
          <p:nvPr/>
        </p:nvSpPr>
        <p:spPr>
          <a:xfrm>
            <a:off x="5197526" y="1615106"/>
            <a:ext cx="884776" cy="91313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1" name="Oval 140"/>
          <p:cNvSpPr/>
          <p:nvPr/>
        </p:nvSpPr>
        <p:spPr>
          <a:xfrm>
            <a:off x="6138925" y="1234860"/>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2600857" y="178943"/>
            <a:ext cx="5109380" cy="830997"/>
          </a:xfrm>
          <a:prstGeom prst="rect">
            <a:avLst/>
          </a:prstGeom>
          <a:noFill/>
        </p:spPr>
        <p:txBody>
          <a:bodyPr wrap="square" rtlCol="0">
            <a:spAutoFit/>
          </a:bodyPr>
          <a:lstStyle/>
          <a:p>
            <a:r>
              <a:rPr lang="en-US" sz="2400" b="1" dirty="0">
                <a:solidFill>
                  <a:prstClr val="black"/>
                </a:solidFill>
                <a:latin typeface="Century Gothic"/>
                <a:cs typeface="Century Gothic"/>
              </a:rPr>
              <a:t>Shotgun sequencing by PGM/454</a:t>
            </a:r>
          </a:p>
        </p:txBody>
      </p:sp>
      <p:grpSp>
        <p:nvGrpSpPr>
          <p:cNvPr id="58" name="Group 57"/>
          <p:cNvGrpSpPr/>
          <p:nvPr/>
        </p:nvGrpSpPr>
        <p:grpSpPr>
          <a:xfrm>
            <a:off x="4345957" y="2166788"/>
            <a:ext cx="324287" cy="322454"/>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4586072" y="3227103"/>
            <a:ext cx="354710" cy="352705"/>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4102463" y="2598091"/>
            <a:ext cx="324287" cy="322454"/>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5741035" y="3009561"/>
            <a:ext cx="324287" cy="322454"/>
            <a:chOff x="4157535" y="2399630"/>
            <a:chExt cx="1935667" cy="1924723"/>
          </a:xfrm>
        </p:grpSpPr>
        <p:sp>
          <p:nvSpPr>
            <p:cNvPr id="54" name="Oval 53"/>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5" name="Curved Connector 54"/>
            <p:cNvCxnSpPr>
              <a:stCxn id="54"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6" name="Curved Connector 55"/>
            <p:cNvCxnSpPr>
              <a:stCxn id="54"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7" name="Curved Connector 56"/>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9" name="Curved Connector 58"/>
            <p:cNvCxnSpPr>
              <a:stCxn id="54"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0" name="Curved Connector 59"/>
            <p:cNvCxnSpPr>
              <a:stCxn id="54"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1" name="Curved Connector 60"/>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2" name="Curved Connector 61"/>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3" name="Curved Connector 62"/>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5" name="Curved Connector 64"/>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66" name="Group 65"/>
          <p:cNvGrpSpPr/>
          <p:nvPr/>
        </p:nvGrpSpPr>
        <p:grpSpPr>
          <a:xfrm>
            <a:off x="4973765" y="991267"/>
            <a:ext cx="324287" cy="322454"/>
            <a:chOff x="4157535" y="2399630"/>
            <a:chExt cx="1935667" cy="1924723"/>
          </a:xfrm>
        </p:grpSpPr>
        <p:sp>
          <p:nvSpPr>
            <p:cNvPr id="67" name="Oval 6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68" name="Curved Connector 67"/>
            <p:cNvCxnSpPr>
              <a:stCxn id="6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0" name="Curved Connector 69"/>
            <p:cNvCxnSpPr>
              <a:stCxn id="67"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1" name="Curved Connector 7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2" name="Curved Connector 71"/>
            <p:cNvCxnSpPr>
              <a:stCxn id="6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3" name="Curved Connector 72"/>
            <p:cNvCxnSpPr>
              <a:stCxn id="6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4" name="Curved Connector 73"/>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5" name="Curved Connector 7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6" name="Curved Connector 75"/>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77" name="Curved Connector 76"/>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2898070" y="1055869"/>
            <a:ext cx="324287" cy="322454"/>
            <a:chOff x="4157535" y="2399630"/>
            <a:chExt cx="1935667" cy="1924723"/>
          </a:xfrm>
        </p:grpSpPr>
        <p:sp>
          <p:nvSpPr>
            <p:cNvPr id="79" name="Oval 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80" name="Curved Connector 79"/>
            <p:cNvCxnSpPr>
              <a:stCxn id="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1" name="Curved Connector 80"/>
            <p:cNvCxnSpPr>
              <a:stCxn id="79"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2" name="Curved Connector 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3" name="Curved Connector 82"/>
            <p:cNvCxnSpPr>
              <a:stCxn id="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4" name="Curved Connector 83"/>
            <p:cNvCxnSpPr>
              <a:stCxn id="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5" name="Curved Connector 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6" name="Curved Connector 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7" name="Curved Connector 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8" name="Curved Connector 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89" name="Group 88"/>
          <p:cNvGrpSpPr/>
          <p:nvPr/>
        </p:nvGrpSpPr>
        <p:grpSpPr>
          <a:xfrm>
            <a:off x="2955638" y="3858116"/>
            <a:ext cx="324287" cy="322454"/>
            <a:chOff x="4157535" y="2399630"/>
            <a:chExt cx="1935667" cy="1924723"/>
          </a:xfrm>
        </p:grpSpPr>
        <p:sp>
          <p:nvSpPr>
            <p:cNvPr id="90" name="Oval 89"/>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91" name="Curved Connector 90"/>
            <p:cNvCxnSpPr>
              <a:stCxn id="90"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2" name="Curved Connector 91"/>
            <p:cNvCxnSpPr>
              <a:stCxn id="90"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3" name="Curved Connector 92"/>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4" name="Curved Connector 93"/>
            <p:cNvCxnSpPr>
              <a:stCxn id="90"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5" name="Curved Connector 94"/>
            <p:cNvCxnSpPr>
              <a:stCxn id="90"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6" name="Curved Connector 95"/>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7" name="Curved Connector 96"/>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8" name="Curved Connector 97"/>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99" name="Curved Connector 98"/>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5657119" y="4380428"/>
            <a:ext cx="324287" cy="322454"/>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a:off x="6531120" y="1485109"/>
            <a:ext cx="324287" cy="322454"/>
            <a:chOff x="4157535" y="2399630"/>
            <a:chExt cx="1935667" cy="1924723"/>
          </a:xfrm>
        </p:grpSpPr>
        <p:sp>
          <p:nvSpPr>
            <p:cNvPr id="112" name="Oval 11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13" name="Curved Connector 112"/>
            <p:cNvCxnSpPr>
              <a:stCxn id="11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4" name="Curved Connector 113"/>
            <p:cNvCxnSpPr>
              <a:stCxn id="11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5" name="Curved Connector 114"/>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6" name="Curved Connector 115"/>
            <p:cNvCxnSpPr>
              <a:stCxn id="11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7" name="Curved Connector 116"/>
            <p:cNvCxnSpPr>
              <a:stCxn id="11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8" name="Curved Connector 117"/>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9" name="Curved Connector 118"/>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0" name="Curved Connector 119"/>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1" name="Curved Connector 12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7189211" y="4312591"/>
            <a:ext cx="324287" cy="322454"/>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2943650" y="1009616"/>
            <a:ext cx="3824325" cy="3309081"/>
            <a:chOff x="2400866" y="1346154"/>
            <a:chExt cx="5099100" cy="4412108"/>
          </a:xfrm>
        </p:grpSpPr>
        <p:pic>
          <p:nvPicPr>
            <p:cNvPr id="14" name="Picture 13"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401368" y="1957285"/>
              <a:ext cx="802368" cy="45719"/>
            </a:xfrm>
            <a:prstGeom prst="rect">
              <a:avLst/>
            </a:prstGeom>
          </p:spPr>
        </p:pic>
        <p:pic>
          <p:nvPicPr>
            <p:cNvPr id="143" name="Picture 142"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115849" flipV="1">
              <a:off x="2147641" y="3489833"/>
              <a:ext cx="802368" cy="45719"/>
            </a:xfrm>
            <a:prstGeom prst="rect">
              <a:avLst/>
            </a:prstGeom>
          </p:spPr>
        </p:pic>
        <p:pic>
          <p:nvPicPr>
            <p:cNvPr id="144" name="Picture 143"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042617" flipV="1">
              <a:off x="4581220" y="1724478"/>
              <a:ext cx="802368" cy="4571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38234" flipV="1">
              <a:off x="3963789" y="3437597"/>
              <a:ext cx="802368" cy="45719"/>
            </a:xfrm>
            <a:prstGeom prst="rect">
              <a:avLst/>
            </a:prstGeom>
          </p:spPr>
        </p:pic>
        <p:pic>
          <p:nvPicPr>
            <p:cNvPr id="146" name="Picture 145"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10131" flipV="1">
              <a:off x="2400866" y="5712543"/>
              <a:ext cx="802368" cy="45719"/>
            </a:xfrm>
            <a:prstGeom prst="rect">
              <a:avLst/>
            </a:prstGeom>
          </p:spPr>
        </p:pic>
        <p:pic>
          <p:nvPicPr>
            <p:cNvPr id="147" name="Picture 146"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811208" flipV="1">
              <a:off x="7075923" y="2651931"/>
              <a:ext cx="802368" cy="45719"/>
            </a:xfrm>
            <a:prstGeom prst="rect">
              <a:avLst/>
            </a:prstGeom>
          </p:spPr>
        </p:pic>
        <p:pic>
          <p:nvPicPr>
            <p:cNvPr id="148" name="Picture 147"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945721" y="3852833"/>
              <a:ext cx="802368" cy="45719"/>
            </a:xfrm>
            <a:prstGeom prst="rect">
              <a:avLst/>
            </a:prstGeom>
          </p:spPr>
        </p:pic>
        <p:pic>
          <p:nvPicPr>
            <p:cNvPr id="149" name="Picture 148"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014621" flipV="1">
              <a:off x="6659850" y="2155868"/>
              <a:ext cx="802368" cy="4571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59080" flipV="1">
              <a:off x="5821783" y="5510994"/>
              <a:ext cx="802368" cy="45719"/>
            </a:xfrm>
            <a:prstGeom prst="rect">
              <a:avLst/>
            </a:prstGeom>
          </p:spPr>
        </p:pic>
      </p:grpSp>
    </p:spTree>
    <p:extLst>
      <p:ext uri="{BB962C8B-B14F-4D97-AF65-F5344CB8AC3E}">
        <p14:creationId xmlns:p14="http://schemas.microsoft.com/office/powerpoint/2010/main" val="404800822"/>
      </p:ext>
    </p:extLst>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91256" y="721264"/>
            <a:ext cx="6543143" cy="3624069"/>
          </a:xfrm>
          <a:prstGeom prst="rect">
            <a:avLst/>
          </a:prstGeom>
          <a:noFill/>
        </p:spPr>
        <p:txBody>
          <a:bodyPr wrap="square" rtlCol="0">
            <a:spAutoFit/>
          </a:bodyPr>
          <a:lstStyle/>
          <a:p>
            <a:r>
              <a:rPr lang="en-US" sz="1350" dirty="0">
                <a:solidFill>
                  <a:prstClr val="black"/>
                </a:solidFill>
                <a:latin typeface="Century Gothic"/>
                <a:cs typeface="Century Gothic"/>
              </a:rPr>
              <a:t>How many base pairs (bp) are there in a human genome?</a:t>
            </a: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r>
              <a:rPr lang="en-US" sz="1350" dirty="0">
                <a:solidFill>
                  <a:prstClr val="black"/>
                </a:solidFill>
                <a:latin typeface="Century Gothic"/>
                <a:cs typeface="Century Gothic"/>
              </a:rPr>
              <a:t>How much did it cost to sequence the first human genome?</a:t>
            </a: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r>
              <a:rPr lang="en-US" sz="1350" dirty="0">
                <a:solidFill>
                  <a:prstClr val="black"/>
                </a:solidFill>
                <a:latin typeface="Century Gothic"/>
                <a:cs typeface="Century Gothic"/>
              </a:rPr>
              <a:t>How long did it take to sequence the first human genome?</a:t>
            </a: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r>
              <a:rPr lang="en-US" sz="1350" dirty="0">
                <a:solidFill>
                  <a:prstClr val="black"/>
                </a:solidFill>
                <a:latin typeface="Century Gothic"/>
                <a:cs typeface="Century Gothic"/>
              </a:rPr>
              <a:t>When was the first human genome sequence complete?</a:t>
            </a: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a:p>
            <a:endParaRPr lang="en-US" sz="1350" dirty="0">
              <a:solidFill>
                <a:prstClr val="black"/>
              </a:solidFill>
              <a:latin typeface="Century Gothic"/>
              <a:cs typeface="Century Gothic"/>
            </a:endParaRPr>
          </a:p>
        </p:txBody>
      </p:sp>
      <p:sp>
        <p:nvSpPr>
          <p:cNvPr id="4" name="TextBox 3"/>
          <p:cNvSpPr txBox="1"/>
          <p:nvPr/>
        </p:nvSpPr>
        <p:spPr>
          <a:xfrm>
            <a:off x="1991256" y="728885"/>
            <a:ext cx="6543143" cy="3416320"/>
          </a:xfrm>
          <a:prstGeom prst="rect">
            <a:avLst/>
          </a:prstGeom>
          <a:noFill/>
        </p:spPr>
        <p:txBody>
          <a:bodyPr wrap="square" rtlCol="0">
            <a:spAutoFit/>
          </a:bodyPr>
          <a:lstStyle/>
          <a:p>
            <a:endParaRPr lang="en-US" sz="1350" b="1" dirty="0">
              <a:solidFill>
                <a:prstClr val="black"/>
              </a:solidFill>
              <a:latin typeface="Century Gothic"/>
              <a:cs typeface="Century Gothic"/>
            </a:endParaRPr>
          </a:p>
          <a:p>
            <a:endParaRPr lang="en-US" sz="1350" b="1" dirty="0">
              <a:solidFill>
                <a:prstClr val="black"/>
              </a:solidFill>
              <a:latin typeface="Century Gothic"/>
              <a:cs typeface="Century Gothic"/>
            </a:endParaRPr>
          </a:p>
          <a:p>
            <a:r>
              <a:rPr lang="en-US" sz="1350" b="1" dirty="0">
                <a:solidFill>
                  <a:prstClr val="black"/>
                </a:solidFill>
                <a:latin typeface="Century Gothic"/>
                <a:cs typeface="Century Gothic"/>
              </a:rPr>
              <a:t>	~3 billion (haploid)</a:t>
            </a:r>
          </a:p>
          <a:p>
            <a:endParaRPr lang="en-US" sz="1350" b="1" dirty="0">
              <a:solidFill>
                <a:prstClr val="black"/>
              </a:solidFill>
              <a:latin typeface="Century Gothic"/>
              <a:cs typeface="Century Gothic"/>
            </a:endParaRPr>
          </a:p>
          <a:p>
            <a:endParaRPr lang="en-US" sz="1350" b="1" dirty="0">
              <a:solidFill>
                <a:prstClr val="black"/>
              </a:solidFill>
              <a:latin typeface="Century Gothic"/>
              <a:cs typeface="Century Gothic"/>
            </a:endParaRPr>
          </a:p>
          <a:p>
            <a:endParaRPr lang="en-US" sz="1350" b="1" dirty="0">
              <a:solidFill>
                <a:prstClr val="black"/>
              </a:solidFill>
              <a:latin typeface="Century Gothic"/>
              <a:cs typeface="Century Gothic"/>
            </a:endParaRPr>
          </a:p>
          <a:p>
            <a:r>
              <a:rPr lang="en-US" sz="1350" b="1" dirty="0">
                <a:solidFill>
                  <a:prstClr val="black"/>
                </a:solidFill>
                <a:latin typeface="Century Gothic"/>
                <a:cs typeface="Century Gothic"/>
              </a:rPr>
              <a:t>	~$2.7 billion</a:t>
            </a:r>
          </a:p>
          <a:p>
            <a:endParaRPr lang="en-US" sz="1350" b="1" dirty="0">
              <a:solidFill>
                <a:prstClr val="black"/>
              </a:solidFill>
              <a:latin typeface="Century Gothic"/>
              <a:cs typeface="Century Gothic"/>
            </a:endParaRPr>
          </a:p>
          <a:p>
            <a:endParaRPr lang="en-US" sz="1350" b="1" dirty="0">
              <a:solidFill>
                <a:prstClr val="black"/>
              </a:solidFill>
              <a:latin typeface="Century Gothic"/>
              <a:cs typeface="Century Gothic"/>
            </a:endParaRPr>
          </a:p>
          <a:p>
            <a:endParaRPr lang="en-US" sz="1350" b="1" dirty="0">
              <a:solidFill>
                <a:prstClr val="black"/>
              </a:solidFill>
              <a:latin typeface="Century Gothic"/>
              <a:cs typeface="Century Gothic"/>
            </a:endParaRPr>
          </a:p>
          <a:p>
            <a:r>
              <a:rPr lang="en-US" sz="1350" b="1" dirty="0">
                <a:solidFill>
                  <a:prstClr val="black"/>
                </a:solidFill>
                <a:latin typeface="Century Gothic"/>
                <a:cs typeface="Century Gothic"/>
              </a:rPr>
              <a:t>	~13 years</a:t>
            </a:r>
          </a:p>
          <a:p>
            <a:endParaRPr lang="en-US" sz="1350" b="1" dirty="0">
              <a:solidFill>
                <a:prstClr val="black"/>
              </a:solidFill>
              <a:latin typeface="Century Gothic"/>
              <a:cs typeface="Century Gothic"/>
            </a:endParaRPr>
          </a:p>
          <a:p>
            <a:endParaRPr lang="en-US" sz="1350" b="1" dirty="0">
              <a:solidFill>
                <a:prstClr val="black"/>
              </a:solidFill>
              <a:latin typeface="Century Gothic"/>
              <a:cs typeface="Century Gothic"/>
            </a:endParaRPr>
          </a:p>
          <a:p>
            <a:endParaRPr lang="en-US" sz="1350" b="1" dirty="0">
              <a:solidFill>
                <a:prstClr val="black"/>
              </a:solidFill>
              <a:latin typeface="Century Gothic"/>
              <a:cs typeface="Century Gothic"/>
            </a:endParaRPr>
          </a:p>
          <a:p>
            <a:r>
              <a:rPr lang="en-US" sz="1350" b="1" dirty="0">
                <a:solidFill>
                  <a:prstClr val="black"/>
                </a:solidFill>
                <a:latin typeface="Century Gothic"/>
                <a:cs typeface="Century Gothic"/>
              </a:rPr>
              <a:t>	2000-2003</a:t>
            </a:r>
          </a:p>
          <a:p>
            <a:endParaRPr lang="en-US" sz="1350" b="1" dirty="0">
              <a:solidFill>
                <a:prstClr val="black"/>
              </a:solidFill>
              <a:latin typeface="Century Gothic"/>
              <a:cs typeface="Century Gothic"/>
            </a:endParaRPr>
          </a:p>
        </p:txBody>
      </p:sp>
      <p:sp>
        <p:nvSpPr>
          <p:cNvPr id="5" name="TextBox 4"/>
          <p:cNvSpPr txBox="1"/>
          <p:nvPr/>
        </p:nvSpPr>
        <p:spPr>
          <a:xfrm>
            <a:off x="1991256" y="206483"/>
            <a:ext cx="6455749" cy="461665"/>
          </a:xfrm>
          <a:prstGeom prst="rect">
            <a:avLst/>
          </a:prstGeom>
          <a:noFill/>
        </p:spPr>
        <p:txBody>
          <a:bodyPr wrap="square" rtlCol="0">
            <a:spAutoFit/>
          </a:bodyPr>
          <a:lstStyle/>
          <a:p>
            <a:r>
              <a:rPr lang="en-US" sz="2400" b="1" dirty="0">
                <a:solidFill>
                  <a:prstClr val="black"/>
                </a:solidFill>
                <a:latin typeface="Century Gothic"/>
                <a:cs typeface="Century Gothic"/>
              </a:rPr>
              <a:t>(Relevant) Trivia</a:t>
            </a:r>
          </a:p>
        </p:txBody>
      </p:sp>
    </p:spTree>
    <p:extLst>
      <p:ext uri="{BB962C8B-B14F-4D97-AF65-F5344CB8AC3E}">
        <p14:creationId xmlns:p14="http://schemas.microsoft.com/office/powerpoint/2010/main" val="153339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72592" y="0"/>
            <a:ext cx="5628409" cy="5143500"/>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2" name="Oval 141"/>
          <p:cNvSpPr/>
          <p:nvPr/>
        </p:nvSpPr>
        <p:spPr>
          <a:xfrm>
            <a:off x="6840198" y="3970895"/>
            <a:ext cx="884776" cy="91313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1" name="Oval 150"/>
          <p:cNvSpPr/>
          <p:nvPr/>
        </p:nvSpPr>
        <p:spPr>
          <a:xfrm>
            <a:off x="6659145" y="2658106"/>
            <a:ext cx="884776" cy="91313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Oval 6"/>
          <p:cNvSpPr/>
          <p:nvPr/>
        </p:nvSpPr>
        <p:spPr>
          <a:xfrm>
            <a:off x="2681164" y="813955"/>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3" name="Oval 132"/>
          <p:cNvSpPr/>
          <p:nvPr/>
        </p:nvSpPr>
        <p:spPr>
          <a:xfrm>
            <a:off x="2427650" y="2033536"/>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4" name="Oval 133"/>
          <p:cNvSpPr/>
          <p:nvPr/>
        </p:nvSpPr>
        <p:spPr>
          <a:xfrm>
            <a:off x="3803418" y="1990111"/>
            <a:ext cx="1099916" cy="108614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5" name="Oval 134"/>
          <p:cNvSpPr/>
          <p:nvPr/>
        </p:nvSpPr>
        <p:spPr>
          <a:xfrm>
            <a:off x="3175349" y="2912819"/>
            <a:ext cx="1082387" cy="88612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6" name="Oval 135"/>
          <p:cNvSpPr/>
          <p:nvPr/>
        </p:nvSpPr>
        <p:spPr>
          <a:xfrm>
            <a:off x="2524858" y="3798947"/>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7" name="Oval 136"/>
          <p:cNvSpPr/>
          <p:nvPr/>
        </p:nvSpPr>
        <p:spPr>
          <a:xfrm>
            <a:off x="3984115" y="3875276"/>
            <a:ext cx="1082387" cy="97329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8" name="Oval 137"/>
          <p:cNvSpPr/>
          <p:nvPr/>
        </p:nvSpPr>
        <p:spPr>
          <a:xfrm>
            <a:off x="4464673" y="703600"/>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9" name="Oval 138"/>
          <p:cNvSpPr/>
          <p:nvPr/>
        </p:nvSpPr>
        <p:spPr>
          <a:xfrm>
            <a:off x="5356390" y="2562615"/>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0" name="Oval 139"/>
          <p:cNvSpPr/>
          <p:nvPr/>
        </p:nvSpPr>
        <p:spPr>
          <a:xfrm>
            <a:off x="5197526" y="1615106"/>
            <a:ext cx="884776" cy="913133"/>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1" name="Oval 140"/>
          <p:cNvSpPr/>
          <p:nvPr/>
        </p:nvSpPr>
        <p:spPr>
          <a:xfrm>
            <a:off x="6138925" y="1234860"/>
            <a:ext cx="1082387" cy="102728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extBox 11"/>
          <p:cNvSpPr txBox="1"/>
          <p:nvPr/>
        </p:nvSpPr>
        <p:spPr>
          <a:xfrm>
            <a:off x="2600857" y="178943"/>
            <a:ext cx="5109380" cy="830997"/>
          </a:xfrm>
          <a:prstGeom prst="rect">
            <a:avLst/>
          </a:prstGeom>
          <a:noFill/>
        </p:spPr>
        <p:txBody>
          <a:bodyPr wrap="square" rtlCol="0">
            <a:spAutoFit/>
          </a:bodyPr>
          <a:lstStyle/>
          <a:p>
            <a:r>
              <a:rPr lang="en-US" sz="2400" b="1" dirty="0">
                <a:solidFill>
                  <a:prstClr val="black"/>
                </a:solidFill>
                <a:latin typeface="Century Gothic"/>
                <a:cs typeface="Century Gothic"/>
              </a:rPr>
              <a:t>Shotgun sequencing by PGM/454</a:t>
            </a:r>
          </a:p>
        </p:txBody>
      </p:sp>
      <p:grpSp>
        <p:nvGrpSpPr>
          <p:cNvPr id="58" name="Group 57"/>
          <p:cNvGrpSpPr/>
          <p:nvPr/>
        </p:nvGrpSpPr>
        <p:grpSpPr>
          <a:xfrm>
            <a:off x="4345957" y="2166788"/>
            <a:ext cx="324287" cy="322454"/>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4586072" y="3227103"/>
            <a:ext cx="354710" cy="352705"/>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4102463" y="2598091"/>
            <a:ext cx="324287" cy="322454"/>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5657119" y="4380428"/>
            <a:ext cx="324287" cy="322454"/>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7189211" y="4312591"/>
            <a:ext cx="324287" cy="322454"/>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3037474" y="2294455"/>
            <a:ext cx="3073640" cy="1873080"/>
            <a:chOff x="2525965" y="3059273"/>
            <a:chExt cx="4098186" cy="2497440"/>
          </a:xfrm>
        </p:grpSpPr>
        <p:pic>
          <p:nvPicPr>
            <p:cNvPr id="143" name="Picture 142"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115849" flipV="1">
              <a:off x="2147641" y="3489833"/>
              <a:ext cx="802368" cy="4571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38234" flipV="1">
              <a:off x="3963789" y="3437597"/>
              <a:ext cx="802368" cy="4571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59080" flipV="1">
              <a:off x="5821783" y="5510994"/>
              <a:ext cx="802368" cy="45719"/>
            </a:xfrm>
            <a:prstGeom prst="rect">
              <a:avLst/>
            </a:prstGeom>
          </p:spPr>
        </p:pic>
      </p:grpSp>
      <p:grpSp>
        <p:nvGrpSpPr>
          <p:cNvPr id="64" name="Group 63"/>
          <p:cNvGrpSpPr/>
          <p:nvPr/>
        </p:nvGrpSpPr>
        <p:grpSpPr>
          <a:xfrm>
            <a:off x="2757312" y="972414"/>
            <a:ext cx="836074" cy="668559"/>
            <a:chOff x="2927350" y="4008692"/>
            <a:chExt cx="1114765" cy="891412"/>
          </a:xfrm>
        </p:grpSpPr>
        <p:grpSp>
          <p:nvGrpSpPr>
            <p:cNvPr id="152" name="Group 151"/>
            <p:cNvGrpSpPr/>
            <p:nvPr/>
          </p:nvGrpSpPr>
          <p:grpSpPr>
            <a:xfrm>
              <a:off x="3285659" y="4249367"/>
              <a:ext cx="470480" cy="447409"/>
              <a:chOff x="4069230" y="2399630"/>
              <a:chExt cx="2023972" cy="1924723"/>
            </a:xfrm>
          </p:grpSpPr>
          <p:sp>
            <p:nvSpPr>
              <p:cNvPr id="153" name="Oval 15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54" name="Curved Connector 153"/>
              <p:cNvCxnSpPr>
                <a:stCxn id="15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stCxn id="153"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a:stCxn id="15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a:stCxn id="15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63" name="Curved Connector 162"/>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4" name="Curved Connector 163"/>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5" name="Curved Connector 164"/>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6" name="Curved Connector 165"/>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7" name="Curved Connector 166"/>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Curved Connector 168"/>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rot="6830613">
            <a:off x="4593583" y="853505"/>
            <a:ext cx="836074" cy="668559"/>
            <a:chOff x="2927350" y="4008692"/>
            <a:chExt cx="1114765" cy="891412"/>
          </a:xfrm>
        </p:grpSpPr>
        <p:grpSp>
          <p:nvGrpSpPr>
            <p:cNvPr id="171" name="Group 170"/>
            <p:cNvGrpSpPr/>
            <p:nvPr/>
          </p:nvGrpSpPr>
          <p:grpSpPr>
            <a:xfrm>
              <a:off x="3285659" y="4249367"/>
              <a:ext cx="470480" cy="447409"/>
              <a:chOff x="4069230" y="2399630"/>
              <a:chExt cx="2023972" cy="1924723"/>
            </a:xfrm>
          </p:grpSpPr>
          <p:sp>
            <p:nvSpPr>
              <p:cNvPr id="179" name="Oval 1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80" name="Curved Connector 179"/>
              <p:cNvCxnSpPr>
                <a:stCxn id="1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1" name="Curved Connector 180"/>
              <p:cNvCxnSpPr>
                <a:stCxn id="1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2" name="Curved Connector 1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3" name="Curved Connector 182"/>
              <p:cNvCxnSpPr>
                <a:stCxn id="1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4" name="Curved Connector 183"/>
              <p:cNvCxnSpPr>
                <a:stCxn id="1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5" name="Curved Connector 1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6" name="Curved Connector 1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7" name="Curved Connector 1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8" name="Curved Connector 1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72" name="Curved Connector 171"/>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3" name="Curved Connector 172"/>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4" name="Curved Connector 173"/>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5" name="Curved Connector 174"/>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6" name="Curved Connector 175"/>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Curved Connector 177"/>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89" name="Group 188"/>
          <p:cNvGrpSpPr/>
          <p:nvPr/>
        </p:nvGrpSpPr>
        <p:grpSpPr>
          <a:xfrm rot="14918907">
            <a:off x="2636502" y="3978531"/>
            <a:ext cx="836074" cy="668559"/>
            <a:chOff x="2927350" y="4008692"/>
            <a:chExt cx="1114765" cy="891412"/>
          </a:xfrm>
        </p:grpSpPr>
        <p:grpSp>
          <p:nvGrpSpPr>
            <p:cNvPr id="190" name="Group 189"/>
            <p:cNvGrpSpPr/>
            <p:nvPr/>
          </p:nvGrpSpPr>
          <p:grpSpPr>
            <a:xfrm>
              <a:off x="3285659" y="4249367"/>
              <a:ext cx="470480" cy="447409"/>
              <a:chOff x="4069230" y="2399630"/>
              <a:chExt cx="2023972" cy="1924723"/>
            </a:xfrm>
          </p:grpSpPr>
          <p:sp>
            <p:nvSpPr>
              <p:cNvPr id="198" name="Oval 19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99" name="Curved Connector 198"/>
              <p:cNvCxnSpPr>
                <a:stCxn id="19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0" name="Curved Connector 199"/>
              <p:cNvCxnSpPr>
                <a:stCxn id="198"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1" name="Curved Connector 20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2" name="Curved Connector 201"/>
              <p:cNvCxnSpPr>
                <a:stCxn id="19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3" name="Curved Connector 202"/>
              <p:cNvCxnSpPr>
                <a:stCxn id="19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4" name="Curved Connector 203"/>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5" name="Curved Connector 20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6" name="Curved Connector 205"/>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7" name="Curved Connector 206"/>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91" name="Curved Connector 190"/>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2" name="Curved Connector 191"/>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3" name="Curved Connector 192"/>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4" name="Curved Connector 193"/>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5" name="Curved Connector 194"/>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Curved Connector 196"/>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208" name="Group 207"/>
          <p:cNvGrpSpPr/>
          <p:nvPr/>
        </p:nvGrpSpPr>
        <p:grpSpPr>
          <a:xfrm flipH="1">
            <a:off x="5532344" y="2765108"/>
            <a:ext cx="679263" cy="591433"/>
            <a:chOff x="2927350" y="4008692"/>
            <a:chExt cx="1114765" cy="891412"/>
          </a:xfrm>
        </p:grpSpPr>
        <p:grpSp>
          <p:nvGrpSpPr>
            <p:cNvPr id="209" name="Group 208"/>
            <p:cNvGrpSpPr/>
            <p:nvPr/>
          </p:nvGrpSpPr>
          <p:grpSpPr>
            <a:xfrm>
              <a:off x="3285659" y="4249367"/>
              <a:ext cx="470480" cy="447409"/>
              <a:chOff x="4069230" y="2399630"/>
              <a:chExt cx="2023972" cy="1924723"/>
            </a:xfrm>
          </p:grpSpPr>
          <p:sp>
            <p:nvSpPr>
              <p:cNvPr id="217" name="Oval 21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18" name="Curved Connector 217"/>
              <p:cNvCxnSpPr>
                <a:stCxn id="21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19" name="Curved Connector 218"/>
              <p:cNvCxnSpPr>
                <a:stCxn id="217"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0" name="Curved Connector 219"/>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1" name="Curved Connector 220"/>
              <p:cNvCxnSpPr>
                <a:stCxn id="21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2" name="Curved Connector 221"/>
              <p:cNvCxnSpPr>
                <a:stCxn id="21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3" name="Curved Connector 22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4" name="Curved Connector 223"/>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5" name="Curved Connector 224"/>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6" name="Curved Connector 225"/>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210" name="Curved Connector 209"/>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1" name="Curved Connector 210"/>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2" name="Curved Connector 211"/>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3" name="Curved Connector 212"/>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4" name="Curved Connector 213"/>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Curved Connector 215"/>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6288602" y="1364977"/>
            <a:ext cx="760983" cy="668559"/>
            <a:chOff x="6860802" y="1819969"/>
            <a:chExt cx="1014644" cy="891412"/>
          </a:xfrm>
        </p:grpSpPr>
        <p:grpSp>
          <p:nvGrpSpPr>
            <p:cNvPr id="246" name="Group 245"/>
            <p:cNvGrpSpPr/>
            <p:nvPr/>
          </p:nvGrpSpPr>
          <p:grpSpPr>
            <a:xfrm>
              <a:off x="6881331" y="1819969"/>
              <a:ext cx="994115" cy="891412"/>
              <a:chOff x="3048000" y="4008692"/>
              <a:chExt cx="994115" cy="891412"/>
            </a:xfrm>
          </p:grpSpPr>
          <p:grpSp>
            <p:nvGrpSpPr>
              <p:cNvPr id="247" name="Group 246"/>
              <p:cNvGrpSpPr/>
              <p:nvPr/>
            </p:nvGrpSpPr>
            <p:grpSpPr>
              <a:xfrm>
                <a:off x="3285659" y="4249367"/>
                <a:ext cx="470480" cy="447409"/>
                <a:chOff x="4069230" y="2399630"/>
                <a:chExt cx="2023972" cy="1924723"/>
              </a:xfrm>
            </p:grpSpPr>
            <p:sp>
              <p:nvSpPr>
                <p:cNvPr id="255" name="Oval 254"/>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56" name="Curved Connector 255"/>
                <p:cNvCxnSpPr>
                  <a:stCxn id="255"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7" name="Curved Connector 256"/>
                <p:cNvCxnSpPr>
                  <a:stCxn id="255"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8" name="Curved Connector 25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9" name="Curved Connector 258"/>
                <p:cNvCxnSpPr>
                  <a:stCxn id="255"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0" name="Curved Connector 259"/>
                <p:cNvCxnSpPr>
                  <a:stCxn id="255"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1" name="Curved Connector 260"/>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2" name="Curved Connector 261"/>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3" name="Curved Connector 262"/>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4" name="Curved Connector 263"/>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248" name="Curved Connector 247"/>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49" name="Curved Connector 248"/>
              <p:cNvCxnSpPr/>
              <p:nvPr/>
            </p:nvCxnSpPr>
            <p:spPr>
              <a:xfrm rot="5400000">
                <a:off x="3633729" y="4123388"/>
                <a:ext cx="227737" cy="81113"/>
              </a:xfrm>
              <a:prstGeom prst="curvedConnector3">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0" name="Curved Connector 249"/>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51" name="Curved Connector 250"/>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52" name="Curved Connector 251"/>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54" name="Curved Connector 253"/>
              <p:cNvCxnSpPr/>
              <p:nvPr/>
            </p:nvCxnSpPr>
            <p:spPr>
              <a:xfrm rot="16200000" flipV="1">
                <a:off x="3639588" y="4741204"/>
                <a:ext cx="251552" cy="66248"/>
              </a:xfrm>
              <a:prstGeom prst="curvedConnector3">
                <a:avLst>
                  <a:gd name="adj1" fmla="val 90389"/>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265" name="Curved Connector 264"/>
            <p:cNvCxnSpPr/>
            <p:nvPr/>
          </p:nvCxnSpPr>
          <p:spPr>
            <a:xfrm rot="10800000" flipV="1">
              <a:off x="6860802" y="2150186"/>
              <a:ext cx="258188" cy="141466"/>
            </a:xfrm>
            <a:prstGeom prst="curvedConnector3">
              <a:avLst>
                <a:gd name="adj1" fmla="val 50000"/>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12955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00857" y="178943"/>
            <a:ext cx="5109380" cy="830997"/>
          </a:xfrm>
          <a:prstGeom prst="rect">
            <a:avLst/>
          </a:prstGeom>
          <a:noFill/>
        </p:spPr>
        <p:txBody>
          <a:bodyPr wrap="square" rtlCol="0">
            <a:spAutoFit/>
          </a:bodyPr>
          <a:lstStyle/>
          <a:p>
            <a:r>
              <a:rPr lang="en-US" sz="2400" b="1" dirty="0">
                <a:solidFill>
                  <a:prstClr val="black"/>
                </a:solidFill>
                <a:latin typeface="Century Gothic"/>
                <a:cs typeface="Century Gothic"/>
              </a:rPr>
              <a:t>Shotgun sequencing by PGM/454</a:t>
            </a:r>
          </a:p>
        </p:txBody>
      </p:sp>
      <p:grpSp>
        <p:nvGrpSpPr>
          <p:cNvPr id="58" name="Group 57"/>
          <p:cNvGrpSpPr/>
          <p:nvPr/>
        </p:nvGrpSpPr>
        <p:grpSpPr>
          <a:xfrm>
            <a:off x="4345957" y="2166788"/>
            <a:ext cx="324287" cy="322454"/>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3408812">
            <a:off x="4586072" y="3227103"/>
            <a:ext cx="354710" cy="352705"/>
            <a:chOff x="4157535" y="2399630"/>
            <a:chExt cx="1935667" cy="1924723"/>
          </a:xfrm>
        </p:grpSpPr>
        <p:sp>
          <p:nvSpPr>
            <p:cNvPr id="21" name="Oval 2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2" name="Curved Connector 21"/>
            <p:cNvCxnSpPr>
              <a:stCxn id="2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21" idx="1"/>
            </p:cNvCxnSpPr>
            <p:nvPr/>
          </p:nvCxnSpPr>
          <p:spPr>
            <a:xfrm rot="16200000" flipH="1" flipV="1">
              <a:off x="4365603" y="2589727"/>
              <a:ext cx="1" cy="416049"/>
            </a:xfrm>
            <a:prstGeom prst="curvedConnector4">
              <a:avLst>
                <a:gd name="adj1" fmla="val 2147483647"/>
                <a:gd name="adj2" fmla="val 9231"/>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2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6" name="Curved Connector 25"/>
            <p:cNvCxnSpPr>
              <a:stCxn id="2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1" name="Curved Connector 30"/>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5779067">
            <a:off x="4102463" y="2598091"/>
            <a:ext cx="324287" cy="322454"/>
            <a:chOff x="4157535" y="2399630"/>
            <a:chExt cx="1935667" cy="1924723"/>
          </a:xfrm>
        </p:grpSpPr>
        <p:sp>
          <p:nvSpPr>
            <p:cNvPr id="38" name="Oval 3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39" name="Curved Connector 38"/>
            <p:cNvCxnSpPr>
              <a:stCxn id="3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0" name="Curved Connector 39"/>
            <p:cNvCxnSpPr>
              <a:stCxn id="38"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1" name="Curved Connector 4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2" name="Curved Connector 41"/>
            <p:cNvCxnSpPr>
              <a:stCxn id="3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a:stCxn id="3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7" name="Curved Connector 4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8" name="Curved Connector 4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1" name="Curved Connector 5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52" name="Curved Connector 5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00" name="Group 99"/>
          <p:cNvGrpSpPr/>
          <p:nvPr/>
        </p:nvGrpSpPr>
        <p:grpSpPr>
          <a:xfrm>
            <a:off x="5657119" y="4380428"/>
            <a:ext cx="324287" cy="322454"/>
            <a:chOff x="4157535" y="2399630"/>
            <a:chExt cx="1935667" cy="1924723"/>
          </a:xfrm>
        </p:grpSpPr>
        <p:sp>
          <p:nvSpPr>
            <p:cNvPr id="101" name="Oval 100"/>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02" name="Curved Connector 101"/>
            <p:cNvCxnSpPr>
              <a:stCxn id="101"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3" name="Curved Connector 102"/>
            <p:cNvCxnSpPr>
              <a:stCxn id="101"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4" name="Curved Connector 103"/>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5" name="Curved Connector 104"/>
            <p:cNvCxnSpPr>
              <a:stCxn id="101"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6" name="Curved Connector 105"/>
            <p:cNvCxnSpPr>
              <a:stCxn id="101"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7" name="Curved Connector 106"/>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8" name="Curved Connector 107"/>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09" name="Curved Connector 108"/>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10" name="Curved Connector 109"/>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22" name="Group 121"/>
          <p:cNvGrpSpPr/>
          <p:nvPr/>
        </p:nvGrpSpPr>
        <p:grpSpPr>
          <a:xfrm>
            <a:off x="7189211" y="4312591"/>
            <a:ext cx="324287" cy="322454"/>
            <a:chOff x="4157535" y="2399630"/>
            <a:chExt cx="1935667" cy="1924723"/>
          </a:xfrm>
        </p:grpSpPr>
        <p:sp>
          <p:nvSpPr>
            <p:cNvPr id="123" name="Oval 12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24" name="Curved Connector 123"/>
            <p:cNvCxnSpPr>
              <a:stCxn id="12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5" name="Curved Connector 124"/>
            <p:cNvCxnSpPr>
              <a:stCxn id="123"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6" name="Curved Connector 12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7" name="Curved Connector 126"/>
            <p:cNvCxnSpPr>
              <a:stCxn id="12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12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29" name="Curved Connector 12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3037474" y="2294455"/>
            <a:ext cx="3073640" cy="1873080"/>
            <a:chOff x="2525965" y="3059273"/>
            <a:chExt cx="4098186" cy="2497440"/>
          </a:xfrm>
        </p:grpSpPr>
        <p:pic>
          <p:nvPicPr>
            <p:cNvPr id="143" name="Picture 142"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115849" flipV="1">
              <a:off x="2147641" y="3489833"/>
              <a:ext cx="802368" cy="45719"/>
            </a:xfrm>
            <a:prstGeom prst="rect">
              <a:avLst/>
            </a:prstGeom>
          </p:spPr>
        </p:pic>
        <p:pic>
          <p:nvPicPr>
            <p:cNvPr id="145" name="Picture 144"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38234" flipV="1">
              <a:off x="3963789" y="3437597"/>
              <a:ext cx="802368" cy="45719"/>
            </a:xfrm>
            <a:prstGeom prst="rect">
              <a:avLst/>
            </a:prstGeom>
          </p:spPr>
        </p:pic>
        <p:pic>
          <p:nvPicPr>
            <p:cNvPr id="150" name="Picture 149" descr="LibraryFrag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459080" flipV="1">
              <a:off x="5821783" y="5510994"/>
              <a:ext cx="802368" cy="45719"/>
            </a:xfrm>
            <a:prstGeom prst="rect">
              <a:avLst/>
            </a:prstGeom>
          </p:spPr>
        </p:pic>
      </p:grpSp>
      <p:grpSp>
        <p:nvGrpSpPr>
          <p:cNvPr id="64" name="Group 63"/>
          <p:cNvGrpSpPr/>
          <p:nvPr/>
        </p:nvGrpSpPr>
        <p:grpSpPr>
          <a:xfrm>
            <a:off x="2757312" y="972414"/>
            <a:ext cx="836074" cy="668559"/>
            <a:chOff x="2927350" y="4008692"/>
            <a:chExt cx="1114765" cy="891412"/>
          </a:xfrm>
        </p:grpSpPr>
        <p:grpSp>
          <p:nvGrpSpPr>
            <p:cNvPr id="152" name="Group 151"/>
            <p:cNvGrpSpPr/>
            <p:nvPr/>
          </p:nvGrpSpPr>
          <p:grpSpPr>
            <a:xfrm>
              <a:off x="3285659" y="4249367"/>
              <a:ext cx="470480" cy="447409"/>
              <a:chOff x="4069230" y="2399630"/>
              <a:chExt cx="2023972" cy="1924723"/>
            </a:xfrm>
          </p:grpSpPr>
          <p:sp>
            <p:nvSpPr>
              <p:cNvPr id="153" name="Oval 15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54" name="Curved Connector 153"/>
              <p:cNvCxnSpPr>
                <a:stCxn id="15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stCxn id="153"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a:stCxn id="15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a:stCxn id="15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63" name="Curved Connector 162"/>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4" name="Curved Connector 163"/>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5" name="Curved Connector 164"/>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6" name="Curved Connector 165"/>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7" name="Curved Connector 166"/>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Curved Connector 168"/>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rot="6830613">
            <a:off x="4593583" y="853505"/>
            <a:ext cx="836074" cy="668559"/>
            <a:chOff x="2927350" y="4008692"/>
            <a:chExt cx="1114765" cy="891412"/>
          </a:xfrm>
        </p:grpSpPr>
        <p:grpSp>
          <p:nvGrpSpPr>
            <p:cNvPr id="171" name="Group 170"/>
            <p:cNvGrpSpPr/>
            <p:nvPr/>
          </p:nvGrpSpPr>
          <p:grpSpPr>
            <a:xfrm>
              <a:off x="3285659" y="4249367"/>
              <a:ext cx="470480" cy="447409"/>
              <a:chOff x="4069230" y="2399630"/>
              <a:chExt cx="2023972" cy="1924723"/>
            </a:xfrm>
          </p:grpSpPr>
          <p:sp>
            <p:nvSpPr>
              <p:cNvPr id="179" name="Oval 1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80" name="Curved Connector 179"/>
              <p:cNvCxnSpPr>
                <a:stCxn id="1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1" name="Curved Connector 180"/>
              <p:cNvCxnSpPr>
                <a:stCxn id="1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2" name="Curved Connector 1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3" name="Curved Connector 182"/>
              <p:cNvCxnSpPr>
                <a:stCxn id="1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4" name="Curved Connector 183"/>
              <p:cNvCxnSpPr>
                <a:stCxn id="1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5" name="Curved Connector 1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6" name="Curved Connector 1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7" name="Curved Connector 1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8" name="Curved Connector 1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72" name="Curved Connector 171"/>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3" name="Curved Connector 172"/>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4" name="Curved Connector 173"/>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5" name="Curved Connector 174"/>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6" name="Curved Connector 175"/>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Curved Connector 177"/>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89" name="Group 188"/>
          <p:cNvGrpSpPr/>
          <p:nvPr/>
        </p:nvGrpSpPr>
        <p:grpSpPr>
          <a:xfrm rot="14918907">
            <a:off x="2636502" y="3978531"/>
            <a:ext cx="836074" cy="668559"/>
            <a:chOff x="2927350" y="4008692"/>
            <a:chExt cx="1114765" cy="891412"/>
          </a:xfrm>
        </p:grpSpPr>
        <p:grpSp>
          <p:nvGrpSpPr>
            <p:cNvPr id="190" name="Group 189"/>
            <p:cNvGrpSpPr/>
            <p:nvPr/>
          </p:nvGrpSpPr>
          <p:grpSpPr>
            <a:xfrm>
              <a:off x="3285659" y="4249367"/>
              <a:ext cx="470480" cy="447409"/>
              <a:chOff x="4069230" y="2399630"/>
              <a:chExt cx="2023972" cy="1924723"/>
            </a:xfrm>
          </p:grpSpPr>
          <p:sp>
            <p:nvSpPr>
              <p:cNvPr id="198" name="Oval 197"/>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99" name="Curved Connector 198"/>
              <p:cNvCxnSpPr>
                <a:stCxn id="198"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0" name="Curved Connector 199"/>
              <p:cNvCxnSpPr>
                <a:stCxn id="198"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1" name="Curved Connector 200"/>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2" name="Curved Connector 201"/>
              <p:cNvCxnSpPr>
                <a:stCxn id="198"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3" name="Curved Connector 202"/>
              <p:cNvCxnSpPr>
                <a:stCxn id="198"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4" name="Curved Connector 203"/>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5" name="Curved Connector 20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6" name="Curved Connector 205"/>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07" name="Curved Connector 206"/>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91" name="Curved Connector 190"/>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2" name="Curved Connector 191"/>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93" name="Curved Connector 192"/>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4" name="Curved Connector 193"/>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5" name="Curved Connector 194"/>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97" name="Curved Connector 196"/>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208" name="Group 207"/>
          <p:cNvGrpSpPr/>
          <p:nvPr/>
        </p:nvGrpSpPr>
        <p:grpSpPr>
          <a:xfrm flipH="1">
            <a:off x="5532344" y="2765108"/>
            <a:ext cx="679263" cy="591433"/>
            <a:chOff x="2927350" y="4008692"/>
            <a:chExt cx="1114765" cy="891412"/>
          </a:xfrm>
        </p:grpSpPr>
        <p:grpSp>
          <p:nvGrpSpPr>
            <p:cNvPr id="209" name="Group 208"/>
            <p:cNvGrpSpPr/>
            <p:nvPr/>
          </p:nvGrpSpPr>
          <p:grpSpPr>
            <a:xfrm>
              <a:off x="3285659" y="4249367"/>
              <a:ext cx="470480" cy="447409"/>
              <a:chOff x="4069230" y="2399630"/>
              <a:chExt cx="2023972" cy="1924723"/>
            </a:xfrm>
          </p:grpSpPr>
          <p:sp>
            <p:nvSpPr>
              <p:cNvPr id="217" name="Oval 21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18" name="Curved Connector 217"/>
              <p:cNvCxnSpPr>
                <a:stCxn id="21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19" name="Curved Connector 218"/>
              <p:cNvCxnSpPr>
                <a:stCxn id="217"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0" name="Curved Connector 219"/>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1" name="Curved Connector 220"/>
              <p:cNvCxnSpPr>
                <a:stCxn id="21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2" name="Curved Connector 221"/>
              <p:cNvCxnSpPr>
                <a:stCxn id="21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3" name="Curved Connector 22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4" name="Curved Connector 223"/>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5" name="Curved Connector 224"/>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26" name="Curved Connector 225"/>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210" name="Curved Connector 209"/>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1" name="Curved Connector 210"/>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12" name="Curved Connector 211"/>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3" name="Curved Connector 212"/>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4" name="Curved Connector 213"/>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6" name="Curved Connector 215"/>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227" name="Group 226"/>
          <p:cNvGrpSpPr/>
          <p:nvPr/>
        </p:nvGrpSpPr>
        <p:grpSpPr>
          <a:xfrm>
            <a:off x="6288602" y="1364977"/>
            <a:ext cx="760983" cy="668559"/>
            <a:chOff x="6860802" y="1819969"/>
            <a:chExt cx="1014644" cy="891412"/>
          </a:xfrm>
        </p:grpSpPr>
        <p:grpSp>
          <p:nvGrpSpPr>
            <p:cNvPr id="228" name="Group 227"/>
            <p:cNvGrpSpPr/>
            <p:nvPr/>
          </p:nvGrpSpPr>
          <p:grpSpPr>
            <a:xfrm>
              <a:off x="6881331" y="1819969"/>
              <a:ext cx="994115" cy="891412"/>
              <a:chOff x="3048000" y="4008692"/>
              <a:chExt cx="994115" cy="891412"/>
            </a:xfrm>
          </p:grpSpPr>
          <p:grpSp>
            <p:nvGrpSpPr>
              <p:cNvPr id="230" name="Group 229"/>
              <p:cNvGrpSpPr/>
              <p:nvPr/>
            </p:nvGrpSpPr>
            <p:grpSpPr>
              <a:xfrm>
                <a:off x="3285659" y="4249367"/>
                <a:ext cx="470480" cy="447409"/>
                <a:chOff x="4069230" y="2399630"/>
                <a:chExt cx="2023972" cy="1924723"/>
              </a:xfrm>
            </p:grpSpPr>
            <p:sp>
              <p:nvSpPr>
                <p:cNvPr id="237" name="Oval 23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38" name="Curved Connector 237"/>
                <p:cNvCxnSpPr>
                  <a:stCxn id="23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9" name="Curved Connector 238"/>
                <p:cNvCxnSpPr>
                  <a:stCxn id="237"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0" name="Curved Connector 239"/>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1" name="Curved Connector 240"/>
                <p:cNvCxnSpPr>
                  <a:stCxn id="23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2" name="Curved Connector 241"/>
                <p:cNvCxnSpPr>
                  <a:stCxn id="23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3" name="Curved Connector 24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4" name="Curved Connector 243"/>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5" name="Curved Connector 244"/>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6" name="Curved Connector 245"/>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231" name="Curved Connector 230"/>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32" name="Curved Connector 231"/>
              <p:cNvCxnSpPr/>
              <p:nvPr/>
            </p:nvCxnSpPr>
            <p:spPr>
              <a:xfrm rot="5400000">
                <a:off x="3633729" y="4123388"/>
                <a:ext cx="227737" cy="81113"/>
              </a:xfrm>
              <a:prstGeom prst="curvedConnector3">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3" name="Curved Connector 232"/>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4" name="Curved Connector 233"/>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5" name="Curved Connector 234"/>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6" name="Curved Connector 235"/>
              <p:cNvCxnSpPr/>
              <p:nvPr/>
            </p:nvCxnSpPr>
            <p:spPr>
              <a:xfrm rot="16200000" flipV="1">
                <a:off x="3639588" y="4741204"/>
                <a:ext cx="251552" cy="66248"/>
              </a:xfrm>
              <a:prstGeom prst="curvedConnector3">
                <a:avLst>
                  <a:gd name="adj1" fmla="val 90389"/>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229" name="Curved Connector 228"/>
            <p:cNvCxnSpPr/>
            <p:nvPr/>
          </p:nvCxnSpPr>
          <p:spPr>
            <a:xfrm rot="10800000" flipV="1">
              <a:off x="6860802" y="2150186"/>
              <a:ext cx="258188" cy="141466"/>
            </a:xfrm>
            <a:prstGeom prst="curvedConnector3">
              <a:avLst>
                <a:gd name="adj1" fmla="val 50000"/>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651156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67712" y="3345180"/>
            <a:ext cx="6044184" cy="1798320"/>
            <a:chOff x="1645920" y="4460240"/>
            <a:chExt cx="7498080" cy="2397760"/>
          </a:xfrm>
        </p:grpSpPr>
        <p:sp>
          <p:nvSpPr>
            <p:cNvPr id="5" name="Rectangle 4"/>
            <p:cNvSpPr/>
            <p:nvPr/>
          </p:nvSpPr>
          <p:spPr>
            <a:xfrm flipV="1">
              <a:off x="1645920" y="4470400"/>
              <a:ext cx="7498080" cy="2387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 name="Snip Same Side Corner Rectangle 2"/>
            <p:cNvSpPr/>
            <p:nvPr/>
          </p:nvSpPr>
          <p:spPr>
            <a:xfrm flipV="1">
              <a:off x="6878090"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7" name="Snip Same Side Corner Rectangle 246"/>
            <p:cNvSpPr/>
            <p:nvPr/>
          </p:nvSpPr>
          <p:spPr>
            <a:xfrm flipV="1">
              <a:off x="5605687"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8" name="Snip Same Side Corner Rectangle 247"/>
            <p:cNvSpPr/>
            <p:nvPr/>
          </p:nvSpPr>
          <p:spPr>
            <a:xfrm flipV="1">
              <a:off x="8148234"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49" name="Snip Same Side Corner Rectangle 248"/>
            <p:cNvSpPr/>
            <p:nvPr/>
          </p:nvSpPr>
          <p:spPr>
            <a:xfrm flipV="1">
              <a:off x="3060563"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0" name="Snip Same Side Corner Rectangle 249"/>
            <p:cNvSpPr/>
            <p:nvPr/>
          </p:nvSpPr>
          <p:spPr>
            <a:xfrm flipV="1">
              <a:off x="1788160"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51" name="Snip Same Side Corner Rectangle 250"/>
            <p:cNvSpPr/>
            <p:nvPr/>
          </p:nvSpPr>
          <p:spPr>
            <a:xfrm flipV="1">
              <a:off x="4330707" y="4460240"/>
              <a:ext cx="908783" cy="1361440"/>
            </a:xfrm>
            <a:prstGeom prst="snip2SameRect">
              <a:avLst/>
            </a:prstGeom>
            <a:gradFill>
              <a:gsLst>
                <a:gs pos="0">
                  <a:schemeClr val="accent1">
                    <a:lumMod val="20000"/>
                    <a:lumOff val="80000"/>
                  </a:schemeClr>
                </a:gs>
                <a:gs pos="100000">
                  <a:schemeClr val="tx2">
                    <a:lumMod val="20000"/>
                    <a:lumOff val="8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12" name="TextBox 11"/>
          <p:cNvSpPr txBox="1"/>
          <p:nvPr/>
        </p:nvSpPr>
        <p:spPr>
          <a:xfrm>
            <a:off x="2600857" y="178943"/>
            <a:ext cx="5109380" cy="830997"/>
          </a:xfrm>
          <a:prstGeom prst="rect">
            <a:avLst/>
          </a:prstGeom>
          <a:noFill/>
        </p:spPr>
        <p:txBody>
          <a:bodyPr wrap="square" rtlCol="0">
            <a:spAutoFit/>
          </a:bodyPr>
          <a:lstStyle/>
          <a:p>
            <a:r>
              <a:rPr lang="en-US" sz="2400" b="1" dirty="0">
                <a:solidFill>
                  <a:prstClr val="black"/>
                </a:solidFill>
                <a:latin typeface="Century Gothic"/>
                <a:cs typeface="Century Gothic"/>
              </a:rPr>
              <a:t>Shotgun sequencing by PGM/454</a:t>
            </a:r>
          </a:p>
        </p:txBody>
      </p:sp>
      <p:grpSp>
        <p:nvGrpSpPr>
          <p:cNvPr id="58" name="Group 57"/>
          <p:cNvGrpSpPr/>
          <p:nvPr/>
        </p:nvGrpSpPr>
        <p:grpSpPr>
          <a:xfrm>
            <a:off x="4345957" y="2166788"/>
            <a:ext cx="324287" cy="322454"/>
            <a:chOff x="4157535" y="2399630"/>
            <a:chExt cx="1935667" cy="1924723"/>
          </a:xfrm>
        </p:grpSpPr>
        <p:sp>
          <p:nvSpPr>
            <p:cNvPr id="2" name="Oval 1"/>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 name="Curved Connector 3"/>
            <p:cNvCxnSpPr>
              <a:stCxn id="2"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6" name="Curved Connector 5"/>
            <p:cNvCxnSpPr>
              <a:stCxn id="2" idx="1"/>
            </p:cNvCxnSpPr>
            <p:nvPr/>
          </p:nvCxnSpPr>
          <p:spPr>
            <a:xfrm rot="16200000" flipH="1" flipV="1">
              <a:off x="4365603" y="2589727"/>
              <a:ext cx="1" cy="416049"/>
            </a:xfrm>
            <a:prstGeom prst="curvedConnector4">
              <a:avLst>
                <a:gd name="adj1" fmla="val -2147483647"/>
                <a:gd name="adj2" fmla="val 7697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8" name="Curved Connector 7"/>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3" name="Curved Connector 12"/>
            <p:cNvCxnSpPr>
              <a:stCxn id="2"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0" name="Curved Connector 29"/>
            <p:cNvCxnSpPr>
              <a:stCxn id="2"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3" name="Curved Connector 3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5" name="Curved Connector 34"/>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37" name="Curved Connector 3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43" name="Curved Connector 42"/>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rot="5867352">
            <a:off x="2875898" y="1064661"/>
            <a:ext cx="700906" cy="560473"/>
            <a:chOff x="2927350" y="4008692"/>
            <a:chExt cx="1114765" cy="891412"/>
          </a:xfrm>
        </p:grpSpPr>
        <p:grpSp>
          <p:nvGrpSpPr>
            <p:cNvPr id="152" name="Group 151"/>
            <p:cNvGrpSpPr/>
            <p:nvPr/>
          </p:nvGrpSpPr>
          <p:grpSpPr>
            <a:xfrm>
              <a:off x="3285659" y="4249367"/>
              <a:ext cx="470480" cy="447409"/>
              <a:chOff x="4069230" y="2399630"/>
              <a:chExt cx="2023972" cy="1924723"/>
            </a:xfrm>
          </p:grpSpPr>
          <p:sp>
            <p:nvSpPr>
              <p:cNvPr id="153" name="Oval 152"/>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54" name="Curved Connector 153"/>
              <p:cNvCxnSpPr>
                <a:stCxn id="153"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a:stCxn id="153"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a:stCxn id="153"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a:stCxn id="153"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63" name="Curved Connector 162"/>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4" name="Curved Connector 163"/>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65" name="Curved Connector 164"/>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6" name="Curved Connector 165"/>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7" name="Curved Connector 166"/>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Curved Connector 168"/>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170" name="Group 169"/>
          <p:cNvGrpSpPr/>
          <p:nvPr/>
        </p:nvGrpSpPr>
        <p:grpSpPr>
          <a:xfrm rot="17715770">
            <a:off x="4743098" y="1083053"/>
            <a:ext cx="610755" cy="488385"/>
            <a:chOff x="2927350" y="4008692"/>
            <a:chExt cx="1114765" cy="891412"/>
          </a:xfrm>
        </p:grpSpPr>
        <p:grpSp>
          <p:nvGrpSpPr>
            <p:cNvPr id="171" name="Group 170"/>
            <p:cNvGrpSpPr/>
            <p:nvPr/>
          </p:nvGrpSpPr>
          <p:grpSpPr>
            <a:xfrm>
              <a:off x="3285659" y="4249367"/>
              <a:ext cx="470480" cy="447409"/>
              <a:chOff x="4069230" y="2399630"/>
              <a:chExt cx="2023972" cy="1924723"/>
            </a:xfrm>
          </p:grpSpPr>
          <p:sp>
            <p:nvSpPr>
              <p:cNvPr id="179" name="Oval 178"/>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180" name="Curved Connector 179"/>
              <p:cNvCxnSpPr>
                <a:stCxn id="179"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1" name="Curved Connector 180"/>
              <p:cNvCxnSpPr>
                <a:stCxn id="179"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2" name="Curved Connector 181"/>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3" name="Curved Connector 182"/>
              <p:cNvCxnSpPr>
                <a:stCxn id="179"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4" name="Curved Connector 183"/>
              <p:cNvCxnSpPr>
                <a:stCxn id="179"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5" name="Curved Connector 184"/>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6" name="Curved Connector 185"/>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7" name="Curved Connector 186"/>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188" name="Curved Connector 187"/>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172" name="Curved Connector 171"/>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3" name="Curved Connector 172"/>
            <p:cNvCxnSpPr/>
            <p:nvPr/>
          </p:nvCxnSpPr>
          <p:spPr>
            <a:xfrm rot="5400000">
              <a:off x="3633729" y="4123388"/>
              <a:ext cx="227737" cy="81113"/>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174" name="Curved Connector 173"/>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5" name="Curved Connector 174"/>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6" name="Curved Connector 175"/>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flipH="1">
              <a:off x="2927350" y="4341914"/>
              <a:ext cx="378835" cy="605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78" name="Curved Connector 177"/>
            <p:cNvCxnSpPr/>
            <p:nvPr/>
          </p:nvCxnSpPr>
          <p:spPr>
            <a:xfrm rot="16200000" flipV="1">
              <a:off x="3639588" y="4741204"/>
              <a:ext cx="251552" cy="66248"/>
            </a:xfrm>
            <a:prstGeom prst="curvedConnector3">
              <a:avLst>
                <a:gd name="adj1" fmla="val 90389"/>
              </a:avLst>
            </a:prstGeom>
          </p:spPr>
          <p:style>
            <a:lnRef idx="2">
              <a:schemeClr val="accent1"/>
            </a:lnRef>
            <a:fillRef idx="0">
              <a:schemeClr val="accent1"/>
            </a:fillRef>
            <a:effectRef idx="1">
              <a:schemeClr val="accent1"/>
            </a:effectRef>
            <a:fontRef idx="minor">
              <a:schemeClr val="tx1"/>
            </a:fontRef>
          </p:style>
        </p:cxnSp>
      </p:grpSp>
      <p:grpSp>
        <p:nvGrpSpPr>
          <p:cNvPr id="227" name="Group 226"/>
          <p:cNvGrpSpPr/>
          <p:nvPr/>
        </p:nvGrpSpPr>
        <p:grpSpPr>
          <a:xfrm rot="17919662">
            <a:off x="6460581" y="1516069"/>
            <a:ext cx="589003" cy="517466"/>
            <a:chOff x="6860802" y="1819969"/>
            <a:chExt cx="1014644" cy="891412"/>
          </a:xfrm>
        </p:grpSpPr>
        <p:grpSp>
          <p:nvGrpSpPr>
            <p:cNvPr id="228" name="Group 227"/>
            <p:cNvGrpSpPr/>
            <p:nvPr/>
          </p:nvGrpSpPr>
          <p:grpSpPr>
            <a:xfrm>
              <a:off x="6881331" y="1819969"/>
              <a:ext cx="994115" cy="891412"/>
              <a:chOff x="3048000" y="4008692"/>
              <a:chExt cx="994115" cy="891412"/>
            </a:xfrm>
          </p:grpSpPr>
          <p:grpSp>
            <p:nvGrpSpPr>
              <p:cNvPr id="230" name="Group 229"/>
              <p:cNvGrpSpPr/>
              <p:nvPr/>
            </p:nvGrpSpPr>
            <p:grpSpPr>
              <a:xfrm>
                <a:off x="3285659" y="4249367"/>
                <a:ext cx="470480" cy="447409"/>
                <a:chOff x="4069230" y="2399630"/>
                <a:chExt cx="2023972" cy="1924723"/>
              </a:xfrm>
            </p:grpSpPr>
            <p:sp>
              <p:nvSpPr>
                <p:cNvPr id="237" name="Oval 236"/>
                <p:cNvSpPr/>
                <p:nvPr/>
              </p:nvSpPr>
              <p:spPr>
                <a:xfrm>
                  <a:off x="4349150" y="2566736"/>
                  <a:ext cx="1532829" cy="1577475"/>
                </a:xfrm>
                <a:prstGeom prst="ellipse">
                  <a:avLst/>
                </a:prstGeom>
                <a:gradFill>
                  <a:gsLst>
                    <a:gs pos="0">
                      <a:schemeClr val="tx2">
                        <a:lumMod val="40000"/>
                        <a:lumOff val="60000"/>
                      </a:schemeClr>
                    </a:gs>
                    <a:gs pos="100000">
                      <a:schemeClr val="accent1">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38" name="Curved Connector 237"/>
                <p:cNvCxnSpPr>
                  <a:stCxn id="237" idx="7"/>
                </p:cNvCxnSpPr>
                <p:nvPr/>
              </p:nvCxnSpPr>
              <p:spPr>
                <a:xfrm rot="5400000" flipH="1" flipV="1">
                  <a:off x="5594075" y="2509848"/>
                  <a:ext cx="351331" cy="224478"/>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39" name="Curved Connector 238"/>
                <p:cNvCxnSpPr>
                  <a:stCxn id="237" idx="1"/>
                </p:cNvCxnSpPr>
                <p:nvPr/>
              </p:nvCxnSpPr>
              <p:spPr>
                <a:xfrm rot="16200000" flipV="1">
                  <a:off x="4314971" y="2539094"/>
                  <a:ext cx="25831" cy="517313"/>
                </a:xfrm>
                <a:prstGeom prst="curvedConnector4">
                  <a:avLst>
                    <a:gd name="adj1" fmla="val 50000"/>
                    <a:gd name="adj2" fmla="val 64206"/>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0" name="Curved Connector 239"/>
                <p:cNvCxnSpPr/>
                <p:nvPr/>
              </p:nvCxnSpPr>
              <p:spPr>
                <a:xfrm rot="16200000" flipH="1">
                  <a:off x="4692317" y="2419684"/>
                  <a:ext cx="280737" cy="240630"/>
                </a:xfrm>
                <a:prstGeom prst="curvedConnector3">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1" name="Curved Connector 240"/>
                <p:cNvCxnSpPr>
                  <a:stCxn id="237" idx="5"/>
                </p:cNvCxnSpPr>
                <p:nvPr/>
              </p:nvCxnSpPr>
              <p:spPr>
                <a:xfrm rot="16200000" flipH="1">
                  <a:off x="5714453" y="3856242"/>
                  <a:ext cx="231018" cy="344923"/>
                </a:xfrm>
                <a:prstGeom prst="curvedConnector2">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2" name="Curved Connector 241"/>
                <p:cNvCxnSpPr>
                  <a:stCxn id="237" idx="3"/>
                </p:cNvCxnSpPr>
                <p:nvPr/>
              </p:nvCxnSpPr>
              <p:spPr>
                <a:xfrm rot="5400000">
                  <a:off x="4371226" y="4115597"/>
                  <a:ext cx="404805" cy="12700"/>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3" name="Curved Connector 242"/>
                <p:cNvCxnSpPr/>
                <p:nvPr/>
              </p:nvCxnSpPr>
              <p:spPr>
                <a:xfrm>
                  <a:off x="5091976" y="3344458"/>
                  <a:ext cx="377016" cy="114456"/>
                </a:xfrm>
                <a:prstGeom prst="curvedConnector3">
                  <a:avLst>
                    <a:gd name="adj1" fmla="val 50000"/>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4" name="Curved Connector 243"/>
                <p:cNvCxnSpPr/>
                <p:nvPr/>
              </p:nvCxnSpPr>
              <p:spPr>
                <a:xfrm rot="10800000" flipV="1">
                  <a:off x="4157535" y="3288634"/>
                  <a:ext cx="422444" cy="226105"/>
                </a:xfrm>
                <a:prstGeom prst="curvedConnector3">
                  <a:avLst>
                    <a:gd name="adj1" fmla="val 87975"/>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5" name="Curved Connector 244"/>
                <p:cNvCxnSpPr/>
                <p:nvPr/>
              </p:nvCxnSpPr>
              <p:spPr>
                <a:xfrm rot="16200000" flipH="1">
                  <a:off x="4863895" y="4028037"/>
                  <a:ext cx="404808" cy="187824"/>
                </a:xfrm>
                <a:prstGeom prst="curvedConnector3">
                  <a:avLst>
                    <a:gd name="adj1" fmla="val 86327"/>
                  </a:avLst>
                </a:prstGeom>
                <a:ln>
                  <a:solidFill>
                    <a:srgbClr val="328000"/>
                  </a:solidFill>
                </a:ln>
              </p:spPr>
              <p:style>
                <a:lnRef idx="2">
                  <a:schemeClr val="accent1"/>
                </a:lnRef>
                <a:fillRef idx="0">
                  <a:schemeClr val="accent1"/>
                </a:fillRef>
                <a:effectRef idx="1">
                  <a:schemeClr val="accent1"/>
                </a:effectRef>
                <a:fontRef idx="minor">
                  <a:schemeClr val="tx1"/>
                </a:fontRef>
              </p:style>
            </p:cxnSp>
            <p:cxnSp>
              <p:nvCxnSpPr>
                <p:cNvPr id="246" name="Curved Connector 245"/>
                <p:cNvCxnSpPr/>
                <p:nvPr/>
              </p:nvCxnSpPr>
              <p:spPr>
                <a:xfrm rot="10800000" flipV="1">
                  <a:off x="5670758" y="3175581"/>
                  <a:ext cx="422444" cy="226105"/>
                </a:xfrm>
                <a:prstGeom prst="curvedConnector3">
                  <a:avLst>
                    <a:gd name="adj1" fmla="val 53165"/>
                  </a:avLst>
                </a:prstGeom>
                <a:ln>
                  <a:solidFill>
                    <a:srgbClr val="328000"/>
                  </a:solidFill>
                </a:ln>
              </p:spPr>
              <p:style>
                <a:lnRef idx="2">
                  <a:schemeClr val="accent1"/>
                </a:lnRef>
                <a:fillRef idx="0">
                  <a:schemeClr val="accent1"/>
                </a:fillRef>
                <a:effectRef idx="1">
                  <a:schemeClr val="accent1"/>
                </a:effectRef>
                <a:fontRef idx="minor">
                  <a:schemeClr val="tx1"/>
                </a:fontRef>
              </p:style>
            </p:cxnSp>
          </p:grpSp>
          <p:cxnSp>
            <p:nvCxnSpPr>
              <p:cNvPr id="231" name="Curved Connector 230"/>
              <p:cNvCxnSpPr/>
              <p:nvPr/>
            </p:nvCxnSpPr>
            <p:spPr>
              <a:xfrm rot="5400000">
                <a:off x="3294217" y="4690053"/>
                <a:ext cx="119185" cy="95247"/>
              </a:xfrm>
              <a:prstGeom prst="curvedConnector3">
                <a:avLst/>
              </a:prstGeom>
            </p:spPr>
            <p:style>
              <a:lnRef idx="2">
                <a:schemeClr val="accent1"/>
              </a:lnRef>
              <a:fillRef idx="0">
                <a:schemeClr val="accent1"/>
              </a:fillRef>
              <a:effectRef idx="1">
                <a:schemeClr val="accent1"/>
              </a:effectRef>
              <a:fontRef idx="minor">
                <a:schemeClr val="tx1"/>
              </a:fontRef>
            </p:style>
          </p:cxnSp>
          <p:cxnSp>
            <p:nvCxnSpPr>
              <p:cNvPr id="232" name="Curved Connector 231"/>
              <p:cNvCxnSpPr/>
              <p:nvPr/>
            </p:nvCxnSpPr>
            <p:spPr>
              <a:xfrm rot="5400000">
                <a:off x="3633729" y="4123388"/>
                <a:ext cx="227737" cy="81113"/>
              </a:xfrm>
              <a:prstGeom prst="curvedConnector3">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3" name="Curved Connector 232"/>
              <p:cNvCxnSpPr/>
              <p:nvPr/>
            </p:nvCxnSpPr>
            <p:spPr>
              <a:xfrm rot="10800000" flipV="1">
                <a:off x="3048000" y="4513435"/>
                <a:ext cx="258188" cy="141466"/>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4" name="Curved Connector 233"/>
              <p:cNvCxnSpPr/>
              <p:nvPr/>
            </p:nvCxnSpPr>
            <p:spPr>
              <a:xfrm rot="10800000">
                <a:off x="3759116" y="4432161"/>
                <a:ext cx="282999" cy="149065"/>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5" name="Curved Connector 234"/>
              <p:cNvCxnSpPr/>
              <p:nvPr/>
            </p:nvCxnSpPr>
            <p:spPr>
              <a:xfrm rot="16200000" flipV="1">
                <a:off x="3280134" y="4101344"/>
                <a:ext cx="251552" cy="66248"/>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36" name="Curved Connector 235"/>
              <p:cNvCxnSpPr/>
              <p:nvPr/>
            </p:nvCxnSpPr>
            <p:spPr>
              <a:xfrm rot="16200000" flipV="1">
                <a:off x="3639588" y="4741204"/>
                <a:ext cx="251552" cy="66248"/>
              </a:xfrm>
              <a:prstGeom prst="curvedConnector3">
                <a:avLst>
                  <a:gd name="adj1" fmla="val 90389"/>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229" name="Curved Connector 228"/>
            <p:cNvCxnSpPr/>
            <p:nvPr/>
          </p:nvCxnSpPr>
          <p:spPr>
            <a:xfrm rot="10800000" flipV="1">
              <a:off x="6860802" y="2150186"/>
              <a:ext cx="258188" cy="141466"/>
            </a:xfrm>
            <a:prstGeom prst="curvedConnector3">
              <a:avLst>
                <a:gd name="adj1" fmla="val 50000"/>
              </a:avLst>
            </a:prstGeom>
            <a:ln>
              <a:solidFill>
                <a:schemeClr val="tx2">
                  <a:lumMod val="50000"/>
                </a:schemeClr>
              </a:solidFill>
            </a:ln>
          </p:spPr>
          <p:style>
            <a:lnRef idx="2">
              <a:schemeClr val="accent1"/>
            </a:lnRef>
            <a:fillRef idx="0">
              <a:schemeClr val="accent1"/>
            </a:fillRef>
            <a:effectRef idx="1">
              <a:schemeClr val="accent1"/>
            </a:effectRef>
            <a:fontRef idx="minor">
              <a:schemeClr val="tx1"/>
            </a:fontRef>
          </p:style>
        </p:cxnSp>
      </p:grpSp>
      <p:grpSp>
        <p:nvGrpSpPr>
          <p:cNvPr id="255" name="Group 254"/>
          <p:cNvGrpSpPr/>
          <p:nvPr/>
        </p:nvGrpSpPr>
        <p:grpSpPr>
          <a:xfrm>
            <a:off x="4459066" y="4533216"/>
            <a:ext cx="686177" cy="121920"/>
            <a:chOff x="5599568" y="6106160"/>
            <a:chExt cx="914902" cy="162560"/>
          </a:xfrm>
        </p:grpSpPr>
        <p:cxnSp>
          <p:nvCxnSpPr>
            <p:cNvPr id="256" name="Straight Connector 255"/>
            <p:cNvCxnSpPr/>
            <p:nvPr/>
          </p:nvCxnSpPr>
          <p:spPr>
            <a:xfrm>
              <a:off x="5599568" y="6187440"/>
              <a:ext cx="91490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7" name="Straight Connector 256"/>
            <p:cNvCxnSpPr/>
            <p:nvPr/>
          </p:nvCxnSpPr>
          <p:spPr>
            <a:xfrm>
              <a:off x="6504310" y="6116320"/>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8" name="Straight Connector 257"/>
            <p:cNvCxnSpPr/>
            <p:nvPr/>
          </p:nvCxnSpPr>
          <p:spPr>
            <a:xfrm>
              <a:off x="5605687" y="6106160"/>
              <a:ext cx="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3217171" y="4724400"/>
            <a:ext cx="2978379" cy="300082"/>
          </a:xfrm>
          <a:prstGeom prst="rect">
            <a:avLst/>
          </a:prstGeom>
          <a:noFill/>
        </p:spPr>
        <p:txBody>
          <a:bodyPr wrap="none" rtlCol="0">
            <a:spAutoFit/>
          </a:bodyPr>
          <a:lstStyle/>
          <a:p>
            <a:r>
              <a:rPr lang="en-US" sz="1350" dirty="0"/>
              <a:t>~3.5 µm for Ion Torrent, ~30 µm for 454</a:t>
            </a:r>
          </a:p>
        </p:txBody>
      </p:sp>
    </p:spTree>
    <p:extLst>
      <p:ext uri="{BB962C8B-B14F-4D97-AF65-F5344CB8AC3E}">
        <p14:creationId xmlns:p14="http://schemas.microsoft.com/office/powerpoint/2010/main" val="313329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35 -0.00069 C -0.03177 0.07408 -0.06371 0.14908 -0.07187 0.23056 C -0.08003 0.31181 -0.05382 0.43889 -0.04861 0.48797 " pathEditMode="relative" rAng="0" ptsTypes="aaA">
                                      <p:cBhvr>
                                        <p:cTn id="6" dur="2000" fill="hold"/>
                                        <p:tgtEl>
                                          <p:spTgt spid="64"/>
                                        </p:tgtEl>
                                        <p:attrNameLst>
                                          <p:attrName>ppt_x</p:attrName>
                                          <p:attrName>ppt_y</p:attrName>
                                        </p:attrNameLst>
                                      </p:cBhvr>
                                      <p:rCtr x="-4028" y="24421"/>
                                    </p:animMotion>
                                  </p:childTnLst>
                                </p:cTn>
                              </p:par>
                              <p:par>
                                <p:cTn id="7" presetID="0" presetClass="path" presetSubtype="0" accel="50000" decel="50000" fill="hold" nodeType="withEffect">
                                  <p:stCondLst>
                                    <p:cond delay="1000"/>
                                  </p:stCondLst>
                                  <p:childTnLst>
                                    <p:animMotion origin="layout" path="M 3.88889E-6 1.85185E-6 C 0.02587 0.01505 0.05191 0.03009 0.06667 0.11551 C 0.08142 0.20093 0.08507 0.35671 0.08889 0.5125 " pathEditMode="relative" ptsTypes="aaA">
                                      <p:cBhvr>
                                        <p:cTn id="8" dur="2000" fill="hold"/>
                                        <p:tgtEl>
                                          <p:spTgt spid="170"/>
                                        </p:tgtEl>
                                        <p:attrNameLst>
                                          <p:attrName>ppt_x</p:attrName>
                                          <p:attrName>ppt_y</p:attrName>
                                        </p:attrNameLst>
                                      </p:cBhvr>
                                    </p:animMotion>
                                  </p:childTnLst>
                                </p:cTn>
                              </p:par>
                              <p:par>
                                <p:cTn id="9" presetID="0" presetClass="path" presetSubtype="0" accel="50000" decel="50000" fill="hold" nodeType="withEffect">
                                  <p:stCondLst>
                                    <p:cond delay="2000"/>
                                  </p:stCondLst>
                                  <p:childTnLst>
                                    <p:animMotion origin="layout" path="M -5.55556E-6 -6.66667E-6 C 0.01771 0.01458 0.03541 0.02939 0.04115 0.08425 C 0.04688 0.13911 0.04062 0.23379 0.03454 0.3287 " pathEditMode="relative" ptsTypes="aaA">
                                      <p:cBhvr>
                                        <p:cTn id="10" dur="2000" fill="hold"/>
                                        <p:tgtEl>
                                          <p:spTgt spid="58"/>
                                        </p:tgtEl>
                                        <p:attrNameLst>
                                          <p:attrName>ppt_x</p:attrName>
                                          <p:attrName>ppt_y</p:attrName>
                                        </p:attrNameLst>
                                      </p:cBhvr>
                                    </p:animMotion>
                                  </p:childTnLst>
                                </p:cTn>
                              </p:par>
                              <p:par>
                                <p:cTn id="11" presetID="0" presetClass="path" presetSubtype="0" accel="50000" decel="50000" fill="hold" nodeType="withEffect">
                                  <p:stCondLst>
                                    <p:cond delay="3000"/>
                                  </p:stCondLst>
                                  <p:childTnLst>
                                    <p:animMotion origin="layout" path="M -0.00052 0.00023 C 0.04444 0.01643 0.08958 0.03287 0.11059 0.10555 C 0.1316 0.17824 0.1283 0.30694 0.12517 0.43588 " pathEditMode="relative" ptsTypes="aaA">
                                      <p:cBhvr>
                                        <p:cTn id="12" dur="2000" fill="hold"/>
                                        <p:tgtEl>
                                          <p:spTgt spid="22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55"/>
                                        </p:tgtEl>
                                        <p:attrNameLst>
                                          <p:attrName>style.visibility</p:attrName>
                                        </p:attrNameLst>
                                      </p:cBhvr>
                                      <p:to>
                                        <p:strVal val="visible"/>
                                      </p:to>
                                    </p:set>
                                    <p:animEffect transition="in" filter="barn(outVertical)">
                                      <p:cBhvr>
                                        <p:cTn id="17" dur="500"/>
                                        <p:tgtEl>
                                          <p:spTgt spid="25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7" name="Straight Connector 66"/>
          <p:cNvCxnSpPr/>
          <p:nvPr/>
        </p:nvCxnSpPr>
        <p:spPr>
          <a:xfrm>
            <a:off x="2372617" y="2063907"/>
            <a:ext cx="4808026" cy="119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2372617" y="1809992"/>
            <a:ext cx="4924956" cy="276999"/>
          </a:xfrm>
          <a:prstGeom prst="rect">
            <a:avLst/>
          </a:prstGeom>
          <a:noFill/>
        </p:spPr>
        <p:txBody>
          <a:bodyPr wrap="square" rtlCol="0">
            <a:spAutoFit/>
          </a:bodyPr>
          <a:lstStyle/>
          <a:p>
            <a:r>
              <a:rPr lang="en-US" sz="1200" b="1" dirty="0">
                <a:solidFill>
                  <a:prstClr val="black"/>
                </a:solidFill>
                <a:latin typeface="Lucida Console"/>
              </a:rPr>
              <a:t>A C G C G C C G G G T C A G A A C C C G A T C G C G </a:t>
            </a:r>
          </a:p>
        </p:txBody>
      </p:sp>
      <p:sp>
        <p:nvSpPr>
          <p:cNvPr id="69" name="TextBox 68"/>
          <p:cNvSpPr txBox="1"/>
          <p:nvPr/>
        </p:nvSpPr>
        <p:spPr>
          <a:xfrm>
            <a:off x="7180643" y="1961223"/>
            <a:ext cx="289754" cy="230832"/>
          </a:xfrm>
          <a:prstGeom prst="rect">
            <a:avLst/>
          </a:prstGeom>
          <a:noFill/>
        </p:spPr>
        <p:txBody>
          <a:bodyPr wrap="square" rtlCol="0">
            <a:spAutoFit/>
          </a:bodyPr>
          <a:lstStyle/>
          <a:p>
            <a:r>
              <a:rPr lang="en-US" sz="900" dirty="0">
                <a:solidFill>
                  <a:prstClr val="black"/>
                </a:solidFill>
                <a:latin typeface="Helvetica"/>
              </a:rPr>
              <a:t>5’</a:t>
            </a:r>
          </a:p>
        </p:txBody>
      </p:sp>
      <p:sp>
        <p:nvSpPr>
          <p:cNvPr id="70" name="TextBox 69"/>
          <p:cNvSpPr txBox="1"/>
          <p:nvPr/>
        </p:nvSpPr>
        <p:spPr>
          <a:xfrm>
            <a:off x="2197163" y="1961223"/>
            <a:ext cx="289754" cy="230832"/>
          </a:xfrm>
          <a:prstGeom prst="rect">
            <a:avLst/>
          </a:prstGeom>
          <a:noFill/>
        </p:spPr>
        <p:txBody>
          <a:bodyPr wrap="square" rtlCol="0">
            <a:spAutoFit/>
          </a:bodyPr>
          <a:lstStyle/>
          <a:p>
            <a:r>
              <a:rPr lang="en-US" sz="900" dirty="0">
                <a:solidFill>
                  <a:prstClr val="black"/>
                </a:solidFill>
                <a:latin typeface="Helvetica"/>
              </a:rPr>
              <a:t>3’</a:t>
            </a:r>
          </a:p>
        </p:txBody>
      </p:sp>
      <p:grpSp>
        <p:nvGrpSpPr>
          <p:cNvPr id="3" name="Group 105"/>
          <p:cNvGrpSpPr/>
          <p:nvPr/>
        </p:nvGrpSpPr>
        <p:grpSpPr>
          <a:xfrm>
            <a:off x="2197163" y="1421367"/>
            <a:ext cx="4231730" cy="497482"/>
            <a:chOff x="1432560" y="2030187"/>
            <a:chExt cx="5642307" cy="663309"/>
          </a:xfrm>
        </p:grpSpPr>
        <p:sp>
          <p:nvSpPr>
            <p:cNvPr id="19" name="TextBox 18"/>
            <p:cNvSpPr txBox="1"/>
            <p:nvPr/>
          </p:nvSpPr>
          <p:spPr>
            <a:xfrm>
              <a:off x="1432560" y="2184076"/>
              <a:ext cx="386339" cy="307776"/>
            </a:xfrm>
            <a:prstGeom prst="rect">
              <a:avLst/>
            </a:prstGeom>
            <a:noFill/>
          </p:spPr>
          <p:txBody>
            <a:bodyPr wrap="square" rtlCol="0">
              <a:spAutoFit/>
            </a:bodyPr>
            <a:lstStyle/>
            <a:p>
              <a:r>
                <a:rPr lang="en-US" sz="900" dirty="0">
                  <a:solidFill>
                    <a:prstClr val="black"/>
                  </a:solidFill>
                  <a:latin typeface="Helvetica"/>
                </a:rPr>
                <a:t>5’</a:t>
              </a:r>
            </a:p>
          </p:txBody>
        </p:sp>
        <p:grpSp>
          <p:nvGrpSpPr>
            <p:cNvPr id="4" name="Group 104"/>
            <p:cNvGrpSpPr/>
            <p:nvPr/>
          </p:nvGrpSpPr>
          <p:grpSpPr>
            <a:xfrm>
              <a:off x="1666499" y="2030187"/>
              <a:ext cx="5408368" cy="663309"/>
              <a:chOff x="1666499" y="2030187"/>
              <a:chExt cx="5408368" cy="663309"/>
            </a:xfrm>
          </p:grpSpPr>
          <p:grpSp>
            <p:nvGrpSpPr>
              <p:cNvPr id="5" name="Group 96"/>
              <p:cNvGrpSpPr/>
              <p:nvPr/>
            </p:nvGrpSpPr>
            <p:grpSpPr>
              <a:xfrm>
                <a:off x="1666499" y="2322576"/>
                <a:ext cx="5408368" cy="370920"/>
                <a:chOff x="1666499" y="1905000"/>
                <a:chExt cx="5408368" cy="370920"/>
              </a:xfrm>
            </p:grpSpPr>
            <p:cxnSp>
              <p:nvCxnSpPr>
                <p:cNvPr id="23" name="Straight Connector 22"/>
                <p:cNvCxnSpPr/>
                <p:nvPr/>
              </p:nvCxnSpPr>
              <p:spPr>
                <a:xfrm>
                  <a:off x="1666499" y="1905000"/>
                  <a:ext cx="2753101"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666499" y="1906588"/>
                  <a:ext cx="5408368" cy="369332"/>
                </a:xfrm>
                <a:prstGeom prst="rect">
                  <a:avLst/>
                </a:prstGeom>
                <a:noFill/>
              </p:spPr>
              <p:txBody>
                <a:bodyPr wrap="square" rtlCol="0">
                  <a:spAutoFit/>
                </a:bodyPr>
                <a:lstStyle/>
                <a:p>
                  <a:r>
                    <a:rPr lang="en-US" sz="1200" b="1" dirty="0">
                      <a:solidFill>
                        <a:prstClr val="black"/>
                      </a:solidFill>
                      <a:latin typeface="Lucida Console"/>
                    </a:rPr>
                    <a:t>T G C G C G G C C C A</a:t>
                  </a:r>
                </a:p>
              </p:txBody>
            </p:sp>
          </p:grpSp>
          <p:sp>
            <p:nvSpPr>
              <p:cNvPr id="22" name="TextBox 21"/>
              <p:cNvSpPr txBox="1"/>
              <p:nvPr/>
            </p:nvSpPr>
            <p:spPr>
              <a:xfrm>
                <a:off x="2590800" y="2030187"/>
                <a:ext cx="701040" cy="553997"/>
              </a:xfrm>
              <a:prstGeom prst="rect">
                <a:avLst/>
              </a:prstGeom>
              <a:noFill/>
            </p:spPr>
            <p:txBody>
              <a:bodyPr wrap="square" rtlCol="0">
                <a:spAutoFit/>
              </a:bodyPr>
              <a:lstStyle/>
              <a:p>
                <a:r>
                  <a:rPr lang="en-US" sz="1050" dirty="0">
                    <a:solidFill>
                      <a:prstClr val="black"/>
                    </a:solidFill>
                    <a:latin typeface="Gill Sans MT"/>
                  </a:rPr>
                  <a:t>Primer</a:t>
                </a:r>
              </a:p>
            </p:txBody>
          </p:sp>
        </p:grpSp>
      </p:grpSp>
      <p:sp>
        <p:nvSpPr>
          <p:cNvPr id="28" name="TextBox 27"/>
          <p:cNvSpPr txBox="1"/>
          <p:nvPr/>
        </p:nvSpPr>
        <p:spPr>
          <a:xfrm>
            <a:off x="2372617" y="971550"/>
            <a:ext cx="5097780" cy="300082"/>
          </a:xfrm>
          <a:prstGeom prst="rect">
            <a:avLst/>
          </a:prstGeom>
          <a:noFill/>
        </p:spPr>
        <p:txBody>
          <a:bodyPr wrap="square" rtlCol="0">
            <a:spAutoFit/>
          </a:bodyPr>
          <a:lstStyle/>
          <a:p>
            <a:r>
              <a:rPr lang="en-US" sz="1350" dirty="0">
                <a:solidFill>
                  <a:prstClr val="black"/>
                </a:solidFill>
                <a:latin typeface="Gill Sans MT"/>
              </a:rPr>
              <a:t>Only give polymerase one nucleotide at a time:</a:t>
            </a:r>
          </a:p>
        </p:txBody>
      </p:sp>
      <p:sp>
        <p:nvSpPr>
          <p:cNvPr id="29" name="TextBox 28"/>
          <p:cNvSpPr txBox="1"/>
          <p:nvPr/>
        </p:nvSpPr>
        <p:spPr>
          <a:xfrm>
            <a:off x="2372623" y="2286000"/>
            <a:ext cx="5097780" cy="300082"/>
          </a:xfrm>
          <a:prstGeom prst="rect">
            <a:avLst/>
          </a:prstGeom>
          <a:noFill/>
        </p:spPr>
        <p:txBody>
          <a:bodyPr wrap="square" rtlCol="0">
            <a:spAutoFit/>
          </a:bodyPr>
          <a:lstStyle/>
          <a:p>
            <a:r>
              <a:rPr lang="en-US" sz="1350" dirty="0">
                <a:solidFill>
                  <a:prstClr val="black"/>
                </a:solidFill>
                <a:latin typeface="Gill Sans MT"/>
              </a:rPr>
              <a:t>If that nucleotide is incorporated, enzymes turn by-products into light:</a:t>
            </a:r>
          </a:p>
        </p:txBody>
      </p:sp>
      <p:grpSp>
        <p:nvGrpSpPr>
          <p:cNvPr id="6" name="Group 37"/>
          <p:cNvGrpSpPr/>
          <p:nvPr/>
        </p:nvGrpSpPr>
        <p:grpSpPr>
          <a:xfrm>
            <a:off x="2057400" y="2684858"/>
            <a:ext cx="5240173" cy="2222483"/>
            <a:chOff x="1219200" y="3579810"/>
            <a:chExt cx="6986897" cy="2963310"/>
          </a:xfrm>
        </p:grpSpPr>
        <p:cxnSp>
          <p:nvCxnSpPr>
            <p:cNvPr id="17" name="Straight Connector 16"/>
            <p:cNvCxnSpPr/>
            <p:nvPr/>
          </p:nvCxnSpPr>
          <p:spPr>
            <a:xfrm>
              <a:off x="1639493" y="6172200"/>
              <a:ext cx="4456507"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343302" y="4876005"/>
              <a:ext cx="2592388" cy="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639489" y="6173788"/>
              <a:ext cx="6566608" cy="369332"/>
            </a:xfrm>
            <a:prstGeom prst="rect">
              <a:avLst/>
            </a:prstGeom>
            <a:noFill/>
          </p:spPr>
          <p:txBody>
            <a:bodyPr wrap="square" rtlCol="0">
              <a:spAutoFit/>
            </a:bodyPr>
            <a:lstStyle/>
            <a:p>
              <a:r>
                <a:rPr lang="en-US" sz="1200" b="1" dirty="0">
                  <a:solidFill>
                    <a:prstClr val="black"/>
                  </a:solidFill>
                  <a:latin typeface="Lucida Console"/>
                </a:rPr>
                <a:t> T  C  A  G  T  C  A  G  T  C  A  G</a:t>
              </a:r>
            </a:p>
          </p:txBody>
        </p:sp>
        <p:sp>
          <p:nvSpPr>
            <p:cNvPr id="31" name="TextBox 30"/>
            <p:cNvSpPr txBox="1"/>
            <p:nvPr/>
          </p:nvSpPr>
          <p:spPr>
            <a:xfrm>
              <a:off x="1219200" y="3579810"/>
              <a:ext cx="492443" cy="2593977"/>
            </a:xfrm>
            <a:prstGeom prst="rect">
              <a:avLst/>
            </a:prstGeom>
            <a:noFill/>
          </p:spPr>
          <p:txBody>
            <a:bodyPr vert="vert270" wrap="square" rtlCol="0">
              <a:spAutoFit/>
            </a:bodyPr>
            <a:lstStyle/>
            <a:p>
              <a:r>
                <a:rPr lang="en-US" sz="1200" b="1" dirty="0">
                  <a:solidFill>
                    <a:prstClr val="black"/>
                  </a:solidFill>
                  <a:latin typeface="Lucida Console"/>
                </a:rPr>
                <a:t>   1   2   3   4   5</a:t>
              </a:r>
            </a:p>
          </p:txBody>
        </p:sp>
      </p:grpSp>
      <p:sp>
        <p:nvSpPr>
          <p:cNvPr id="39" name="Rectangle 38"/>
          <p:cNvSpPr/>
          <p:nvPr/>
        </p:nvSpPr>
        <p:spPr>
          <a:xfrm>
            <a:off x="2507743" y="4588002"/>
            <a:ext cx="141983" cy="2057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sp>
        <p:nvSpPr>
          <p:cNvPr id="38" name="Rectangle 37"/>
          <p:cNvSpPr/>
          <p:nvPr/>
        </p:nvSpPr>
        <p:spPr>
          <a:xfrm>
            <a:off x="2788921" y="4601718"/>
            <a:ext cx="141983" cy="6858"/>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cxnSp>
        <p:nvCxnSpPr>
          <p:cNvPr id="37" name="Straight Connector 36"/>
          <p:cNvCxnSpPr/>
          <p:nvPr/>
        </p:nvCxnSpPr>
        <p:spPr>
          <a:xfrm>
            <a:off x="4437442" y="1641849"/>
            <a:ext cx="162809" cy="119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393692" y="1639063"/>
            <a:ext cx="295806" cy="276999"/>
          </a:xfrm>
          <a:prstGeom prst="rect">
            <a:avLst/>
          </a:prstGeom>
          <a:noFill/>
        </p:spPr>
        <p:txBody>
          <a:bodyPr wrap="square" rtlCol="0">
            <a:spAutoFit/>
          </a:bodyPr>
          <a:lstStyle/>
          <a:p>
            <a:r>
              <a:rPr lang="en-US" sz="1200" b="1" dirty="0">
                <a:solidFill>
                  <a:prstClr val="black"/>
                </a:solidFill>
                <a:latin typeface="Lucida Console"/>
              </a:rPr>
              <a:t>G</a:t>
            </a:r>
          </a:p>
        </p:txBody>
      </p:sp>
      <p:sp>
        <p:nvSpPr>
          <p:cNvPr id="43" name="Rectangle 42"/>
          <p:cNvSpPr/>
          <p:nvPr/>
        </p:nvSpPr>
        <p:spPr>
          <a:xfrm>
            <a:off x="3337561" y="4286250"/>
            <a:ext cx="141983" cy="325755"/>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grpSp>
        <p:nvGrpSpPr>
          <p:cNvPr id="7" name="Group 51"/>
          <p:cNvGrpSpPr/>
          <p:nvPr/>
        </p:nvGrpSpPr>
        <p:grpSpPr>
          <a:xfrm>
            <a:off x="4572000" y="1639065"/>
            <a:ext cx="295806" cy="276999"/>
            <a:chOff x="4572000" y="2185416"/>
            <a:chExt cx="394408" cy="369332"/>
          </a:xfrm>
        </p:grpSpPr>
        <p:cxnSp>
          <p:nvCxnSpPr>
            <p:cNvPr id="48" name="Straight Connector 47"/>
            <p:cNvCxnSpPr/>
            <p:nvPr/>
          </p:nvCxnSpPr>
          <p:spPr>
            <a:xfrm>
              <a:off x="4586694" y="2190720"/>
              <a:ext cx="275412" cy="530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4572000" y="2185416"/>
              <a:ext cx="394408" cy="369332"/>
            </a:xfrm>
            <a:prstGeom prst="rect">
              <a:avLst/>
            </a:prstGeom>
            <a:noFill/>
          </p:spPr>
          <p:txBody>
            <a:bodyPr wrap="square" rtlCol="0">
              <a:spAutoFit/>
            </a:bodyPr>
            <a:lstStyle/>
            <a:p>
              <a:r>
                <a:rPr lang="en-US" sz="1200" b="1" dirty="0">
                  <a:solidFill>
                    <a:prstClr val="black"/>
                  </a:solidFill>
                  <a:latin typeface="Lucida Console"/>
                </a:rPr>
                <a:t>T</a:t>
              </a:r>
            </a:p>
          </p:txBody>
        </p:sp>
      </p:grpSp>
      <p:sp>
        <p:nvSpPr>
          <p:cNvPr id="53" name="Rectangle 52"/>
          <p:cNvSpPr/>
          <p:nvPr/>
        </p:nvSpPr>
        <p:spPr>
          <a:xfrm>
            <a:off x="3611881" y="4245102"/>
            <a:ext cx="141983" cy="36347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cxnSp>
        <p:nvCxnSpPr>
          <p:cNvPr id="59" name="Straight Connector 58"/>
          <p:cNvCxnSpPr/>
          <p:nvPr/>
        </p:nvCxnSpPr>
        <p:spPr>
          <a:xfrm>
            <a:off x="4768240" y="1647018"/>
            <a:ext cx="199133" cy="119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750308" y="1645921"/>
            <a:ext cx="295806" cy="276999"/>
          </a:xfrm>
          <a:prstGeom prst="rect">
            <a:avLst/>
          </a:prstGeom>
          <a:noFill/>
        </p:spPr>
        <p:txBody>
          <a:bodyPr wrap="square" rtlCol="0">
            <a:spAutoFit/>
          </a:bodyPr>
          <a:lstStyle/>
          <a:p>
            <a:r>
              <a:rPr lang="en-US" sz="1200" b="1" dirty="0">
                <a:solidFill>
                  <a:prstClr val="black"/>
                </a:solidFill>
                <a:latin typeface="Lucida Console"/>
              </a:rPr>
              <a:t>C</a:t>
            </a:r>
          </a:p>
        </p:txBody>
      </p:sp>
      <p:sp>
        <p:nvSpPr>
          <p:cNvPr id="63" name="Rectangle 62"/>
          <p:cNvSpPr/>
          <p:nvPr/>
        </p:nvSpPr>
        <p:spPr>
          <a:xfrm>
            <a:off x="3886201" y="4286250"/>
            <a:ext cx="141983" cy="325755"/>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sp>
        <p:nvSpPr>
          <p:cNvPr id="56" name="Rectangle 55"/>
          <p:cNvSpPr/>
          <p:nvPr/>
        </p:nvSpPr>
        <p:spPr>
          <a:xfrm>
            <a:off x="4430017" y="4601718"/>
            <a:ext cx="141983" cy="6858"/>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grpSp>
        <p:nvGrpSpPr>
          <p:cNvPr id="8" name="Group 64"/>
          <p:cNvGrpSpPr/>
          <p:nvPr/>
        </p:nvGrpSpPr>
        <p:grpSpPr>
          <a:xfrm>
            <a:off x="4898211" y="1645923"/>
            <a:ext cx="559614" cy="276999"/>
            <a:chOff x="5006948" y="2194560"/>
            <a:chExt cx="746152" cy="369332"/>
          </a:xfrm>
        </p:grpSpPr>
        <p:cxnSp>
          <p:nvCxnSpPr>
            <p:cNvPr id="58" name="Straight Connector 57"/>
            <p:cNvCxnSpPr>
              <a:stCxn id="61" idx="0"/>
            </p:cNvCxnSpPr>
            <p:nvPr/>
          </p:nvCxnSpPr>
          <p:spPr>
            <a:xfrm>
              <a:off x="5006948" y="2194560"/>
              <a:ext cx="555652" cy="30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5067300" y="2194560"/>
              <a:ext cx="685800" cy="369332"/>
            </a:xfrm>
            <a:prstGeom prst="rect">
              <a:avLst/>
            </a:prstGeom>
            <a:noFill/>
          </p:spPr>
          <p:txBody>
            <a:bodyPr wrap="square" rtlCol="0">
              <a:spAutoFit/>
            </a:bodyPr>
            <a:lstStyle/>
            <a:p>
              <a:r>
                <a:rPr lang="en-US" sz="1200" b="1" dirty="0">
                  <a:solidFill>
                    <a:prstClr val="black"/>
                  </a:solidFill>
                  <a:latin typeface="Lucida Console"/>
                </a:rPr>
                <a:t>T T</a:t>
              </a:r>
            </a:p>
          </p:txBody>
        </p:sp>
      </p:grpSp>
      <p:sp>
        <p:nvSpPr>
          <p:cNvPr id="66" name="Rectangle 65"/>
          <p:cNvSpPr/>
          <p:nvPr/>
        </p:nvSpPr>
        <p:spPr>
          <a:xfrm>
            <a:off x="4702303" y="3943350"/>
            <a:ext cx="141983" cy="668655"/>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sp>
        <p:nvSpPr>
          <p:cNvPr id="62" name="Rectangle 61"/>
          <p:cNvSpPr/>
          <p:nvPr/>
        </p:nvSpPr>
        <p:spPr>
          <a:xfrm>
            <a:off x="5257801" y="4594860"/>
            <a:ext cx="141983" cy="2057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grpSp>
        <p:nvGrpSpPr>
          <p:cNvPr id="9" name="Group 36"/>
          <p:cNvGrpSpPr/>
          <p:nvPr/>
        </p:nvGrpSpPr>
        <p:grpSpPr>
          <a:xfrm>
            <a:off x="4686300" y="1259785"/>
            <a:ext cx="2038399" cy="505600"/>
            <a:chOff x="4724400" y="1679713"/>
            <a:chExt cx="2717865" cy="674134"/>
          </a:xfrm>
        </p:grpSpPr>
        <p:sp>
          <p:nvSpPr>
            <p:cNvPr id="51" name="TextBox 50"/>
            <p:cNvSpPr txBox="1"/>
            <p:nvPr/>
          </p:nvSpPr>
          <p:spPr>
            <a:xfrm>
              <a:off x="5759804" y="1815236"/>
              <a:ext cx="394408" cy="369332"/>
            </a:xfrm>
            <a:prstGeom prst="rect">
              <a:avLst/>
            </a:prstGeom>
            <a:noFill/>
          </p:spPr>
          <p:txBody>
            <a:bodyPr wrap="square" rtlCol="0">
              <a:spAutoFit/>
            </a:bodyPr>
            <a:lstStyle/>
            <a:p>
              <a:r>
                <a:rPr lang="en-US" sz="1200" b="1" dirty="0">
                  <a:solidFill>
                    <a:prstClr val="black"/>
                  </a:solidFill>
                  <a:latin typeface="Lucida Console"/>
                </a:rPr>
                <a:t>G</a:t>
              </a:r>
            </a:p>
          </p:txBody>
        </p:sp>
        <p:sp>
          <p:nvSpPr>
            <p:cNvPr id="52" name="TextBox 51"/>
            <p:cNvSpPr txBox="1"/>
            <p:nvPr/>
          </p:nvSpPr>
          <p:spPr>
            <a:xfrm>
              <a:off x="6400800" y="1679713"/>
              <a:ext cx="394408" cy="369332"/>
            </a:xfrm>
            <a:prstGeom prst="rect">
              <a:avLst/>
            </a:prstGeom>
            <a:noFill/>
          </p:spPr>
          <p:txBody>
            <a:bodyPr wrap="square" rtlCol="0">
              <a:spAutoFit/>
            </a:bodyPr>
            <a:lstStyle/>
            <a:p>
              <a:r>
                <a:rPr lang="en-US" sz="1200" b="1" dirty="0">
                  <a:solidFill>
                    <a:prstClr val="black"/>
                  </a:solidFill>
                  <a:latin typeface="Lucida Console"/>
                </a:rPr>
                <a:t>G</a:t>
              </a:r>
            </a:p>
          </p:txBody>
        </p:sp>
        <p:sp>
          <p:nvSpPr>
            <p:cNvPr id="54" name="TextBox 53"/>
            <p:cNvSpPr txBox="1"/>
            <p:nvPr/>
          </p:nvSpPr>
          <p:spPr>
            <a:xfrm>
              <a:off x="4724400" y="1710490"/>
              <a:ext cx="394408" cy="369332"/>
            </a:xfrm>
            <a:prstGeom prst="rect">
              <a:avLst/>
            </a:prstGeom>
            <a:noFill/>
          </p:spPr>
          <p:txBody>
            <a:bodyPr wrap="square" rtlCol="0">
              <a:spAutoFit/>
            </a:bodyPr>
            <a:lstStyle/>
            <a:p>
              <a:r>
                <a:rPr lang="en-US" sz="1200" b="1" dirty="0">
                  <a:solidFill>
                    <a:prstClr val="black"/>
                  </a:solidFill>
                  <a:latin typeface="Lucida Console"/>
                </a:rPr>
                <a:t>G</a:t>
              </a:r>
            </a:p>
          </p:txBody>
        </p:sp>
        <p:sp>
          <p:nvSpPr>
            <p:cNvPr id="60" name="TextBox 59"/>
            <p:cNvSpPr txBox="1"/>
            <p:nvPr/>
          </p:nvSpPr>
          <p:spPr>
            <a:xfrm>
              <a:off x="5257800" y="1895154"/>
              <a:ext cx="394408" cy="369332"/>
            </a:xfrm>
            <a:prstGeom prst="rect">
              <a:avLst/>
            </a:prstGeom>
            <a:noFill/>
          </p:spPr>
          <p:txBody>
            <a:bodyPr wrap="square" rtlCol="0">
              <a:spAutoFit/>
            </a:bodyPr>
            <a:lstStyle/>
            <a:p>
              <a:r>
                <a:rPr lang="en-US" sz="1200" b="1" dirty="0">
                  <a:solidFill>
                    <a:prstClr val="black"/>
                  </a:solidFill>
                  <a:latin typeface="Lucida Console"/>
                </a:rPr>
                <a:t>G</a:t>
              </a:r>
            </a:p>
          </p:txBody>
        </p:sp>
        <p:sp>
          <p:nvSpPr>
            <p:cNvPr id="65" name="TextBox 64"/>
            <p:cNvSpPr txBox="1"/>
            <p:nvPr/>
          </p:nvSpPr>
          <p:spPr>
            <a:xfrm>
              <a:off x="7047857" y="1984514"/>
              <a:ext cx="394408" cy="369333"/>
            </a:xfrm>
            <a:prstGeom prst="rect">
              <a:avLst/>
            </a:prstGeom>
            <a:noFill/>
          </p:spPr>
          <p:txBody>
            <a:bodyPr wrap="square" rtlCol="0">
              <a:spAutoFit/>
            </a:bodyPr>
            <a:lstStyle/>
            <a:p>
              <a:r>
                <a:rPr lang="en-US" sz="1200" b="1" dirty="0">
                  <a:solidFill>
                    <a:prstClr val="black"/>
                  </a:solidFill>
                  <a:latin typeface="Lucida Console"/>
                </a:rPr>
                <a:t>G</a:t>
              </a:r>
            </a:p>
          </p:txBody>
        </p:sp>
      </p:grpSp>
      <p:grpSp>
        <p:nvGrpSpPr>
          <p:cNvPr id="10" name="Group 77"/>
          <p:cNvGrpSpPr/>
          <p:nvPr/>
        </p:nvGrpSpPr>
        <p:grpSpPr>
          <a:xfrm>
            <a:off x="5257800" y="1641852"/>
            <a:ext cx="1090422" cy="276999"/>
            <a:chOff x="5486400" y="2189132"/>
            <a:chExt cx="1453896" cy="369332"/>
          </a:xfrm>
        </p:grpSpPr>
        <p:sp>
          <p:nvSpPr>
            <p:cNvPr id="71" name="TextBox 70"/>
            <p:cNvSpPr txBox="1"/>
            <p:nvPr/>
          </p:nvSpPr>
          <p:spPr>
            <a:xfrm>
              <a:off x="5559552" y="2189132"/>
              <a:ext cx="1380744" cy="369332"/>
            </a:xfrm>
            <a:prstGeom prst="rect">
              <a:avLst/>
            </a:prstGeom>
            <a:noFill/>
          </p:spPr>
          <p:txBody>
            <a:bodyPr wrap="square" rtlCol="0">
              <a:spAutoFit/>
            </a:bodyPr>
            <a:lstStyle/>
            <a:p>
              <a:r>
                <a:rPr lang="en-US" sz="1200" b="1" dirty="0">
                  <a:solidFill>
                    <a:prstClr val="black"/>
                  </a:solidFill>
                  <a:latin typeface="Lucida Console"/>
                </a:rPr>
                <a:t>G G G</a:t>
              </a:r>
            </a:p>
          </p:txBody>
        </p:sp>
        <p:cxnSp>
          <p:nvCxnSpPr>
            <p:cNvPr id="72" name="Straight Connector 71"/>
            <p:cNvCxnSpPr/>
            <p:nvPr/>
          </p:nvCxnSpPr>
          <p:spPr>
            <a:xfrm>
              <a:off x="5486400" y="2204520"/>
              <a:ext cx="8382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9" name="Rectangle 78"/>
          <p:cNvSpPr/>
          <p:nvPr/>
        </p:nvSpPr>
        <p:spPr>
          <a:xfrm>
            <a:off x="5532121" y="3429000"/>
            <a:ext cx="141983" cy="1183005"/>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sp>
        <p:nvSpPr>
          <p:cNvPr id="55" name="TextBox 54"/>
          <p:cNvSpPr txBox="1"/>
          <p:nvPr/>
        </p:nvSpPr>
        <p:spPr>
          <a:xfrm>
            <a:off x="6115051" y="3086101"/>
            <a:ext cx="1490498" cy="1546577"/>
          </a:xfrm>
          <a:prstGeom prst="rect">
            <a:avLst/>
          </a:prstGeom>
          <a:noFill/>
        </p:spPr>
        <p:txBody>
          <a:bodyPr wrap="square" rtlCol="0">
            <a:spAutoFit/>
          </a:bodyPr>
          <a:lstStyle/>
          <a:p>
            <a:r>
              <a:rPr lang="en-US" sz="1350" dirty="0">
                <a:solidFill>
                  <a:prstClr val="black"/>
                </a:solidFill>
                <a:latin typeface="Gill Sans MT"/>
              </a:rPr>
              <a:t>The real power of this method is that it can take place in millions of tiny wells in a single plate at once.</a:t>
            </a:r>
          </a:p>
        </p:txBody>
      </p:sp>
      <p:sp>
        <p:nvSpPr>
          <p:cNvPr id="57" name="TextBox 56"/>
          <p:cNvSpPr txBox="1"/>
          <p:nvPr/>
        </p:nvSpPr>
        <p:spPr>
          <a:xfrm>
            <a:off x="2197163" y="178943"/>
            <a:ext cx="5109380" cy="461665"/>
          </a:xfrm>
          <a:prstGeom prst="rect">
            <a:avLst/>
          </a:prstGeom>
          <a:noFill/>
        </p:spPr>
        <p:txBody>
          <a:bodyPr wrap="square" rtlCol="0">
            <a:spAutoFit/>
          </a:bodyPr>
          <a:lstStyle/>
          <a:p>
            <a:r>
              <a:rPr lang="en-US" sz="2400" b="1" dirty="0">
                <a:solidFill>
                  <a:prstClr val="black"/>
                </a:solidFill>
                <a:latin typeface="Century Gothic"/>
                <a:cs typeface="Century Gothic"/>
              </a:rPr>
              <a:t>Raw 454 data</a:t>
            </a:r>
          </a:p>
        </p:txBody>
      </p:sp>
      <p:pic>
        <p:nvPicPr>
          <p:cNvPr id="2" name="Picture 1" descr="IllegalIm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0002" y="782078"/>
            <a:ext cx="6096000" cy="4057650"/>
          </a:xfrm>
          <a:prstGeom prst="rect">
            <a:avLst/>
          </a:prstGeom>
        </p:spPr>
      </p:pic>
    </p:spTree>
    <p:extLst>
      <p:ext uri="{BB962C8B-B14F-4D97-AF65-F5344CB8AC3E}">
        <p14:creationId xmlns:p14="http://schemas.microsoft.com/office/powerpoint/2010/main" val="2454930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587327"/>
          </a:xfrm>
        </p:spPr>
        <p:txBody>
          <a:bodyPr>
            <a:normAutofit fontScale="90000"/>
          </a:bodyPr>
          <a:lstStyle/>
          <a:p>
            <a:r>
              <a:rPr lang="en-US" dirty="0" err="1"/>
              <a:t>Illumina</a:t>
            </a:r>
            <a:r>
              <a:rPr lang="en-US" dirty="0"/>
              <a:t> Sequencing</a:t>
            </a:r>
          </a:p>
        </p:txBody>
      </p:sp>
      <p:pic>
        <p:nvPicPr>
          <p:cNvPr id="3" name="Picture 2" descr="photo.JP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143000" y="0"/>
            <a:ext cx="6858000" cy="5143500"/>
          </a:xfrm>
          <a:prstGeom prst="rect">
            <a:avLst/>
          </a:prstGeom>
        </p:spPr>
      </p:pic>
    </p:spTree>
    <p:extLst>
      <p:ext uri="{BB962C8B-B14F-4D97-AF65-F5344CB8AC3E}">
        <p14:creationId xmlns:p14="http://schemas.microsoft.com/office/powerpoint/2010/main" val="4688030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897380" y="254683"/>
            <a:ext cx="5554980" cy="587327"/>
          </a:xfrm>
        </p:spPr>
        <p:txBody>
          <a:bodyPr>
            <a:normAutofit fontScale="90000"/>
          </a:bodyPr>
          <a:lstStyle/>
          <a:p>
            <a:r>
              <a:rPr lang="en-US" dirty="0" err="1"/>
              <a:t>Illumina</a:t>
            </a:r>
            <a:r>
              <a:rPr lang="en-US" dirty="0"/>
              <a:t> Sequencing</a:t>
            </a:r>
          </a:p>
        </p:txBody>
      </p:sp>
      <p:pic>
        <p:nvPicPr>
          <p:cNvPr id="6" name="Picture 5" descr="ilmn-step1-6.jpg"/>
          <p:cNvPicPr>
            <a:picLocks noChangeAspect="1"/>
          </p:cNvPicPr>
          <p:nvPr/>
        </p:nvPicPr>
        <p:blipFill>
          <a:blip r:embed="rId2"/>
          <a:stretch>
            <a:fillRect/>
          </a:stretch>
        </p:blipFill>
        <p:spPr>
          <a:xfrm>
            <a:off x="2709732" y="1"/>
            <a:ext cx="3858709" cy="5066072"/>
          </a:xfrm>
          <a:prstGeom prst="rect">
            <a:avLst/>
          </a:prstGeom>
        </p:spPr>
      </p:pic>
    </p:spTree>
    <p:extLst>
      <p:ext uri="{BB962C8B-B14F-4D97-AF65-F5344CB8AC3E}">
        <p14:creationId xmlns:p14="http://schemas.microsoft.com/office/powerpoint/2010/main" val="57279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897380" y="254683"/>
            <a:ext cx="5554980" cy="587327"/>
          </a:xfrm>
        </p:spPr>
        <p:txBody>
          <a:bodyPr>
            <a:normAutofit fontScale="90000"/>
          </a:bodyPr>
          <a:lstStyle/>
          <a:p>
            <a:r>
              <a:rPr lang="en-US" dirty="0" err="1"/>
              <a:t>Illumina</a:t>
            </a:r>
            <a:r>
              <a:rPr lang="en-US" dirty="0"/>
              <a:t> Sequencing</a:t>
            </a:r>
          </a:p>
        </p:txBody>
      </p:sp>
      <p:pic>
        <p:nvPicPr>
          <p:cNvPr id="4" name="Picture 3" descr="ilmn-step7-12.jpg"/>
          <p:cNvPicPr>
            <a:picLocks noChangeAspect="1"/>
          </p:cNvPicPr>
          <p:nvPr/>
        </p:nvPicPr>
        <p:blipFill>
          <a:blip r:embed="rId2"/>
          <a:stretch>
            <a:fillRect/>
          </a:stretch>
        </p:blipFill>
        <p:spPr>
          <a:xfrm>
            <a:off x="2735580" y="0"/>
            <a:ext cx="3738998" cy="5059680"/>
          </a:xfrm>
          <a:prstGeom prst="rect">
            <a:avLst/>
          </a:prstGeom>
        </p:spPr>
      </p:pic>
    </p:spTree>
    <p:extLst>
      <p:ext uri="{BB962C8B-B14F-4D97-AF65-F5344CB8AC3E}">
        <p14:creationId xmlns:p14="http://schemas.microsoft.com/office/powerpoint/2010/main" val="3151574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1897380" y="254683"/>
            <a:ext cx="5554980" cy="587327"/>
          </a:xfrm>
        </p:spPr>
        <p:txBody>
          <a:bodyPr>
            <a:normAutofit fontScale="90000"/>
          </a:bodyPr>
          <a:lstStyle/>
          <a:p>
            <a:r>
              <a:rPr lang="en-US" dirty="0" err="1"/>
              <a:t>Illumina</a:t>
            </a:r>
            <a:r>
              <a:rPr lang="en-US" dirty="0"/>
              <a:t> Sequencing</a:t>
            </a:r>
          </a:p>
        </p:txBody>
      </p:sp>
      <p:pic>
        <p:nvPicPr>
          <p:cNvPr id="2" name="Picture 1" descr="IlluminaRaw.jpg"/>
          <p:cNvPicPr>
            <a:picLocks noChangeAspect="1"/>
          </p:cNvPicPr>
          <p:nvPr/>
        </p:nvPicPr>
        <p:blipFill rotWithShape="1">
          <a:blip r:embed="rId2">
            <a:extLst>
              <a:ext uri="{28A0092B-C50C-407E-A947-70E740481C1C}">
                <a14:useLocalDpi xmlns:a14="http://schemas.microsoft.com/office/drawing/2010/main" val="0"/>
              </a:ext>
            </a:extLst>
          </a:blip>
          <a:srcRect l="1407" t="1577" r="962" b="1585"/>
          <a:stretch/>
        </p:blipFill>
        <p:spPr>
          <a:xfrm>
            <a:off x="1130429" y="0"/>
            <a:ext cx="6903394" cy="5143500"/>
          </a:xfrm>
          <a:prstGeom prst="rect">
            <a:avLst/>
          </a:prstGeom>
        </p:spPr>
      </p:pic>
    </p:spTree>
    <p:extLst>
      <p:ext uri="{BB962C8B-B14F-4D97-AF65-F5344CB8AC3E}">
        <p14:creationId xmlns:p14="http://schemas.microsoft.com/office/powerpoint/2010/main" val="32129463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12-11 at 6.58.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0000" y="200632"/>
            <a:ext cx="6858000" cy="4652184"/>
          </a:xfrm>
          <a:prstGeom prst="rect">
            <a:avLst/>
          </a:prstGeom>
        </p:spPr>
      </p:pic>
      <p:grpSp>
        <p:nvGrpSpPr>
          <p:cNvPr id="2" name="Group 1">
            <a:extLst>
              <a:ext uri="{FF2B5EF4-FFF2-40B4-BE49-F238E27FC236}">
                <a16:creationId xmlns:a16="http://schemas.microsoft.com/office/drawing/2014/main" id="{3136CF97-E141-634E-857D-960C0712C22A}"/>
              </a:ext>
            </a:extLst>
          </p:cNvPr>
          <p:cNvGrpSpPr/>
          <p:nvPr/>
        </p:nvGrpSpPr>
        <p:grpSpPr>
          <a:xfrm>
            <a:off x="2783920" y="3107836"/>
            <a:ext cx="1996440" cy="358140"/>
            <a:chOff x="2783920" y="3107836"/>
            <a:chExt cx="1996440" cy="358140"/>
          </a:xfrm>
        </p:grpSpPr>
        <p:sp>
          <p:nvSpPr>
            <p:cNvPr id="6" name="Frame 5"/>
            <p:cNvSpPr/>
            <p:nvPr/>
          </p:nvSpPr>
          <p:spPr>
            <a:xfrm>
              <a:off x="2783920" y="3107836"/>
              <a:ext cx="502920" cy="358140"/>
            </a:xfrm>
            <a:prstGeom prst="frame">
              <a:avLst>
                <a:gd name="adj1" fmla="val 6117"/>
              </a:avLst>
            </a:prstGeom>
            <a:gradFill>
              <a:gsLst>
                <a:gs pos="0">
                  <a:srgbClr val="328000"/>
                </a:gs>
                <a:gs pos="100000">
                  <a:srgbClr val="00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7" name="Frame 6"/>
            <p:cNvSpPr/>
            <p:nvPr/>
          </p:nvSpPr>
          <p:spPr>
            <a:xfrm>
              <a:off x="4277440" y="3107836"/>
              <a:ext cx="502920" cy="358140"/>
            </a:xfrm>
            <a:prstGeom prst="frame">
              <a:avLst>
                <a:gd name="adj1" fmla="val 6117"/>
              </a:avLst>
            </a:prstGeom>
            <a:gradFill>
              <a:gsLst>
                <a:gs pos="0">
                  <a:srgbClr val="328000"/>
                </a:gs>
                <a:gs pos="100000">
                  <a:srgbClr val="00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spTree>
    <p:extLst>
      <p:ext uri="{BB962C8B-B14F-4D97-AF65-F5344CB8AC3E}">
        <p14:creationId xmlns:p14="http://schemas.microsoft.com/office/powerpoint/2010/main" val="41348583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142" y="319678"/>
            <a:ext cx="5925813" cy="4442880"/>
          </a:xfrm>
          <a:prstGeom prst="rect">
            <a:avLst/>
          </a:prstGeom>
        </p:spPr>
      </p:pic>
      <p:pic>
        <p:nvPicPr>
          <p:cNvPr id="3" name="Picture 2">
            <a:extLst>
              <a:ext uri="{FF2B5EF4-FFF2-40B4-BE49-F238E27FC236}">
                <a16:creationId xmlns:a16="http://schemas.microsoft.com/office/drawing/2014/main" id="{26DC52F4-AB24-2D4D-BD66-27C03DAD0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57" y="105611"/>
            <a:ext cx="959123" cy="2637589"/>
          </a:xfrm>
          <a:prstGeom prst="rect">
            <a:avLst/>
          </a:prstGeom>
        </p:spPr>
      </p:pic>
      <p:pic>
        <p:nvPicPr>
          <p:cNvPr id="4" name="Picture 3">
            <a:extLst>
              <a:ext uri="{FF2B5EF4-FFF2-40B4-BE49-F238E27FC236}">
                <a16:creationId xmlns:a16="http://schemas.microsoft.com/office/drawing/2014/main" id="{68694151-BF02-BD41-B8C8-A4E2152AA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3748" y="1504253"/>
            <a:ext cx="1718652" cy="3077907"/>
          </a:xfrm>
          <a:prstGeom prst="rect">
            <a:avLst/>
          </a:prstGeom>
        </p:spPr>
      </p:pic>
    </p:spTree>
    <p:extLst>
      <p:ext uri="{BB962C8B-B14F-4D97-AF65-F5344CB8AC3E}">
        <p14:creationId xmlns:p14="http://schemas.microsoft.com/office/powerpoint/2010/main" val="30646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6557" y="1016902"/>
            <a:ext cx="5974183" cy="1692771"/>
          </a:xfrm>
          <a:prstGeom prst="rect">
            <a:avLst/>
          </a:prstGeom>
          <a:noFill/>
        </p:spPr>
        <p:txBody>
          <a:bodyPr wrap="square" rtlCol="0">
            <a:spAutoFit/>
          </a:bodyPr>
          <a:lstStyle/>
          <a:p>
            <a:r>
              <a:rPr lang="en-US" sz="3200" b="1" dirty="0">
                <a:solidFill>
                  <a:prstClr val="black"/>
                </a:solidFill>
                <a:latin typeface="Century Gothic"/>
                <a:cs typeface="Century Gothic"/>
              </a:rPr>
              <a:t>Overview</a:t>
            </a:r>
          </a:p>
          <a:p>
            <a:pPr marL="800100" lvl="1" indent="-342900">
              <a:buFont typeface="Arial"/>
              <a:buChar char="•"/>
            </a:pPr>
            <a:r>
              <a:rPr lang="en-US" sz="2400" dirty="0">
                <a:solidFill>
                  <a:schemeClr val="tx1">
                    <a:lumMod val="95000"/>
                    <a:lumOff val="5000"/>
                  </a:schemeClr>
                </a:solidFill>
                <a:cs typeface="Century Gothic"/>
              </a:rPr>
              <a:t>Sequencing*</a:t>
            </a:r>
          </a:p>
          <a:p>
            <a:pPr marL="800100" lvl="1" indent="-342900">
              <a:buFont typeface="Arial"/>
              <a:buChar char="•"/>
            </a:pPr>
            <a:r>
              <a:rPr lang="en-US" sz="2400" dirty="0">
                <a:solidFill>
                  <a:schemeClr val="bg1">
                    <a:lumMod val="50000"/>
                  </a:schemeClr>
                </a:solidFill>
                <a:cs typeface="Century Gothic"/>
              </a:rPr>
              <a:t>Assembly</a:t>
            </a:r>
          </a:p>
          <a:p>
            <a:endParaRPr lang="en-US" sz="2400" b="1" dirty="0">
              <a:solidFill>
                <a:prstClr val="black"/>
              </a:solidFill>
              <a:latin typeface="Century Gothic"/>
              <a:cs typeface="Century Gothic"/>
            </a:endParaRPr>
          </a:p>
        </p:txBody>
      </p:sp>
      <p:sp>
        <p:nvSpPr>
          <p:cNvPr id="3" name="TextBox 2">
            <a:extLst>
              <a:ext uri="{FF2B5EF4-FFF2-40B4-BE49-F238E27FC236}">
                <a16:creationId xmlns:a16="http://schemas.microsoft.com/office/drawing/2014/main" id="{567791A3-C837-F846-B95A-EA29B605615A}"/>
              </a:ext>
            </a:extLst>
          </p:cNvPr>
          <p:cNvSpPr txBox="1"/>
          <p:nvPr/>
        </p:nvSpPr>
        <p:spPr>
          <a:xfrm>
            <a:off x="2171088" y="2876437"/>
            <a:ext cx="5564735" cy="646331"/>
          </a:xfrm>
          <a:prstGeom prst="rect">
            <a:avLst/>
          </a:prstGeom>
          <a:noFill/>
        </p:spPr>
        <p:txBody>
          <a:bodyPr wrap="square" rtlCol="0">
            <a:spAutoFit/>
          </a:bodyPr>
          <a:lstStyle/>
          <a:p>
            <a:r>
              <a:rPr lang="en-US" dirty="0">
                <a:solidFill>
                  <a:prstClr val="black"/>
                </a:solidFill>
                <a:cs typeface="Century Gothic"/>
              </a:rPr>
              <a:t>* Determining the </a:t>
            </a:r>
            <a:r>
              <a:rPr lang="en-US" b="1" dirty="0">
                <a:solidFill>
                  <a:prstClr val="black"/>
                </a:solidFill>
                <a:cs typeface="Century Gothic"/>
              </a:rPr>
              <a:t>number</a:t>
            </a:r>
            <a:r>
              <a:rPr lang="en-US" dirty="0">
                <a:solidFill>
                  <a:prstClr val="black"/>
                </a:solidFill>
                <a:cs typeface="Century Gothic"/>
              </a:rPr>
              <a:t>, </a:t>
            </a:r>
            <a:r>
              <a:rPr lang="en-US" b="1" dirty="0">
                <a:solidFill>
                  <a:prstClr val="black"/>
                </a:solidFill>
                <a:cs typeface="Century Gothic"/>
              </a:rPr>
              <a:t>order, and arrangement</a:t>
            </a:r>
            <a:r>
              <a:rPr lang="en-US" dirty="0">
                <a:solidFill>
                  <a:prstClr val="black"/>
                </a:solidFill>
                <a:cs typeface="Century Gothic"/>
              </a:rPr>
              <a:t> of As, Cs, </a:t>
            </a:r>
            <a:r>
              <a:rPr lang="en-US" dirty="0" err="1">
                <a:solidFill>
                  <a:prstClr val="black"/>
                </a:solidFill>
                <a:cs typeface="Century Gothic"/>
              </a:rPr>
              <a:t>Gs</a:t>
            </a:r>
            <a:r>
              <a:rPr lang="en-US" dirty="0">
                <a:solidFill>
                  <a:prstClr val="black"/>
                </a:solidFill>
                <a:cs typeface="Century Gothic"/>
              </a:rPr>
              <a:t>, and </a:t>
            </a:r>
            <a:r>
              <a:rPr lang="en-US" dirty="0" err="1">
                <a:solidFill>
                  <a:prstClr val="black"/>
                </a:solidFill>
                <a:cs typeface="Century Gothic"/>
              </a:rPr>
              <a:t>Ts</a:t>
            </a:r>
            <a:r>
              <a:rPr lang="en-US" dirty="0">
                <a:solidFill>
                  <a:prstClr val="black"/>
                </a:solidFill>
                <a:cs typeface="Century Gothic"/>
              </a:rPr>
              <a:t> that comprise a piece of DNA</a:t>
            </a:r>
          </a:p>
        </p:txBody>
      </p:sp>
    </p:spTree>
    <p:extLst>
      <p:ext uri="{BB962C8B-B14F-4D97-AF65-F5344CB8AC3E}">
        <p14:creationId xmlns:p14="http://schemas.microsoft.com/office/powerpoint/2010/main" val="83033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94840" y="300403"/>
            <a:ext cx="5554980" cy="587327"/>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300" dirty="0"/>
              <a:t>Next-Gen Sequencing</a:t>
            </a:r>
          </a:p>
        </p:txBody>
      </p:sp>
      <p:sp>
        <p:nvSpPr>
          <p:cNvPr id="7" name="TextBox 6"/>
          <p:cNvSpPr txBox="1"/>
          <p:nvPr/>
        </p:nvSpPr>
        <p:spPr>
          <a:xfrm>
            <a:off x="2102677" y="1017270"/>
            <a:ext cx="5139305" cy="1033616"/>
          </a:xfrm>
          <a:prstGeom prst="rect">
            <a:avLst/>
          </a:prstGeom>
          <a:noFill/>
        </p:spPr>
        <p:txBody>
          <a:bodyPr wrap="square" rtlCol="0">
            <a:spAutoFit/>
          </a:bodyPr>
          <a:lstStyle/>
          <a:p>
            <a:pPr>
              <a:spcAft>
                <a:spcPts val="450"/>
              </a:spcAft>
            </a:pPr>
            <a:r>
              <a:rPr lang="en-US" sz="2100" dirty="0">
                <a:solidFill>
                  <a:prstClr val="black"/>
                </a:solidFill>
                <a:cs typeface="Myriad Pro"/>
              </a:rPr>
              <a:t>Take home message: </a:t>
            </a:r>
            <a:r>
              <a:rPr lang="en-US" sz="2100" b="1" dirty="0">
                <a:solidFill>
                  <a:prstClr val="black"/>
                </a:solidFill>
                <a:cs typeface="Myriad Pro"/>
              </a:rPr>
              <a:t>Massively Parallel</a:t>
            </a:r>
          </a:p>
          <a:p>
            <a:pPr>
              <a:spcAft>
                <a:spcPts val="450"/>
              </a:spcAft>
            </a:pPr>
            <a:r>
              <a:rPr lang="en-US" dirty="0">
                <a:solidFill>
                  <a:prstClr val="black"/>
                </a:solidFill>
                <a:cs typeface="Myriad Pro"/>
              </a:rPr>
              <a:t>We’re talking millions or billions of concurrent reads, but without separate tubes</a:t>
            </a:r>
          </a:p>
        </p:txBody>
      </p:sp>
    </p:spTree>
    <p:extLst>
      <p:ext uri="{BB962C8B-B14F-4D97-AF65-F5344CB8AC3E}">
        <p14:creationId xmlns:p14="http://schemas.microsoft.com/office/powerpoint/2010/main" val="32613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94024" y="618969"/>
            <a:ext cx="5974183" cy="2062103"/>
          </a:xfrm>
          <a:prstGeom prst="rect">
            <a:avLst/>
          </a:prstGeom>
          <a:noFill/>
        </p:spPr>
        <p:txBody>
          <a:bodyPr wrap="square" rtlCol="0">
            <a:spAutoFit/>
          </a:bodyPr>
          <a:lstStyle/>
          <a:p>
            <a:r>
              <a:rPr lang="en-US" sz="3200" b="1" dirty="0">
                <a:solidFill>
                  <a:prstClr val="black"/>
                </a:solidFill>
                <a:latin typeface="Century Gothic"/>
                <a:cs typeface="Century Gothic"/>
              </a:rPr>
              <a:t>Overview</a:t>
            </a:r>
          </a:p>
          <a:p>
            <a:pPr marL="800100" lvl="1" indent="-342900">
              <a:buFont typeface="Arial"/>
              <a:buChar char="•"/>
            </a:pPr>
            <a:endParaRPr lang="en-US" sz="2400" dirty="0">
              <a:solidFill>
                <a:schemeClr val="bg1">
                  <a:lumMod val="50000"/>
                </a:schemeClr>
              </a:solidFill>
              <a:cs typeface="Century Gothic"/>
            </a:endParaRPr>
          </a:p>
          <a:p>
            <a:pPr marL="800100" lvl="1" indent="-342900">
              <a:buFont typeface="Arial"/>
              <a:buChar char="•"/>
            </a:pPr>
            <a:r>
              <a:rPr lang="en-US" sz="2400" dirty="0">
                <a:solidFill>
                  <a:schemeClr val="bg1">
                    <a:lumMod val="50000"/>
                  </a:schemeClr>
                </a:solidFill>
                <a:cs typeface="Century Gothic"/>
              </a:rPr>
              <a:t>Sequencing</a:t>
            </a:r>
          </a:p>
          <a:p>
            <a:pPr marL="800100" lvl="1" indent="-342900">
              <a:buFont typeface="Arial"/>
              <a:buChar char="•"/>
            </a:pPr>
            <a:r>
              <a:rPr lang="en-US" sz="2400" dirty="0">
                <a:solidFill>
                  <a:prstClr val="black"/>
                </a:solidFill>
                <a:cs typeface="Century Gothic"/>
              </a:rPr>
              <a:t>Assembly</a:t>
            </a:r>
            <a:endParaRPr lang="en-US" sz="2400" dirty="0">
              <a:solidFill>
                <a:schemeClr val="bg1">
                  <a:lumMod val="50000"/>
                </a:schemeClr>
              </a:solidFill>
              <a:cs typeface="Century Gothic"/>
            </a:endParaRPr>
          </a:p>
          <a:p>
            <a:pPr marL="342900" indent="-342900">
              <a:buFont typeface="Arial"/>
              <a:buChar char="•"/>
            </a:pPr>
            <a:endParaRPr lang="en-US" sz="2400" b="1" dirty="0">
              <a:solidFill>
                <a:prstClr val="black"/>
              </a:solidFill>
              <a:latin typeface="Century Gothic"/>
              <a:cs typeface="Century Gothic"/>
            </a:endParaRPr>
          </a:p>
        </p:txBody>
      </p:sp>
    </p:spTree>
    <p:extLst>
      <p:ext uri="{BB962C8B-B14F-4D97-AF65-F5344CB8AC3E}">
        <p14:creationId xmlns:p14="http://schemas.microsoft.com/office/powerpoint/2010/main" val="1232438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62007182"/>
              </p:ext>
            </p:extLst>
          </p:nvPr>
        </p:nvGraphicFramePr>
        <p:xfrm>
          <a:off x="3684270" y="435050"/>
          <a:ext cx="3048000" cy="2946828"/>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tblGrid>
              <a:tr h="491138">
                <a:tc>
                  <a:txBody>
                    <a:bodyPr/>
                    <a:lstStyle/>
                    <a:p>
                      <a:pPr algn="ctr"/>
                      <a:r>
                        <a:rPr lang="en-US" sz="1400" dirty="0"/>
                        <a:t>Method</a:t>
                      </a:r>
                    </a:p>
                  </a:txBody>
                  <a:tcPr marL="68580" marR="68580" marT="34290" marB="34290" anchor="ctr"/>
                </a:tc>
                <a:tc>
                  <a:txBody>
                    <a:bodyPr/>
                    <a:lstStyle/>
                    <a:p>
                      <a:pPr algn="ctr"/>
                      <a:r>
                        <a:rPr lang="en-US" sz="1400" dirty="0"/>
                        <a:t>Read Length</a:t>
                      </a:r>
                    </a:p>
                  </a:txBody>
                  <a:tcPr marL="68580" marR="68580" marT="34290" marB="34290" anchor="ctr"/>
                </a:tc>
                <a:extLst>
                  <a:ext uri="{0D108BD9-81ED-4DB2-BD59-A6C34878D82A}">
                    <a16:rowId xmlns:a16="http://schemas.microsoft.com/office/drawing/2014/main" val="10000"/>
                  </a:ext>
                </a:extLst>
              </a:tr>
              <a:tr h="491138">
                <a:tc>
                  <a:txBody>
                    <a:bodyPr/>
                    <a:lstStyle/>
                    <a:p>
                      <a:pPr algn="ctr"/>
                      <a:r>
                        <a:rPr lang="en-US" sz="1400" b="1" dirty="0"/>
                        <a:t>Sanger</a:t>
                      </a:r>
                      <a:endParaRPr lang="en-US" sz="1400" b="0" dirty="0"/>
                    </a:p>
                  </a:txBody>
                  <a:tcPr marL="68580" marR="68580" marT="34290" marB="34290" anchor="ctr"/>
                </a:tc>
                <a:tc>
                  <a:txBody>
                    <a:bodyPr/>
                    <a:lstStyle/>
                    <a:p>
                      <a:pPr algn="ctr"/>
                      <a:r>
                        <a:rPr lang="en-US" sz="1400" dirty="0"/>
                        <a:t>600-1000 bp</a:t>
                      </a:r>
                    </a:p>
                  </a:txBody>
                  <a:tcPr marL="68580" marR="68580" marT="34290" marB="34290" anchor="ctr"/>
                </a:tc>
                <a:extLst>
                  <a:ext uri="{0D108BD9-81ED-4DB2-BD59-A6C34878D82A}">
                    <a16:rowId xmlns:a16="http://schemas.microsoft.com/office/drawing/2014/main" val="10001"/>
                  </a:ext>
                </a:extLst>
              </a:tr>
              <a:tr h="491138">
                <a:tc>
                  <a:txBody>
                    <a:bodyPr/>
                    <a:lstStyle/>
                    <a:p>
                      <a:pPr algn="ctr"/>
                      <a:r>
                        <a:rPr lang="en-US" sz="1400" b="1" dirty="0"/>
                        <a:t>454</a:t>
                      </a:r>
                    </a:p>
                  </a:txBody>
                  <a:tcPr marL="68580" marR="68580" marT="34290" marB="34290" anchor="ctr"/>
                </a:tc>
                <a:tc>
                  <a:txBody>
                    <a:bodyPr/>
                    <a:lstStyle/>
                    <a:p>
                      <a:pPr algn="ctr"/>
                      <a:r>
                        <a:rPr lang="en-US" sz="1400" dirty="0"/>
                        <a:t>400-800 bp</a:t>
                      </a:r>
                    </a:p>
                  </a:txBody>
                  <a:tcPr marL="68580" marR="68580" marT="34290" marB="34290" anchor="ctr"/>
                </a:tc>
                <a:extLst>
                  <a:ext uri="{0D108BD9-81ED-4DB2-BD59-A6C34878D82A}">
                    <a16:rowId xmlns:a16="http://schemas.microsoft.com/office/drawing/2014/main" val="10002"/>
                  </a:ext>
                </a:extLst>
              </a:tr>
              <a:tr h="491138">
                <a:tc>
                  <a:txBody>
                    <a:bodyPr/>
                    <a:lstStyle/>
                    <a:p>
                      <a:pPr algn="ctr"/>
                      <a:r>
                        <a:rPr lang="en-US" sz="1400" b="1" dirty="0" err="1"/>
                        <a:t>Illumina</a:t>
                      </a:r>
                      <a:endParaRPr lang="en-US" sz="1400" b="1" dirty="0"/>
                    </a:p>
                  </a:txBody>
                  <a:tcPr marL="68580" marR="68580" marT="34290" marB="34290" anchor="ctr"/>
                </a:tc>
                <a:tc>
                  <a:txBody>
                    <a:bodyPr/>
                    <a:lstStyle/>
                    <a:p>
                      <a:pPr algn="ctr"/>
                      <a:r>
                        <a:rPr lang="en-US" sz="1400" dirty="0"/>
                        <a:t>75-300 bp</a:t>
                      </a:r>
                    </a:p>
                  </a:txBody>
                  <a:tcPr marL="68580" marR="68580" marT="34290" marB="34290" anchor="ctr"/>
                </a:tc>
                <a:extLst>
                  <a:ext uri="{0D108BD9-81ED-4DB2-BD59-A6C34878D82A}">
                    <a16:rowId xmlns:a16="http://schemas.microsoft.com/office/drawing/2014/main" val="10003"/>
                  </a:ext>
                </a:extLst>
              </a:tr>
              <a:tr h="491138">
                <a:tc>
                  <a:txBody>
                    <a:bodyPr/>
                    <a:lstStyle/>
                    <a:p>
                      <a:pPr algn="ctr"/>
                      <a:r>
                        <a:rPr lang="en-US" sz="1400" b="1" dirty="0"/>
                        <a:t>Ion Torrent</a:t>
                      </a:r>
                    </a:p>
                  </a:txBody>
                  <a:tcPr marL="68580" marR="68580" marT="34290" marB="34290" anchor="ctr"/>
                </a:tc>
                <a:tc>
                  <a:txBody>
                    <a:bodyPr/>
                    <a:lstStyle/>
                    <a:p>
                      <a:pPr algn="ctr"/>
                      <a:r>
                        <a:rPr lang="en-US" sz="1400" dirty="0"/>
                        <a:t>~200 bp</a:t>
                      </a:r>
                    </a:p>
                  </a:txBody>
                  <a:tcPr marL="68580" marR="68580" marT="34290" marB="34290" anchor="ctr"/>
                </a:tc>
                <a:extLst>
                  <a:ext uri="{0D108BD9-81ED-4DB2-BD59-A6C34878D82A}">
                    <a16:rowId xmlns:a16="http://schemas.microsoft.com/office/drawing/2014/main" val="10004"/>
                  </a:ext>
                </a:extLst>
              </a:tr>
              <a:tr h="491138">
                <a:tc>
                  <a:txBody>
                    <a:bodyPr/>
                    <a:lstStyle/>
                    <a:p>
                      <a:pPr algn="ctr"/>
                      <a:r>
                        <a:rPr lang="en-US" sz="1400" b="1" dirty="0"/>
                        <a:t>PacBio/Nanopore</a:t>
                      </a:r>
                    </a:p>
                  </a:txBody>
                  <a:tcPr marL="68580" marR="68580" marT="34290" marB="34290" anchor="ctr"/>
                </a:tc>
                <a:tc>
                  <a:txBody>
                    <a:bodyPr/>
                    <a:lstStyle/>
                    <a:p>
                      <a:pPr algn="ctr"/>
                      <a:r>
                        <a:rPr lang="en-US" sz="1400" dirty="0"/>
                        <a:t>~10,000 bp</a:t>
                      </a:r>
                    </a:p>
                  </a:txBody>
                  <a:tcPr marL="68580" marR="68580" marT="34290" marB="34290" anchor="ctr"/>
                </a:tc>
                <a:extLst>
                  <a:ext uri="{0D108BD9-81ED-4DB2-BD59-A6C34878D82A}">
                    <a16:rowId xmlns:a16="http://schemas.microsoft.com/office/drawing/2014/main" val="10005"/>
                  </a:ext>
                </a:extLst>
              </a:tr>
            </a:tbl>
          </a:graphicData>
        </a:graphic>
      </p:graphicFrame>
      <p:sp>
        <p:nvSpPr>
          <p:cNvPr id="4" name="TextBox 3"/>
          <p:cNvSpPr txBox="1"/>
          <p:nvPr/>
        </p:nvSpPr>
        <p:spPr>
          <a:xfrm>
            <a:off x="2600857" y="3485444"/>
            <a:ext cx="5278223" cy="1200329"/>
          </a:xfrm>
          <a:prstGeom prst="rect">
            <a:avLst/>
          </a:prstGeom>
          <a:noFill/>
        </p:spPr>
        <p:txBody>
          <a:bodyPr wrap="square" rtlCol="0">
            <a:spAutoFit/>
          </a:bodyPr>
          <a:lstStyle/>
          <a:p>
            <a:r>
              <a:rPr lang="en-US" b="1" dirty="0">
                <a:solidFill>
                  <a:prstClr val="black"/>
                </a:solidFill>
                <a:latin typeface="Century Gothic"/>
                <a:cs typeface="Century Gothic"/>
              </a:rPr>
              <a:t>But…</a:t>
            </a:r>
          </a:p>
          <a:p>
            <a:pPr marL="342900" indent="-342900">
              <a:buFont typeface="Arial"/>
              <a:buChar char="•"/>
            </a:pPr>
            <a:r>
              <a:rPr lang="en-US" dirty="0">
                <a:solidFill>
                  <a:prstClr val="black"/>
                </a:solidFill>
                <a:cs typeface="Century Gothic"/>
              </a:rPr>
              <a:t>Phage Genome: ~5,000 to ~500,000 bp</a:t>
            </a:r>
          </a:p>
          <a:p>
            <a:pPr marL="342900" indent="-342900">
              <a:buFont typeface="Arial"/>
              <a:buChar char="•"/>
            </a:pPr>
            <a:r>
              <a:rPr lang="en-US" dirty="0">
                <a:solidFill>
                  <a:prstClr val="black"/>
                </a:solidFill>
                <a:cs typeface="Century Gothic"/>
              </a:rPr>
              <a:t>Bacteria: Several million bp</a:t>
            </a:r>
          </a:p>
          <a:p>
            <a:pPr marL="342900" indent="-342900">
              <a:buFont typeface="Arial"/>
              <a:buChar char="•"/>
            </a:pPr>
            <a:r>
              <a:rPr lang="en-US" dirty="0">
                <a:solidFill>
                  <a:prstClr val="black"/>
                </a:solidFill>
                <a:cs typeface="Century Gothic"/>
              </a:rPr>
              <a:t>Human: 3 billion bp</a:t>
            </a:r>
          </a:p>
        </p:txBody>
      </p:sp>
    </p:spTree>
    <p:extLst>
      <p:ext uri="{BB962C8B-B14F-4D97-AF65-F5344CB8AC3E}">
        <p14:creationId xmlns:p14="http://schemas.microsoft.com/office/powerpoint/2010/main" val="73441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ssolv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ssolv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ssolv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Subtitle 2"/>
          <p:cNvSpPr txBox="1">
            <a:spLocks/>
          </p:cNvSpPr>
          <p:nvPr/>
        </p:nvSpPr>
        <p:spPr>
          <a:xfrm>
            <a:off x="2209182" y="1289150"/>
            <a:ext cx="5554980" cy="971550"/>
          </a:xfrm>
          <a:prstGeom prst="rect">
            <a:avLst/>
          </a:prstGeom>
        </p:spPr>
        <p:txBody>
          <a:bodyPr tIns="0">
            <a:normAutofit/>
          </a:bodyPr>
          <a:lstStyle/>
          <a:p>
            <a:pPr marL="20574" defTabSz="685800">
              <a:spcBef>
                <a:spcPts val="450"/>
              </a:spcBef>
              <a:buClr>
                <a:srgbClr val="3891A7"/>
              </a:buClr>
              <a:buSzPct val="80000"/>
              <a:defRPr/>
            </a:pPr>
            <a:endParaRPr lang="en-US" sz="1950" dirty="0">
              <a:solidFill>
                <a:srgbClr val="0000FF"/>
              </a:solidFill>
              <a:latin typeface="Gill Sans MT"/>
            </a:endParaRPr>
          </a:p>
        </p:txBody>
      </p:sp>
      <p:sp>
        <p:nvSpPr>
          <p:cNvPr id="15" name="Subtitle 2"/>
          <p:cNvSpPr txBox="1">
            <a:spLocks/>
          </p:cNvSpPr>
          <p:nvPr/>
        </p:nvSpPr>
        <p:spPr>
          <a:xfrm>
            <a:off x="2217420" y="1289150"/>
            <a:ext cx="5554980" cy="971550"/>
          </a:xfrm>
          <a:prstGeom prst="rect">
            <a:avLst/>
          </a:prstGeom>
        </p:spPr>
        <p:txBody>
          <a:bodyPr tIns="0">
            <a:normAutofit/>
          </a:bodyPr>
          <a:lstStyle/>
          <a:p>
            <a:pPr marL="20574" defTabSz="685800">
              <a:spcBef>
                <a:spcPts val="450"/>
              </a:spcBef>
              <a:buClr>
                <a:srgbClr val="3891A7"/>
              </a:buClr>
              <a:buSzPct val="80000"/>
              <a:defRPr/>
            </a:pPr>
            <a:endParaRPr lang="en-US" sz="1350" dirty="0">
              <a:solidFill>
                <a:srgbClr val="0000FF"/>
              </a:solidFill>
              <a:latin typeface="Gill Sans MT"/>
            </a:endParaRPr>
          </a:p>
        </p:txBody>
      </p:sp>
      <p:sp>
        <p:nvSpPr>
          <p:cNvPr id="8" name="Subtitle 2"/>
          <p:cNvSpPr txBox="1">
            <a:spLocks/>
          </p:cNvSpPr>
          <p:nvPr/>
        </p:nvSpPr>
        <p:spPr>
          <a:xfrm>
            <a:off x="3829050" y="1371600"/>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ATTGTTCCCACAGACCG</a:t>
            </a:r>
          </a:p>
        </p:txBody>
      </p:sp>
      <p:sp>
        <p:nvSpPr>
          <p:cNvPr id="9" name="Subtitle 2"/>
          <p:cNvSpPr txBox="1">
            <a:spLocks/>
          </p:cNvSpPr>
          <p:nvPr/>
        </p:nvSpPr>
        <p:spPr>
          <a:xfrm>
            <a:off x="3074280" y="1500188"/>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CGGCGAAGCATTGTTCC</a:t>
            </a:r>
          </a:p>
        </p:txBody>
      </p:sp>
      <p:sp>
        <p:nvSpPr>
          <p:cNvPr id="10" name="Subtitle 2"/>
          <p:cNvSpPr txBox="1">
            <a:spLocks/>
          </p:cNvSpPr>
          <p:nvPr/>
        </p:nvSpPr>
        <p:spPr>
          <a:xfrm>
            <a:off x="4927152" y="1500188"/>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ACCGTGTTTTCCGACCG</a:t>
            </a:r>
          </a:p>
        </p:txBody>
      </p:sp>
      <p:sp>
        <p:nvSpPr>
          <p:cNvPr id="11" name="Subtitle 2"/>
          <p:cNvSpPr txBox="1">
            <a:spLocks/>
          </p:cNvSpPr>
          <p:nvPr/>
        </p:nvSpPr>
        <p:spPr>
          <a:xfrm>
            <a:off x="5522376" y="1628775"/>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TTTCCGACCGAAATGGC</a:t>
            </a:r>
          </a:p>
        </p:txBody>
      </p:sp>
      <p:sp>
        <p:nvSpPr>
          <p:cNvPr id="12" name="Subtitle 2"/>
          <p:cNvSpPr txBox="1">
            <a:spLocks/>
          </p:cNvSpPr>
          <p:nvPr/>
        </p:nvSpPr>
        <p:spPr>
          <a:xfrm>
            <a:off x="3920490" y="1628775"/>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TTGTTCCCACAGACCGTG</a:t>
            </a:r>
          </a:p>
        </p:txBody>
      </p:sp>
      <p:sp>
        <p:nvSpPr>
          <p:cNvPr id="13" name="Subtitle 2"/>
          <p:cNvSpPr txBox="1">
            <a:spLocks/>
          </p:cNvSpPr>
          <p:nvPr/>
        </p:nvSpPr>
        <p:spPr>
          <a:xfrm>
            <a:off x="2228070" y="1628775"/>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a:t>
            </a:r>
            <a:r>
              <a:rPr lang="en-US" sz="1200" cap="all" dirty="0">
                <a:solidFill>
                  <a:srgbClr val="FF0000"/>
                </a:solidFill>
                <a:latin typeface="Courier"/>
              </a:rPr>
              <a:t>G</a:t>
            </a:r>
            <a:r>
              <a:rPr lang="en-US" sz="1200" cap="all" dirty="0">
                <a:solidFill>
                  <a:srgbClr val="0000FF"/>
                </a:solidFill>
                <a:latin typeface="Courier"/>
              </a:rPr>
              <a:t>CTCGATGCCGGCGAAG</a:t>
            </a:r>
          </a:p>
        </p:txBody>
      </p:sp>
      <p:sp>
        <p:nvSpPr>
          <p:cNvPr id="14" name="Subtitle 2"/>
          <p:cNvSpPr txBox="1">
            <a:spLocks/>
          </p:cNvSpPr>
          <p:nvPr/>
        </p:nvSpPr>
        <p:spPr>
          <a:xfrm>
            <a:off x="2735520" y="1757363"/>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ATGCCGGCGAAGCATTGT</a:t>
            </a:r>
          </a:p>
        </p:txBody>
      </p:sp>
      <p:sp>
        <p:nvSpPr>
          <p:cNvPr id="16" name="Subtitle 2"/>
          <p:cNvSpPr txBox="1">
            <a:spLocks/>
          </p:cNvSpPr>
          <p:nvPr/>
        </p:nvSpPr>
        <p:spPr>
          <a:xfrm>
            <a:off x="1649321" y="1885950"/>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TAATGCGACCTCGATGCC</a:t>
            </a:r>
          </a:p>
        </p:txBody>
      </p:sp>
      <p:sp>
        <p:nvSpPr>
          <p:cNvPr id="19" name="Subtitle 2"/>
          <p:cNvSpPr txBox="1">
            <a:spLocks/>
          </p:cNvSpPr>
          <p:nvPr/>
        </p:nvSpPr>
        <p:spPr>
          <a:xfrm>
            <a:off x="4596630" y="1757363"/>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ACAGACCGTGTTT</a:t>
            </a:r>
            <a:r>
              <a:rPr lang="en-US" sz="1200" cap="all" dirty="0">
                <a:solidFill>
                  <a:srgbClr val="FF0000"/>
                </a:solidFill>
                <a:latin typeface="Courier"/>
              </a:rPr>
              <a:t>C</a:t>
            </a:r>
            <a:r>
              <a:rPr lang="en-US" sz="1200" cap="all" dirty="0">
                <a:solidFill>
                  <a:srgbClr val="0000FF"/>
                </a:solidFill>
                <a:latin typeface="Courier"/>
              </a:rPr>
              <a:t>CCGA</a:t>
            </a:r>
          </a:p>
        </p:txBody>
      </p:sp>
      <p:sp>
        <p:nvSpPr>
          <p:cNvPr id="20" name="Subtitle 2"/>
          <p:cNvSpPr txBox="1">
            <a:spLocks/>
          </p:cNvSpPr>
          <p:nvPr/>
        </p:nvSpPr>
        <p:spPr>
          <a:xfrm>
            <a:off x="3492576" y="1885950"/>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AAGCATTGTTCCCACAG</a:t>
            </a:r>
          </a:p>
        </p:txBody>
      </p:sp>
      <p:sp>
        <p:nvSpPr>
          <p:cNvPr id="21" name="Subtitle 2"/>
          <p:cNvSpPr txBox="1">
            <a:spLocks/>
          </p:cNvSpPr>
          <p:nvPr/>
        </p:nvSpPr>
        <p:spPr>
          <a:xfrm>
            <a:off x="5272770" y="1885950"/>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TGTTTTCCGACCGAAAT</a:t>
            </a:r>
          </a:p>
        </p:txBody>
      </p:sp>
      <p:sp>
        <p:nvSpPr>
          <p:cNvPr id="22" name="Subtitle 2"/>
          <p:cNvSpPr txBox="1">
            <a:spLocks/>
          </p:cNvSpPr>
          <p:nvPr/>
        </p:nvSpPr>
        <p:spPr>
          <a:xfrm>
            <a:off x="5778840" y="2014538"/>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CCGACCGAAATGGCTCC</a:t>
            </a:r>
          </a:p>
        </p:txBody>
      </p:sp>
      <p:sp>
        <p:nvSpPr>
          <p:cNvPr id="23" name="Subtitle 2"/>
          <p:cNvSpPr txBox="1">
            <a:spLocks/>
          </p:cNvSpPr>
          <p:nvPr/>
        </p:nvSpPr>
        <p:spPr>
          <a:xfrm>
            <a:off x="2824674" y="2009394"/>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TGCCGGCGAAGC</a:t>
            </a:r>
            <a:r>
              <a:rPr lang="en-US" sz="1200" cap="all" dirty="0">
                <a:solidFill>
                  <a:srgbClr val="FF0000"/>
                </a:solidFill>
                <a:latin typeface="Courier"/>
              </a:rPr>
              <a:t>C</a:t>
            </a:r>
            <a:r>
              <a:rPr lang="en-US" sz="1200" cap="all" dirty="0">
                <a:solidFill>
                  <a:srgbClr val="0000FF"/>
                </a:solidFill>
                <a:latin typeface="Courier"/>
              </a:rPr>
              <a:t>TTGT</a:t>
            </a:r>
          </a:p>
        </p:txBody>
      </p:sp>
      <p:sp>
        <p:nvSpPr>
          <p:cNvPr id="26" name="TextBox 25"/>
          <p:cNvSpPr txBox="1"/>
          <p:nvPr/>
        </p:nvSpPr>
        <p:spPr>
          <a:xfrm>
            <a:off x="519590" y="232244"/>
            <a:ext cx="5109380" cy="461665"/>
          </a:xfrm>
          <a:prstGeom prst="rect">
            <a:avLst/>
          </a:prstGeom>
          <a:noFill/>
        </p:spPr>
        <p:txBody>
          <a:bodyPr wrap="square" rtlCol="0">
            <a:spAutoFit/>
          </a:bodyPr>
          <a:lstStyle/>
          <a:p>
            <a:r>
              <a:rPr lang="en-US" sz="2400" b="1" dirty="0">
                <a:solidFill>
                  <a:prstClr val="black"/>
                </a:solidFill>
                <a:latin typeface="Century Gothic"/>
                <a:cs typeface="Century Gothic"/>
              </a:rPr>
              <a:t>Assembly</a:t>
            </a:r>
          </a:p>
        </p:txBody>
      </p:sp>
      <p:grpSp>
        <p:nvGrpSpPr>
          <p:cNvPr id="5" name="Group 4"/>
          <p:cNvGrpSpPr/>
          <p:nvPr/>
        </p:nvGrpSpPr>
        <p:grpSpPr>
          <a:xfrm>
            <a:off x="3895776" y="992309"/>
            <a:ext cx="1508862" cy="351859"/>
            <a:chOff x="3684016" y="1359654"/>
            <a:chExt cx="2097024" cy="469145"/>
          </a:xfrm>
        </p:grpSpPr>
        <p:sp>
          <p:nvSpPr>
            <p:cNvPr id="24" name="Left Bracket 23"/>
            <p:cNvSpPr/>
            <p:nvPr/>
          </p:nvSpPr>
          <p:spPr>
            <a:xfrm rot="5400000">
              <a:off x="4677561" y="725321"/>
              <a:ext cx="109933" cy="2097024"/>
            </a:xfrm>
            <a:prstGeom prst="leftBracket">
              <a:avLst>
                <a:gd name="adj" fmla="val 38333"/>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a:lstStyle/>
            <a:p>
              <a:endParaRPr lang="en-US" sz="1350"/>
            </a:p>
          </p:txBody>
        </p:sp>
        <p:sp>
          <p:nvSpPr>
            <p:cNvPr id="4" name="TextBox 3"/>
            <p:cNvSpPr txBox="1"/>
            <p:nvPr/>
          </p:nvSpPr>
          <p:spPr>
            <a:xfrm>
              <a:off x="4351528" y="1359654"/>
              <a:ext cx="776281" cy="400109"/>
            </a:xfrm>
            <a:prstGeom prst="rect">
              <a:avLst/>
            </a:prstGeom>
            <a:noFill/>
          </p:spPr>
          <p:txBody>
            <a:bodyPr wrap="none" rtlCol="0">
              <a:spAutoFit/>
            </a:bodyPr>
            <a:lstStyle/>
            <a:p>
              <a:r>
                <a:rPr lang="en-US" sz="1350" dirty="0">
                  <a:solidFill>
                    <a:schemeClr val="tx1">
                      <a:lumMod val="75000"/>
                      <a:lumOff val="25000"/>
                    </a:schemeClr>
                  </a:solidFill>
                </a:rPr>
                <a:t>17 bp</a:t>
              </a:r>
            </a:p>
          </p:txBody>
        </p:sp>
      </p:grpSp>
      <p:grpSp>
        <p:nvGrpSpPr>
          <p:cNvPr id="6" name="Group 5"/>
          <p:cNvGrpSpPr/>
          <p:nvPr/>
        </p:nvGrpSpPr>
        <p:grpSpPr>
          <a:xfrm>
            <a:off x="1729946" y="2235134"/>
            <a:ext cx="5618205" cy="389230"/>
            <a:chOff x="521208" y="3028950"/>
            <a:chExt cx="8104632" cy="518973"/>
          </a:xfrm>
        </p:grpSpPr>
        <p:sp>
          <p:nvSpPr>
            <p:cNvPr id="29" name="TextBox 28"/>
            <p:cNvSpPr txBox="1"/>
            <p:nvPr/>
          </p:nvSpPr>
          <p:spPr>
            <a:xfrm>
              <a:off x="4351528" y="3147814"/>
              <a:ext cx="776281" cy="400109"/>
            </a:xfrm>
            <a:prstGeom prst="rect">
              <a:avLst/>
            </a:prstGeom>
            <a:noFill/>
          </p:spPr>
          <p:txBody>
            <a:bodyPr wrap="none" rtlCol="0">
              <a:spAutoFit/>
            </a:bodyPr>
            <a:lstStyle/>
            <a:p>
              <a:r>
                <a:rPr lang="en-US" sz="1350" dirty="0">
                  <a:solidFill>
                    <a:schemeClr val="tx1">
                      <a:lumMod val="75000"/>
                      <a:lumOff val="25000"/>
                    </a:schemeClr>
                  </a:solidFill>
                </a:rPr>
                <a:t>66 bp</a:t>
              </a:r>
            </a:p>
          </p:txBody>
        </p:sp>
        <p:sp>
          <p:nvSpPr>
            <p:cNvPr id="30" name="Left Bracket 29"/>
            <p:cNvSpPr/>
            <p:nvPr/>
          </p:nvSpPr>
          <p:spPr>
            <a:xfrm rot="16200000">
              <a:off x="4513199" y="-963041"/>
              <a:ext cx="120650" cy="8104632"/>
            </a:xfrm>
            <a:prstGeom prst="leftBracket">
              <a:avLst>
                <a:gd name="adj" fmla="val 61666"/>
              </a:avLst>
            </a:prstGeom>
            <a:ln>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a:lstStyle/>
            <a:p>
              <a:endParaRPr lang="en-US" sz="1350"/>
            </a:p>
          </p:txBody>
        </p:sp>
      </p:grpSp>
    </p:spTree>
    <p:extLst>
      <p:ext uri="{BB962C8B-B14F-4D97-AF65-F5344CB8AC3E}">
        <p14:creationId xmlns:p14="http://schemas.microsoft.com/office/powerpoint/2010/main" val="331567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accel="50000" decel="5000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000" fill="hold"/>
                                        <p:tgtEl>
                                          <p:spTgt spid="9"/>
                                        </p:tgtEl>
                                        <p:attrNameLst>
                                          <p:attrName>ppt_x</p:attrName>
                                        </p:attrNameLst>
                                      </p:cBhvr>
                                      <p:tavLst>
                                        <p:tav tm="0">
                                          <p:val>
                                            <p:strVal val="#ppt_x"/>
                                          </p:val>
                                        </p:tav>
                                        <p:tav tm="100000">
                                          <p:val>
                                            <p:strVal val="#ppt_x"/>
                                          </p:val>
                                        </p:tav>
                                      </p:tavLst>
                                    </p:anim>
                                    <p:anim calcmode="lin" valueType="num">
                                      <p:cBhvr additive="base">
                                        <p:cTn id="17"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accel="50000" decel="5000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000" fill="hold"/>
                                        <p:tgtEl>
                                          <p:spTgt spid="10"/>
                                        </p:tgtEl>
                                        <p:attrNameLst>
                                          <p:attrName>ppt_x</p:attrName>
                                        </p:attrNameLst>
                                      </p:cBhvr>
                                      <p:tavLst>
                                        <p:tav tm="0">
                                          <p:val>
                                            <p:strVal val="#ppt_x"/>
                                          </p:val>
                                        </p:tav>
                                        <p:tav tm="100000">
                                          <p:val>
                                            <p:strVal val="#ppt_x"/>
                                          </p:val>
                                        </p:tav>
                                      </p:tavLst>
                                    </p:anim>
                                    <p:anim calcmode="lin" valueType="num">
                                      <p:cBhvr additive="base">
                                        <p:cTn id="23" dur="20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2000" fill="hold"/>
                                        <p:tgtEl>
                                          <p:spTgt spid="11"/>
                                        </p:tgtEl>
                                        <p:attrNameLst>
                                          <p:attrName>ppt_x</p:attrName>
                                        </p:attrNameLst>
                                      </p:cBhvr>
                                      <p:tavLst>
                                        <p:tav tm="0">
                                          <p:val>
                                            <p:strVal val="#ppt_x"/>
                                          </p:val>
                                        </p:tav>
                                        <p:tav tm="100000">
                                          <p:val>
                                            <p:strVal val="#ppt_x"/>
                                          </p:val>
                                        </p:tav>
                                      </p:tavLst>
                                    </p:anim>
                                    <p:anim calcmode="lin" valueType="num">
                                      <p:cBhvr additive="base">
                                        <p:cTn id="28" dur="2000" fill="hold"/>
                                        <p:tgtEl>
                                          <p:spTgt spid="11"/>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accel="50000" decel="5000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ppt_x"/>
                                          </p:val>
                                        </p:tav>
                                        <p:tav tm="100000">
                                          <p:val>
                                            <p:strVal val="#ppt_x"/>
                                          </p:val>
                                        </p:tav>
                                      </p:tavLst>
                                    </p:anim>
                                    <p:anim calcmode="lin" valueType="num">
                                      <p:cBhvr additive="base">
                                        <p:cTn id="33" dur="10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accel="50000" decel="5000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000" fill="hold"/>
                                        <p:tgtEl>
                                          <p:spTgt spid="13"/>
                                        </p:tgtEl>
                                        <p:attrNameLst>
                                          <p:attrName>ppt_x</p:attrName>
                                        </p:attrNameLst>
                                      </p:cBhvr>
                                      <p:tavLst>
                                        <p:tav tm="0">
                                          <p:val>
                                            <p:strVal val="#ppt_x"/>
                                          </p:val>
                                        </p:tav>
                                        <p:tav tm="100000">
                                          <p:val>
                                            <p:strVal val="#ppt_x"/>
                                          </p:val>
                                        </p:tav>
                                      </p:tavLst>
                                    </p:anim>
                                    <p:anim calcmode="lin" valueType="num">
                                      <p:cBhvr additive="base">
                                        <p:cTn id="38" dur="10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6000"/>
                            </p:stCondLst>
                            <p:childTnLst>
                              <p:par>
                                <p:cTn id="40" presetID="2" presetClass="entr" presetSubtype="4" accel="50000" decel="5000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6500"/>
                            </p:stCondLst>
                            <p:childTnLst>
                              <p:par>
                                <p:cTn id="45" presetID="2" presetClass="entr" presetSubtype="4" accel="50000" decel="5000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par>
                          <p:cTn id="49" fill="hold">
                            <p:stCondLst>
                              <p:cond delay="7000"/>
                            </p:stCondLst>
                            <p:childTnLst>
                              <p:par>
                                <p:cTn id="50" presetID="2" presetClass="entr" presetSubtype="4" accel="50000" decel="5000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par>
                          <p:cTn id="54" fill="hold">
                            <p:stCondLst>
                              <p:cond delay="7500"/>
                            </p:stCondLst>
                            <p:childTnLst>
                              <p:par>
                                <p:cTn id="55" presetID="2" presetClass="entr" presetSubtype="4" accel="50000" decel="5000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par>
                          <p:cTn id="59" fill="hold">
                            <p:stCondLst>
                              <p:cond delay="8000"/>
                            </p:stCondLst>
                            <p:childTnLst>
                              <p:par>
                                <p:cTn id="60" presetID="2" presetClass="entr" presetSubtype="4" accel="50000" decel="5000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 calcmode="lin" valueType="num">
                                      <p:cBhvr additive="base">
                                        <p:cTn id="62" dur="500" fill="hold"/>
                                        <p:tgtEl>
                                          <p:spTgt spid="21"/>
                                        </p:tgtEl>
                                        <p:attrNameLst>
                                          <p:attrName>ppt_x</p:attrName>
                                        </p:attrNameLst>
                                      </p:cBhvr>
                                      <p:tavLst>
                                        <p:tav tm="0">
                                          <p:val>
                                            <p:strVal val="#ppt_x"/>
                                          </p:val>
                                        </p:tav>
                                        <p:tav tm="100000">
                                          <p:val>
                                            <p:strVal val="#ppt_x"/>
                                          </p:val>
                                        </p:tav>
                                      </p:tavLst>
                                    </p:anim>
                                    <p:anim calcmode="lin" valueType="num">
                                      <p:cBhvr additive="base">
                                        <p:cTn id="63" dur="500" fill="hold"/>
                                        <p:tgtEl>
                                          <p:spTgt spid="21"/>
                                        </p:tgtEl>
                                        <p:attrNameLst>
                                          <p:attrName>ppt_y</p:attrName>
                                        </p:attrNameLst>
                                      </p:cBhvr>
                                      <p:tavLst>
                                        <p:tav tm="0">
                                          <p:val>
                                            <p:strVal val="1+#ppt_h/2"/>
                                          </p:val>
                                        </p:tav>
                                        <p:tav tm="100000">
                                          <p:val>
                                            <p:strVal val="#ppt_y"/>
                                          </p:val>
                                        </p:tav>
                                      </p:tavLst>
                                    </p:anim>
                                  </p:childTnLst>
                                </p:cTn>
                              </p:par>
                            </p:childTnLst>
                          </p:cTn>
                        </p:par>
                        <p:par>
                          <p:cTn id="64" fill="hold">
                            <p:stCondLst>
                              <p:cond delay="8500"/>
                            </p:stCondLst>
                            <p:childTnLst>
                              <p:par>
                                <p:cTn id="65" presetID="2" presetClass="entr" presetSubtype="4" accel="50000" decel="5000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par>
                          <p:cTn id="69" fill="hold">
                            <p:stCondLst>
                              <p:cond delay="9000"/>
                            </p:stCondLst>
                            <p:childTnLst>
                              <p:par>
                                <p:cTn id="70" presetID="2" presetClass="entr" presetSubtype="4" accel="50000" decel="50000" fill="hold" grpId="0" nodeType="after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6" grpId="0"/>
      <p:bldP spid="19" grpId="0"/>
      <p:bldP spid="20" grpId="0"/>
      <p:bldP spid="21" grpId="0"/>
      <p:bldP spid="22" grpId="0"/>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p:cNvSpPr txBox="1"/>
          <p:nvPr/>
        </p:nvSpPr>
        <p:spPr>
          <a:xfrm>
            <a:off x="1533907" y="308024"/>
            <a:ext cx="5109380" cy="461665"/>
          </a:xfrm>
          <a:prstGeom prst="rect">
            <a:avLst/>
          </a:prstGeom>
          <a:noFill/>
        </p:spPr>
        <p:txBody>
          <a:bodyPr wrap="square" rtlCol="0">
            <a:spAutoFit/>
          </a:bodyPr>
          <a:lstStyle/>
          <a:p>
            <a:r>
              <a:rPr lang="en-US" sz="2400" b="1" dirty="0">
                <a:solidFill>
                  <a:prstClr val="black"/>
                </a:solidFill>
                <a:latin typeface="Century Gothic"/>
                <a:cs typeface="Century Gothic"/>
              </a:rPr>
              <a:t>Assembly</a:t>
            </a:r>
          </a:p>
        </p:txBody>
      </p:sp>
      <p:sp>
        <p:nvSpPr>
          <p:cNvPr id="28" name="Subtitle 2"/>
          <p:cNvSpPr txBox="1">
            <a:spLocks/>
          </p:cNvSpPr>
          <p:nvPr/>
        </p:nvSpPr>
        <p:spPr>
          <a:xfrm>
            <a:off x="1451610" y="1049120"/>
            <a:ext cx="621792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20C01B"/>
                </a:solidFill>
                <a:latin typeface="Courier"/>
              </a:rPr>
              <a:t>TAATGCGACCTCGATGCCGGCGAAGCATTGTTCCCACAGACCGTGTTTTCCGACCGAAATGGCTCC</a:t>
            </a:r>
          </a:p>
        </p:txBody>
      </p:sp>
      <p:sp>
        <p:nvSpPr>
          <p:cNvPr id="6" name="TextBox 5"/>
          <p:cNvSpPr txBox="1"/>
          <p:nvPr/>
        </p:nvSpPr>
        <p:spPr>
          <a:xfrm>
            <a:off x="1466851" y="838262"/>
            <a:ext cx="889987" cy="276999"/>
          </a:xfrm>
          <a:prstGeom prst="rect">
            <a:avLst/>
          </a:prstGeom>
          <a:noFill/>
        </p:spPr>
        <p:txBody>
          <a:bodyPr wrap="none" rtlCol="0">
            <a:spAutoFit/>
          </a:bodyPr>
          <a:lstStyle/>
          <a:p>
            <a:r>
              <a:rPr lang="en-US" sz="1200" dirty="0"/>
              <a:t>Consensus:</a:t>
            </a:r>
          </a:p>
        </p:txBody>
      </p:sp>
      <p:sp>
        <p:nvSpPr>
          <p:cNvPr id="24" name="Subtitle 2"/>
          <p:cNvSpPr txBox="1">
            <a:spLocks/>
          </p:cNvSpPr>
          <p:nvPr/>
        </p:nvSpPr>
        <p:spPr>
          <a:xfrm>
            <a:off x="3639576" y="1445736"/>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ATTGTTCCCACAGACCG</a:t>
            </a:r>
          </a:p>
        </p:txBody>
      </p:sp>
      <p:sp>
        <p:nvSpPr>
          <p:cNvPr id="25" name="Subtitle 2"/>
          <p:cNvSpPr txBox="1">
            <a:spLocks/>
          </p:cNvSpPr>
          <p:nvPr/>
        </p:nvSpPr>
        <p:spPr>
          <a:xfrm>
            <a:off x="2884806" y="1574324"/>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CGGCGAAGCATTGTTCC</a:t>
            </a:r>
          </a:p>
        </p:txBody>
      </p:sp>
      <p:sp>
        <p:nvSpPr>
          <p:cNvPr id="26" name="Subtitle 2"/>
          <p:cNvSpPr txBox="1">
            <a:spLocks/>
          </p:cNvSpPr>
          <p:nvPr/>
        </p:nvSpPr>
        <p:spPr>
          <a:xfrm>
            <a:off x="4737678" y="1574324"/>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ACCGTGTTTTCCGACCG</a:t>
            </a:r>
          </a:p>
        </p:txBody>
      </p:sp>
      <p:sp>
        <p:nvSpPr>
          <p:cNvPr id="29" name="Subtitle 2"/>
          <p:cNvSpPr txBox="1">
            <a:spLocks/>
          </p:cNvSpPr>
          <p:nvPr/>
        </p:nvSpPr>
        <p:spPr>
          <a:xfrm>
            <a:off x="5332902" y="1702911"/>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TTTCCGACCGAAATGGC</a:t>
            </a:r>
          </a:p>
        </p:txBody>
      </p:sp>
      <p:sp>
        <p:nvSpPr>
          <p:cNvPr id="30" name="Subtitle 2"/>
          <p:cNvSpPr txBox="1">
            <a:spLocks/>
          </p:cNvSpPr>
          <p:nvPr/>
        </p:nvSpPr>
        <p:spPr>
          <a:xfrm>
            <a:off x="3731016" y="1702911"/>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TTGTTCCCACAGACCGTG</a:t>
            </a:r>
          </a:p>
        </p:txBody>
      </p:sp>
      <p:sp>
        <p:nvSpPr>
          <p:cNvPr id="31" name="Subtitle 2"/>
          <p:cNvSpPr txBox="1">
            <a:spLocks/>
          </p:cNvSpPr>
          <p:nvPr/>
        </p:nvSpPr>
        <p:spPr>
          <a:xfrm>
            <a:off x="2038596" y="1702911"/>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a:t>
            </a:r>
            <a:r>
              <a:rPr lang="en-US" sz="1200" cap="all" dirty="0">
                <a:solidFill>
                  <a:srgbClr val="FF0000"/>
                </a:solidFill>
                <a:latin typeface="Courier"/>
              </a:rPr>
              <a:t>G</a:t>
            </a:r>
            <a:r>
              <a:rPr lang="en-US" sz="1200" cap="all" dirty="0">
                <a:solidFill>
                  <a:srgbClr val="0000FF"/>
                </a:solidFill>
                <a:latin typeface="Courier"/>
              </a:rPr>
              <a:t>CTCGATGCCGGCGAAG</a:t>
            </a:r>
          </a:p>
        </p:txBody>
      </p:sp>
      <p:sp>
        <p:nvSpPr>
          <p:cNvPr id="32" name="Subtitle 2"/>
          <p:cNvSpPr txBox="1">
            <a:spLocks/>
          </p:cNvSpPr>
          <p:nvPr/>
        </p:nvSpPr>
        <p:spPr>
          <a:xfrm>
            <a:off x="2546046" y="1831499"/>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ATGCCGGCGAAGCATTGT</a:t>
            </a:r>
          </a:p>
        </p:txBody>
      </p:sp>
      <p:sp>
        <p:nvSpPr>
          <p:cNvPr id="33" name="Subtitle 2"/>
          <p:cNvSpPr txBox="1">
            <a:spLocks/>
          </p:cNvSpPr>
          <p:nvPr/>
        </p:nvSpPr>
        <p:spPr>
          <a:xfrm>
            <a:off x="1459847" y="1960086"/>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TAATGCGACCTCGATGCC</a:t>
            </a:r>
          </a:p>
        </p:txBody>
      </p:sp>
      <p:sp>
        <p:nvSpPr>
          <p:cNvPr id="34" name="Subtitle 2"/>
          <p:cNvSpPr txBox="1">
            <a:spLocks/>
          </p:cNvSpPr>
          <p:nvPr/>
        </p:nvSpPr>
        <p:spPr>
          <a:xfrm>
            <a:off x="4407156" y="1831499"/>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ACAGACCGTGTTT</a:t>
            </a:r>
            <a:r>
              <a:rPr lang="en-US" sz="1200" cap="all" dirty="0">
                <a:solidFill>
                  <a:srgbClr val="FF0000"/>
                </a:solidFill>
                <a:latin typeface="Courier"/>
              </a:rPr>
              <a:t>C</a:t>
            </a:r>
            <a:r>
              <a:rPr lang="en-US" sz="1200" cap="all" dirty="0">
                <a:solidFill>
                  <a:srgbClr val="0000FF"/>
                </a:solidFill>
                <a:latin typeface="Courier"/>
              </a:rPr>
              <a:t>CCGA</a:t>
            </a:r>
          </a:p>
        </p:txBody>
      </p:sp>
      <p:sp>
        <p:nvSpPr>
          <p:cNvPr id="35" name="Subtitle 2"/>
          <p:cNvSpPr txBox="1">
            <a:spLocks/>
          </p:cNvSpPr>
          <p:nvPr/>
        </p:nvSpPr>
        <p:spPr>
          <a:xfrm>
            <a:off x="3303102" y="1960086"/>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AAGCATTGTTCCCACAG</a:t>
            </a:r>
          </a:p>
        </p:txBody>
      </p:sp>
      <p:sp>
        <p:nvSpPr>
          <p:cNvPr id="36" name="Subtitle 2"/>
          <p:cNvSpPr txBox="1">
            <a:spLocks/>
          </p:cNvSpPr>
          <p:nvPr/>
        </p:nvSpPr>
        <p:spPr>
          <a:xfrm>
            <a:off x="5083296" y="1960086"/>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TGTTTTCCGACCGAAAT</a:t>
            </a:r>
          </a:p>
        </p:txBody>
      </p:sp>
      <p:sp>
        <p:nvSpPr>
          <p:cNvPr id="37" name="Subtitle 2"/>
          <p:cNvSpPr txBox="1">
            <a:spLocks/>
          </p:cNvSpPr>
          <p:nvPr/>
        </p:nvSpPr>
        <p:spPr>
          <a:xfrm>
            <a:off x="5589366" y="2088674"/>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CCGACCGAAATGGCTCC</a:t>
            </a:r>
          </a:p>
        </p:txBody>
      </p:sp>
      <p:sp>
        <p:nvSpPr>
          <p:cNvPr id="38" name="Subtitle 2"/>
          <p:cNvSpPr txBox="1">
            <a:spLocks/>
          </p:cNvSpPr>
          <p:nvPr/>
        </p:nvSpPr>
        <p:spPr>
          <a:xfrm>
            <a:off x="2635200" y="2083530"/>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TGCCGGCGAAGC</a:t>
            </a:r>
            <a:r>
              <a:rPr lang="en-US" sz="1200" cap="all" dirty="0">
                <a:solidFill>
                  <a:srgbClr val="FF0000"/>
                </a:solidFill>
                <a:latin typeface="Courier"/>
              </a:rPr>
              <a:t>C</a:t>
            </a:r>
            <a:r>
              <a:rPr lang="en-US" sz="1200" cap="all" dirty="0">
                <a:solidFill>
                  <a:srgbClr val="0000FF"/>
                </a:solidFill>
                <a:latin typeface="Courier"/>
              </a:rPr>
              <a:t>TTGT</a:t>
            </a:r>
          </a:p>
        </p:txBody>
      </p:sp>
    </p:spTree>
    <p:extLst>
      <p:ext uri="{BB962C8B-B14F-4D97-AF65-F5344CB8AC3E}">
        <p14:creationId xmlns:p14="http://schemas.microsoft.com/office/powerpoint/2010/main" val="24597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Subtitle 2"/>
          <p:cNvSpPr txBox="1">
            <a:spLocks/>
          </p:cNvSpPr>
          <p:nvPr/>
        </p:nvSpPr>
        <p:spPr>
          <a:xfrm>
            <a:off x="2217420" y="1289150"/>
            <a:ext cx="5554980" cy="971550"/>
          </a:xfrm>
          <a:prstGeom prst="rect">
            <a:avLst/>
          </a:prstGeom>
        </p:spPr>
        <p:txBody>
          <a:bodyPr tIns="0">
            <a:normAutofit/>
          </a:bodyPr>
          <a:lstStyle/>
          <a:p>
            <a:pPr marL="20574" defTabSz="685800">
              <a:spcBef>
                <a:spcPts val="450"/>
              </a:spcBef>
              <a:buClr>
                <a:srgbClr val="3891A7"/>
              </a:buClr>
              <a:buSzPct val="80000"/>
              <a:defRPr/>
            </a:pPr>
            <a:endParaRPr lang="en-US" sz="1950" dirty="0">
              <a:solidFill>
                <a:srgbClr val="0000FF"/>
              </a:solidFill>
              <a:latin typeface="Gill Sans MT"/>
            </a:endParaRPr>
          </a:p>
        </p:txBody>
      </p:sp>
      <p:sp>
        <p:nvSpPr>
          <p:cNvPr id="15" name="Subtitle 2"/>
          <p:cNvSpPr txBox="1">
            <a:spLocks/>
          </p:cNvSpPr>
          <p:nvPr/>
        </p:nvSpPr>
        <p:spPr>
          <a:xfrm>
            <a:off x="2217420" y="1289150"/>
            <a:ext cx="5554980" cy="971550"/>
          </a:xfrm>
          <a:prstGeom prst="rect">
            <a:avLst/>
          </a:prstGeom>
        </p:spPr>
        <p:txBody>
          <a:bodyPr tIns="0">
            <a:normAutofit/>
          </a:bodyPr>
          <a:lstStyle/>
          <a:p>
            <a:pPr marL="20574" defTabSz="685800">
              <a:spcBef>
                <a:spcPts val="450"/>
              </a:spcBef>
              <a:buClr>
                <a:srgbClr val="3891A7"/>
              </a:buClr>
              <a:buSzPct val="80000"/>
              <a:defRPr/>
            </a:pPr>
            <a:endParaRPr lang="en-US" sz="1350" dirty="0">
              <a:solidFill>
                <a:srgbClr val="0000FF"/>
              </a:solidFill>
              <a:latin typeface="Gill Sans MT"/>
            </a:endParaRPr>
          </a:p>
        </p:txBody>
      </p:sp>
      <p:sp>
        <p:nvSpPr>
          <p:cNvPr id="27" name="TextBox 26"/>
          <p:cNvSpPr txBox="1"/>
          <p:nvPr/>
        </p:nvSpPr>
        <p:spPr>
          <a:xfrm>
            <a:off x="1533907" y="308024"/>
            <a:ext cx="5109380" cy="461665"/>
          </a:xfrm>
          <a:prstGeom prst="rect">
            <a:avLst/>
          </a:prstGeom>
          <a:noFill/>
        </p:spPr>
        <p:txBody>
          <a:bodyPr wrap="square" rtlCol="0">
            <a:spAutoFit/>
          </a:bodyPr>
          <a:lstStyle/>
          <a:p>
            <a:r>
              <a:rPr lang="en-US" sz="2400" b="1" dirty="0">
                <a:solidFill>
                  <a:prstClr val="black"/>
                </a:solidFill>
                <a:latin typeface="Century Gothic"/>
                <a:cs typeface="Century Gothic"/>
              </a:rPr>
              <a:t>Assembly</a:t>
            </a:r>
          </a:p>
        </p:txBody>
      </p:sp>
      <p:sp>
        <p:nvSpPr>
          <p:cNvPr id="28" name="Subtitle 2"/>
          <p:cNvSpPr txBox="1">
            <a:spLocks/>
          </p:cNvSpPr>
          <p:nvPr/>
        </p:nvSpPr>
        <p:spPr>
          <a:xfrm>
            <a:off x="1451610" y="1049120"/>
            <a:ext cx="621792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20C01B"/>
                </a:solidFill>
                <a:latin typeface="Courier"/>
              </a:rPr>
              <a:t>TAATGCGACCTCGATGCCGGCGAAGCATTGTTCCCACAGACCGTGTTTTCCGACCGAAATGGCTCC</a:t>
            </a:r>
          </a:p>
        </p:txBody>
      </p:sp>
      <p:sp>
        <p:nvSpPr>
          <p:cNvPr id="6" name="TextBox 5"/>
          <p:cNvSpPr txBox="1"/>
          <p:nvPr/>
        </p:nvSpPr>
        <p:spPr>
          <a:xfrm>
            <a:off x="1466851" y="838262"/>
            <a:ext cx="889987" cy="276999"/>
          </a:xfrm>
          <a:prstGeom prst="rect">
            <a:avLst/>
          </a:prstGeom>
          <a:noFill/>
        </p:spPr>
        <p:txBody>
          <a:bodyPr wrap="none" rtlCol="0">
            <a:spAutoFit/>
          </a:bodyPr>
          <a:lstStyle/>
          <a:p>
            <a:r>
              <a:rPr lang="en-US" sz="1200" dirty="0"/>
              <a:t>Consensus:</a:t>
            </a:r>
          </a:p>
        </p:txBody>
      </p:sp>
      <p:sp>
        <p:nvSpPr>
          <p:cNvPr id="26" name="Subtitle 2"/>
          <p:cNvSpPr txBox="1">
            <a:spLocks/>
          </p:cNvSpPr>
          <p:nvPr/>
        </p:nvSpPr>
        <p:spPr>
          <a:xfrm>
            <a:off x="3639576" y="1445736"/>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ATTGTTCCCACAGACCG</a:t>
            </a:r>
          </a:p>
        </p:txBody>
      </p:sp>
      <p:sp>
        <p:nvSpPr>
          <p:cNvPr id="29" name="Subtitle 2"/>
          <p:cNvSpPr txBox="1">
            <a:spLocks/>
          </p:cNvSpPr>
          <p:nvPr/>
        </p:nvSpPr>
        <p:spPr>
          <a:xfrm>
            <a:off x="2884806" y="1574324"/>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CGGCGAAGCATTGTTCC</a:t>
            </a:r>
          </a:p>
        </p:txBody>
      </p:sp>
      <p:sp>
        <p:nvSpPr>
          <p:cNvPr id="30" name="Subtitle 2"/>
          <p:cNvSpPr txBox="1">
            <a:spLocks/>
          </p:cNvSpPr>
          <p:nvPr/>
        </p:nvSpPr>
        <p:spPr>
          <a:xfrm>
            <a:off x="4737678" y="1574324"/>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ACCGTGTTTTCCGACCG</a:t>
            </a:r>
          </a:p>
        </p:txBody>
      </p:sp>
      <p:sp>
        <p:nvSpPr>
          <p:cNvPr id="31" name="Subtitle 2"/>
          <p:cNvSpPr txBox="1">
            <a:spLocks/>
          </p:cNvSpPr>
          <p:nvPr/>
        </p:nvSpPr>
        <p:spPr>
          <a:xfrm>
            <a:off x="5332902" y="1702911"/>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TTTCCGACCGAAATGGC</a:t>
            </a:r>
          </a:p>
        </p:txBody>
      </p:sp>
      <p:sp>
        <p:nvSpPr>
          <p:cNvPr id="32" name="Subtitle 2"/>
          <p:cNvSpPr txBox="1">
            <a:spLocks/>
          </p:cNvSpPr>
          <p:nvPr/>
        </p:nvSpPr>
        <p:spPr>
          <a:xfrm>
            <a:off x="3731016" y="1702911"/>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TTGTTCCCACAGACCGTG</a:t>
            </a:r>
          </a:p>
        </p:txBody>
      </p:sp>
      <p:sp>
        <p:nvSpPr>
          <p:cNvPr id="33" name="Subtitle 2"/>
          <p:cNvSpPr txBox="1">
            <a:spLocks/>
          </p:cNvSpPr>
          <p:nvPr/>
        </p:nvSpPr>
        <p:spPr>
          <a:xfrm>
            <a:off x="2038596" y="1702911"/>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a:t>
            </a:r>
            <a:r>
              <a:rPr lang="en-US" sz="1200" cap="all" dirty="0">
                <a:solidFill>
                  <a:srgbClr val="FF0000"/>
                </a:solidFill>
                <a:latin typeface="Courier"/>
              </a:rPr>
              <a:t>G</a:t>
            </a:r>
            <a:r>
              <a:rPr lang="en-US" sz="1200" cap="all" dirty="0">
                <a:solidFill>
                  <a:srgbClr val="0000FF"/>
                </a:solidFill>
                <a:latin typeface="Courier"/>
              </a:rPr>
              <a:t>CTCGATGCCGGCGAAG</a:t>
            </a:r>
          </a:p>
        </p:txBody>
      </p:sp>
      <p:sp>
        <p:nvSpPr>
          <p:cNvPr id="34" name="Subtitle 2"/>
          <p:cNvSpPr txBox="1">
            <a:spLocks/>
          </p:cNvSpPr>
          <p:nvPr/>
        </p:nvSpPr>
        <p:spPr>
          <a:xfrm>
            <a:off x="2546046" y="1831499"/>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ATGCCGGCGAAGCATTGT</a:t>
            </a:r>
          </a:p>
        </p:txBody>
      </p:sp>
      <p:sp>
        <p:nvSpPr>
          <p:cNvPr id="35" name="Subtitle 2"/>
          <p:cNvSpPr txBox="1">
            <a:spLocks/>
          </p:cNvSpPr>
          <p:nvPr/>
        </p:nvSpPr>
        <p:spPr>
          <a:xfrm>
            <a:off x="1459847" y="1960086"/>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TAATGCGACCTCGATGCC</a:t>
            </a:r>
          </a:p>
        </p:txBody>
      </p:sp>
      <p:sp>
        <p:nvSpPr>
          <p:cNvPr id="36" name="Subtitle 2"/>
          <p:cNvSpPr txBox="1">
            <a:spLocks/>
          </p:cNvSpPr>
          <p:nvPr/>
        </p:nvSpPr>
        <p:spPr>
          <a:xfrm>
            <a:off x="4407156" y="1831499"/>
            <a:ext cx="1833372"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ACAGACCGTGTTT</a:t>
            </a:r>
            <a:r>
              <a:rPr lang="en-US" sz="1200" cap="all" dirty="0">
                <a:solidFill>
                  <a:srgbClr val="FF0000"/>
                </a:solidFill>
                <a:latin typeface="Courier"/>
              </a:rPr>
              <a:t>C</a:t>
            </a:r>
            <a:r>
              <a:rPr lang="en-US" sz="1200" cap="all" dirty="0">
                <a:solidFill>
                  <a:srgbClr val="0000FF"/>
                </a:solidFill>
                <a:latin typeface="Courier"/>
              </a:rPr>
              <a:t>CCGA</a:t>
            </a:r>
          </a:p>
        </p:txBody>
      </p:sp>
      <p:sp>
        <p:nvSpPr>
          <p:cNvPr id="37" name="Subtitle 2"/>
          <p:cNvSpPr txBox="1">
            <a:spLocks/>
          </p:cNvSpPr>
          <p:nvPr/>
        </p:nvSpPr>
        <p:spPr>
          <a:xfrm>
            <a:off x="3303102" y="1960086"/>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AAGCATTGTTCCCACAG</a:t>
            </a:r>
          </a:p>
        </p:txBody>
      </p:sp>
      <p:sp>
        <p:nvSpPr>
          <p:cNvPr id="38" name="Subtitle 2"/>
          <p:cNvSpPr txBox="1">
            <a:spLocks/>
          </p:cNvSpPr>
          <p:nvPr/>
        </p:nvSpPr>
        <p:spPr>
          <a:xfrm>
            <a:off x="5083296" y="1960086"/>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TGTTTTCCGACCGAAAT</a:t>
            </a:r>
          </a:p>
        </p:txBody>
      </p:sp>
      <p:sp>
        <p:nvSpPr>
          <p:cNvPr id="39" name="Subtitle 2"/>
          <p:cNvSpPr txBox="1">
            <a:spLocks/>
          </p:cNvSpPr>
          <p:nvPr/>
        </p:nvSpPr>
        <p:spPr>
          <a:xfrm>
            <a:off x="5589366" y="2088674"/>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CCGACCGAAATGGCTCC</a:t>
            </a:r>
          </a:p>
        </p:txBody>
      </p:sp>
      <p:sp>
        <p:nvSpPr>
          <p:cNvPr id="40" name="Subtitle 2"/>
          <p:cNvSpPr txBox="1">
            <a:spLocks/>
          </p:cNvSpPr>
          <p:nvPr/>
        </p:nvSpPr>
        <p:spPr>
          <a:xfrm>
            <a:off x="2635200" y="2083530"/>
            <a:ext cx="1725930" cy="257175"/>
          </a:xfrm>
          <a:prstGeom prst="rect">
            <a:avLst/>
          </a:prstGeom>
        </p:spPr>
        <p:txBody>
          <a:bodyPr tIns="0">
            <a:normAutofit fontScale="92500"/>
          </a:bodyPr>
          <a:lstStyle/>
          <a:p>
            <a:pPr marL="20574" defTabSz="685800">
              <a:spcBef>
                <a:spcPts val="450"/>
              </a:spcBef>
              <a:buClr>
                <a:srgbClr val="3891A7"/>
              </a:buClr>
              <a:buSzPct val="80000"/>
              <a:defRPr/>
            </a:pPr>
            <a:r>
              <a:rPr lang="en-US" sz="1200" cap="all" dirty="0">
                <a:solidFill>
                  <a:srgbClr val="0000FF"/>
                </a:solidFill>
                <a:latin typeface="Courier"/>
              </a:rPr>
              <a:t>TGCCGGCGAAGC</a:t>
            </a:r>
            <a:r>
              <a:rPr lang="en-US" sz="1200" cap="all" dirty="0">
                <a:solidFill>
                  <a:srgbClr val="FF0000"/>
                </a:solidFill>
                <a:latin typeface="Courier"/>
              </a:rPr>
              <a:t>C</a:t>
            </a:r>
            <a:r>
              <a:rPr lang="en-US" sz="1200" cap="all" dirty="0">
                <a:solidFill>
                  <a:srgbClr val="0000FF"/>
                </a:solidFill>
                <a:latin typeface="Courier"/>
              </a:rPr>
              <a:t>TTGT</a:t>
            </a:r>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130" y="3422340"/>
            <a:ext cx="406401" cy="406401"/>
          </a:xfrm>
          <a:prstGeom prst="rect">
            <a:avLst/>
          </a:prstGeom>
        </p:spPr>
      </p:pic>
      <p:sp>
        <p:nvSpPr>
          <p:cNvPr id="42" name="TextBox 41"/>
          <p:cNvSpPr txBox="1"/>
          <p:nvPr/>
        </p:nvSpPr>
        <p:spPr>
          <a:xfrm>
            <a:off x="3899763" y="3442932"/>
            <a:ext cx="983667" cy="369332"/>
          </a:xfrm>
          <a:prstGeom prst="rect">
            <a:avLst/>
          </a:prstGeom>
          <a:noFill/>
        </p:spPr>
        <p:txBody>
          <a:bodyPr wrap="none" rtlCol="0">
            <a:spAutoFit/>
          </a:bodyPr>
          <a:lstStyle/>
          <a:p>
            <a:r>
              <a:rPr lang="en-US" dirty="0" err="1"/>
              <a:t>Newbler</a:t>
            </a:r>
            <a:endParaRPr lang="en-US" dirty="0"/>
          </a:p>
        </p:txBody>
      </p:sp>
    </p:spTree>
    <p:extLst>
      <p:ext uri="{BB962C8B-B14F-4D97-AF65-F5344CB8AC3E}">
        <p14:creationId xmlns:p14="http://schemas.microsoft.com/office/powerpoint/2010/main" val="170450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dissolve">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descr="SG4 middle.png"/>
          <p:cNvPicPr>
            <a:picLocks noChangeAspect="1"/>
          </p:cNvPicPr>
          <p:nvPr/>
        </p:nvPicPr>
        <p:blipFill>
          <a:blip r:embed="rId2"/>
          <a:stretch>
            <a:fillRect/>
          </a:stretch>
        </p:blipFill>
        <p:spPr>
          <a:xfrm>
            <a:off x="1165861" y="822960"/>
            <a:ext cx="6817874" cy="3077513"/>
          </a:xfrm>
          <a:prstGeom prst="rect">
            <a:avLst/>
          </a:prstGeom>
        </p:spPr>
      </p:pic>
      <p:sp>
        <p:nvSpPr>
          <p:cNvPr id="27" name="TextBox 26"/>
          <p:cNvSpPr txBox="1"/>
          <p:nvPr/>
        </p:nvSpPr>
        <p:spPr>
          <a:xfrm>
            <a:off x="1533907" y="308024"/>
            <a:ext cx="5109380" cy="461665"/>
          </a:xfrm>
          <a:prstGeom prst="rect">
            <a:avLst/>
          </a:prstGeom>
          <a:noFill/>
        </p:spPr>
        <p:txBody>
          <a:bodyPr wrap="square" rtlCol="0">
            <a:spAutoFit/>
          </a:bodyPr>
          <a:lstStyle/>
          <a:p>
            <a:r>
              <a:rPr lang="en-US" sz="2400" b="1" dirty="0">
                <a:solidFill>
                  <a:prstClr val="black"/>
                </a:solidFill>
                <a:latin typeface="Century Gothic"/>
                <a:cs typeface="Century Gothic"/>
              </a:rPr>
              <a:t>Assembly</a:t>
            </a:r>
          </a:p>
        </p:txBody>
      </p:sp>
      <p:sp>
        <p:nvSpPr>
          <p:cNvPr id="4" name="TextBox 3"/>
          <p:cNvSpPr txBox="1"/>
          <p:nvPr/>
        </p:nvSpPr>
        <p:spPr>
          <a:xfrm>
            <a:off x="3635726" y="4128732"/>
            <a:ext cx="878767" cy="369332"/>
          </a:xfrm>
          <a:prstGeom prst="rect">
            <a:avLst/>
          </a:prstGeom>
          <a:noFill/>
        </p:spPr>
        <p:txBody>
          <a:bodyPr wrap="none" rtlCol="0">
            <a:spAutoFit/>
          </a:bodyPr>
          <a:lstStyle/>
          <a:p>
            <a:r>
              <a:rPr lang="en-US" dirty="0" err="1"/>
              <a:t>Consed</a:t>
            </a:r>
            <a:endParaRPr lang="en-US" dirty="0"/>
          </a:p>
        </p:txBody>
      </p:sp>
    </p:spTree>
    <p:extLst>
      <p:ext uri="{BB962C8B-B14F-4D97-AF65-F5344CB8AC3E}">
        <p14:creationId xmlns:p14="http://schemas.microsoft.com/office/powerpoint/2010/main" val="279005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99492" y="298815"/>
            <a:ext cx="6448049" cy="461665"/>
          </a:xfrm>
          <a:prstGeom prst="rect">
            <a:avLst/>
          </a:prstGeom>
          <a:noFill/>
        </p:spPr>
        <p:txBody>
          <a:bodyPr wrap="square" rtlCol="0">
            <a:spAutoFit/>
          </a:bodyPr>
          <a:lstStyle/>
          <a:p>
            <a:r>
              <a:rPr lang="en-US" sz="2400" b="1" dirty="0">
                <a:solidFill>
                  <a:prstClr val="black"/>
                </a:solidFill>
                <a:latin typeface="Century Gothic"/>
                <a:cs typeface="Century Gothic"/>
              </a:rPr>
              <a:t>Assembly</a:t>
            </a:r>
          </a:p>
        </p:txBody>
      </p:sp>
      <p:sp>
        <p:nvSpPr>
          <p:cNvPr id="6" name="TextBox 5"/>
          <p:cNvSpPr txBox="1"/>
          <p:nvPr/>
        </p:nvSpPr>
        <p:spPr>
          <a:xfrm>
            <a:off x="1999493" y="851697"/>
            <a:ext cx="6814993" cy="1030444"/>
          </a:xfrm>
          <a:prstGeom prst="rect">
            <a:avLst/>
          </a:prstGeom>
          <a:noFill/>
        </p:spPr>
        <p:txBody>
          <a:bodyPr wrap="square" rtlCol="0">
            <a:normAutofit/>
          </a:bodyPr>
          <a:lstStyle/>
          <a:p>
            <a:r>
              <a:rPr lang="en-US" sz="2000" dirty="0">
                <a:solidFill>
                  <a:srgbClr val="262626"/>
                </a:solidFill>
                <a:cs typeface="Century Gothic"/>
              </a:rPr>
              <a:t>Using programs to find overlapping alignments in sequencing reads and build </a:t>
            </a:r>
            <a:r>
              <a:rPr lang="en-US" sz="2000" dirty="0" err="1">
                <a:solidFill>
                  <a:srgbClr val="262626"/>
                </a:solidFill>
                <a:cs typeface="Century Gothic"/>
              </a:rPr>
              <a:t>contigs</a:t>
            </a:r>
            <a:r>
              <a:rPr lang="en-US" sz="2000" dirty="0">
                <a:solidFill>
                  <a:srgbClr val="262626"/>
                </a:solidFill>
                <a:cs typeface="Century Gothic"/>
              </a:rPr>
              <a:t>.</a:t>
            </a:r>
          </a:p>
          <a:p>
            <a:endParaRPr lang="en-US" sz="1350" dirty="0">
              <a:solidFill>
                <a:schemeClr val="tx1">
                  <a:lumMod val="75000"/>
                  <a:lumOff val="25000"/>
                </a:schemeClr>
              </a:solidFill>
              <a:cs typeface="Century Gothic"/>
            </a:endParaRPr>
          </a:p>
        </p:txBody>
      </p:sp>
      <p:sp>
        <p:nvSpPr>
          <p:cNvPr id="7" name="TextBox 6"/>
          <p:cNvSpPr txBox="1"/>
          <p:nvPr/>
        </p:nvSpPr>
        <p:spPr>
          <a:xfrm>
            <a:off x="1999493" y="2009936"/>
            <a:ext cx="6814993" cy="1483072"/>
          </a:xfrm>
          <a:prstGeom prst="rect">
            <a:avLst/>
          </a:prstGeom>
          <a:noFill/>
        </p:spPr>
        <p:txBody>
          <a:bodyPr wrap="square" rtlCol="0">
            <a:noAutofit/>
          </a:bodyPr>
          <a:lstStyle/>
          <a:p>
            <a:r>
              <a:rPr lang="en-US" sz="2000" dirty="0">
                <a:solidFill>
                  <a:schemeClr val="tx1">
                    <a:lumMod val="85000"/>
                    <a:lumOff val="15000"/>
                  </a:schemeClr>
                </a:solidFill>
                <a:cs typeface="Century Gothic"/>
              </a:rPr>
              <a:t>The quality of an assembly depends on:</a:t>
            </a:r>
          </a:p>
          <a:p>
            <a:pPr marL="257175" indent="-257175">
              <a:buFont typeface="Arial"/>
              <a:buChar char="•"/>
            </a:pPr>
            <a:r>
              <a:rPr lang="en-US" sz="2000" dirty="0">
                <a:solidFill>
                  <a:schemeClr val="tx1">
                    <a:lumMod val="65000"/>
                    <a:lumOff val="35000"/>
                  </a:schemeClr>
                </a:solidFill>
                <a:cs typeface="Century Gothic"/>
              </a:rPr>
              <a:t>Program used</a:t>
            </a:r>
          </a:p>
          <a:p>
            <a:pPr marL="257175" indent="-257175">
              <a:buFont typeface="Arial"/>
              <a:buChar char="•"/>
            </a:pPr>
            <a:r>
              <a:rPr lang="en-US" sz="2000" dirty="0">
                <a:solidFill>
                  <a:schemeClr val="tx1">
                    <a:lumMod val="65000"/>
                    <a:lumOff val="35000"/>
                  </a:schemeClr>
                </a:solidFill>
                <a:cs typeface="Century Gothic"/>
              </a:rPr>
              <a:t>Type, quality, and length of individual reads</a:t>
            </a:r>
          </a:p>
          <a:p>
            <a:pPr marL="257175" indent="-257175">
              <a:buFont typeface="Arial"/>
              <a:buChar char="•"/>
            </a:pPr>
            <a:r>
              <a:rPr lang="en-US" sz="2000" dirty="0">
                <a:solidFill>
                  <a:schemeClr val="tx1">
                    <a:lumMod val="65000"/>
                    <a:lumOff val="35000"/>
                  </a:schemeClr>
                </a:solidFill>
                <a:cs typeface="Century Gothic"/>
              </a:rPr>
              <a:t>Number of reads used</a:t>
            </a:r>
          </a:p>
          <a:p>
            <a:pPr marL="257175" indent="-257175">
              <a:buFont typeface="Arial"/>
              <a:buChar char="•"/>
            </a:pPr>
            <a:r>
              <a:rPr lang="en-US" sz="2000" dirty="0">
                <a:solidFill>
                  <a:schemeClr val="tx1">
                    <a:lumMod val="65000"/>
                    <a:lumOff val="35000"/>
                  </a:schemeClr>
                </a:solidFill>
                <a:cs typeface="Century Gothic"/>
              </a:rPr>
              <a:t>Complexity of the genome</a:t>
            </a:r>
          </a:p>
          <a:p>
            <a:pPr marL="257175" indent="-257175">
              <a:buFont typeface="Arial"/>
              <a:buChar char="•"/>
            </a:pPr>
            <a:endParaRPr lang="en-US" sz="2000" dirty="0">
              <a:solidFill>
                <a:schemeClr val="tx1">
                  <a:lumMod val="65000"/>
                  <a:lumOff val="35000"/>
                </a:schemeClr>
              </a:solidFill>
              <a:cs typeface="Century Gothic"/>
            </a:endParaRPr>
          </a:p>
          <a:p>
            <a:endParaRPr lang="en-US" sz="2000" dirty="0">
              <a:solidFill>
                <a:schemeClr val="tx1">
                  <a:lumMod val="75000"/>
                  <a:lumOff val="25000"/>
                </a:schemeClr>
              </a:solidFill>
              <a:cs typeface="Century Gothic"/>
            </a:endParaRPr>
          </a:p>
        </p:txBody>
      </p:sp>
    </p:spTree>
    <p:extLst>
      <p:ext uri="{BB962C8B-B14F-4D97-AF65-F5344CB8AC3E}">
        <p14:creationId xmlns:p14="http://schemas.microsoft.com/office/powerpoint/2010/main" val="270335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uiExpan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06497" y="326247"/>
            <a:ext cx="5109380" cy="461665"/>
          </a:xfrm>
          <a:prstGeom prst="rect">
            <a:avLst/>
          </a:prstGeom>
          <a:noFill/>
        </p:spPr>
        <p:txBody>
          <a:bodyPr wrap="square" rtlCol="0">
            <a:spAutoFit/>
          </a:bodyPr>
          <a:lstStyle/>
          <a:p>
            <a:r>
              <a:rPr lang="en-US" sz="2400" b="1" dirty="0">
                <a:solidFill>
                  <a:prstClr val="black"/>
                </a:solidFill>
                <a:latin typeface="Century Gothic"/>
                <a:cs typeface="Century Gothic"/>
              </a:rPr>
              <a:t>Finishing</a:t>
            </a:r>
          </a:p>
        </p:txBody>
      </p:sp>
      <p:sp>
        <p:nvSpPr>
          <p:cNvPr id="6" name="TextBox 5"/>
          <p:cNvSpPr txBox="1"/>
          <p:nvPr/>
        </p:nvSpPr>
        <p:spPr>
          <a:xfrm>
            <a:off x="2006497" y="879128"/>
            <a:ext cx="6479135" cy="4264371"/>
          </a:xfrm>
          <a:prstGeom prst="rect">
            <a:avLst/>
          </a:prstGeom>
          <a:noFill/>
        </p:spPr>
        <p:txBody>
          <a:bodyPr wrap="square" rtlCol="0">
            <a:normAutofit/>
          </a:bodyPr>
          <a:lstStyle/>
          <a:p>
            <a:r>
              <a:rPr lang="en-US" dirty="0">
                <a:solidFill>
                  <a:srgbClr val="262626"/>
                </a:solidFill>
                <a:latin typeface="Century Gothic"/>
                <a:cs typeface="Century Gothic"/>
              </a:rPr>
              <a:t>Using a combination of </a:t>
            </a:r>
            <a:r>
              <a:rPr lang="en-US" b="1" dirty="0">
                <a:solidFill>
                  <a:srgbClr val="262626"/>
                </a:solidFill>
                <a:latin typeface="Century Gothic"/>
                <a:cs typeface="Century Gothic"/>
              </a:rPr>
              <a:t>programs</a:t>
            </a:r>
            <a:r>
              <a:rPr lang="en-US" dirty="0">
                <a:solidFill>
                  <a:srgbClr val="262626"/>
                </a:solidFill>
                <a:latin typeface="Century Gothic"/>
                <a:cs typeface="Century Gothic"/>
              </a:rPr>
              <a:t> and wet-bench </a:t>
            </a:r>
            <a:r>
              <a:rPr lang="en-US" b="1" dirty="0">
                <a:solidFill>
                  <a:srgbClr val="262626"/>
                </a:solidFill>
                <a:latin typeface="Century Gothic"/>
                <a:cs typeface="Century Gothic"/>
              </a:rPr>
              <a:t>experiments</a:t>
            </a:r>
            <a:r>
              <a:rPr lang="en-US" dirty="0">
                <a:solidFill>
                  <a:srgbClr val="262626"/>
                </a:solidFill>
                <a:latin typeface="Century Gothic"/>
                <a:cs typeface="Century Gothic"/>
              </a:rPr>
              <a:t> to close gaps, resolve weak areas, and ensure a </a:t>
            </a:r>
            <a:r>
              <a:rPr lang="en-US" b="1" dirty="0">
                <a:solidFill>
                  <a:srgbClr val="262626"/>
                </a:solidFill>
                <a:latin typeface="Century Gothic"/>
                <a:cs typeface="Century Gothic"/>
              </a:rPr>
              <a:t>high-quality extremely-low-error final genome </a:t>
            </a:r>
            <a:r>
              <a:rPr lang="en-US" dirty="0">
                <a:solidFill>
                  <a:srgbClr val="262626"/>
                </a:solidFill>
                <a:latin typeface="Century Gothic"/>
                <a:cs typeface="Century Gothic"/>
              </a:rPr>
              <a:t>sequence that is properly cut, oriented, and ready to annotate</a:t>
            </a:r>
            <a:r>
              <a:rPr lang="en-US" sz="1350" dirty="0">
                <a:solidFill>
                  <a:schemeClr val="tx1">
                    <a:lumMod val="75000"/>
                    <a:lumOff val="25000"/>
                  </a:schemeClr>
                </a:solidFill>
                <a:latin typeface="Century Gothic"/>
                <a:cs typeface="Century Gothic"/>
              </a:rPr>
              <a:t>.</a:t>
            </a:r>
          </a:p>
          <a:p>
            <a:endParaRPr lang="en-US" sz="1350" dirty="0">
              <a:solidFill>
                <a:schemeClr val="tx1">
                  <a:lumMod val="75000"/>
                  <a:lumOff val="25000"/>
                </a:schemeClr>
              </a:solidFill>
              <a:latin typeface="Century Gothic"/>
              <a:cs typeface="Century Gothic"/>
            </a:endParaRPr>
          </a:p>
          <a:p>
            <a:endParaRPr lang="en-US" sz="1350" dirty="0">
              <a:solidFill>
                <a:schemeClr val="tx1">
                  <a:lumMod val="75000"/>
                  <a:lumOff val="25000"/>
                </a:schemeClr>
              </a:solidFill>
              <a:latin typeface="Century Gothic"/>
              <a:cs typeface="Century Gothic"/>
            </a:endParaRPr>
          </a:p>
          <a:p>
            <a:r>
              <a:rPr lang="en-US" dirty="0" err="1">
                <a:solidFill>
                  <a:srgbClr val="262626"/>
                </a:solidFill>
                <a:latin typeface="Century Gothic"/>
                <a:cs typeface="Century Gothic"/>
              </a:rPr>
              <a:t>SEAphages</a:t>
            </a:r>
            <a:r>
              <a:rPr lang="en-US" dirty="0">
                <a:solidFill>
                  <a:srgbClr val="262626"/>
                </a:solidFill>
                <a:latin typeface="Century Gothic"/>
                <a:cs typeface="Century Gothic"/>
              </a:rPr>
              <a:t> aims for zero gaps and zero errors </a:t>
            </a:r>
          </a:p>
        </p:txBody>
      </p:sp>
    </p:spTree>
    <p:extLst>
      <p:ext uri="{BB962C8B-B14F-4D97-AF65-F5344CB8AC3E}">
        <p14:creationId xmlns:p14="http://schemas.microsoft.com/office/powerpoint/2010/main" val="22093822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1257" y="248319"/>
            <a:ext cx="6686578" cy="584775"/>
          </a:xfrm>
          <a:prstGeom prst="rect">
            <a:avLst/>
          </a:prstGeom>
          <a:noFill/>
        </p:spPr>
        <p:txBody>
          <a:bodyPr wrap="square" rtlCol="0">
            <a:spAutoFit/>
          </a:bodyPr>
          <a:lstStyle/>
          <a:p>
            <a:r>
              <a:rPr lang="en-US" sz="3200" b="1" dirty="0">
                <a:solidFill>
                  <a:prstClr val="black"/>
                </a:solidFill>
                <a:latin typeface="Adobe Garamond Pro" charset="0"/>
                <a:ea typeface="Adobe Garamond Pro" charset="0"/>
                <a:cs typeface="Adobe Garamond Pro" charset="0"/>
              </a:rPr>
              <a:t>From 1998 Genome Project Report</a:t>
            </a:r>
          </a:p>
        </p:txBody>
      </p:sp>
      <p:sp>
        <p:nvSpPr>
          <p:cNvPr id="5" name="TextBox 4"/>
          <p:cNvSpPr txBox="1"/>
          <p:nvPr/>
        </p:nvSpPr>
        <p:spPr>
          <a:xfrm>
            <a:off x="1991257" y="764798"/>
            <a:ext cx="6686578" cy="1200329"/>
          </a:xfrm>
          <a:prstGeom prst="rect">
            <a:avLst/>
          </a:prstGeom>
          <a:noFill/>
        </p:spPr>
        <p:txBody>
          <a:bodyPr wrap="square" rtlCol="0">
            <a:spAutoFit/>
          </a:bodyPr>
          <a:lstStyle/>
          <a:p>
            <a:r>
              <a:rPr lang="en-US" dirty="0"/>
              <a:t>“DNA sequencing technology has improved dramatically since the genome project began. The amount of sequence produced each year is increasing steadily; individual centers are now producing tens of millions of base pairs of sequence annually…”</a:t>
            </a:r>
            <a:endParaRPr lang="en-US" dirty="0">
              <a:solidFill>
                <a:prstClr val="black"/>
              </a:solidFill>
              <a:latin typeface="Century Gothic"/>
              <a:cs typeface="Century Gothic"/>
            </a:endParaRPr>
          </a:p>
        </p:txBody>
      </p:sp>
    </p:spTree>
    <p:extLst>
      <p:ext uri="{BB962C8B-B14F-4D97-AF65-F5344CB8AC3E}">
        <p14:creationId xmlns:p14="http://schemas.microsoft.com/office/powerpoint/2010/main" val="4143883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758777"/>
          </a:xfrm>
        </p:spPr>
        <p:txBody>
          <a:bodyPr>
            <a:normAutofit/>
          </a:bodyPr>
          <a:lstStyle/>
          <a:p>
            <a:r>
              <a:rPr lang="en-US" dirty="0"/>
              <a:t>Shotgun Genome Sequencing</a:t>
            </a:r>
          </a:p>
        </p:txBody>
      </p:sp>
      <p:grpSp>
        <p:nvGrpSpPr>
          <p:cNvPr id="15" name="Group 14"/>
          <p:cNvGrpSpPr/>
          <p:nvPr/>
        </p:nvGrpSpPr>
        <p:grpSpPr>
          <a:xfrm>
            <a:off x="2514600" y="1371600"/>
            <a:ext cx="4857750" cy="344091"/>
            <a:chOff x="1828800" y="1828800"/>
            <a:chExt cx="6477000" cy="458788"/>
          </a:xfrm>
        </p:grpSpPr>
        <p:cxnSp>
          <p:nvCxnSpPr>
            <p:cNvPr id="7" name="Straight Connector 6"/>
            <p:cNvCxnSpPr/>
            <p:nvPr/>
          </p:nvCxnSpPr>
          <p:spPr>
            <a:xfrm>
              <a:off x="1981200" y="1828800"/>
              <a:ext cx="61722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828800" y="1981200"/>
              <a:ext cx="61722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981200" y="2133600"/>
              <a:ext cx="61722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33600" y="2286000"/>
              <a:ext cx="61722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pic>
        <p:nvPicPr>
          <p:cNvPr id="12" name="Picture 11" descr="shotgun_swing_through.jpg"/>
          <p:cNvPicPr>
            <a:picLocks noChangeAspect="1"/>
          </p:cNvPicPr>
          <p:nvPr/>
        </p:nvPicPr>
        <p:blipFill>
          <a:blip r:embed="rId3"/>
          <a:stretch>
            <a:fillRect/>
          </a:stretch>
        </p:blipFill>
        <p:spPr>
          <a:xfrm>
            <a:off x="3829051" y="1828800"/>
            <a:ext cx="1963208" cy="2000250"/>
          </a:xfrm>
          <a:prstGeom prst="rect">
            <a:avLst/>
          </a:prstGeom>
        </p:spPr>
      </p:pic>
      <p:sp>
        <p:nvSpPr>
          <p:cNvPr id="13" name="Subtitle 2"/>
          <p:cNvSpPr txBox="1">
            <a:spLocks/>
          </p:cNvSpPr>
          <p:nvPr/>
        </p:nvSpPr>
        <p:spPr>
          <a:xfrm>
            <a:off x="1937385" y="2228850"/>
            <a:ext cx="1991678" cy="285750"/>
          </a:xfrm>
          <a:prstGeom prst="rect">
            <a:avLst/>
          </a:prstGeom>
        </p:spPr>
        <p:txBody>
          <a:bodyPr tIns="0">
            <a:normAutofit/>
          </a:bodyPr>
          <a:lstStyle/>
          <a:p>
            <a:pPr marL="20574" defTabSz="685800">
              <a:spcBef>
                <a:spcPts val="450"/>
              </a:spcBef>
              <a:buClr>
                <a:srgbClr val="3891A7"/>
              </a:buClr>
              <a:buSzPct val="80000"/>
              <a:defRPr/>
            </a:pPr>
            <a:r>
              <a:rPr lang="en-US" sz="1298" dirty="0">
                <a:solidFill>
                  <a:prstClr val="black"/>
                </a:solidFill>
                <a:latin typeface="Gill Sans MT"/>
              </a:rPr>
              <a:t>Complete g</a:t>
            </a:r>
            <a:r>
              <a:rPr lang="en-US" sz="1298" dirty="0" err="1">
                <a:solidFill>
                  <a:prstClr val="black"/>
                </a:solidFill>
                <a:latin typeface="Gill Sans MT"/>
              </a:rPr>
              <a:t>enome copies</a:t>
            </a:r>
            <a:endParaRPr lang="en-US" sz="1298" dirty="0">
              <a:solidFill>
                <a:prstClr val="black"/>
              </a:solidFill>
              <a:latin typeface="Gill Sans MT"/>
            </a:endParaRPr>
          </a:p>
          <a:p>
            <a:pPr marL="20574" defTabSz="685800">
              <a:spcBef>
                <a:spcPts val="450"/>
              </a:spcBef>
              <a:buClr>
                <a:srgbClr val="3891A7"/>
              </a:buClr>
              <a:buSzPct val="80000"/>
              <a:defRPr/>
            </a:pPr>
            <a:endParaRPr lang="en-US" sz="1950" dirty="0">
              <a:solidFill>
                <a:srgbClr val="4F271C">
                  <a:shade val="30000"/>
                  <a:satMod val="150000"/>
                </a:srgbClr>
              </a:solidFill>
              <a:latin typeface="Gill Sans MT"/>
            </a:endParaRPr>
          </a:p>
        </p:txBody>
      </p:sp>
      <p:sp>
        <p:nvSpPr>
          <p:cNvPr id="14" name="Right Arrow 13"/>
          <p:cNvSpPr/>
          <p:nvPr/>
        </p:nvSpPr>
        <p:spPr>
          <a:xfrm rot="17687090">
            <a:off x="2623021" y="1992322"/>
            <a:ext cx="467450" cy="34289"/>
          </a:xfrm>
          <a:prstGeom prst="rightArrow">
            <a:avLst/>
          </a:prstGeom>
          <a:solidFill>
            <a:schemeClr val="tx1"/>
          </a:solidFill>
          <a:ln>
            <a:solidFill>
              <a:schemeClr val="tx1"/>
            </a:solidFill>
          </a:ln>
          <a:effectLst/>
          <a:scene3d>
            <a:camera prst="orthographicFront" fov="0">
              <a:rot lat="0" lon="0" rev="0"/>
            </a:camera>
            <a:lightRig rig="brightRoom" dir="tl">
              <a:rot lat="0" lon="0" rev="8700000"/>
            </a:lightRig>
          </a:scene3d>
          <a:sp3d extrusionH="76200" contourW="12700">
            <a:bevelT w="0" h="0"/>
            <a:extrusionClr>
              <a:schemeClr val="tx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grpSp>
        <p:nvGrpSpPr>
          <p:cNvPr id="17" name="Group 16"/>
          <p:cNvGrpSpPr/>
          <p:nvPr/>
        </p:nvGrpSpPr>
        <p:grpSpPr>
          <a:xfrm>
            <a:off x="2343150" y="1367431"/>
            <a:ext cx="5200650" cy="356597"/>
            <a:chOff x="1485900" y="1828800"/>
            <a:chExt cx="6934200" cy="475462"/>
          </a:xfrm>
        </p:grpSpPr>
        <p:cxnSp>
          <p:nvCxnSpPr>
            <p:cNvPr id="18" name="Straight Connector 17"/>
            <p:cNvCxnSpPr/>
            <p:nvPr/>
          </p:nvCxnSpPr>
          <p:spPr>
            <a:xfrm>
              <a:off x="1981200" y="182880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828800" y="1981200"/>
              <a:ext cx="685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485900" y="2132806"/>
              <a:ext cx="8001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001000" y="2299498"/>
              <a:ext cx="304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33600" y="198120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62200" y="212963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543800" y="230108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00200" y="1828800"/>
              <a:ext cx="21336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895600" y="183197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429000" y="183356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038600" y="183515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72000" y="183674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029200" y="1838328"/>
              <a:ext cx="762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818011" y="183991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476500" y="183038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324600" y="184150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934200" y="184309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53300" y="184468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772400" y="184626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628900" y="197961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314700" y="198358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962400" y="1987552"/>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305300" y="199152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048000" y="198278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818011" y="213915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208020" y="229076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057900" y="1996286"/>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620000" y="2001050"/>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048000" y="212804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324350" y="2293940"/>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934200" y="214233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781300" y="212804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191500" y="200263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772400" y="214551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818011" y="199469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562600" y="213757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505700" y="214392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667000" y="228758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933700" y="2289176"/>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667500" y="199787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162800" y="199946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477000" y="214074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848100" y="229235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8039100" y="214630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53000" y="2294734"/>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134100" y="229949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76850" y="229632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591300" y="2302674"/>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591050" y="2135982"/>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600450" y="2128042"/>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914900" y="1993110"/>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695450" y="2281236"/>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715000" y="2297910"/>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905500" y="2295528"/>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72" name="Subtitle 2"/>
          <p:cNvSpPr txBox="1">
            <a:spLocks/>
          </p:cNvSpPr>
          <p:nvPr/>
        </p:nvSpPr>
        <p:spPr>
          <a:xfrm>
            <a:off x="1937385" y="2234805"/>
            <a:ext cx="2177415" cy="285750"/>
          </a:xfrm>
          <a:prstGeom prst="rect">
            <a:avLst/>
          </a:prstGeom>
        </p:spPr>
        <p:txBody>
          <a:bodyPr tIns="0">
            <a:normAutofit/>
          </a:bodyPr>
          <a:lstStyle/>
          <a:p>
            <a:pPr marL="20574" defTabSz="685800">
              <a:spcBef>
                <a:spcPts val="450"/>
              </a:spcBef>
              <a:buClr>
                <a:srgbClr val="3891A7"/>
              </a:buClr>
              <a:buSzPct val="80000"/>
              <a:defRPr/>
            </a:pPr>
            <a:r>
              <a:rPr lang="en-US" sz="1298" dirty="0">
                <a:solidFill>
                  <a:prstClr val="black"/>
                </a:solidFill>
                <a:latin typeface="Gill Sans MT"/>
              </a:rPr>
              <a:t>Fragmented g</a:t>
            </a:r>
            <a:r>
              <a:rPr lang="en-US" sz="1298" dirty="0" err="1">
                <a:solidFill>
                  <a:prstClr val="black"/>
                </a:solidFill>
                <a:latin typeface="Gill Sans MT"/>
              </a:rPr>
              <a:t>enome chunks</a:t>
            </a:r>
            <a:endParaRPr lang="en-US" sz="1298" dirty="0">
              <a:solidFill>
                <a:prstClr val="black"/>
              </a:solidFill>
              <a:latin typeface="Gill Sans MT"/>
            </a:endParaRPr>
          </a:p>
          <a:p>
            <a:pPr marL="20574" defTabSz="685800">
              <a:spcBef>
                <a:spcPts val="450"/>
              </a:spcBef>
              <a:buClr>
                <a:srgbClr val="3891A7"/>
              </a:buClr>
              <a:buSzPct val="80000"/>
              <a:defRPr/>
            </a:pPr>
            <a:endParaRPr lang="en-US" sz="1950" dirty="0">
              <a:solidFill>
                <a:srgbClr val="4F271C">
                  <a:shade val="30000"/>
                  <a:satMod val="150000"/>
                </a:srgbClr>
              </a:solidFill>
              <a:latin typeface="Gill Sans MT"/>
            </a:endParaRPr>
          </a:p>
        </p:txBody>
      </p:sp>
    </p:spTree>
    <p:extLst>
      <p:ext uri="{BB962C8B-B14F-4D97-AF65-F5344CB8AC3E}">
        <p14:creationId xmlns:p14="http://schemas.microsoft.com/office/powerpoint/2010/main" val="387356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1"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par>
                          <p:cTn id="19" fill="hold">
                            <p:stCondLst>
                              <p:cond delay="500"/>
                            </p:stCondLst>
                            <p:childTnLst>
                              <p:par>
                                <p:cTn id="20" presetID="27" presetClass="emph" presetSubtype="0" fill="hold" nodeType="afterEffect">
                                  <p:stCondLst>
                                    <p:cond delay="0"/>
                                  </p:stCondLst>
                                  <p:childTnLst>
                                    <p:animClr clrSpc="rgb" dir="cw">
                                      <p:cBhvr override="childStyle">
                                        <p:cTn id="21" dur="250" autoRev="1" fill="remove"/>
                                        <p:tgtEl>
                                          <p:spTgt spid="12"/>
                                        </p:tgtEl>
                                        <p:attrNameLst>
                                          <p:attrName>style.color</p:attrName>
                                        </p:attrNameLst>
                                      </p:cBhvr>
                                      <p:to>
                                        <a:srgbClr val="FFFFC4"/>
                                      </p:to>
                                    </p:animClr>
                                    <p:animClr clrSpc="rgb" dir="cw">
                                      <p:cBhvr>
                                        <p:cTn id="22" dur="250" autoRev="1" fill="remove"/>
                                        <p:tgtEl>
                                          <p:spTgt spid="12"/>
                                        </p:tgtEl>
                                        <p:attrNameLst>
                                          <p:attrName>fillcolor</p:attrName>
                                        </p:attrNameLst>
                                      </p:cBhvr>
                                      <p:to>
                                        <a:srgbClr val="FFFFC4"/>
                                      </p:to>
                                    </p:animClr>
                                    <p:set>
                                      <p:cBhvr>
                                        <p:cTn id="23" dur="250" autoRev="1" fill="remove"/>
                                        <p:tgtEl>
                                          <p:spTgt spid="12"/>
                                        </p:tgtEl>
                                        <p:attrNameLst>
                                          <p:attrName>fill.type</p:attrName>
                                        </p:attrNameLst>
                                      </p:cBhvr>
                                      <p:to>
                                        <p:strVal val="solid"/>
                                      </p:to>
                                    </p:set>
                                    <p:set>
                                      <p:cBhvr>
                                        <p:cTn id="24" dur="250" autoRev="1" fill="remove"/>
                                        <p:tgtEl>
                                          <p:spTgt spid="12"/>
                                        </p:tgtEl>
                                        <p:attrNameLst>
                                          <p:attrName>fill.on</p:attrName>
                                        </p:attrNameLst>
                                      </p:cBhvr>
                                      <p:to>
                                        <p:strVal val="true"/>
                                      </p:to>
                                    </p:set>
                                  </p:childTnLst>
                                </p:cTn>
                              </p:par>
                            </p:childTnLst>
                          </p:cTn>
                        </p:par>
                        <p:par>
                          <p:cTn id="25" fill="hold">
                            <p:stCondLst>
                              <p:cond delay="1000"/>
                            </p:stCondLst>
                            <p:childTnLst>
                              <p:par>
                                <p:cTn id="26" presetID="1" presetClass="exit" presetSubtype="0" fill="hold" nodeType="afterEffect">
                                  <p:stCondLst>
                                    <p:cond delay="0"/>
                                  </p:stCondLst>
                                  <p:childTnLst>
                                    <p:set>
                                      <p:cBhvr>
                                        <p:cTn id="27" dur="1" fill="hold">
                                          <p:stCondLst>
                                            <p:cond delay="0"/>
                                          </p:stCondLst>
                                        </p:cTn>
                                        <p:tgtEl>
                                          <p:spTgt spid="15"/>
                                        </p:tgtEl>
                                        <p:attrNameLst>
                                          <p:attrName>style.visibility</p:attrName>
                                        </p:attrNameLst>
                                      </p:cBhvr>
                                      <p:to>
                                        <p:strVal val="hidden"/>
                                      </p:to>
                                    </p:set>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1000"/>
                            </p:stCondLst>
                            <p:childTnLst>
                              <p:par>
                                <p:cTn id="32" presetID="9" presetClass="exit" presetSubtype="0" fill="hold" grpId="0" nodeType="afterEffect">
                                  <p:stCondLst>
                                    <p:cond delay="500"/>
                                  </p:stCondLst>
                                  <p:childTnLst>
                                    <p:animEffect transition="out" filter="dissolv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par>
                          <p:cTn id="35" fill="hold">
                            <p:stCondLst>
                              <p:cond delay="2000"/>
                            </p:stCondLst>
                            <p:childTnLst>
                              <p:par>
                                <p:cTn id="36" presetID="9" presetClass="entr" presetSubtype="0" fill="hold" grpId="0" nodeType="afterEffect">
                                  <p:stCondLst>
                                    <p:cond delay="500"/>
                                  </p:stCondLst>
                                  <p:childTnLst>
                                    <p:set>
                                      <p:cBhvr>
                                        <p:cTn id="37" dur="1" fill="hold">
                                          <p:stCondLst>
                                            <p:cond delay="0"/>
                                          </p:stCondLst>
                                        </p:cTn>
                                        <p:tgtEl>
                                          <p:spTgt spid="72"/>
                                        </p:tgtEl>
                                        <p:attrNameLst>
                                          <p:attrName>style.visibility</p:attrName>
                                        </p:attrNameLst>
                                      </p:cBhvr>
                                      <p:to>
                                        <p:strVal val="visible"/>
                                      </p:to>
                                    </p:set>
                                    <p:animEffect transition="in" filter="dissolve">
                                      <p:cBhvr>
                                        <p:cTn id="3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7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91257" y="248319"/>
            <a:ext cx="6957871" cy="584775"/>
          </a:xfrm>
          <a:prstGeom prst="rect">
            <a:avLst/>
          </a:prstGeom>
          <a:noFill/>
        </p:spPr>
        <p:txBody>
          <a:bodyPr wrap="square" rtlCol="0">
            <a:spAutoFit/>
          </a:bodyPr>
          <a:lstStyle/>
          <a:p>
            <a:r>
              <a:rPr lang="en-US" sz="3200" b="1" dirty="0">
                <a:solidFill>
                  <a:prstClr val="black"/>
                </a:solidFill>
                <a:latin typeface="Adobe Garamond Pro" charset="0"/>
                <a:ea typeface="Adobe Garamond Pro" charset="0"/>
                <a:cs typeface="Adobe Garamond Pro" charset="0"/>
              </a:rPr>
              <a:t>From 1998 Genome Project Report</a:t>
            </a:r>
          </a:p>
        </p:txBody>
      </p:sp>
      <p:sp>
        <p:nvSpPr>
          <p:cNvPr id="5" name="TextBox 4"/>
          <p:cNvSpPr txBox="1"/>
          <p:nvPr/>
        </p:nvSpPr>
        <p:spPr>
          <a:xfrm>
            <a:off x="1991257" y="764798"/>
            <a:ext cx="6686578" cy="1200329"/>
          </a:xfrm>
          <a:prstGeom prst="rect">
            <a:avLst/>
          </a:prstGeom>
          <a:noFill/>
        </p:spPr>
        <p:txBody>
          <a:bodyPr wrap="square" rtlCol="0">
            <a:spAutoFit/>
          </a:bodyPr>
          <a:lstStyle/>
          <a:p>
            <a:r>
              <a:rPr lang="en-US" dirty="0"/>
              <a:t>“DNA sequencing technology has improved dramatically since the genome project began. The amount of sequence produced each year is increasing steadily; individual </a:t>
            </a:r>
            <a:r>
              <a:rPr lang="en-US" b="1" dirty="0"/>
              <a:t>centers</a:t>
            </a:r>
            <a:r>
              <a:rPr lang="en-US" dirty="0"/>
              <a:t> are now producing </a:t>
            </a:r>
            <a:r>
              <a:rPr lang="en-US" b="1" dirty="0"/>
              <a:t>tens of millions</a:t>
            </a:r>
            <a:r>
              <a:rPr lang="en-US" dirty="0"/>
              <a:t> of base pairs of sequence </a:t>
            </a:r>
            <a:r>
              <a:rPr lang="en-US" b="1" dirty="0"/>
              <a:t>annually</a:t>
            </a:r>
            <a:r>
              <a:rPr lang="en-US" dirty="0"/>
              <a:t>…”</a:t>
            </a:r>
            <a:endParaRPr lang="en-US" dirty="0">
              <a:solidFill>
                <a:prstClr val="black"/>
              </a:solidFill>
              <a:latin typeface="Century Gothic"/>
              <a:cs typeface="Century Gothic"/>
            </a:endParaRPr>
          </a:p>
        </p:txBody>
      </p:sp>
    </p:spTree>
    <p:extLst>
      <p:ext uri="{BB962C8B-B14F-4D97-AF65-F5344CB8AC3E}">
        <p14:creationId xmlns:p14="http://schemas.microsoft.com/office/powerpoint/2010/main" val="33857817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538" t="13420" r="46476" b="4281"/>
          <a:stretch/>
        </p:blipFill>
        <p:spPr>
          <a:xfrm>
            <a:off x="100585" y="108189"/>
            <a:ext cx="2313432" cy="268073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8680"/>
          <a:stretch/>
        </p:blipFill>
        <p:spPr>
          <a:xfrm>
            <a:off x="2514599" y="108188"/>
            <a:ext cx="6549117" cy="427178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85" y="2788920"/>
            <a:ext cx="3639383" cy="2527807"/>
          </a:xfrm>
          <a:prstGeom prst="rect">
            <a:avLst/>
          </a:prstGeom>
        </p:spPr>
      </p:pic>
      <p:sp>
        <p:nvSpPr>
          <p:cNvPr id="7" name="Frame 6"/>
          <p:cNvSpPr/>
          <p:nvPr/>
        </p:nvSpPr>
        <p:spPr>
          <a:xfrm>
            <a:off x="5519408" y="2284476"/>
            <a:ext cx="552207" cy="358140"/>
          </a:xfrm>
          <a:prstGeom prst="frame">
            <a:avLst>
              <a:gd name="adj1" fmla="val 6117"/>
            </a:avLst>
          </a:prstGeom>
          <a:gradFill>
            <a:gsLst>
              <a:gs pos="0">
                <a:srgbClr val="328000"/>
              </a:gs>
              <a:gs pos="100000">
                <a:srgbClr val="00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8" name="Frame 7"/>
          <p:cNvSpPr/>
          <p:nvPr/>
        </p:nvSpPr>
        <p:spPr>
          <a:xfrm>
            <a:off x="6302744" y="3067812"/>
            <a:ext cx="664984" cy="358140"/>
          </a:xfrm>
          <a:prstGeom prst="frame">
            <a:avLst>
              <a:gd name="adj1" fmla="val 6117"/>
            </a:avLst>
          </a:prstGeom>
          <a:gradFill>
            <a:gsLst>
              <a:gs pos="0">
                <a:srgbClr val="328000"/>
              </a:gs>
              <a:gs pos="100000">
                <a:srgbClr val="00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9" name="TextBox 8"/>
          <p:cNvSpPr txBox="1"/>
          <p:nvPr/>
        </p:nvSpPr>
        <p:spPr>
          <a:xfrm>
            <a:off x="472426" y="2752841"/>
            <a:ext cx="1521570" cy="369332"/>
          </a:xfrm>
          <a:prstGeom prst="rect">
            <a:avLst/>
          </a:prstGeom>
          <a:noFill/>
        </p:spPr>
        <p:txBody>
          <a:bodyPr wrap="none" rtlCol="0">
            <a:spAutoFit/>
          </a:bodyPr>
          <a:lstStyle/>
          <a:p>
            <a:r>
              <a:rPr lang="en-US" dirty="0"/>
              <a:t>Becky </a:t>
            </a:r>
            <a:r>
              <a:rPr lang="en-US" dirty="0" err="1"/>
              <a:t>Garlena</a:t>
            </a:r>
            <a:endParaRPr lang="en-US" dirty="0"/>
          </a:p>
        </p:txBody>
      </p:sp>
      <p:sp>
        <p:nvSpPr>
          <p:cNvPr id="4" name="Rectangle 3">
            <a:extLst>
              <a:ext uri="{FF2B5EF4-FFF2-40B4-BE49-F238E27FC236}">
                <a16:creationId xmlns:a16="http://schemas.microsoft.com/office/drawing/2014/main" id="{8DA000E0-F3AA-2148-A0A5-7CCBB435328C}"/>
              </a:ext>
            </a:extLst>
          </p:cNvPr>
          <p:cNvSpPr/>
          <p:nvPr/>
        </p:nvSpPr>
        <p:spPr>
          <a:xfrm>
            <a:off x="4016744" y="4379976"/>
            <a:ext cx="4572000" cy="646331"/>
          </a:xfrm>
          <a:prstGeom prst="rect">
            <a:avLst/>
          </a:prstGeom>
        </p:spPr>
        <p:txBody>
          <a:bodyPr>
            <a:spAutoFit/>
          </a:bodyPr>
          <a:lstStyle/>
          <a:p>
            <a:r>
              <a:rPr lang="en-US" dirty="0"/>
              <a:t>“Individual </a:t>
            </a:r>
            <a:r>
              <a:rPr lang="en-US" b="1" dirty="0" err="1"/>
              <a:t>Beckys</a:t>
            </a:r>
            <a:r>
              <a:rPr lang="en-US" dirty="0"/>
              <a:t> are now producing </a:t>
            </a:r>
            <a:r>
              <a:rPr lang="en-US" b="1" dirty="0"/>
              <a:t>billions</a:t>
            </a:r>
            <a:r>
              <a:rPr lang="en-US" dirty="0"/>
              <a:t> of base pairs of sequence </a:t>
            </a:r>
            <a:r>
              <a:rPr lang="en-US" b="1" dirty="0"/>
              <a:t>twice a week</a:t>
            </a:r>
            <a:r>
              <a:rPr lang="en-US" dirty="0"/>
              <a:t>…”</a:t>
            </a:r>
          </a:p>
        </p:txBody>
      </p:sp>
      <p:pic>
        <p:nvPicPr>
          <p:cNvPr id="10" name="Picture 9" descr="A picture containing indoor&#10;&#10;Description automatically generated">
            <a:extLst>
              <a:ext uri="{FF2B5EF4-FFF2-40B4-BE49-F238E27FC236}">
                <a16:creationId xmlns:a16="http://schemas.microsoft.com/office/drawing/2014/main" id="{28025BCE-FEEB-3448-BD15-583EBDF235CA}"/>
              </a:ext>
            </a:extLst>
          </p:cNvPr>
          <p:cNvPicPr>
            <a:picLocks noChangeAspect="1"/>
          </p:cNvPicPr>
          <p:nvPr/>
        </p:nvPicPr>
        <p:blipFill rotWithShape="1">
          <a:blip r:embed="rId5"/>
          <a:srcRect t="25284" r="31119" b="24741"/>
          <a:stretch/>
        </p:blipFill>
        <p:spPr>
          <a:xfrm>
            <a:off x="2514599" y="122272"/>
            <a:ext cx="3004809" cy="4481312"/>
          </a:xfrm>
          <a:prstGeom prst="rect">
            <a:avLst/>
          </a:prstGeom>
        </p:spPr>
      </p:pic>
    </p:spTree>
    <p:extLst>
      <p:ext uri="{BB962C8B-B14F-4D97-AF65-F5344CB8AC3E}">
        <p14:creationId xmlns:p14="http://schemas.microsoft.com/office/powerpoint/2010/main" val="94564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dissolv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712" y="0"/>
            <a:ext cx="7648327" cy="5143500"/>
          </a:xfrm>
          <a:prstGeom prst="rect">
            <a:avLst/>
          </a:prstGeom>
        </p:spPr>
      </p:pic>
    </p:spTree>
    <p:extLst>
      <p:ext uri="{BB962C8B-B14F-4D97-AF65-F5344CB8AC3E}">
        <p14:creationId xmlns:p14="http://schemas.microsoft.com/office/powerpoint/2010/main" val="28656801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100" y="96759"/>
            <a:ext cx="6172200" cy="857250"/>
          </a:xfrm>
        </p:spPr>
        <p:txBody>
          <a:bodyPr/>
          <a:lstStyle/>
          <a:p>
            <a:pPr algn="l"/>
            <a:r>
              <a:rPr lang="en-US" dirty="0"/>
              <a:t>Oxford </a:t>
            </a:r>
            <a:r>
              <a:rPr lang="en-US" dirty="0" err="1"/>
              <a:t>Nanopore</a:t>
            </a:r>
            <a:endParaRPr lang="en-US" dirty="0"/>
          </a:p>
        </p:txBody>
      </p:sp>
      <p:pic>
        <p:nvPicPr>
          <p:cNvPr id="4" name="Picture 3" descr="nanopore_x61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600" y="839866"/>
            <a:ext cx="3814036" cy="4036934"/>
          </a:xfrm>
          <a:prstGeom prst="rect">
            <a:avLst/>
          </a:prstGeom>
        </p:spPr>
      </p:pic>
    </p:spTree>
    <p:extLst>
      <p:ext uri="{BB962C8B-B14F-4D97-AF65-F5344CB8AC3E}">
        <p14:creationId xmlns:p14="http://schemas.microsoft.com/office/powerpoint/2010/main" val="1041226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21177" y="475543"/>
            <a:ext cx="5109380" cy="3170099"/>
          </a:xfrm>
          <a:prstGeom prst="rect">
            <a:avLst/>
          </a:prstGeom>
          <a:noFill/>
        </p:spPr>
        <p:txBody>
          <a:bodyPr wrap="square" rtlCol="0">
            <a:spAutoFit/>
          </a:bodyPr>
          <a:lstStyle/>
          <a:p>
            <a:r>
              <a:rPr lang="en-US" sz="2000" dirty="0"/>
              <a:t>“The </a:t>
            </a:r>
            <a:r>
              <a:rPr lang="en-US" sz="2000" dirty="0" err="1"/>
              <a:t>MinION</a:t>
            </a:r>
            <a:r>
              <a:rPr lang="en-US" sz="2000" dirty="0"/>
              <a:t> has been used to successfully read …</a:t>
            </a:r>
            <a:r>
              <a:rPr lang="en-US" sz="2000" b="1" dirty="0"/>
              <a:t> 100,000 base pairs during a single DNA capture</a:t>
            </a:r>
            <a:r>
              <a:rPr lang="en-US" sz="2000" dirty="0"/>
              <a:t>, [which]</a:t>
            </a:r>
            <a:r>
              <a:rPr lang="en-US" sz="2000" b="1" dirty="0"/>
              <a:t> </a:t>
            </a:r>
            <a:r>
              <a:rPr lang="en-US" sz="2000" dirty="0"/>
              <a:t>has never been managed before using traditional sequencing techniques.</a:t>
            </a:r>
          </a:p>
          <a:p>
            <a:endParaRPr lang="en-US" sz="2000" dirty="0"/>
          </a:p>
          <a:p>
            <a:r>
              <a:rPr lang="en-US" sz="2000" dirty="0"/>
              <a:t>… but Oxford Nanopore has also introduced </a:t>
            </a:r>
            <a:r>
              <a:rPr lang="en-US" sz="2000" dirty="0" err="1"/>
              <a:t>GridION</a:t>
            </a:r>
            <a:r>
              <a:rPr lang="en-US" sz="2000" dirty="0"/>
              <a:t> [and] the company reckon that a 20-node </a:t>
            </a:r>
            <a:r>
              <a:rPr lang="en-US" sz="2000" dirty="0" err="1"/>
              <a:t>GridION</a:t>
            </a:r>
            <a:r>
              <a:rPr lang="en-US" sz="2000" dirty="0"/>
              <a:t> setup </a:t>
            </a:r>
            <a:r>
              <a:rPr lang="en-US" sz="2000" b="1" dirty="0"/>
              <a:t>can sequence a complete human genome in just 15 minutes</a:t>
            </a:r>
            <a:r>
              <a:rPr lang="en-US" sz="2000" dirty="0"/>
              <a:t>.”</a:t>
            </a:r>
          </a:p>
          <a:p>
            <a:endParaRPr lang="en-US" sz="2000" b="1" dirty="0">
              <a:solidFill>
                <a:prstClr val="black"/>
              </a:solidFill>
              <a:latin typeface="Century Gothic"/>
              <a:cs typeface="Century Gothic"/>
            </a:endParaRPr>
          </a:p>
        </p:txBody>
      </p:sp>
      <p:sp>
        <p:nvSpPr>
          <p:cNvPr id="3" name="TextBox 2"/>
          <p:cNvSpPr txBox="1"/>
          <p:nvPr/>
        </p:nvSpPr>
        <p:spPr>
          <a:xfrm>
            <a:off x="2621177" y="3559349"/>
            <a:ext cx="5109380" cy="369332"/>
          </a:xfrm>
          <a:prstGeom prst="rect">
            <a:avLst/>
          </a:prstGeom>
          <a:noFill/>
        </p:spPr>
        <p:txBody>
          <a:bodyPr wrap="square" rtlCol="0">
            <a:spAutoFit/>
          </a:bodyPr>
          <a:lstStyle/>
          <a:p>
            <a:pPr algn="r"/>
            <a:r>
              <a:rPr lang="en-US" dirty="0"/>
              <a:t>—</a:t>
            </a:r>
            <a:r>
              <a:rPr lang="en-US" i="1" dirty="0"/>
              <a:t>Wired</a:t>
            </a:r>
            <a:endParaRPr lang="en-US" dirty="0"/>
          </a:p>
        </p:txBody>
      </p:sp>
    </p:spTree>
    <p:extLst>
      <p:ext uri="{BB962C8B-B14F-4D97-AF65-F5344CB8AC3E}">
        <p14:creationId xmlns:p14="http://schemas.microsoft.com/office/powerpoint/2010/main" val="12092431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53416-15F6-F34B-8083-9575197E17C2}"/>
              </a:ext>
            </a:extLst>
          </p:cNvPr>
          <p:cNvSpPr>
            <a:spLocks noGrp="1"/>
          </p:cNvSpPr>
          <p:nvPr>
            <p:ph type="title"/>
          </p:nvPr>
        </p:nvSpPr>
        <p:spPr>
          <a:xfrm>
            <a:off x="304800" y="-90354"/>
            <a:ext cx="8229600" cy="857250"/>
          </a:xfrm>
        </p:spPr>
        <p:txBody>
          <a:bodyPr/>
          <a:lstStyle/>
          <a:p>
            <a:r>
              <a:rPr lang="en-US" dirty="0"/>
              <a:t>Pacific </a:t>
            </a:r>
            <a:r>
              <a:rPr lang="en-US" dirty="0" err="1"/>
              <a:t>BioSciences</a:t>
            </a:r>
            <a:r>
              <a:rPr lang="en-US" dirty="0"/>
              <a:t> sequencing </a:t>
            </a:r>
          </a:p>
        </p:txBody>
      </p:sp>
      <p:pic>
        <p:nvPicPr>
          <p:cNvPr id="4" name="Online Media 3" descr="PacBio Sequencing – How it Works">
            <a:hlinkClick r:id="" action="ppaction://media"/>
            <a:extLst>
              <a:ext uri="{FF2B5EF4-FFF2-40B4-BE49-F238E27FC236}">
                <a16:creationId xmlns:a16="http://schemas.microsoft.com/office/drawing/2014/main" id="{D05DED61-9B80-1B4C-A6EB-EF05E9C3CCF1}"/>
              </a:ext>
            </a:extLst>
          </p:cNvPr>
          <p:cNvPicPr>
            <a:picLocks noRot="1" noChangeAspect="1"/>
          </p:cNvPicPr>
          <p:nvPr>
            <a:videoFile r:link="rId1"/>
          </p:nvPr>
        </p:nvPicPr>
        <p:blipFill>
          <a:blip r:embed="rId3"/>
          <a:stretch>
            <a:fillRect/>
          </a:stretch>
        </p:blipFill>
        <p:spPr>
          <a:xfrm>
            <a:off x="1785524" y="891251"/>
            <a:ext cx="7047240" cy="3981691"/>
          </a:xfrm>
          <a:prstGeom prst="rect">
            <a:avLst/>
          </a:prstGeom>
        </p:spPr>
      </p:pic>
    </p:spTree>
    <p:extLst>
      <p:ext uri="{BB962C8B-B14F-4D97-AF65-F5344CB8AC3E}">
        <p14:creationId xmlns:p14="http://schemas.microsoft.com/office/powerpoint/2010/main" val="326353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53416-15F6-F34B-8083-9575197E17C2}"/>
              </a:ext>
            </a:extLst>
          </p:cNvPr>
          <p:cNvSpPr>
            <a:spLocks noGrp="1"/>
          </p:cNvSpPr>
          <p:nvPr>
            <p:ph type="title"/>
          </p:nvPr>
        </p:nvSpPr>
        <p:spPr>
          <a:xfrm>
            <a:off x="1312332" y="0"/>
            <a:ext cx="7771007" cy="657513"/>
          </a:xfrm>
          <a:solidFill>
            <a:schemeClr val="bg1"/>
          </a:solidFill>
        </p:spPr>
        <p:txBody>
          <a:bodyPr/>
          <a:lstStyle/>
          <a:p>
            <a:r>
              <a:rPr lang="en-US" dirty="0"/>
              <a:t>Pacific </a:t>
            </a:r>
            <a:r>
              <a:rPr lang="en-US" dirty="0" err="1"/>
              <a:t>BioSciences</a:t>
            </a:r>
            <a:r>
              <a:rPr lang="en-US" dirty="0"/>
              <a:t> sequencing (more detail)</a:t>
            </a:r>
          </a:p>
        </p:txBody>
      </p:sp>
      <p:pic>
        <p:nvPicPr>
          <p:cNvPr id="3" name="Online Media 2" descr="Single Molecule Real Time Sequencing - Pacific Biosciences">
            <a:hlinkClick r:id="" action="ppaction://media"/>
            <a:extLst>
              <a:ext uri="{FF2B5EF4-FFF2-40B4-BE49-F238E27FC236}">
                <a16:creationId xmlns:a16="http://schemas.microsoft.com/office/drawing/2014/main" id="{9E690548-2BA1-1E46-B48B-7E6D272E5EBE}"/>
              </a:ext>
            </a:extLst>
          </p:cNvPr>
          <p:cNvPicPr>
            <a:picLocks noRot="1" noChangeAspect="1"/>
          </p:cNvPicPr>
          <p:nvPr>
            <a:videoFile r:link="rId1"/>
          </p:nvPr>
        </p:nvPicPr>
        <p:blipFill>
          <a:blip r:embed="rId3"/>
          <a:stretch>
            <a:fillRect/>
          </a:stretch>
        </p:blipFill>
        <p:spPr>
          <a:xfrm>
            <a:off x="1676401" y="809770"/>
            <a:ext cx="7406938" cy="4184920"/>
          </a:xfrm>
          <a:prstGeom prst="rect">
            <a:avLst/>
          </a:prstGeom>
        </p:spPr>
      </p:pic>
    </p:spTree>
    <p:extLst>
      <p:ext uri="{BB962C8B-B14F-4D97-AF65-F5344CB8AC3E}">
        <p14:creationId xmlns:p14="http://schemas.microsoft.com/office/powerpoint/2010/main" val="163155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7472" y="257877"/>
            <a:ext cx="5109380" cy="461665"/>
          </a:xfrm>
          <a:prstGeom prst="rect">
            <a:avLst/>
          </a:prstGeom>
          <a:noFill/>
        </p:spPr>
        <p:txBody>
          <a:bodyPr wrap="square" rtlCol="0">
            <a:spAutoFit/>
          </a:bodyPr>
          <a:lstStyle/>
          <a:p>
            <a:r>
              <a:rPr lang="en-US" sz="2400" b="1" dirty="0">
                <a:solidFill>
                  <a:prstClr val="black"/>
                </a:solidFill>
                <a:latin typeface="Century Gothic"/>
                <a:cs typeface="Century Gothic"/>
              </a:rPr>
              <a:t>Take home</a:t>
            </a:r>
          </a:p>
        </p:txBody>
      </p:sp>
      <p:sp>
        <p:nvSpPr>
          <p:cNvPr id="4" name="TextBox 3"/>
          <p:cNvSpPr txBox="1"/>
          <p:nvPr/>
        </p:nvSpPr>
        <p:spPr>
          <a:xfrm>
            <a:off x="1937472" y="804725"/>
            <a:ext cx="7009304" cy="2117183"/>
          </a:xfrm>
          <a:prstGeom prst="rect">
            <a:avLst/>
          </a:prstGeom>
          <a:noFill/>
        </p:spPr>
        <p:txBody>
          <a:bodyPr wrap="square" rtlCol="0">
            <a:spAutoFit/>
          </a:bodyPr>
          <a:lstStyle/>
          <a:p>
            <a:pPr marL="342900" indent="-342900">
              <a:lnSpc>
                <a:spcPct val="150000"/>
              </a:lnSpc>
              <a:buFont typeface="Arial" charset="0"/>
              <a:buChar char="•"/>
            </a:pPr>
            <a:r>
              <a:rPr lang="en-US" dirty="0">
                <a:solidFill>
                  <a:prstClr val="black"/>
                </a:solidFill>
                <a:latin typeface="Century Gothic"/>
                <a:cs typeface="Century Gothic"/>
              </a:rPr>
              <a:t>Sequencing getting better faster than computers</a:t>
            </a:r>
          </a:p>
          <a:p>
            <a:pPr marL="342900" indent="-342900">
              <a:lnSpc>
                <a:spcPct val="150000"/>
              </a:lnSpc>
              <a:buFont typeface="Arial" charset="0"/>
              <a:buChar char="•"/>
            </a:pPr>
            <a:r>
              <a:rPr lang="en-US" dirty="0">
                <a:solidFill>
                  <a:prstClr val="black"/>
                </a:solidFill>
                <a:latin typeface="Century Gothic"/>
                <a:cs typeface="Century Gothic"/>
              </a:rPr>
              <a:t>Finishing is a prerequisite for annotation</a:t>
            </a:r>
          </a:p>
          <a:p>
            <a:pPr marL="342900" indent="-342900">
              <a:lnSpc>
                <a:spcPct val="150000"/>
              </a:lnSpc>
              <a:buFont typeface="Arial" charset="0"/>
              <a:buChar char="•"/>
            </a:pPr>
            <a:r>
              <a:rPr lang="en-US" dirty="0">
                <a:solidFill>
                  <a:prstClr val="black"/>
                </a:solidFill>
                <a:latin typeface="Century Gothic"/>
                <a:cs typeface="Century Gothic"/>
              </a:rPr>
              <a:t>Bioinformatics skills are very marketable</a:t>
            </a:r>
          </a:p>
          <a:p>
            <a:pPr marL="342900" indent="-342900">
              <a:lnSpc>
                <a:spcPct val="150000"/>
              </a:lnSpc>
              <a:buFont typeface="Arial" charset="0"/>
              <a:buChar char="•"/>
            </a:pPr>
            <a:endParaRPr lang="en-US" dirty="0">
              <a:solidFill>
                <a:prstClr val="black"/>
              </a:solidFill>
              <a:latin typeface="Century Gothic"/>
              <a:cs typeface="Century Gothic"/>
            </a:endParaRPr>
          </a:p>
          <a:p>
            <a:pPr marL="342900" indent="-342900">
              <a:lnSpc>
                <a:spcPct val="150000"/>
              </a:lnSpc>
              <a:buFont typeface="Arial" charset="0"/>
              <a:buChar char="•"/>
            </a:pPr>
            <a:endParaRPr lang="en-US" dirty="0">
              <a:solidFill>
                <a:prstClr val="black"/>
              </a:solidFill>
              <a:latin typeface="Century Gothic"/>
              <a:cs typeface="Century Gothic"/>
            </a:endParaRPr>
          </a:p>
        </p:txBody>
      </p:sp>
    </p:spTree>
    <p:extLst>
      <p:ext uri="{BB962C8B-B14F-4D97-AF65-F5344CB8AC3E}">
        <p14:creationId xmlns:p14="http://schemas.microsoft.com/office/powerpoint/2010/main" val="128904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D41F-7F9F-2A4F-BD58-C5F807FEEB02}"/>
              </a:ext>
            </a:extLst>
          </p:cNvPr>
          <p:cNvSpPr>
            <a:spLocks noGrp="1"/>
          </p:cNvSpPr>
          <p:nvPr>
            <p:ph type="title"/>
          </p:nvPr>
        </p:nvSpPr>
        <p:spPr>
          <a:xfrm>
            <a:off x="228600" y="28491"/>
            <a:ext cx="8229600" cy="857250"/>
          </a:xfrm>
        </p:spPr>
        <p:txBody>
          <a:bodyPr/>
          <a:lstStyle/>
          <a:p>
            <a:r>
              <a:rPr lang="en-US" dirty="0"/>
              <a:t>Assemblers, Contigs, N50, NG50   </a:t>
            </a:r>
          </a:p>
        </p:txBody>
      </p:sp>
      <p:pic>
        <p:nvPicPr>
          <p:cNvPr id="4" name="Content Placeholder 3">
            <a:extLst>
              <a:ext uri="{FF2B5EF4-FFF2-40B4-BE49-F238E27FC236}">
                <a16:creationId xmlns:a16="http://schemas.microsoft.com/office/drawing/2014/main" id="{E2199A2C-65BA-7F46-B2F6-A9D1F65845FF}"/>
              </a:ext>
            </a:extLst>
          </p:cNvPr>
          <p:cNvPicPr>
            <a:picLocks noGrp="1" noChangeAspect="1"/>
          </p:cNvPicPr>
          <p:nvPr>
            <p:ph idx="1"/>
          </p:nvPr>
        </p:nvPicPr>
        <p:blipFill>
          <a:blip r:embed="rId2"/>
          <a:stretch>
            <a:fillRect/>
          </a:stretch>
        </p:blipFill>
        <p:spPr>
          <a:xfrm>
            <a:off x="1975082" y="766895"/>
            <a:ext cx="6086471" cy="3394075"/>
          </a:xfrm>
          <a:prstGeom prst="rect">
            <a:avLst/>
          </a:prstGeom>
        </p:spPr>
      </p:pic>
      <p:sp>
        <p:nvSpPr>
          <p:cNvPr id="5" name="TextBox 4">
            <a:extLst>
              <a:ext uri="{FF2B5EF4-FFF2-40B4-BE49-F238E27FC236}">
                <a16:creationId xmlns:a16="http://schemas.microsoft.com/office/drawing/2014/main" id="{36029D70-4DED-4A43-BC93-D216A297EC9D}"/>
              </a:ext>
            </a:extLst>
          </p:cNvPr>
          <p:cNvSpPr txBox="1"/>
          <p:nvPr/>
        </p:nvSpPr>
        <p:spPr>
          <a:xfrm>
            <a:off x="1627948" y="4253043"/>
            <a:ext cx="10539808" cy="646331"/>
          </a:xfrm>
          <a:prstGeom prst="rect">
            <a:avLst/>
          </a:prstGeom>
          <a:noFill/>
        </p:spPr>
        <p:txBody>
          <a:bodyPr wrap="none" rtlCol="0">
            <a:spAutoFit/>
          </a:bodyPr>
          <a:lstStyle/>
          <a:p>
            <a:r>
              <a:rPr lang="en-US" dirty="0"/>
              <a:t>A nice description is in </a:t>
            </a:r>
            <a:r>
              <a:rPr lang="en-US" dirty="0" err="1"/>
              <a:t>Niema</a:t>
            </a:r>
            <a:r>
              <a:rPr lang="en-US" dirty="0"/>
              <a:t> Moshiri’ lecture at</a:t>
            </a:r>
          </a:p>
          <a:p>
            <a:r>
              <a:rPr lang="en-US" dirty="0"/>
              <a:t> </a:t>
            </a:r>
            <a:r>
              <a:rPr lang="en-US" dirty="0">
                <a:hlinkClick r:id="rId3"/>
              </a:rPr>
              <a:t>https://www.youtube.com/watch?v=sdKKrC5jtPk&amp;list=PLM_KIlU0WoXkR_MKrUDQPtKR2DNGAxaoi&amp;index=2</a:t>
            </a:r>
            <a:r>
              <a:rPr lang="en-US" dirty="0"/>
              <a:t>  </a:t>
            </a:r>
          </a:p>
        </p:txBody>
      </p:sp>
    </p:spTree>
    <p:extLst>
      <p:ext uri="{BB962C8B-B14F-4D97-AF65-F5344CB8AC3E}">
        <p14:creationId xmlns:p14="http://schemas.microsoft.com/office/powerpoint/2010/main" val="3754276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07E6858-A3B1-5B4A-94E3-B6F391A6538A}"/>
              </a:ext>
            </a:extLst>
          </p:cNvPr>
          <p:cNvSpPr>
            <a:spLocks noGrp="1"/>
          </p:cNvSpPr>
          <p:nvPr>
            <p:ph type="ctrTitle"/>
          </p:nvPr>
        </p:nvSpPr>
        <p:spPr/>
        <p:txBody>
          <a:bodyPr/>
          <a:lstStyle/>
          <a:p>
            <a:r>
              <a:rPr lang="en-US" altLang="en-US" sz="6600" dirty="0"/>
              <a:t>GTAs </a:t>
            </a:r>
          </a:p>
        </p:txBody>
      </p:sp>
      <p:sp>
        <p:nvSpPr>
          <p:cNvPr id="3" name="Subtitle 2">
            <a:extLst>
              <a:ext uri="{FF2B5EF4-FFF2-40B4-BE49-F238E27FC236}">
                <a16:creationId xmlns:a16="http://schemas.microsoft.com/office/drawing/2014/main" id="{B28D9B17-B09D-DA4C-9F3F-495CF045EC6A}"/>
              </a:ext>
            </a:extLst>
          </p:cNvPr>
          <p:cNvSpPr>
            <a:spLocks noGrp="1"/>
          </p:cNvSpPr>
          <p:nvPr>
            <p:ph type="subTitle" idx="1"/>
          </p:nvPr>
        </p:nvSpPr>
        <p:spPr/>
        <p:txBody>
          <a:bodyPr rtlCol="0">
            <a:normAutofit/>
          </a:bodyPr>
          <a:lstStyle/>
          <a:p>
            <a:pPr fontAlgn="auto">
              <a:spcAft>
                <a:spcPts val="0"/>
              </a:spcAft>
              <a:defRPr/>
            </a:pPr>
            <a:r>
              <a:rPr lang="en-US" dirty="0">
                <a:ea typeface="+mn-ea"/>
              </a:rPr>
              <a:t>Genetic transfer Agents</a:t>
            </a:r>
          </a:p>
        </p:txBody>
      </p:sp>
      <p:pic>
        <p:nvPicPr>
          <p:cNvPr id="22531" name="Picture 5">
            <a:extLst>
              <a:ext uri="{FF2B5EF4-FFF2-40B4-BE49-F238E27FC236}">
                <a16:creationId xmlns:a16="http://schemas.microsoft.com/office/drawing/2014/main" id="{021AA17A-0590-F545-85EE-6F7524FE9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303711" y="292397"/>
            <a:ext cx="1516856" cy="153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a:extLst>
              <a:ext uri="{FF2B5EF4-FFF2-40B4-BE49-F238E27FC236}">
                <a16:creationId xmlns:a16="http://schemas.microsoft.com/office/drawing/2014/main" id="{E1D151D5-467A-3045-A828-AA48DF424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563" y="295887"/>
            <a:ext cx="1645498" cy="130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558A191-CC01-2D4A-B320-CFE0258E90AF}"/>
              </a:ext>
            </a:extLst>
          </p:cNvPr>
          <p:cNvSpPr txBox="1"/>
          <p:nvPr/>
        </p:nvSpPr>
        <p:spPr>
          <a:xfrm>
            <a:off x="2538848" y="3663560"/>
            <a:ext cx="4501553" cy="1154162"/>
          </a:xfrm>
          <a:prstGeom prst="rect">
            <a:avLst/>
          </a:prstGeom>
          <a:noFill/>
        </p:spPr>
        <p:txBody>
          <a:bodyPr wrap="none" rtlCol="0">
            <a:spAutoFit/>
          </a:bodyPr>
          <a:lstStyle/>
          <a:p>
            <a:endParaRPr lang="en-US" sz="1350" dirty="0"/>
          </a:p>
          <a:p>
            <a:endParaRPr lang="en-US" sz="1350" dirty="0"/>
          </a:p>
          <a:p>
            <a:pPr marL="342900" indent="-342900">
              <a:buFont typeface="Arial" panose="020B0604020202020204" pitchFamily="34" charset="0"/>
              <a:buChar char="•"/>
            </a:pPr>
            <a:r>
              <a:rPr lang="en-US" sz="2100" dirty="0"/>
              <a:t>Are they under purifying selection?  </a:t>
            </a:r>
          </a:p>
          <a:p>
            <a:pPr marL="342900" indent="-342900">
              <a:buFont typeface="Arial" panose="020B0604020202020204" pitchFamily="34" charset="0"/>
              <a:buChar char="•"/>
            </a:pPr>
            <a:r>
              <a:rPr lang="en-US" sz="2100" dirty="0"/>
              <a:t>Does this reveal function?   </a:t>
            </a:r>
          </a:p>
        </p:txBody>
      </p:sp>
    </p:spTree>
    <p:extLst>
      <p:ext uri="{BB962C8B-B14F-4D97-AF65-F5344CB8AC3E}">
        <p14:creationId xmlns:p14="http://schemas.microsoft.com/office/powerpoint/2010/main" val="2218997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17420" y="269923"/>
            <a:ext cx="5554980" cy="758777"/>
          </a:xfrm>
        </p:spPr>
        <p:txBody>
          <a:bodyPr>
            <a:normAutofit/>
          </a:bodyPr>
          <a:lstStyle/>
          <a:p>
            <a:r>
              <a:rPr lang="en-US" dirty="0"/>
              <a:t>Shotgun Genome Sequencing</a:t>
            </a:r>
          </a:p>
        </p:txBody>
      </p:sp>
      <p:pic>
        <p:nvPicPr>
          <p:cNvPr id="12" name="Picture 11" descr="shotgun_swing_through.jpg"/>
          <p:cNvPicPr>
            <a:picLocks noChangeAspect="1"/>
          </p:cNvPicPr>
          <p:nvPr/>
        </p:nvPicPr>
        <p:blipFill>
          <a:blip r:embed="rId3"/>
          <a:stretch>
            <a:fillRect/>
          </a:stretch>
        </p:blipFill>
        <p:spPr>
          <a:xfrm>
            <a:off x="3829051" y="1828800"/>
            <a:ext cx="1963208" cy="2000250"/>
          </a:xfrm>
          <a:prstGeom prst="rect">
            <a:avLst/>
          </a:prstGeom>
        </p:spPr>
      </p:pic>
      <p:grpSp>
        <p:nvGrpSpPr>
          <p:cNvPr id="5" name="Group 16"/>
          <p:cNvGrpSpPr/>
          <p:nvPr/>
        </p:nvGrpSpPr>
        <p:grpSpPr>
          <a:xfrm>
            <a:off x="2343150" y="1371600"/>
            <a:ext cx="5200650" cy="356597"/>
            <a:chOff x="1485900" y="1828800"/>
            <a:chExt cx="6934200" cy="475462"/>
          </a:xfrm>
        </p:grpSpPr>
        <p:cxnSp>
          <p:nvCxnSpPr>
            <p:cNvPr id="18" name="Straight Connector 17"/>
            <p:cNvCxnSpPr/>
            <p:nvPr/>
          </p:nvCxnSpPr>
          <p:spPr>
            <a:xfrm>
              <a:off x="1981200" y="182880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828800" y="1981200"/>
              <a:ext cx="685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485900" y="2132806"/>
              <a:ext cx="8001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8001000" y="2299498"/>
              <a:ext cx="3048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33600" y="198120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362200" y="212963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543800" y="230108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600200" y="1828800"/>
              <a:ext cx="21336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895600" y="183197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429000" y="183356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038600" y="183515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72000" y="183674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029200" y="1838328"/>
              <a:ext cx="762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818011" y="183991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476500" y="183038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324600" y="184150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934200" y="184309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53300" y="1844680"/>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772400" y="184626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2628900" y="197961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314700" y="198358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962400" y="1987552"/>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305300" y="199152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048000" y="198278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818011" y="2139158"/>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208020" y="229076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057900" y="1996286"/>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7620000" y="2001050"/>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048000" y="2128042"/>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324350" y="2293940"/>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934200" y="2142334"/>
              <a:ext cx="533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781300" y="212804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191500" y="200263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772400" y="214551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818011" y="199469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562600" y="2137570"/>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505700" y="2143922"/>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667000" y="2287588"/>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933700" y="2289176"/>
              <a:ext cx="2286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667500" y="199787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162800" y="199946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477000" y="2140746"/>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848100" y="229235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8039100" y="2146304"/>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53000" y="2294734"/>
              <a:ext cx="2667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134100" y="2299498"/>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276850" y="2296322"/>
              <a:ext cx="3810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591300" y="2302674"/>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591050" y="2135982"/>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600450" y="2128042"/>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914900" y="1993110"/>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1695450" y="2281236"/>
              <a:ext cx="8763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715000" y="2297910"/>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905500" y="2295528"/>
              <a:ext cx="15240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14" name="Right Arrow 13"/>
          <p:cNvSpPr/>
          <p:nvPr/>
        </p:nvSpPr>
        <p:spPr>
          <a:xfrm rot="17687090">
            <a:off x="2623021" y="1992322"/>
            <a:ext cx="467450" cy="34289"/>
          </a:xfrm>
          <a:prstGeom prst="rightArrow">
            <a:avLst/>
          </a:prstGeom>
          <a:solidFill>
            <a:schemeClr val="tx1"/>
          </a:solidFill>
          <a:ln>
            <a:solidFill>
              <a:schemeClr val="tx1"/>
            </a:solidFill>
          </a:ln>
          <a:effectLst/>
          <a:scene3d>
            <a:camera prst="orthographicFront" fov="0">
              <a:rot lat="0" lon="0" rev="0"/>
            </a:camera>
            <a:lightRig rig="brightRoom" dir="tl">
              <a:rot lat="0" lon="0" rev="8700000"/>
            </a:lightRig>
          </a:scene3d>
          <a:sp3d extrusionH="76200" contourW="12700">
            <a:bevelT w="0" h="0"/>
            <a:extrusionClr>
              <a:schemeClr val="tx1"/>
            </a:extrusionClr>
            <a:contourClr>
              <a:schemeClr val="tx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sp>
        <p:nvSpPr>
          <p:cNvPr id="72" name="Subtitle 2"/>
          <p:cNvSpPr txBox="1">
            <a:spLocks/>
          </p:cNvSpPr>
          <p:nvPr/>
        </p:nvSpPr>
        <p:spPr>
          <a:xfrm>
            <a:off x="1937385" y="2228850"/>
            <a:ext cx="2177415" cy="285750"/>
          </a:xfrm>
          <a:prstGeom prst="rect">
            <a:avLst/>
          </a:prstGeom>
        </p:spPr>
        <p:txBody>
          <a:bodyPr tIns="0">
            <a:normAutofit/>
          </a:bodyPr>
          <a:lstStyle/>
          <a:p>
            <a:pPr marL="20574" defTabSz="685800">
              <a:spcBef>
                <a:spcPts val="450"/>
              </a:spcBef>
              <a:buClr>
                <a:srgbClr val="3891A7"/>
              </a:buClr>
              <a:buSzPct val="80000"/>
              <a:defRPr/>
            </a:pPr>
            <a:r>
              <a:rPr lang="en-US" sz="1298" dirty="0">
                <a:solidFill>
                  <a:prstClr val="black"/>
                </a:solidFill>
                <a:latin typeface="Gill Sans MT"/>
              </a:rPr>
              <a:t>Fragmented g</a:t>
            </a:r>
            <a:r>
              <a:rPr lang="en-US" sz="1298" dirty="0" err="1">
                <a:solidFill>
                  <a:prstClr val="black"/>
                </a:solidFill>
                <a:latin typeface="Gill Sans MT"/>
              </a:rPr>
              <a:t>enome chunks</a:t>
            </a:r>
            <a:endParaRPr lang="en-US" sz="1298" dirty="0">
              <a:solidFill>
                <a:prstClr val="black"/>
              </a:solidFill>
              <a:latin typeface="Gill Sans MT"/>
            </a:endParaRPr>
          </a:p>
          <a:p>
            <a:pPr marL="20574" defTabSz="685800">
              <a:spcBef>
                <a:spcPts val="450"/>
              </a:spcBef>
              <a:buClr>
                <a:srgbClr val="3891A7"/>
              </a:buClr>
              <a:buSzPct val="80000"/>
              <a:defRPr/>
            </a:pPr>
            <a:endParaRPr lang="en-US" sz="1950" dirty="0">
              <a:solidFill>
                <a:srgbClr val="4F271C">
                  <a:shade val="30000"/>
                  <a:satMod val="150000"/>
                </a:srgbClr>
              </a:solidFill>
              <a:latin typeface="Gill Sans MT"/>
            </a:endParaRPr>
          </a:p>
        </p:txBody>
      </p:sp>
      <p:sp>
        <p:nvSpPr>
          <p:cNvPr id="73" name="Rounded Rectangle 72"/>
          <p:cNvSpPr/>
          <p:nvPr/>
        </p:nvSpPr>
        <p:spPr>
          <a:xfrm>
            <a:off x="3086100" y="4000500"/>
            <a:ext cx="3657600" cy="628650"/>
          </a:xfrm>
          <a:prstGeom prst="roundRect">
            <a:avLst/>
          </a:prstGeom>
          <a:solidFill>
            <a:schemeClr val="bg1">
              <a:lumMod val="95000"/>
            </a:schemeClr>
          </a:solidFill>
          <a:ln>
            <a:solidFill>
              <a:schemeClr val="tx1"/>
            </a:solidFill>
          </a:ln>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350" dirty="0">
                <a:solidFill>
                  <a:srgbClr val="000000"/>
                </a:solidFill>
                <a:latin typeface="Gill Sans MT"/>
              </a:rPr>
              <a:t>NOT REALLY DONE BY DUCK HUNTERS</a:t>
            </a:r>
          </a:p>
          <a:p>
            <a:pPr algn="ctr"/>
            <a:r>
              <a:rPr lang="en-US" sz="1350" dirty="0" err="1">
                <a:solidFill>
                  <a:srgbClr val="000000"/>
                </a:solidFill>
                <a:latin typeface="Gill Sans MT"/>
              </a:rPr>
              <a:t>Hydroshearing</a:t>
            </a:r>
            <a:r>
              <a:rPr lang="en-US" sz="1350" dirty="0">
                <a:solidFill>
                  <a:srgbClr val="000000"/>
                </a:solidFill>
                <a:latin typeface="Gill Sans MT"/>
              </a:rPr>
              <a:t>, </a:t>
            </a:r>
            <a:r>
              <a:rPr lang="en-US" sz="1350" dirty="0" err="1">
                <a:solidFill>
                  <a:srgbClr val="000000"/>
                </a:solidFill>
                <a:latin typeface="Gill Sans MT"/>
              </a:rPr>
              <a:t>sonication</a:t>
            </a:r>
            <a:r>
              <a:rPr lang="en-US" sz="1350" dirty="0">
                <a:solidFill>
                  <a:srgbClr val="000000"/>
                </a:solidFill>
                <a:latin typeface="Gill Sans MT"/>
              </a:rPr>
              <a:t>, enzymatic shearing</a:t>
            </a:r>
          </a:p>
        </p:txBody>
      </p:sp>
    </p:spTree>
    <p:extLst>
      <p:ext uri="{BB962C8B-B14F-4D97-AF65-F5344CB8AC3E}">
        <p14:creationId xmlns:p14="http://schemas.microsoft.com/office/powerpoint/2010/main" val="32002342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1376364" y="225030"/>
            <a:ext cx="6390085" cy="307181"/>
          </a:xfrm>
        </p:spPr>
        <p:txBody>
          <a:bodyPr/>
          <a:lstStyle/>
          <a:p>
            <a:pPr algn="ctr" eaLnBrk="1" hangingPunct="1"/>
            <a:r>
              <a:rPr lang="en-US" sz="1500" dirty="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3046810" y="1293019"/>
            <a:ext cx="2899172" cy="2433638"/>
          </a:xfrm>
        </p:spPr>
      </p:pic>
      <p:sp>
        <p:nvSpPr>
          <p:cNvPr id="5" name="TextBox 4"/>
          <p:cNvSpPr txBox="1">
            <a:spLocks noChangeArrowheads="1"/>
          </p:cNvSpPr>
          <p:nvPr/>
        </p:nvSpPr>
        <p:spPr bwMode="auto">
          <a:xfrm>
            <a:off x="1607344" y="806053"/>
            <a:ext cx="6018610" cy="2999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437" tIns="34220" rIns="68437" bIns="34220">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defTabSz="683419" eaLnBrk="1" fontAlgn="base" hangingPunct="1">
              <a:spcBef>
                <a:spcPct val="0"/>
              </a:spcBef>
              <a:spcAft>
                <a:spcPct val="0"/>
              </a:spcAft>
            </a:pPr>
            <a:r>
              <a:rPr lang="en-US" sz="1500" dirty="0" err="1">
                <a:solidFill>
                  <a:srgbClr val="000000"/>
                </a:solidFill>
                <a:cs typeface="Arial" charset="0"/>
              </a:rPr>
              <a:t>dN</a:t>
            </a:r>
            <a:r>
              <a:rPr lang="en-US" sz="1500" dirty="0">
                <a:solidFill>
                  <a:srgbClr val="000000"/>
                </a:solidFill>
                <a:cs typeface="Arial" charset="0"/>
              </a:rPr>
              <a:t>/</a:t>
            </a:r>
            <a:r>
              <a:rPr lang="en-US" sz="1500" dirty="0" err="1">
                <a:solidFill>
                  <a:srgbClr val="000000"/>
                </a:solidFill>
                <a:cs typeface="Arial" charset="0"/>
              </a:rPr>
              <a:t>dS</a:t>
            </a:r>
            <a:r>
              <a:rPr lang="en-US" sz="1500" dirty="0">
                <a:solidFill>
                  <a:srgbClr val="000000"/>
                </a:solidFill>
                <a:cs typeface="Arial" charset="0"/>
              </a:rPr>
              <a:t> &lt;1 for GTA genes has been used to infer selection for function</a:t>
            </a:r>
          </a:p>
        </p:txBody>
      </p:sp>
      <p:grpSp>
        <p:nvGrpSpPr>
          <p:cNvPr id="9" name="Group 8"/>
          <p:cNvGrpSpPr>
            <a:grpSpLocks/>
          </p:cNvGrpSpPr>
          <p:nvPr/>
        </p:nvGrpSpPr>
        <p:grpSpPr bwMode="auto">
          <a:xfrm>
            <a:off x="1607344" y="1897858"/>
            <a:ext cx="1725216" cy="1451372"/>
            <a:chOff x="656948" y="2711272"/>
            <a:chExt cx="2299316" cy="1935332"/>
          </a:xfrm>
        </p:grpSpPr>
        <p:sp>
          <p:nvSpPr>
            <p:cNvPr id="270344" name="TextBox 5"/>
            <p:cNvSpPr txBox="1">
              <a:spLocks noChangeArrowheads="1"/>
            </p:cNvSpPr>
            <p:nvPr/>
          </p:nvSpPr>
          <p:spPr bwMode="auto">
            <a:xfrm>
              <a:off x="656948" y="3494273"/>
              <a:ext cx="1376038" cy="6771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defTabSz="683419" eaLnBrk="1" fontAlgn="base" hangingPunct="1">
                <a:spcBef>
                  <a:spcPct val="0"/>
                </a:spcBef>
                <a:spcAft>
                  <a:spcPct val="0"/>
                </a:spcAft>
              </a:pPr>
              <a:r>
                <a:rPr lang="en-US" sz="135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67500" tIns="35100" rIns="67500" bIns="35100" anchor="ctr"/>
            <a:lstStyle/>
            <a:p>
              <a:pPr defTabSz="683419" fontAlgn="base">
                <a:spcBef>
                  <a:spcPct val="0"/>
                </a:spcBef>
                <a:spcAft>
                  <a:spcPct val="0"/>
                </a:spcAft>
              </a:pPr>
              <a:endParaRPr lang="en-US" sz="15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2308622" y="4100513"/>
            <a:ext cx="5037534"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4"/>
          <p:cNvSpPr>
            <a:spLocks noChangeArrowheads="1"/>
          </p:cNvSpPr>
          <p:nvPr/>
        </p:nvSpPr>
        <p:spPr bwMode="auto">
          <a:xfrm>
            <a:off x="2901554" y="3755109"/>
            <a:ext cx="3048000" cy="1383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8437" tIns="34220" rIns="68437" bIns="34220" anchor="ctr">
            <a:spAutoFit/>
          </a:bodyPr>
          <a:lstStyle/>
          <a:p>
            <a:pPr algn="r" defTabSz="683419" fontAlgn="base">
              <a:spcBef>
                <a:spcPct val="0"/>
              </a:spcBef>
              <a:spcAft>
                <a:spcPct val="0"/>
              </a:spcAft>
            </a:pPr>
            <a:r>
              <a:rPr lang="en-US" sz="45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3482579" y="4922044"/>
            <a:ext cx="2686050" cy="1383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437" tIns="34220" rIns="68437" bIns="34220">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defTabSz="683419" eaLnBrk="1" fontAlgn="base" hangingPunct="1">
              <a:spcBef>
                <a:spcPct val="0"/>
              </a:spcBef>
              <a:spcAft>
                <a:spcPct val="0"/>
              </a:spcAft>
            </a:pPr>
            <a:r>
              <a:rPr lang="en-US" sz="45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7117202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D:\kuloth\2015\07-July\10-07-2015\nrg_issue\slides_img\nrg3962-f2.jpg">
            <a:extLst>
              <a:ext uri="{FF2B5EF4-FFF2-40B4-BE49-F238E27FC236}">
                <a16:creationId xmlns:a16="http://schemas.microsoft.com/office/drawing/2014/main" id="{C267C97E-1D7A-CC40-9723-53EF617BB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478" y="553096"/>
            <a:ext cx="4699943" cy="440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57AB052-D10B-174E-AC16-CC76B716F8E8}"/>
              </a:ext>
            </a:extLst>
          </p:cNvPr>
          <p:cNvSpPr txBox="1"/>
          <p:nvPr/>
        </p:nvSpPr>
        <p:spPr>
          <a:xfrm>
            <a:off x="85635" y="4220170"/>
            <a:ext cx="3484517" cy="923330"/>
          </a:xfrm>
          <a:prstGeom prst="rect">
            <a:avLst/>
          </a:prstGeom>
          <a:noFill/>
        </p:spPr>
        <p:txBody>
          <a:bodyPr wrap="square" rtlCol="0">
            <a:spAutoFit/>
          </a:bodyPr>
          <a:lstStyle/>
          <a:p>
            <a:pPr defTabSz="685800" fontAlgn="base">
              <a:spcBef>
                <a:spcPct val="0"/>
              </a:spcBef>
              <a:spcAft>
                <a:spcPct val="0"/>
              </a:spcAft>
              <a:defRPr/>
            </a:pPr>
            <a:r>
              <a:rPr lang="en-US" dirty="0">
                <a:solidFill>
                  <a:srgbClr val="000000"/>
                </a:solidFill>
                <a:latin typeface="Arial" panose="020B0604020202020204" pitchFamily="34" charset="0"/>
                <a:ea typeface="ＭＳ Ｐゴシック" charset="0"/>
              </a:rPr>
              <a:t>From: </a:t>
            </a:r>
            <a:r>
              <a:rPr lang="en-US" dirty="0">
                <a:solidFill>
                  <a:srgbClr val="000000"/>
                </a:solidFill>
                <a:latin typeface="Arial" panose="020B0604020202020204" pitchFamily="34" charset="0"/>
                <a:ea typeface="ＭＳ Ｐゴシック" charset="0"/>
                <a:hlinkClick r:id="rId4"/>
              </a:rPr>
              <a:t>https://www.nature.com/articles/nrg3962</a:t>
            </a:r>
            <a:r>
              <a:rPr lang="en-US" dirty="0">
                <a:solidFill>
                  <a:srgbClr val="000000"/>
                </a:solidFill>
                <a:latin typeface="Arial" panose="020B0604020202020204" pitchFamily="34" charset="0"/>
                <a:ea typeface="ＭＳ Ｐゴシック" charset="0"/>
              </a:rPr>
              <a:t> </a:t>
            </a:r>
            <a:r>
              <a:rPr lang="en-US" dirty="0" err="1">
                <a:solidFill>
                  <a:srgbClr val="000000"/>
                </a:solidFill>
                <a:latin typeface="Arial" panose="020B0604020202020204" pitchFamily="34" charset="0"/>
                <a:ea typeface="ＭＳ Ｐゴシック" charset="0"/>
              </a:rPr>
              <a:t>doi</a:t>
            </a:r>
            <a:r>
              <a:rPr lang="en-US" dirty="0">
                <a:solidFill>
                  <a:srgbClr val="000000"/>
                </a:solidFill>
                <a:latin typeface="Arial" panose="020B0604020202020204" pitchFamily="34" charset="0"/>
                <a:ea typeface="ＭＳ Ｐゴシック" charset="0"/>
              </a:rPr>
              <a:t>: 10.1038/nrg3962</a:t>
            </a:r>
          </a:p>
        </p:txBody>
      </p:sp>
      <p:sp>
        <p:nvSpPr>
          <p:cNvPr id="7" name="TextBox 6">
            <a:extLst>
              <a:ext uri="{FF2B5EF4-FFF2-40B4-BE49-F238E27FC236}">
                <a16:creationId xmlns:a16="http://schemas.microsoft.com/office/drawing/2014/main" id="{6835FDC2-A4CF-EB4F-9978-6A2167030067}"/>
              </a:ext>
            </a:extLst>
          </p:cNvPr>
          <p:cNvSpPr txBox="1"/>
          <p:nvPr/>
        </p:nvSpPr>
        <p:spPr>
          <a:xfrm>
            <a:off x="1143001" y="101773"/>
            <a:ext cx="6019597" cy="369332"/>
          </a:xfrm>
          <a:prstGeom prst="rect">
            <a:avLst/>
          </a:prstGeom>
          <a:noFill/>
        </p:spPr>
        <p:txBody>
          <a:bodyPr wrap="none" rtlCol="0">
            <a:spAutoFit/>
          </a:bodyPr>
          <a:lstStyle/>
          <a:p>
            <a:pPr defTabSz="685800" fontAlgn="base">
              <a:spcBef>
                <a:spcPct val="0"/>
              </a:spcBef>
              <a:spcAft>
                <a:spcPct val="0"/>
              </a:spcAft>
              <a:defRPr/>
            </a:pPr>
            <a:r>
              <a:rPr lang="en-US" b="1" dirty="0">
                <a:solidFill>
                  <a:srgbClr val="000000"/>
                </a:solidFill>
                <a:latin typeface="Arial" panose="020B0604020202020204" pitchFamily="34" charset="0"/>
                <a:ea typeface="ＭＳ Ｐゴシック" charset="0"/>
              </a:rPr>
              <a:t>Figure 2: Nested levels of selection on gene content. </a:t>
            </a:r>
            <a:endParaRPr lang="en-US" dirty="0">
              <a:solidFill>
                <a:srgbClr val="000000"/>
              </a:solidFill>
              <a:latin typeface="Arial" panose="020B0604020202020204" pitchFamily="34" charset="0"/>
              <a:ea typeface="ＭＳ Ｐゴシック" charset="0"/>
            </a:endParaRPr>
          </a:p>
        </p:txBody>
      </p:sp>
    </p:spTree>
    <p:extLst>
      <p:ext uri="{BB962C8B-B14F-4D97-AF65-F5344CB8AC3E}">
        <p14:creationId xmlns:p14="http://schemas.microsoft.com/office/powerpoint/2010/main" val="5806223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1323975" y="219076"/>
            <a:ext cx="4562900" cy="346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2" tIns="34286" rIns="68572" bIns="3428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800" b="1">
                <a:solidFill>
                  <a:srgbClr val="000000"/>
                </a:solidFill>
              </a:rPr>
              <a:t>Gene Transfer, Sex, and Recombination:</a:t>
            </a:r>
          </a:p>
        </p:txBody>
      </p:sp>
      <p:sp>
        <p:nvSpPr>
          <p:cNvPr id="98306" name="TextBox 2"/>
          <p:cNvSpPr txBox="1">
            <a:spLocks noChangeArrowheads="1"/>
          </p:cNvSpPr>
          <p:nvPr/>
        </p:nvSpPr>
        <p:spPr bwMode="auto">
          <a:xfrm>
            <a:off x="1533525" y="565548"/>
            <a:ext cx="6276975" cy="992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2" tIns="34286" rIns="68572" bIns="34286">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4313" indent="-214313" defTabSz="685800" eaLnBrk="1" fontAlgn="base" hangingPunct="1">
              <a:spcBef>
                <a:spcPct val="0"/>
              </a:spcBef>
              <a:spcAft>
                <a:spcPct val="0"/>
              </a:spcAft>
              <a:buFont typeface="Arial" charset="0"/>
              <a:buChar char="•"/>
            </a:pPr>
            <a:r>
              <a:rPr lang="en-US" sz="1500" b="1">
                <a:solidFill>
                  <a:srgbClr val="000000"/>
                </a:solidFill>
              </a:rPr>
              <a:t>Inventions do not need to be made sequentially</a:t>
            </a:r>
          </a:p>
          <a:p>
            <a:pPr marL="214313" indent="-214313" defTabSz="685800" eaLnBrk="1" fontAlgn="base" hangingPunct="1">
              <a:spcBef>
                <a:spcPct val="0"/>
              </a:spcBef>
              <a:spcAft>
                <a:spcPct val="0"/>
              </a:spcAft>
              <a:buFont typeface="Arial" charset="0"/>
              <a:buChar char="•"/>
            </a:pPr>
            <a:r>
              <a:rPr lang="en-US" sz="15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18036"/>
            <a:ext cx="5067300" cy="3496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0381644"/>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8A8B9E-A7DA-2643-B91A-10FE42979A91}"/>
              </a:ext>
            </a:extLst>
          </p:cNvPr>
          <p:cNvSpPr txBox="1"/>
          <p:nvPr/>
        </p:nvSpPr>
        <p:spPr>
          <a:xfrm>
            <a:off x="565725" y="161799"/>
            <a:ext cx="7887480" cy="1107996"/>
          </a:xfrm>
          <a:prstGeom prst="rect">
            <a:avLst/>
          </a:prstGeom>
          <a:noFill/>
        </p:spPr>
        <p:txBody>
          <a:bodyPr wrap="none" rtlCol="0">
            <a:spAutoFit/>
          </a:bodyPr>
          <a:lstStyle/>
          <a:p>
            <a:r>
              <a:rPr lang="en-US" sz="1650" dirty="0"/>
              <a:t>GTAs cannot survive as </a:t>
            </a:r>
            <a:r>
              <a:rPr lang="en-US" sz="1650" b="1" dirty="0"/>
              <a:t>selfish genetic elements</a:t>
            </a:r>
            <a:r>
              <a:rPr lang="en-US" sz="1650" dirty="0"/>
              <a:t>, because </a:t>
            </a:r>
          </a:p>
          <a:p>
            <a:pPr marL="214313" indent="-214313">
              <a:buFont typeface="Arial" panose="020B0604020202020204" pitchFamily="34" charset="0"/>
              <a:buChar char="•"/>
            </a:pPr>
            <a:r>
              <a:rPr lang="en-US" sz="1650" dirty="0"/>
              <a:t>GTAs are too small to encode all GTA genes</a:t>
            </a:r>
          </a:p>
          <a:p>
            <a:pPr marL="214313" indent="-214313">
              <a:buFont typeface="Arial" panose="020B0604020202020204" pitchFamily="34" charset="0"/>
              <a:buChar char="•"/>
            </a:pPr>
            <a:r>
              <a:rPr lang="en-US" sz="1650" dirty="0"/>
              <a:t>The GTA+ cell dies upon release of the GTAs</a:t>
            </a:r>
          </a:p>
          <a:p>
            <a:pPr marL="214313" indent="-214313">
              <a:buFont typeface="Arial" panose="020B0604020202020204" pitchFamily="34" charset="0"/>
              <a:buChar char="•"/>
            </a:pPr>
            <a:r>
              <a:rPr lang="en-US" sz="1650" dirty="0"/>
              <a:t>At best one GTA- cell (that has a mutation in its GTA genes) can be converted to GTA+.</a:t>
            </a:r>
          </a:p>
        </p:txBody>
      </p:sp>
      <p:sp>
        <p:nvSpPr>
          <p:cNvPr id="3" name="TextBox 2">
            <a:extLst>
              <a:ext uri="{FF2B5EF4-FFF2-40B4-BE49-F238E27FC236}">
                <a16:creationId xmlns:a16="http://schemas.microsoft.com/office/drawing/2014/main" id="{7928C585-1B78-064E-AD87-BDCD628CE5F8}"/>
              </a:ext>
            </a:extLst>
          </p:cNvPr>
          <p:cNvSpPr txBox="1"/>
          <p:nvPr/>
        </p:nvSpPr>
        <p:spPr>
          <a:xfrm>
            <a:off x="565724" y="1336416"/>
            <a:ext cx="8294474" cy="2123658"/>
          </a:xfrm>
          <a:prstGeom prst="rect">
            <a:avLst/>
          </a:prstGeom>
          <a:noFill/>
        </p:spPr>
        <p:txBody>
          <a:bodyPr wrap="square" rtlCol="0">
            <a:spAutoFit/>
          </a:bodyPr>
          <a:lstStyle/>
          <a:p>
            <a:r>
              <a:rPr lang="en-US" sz="1650" dirty="0"/>
              <a:t>Recombination is </a:t>
            </a:r>
            <a:r>
              <a:rPr lang="en-US" sz="1650" b="1" dirty="0"/>
              <a:t>beneficial to a group</a:t>
            </a:r>
            <a:r>
              <a:rPr lang="en-US" sz="1650" dirty="0"/>
              <a:t>, because it prevents slightly deleterious mutations to be fixed along site beneficial ones, and it allows beneficial mutations that occurred in different cells to come together in a lineage. However, GTAs do not represent an </a:t>
            </a:r>
            <a:r>
              <a:rPr lang="en-US" sz="1650" b="1" dirty="0"/>
              <a:t>evolutionary stable strategy</a:t>
            </a:r>
            <a:r>
              <a:rPr lang="en-US" sz="1650" dirty="0"/>
              <a:t>. </a:t>
            </a:r>
          </a:p>
          <a:p>
            <a:pPr marL="214313" indent="-214313">
              <a:buFont typeface="Arial" panose="020B0604020202020204" pitchFamily="34" charset="0"/>
              <a:buChar char="•"/>
            </a:pPr>
            <a:r>
              <a:rPr lang="en-US" sz="1650" dirty="0"/>
              <a:t>GTA- cells can invade GTA+ population (the never lyse themselves, and the reap the benefits of recombination).</a:t>
            </a:r>
          </a:p>
          <a:p>
            <a:pPr marL="214313" indent="-214313">
              <a:buFont typeface="Arial" panose="020B0604020202020204" pitchFamily="34" charset="0"/>
              <a:buChar char="•"/>
            </a:pPr>
            <a:r>
              <a:rPr lang="en-US" sz="1650" dirty="0"/>
              <a:t>GTA+ cells can only invade a GTA- population, if the GTA+ cells manage somehow to restrict recombination to other GTA+ cells.</a:t>
            </a:r>
          </a:p>
        </p:txBody>
      </p:sp>
      <p:sp>
        <p:nvSpPr>
          <p:cNvPr id="4" name="TextBox 3">
            <a:extLst>
              <a:ext uri="{FF2B5EF4-FFF2-40B4-BE49-F238E27FC236}">
                <a16:creationId xmlns:a16="http://schemas.microsoft.com/office/drawing/2014/main" id="{E09D29DA-8D30-3B4D-AF2C-5EF1F60FBF98}"/>
              </a:ext>
            </a:extLst>
          </p:cNvPr>
          <p:cNvSpPr txBox="1"/>
          <p:nvPr/>
        </p:nvSpPr>
        <p:spPr>
          <a:xfrm>
            <a:off x="565725" y="3485375"/>
            <a:ext cx="8479421" cy="1615827"/>
          </a:xfrm>
          <a:prstGeom prst="rect">
            <a:avLst/>
          </a:prstGeom>
          <a:noFill/>
        </p:spPr>
        <p:txBody>
          <a:bodyPr wrap="square" rtlCol="0">
            <a:spAutoFit/>
          </a:bodyPr>
          <a:lstStyle/>
          <a:p>
            <a:r>
              <a:rPr lang="en-US" sz="1650" dirty="0"/>
              <a:t>Why are GTAs around?</a:t>
            </a:r>
          </a:p>
          <a:p>
            <a:pPr marL="214313" indent="-214313">
              <a:buFont typeface="Arial" panose="020B0604020202020204" pitchFamily="34" charset="0"/>
              <a:buChar char="•"/>
            </a:pPr>
            <a:r>
              <a:rPr lang="en-US" sz="1650" dirty="0"/>
              <a:t>GTAs just represent decaying phages … But they are under purifying selection (however, see below). </a:t>
            </a:r>
          </a:p>
          <a:p>
            <a:pPr marL="214313" indent="-214313">
              <a:buFont typeface="Arial" panose="020B0604020202020204" pitchFamily="34" charset="0"/>
              <a:buChar char="•"/>
            </a:pPr>
            <a:r>
              <a:rPr lang="en-US" sz="1650" dirty="0"/>
              <a:t>The gene transfer they catalyze has some other benefits; Rosie Redfield (</a:t>
            </a:r>
            <a:r>
              <a:rPr lang="en-US" sz="1650" dirty="0">
                <a:hlinkClick r:id="rId2"/>
              </a:rPr>
              <a:t>here</a:t>
            </a:r>
            <a:r>
              <a:rPr lang="en-US" sz="1650" dirty="0"/>
              <a:t>) discusses the possibility that they might help transfer immunity against phages.  (Can this be an evolutionary stable strategy?) </a:t>
            </a:r>
          </a:p>
        </p:txBody>
      </p:sp>
    </p:spTree>
    <p:extLst>
      <p:ext uri="{BB962C8B-B14F-4D97-AF65-F5344CB8AC3E}">
        <p14:creationId xmlns:p14="http://schemas.microsoft.com/office/powerpoint/2010/main" val="16469988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1500">
                <a:latin typeface="Arial" charset="0"/>
              </a:rPr>
              <a:t>Purifying selection in </a:t>
            </a:r>
            <a:r>
              <a:rPr lang="en-US" sz="1500" i="1">
                <a:latin typeface="Arial" charset="0"/>
              </a:rPr>
              <a:t>E.coli</a:t>
            </a:r>
            <a:r>
              <a:rPr lang="en-US" sz="1500">
                <a:latin typeface="Arial" charset="0"/>
              </a:rPr>
              <a:t> ORFans</a:t>
            </a:r>
          </a:p>
        </p:txBody>
      </p:sp>
      <p:sp>
        <p:nvSpPr>
          <p:cNvPr id="4" name="TextBox 3"/>
          <p:cNvSpPr txBox="1">
            <a:spLocks noChangeArrowheads="1"/>
          </p:cNvSpPr>
          <p:nvPr/>
        </p:nvSpPr>
        <p:spPr bwMode="auto">
          <a:xfrm>
            <a:off x="1264444" y="1076326"/>
            <a:ext cx="6649641" cy="484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437" tIns="34220" rIns="68437" bIns="34220">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350" dirty="0" err="1">
                <a:solidFill>
                  <a:srgbClr val="000000"/>
                </a:solidFill>
                <a:cs typeface="Arial" charset="0"/>
              </a:rPr>
              <a:t>dN-dS</a:t>
            </a:r>
            <a:r>
              <a:rPr lang="en-US" sz="1350" dirty="0">
                <a:solidFill>
                  <a:srgbClr val="000000"/>
                </a:solidFill>
                <a:cs typeface="Arial" charset="0"/>
              </a:rPr>
              <a:t> &lt; 0 for some </a:t>
            </a:r>
            <a:r>
              <a:rPr lang="en-US" sz="1350" dirty="0" err="1">
                <a:solidFill>
                  <a:srgbClr val="000000"/>
                </a:solidFill>
                <a:cs typeface="Arial" charset="0"/>
              </a:rPr>
              <a:t>ORFan</a:t>
            </a:r>
            <a:r>
              <a:rPr lang="en-US" sz="1350" dirty="0">
                <a:solidFill>
                  <a:srgbClr val="000000"/>
                </a:solidFill>
                <a:cs typeface="Arial" charset="0"/>
              </a:rPr>
              <a:t> </a:t>
            </a:r>
            <a:r>
              <a:rPr lang="en-US" sz="1350" i="1" dirty="0">
                <a:solidFill>
                  <a:srgbClr val="000000"/>
                </a:solidFill>
                <a:cs typeface="Arial" charset="0"/>
              </a:rPr>
              <a:t>E. coli </a:t>
            </a:r>
            <a:r>
              <a:rPr lang="en-US" sz="135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4701910" y="4441053"/>
            <a:ext cx="3852863" cy="18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68437" tIns="34220" rIns="68437" bIns="34220" anchor="ctr">
            <a:spAutoFit/>
          </a:bodyPr>
          <a:lstStyle/>
          <a:p>
            <a:pPr algn="r" defTabSz="683419" fontAlgn="base">
              <a:spcBef>
                <a:spcPct val="0"/>
              </a:spcBef>
              <a:spcAft>
                <a:spcPct val="0"/>
              </a:spcAft>
            </a:pPr>
            <a:r>
              <a:rPr lang="en-US" sz="75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extLst>
              <p:ext uri="{D42A27DB-BD31-4B8C-83A1-F6EECF244321}">
                <p14:modId xmlns:p14="http://schemas.microsoft.com/office/powerpoint/2010/main" val="188142724"/>
              </p:ext>
            </p:extLst>
          </p:nvPr>
        </p:nvGraphicFramePr>
        <p:xfrm>
          <a:off x="1112243" y="1791032"/>
          <a:ext cx="6954042" cy="2262186"/>
        </p:xfrm>
        <a:graphic>
          <a:graphicData uri="http://schemas.openxmlformats.org/drawingml/2006/table">
            <a:tbl>
              <a:tblPr/>
              <a:tblGrid>
                <a:gridCol w="2157189">
                  <a:extLst>
                    <a:ext uri="{9D8B030D-6E8A-4147-A177-3AD203B41FA5}">
                      <a16:colId xmlns:a16="http://schemas.microsoft.com/office/drawing/2014/main" val="20000"/>
                    </a:ext>
                  </a:extLst>
                </a:gridCol>
                <a:gridCol w="1200210">
                  <a:extLst>
                    <a:ext uri="{9D8B030D-6E8A-4147-A177-3AD203B41FA5}">
                      <a16:colId xmlns:a16="http://schemas.microsoft.com/office/drawing/2014/main" val="20001"/>
                    </a:ext>
                  </a:extLst>
                </a:gridCol>
                <a:gridCol w="1198881">
                  <a:extLst>
                    <a:ext uri="{9D8B030D-6E8A-4147-A177-3AD203B41FA5}">
                      <a16:colId xmlns:a16="http://schemas.microsoft.com/office/drawing/2014/main" val="20002"/>
                    </a:ext>
                  </a:extLst>
                </a:gridCol>
                <a:gridCol w="1198881">
                  <a:extLst>
                    <a:ext uri="{9D8B030D-6E8A-4147-A177-3AD203B41FA5}">
                      <a16:colId xmlns:a16="http://schemas.microsoft.com/office/drawing/2014/main" val="20003"/>
                    </a:ext>
                  </a:extLst>
                </a:gridCol>
                <a:gridCol w="1198881">
                  <a:extLst>
                    <a:ext uri="{9D8B030D-6E8A-4147-A177-3AD203B41FA5}">
                      <a16:colId xmlns:a16="http://schemas.microsoft.com/office/drawing/2014/main" val="20004"/>
                    </a:ext>
                  </a:extLst>
                </a:gridCol>
              </a:tblGrid>
              <a:tr h="501860">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FFFFFF"/>
                          </a:solidFill>
                          <a:effectLst/>
                          <a:latin typeface="Arial" charset="0"/>
                          <a:ea typeface="ＭＳ Ｐゴシック" charset="0"/>
                          <a:cs typeface="Arial" charset="0"/>
                        </a:rPr>
                        <a:t>Gene groups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FFFFFF"/>
                          </a:solidFill>
                          <a:effectLst/>
                          <a:latin typeface="Arial" charset="0"/>
                          <a:ea typeface="ＭＳ Ｐゴシック" charset="0"/>
                          <a:cs typeface="Arial" charset="0"/>
                        </a:rPr>
                        <a:t>Number</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FFFFFF"/>
                          </a:solidFill>
                          <a:effectLst/>
                          <a:latin typeface="Arial" charset="0"/>
                          <a:ea typeface="ＭＳ Ｐゴシック" charset="0"/>
                          <a:cs typeface="Arial" charset="0"/>
                        </a:rPr>
                        <a:t>dN-dS&gt;0</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FFFFFF"/>
                          </a:solidFill>
                          <a:effectLst/>
                          <a:latin typeface="Arial" charset="0"/>
                          <a:ea typeface="ＭＳ Ｐゴシック" charset="0"/>
                          <a:cs typeface="Arial" charset="0"/>
                        </a:rPr>
                        <a:t>dN-dS&lt;0</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FFFFFF"/>
                          </a:solidFill>
                          <a:effectLst/>
                          <a:latin typeface="Arial" charset="0"/>
                          <a:ea typeface="ＭＳ Ｐゴシック" charset="0"/>
                          <a:cs typeface="Arial" charset="0"/>
                        </a:rPr>
                        <a:t>dN-dS=0</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49997">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a:ln>
                            <a:noFill/>
                          </a:ln>
                          <a:solidFill>
                            <a:srgbClr val="000000"/>
                          </a:solidFill>
                          <a:effectLst/>
                          <a:latin typeface="Arial" charset="0"/>
                          <a:ea typeface="ＭＳ Ｐゴシック" charset="0"/>
                          <a:cs typeface="Arial" charset="0"/>
                        </a:rPr>
                        <a:t>E. coli </a:t>
                      </a:r>
                      <a:r>
                        <a:rPr kumimoji="0" lang="en-US" sz="900" b="1" i="0" u="none" strike="noStrike" cap="none" normalizeH="0" baseline="0">
                          <a:ln>
                            <a:noFill/>
                          </a:ln>
                          <a:solidFill>
                            <a:srgbClr val="000000"/>
                          </a:solidFill>
                          <a:effectLst/>
                          <a:latin typeface="Arial" charset="0"/>
                          <a:ea typeface="ＭＳ Ｐゴシック" charset="0"/>
                          <a:cs typeface="Arial" charset="0"/>
                        </a:rPr>
                        <a:t>ORFan clusters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Arial" charset="0"/>
                          <a:ea typeface="ＭＳ Ｐゴシック" charset="0"/>
                          <a:cs typeface="Arial" charset="0"/>
                        </a:rPr>
                        <a:t>3773</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Arial" charset="0"/>
                          <a:ea typeface="ＭＳ Ｐゴシック" charset="0"/>
                          <a:cs typeface="Arial" charset="0"/>
                        </a:rPr>
                        <a:t>944 (25%)</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rgbClr val="000000"/>
                        </a:solidFill>
                        <a:effectLst/>
                        <a:latin typeface="Arial" charset="0"/>
                        <a:ea typeface="ＭＳ Ｐゴシック" charset="0"/>
                        <a:cs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rgbClr val="000000"/>
                        </a:solidFill>
                        <a:effectLst/>
                        <a:latin typeface="Arial" charset="0"/>
                        <a:ea typeface="ＭＳ Ｐゴシック" charset="0"/>
                        <a:cs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68033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900" b="1" i="1" u="none" strike="noStrike" cap="none" normalizeH="0" baseline="0">
                          <a:ln>
                            <a:noFill/>
                          </a:ln>
                          <a:solidFill>
                            <a:srgbClr val="000000"/>
                          </a:solidFill>
                          <a:effectLst/>
                          <a:latin typeface="Arial" charset="0"/>
                          <a:ea typeface="ＭＳ Ｐゴシック" charset="0"/>
                          <a:cs typeface="Arial" charset="0"/>
                        </a:rPr>
                        <a:t>E.coli</a:t>
                      </a:r>
                      <a:r>
                        <a:rPr kumimoji="0" lang="en-US" sz="9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9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Arial" charset="0"/>
                          <a:ea typeface="ＭＳ Ｐゴシック" charset="0"/>
                          <a:cs typeface="Arial" charset="0"/>
                        </a:rPr>
                        <a:t>610</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rgbClr val="000000"/>
                        </a:solidFill>
                        <a:effectLst/>
                        <a:latin typeface="Arial" charset="0"/>
                        <a:ea typeface="ＭＳ Ｐゴシック" charset="0"/>
                        <a:cs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rgbClr val="000000"/>
                        </a:solidFill>
                        <a:effectLst/>
                        <a:latin typeface="Arial" charset="0"/>
                        <a:ea typeface="ＭＳ Ｐゴシック" charset="0"/>
                        <a:cs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rgbClr val="000000"/>
                        </a:solidFill>
                        <a:effectLst/>
                        <a:latin typeface="Arial" charset="0"/>
                        <a:ea typeface="ＭＳ Ｐゴシック" charset="0"/>
                        <a:cs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629996">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900" b="1" i="1" u="none" strike="noStrike" cap="none" normalizeH="0" baseline="0">
                          <a:ln>
                            <a:noFill/>
                          </a:ln>
                          <a:solidFill>
                            <a:srgbClr val="000000"/>
                          </a:solidFill>
                          <a:effectLst/>
                          <a:latin typeface="Arial" charset="0"/>
                          <a:ea typeface="ＭＳ Ｐゴシック" charset="0"/>
                          <a:cs typeface="Arial" charset="0"/>
                        </a:rPr>
                        <a:t>E.coli </a:t>
                      </a:r>
                      <a:r>
                        <a:rPr kumimoji="0" lang="en-US" sz="9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9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900" b="1" i="0" u="none" strike="noStrike" cap="none" normalizeH="0" baseline="0">
                          <a:ln>
                            <a:noFill/>
                          </a:ln>
                          <a:solidFill>
                            <a:srgbClr val="000000"/>
                          </a:solidFill>
                          <a:effectLst/>
                          <a:latin typeface="Arial" charset="0"/>
                          <a:ea typeface="ＭＳ Ｐゴシック" charset="0"/>
                          <a:cs typeface="Arial" charset="0"/>
                        </a:rPr>
                        <a:t>only</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rgbClr val="000000"/>
                          </a:solidFill>
                          <a:effectLst/>
                          <a:latin typeface="Arial" charset="0"/>
                          <a:ea typeface="ＭＳ Ｐゴシック" charset="0"/>
                          <a:cs typeface="Arial" charset="0"/>
                        </a:rPr>
                        <a:t>373</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rgbClr val="000000"/>
                        </a:solidFill>
                        <a:effectLst/>
                        <a:latin typeface="Arial" charset="0"/>
                        <a:ea typeface="ＭＳ Ｐゴシック" charset="0"/>
                        <a:cs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rgbClr val="000000"/>
                        </a:solidFill>
                        <a:effectLst/>
                        <a:latin typeface="Arial" charset="0"/>
                        <a:ea typeface="ＭＳ Ｐゴシック" charset="0"/>
                        <a:cs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rgbClr val="000000"/>
                        </a:solidFill>
                        <a:effectLst/>
                        <a:latin typeface="Arial" charset="0"/>
                        <a:ea typeface="ＭＳ Ｐゴシック" charset="0"/>
                        <a:cs typeface="Arial"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210947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1393032" y="213122"/>
            <a:ext cx="6390085" cy="48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34220" rIns="0" bIns="34220"/>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1500" b="1">
                <a:solidFill>
                  <a:srgbClr val="000000"/>
                </a:solidFill>
                <a:cs typeface="Arial" charset="0"/>
              </a:rPr>
              <a:t>Vertically Inherited Genes  Not Expressed for Function</a:t>
            </a:r>
            <a:endParaRPr lang="en-US" sz="15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1393032" y="1356122"/>
            <a:ext cx="6426994" cy="3323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035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2161762" y="1165305"/>
          <a:ext cx="4618849" cy="3463845"/>
        </p:xfrm>
        <a:graphic>
          <a:graphicData uri="http://schemas.openxmlformats.org/presentationml/2006/ole">
            <mc:AlternateContent xmlns:mc="http://schemas.openxmlformats.org/markup-compatibility/2006">
              <mc:Choice xmlns:v="urn:schemas-microsoft-com:vml" Requires="v">
                <p:oleObj spid="_x0000_s1027" name="Photo Editor Photo" r:id="rId4" imgW="6095238" imgH="4572396" progId="">
                  <p:embed/>
                </p:oleObj>
              </mc:Choice>
              <mc:Fallback>
                <p:oleObj name="Photo Editor Photo" r:id="rId4" imgW="6095238" imgH="4572396" progId="">
                  <p:embed/>
                  <p:pic>
                    <p:nvPicPr>
                      <p:cNvPr id="16076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1762" y="1165305"/>
                        <a:ext cx="4618849" cy="34638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1359695" y="86916"/>
            <a:ext cx="6012656" cy="1223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72" tIns="34286" rIns="68572" bIns="3428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5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1500" dirty="0">
                <a:solidFill>
                  <a:srgbClr val="000000"/>
                </a:solidFill>
                <a:hlinkClick r:id="rId6"/>
              </a:rPr>
              <a:t>here </a:t>
            </a:r>
            <a:r>
              <a:rPr lang="en-US" sz="15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7301" y="2144317"/>
            <a:ext cx="1645444" cy="1516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2" name="Line 5"/>
          <p:cNvSpPr>
            <a:spLocks noChangeShapeType="1"/>
          </p:cNvSpPr>
          <p:nvPr/>
        </p:nvSpPr>
        <p:spPr bwMode="auto">
          <a:xfrm>
            <a:off x="1359695" y="2144316"/>
            <a:ext cx="1269206" cy="1237059"/>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68572" tIns="34286" rIns="68572" bIns="34286"/>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1359695" y="2144316"/>
            <a:ext cx="1269206" cy="1237059"/>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68572" tIns="34286" rIns="68572" bIns="34286"/>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6457951" y="654845"/>
            <a:ext cx="1465660" cy="3402806"/>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0775" name="Line 11"/>
          <p:cNvSpPr>
            <a:spLocks noChangeShapeType="1"/>
          </p:cNvSpPr>
          <p:nvPr/>
        </p:nvSpPr>
        <p:spPr bwMode="auto">
          <a:xfrm>
            <a:off x="6494860" y="1970485"/>
            <a:ext cx="1428750" cy="1485900"/>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68572" tIns="34286" rIns="68572" bIns="34286"/>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6494860" y="1970485"/>
            <a:ext cx="1428750" cy="1485900"/>
          </a:xfrm>
          <a:prstGeom prst="line">
            <a:avLst/>
          </a:prstGeom>
          <a:noFill/>
          <a:ln w="76200">
            <a:solidFill>
              <a:srgbClr val="FF9900"/>
            </a:solidFill>
            <a:round/>
            <a:headEnd/>
            <a:tailEnd/>
          </a:ln>
          <a:extLst>
            <a:ext uri="{909E8E84-426E-40dd-AFC4-6F175D3DCCD1}">
              <a14:hiddenFill xmlns="" xmlns:a14="http://schemas.microsoft.com/office/drawing/2010/main">
                <a:noFill/>
              </a14:hiddenFill>
            </a:ext>
          </a:extLst>
        </p:spPr>
        <p:txBody>
          <a:bodyPr lIns="68572" tIns="34286" rIns="68572" bIns="34286"/>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290639" y="4617244"/>
            <a:ext cx="6632972" cy="461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72" tIns="34286" rIns="68572" bIns="3428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75"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3522804330"/>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15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245395" y="787003"/>
            <a:ext cx="4917281" cy="13954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276350" y="2607470"/>
            <a:ext cx="4854179" cy="2293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a:spLocks noChangeArrowheads="1"/>
          </p:cNvSpPr>
          <p:nvPr/>
        </p:nvSpPr>
        <p:spPr bwMode="auto">
          <a:xfrm>
            <a:off x="2774158" y="787004"/>
            <a:ext cx="117872" cy="1332309"/>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67361" tIns="35029" rIns="67361" bIns="35029" anchor="ctr"/>
          <a:lstStyle/>
          <a:p>
            <a:pPr defTabSz="683419" fontAlgn="base">
              <a:spcBef>
                <a:spcPct val="0"/>
              </a:spcBef>
              <a:spcAft>
                <a:spcPct val="0"/>
              </a:spcAft>
            </a:pPr>
            <a:endParaRPr lang="en-US" sz="150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2264569" y="2596754"/>
            <a:ext cx="119063" cy="1332309"/>
          </a:xfrm>
          <a:prstGeom prst="rect">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67361" tIns="35029" rIns="67361" bIns="35029" anchor="ctr"/>
          <a:lstStyle/>
          <a:p>
            <a:pPr defTabSz="683419" fontAlgn="base">
              <a:spcBef>
                <a:spcPct val="0"/>
              </a:spcBef>
              <a:spcAft>
                <a:spcPct val="0"/>
              </a:spcAft>
            </a:pPr>
            <a:endParaRPr lang="en-US" sz="150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6104661" y="938644"/>
          <a:ext cx="1896341" cy="38523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3765948" y="2202656"/>
            <a:ext cx="2293144" cy="309563"/>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6" y="3012315"/>
              <a:ext cx="2059146" cy="276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750" b="1">
                  <a:solidFill>
                    <a:srgbClr val="000000"/>
                  </a:solidFill>
                </a:rPr>
                <a:t>1 non-synonymous change</a:t>
              </a:r>
            </a:p>
          </p:txBody>
        </p:sp>
      </p:grpSp>
      <p:grpSp>
        <p:nvGrpSpPr>
          <p:cNvPr id="273416" name="Group 3"/>
          <p:cNvGrpSpPr>
            <a:grpSpLocks/>
          </p:cNvGrpSpPr>
          <p:nvPr/>
        </p:nvGrpSpPr>
        <p:grpSpPr bwMode="auto">
          <a:xfrm>
            <a:off x="2602707" y="2109785"/>
            <a:ext cx="1770460" cy="207749"/>
            <a:chOff x="1947046" y="2813663"/>
            <a:chExt cx="2359708" cy="277180"/>
          </a:xfrm>
        </p:grpSpPr>
        <p:sp>
          <p:nvSpPr>
            <p:cNvPr id="273420" name="TextBox 2"/>
            <p:cNvSpPr txBox="1">
              <a:spLocks noChangeArrowheads="1"/>
            </p:cNvSpPr>
            <p:nvPr/>
          </p:nvSpPr>
          <p:spPr bwMode="auto">
            <a:xfrm>
              <a:off x="1947046" y="2813663"/>
              <a:ext cx="2359708" cy="277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750" b="1">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2100264" y="2419346"/>
            <a:ext cx="1769269" cy="207749"/>
            <a:chOff x="1275789" y="3226244"/>
            <a:chExt cx="2359708" cy="277180"/>
          </a:xfrm>
        </p:grpSpPr>
        <p:sp>
          <p:nvSpPr>
            <p:cNvPr id="273418" name="TextBox 11"/>
            <p:cNvSpPr txBox="1">
              <a:spLocks noChangeArrowheads="1"/>
            </p:cNvSpPr>
            <p:nvPr/>
          </p:nvSpPr>
          <p:spPr bwMode="auto">
            <a:xfrm>
              <a:off x="1275789" y="3226244"/>
              <a:ext cx="2359708" cy="277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750" b="1">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2875274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1384697" y="163117"/>
            <a:ext cx="6390084" cy="501253"/>
          </a:xfrm>
        </p:spPr>
        <p:txBody>
          <a:bodyPr/>
          <a:lstStyle/>
          <a:p>
            <a:pPr algn="ctr" eaLnBrk="1" hangingPunct="1"/>
            <a:r>
              <a:rPr lang="en-US" sz="1350">
                <a:latin typeface="Arial" charset="0"/>
              </a:rPr>
              <a:t>Evolution of Coding DNA Sequences Under a Neutral Model</a:t>
            </a:r>
            <a:br>
              <a:rPr lang="en-US" sz="1350">
                <a:latin typeface="Arial" charset="0"/>
              </a:rPr>
            </a:br>
            <a:r>
              <a:rPr lang="en-US" sz="1350" i="1">
                <a:latin typeface="Arial" charset="0"/>
              </a:rPr>
              <a:t>E. coli </a:t>
            </a:r>
            <a:r>
              <a:rPr lang="en-US" sz="135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005" y="3057526"/>
            <a:ext cx="2636044" cy="19133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347" y="3061097"/>
            <a:ext cx="2632472" cy="19097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347" y="1052512"/>
            <a:ext cx="2632472" cy="19109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5153025" y="806054"/>
            <a:ext cx="2449116" cy="230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437" tIns="34220" rIns="68437" bIns="342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50" b="1" dirty="0">
                <a:solidFill>
                  <a:srgbClr val="000000"/>
                </a:solidFill>
              </a:rPr>
              <a:t>Probability distribution</a:t>
            </a:r>
          </a:p>
        </p:txBody>
      </p:sp>
      <p:sp>
        <p:nvSpPr>
          <p:cNvPr id="32" name="TextBox 31"/>
          <p:cNvSpPr txBox="1">
            <a:spLocks noChangeArrowheads="1"/>
          </p:cNvSpPr>
          <p:nvPr/>
        </p:nvSpPr>
        <p:spPr bwMode="auto">
          <a:xfrm>
            <a:off x="2403874" y="775098"/>
            <a:ext cx="2450306" cy="2306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437" tIns="34220" rIns="68437" bIns="342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50" b="1" dirty="0">
                <a:solidFill>
                  <a:srgbClr val="000000"/>
                </a:solidFill>
              </a:rPr>
              <a:t>Count distribution from simulations </a:t>
            </a:r>
          </a:p>
        </p:txBody>
      </p:sp>
      <p:sp>
        <p:nvSpPr>
          <p:cNvPr id="4" name="TextBox 3"/>
          <p:cNvSpPr txBox="1">
            <a:spLocks noChangeArrowheads="1"/>
          </p:cNvSpPr>
          <p:nvPr/>
        </p:nvSpPr>
        <p:spPr bwMode="auto">
          <a:xfrm>
            <a:off x="1181100" y="1600201"/>
            <a:ext cx="1168004" cy="207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437" tIns="34220" rIns="68437" bIns="342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900" b="1">
                <a:solidFill>
                  <a:srgbClr val="000000"/>
                </a:solidFill>
                <a:cs typeface="Arial" charset="0"/>
              </a:rPr>
              <a:t>Non-synonymous</a:t>
            </a:r>
          </a:p>
        </p:txBody>
      </p:sp>
      <p:sp>
        <p:nvSpPr>
          <p:cNvPr id="34" name="TextBox 33"/>
          <p:cNvSpPr txBox="1">
            <a:spLocks noChangeArrowheads="1"/>
          </p:cNvSpPr>
          <p:nvPr/>
        </p:nvSpPr>
        <p:spPr bwMode="auto">
          <a:xfrm>
            <a:off x="1181100" y="3910014"/>
            <a:ext cx="1168004" cy="207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437" tIns="34220" rIns="68437" bIns="342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9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1005" y="1052513"/>
            <a:ext cx="2636044" cy="191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9" name="Group 8"/>
          <p:cNvGrpSpPr>
            <a:grpSpLocks/>
          </p:cNvGrpSpPr>
          <p:nvPr/>
        </p:nvGrpSpPr>
        <p:grpSpPr bwMode="auto">
          <a:xfrm>
            <a:off x="5934075" y="1999060"/>
            <a:ext cx="823913" cy="757238"/>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49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750" b="1">
                  <a:solidFill>
                    <a:srgbClr val="FF0000"/>
                  </a:solidFill>
                </a:rPr>
                <a:t>n= 90</a:t>
              </a:r>
            </a:p>
            <a:p>
              <a:pPr eaLnBrk="1" fontAlgn="base" hangingPunct="1">
                <a:spcBef>
                  <a:spcPct val="0"/>
                </a:spcBef>
                <a:spcAft>
                  <a:spcPct val="0"/>
                </a:spcAft>
              </a:pPr>
              <a:r>
                <a:rPr lang="en-US" sz="750" b="1">
                  <a:solidFill>
                    <a:srgbClr val="FF0000"/>
                  </a:solidFill>
                </a:rPr>
                <a:t>k= 24</a:t>
              </a:r>
            </a:p>
            <a:p>
              <a:pPr eaLnBrk="1" fontAlgn="base" hangingPunct="1">
                <a:spcBef>
                  <a:spcPct val="0"/>
                </a:spcBef>
                <a:spcAft>
                  <a:spcPct val="0"/>
                </a:spcAft>
              </a:pPr>
              <a:r>
                <a:rPr lang="en-US" sz="750" b="1">
                  <a:solidFill>
                    <a:srgbClr val="FF0000"/>
                  </a:solidFill>
                </a:rPr>
                <a:t>p=0.763</a:t>
              </a:r>
            </a:p>
            <a:p>
              <a:pPr eaLnBrk="1" fontAlgn="base" hangingPunct="1">
                <a:spcBef>
                  <a:spcPct val="0"/>
                </a:spcBef>
                <a:spcAft>
                  <a:spcPct val="0"/>
                </a:spcAft>
              </a:pPr>
              <a:r>
                <a:rPr lang="en-US" sz="750" b="1">
                  <a:solidFill>
                    <a:srgbClr val="FF0000"/>
                  </a:solidFill>
                </a:rPr>
                <a:t>P(≤24)=3.63E-23</a:t>
              </a:r>
            </a:p>
          </p:txBody>
        </p:sp>
      </p:grpSp>
      <p:grpSp>
        <p:nvGrpSpPr>
          <p:cNvPr id="20" name="Group 19"/>
          <p:cNvGrpSpPr>
            <a:grpSpLocks/>
          </p:cNvGrpSpPr>
          <p:nvPr/>
        </p:nvGrpSpPr>
        <p:grpSpPr bwMode="auto">
          <a:xfrm>
            <a:off x="3288506" y="2230041"/>
            <a:ext cx="823913" cy="503634"/>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750" b="1">
                  <a:solidFill>
                    <a:srgbClr val="FF0000"/>
                  </a:solidFill>
                </a:rPr>
                <a:t>Observed=24</a:t>
              </a:r>
            </a:p>
            <a:p>
              <a:pPr eaLnBrk="1" fontAlgn="base" hangingPunct="1">
                <a:spcBef>
                  <a:spcPct val="0"/>
                </a:spcBef>
                <a:spcAft>
                  <a:spcPct val="0"/>
                </a:spcAft>
              </a:pPr>
              <a:r>
                <a:rPr lang="en-US" sz="750" b="1">
                  <a:solidFill>
                    <a:srgbClr val="FF0000"/>
                  </a:solidFill>
                </a:rPr>
                <a:t>P(≤24) &lt; 10</a:t>
              </a:r>
              <a:r>
                <a:rPr lang="en-US" sz="750" b="1" baseline="30000">
                  <a:solidFill>
                    <a:srgbClr val="FF0000"/>
                  </a:solidFill>
                </a:rPr>
                <a:t>-6</a:t>
              </a:r>
            </a:p>
          </p:txBody>
        </p:sp>
      </p:grpSp>
      <p:grpSp>
        <p:nvGrpSpPr>
          <p:cNvPr id="24" name="Group 23"/>
          <p:cNvGrpSpPr>
            <a:grpSpLocks/>
          </p:cNvGrpSpPr>
          <p:nvPr/>
        </p:nvGrpSpPr>
        <p:grpSpPr bwMode="auto">
          <a:xfrm>
            <a:off x="6462712" y="4010025"/>
            <a:ext cx="738188" cy="734616"/>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750" b="1">
                  <a:solidFill>
                    <a:srgbClr val="FF0000"/>
                  </a:solidFill>
                </a:rPr>
                <a:t>n= 90</a:t>
              </a:r>
            </a:p>
            <a:p>
              <a:pPr eaLnBrk="1" fontAlgn="base" hangingPunct="1">
                <a:spcBef>
                  <a:spcPct val="0"/>
                </a:spcBef>
                <a:spcAft>
                  <a:spcPct val="0"/>
                </a:spcAft>
              </a:pPr>
              <a:r>
                <a:rPr lang="en-US" sz="750" b="1">
                  <a:solidFill>
                    <a:srgbClr val="FF0000"/>
                  </a:solidFill>
                </a:rPr>
                <a:t>k= 66</a:t>
              </a:r>
            </a:p>
            <a:p>
              <a:pPr eaLnBrk="1" fontAlgn="base" hangingPunct="1">
                <a:spcBef>
                  <a:spcPct val="0"/>
                </a:spcBef>
                <a:spcAft>
                  <a:spcPct val="0"/>
                </a:spcAft>
              </a:pPr>
              <a:r>
                <a:rPr lang="en-US" sz="750" b="1">
                  <a:solidFill>
                    <a:srgbClr val="FF0000"/>
                  </a:solidFill>
                </a:rPr>
                <a:t>p=0.2365</a:t>
              </a:r>
            </a:p>
            <a:p>
              <a:pPr eaLnBrk="1" fontAlgn="base" hangingPunct="1">
                <a:spcBef>
                  <a:spcPct val="0"/>
                </a:spcBef>
                <a:spcAft>
                  <a:spcPct val="0"/>
                </a:spcAft>
              </a:pPr>
              <a:r>
                <a:rPr lang="en-US" sz="750" b="1">
                  <a:solidFill>
                    <a:srgbClr val="FF0000"/>
                  </a:solidFill>
                </a:rPr>
                <a:t>P(≥66)=3.22E-23</a:t>
              </a:r>
            </a:p>
          </p:txBody>
        </p:sp>
      </p:grpSp>
      <p:grpSp>
        <p:nvGrpSpPr>
          <p:cNvPr id="28" name="Group 27"/>
          <p:cNvGrpSpPr>
            <a:grpSpLocks/>
          </p:cNvGrpSpPr>
          <p:nvPr/>
        </p:nvGrpSpPr>
        <p:grpSpPr bwMode="auto">
          <a:xfrm>
            <a:off x="3629025" y="4251722"/>
            <a:ext cx="739379" cy="503634"/>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750" b="1">
                  <a:solidFill>
                    <a:srgbClr val="FF0000"/>
                  </a:solidFill>
                </a:rPr>
                <a:t>Observed=66</a:t>
              </a:r>
            </a:p>
            <a:p>
              <a:pPr eaLnBrk="1" fontAlgn="base" hangingPunct="1">
                <a:spcBef>
                  <a:spcPct val="0"/>
                </a:spcBef>
                <a:spcAft>
                  <a:spcPct val="0"/>
                </a:spcAft>
              </a:pPr>
              <a:r>
                <a:rPr lang="en-US" sz="750" b="1">
                  <a:solidFill>
                    <a:srgbClr val="FF0000"/>
                  </a:solidFill>
                </a:rPr>
                <a:t>P(≥66) &lt; 10</a:t>
              </a:r>
              <a:r>
                <a:rPr lang="en-US" sz="750" b="1" baseline="30000">
                  <a:solidFill>
                    <a:srgbClr val="FF0000"/>
                  </a:solidFill>
                </a:rPr>
                <a:t>-6</a:t>
              </a:r>
            </a:p>
          </p:txBody>
        </p:sp>
      </p:grpSp>
      <p:sp>
        <p:nvSpPr>
          <p:cNvPr id="6" name="TextBox 5"/>
          <p:cNvSpPr txBox="1">
            <a:spLocks noChangeArrowheads="1"/>
          </p:cNvSpPr>
          <p:nvPr/>
        </p:nvSpPr>
        <p:spPr bwMode="auto">
          <a:xfrm>
            <a:off x="2669381" y="1250157"/>
            <a:ext cx="1239441" cy="18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437" tIns="34220" rIns="68437" bIns="342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750" b="1">
                <a:solidFill>
                  <a:srgbClr val="FF0000"/>
                </a:solidFill>
              </a:rPr>
              <a:t>n=90</a:t>
            </a:r>
          </a:p>
        </p:txBody>
      </p:sp>
      <p:sp>
        <p:nvSpPr>
          <p:cNvPr id="27" name="TextBox 26"/>
          <p:cNvSpPr txBox="1">
            <a:spLocks noChangeArrowheads="1"/>
          </p:cNvSpPr>
          <p:nvPr/>
        </p:nvSpPr>
        <p:spPr bwMode="auto">
          <a:xfrm>
            <a:off x="3614738" y="3301604"/>
            <a:ext cx="1239441" cy="18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437" tIns="34220" rIns="68437" bIns="342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750" b="1">
                <a:solidFill>
                  <a:srgbClr val="FF0000"/>
                </a:solidFill>
              </a:rPr>
              <a:t>n=90</a:t>
            </a:r>
          </a:p>
        </p:txBody>
      </p:sp>
    </p:spTree>
    <p:extLst>
      <p:ext uri="{BB962C8B-B14F-4D97-AF65-F5344CB8AC3E}">
        <p14:creationId xmlns:p14="http://schemas.microsoft.com/office/powerpoint/2010/main" val="8471075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466851" y="4454244"/>
            <a:ext cx="6307931" cy="530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437" tIns="34220" rIns="68437" bIns="342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500" dirty="0">
                <a:solidFill>
                  <a:srgbClr val="000000"/>
                </a:solidFill>
              </a:rPr>
              <a:t>Values well under the </a:t>
            </a:r>
            <a:r>
              <a:rPr lang="en-US" sz="1500" i="1" dirty="0">
                <a:solidFill>
                  <a:srgbClr val="000000"/>
                </a:solidFill>
              </a:rPr>
              <a:t>p</a:t>
            </a:r>
            <a:r>
              <a:rPr lang="en-US" sz="1500" dirty="0">
                <a:solidFill>
                  <a:srgbClr val="000000"/>
                </a:solidFill>
              </a:rPr>
              <a:t>=0.01 threshold, suggesting rejection of the null hypothesis of neutral evolution of </a:t>
            </a:r>
            <a:r>
              <a:rPr lang="en-US" sz="1500" dirty="0" err="1">
                <a:solidFill>
                  <a:srgbClr val="000000"/>
                </a:solidFill>
              </a:rPr>
              <a:t>prophage</a:t>
            </a:r>
            <a:r>
              <a:rPr lang="en-US" sz="1500" dirty="0">
                <a:solidFill>
                  <a:srgbClr val="000000"/>
                </a:solidFill>
              </a:rPr>
              <a:t> sequences. </a:t>
            </a:r>
          </a:p>
        </p:txBody>
      </p:sp>
      <p:sp>
        <p:nvSpPr>
          <p:cNvPr id="277506" name="Title 1"/>
          <p:cNvSpPr>
            <a:spLocks noGrp="1"/>
          </p:cNvSpPr>
          <p:nvPr>
            <p:ph type="title"/>
          </p:nvPr>
        </p:nvSpPr>
        <p:spPr>
          <a:xfrm>
            <a:off x="1384697" y="184547"/>
            <a:ext cx="6390084" cy="494109"/>
          </a:xfrm>
        </p:spPr>
        <p:txBody>
          <a:bodyPr/>
          <a:lstStyle/>
          <a:p>
            <a:pPr algn="ctr" eaLnBrk="1" hangingPunct="1"/>
            <a:r>
              <a:rPr lang="en-US" sz="1350">
                <a:latin typeface="Arial" charset="0"/>
              </a:rPr>
              <a:t>Evolution of Coding DNA Sequences Under a Neutral Model</a:t>
            </a:r>
            <a:br>
              <a:rPr lang="en-US" sz="1350">
                <a:latin typeface="Arial" charset="0"/>
              </a:rPr>
            </a:br>
            <a:r>
              <a:rPr lang="en-US" sz="1350" i="1">
                <a:latin typeface="Arial" charset="0"/>
              </a:rPr>
              <a:t>E. coli </a:t>
            </a:r>
            <a:r>
              <a:rPr lang="en-US" sz="1350">
                <a:latin typeface="Arial" charset="0"/>
              </a:rPr>
              <a:t>Prophage Genes</a:t>
            </a:r>
          </a:p>
        </p:txBody>
      </p:sp>
      <p:graphicFrame>
        <p:nvGraphicFramePr>
          <p:cNvPr id="8" name="Table 7"/>
          <p:cNvGraphicFramePr>
            <a:graphicFrameLocks noGrp="1"/>
          </p:cNvGraphicFramePr>
          <p:nvPr/>
        </p:nvGraphicFramePr>
        <p:xfrm>
          <a:off x="1352551" y="1003697"/>
          <a:ext cx="6485335" cy="3326608"/>
        </p:xfrm>
        <a:graphic>
          <a:graphicData uri="http://schemas.openxmlformats.org/drawingml/2006/table">
            <a:tbl>
              <a:tblPr firstRow="1" bandRow="1"/>
              <a:tblGrid>
                <a:gridCol w="902792">
                  <a:extLst>
                    <a:ext uri="{9D8B030D-6E8A-4147-A177-3AD203B41FA5}">
                      <a16:colId xmlns:a16="http://schemas.microsoft.com/office/drawing/2014/main" val="20000"/>
                    </a:ext>
                  </a:extLst>
                </a:gridCol>
                <a:gridCol w="657849">
                  <a:extLst>
                    <a:ext uri="{9D8B030D-6E8A-4147-A177-3AD203B41FA5}">
                      <a16:colId xmlns:a16="http://schemas.microsoft.com/office/drawing/2014/main" val="20001"/>
                    </a:ext>
                  </a:extLst>
                </a:gridCol>
                <a:gridCol w="734831">
                  <a:extLst>
                    <a:ext uri="{9D8B030D-6E8A-4147-A177-3AD203B41FA5}">
                      <a16:colId xmlns:a16="http://schemas.microsoft.com/office/drawing/2014/main" val="20002"/>
                    </a:ext>
                  </a:extLst>
                </a:gridCol>
                <a:gridCol w="823429">
                  <a:extLst>
                    <a:ext uri="{9D8B030D-6E8A-4147-A177-3AD203B41FA5}">
                      <a16:colId xmlns:a16="http://schemas.microsoft.com/office/drawing/2014/main" val="20003"/>
                    </a:ext>
                  </a:extLst>
                </a:gridCol>
                <a:gridCol w="742596">
                  <a:extLst>
                    <a:ext uri="{9D8B030D-6E8A-4147-A177-3AD203B41FA5}">
                      <a16:colId xmlns:a16="http://schemas.microsoft.com/office/drawing/2014/main" val="20004"/>
                    </a:ext>
                  </a:extLst>
                </a:gridCol>
                <a:gridCol w="693089">
                  <a:extLst>
                    <a:ext uri="{9D8B030D-6E8A-4147-A177-3AD203B41FA5}">
                      <a16:colId xmlns:a16="http://schemas.microsoft.com/office/drawing/2014/main" val="20005"/>
                    </a:ext>
                  </a:extLst>
                </a:gridCol>
                <a:gridCol w="742596">
                  <a:extLst>
                    <a:ext uri="{9D8B030D-6E8A-4147-A177-3AD203B41FA5}">
                      <a16:colId xmlns:a16="http://schemas.microsoft.com/office/drawing/2014/main" val="20006"/>
                    </a:ext>
                  </a:extLst>
                </a:gridCol>
                <a:gridCol w="643583">
                  <a:extLst>
                    <a:ext uri="{9D8B030D-6E8A-4147-A177-3AD203B41FA5}">
                      <a16:colId xmlns:a16="http://schemas.microsoft.com/office/drawing/2014/main" val="20007"/>
                    </a:ext>
                  </a:extLst>
                </a:gridCol>
                <a:gridCol w="544570">
                  <a:extLst>
                    <a:ext uri="{9D8B030D-6E8A-4147-A177-3AD203B41FA5}">
                      <a16:colId xmlns:a16="http://schemas.microsoft.com/office/drawing/2014/main" val="20008"/>
                    </a:ext>
                  </a:extLst>
                </a:gridCol>
              </a:tblGrid>
              <a:tr h="14687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900" u="none" strike="noStrike" dirty="0">
                          <a:effectLst/>
                          <a:latin typeface="Gill Sans MT" pitchFamily="34" charset="0"/>
                        </a:rPr>
                        <a:t> </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900" u="none" strike="noStrike" dirty="0">
                          <a:effectLst/>
                          <a:latin typeface="Gill Sans MT" pitchFamily="34" charset="0"/>
                        </a:rPr>
                        <a:t> </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900" u="none" strike="noStrike" dirty="0">
                          <a:effectLst/>
                          <a:latin typeface="Gill Sans MT" pitchFamily="34" charset="0"/>
                        </a:rPr>
                        <a:t>OBSERVED</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900" u="none" strike="noStrike" dirty="0">
                          <a:effectLst/>
                          <a:latin typeface="Gill Sans MT" pitchFamily="34" charset="0"/>
                        </a:rPr>
                        <a:t>SIMULATED</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900" u="none" strike="noStrike" dirty="0" err="1">
                          <a:effectLst/>
                          <a:latin typeface="Gill Sans MT" pitchFamily="34" charset="0"/>
                        </a:rPr>
                        <a:t>Dnapars</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900" u="none" strike="noStrike" dirty="0">
                          <a:effectLst/>
                          <a:latin typeface="Gill Sans MT" pitchFamily="34" charset="0"/>
                        </a:rPr>
                        <a:t>Simulated</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900" u="none" strike="noStrike" dirty="0" err="1">
                          <a:effectLst/>
                          <a:latin typeface="Gill Sans MT" pitchFamily="34" charset="0"/>
                        </a:rPr>
                        <a:t>Codeml</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4291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Gene</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900" b="1" u="none" strike="noStrike" dirty="0">
                          <a:solidFill>
                            <a:schemeClr val="bg1"/>
                          </a:solidFill>
                          <a:effectLst/>
                          <a:latin typeface="Gill Sans MT" pitchFamily="34" charset="0"/>
                        </a:rPr>
                        <a:t>Alignment</a:t>
                      </a:r>
                    </a:p>
                    <a:p>
                      <a:pPr algn="ctr" fontAlgn="b"/>
                      <a:r>
                        <a:rPr lang="en-US" sz="900" b="1" u="none" strike="noStrike" dirty="0">
                          <a:solidFill>
                            <a:schemeClr val="bg1"/>
                          </a:solidFill>
                          <a:effectLst/>
                          <a:latin typeface="Gill Sans MT" pitchFamily="34" charset="0"/>
                        </a:rPr>
                        <a:t>Length (</a:t>
                      </a:r>
                      <a:r>
                        <a:rPr lang="en-US" sz="900" b="1" u="none" strike="noStrike" dirty="0" err="1">
                          <a:solidFill>
                            <a:schemeClr val="bg1"/>
                          </a:solidFill>
                          <a:effectLst/>
                          <a:latin typeface="Gill Sans MT" pitchFamily="34" charset="0"/>
                        </a:rPr>
                        <a:t>bp</a:t>
                      </a:r>
                      <a:r>
                        <a:rPr lang="en-US" sz="900" b="1" u="none" strike="noStrike" dirty="0">
                          <a:solidFill>
                            <a:schemeClr val="bg1"/>
                          </a:solidFill>
                          <a:effectLst/>
                          <a:latin typeface="Gill Sans MT" pitchFamily="34" charset="0"/>
                        </a:rPr>
                        <a:t>)</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900" b="1" u="none" strike="noStrike" dirty="0">
                          <a:solidFill>
                            <a:schemeClr val="bg1"/>
                          </a:solidFill>
                          <a:effectLst/>
                          <a:latin typeface="Gill Sans MT" pitchFamily="34" charset="0"/>
                        </a:rPr>
                        <a:t>Substitutions</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900" b="1" u="none" strike="noStrike" dirty="0">
                          <a:solidFill>
                            <a:schemeClr val="bg1"/>
                          </a:solidFill>
                          <a:effectLst/>
                          <a:latin typeface="Gill Sans MT" pitchFamily="34" charset="0"/>
                        </a:rPr>
                        <a:t>Synonymous changes*</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900" b="1" u="none" strike="noStrike" dirty="0">
                          <a:solidFill>
                            <a:schemeClr val="bg1"/>
                          </a:solidFill>
                          <a:effectLst/>
                          <a:latin typeface="Gill Sans MT" pitchFamily="34" charset="0"/>
                        </a:rPr>
                        <a:t>Substitutions</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900" b="1" u="none" strike="noStrike" dirty="0">
                          <a:solidFill>
                            <a:srgbClr val="FF0000"/>
                          </a:solidFill>
                          <a:effectLst/>
                          <a:latin typeface="Gill Sans MT" pitchFamily="34" charset="0"/>
                        </a:rPr>
                        <a:t>p-value synonymous (given *)</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900" b="1" u="none" strike="noStrike" dirty="0">
                          <a:solidFill>
                            <a:schemeClr val="bg1"/>
                          </a:solidFill>
                          <a:effectLst/>
                          <a:latin typeface="Gill Sans MT" pitchFamily="34" charset="0"/>
                        </a:rPr>
                        <a:t>Minimum</a:t>
                      </a:r>
                      <a:r>
                        <a:rPr lang="en-US" sz="900" b="1" u="none" strike="noStrike" baseline="0" dirty="0">
                          <a:solidFill>
                            <a:schemeClr val="bg1"/>
                          </a:solidFill>
                          <a:effectLst/>
                          <a:latin typeface="Gill Sans MT" pitchFamily="34" charset="0"/>
                        </a:rPr>
                        <a:t> number of s</a:t>
                      </a:r>
                      <a:r>
                        <a:rPr lang="en-US" sz="900" b="1" u="none" strike="noStrike" dirty="0">
                          <a:solidFill>
                            <a:schemeClr val="bg1"/>
                          </a:solidFill>
                          <a:effectLst/>
                          <a:latin typeface="Gill Sans MT" pitchFamily="34" charset="0"/>
                        </a:rPr>
                        <a:t>ubstitutions</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900" b="1" u="none" strike="noStrike" dirty="0" err="1">
                          <a:solidFill>
                            <a:schemeClr val="bg1"/>
                          </a:solidFill>
                          <a:effectLst/>
                          <a:latin typeface="Gill Sans MT" pitchFamily="34" charset="0"/>
                        </a:rPr>
                        <a:t>dN</a:t>
                      </a:r>
                      <a:r>
                        <a:rPr lang="en-US" sz="900" b="1" u="none" strike="noStrike" dirty="0">
                          <a:solidFill>
                            <a:schemeClr val="bg1"/>
                          </a:solidFill>
                          <a:effectLst/>
                          <a:latin typeface="Gill Sans MT" pitchFamily="34" charset="0"/>
                        </a:rPr>
                        <a:t>/</a:t>
                      </a:r>
                      <a:r>
                        <a:rPr lang="en-US" sz="900" b="1" u="none" strike="noStrike" dirty="0" err="1">
                          <a:solidFill>
                            <a:schemeClr val="bg1"/>
                          </a:solidFill>
                          <a:effectLst/>
                          <a:latin typeface="Gill Sans MT" pitchFamily="34" charset="0"/>
                        </a:rPr>
                        <a:t>dS</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900" b="1" u="none" strike="noStrike" dirty="0" err="1">
                          <a:solidFill>
                            <a:schemeClr val="bg1"/>
                          </a:solidFill>
                          <a:effectLst/>
                          <a:latin typeface="Gill Sans MT" pitchFamily="34" charset="0"/>
                        </a:rPr>
                        <a:t>dN</a:t>
                      </a:r>
                      <a:r>
                        <a:rPr lang="en-US" sz="900" b="1" u="none" strike="noStrike" dirty="0">
                          <a:solidFill>
                            <a:schemeClr val="bg1"/>
                          </a:solidFill>
                          <a:effectLst/>
                          <a:latin typeface="Gill Sans MT" pitchFamily="34" charset="0"/>
                        </a:rPr>
                        <a:t>/</a:t>
                      </a:r>
                      <a:r>
                        <a:rPr lang="en-US" sz="900" b="1" u="none" strike="noStrike" dirty="0" err="1">
                          <a:solidFill>
                            <a:schemeClr val="bg1"/>
                          </a:solidFill>
                          <a:effectLst/>
                          <a:latin typeface="Gill Sans MT" pitchFamily="34" charset="0"/>
                        </a:rPr>
                        <a:t>dS</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46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Major capsid</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a:effectLst/>
                          <a:latin typeface="Gill Sans MT" pitchFamily="34" charset="0"/>
                        </a:rPr>
                        <a:t>1023</a:t>
                      </a:r>
                      <a:endParaRPr lang="en-US" sz="900" b="1" i="0" u="none" strike="noStrike">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90</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66</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90</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3.23E-23</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94</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0.113</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0.13142</a:t>
                      </a:r>
                      <a:endParaRPr lang="en-US" sz="900" b="0"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46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Minor capsid C</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a:effectLst/>
                          <a:latin typeface="Gill Sans MT" pitchFamily="34" charset="0"/>
                        </a:rPr>
                        <a:t>1329</a:t>
                      </a:r>
                      <a:endParaRPr lang="en-US" sz="900" b="1" i="0" u="none" strike="noStrike">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81</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59</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81</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1.98E-19</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84</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0.124</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0.17704</a:t>
                      </a:r>
                      <a:endParaRPr lang="en-US" sz="900" b="0"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4291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Large </a:t>
                      </a:r>
                      <a:r>
                        <a:rPr lang="en-US" sz="900" b="1" u="none" strike="noStrike" dirty="0" err="1">
                          <a:solidFill>
                            <a:schemeClr val="bg1"/>
                          </a:solidFill>
                          <a:effectLst/>
                          <a:latin typeface="Gill Sans MT" pitchFamily="34" charset="0"/>
                        </a:rPr>
                        <a:t>terminase</a:t>
                      </a:r>
                      <a:r>
                        <a:rPr lang="en-US" sz="900" b="1" u="none" strike="noStrike" dirty="0">
                          <a:solidFill>
                            <a:schemeClr val="bg1"/>
                          </a:solidFill>
                          <a:effectLst/>
                          <a:latin typeface="Gill Sans MT" pitchFamily="34" charset="0"/>
                        </a:rPr>
                        <a:t> subunit</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dirty="0">
                          <a:effectLst/>
                          <a:latin typeface="Gill Sans MT" pitchFamily="34" charset="0"/>
                        </a:rPr>
                        <a:t>1923</a:t>
                      </a:r>
                      <a:endParaRPr lang="en-US" sz="900" b="1" i="0" u="none" strike="noStrike" dirty="0">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dirty="0">
                          <a:effectLst/>
                          <a:latin typeface="Gill Sans MT" pitchFamily="34" charset="0"/>
                        </a:rPr>
                        <a:t>75</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67</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75</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7.10E-35</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82</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0.035</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0.03773</a:t>
                      </a:r>
                      <a:endParaRPr lang="en-US" sz="900" b="0"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4291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Small </a:t>
                      </a:r>
                      <a:r>
                        <a:rPr lang="en-US" sz="900" b="1" u="none" strike="noStrike" dirty="0" err="1">
                          <a:solidFill>
                            <a:schemeClr val="bg1"/>
                          </a:solidFill>
                          <a:effectLst/>
                          <a:latin typeface="Gill Sans MT" pitchFamily="34" charset="0"/>
                        </a:rPr>
                        <a:t>terminase</a:t>
                      </a:r>
                      <a:r>
                        <a:rPr lang="en-US" sz="900" b="1" u="none" strike="noStrike" dirty="0">
                          <a:solidFill>
                            <a:schemeClr val="bg1"/>
                          </a:solidFill>
                          <a:effectLst/>
                          <a:latin typeface="Gill Sans MT" pitchFamily="34" charset="0"/>
                        </a:rPr>
                        <a:t> subunit</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a:effectLst/>
                          <a:latin typeface="Gill Sans MT" pitchFamily="34" charset="0"/>
                        </a:rPr>
                        <a:t>543</a:t>
                      </a:r>
                      <a:endParaRPr lang="en-US" sz="900" b="1" i="0" u="none" strike="noStrike">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100</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66</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100</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1.07E-19</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101</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0.156</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0.25147</a:t>
                      </a:r>
                      <a:endParaRPr lang="en-US" sz="900" b="0"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46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Portal</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a:effectLst/>
                          <a:latin typeface="Gill Sans MT" pitchFamily="34" charset="0"/>
                        </a:rPr>
                        <a:t>1599</a:t>
                      </a:r>
                      <a:endParaRPr lang="en-US" sz="900" b="1" i="0" u="none" strike="noStrike">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55</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46</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55</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1.36E-21</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*64</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0.057</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0.08081</a:t>
                      </a:r>
                      <a:endParaRPr lang="en-US" sz="900" b="0"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46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Protease</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a:effectLst/>
                          <a:latin typeface="Gill Sans MT" pitchFamily="34" charset="0"/>
                        </a:rPr>
                        <a:t>1329</a:t>
                      </a:r>
                      <a:endParaRPr lang="en-US" sz="900" b="1" i="0" u="none" strike="noStrike">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55</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37</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55</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4.64E-11</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55</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0.162</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0.24421</a:t>
                      </a:r>
                      <a:endParaRPr lang="en-US" sz="900" b="0"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46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Minor tail H</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a:effectLst/>
                          <a:latin typeface="Gill Sans MT" pitchFamily="34" charset="0"/>
                        </a:rPr>
                        <a:t>2565</a:t>
                      </a:r>
                      <a:endParaRPr lang="en-US" sz="900" b="1" i="0" u="none" strike="noStrike">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260</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168</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260</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1.81E-44</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260</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0.17</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0.30928</a:t>
                      </a:r>
                      <a:endParaRPr lang="en-US" sz="900" b="0"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46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Minor tail L</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a:effectLst/>
                          <a:latin typeface="Gill Sans MT" pitchFamily="34" charset="0"/>
                        </a:rPr>
                        <a:t>696</a:t>
                      </a:r>
                      <a:endParaRPr lang="en-US" sz="900" b="1" i="0" u="none" strike="noStrike">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30</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26</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30</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1.30E-13</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30</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0.044</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0.05004</a:t>
                      </a:r>
                      <a:endParaRPr lang="en-US" sz="900" b="0"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28802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Host specificity J</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a:effectLst/>
                          <a:latin typeface="Gill Sans MT" pitchFamily="34" charset="0"/>
                        </a:rPr>
                        <a:t>3480</a:t>
                      </a:r>
                      <a:endParaRPr lang="en-US" sz="900" b="1" i="0" u="none" strike="noStrike">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723</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498</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723</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6.42E-149</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*773</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0.137</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0.17103</a:t>
                      </a:r>
                      <a:endParaRPr lang="en-US" sz="900" b="0"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46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Tail fiber K</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a:effectLst/>
                          <a:latin typeface="Gill Sans MT" pitchFamily="34" charset="0"/>
                        </a:rPr>
                        <a:t>741</a:t>
                      </a:r>
                      <a:endParaRPr lang="en-US" sz="900" b="1" i="0" u="none" strike="noStrike">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41</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28</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41</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1.06E-09</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44</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0.14</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0.18354</a:t>
                      </a:r>
                      <a:endParaRPr lang="en-US" sz="900" b="0"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4687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Tail assembly I</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a:effectLst/>
                          <a:latin typeface="Gill Sans MT" pitchFamily="34" charset="0"/>
                        </a:rPr>
                        <a:t>669</a:t>
                      </a:r>
                      <a:endParaRPr lang="en-US" sz="900" b="1" i="0" u="none" strike="noStrike">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dirty="0">
                          <a:effectLst/>
                          <a:latin typeface="Gill Sans MT" pitchFamily="34" charset="0"/>
                        </a:rPr>
                        <a:t>39</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33</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39</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3.82E-15</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40</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0.064</a:t>
                      </a:r>
                      <a:endParaRPr lang="en-US" sz="900" b="1"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a:effectLst/>
                          <a:latin typeface="Gill Sans MT" pitchFamily="34" charset="0"/>
                        </a:rPr>
                        <a:t>0.07987</a:t>
                      </a:r>
                      <a:endParaRPr lang="en-US" sz="900" b="0" i="0" u="none" strike="noStrike">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42918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900" b="1" u="none" strike="noStrike" dirty="0">
                          <a:solidFill>
                            <a:schemeClr val="bg1"/>
                          </a:solidFill>
                          <a:effectLst/>
                          <a:latin typeface="Gill Sans MT" pitchFamily="34" charset="0"/>
                        </a:rPr>
                        <a:t>Tail tape measure protein</a:t>
                      </a:r>
                      <a:endParaRPr lang="en-US" sz="900" b="1" i="0" u="none" strike="noStrike" dirty="0">
                        <a:solidFill>
                          <a:schemeClr val="bg1"/>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900" u="none" strike="noStrike" dirty="0">
                          <a:effectLst/>
                          <a:latin typeface="Gill Sans MT" pitchFamily="34" charset="0"/>
                        </a:rPr>
                        <a:t>2577</a:t>
                      </a:r>
                      <a:endParaRPr lang="en-US" sz="900" b="1" i="0" u="none" strike="noStrike" dirty="0">
                        <a:solidFill>
                          <a:srgbClr val="000000"/>
                        </a:solidFill>
                        <a:effectLst/>
                        <a:latin typeface="Gill Sans MT" pitchFamily="34" charset="0"/>
                      </a:endParaRPr>
                    </a:p>
                  </a:txBody>
                  <a:tcPr marL="5715" marR="5715" marT="5714"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dirty="0">
                          <a:effectLst/>
                          <a:latin typeface="Gill Sans MT" pitchFamily="34" charset="0"/>
                        </a:rPr>
                        <a:t>375</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dirty="0">
                          <a:effectLst/>
                          <a:latin typeface="Gill Sans MT" pitchFamily="34" charset="0"/>
                        </a:rPr>
                        <a:t>243</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dirty="0">
                          <a:effectLst/>
                          <a:latin typeface="Gill Sans MT" pitchFamily="34" charset="0"/>
                        </a:rPr>
                        <a:t>375</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b="1" u="none" strike="noStrike" dirty="0">
                          <a:solidFill>
                            <a:srgbClr val="FF0000"/>
                          </a:solidFill>
                          <a:effectLst/>
                          <a:latin typeface="Gill Sans MT" pitchFamily="34" charset="0"/>
                        </a:rPr>
                        <a:t>7.92E-64</a:t>
                      </a:r>
                      <a:endParaRPr lang="en-US" sz="900" b="1" i="0" u="none" strike="noStrike" dirty="0">
                        <a:solidFill>
                          <a:srgbClr val="FF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dirty="0">
                          <a:effectLst/>
                          <a:latin typeface="Gill Sans MT" pitchFamily="34" charset="0"/>
                        </a:rPr>
                        <a:t>378</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dirty="0">
                          <a:effectLst/>
                          <a:latin typeface="Gill Sans MT" pitchFamily="34" charset="0"/>
                        </a:rPr>
                        <a:t>0.169</a:t>
                      </a:r>
                      <a:endParaRPr lang="en-US" sz="900" b="1"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900" u="none" strike="noStrike" dirty="0">
                          <a:effectLst/>
                          <a:latin typeface="Gill Sans MT" pitchFamily="34" charset="0"/>
                        </a:rPr>
                        <a:t>0.27957</a:t>
                      </a:r>
                      <a:endParaRPr lang="en-US" sz="900" b="0" i="0" u="none" strike="noStrike" dirty="0">
                        <a:solidFill>
                          <a:srgbClr val="000000"/>
                        </a:solidFill>
                        <a:effectLst/>
                        <a:latin typeface="Gill Sans MT" pitchFamily="34" charset="0"/>
                      </a:endParaRPr>
                    </a:p>
                  </a:txBody>
                  <a:tcPr marL="5715" marR="5715" marT="571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8446296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p:cNvCxnSpPr/>
          <p:nvPr/>
        </p:nvCxnSpPr>
        <p:spPr>
          <a:xfrm>
            <a:off x="2714625" y="1367432"/>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600325" y="1481732"/>
            <a:ext cx="5143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343150" y="1595436"/>
            <a:ext cx="600075"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229475" y="1720455"/>
            <a:ext cx="22860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828925" y="1481732"/>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000375" y="1593054"/>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886575" y="1721646"/>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2428875" y="1367432"/>
            <a:ext cx="16002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400425" y="1369814"/>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800475" y="1371005"/>
            <a:ext cx="4000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257675" y="1372196"/>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657725" y="1373387"/>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000625" y="1374578"/>
            <a:ext cx="57150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592233" y="1375769"/>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086100" y="1368623"/>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972175" y="1376960"/>
            <a:ext cx="4000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429375" y="1378151"/>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743700" y="1379342"/>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7058025" y="1380533"/>
            <a:ext cx="4000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200400" y="1480541"/>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714750" y="1483518"/>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200525" y="1486496"/>
            <a:ext cx="200025"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457700" y="1489473"/>
            <a:ext cx="4000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14725" y="1482923"/>
            <a:ext cx="1714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5592233" y="1600200"/>
            <a:ext cx="4000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634740" y="1713905"/>
            <a:ext cx="4000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772150" y="1493046"/>
            <a:ext cx="4000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943725" y="1496619"/>
            <a:ext cx="4000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514725" y="1591863"/>
            <a:ext cx="4000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471988" y="1716287"/>
            <a:ext cx="4000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429375" y="1602582"/>
            <a:ext cx="4000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314700" y="1591863"/>
            <a:ext cx="1714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372350" y="1497810"/>
            <a:ext cx="1714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7058025" y="1604964"/>
            <a:ext cx="1714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5592233" y="1491855"/>
            <a:ext cx="1714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400675" y="1599009"/>
            <a:ext cx="1714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6858000" y="1603773"/>
            <a:ext cx="1714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228975" y="1711523"/>
            <a:ext cx="1714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3429000" y="1712714"/>
            <a:ext cx="1714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229350" y="1494237"/>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600825" y="1495428"/>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060186" y="1601391"/>
            <a:ext cx="281178"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4114800" y="1715096"/>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7258050" y="1605560"/>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943475" y="1716882"/>
            <a:ext cx="200025"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829300" y="1720455"/>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5186363" y="1718073"/>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172200" y="1722837"/>
            <a:ext cx="657225"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672013" y="1597818"/>
            <a:ext cx="657225"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3929063" y="1591863"/>
            <a:ext cx="657225"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914900" y="1490664"/>
            <a:ext cx="657225"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500313" y="1706759"/>
            <a:ext cx="657225"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5514975" y="1719264"/>
            <a:ext cx="11430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657850" y="1717478"/>
            <a:ext cx="11430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3" name="Subtitle 2"/>
          <p:cNvSpPr txBox="1">
            <a:spLocks/>
          </p:cNvSpPr>
          <p:nvPr/>
        </p:nvSpPr>
        <p:spPr>
          <a:xfrm>
            <a:off x="2217420" y="2000250"/>
            <a:ext cx="5554980" cy="971550"/>
          </a:xfrm>
          <a:prstGeom prst="rect">
            <a:avLst/>
          </a:prstGeom>
        </p:spPr>
        <p:txBody>
          <a:bodyPr tIns="0">
            <a:normAutofit/>
          </a:bodyPr>
          <a:lstStyle/>
          <a:p>
            <a:pPr marL="20574" defTabSz="685800">
              <a:spcBef>
                <a:spcPts val="450"/>
              </a:spcBef>
              <a:buClr>
                <a:srgbClr val="3891A7"/>
              </a:buClr>
              <a:buSzPct val="80000"/>
              <a:defRPr/>
            </a:pPr>
            <a:r>
              <a:rPr lang="en-US" sz="1500" dirty="0">
                <a:solidFill>
                  <a:srgbClr val="4F271C">
                    <a:shade val="30000"/>
                    <a:satMod val="150000"/>
                  </a:srgbClr>
                </a:solidFill>
                <a:latin typeface="Gill Sans MT"/>
              </a:rPr>
              <a:t>Fragments were cloned:</a:t>
            </a:r>
          </a:p>
          <a:p>
            <a:pPr marL="20574" defTabSz="685800">
              <a:spcBef>
                <a:spcPts val="450"/>
              </a:spcBef>
              <a:buClr>
                <a:srgbClr val="3891A7"/>
              </a:buClr>
              <a:buSzPct val="80000"/>
              <a:defRPr/>
            </a:pPr>
            <a:endParaRPr lang="en-US" sz="1950" dirty="0">
              <a:solidFill>
                <a:srgbClr val="4F271C">
                  <a:shade val="30000"/>
                  <a:satMod val="150000"/>
                </a:srgbClr>
              </a:solidFill>
              <a:latin typeface="Gill Sans MT"/>
            </a:endParaRPr>
          </a:p>
        </p:txBody>
      </p:sp>
      <p:grpSp>
        <p:nvGrpSpPr>
          <p:cNvPr id="76" name="Group 75"/>
          <p:cNvGrpSpPr/>
          <p:nvPr/>
        </p:nvGrpSpPr>
        <p:grpSpPr>
          <a:xfrm>
            <a:off x="2617470" y="2260701"/>
            <a:ext cx="1045845" cy="1168300"/>
            <a:chOff x="1965960" y="3014267"/>
            <a:chExt cx="1394460" cy="1557733"/>
          </a:xfrm>
        </p:grpSpPr>
        <p:sp>
          <p:nvSpPr>
            <p:cNvPr id="74" name="Donut 73"/>
            <p:cNvSpPr/>
            <p:nvPr/>
          </p:nvSpPr>
          <p:spPr>
            <a:xfrm>
              <a:off x="1965960" y="3200400"/>
              <a:ext cx="1394460" cy="1371600"/>
            </a:xfrm>
            <a:prstGeom prst="donut">
              <a:avLst>
                <a:gd name="adj" fmla="val 1970"/>
              </a:avLst>
            </a:prstGeom>
            <a:solidFill>
              <a:srgbClr val="008000"/>
            </a:solidFill>
            <a:ln>
              <a:solidFill>
                <a:srgbClr val="008000"/>
              </a:solidFill>
            </a:ln>
            <a:effectLst/>
            <a:scene3d>
              <a:camera prst="orthographicFront" fov="0">
                <a:rot lat="0" lon="0" rev="0"/>
              </a:camera>
              <a:lightRig rig="brightRoom" dir="tl">
                <a:rot lat="0" lon="0" rev="8700000"/>
              </a:lightRig>
            </a:scene3d>
            <a:sp3d>
              <a:bevelT w="0" h="0"/>
              <a:contourClr>
                <a:srgbClr val="008000"/>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black"/>
                </a:solidFill>
                <a:latin typeface="Gill Sans MT"/>
              </a:endParaRPr>
            </a:p>
          </p:txBody>
        </p:sp>
        <p:sp>
          <p:nvSpPr>
            <p:cNvPr id="75" name="Rounded Rectangle 74"/>
            <p:cNvSpPr/>
            <p:nvPr/>
          </p:nvSpPr>
          <p:spPr>
            <a:xfrm>
              <a:off x="2476500" y="3014267"/>
              <a:ext cx="381000" cy="372266"/>
            </a:xfrm>
            <a:prstGeom prst="roundRect">
              <a:avLst/>
            </a:prstGeom>
            <a:solidFill>
              <a:schemeClr val="bg1"/>
            </a:solidFill>
            <a:ln>
              <a:solidFill>
                <a:schemeClr val="bg1"/>
              </a:solidFill>
            </a:ln>
            <a:effectLst/>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grpSp>
      <p:cxnSp>
        <p:nvCxnSpPr>
          <p:cNvPr id="77" name="Straight Connector 76"/>
          <p:cNvCxnSpPr/>
          <p:nvPr/>
        </p:nvCxnSpPr>
        <p:spPr>
          <a:xfrm>
            <a:off x="3000375" y="2420874"/>
            <a:ext cx="285750"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a:off x="5676138" y="2260701"/>
            <a:ext cx="1045845" cy="1168300"/>
            <a:chOff x="1965960" y="3014267"/>
            <a:chExt cx="1394460" cy="1557733"/>
          </a:xfrm>
        </p:grpSpPr>
        <p:sp>
          <p:nvSpPr>
            <p:cNvPr id="79" name="Donut 78"/>
            <p:cNvSpPr/>
            <p:nvPr/>
          </p:nvSpPr>
          <p:spPr>
            <a:xfrm>
              <a:off x="1965960" y="3200400"/>
              <a:ext cx="1394460" cy="1371600"/>
            </a:xfrm>
            <a:prstGeom prst="donut">
              <a:avLst>
                <a:gd name="adj" fmla="val 1970"/>
              </a:avLst>
            </a:prstGeom>
            <a:solidFill>
              <a:srgbClr val="008000"/>
            </a:solidFill>
            <a:ln>
              <a:solidFill>
                <a:srgbClr val="008000"/>
              </a:solidFill>
            </a:ln>
            <a:effectLst/>
            <a:scene3d>
              <a:camera prst="orthographicFront" fov="0">
                <a:rot lat="0" lon="0" rev="0"/>
              </a:camera>
              <a:lightRig rig="brightRoom" dir="tl">
                <a:rot lat="0" lon="0" rev="8700000"/>
              </a:lightRig>
            </a:scene3d>
            <a:sp3d>
              <a:bevelT w="0" h="0"/>
              <a:contourClr>
                <a:srgbClr val="008000"/>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black"/>
                </a:solidFill>
                <a:latin typeface="Gill Sans MT"/>
              </a:endParaRPr>
            </a:p>
          </p:txBody>
        </p:sp>
        <p:sp>
          <p:nvSpPr>
            <p:cNvPr id="80" name="Rounded Rectangle 79"/>
            <p:cNvSpPr/>
            <p:nvPr/>
          </p:nvSpPr>
          <p:spPr>
            <a:xfrm>
              <a:off x="2476500" y="3014267"/>
              <a:ext cx="381000" cy="372266"/>
            </a:xfrm>
            <a:prstGeom prst="roundRect">
              <a:avLst/>
            </a:prstGeom>
            <a:solidFill>
              <a:schemeClr val="bg1"/>
            </a:solidFill>
            <a:ln>
              <a:solidFill>
                <a:schemeClr val="bg1"/>
              </a:solidFill>
            </a:ln>
            <a:effectLst/>
            <a:scene3d>
              <a:camera prst="orthographicFront" fov="0">
                <a:rot lat="0" lon="0" rev="0"/>
              </a:camera>
              <a:lightRig rig="brightRoom" dir="tl">
                <a:rot lat="0" lon="0" rev="8700000"/>
              </a:lightRig>
            </a:scene3d>
            <a:sp3d>
              <a:bevelT w="0" h="0"/>
              <a:contourClr>
                <a:schemeClr val="accent1">
                  <a:shade val="8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latin typeface="Gill Sans MT"/>
              </a:endParaRPr>
            </a:p>
          </p:txBody>
        </p:sp>
      </p:grpSp>
      <p:cxnSp>
        <p:nvCxnSpPr>
          <p:cNvPr id="81" name="Straight Connector 80"/>
          <p:cNvCxnSpPr/>
          <p:nvPr/>
        </p:nvCxnSpPr>
        <p:spPr>
          <a:xfrm>
            <a:off x="6057900" y="2419683"/>
            <a:ext cx="281178" cy="1191"/>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grpSp>
        <p:nvGrpSpPr>
          <p:cNvPr id="98" name="Group 97"/>
          <p:cNvGrpSpPr/>
          <p:nvPr/>
        </p:nvGrpSpPr>
        <p:grpSpPr>
          <a:xfrm>
            <a:off x="2831765" y="2391266"/>
            <a:ext cx="3180042" cy="50662"/>
            <a:chOff x="2251686" y="3188354"/>
            <a:chExt cx="4240056" cy="67549"/>
          </a:xfrm>
        </p:grpSpPr>
        <p:sp>
          <p:nvSpPr>
            <p:cNvPr id="96" name="Freeform 95"/>
            <p:cNvSpPr/>
            <p:nvPr/>
          </p:nvSpPr>
          <p:spPr>
            <a:xfrm>
              <a:off x="6343128" y="3188354"/>
              <a:ext cx="148614" cy="67549"/>
            </a:xfrm>
            <a:custGeom>
              <a:avLst/>
              <a:gdLst>
                <a:gd name="connsiteX0" fmla="*/ 0 w 148614"/>
                <a:gd name="connsiteY0" fmla="*/ 67549 h 67549"/>
                <a:gd name="connsiteX1" fmla="*/ 74307 w 148614"/>
                <a:gd name="connsiteY1" fmla="*/ 27020 h 67549"/>
                <a:gd name="connsiteX2" fmla="*/ 148614 w 148614"/>
                <a:gd name="connsiteY2" fmla="*/ 0 h 67549"/>
              </a:gdLst>
              <a:ahLst/>
              <a:cxnLst>
                <a:cxn ang="0">
                  <a:pos x="connsiteX0" y="connsiteY0"/>
                </a:cxn>
                <a:cxn ang="0">
                  <a:pos x="connsiteX1" y="connsiteY1"/>
                </a:cxn>
                <a:cxn ang="0">
                  <a:pos x="connsiteX2" y="connsiteY2"/>
                </a:cxn>
              </a:cxnLst>
              <a:rect l="l" t="t" r="r" b="b"/>
              <a:pathLst>
                <a:path w="148614" h="67549">
                  <a:moveTo>
                    <a:pt x="0" y="67549"/>
                  </a:moveTo>
                  <a:cubicBezTo>
                    <a:pt x="24769" y="52913"/>
                    <a:pt x="49538" y="38278"/>
                    <a:pt x="74307" y="27020"/>
                  </a:cubicBezTo>
                  <a:cubicBezTo>
                    <a:pt x="99076" y="15762"/>
                    <a:pt x="148614" y="0"/>
                    <a:pt x="148614" y="0"/>
                  </a:cubicBezTo>
                </a:path>
              </a:pathLst>
            </a:custGeom>
            <a:ln>
              <a:solidFill>
                <a:srgbClr val="FF0000"/>
              </a:solidFill>
              <a:tailEnd type="arrow"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97" name="Freeform 96"/>
            <p:cNvSpPr/>
            <p:nvPr/>
          </p:nvSpPr>
          <p:spPr>
            <a:xfrm>
              <a:off x="2251686" y="3188354"/>
              <a:ext cx="148614" cy="67549"/>
            </a:xfrm>
            <a:custGeom>
              <a:avLst/>
              <a:gdLst>
                <a:gd name="connsiteX0" fmla="*/ 0 w 148614"/>
                <a:gd name="connsiteY0" fmla="*/ 67549 h 67549"/>
                <a:gd name="connsiteX1" fmla="*/ 74307 w 148614"/>
                <a:gd name="connsiteY1" fmla="*/ 27020 h 67549"/>
                <a:gd name="connsiteX2" fmla="*/ 148614 w 148614"/>
                <a:gd name="connsiteY2" fmla="*/ 0 h 67549"/>
              </a:gdLst>
              <a:ahLst/>
              <a:cxnLst>
                <a:cxn ang="0">
                  <a:pos x="connsiteX0" y="connsiteY0"/>
                </a:cxn>
                <a:cxn ang="0">
                  <a:pos x="connsiteX1" y="connsiteY1"/>
                </a:cxn>
                <a:cxn ang="0">
                  <a:pos x="connsiteX2" y="connsiteY2"/>
                </a:cxn>
              </a:cxnLst>
              <a:rect l="l" t="t" r="r" b="b"/>
              <a:pathLst>
                <a:path w="148614" h="67549">
                  <a:moveTo>
                    <a:pt x="0" y="67549"/>
                  </a:moveTo>
                  <a:cubicBezTo>
                    <a:pt x="24769" y="52913"/>
                    <a:pt x="49538" y="38278"/>
                    <a:pt x="74307" y="27020"/>
                  </a:cubicBezTo>
                  <a:cubicBezTo>
                    <a:pt x="99076" y="15762"/>
                    <a:pt x="148614" y="0"/>
                    <a:pt x="148614" y="0"/>
                  </a:cubicBezTo>
                </a:path>
              </a:pathLst>
            </a:custGeom>
            <a:ln>
              <a:solidFill>
                <a:srgbClr val="FF0000"/>
              </a:solidFill>
              <a:tailEnd type="arrow"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grpSp>
      <p:grpSp>
        <p:nvGrpSpPr>
          <p:cNvPr id="104" name="Group 103"/>
          <p:cNvGrpSpPr/>
          <p:nvPr/>
        </p:nvGrpSpPr>
        <p:grpSpPr>
          <a:xfrm>
            <a:off x="3300920" y="2487524"/>
            <a:ext cx="3156729" cy="40530"/>
            <a:chOff x="2877227" y="3316698"/>
            <a:chExt cx="4208972" cy="54040"/>
          </a:xfrm>
        </p:grpSpPr>
        <p:sp>
          <p:nvSpPr>
            <p:cNvPr id="102" name="Freeform 101"/>
            <p:cNvSpPr/>
            <p:nvPr/>
          </p:nvSpPr>
          <p:spPr>
            <a:xfrm>
              <a:off x="6991626" y="3316698"/>
              <a:ext cx="94573" cy="54040"/>
            </a:xfrm>
            <a:custGeom>
              <a:avLst/>
              <a:gdLst>
                <a:gd name="connsiteX0" fmla="*/ 94573 w 94573"/>
                <a:gd name="connsiteY0" fmla="*/ 54040 h 54040"/>
                <a:gd name="connsiteX1" fmla="*/ 47287 w 94573"/>
                <a:gd name="connsiteY1" fmla="*/ 27020 h 54040"/>
                <a:gd name="connsiteX2" fmla="*/ 0 w 94573"/>
                <a:gd name="connsiteY2" fmla="*/ 0 h 54040"/>
              </a:gdLst>
              <a:ahLst/>
              <a:cxnLst>
                <a:cxn ang="0">
                  <a:pos x="connsiteX0" y="connsiteY0"/>
                </a:cxn>
                <a:cxn ang="0">
                  <a:pos x="connsiteX1" y="connsiteY1"/>
                </a:cxn>
                <a:cxn ang="0">
                  <a:pos x="connsiteX2" y="connsiteY2"/>
                </a:cxn>
              </a:cxnLst>
              <a:rect l="l" t="t" r="r" b="b"/>
              <a:pathLst>
                <a:path w="94573" h="54040">
                  <a:moveTo>
                    <a:pt x="94573" y="54040"/>
                  </a:moveTo>
                  <a:lnTo>
                    <a:pt x="47287" y="27020"/>
                  </a:lnTo>
                  <a:lnTo>
                    <a:pt x="0" y="0"/>
                  </a:lnTo>
                </a:path>
              </a:pathLst>
            </a:custGeom>
            <a:ln>
              <a:solidFill>
                <a:srgbClr val="FF00FF"/>
              </a:solidFill>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sp>
          <p:nvSpPr>
            <p:cNvPr id="103" name="Freeform 102"/>
            <p:cNvSpPr/>
            <p:nvPr/>
          </p:nvSpPr>
          <p:spPr>
            <a:xfrm>
              <a:off x="2877227" y="3316698"/>
              <a:ext cx="94573" cy="54040"/>
            </a:xfrm>
            <a:custGeom>
              <a:avLst/>
              <a:gdLst>
                <a:gd name="connsiteX0" fmla="*/ 94573 w 94573"/>
                <a:gd name="connsiteY0" fmla="*/ 54040 h 54040"/>
                <a:gd name="connsiteX1" fmla="*/ 47287 w 94573"/>
                <a:gd name="connsiteY1" fmla="*/ 27020 h 54040"/>
                <a:gd name="connsiteX2" fmla="*/ 0 w 94573"/>
                <a:gd name="connsiteY2" fmla="*/ 0 h 54040"/>
              </a:gdLst>
              <a:ahLst/>
              <a:cxnLst>
                <a:cxn ang="0">
                  <a:pos x="connsiteX0" y="connsiteY0"/>
                </a:cxn>
                <a:cxn ang="0">
                  <a:pos x="connsiteX1" y="connsiteY1"/>
                </a:cxn>
                <a:cxn ang="0">
                  <a:pos x="connsiteX2" y="connsiteY2"/>
                </a:cxn>
              </a:cxnLst>
              <a:rect l="l" t="t" r="r" b="b"/>
              <a:pathLst>
                <a:path w="94573" h="54040">
                  <a:moveTo>
                    <a:pt x="94573" y="54040"/>
                  </a:moveTo>
                  <a:lnTo>
                    <a:pt x="47287" y="27020"/>
                  </a:lnTo>
                  <a:lnTo>
                    <a:pt x="0" y="0"/>
                  </a:lnTo>
                </a:path>
              </a:pathLst>
            </a:custGeom>
            <a:ln>
              <a:solidFill>
                <a:srgbClr val="FF00FF"/>
              </a:solidFill>
              <a:tailEnd type="triangle" w="sm" len="sm"/>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solidFill>
                  <a:prstClr val="black"/>
                </a:solidFill>
                <a:latin typeface="Gill Sans MT"/>
              </a:endParaRPr>
            </a:p>
          </p:txBody>
        </p:sp>
      </p:grpSp>
      <p:sp>
        <p:nvSpPr>
          <p:cNvPr id="2" name="TextBox 1">
            <a:extLst>
              <a:ext uri="{FF2B5EF4-FFF2-40B4-BE49-F238E27FC236}">
                <a16:creationId xmlns:a16="http://schemas.microsoft.com/office/drawing/2014/main" id="{72B8A64F-C707-984E-83E2-F028E25B4147}"/>
              </a:ext>
            </a:extLst>
          </p:cNvPr>
          <p:cNvSpPr txBox="1"/>
          <p:nvPr/>
        </p:nvSpPr>
        <p:spPr>
          <a:xfrm>
            <a:off x="905933" y="440267"/>
            <a:ext cx="3285066" cy="369332"/>
          </a:xfrm>
          <a:prstGeom prst="rect">
            <a:avLst/>
          </a:prstGeom>
          <a:noFill/>
        </p:spPr>
        <p:txBody>
          <a:bodyPr wrap="none" rtlCol="0">
            <a:spAutoFit/>
          </a:bodyPr>
          <a:lstStyle/>
          <a:p>
            <a:r>
              <a:rPr lang="en-US" dirty="0"/>
              <a:t>Pre Next Generation Sequencing </a:t>
            </a:r>
          </a:p>
        </p:txBody>
      </p:sp>
    </p:spTree>
    <p:extLst>
      <p:ext uri="{BB962C8B-B14F-4D97-AF65-F5344CB8AC3E}">
        <p14:creationId xmlns:p14="http://schemas.microsoft.com/office/powerpoint/2010/main" val="99416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par>
                          <p:cTn id="9" fill="hold">
                            <p:stCondLst>
                              <p:cond delay="0"/>
                            </p:stCondLst>
                            <p:childTnLst>
                              <p:par>
                                <p:cTn id="10" presetID="42" presetClass="exit" presetSubtype="0" fill="hold" nodeType="afterEffect">
                                  <p:stCondLst>
                                    <p:cond delay="300"/>
                                  </p:stCondLst>
                                  <p:childTnLst>
                                    <p:animEffect transition="out" filter="fade">
                                      <p:cBhvr>
                                        <p:cTn id="11" dur="1000"/>
                                        <p:tgtEl>
                                          <p:spTgt spid="23"/>
                                        </p:tgtEl>
                                      </p:cBhvr>
                                    </p:animEffect>
                                    <p:anim calcmode="lin" valueType="num">
                                      <p:cBhvr>
                                        <p:cTn id="12" dur="1000"/>
                                        <p:tgtEl>
                                          <p:spTgt spid="23"/>
                                        </p:tgtEl>
                                        <p:attrNameLst>
                                          <p:attrName>ppt_x</p:attrName>
                                        </p:attrNameLst>
                                      </p:cBhvr>
                                      <p:tavLst>
                                        <p:tav tm="0">
                                          <p:val>
                                            <p:strVal val="ppt_x"/>
                                          </p:val>
                                        </p:tav>
                                        <p:tav tm="100000">
                                          <p:val>
                                            <p:strVal val="ppt_x"/>
                                          </p:val>
                                        </p:tav>
                                      </p:tavLst>
                                    </p:anim>
                                    <p:anim calcmode="lin" valueType="num">
                                      <p:cBhvr>
                                        <p:cTn id="13" dur="1000"/>
                                        <p:tgtEl>
                                          <p:spTgt spid="23"/>
                                        </p:tgtEl>
                                        <p:attrNameLst>
                                          <p:attrName>ppt_y</p:attrName>
                                        </p:attrNameLst>
                                      </p:cBhvr>
                                      <p:tavLst>
                                        <p:tav tm="0">
                                          <p:val>
                                            <p:strVal val="ppt_y"/>
                                          </p:val>
                                        </p:tav>
                                        <p:tav tm="100000">
                                          <p:val>
                                            <p:strVal val="ppt_y+.1"/>
                                          </p:val>
                                        </p:tav>
                                      </p:tavLst>
                                    </p:anim>
                                    <p:set>
                                      <p:cBhvr>
                                        <p:cTn id="14" dur="1" fill="hold">
                                          <p:stCondLst>
                                            <p:cond delay="999"/>
                                          </p:stCondLst>
                                        </p:cTn>
                                        <p:tgtEl>
                                          <p:spTgt spid="23"/>
                                        </p:tgtEl>
                                        <p:attrNameLst>
                                          <p:attrName>style.visibility</p:attrName>
                                        </p:attrNameLst>
                                      </p:cBhvr>
                                      <p:to>
                                        <p:strVal val="hidden"/>
                                      </p:to>
                                    </p:set>
                                  </p:childTnLst>
                                </p:cTn>
                              </p:par>
                              <p:par>
                                <p:cTn id="15" presetID="47" presetClass="entr" presetSubtype="0" fill="hold" nodeType="withEffect">
                                  <p:stCondLst>
                                    <p:cond delay="90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1000"/>
                                        <p:tgtEl>
                                          <p:spTgt spid="77"/>
                                        </p:tgtEl>
                                      </p:cBhvr>
                                    </p:animEffect>
                                    <p:anim calcmode="lin" valueType="num">
                                      <p:cBhvr>
                                        <p:cTn id="18" dur="1000" fill="hold"/>
                                        <p:tgtEl>
                                          <p:spTgt spid="77"/>
                                        </p:tgtEl>
                                        <p:attrNameLst>
                                          <p:attrName>ppt_x</p:attrName>
                                        </p:attrNameLst>
                                      </p:cBhvr>
                                      <p:tavLst>
                                        <p:tav tm="0">
                                          <p:val>
                                            <p:strVal val="#ppt_x"/>
                                          </p:val>
                                        </p:tav>
                                        <p:tav tm="100000">
                                          <p:val>
                                            <p:strVal val="#ppt_x"/>
                                          </p:val>
                                        </p:tav>
                                      </p:tavLst>
                                    </p:anim>
                                    <p:anim calcmode="lin" valueType="num">
                                      <p:cBhvr>
                                        <p:cTn id="19" dur="1000" fill="hold"/>
                                        <p:tgtEl>
                                          <p:spTgt spid="77"/>
                                        </p:tgtEl>
                                        <p:attrNameLst>
                                          <p:attrName>ppt_y</p:attrName>
                                        </p:attrNameLst>
                                      </p:cBhvr>
                                      <p:tavLst>
                                        <p:tav tm="0">
                                          <p:val>
                                            <p:strVal val="#ppt_y-.1"/>
                                          </p:val>
                                        </p:tav>
                                        <p:tav tm="100000">
                                          <p:val>
                                            <p:strVal val="#ppt_y"/>
                                          </p:val>
                                        </p:tav>
                                      </p:tavLst>
                                    </p:anim>
                                  </p:childTnLst>
                                </p:cTn>
                              </p:par>
                            </p:childTnLst>
                          </p:cTn>
                        </p:par>
                        <p:par>
                          <p:cTn id="20" fill="hold">
                            <p:stCondLst>
                              <p:cond delay="1900"/>
                            </p:stCondLst>
                            <p:childTnLst>
                              <p:par>
                                <p:cTn id="21" presetID="42" presetClass="exit" presetSubtype="0" fill="hold" nodeType="afterEffect">
                                  <p:stCondLst>
                                    <p:cond delay="0"/>
                                  </p:stCondLst>
                                  <p:childTnLst>
                                    <p:animEffect transition="out" filter="fade">
                                      <p:cBhvr>
                                        <p:cTn id="22" dur="1000"/>
                                        <p:tgtEl>
                                          <p:spTgt spid="59"/>
                                        </p:tgtEl>
                                      </p:cBhvr>
                                    </p:animEffect>
                                    <p:anim calcmode="lin" valueType="num">
                                      <p:cBhvr>
                                        <p:cTn id="23" dur="1000"/>
                                        <p:tgtEl>
                                          <p:spTgt spid="59"/>
                                        </p:tgtEl>
                                        <p:attrNameLst>
                                          <p:attrName>ppt_x</p:attrName>
                                        </p:attrNameLst>
                                      </p:cBhvr>
                                      <p:tavLst>
                                        <p:tav tm="0">
                                          <p:val>
                                            <p:strVal val="ppt_x"/>
                                          </p:val>
                                        </p:tav>
                                        <p:tav tm="100000">
                                          <p:val>
                                            <p:strVal val="ppt_x"/>
                                          </p:val>
                                        </p:tav>
                                      </p:tavLst>
                                    </p:anim>
                                    <p:anim calcmode="lin" valueType="num">
                                      <p:cBhvr>
                                        <p:cTn id="24" dur="1000"/>
                                        <p:tgtEl>
                                          <p:spTgt spid="59"/>
                                        </p:tgtEl>
                                        <p:attrNameLst>
                                          <p:attrName>ppt_y</p:attrName>
                                        </p:attrNameLst>
                                      </p:cBhvr>
                                      <p:tavLst>
                                        <p:tav tm="0">
                                          <p:val>
                                            <p:strVal val="ppt_y"/>
                                          </p:val>
                                        </p:tav>
                                        <p:tav tm="100000">
                                          <p:val>
                                            <p:strVal val="ppt_y+.1"/>
                                          </p:val>
                                        </p:tav>
                                      </p:tavLst>
                                    </p:anim>
                                    <p:set>
                                      <p:cBhvr>
                                        <p:cTn id="25" dur="1" fill="hold">
                                          <p:stCondLst>
                                            <p:cond delay="999"/>
                                          </p:stCondLst>
                                        </p:cTn>
                                        <p:tgtEl>
                                          <p:spTgt spid="59"/>
                                        </p:tgtEl>
                                        <p:attrNameLst>
                                          <p:attrName>style.visibility</p:attrName>
                                        </p:attrNameLst>
                                      </p:cBhvr>
                                      <p:to>
                                        <p:strVal val="hidden"/>
                                      </p:to>
                                    </p:set>
                                  </p:childTnLst>
                                </p:cTn>
                              </p:par>
                              <p:par>
                                <p:cTn id="26" presetID="47" presetClass="entr" presetSubtype="0" fill="hold" nodeType="withEffect">
                                  <p:stCondLst>
                                    <p:cond delay="600"/>
                                  </p:stCondLst>
                                  <p:childTnLst>
                                    <p:set>
                                      <p:cBhvr>
                                        <p:cTn id="27" dur="1" fill="hold">
                                          <p:stCondLst>
                                            <p:cond delay="0"/>
                                          </p:stCondLst>
                                        </p:cTn>
                                        <p:tgtEl>
                                          <p:spTgt spid="81"/>
                                        </p:tgtEl>
                                        <p:attrNameLst>
                                          <p:attrName>style.visibility</p:attrName>
                                        </p:attrNameLst>
                                      </p:cBhvr>
                                      <p:to>
                                        <p:strVal val="visible"/>
                                      </p:to>
                                    </p:set>
                                    <p:animEffect transition="in" filter="fade">
                                      <p:cBhvr>
                                        <p:cTn id="28" dur="1000"/>
                                        <p:tgtEl>
                                          <p:spTgt spid="81"/>
                                        </p:tgtEl>
                                      </p:cBhvr>
                                    </p:animEffect>
                                    <p:anim calcmode="lin" valueType="num">
                                      <p:cBhvr>
                                        <p:cTn id="29" dur="1000" fill="hold"/>
                                        <p:tgtEl>
                                          <p:spTgt spid="81"/>
                                        </p:tgtEl>
                                        <p:attrNameLst>
                                          <p:attrName>ppt_x</p:attrName>
                                        </p:attrNameLst>
                                      </p:cBhvr>
                                      <p:tavLst>
                                        <p:tav tm="0">
                                          <p:val>
                                            <p:strVal val="#ppt_x"/>
                                          </p:val>
                                        </p:tav>
                                        <p:tav tm="100000">
                                          <p:val>
                                            <p:strVal val="#ppt_x"/>
                                          </p:val>
                                        </p:tav>
                                      </p:tavLst>
                                    </p:anim>
                                    <p:anim calcmode="lin" valueType="num">
                                      <p:cBhvr>
                                        <p:cTn id="30" dur="1000" fill="hold"/>
                                        <p:tgtEl>
                                          <p:spTgt spid="81"/>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9" presetClass="entr" presetSubtype="0" fill="hold" nodeType="after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dissolve">
                                      <p:cBhvr>
                                        <p:cTn id="34" dur="500"/>
                                        <p:tgtEl>
                                          <p:spTgt spid="98"/>
                                        </p:tgtEl>
                                      </p:cBhvr>
                                    </p:animEffect>
                                  </p:childTnLst>
                                </p:cTn>
                              </p:par>
                            </p:childTnLst>
                          </p:cTn>
                        </p:par>
                        <p:par>
                          <p:cTn id="35" fill="hold">
                            <p:stCondLst>
                              <p:cond delay="4000"/>
                            </p:stCondLst>
                            <p:childTnLst>
                              <p:par>
                                <p:cTn id="36" presetID="9"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dissolve">
                                      <p:cBhvr>
                                        <p:cTn id="38"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EC21A-70F9-524F-AAFA-D5E797A5F65F}"/>
              </a:ext>
            </a:extLst>
          </p:cNvPr>
          <p:cNvSpPr>
            <a:spLocks noGrp="1"/>
          </p:cNvSpPr>
          <p:nvPr>
            <p:ph idx="1"/>
          </p:nvPr>
        </p:nvSpPr>
        <p:spPr>
          <a:xfrm>
            <a:off x="667796" y="822722"/>
            <a:ext cx="8239138" cy="3498056"/>
          </a:xfrm>
        </p:spPr>
        <p:txBody>
          <a:bodyPr/>
          <a:lstStyle/>
          <a:p>
            <a:pPr marL="0" indent="0">
              <a:buNone/>
            </a:pPr>
            <a:r>
              <a:rPr lang="en-US" dirty="0" err="1"/>
              <a:t>dN</a:t>
            </a:r>
            <a:r>
              <a:rPr lang="en-US" dirty="0"/>
              <a:t>/</a:t>
            </a:r>
            <a:r>
              <a:rPr lang="en-US" dirty="0" err="1"/>
              <a:t>dS</a:t>
            </a:r>
            <a:r>
              <a:rPr lang="en-US" dirty="0"/>
              <a:t> &lt; 1  is not sufficient evidence for the beneficial function of the encoded protein.  </a:t>
            </a:r>
          </a:p>
          <a:p>
            <a:pPr marL="0" indent="0">
              <a:buNone/>
            </a:pPr>
            <a:r>
              <a:rPr lang="en-US" dirty="0"/>
              <a:t>Prophages that have not been active as phages and are inherited vertically have a </a:t>
            </a:r>
            <a:r>
              <a:rPr lang="en-US" dirty="0" err="1"/>
              <a:t>dN</a:t>
            </a:r>
            <a:r>
              <a:rPr lang="en-US" dirty="0"/>
              <a:t>/</a:t>
            </a:r>
            <a:r>
              <a:rPr lang="en-US" dirty="0" err="1"/>
              <a:t>dS</a:t>
            </a:r>
            <a:r>
              <a:rPr lang="en-US" dirty="0"/>
              <a:t> below 1. </a:t>
            </a:r>
          </a:p>
          <a:p>
            <a:pPr marL="0" indent="0">
              <a:buNone/>
            </a:pPr>
            <a:r>
              <a:rPr lang="en-US" dirty="0"/>
              <a:t>Purifying selection (</a:t>
            </a:r>
            <a:r>
              <a:rPr lang="en-US" dirty="0" err="1"/>
              <a:t>dN</a:t>
            </a:r>
            <a:r>
              <a:rPr lang="en-US" dirty="0"/>
              <a:t>/</a:t>
            </a:r>
            <a:r>
              <a:rPr lang="en-US" dirty="0" err="1"/>
              <a:t>dS</a:t>
            </a:r>
            <a:r>
              <a:rPr lang="en-US" dirty="0"/>
              <a:t> &lt; 1) may occur because the gene product after the mutation is detrimental, not because the gene before mutation was beneficial. </a:t>
            </a:r>
          </a:p>
        </p:txBody>
      </p:sp>
    </p:spTree>
    <p:extLst>
      <p:ext uri="{BB962C8B-B14F-4D97-AF65-F5344CB8AC3E}">
        <p14:creationId xmlns:p14="http://schemas.microsoft.com/office/powerpoint/2010/main" val="7643880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E35B-1343-284F-892C-751E36C0D4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46350F-BCE1-EC4B-A0CE-2C02B96025A6}"/>
              </a:ext>
            </a:extLst>
          </p:cNvPr>
          <p:cNvSpPr>
            <a:spLocks noGrp="1"/>
          </p:cNvSpPr>
          <p:nvPr>
            <p:ph idx="1"/>
          </p:nvPr>
        </p:nvSpPr>
        <p:spPr/>
        <p:txBody>
          <a:bodyPr/>
          <a:lstStyle/>
          <a:p>
            <a:endParaRPr lang="en-US"/>
          </a:p>
        </p:txBody>
      </p:sp>
      <p:sp>
        <p:nvSpPr>
          <p:cNvPr id="4" name="TextBox 3">
            <a:extLst>
              <a:ext uri="{FF2B5EF4-FFF2-40B4-BE49-F238E27FC236}">
                <a16:creationId xmlns:a16="http://schemas.microsoft.com/office/drawing/2014/main" id="{4AAC379D-770A-5A4A-9521-1FB8F772414F}"/>
              </a:ext>
            </a:extLst>
          </p:cNvPr>
          <p:cNvSpPr txBox="1"/>
          <p:nvPr/>
        </p:nvSpPr>
        <p:spPr>
          <a:xfrm>
            <a:off x="1827632" y="2180166"/>
            <a:ext cx="4946867" cy="646331"/>
          </a:xfrm>
          <a:prstGeom prst="rect">
            <a:avLst/>
          </a:prstGeom>
          <a:noFill/>
        </p:spPr>
        <p:txBody>
          <a:bodyPr wrap="none" rtlCol="0">
            <a:spAutoFit/>
          </a:bodyPr>
          <a:lstStyle/>
          <a:p>
            <a:r>
              <a:rPr lang="en-US" sz="3600" dirty="0"/>
              <a:t>HGT and the pangenome </a:t>
            </a:r>
          </a:p>
        </p:txBody>
      </p:sp>
    </p:spTree>
    <p:extLst>
      <p:ext uri="{BB962C8B-B14F-4D97-AF65-F5344CB8AC3E}">
        <p14:creationId xmlns:p14="http://schemas.microsoft.com/office/powerpoint/2010/main" val="21592350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a:extLst>
              <a:ext uri="{FF2B5EF4-FFF2-40B4-BE49-F238E27FC236}">
                <a16:creationId xmlns:a16="http://schemas.microsoft.com/office/drawing/2014/main" id="{15E71471-0FD7-2045-821D-E1E3B6DB5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451" y="6346"/>
            <a:ext cx="3162160" cy="468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0" name="Picture 2">
            <a:extLst>
              <a:ext uri="{FF2B5EF4-FFF2-40B4-BE49-F238E27FC236}">
                <a16:creationId xmlns:a16="http://schemas.microsoft.com/office/drawing/2014/main" id="{9C4A2EB8-BBD2-D04A-B2F5-563A7C693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534" y="179644"/>
            <a:ext cx="3404838" cy="468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TextBox 4">
            <a:extLst>
              <a:ext uri="{FF2B5EF4-FFF2-40B4-BE49-F238E27FC236}">
                <a16:creationId xmlns:a16="http://schemas.microsoft.com/office/drawing/2014/main" id="{F44B6CF0-FA87-EC4B-9FC1-C0D41F8F6F08}"/>
              </a:ext>
            </a:extLst>
          </p:cNvPr>
          <p:cNvSpPr txBox="1">
            <a:spLocks noChangeArrowheads="1"/>
          </p:cNvSpPr>
          <p:nvPr/>
        </p:nvSpPr>
        <p:spPr bwMode="auto">
          <a:xfrm>
            <a:off x="4797869" y="4866155"/>
            <a:ext cx="2819468" cy="27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32" tIns="33320" rIns="66632" bIns="33320">
            <a:spAutoFit/>
          </a:bodyPr>
          <a:lstStyle>
            <a:lvl1pPr defTabSz="498475">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1pPr>
            <a:lvl2pPr marL="742950" indent="-285750" defTabSz="498475">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2pPr>
            <a:lvl3pPr marL="1143000" indent="-228600" defTabSz="498475">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3pPr>
            <a:lvl4pPr marL="16002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4pPr>
            <a:lvl5pPr marL="20574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5pPr>
            <a:lvl6pPr marL="25146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6pPr>
            <a:lvl7pPr marL="29718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7pPr>
            <a:lvl8pPr marL="34290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8pPr>
            <a:lvl9pPr marL="38862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9pPr>
          </a:lstStyle>
          <a:p>
            <a:pPr defTabSz="373856" fontAlgn="base">
              <a:spcBef>
                <a:spcPct val="0"/>
              </a:spcBef>
              <a:spcAft>
                <a:spcPct val="0"/>
              </a:spcAft>
              <a:buNone/>
            </a:pPr>
            <a:r>
              <a:rPr lang="en-US" altLang="en-US" sz="1324">
                <a:solidFill>
                  <a:srgbClr val="000000"/>
                </a:solidFill>
              </a:rPr>
              <a:t>Andam, Williams, Gogarten 2010 PNAS</a:t>
            </a:r>
          </a:p>
        </p:txBody>
      </p:sp>
      <p:sp>
        <p:nvSpPr>
          <p:cNvPr id="247812" name="TextBox 4">
            <a:extLst>
              <a:ext uri="{FF2B5EF4-FFF2-40B4-BE49-F238E27FC236}">
                <a16:creationId xmlns:a16="http://schemas.microsoft.com/office/drawing/2014/main" id="{FE65DEFC-C168-2746-967D-D959E429206B}"/>
              </a:ext>
            </a:extLst>
          </p:cNvPr>
          <p:cNvSpPr txBox="1">
            <a:spLocks noChangeArrowheads="1"/>
          </p:cNvSpPr>
          <p:nvPr/>
        </p:nvSpPr>
        <p:spPr bwMode="auto">
          <a:xfrm>
            <a:off x="1465520" y="229021"/>
            <a:ext cx="744156" cy="38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32" tIns="33320" rIns="66632" bIns="33320">
            <a:spAutoFit/>
          </a:bodyPr>
          <a:lstStyle>
            <a:lvl1pPr defTabSz="498475">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1pPr>
            <a:lvl2pPr marL="742950" indent="-285750" defTabSz="498475">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2pPr>
            <a:lvl3pPr marL="1143000" indent="-228600" defTabSz="498475">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3pPr>
            <a:lvl4pPr marL="16002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4pPr>
            <a:lvl5pPr marL="20574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5pPr>
            <a:lvl6pPr marL="25146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6pPr>
            <a:lvl7pPr marL="29718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7pPr>
            <a:lvl8pPr marL="34290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8pPr>
            <a:lvl9pPr marL="38862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9pPr>
          </a:lstStyle>
          <a:p>
            <a:pPr defTabSz="373856" fontAlgn="base">
              <a:spcBef>
                <a:spcPct val="0"/>
              </a:spcBef>
              <a:spcAft>
                <a:spcPct val="0"/>
              </a:spcAft>
              <a:buNone/>
            </a:pPr>
            <a:r>
              <a:rPr lang="en-US" altLang="en-US" sz="2051" b="1">
                <a:solidFill>
                  <a:srgbClr val="000000"/>
                </a:solidFill>
              </a:rPr>
              <a:t>TyrRS</a:t>
            </a:r>
          </a:p>
        </p:txBody>
      </p:sp>
      <p:sp>
        <p:nvSpPr>
          <p:cNvPr id="247813" name="TextBox 5">
            <a:extLst>
              <a:ext uri="{FF2B5EF4-FFF2-40B4-BE49-F238E27FC236}">
                <a16:creationId xmlns:a16="http://schemas.microsoft.com/office/drawing/2014/main" id="{1A6DA247-E7B0-8A44-9891-78A68428C5C8}"/>
              </a:ext>
            </a:extLst>
          </p:cNvPr>
          <p:cNvSpPr txBox="1">
            <a:spLocks noChangeArrowheads="1"/>
          </p:cNvSpPr>
          <p:nvPr/>
        </p:nvSpPr>
        <p:spPr bwMode="auto">
          <a:xfrm>
            <a:off x="4942630" y="149997"/>
            <a:ext cx="1157281" cy="38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32" tIns="33320" rIns="66632" bIns="33320">
            <a:spAutoFit/>
          </a:bodyPr>
          <a:lstStyle>
            <a:lvl1pPr defTabSz="498475">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1pPr>
            <a:lvl2pPr marL="742950" indent="-285750" defTabSz="498475">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2pPr>
            <a:lvl3pPr marL="1143000" indent="-228600" defTabSz="498475">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3pPr>
            <a:lvl4pPr marL="16002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4pPr>
            <a:lvl5pPr marL="20574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5pPr>
            <a:lvl6pPr marL="25146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6pPr>
            <a:lvl7pPr marL="29718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7pPr>
            <a:lvl8pPr marL="34290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8pPr>
            <a:lvl9pPr marL="38862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9pPr>
          </a:lstStyle>
          <a:p>
            <a:pPr defTabSz="373856" fontAlgn="base">
              <a:spcBef>
                <a:spcPct val="0"/>
              </a:spcBef>
              <a:spcAft>
                <a:spcPct val="0"/>
              </a:spcAft>
              <a:buNone/>
            </a:pPr>
            <a:r>
              <a:rPr lang="en-US" altLang="en-US" sz="2051" b="1" dirty="0">
                <a:solidFill>
                  <a:srgbClr val="000000"/>
                </a:solidFill>
              </a:rPr>
              <a:t>16S rRNA</a:t>
            </a:r>
          </a:p>
        </p:txBody>
      </p:sp>
      <p:sp>
        <p:nvSpPr>
          <p:cNvPr id="247814" name="TextBox 8">
            <a:extLst>
              <a:ext uri="{FF2B5EF4-FFF2-40B4-BE49-F238E27FC236}">
                <a16:creationId xmlns:a16="http://schemas.microsoft.com/office/drawing/2014/main" id="{9CC075B3-8672-9A4E-B4E6-396DA8CED1D8}"/>
              </a:ext>
            </a:extLst>
          </p:cNvPr>
          <p:cNvSpPr txBox="1">
            <a:spLocks noChangeArrowheads="1"/>
          </p:cNvSpPr>
          <p:nvPr/>
        </p:nvSpPr>
        <p:spPr bwMode="auto">
          <a:xfrm>
            <a:off x="5022492" y="455342"/>
            <a:ext cx="1513844" cy="67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9805" tIns="29898" rIns="59805" bIns="29898">
            <a:spAutoFit/>
          </a:bodyPr>
          <a:lstStyle>
            <a:lvl1pPr defTabSz="815975">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1pPr>
            <a:lvl2pPr marL="742950" indent="-285750" defTabSz="815975">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2pPr>
            <a:lvl3pPr marL="1143000" indent="-228600" defTabSz="815975">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3pPr>
            <a:lvl4pPr marL="1600200" indent="-228600" defTabSz="8159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4pPr>
            <a:lvl5pPr marL="2057400" indent="-228600" defTabSz="8159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5pPr>
            <a:lvl6pPr marL="2514600" indent="-228600" defTabSz="8159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6pPr>
            <a:lvl7pPr marL="2971800" indent="-228600" defTabSz="8159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7pPr>
            <a:lvl8pPr marL="3429000" indent="-228600" defTabSz="8159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8pPr>
            <a:lvl9pPr marL="3886200" indent="-228600" defTabSz="8159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9pPr>
          </a:lstStyle>
          <a:p>
            <a:pPr defTabSz="611981" fontAlgn="base">
              <a:spcBef>
                <a:spcPct val="0"/>
              </a:spcBef>
              <a:spcAft>
                <a:spcPct val="0"/>
              </a:spcAft>
              <a:buNone/>
            </a:pPr>
            <a:r>
              <a:rPr lang="en-US" altLang="en-US" sz="1324" dirty="0">
                <a:solidFill>
                  <a:srgbClr val="008000"/>
                </a:solidFill>
                <a:latin typeface="Times" pitchFamily="2" charset="0"/>
              </a:rPr>
              <a:t>Green</a:t>
            </a:r>
            <a:r>
              <a:rPr lang="en-US" altLang="en-US" sz="1324" dirty="0">
                <a:solidFill>
                  <a:srgbClr val="000000"/>
                </a:solidFill>
                <a:latin typeface="Times" pitchFamily="2" charset="0"/>
              </a:rPr>
              <a:t> -Type A</a:t>
            </a:r>
          </a:p>
          <a:p>
            <a:pPr defTabSz="611981" fontAlgn="base">
              <a:spcBef>
                <a:spcPct val="0"/>
              </a:spcBef>
              <a:spcAft>
                <a:spcPct val="0"/>
              </a:spcAft>
              <a:buNone/>
            </a:pPr>
            <a:r>
              <a:rPr lang="en-US" altLang="en-US" sz="1324" dirty="0">
                <a:solidFill>
                  <a:srgbClr val="FF0000"/>
                </a:solidFill>
                <a:latin typeface="Times" pitchFamily="2" charset="0"/>
              </a:rPr>
              <a:t>Red</a:t>
            </a:r>
            <a:r>
              <a:rPr lang="en-US" altLang="en-US" sz="1324" dirty="0">
                <a:solidFill>
                  <a:srgbClr val="000000"/>
                </a:solidFill>
                <a:latin typeface="Times" pitchFamily="2" charset="0"/>
              </a:rPr>
              <a:t> -  Type B</a:t>
            </a:r>
          </a:p>
          <a:p>
            <a:pPr defTabSz="611981" fontAlgn="base">
              <a:spcBef>
                <a:spcPct val="0"/>
              </a:spcBef>
              <a:spcAft>
                <a:spcPct val="0"/>
              </a:spcAft>
              <a:buNone/>
            </a:pPr>
            <a:r>
              <a:rPr lang="en-US" altLang="en-US" sz="1324" dirty="0">
                <a:solidFill>
                  <a:srgbClr val="0000FF"/>
                </a:solidFill>
                <a:latin typeface="Times" pitchFamily="2" charset="0"/>
              </a:rPr>
              <a:t>Blue </a:t>
            </a:r>
            <a:r>
              <a:rPr lang="en-US" altLang="en-US" sz="1324" dirty="0">
                <a:solidFill>
                  <a:srgbClr val="000000"/>
                </a:solidFill>
                <a:latin typeface="Times" pitchFamily="2" charset="0"/>
              </a:rPr>
              <a:t>-Types A,B</a:t>
            </a:r>
          </a:p>
        </p:txBody>
      </p:sp>
    </p:spTree>
    <p:extLst>
      <p:ext uri="{BB962C8B-B14F-4D97-AF65-F5344CB8AC3E}">
        <p14:creationId xmlns:p14="http://schemas.microsoft.com/office/powerpoint/2010/main" val="183507126"/>
      </p:ext>
    </p:extLst>
  </p:cSld>
  <p:clrMapOvr>
    <a:masterClrMapping/>
  </p:clrMapOvr>
  <p:transition spd="slow" advTm="187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6668" y="400050"/>
            <a:ext cx="5990665" cy="857250"/>
          </a:xfrm>
        </p:spPr>
        <p:txBody>
          <a:bodyPr>
            <a:normAutofit fontScale="90000"/>
          </a:bodyPr>
          <a:lstStyle/>
          <a:p>
            <a:pPr eaLnBrk="1" hangingPunct="1"/>
            <a:r>
              <a:rPr lang="en-US" sz="2978" b="1" dirty="0">
                <a:ea typeface="Times New Roman" pitchFamily="-112" charset="0"/>
                <a:cs typeface="Times New Roman" pitchFamily="-112" charset="0"/>
              </a:rPr>
              <a:t>The genomic neighborhood of </a:t>
            </a:r>
            <a:r>
              <a:rPr lang="en-US" sz="2978" b="1" i="1" dirty="0">
                <a:ea typeface="Times New Roman" pitchFamily="-112" charset="0"/>
                <a:cs typeface="Times New Roman" pitchFamily="-112" charset="0"/>
              </a:rPr>
              <a:t>tyrRS</a:t>
            </a:r>
            <a:r>
              <a:rPr lang="en-US" sz="2978" b="1" dirty="0">
                <a:ea typeface="Times New Roman" pitchFamily="-112" charset="0"/>
                <a:cs typeface="Times New Roman" pitchFamily="-112" charset="0"/>
              </a:rPr>
              <a:t> in </a:t>
            </a:r>
            <a:br>
              <a:rPr lang="en-US" sz="2978" b="1" dirty="0">
                <a:ea typeface="Times New Roman" pitchFamily="-112" charset="0"/>
                <a:cs typeface="Times New Roman" pitchFamily="-112" charset="0"/>
              </a:rPr>
            </a:br>
            <a:r>
              <a:rPr lang="en-US" sz="2978" b="1" dirty="0" err="1">
                <a:ea typeface="Times New Roman" pitchFamily="-112" charset="0"/>
                <a:cs typeface="Times New Roman" pitchFamily="-112" charset="0"/>
              </a:rPr>
              <a:t>γ</a:t>
            </a:r>
            <a:r>
              <a:rPr lang="en-US" sz="2978" b="1" dirty="0">
                <a:ea typeface="Times New Roman" pitchFamily="-112" charset="0"/>
                <a:cs typeface="Times New Roman" pitchFamily="-112" charset="0"/>
              </a:rPr>
              <a:t>-proteobacteria</a:t>
            </a:r>
            <a:br>
              <a:rPr lang="en-US" sz="2978" b="1" dirty="0">
                <a:ea typeface="Times New Roman" pitchFamily="-112" charset="0"/>
                <a:cs typeface="Times New Roman" pitchFamily="-112" charset="0"/>
              </a:rPr>
            </a:br>
            <a:endParaRPr lang="en-US" sz="2978" dirty="0">
              <a:ea typeface="Times New Roman" pitchFamily="-112" charset="0"/>
              <a:cs typeface="Times New Roman" pitchFamily="-112" charset="0"/>
            </a:endParaRPr>
          </a:p>
        </p:txBody>
      </p:sp>
      <p:pic>
        <p:nvPicPr>
          <p:cNvPr id="38915" name="Picture 2"/>
          <p:cNvPicPr>
            <a:picLocks noChangeAspect="1" noChangeArrowheads="1"/>
          </p:cNvPicPr>
          <p:nvPr/>
        </p:nvPicPr>
        <p:blipFill>
          <a:blip r:embed="rId3"/>
          <a:srcRect/>
          <a:stretch>
            <a:fillRect/>
          </a:stretch>
        </p:blipFill>
        <p:spPr bwMode="auto">
          <a:xfrm>
            <a:off x="1763881" y="1314450"/>
            <a:ext cx="5616248" cy="3314700"/>
          </a:xfrm>
          <a:prstGeom prst="rect">
            <a:avLst/>
          </a:prstGeom>
          <a:noFill/>
          <a:ln w="9525">
            <a:noFill/>
            <a:miter lim="800000"/>
            <a:headEnd/>
            <a:tailEnd/>
          </a:ln>
        </p:spPr>
      </p:pic>
      <p:sp>
        <p:nvSpPr>
          <p:cNvPr id="38916" name="TextBox 4"/>
          <p:cNvSpPr txBox="1">
            <a:spLocks noChangeArrowheads="1"/>
          </p:cNvSpPr>
          <p:nvPr/>
        </p:nvSpPr>
        <p:spPr bwMode="auto">
          <a:xfrm>
            <a:off x="4797386" y="4866119"/>
            <a:ext cx="3135326" cy="271032"/>
          </a:xfrm>
          <a:prstGeom prst="rect">
            <a:avLst/>
          </a:prstGeom>
          <a:noFill/>
          <a:ln w="9525">
            <a:noFill/>
            <a:miter lim="800000"/>
            <a:headEnd/>
            <a:tailEnd/>
          </a:ln>
        </p:spPr>
        <p:txBody>
          <a:bodyPr wrap="none" lIns="66602" tIns="33304" rIns="66602" bIns="33304">
            <a:prstTxWarp prst="textNoShape">
              <a:avLst/>
            </a:prstTxWarp>
            <a:spAutoFit/>
          </a:bodyPr>
          <a:lstStyle/>
          <a:p>
            <a:pPr defTabSz="605150" fontAlgn="base">
              <a:spcBef>
                <a:spcPct val="0"/>
              </a:spcBef>
              <a:spcAft>
                <a:spcPct val="0"/>
              </a:spcAft>
            </a:pPr>
            <a:r>
              <a:rPr lang="en-US" sz="1324" dirty="0" err="1">
                <a:solidFill>
                  <a:prstClr val="black"/>
                </a:solidFill>
                <a:latin typeface="Arial" pitchFamily="-112" charset="0"/>
                <a:ea typeface="Arial" pitchFamily="-112" charset="0"/>
                <a:cs typeface="Arial" pitchFamily="-112" charset="0"/>
              </a:rPr>
              <a:t>Andam</a:t>
            </a:r>
            <a:r>
              <a:rPr lang="en-US" sz="1324" dirty="0">
                <a:solidFill>
                  <a:prstClr val="black"/>
                </a:solidFill>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1917889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1378325" y="4252634"/>
            <a:ext cx="4011705" cy="824435"/>
          </a:xfrm>
          <a:prstGeom prst="rect">
            <a:avLst/>
          </a:prstGeom>
          <a:noFill/>
          <a:ln w="9525">
            <a:noFill/>
            <a:miter lim="800000"/>
            <a:headEnd/>
            <a:tailEnd/>
          </a:ln>
        </p:spPr>
        <p:txBody>
          <a:bodyPr wrap="square" lIns="59805" tIns="29898" rIns="59805" bIns="29898">
            <a:prstTxWarp prst="textNoShape">
              <a:avLst/>
            </a:prstTxWarp>
            <a:spAutoFit/>
          </a:bodyPr>
          <a:lstStyle/>
          <a:p>
            <a:pPr defTabSz="605150" fontAlgn="base">
              <a:spcBef>
                <a:spcPct val="0"/>
              </a:spcBef>
              <a:spcAft>
                <a:spcPct val="0"/>
              </a:spcAft>
            </a:pPr>
            <a:r>
              <a:rPr lang="en-US" sz="1655" dirty="0">
                <a:solidFill>
                  <a:srgbClr val="008000"/>
                </a:solidFill>
                <a:latin typeface="Times" pitchFamily="-108" charset="0"/>
                <a:ea typeface="Times" pitchFamily="-108" charset="0"/>
                <a:cs typeface="Times" pitchFamily="-108" charset="0"/>
              </a:rPr>
              <a:t>Green</a:t>
            </a:r>
            <a:r>
              <a:rPr lang="en-US" sz="1655" dirty="0">
                <a:solidFill>
                  <a:prstClr val="black"/>
                </a:solidFill>
                <a:latin typeface="Times" pitchFamily="-108" charset="0"/>
                <a:ea typeface="Times" pitchFamily="-108" charset="0"/>
                <a:cs typeface="Times" pitchFamily="-108" charset="0"/>
              </a:rPr>
              <a:t> -Type A </a:t>
            </a:r>
            <a:r>
              <a:rPr lang="en-US" sz="1655" dirty="0" err="1">
                <a:solidFill>
                  <a:prstClr val="black"/>
                </a:solidFill>
                <a:latin typeface="Times" pitchFamily="-108" charset="0"/>
                <a:ea typeface="Times" pitchFamily="-108" charset="0"/>
                <a:cs typeface="Times" pitchFamily="-108" charset="0"/>
              </a:rPr>
              <a:t>tyrRS</a:t>
            </a:r>
            <a:endParaRPr lang="en-US" sz="1655" dirty="0">
              <a:solidFill>
                <a:prstClr val="black"/>
              </a:solidFill>
              <a:latin typeface="Times" pitchFamily="-108" charset="0"/>
              <a:ea typeface="Times" pitchFamily="-108" charset="0"/>
              <a:cs typeface="Times" pitchFamily="-108" charset="0"/>
            </a:endParaRPr>
          </a:p>
          <a:p>
            <a:pPr defTabSz="605150" fontAlgn="base">
              <a:spcBef>
                <a:spcPct val="0"/>
              </a:spcBef>
              <a:spcAft>
                <a:spcPct val="0"/>
              </a:spcAft>
            </a:pPr>
            <a:r>
              <a:rPr lang="en-US" sz="1655" dirty="0">
                <a:solidFill>
                  <a:srgbClr val="FF0000"/>
                </a:solidFill>
                <a:latin typeface="Times" pitchFamily="-108" charset="0"/>
                <a:ea typeface="Times" pitchFamily="-108" charset="0"/>
                <a:cs typeface="Times" pitchFamily="-108" charset="0"/>
              </a:rPr>
              <a:t>Red</a:t>
            </a:r>
            <a:r>
              <a:rPr lang="en-US" sz="1655" dirty="0">
                <a:solidFill>
                  <a:prstClr val="black"/>
                </a:solidFill>
                <a:latin typeface="Times" pitchFamily="-108" charset="0"/>
                <a:ea typeface="Times" pitchFamily="-108" charset="0"/>
                <a:cs typeface="Times" pitchFamily="-108" charset="0"/>
              </a:rPr>
              <a:t> -  	Type B </a:t>
            </a:r>
            <a:r>
              <a:rPr lang="en-US" sz="1655" dirty="0" err="1">
                <a:solidFill>
                  <a:prstClr val="black"/>
                </a:solidFill>
                <a:latin typeface="Times" pitchFamily="-108" charset="0"/>
                <a:ea typeface="Times" pitchFamily="-108" charset="0"/>
                <a:cs typeface="Times" pitchFamily="-108" charset="0"/>
              </a:rPr>
              <a:t>tyrRS</a:t>
            </a:r>
            <a:endParaRPr lang="en-US" sz="1655" dirty="0">
              <a:solidFill>
                <a:prstClr val="black"/>
              </a:solidFill>
              <a:latin typeface="Times" pitchFamily="-108" charset="0"/>
              <a:ea typeface="Times" pitchFamily="-108" charset="0"/>
              <a:cs typeface="Times" pitchFamily="-108" charset="0"/>
            </a:endParaRPr>
          </a:p>
          <a:p>
            <a:pPr defTabSz="605150" fontAlgn="base">
              <a:spcBef>
                <a:spcPct val="0"/>
              </a:spcBef>
              <a:spcAft>
                <a:spcPct val="0"/>
              </a:spcAft>
            </a:pPr>
            <a:r>
              <a:rPr lang="en-US" sz="1655" dirty="0">
                <a:solidFill>
                  <a:srgbClr val="0000FF"/>
                </a:solidFill>
                <a:latin typeface="Times" pitchFamily="-108" charset="0"/>
                <a:ea typeface="Times" pitchFamily="-108" charset="0"/>
                <a:cs typeface="Times" pitchFamily="-108" charset="0"/>
              </a:rPr>
              <a:t>Blue </a:t>
            </a:r>
            <a:r>
              <a:rPr lang="en-US" sz="1655" dirty="0">
                <a:solidFill>
                  <a:prstClr val="black"/>
                </a:solidFill>
                <a:latin typeface="Times" pitchFamily="-108" charset="0"/>
                <a:ea typeface="Times" pitchFamily="-108" charset="0"/>
                <a:cs typeface="Times" pitchFamily="-108" charset="0"/>
              </a:rPr>
              <a:t>-	Between the two types of </a:t>
            </a:r>
            <a:r>
              <a:rPr lang="en-US" sz="1655" dirty="0" err="1">
                <a:solidFill>
                  <a:prstClr val="black"/>
                </a:solidFill>
                <a:latin typeface="Times" pitchFamily="-108" charset="0"/>
                <a:ea typeface="Times" pitchFamily="-108" charset="0"/>
                <a:cs typeface="Times" pitchFamily="-108" charset="0"/>
              </a:rPr>
              <a:t>tyrRS</a:t>
            </a:r>
            <a:r>
              <a:rPr lang="en-US" sz="1655" dirty="0">
                <a:solidFill>
                  <a:prstClr val="black"/>
                </a:solidFill>
                <a:latin typeface="Times" pitchFamily="-108" charset="0"/>
                <a:ea typeface="Times" pitchFamily="-108" charset="0"/>
                <a:cs typeface="Times" pitchFamily="-108" charset="0"/>
              </a:rPr>
              <a:t> </a:t>
            </a:r>
          </a:p>
        </p:txBody>
      </p:sp>
      <p:pic>
        <p:nvPicPr>
          <p:cNvPr id="5" name="Picture 4" descr="Cheryls plot(2).png"/>
          <p:cNvPicPr>
            <a:picLocks noChangeAspect="1"/>
          </p:cNvPicPr>
          <p:nvPr/>
        </p:nvPicPr>
        <p:blipFill>
          <a:blip r:embed="rId2"/>
          <a:stretch>
            <a:fillRect/>
          </a:stretch>
        </p:blipFill>
        <p:spPr>
          <a:xfrm>
            <a:off x="3329490" y="1083799"/>
            <a:ext cx="4447395" cy="3286517"/>
          </a:xfrm>
          <a:prstGeom prst="rect">
            <a:avLst/>
          </a:prstGeom>
        </p:spPr>
      </p:pic>
      <p:sp>
        <p:nvSpPr>
          <p:cNvPr id="7" name="TextBox 6"/>
          <p:cNvSpPr txBox="1"/>
          <p:nvPr/>
        </p:nvSpPr>
        <p:spPr>
          <a:xfrm>
            <a:off x="1367116" y="224194"/>
            <a:ext cx="6533032" cy="671316"/>
          </a:xfrm>
          <a:prstGeom prst="rect">
            <a:avLst/>
          </a:prstGeom>
          <a:noFill/>
        </p:spPr>
        <p:txBody>
          <a:bodyPr wrap="square" lIns="59805" tIns="29898" rIns="59805" bIns="29898" rtlCol="0">
            <a:spAutoFit/>
          </a:bodyPr>
          <a:lstStyle/>
          <a:p>
            <a:pPr defTabSz="605150" fontAlgn="base">
              <a:spcBef>
                <a:spcPct val="0"/>
              </a:spcBef>
              <a:spcAft>
                <a:spcPct val="0"/>
              </a:spcAft>
            </a:pPr>
            <a:r>
              <a:rPr lang="en-US" sz="1985" dirty="0" err="1">
                <a:solidFill>
                  <a:prstClr val="black"/>
                </a:solidFill>
                <a:effectLst>
                  <a:outerShdw blurRad="50800" dist="38100" dir="18900000" algn="tr">
                    <a:srgbClr val="8D9AB3">
                      <a:lumMod val="20000"/>
                      <a:lumOff val="80000"/>
                      <a:alpha val="43000"/>
                    </a:srgbClr>
                  </a:outerShdw>
                </a:effectLst>
                <a:latin typeface="Arial" pitchFamily="-65" charset="0"/>
                <a:ea typeface="ＭＳ Ｐゴシック" charset="0"/>
              </a:rPr>
              <a:t>Pairwise</a:t>
            </a:r>
            <a:r>
              <a:rPr lang="en-US" sz="1985" dirty="0">
                <a:solidFill>
                  <a:prstClr val="black"/>
                </a:solidFill>
                <a:effectLst>
                  <a:outerShdw blurRad="50800" dist="38100" dir="18900000" algn="tr">
                    <a:srgbClr val="8D9AB3">
                      <a:lumMod val="20000"/>
                      <a:lumOff val="80000"/>
                      <a:alpha val="43000"/>
                    </a:srgbClr>
                  </a:outerShdw>
                </a:effectLst>
                <a:latin typeface="Arial" pitchFamily="-65" charset="0"/>
                <a:ea typeface="ＭＳ Ｐゴシック" charset="0"/>
              </a:rPr>
              <a:t> distance between </a:t>
            </a:r>
            <a:r>
              <a:rPr lang="en-US" sz="1985" dirty="0" err="1">
                <a:solidFill>
                  <a:prstClr val="black"/>
                </a:solidFill>
                <a:effectLst>
                  <a:outerShdw blurRad="50800" dist="38100" dir="18900000" algn="tr">
                    <a:srgbClr val="8D9AB3">
                      <a:lumMod val="20000"/>
                      <a:lumOff val="80000"/>
                      <a:alpha val="43000"/>
                    </a:srgbClr>
                  </a:outerShdw>
                </a:effectLst>
                <a:latin typeface="Arial" pitchFamily="-65" charset="0"/>
                <a:ea typeface="ＭＳ Ｐゴシック" charset="0"/>
              </a:rPr>
              <a:t>tyrRSs</a:t>
            </a:r>
            <a:r>
              <a:rPr lang="en-US" sz="1985" dirty="0">
                <a:solidFill>
                  <a:prstClr val="black"/>
                </a:solidFill>
                <a:effectLst>
                  <a:outerShdw blurRad="50800" dist="38100" dir="18900000" algn="tr">
                    <a:srgbClr val="8D9AB3">
                      <a:lumMod val="20000"/>
                      <a:lumOff val="80000"/>
                      <a:alpha val="43000"/>
                    </a:srgbClr>
                  </a:outerShdw>
                </a:effectLst>
                <a:latin typeface="Arial" pitchFamily="-65" charset="0"/>
                <a:ea typeface="ＭＳ Ｐゴシック" charset="0"/>
              </a:rPr>
              <a:t> </a:t>
            </a:r>
            <a:r>
              <a:rPr lang="en-US" sz="1985" i="1" dirty="0">
                <a:solidFill>
                  <a:prstClr val="black"/>
                </a:solidFill>
                <a:effectLst>
                  <a:outerShdw blurRad="50800" dist="38100" dir="18900000" algn="tr">
                    <a:srgbClr val="8D9AB3">
                      <a:lumMod val="20000"/>
                      <a:lumOff val="80000"/>
                      <a:alpha val="43000"/>
                    </a:srgbClr>
                  </a:outerShdw>
                </a:effectLst>
                <a:latin typeface="Arial" pitchFamily="-65" charset="0"/>
                <a:ea typeface="ＭＳ Ｐゴシック" charset="0"/>
              </a:rPr>
              <a:t>versus </a:t>
            </a:r>
          </a:p>
          <a:p>
            <a:pPr defTabSz="605150" fontAlgn="base">
              <a:spcBef>
                <a:spcPct val="0"/>
              </a:spcBef>
              <a:spcAft>
                <a:spcPct val="0"/>
              </a:spcAft>
            </a:pPr>
            <a:r>
              <a:rPr lang="en-US" sz="1985" dirty="0" err="1">
                <a:solidFill>
                  <a:prstClr val="black"/>
                </a:solidFill>
                <a:effectLst>
                  <a:outerShdw blurRad="50800" dist="38100" dir="18900000" algn="tr">
                    <a:srgbClr val="8D9AB3">
                      <a:lumMod val="20000"/>
                      <a:lumOff val="80000"/>
                      <a:alpha val="43000"/>
                    </a:srgbClr>
                  </a:outerShdw>
                </a:effectLst>
                <a:latin typeface="Arial" pitchFamily="-65" charset="0"/>
                <a:ea typeface="ＭＳ Ｐゴシック" charset="0"/>
              </a:rPr>
              <a:t>pairwise</a:t>
            </a:r>
            <a:r>
              <a:rPr lang="en-US" sz="1985" dirty="0">
                <a:solidFill>
                  <a:prstClr val="black"/>
                </a:solidFill>
                <a:effectLst>
                  <a:outerShdw blurRad="50800" dist="38100" dir="18900000" algn="tr">
                    <a:srgbClr val="8D9AB3">
                      <a:lumMod val="20000"/>
                      <a:lumOff val="80000"/>
                      <a:alpha val="43000"/>
                    </a:srgbClr>
                  </a:outerShdw>
                </a:effectLst>
                <a:latin typeface="Arial" pitchFamily="-65" charset="0"/>
                <a:ea typeface="ＭＳ Ｐゴシック" charset="0"/>
              </a:rPr>
              <a:t> distance of 16S </a:t>
            </a:r>
            <a:r>
              <a:rPr lang="en-US" sz="1985" dirty="0" err="1">
                <a:solidFill>
                  <a:prstClr val="black"/>
                </a:solidFill>
                <a:effectLst>
                  <a:outerShdw blurRad="50800" dist="38100" dir="18900000" algn="tr">
                    <a:srgbClr val="8D9AB3">
                      <a:lumMod val="20000"/>
                      <a:lumOff val="80000"/>
                      <a:alpha val="43000"/>
                    </a:srgbClr>
                  </a:outerShdw>
                </a:effectLst>
                <a:latin typeface="Arial" pitchFamily="-65" charset="0"/>
                <a:ea typeface="ＭＳ Ｐゴシック" charset="0"/>
              </a:rPr>
              <a:t>rRNAs</a:t>
            </a:r>
            <a:r>
              <a:rPr lang="en-US" sz="1985" dirty="0">
                <a:solidFill>
                  <a:prstClr val="black"/>
                </a:solidFill>
                <a:effectLst>
                  <a:outerShdw blurRad="50800" dist="38100" dir="18900000" algn="tr">
                    <a:srgbClr val="8D9AB3">
                      <a:lumMod val="20000"/>
                      <a:lumOff val="80000"/>
                      <a:alpha val="43000"/>
                    </a:srgbClr>
                  </a:outerShdw>
                </a:effectLst>
                <a:latin typeface="Arial" pitchFamily="-65" charset="0"/>
                <a:ea typeface="ＭＳ Ｐゴシック" charset="0"/>
              </a:rPr>
              <a:t> from the same genomes</a:t>
            </a:r>
          </a:p>
        </p:txBody>
      </p:sp>
      <p:sp>
        <p:nvSpPr>
          <p:cNvPr id="6" name="Rectangle 5"/>
          <p:cNvSpPr/>
          <p:nvPr/>
        </p:nvSpPr>
        <p:spPr>
          <a:xfrm>
            <a:off x="5216340" y="4900645"/>
            <a:ext cx="2683808" cy="233510"/>
          </a:xfrm>
          <a:prstGeom prst="rect">
            <a:avLst/>
          </a:prstGeom>
        </p:spPr>
        <p:txBody>
          <a:bodyPr wrap="square" lIns="59812" tIns="29901" rIns="59812" bIns="29901">
            <a:spAutoFit/>
          </a:bodyPr>
          <a:lstStyle/>
          <a:p>
            <a:pPr defTabSz="605150" fontAlgn="base">
              <a:spcBef>
                <a:spcPct val="0"/>
              </a:spcBef>
              <a:spcAft>
                <a:spcPct val="0"/>
              </a:spcAft>
            </a:pPr>
            <a:r>
              <a:rPr lang="en-US" sz="1125" dirty="0" err="1">
                <a:solidFill>
                  <a:prstClr val="black"/>
                </a:solidFill>
                <a:latin typeface="Arial" pitchFamily="-112" charset="0"/>
                <a:ea typeface="Arial" pitchFamily="-112" charset="0"/>
                <a:cs typeface="Arial" pitchFamily="-112" charset="0"/>
              </a:rPr>
              <a:t>Andam</a:t>
            </a:r>
            <a:r>
              <a:rPr lang="en-US" sz="1125" dirty="0">
                <a:solidFill>
                  <a:prstClr val="black"/>
                </a:solidFill>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730878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b="1">
                <a:latin typeface="Calibri" charset="0"/>
                <a:ea typeface="ＭＳ Ｐゴシック" charset="0"/>
                <a:cs typeface="Times New Roman" charset="0"/>
              </a:rPr>
              <a:t>Homeoalleles</a:t>
            </a:r>
          </a:p>
        </p:txBody>
      </p:sp>
      <p:sp>
        <p:nvSpPr>
          <p:cNvPr id="60418" name="Content Placeholder 2"/>
          <p:cNvSpPr>
            <a:spLocks noGrp="1"/>
          </p:cNvSpPr>
          <p:nvPr>
            <p:ph idx="1"/>
          </p:nvPr>
        </p:nvSpPr>
        <p:spPr>
          <a:xfrm>
            <a:off x="71516" y="1498717"/>
            <a:ext cx="8550275" cy="3498056"/>
          </a:xfrm>
        </p:spPr>
        <p:txBody>
          <a:bodyPr/>
          <a:lstStyle/>
          <a:p>
            <a:pPr eaLnBrk="1" hangingPunct="1"/>
            <a:r>
              <a:rPr lang="en-US" dirty="0">
                <a:latin typeface="Times New Roman" charset="0"/>
                <a:ea typeface="ＭＳ Ｐゴシック" charset="0"/>
                <a:cs typeface="Times New Roman" charset="0"/>
              </a:rPr>
              <a:t>Variants that have the same general function, but can have distinct characteristics.</a:t>
            </a:r>
          </a:p>
          <a:p>
            <a:pPr eaLnBrk="1" hangingPunct="1"/>
            <a:endParaRPr lang="en-US" sz="1456" dirty="0">
              <a:latin typeface="Times New Roman" charset="0"/>
              <a:cs typeface="Times New Roman" charset="0"/>
            </a:endParaRPr>
          </a:p>
          <a:p>
            <a:pPr eaLnBrk="1" hangingPunct="1"/>
            <a:r>
              <a:rPr lang="en-US" dirty="0">
                <a:latin typeface="Times New Roman" charset="0"/>
                <a:ea typeface="ＭＳ Ｐゴシック" charset="0"/>
                <a:cs typeface="Times New Roman" charset="0"/>
              </a:rPr>
              <a:t>Gene pool contains different homeoalleles, but individual strains and species usually contain only one of the alleles.</a:t>
            </a:r>
          </a:p>
          <a:p>
            <a:pPr eaLnBrk="1" hangingPunct="1"/>
            <a:endParaRPr lang="en-US" sz="1456" dirty="0">
              <a:latin typeface="Times New Roman" charset="0"/>
              <a:cs typeface="Times New Roman" charset="0"/>
            </a:endParaRPr>
          </a:p>
          <a:p>
            <a:pPr eaLnBrk="1" hangingPunct="1"/>
            <a:r>
              <a:rPr lang="en-US" dirty="0">
                <a:latin typeface="Times New Roman" charset="0"/>
                <a:ea typeface="ＭＳ Ｐゴシック" charset="0"/>
                <a:cs typeface="Times New Roman" charset="0"/>
              </a:rPr>
              <a:t>Can be brought together temporarily in a lineage through HGT</a:t>
            </a:r>
          </a:p>
        </p:txBody>
      </p:sp>
      <p:sp>
        <p:nvSpPr>
          <p:cNvPr id="60419" name="TextBox 4"/>
          <p:cNvSpPr txBox="1">
            <a:spLocks noChangeArrowheads="1"/>
          </p:cNvSpPr>
          <p:nvPr/>
        </p:nvSpPr>
        <p:spPr bwMode="auto">
          <a:xfrm>
            <a:off x="4797347" y="4866088"/>
            <a:ext cx="2985747" cy="261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7148" tIns="33575" rIns="67148" bIns="3357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alibri" charset="0"/>
                <a:ea typeface="ＭＳ Ｐゴシック" charset="0"/>
              </a:defRPr>
            </a:lvl9pPr>
          </a:lstStyle>
          <a:p>
            <a:pPr defTabSz="605150" eaLnBrk="1" fontAlgn="base" hangingPunct="1">
              <a:spcBef>
                <a:spcPct val="0"/>
              </a:spcBef>
              <a:spcAft>
                <a:spcPct val="0"/>
              </a:spcAft>
            </a:pPr>
            <a:r>
              <a:rPr lang="en-US" sz="1258">
                <a:solidFill>
                  <a:srgbClr val="000000"/>
                </a:solidFill>
                <a:latin typeface="Arial" charset="0"/>
              </a:rPr>
              <a:t>Andam, Williams, Gogarten 2010 PNAS</a:t>
            </a:r>
          </a:p>
        </p:txBody>
      </p:sp>
    </p:spTree>
    <p:extLst>
      <p:ext uri="{BB962C8B-B14F-4D97-AF65-F5344CB8AC3E}">
        <p14:creationId xmlns:p14="http://schemas.microsoft.com/office/powerpoint/2010/main" val="3237818864"/>
      </p:ext>
    </p:extLst>
  </p:cSld>
  <p:clrMapOvr>
    <a:masterClrMapping/>
  </p:clrMapOvr>
  <p:transition spd="slow" advTm="51067"/>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g20_Bact_argRS10_16&amp;23Scolo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854" y="226919"/>
            <a:ext cx="6656294" cy="4685697"/>
          </a:xfrm>
          <a:prstGeom prst="rect">
            <a:avLst/>
          </a:prstGeom>
        </p:spPr>
      </p:pic>
    </p:spTree>
    <p:extLst>
      <p:ext uri="{BB962C8B-B14F-4D97-AF65-F5344CB8AC3E}">
        <p14:creationId xmlns:p14="http://schemas.microsoft.com/office/powerpoint/2010/main" val="2209975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gRSsynteny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374" y="1021370"/>
            <a:ext cx="3823509" cy="4125189"/>
          </a:xfrm>
          <a:prstGeom prst="rect">
            <a:avLst/>
          </a:prstGeom>
        </p:spPr>
      </p:pic>
      <p:sp>
        <p:nvSpPr>
          <p:cNvPr id="6" name="TextBox 5"/>
          <p:cNvSpPr txBox="1"/>
          <p:nvPr/>
        </p:nvSpPr>
        <p:spPr>
          <a:xfrm rot="18151265">
            <a:off x="3263480" y="388882"/>
            <a:ext cx="1195677" cy="315136"/>
          </a:xfrm>
          <a:prstGeom prst="rect">
            <a:avLst/>
          </a:prstGeom>
          <a:noFill/>
          <a:ln>
            <a:noFill/>
          </a:ln>
        </p:spPr>
        <p:txBody>
          <a:bodyPr wrap="none" lIns="68245" tIns="34124" rIns="68245" bIns="34124" rtlCol="0">
            <a:spAutoFit/>
          </a:bodyPr>
          <a:lstStyle/>
          <a:p>
            <a:pPr defTabSz="613280" fontAlgn="base">
              <a:spcBef>
                <a:spcPct val="0"/>
              </a:spcBef>
              <a:spcAft>
                <a:spcPct val="0"/>
              </a:spcAft>
            </a:pPr>
            <a:r>
              <a:rPr lang="en-US" sz="1600" dirty="0" err="1">
                <a:solidFill>
                  <a:srgbClr val="FF0000"/>
                </a:solidFill>
                <a:latin typeface="Arial" pitchFamily="-65" charset="0"/>
                <a:ea typeface="ＭＳ Ｐゴシック" charset="0"/>
              </a:rPr>
              <a:t>ArgRS</a:t>
            </a:r>
            <a:r>
              <a:rPr lang="en-US" sz="1600" dirty="0">
                <a:solidFill>
                  <a:srgbClr val="FF0000"/>
                </a:solidFill>
                <a:latin typeface="Arial" pitchFamily="-65" charset="0"/>
                <a:ea typeface="ＭＳ Ｐゴシック" charset="0"/>
              </a:rPr>
              <a:t> A&amp;B</a:t>
            </a:r>
          </a:p>
        </p:txBody>
      </p:sp>
      <p:sp>
        <p:nvSpPr>
          <p:cNvPr id="7" name="TextBox 6"/>
          <p:cNvSpPr txBox="1"/>
          <p:nvPr/>
        </p:nvSpPr>
        <p:spPr>
          <a:xfrm rot="18151265">
            <a:off x="1263699" y="176587"/>
            <a:ext cx="1096419" cy="561357"/>
          </a:xfrm>
          <a:prstGeom prst="rect">
            <a:avLst/>
          </a:prstGeom>
          <a:solidFill>
            <a:srgbClr val="9CD2E1"/>
          </a:solidFill>
        </p:spPr>
        <p:txBody>
          <a:bodyPr wrap="none" lIns="68245" tIns="34124" rIns="68245" bIns="34124" rtlCol="0">
            <a:spAutoFit/>
          </a:bodyPr>
          <a:lstStyle/>
          <a:p>
            <a:pPr defTabSz="613280" fontAlgn="base">
              <a:spcBef>
                <a:spcPct val="0"/>
              </a:spcBef>
              <a:spcAft>
                <a:spcPct val="0"/>
              </a:spcAft>
            </a:pPr>
            <a:r>
              <a:rPr lang="en-US" sz="1600" dirty="0">
                <a:solidFill>
                  <a:prstClr val="black"/>
                </a:solidFill>
                <a:latin typeface="Arial" pitchFamily="-65" charset="0"/>
                <a:ea typeface="ＭＳ Ｐゴシック" charset="0"/>
              </a:rPr>
              <a:t>glutamate </a:t>
            </a:r>
            <a:br>
              <a:rPr lang="en-US" sz="1600" dirty="0">
                <a:solidFill>
                  <a:prstClr val="black"/>
                </a:solidFill>
                <a:latin typeface="Arial" pitchFamily="-65" charset="0"/>
                <a:ea typeface="ＭＳ Ｐゴシック" charset="0"/>
              </a:rPr>
            </a:br>
            <a:r>
              <a:rPr lang="en-US" sz="1600" dirty="0">
                <a:solidFill>
                  <a:prstClr val="black"/>
                </a:solidFill>
                <a:latin typeface="Arial" pitchFamily="-65" charset="0"/>
                <a:ea typeface="ＭＳ Ｐゴシック" charset="0"/>
              </a:rPr>
              <a:t>synthase</a:t>
            </a:r>
          </a:p>
        </p:txBody>
      </p:sp>
      <p:sp>
        <p:nvSpPr>
          <p:cNvPr id="8" name="TextBox 7"/>
          <p:cNvSpPr txBox="1"/>
          <p:nvPr/>
        </p:nvSpPr>
        <p:spPr>
          <a:xfrm rot="18151265">
            <a:off x="2195801" y="452053"/>
            <a:ext cx="524147" cy="315136"/>
          </a:xfrm>
          <a:prstGeom prst="rect">
            <a:avLst/>
          </a:prstGeom>
          <a:solidFill>
            <a:srgbClr val="FF669B"/>
          </a:solidFill>
        </p:spPr>
        <p:txBody>
          <a:bodyPr wrap="none" lIns="68245" tIns="34124" rIns="68245" bIns="34124" rtlCol="0">
            <a:spAutoFit/>
          </a:bodyPr>
          <a:lstStyle/>
          <a:p>
            <a:pPr defTabSz="613280" fontAlgn="base">
              <a:spcBef>
                <a:spcPct val="0"/>
              </a:spcBef>
              <a:spcAft>
                <a:spcPct val="0"/>
              </a:spcAft>
            </a:pPr>
            <a:r>
              <a:rPr lang="en-US" sz="1600" dirty="0" err="1">
                <a:solidFill>
                  <a:prstClr val="black"/>
                </a:solidFill>
                <a:latin typeface="Arial" pitchFamily="-65" charset="0"/>
                <a:ea typeface="ＭＳ Ｐゴシック" charset="0"/>
              </a:rPr>
              <a:t>PilQ</a:t>
            </a:r>
            <a:endParaRPr lang="en-US" sz="1600" dirty="0">
              <a:solidFill>
                <a:prstClr val="black"/>
              </a:solidFill>
              <a:latin typeface="Arial" pitchFamily="-65" charset="0"/>
              <a:ea typeface="ＭＳ Ｐゴシック" charset="0"/>
            </a:endParaRPr>
          </a:p>
        </p:txBody>
      </p:sp>
      <p:sp>
        <p:nvSpPr>
          <p:cNvPr id="9" name="TextBox 8"/>
          <p:cNvSpPr txBox="1"/>
          <p:nvPr/>
        </p:nvSpPr>
        <p:spPr>
          <a:xfrm rot="18151265">
            <a:off x="3285077" y="456549"/>
            <a:ext cx="524147" cy="315136"/>
          </a:xfrm>
          <a:prstGeom prst="rect">
            <a:avLst/>
          </a:prstGeom>
          <a:solidFill>
            <a:srgbClr val="FF6839"/>
          </a:solidFill>
        </p:spPr>
        <p:txBody>
          <a:bodyPr wrap="none" lIns="68245" tIns="34124" rIns="68245" bIns="34124" rtlCol="0">
            <a:spAutoFit/>
          </a:bodyPr>
          <a:lstStyle/>
          <a:p>
            <a:pPr defTabSz="613280" fontAlgn="base">
              <a:spcBef>
                <a:spcPct val="0"/>
              </a:spcBef>
              <a:spcAft>
                <a:spcPct val="0"/>
              </a:spcAft>
            </a:pPr>
            <a:r>
              <a:rPr lang="en-US" sz="1600" dirty="0" err="1">
                <a:solidFill>
                  <a:prstClr val="black"/>
                </a:solidFill>
                <a:latin typeface="Arial" pitchFamily="-65" charset="0"/>
                <a:ea typeface="ＭＳ Ｐゴシック" charset="0"/>
              </a:rPr>
              <a:t>PriA</a:t>
            </a:r>
            <a:endParaRPr lang="en-US" sz="1600" dirty="0">
              <a:solidFill>
                <a:prstClr val="black"/>
              </a:solidFill>
              <a:latin typeface="Arial" pitchFamily="-65" charset="0"/>
              <a:ea typeface="ＭＳ Ｐゴシック" charset="0"/>
            </a:endParaRPr>
          </a:p>
        </p:txBody>
      </p:sp>
      <p:sp>
        <p:nvSpPr>
          <p:cNvPr id="10" name="TextBox 9"/>
          <p:cNvSpPr txBox="1"/>
          <p:nvPr/>
        </p:nvSpPr>
        <p:spPr>
          <a:xfrm rot="18151265">
            <a:off x="3801389" y="494801"/>
            <a:ext cx="593076" cy="315136"/>
          </a:xfrm>
          <a:prstGeom prst="rect">
            <a:avLst/>
          </a:prstGeom>
          <a:solidFill>
            <a:srgbClr val="9DB6FE"/>
          </a:solidFill>
        </p:spPr>
        <p:txBody>
          <a:bodyPr wrap="none" lIns="68245" tIns="34124" rIns="68245" bIns="34124" rtlCol="0">
            <a:spAutoFit/>
          </a:bodyPr>
          <a:lstStyle/>
          <a:p>
            <a:pPr defTabSz="613280" fontAlgn="base">
              <a:spcBef>
                <a:spcPct val="0"/>
              </a:spcBef>
              <a:spcAft>
                <a:spcPct val="0"/>
              </a:spcAft>
            </a:pPr>
            <a:r>
              <a:rPr lang="en-US" sz="1600" dirty="0" err="1">
                <a:solidFill>
                  <a:prstClr val="black"/>
                </a:solidFill>
                <a:latin typeface="Arial" pitchFamily="-65" charset="0"/>
                <a:ea typeface="ＭＳ Ｐゴシック" charset="0"/>
              </a:rPr>
              <a:t>HsIU</a:t>
            </a:r>
            <a:endParaRPr lang="en-US" sz="1600" dirty="0">
              <a:solidFill>
                <a:prstClr val="black"/>
              </a:solidFill>
              <a:latin typeface="Arial" pitchFamily="-65" charset="0"/>
              <a:ea typeface="ＭＳ Ｐゴシック" charset="0"/>
            </a:endParaRPr>
          </a:p>
        </p:txBody>
      </p:sp>
      <p:sp>
        <p:nvSpPr>
          <p:cNvPr id="11" name="TextBox 10"/>
          <p:cNvSpPr txBox="1"/>
          <p:nvPr/>
        </p:nvSpPr>
        <p:spPr>
          <a:xfrm rot="18151265">
            <a:off x="2333023" y="266158"/>
            <a:ext cx="1216644" cy="315136"/>
          </a:xfrm>
          <a:prstGeom prst="rect">
            <a:avLst/>
          </a:prstGeom>
          <a:solidFill>
            <a:srgbClr val="FFE0A3"/>
          </a:solidFill>
        </p:spPr>
        <p:txBody>
          <a:bodyPr wrap="none" lIns="68245" tIns="34124" rIns="68245" bIns="34124" rtlCol="0">
            <a:spAutoFit/>
          </a:bodyPr>
          <a:lstStyle/>
          <a:p>
            <a:pPr defTabSz="613280" fontAlgn="base">
              <a:spcBef>
                <a:spcPct val="0"/>
              </a:spcBef>
              <a:spcAft>
                <a:spcPct val="0"/>
              </a:spcAft>
            </a:pPr>
            <a:r>
              <a:rPr lang="en-US" sz="1600" dirty="0">
                <a:solidFill>
                  <a:prstClr val="black"/>
                </a:solidFill>
                <a:latin typeface="Arial" pitchFamily="-65" charset="0"/>
                <a:ea typeface="ＭＳ Ｐゴシック" charset="0"/>
              </a:rPr>
              <a:t>penicillin-</a:t>
            </a:r>
            <a:r>
              <a:rPr lang="en-US" sz="1600" dirty="0" err="1">
                <a:solidFill>
                  <a:prstClr val="black"/>
                </a:solidFill>
                <a:latin typeface="Arial" pitchFamily="-65" charset="0"/>
                <a:ea typeface="ＭＳ Ｐゴシック" charset="0"/>
              </a:rPr>
              <a:t>bp</a:t>
            </a:r>
            <a:endParaRPr lang="en-US" sz="1600" dirty="0">
              <a:solidFill>
                <a:prstClr val="black"/>
              </a:solidFill>
              <a:latin typeface="Arial" pitchFamily="-65" charset="0"/>
              <a:ea typeface="ＭＳ Ｐゴシック" charset="0"/>
            </a:endParaRPr>
          </a:p>
        </p:txBody>
      </p:sp>
      <p:sp>
        <p:nvSpPr>
          <p:cNvPr id="12" name="TextBox 11"/>
          <p:cNvSpPr txBox="1"/>
          <p:nvPr/>
        </p:nvSpPr>
        <p:spPr>
          <a:xfrm rot="18151265">
            <a:off x="2732968" y="318682"/>
            <a:ext cx="1003444" cy="315136"/>
          </a:xfrm>
          <a:prstGeom prst="rect">
            <a:avLst/>
          </a:prstGeom>
          <a:solidFill>
            <a:srgbClr val="74558C"/>
          </a:solidFill>
        </p:spPr>
        <p:txBody>
          <a:bodyPr wrap="none" lIns="68245" tIns="34124" rIns="68245" bIns="34124" rtlCol="0">
            <a:spAutoFit/>
          </a:bodyPr>
          <a:lstStyle/>
          <a:p>
            <a:pPr defTabSz="613280" fontAlgn="base">
              <a:spcBef>
                <a:spcPct val="0"/>
              </a:spcBef>
              <a:spcAft>
                <a:spcPct val="0"/>
              </a:spcAft>
            </a:pPr>
            <a:r>
              <a:rPr lang="en-US" sz="1600" dirty="0">
                <a:solidFill>
                  <a:prstClr val="black"/>
                </a:solidFill>
                <a:latin typeface="Arial" pitchFamily="-65" charset="0"/>
                <a:ea typeface="ＭＳ Ｐゴシック" charset="0"/>
              </a:rPr>
              <a:t>malic </a:t>
            </a:r>
            <a:r>
              <a:rPr lang="en-US" sz="1600" dirty="0" err="1">
                <a:solidFill>
                  <a:prstClr val="black"/>
                </a:solidFill>
                <a:latin typeface="Arial" pitchFamily="-65" charset="0"/>
                <a:ea typeface="ＭＳ Ｐゴシック" charset="0"/>
              </a:rPr>
              <a:t>enz</a:t>
            </a:r>
            <a:endParaRPr lang="en-US" sz="1600" dirty="0">
              <a:solidFill>
                <a:prstClr val="black"/>
              </a:solidFill>
              <a:latin typeface="Arial" pitchFamily="-65" charset="0"/>
              <a:ea typeface="ＭＳ Ｐゴシック" charset="0"/>
            </a:endParaRPr>
          </a:p>
        </p:txBody>
      </p:sp>
      <p:sp>
        <p:nvSpPr>
          <p:cNvPr id="13" name="TextBox 12"/>
          <p:cNvSpPr txBox="1"/>
          <p:nvPr/>
        </p:nvSpPr>
        <p:spPr>
          <a:xfrm rot="18151265">
            <a:off x="1826971" y="331027"/>
            <a:ext cx="787504" cy="315136"/>
          </a:xfrm>
          <a:prstGeom prst="rect">
            <a:avLst/>
          </a:prstGeom>
          <a:solidFill>
            <a:srgbClr val="75568D"/>
          </a:solidFill>
        </p:spPr>
        <p:txBody>
          <a:bodyPr wrap="square" lIns="68245" tIns="34124" rIns="68245" bIns="34124" rtlCol="0">
            <a:spAutoFit/>
          </a:bodyPr>
          <a:lstStyle/>
          <a:p>
            <a:pPr defTabSz="613280" fontAlgn="base">
              <a:spcBef>
                <a:spcPct val="0"/>
              </a:spcBef>
              <a:spcAft>
                <a:spcPct val="0"/>
              </a:spcAft>
            </a:pPr>
            <a:r>
              <a:rPr lang="en-US" sz="1600" dirty="0" err="1">
                <a:solidFill>
                  <a:prstClr val="black"/>
                </a:solidFill>
                <a:latin typeface="Arial" pitchFamily="-65" charset="0"/>
                <a:ea typeface="ＭＳ Ｐゴシック" charset="0"/>
              </a:rPr>
              <a:t>aroB</a:t>
            </a:r>
            <a:endParaRPr lang="en-US" sz="1600" dirty="0">
              <a:solidFill>
                <a:prstClr val="black"/>
              </a:solidFill>
              <a:latin typeface="Arial" pitchFamily="-65" charset="0"/>
              <a:ea typeface="ＭＳ Ｐゴシック" charset="0"/>
            </a:endParaRPr>
          </a:p>
        </p:txBody>
      </p:sp>
      <p:sp>
        <p:nvSpPr>
          <p:cNvPr id="15" name="TextBox 14"/>
          <p:cNvSpPr txBox="1"/>
          <p:nvPr/>
        </p:nvSpPr>
        <p:spPr>
          <a:xfrm>
            <a:off x="5422648" y="314146"/>
            <a:ext cx="2905808" cy="1176910"/>
          </a:xfrm>
          <a:prstGeom prst="rect">
            <a:avLst/>
          </a:prstGeom>
          <a:noFill/>
        </p:spPr>
        <p:txBody>
          <a:bodyPr wrap="square" lIns="68245" tIns="34124" rIns="68245" bIns="34124" rtlCol="0">
            <a:spAutoFit/>
          </a:bodyPr>
          <a:lstStyle/>
          <a:p>
            <a:pPr defTabSz="613280" fontAlgn="base">
              <a:spcBef>
                <a:spcPct val="0"/>
              </a:spcBef>
              <a:spcAft>
                <a:spcPct val="0"/>
              </a:spcAft>
            </a:pPr>
            <a:r>
              <a:rPr lang="en-US" dirty="0" err="1">
                <a:solidFill>
                  <a:prstClr val="black"/>
                </a:solidFill>
                <a:latin typeface="Arial" pitchFamily="-65" charset="0"/>
                <a:ea typeface="ＭＳ Ｐゴシック" charset="0"/>
              </a:rPr>
              <a:t>ArgRS</a:t>
            </a:r>
            <a:r>
              <a:rPr lang="en-US" dirty="0">
                <a:solidFill>
                  <a:prstClr val="black"/>
                </a:solidFill>
                <a:latin typeface="Arial" pitchFamily="-65" charset="0"/>
                <a:ea typeface="ＭＳ Ｐゴシック" charset="0"/>
              </a:rPr>
              <a:t> synteny </a:t>
            </a:r>
          </a:p>
          <a:p>
            <a:pPr defTabSz="613280" fontAlgn="base">
              <a:spcBef>
                <a:spcPct val="0"/>
              </a:spcBef>
              <a:spcAft>
                <a:spcPct val="0"/>
              </a:spcAft>
            </a:pPr>
            <a:r>
              <a:rPr lang="en-US" dirty="0">
                <a:solidFill>
                  <a:prstClr val="black"/>
                </a:solidFill>
                <a:latin typeface="Arial" pitchFamily="-65" charset="0"/>
                <a:ea typeface="ＭＳ Ｐゴシック" charset="0"/>
              </a:rPr>
              <a:t>between types in </a:t>
            </a:r>
            <a:r>
              <a:rPr lang="en-US" dirty="0" err="1">
                <a:solidFill>
                  <a:prstClr val="black"/>
                </a:solidFill>
                <a:latin typeface="Arial" pitchFamily="-65" charset="0"/>
                <a:ea typeface="ＭＳ Ｐゴシック" charset="0"/>
              </a:rPr>
              <a:t>Pseudomonadales</a:t>
            </a:r>
            <a:r>
              <a:rPr lang="en-US" dirty="0">
                <a:solidFill>
                  <a:prstClr val="black"/>
                </a:solidFill>
                <a:latin typeface="Arial" pitchFamily="-65" charset="0"/>
                <a:ea typeface="ＭＳ Ｐゴシック" charset="0"/>
              </a:rPr>
              <a:t> and </a:t>
            </a:r>
            <a:r>
              <a:rPr lang="en-US" dirty="0" err="1">
                <a:solidFill>
                  <a:prstClr val="black"/>
                </a:solidFill>
                <a:latin typeface="Arial" pitchFamily="-65" charset="0"/>
                <a:ea typeface="ＭＳ Ｐゴシック" charset="0"/>
              </a:rPr>
              <a:t>Oceanospirillales</a:t>
            </a:r>
            <a:r>
              <a:rPr lang="en-US" dirty="0">
                <a:solidFill>
                  <a:prstClr val="black"/>
                </a:solidFill>
                <a:latin typeface="Arial" pitchFamily="-65" charset="0"/>
                <a:ea typeface="ＭＳ Ｐゴシック" charset="0"/>
              </a:rPr>
              <a:t> </a:t>
            </a:r>
          </a:p>
        </p:txBody>
      </p:sp>
      <p:cxnSp>
        <p:nvCxnSpPr>
          <p:cNvPr id="26" name="Straight Connector 25"/>
          <p:cNvCxnSpPr/>
          <p:nvPr/>
        </p:nvCxnSpPr>
        <p:spPr bwMode="auto">
          <a:xfrm>
            <a:off x="3589591" y="902768"/>
            <a:ext cx="0" cy="4243790"/>
          </a:xfrm>
          <a:prstGeom prst="line">
            <a:avLst/>
          </a:prstGeom>
          <a:noFill/>
          <a:ln w="1905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a:off x="3761221" y="902768"/>
            <a:ext cx="0" cy="4243790"/>
          </a:xfrm>
          <a:prstGeom prst="line">
            <a:avLst/>
          </a:prstGeom>
          <a:no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40058496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7203D-B8AA-4643-BBB7-AA070F49002E}"/>
              </a:ext>
            </a:extLst>
          </p:cNvPr>
          <p:cNvSpPr>
            <a:spLocks noGrp="1"/>
          </p:cNvSpPr>
          <p:nvPr>
            <p:ph idx="1"/>
          </p:nvPr>
        </p:nvSpPr>
        <p:spPr>
          <a:xfrm>
            <a:off x="593725" y="1454945"/>
            <a:ext cx="8550275" cy="3498056"/>
          </a:xfrm>
        </p:spPr>
        <p:txBody>
          <a:bodyPr/>
          <a:lstStyle/>
          <a:p>
            <a:r>
              <a:rPr lang="en-US" dirty="0"/>
              <a:t>The fact that the phylogeny of a gene corresponds somewhat to the ribosomal RNA phylogeny does not support the notion that no HGT has occurred.  </a:t>
            </a:r>
          </a:p>
          <a:p>
            <a:r>
              <a:rPr lang="en-US" dirty="0"/>
              <a:t>Accessory genes in the pangenome that are frequently transferred roughly follow the evolutionary history of the species, because the transfers occur more frequently between close </a:t>
            </a:r>
            <a:r>
              <a:rPr lang="en-US" dirty="0" err="1"/>
              <a:t>relatatives</a:t>
            </a:r>
            <a:r>
              <a:rPr lang="en-US" dirty="0"/>
              <a:t>.  </a:t>
            </a:r>
          </a:p>
          <a:p>
            <a:endParaRPr lang="en-US" dirty="0"/>
          </a:p>
        </p:txBody>
      </p:sp>
      <p:sp>
        <p:nvSpPr>
          <p:cNvPr id="4" name="TextBox 3">
            <a:extLst>
              <a:ext uri="{FF2B5EF4-FFF2-40B4-BE49-F238E27FC236}">
                <a16:creationId xmlns:a16="http://schemas.microsoft.com/office/drawing/2014/main" id="{42BE1891-38EC-C046-A8B0-502FFCD6A1CA}"/>
              </a:ext>
            </a:extLst>
          </p:cNvPr>
          <p:cNvSpPr txBox="1"/>
          <p:nvPr/>
        </p:nvSpPr>
        <p:spPr>
          <a:xfrm>
            <a:off x="2098566" y="190499"/>
            <a:ext cx="4946867" cy="646331"/>
          </a:xfrm>
          <a:prstGeom prst="rect">
            <a:avLst/>
          </a:prstGeom>
          <a:noFill/>
        </p:spPr>
        <p:txBody>
          <a:bodyPr wrap="none" rtlCol="0">
            <a:spAutoFit/>
          </a:bodyPr>
          <a:lstStyle/>
          <a:p>
            <a:r>
              <a:rPr lang="en-US" sz="3600" dirty="0"/>
              <a:t>HGT and the pangenome </a:t>
            </a:r>
          </a:p>
        </p:txBody>
      </p:sp>
    </p:spTree>
    <p:extLst>
      <p:ext uri="{BB962C8B-B14F-4D97-AF65-F5344CB8AC3E}">
        <p14:creationId xmlns:p14="http://schemas.microsoft.com/office/powerpoint/2010/main" val="195106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2729812" y="1531620"/>
            <a:ext cx="5027348" cy="1661160"/>
          </a:xfrm>
          <a:prstGeom prst="roundRect">
            <a:avLst>
              <a:gd name="adj" fmla="val 50000"/>
            </a:avLst>
          </a:prstGeom>
          <a:gradFill>
            <a:gsLst>
              <a:gs pos="0">
                <a:schemeClr val="bg2">
                  <a:lumMod val="75000"/>
                </a:schemeClr>
              </a:gs>
              <a:gs pos="100000">
                <a:schemeClr val="bg2">
                  <a:lumMod val="90000"/>
                </a:schemeClr>
              </a:gs>
            </a:gsLst>
          </a:gra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6" name="Group 5"/>
          <p:cNvGrpSpPr/>
          <p:nvPr/>
        </p:nvGrpSpPr>
        <p:grpSpPr>
          <a:xfrm>
            <a:off x="4640580" y="152400"/>
            <a:ext cx="1188720" cy="1188721"/>
            <a:chOff x="3820160" y="467359"/>
            <a:chExt cx="1584960" cy="1584961"/>
          </a:xfrm>
        </p:grpSpPr>
        <p:sp>
          <p:nvSpPr>
            <p:cNvPr id="4" name="Block Arc 3"/>
            <p:cNvSpPr/>
            <p:nvPr/>
          </p:nvSpPr>
          <p:spPr>
            <a:xfrm>
              <a:off x="3820160" y="467359"/>
              <a:ext cx="1584960" cy="1584960"/>
            </a:xfrm>
            <a:prstGeom prst="blockArc">
              <a:avLst>
                <a:gd name="adj1" fmla="val 10800000"/>
                <a:gd name="adj2" fmla="val 0"/>
                <a:gd name="adj3" fmla="val 3139"/>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
          <p:nvSpPr>
            <p:cNvPr id="16" name="Block Arc 15"/>
            <p:cNvSpPr/>
            <p:nvPr/>
          </p:nvSpPr>
          <p:spPr>
            <a:xfrm rot="10800000">
              <a:off x="3820160" y="467360"/>
              <a:ext cx="1584960" cy="1584960"/>
            </a:xfrm>
            <a:prstGeom prst="blockArc">
              <a:avLst>
                <a:gd name="adj1" fmla="val 10800000"/>
                <a:gd name="adj2" fmla="val 0"/>
                <a:gd name="adj3" fmla="val 3139"/>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grpSp>
    </p:spTree>
    <p:extLst>
      <p:ext uri="{BB962C8B-B14F-4D97-AF65-F5344CB8AC3E}">
        <p14:creationId xmlns:p14="http://schemas.microsoft.com/office/powerpoint/2010/main" val="74773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1.38889E-6 1.11111E-6 L 0.0033 0.30231 " pathEditMode="relative" rAng="0" ptsTypes="AA">
                                      <p:cBhvr>
                                        <p:cTn id="12" dur="1000" fill="hold"/>
                                        <p:tgtEl>
                                          <p:spTgt spid="6"/>
                                        </p:tgtEl>
                                        <p:attrNameLst>
                                          <p:attrName>ppt_x</p:attrName>
                                          <p:attrName>ppt_y</p:attrName>
                                        </p:attrNameLst>
                                      </p:cBhvr>
                                      <p:rCtr x="156" y="15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8130</TotalTime>
  <Words>4620</Words>
  <Application>Microsoft Macintosh PowerPoint</Application>
  <PresentationFormat>On-screen Show (16:9)</PresentationFormat>
  <Paragraphs>798</Paragraphs>
  <Slides>88</Slides>
  <Notes>21</Notes>
  <HiddenSlides>0</HiddenSlides>
  <MMClips>3</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88</vt:i4>
      </vt:variant>
    </vt:vector>
  </HeadingPairs>
  <TitlesOfParts>
    <vt:vector size="103" baseType="lpstr">
      <vt:lpstr>Adobe Garamond Pro</vt:lpstr>
      <vt:lpstr>Arial</vt:lpstr>
      <vt:lpstr>Calibri</vt:lpstr>
      <vt:lpstr>Calibri Light</vt:lpstr>
      <vt:lpstr>Century Gothic</vt:lpstr>
      <vt:lpstr>Courier</vt:lpstr>
      <vt:lpstr>Gill Sans MT</vt:lpstr>
      <vt:lpstr>Helvetica</vt:lpstr>
      <vt:lpstr>Lucida Console</vt:lpstr>
      <vt:lpstr>Times</vt:lpstr>
      <vt:lpstr>Times New Roman</vt:lpstr>
      <vt:lpstr>1_Office Theme</vt:lpstr>
      <vt:lpstr>8_Default Design</vt:lpstr>
      <vt:lpstr>1_Default Design</vt:lpstr>
      <vt:lpstr>Photo Editor Photo</vt:lpstr>
      <vt:lpstr>MCB 3421 – class 23</vt:lpstr>
      <vt:lpstr>PowerPoint Presentation</vt:lpstr>
      <vt:lpstr>PowerPoint Presentation</vt:lpstr>
      <vt:lpstr>PowerPoint Presentation</vt:lpstr>
      <vt:lpstr>PowerPoint Presentation</vt:lpstr>
      <vt:lpstr>Shotgun Genome Sequencing</vt:lpstr>
      <vt:lpstr>Shotgun Genome Sequencing</vt:lpstr>
      <vt:lpstr>PowerPoint Presentation</vt:lpstr>
      <vt:lpstr>PowerPoint Presentation</vt:lpstr>
      <vt:lpstr>PowerPoint Presentation</vt:lpstr>
      <vt:lpstr>PowerPoint Presentation</vt:lpstr>
      <vt:lpstr>Sanger Sequencing Reactions</vt:lpstr>
      <vt:lpstr>Sanger Sequencing</vt:lpstr>
      <vt:lpstr>Sanger Sequencing</vt:lpstr>
      <vt:lpstr>Sanger Sequencing</vt:lpstr>
      <vt:lpstr>Sanger Sequencing</vt:lpstr>
      <vt:lpstr>Sanger Sequencing</vt:lpstr>
      <vt:lpstr>Sanger Sequencing</vt:lpstr>
      <vt:lpstr>Sanger Sequencing</vt:lpstr>
      <vt:lpstr>Sanger Sequencing</vt:lpstr>
      <vt:lpstr>Sanger Sequencing</vt:lpstr>
      <vt:lpstr>Sanger Sequencing</vt:lpstr>
      <vt:lpstr>Sanger Sequencing Output</vt:lpstr>
      <vt:lpstr>PowerPoint Presentation</vt:lpstr>
      <vt:lpstr>PowerPoint Presentation</vt:lpstr>
      <vt:lpstr>PowerPoint Presentation</vt:lpstr>
      <vt:lpstr>Colony Picking Robot</vt:lpstr>
      <vt:lpstr>PowerPoint Presentation</vt:lpstr>
      <vt:lpstr>PowerPoint Presentation</vt:lpstr>
      <vt:lpstr>Capillary Arrays</vt:lpstr>
      <vt:lpstr>Sanger Throughput Limitations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Illumina Sequencing</vt:lpstr>
      <vt:lpstr>Illumina Sequencing</vt:lpstr>
      <vt:lpstr>Illumina Sequencing</vt:lpstr>
      <vt:lpstr>Illumina Sequencing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Oxford Nanopore</vt:lpstr>
      <vt:lpstr>PowerPoint Presentation</vt:lpstr>
      <vt:lpstr>Pacific BioSciences sequencing </vt:lpstr>
      <vt:lpstr>Pacific BioSciences sequencing (more detail)</vt:lpstr>
      <vt:lpstr>PowerPoint Presentation</vt:lpstr>
      <vt:lpstr>Assemblers, Contigs, N50, NG50   </vt:lpstr>
      <vt:lpstr>GTAs </vt:lpstr>
      <vt:lpstr>Purifying selection in GTA genes</vt:lpstr>
      <vt:lpstr>PowerPoint Presentation</vt:lpstr>
      <vt:lpstr>PowerPoint Presentation</vt:lpstr>
      <vt:lpstr>PowerPoint Presentation</vt:lpstr>
      <vt:lpstr>Purifying selection in E.coli ORFans</vt:lpstr>
      <vt:lpstr> </vt:lpstr>
      <vt:lpstr>PowerPoint Presentation</vt:lpstr>
      <vt:lpstr>Counting Algorithm</vt:lpstr>
      <vt:lpstr>Evolution of Coding DNA Sequences Under a Neutral Model E. coli Prophage Genes</vt:lpstr>
      <vt:lpstr>Evolution of Coding DNA Sequences Under a Neutral Model E. coli Prophage Genes</vt:lpstr>
      <vt:lpstr>PowerPoint Presentation</vt:lpstr>
      <vt:lpstr>PowerPoint Presentation</vt:lpstr>
      <vt:lpstr>PowerPoint Presentation</vt:lpstr>
      <vt:lpstr>The genomic neighborhood of tyrRS in  γ-proteobacteria </vt:lpstr>
      <vt:lpstr>PowerPoint Presentation</vt:lpstr>
      <vt:lpstr>Homeoalleles</vt:lpstr>
      <vt:lpstr>PowerPoint Presentation</vt:lpstr>
      <vt:lpstr>PowerPoint Presentation</vt:lpstr>
      <vt:lpstr>PowerPoint Presentation</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Russell</dc:creator>
  <cp:lastModifiedBy>Gogarten, J. Peter</cp:lastModifiedBy>
  <cp:revision>247</cp:revision>
  <dcterms:created xsi:type="dcterms:W3CDTF">2011-12-15T03:15:48Z</dcterms:created>
  <dcterms:modified xsi:type="dcterms:W3CDTF">2021-11-28T21:46:36Z</dcterms:modified>
</cp:coreProperties>
</file>