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32" r:id="rId2"/>
    <p:sldMasterId id="2147484989" r:id="rId3"/>
    <p:sldMasterId id="2147485001" r:id="rId4"/>
    <p:sldMasterId id="2147485004" r:id="rId5"/>
    <p:sldMasterId id="2147485016" r:id="rId6"/>
  </p:sldMasterIdLst>
  <p:notesMasterIdLst>
    <p:notesMasterId r:id="rId76"/>
  </p:notesMasterIdLst>
  <p:handoutMasterIdLst>
    <p:handoutMasterId r:id="rId77"/>
  </p:handoutMasterIdLst>
  <p:sldIdLst>
    <p:sldId id="727" r:id="rId7"/>
    <p:sldId id="780" r:id="rId8"/>
    <p:sldId id="678" r:id="rId9"/>
    <p:sldId id="757" r:id="rId10"/>
    <p:sldId id="788" r:id="rId11"/>
    <p:sldId id="789" r:id="rId12"/>
    <p:sldId id="322" r:id="rId13"/>
    <p:sldId id="786" r:id="rId14"/>
    <p:sldId id="781" r:id="rId15"/>
    <p:sldId id="787" r:id="rId16"/>
    <p:sldId id="744" r:id="rId17"/>
    <p:sldId id="755" r:id="rId18"/>
    <p:sldId id="720" r:id="rId19"/>
    <p:sldId id="716" r:id="rId20"/>
    <p:sldId id="717" r:id="rId21"/>
    <p:sldId id="782" r:id="rId22"/>
    <p:sldId id="725" r:id="rId23"/>
    <p:sldId id="745" r:id="rId24"/>
    <p:sldId id="746" r:id="rId25"/>
    <p:sldId id="783" r:id="rId26"/>
    <p:sldId id="784" r:id="rId27"/>
    <p:sldId id="728" r:id="rId28"/>
    <p:sldId id="729" r:id="rId29"/>
    <p:sldId id="785" r:id="rId30"/>
    <p:sldId id="715" r:id="rId31"/>
    <p:sldId id="694" r:id="rId32"/>
    <p:sldId id="696" r:id="rId33"/>
    <p:sldId id="636" r:id="rId34"/>
    <p:sldId id="593" r:id="rId35"/>
    <p:sldId id="594" r:id="rId36"/>
    <p:sldId id="595" r:id="rId37"/>
    <p:sldId id="596" r:id="rId38"/>
    <p:sldId id="597" r:id="rId39"/>
    <p:sldId id="598" r:id="rId40"/>
    <p:sldId id="732" r:id="rId41"/>
    <p:sldId id="599" r:id="rId42"/>
    <p:sldId id="767" r:id="rId43"/>
    <p:sldId id="749" r:id="rId44"/>
    <p:sldId id="750" r:id="rId45"/>
    <p:sldId id="760" r:id="rId46"/>
    <p:sldId id="733" r:id="rId47"/>
    <p:sldId id="734" r:id="rId48"/>
    <p:sldId id="680" r:id="rId49"/>
    <p:sldId id="681" r:id="rId50"/>
    <p:sldId id="684" r:id="rId51"/>
    <p:sldId id="723" r:id="rId52"/>
    <p:sldId id="280" r:id="rId53"/>
    <p:sldId id="682" r:id="rId54"/>
    <p:sldId id="706" r:id="rId55"/>
    <p:sldId id="707" r:id="rId56"/>
    <p:sldId id="686" r:id="rId57"/>
    <p:sldId id="685" r:id="rId58"/>
    <p:sldId id="687" r:id="rId59"/>
    <p:sldId id="688" r:id="rId60"/>
    <p:sldId id="689" r:id="rId61"/>
    <p:sldId id="768" r:id="rId62"/>
    <p:sldId id="769" r:id="rId63"/>
    <p:sldId id="736" r:id="rId64"/>
    <p:sldId id="770" r:id="rId65"/>
    <p:sldId id="771" r:id="rId66"/>
    <p:sldId id="772" r:id="rId67"/>
    <p:sldId id="773" r:id="rId68"/>
    <p:sldId id="737" r:id="rId69"/>
    <p:sldId id="738" r:id="rId70"/>
    <p:sldId id="739" r:id="rId71"/>
    <p:sldId id="740" r:id="rId72"/>
    <p:sldId id="741" r:id="rId73"/>
    <p:sldId id="742" r:id="rId74"/>
    <p:sldId id="743" r:id="rId7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90272-42E6-C74F-ADA8-11ED54288B33}" v="1" dt="2023-10-23T16:32:40.865"/>
    <p1510:client id="{B614059B-3F62-124B-B981-4D99A8A8D94C}" v="1766" dt="2023-10-22T22:08:55.488"/>
    <p1510:client id="{CA6243D3-61D3-CFD5-B0FE-64CF4B7CB0A9}" v="26" dt="2023-10-23T16:31:23.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8"/>
  </p:normalViewPr>
  <p:slideViewPr>
    <p:cSldViewPr snapToGrid="0">
      <p:cViewPr varScale="1">
        <p:scale>
          <a:sx n="104" d="100"/>
          <a:sy n="104" d="100"/>
        </p:scale>
        <p:origin x="232" y="1488"/>
      </p:cViewPr>
      <p:guideLst>
        <p:guide orient="horz" pos="1974"/>
        <p:guide pos="42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2" Type="http://schemas.openxmlformats.org/officeDocument/2006/relationships/oleObject" Target="gogarten_source:mcb3421_2010:LB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Sheet1!$H$2</c:f>
              <c:strCache>
                <c:ptCount val="1"/>
                <c:pt idx="0">
                  <c:v>%correct (A,D) </c:v>
                </c:pt>
              </c:strCache>
            </c:strRef>
          </c:tx>
          <c:invertIfNegative val="0"/>
          <c:cat>
            <c:numRef>
              <c:f>Sheet1!$G$3:$G$13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Sheet1!$H$3:$H$13</c:f>
              <c:numCache>
                <c:formatCode>General</c:formatCode>
                <c:ptCount val="11"/>
                <c:pt idx="0">
                  <c:v>100</c:v>
                </c:pt>
                <c:pt idx="1">
                  <c:v>100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982A-C246-978F-82C035778DA9}"/>
            </c:ext>
          </c:extLst>
        </c:ser>
        <c:ser>
          <c:idx val="1"/>
          <c:order val="1"/>
          <c:tx>
            <c:strRef>
              <c:f>Sheet1!$I$2</c:f>
              <c:strCache>
                <c:ptCount val="1"/>
                <c:pt idx="0">
                  <c:v>%LBA (A,C)</c:v>
                </c:pt>
              </c:strCache>
            </c:strRef>
          </c:tx>
          <c:invertIfNegative val="0"/>
          <c:cat>
            <c:numRef>
              <c:f>Sheet1!$G$3:$G$13</c:f>
              <c:numCache>
                <c:formatCode>General</c:formatCode>
                <c:ptCount val="11"/>
                <c:pt idx="0">
                  <c:v>0.1</c:v>
                </c:pt>
                <c:pt idx="1">
                  <c:v>0.3</c:v>
                </c:pt>
                <c:pt idx="2">
                  <c:v>1</c:v>
                </c:pt>
                <c:pt idx="3">
                  <c:v>3</c:v>
                </c:pt>
                <c:pt idx="4">
                  <c:v>10</c:v>
                </c:pt>
                <c:pt idx="5">
                  <c:v>30</c:v>
                </c:pt>
                <c:pt idx="6">
                  <c:v>100</c:v>
                </c:pt>
                <c:pt idx="7">
                  <c:v>300</c:v>
                </c:pt>
                <c:pt idx="8">
                  <c:v>1000</c:v>
                </c:pt>
                <c:pt idx="9">
                  <c:v>3000</c:v>
                </c:pt>
                <c:pt idx="10">
                  <c:v>10000</c:v>
                </c:pt>
              </c:numCache>
            </c:numRef>
          </c:cat>
          <c:val>
            <c:numRef>
              <c:f>Sheet1!$I$3:$I$13</c:f>
              <c:numCache>
                <c:formatCode>General</c:formatCode>
                <c:ptCount val="11"/>
                <c:pt idx="0">
                  <c:v>0</c:v>
                </c:pt>
                <c:pt idx="1">
                  <c:v>0</c:v>
                </c:pt>
                <c:pt idx="2">
                  <c:v>100</c:v>
                </c:pt>
                <c:pt idx="3">
                  <c:v>100</c:v>
                </c:pt>
                <c:pt idx="4">
                  <c:v>100</c:v>
                </c:pt>
                <c:pt idx="5">
                  <c:v>100</c:v>
                </c:pt>
                <c:pt idx="6">
                  <c:v>100</c:v>
                </c:pt>
                <c:pt idx="7">
                  <c:v>100</c:v>
                </c:pt>
                <c:pt idx="8">
                  <c:v>100</c:v>
                </c:pt>
                <c:pt idx="9">
                  <c:v>100</c:v>
                </c:pt>
                <c:pt idx="10">
                  <c:v>100</c:v>
                </c:pt>
              </c:numCache>
            </c:numRef>
          </c:val>
          <c:extLst>
            <c:ext xmlns:c16="http://schemas.microsoft.com/office/drawing/2014/chart" uri="{C3380CC4-5D6E-409C-BE32-E72D297353CC}">
              <c16:uniqueId val="{00000001-982A-C246-978F-82C035778DA9}"/>
            </c:ext>
          </c:extLst>
        </c:ser>
        <c:dLbls>
          <c:showLegendKey val="0"/>
          <c:showVal val="0"/>
          <c:showCatName val="0"/>
          <c:showSerName val="0"/>
          <c:showPercent val="0"/>
          <c:showBubbleSize val="0"/>
        </c:dLbls>
        <c:gapWidth val="150"/>
        <c:shape val="cylinder"/>
        <c:axId val="-1154275264"/>
        <c:axId val="-1348867504"/>
        <c:axId val="-1348836272"/>
      </c:bar3DChart>
      <c:catAx>
        <c:axId val="-1154275264"/>
        <c:scaling>
          <c:orientation val="minMax"/>
        </c:scaling>
        <c:delete val="0"/>
        <c:axPos val="b"/>
        <c:numFmt formatCode="General" sourceLinked="1"/>
        <c:majorTickMark val="out"/>
        <c:minorTickMark val="none"/>
        <c:tickLblPos val="nextTo"/>
        <c:crossAx val="-1348867504"/>
        <c:crosses val="autoZero"/>
        <c:auto val="1"/>
        <c:lblAlgn val="ctr"/>
        <c:lblOffset val="100"/>
        <c:noMultiLvlLbl val="0"/>
      </c:catAx>
      <c:valAx>
        <c:axId val="-1348867504"/>
        <c:scaling>
          <c:orientation val="minMax"/>
        </c:scaling>
        <c:delete val="0"/>
        <c:axPos val="l"/>
        <c:majorGridlines/>
        <c:numFmt formatCode="General" sourceLinked="1"/>
        <c:majorTickMark val="out"/>
        <c:minorTickMark val="none"/>
        <c:tickLblPos val="nextTo"/>
        <c:crossAx val="-1154275264"/>
        <c:crosses val="autoZero"/>
        <c:crossBetween val="between"/>
      </c:valAx>
      <c:serAx>
        <c:axId val="-1348836272"/>
        <c:scaling>
          <c:orientation val="minMax"/>
        </c:scaling>
        <c:delete val="1"/>
        <c:axPos val="b"/>
        <c:majorTickMark val="out"/>
        <c:minorTickMark val="none"/>
        <c:tickLblPos val="nextTo"/>
        <c:crossAx val="-1348867504"/>
        <c:crosses val="autoZero"/>
      </c:ser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2-0E59-F24E-BB1B-4BCFF991DDE8}"/>
            </c:ext>
          </c:extLst>
        </c:ser>
        <c:dLbls>
          <c:showLegendKey val="0"/>
          <c:showVal val="0"/>
          <c:showCatName val="0"/>
          <c:showSerName val="0"/>
          <c:showPercent val="0"/>
          <c:showBubbleSize val="0"/>
        </c:dLbls>
        <c:axId val="290386816"/>
        <c:axId val="368812720"/>
      </c:scatterChart>
      <c:valAx>
        <c:axId val="29038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812720"/>
        <c:crosses val="autoZero"/>
        <c:crossBetween val="midCat"/>
      </c:valAx>
      <c:valAx>
        <c:axId val="368812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386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a:t>y = 0.2143x</a:t>
                    </a:r>
                    <a:r>
                      <a:rPr lang="en-US" sz="1200" baseline="30000"/>
                      <a:t>2</a:t>
                    </a:r>
                    <a:r>
                      <a:rPr lang="en-US" sz="1200" baseline="0"/>
                      <a:t> - 0.3457x + 2.34</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5D17-0E44-BD82-CCCB175004BE}"/>
            </c:ext>
          </c:extLst>
        </c:ser>
        <c:dLbls>
          <c:showLegendKey val="0"/>
          <c:showVal val="0"/>
          <c:showCatName val="0"/>
          <c:showSerName val="0"/>
          <c:showPercent val="0"/>
          <c:showBubbleSize val="0"/>
        </c:dLbls>
        <c:axId val="354421376"/>
        <c:axId val="89961456"/>
      </c:scatterChart>
      <c:valAx>
        <c:axId val="354421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961456"/>
        <c:crosses val="autoZero"/>
        <c:crossBetween val="midCat"/>
      </c:valAx>
      <c:valAx>
        <c:axId val="8996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4213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A10E-2B4E-BF79-A33029F93AFE}"/>
            </c:ext>
          </c:extLst>
        </c:ser>
        <c:dLbls>
          <c:showLegendKey val="0"/>
          <c:showVal val="0"/>
          <c:showCatName val="0"/>
          <c:showSerName val="0"/>
          <c:showPercent val="0"/>
          <c:showBubbleSize val="0"/>
        </c:dLbls>
        <c:axId val="91340736"/>
        <c:axId val="382382752"/>
      </c:scatterChart>
      <c:valAx>
        <c:axId val="91340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382752"/>
        <c:crosses val="autoZero"/>
        <c:crossBetween val="midCat"/>
      </c:valAx>
      <c:valAx>
        <c:axId val="38238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3407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29829070148504E-2"/>
          <c:y val="5.5383022774327127E-2"/>
          <c:w val="0.90155555555555555"/>
          <c:h val="0.89814814814814814"/>
        </c:manualLayout>
      </c:layout>
      <c:scatterChart>
        <c:scatterStyle val="lineMarker"/>
        <c:varyColors val="0"/>
        <c:ser>
          <c:idx val="0"/>
          <c:order val="0"/>
          <c:tx>
            <c:strRef>
              <c:f>Sheet2!$B$1</c:f>
              <c:strCache>
                <c:ptCount val="1"/>
                <c:pt idx="0">
                  <c:v>Y value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4"/>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-0.1125x</a:t>
                    </a:r>
                    <a:r>
                      <a:rPr lang="en-US" baseline="30000"/>
                      <a:t>4</a:t>
                    </a:r>
                    <a:r>
                      <a:rPr lang="en-US" baseline="0"/>
                      <a:t> + 1.4083x</a:t>
                    </a:r>
                    <a:r>
                      <a:rPr lang="en-US" baseline="30000"/>
                      <a:t>3</a:t>
                    </a:r>
                    <a:r>
                      <a:rPr lang="en-US" baseline="0"/>
                      <a:t> - 5.8875x</a:t>
                    </a:r>
                    <a:r>
                      <a:rPr lang="en-US" baseline="30000"/>
                      <a:t>2</a:t>
                    </a:r>
                    <a:r>
                      <a:rPr lang="en-US" baseline="0"/>
                      <a:t> + 10.192x - 3.5</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3718-2D49-8A6D-6178C00CFD7C}"/>
            </c:ext>
          </c:extLst>
        </c:ser>
        <c:dLbls>
          <c:showLegendKey val="0"/>
          <c:showVal val="0"/>
          <c:showCatName val="0"/>
          <c:showSerName val="0"/>
          <c:showPercent val="0"/>
          <c:showBubbleSize val="0"/>
        </c:dLbls>
        <c:axId val="352968656"/>
        <c:axId val="627551311"/>
      </c:scatterChart>
      <c:valAx>
        <c:axId val="352968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551311"/>
        <c:crosses val="autoZero"/>
        <c:crossBetween val="midCat"/>
      </c:valAx>
      <c:valAx>
        <c:axId val="62755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968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5"/>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Sheet2!$A$2:$A$7</c:f>
              <c:numCache>
                <c:formatCode>General</c:formatCode>
                <c:ptCount val="6"/>
                <c:pt idx="0">
                  <c:v>1</c:v>
                </c:pt>
                <c:pt idx="1">
                  <c:v>2</c:v>
                </c:pt>
                <c:pt idx="2">
                  <c:v>3</c:v>
                </c:pt>
                <c:pt idx="3">
                  <c:v>4</c:v>
                </c:pt>
                <c:pt idx="4">
                  <c:v>5</c:v>
                </c:pt>
                <c:pt idx="5">
                  <c:v>4.4000000000000004</c:v>
                </c:pt>
              </c:numCache>
            </c:numRef>
          </c:xVal>
          <c:yVal>
            <c:numRef>
              <c:f>Sheet2!$B$2:$B$7</c:f>
              <c:numCache>
                <c:formatCode>General</c:formatCode>
                <c:ptCount val="6"/>
                <c:pt idx="0">
                  <c:v>2.1</c:v>
                </c:pt>
                <c:pt idx="1">
                  <c:v>2.8</c:v>
                </c:pt>
                <c:pt idx="2">
                  <c:v>3</c:v>
                </c:pt>
                <c:pt idx="3">
                  <c:v>4.4000000000000004</c:v>
                </c:pt>
                <c:pt idx="4">
                  <c:v>6</c:v>
                </c:pt>
                <c:pt idx="5">
                  <c:v>4.5</c:v>
                </c:pt>
              </c:numCache>
            </c:numRef>
          </c:yVal>
          <c:smooth val="0"/>
          <c:extLst>
            <c:ext xmlns:c16="http://schemas.microsoft.com/office/drawing/2014/chart" uri="{C3380CC4-5D6E-409C-BE32-E72D297353CC}">
              <c16:uniqueId val="{00000001-584E-A446-BEDE-E24F648C47B2}"/>
            </c:ext>
          </c:extLst>
        </c:ser>
        <c:dLbls>
          <c:showLegendKey val="0"/>
          <c:showVal val="0"/>
          <c:showCatName val="0"/>
          <c:showSerName val="0"/>
          <c:showPercent val="0"/>
          <c:showBubbleSize val="0"/>
        </c:dLbls>
        <c:axId val="354154528"/>
        <c:axId val="91150352"/>
      </c:scatterChart>
      <c:valAx>
        <c:axId val="354154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50352"/>
        <c:crosses val="autoZero"/>
        <c:crossBetween val="midCat"/>
      </c:valAx>
      <c:valAx>
        <c:axId val="9115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1545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EC21-5349-AC59-A5BB5D535C89}"/>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59A7-8543-98A0-737C6D1C52AD}"/>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3800"/>
          <c:min val="-542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312476-66D2-0644-8E16-122B43DBB1B1}" type="slidenum">
              <a:rPr lang="en-US" altLang="en-US" sz="1200">
                <a:solidFill>
                  <a:srgbClr val="000000"/>
                </a:solidFill>
              </a:rPr>
              <a:pPr eaLnBrk="1" hangingPunct="1"/>
              <a:t>3</a:t>
            </a:fld>
            <a:endParaRPr lang="en-US" altLang="en-US" sz="1200">
              <a:solidFill>
                <a:srgbClr val="000000"/>
              </a:solidFill>
            </a:endParaRPr>
          </a:p>
        </p:txBody>
      </p:sp>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3848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33</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331788" y="652463"/>
            <a:ext cx="6194425" cy="3484562"/>
          </a:xfrm>
          <a:ln/>
        </p:spPr>
      </p:sp>
      <p:sp>
        <p:nvSpPr>
          <p:cNvPr id="993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2866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34</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9545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35</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3075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36</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331788" y="652463"/>
            <a:ext cx="6194425" cy="3484562"/>
          </a:xfrm>
          <a:ln/>
        </p:spPr>
      </p:sp>
      <p:sp>
        <p:nvSpPr>
          <p:cNvPr id="103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5891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E1971-6DC8-FB41-8146-13457683B735}"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3970" name="Rectangle 2"/>
          <p:cNvSpPr>
            <a:spLocks noGrp="1" noRot="1" noChangeAspect="1" noChangeArrowheads="1"/>
          </p:cNvSpPr>
          <p:nvPr>
            <p:ph type="sldImg"/>
          </p:nvPr>
        </p:nvSpPr>
        <p:spPr>
          <a:xfrm>
            <a:off x="331788" y="652463"/>
            <a:ext cx="61944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C3D65-5EC8-2C41-9B23-DD962F4B0F9F}"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18" name="Rectangle 2"/>
          <p:cNvSpPr>
            <a:spLocks noGrp="1" noRot="1" noChangeAspect="1" noChangeArrowheads="1"/>
          </p:cNvSpPr>
          <p:nvPr>
            <p:ph type="sldImg"/>
          </p:nvPr>
        </p:nvSpPr>
        <p:spPr>
          <a:xfrm>
            <a:off x="331788" y="652463"/>
            <a:ext cx="61944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F01D8E-9D3D-E84A-A478-12A869C6A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xfrm>
            <a:off x="331788" y="652463"/>
            <a:ext cx="61944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79993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4CD9F-AF09-D24C-9CCD-AC78D2399952}"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8066" name="Rectangle 2"/>
          <p:cNvSpPr>
            <a:spLocks noGrp="1" noRot="1" noChangeAspect="1" noChangeArrowheads="1"/>
          </p:cNvSpPr>
          <p:nvPr>
            <p:ph type="sldImg"/>
          </p:nvPr>
        </p:nvSpPr>
        <p:spPr>
          <a:xfrm>
            <a:off x="331788" y="652463"/>
            <a:ext cx="61944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3F342-BA9A-A041-A09B-1CA419FA7217}"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0114" name="Rectangle 2"/>
          <p:cNvSpPr>
            <a:spLocks noGrp="1" noRot="1" noChangeAspect="1" noChangeArrowheads="1"/>
          </p:cNvSpPr>
          <p:nvPr>
            <p:ph type="sldImg"/>
          </p:nvPr>
        </p:nvSpPr>
        <p:spPr>
          <a:xfrm>
            <a:off x="331788" y="652463"/>
            <a:ext cx="61944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74244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4E9E7A-EF12-AB4E-5EE0-56D9E9B792B4}"/>
              </a:ext>
            </a:extLst>
          </p:cNvPr>
          <p:cNvSpPr>
            <a:spLocks noGrp="1" noChangeArrowheads="1"/>
          </p:cNvSpPr>
          <p:nvPr>
            <p:ph type="sldNum" sz="quarter" idx="5"/>
          </p:nvPr>
        </p:nvSpPr>
        <p:spPr>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8B70953B-4ED8-3C49-9347-380F85E3DB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48930" name="Rectangle 2">
            <a:extLst>
              <a:ext uri="{FF2B5EF4-FFF2-40B4-BE49-F238E27FC236}">
                <a16:creationId xmlns:a16="http://schemas.microsoft.com/office/drawing/2014/main" id="{8A2FD2AF-C126-23BF-C7CE-7E1D53136947}"/>
              </a:ext>
            </a:extLst>
          </p:cNvPr>
          <p:cNvSpPr>
            <a:spLocks noGrp="1" noRot="1" noChangeAspect="1" noChangeArrowheads="1"/>
          </p:cNvSpPr>
          <p:nvPr>
            <p:ph type="sldImg"/>
          </p:nvPr>
        </p:nvSpPr>
        <p:spPr bwMode="auto">
          <a:xfrm>
            <a:off x="2354263" y="515938"/>
            <a:ext cx="4587875" cy="2581275"/>
          </a:xfrm>
          <a:prstGeom prst="rect">
            <a:avLst/>
          </a:prstGeom>
          <a:solidFill>
            <a:srgbClr val="FFFFFF"/>
          </a:solidFill>
          <a:ln>
            <a:solidFill>
              <a:srgbClr val="000000"/>
            </a:solidFill>
            <a:miter lim="800000"/>
            <a:headEnd/>
            <a:tailEnd/>
          </a:ln>
        </p:spPr>
      </p:sp>
      <p:sp>
        <p:nvSpPr>
          <p:cNvPr id="1148931" name="Rectangle 3">
            <a:extLst>
              <a:ext uri="{FF2B5EF4-FFF2-40B4-BE49-F238E27FC236}">
                <a16:creationId xmlns:a16="http://schemas.microsoft.com/office/drawing/2014/main" id="{ED91984E-2FFE-AD1B-EA54-07EAA0620C68}"/>
              </a:ext>
            </a:extLst>
          </p:cNvPr>
          <p:cNvSpPr>
            <a:spLocks noGrp="1" noChangeArrowheads="1"/>
          </p:cNvSpPr>
          <p:nvPr>
            <p:ph type="body" idx="1"/>
          </p:nvPr>
        </p:nvSpPr>
        <p:spPr bwMode="auto">
          <a:xfrm>
            <a:off x="1239838" y="3268663"/>
            <a:ext cx="6816725" cy="3097212"/>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83732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52458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fit undoubted increases with each parameter, but does this increase justify the additional parameter?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B59E4-4D70-9A41-94E0-61C150A436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24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851180-2A6B-684E-AA26-715A1FD0D231}"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22" name="Rectangle 2"/>
          <p:cNvSpPr>
            <a:spLocks noGrp="1" noRot="1" noChangeAspect="1" noChangeArrowheads="1" noTextEdit="1"/>
          </p:cNvSpPr>
          <p:nvPr>
            <p:ph type="sldImg"/>
          </p:nvPr>
        </p:nvSpPr>
        <p:spPr>
          <a:xfrm>
            <a:off x="381000" y="685800"/>
            <a:ext cx="6096000" cy="34290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304813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29</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331788" y="652463"/>
            <a:ext cx="6194425" cy="3484562"/>
          </a:xfrm>
          <a:ln/>
        </p:spPr>
      </p:sp>
      <p:sp>
        <p:nvSpPr>
          <p:cNvPr id="911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5145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30</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331788" y="652463"/>
            <a:ext cx="6194425" cy="3484562"/>
          </a:xfrm>
          <a:ln/>
        </p:spPr>
      </p:sp>
      <p:sp>
        <p:nvSpPr>
          <p:cNvPr id="93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08592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31</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331788" y="652463"/>
            <a:ext cx="6194425" cy="3484562"/>
          </a:xfrm>
          <a:ln/>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4104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32</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331788" y="652463"/>
            <a:ext cx="6194425" cy="3484562"/>
          </a:xfrm>
          <a:ln/>
        </p:spPr>
      </p:sp>
      <p:sp>
        <p:nvSpPr>
          <p:cNvPr id="972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108504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870437-D47E-F142-ADE9-1AAB18E3899A}"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718656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70437-D47E-F142-ADE9-1AAB18E3899A}"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664752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70437-D47E-F142-ADE9-1AAB18E3899A}"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39539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870437-D47E-F142-ADE9-1AAB18E3899A}" type="datetimeFigureOut">
              <a:rPr lang="en-US" smtClean="0"/>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974201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870437-D47E-F142-ADE9-1AAB18E3899A}" type="datetimeFigureOut">
              <a:rPr lang="en-US" smtClean="0"/>
              <a:t>10/24/23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624364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870437-D47E-F142-ADE9-1AAB18E3899A}" type="datetimeFigureOut">
              <a:rPr lang="en-US" smtClean="0"/>
              <a:t>10/24/23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29091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70437-D47E-F142-ADE9-1AAB18E3899A}" type="datetimeFigureOut">
              <a:rPr lang="en-US" smtClean="0"/>
              <a:t>10/24/23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80082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70437-D47E-F142-ADE9-1AAB18E3899A}" type="datetimeFigureOut">
              <a:rPr lang="en-US" smtClean="0"/>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572233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70437-D47E-F142-ADE9-1AAB18E3899A}" type="datetimeFigureOut">
              <a:rPr lang="en-US" smtClean="0"/>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963331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70437-D47E-F142-ADE9-1AAB18E3899A}"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687111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70437-D47E-F142-ADE9-1AAB18E3899A}"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598327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extLst>
      <p:ext uri="{BB962C8B-B14F-4D97-AF65-F5344CB8AC3E}">
        <p14:creationId xmlns:p14="http://schemas.microsoft.com/office/powerpoint/2010/main" val="2904714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563406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55224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1959555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2965817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25416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116298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1768443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356223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082193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760101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43364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3385463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A05D-0857-4450-6DD8-7ADF72C445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FC1F6C-BDCB-60C6-7498-8821398CF5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119F6E-162E-AD59-0BDB-6F6DB58A5AC4}"/>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5" name="Footer Placeholder 4">
            <a:extLst>
              <a:ext uri="{FF2B5EF4-FFF2-40B4-BE49-F238E27FC236}">
                <a16:creationId xmlns:a16="http://schemas.microsoft.com/office/drawing/2014/main" id="{DAEDD55D-4C21-037B-8437-9EAB54309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C26FD-AB96-1497-2F3D-69C53AC73DD0}"/>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2050502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36C8-505B-02CF-2B72-B364BF9EF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F0979-A02B-6ECD-F38C-51DB918EB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49D30-DD9C-FC75-059B-9EB54BF0F400}"/>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5" name="Footer Placeholder 4">
            <a:extLst>
              <a:ext uri="{FF2B5EF4-FFF2-40B4-BE49-F238E27FC236}">
                <a16:creationId xmlns:a16="http://schemas.microsoft.com/office/drawing/2014/main" id="{EF195AAE-90D3-A84A-BB27-7D6A631BB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9B62E-32F7-D6E5-C65C-559C4B4E2776}"/>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72865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D14B-0B82-6551-2C27-EE51A8F338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75CA8A-7175-E7C6-E4DA-3258AA93F2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4C43A-D254-0477-6957-A764FD0AD474}"/>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5" name="Footer Placeholder 4">
            <a:extLst>
              <a:ext uri="{FF2B5EF4-FFF2-40B4-BE49-F238E27FC236}">
                <a16:creationId xmlns:a16="http://schemas.microsoft.com/office/drawing/2014/main" id="{563A898A-DAFD-80C0-7EEC-DE93F21F2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146EF-4BD7-3F92-AED6-B339C82C861E}"/>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78781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9E0B-8793-CB66-257C-72102260B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CEBA9-7556-8FDD-D165-DD29D4C9BB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A53D45-931E-B46E-DF56-DFC34CE16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06CE2D-9C8A-3EF5-8C6C-F35D7A236016}"/>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6" name="Footer Placeholder 5">
            <a:extLst>
              <a:ext uri="{FF2B5EF4-FFF2-40B4-BE49-F238E27FC236}">
                <a16:creationId xmlns:a16="http://schemas.microsoft.com/office/drawing/2014/main" id="{873B1092-F6DB-6CAD-28C4-2E49B983E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DE954-1697-4192-7F62-C45A379BF069}"/>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77318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B570-5D55-5C75-B1FF-1025DDBB3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45B25-8AEA-9D56-D2BC-5222B6E7D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AE2644-D333-BB85-8F29-23F0EDD610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A4DC6-147B-96FA-677B-45C9D3BFAD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1DB5F-9B9A-56FC-12D9-50A9BC11A7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5D13F0-2DE1-5A9F-FAFC-5EC049DB6597}"/>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8" name="Footer Placeholder 7">
            <a:extLst>
              <a:ext uri="{FF2B5EF4-FFF2-40B4-BE49-F238E27FC236}">
                <a16:creationId xmlns:a16="http://schemas.microsoft.com/office/drawing/2014/main" id="{6757C56C-B71A-26E8-0E12-81A5A175B5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2C7C1A-6E12-3CCF-6F8D-759FCD7EEA83}"/>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2302249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C177-A2F2-7FDC-0AC4-A3512D4E5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39275-4B4D-09D9-A2D4-1D36B522C1CF}"/>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4" name="Footer Placeholder 3">
            <a:extLst>
              <a:ext uri="{FF2B5EF4-FFF2-40B4-BE49-F238E27FC236}">
                <a16:creationId xmlns:a16="http://schemas.microsoft.com/office/drawing/2014/main" id="{CDCE1BD0-FBEB-E923-0869-955D3AE104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0072DD-598A-F152-A189-1EDD130CA65D}"/>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1423677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C74ED4-F06A-A8F5-6BAD-AB214003DF9C}"/>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3" name="Footer Placeholder 2">
            <a:extLst>
              <a:ext uri="{FF2B5EF4-FFF2-40B4-BE49-F238E27FC236}">
                <a16:creationId xmlns:a16="http://schemas.microsoft.com/office/drawing/2014/main" id="{FCD3F02F-9F6F-F88E-52C0-C0F826CF53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EFC072-A98E-32F9-CF2D-CE3B9EFB2077}"/>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3508658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BF4-8CA2-04D0-F747-626ADC2C7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957B8F-227E-151E-0323-36464B02F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76262-8FBB-3B5E-BD90-A4DCD23B0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0194F-4FA1-5C82-797E-F91EACA17E6C}"/>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6" name="Footer Placeholder 5">
            <a:extLst>
              <a:ext uri="{FF2B5EF4-FFF2-40B4-BE49-F238E27FC236}">
                <a16:creationId xmlns:a16="http://schemas.microsoft.com/office/drawing/2014/main" id="{5A8C8B1F-6154-6914-DBB0-065577AC2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92E51-8FF2-E577-EF4F-80757B1A781F}"/>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89829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0FFD-703A-854E-2C26-7EFA7F198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8DDA4F-5CAF-1762-A8DE-40E5C8861B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E8974E-D676-020C-04A5-026451CD6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32537-4A54-A467-BEFB-065CF7601CC2}"/>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6" name="Footer Placeholder 5">
            <a:extLst>
              <a:ext uri="{FF2B5EF4-FFF2-40B4-BE49-F238E27FC236}">
                <a16:creationId xmlns:a16="http://schemas.microsoft.com/office/drawing/2014/main" id="{FBEB37BB-F14B-3E5F-ED8F-C75D75865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C2255-5D71-B366-5F31-6ADFFB2D2BB3}"/>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3387505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B375-3FF5-DD29-D4D5-ADB4BC3F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2573C-EE89-7FD4-415D-DE822E5D91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2F362-A2E0-A19D-CCB3-ACD43FEC63E7}"/>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5" name="Footer Placeholder 4">
            <a:extLst>
              <a:ext uri="{FF2B5EF4-FFF2-40B4-BE49-F238E27FC236}">
                <a16:creationId xmlns:a16="http://schemas.microsoft.com/office/drawing/2014/main" id="{9A019A5C-1769-CAE7-F5BA-593500FAB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4987A-EEFE-E7BD-B6E0-644EF50F2A19}"/>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2754273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7EA09-16D3-D3E5-C4BA-19BE8FC05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3FD2AC-7CEF-0F59-58F2-D996B14DB6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D8C8D-4A17-D753-E436-3229B81AB183}"/>
              </a:ext>
            </a:extLst>
          </p:cNvPr>
          <p:cNvSpPr>
            <a:spLocks noGrp="1"/>
          </p:cNvSpPr>
          <p:nvPr>
            <p:ph type="dt" sz="half" idx="10"/>
          </p:nvPr>
        </p:nvSpPr>
        <p:spPr/>
        <p:txBody>
          <a:bodyPr/>
          <a:lstStyle/>
          <a:p>
            <a:fld id="{B31974D7-550A-D14A-AD0E-DBF979E32E23}" type="datetimeFigureOut">
              <a:rPr lang="en-US" smtClean="0"/>
              <a:t>10/24/23</a:t>
            </a:fld>
            <a:endParaRPr lang="en-US"/>
          </a:p>
        </p:txBody>
      </p:sp>
      <p:sp>
        <p:nvSpPr>
          <p:cNvPr id="5" name="Footer Placeholder 4">
            <a:extLst>
              <a:ext uri="{FF2B5EF4-FFF2-40B4-BE49-F238E27FC236}">
                <a16:creationId xmlns:a16="http://schemas.microsoft.com/office/drawing/2014/main" id="{1BFB0838-BC06-41F9-E118-4323B506B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9D1D0-E494-9961-1EF8-81622FD1F188}"/>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1278299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5C1E-A469-DA8C-FF00-A6C6489A0BB9}"/>
              </a:ext>
            </a:extLst>
          </p:cNvPr>
          <p:cNvSpPr>
            <a:spLocks noGrp="1"/>
          </p:cNvSpPr>
          <p:nvPr>
            <p:ph type="title"/>
          </p:nvPr>
        </p:nvSpPr>
        <p:spPr>
          <a:xfrm>
            <a:off x="1864784" y="225425"/>
            <a:ext cx="8839200" cy="10668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2F43D866-AC85-5566-AB5E-BD435B8F1578}"/>
              </a:ext>
            </a:extLst>
          </p:cNvPr>
          <p:cNvSpPr>
            <a:spLocks noGrp="1"/>
          </p:cNvSpPr>
          <p:nvPr>
            <p:ph type="tbl" idx="1"/>
          </p:nvPr>
        </p:nvSpPr>
        <p:spPr>
          <a:xfrm>
            <a:off x="1079500" y="2214563"/>
            <a:ext cx="10610851" cy="3881437"/>
          </a:xfrm>
        </p:spPr>
        <p:txBody>
          <a:bodyPr/>
          <a:lstStyle/>
          <a:p>
            <a:endParaRPr lang="en-US"/>
          </a:p>
        </p:txBody>
      </p:sp>
      <p:sp>
        <p:nvSpPr>
          <p:cNvPr id="4" name="Date Placeholder 3">
            <a:extLst>
              <a:ext uri="{FF2B5EF4-FFF2-40B4-BE49-F238E27FC236}">
                <a16:creationId xmlns:a16="http://schemas.microsoft.com/office/drawing/2014/main" id="{B41EFE7A-3C93-750B-D13E-27B898DABAC3}"/>
              </a:ext>
            </a:extLst>
          </p:cNvPr>
          <p:cNvSpPr>
            <a:spLocks noGrp="1"/>
          </p:cNvSpPr>
          <p:nvPr>
            <p:ph type="dt" sz="half" idx="10"/>
          </p:nvPr>
        </p:nvSpPr>
        <p:spPr>
          <a:xfrm>
            <a:off x="1079500" y="6373813"/>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1E4CEE0-A90F-0786-5970-4E3EC89F0D85}"/>
              </a:ext>
            </a:extLst>
          </p:cNvPr>
          <p:cNvSpPr>
            <a:spLocks noGrp="1"/>
          </p:cNvSpPr>
          <p:nvPr>
            <p:ph type="ftr" sz="quarter" idx="11"/>
          </p:nvPr>
        </p:nvSpPr>
        <p:spPr>
          <a:xfrm>
            <a:off x="4176184" y="6376988"/>
            <a:ext cx="4114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CE46B4-6024-D386-EA8E-44EEAEEC5521}"/>
              </a:ext>
            </a:extLst>
          </p:cNvPr>
          <p:cNvSpPr>
            <a:spLocks noGrp="1"/>
          </p:cNvSpPr>
          <p:nvPr>
            <p:ph type="sldNum" sz="quarter" idx="12"/>
          </p:nvPr>
        </p:nvSpPr>
        <p:spPr>
          <a:xfrm>
            <a:off x="8786285" y="6376988"/>
            <a:ext cx="2925233" cy="457200"/>
          </a:xfrm>
        </p:spPr>
        <p:txBody>
          <a:bodyPr/>
          <a:lstStyle>
            <a:lvl1pPr>
              <a:defRPr/>
            </a:lvl1pPr>
          </a:lstStyle>
          <a:p>
            <a:fld id="{B070BB0F-F683-534F-8B42-B324E45A5A50}" type="slidenum">
              <a:rPr lang="en-US" altLang="en-US"/>
              <a:pPr/>
              <a:t>‹#›</a:t>
            </a:fld>
            <a:endParaRPr lang="en-US" altLang="en-US"/>
          </a:p>
        </p:txBody>
      </p:sp>
    </p:spTree>
    <p:extLst>
      <p:ext uri="{BB962C8B-B14F-4D97-AF65-F5344CB8AC3E}">
        <p14:creationId xmlns:p14="http://schemas.microsoft.com/office/powerpoint/2010/main" val="418861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362578-F6C1-3D47-B3DC-F26D2D5C90F3}" type="slidenum">
              <a:rPr lang="en-US" smtClean="0"/>
              <a:pPr>
                <a:defRPr/>
              </a:pPr>
              <a:t>‹#›</a:t>
            </a:fld>
            <a:endParaRPr lang="en-US"/>
          </a:p>
        </p:txBody>
      </p:sp>
    </p:spTree>
    <p:extLst>
      <p:ext uri="{BB962C8B-B14F-4D97-AF65-F5344CB8AC3E}">
        <p14:creationId xmlns:p14="http://schemas.microsoft.com/office/powerpoint/2010/main" val="3621402183"/>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216875427"/>
      </p:ext>
    </p:extLst>
  </p:cSld>
  <p:clrMap bg1="lt1" tx1="dk1" bg2="lt2" tx2="dk2" accent1="accent1" accent2="accent2" accent3="accent3" accent4="accent4" accent5="accent5" accent6="accent6" hlink="hlink" folHlink="folHlink"/>
  <p:sldLayoutIdLst>
    <p:sldLayoutId id="2147485002" r:id="rId1"/>
    <p:sldLayoutId id="2147485003"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32777922"/>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30BBE-995F-2F58-E6E6-58332CBD21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C541C-CDDC-85B1-7BB9-8E31C017D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76A61-7E45-E4AB-A21B-896A22FBB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974D7-550A-D14A-AD0E-DBF979E32E23}" type="datetimeFigureOut">
              <a:rPr lang="en-US" smtClean="0"/>
              <a:t>10/24/23</a:t>
            </a:fld>
            <a:endParaRPr lang="en-US"/>
          </a:p>
        </p:txBody>
      </p:sp>
      <p:sp>
        <p:nvSpPr>
          <p:cNvPr id="5" name="Footer Placeholder 4">
            <a:extLst>
              <a:ext uri="{FF2B5EF4-FFF2-40B4-BE49-F238E27FC236}">
                <a16:creationId xmlns:a16="http://schemas.microsoft.com/office/drawing/2014/main" id="{EACABAA7-A9AE-9B45-E854-2D4D601ED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9EE800-7B14-4BD0-F3EE-9C28441CF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4015B-FD84-564B-AEE5-3E5B67FF94A6}" type="slidenum">
              <a:rPr lang="en-US" smtClean="0"/>
              <a:t>‹#›</a:t>
            </a:fld>
            <a:endParaRPr lang="en-US"/>
          </a:p>
        </p:txBody>
      </p:sp>
    </p:spTree>
    <p:extLst>
      <p:ext uri="{BB962C8B-B14F-4D97-AF65-F5344CB8AC3E}">
        <p14:creationId xmlns:p14="http://schemas.microsoft.com/office/powerpoint/2010/main" val="1366036933"/>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 id="21474850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Microsporidia" TargetMode="External"/><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Bayesian_information_criterion" TargetMode="External"/><Relationship Id="rId2" Type="http://schemas.openxmlformats.org/officeDocument/2006/relationships/hyperlink" Target="https://en.wikipedia.org/wiki/Akaike_information_criterion" TargetMode="Externa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direct.com/science/article/pii/0169534796100410?via%3Dihub" TargetMode="External"/><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commons.wikimedia.org/w/index.php?search=munchhausen&amp;title=Special%3ASearch&amp;profile=default&amp;fulltext=1#/media/File:M&#252;nchhausen-AWille.jpg" TargetMode="External"/><Relationship Id="rId7" Type="http://schemas.openxmlformats.org/officeDocument/2006/relationships/hyperlink" Target="https://en.wikipedia.org/wiki/Bootstrapping"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1.tiff"/><Relationship Id="rId5" Type="http://schemas.openxmlformats.org/officeDocument/2006/relationships/hyperlink" Target="https://commons.wikimedia.org/wiki/File:M&#252;nchhausen-Sumpf-Hosemann.png" TargetMode="Externa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en.wikipedia.org/wiki/Occam%27s_razor" TargetMode="Externa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volution.berkeley.edu/evolibrary/teach/index.php" TargetMode="Externa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hemeOverride" Target="../theme/themeOverride2.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hemeOverride" Target="../theme/themeOverride3.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6.emf"/><Relationship Id="rId2" Type="http://schemas.openxmlformats.org/officeDocument/2006/relationships/oleObject" Target="../embeddings/oleObject3.bin"/><Relationship Id="rId1" Type="http://schemas.openxmlformats.org/officeDocument/2006/relationships/slideLayout" Target="../slideLayouts/slideLayout34.xml"/><Relationship Id="rId6" Type="http://schemas.openxmlformats.org/officeDocument/2006/relationships/oleObject" Target="../embeddings/oleObject5.bin"/><Relationship Id="rId5" Type="http://schemas.openxmlformats.org/officeDocument/2006/relationships/image" Target="../media/image25.e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hydrodictyon.eeb.uconn.edu/people/plewis/downloads/wh2019/lewis-bayesian-part1.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themeOverride" Target="../theme/themeOverride5.xml"/><Relationship Id="rId4" Type="http://schemas.openxmlformats.org/officeDocument/2006/relationships/image" Target="../media/image28.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volution.berkeley.edu/evolibrary/teach/index.php" TargetMode="External"/><Relationship Id="rId1" Type="http://schemas.openxmlformats.org/officeDocument/2006/relationships/slideLayout" Target="../slideLayouts/slideLayout48.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hyperlink" Target="http://mrbayes.sourceforge.net/mb3.2_manual.pdf" TargetMode="External"/><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tree.bio.ed.ac.uk/software/tracer/" TargetMode="Externa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1008185" y="284588"/>
            <a:ext cx="10363200" cy="1143000"/>
          </a:xfrm>
        </p:spPr>
        <p:txBody>
          <a:bodyPr/>
          <a:lstStyle/>
          <a:p>
            <a:r>
              <a:rPr lang="en-US" sz="4800" dirty="0">
                <a:latin typeface="Calibri Light" panose="020F0302020204030204" pitchFamily="34" charset="0"/>
                <a:cs typeface="Calibri Light" panose="020F0302020204030204" pitchFamily="34" charset="0"/>
              </a:rPr>
              <a:t>MCB 3421 – class 17</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1863970"/>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Phylogenies </a:t>
            </a:r>
          </a:p>
          <a:p>
            <a:pPr marL="0" indent="0" algn="ctr">
              <a:buNone/>
            </a:pPr>
            <a:r>
              <a:rPr lang="en-US" dirty="0">
                <a:latin typeface="Calibri" panose="020F0502020204030204" pitchFamily="34" charset="0"/>
                <a:cs typeface="Calibri" panose="020F0502020204030204" pitchFamily="34" charset="0"/>
              </a:rPr>
              <a:t>and</a:t>
            </a:r>
          </a:p>
          <a:p>
            <a:pPr marL="0" indent="0" algn="ctr">
              <a:buNone/>
            </a:pPr>
            <a:r>
              <a:rPr lang="en-US" dirty="0">
                <a:latin typeface="Calibri" panose="020F0502020204030204" pitchFamily="34" charset="0"/>
                <a:cs typeface="Calibri" panose="020F0502020204030204" pitchFamily="34" charset="0"/>
              </a:rPr>
              <a:t>Phylogenetic reconstruction</a:t>
            </a:r>
          </a:p>
          <a:p>
            <a:pPr marL="0" indent="0" algn="ctr">
              <a:buNone/>
            </a:pPr>
            <a:r>
              <a:rPr lang="en-US" dirty="0">
                <a:latin typeface="Calibri" panose="020F0502020204030204" pitchFamily="34" charset="0"/>
                <a:cs typeface="Calibri" panose="020F0502020204030204" pitchFamily="34" charset="0"/>
              </a:rPr>
              <a:t> - part 2 </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74F33230-C540-0D40-A9CC-41D0A3E00484}"/>
              </a:ext>
            </a:extLst>
          </p:cNvPr>
          <p:cNvPicPr>
            <a:picLocks noChangeAspect="1"/>
          </p:cNvPicPr>
          <p:nvPr/>
        </p:nvPicPr>
        <p:blipFill>
          <a:blip r:embed="rId2"/>
          <a:stretch>
            <a:fillRect/>
          </a:stretch>
        </p:blipFill>
        <p:spPr>
          <a:xfrm>
            <a:off x="1222617" y="665037"/>
            <a:ext cx="5184003" cy="6148469"/>
          </a:xfrm>
          <a:prstGeom prst="rect">
            <a:avLst/>
          </a:prstGeom>
        </p:spPr>
      </p:pic>
      <p:sp>
        <p:nvSpPr>
          <p:cNvPr id="5" name="TextBox 4">
            <a:extLst>
              <a:ext uri="{FF2B5EF4-FFF2-40B4-BE49-F238E27FC236}">
                <a16:creationId xmlns:a16="http://schemas.microsoft.com/office/drawing/2014/main" id="{2681FDB4-090F-E343-8B3C-02ACF3140EED}"/>
              </a:ext>
            </a:extLst>
          </p:cNvPr>
          <p:cNvSpPr txBox="1"/>
          <p:nvPr/>
        </p:nvSpPr>
        <p:spPr>
          <a:xfrm>
            <a:off x="88910" y="5672394"/>
            <a:ext cx="226741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From: </a:t>
            </a:r>
            <a:r>
              <a:rPr kumimoji="0" lang="en-US" sz="1000" b="0" i="0" u="none" strike="noStrike" kern="1200" cap="none" spc="0" normalizeH="0" baseline="0" noProof="0">
                <a:ln>
                  <a:noFill/>
                </a:ln>
                <a:solidFill>
                  <a:prstClr val="black"/>
                </a:solidFill>
                <a:effectLst/>
                <a:uLnTx/>
                <a:uFillTx/>
                <a:latin typeface="Arial" charset="0"/>
                <a:ea typeface="ＭＳ Ｐゴシック" charset="0"/>
              </a:rPr>
              <a:t>https://</a:t>
            </a:r>
            <a:r>
              <a:rPr kumimoji="0" lang="en-US" sz="1000" b="0" i="0" u="none" strike="noStrike" kern="1200" cap="none" spc="0" normalizeH="0" baseline="0" noProof="0" err="1">
                <a:ln>
                  <a:noFill/>
                </a:ln>
                <a:solidFill>
                  <a:prstClr val="black"/>
                </a:solidFill>
                <a:effectLst/>
                <a:uLnTx/>
                <a:uFillTx/>
                <a:latin typeface="Arial" charset="0"/>
                <a:ea typeface="ＭＳ Ｐゴシック" charset="0"/>
              </a:rPr>
              <a:t>figshare.com</a:t>
            </a:r>
            <a:r>
              <a:rPr kumimoji="0" lang="en-US" sz="1000" b="0" i="0" u="none" strike="noStrike" kern="1200" cap="none" spc="0" normalizeH="0" baseline="0" noProof="0">
                <a:ln>
                  <a:noFill/>
                </a:ln>
                <a:solidFill>
                  <a:prstClr val="black"/>
                </a:solidFill>
                <a:effectLst/>
                <a:uLnTx/>
                <a:uFillTx/>
                <a:latin typeface="Arial" charset="0"/>
                <a:ea typeface="ＭＳ Ｐゴシック" charset="0"/>
              </a:rPr>
              <a:t>/articles/figure/Distribution_of_glutathione_mapped_onto_a_universal_tree_of_life_based_on_16S_rRNA_sequences/29286</a:t>
            </a:r>
          </a:p>
        </p:txBody>
      </p:sp>
      <p:sp>
        <p:nvSpPr>
          <p:cNvPr id="8" name="Donut 7">
            <a:extLst>
              <a:ext uri="{FF2B5EF4-FFF2-40B4-BE49-F238E27FC236}">
                <a16:creationId xmlns:a16="http://schemas.microsoft.com/office/drawing/2014/main" id="{95561D4F-453B-9846-B6B5-05DCA10A5CB1}"/>
              </a:ext>
            </a:extLst>
          </p:cNvPr>
          <p:cNvSpPr/>
          <p:nvPr/>
        </p:nvSpPr>
        <p:spPr>
          <a:xfrm rot="18226352">
            <a:off x="3628178" y="470368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126191-D839-3843-B880-430C0FFF2582}"/>
              </a:ext>
            </a:extLst>
          </p:cNvPr>
          <p:cNvSpPr txBox="1"/>
          <p:nvPr/>
        </p:nvSpPr>
        <p:spPr>
          <a:xfrm>
            <a:off x="5597015" y="4544044"/>
            <a:ext cx="279613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Protists without obvious mitochondria</a:t>
            </a:r>
          </a:p>
        </p:txBody>
      </p:sp>
      <p:cxnSp>
        <p:nvCxnSpPr>
          <p:cNvPr id="9" name="Straight Connector 8">
            <a:extLst>
              <a:ext uri="{FF2B5EF4-FFF2-40B4-BE49-F238E27FC236}">
                <a16:creationId xmlns:a16="http://schemas.microsoft.com/office/drawing/2014/main" id="{9A058D19-F0F6-BA40-96CC-8780381A3627}"/>
              </a:ext>
            </a:extLst>
          </p:cNvPr>
          <p:cNvCxnSpPr>
            <a:cxnSpLocks/>
            <a:endCxn id="6" idx="1"/>
          </p:cNvCxnSpPr>
          <p:nvPr/>
        </p:nvCxnSpPr>
        <p:spPr>
          <a:xfrm flipV="1">
            <a:off x="4311807" y="4867210"/>
            <a:ext cx="1285208" cy="36774"/>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Donut 13">
            <a:extLst>
              <a:ext uri="{FF2B5EF4-FFF2-40B4-BE49-F238E27FC236}">
                <a16:creationId xmlns:a16="http://schemas.microsoft.com/office/drawing/2014/main" id="{13E05D80-DA5F-CA4F-8DC1-3973B5EA4E71}"/>
              </a:ext>
            </a:extLst>
          </p:cNvPr>
          <p:cNvSpPr/>
          <p:nvPr/>
        </p:nvSpPr>
        <p:spPr>
          <a:xfrm rot="15408342">
            <a:off x="4127910" y="5449865"/>
            <a:ext cx="272129" cy="337879"/>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CB65FE9-B298-514B-A75B-6BF43BAD7498}"/>
              </a:ext>
            </a:extLst>
          </p:cNvPr>
          <p:cNvCxnSpPr>
            <a:cxnSpLocks/>
            <a:endCxn id="13" idx="1"/>
          </p:cNvCxnSpPr>
          <p:nvPr/>
        </p:nvCxnSpPr>
        <p:spPr>
          <a:xfrm>
            <a:off x="4389865" y="5680852"/>
            <a:ext cx="1205681" cy="577123"/>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2FFB6BB-A7FD-5F45-AA40-B0984255C01D}"/>
              </a:ext>
            </a:extLst>
          </p:cNvPr>
          <p:cNvSpPr txBox="1"/>
          <p:nvPr/>
        </p:nvSpPr>
        <p:spPr>
          <a:xfrm>
            <a:off x="5595546" y="5934809"/>
            <a:ext cx="360868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Fungi that became parasites and </a:t>
            </a:r>
            <a:b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that lost their mitochondria</a:t>
            </a:r>
          </a:p>
        </p:txBody>
      </p:sp>
      <p:sp>
        <p:nvSpPr>
          <p:cNvPr id="2" name="Title 1">
            <a:extLst>
              <a:ext uri="{FF2B5EF4-FFF2-40B4-BE49-F238E27FC236}">
                <a16:creationId xmlns:a16="http://schemas.microsoft.com/office/drawing/2014/main" id="{006BBA2D-7FCC-EC4A-B417-6A495B5332C5}"/>
              </a:ext>
            </a:extLst>
          </p:cNvPr>
          <p:cNvSpPr>
            <a:spLocks noGrp="1"/>
          </p:cNvSpPr>
          <p:nvPr>
            <p:ph type="title"/>
          </p:nvPr>
        </p:nvSpPr>
        <p:spPr>
          <a:xfrm>
            <a:off x="158578" y="-153859"/>
            <a:ext cx="10515600" cy="1325563"/>
          </a:xfrm>
        </p:spPr>
        <p:txBody>
          <a:bodyPr/>
          <a:lstStyle/>
          <a:p>
            <a:r>
              <a:rPr lang="en-US"/>
              <a:t>Example:</a:t>
            </a:r>
          </a:p>
        </p:txBody>
      </p:sp>
      <p:pic>
        <p:nvPicPr>
          <p:cNvPr id="6150" name="Picture 6" descr="Figure 3">
            <a:extLst>
              <a:ext uri="{FF2B5EF4-FFF2-40B4-BE49-F238E27FC236}">
                <a16:creationId xmlns:a16="http://schemas.microsoft.com/office/drawing/2014/main" id="{6CDC714A-DB71-C94C-88DC-0642B297A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808" y="1015044"/>
            <a:ext cx="5667871" cy="28339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61EECF3-D605-7143-B3C0-2C4389F18907}"/>
              </a:ext>
            </a:extLst>
          </p:cNvPr>
          <p:cNvSpPr txBox="1"/>
          <p:nvPr/>
        </p:nvSpPr>
        <p:spPr>
          <a:xfrm>
            <a:off x="6645579" y="434204"/>
            <a:ext cx="527099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More recent protein based phylogeny</a:t>
            </a:r>
          </a:p>
        </p:txBody>
      </p:sp>
      <p:sp>
        <p:nvSpPr>
          <p:cNvPr id="20" name="TextBox 19">
            <a:extLst>
              <a:ext uri="{FF2B5EF4-FFF2-40B4-BE49-F238E27FC236}">
                <a16:creationId xmlns:a16="http://schemas.microsoft.com/office/drawing/2014/main" id="{CF394636-9114-D448-A9DE-7FA1A5918C95}"/>
              </a:ext>
            </a:extLst>
          </p:cNvPr>
          <p:cNvSpPr txBox="1"/>
          <p:nvPr/>
        </p:nvSpPr>
        <p:spPr>
          <a:xfrm>
            <a:off x="138465" y="3500341"/>
            <a:ext cx="1656223"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traditional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SSU rRNA</a:t>
            </a:r>
          </a:p>
        </p:txBody>
      </p:sp>
      <p:cxnSp>
        <p:nvCxnSpPr>
          <p:cNvPr id="24" name="Straight Connector 23">
            <a:extLst>
              <a:ext uri="{FF2B5EF4-FFF2-40B4-BE49-F238E27FC236}">
                <a16:creationId xmlns:a16="http://schemas.microsoft.com/office/drawing/2014/main" id="{2506A6DB-3775-7045-B0CF-0D5072DC38F9}"/>
              </a:ext>
            </a:extLst>
          </p:cNvPr>
          <p:cNvCxnSpPr>
            <a:cxnSpLocks/>
          </p:cNvCxnSpPr>
          <p:nvPr/>
        </p:nvCxnSpPr>
        <p:spPr>
          <a:xfrm flipV="1">
            <a:off x="6727486" y="3858322"/>
            <a:ext cx="29795" cy="709189"/>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45DDAD32-9F4C-DC47-8498-725FF3E63241}"/>
              </a:ext>
            </a:extLst>
          </p:cNvPr>
          <p:cNvCxnSpPr>
            <a:cxnSpLocks/>
          </p:cNvCxnSpPr>
          <p:nvPr/>
        </p:nvCxnSpPr>
        <p:spPr>
          <a:xfrm flipV="1">
            <a:off x="8132956" y="3327408"/>
            <a:ext cx="2203235" cy="1415868"/>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4AEA0648-B858-8143-A731-2BFAE52FC3D8}"/>
              </a:ext>
            </a:extLst>
          </p:cNvPr>
          <p:cNvCxnSpPr>
            <a:cxnSpLocks/>
          </p:cNvCxnSpPr>
          <p:nvPr/>
        </p:nvCxnSpPr>
        <p:spPr>
          <a:xfrm flipV="1">
            <a:off x="6914260" y="3858322"/>
            <a:ext cx="0" cy="2111092"/>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13121614-135E-2D40-8D1E-4E00C4B128D1}"/>
              </a:ext>
            </a:extLst>
          </p:cNvPr>
          <p:cNvCxnSpPr>
            <a:cxnSpLocks/>
          </p:cNvCxnSpPr>
          <p:nvPr/>
        </p:nvCxnSpPr>
        <p:spPr>
          <a:xfrm flipV="1">
            <a:off x="8958146" y="3666436"/>
            <a:ext cx="1851103" cy="559352"/>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7740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4959006" y="3297859"/>
            <a:ext cx="14636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Verdana" charset="0"/>
                <a:ea typeface="ＭＳ Ｐゴシック" charset="0"/>
                <a:cs typeface="Verdana" charset="0"/>
              </a:rPr>
              <a:t>ProtPars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Verdana" charset="0"/>
            </a:endParaRPr>
          </a:p>
        </p:txBody>
      </p:sp>
      <p:graphicFrame>
        <p:nvGraphicFramePr>
          <p:cNvPr id="5" name="Chart 4"/>
          <p:cNvGraphicFramePr/>
          <p:nvPr/>
        </p:nvGraphicFramePr>
        <p:xfrm>
          <a:off x="2624166" y="3079372"/>
          <a:ext cx="6630276" cy="4169103"/>
        </p:xfrm>
        <a:graphic>
          <a:graphicData uri="http://schemas.openxmlformats.org/drawingml/2006/chart">
            <c:chart xmlns:c="http://schemas.openxmlformats.org/drawingml/2006/chart" xmlns:r="http://schemas.openxmlformats.org/officeDocument/2006/relationships" r:id="rId3"/>
          </a:graphicData>
        </a:graphic>
      </p:graphicFrame>
      <p:pic>
        <p:nvPicPr>
          <p:cNvPr id="7475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9296" y="514060"/>
            <a:ext cx="2185001" cy="247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DA1CFA-84DB-B24E-80F9-F1F5491E56F1}"/>
              </a:ext>
            </a:extLst>
          </p:cNvPr>
          <p:cNvSpPr txBox="1"/>
          <p:nvPr/>
        </p:nvSpPr>
        <p:spPr>
          <a:xfrm>
            <a:off x="2661231" y="2894705"/>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7" name="TextBox 6">
            <a:extLst>
              <a:ext uri="{FF2B5EF4-FFF2-40B4-BE49-F238E27FC236}">
                <a16:creationId xmlns:a16="http://schemas.microsoft.com/office/drawing/2014/main" id="{39ACF6C5-D0E6-314A-9D4E-8B7D8439E84E}"/>
              </a:ext>
            </a:extLst>
          </p:cNvPr>
          <p:cNvSpPr txBox="1"/>
          <p:nvPr/>
        </p:nvSpPr>
        <p:spPr>
          <a:xfrm>
            <a:off x="7844950" y="2996572"/>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4" name="Straight Connector 3">
            <a:extLst>
              <a:ext uri="{FF2B5EF4-FFF2-40B4-BE49-F238E27FC236}">
                <a16:creationId xmlns:a16="http://schemas.microsoft.com/office/drawing/2014/main" id="{89063612-FC2F-6948-9A64-F1619ED82346}"/>
              </a:ext>
            </a:extLst>
          </p:cNvPr>
          <p:cNvCxnSpPr>
            <a:cxnSpLocks/>
          </p:cNvCxnSpPr>
          <p:nvPr/>
        </p:nvCxnSpPr>
        <p:spPr bwMode="auto">
          <a:xfrm>
            <a:off x="7739270" y="1086678"/>
            <a:ext cx="642730"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0A981F4A-424B-1D4A-B7D0-437293BBF01D}"/>
              </a:ext>
            </a:extLst>
          </p:cNvPr>
          <p:cNvCxnSpPr>
            <a:cxnSpLocks/>
          </p:cNvCxnSpPr>
          <p:nvPr/>
        </p:nvCxnSpPr>
        <p:spPr bwMode="auto">
          <a:xfrm flipH="1">
            <a:off x="8382001" y="1086678"/>
            <a:ext cx="722243"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CC662675-391B-224C-9635-1866DBF32EFB}"/>
              </a:ext>
            </a:extLst>
          </p:cNvPr>
          <p:cNvCxnSpPr>
            <a:cxnSpLocks/>
          </p:cNvCxnSpPr>
          <p:nvPr/>
        </p:nvCxnSpPr>
        <p:spPr bwMode="auto">
          <a:xfrm flipH="1">
            <a:off x="8382000" y="2249556"/>
            <a:ext cx="1" cy="29957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69E15045-85BE-EE42-8A0F-A9ABA0DD026D}"/>
              </a:ext>
            </a:extLst>
          </p:cNvPr>
          <p:cNvCxnSpPr>
            <a:cxnSpLocks/>
          </p:cNvCxnSpPr>
          <p:nvPr/>
        </p:nvCxnSpPr>
        <p:spPr bwMode="auto">
          <a:xfrm>
            <a:off x="8382000" y="2549128"/>
            <a:ext cx="231913" cy="2394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427F56E-9731-9048-A3BF-09492DDE49D0}"/>
              </a:ext>
            </a:extLst>
          </p:cNvPr>
          <p:cNvCxnSpPr>
            <a:cxnSpLocks/>
          </p:cNvCxnSpPr>
          <p:nvPr/>
        </p:nvCxnSpPr>
        <p:spPr bwMode="auto">
          <a:xfrm flipH="1">
            <a:off x="8123582" y="2549128"/>
            <a:ext cx="258418" cy="23222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9CC91EE3-EA72-F145-9D7E-6D4F104B9A3F}"/>
              </a:ext>
            </a:extLst>
          </p:cNvPr>
          <p:cNvSpPr txBox="1"/>
          <p:nvPr/>
        </p:nvSpPr>
        <p:spPr>
          <a:xfrm>
            <a:off x="7527234" y="791232"/>
            <a:ext cx="3177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29" name="TextBox 28">
            <a:extLst>
              <a:ext uri="{FF2B5EF4-FFF2-40B4-BE49-F238E27FC236}">
                <a16:creationId xmlns:a16="http://schemas.microsoft.com/office/drawing/2014/main" id="{B9CD201E-802E-1248-A40E-B33414EAC2BF}"/>
              </a:ext>
            </a:extLst>
          </p:cNvPr>
          <p:cNvSpPr txBox="1"/>
          <p:nvPr/>
        </p:nvSpPr>
        <p:spPr>
          <a:xfrm>
            <a:off x="8979397" y="787881"/>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30" name="TextBox 29">
            <a:extLst>
              <a:ext uri="{FF2B5EF4-FFF2-40B4-BE49-F238E27FC236}">
                <a16:creationId xmlns:a16="http://schemas.microsoft.com/office/drawing/2014/main" id="{68E1ECFF-59B0-B447-9AFF-19690F0FA532}"/>
              </a:ext>
            </a:extLst>
          </p:cNvPr>
          <p:cNvSpPr txBox="1"/>
          <p:nvPr/>
        </p:nvSpPr>
        <p:spPr>
          <a:xfrm>
            <a:off x="7817945" y="2694874"/>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31" name="TextBox 30">
            <a:extLst>
              <a:ext uri="{FF2B5EF4-FFF2-40B4-BE49-F238E27FC236}">
                <a16:creationId xmlns:a16="http://schemas.microsoft.com/office/drawing/2014/main" id="{8F60AE57-2968-7C48-BA6E-DD8D8DC36ABA}"/>
              </a:ext>
            </a:extLst>
          </p:cNvPr>
          <p:cNvSpPr txBox="1"/>
          <p:nvPr/>
        </p:nvSpPr>
        <p:spPr>
          <a:xfrm>
            <a:off x="8580781" y="2673314"/>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26" name="TextBox 25">
            <a:extLst>
              <a:ext uri="{FF2B5EF4-FFF2-40B4-BE49-F238E27FC236}">
                <a16:creationId xmlns:a16="http://schemas.microsoft.com/office/drawing/2014/main" id="{D2F53A66-D38E-1042-B7B9-E1934253077E}"/>
              </a:ext>
            </a:extLst>
          </p:cNvPr>
          <p:cNvSpPr txBox="1"/>
          <p:nvPr/>
        </p:nvSpPr>
        <p:spPr>
          <a:xfrm>
            <a:off x="7212724" y="6148319"/>
            <a:ext cx="2776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X</a:t>
            </a:r>
          </a:p>
        </p:txBody>
      </p:sp>
      <p:sp>
        <p:nvSpPr>
          <p:cNvPr id="74753" name="Title 1"/>
          <p:cNvSpPr>
            <a:spLocks noGrp="1"/>
          </p:cNvSpPr>
          <p:nvPr>
            <p:ph type="title"/>
          </p:nvPr>
        </p:nvSpPr>
        <p:spPr>
          <a:xfrm>
            <a:off x="5391298" y="221959"/>
            <a:ext cx="1329644" cy="292100"/>
          </a:xfrm>
        </p:spPr>
        <p:txBody>
          <a:bodyPr>
            <a:normAutofit fontScale="90000"/>
          </a:bodyPr>
          <a:lstStyle/>
          <a:p>
            <a:r>
              <a:rPr lang="en-US">
                <a:latin typeface="Times New Roman" charset="0"/>
                <a:ea typeface="ＭＳ Ｐゴシック" charset="0"/>
                <a:cs typeface="ＭＳ Ｐゴシック" charset="0"/>
              </a:rPr>
              <a:t>LBA</a:t>
            </a:r>
          </a:p>
        </p:txBody>
      </p:sp>
    </p:spTree>
    <p:extLst>
      <p:ext uri="{BB962C8B-B14F-4D97-AF65-F5344CB8AC3E}">
        <p14:creationId xmlns:p14="http://schemas.microsoft.com/office/powerpoint/2010/main" val="279365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1FCC-B8E4-054C-3E34-3F4AFDB984AA}"/>
              </a:ext>
            </a:extLst>
          </p:cNvPr>
          <p:cNvSpPr>
            <a:spLocks noGrp="1"/>
          </p:cNvSpPr>
          <p:nvPr>
            <p:ph type="title"/>
          </p:nvPr>
        </p:nvSpPr>
        <p:spPr>
          <a:xfrm>
            <a:off x="266700" y="377825"/>
            <a:ext cx="4737100" cy="1325563"/>
          </a:xfrm>
        </p:spPr>
        <p:txBody>
          <a:bodyPr>
            <a:noAutofit/>
          </a:bodyPr>
          <a:lstStyle/>
          <a:p>
            <a:r>
              <a:rPr lang="en-US" sz="3200"/>
              <a:t>Example for a tree that likely reflects long branch attraction:</a:t>
            </a:r>
          </a:p>
        </p:txBody>
      </p:sp>
      <p:pic>
        <p:nvPicPr>
          <p:cNvPr id="3" name="Picture 2">
            <a:extLst>
              <a:ext uri="{FF2B5EF4-FFF2-40B4-BE49-F238E27FC236}">
                <a16:creationId xmlns:a16="http://schemas.microsoft.com/office/drawing/2014/main" id="{F64EA3CE-9086-F093-810F-F6A9C88BC90C}"/>
              </a:ext>
            </a:extLst>
          </p:cNvPr>
          <p:cNvPicPr>
            <a:picLocks noChangeAspect="1"/>
          </p:cNvPicPr>
          <p:nvPr/>
        </p:nvPicPr>
        <p:blipFill>
          <a:blip r:embed="rId2"/>
          <a:stretch>
            <a:fillRect/>
          </a:stretch>
        </p:blipFill>
        <p:spPr>
          <a:xfrm>
            <a:off x="4064000" y="489114"/>
            <a:ext cx="7772400" cy="6368886"/>
          </a:xfrm>
          <a:prstGeom prst="rect">
            <a:avLst/>
          </a:prstGeom>
        </p:spPr>
      </p:pic>
      <p:sp>
        <p:nvSpPr>
          <p:cNvPr id="5" name="TextBox 4">
            <a:extLst>
              <a:ext uri="{FF2B5EF4-FFF2-40B4-BE49-F238E27FC236}">
                <a16:creationId xmlns:a16="http://schemas.microsoft.com/office/drawing/2014/main" id="{02FBB52A-C750-0F5A-0A15-FC41BD9D9E83}"/>
              </a:ext>
            </a:extLst>
          </p:cNvPr>
          <p:cNvSpPr txBox="1"/>
          <p:nvPr/>
        </p:nvSpPr>
        <p:spPr>
          <a:xfrm>
            <a:off x="266700" y="2070100"/>
            <a:ext cx="37973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SSU rRNA phylogeny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Microsporidia and Diplomonads are parasites, and experienced many changes in their ribosomal RNA (long branches.  More recent analysis of proteins from Microsporidia revealed them as derived from fungi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en.wikipedia.org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/wiki/Microsporidia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0F8165B-7510-D8E6-D915-30BC16E7801B}"/>
              </a:ext>
            </a:extLst>
          </p:cNvPr>
          <p:cNvSpPr txBox="1"/>
          <p:nvPr/>
        </p:nvSpPr>
        <p:spPr>
          <a:xfrm>
            <a:off x="184150" y="5248879"/>
            <a:ext cx="3962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is the long branch attracting the microsporidia?   </a:t>
            </a:r>
          </a:p>
        </p:txBody>
      </p:sp>
    </p:spTree>
    <p:extLst>
      <p:ext uri="{BB962C8B-B14F-4D97-AF65-F5344CB8AC3E}">
        <p14:creationId xmlns:p14="http://schemas.microsoft.com/office/powerpoint/2010/main" val="176594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1359-9EC0-B24E-AE70-D1C806F6C42C}"/>
              </a:ext>
            </a:extLst>
          </p:cNvPr>
          <p:cNvSpPr>
            <a:spLocks noGrp="1"/>
          </p:cNvSpPr>
          <p:nvPr>
            <p:ph type="title"/>
          </p:nvPr>
        </p:nvSpPr>
        <p:spPr>
          <a:xfrm>
            <a:off x="2152650" y="3013177"/>
            <a:ext cx="7886700" cy="994172"/>
          </a:xfrm>
        </p:spPr>
        <p:txBody>
          <a:bodyPr/>
          <a:lstStyle/>
          <a:p>
            <a:pPr algn="ctr"/>
            <a:r>
              <a:rPr lang="en-US"/>
              <a:t>Maximum Likelihood </a:t>
            </a:r>
          </a:p>
        </p:txBody>
      </p:sp>
      <p:sp>
        <p:nvSpPr>
          <p:cNvPr id="3" name="Content Placeholder 2">
            <a:extLst>
              <a:ext uri="{FF2B5EF4-FFF2-40B4-BE49-F238E27FC236}">
                <a16:creationId xmlns:a16="http://schemas.microsoft.com/office/drawing/2014/main" id="{6F571CC8-D18A-1A46-9EFF-988BCA9662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0687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2305-1A24-0940-8CCE-1CBAA4D15C43}"/>
              </a:ext>
            </a:extLst>
          </p:cNvPr>
          <p:cNvSpPr>
            <a:spLocks noGrp="1"/>
          </p:cNvSpPr>
          <p:nvPr>
            <p:ph type="title"/>
          </p:nvPr>
        </p:nvSpPr>
        <p:spPr/>
        <p:txBody>
          <a:bodyPr/>
          <a:lstStyle/>
          <a:p>
            <a:r>
              <a:rPr lang="en-US"/>
              <a:t>Estimating Models and Model Parameters.  </a:t>
            </a:r>
          </a:p>
        </p:txBody>
      </p:sp>
      <p:sp>
        <p:nvSpPr>
          <p:cNvPr id="3" name="Content Placeholder 2">
            <a:extLst>
              <a:ext uri="{FF2B5EF4-FFF2-40B4-BE49-F238E27FC236}">
                <a16:creationId xmlns:a16="http://schemas.microsoft.com/office/drawing/2014/main" id="{4F400DDD-C9D8-6347-A0D5-8FE059BFD469}"/>
              </a:ext>
            </a:extLst>
          </p:cNvPr>
          <p:cNvSpPr>
            <a:spLocks noGrp="1"/>
          </p:cNvSpPr>
          <p:nvPr>
            <p:ph idx="1"/>
          </p:nvPr>
        </p:nvSpPr>
        <p:spPr/>
        <p:txBody>
          <a:bodyPr>
            <a:normAutofit fontScale="92500"/>
          </a:bodyPr>
          <a:lstStyle/>
          <a:p>
            <a:r>
              <a:rPr lang="en-US"/>
              <a:t>Likelihood:  Probability of a dataset given a model and a set of parameter.  </a:t>
            </a:r>
          </a:p>
          <a:p>
            <a:endParaRPr lang="en-US"/>
          </a:p>
          <a:p>
            <a:r>
              <a:rPr lang="en-US"/>
              <a:t>Maximum likelihood: maximum probability of drawing the sample actually obtained using the model parameters as variable. (This usually is a tiny number, thus usually one uses the negative logarithm). </a:t>
            </a:r>
          </a:p>
          <a:p>
            <a:endParaRPr lang="en-US"/>
          </a:p>
          <a:p>
            <a:r>
              <a:rPr lang="en-US"/>
              <a:t>This works great for finding the best fitting parameters, </a:t>
            </a:r>
            <a:br>
              <a:rPr lang="en-US"/>
            </a:br>
            <a:r>
              <a:rPr lang="en-US"/>
              <a:t>AND </a:t>
            </a:r>
            <a:br>
              <a:rPr lang="en-US"/>
            </a:br>
            <a:r>
              <a:rPr lang="en-US"/>
              <a:t>Maximum Likelihood Estimation (MLE) can be used to test if assuming a more complicated model is justified by the data </a:t>
            </a:r>
          </a:p>
        </p:txBody>
      </p:sp>
    </p:spTree>
    <p:extLst>
      <p:ext uri="{BB962C8B-B14F-4D97-AF65-F5344CB8AC3E}">
        <p14:creationId xmlns:p14="http://schemas.microsoft.com/office/powerpoint/2010/main" val="2531596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3A8D-5E6B-284B-BE03-B570B77DBBF1}"/>
              </a:ext>
            </a:extLst>
          </p:cNvPr>
          <p:cNvSpPr>
            <a:spLocks noGrp="1"/>
          </p:cNvSpPr>
          <p:nvPr>
            <p:ph type="title"/>
          </p:nvPr>
        </p:nvSpPr>
        <p:spPr>
          <a:xfrm>
            <a:off x="1144428" y="478930"/>
            <a:ext cx="9377198" cy="409893"/>
          </a:xfrm>
        </p:spPr>
        <p:txBody>
          <a:bodyPr>
            <a:normAutofit fontScale="90000"/>
          </a:bodyPr>
          <a:lstStyle/>
          <a:p>
            <a:r>
              <a:rPr lang="en-US" dirty="0"/>
              <a:t>Example: Regression using Polynomials</a:t>
            </a:r>
          </a:p>
        </p:txBody>
      </p:sp>
      <p:graphicFrame>
        <p:nvGraphicFramePr>
          <p:cNvPr id="4" name="Chart 3">
            <a:extLst>
              <a:ext uri="{FF2B5EF4-FFF2-40B4-BE49-F238E27FC236}">
                <a16:creationId xmlns:a16="http://schemas.microsoft.com/office/drawing/2014/main" id="{D43019FB-F109-C64B-9841-592B58989238}"/>
              </a:ext>
            </a:extLst>
          </p:cNvPr>
          <p:cNvGraphicFramePr>
            <a:graphicFrameLocks/>
          </p:cNvGraphicFramePr>
          <p:nvPr/>
        </p:nvGraphicFramePr>
        <p:xfrm>
          <a:off x="1806633" y="1677094"/>
          <a:ext cx="3145438" cy="188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09E1E5A-F7CC-BE4B-94E5-C1504FBCBC0D}"/>
              </a:ext>
            </a:extLst>
          </p:cNvPr>
          <p:cNvGraphicFramePr>
            <a:graphicFrameLocks/>
          </p:cNvGraphicFramePr>
          <p:nvPr/>
        </p:nvGraphicFramePr>
        <p:xfrm>
          <a:off x="5187784" y="1675780"/>
          <a:ext cx="3205009" cy="1972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0658EAC5-D6C2-6A4A-9EB1-57D1F007153D}"/>
              </a:ext>
            </a:extLst>
          </p:cNvPr>
          <p:cNvGraphicFramePr>
            <a:graphicFrameLocks/>
          </p:cNvGraphicFramePr>
          <p:nvPr/>
        </p:nvGraphicFramePr>
        <p:xfrm>
          <a:off x="1806634" y="3990609"/>
          <a:ext cx="2410691" cy="1740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099242D-9552-A44C-967C-EE60A96FD12B}"/>
              </a:ext>
            </a:extLst>
          </p:cNvPr>
          <p:cNvGraphicFramePr>
            <a:graphicFrameLocks/>
          </p:cNvGraphicFramePr>
          <p:nvPr/>
        </p:nvGraphicFramePr>
        <p:xfrm>
          <a:off x="4419838" y="4007640"/>
          <a:ext cx="2826379" cy="1740249"/>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8B6F2209-CA25-CA4B-9D68-93BE734985A1}"/>
              </a:ext>
            </a:extLst>
          </p:cNvPr>
          <p:cNvSpPr txBox="1"/>
          <p:nvPr/>
        </p:nvSpPr>
        <p:spPr>
          <a:xfrm>
            <a:off x="8392791" y="1723525"/>
            <a:ext cx="2057400" cy="507831"/>
          </a:xfrm>
          <a:prstGeom prst="rect">
            <a:avLst/>
          </a:prstGeom>
          <a:noFill/>
        </p:spPr>
        <p:txBody>
          <a:bodyPr wrap="square" rtlCol="0">
            <a:spAutoFit/>
          </a:bodyPr>
          <a:lstStyle/>
          <a:p>
            <a:pPr defTabSz="685800" fontAlgn="auto">
              <a:spcBef>
                <a:spcPts val="0"/>
              </a:spcBef>
              <a:spcAft>
                <a:spcPts val="0"/>
              </a:spcAft>
            </a:pPr>
            <a:r>
              <a:rPr lang="en-US" sz="1350">
                <a:solidFill>
                  <a:prstClr val="black"/>
                </a:solidFill>
                <a:latin typeface="Calibri" panose="020F0502020204030204"/>
                <a:ea typeface="+mn-ea"/>
                <a:cs typeface="+mn-cs"/>
              </a:rPr>
              <a:t>When has one added too many parameters?  </a:t>
            </a:r>
          </a:p>
        </p:txBody>
      </p:sp>
      <p:sp>
        <p:nvSpPr>
          <p:cNvPr id="12" name="TextBox 11">
            <a:extLst>
              <a:ext uri="{FF2B5EF4-FFF2-40B4-BE49-F238E27FC236}">
                <a16:creationId xmlns:a16="http://schemas.microsoft.com/office/drawing/2014/main" id="{468B2652-EB87-844E-8B6A-F365CBE02054}"/>
              </a:ext>
            </a:extLst>
          </p:cNvPr>
          <p:cNvSpPr txBox="1"/>
          <p:nvPr/>
        </p:nvSpPr>
        <p:spPr>
          <a:xfrm>
            <a:off x="8392792" y="2588515"/>
            <a:ext cx="2098651" cy="1338828"/>
          </a:xfrm>
          <a:prstGeom prst="rect">
            <a:avLst/>
          </a:prstGeom>
          <a:noFill/>
        </p:spPr>
        <p:txBody>
          <a:bodyPr wrap="square" rtlCol="0">
            <a:spAutoFit/>
          </a:bodyPr>
          <a:lstStyle/>
          <a:p>
            <a:pPr defTabSz="685800" fontAlgn="auto">
              <a:spcBef>
                <a:spcPts val="0"/>
              </a:spcBef>
              <a:spcAft>
                <a:spcPts val="0"/>
              </a:spcAft>
            </a:pPr>
            <a:r>
              <a:rPr lang="en-US" sz="1350">
                <a:solidFill>
                  <a:prstClr val="black"/>
                </a:solidFill>
                <a:latin typeface="Calibri" panose="020F0502020204030204"/>
                <a:ea typeface="+mn-ea"/>
                <a:cs typeface="+mn-cs"/>
              </a:rPr>
              <a:t>The fit undoubted increases with each parameter, but does this increase justify the additional parameter? </a:t>
            </a:r>
          </a:p>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04108E46-CB94-3446-8467-42E6A84C035C}"/>
              </a:ext>
            </a:extLst>
          </p:cNvPr>
          <p:cNvGraphicFramePr>
            <a:graphicFrameLocks/>
          </p:cNvGraphicFramePr>
          <p:nvPr/>
        </p:nvGraphicFramePr>
        <p:xfrm>
          <a:off x="7527867" y="3979084"/>
          <a:ext cx="3088180" cy="176880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15397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1188-4CB2-9D4C-AECC-E5955DCA9234}"/>
              </a:ext>
            </a:extLst>
          </p:cNvPr>
          <p:cNvSpPr>
            <a:spLocks noGrp="1"/>
          </p:cNvSpPr>
          <p:nvPr>
            <p:ph type="title"/>
          </p:nvPr>
        </p:nvSpPr>
        <p:spPr>
          <a:xfrm>
            <a:off x="720242" y="421324"/>
            <a:ext cx="7886700" cy="489302"/>
          </a:xfrm>
        </p:spPr>
        <p:txBody>
          <a:bodyPr>
            <a:normAutofit fontScale="90000"/>
          </a:bodyPr>
          <a:lstStyle/>
          <a:p>
            <a:r>
              <a:rPr lang="en-US" sz="3000"/>
              <a:t>One could use the maximum likelihood ratio test</a:t>
            </a:r>
          </a:p>
        </p:txBody>
      </p:sp>
      <p:sp>
        <p:nvSpPr>
          <p:cNvPr id="3" name="Content Placeholder 2">
            <a:extLst>
              <a:ext uri="{FF2B5EF4-FFF2-40B4-BE49-F238E27FC236}">
                <a16:creationId xmlns:a16="http://schemas.microsoft.com/office/drawing/2014/main" id="{44001B1D-93C0-F243-BC28-F7A3FDD45796}"/>
              </a:ext>
            </a:extLst>
          </p:cNvPr>
          <p:cNvSpPr>
            <a:spLocks noGrp="1"/>
          </p:cNvSpPr>
          <p:nvPr>
            <p:ph idx="1"/>
          </p:nvPr>
        </p:nvSpPr>
        <p:spPr>
          <a:xfrm>
            <a:off x="946841" y="1057881"/>
            <a:ext cx="10676237" cy="4559644"/>
          </a:xfrm>
        </p:spPr>
        <p:txBody>
          <a:bodyPr>
            <a:normAutofit fontScale="62500" lnSpcReduction="20000"/>
          </a:bodyPr>
          <a:lstStyle/>
          <a:p>
            <a:pPr>
              <a:lnSpc>
                <a:spcPct val="120000"/>
              </a:lnSpc>
            </a:pPr>
            <a:r>
              <a:rPr lang="en-US" dirty="0">
                <a:latin typeface="+mj-lt"/>
              </a:rPr>
              <a:t>Let L1 be the maximum value of the likelihood of the data without the additional assumption. In other words, L1 is the likelihood of the data with all the parameters unrestricted and maximum likelihood estimates substituted for these parameters. </a:t>
            </a:r>
          </a:p>
          <a:p>
            <a:pPr>
              <a:lnSpc>
                <a:spcPct val="120000"/>
              </a:lnSpc>
            </a:pPr>
            <a:r>
              <a:rPr lang="en-US" dirty="0">
                <a:latin typeface="+mj-lt"/>
              </a:rPr>
              <a:t>Let L0 be the maximum value of the likelihood when the parameters are restricted (and reduced in number) based on the assumption. Assume k parameters were lost (i.e., L0 has k less parameters than L1).</a:t>
            </a:r>
          </a:p>
          <a:p>
            <a:pPr>
              <a:lnSpc>
                <a:spcPct val="120000"/>
              </a:lnSpc>
            </a:pPr>
            <a:r>
              <a:rPr lang="en-US" dirty="0">
                <a:latin typeface="+mj-lt"/>
              </a:rPr>
              <a:t>Form the ratio </a:t>
            </a:r>
            <a:r>
              <a:rPr lang="en-US" dirty="0" err="1">
                <a:latin typeface="+mj-lt"/>
              </a:rPr>
              <a:t>λ</a:t>
            </a:r>
            <a:r>
              <a:rPr lang="en-US" dirty="0">
                <a:latin typeface="+mj-lt"/>
              </a:rPr>
              <a:t>=L0/L1. This ratio is always between 0 and 1 and the less likely the assumption is, the smaller </a:t>
            </a:r>
            <a:r>
              <a:rPr lang="en-US" dirty="0" err="1">
                <a:latin typeface="+mj-lt"/>
              </a:rPr>
              <a:t>λ</a:t>
            </a:r>
            <a:r>
              <a:rPr lang="en-US" dirty="0">
                <a:latin typeface="+mj-lt"/>
              </a:rPr>
              <a:t> will be. This can be quantified at a given confidence level as follows:</a:t>
            </a:r>
          </a:p>
          <a:p>
            <a:pPr>
              <a:lnSpc>
                <a:spcPct val="120000"/>
              </a:lnSpc>
            </a:pPr>
            <a:r>
              <a:rPr lang="en-US" dirty="0">
                <a:latin typeface="+mj-lt"/>
              </a:rPr>
              <a:t>Calculate χ2=−2 ln </a:t>
            </a:r>
            <a:r>
              <a:rPr lang="en-US" dirty="0" err="1">
                <a:latin typeface="+mj-lt"/>
              </a:rPr>
              <a:t>λ</a:t>
            </a:r>
            <a:r>
              <a:rPr lang="en-US" dirty="0">
                <a:latin typeface="+mj-lt"/>
              </a:rPr>
              <a:t>. The smaller </a:t>
            </a:r>
            <a:r>
              <a:rPr lang="en-US" dirty="0" err="1">
                <a:latin typeface="+mj-lt"/>
              </a:rPr>
              <a:t>λ</a:t>
            </a:r>
            <a:r>
              <a:rPr lang="en-US" dirty="0">
                <a:latin typeface="+mj-lt"/>
              </a:rPr>
              <a:t> is, the larger χ2 will be.</a:t>
            </a:r>
          </a:p>
          <a:p>
            <a:pPr>
              <a:lnSpc>
                <a:spcPct val="120000"/>
              </a:lnSpc>
            </a:pPr>
            <a:r>
              <a:rPr lang="en-US" dirty="0">
                <a:latin typeface="+mj-lt"/>
              </a:rPr>
              <a:t>We can tell when χ2 is significantly large by comparing it to the 100(1−α) percentile point of a Chi-Square distribution with degrees of freedom. χ2has an approximate Chi-Square distribution with k degrees of freedom and the approximation is usually good, even for small sample sizes.</a:t>
            </a:r>
          </a:p>
          <a:p>
            <a:pPr>
              <a:lnSpc>
                <a:spcPct val="120000"/>
              </a:lnSpc>
            </a:pPr>
            <a:r>
              <a:rPr lang="en-US" dirty="0">
                <a:latin typeface="+mj-lt"/>
              </a:rPr>
              <a:t>The likelihood ratio test computes χ2 and rejects the assumption if χ2 is larger than a Chi-Square percentile with k degrees of freedom, where the percentile corresponds to the confidence level chosen by the analyst.</a:t>
            </a:r>
          </a:p>
          <a:p>
            <a:pPr marL="0" indent="0">
              <a:buNone/>
            </a:pPr>
            <a:endParaRPr lang="en-US" dirty="0"/>
          </a:p>
        </p:txBody>
      </p:sp>
      <p:sp>
        <p:nvSpPr>
          <p:cNvPr id="4" name="TextBox 3">
            <a:extLst>
              <a:ext uri="{FF2B5EF4-FFF2-40B4-BE49-F238E27FC236}">
                <a16:creationId xmlns:a16="http://schemas.microsoft.com/office/drawing/2014/main" id="{A1DF3C20-AB41-D646-BA2A-3AE61C26D2F3}"/>
              </a:ext>
            </a:extLst>
          </p:cNvPr>
          <p:cNvSpPr txBox="1"/>
          <p:nvPr/>
        </p:nvSpPr>
        <p:spPr>
          <a:xfrm>
            <a:off x="760755" y="5708822"/>
            <a:ext cx="5524205"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From: https://</a:t>
            </a:r>
            <a:r>
              <a:rPr kumimoji="0" lang="en-US" sz="1350" b="0" i="0" u="none" strike="noStrike" kern="1200" cap="none" spc="0" normalizeH="0" baseline="0" noProof="0" err="1">
                <a:ln>
                  <a:noFill/>
                </a:ln>
                <a:solidFill>
                  <a:prstClr val="black"/>
                </a:solidFill>
                <a:effectLst/>
                <a:uLnTx/>
                <a:uFillTx/>
                <a:latin typeface="Calibri" panose="020F0502020204030204"/>
                <a:ea typeface="+mn-ea"/>
                <a:cs typeface="+mn-cs"/>
              </a:rPr>
              <a:t>www.itl.nist.gov</a:t>
            </a: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/div898/handbook/</a:t>
            </a:r>
            <a:r>
              <a:rPr kumimoji="0" lang="en-US" sz="1350" b="0" i="0" u="none" strike="noStrike" kern="1200" cap="none" spc="0" normalizeH="0" baseline="0" noProof="0" err="1">
                <a:ln>
                  <a:noFill/>
                </a:ln>
                <a:solidFill>
                  <a:prstClr val="black"/>
                </a:solidFill>
                <a:effectLst/>
                <a:uLnTx/>
                <a:uFillTx/>
                <a:latin typeface="Calibri" panose="020F0502020204030204"/>
                <a:ea typeface="+mn-ea"/>
                <a:cs typeface="+mn-cs"/>
              </a:rPr>
              <a:t>apr</a:t>
            </a: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/section2/apr233.htm </a:t>
            </a:r>
          </a:p>
        </p:txBody>
      </p:sp>
      <p:sp>
        <p:nvSpPr>
          <p:cNvPr id="5" name="TextBox 4">
            <a:extLst>
              <a:ext uri="{FF2B5EF4-FFF2-40B4-BE49-F238E27FC236}">
                <a16:creationId xmlns:a16="http://schemas.microsoft.com/office/drawing/2014/main" id="{4EBFB673-568A-0B42-AE18-E9AA5E7B2E94}"/>
              </a:ext>
            </a:extLst>
          </p:cNvPr>
          <p:cNvSpPr txBox="1"/>
          <p:nvPr/>
        </p:nvSpPr>
        <p:spPr>
          <a:xfrm>
            <a:off x="760755" y="6156159"/>
            <a:ext cx="7846187"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Alternatives to the MLRT are the use of the </a:t>
            </a: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hlinkClick r:id="rId2"/>
              </a:rPr>
              <a:t>Akaike information criterion</a:t>
            </a: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 or the </a:t>
            </a: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hlinkClick r:id="rId3"/>
              </a:rPr>
              <a:t>Bayesian information criterion</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85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CBBE-5D64-A649-A758-721F344D4D2C}"/>
              </a:ext>
            </a:extLst>
          </p:cNvPr>
          <p:cNvSpPr>
            <a:spLocks noGrp="1"/>
          </p:cNvSpPr>
          <p:nvPr>
            <p:ph type="title"/>
          </p:nvPr>
        </p:nvSpPr>
        <p:spPr>
          <a:xfrm>
            <a:off x="1834688" y="1265224"/>
            <a:ext cx="7886700" cy="567820"/>
          </a:xfrm>
        </p:spPr>
        <p:txBody>
          <a:bodyPr>
            <a:normAutofit fontScale="90000"/>
          </a:bodyPr>
          <a:lstStyle/>
          <a:p>
            <a:r>
              <a:rPr lang="en-US"/>
              <a:t>Aside:</a:t>
            </a:r>
          </a:p>
        </p:txBody>
      </p:sp>
      <p:sp>
        <p:nvSpPr>
          <p:cNvPr id="3" name="Content Placeholder 2">
            <a:extLst>
              <a:ext uri="{FF2B5EF4-FFF2-40B4-BE49-F238E27FC236}">
                <a16:creationId xmlns:a16="http://schemas.microsoft.com/office/drawing/2014/main" id="{1BDE916A-F50A-A542-9829-789B303B64BC}"/>
              </a:ext>
            </a:extLst>
          </p:cNvPr>
          <p:cNvSpPr>
            <a:spLocks noGrp="1"/>
          </p:cNvSpPr>
          <p:nvPr>
            <p:ph idx="1"/>
          </p:nvPr>
        </p:nvSpPr>
        <p:spPr>
          <a:xfrm>
            <a:off x="1585307" y="2182828"/>
            <a:ext cx="7886700" cy="3263504"/>
          </a:xfrm>
        </p:spPr>
        <p:txBody>
          <a:bodyPr>
            <a:normAutofit fontScale="92500"/>
          </a:bodyPr>
          <a:lstStyle/>
          <a:p>
            <a:r>
              <a:rPr lang="en-US" sz="2400">
                <a:latin typeface="+mj-lt"/>
              </a:rPr>
              <a:t>MLE is a sophisticated version of Ockham razor.</a:t>
            </a:r>
          </a:p>
          <a:p>
            <a:r>
              <a:rPr lang="en-US" sz="2400">
                <a:latin typeface="+mj-lt"/>
              </a:rPr>
              <a:t>Ockham razor favors the explanation that can </a:t>
            </a:r>
            <a:br>
              <a:rPr lang="en-US" sz="2400">
                <a:latin typeface="+mj-lt"/>
              </a:rPr>
            </a:br>
            <a:r>
              <a:rPr lang="en-US" sz="2400">
                <a:latin typeface="+mj-lt"/>
              </a:rPr>
              <a:t>explain an observation with the fewest </a:t>
            </a:r>
            <a:br>
              <a:rPr lang="en-US" sz="2400">
                <a:latin typeface="+mj-lt"/>
              </a:rPr>
            </a:br>
            <a:r>
              <a:rPr lang="en-US" sz="2400">
                <a:latin typeface="+mj-lt"/>
              </a:rPr>
              <a:t>assumptions (the parsimony principle).</a:t>
            </a:r>
          </a:p>
          <a:p>
            <a:r>
              <a:rPr lang="en-US" sz="2400">
                <a:latin typeface="+mj-lt"/>
              </a:rPr>
              <a:t>MLE favors the explanation under which the observation is most probable. (MLE becomes equivalent to parsimony, if all events are equally probable.  Note:  you can also apply different weights to the events that are counted in parsimony, or ignore some altogether, e.g., transversion parsimony.)</a:t>
            </a:r>
          </a:p>
        </p:txBody>
      </p:sp>
      <p:pic>
        <p:nvPicPr>
          <p:cNvPr id="4" name="Picture 3">
            <a:extLst>
              <a:ext uri="{FF2B5EF4-FFF2-40B4-BE49-F238E27FC236}">
                <a16:creationId xmlns:a16="http://schemas.microsoft.com/office/drawing/2014/main" id="{AB7EE12E-BCF4-FE49-B91B-A3E2E6D911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6236" y="928692"/>
            <a:ext cx="3041765" cy="2281324"/>
          </a:xfrm>
          <a:prstGeom prst="rect">
            <a:avLst/>
          </a:prstGeom>
        </p:spPr>
      </p:pic>
    </p:spTree>
    <p:extLst>
      <p:ext uri="{BB962C8B-B14F-4D97-AF65-F5344CB8AC3E}">
        <p14:creationId xmlns:p14="http://schemas.microsoft.com/office/powerpoint/2010/main" val="366319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4860" y="0"/>
            <a:ext cx="4699308" cy="6858000"/>
          </a:xfrm>
          <a:prstGeom prst="rect">
            <a:avLst/>
          </a:prstGeom>
        </p:spPr>
      </p:pic>
      <p:sp>
        <p:nvSpPr>
          <p:cNvPr id="4" name="TextBox 3">
            <a:extLst>
              <a:ext uri="{FF2B5EF4-FFF2-40B4-BE49-F238E27FC236}">
                <a16:creationId xmlns:a16="http://schemas.microsoft.com/office/drawing/2014/main" id="{2D82F564-02B3-024C-938B-452DDC0D9BA2}"/>
              </a:ext>
            </a:extLst>
          </p:cNvPr>
          <p:cNvSpPr txBox="1"/>
          <p:nvPr/>
        </p:nvSpPr>
        <p:spPr>
          <a:xfrm>
            <a:off x="9134168" y="5034116"/>
            <a:ext cx="24580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hlinkClick r:id="rId3"/>
              </a:rPr>
              <a:t>https://www.sciencedirect.com/science/article/pii/0169534796100410?via%3Dihub</a:t>
            </a: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 </a:t>
            </a:r>
          </a:p>
        </p:txBody>
      </p:sp>
      <p:sp>
        <p:nvSpPr>
          <p:cNvPr id="5" name="Title 1">
            <a:extLst>
              <a:ext uri="{FF2B5EF4-FFF2-40B4-BE49-F238E27FC236}">
                <a16:creationId xmlns:a16="http://schemas.microsoft.com/office/drawing/2014/main" id="{74C84AE2-4E5A-DEE0-E98A-CD374B3A17E8}"/>
              </a:ext>
            </a:extLst>
          </p:cNvPr>
          <p:cNvSpPr>
            <a:spLocks noGrp="1"/>
          </p:cNvSpPr>
          <p:nvPr>
            <p:ph type="title"/>
          </p:nvPr>
        </p:nvSpPr>
        <p:spPr>
          <a:xfrm>
            <a:off x="516924" y="1835579"/>
            <a:ext cx="3917936" cy="1325563"/>
          </a:xfrm>
        </p:spPr>
        <p:txBody>
          <a:bodyPr>
            <a:normAutofit fontScale="90000"/>
          </a:bodyPr>
          <a:lstStyle/>
          <a:p>
            <a:r>
              <a:rPr lang="en-US" sz="3600"/>
              <a:t>Aside on Correcting Distances </a:t>
            </a:r>
            <a:br>
              <a:rPr lang="en-US" sz="3600"/>
            </a:br>
            <a:br>
              <a:rPr lang="en-US" sz="3600"/>
            </a:br>
            <a:r>
              <a:rPr lang="en-US" sz="3600"/>
              <a:t>all sites in an alignment are not created equal.</a:t>
            </a:r>
          </a:p>
        </p:txBody>
      </p:sp>
    </p:spTree>
    <p:extLst>
      <p:ext uri="{BB962C8B-B14F-4D97-AF65-F5344CB8AC3E}">
        <p14:creationId xmlns:p14="http://schemas.microsoft.com/office/powerpoint/2010/main" val="206738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713971" y="0"/>
            <a:ext cx="5408133" cy="6858000"/>
          </a:xfrm>
          <a:prstGeom prst="rect">
            <a:avLst/>
          </a:prstGeom>
        </p:spPr>
      </p:pic>
      <p:sp>
        <p:nvSpPr>
          <p:cNvPr id="4" name="Title 1">
            <a:extLst>
              <a:ext uri="{FF2B5EF4-FFF2-40B4-BE49-F238E27FC236}">
                <a16:creationId xmlns:a16="http://schemas.microsoft.com/office/drawing/2014/main" id="{17041CDC-F3DB-6DB0-D05F-41A00BFD79C0}"/>
              </a:ext>
            </a:extLst>
          </p:cNvPr>
          <p:cNvSpPr txBox="1">
            <a:spLocks/>
          </p:cNvSpPr>
          <p:nvPr/>
        </p:nvSpPr>
        <p:spPr>
          <a:xfrm>
            <a:off x="521043" y="1741809"/>
            <a:ext cx="3581400" cy="337438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a:ea typeface="+mj-ea"/>
                <a:cs typeface="+mj-cs"/>
              </a:rPr>
              <a:t>Aside on Correcting Distances </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600" b="0" i="0" u="none" strike="noStrike" kern="1200" cap="none" spc="0" normalizeH="0" baseline="0" noProof="0">
                <a:ln>
                  <a:noFill/>
                </a:ln>
                <a:solidFill>
                  <a:prstClr val="black"/>
                </a:solidFill>
                <a:effectLst/>
                <a:uLnTx/>
                <a:uFillTx/>
                <a:latin typeface="Calibri Light" panose="020F0302020204030204"/>
                <a:ea typeface="+mj-ea"/>
                <a:cs typeface="+mj-cs"/>
              </a:rPr>
              <a:t>all sites in an alignment are not created equal.</a:t>
            </a:r>
          </a:p>
        </p:txBody>
      </p:sp>
    </p:spTree>
    <p:extLst>
      <p:ext uri="{BB962C8B-B14F-4D97-AF65-F5344CB8AC3E}">
        <p14:creationId xmlns:p14="http://schemas.microsoft.com/office/powerpoint/2010/main" val="2514703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622494" y="1110394"/>
            <a:ext cx="11272943" cy="5994887"/>
          </a:xfrm>
        </p:spPr>
        <p:txBody>
          <a:bodyPr/>
          <a:lstStyle/>
          <a:p>
            <a:r>
              <a:rPr lang="en-US" b="1" dirty="0"/>
              <a:t>Distance matrix analysis </a:t>
            </a:r>
            <a:r>
              <a:rPr lang="en-US" sz="2800" dirty="0"/>
              <a:t>(algorithmic or optimality criterion)</a:t>
            </a:r>
          </a:p>
          <a:p>
            <a:r>
              <a:rPr lang="en-US" b="1" dirty="0"/>
              <a:t>Parsimony:  </a:t>
            </a:r>
            <a:r>
              <a:rPr lang="en-US" sz="2800" dirty="0"/>
              <a:t>Find the tree (or trees) that explains data with the smallest number of substitutions (aka as </a:t>
            </a:r>
            <a:r>
              <a:rPr lang="en-US" sz="2800" dirty="0">
                <a:hlinkClick r:id="rId2"/>
              </a:rPr>
              <a:t>Occam’s razor</a:t>
            </a:r>
            <a:r>
              <a:rPr lang="en-US" sz="2800" dirty="0"/>
              <a:t>).</a:t>
            </a:r>
          </a:p>
          <a:p>
            <a:pPr marL="0" indent="0">
              <a:buNone/>
            </a:pPr>
            <a:r>
              <a:rPr lang="en-US" sz="2000" dirty="0"/>
              <a:t>	Note: parsimony does poorly in the presence of short and long branches</a:t>
            </a:r>
          </a:p>
          <a:p>
            <a:r>
              <a:rPr lang="en-US" b="1" dirty="0"/>
              <a:t>Maximum Likelihood:  </a:t>
            </a:r>
            <a:r>
              <a:rPr lang="en-US" sz="2800"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b="1" dirty="0"/>
              <a:t>Bayesian Approach:  </a:t>
            </a:r>
            <a:r>
              <a:rPr lang="en-US" sz="2800" dirty="0"/>
              <a:t>Find the tree and model that are most probable given the data and prior information.</a:t>
            </a:r>
            <a:br>
              <a:rPr lang="en-US" sz="2800" dirty="0"/>
            </a:br>
            <a:r>
              <a:rPr lang="en-US" sz="2000" dirty="0"/>
              <a:t>Note:  The Bayesian analysis and the biased random walk in parameter space use the likelihood (but not the maximum likelihood) associated with the points in in parameter space.  </a:t>
            </a:r>
          </a:p>
        </p:txBody>
      </p:sp>
      <p:sp>
        <p:nvSpPr>
          <p:cNvPr id="5" name="Rectangle 2">
            <a:extLst>
              <a:ext uri="{FF2B5EF4-FFF2-40B4-BE49-F238E27FC236}">
                <a16:creationId xmlns:a16="http://schemas.microsoft.com/office/drawing/2014/main" id="{FD5FC21E-F12E-B701-FE9F-13CC040E4BCB}"/>
              </a:ext>
            </a:extLst>
          </p:cNvPr>
          <p:cNvSpPr txBox="1">
            <a:spLocks noChangeArrowheads="1"/>
          </p:cNvSpPr>
          <p:nvPr/>
        </p:nvSpPr>
        <p:spPr bwMode="auto">
          <a:xfrm>
            <a:off x="622494" y="184494"/>
            <a:ext cx="994307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en-US" altLang="en-US">
                <a:ea typeface="ＭＳ Ｐゴシック" charset="-128"/>
              </a:rPr>
              <a:t>Phylogenetic reconstruction - </a:t>
            </a:r>
            <a:r>
              <a:rPr lang="en-US" altLang="en-US" b="1">
                <a:solidFill>
                  <a:srgbClr val="FF0066"/>
                </a:solidFill>
                <a:ea typeface="ＭＳ Ｐゴシック" charset="-128"/>
              </a:rPr>
              <a:t>How</a:t>
            </a:r>
            <a:endParaRPr lang="en-US" altLang="en-US">
              <a:ea typeface="ＭＳ Ｐゴシック" charset="-128"/>
            </a:endParaRPr>
          </a:p>
        </p:txBody>
      </p:sp>
    </p:spTree>
    <p:extLst>
      <p:ext uri="{BB962C8B-B14F-4D97-AF65-F5344CB8AC3E}">
        <p14:creationId xmlns:p14="http://schemas.microsoft.com/office/powerpoint/2010/main" val="213832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659733" y="323865"/>
            <a:ext cx="7886700" cy="613055"/>
          </a:xfrm>
        </p:spPr>
        <p:txBody>
          <a:bodyPr>
            <a:normAutofit fontScale="90000"/>
          </a:bodyPr>
          <a:lstStyle/>
          <a:p>
            <a:pPr eaLnBrk="1" hangingPunct="1">
              <a:lnSpc>
                <a:spcPct val="100000"/>
              </a:lnSpc>
            </a:pPr>
            <a:r>
              <a:rPr lang="en-US" altLang="en-US" sz="4000">
                <a:ea typeface="ＭＳ Ｐゴシック" charset="-128"/>
              </a:rPr>
              <a:t>Non-Parametric Bootstrap: </a:t>
            </a:r>
            <a:br>
              <a:rPr lang="en-US" altLang="en-US">
                <a:latin typeface="Times New Roman" charset="0"/>
                <a:ea typeface="ＭＳ Ｐゴシック" charset="-128"/>
              </a:rPr>
            </a:br>
            <a:r>
              <a:rPr lang="en-US" altLang="en-US" sz="2200">
                <a:ea typeface="ＭＳ Ｐゴシック" charset="-128"/>
              </a:rPr>
              <a:t>Creating pseudo-samples (sampling with replacement, sample size n)   </a:t>
            </a:r>
          </a:p>
        </p:txBody>
      </p:sp>
      <p:sp>
        <p:nvSpPr>
          <p:cNvPr id="2" name="Rectangle 1">
            <a:extLst>
              <a:ext uri="{FF2B5EF4-FFF2-40B4-BE49-F238E27FC236}">
                <a16:creationId xmlns:a16="http://schemas.microsoft.com/office/drawing/2014/main" id="{4AC95924-E65B-3443-AD25-D0F180A30BEA}"/>
              </a:ext>
            </a:extLst>
          </p:cNvPr>
          <p:cNvSpPr/>
          <p:nvPr/>
        </p:nvSpPr>
        <p:spPr>
          <a:xfrm>
            <a:off x="5313814" y="3255876"/>
            <a:ext cx="223138"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4" name="Picture 3">
            <a:hlinkClick r:id="rId3"/>
            <a:extLst>
              <a:ext uri="{FF2B5EF4-FFF2-40B4-BE49-F238E27FC236}">
                <a16:creationId xmlns:a16="http://schemas.microsoft.com/office/drawing/2014/main" id="{C297696D-CFB0-6F47-9946-1A50F3399E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7127" y="1642852"/>
            <a:ext cx="2348963" cy="2945990"/>
          </a:xfrm>
          <a:prstGeom prst="rect">
            <a:avLst/>
          </a:prstGeom>
        </p:spPr>
      </p:pic>
      <p:pic>
        <p:nvPicPr>
          <p:cNvPr id="5" name="Picture 4">
            <a:hlinkClick r:id="rId5"/>
            <a:extLst>
              <a:ext uri="{FF2B5EF4-FFF2-40B4-BE49-F238E27FC236}">
                <a16:creationId xmlns:a16="http://schemas.microsoft.com/office/drawing/2014/main" id="{364003CA-FB36-0F45-BD32-3A1905FCDC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6627" y="1642852"/>
            <a:ext cx="2597151" cy="2868703"/>
          </a:xfrm>
          <a:prstGeom prst="rect">
            <a:avLst/>
          </a:prstGeom>
        </p:spPr>
      </p:pic>
      <p:pic>
        <p:nvPicPr>
          <p:cNvPr id="3" name="Picture 2">
            <a:hlinkClick r:id="rId7"/>
            <a:extLst>
              <a:ext uri="{FF2B5EF4-FFF2-40B4-BE49-F238E27FC236}">
                <a16:creationId xmlns:a16="http://schemas.microsoft.com/office/drawing/2014/main" id="{57B368D7-36F8-234B-9209-E5DB8C485A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6740" y="2722400"/>
            <a:ext cx="2656139" cy="1865157"/>
          </a:xfrm>
          <a:prstGeom prst="rect">
            <a:avLst/>
          </a:prstGeom>
        </p:spPr>
      </p:pic>
      <p:sp>
        <p:nvSpPr>
          <p:cNvPr id="6" name="TextBox 5">
            <a:extLst>
              <a:ext uri="{FF2B5EF4-FFF2-40B4-BE49-F238E27FC236}">
                <a16:creationId xmlns:a16="http://schemas.microsoft.com/office/drawing/2014/main" id="{DE077092-60B2-A846-A789-99A923E174CB}"/>
              </a:ext>
            </a:extLst>
          </p:cNvPr>
          <p:cNvSpPr txBox="1"/>
          <p:nvPr/>
        </p:nvSpPr>
        <p:spPr>
          <a:xfrm>
            <a:off x="1401675" y="4592418"/>
            <a:ext cx="1001838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Evaluation of pseudo-samples measures how much information in the original data support a conclusion.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0E803D-E829-3745-BFE3-A8C811AFD36F}"/>
              </a:ext>
            </a:extLst>
          </p:cNvPr>
          <p:cNvSpPr txBox="1"/>
          <p:nvPr/>
        </p:nvSpPr>
        <p:spPr>
          <a:xfrm>
            <a:off x="3633986" y="5153535"/>
            <a:ext cx="5342425" cy="66941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err="1">
                <a:ln>
                  <a:noFill/>
                </a:ln>
                <a:solidFill>
                  <a:prstClr val="black"/>
                </a:solidFill>
                <a:effectLst/>
                <a:uLnTx/>
                <a:uFillTx/>
                <a:latin typeface="Calibri Light" panose="020F0302020204030204"/>
                <a:ea typeface="ＭＳ Ｐゴシック" charset="-128"/>
                <a:cs typeface="+mn-cs"/>
              </a:rPr>
              <a:t>Jacknife</a:t>
            </a:r>
            <a:r>
              <a:rPr kumimoji="0" lang="en-US" altLang="en-US" sz="18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Creating pseudo-samples (sampling without replacement, sample size n/2)</a:t>
            </a:r>
            <a:endParaRPr kumimoji="0" lang="en-US" sz="135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endParaRPr>
          </a:p>
        </p:txBody>
      </p:sp>
      <p:sp>
        <p:nvSpPr>
          <p:cNvPr id="10" name="TextBox 9">
            <a:extLst>
              <a:ext uri="{FF2B5EF4-FFF2-40B4-BE49-F238E27FC236}">
                <a16:creationId xmlns:a16="http://schemas.microsoft.com/office/drawing/2014/main" id="{927793AA-11E6-E449-847F-2AD3E7F81B62}"/>
              </a:ext>
            </a:extLst>
          </p:cNvPr>
          <p:cNvSpPr txBox="1"/>
          <p:nvPr/>
        </p:nvSpPr>
        <p:spPr>
          <a:xfrm>
            <a:off x="659733" y="1078524"/>
            <a:ext cx="5389232"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mn-cs"/>
              </a:rPr>
              <a:t>Doing the impossible  Statistics on a single sample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A0A5A708-7888-8F4E-84F9-3406A4C4360D}"/>
              </a:ext>
            </a:extLst>
          </p:cNvPr>
          <p:cNvSpPr txBox="1">
            <a:spLocks noChangeArrowheads="1"/>
          </p:cNvSpPr>
          <p:nvPr/>
        </p:nvSpPr>
        <p:spPr>
          <a:xfrm>
            <a:off x="3663740" y="5903812"/>
            <a:ext cx="8283861" cy="695572"/>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US" altLang="en-US" sz="3225" b="0" i="0" u="none" strike="noStrike" kern="1200" cap="none" spc="0" normalizeH="0" baseline="0" noProof="0">
                <a:ln>
                  <a:noFill/>
                </a:ln>
                <a:solidFill>
                  <a:prstClr val="black"/>
                </a:solidFill>
                <a:effectLst/>
                <a:uLnTx/>
                <a:uFillTx/>
                <a:latin typeface="Calibri Light" panose="020F0302020204030204"/>
                <a:ea typeface="ＭＳ Ｐゴシック" charset="-128"/>
                <a:cs typeface="+mj-cs"/>
              </a:rPr>
              <a:t>Parametric Bootstrap: </a:t>
            </a:r>
            <a:br>
              <a:rPr kumimoji="0" lang="en-US" altLang="en-US" sz="3525" b="0" i="0" u="none" strike="noStrike" kern="1200" cap="none" spc="0" normalizeH="0" baseline="0" noProof="0">
                <a:ln>
                  <a:noFill/>
                </a:ln>
                <a:solidFill>
                  <a:prstClr val="black"/>
                </a:solidFill>
                <a:effectLst/>
                <a:uLnTx/>
                <a:uFillTx/>
                <a:latin typeface="Times New Roman" charset="0"/>
                <a:ea typeface="ＭＳ Ｐゴシック" charset="-128"/>
                <a:cs typeface="+mj-cs"/>
              </a:rPr>
            </a:br>
            <a:r>
              <a:rPr kumimoji="0" lang="en-US" altLang="en-US" sz="18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j-cs"/>
              </a:rPr>
              <a:t>Creating pseudo-samples through simulations using a model and parameters estimated from the data</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j-cs"/>
            </a:endParaRPr>
          </a:p>
        </p:txBody>
      </p:sp>
      <p:sp>
        <p:nvSpPr>
          <p:cNvPr id="8" name="TextBox 7">
            <a:extLst>
              <a:ext uri="{FF2B5EF4-FFF2-40B4-BE49-F238E27FC236}">
                <a16:creationId xmlns:a16="http://schemas.microsoft.com/office/drawing/2014/main" id="{ED09136E-DFE7-325F-7016-475FE30DF085}"/>
              </a:ext>
            </a:extLst>
          </p:cNvPr>
          <p:cNvSpPr txBox="1"/>
          <p:nvPr/>
        </p:nvSpPr>
        <p:spPr>
          <a:xfrm>
            <a:off x="329619" y="5109808"/>
            <a:ext cx="28588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Alternative to the non-parametric bootstrap:</a:t>
            </a:r>
          </a:p>
        </p:txBody>
      </p:sp>
    </p:spTree>
    <p:extLst>
      <p:ext uri="{BB962C8B-B14F-4D97-AF65-F5344CB8AC3E}">
        <p14:creationId xmlns:p14="http://schemas.microsoft.com/office/powerpoint/2010/main" val="241899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681F-51E1-C041-995E-3165BB75E1B9}"/>
              </a:ext>
            </a:extLst>
          </p:cNvPr>
          <p:cNvSpPr>
            <a:spLocks noGrp="1"/>
          </p:cNvSpPr>
          <p:nvPr>
            <p:ph type="title"/>
          </p:nvPr>
        </p:nvSpPr>
        <p:spPr/>
        <p:txBody>
          <a:bodyPr>
            <a:normAutofit/>
          </a:bodyPr>
          <a:lstStyle/>
          <a:p>
            <a:r>
              <a:rPr lang="en-US" sz="3200"/>
              <a:t>Creating bootstrap or pseudo-samples through sampling alignment columns with replacement</a:t>
            </a:r>
          </a:p>
        </p:txBody>
      </p:sp>
      <p:pic>
        <p:nvPicPr>
          <p:cNvPr id="4" name="Content Placeholder 3">
            <a:extLst>
              <a:ext uri="{FF2B5EF4-FFF2-40B4-BE49-F238E27FC236}">
                <a16:creationId xmlns:a16="http://schemas.microsoft.com/office/drawing/2014/main" id="{C8279817-DC41-F84F-82AC-87922A5676E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0248" y="1460316"/>
            <a:ext cx="3796237" cy="3962322"/>
          </a:xfrm>
          <a:prstGeom prst="rect">
            <a:avLst/>
          </a:prstGeom>
        </p:spPr>
      </p:pic>
      <p:sp>
        <p:nvSpPr>
          <p:cNvPr id="5" name="TextBox 4">
            <a:extLst>
              <a:ext uri="{FF2B5EF4-FFF2-40B4-BE49-F238E27FC236}">
                <a16:creationId xmlns:a16="http://schemas.microsoft.com/office/drawing/2014/main" id="{00D8D3A4-3F79-D34B-9354-6CEAE256EEAF}"/>
              </a:ext>
            </a:extLst>
          </p:cNvPr>
          <p:cNvSpPr txBox="1"/>
          <p:nvPr/>
        </p:nvSpPr>
        <p:spPr>
          <a:xfrm>
            <a:off x="409903" y="5504462"/>
            <a:ext cx="10331669" cy="12464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From “Bootstrap and Rogue Identification Tests for Phylogenetic Analyses”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Molecular Biology and Evolution 35(1) DOI: 10.1093/</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molbev</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/msy118</a:t>
            </a: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65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B2F65-885F-184C-8BB4-CEB4BC5BA9A0}"/>
              </a:ext>
            </a:extLst>
          </p:cNvPr>
          <p:cNvSpPr>
            <a:spLocks noGrp="1"/>
          </p:cNvSpPr>
          <p:nvPr>
            <p:ph idx="1"/>
          </p:nvPr>
        </p:nvSpPr>
        <p:spPr/>
        <p:txBody>
          <a:bodyPr/>
          <a:lstStyle/>
          <a:p>
            <a:r>
              <a:rPr lang="en-US"/>
              <a:t>Bootstrapping example: </a:t>
            </a:r>
          </a:p>
          <a:p>
            <a:endParaRPr lang="en-US"/>
          </a:p>
        </p:txBody>
      </p:sp>
      <p:pic>
        <p:nvPicPr>
          <p:cNvPr id="4" name="Picture 3">
            <a:extLst>
              <a:ext uri="{FF2B5EF4-FFF2-40B4-BE49-F238E27FC236}">
                <a16:creationId xmlns:a16="http://schemas.microsoft.com/office/drawing/2014/main" id="{4D593A7C-55DB-734D-8A28-21B3FE5CC389}"/>
              </a:ext>
            </a:extLst>
          </p:cNvPr>
          <p:cNvPicPr>
            <a:picLocks noChangeAspect="1"/>
          </p:cNvPicPr>
          <p:nvPr/>
        </p:nvPicPr>
        <p:blipFill>
          <a:blip r:embed="rId2"/>
          <a:stretch>
            <a:fillRect/>
          </a:stretch>
        </p:blipFill>
        <p:spPr>
          <a:xfrm>
            <a:off x="2473687" y="2667794"/>
            <a:ext cx="5956300" cy="2667000"/>
          </a:xfrm>
          <a:prstGeom prst="rect">
            <a:avLst/>
          </a:prstGeom>
        </p:spPr>
      </p:pic>
    </p:spTree>
    <p:extLst>
      <p:ext uri="{BB962C8B-B14F-4D97-AF65-F5344CB8AC3E}">
        <p14:creationId xmlns:p14="http://schemas.microsoft.com/office/powerpoint/2010/main" val="2446083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B2F65-885F-184C-8BB4-CEB4BC5BA9A0}"/>
              </a:ext>
            </a:extLst>
          </p:cNvPr>
          <p:cNvSpPr>
            <a:spLocks noGrp="1"/>
          </p:cNvSpPr>
          <p:nvPr>
            <p:ph idx="1"/>
          </p:nvPr>
        </p:nvSpPr>
        <p:spPr>
          <a:xfrm>
            <a:off x="442783" y="492125"/>
            <a:ext cx="10515600" cy="4351338"/>
          </a:xfrm>
        </p:spPr>
        <p:txBody>
          <a:bodyPr/>
          <a:lstStyle/>
          <a:p>
            <a:r>
              <a:rPr lang="en-US"/>
              <a:t>Parsimony informative sites</a:t>
            </a:r>
          </a:p>
        </p:txBody>
      </p:sp>
      <p:pic>
        <p:nvPicPr>
          <p:cNvPr id="4" name="Picture 3">
            <a:extLst>
              <a:ext uri="{FF2B5EF4-FFF2-40B4-BE49-F238E27FC236}">
                <a16:creationId xmlns:a16="http://schemas.microsoft.com/office/drawing/2014/main" id="{4D593A7C-55DB-734D-8A28-21B3FE5CC3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5300" y="215712"/>
            <a:ext cx="3823337" cy="1711942"/>
          </a:xfrm>
          <a:prstGeom prst="rect">
            <a:avLst/>
          </a:prstGeom>
        </p:spPr>
      </p:pic>
      <p:pic>
        <p:nvPicPr>
          <p:cNvPr id="5" name="Picture 4">
            <a:extLst>
              <a:ext uri="{FF2B5EF4-FFF2-40B4-BE49-F238E27FC236}">
                <a16:creationId xmlns:a16="http://schemas.microsoft.com/office/drawing/2014/main" id="{CBA71833-A66C-134F-876F-521964F712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617" y="2039136"/>
            <a:ext cx="9430264" cy="4837041"/>
          </a:xfrm>
          <a:prstGeom prst="rect">
            <a:avLst/>
          </a:prstGeom>
        </p:spPr>
      </p:pic>
    </p:spTree>
    <p:extLst>
      <p:ext uri="{BB962C8B-B14F-4D97-AF65-F5344CB8AC3E}">
        <p14:creationId xmlns:p14="http://schemas.microsoft.com/office/powerpoint/2010/main" val="4767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1E7AC-B8C5-064D-B1C5-8C0DFF709A43}"/>
              </a:ext>
            </a:extLst>
          </p:cNvPr>
          <p:cNvSpPr txBox="1"/>
          <p:nvPr/>
        </p:nvSpPr>
        <p:spPr>
          <a:xfrm>
            <a:off x="494271" y="432486"/>
            <a:ext cx="1026846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To sample with replacement for the alignment columns, we role six-sided dice six times. Assume you got the following numbers:     </a:t>
            </a:r>
            <a:b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(2 4 1 4 5 1)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941761-EE67-A347-9D65-EE1D9A1FA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8498" y="1532239"/>
            <a:ext cx="4071669" cy="4114800"/>
          </a:xfrm>
          <a:prstGeom prst="rect">
            <a:avLst/>
          </a:prstGeom>
        </p:spPr>
      </p:pic>
      <p:sp>
        <p:nvSpPr>
          <p:cNvPr id="2" name="TextBox 1">
            <a:extLst>
              <a:ext uri="{FF2B5EF4-FFF2-40B4-BE49-F238E27FC236}">
                <a16:creationId xmlns:a16="http://schemas.microsoft.com/office/drawing/2014/main" id="{107D3A8A-DE9E-3944-82C6-825E7CE12448}"/>
              </a:ext>
            </a:extLst>
          </p:cNvPr>
          <p:cNvSpPr txBox="1"/>
          <p:nvPr/>
        </p:nvSpPr>
        <p:spPr>
          <a:xfrm>
            <a:off x="271847" y="5994229"/>
            <a:ext cx="119201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this case column 3 and 6 did not make it into the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pseudosample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columns 1 and 4 made it twice.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30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818C7-3874-5C41-B422-173245630B93}"/>
              </a:ext>
            </a:extLst>
          </p:cNvPr>
          <p:cNvSpPr>
            <a:spLocks noGrp="1"/>
          </p:cNvSpPr>
          <p:nvPr>
            <p:ph idx="1"/>
          </p:nvPr>
        </p:nvSpPr>
        <p:spPr>
          <a:xfrm>
            <a:off x="998482" y="1599828"/>
            <a:ext cx="10195035" cy="4779791"/>
          </a:xfrm>
        </p:spPr>
        <p:txBody>
          <a:bodyPr>
            <a:normAutofit fontScale="55000" lnSpcReduction="20000"/>
          </a:bodyPr>
          <a:lstStyle/>
          <a:p>
            <a:pPr>
              <a:lnSpc>
                <a:spcPct val="120000"/>
              </a:lnSpc>
            </a:pPr>
            <a:r>
              <a:rPr lang="en-US" sz="3600"/>
              <a:t>If all pseudo-samples lead to the same conclusion (which then is said to have 100% bootstrap support), the original data set contained strong support for the conclusion</a:t>
            </a:r>
          </a:p>
          <a:p>
            <a:endParaRPr lang="en-US" sz="3600"/>
          </a:p>
          <a:p>
            <a:pPr>
              <a:lnSpc>
                <a:spcPct val="120000"/>
              </a:lnSpc>
            </a:pPr>
            <a:r>
              <a:rPr lang="en-US" sz="3600"/>
              <a:t>If only few pseudo-samples support a conclusion the original data do not strongly support the conclusion</a:t>
            </a:r>
          </a:p>
          <a:p>
            <a:endParaRPr lang="en-US" sz="3600"/>
          </a:p>
          <a:p>
            <a:r>
              <a:rPr lang="en-US" sz="3600"/>
              <a:t>Some consider 100-%bootstrap-support as analogous to a P-value.  </a:t>
            </a:r>
          </a:p>
          <a:p>
            <a:endParaRPr lang="en-US" sz="3600"/>
          </a:p>
          <a:p>
            <a:r>
              <a:rPr lang="en-US" sz="3600"/>
              <a:t>Bootstrap support values are conservative </a:t>
            </a:r>
          </a:p>
          <a:p>
            <a:endParaRPr lang="en-US" sz="3600"/>
          </a:p>
          <a:p>
            <a:pPr>
              <a:lnSpc>
                <a:spcPct val="120000"/>
              </a:lnSpc>
            </a:pPr>
            <a:r>
              <a:rPr lang="en-US" sz="3600"/>
              <a:t>If a parameter value is estimated from the data, the bootstrap samples can be used to create confidence intervals (this is based on the finding that in cases  where one can obtain many real samples, the real samples and the pseudo-samples show the same variance)</a:t>
            </a:r>
          </a:p>
        </p:txBody>
      </p:sp>
      <p:sp>
        <p:nvSpPr>
          <p:cNvPr id="4" name="TextBox 3">
            <a:extLst>
              <a:ext uri="{FF2B5EF4-FFF2-40B4-BE49-F238E27FC236}">
                <a16:creationId xmlns:a16="http://schemas.microsoft.com/office/drawing/2014/main" id="{737AC6CE-AAF9-5A4A-B750-822F41AD4E86}"/>
              </a:ext>
            </a:extLst>
          </p:cNvPr>
          <p:cNvSpPr txBox="1"/>
          <p:nvPr/>
        </p:nvSpPr>
        <p:spPr>
          <a:xfrm>
            <a:off x="565588" y="452265"/>
            <a:ext cx="4214808" cy="461665"/>
          </a:xfrm>
          <a:prstGeom prst="rect">
            <a:avLst/>
          </a:prstGeom>
          <a:noFill/>
        </p:spPr>
        <p:txBody>
          <a:bodyPr wrap="none" rtlCol="0">
            <a:spAutoFit/>
          </a:bodyPr>
          <a:lstStyle/>
          <a:p>
            <a:pPr defTabSz="685800" fontAlgn="auto">
              <a:spcBef>
                <a:spcPts val="0"/>
              </a:spcBef>
              <a:spcAft>
                <a:spcPts val="0"/>
              </a:spcAft>
            </a:pPr>
            <a:r>
              <a:rPr lang="en-US">
                <a:solidFill>
                  <a:prstClr val="black"/>
                </a:solidFill>
                <a:latin typeface="Calibri" panose="020F0502020204030204"/>
                <a:ea typeface="+mn-ea"/>
                <a:cs typeface="+mn-cs"/>
              </a:rPr>
              <a:t>Bootstrap Take Home Messages </a:t>
            </a:r>
          </a:p>
        </p:txBody>
      </p:sp>
    </p:spTree>
    <p:extLst>
      <p:ext uri="{BB962C8B-B14F-4D97-AF65-F5344CB8AC3E}">
        <p14:creationId xmlns:p14="http://schemas.microsoft.com/office/powerpoint/2010/main" val="4048583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6304" y="274638"/>
            <a:ext cx="4094496" cy="1143000"/>
          </a:xfrm>
        </p:spPr>
        <p:txBody>
          <a:bodyPr/>
          <a:lstStyle/>
          <a:p>
            <a:r>
              <a:rPr lang="en-US"/>
              <a:t>Output from </a:t>
            </a:r>
            <a:r>
              <a:rPr lang="en-US" err="1"/>
              <a:t>consense</a:t>
            </a:r>
            <a:endParaRPr lang="en-US"/>
          </a:p>
        </p:txBody>
      </p:sp>
      <p:pic>
        <p:nvPicPr>
          <p:cNvPr id="4" name="Picture 3"/>
          <p:cNvPicPr>
            <a:picLocks noChangeAspect="1"/>
          </p:cNvPicPr>
          <p:nvPr/>
        </p:nvPicPr>
        <p:blipFill>
          <a:blip r:embed="rId2"/>
          <a:stretch>
            <a:fillRect/>
          </a:stretch>
        </p:blipFill>
        <p:spPr>
          <a:xfrm>
            <a:off x="2013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2072" y="487352"/>
            <a:ext cx="6202473" cy="6159500"/>
          </a:xfrm>
          <a:prstGeom prst="rect">
            <a:avLst/>
          </a:prstGeom>
        </p:spPr>
      </p:pic>
      <p:sp>
        <p:nvSpPr>
          <p:cNvPr id="2" name="Title 1"/>
          <p:cNvSpPr>
            <a:spLocks noGrp="1"/>
          </p:cNvSpPr>
          <p:nvPr>
            <p:ph type="title"/>
          </p:nvPr>
        </p:nvSpPr>
        <p:spPr>
          <a:xfrm>
            <a:off x="7656069" y="315310"/>
            <a:ext cx="4094496" cy="1143000"/>
          </a:xfrm>
        </p:spPr>
        <p:txBody>
          <a:bodyPr/>
          <a:lstStyle/>
          <a:p>
            <a:r>
              <a:rPr lang="en-US"/>
              <a:t>Output from </a:t>
            </a:r>
            <a:r>
              <a:rPr lang="en-US" err="1"/>
              <a:t>consense</a:t>
            </a:r>
            <a:endParaRPr lang="en-US"/>
          </a:p>
        </p:txBody>
      </p:sp>
    </p:spTree>
    <p:extLst>
      <p:ext uri="{BB962C8B-B14F-4D97-AF65-F5344CB8AC3E}">
        <p14:creationId xmlns:p14="http://schemas.microsoft.com/office/powerpoint/2010/main" val="1668032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160638" y="508001"/>
            <a:ext cx="11553568" cy="1385887"/>
          </a:xfrm>
        </p:spPr>
        <p:txBody>
          <a:bodyPr/>
          <a:lstStyle/>
          <a:p>
            <a:pPr algn="l" eaLnBrk="1" hangingPunct="1"/>
            <a:r>
              <a:rPr lang="en-US" sz="3600">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1672280" y="2103953"/>
            <a:ext cx="9436443" cy="4525962"/>
          </a:xfrm>
        </p:spPr>
        <p:txBody>
          <a:bodyPr/>
          <a:lstStyle/>
          <a:p>
            <a:pPr eaLnBrk="1" hangingPunct="1"/>
            <a:r>
              <a:rPr lang="en-US" sz="2800">
                <a:latin typeface="Calibri" charset="0"/>
              </a:rPr>
              <a:t>Lack of resolution</a:t>
            </a:r>
          </a:p>
          <a:p>
            <a:pPr eaLnBrk="1" hangingPunct="1"/>
            <a:r>
              <a:rPr lang="en-US" sz="2800">
                <a:latin typeface="Calibri" charset="0"/>
              </a:rPr>
              <a:t>Lineage sorting</a:t>
            </a:r>
          </a:p>
          <a:p>
            <a:pPr eaLnBrk="1" hangingPunct="1"/>
            <a:r>
              <a:rPr lang="en-US" sz="2800">
                <a:latin typeface="Calibri" charset="0"/>
              </a:rPr>
              <a:t>Gene duplications/gene loss (paralogs/orthologs)</a:t>
            </a:r>
          </a:p>
          <a:p>
            <a:pPr eaLnBrk="1" hangingPunct="1"/>
            <a:r>
              <a:rPr lang="en-US" sz="2800">
                <a:latin typeface="Calibri" charset="0"/>
              </a:rPr>
              <a:t>Gene transfer</a:t>
            </a:r>
          </a:p>
          <a:p>
            <a:pPr eaLnBrk="1" hangingPunct="1"/>
            <a:r>
              <a:rPr lang="en-US" sz="2800">
                <a:latin typeface="Calibri" charset="0"/>
              </a:rPr>
              <a:t>Systematic artifacts (e.g., compositional bias and long branch attraction)</a:t>
            </a:r>
          </a:p>
          <a:p>
            <a:pPr eaLnBrk="1" hangingPunct="1"/>
            <a:endParaRPr lang="en-US">
              <a:latin typeface="Calibri" charset="0"/>
            </a:endParaRPr>
          </a:p>
        </p:txBody>
      </p:sp>
    </p:spTree>
    <p:extLst>
      <p:ext uri="{BB962C8B-B14F-4D97-AF65-F5344CB8AC3E}">
        <p14:creationId xmlns:p14="http://schemas.microsoft.com/office/powerpoint/2010/main" val="1459258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801130" y="0"/>
            <a:ext cx="8695915" cy="1143000"/>
          </a:xfrm>
        </p:spPr>
        <p:txBody>
          <a:bodyPr/>
          <a:lstStyle/>
          <a:p>
            <a:pPr algn="l" eaLnBrk="1" hangingPunct="1"/>
            <a:r>
              <a:rPr lang="en-US">
                <a:latin typeface="Times New Roman" charset="0"/>
              </a:rPr>
              <a:t>Trees – what might they mean?  </a:t>
            </a:r>
          </a:p>
        </p:txBody>
      </p:sp>
      <p:sp>
        <p:nvSpPr>
          <p:cNvPr id="220163" name="Text Box 3"/>
          <p:cNvSpPr txBox="1">
            <a:spLocks noChangeArrowheads="1"/>
          </p:cNvSpPr>
          <p:nvPr/>
        </p:nvSpPr>
        <p:spPr bwMode="auto">
          <a:xfrm>
            <a:off x="464799" y="934301"/>
            <a:ext cx="11821794" cy="830985"/>
          </a:xfrm>
          <a:prstGeom prst="rect">
            <a:avLst/>
          </a:prstGeom>
          <a:noFill/>
          <a:ln w="9525">
            <a:noFill/>
            <a:miter lim="800000"/>
            <a:headEnd/>
            <a:tailEnd/>
          </a:ln>
          <a:effectLst/>
        </p:spPr>
        <p:txBody>
          <a:bodyPr wrap="square" lIns="91429" tIns="45714" rIns="91429" bIns="45714">
            <a:spAutoFit/>
          </a:bodyPr>
          <a:lstStyle/>
          <a:p>
            <a:pPr>
              <a:defRPr/>
            </a:pPr>
            <a:r>
              <a:rPr lang="en-US" b="1">
                <a:solidFill>
                  <a:srgbClr val="000000"/>
                </a:solidFill>
                <a:latin typeface="Times New Roman" charset="0"/>
              </a:rPr>
              <a:t>Calculating a tree is comparatively easy, figuring out what it might mean is much more difficult.  </a:t>
            </a:r>
          </a:p>
        </p:txBody>
      </p:sp>
      <p:sp>
        <p:nvSpPr>
          <p:cNvPr id="220164" name="Text Box 4"/>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0165" name="Line 5"/>
          <p:cNvSpPr>
            <a:spLocks noChangeShapeType="1"/>
          </p:cNvSpPr>
          <p:nvPr/>
        </p:nvSpPr>
        <p:spPr bwMode="auto">
          <a:xfrm>
            <a:off x="3657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6" name="Text Box 6"/>
          <p:cNvSpPr txBox="1">
            <a:spLocks noChangeArrowheads="1"/>
          </p:cNvSpPr>
          <p:nvPr/>
        </p:nvSpPr>
        <p:spPr bwMode="auto">
          <a:xfrm>
            <a:off x="466356" y="2109561"/>
            <a:ext cx="4105644" cy="369320"/>
          </a:xfrm>
          <a:prstGeom prst="rect">
            <a:avLst/>
          </a:prstGeom>
          <a:noFill/>
          <a:ln w="9525">
            <a:noFill/>
            <a:miter lim="800000"/>
            <a:headEnd/>
            <a:tailEnd/>
          </a:ln>
          <a:effectLst/>
        </p:spPr>
        <p:txBody>
          <a:bodyPr wrap="square" lIns="91429" tIns="45714" rIns="91429" bIns="45714">
            <a:spAutoFit/>
          </a:bodyPr>
          <a:lstStyle/>
          <a:p>
            <a:pPr>
              <a:defRPr/>
            </a:pPr>
            <a:r>
              <a:rPr lang="en-US">
                <a:solidFill>
                  <a:srgbClr val="000000"/>
                </a:solidFill>
                <a:latin typeface="Times New Roman" charset="0"/>
              </a:rPr>
              <a:t>If this is the probable </a:t>
            </a:r>
            <a:r>
              <a:rPr lang="en-US" b="1">
                <a:solidFill>
                  <a:srgbClr val="000000"/>
                </a:solidFill>
                <a:latin typeface="Times New Roman" charset="0"/>
              </a:rPr>
              <a:t>organismal tree: </a:t>
            </a:r>
          </a:p>
        </p:txBody>
      </p:sp>
      <p:sp>
        <p:nvSpPr>
          <p:cNvPr id="220167" name="Line 7"/>
          <p:cNvSpPr>
            <a:spLocks noChangeShapeType="1"/>
          </p:cNvSpPr>
          <p:nvPr/>
        </p:nvSpPr>
        <p:spPr bwMode="auto">
          <a:xfrm>
            <a:off x="3657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8" name="Line 8"/>
          <p:cNvSpPr>
            <a:spLocks noChangeShapeType="1"/>
          </p:cNvSpPr>
          <p:nvPr/>
        </p:nvSpPr>
        <p:spPr bwMode="auto">
          <a:xfrm>
            <a:off x="3657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9" name="Line 9"/>
          <p:cNvSpPr>
            <a:spLocks noChangeShapeType="1"/>
          </p:cNvSpPr>
          <p:nvPr/>
        </p:nvSpPr>
        <p:spPr bwMode="auto">
          <a:xfrm>
            <a:off x="4114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0" name="Line 10"/>
          <p:cNvSpPr>
            <a:spLocks noChangeShapeType="1"/>
          </p:cNvSpPr>
          <p:nvPr/>
        </p:nvSpPr>
        <p:spPr bwMode="auto">
          <a:xfrm>
            <a:off x="4114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1" name="Line 11"/>
          <p:cNvSpPr>
            <a:spLocks noChangeShapeType="1"/>
          </p:cNvSpPr>
          <p:nvPr/>
        </p:nvSpPr>
        <p:spPr bwMode="auto">
          <a:xfrm flipV="1">
            <a:off x="4114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2" name="Line 12"/>
          <p:cNvSpPr>
            <a:spLocks noChangeShapeType="1"/>
          </p:cNvSpPr>
          <p:nvPr/>
        </p:nvSpPr>
        <p:spPr bwMode="auto">
          <a:xfrm>
            <a:off x="4876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3" name="Line 13"/>
          <p:cNvSpPr>
            <a:spLocks noChangeShapeType="1"/>
          </p:cNvSpPr>
          <p:nvPr/>
        </p:nvSpPr>
        <p:spPr bwMode="auto">
          <a:xfrm>
            <a:off x="4876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4" name="Line 14"/>
          <p:cNvSpPr>
            <a:spLocks noChangeShapeType="1"/>
          </p:cNvSpPr>
          <p:nvPr/>
        </p:nvSpPr>
        <p:spPr bwMode="auto">
          <a:xfrm>
            <a:off x="4876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5" name="Text Box 15"/>
          <p:cNvSpPr txBox="1">
            <a:spLocks noChangeArrowheads="1"/>
          </p:cNvSpPr>
          <p:nvPr/>
        </p:nvSpPr>
        <p:spPr bwMode="auto">
          <a:xfrm>
            <a:off x="7620001" y="2438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0176" name="Text Box 16"/>
          <p:cNvSpPr txBox="1">
            <a:spLocks noChangeArrowheads="1"/>
          </p:cNvSpPr>
          <p:nvPr/>
        </p:nvSpPr>
        <p:spPr bwMode="auto">
          <a:xfrm>
            <a:off x="7620000" y="1981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0177" name="Text Box 17"/>
          <p:cNvSpPr txBox="1">
            <a:spLocks noChangeArrowheads="1"/>
          </p:cNvSpPr>
          <p:nvPr/>
        </p:nvSpPr>
        <p:spPr bwMode="auto">
          <a:xfrm>
            <a:off x="7620001" y="3048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0178" name="Text Box 18"/>
          <p:cNvSpPr txBox="1">
            <a:spLocks noChangeArrowheads="1"/>
          </p:cNvSpPr>
          <p:nvPr/>
        </p:nvSpPr>
        <p:spPr bwMode="auto">
          <a:xfrm>
            <a:off x="7620001" y="3657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0179" name="Line 19"/>
          <p:cNvSpPr>
            <a:spLocks noChangeShapeType="1"/>
          </p:cNvSpPr>
          <p:nvPr/>
        </p:nvSpPr>
        <p:spPr bwMode="auto">
          <a:xfrm>
            <a:off x="3657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0" name="Line 20"/>
          <p:cNvSpPr>
            <a:spLocks noChangeShapeType="1"/>
          </p:cNvSpPr>
          <p:nvPr/>
        </p:nvSpPr>
        <p:spPr bwMode="auto">
          <a:xfrm>
            <a:off x="3657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1" name="Line 21"/>
          <p:cNvSpPr>
            <a:spLocks noChangeShapeType="1"/>
          </p:cNvSpPr>
          <p:nvPr/>
        </p:nvSpPr>
        <p:spPr bwMode="auto">
          <a:xfrm>
            <a:off x="3657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2" name="Line 22"/>
          <p:cNvSpPr>
            <a:spLocks noChangeShapeType="1"/>
          </p:cNvSpPr>
          <p:nvPr/>
        </p:nvSpPr>
        <p:spPr bwMode="auto">
          <a:xfrm>
            <a:off x="4572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3" name="Line 23"/>
          <p:cNvSpPr>
            <a:spLocks noChangeShapeType="1"/>
          </p:cNvSpPr>
          <p:nvPr/>
        </p:nvSpPr>
        <p:spPr bwMode="auto">
          <a:xfrm>
            <a:off x="4572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4" name="Line 24"/>
          <p:cNvSpPr>
            <a:spLocks noChangeShapeType="1"/>
          </p:cNvSpPr>
          <p:nvPr/>
        </p:nvSpPr>
        <p:spPr bwMode="auto">
          <a:xfrm flipV="1">
            <a:off x="4572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5" name="Line 25"/>
          <p:cNvSpPr>
            <a:spLocks noChangeShapeType="1"/>
          </p:cNvSpPr>
          <p:nvPr/>
        </p:nvSpPr>
        <p:spPr bwMode="auto">
          <a:xfrm>
            <a:off x="4876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6" name="Line 26"/>
          <p:cNvSpPr>
            <a:spLocks noChangeShapeType="1"/>
          </p:cNvSpPr>
          <p:nvPr/>
        </p:nvSpPr>
        <p:spPr bwMode="auto">
          <a:xfrm>
            <a:off x="4876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7" name="Line 27"/>
          <p:cNvSpPr>
            <a:spLocks noChangeShapeType="1"/>
          </p:cNvSpPr>
          <p:nvPr/>
        </p:nvSpPr>
        <p:spPr bwMode="auto">
          <a:xfrm>
            <a:off x="4876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8" name="Text Box 28"/>
          <p:cNvSpPr txBox="1">
            <a:spLocks noChangeArrowheads="1"/>
          </p:cNvSpPr>
          <p:nvPr/>
        </p:nvSpPr>
        <p:spPr bwMode="auto">
          <a:xfrm>
            <a:off x="7696200" y="6248400"/>
            <a:ext cx="1315402"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B</a:t>
            </a:r>
          </a:p>
        </p:txBody>
      </p:sp>
      <p:sp>
        <p:nvSpPr>
          <p:cNvPr id="220189" name="Text Box 29"/>
          <p:cNvSpPr txBox="1">
            <a:spLocks noChangeArrowheads="1"/>
          </p:cNvSpPr>
          <p:nvPr/>
        </p:nvSpPr>
        <p:spPr bwMode="auto">
          <a:xfrm>
            <a:off x="7620000" y="45720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0190" name="Text Box 30"/>
          <p:cNvSpPr txBox="1">
            <a:spLocks noChangeArrowheads="1"/>
          </p:cNvSpPr>
          <p:nvPr/>
        </p:nvSpPr>
        <p:spPr bwMode="auto">
          <a:xfrm>
            <a:off x="7620001" y="5638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0191" name="Text Box 31"/>
          <p:cNvSpPr txBox="1">
            <a:spLocks noChangeArrowheads="1"/>
          </p:cNvSpPr>
          <p:nvPr/>
        </p:nvSpPr>
        <p:spPr bwMode="auto">
          <a:xfrm>
            <a:off x="7620001" y="51054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sp>
        <p:nvSpPr>
          <p:cNvPr id="32" name="TextBox 31"/>
          <p:cNvSpPr txBox="1"/>
          <p:nvPr/>
        </p:nvSpPr>
        <p:spPr>
          <a:xfrm>
            <a:off x="1524000" y="4262438"/>
            <a:ext cx="5207494" cy="369320"/>
          </a:xfrm>
          <a:prstGeom prst="rect">
            <a:avLst/>
          </a:prstGeom>
          <a:noFill/>
        </p:spPr>
        <p:txBody>
          <a:bodyPr wrap="none" lIns="91429" tIns="45714" rIns="91429" bIns="45714">
            <a:spAutoFit/>
          </a:bodyPr>
          <a:lstStyle/>
          <a:p>
            <a:pPr>
              <a:defRPr/>
            </a:pPr>
            <a:r>
              <a:rPr lang="en-US">
                <a:solidFill>
                  <a:srgbClr val="000000"/>
                </a:solidFill>
                <a:latin typeface="Times New Roman" charset="0"/>
              </a:rPr>
              <a:t>what could be the reason for obtaining  this </a:t>
            </a:r>
            <a:r>
              <a:rPr lang="en-US" b="1">
                <a:solidFill>
                  <a:srgbClr val="000000"/>
                </a:solidFill>
                <a:latin typeface="Times New Roman" charset="0"/>
              </a:rPr>
              <a:t>gene tree:</a:t>
            </a:r>
          </a:p>
        </p:txBody>
      </p:sp>
    </p:spTree>
    <p:extLst>
      <p:ext uri="{BB962C8B-B14F-4D97-AF65-F5344CB8AC3E}">
        <p14:creationId xmlns:p14="http://schemas.microsoft.com/office/powerpoint/2010/main" val="422548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378372" y="457200"/>
            <a:ext cx="10583918" cy="5943600"/>
          </a:xfrm>
        </p:spPr>
        <p:txBody>
          <a:bodyPr rtlCol="0">
            <a:normAutofit fontScale="92500"/>
          </a:bodyPr>
          <a:lstStyle/>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Else: </a:t>
            </a: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spectral analyses, like evolutionary parsimony, look only at patterns of substitutions,</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Another way to categorize methods of phylogenetic reconstruction is to ask if they are using</a:t>
            </a:r>
            <a:r>
              <a:rPr lang="en-US" sz="2000" dirty="0">
                <a:latin typeface="Times New Roman" charset="0"/>
                <a:ea typeface="+mn-ea"/>
                <a:cs typeface="+mn-cs"/>
              </a:rPr>
              <a:t> </a:t>
            </a:r>
          </a:p>
          <a:p>
            <a:pPr marL="342659" indent="-342659" defTabSz="456880" eaLnBrk="1" fontAlgn="auto" hangingPunct="1">
              <a:lnSpc>
                <a:spcPct val="120000"/>
              </a:lnSpc>
              <a:spcBef>
                <a:spcPct val="0"/>
              </a:spcBef>
              <a:spcAft>
                <a:spcPts val="0"/>
              </a:spcAft>
              <a:buNone/>
              <a:defRPr/>
            </a:pPr>
            <a:endParaRPr lang="en-US" sz="20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an </a:t>
            </a:r>
            <a:r>
              <a:rPr lang="en-US" sz="2400" dirty="0">
                <a:solidFill>
                  <a:srgbClr val="FF0066"/>
                </a:solidFill>
                <a:latin typeface="Times New Roman" charset="0"/>
                <a:ea typeface="+mn-ea"/>
                <a:cs typeface="+mn-cs"/>
              </a:rPr>
              <a:t>optimality criterion</a:t>
            </a:r>
            <a:r>
              <a:rPr lang="en-US" sz="2400" dirty="0">
                <a:latin typeface="Times New Roman" charset="0"/>
                <a:ea typeface="+mn-ea"/>
                <a:cs typeface="+mn-cs"/>
              </a:rPr>
              <a:t> (e.g.: smallest error between distance matrix and distances in tree, least number of steps, highest probability), or </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solidFill>
                  <a:srgbClr val="FF0066"/>
                </a:solidFill>
                <a:latin typeface="Times New Roman" charset="0"/>
                <a:ea typeface="+mn-ea"/>
                <a:cs typeface="+mn-cs"/>
              </a:rPr>
              <a:t>algorithmic approaches</a:t>
            </a:r>
            <a:r>
              <a:rPr lang="en-US" sz="2400" dirty="0">
                <a:latin typeface="Times New Roman" charset="0"/>
                <a:ea typeface="+mn-ea"/>
                <a:cs typeface="+mn-cs"/>
              </a:rPr>
              <a:t> (UPGMA or neighbor joining)</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Packages and programs available:  </a:t>
            </a:r>
            <a:br>
              <a:rPr lang="en-US" sz="2400" dirty="0">
                <a:latin typeface="Times New Roman" charset="0"/>
                <a:ea typeface="+mn-ea"/>
                <a:cs typeface="+mn-cs"/>
              </a:rPr>
            </a:br>
            <a:r>
              <a:rPr lang="en-US" sz="2400" b="1" dirty="0" err="1">
                <a:latin typeface="Times New Roman" charset="0"/>
                <a:ea typeface="+mn-ea"/>
                <a:cs typeface="+mn-cs"/>
              </a:rPr>
              <a:t>iqtree</a:t>
            </a:r>
            <a:r>
              <a:rPr lang="en-US" sz="2400" dirty="0">
                <a:latin typeface="Times New Roman" charset="0"/>
                <a:ea typeface="+mn-ea"/>
                <a:cs typeface="+mn-cs"/>
              </a:rPr>
              <a:t>, </a:t>
            </a:r>
            <a:r>
              <a:rPr lang="en-US" sz="2400" b="1" dirty="0" err="1">
                <a:latin typeface="Times New Roman" charset="0"/>
                <a:ea typeface="+mn-ea"/>
                <a:cs typeface="+mn-cs"/>
              </a:rPr>
              <a:t>MrBayes</a:t>
            </a:r>
            <a:r>
              <a:rPr lang="en-US" sz="2400" dirty="0">
                <a:latin typeface="Times New Roman" charset="0"/>
                <a:ea typeface="+mn-ea"/>
                <a:cs typeface="+mn-cs"/>
              </a:rPr>
              <a:t>, PAUP*, </a:t>
            </a:r>
            <a:r>
              <a:rPr lang="en-US" sz="2400" dirty="0" err="1">
                <a:latin typeface="Times New Roman" charset="0"/>
                <a:ea typeface="+mn-ea"/>
                <a:cs typeface="+mn-cs"/>
              </a:rPr>
              <a:t>phyml</a:t>
            </a:r>
            <a:r>
              <a:rPr lang="en-US" sz="2400" dirty="0">
                <a:latin typeface="Times New Roman" charset="0"/>
                <a:ea typeface="+mn-ea"/>
                <a:cs typeface="+mn-cs"/>
              </a:rPr>
              <a:t>, </a:t>
            </a:r>
            <a:r>
              <a:rPr lang="en-US" sz="2400" b="1" dirty="0" err="1">
                <a:latin typeface="Times New Roman" charset="0"/>
                <a:ea typeface="+mn-ea"/>
                <a:cs typeface="+mn-cs"/>
              </a:rPr>
              <a:t>raxml</a:t>
            </a:r>
            <a:r>
              <a:rPr lang="en-US" sz="2400" dirty="0">
                <a:latin typeface="Times New Roman" charset="0"/>
                <a:ea typeface="+mn-ea"/>
                <a:cs typeface="+mn-cs"/>
              </a:rPr>
              <a:t>, PHYLIP, PAML, Tree-Puzzle, </a:t>
            </a:r>
            <a:r>
              <a:rPr lang="en-US" sz="2400" dirty="0" err="1">
                <a:latin typeface="Times New Roman" charset="0"/>
                <a:ea typeface="+mn-ea"/>
                <a:cs typeface="+mn-cs"/>
              </a:rPr>
              <a:t>clustalw</a:t>
            </a:r>
            <a:r>
              <a:rPr lang="en-US" sz="2400" dirty="0">
                <a:latin typeface="Times New Roman" charset="0"/>
                <a:ea typeface="+mn-ea"/>
                <a:cs typeface="+mn-cs"/>
              </a:rPr>
              <a:t>, </a:t>
            </a:r>
            <a:r>
              <a:rPr lang="en-US" sz="2400" dirty="0" err="1">
                <a:latin typeface="Times New Roman" charset="0"/>
                <a:ea typeface="+mn-ea"/>
                <a:cs typeface="+mn-cs"/>
              </a:rPr>
              <a:t>PhyloGenie</a:t>
            </a:r>
            <a:r>
              <a:rPr lang="en-US" sz="2400" dirty="0">
                <a:latin typeface="Times New Roman" charset="0"/>
                <a:ea typeface="+mn-ea"/>
                <a:cs typeface="+mn-cs"/>
              </a:rPr>
              <a:t>, </a:t>
            </a:r>
            <a:r>
              <a:rPr lang="en-US" sz="2400" dirty="0" err="1">
                <a:latin typeface="Times New Roman" charset="0"/>
                <a:ea typeface="+mn-ea"/>
                <a:cs typeface="+mn-cs"/>
              </a:rPr>
              <a:t>HyPhy</a:t>
            </a:r>
            <a:r>
              <a:rPr lang="en-US" sz="2400" dirty="0">
                <a:latin typeface="Times New Roman" charset="0"/>
                <a:ea typeface="+mn-ea"/>
                <a:cs typeface="+mn-cs"/>
              </a:rPr>
              <a:t>, </a:t>
            </a:r>
            <a:r>
              <a:rPr lang="en-US" sz="2400" b="1" dirty="0" err="1">
                <a:latin typeface="Times New Roman" charset="0"/>
                <a:ea typeface="+mn-ea"/>
                <a:cs typeface="+mn-cs"/>
              </a:rPr>
              <a:t>seaview</a:t>
            </a:r>
            <a:r>
              <a:rPr lang="en-US" sz="2400" dirty="0">
                <a:latin typeface="Times New Roman" charset="0"/>
                <a:ea typeface="+mn-ea"/>
                <a:cs typeface="+mn-cs"/>
              </a:rPr>
              <a:t> (GUI for PHYLIP and </a:t>
            </a:r>
            <a:r>
              <a:rPr lang="en-US" sz="2400" dirty="0" err="1">
                <a:latin typeface="Times New Roman" charset="0"/>
                <a:ea typeface="+mn-ea"/>
                <a:cs typeface="+mn-cs"/>
              </a:rPr>
              <a:t>phyml</a:t>
            </a:r>
            <a:r>
              <a:rPr lang="en-US" sz="2400" dirty="0">
                <a:latin typeface="Times New Roman" charset="0"/>
                <a:ea typeface="+mn-ea"/>
                <a:cs typeface="+mn-cs"/>
              </a:rPr>
              <a:t>)</a:t>
            </a:r>
            <a:endParaRPr lang="en-US" sz="2000" dirty="0">
              <a:latin typeface="Times New Roman" charset="0"/>
              <a:ea typeface="+mn-ea"/>
              <a:cs typeface="+mn-cs"/>
            </a:endParaRPr>
          </a:p>
          <a:p>
            <a:pPr marL="342659" indent="-342659" defTabSz="456880" eaLnBrk="1" fontAlgn="auto" hangingPunct="1">
              <a:lnSpc>
                <a:spcPct val="90000"/>
              </a:lnSpc>
              <a:spcAft>
                <a:spcPts val="0"/>
              </a:spcAft>
              <a:buFont typeface="Arial"/>
              <a:buChar char="•"/>
              <a:defRPr/>
            </a:pPr>
            <a:endParaRPr lang="en-US" sz="2800" dirty="0">
              <a:latin typeface="Times New Roman" charset="0"/>
              <a:ea typeface="+mn-ea"/>
              <a:cs typeface="+mn-cs"/>
            </a:endParaRPr>
          </a:p>
        </p:txBody>
      </p:sp>
    </p:spTree>
    <p:extLst>
      <p:ext uri="{BB962C8B-B14F-4D97-AF65-F5344CB8AC3E}">
        <p14:creationId xmlns:p14="http://schemas.microsoft.com/office/powerpoint/2010/main" val="113060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3276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8" name="Line 4"/>
          <p:cNvSpPr>
            <a:spLocks noChangeShapeType="1"/>
          </p:cNvSpPr>
          <p:nvPr/>
        </p:nvSpPr>
        <p:spPr bwMode="auto">
          <a:xfrm>
            <a:off x="3276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9" name="Line 5"/>
          <p:cNvSpPr>
            <a:spLocks noChangeShapeType="1"/>
          </p:cNvSpPr>
          <p:nvPr/>
        </p:nvSpPr>
        <p:spPr bwMode="auto">
          <a:xfrm>
            <a:off x="3276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0"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1"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2"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3"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4" name="Line 10"/>
          <p:cNvSpPr>
            <a:spLocks noChangeShapeType="1"/>
          </p:cNvSpPr>
          <p:nvPr/>
        </p:nvSpPr>
        <p:spPr bwMode="auto">
          <a:xfrm>
            <a:off x="4495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5" name="Line 11"/>
          <p:cNvSpPr>
            <a:spLocks noChangeShapeType="1"/>
          </p:cNvSpPr>
          <p:nvPr/>
        </p:nvSpPr>
        <p:spPr bwMode="auto">
          <a:xfrm>
            <a:off x="4495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6"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1197"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1198"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1199"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grpSp>
        <p:nvGrpSpPr>
          <p:cNvPr id="2" name="Group 16"/>
          <p:cNvGrpSpPr>
            <a:grpSpLocks/>
          </p:cNvGrpSpPr>
          <p:nvPr/>
        </p:nvGrpSpPr>
        <p:grpSpPr bwMode="auto">
          <a:xfrm>
            <a:off x="3260726" y="3733801"/>
            <a:ext cx="5476875" cy="1249363"/>
            <a:chOff x="1094" y="2352"/>
            <a:chExt cx="3450" cy="787"/>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1202" name="Text Box 18"/>
            <p:cNvSpPr txBox="1">
              <a:spLocks noChangeArrowheads="1"/>
            </p:cNvSpPr>
            <p:nvPr/>
          </p:nvSpPr>
          <p:spPr bwMode="auto">
            <a:xfrm>
              <a:off x="1094" y="2906"/>
              <a:ext cx="345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60% bootstrap support for bipartition (AD)(CB) </a:t>
              </a:r>
            </a:p>
          </p:txBody>
        </p:sp>
      </p:grpSp>
    </p:spTree>
    <p:extLst>
      <p:ext uri="{BB962C8B-B14F-4D97-AF65-F5344CB8AC3E}">
        <p14:creationId xmlns:p14="http://schemas.microsoft.com/office/powerpoint/2010/main" val="1987714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2667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2" name="Line 4"/>
          <p:cNvSpPr>
            <a:spLocks noChangeShapeType="1"/>
          </p:cNvSpPr>
          <p:nvPr/>
        </p:nvSpPr>
        <p:spPr bwMode="auto">
          <a:xfrm>
            <a:off x="2667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3" name="Line 5"/>
          <p:cNvSpPr>
            <a:spLocks noChangeShapeType="1"/>
          </p:cNvSpPr>
          <p:nvPr/>
        </p:nvSpPr>
        <p:spPr bwMode="auto">
          <a:xfrm>
            <a:off x="2667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4"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5"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6"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7"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8" name="Line 10"/>
          <p:cNvSpPr>
            <a:spLocks noChangeShapeType="1"/>
          </p:cNvSpPr>
          <p:nvPr/>
        </p:nvSpPr>
        <p:spPr bwMode="auto">
          <a:xfrm>
            <a:off x="4495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9" name="Line 11"/>
          <p:cNvSpPr>
            <a:spLocks noChangeShapeType="1"/>
          </p:cNvSpPr>
          <p:nvPr/>
        </p:nvSpPr>
        <p:spPr bwMode="auto">
          <a:xfrm>
            <a:off x="4495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20"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2221"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2222"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2223"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D</a:t>
            </a:r>
          </a:p>
        </p:txBody>
      </p:sp>
      <p:grpSp>
        <p:nvGrpSpPr>
          <p:cNvPr id="2" name="Group 16"/>
          <p:cNvGrpSpPr>
            <a:grpSpLocks/>
          </p:cNvGrpSpPr>
          <p:nvPr/>
        </p:nvGrpSpPr>
        <p:grpSpPr bwMode="auto">
          <a:xfrm>
            <a:off x="3260726" y="3733801"/>
            <a:ext cx="5592763" cy="1249363"/>
            <a:chOff x="1094" y="2352"/>
            <a:chExt cx="3523" cy="787"/>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2226" name="Text Box 18"/>
            <p:cNvSpPr txBox="1">
              <a:spLocks noChangeArrowheads="1"/>
            </p:cNvSpPr>
            <p:nvPr/>
          </p:nvSpPr>
          <p:spPr bwMode="auto">
            <a:xfrm>
              <a:off x="1094" y="2906"/>
              <a:ext cx="3523"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100% bootstrap support for bipartition (AD)(CB) </a:t>
              </a:r>
            </a:p>
          </p:txBody>
        </p:sp>
      </p:grpSp>
      <p:grpSp>
        <p:nvGrpSpPr>
          <p:cNvPr id="3" name="Group 19"/>
          <p:cNvGrpSpPr>
            <a:grpSpLocks/>
          </p:cNvGrpSpPr>
          <p:nvPr/>
        </p:nvGrpSpPr>
        <p:grpSpPr bwMode="auto">
          <a:xfrm>
            <a:off x="4038601" y="1447800"/>
            <a:ext cx="3935413" cy="1600200"/>
            <a:chOff x="1584" y="912"/>
            <a:chExt cx="2479"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2230" name="Text Box 22"/>
            <p:cNvSpPr txBox="1">
              <a:spLocks noChangeArrowheads="1"/>
            </p:cNvSpPr>
            <p:nvPr/>
          </p:nvSpPr>
          <p:spPr bwMode="auto">
            <a:xfrm>
              <a:off x="1584" y="912"/>
              <a:ext cx="247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the two longest branches join together</a:t>
              </a:r>
            </a:p>
          </p:txBody>
        </p:sp>
      </p:grpSp>
      <p:sp>
        <p:nvSpPr>
          <p:cNvPr id="222231" name="Text Box 23"/>
          <p:cNvSpPr txBox="1">
            <a:spLocks noChangeArrowheads="1"/>
          </p:cNvSpPr>
          <p:nvPr/>
        </p:nvSpPr>
        <p:spPr bwMode="auto">
          <a:xfrm>
            <a:off x="1706563" y="5257800"/>
            <a:ext cx="669283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What could you do to investigate if this is a possible explanation?  </a:t>
            </a:r>
          </a:p>
        </p:txBody>
      </p:sp>
      <p:sp>
        <p:nvSpPr>
          <p:cNvPr id="222232" name="Text Box 24"/>
          <p:cNvSpPr txBox="1">
            <a:spLocks noChangeArrowheads="1"/>
          </p:cNvSpPr>
          <p:nvPr/>
        </p:nvSpPr>
        <p:spPr bwMode="auto">
          <a:xfrm>
            <a:off x="1981200" y="5791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2233" name="Text Box 25"/>
          <p:cNvSpPr txBox="1">
            <a:spLocks noChangeArrowheads="1"/>
          </p:cNvSpPr>
          <p:nvPr/>
        </p:nvSpPr>
        <p:spPr bwMode="auto">
          <a:xfrm>
            <a:off x="2133600" y="5638801"/>
            <a:ext cx="4156500"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use only slow positions, </a:t>
            </a:r>
          </a:p>
          <a:p>
            <a:pPr>
              <a:defRPr/>
            </a:pPr>
            <a:r>
              <a:rPr lang="en-US" b="1">
                <a:solidFill>
                  <a:srgbClr val="000000"/>
                </a:solidFill>
                <a:latin typeface="Times New Roman" charset="0"/>
              </a:rPr>
              <a:t>use an algorithm that corrects for ASRV</a:t>
            </a:r>
          </a:p>
        </p:txBody>
      </p:sp>
    </p:spTree>
    <p:extLst>
      <p:ext uri="{BB962C8B-B14F-4D97-AF65-F5344CB8AC3E}">
        <p14:creationId xmlns:p14="http://schemas.microsoft.com/office/powerpoint/2010/main" val="29913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a:off x="3352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3810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a:off x="3810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2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676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286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3249" name="Text Box 17"/>
          <p:cNvSpPr txBox="1">
            <a:spLocks noChangeArrowheads="1"/>
          </p:cNvSpPr>
          <p:nvPr/>
        </p:nvSpPr>
        <p:spPr bwMode="auto">
          <a:xfrm>
            <a:off x="7315201" y="2895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2" name="Group 18"/>
          <p:cNvGrpSpPr>
            <a:grpSpLocks/>
          </p:cNvGrpSpPr>
          <p:nvPr/>
        </p:nvGrpSpPr>
        <p:grpSpPr bwMode="auto">
          <a:xfrm>
            <a:off x="5410200" y="1981200"/>
            <a:ext cx="1758950" cy="457200"/>
            <a:chOff x="2448" y="1248"/>
            <a:chExt cx="1108"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52" name="Text Box 20"/>
            <p:cNvSpPr txBox="1">
              <a:spLocks noChangeArrowheads="1"/>
            </p:cNvSpPr>
            <p:nvPr/>
          </p:nvSpPr>
          <p:spPr bwMode="auto">
            <a:xfrm>
              <a:off x="2544" y="1248"/>
              <a:ext cx="1012"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Gene Transfer</a:t>
              </a:r>
            </a:p>
          </p:txBody>
        </p:sp>
      </p:grpSp>
      <p:grpSp>
        <p:nvGrpSpPr>
          <p:cNvPr id="3" name="Group 21"/>
          <p:cNvGrpSpPr>
            <a:grpSpLocks/>
          </p:cNvGrpSpPr>
          <p:nvPr/>
        </p:nvGrpSpPr>
        <p:grpSpPr bwMode="auto">
          <a:xfrm>
            <a:off x="1752600" y="3352800"/>
            <a:ext cx="6967538" cy="2436813"/>
            <a:chOff x="144" y="2112"/>
            <a:chExt cx="4389" cy="1535"/>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696" y="3414"/>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grpSp>
        <p:nvGrpSpPr>
          <p:cNvPr id="4" name="Group 36"/>
          <p:cNvGrpSpPr>
            <a:grpSpLocks/>
          </p:cNvGrpSpPr>
          <p:nvPr/>
        </p:nvGrpSpPr>
        <p:grpSpPr bwMode="auto">
          <a:xfrm>
            <a:off x="1828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0" name="Text Box 38"/>
            <p:cNvSpPr txBox="1">
              <a:spLocks noChangeArrowheads="1"/>
            </p:cNvSpPr>
            <p:nvPr/>
          </p:nvSpPr>
          <p:spPr bwMode="auto">
            <a:xfrm>
              <a:off x="192" y="3456"/>
              <a:ext cx="950" cy="291"/>
            </a:xfrm>
            <a:prstGeom prst="rect">
              <a:avLst/>
            </a:prstGeom>
            <a:noFill/>
            <a:ln w="9525">
              <a:solidFill>
                <a:schemeClr val="hlink"/>
              </a:solidFill>
              <a:miter lim="800000"/>
              <a:headEnd/>
              <a:tailEnd/>
            </a:ln>
            <a:effectLst/>
          </p:spPr>
          <p:txBody>
            <a:bodyPr wrap="square">
              <a:spAutoFit/>
            </a:bodyPr>
            <a:lstStyle/>
            <a:p>
              <a:pPr>
                <a:defRPr/>
              </a:pPr>
              <a:r>
                <a:rPr lang="en-US" b="1">
                  <a:solidFill>
                    <a:srgbClr val="FF0000"/>
                  </a:solidFill>
                  <a:latin typeface="Times New Roman" charset="0"/>
                </a:rPr>
                <a:t>speciation</a:t>
              </a:r>
            </a:p>
          </p:txBody>
        </p:sp>
      </p:grpSp>
      <p:sp>
        <p:nvSpPr>
          <p:cNvPr id="223271" name="Line 39"/>
          <p:cNvSpPr>
            <a:spLocks noChangeShapeType="1"/>
          </p:cNvSpPr>
          <p:nvPr/>
        </p:nvSpPr>
        <p:spPr bwMode="auto">
          <a:xfrm flipV="1">
            <a:off x="2743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grpSp>
        <p:nvGrpSpPr>
          <p:cNvPr id="5" name="Group 40"/>
          <p:cNvGrpSpPr>
            <a:grpSpLocks/>
          </p:cNvGrpSpPr>
          <p:nvPr/>
        </p:nvGrpSpPr>
        <p:grpSpPr bwMode="auto">
          <a:xfrm>
            <a:off x="3336926" y="5410200"/>
            <a:ext cx="1844675" cy="1404938"/>
            <a:chOff x="1142" y="3408"/>
            <a:chExt cx="1162" cy="885"/>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4" name="Text Box 42"/>
            <p:cNvSpPr txBox="1">
              <a:spLocks noChangeArrowheads="1"/>
            </p:cNvSpPr>
            <p:nvPr/>
          </p:nvSpPr>
          <p:spPr bwMode="auto">
            <a:xfrm>
              <a:off x="1142" y="3770"/>
              <a:ext cx="1162" cy="523"/>
            </a:xfrm>
            <a:prstGeom prst="rect">
              <a:avLst/>
            </a:prstGeom>
            <a:noFill/>
            <a:ln w="9525">
              <a:solidFill>
                <a:schemeClr val="hlink"/>
              </a:solidFill>
              <a:miter lim="800000"/>
              <a:headEnd/>
              <a:tailEnd/>
            </a:ln>
            <a:effectLst/>
          </p:spPr>
          <p:txBody>
            <a:bodyPr wrap="square">
              <a:spAutoFit/>
            </a:bodyPr>
            <a:lstStyle/>
            <a:p>
              <a:pPr>
                <a:defRPr/>
              </a:pPr>
              <a:r>
                <a:rPr lang="en-US" b="1">
                  <a:solidFill>
                    <a:srgbClr val="FF0000"/>
                  </a:solidFill>
                  <a:latin typeface="Times New Roman" charset="0"/>
                </a:rPr>
                <a:t>gene</a:t>
              </a:r>
              <a:r>
                <a:rPr lang="en-US" b="1">
                  <a:solidFill>
                    <a:srgbClr val="000000"/>
                  </a:solidFill>
                  <a:latin typeface="Times New Roman" charset="0"/>
                </a:rPr>
                <a:t> </a:t>
              </a:r>
              <a:r>
                <a:rPr lang="en-US" b="1">
                  <a:solidFill>
                    <a:srgbClr val="FF0000"/>
                  </a:solidFill>
                  <a:latin typeface="Times New Roman" charset="0"/>
                </a:rPr>
                <a:t>transfer</a:t>
              </a:r>
            </a:p>
          </p:txBody>
        </p:sp>
      </p:grpSp>
    </p:spTree>
    <p:extLst>
      <p:ext uri="{BB962C8B-B14F-4D97-AF65-F5344CB8AC3E}">
        <p14:creationId xmlns:p14="http://schemas.microsoft.com/office/powerpoint/2010/main" val="2398918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flipV="1">
            <a:off x="3352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4038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flipV="1">
            <a:off x="4038600" y="2422526"/>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0414"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641726"/>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9812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743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3249" name="Text Box 17"/>
          <p:cNvSpPr txBox="1">
            <a:spLocks noChangeArrowheads="1"/>
          </p:cNvSpPr>
          <p:nvPr/>
        </p:nvSpPr>
        <p:spPr bwMode="auto">
          <a:xfrm>
            <a:off x="7315201" y="3352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3" name="Group 21"/>
          <p:cNvGrpSpPr>
            <a:grpSpLocks/>
          </p:cNvGrpSpPr>
          <p:nvPr/>
        </p:nvGrpSpPr>
        <p:grpSpPr bwMode="auto">
          <a:xfrm>
            <a:off x="1881188" y="4144964"/>
            <a:ext cx="7031038" cy="2427287"/>
            <a:chOff x="144" y="2112"/>
            <a:chExt cx="4429" cy="1529"/>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744" y="3408"/>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sp>
        <p:nvSpPr>
          <p:cNvPr id="43" name="Line 4"/>
          <p:cNvSpPr>
            <a:spLocks noChangeShapeType="1"/>
          </p:cNvSpPr>
          <p:nvPr/>
        </p:nvSpPr>
        <p:spPr bwMode="auto">
          <a:xfrm>
            <a:off x="2895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4" name="Line 11"/>
          <p:cNvSpPr>
            <a:spLocks noChangeShapeType="1"/>
          </p:cNvSpPr>
          <p:nvPr/>
        </p:nvSpPr>
        <p:spPr bwMode="auto">
          <a:xfrm>
            <a:off x="4572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5" name="Line 10"/>
          <p:cNvSpPr>
            <a:spLocks noChangeShapeType="1"/>
          </p:cNvSpPr>
          <p:nvPr/>
        </p:nvSpPr>
        <p:spPr bwMode="auto">
          <a:xfrm flipV="1">
            <a:off x="4038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6" name="Line 13"/>
          <p:cNvSpPr>
            <a:spLocks noChangeShapeType="1"/>
          </p:cNvSpPr>
          <p:nvPr/>
        </p:nvSpPr>
        <p:spPr bwMode="auto">
          <a:xfrm>
            <a:off x="4876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7" name="Line 13"/>
          <p:cNvSpPr>
            <a:spLocks noChangeShapeType="1"/>
          </p:cNvSpPr>
          <p:nvPr/>
        </p:nvSpPr>
        <p:spPr bwMode="auto">
          <a:xfrm>
            <a:off x="4876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8" name="Line 11"/>
          <p:cNvSpPr>
            <a:spLocks noChangeShapeType="1"/>
          </p:cNvSpPr>
          <p:nvPr/>
        </p:nvSpPr>
        <p:spPr bwMode="auto">
          <a:xfrm>
            <a:off x="4876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9" name="Line 9"/>
          <p:cNvSpPr>
            <a:spLocks noChangeShapeType="1"/>
          </p:cNvSpPr>
          <p:nvPr/>
        </p:nvSpPr>
        <p:spPr bwMode="auto">
          <a:xfrm flipV="1">
            <a:off x="3733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0" name="Line 8"/>
          <p:cNvSpPr>
            <a:spLocks noChangeShapeType="1"/>
          </p:cNvSpPr>
          <p:nvPr/>
        </p:nvSpPr>
        <p:spPr bwMode="auto">
          <a:xfrm>
            <a:off x="3733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1" name="Line 8"/>
          <p:cNvSpPr>
            <a:spLocks noChangeShapeType="1"/>
          </p:cNvSpPr>
          <p:nvPr/>
        </p:nvSpPr>
        <p:spPr bwMode="auto">
          <a:xfrm>
            <a:off x="3810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2" name="Line 7"/>
          <p:cNvSpPr>
            <a:spLocks noChangeShapeType="1"/>
          </p:cNvSpPr>
          <p:nvPr/>
        </p:nvSpPr>
        <p:spPr bwMode="auto">
          <a:xfrm flipV="1">
            <a:off x="2895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3" name="Line 6"/>
          <p:cNvSpPr>
            <a:spLocks noChangeShapeType="1"/>
          </p:cNvSpPr>
          <p:nvPr/>
        </p:nvSpPr>
        <p:spPr bwMode="auto">
          <a:xfrm>
            <a:off x="2895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cxnSp>
        <p:nvCxnSpPr>
          <p:cNvPr id="98333" name="Straight Connector 6"/>
          <p:cNvCxnSpPr>
            <a:cxnSpLocks noChangeShapeType="1"/>
          </p:cNvCxnSpPr>
          <p:nvPr/>
        </p:nvCxnSpPr>
        <p:spPr bwMode="auto">
          <a:xfrm flipV="1">
            <a:off x="3124200" y="1600200"/>
            <a:ext cx="0" cy="11430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4" name="Straight Connector 56"/>
          <p:cNvCxnSpPr>
            <a:cxnSpLocks noChangeShapeType="1"/>
          </p:cNvCxnSpPr>
          <p:nvPr/>
        </p:nvCxnSpPr>
        <p:spPr bwMode="auto">
          <a:xfrm>
            <a:off x="3124200" y="1600200"/>
            <a:ext cx="38862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5" name="Straight Connector 62"/>
          <p:cNvCxnSpPr>
            <a:cxnSpLocks noChangeShapeType="1"/>
          </p:cNvCxnSpPr>
          <p:nvPr/>
        </p:nvCxnSpPr>
        <p:spPr bwMode="auto">
          <a:xfrm>
            <a:off x="3124200" y="2743200"/>
            <a:ext cx="228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6" name="Straight Connector 66"/>
          <p:cNvCxnSpPr>
            <a:cxnSpLocks noChangeShapeType="1"/>
          </p:cNvCxnSpPr>
          <p:nvPr/>
        </p:nvCxnSpPr>
        <p:spPr bwMode="auto">
          <a:xfrm flipV="1">
            <a:off x="3352800" y="26670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7" name="Straight Connector 69"/>
          <p:cNvCxnSpPr>
            <a:cxnSpLocks noChangeShapeType="1"/>
          </p:cNvCxnSpPr>
          <p:nvPr/>
        </p:nvCxnSpPr>
        <p:spPr bwMode="auto">
          <a:xfrm>
            <a:off x="3352800" y="2667000"/>
            <a:ext cx="609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8" name="Straight Connector 71"/>
          <p:cNvCxnSpPr>
            <a:cxnSpLocks noChangeShapeType="1"/>
          </p:cNvCxnSpPr>
          <p:nvPr/>
        </p:nvCxnSpPr>
        <p:spPr bwMode="auto">
          <a:xfrm>
            <a:off x="3352800" y="2895600"/>
            <a:ext cx="5334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9" name="Straight Connector 73"/>
          <p:cNvCxnSpPr>
            <a:cxnSpLocks noChangeShapeType="1"/>
          </p:cNvCxnSpPr>
          <p:nvPr/>
        </p:nvCxnSpPr>
        <p:spPr bwMode="auto">
          <a:xfrm flipV="1">
            <a:off x="3886200" y="2895600"/>
            <a:ext cx="0" cy="4572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0" name="Straight Connector 76"/>
          <p:cNvCxnSpPr>
            <a:cxnSpLocks noChangeShapeType="1"/>
          </p:cNvCxnSpPr>
          <p:nvPr/>
        </p:nvCxnSpPr>
        <p:spPr bwMode="auto">
          <a:xfrm>
            <a:off x="3886200" y="33528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1" name="Straight Connector 78"/>
          <p:cNvCxnSpPr>
            <a:cxnSpLocks noChangeShapeType="1"/>
          </p:cNvCxnSpPr>
          <p:nvPr/>
        </p:nvCxnSpPr>
        <p:spPr bwMode="auto">
          <a:xfrm>
            <a:off x="4648200" y="3505200"/>
            <a:ext cx="2438400" cy="39688"/>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2" name="Straight Connector 84"/>
          <p:cNvCxnSpPr>
            <a:cxnSpLocks noChangeShapeType="1"/>
          </p:cNvCxnSpPr>
          <p:nvPr/>
        </p:nvCxnSpPr>
        <p:spPr bwMode="auto">
          <a:xfrm flipV="1">
            <a:off x="4648200" y="3352800"/>
            <a:ext cx="0" cy="152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3" name="Straight Connector 87"/>
          <p:cNvCxnSpPr>
            <a:cxnSpLocks noChangeShapeType="1"/>
          </p:cNvCxnSpPr>
          <p:nvPr/>
        </p:nvCxnSpPr>
        <p:spPr bwMode="auto">
          <a:xfrm flipV="1">
            <a:off x="3962400" y="2286000"/>
            <a:ext cx="0" cy="914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4" name="Straight Connector 90"/>
          <p:cNvCxnSpPr>
            <a:cxnSpLocks noChangeShapeType="1"/>
          </p:cNvCxnSpPr>
          <p:nvPr/>
        </p:nvCxnSpPr>
        <p:spPr bwMode="auto">
          <a:xfrm>
            <a:off x="3962400" y="32004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5" name="Straight Connector 91"/>
          <p:cNvCxnSpPr>
            <a:cxnSpLocks noChangeShapeType="1"/>
          </p:cNvCxnSpPr>
          <p:nvPr/>
        </p:nvCxnSpPr>
        <p:spPr bwMode="auto">
          <a:xfrm>
            <a:off x="3962400" y="2286000"/>
            <a:ext cx="3048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6" name="Straight Connector 94"/>
          <p:cNvCxnSpPr>
            <a:cxnSpLocks noChangeShapeType="1"/>
          </p:cNvCxnSpPr>
          <p:nvPr/>
        </p:nvCxnSpPr>
        <p:spPr bwMode="auto">
          <a:xfrm>
            <a:off x="4724400" y="2971800"/>
            <a:ext cx="2286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7" name="Straight Connector 101"/>
          <p:cNvCxnSpPr>
            <a:cxnSpLocks noChangeShapeType="1"/>
          </p:cNvCxnSpPr>
          <p:nvPr/>
        </p:nvCxnSpPr>
        <p:spPr bwMode="auto">
          <a:xfrm>
            <a:off x="4724400" y="29718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98348" name="TextBox 54"/>
          <p:cNvSpPr txBox="1">
            <a:spLocks noChangeArrowheads="1"/>
          </p:cNvSpPr>
          <p:nvPr/>
        </p:nvSpPr>
        <p:spPr bwMode="auto">
          <a:xfrm>
            <a:off x="1676400" y="3276601"/>
            <a:ext cx="1905000" cy="8302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2628900" y="3048000"/>
            <a:ext cx="647700" cy="228600"/>
          </a:xfrm>
          <a:prstGeom prst="straightConnector1">
            <a:avLst/>
          </a:prstGeom>
          <a:noFill/>
          <a:ln w="9525">
            <a:solidFill>
              <a:srgbClr val="FF0000"/>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24705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974097" y="84988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4276" name="Rectangle 20"/>
          <p:cNvSpPr>
            <a:spLocks noChangeArrowheads="1"/>
          </p:cNvSpPr>
          <p:nvPr/>
        </p:nvSpPr>
        <p:spPr bwMode="auto">
          <a:xfrm>
            <a:off x="1094804" y="3188718"/>
            <a:ext cx="1683131"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molecular tree:</a:t>
            </a:r>
          </a:p>
        </p:txBody>
      </p:sp>
      <p:grpSp>
        <p:nvGrpSpPr>
          <p:cNvPr id="2" name="Group 21"/>
          <p:cNvGrpSpPr>
            <a:grpSpLocks/>
          </p:cNvGrpSpPr>
          <p:nvPr/>
        </p:nvGrpSpPr>
        <p:grpSpPr bwMode="auto">
          <a:xfrm>
            <a:off x="3429000" y="3200400"/>
            <a:ext cx="6096000" cy="3341688"/>
            <a:chOff x="1200" y="2016"/>
            <a:chExt cx="3840" cy="2105"/>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7" name="Text Box 31"/>
            <p:cNvSpPr txBox="1">
              <a:spLocks noChangeArrowheads="1"/>
            </p:cNvSpPr>
            <p:nvPr/>
          </p:nvSpPr>
          <p:spPr bwMode="auto">
            <a:xfrm>
              <a:off x="3696" y="2976"/>
              <a:ext cx="1108"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288" name="Text Box 3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4289" name="Text Box 33"/>
            <p:cNvSpPr txBox="1">
              <a:spLocks noChangeArrowheads="1"/>
            </p:cNvSpPr>
            <p:nvPr/>
          </p:nvSpPr>
          <p:spPr bwMode="auto">
            <a:xfrm>
              <a:off x="3696" y="2640"/>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290" name="Text Box 34"/>
            <p:cNvSpPr txBox="1">
              <a:spLocks noChangeArrowheads="1"/>
            </p:cNvSpPr>
            <p:nvPr/>
          </p:nvSpPr>
          <p:spPr bwMode="auto">
            <a:xfrm>
              <a:off x="3696" y="2304"/>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9" name="Text Box 43"/>
            <p:cNvSpPr txBox="1">
              <a:spLocks noChangeArrowheads="1"/>
            </p:cNvSpPr>
            <p:nvPr/>
          </p:nvSpPr>
          <p:spPr bwMode="auto">
            <a:xfrm>
              <a:off x="3648" y="3888"/>
              <a:ext cx="1392"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300" name="Text Box 44"/>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301" name="Text Box 45"/>
            <p:cNvSpPr txBox="1">
              <a:spLocks noChangeArrowheads="1"/>
            </p:cNvSpPr>
            <p:nvPr/>
          </p:nvSpPr>
          <p:spPr bwMode="auto">
            <a:xfrm>
              <a:off x="3648" y="3216"/>
              <a:ext cx="866"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grpSp>
      <p:grpSp>
        <p:nvGrpSpPr>
          <p:cNvPr id="3" name="Group 47"/>
          <p:cNvGrpSpPr>
            <a:grpSpLocks/>
          </p:cNvGrpSpPr>
          <p:nvPr/>
        </p:nvGrpSpPr>
        <p:grpSpPr bwMode="auto">
          <a:xfrm>
            <a:off x="852487" y="5334000"/>
            <a:ext cx="2957513" cy="919163"/>
            <a:chOff x="-423" y="3360"/>
            <a:chExt cx="1863"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05" name="Text Box 49"/>
            <p:cNvSpPr txBox="1">
              <a:spLocks noChangeArrowheads="1"/>
            </p:cNvSpPr>
            <p:nvPr/>
          </p:nvSpPr>
          <p:spPr bwMode="auto">
            <a:xfrm>
              <a:off x="-423" y="3648"/>
              <a:ext cx="1863" cy="291"/>
            </a:xfrm>
            <a:prstGeom prst="rect">
              <a:avLst/>
            </a:prstGeom>
            <a:noFill/>
            <a:ln w="9525">
              <a:noFill/>
              <a:miter lim="800000"/>
              <a:headEnd/>
              <a:tailEnd/>
            </a:ln>
            <a:effectLst/>
          </p:spPr>
          <p:txBody>
            <a:bodyPr wrap="square">
              <a:spAutoFit/>
            </a:bodyPr>
            <a:lstStyle/>
            <a:p>
              <a:pPr>
                <a:defRPr/>
              </a:pPr>
              <a:r>
                <a:rPr lang="en-US" b="1">
                  <a:solidFill>
                    <a:srgbClr val="FF0000"/>
                  </a:solidFill>
                  <a:latin typeface="Times New Roman" charset="0"/>
                </a:rPr>
                <a:t>gene duplication </a:t>
              </a:r>
            </a:p>
          </p:txBody>
        </p:sp>
      </p:grpSp>
    </p:spTree>
    <p:extLst>
      <p:ext uri="{BB962C8B-B14F-4D97-AF65-F5344CB8AC3E}">
        <p14:creationId xmlns:p14="http://schemas.microsoft.com/office/powerpoint/2010/main" val="1755466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1263682" y="869627"/>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5" name="Group 83"/>
          <p:cNvGrpSpPr>
            <a:grpSpLocks/>
          </p:cNvGrpSpPr>
          <p:nvPr/>
        </p:nvGrpSpPr>
        <p:grpSpPr bwMode="auto">
          <a:xfrm>
            <a:off x="1453356" y="3053643"/>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noFill/>
              <a:miter lim="800000"/>
              <a:headEnd/>
              <a:tailEnd/>
            </a:ln>
            <a:effectLst/>
          </p:spPr>
          <p:txBody>
            <a:bodyPr wrap="none" anchor="ctr"/>
            <a:lstStyle/>
            <a:p>
              <a:pPr>
                <a:defRPr/>
              </a:pPr>
              <a:endParaRPr lang="en-US" b="1">
                <a:solidFill>
                  <a:srgbClr val="000000"/>
                </a:solidFill>
                <a:latin typeface="Times New Roman" charset="0"/>
              </a:endParaRPr>
            </a:p>
          </p:txBody>
        </p:sp>
        <p:sp>
          <p:nvSpPr>
            <p:cNvPr id="224341" name="Rectangle 85"/>
            <p:cNvSpPr>
              <a:spLocks noChangeArrowheads="1"/>
            </p:cNvSpPr>
            <p:nvPr/>
          </p:nvSpPr>
          <p:spPr bwMode="auto">
            <a:xfrm>
              <a:off x="0" y="187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7" name="Text Box 91"/>
            <p:cNvSpPr txBox="1">
              <a:spLocks noChangeArrowheads="1"/>
            </p:cNvSpPr>
            <p:nvPr/>
          </p:nvSpPr>
          <p:spPr bwMode="auto">
            <a:xfrm>
              <a:off x="3705" y="2902"/>
              <a:ext cx="1108" cy="233"/>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rPr>
                <a:t>seq. from D</a:t>
              </a:r>
            </a:p>
          </p:txBody>
        </p:sp>
        <p:sp>
          <p:nvSpPr>
            <p:cNvPr id="224348" name="Text Box 9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6" name="Text Box 100"/>
            <p:cNvSpPr txBox="1">
              <a:spLocks noChangeArrowheads="1"/>
            </p:cNvSpPr>
            <p:nvPr/>
          </p:nvSpPr>
          <p:spPr bwMode="auto">
            <a:xfrm>
              <a:off x="3635" y="3210"/>
              <a:ext cx="1392" cy="233"/>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rPr>
                <a:t>seq.’ from B</a:t>
              </a:r>
            </a:p>
          </p:txBody>
        </p:sp>
        <p:sp>
          <p:nvSpPr>
            <p:cNvPr id="224357" name="Text Box 101"/>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60" name="Text Box 104"/>
            <p:cNvSpPr txBox="1">
              <a:spLocks noChangeArrowheads="1"/>
            </p:cNvSpPr>
            <p:nvPr/>
          </p:nvSpPr>
          <p:spPr bwMode="auto">
            <a:xfrm>
              <a:off x="0" y="3648"/>
              <a:ext cx="1175"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grpSp>
      <p:sp>
        <p:nvSpPr>
          <p:cNvPr id="6" name="TextBox 5">
            <a:extLst>
              <a:ext uri="{FF2B5EF4-FFF2-40B4-BE49-F238E27FC236}">
                <a16:creationId xmlns:a16="http://schemas.microsoft.com/office/drawing/2014/main" id="{46F4DCB3-4C85-CB47-9AEB-48431DBD25D9}"/>
              </a:ext>
            </a:extLst>
          </p:cNvPr>
          <p:cNvSpPr txBox="1"/>
          <p:nvPr/>
        </p:nvSpPr>
        <p:spPr>
          <a:xfrm>
            <a:off x="951470" y="4436076"/>
            <a:ext cx="1944763" cy="461665"/>
          </a:xfrm>
          <a:prstGeom prst="rect">
            <a:avLst/>
          </a:prstGeom>
          <a:noFill/>
        </p:spPr>
        <p:txBody>
          <a:bodyPr wrap="none" rtlCol="0">
            <a:spAutoFit/>
          </a:bodyPr>
          <a:lstStyle/>
          <a:p>
            <a:r>
              <a:rPr lang="en-US">
                <a:solidFill>
                  <a:srgbClr val="000000"/>
                </a:solidFill>
                <a:latin typeface="Times New Roman" charset="0"/>
              </a:rPr>
              <a:t>with gene loss</a:t>
            </a:r>
          </a:p>
        </p:txBody>
      </p:sp>
    </p:spTree>
    <p:extLst>
      <p:ext uri="{BB962C8B-B14F-4D97-AF65-F5344CB8AC3E}">
        <p14:creationId xmlns:p14="http://schemas.microsoft.com/office/powerpoint/2010/main" val="1697093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638818" y="1030"/>
            <a:ext cx="11212813" cy="685800"/>
          </a:xfrm>
        </p:spPr>
        <p:txBody>
          <a:bodyPr/>
          <a:lstStyle/>
          <a:p>
            <a:pPr algn="l" eaLnBrk="1" hangingPunct="1"/>
            <a:r>
              <a:rPr lang="en-US" sz="3200" b="1"/>
              <a:t>Gene duplication and gene transfer are equivalent explanations.</a:t>
            </a:r>
          </a:p>
        </p:txBody>
      </p:sp>
      <p:graphicFrame>
        <p:nvGraphicFramePr>
          <p:cNvPr id="102402" name="Object 3"/>
          <p:cNvGraphicFramePr>
            <a:graphicFrameLocks noChangeAspect="1"/>
          </p:cNvGraphicFramePr>
          <p:nvPr/>
        </p:nvGraphicFramePr>
        <p:xfrm>
          <a:off x="1524000" y="762000"/>
          <a:ext cx="4572000" cy="3657600"/>
        </p:xfrm>
        <a:graphic>
          <a:graphicData uri="http://schemas.openxmlformats.org/presentationml/2006/ole">
            <mc:AlternateContent xmlns:mc="http://schemas.openxmlformats.org/markup-compatibility/2006">
              <mc:Choice xmlns:v="urn:schemas-microsoft-com:vml" Requires="v">
                <p:oleObj name="Photo Editor Photo" r:id="rId3" imgW="8527519" imgH="5509738" progId="MSPhotoEd.3">
                  <p:embed/>
                </p:oleObj>
              </mc:Choice>
              <mc:Fallback>
                <p:oleObj name="Photo Editor Photo" r:id="rId3" imgW="8527519" imgH="5509738" progId="MSPhotoEd.3">
                  <p:embed/>
                  <p:pic>
                    <p:nvPicPr>
                      <p:cNvPr id="10240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2000"/>
                        <a:ext cx="4572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6096000" y="762000"/>
          <a:ext cx="4572000" cy="3733800"/>
        </p:xfrm>
        <a:graphic>
          <a:graphicData uri="http://schemas.openxmlformats.org/presentationml/2006/ole">
            <mc:AlternateContent xmlns:mc="http://schemas.openxmlformats.org/markup-compatibility/2006">
              <mc:Choice xmlns:v="urn:schemas-microsoft-com:vml" Requires="v">
                <p:oleObj name="Photo Editor Photo" r:id="rId5" imgW="8542760" imgH="6927180" progId="MSPhotoEd.3">
                  <p:embed/>
                </p:oleObj>
              </mc:Choice>
              <mc:Fallback>
                <p:oleObj name="Photo Editor Photo" r:id="rId5" imgW="8542760" imgH="6927180" progId="MSPhotoEd.3">
                  <p:embed/>
                  <p:pic>
                    <p:nvPicPr>
                      <p:cNvPr id="102403"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762000"/>
                        <a:ext cx="4572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1812926" y="4613275"/>
            <a:ext cx="284787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Horizontal or lateral Gene </a:t>
            </a:r>
          </a:p>
        </p:txBody>
      </p:sp>
      <p:sp>
        <p:nvSpPr>
          <p:cNvPr id="225286" name="Text Box 6"/>
          <p:cNvSpPr txBox="1">
            <a:spLocks noChangeArrowheads="1"/>
          </p:cNvSpPr>
          <p:nvPr/>
        </p:nvSpPr>
        <p:spPr bwMode="auto">
          <a:xfrm>
            <a:off x="6096000" y="4419600"/>
            <a:ext cx="457200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Ancient duplication followed by gene loss</a:t>
            </a:r>
          </a:p>
        </p:txBody>
      </p:sp>
      <p:sp>
        <p:nvSpPr>
          <p:cNvPr id="225287" name="Text Box 7"/>
          <p:cNvSpPr txBox="1">
            <a:spLocks noChangeArrowheads="1"/>
          </p:cNvSpPr>
          <p:nvPr/>
        </p:nvSpPr>
        <p:spPr bwMode="auto">
          <a:xfrm>
            <a:off x="1822450" y="5181601"/>
            <a:ext cx="884555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Note that scenario B involves many more individual events than A </a:t>
            </a:r>
            <a:br>
              <a:rPr lang="en-US" b="1">
                <a:solidFill>
                  <a:srgbClr val="000000"/>
                </a:solidFill>
                <a:latin typeface="Times New Roman" charset="0"/>
              </a:rPr>
            </a:br>
            <a:endParaRPr lang="en-US" b="1">
              <a:solidFill>
                <a:srgbClr val="000000"/>
              </a:solidFill>
              <a:latin typeface="Times New Roman" charset="0"/>
            </a:endParaRPr>
          </a:p>
        </p:txBody>
      </p:sp>
      <p:sp>
        <p:nvSpPr>
          <p:cNvPr id="225288" name="Rectangle 8"/>
          <p:cNvSpPr>
            <a:spLocks noChangeArrowheads="1"/>
          </p:cNvSpPr>
          <p:nvPr/>
        </p:nvSpPr>
        <p:spPr bwMode="auto">
          <a:xfrm>
            <a:off x="1981201" y="5791201"/>
            <a:ext cx="2623453"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1 HGT with </a:t>
            </a:r>
            <a:br>
              <a:rPr lang="en-US" b="1">
                <a:solidFill>
                  <a:srgbClr val="000000"/>
                </a:solidFill>
                <a:latin typeface="Times New Roman" charset="0"/>
              </a:rPr>
            </a:br>
            <a:r>
              <a:rPr lang="en-US" b="1">
                <a:solidFill>
                  <a:srgbClr val="000000"/>
                </a:solidFill>
                <a:latin typeface="Times New Roman" charset="0"/>
              </a:rPr>
              <a:t>orthologous replacement</a:t>
            </a:r>
          </a:p>
        </p:txBody>
      </p:sp>
      <p:sp>
        <p:nvSpPr>
          <p:cNvPr id="225289" name="Rectangle 9"/>
          <p:cNvSpPr>
            <a:spLocks noChangeArrowheads="1"/>
          </p:cNvSpPr>
          <p:nvPr/>
        </p:nvSpPr>
        <p:spPr bwMode="auto">
          <a:xfrm>
            <a:off x="6096000" y="5791201"/>
            <a:ext cx="426720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1 gene duplication followed by 4 independent gene loss events</a:t>
            </a:r>
          </a:p>
        </p:txBody>
      </p:sp>
      <p:sp>
        <p:nvSpPr>
          <p:cNvPr id="225290" name="Text Box 10"/>
          <p:cNvSpPr txBox="1">
            <a:spLocks noChangeArrowheads="1"/>
          </p:cNvSpPr>
          <p:nvPr/>
        </p:nvSpPr>
        <p:spPr bwMode="auto">
          <a:xfrm>
            <a:off x="1897064" y="2225676"/>
            <a:ext cx="8397875" cy="646319"/>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The more relatives of C are found that do not have the blue type of gene, the less likely is the duplication loss scenario</a:t>
            </a:r>
          </a:p>
        </p:txBody>
      </p:sp>
    </p:spTree>
    <p:extLst>
      <p:ext uri="{BB962C8B-B14F-4D97-AF65-F5344CB8AC3E}">
        <p14:creationId xmlns:p14="http://schemas.microsoft.com/office/powerpoint/2010/main" val="24709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FBEBD-92A7-5B72-CE44-F427350DD011}"/>
              </a:ext>
            </a:extLst>
          </p:cNvPr>
          <p:cNvSpPr txBox="1"/>
          <p:nvPr/>
        </p:nvSpPr>
        <p:spPr>
          <a:xfrm>
            <a:off x="1818290" y="1271752"/>
            <a:ext cx="7802136" cy="1754326"/>
          </a:xfrm>
          <a:prstGeom prst="rect">
            <a:avLst/>
          </a:prstGeom>
          <a:noFill/>
        </p:spPr>
        <p:txBody>
          <a:bodyPr wrap="none" rtlCol="0">
            <a:spAutoFit/>
          </a:bodyPr>
          <a:lstStyle/>
          <a:p>
            <a:pPr algn="ctr"/>
            <a:r>
              <a:rPr lang="en-US" sz="3600"/>
              <a:t>The </a:t>
            </a:r>
          </a:p>
          <a:p>
            <a:pPr algn="ctr"/>
            <a:r>
              <a:rPr lang="en-US" sz="3600"/>
              <a:t>Long Branch Attraction (LBA)</a:t>
            </a:r>
          </a:p>
          <a:p>
            <a:r>
              <a:rPr lang="en-US" sz="3600"/>
              <a:t>artifact in phylogenetic reconstruction</a:t>
            </a:r>
          </a:p>
        </p:txBody>
      </p:sp>
    </p:spTree>
    <p:extLst>
      <p:ext uri="{BB962C8B-B14F-4D97-AF65-F5344CB8AC3E}">
        <p14:creationId xmlns:p14="http://schemas.microsoft.com/office/powerpoint/2010/main" val="1212349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35F0-85BB-6941-8E8F-926DE5063285}"/>
              </a:ext>
            </a:extLst>
          </p:cNvPr>
          <p:cNvSpPr>
            <a:spLocks noGrp="1"/>
          </p:cNvSpPr>
          <p:nvPr>
            <p:ph type="title"/>
          </p:nvPr>
        </p:nvSpPr>
        <p:spPr/>
        <p:txBody>
          <a:bodyPr>
            <a:normAutofit fontScale="90000"/>
          </a:bodyPr>
          <a:lstStyle/>
          <a:p>
            <a:r>
              <a:rPr lang="en-US"/>
              <a:t>LBA can be due to faster substitution rate in some branches, or to long empty branches without any side branches</a:t>
            </a:r>
          </a:p>
        </p:txBody>
      </p:sp>
      <p:pic>
        <p:nvPicPr>
          <p:cNvPr id="3" name="Picture 6">
            <a:extLst>
              <a:ext uri="{FF2B5EF4-FFF2-40B4-BE49-F238E27FC236}">
                <a16:creationId xmlns:a16="http://schemas.microsoft.com/office/drawing/2014/main" id="{3B872F49-8756-684A-8927-B94DD31937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009" y="2699567"/>
            <a:ext cx="2185001" cy="247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B79F789-273F-8343-9433-C002C81A962D}"/>
              </a:ext>
            </a:extLst>
          </p:cNvPr>
          <p:cNvSpPr txBox="1"/>
          <p:nvPr/>
        </p:nvSpPr>
        <p:spPr>
          <a:xfrm>
            <a:off x="1105700" y="5143918"/>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5" name="TextBox 4">
            <a:extLst>
              <a:ext uri="{FF2B5EF4-FFF2-40B4-BE49-F238E27FC236}">
                <a16:creationId xmlns:a16="http://schemas.microsoft.com/office/drawing/2014/main" id="{C8062016-6E74-774B-AE48-2A0EB74CB9A7}"/>
              </a:ext>
            </a:extLst>
          </p:cNvPr>
          <p:cNvSpPr txBox="1"/>
          <p:nvPr/>
        </p:nvSpPr>
        <p:spPr>
          <a:xfrm>
            <a:off x="3325502" y="5056598"/>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6" name="Straight Connector 5">
            <a:extLst>
              <a:ext uri="{FF2B5EF4-FFF2-40B4-BE49-F238E27FC236}">
                <a16:creationId xmlns:a16="http://schemas.microsoft.com/office/drawing/2014/main" id="{594C18BC-510E-C049-BD42-5D0FE0A24B79}"/>
              </a:ext>
            </a:extLst>
          </p:cNvPr>
          <p:cNvCxnSpPr>
            <a:cxnSpLocks/>
          </p:cNvCxnSpPr>
          <p:nvPr/>
        </p:nvCxnSpPr>
        <p:spPr bwMode="auto">
          <a:xfrm>
            <a:off x="3219822" y="3146704"/>
            <a:ext cx="642730"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A645A53-65CD-9647-BEFC-FFF9A6719CAF}"/>
              </a:ext>
            </a:extLst>
          </p:cNvPr>
          <p:cNvCxnSpPr>
            <a:cxnSpLocks/>
          </p:cNvCxnSpPr>
          <p:nvPr/>
        </p:nvCxnSpPr>
        <p:spPr bwMode="auto">
          <a:xfrm flipH="1">
            <a:off x="3862553" y="3146704"/>
            <a:ext cx="722243"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F255FB72-9DC8-EE47-AFD4-96A9C314FDF1}"/>
              </a:ext>
            </a:extLst>
          </p:cNvPr>
          <p:cNvCxnSpPr>
            <a:cxnSpLocks/>
          </p:cNvCxnSpPr>
          <p:nvPr/>
        </p:nvCxnSpPr>
        <p:spPr bwMode="auto">
          <a:xfrm flipH="1">
            <a:off x="3862552" y="4309582"/>
            <a:ext cx="1" cy="29957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C929A1A3-0342-E74E-91C5-B3EB5C9FBD7B}"/>
              </a:ext>
            </a:extLst>
          </p:cNvPr>
          <p:cNvCxnSpPr>
            <a:cxnSpLocks/>
          </p:cNvCxnSpPr>
          <p:nvPr/>
        </p:nvCxnSpPr>
        <p:spPr bwMode="auto">
          <a:xfrm>
            <a:off x="3862552" y="4609154"/>
            <a:ext cx="231913" cy="2394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8A21B4A-A8C3-104E-B3E0-DF6F5B0E5E66}"/>
              </a:ext>
            </a:extLst>
          </p:cNvPr>
          <p:cNvCxnSpPr>
            <a:cxnSpLocks/>
          </p:cNvCxnSpPr>
          <p:nvPr/>
        </p:nvCxnSpPr>
        <p:spPr bwMode="auto">
          <a:xfrm flipH="1">
            <a:off x="3604134" y="4609154"/>
            <a:ext cx="258418" cy="23222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6962F8D-5F6B-D142-9913-755697A17A55}"/>
              </a:ext>
            </a:extLst>
          </p:cNvPr>
          <p:cNvSpPr txBox="1"/>
          <p:nvPr/>
        </p:nvSpPr>
        <p:spPr>
          <a:xfrm>
            <a:off x="3007786" y="2851258"/>
            <a:ext cx="3177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2" name="TextBox 11">
            <a:extLst>
              <a:ext uri="{FF2B5EF4-FFF2-40B4-BE49-F238E27FC236}">
                <a16:creationId xmlns:a16="http://schemas.microsoft.com/office/drawing/2014/main" id="{FF428918-4B58-F042-89EF-A9F51BAE4444}"/>
              </a:ext>
            </a:extLst>
          </p:cNvPr>
          <p:cNvSpPr txBox="1"/>
          <p:nvPr/>
        </p:nvSpPr>
        <p:spPr>
          <a:xfrm>
            <a:off x="4459949" y="2847907"/>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TextBox 12">
            <a:extLst>
              <a:ext uri="{FF2B5EF4-FFF2-40B4-BE49-F238E27FC236}">
                <a16:creationId xmlns:a16="http://schemas.microsoft.com/office/drawing/2014/main" id="{4D88FD32-D998-F347-9223-D9D607E70F5F}"/>
              </a:ext>
            </a:extLst>
          </p:cNvPr>
          <p:cNvSpPr txBox="1"/>
          <p:nvPr/>
        </p:nvSpPr>
        <p:spPr>
          <a:xfrm>
            <a:off x="3298497" y="475490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TextBox 13">
            <a:extLst>
              <a:ext uri="{FF2B5EF4-FFF2-40B4-BE49-F238E27FC236}">
                <a16:creationId xmlns:a16="http://schemas.microsoft.com/office/drawing/2014/main" id="{151B273D-9AC4-D145-B2D2-90B2B629E625}"/>
              </a:ext>
            </a:extLst>
          </p:cNvPr>
          <p:cNvSpPr txBox="1"/>
          <p:nvPr/>
        </p:nvSpPr>
        <p:spPr>
          <a:xfrm>
            <a:off x="4061333" y="473334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cxnSp>
        <p:nvCxnSpPr>
          <p:cNvPr id="16" name="Straight Connector 15">
            <a:extLst>
              <a:ext uri="{FF2B5EF4-FFF2-40B4-BE49-F238E27FC236}">
                <a16:creationId xmlns:a16="http://schemas.microsoft.com/office/drawing/2014/main" id="{B844877E-FF3E-F14D-A5EC-C943512ECECB}"/>
              </a:ext>
            </a:extLst>
          </p:cNvPr>
          <p:cNvCxnSpPr>
            <a:cxnSpLocks/>
          </p:cNvCxnSpPr>
          <p:nvPr/>
        </p:nvCxnSpPr>
        <p:spPr bwMode="auto">
          <a:xfrm flipH="1">
            <a:off x="6609044" y="3112252"/>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E78C44AB-42F2-3543-A713-A3D69B221B2B}"/>
              </a:ext>
            </a:extLst>
          </p:cNvPr>
          <p:cNvCxnSpPr>
            <a:cxnSpLocks/>
          </p:cNvCxnSpPr>
          <p:nvPr/>
        </p:nvCxnSpPr>
        <p:spPr bwMode="auto">
          <a:xfrm>
            <a:off x="5518713" y="3103634"/>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3BD710E-F781-B04F-A0C2-97443AA13716}"/>
              </a:ext>
            </a:extLst>
          </p:cNvPr>
          <p:cNvCxnSpPr>
            <a:cxnSpLocks/>
          </p:cNvCxnSpPr>
          <p:nvPr/>
        </p:nvCxnSpPr>
        <p:spPr bwMode="auto">
          <a:xfrm flipH="1">
            <a:off x="5987537" y="3146704"/>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7565C97-45AA-7B46-BD6F-1A17CC9ED819}"/>
              </a:ext>
            </a:extLst>
          </p:cNvPr>
          <p:cNvCxnSpPr>
            <a:cxnSpLocks/>
          </p:cNvCxnSpPr>
          <p:nvPr/>
        </p:nvCxnSpPr>
        <p:spPr bwMode="auto">
          <a:xfrm>
            <a:off x="7239238" y="3146704"/>
            <a:ext cx="142994" cy="78901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F2749E6-3820-CA41-AD94-FDE84658D92B}"/>
              </a:ext>
            </a:extLst>
          </p:cNvPr>
          <p:cNvCxnSpPr>
            <a:cxnSpLocks/>
          </p:cNvCxnSpPr>
          <p:nvPr/>
        </p:nvCxnSpPr>
        <p:spPr bwMode="auto">
          <a:xfrm>
            <a:off x="5966811" y="3103634"/>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2CF9525D-83BD-E04E-BBB7-DFFAEE97AD30}"/>
              </a:ext>
            </a:extLst>
          </p:cNvPr>
          <p:cNvCxnSpPr>
            <a:cxnSpLocks/>
          </p:cNvCxnSpPr>
          <p:nvPr/>
        </p:nvCxnSpPr>
        <p:spPr bwMode="auto">
          <a:xfrm flipH="1">
            <a:off x="7326627" y="3155598"/>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A6923404-E6C3-7C41-944D-AE7EDA8D479F}"/>
              </a:ext>
            </a:extLst>
          </p:cNvPr>
          <p:cNvCxnSpPr>
            <a:cxnSpLocks/>
          </p:cNvCxnSpPr>
          <p:nvPr/>
        </p:nvCxnSpPr>
        <p:spPr bwMode="auto">
          <a:xfrm>
            <a:off x="6809290" y="3146704"/>
            <a:ext cx="110656" cy="146245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77F69C73-2D65-F645-9130-B180BF8C8B6E}"/>
              </a:ext>
            </a:extLst>
          </p:cNvPr>
          <p:cNvCxnSpPr>
            <a:cxnSpLocks/>
          </p:cNvCxnSpPr>
          <p:nvPr/>
        </p:nvCxnSpPr>
        <p:spPr bwMode="auto">
          <a:xfrm flipH="1">
            <a:off x="6389109" y="3155598"/>
            <a:ext cx="100890" cy="156966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8094F950-BC09-8342-AB95-C0AA6288B9D8}"/>
              </a:ext>
            </a:extLst>
          </p:cNvPr>
          <p:cNvSpPr txBox="1"/>
          <p:nvPr/>
        </p:nvSpPr>
        <p:spPr>
          <a:xfrm>
            <a:off x="5324255" y="2764804"/>
            <a:ext cx="286796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0"/>
              </a:rPr>
              <a:t>A       B   C D   E    F    G    H </a:t>
            </a:r>
          </a:p>
        </p:txBody>
      </p:sp>
      <p:cxnSp>
        <p:nvCxnSpPr>
          <p:cNvPr id="59" name="Straight Connector 58">
            <a:extLst>
              <a:ext uri="{FF2B5EF4-FFF2-40B4-BE49-F238E27FC236}">
                <a16:creationId xmlns:a16="http://schemas.microsoft.com/office/drawing/2014/main" id="{521FF305-6AAC-E744-A028-6FAAC072176F}"/>
              </a:ext>
            </a:extLst>
          </p:cNvPr>
          <p:cNvCxnSpPr>
            <a:cxnSpLocks/>
          </p:cNvCxnSpPr>
          <p:nvPr/>
        </p:nvCxnSpPr>
        <p:spPr bwMode="auto">
          <a:xfrm flipH="1">
            <a:off x="10009512" y="3076757"/>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0825C8F-4DC2-5746-91C8-C025CD0E003D}"/>
              </a:ext>
            </a:extLst>
          </p:cNvPr>
          <p:cNvCxnSpPr>
            <a:cxnSpLocks/>
          </p:cNvCxnSpPr>
          <p:nvPr/>
        </p:nvCxnSpPr>
        <p:spPr bwMode="auto">
          <a:xfrm>
            <a:off x="8919181" y="3068139"/>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461F9DB4-FD00-A048-A711-7101F80A6F26}"/>
              </a:ext>
            </a:extLst>
          </p:cNvPr>
          <p:cNvCxnSpPr>
            <a:cxnSpLocks/>
          </p:cNvCxnSpPr>
          <p:nvPr/>
        </p:nvCxnSpPr>
        <p:spPr bwMode="auto">
          <a:xfrm flipH="1">
            <a:off x="9388005" y="3111209"/>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C14ADD3-025E-1545-861A-57E682404EC6}"/>
              </a:ext>
            </a:extLst>
          </p:cNvPr>
          <p:cNvCxnSpPr>
            <a:cxnSpLocks/>
          </p:cNvCxnSpPr>
          <p:nvPr/>
        </p:nvCxnSpPr>
        <p:spPr bwMode="auto">
          <a:xfrm>
            <a:off x="10639706" y="3111209"/>
            <a:ext cx="157072" cy="65066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3B1C8A7-46CF-3542-983D-9A9663D14309}"/>
              </a:ext>
            </a:extLst>
          </p:cNvPr>
          <p:cNvCxnSpPr>
            <a:cxnSpLocks/>
          </p:cNvCxnSpPr>
          <p:nvPr/>
        </p:nvCxnSpPr>
        <p:spPr bwMode="auto">
          <a:xfrm>
            <a:off x="9367279" y="3068139"/>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0760DC9A-53AE-A140-A8B0-B7871638C427}"/>
              </a:ext>
            </a:extLst>
          </p:cNvPr>
          <p:cNvCxnSpPr>
            <a:cxnSpLocks/>
          </p:cNvCxnSpPr>
          <p:nvPr/>
        </p:nvCxnSpPr>
        <p:spPr bwMode="auto">
          <a:xfrm flipH="1">
            <a:off x="10727095" y="3120103"/>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697D9B74-E7C6-8F4F-A30A-FCBB3E5E847F}"/>
              </a:ext>
            </a:extLst>
          </p:cNvPr>
          <p:cNvCxnSpPr>
            <a:cxnSpLocks/>
          </p:cNvCxnSpPr>
          <p:nvPr/>
        </p:nvCxnSpPr>
        <p:spPr bwMode="auto">
          <a:xfrm flipH="1">
            <a:off x="10142026" y="3111209"/>
            <a:ext cx="67732" cy="137927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42AE471-8351-A843-B0AD-9B2295375518}"/>
              </a:ext>
            </a:extLst>
          </p:cNvPr>
          <p:cNvCxnSpPr>
            <a:cxnSpLocks/>
          </p:cNvCxnSpPr>
          <p:nvPr/>
        </p:nvCxnSpPr>
        <p:spPr bwMode="auto">
          <a:xfrm>
            <a:off x="9986450" y="3140907"/>
            <a:ext cx="155576" cy="137038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7" name="TextBox 66">
            <a:extLst>
              <a:ext uri="{FF2B5EF4-FFF2-40B4-BE49-F238E27FC236}">
                <a16:creationId xmlns:a16="http://schemas.microsoft.com/office/drawing/2014/main" id="{BF5DDE29-6C69-D343-AE33-694DC97A3070}"/>
              </a:ext>
            </a:extLst>
          </p:cNvPr>
          <p:cNvSpPr txBox="1"/>
          <p:nvPr/>
        </p:nvSpPr>
        <p:spPr>
          <a:xfrm>
            <a:off x="8724723" y="2729309"/>
            <a:ext cx="286796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0"/>
              </a:rPr>
              <a:t>A       B   C D   E    F    G    H </a:t>
            </a:r>
          </a:p>
        </p:txBody>
      </p:sp>
      <p:cxnSp>
        <p:nvCxnSpPr>
          <p:cNvPr id="87" name="Straight Connector 86">
            <a:extLst>
              <a:ext uri="{FF2B5EF4-FFF2-40B4-BE49-F238E27FC236}">
                <a16:creationId xmlns:a16="http://schemas.microsoft.com/office/drawing/2014/main" id="{44B8E218-8DA9-1746-8B64-689A4F30804B}"/>
              </a:ext>
            </a:extLst>
          </p:cNvPr>
          <p:cNvCxnSpPr>
            <a:cxnSpLocks/>
          </p:cNvCxnSpPr>
          <p:nvPr/>
        </p:nvCxnSpPr>
        <p:spPr bwMode="auto">
          <a:xfrm>
            <a:off x="10142026" y="4490483"/>
            <a:ext cx="0" cy="41620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9" name="Donut 88">
            <a:extLst>
              <a:ext uri="{FF2B5EF4-FFF2-40B4-BE49-F238E27FC236}">
                <a16:creationId xmlns:a16="http://schemas.microsoft.com/office/drawing/2014/main" id="{01FF778A-2A71-8044-B861-4E4302A307D6}"/>
              </a:ext>
            </a:extLst>
          </p:cNvPr>
          <p:cNvSpPr/>
          <p:nvPr/>
        </p:nvSpPr>
        <p:spPr>
          <a:xfrm>
            <a:off x="972503" y="3935714"/>
            <a:ext cx="1149552" cy="400601"/>
          </a:xfrm>
          <a:prstGeom prst="donut">
            <a:avLst>
              <a:gd name="adj" fmla="val 47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Donut 89">
            <a:extLst>
              <a:ext uri="{FF2B5EF4-FFF2-40B4-BE49-F238E27FC236}">
                <a16:creationId xmlns:a16="http://schemas.microsoft.com/office/drawing/2014/main" id="{30AD167B-0CCE-7D4C-856B-4209376CB015}"/>
              </a:ext>
            </a:extLst>
          </p:cNvPr>
          <p:cNvSpPr/>
          <p:nvPr/>
        </p:nvSpPr>
        <p:spPr>
          <a:xfrm>
            <a:off x="6201452" y="380415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55173C1B-F4F5-A540-A329-709267643D12}"/>
              </a:ext>
            </a:extLst>
          </p:cNvPr>
          <p:cNvSpPr txBox="1"/>
          <p:nvPr/>
        </p:nvSpPr>
        <p:spPr>
          <a:xfrm>
            <a:off x="6048403" y="5267486"/>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92" name="TextBox 91">
            <a:extLst>
              <a:ext uri="{FF2B5EF4-FFF2-40B4-BE49-F238E27FC236}">
                <a16:creationId xmlns:a16="http://schemas.microsoft.com/office/drawing/2014/main" id="{9D443E6E-DCF0-C447-AE7E-2BFF8EF400F0}"/>
              </a:ext>
            </a:extLst>
          </p:cNvPr>
          <p:cNvSpPr txBox="1"/>
          <p:nvPr/>
        </p:nvSpPr>
        <p:spPr>
          <a:xfrm>
            <a:off x="9488358" y="5309046"/>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95" name="Straight Arrow Connector 94">
            <a:extLst>
              <a:ext uri="{FF2B5EF4-FFF2-40B4-BE49-F238E27FC236}">
                <a16:creationId xmlns:a16="http://schemas.microsoft.com/office/drawing/2014/main" id="{C22205A0-046B-8D41-A25B-BC349998B8DF}"/>
              </a:ext>
            </a:extLst>
          </p:cNvPr>
          <p:cNvCxnSpPr/>
          <p:nvPr/>
        </p:nvCxnSpPr>
        <p:spPr>
          <a:xfrm>
            <a:off x="2372497" y="420475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FBE5E85-D865-6C4C-BD68-660BBAD04EC3}"/>
              </a:ext>
            </a:extLst>
          </p:cNvPr>
          <p:cNvCxnSpPr/>
          <p:nvPr/>
        </p:nvCxnSpPr>
        <p:spPr>
          <a:xfrm>
            <a:off x="7562335" y="431596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202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74F33230-C540-0D40-A9CC-41D0A3E00484}"/>
              </a:ext>
            </a:extLst>
          </p:cNvPr>
          <p:cNvPicPr>
            <a:picLocks noChangeAspect="1"/>
          </p:cNvPicPr>
          <p:nvPr/>
        </p:nvPicPr>
        <p:blipFill>
          <a:blip r:embed="rId2"/>
          <a:stretch>
            <a:fillRect/>
          </a:stretch>
        </p:blipFill>
        <p:spPr>
          <a:xfrm>
            <a:off x="1222617" y="665037"/>
            <a:ext cx="5184003" cy="6148469"/>
          </a:xfrm>
          <a:prstGeom prst="rect">
            <a:avLst/>
          </a:prstGeom>
        </p:spPr>
      </p:pic>
      <p:sp>
        <p:nvSpPr>
          <p:cNvPr id="5" name="TextBox 4">
            <a:extLst>
              <a:ext uri="{FF2B5EF4-FFF2-40B4-BE49-F238E27FC236}">
                <a16:creationId xmlns:a16="http://schemas.microsoft.com/office/drawing/2014/main" id="{2681FDB4-090F-E343-8B3C-02ACF3140EED}"/>
              </a:ext>
            </a:extLst>
          </p:cNvPr>
          <p:cNvSpPr txBox="1"/>
          <p:nvPr/>
        </p:nvSpPr>
        <p:spPr>
          <a:xfrm>
            <a:off x="88910" y="5672394"/>
            <a:ext cx="226741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From: </a:t>
            </a:r>
            <a:r>
              <a:rPr kumimoji="0" lang="en-US" sz="1000" b="0" i="0" u="none" strike="noStrike" kern="1200" cap="none" spc="0" normalizeH="0" baseline="0" noProof="0">
                <a:ln>
                  <a:noFill/>
                </a:ln>
                <a:solidFill>
                  <a:prstClr val="black"/>
                </a:solidFill>
                <a:effectLst/>
                <a:uLnTx/>
                <a:uFillTx/>
                <a:latin typeface="Arial" charset="0"/>
                <a:ea typeface="ＭＳ Ｐゴシック" charset="0"/>
              </a:rPr>
              <a:t>https://</a:t>
            </a:r>
            <a:r>
              <a:rPr kumimoji="0" lang="en-US" sz="1000" b="0" i="0" u="none" strike="noStrike" kern="1200" cap="none" spc="0" normalizeH="0" baseline="0" noProof="0" err="1">
                <a:ln>
                  <a:noFill/>
                </a:ln>
                <a:solidFill>
                  <a:prstClr val="black"/>
                </a:solidFill>
                <a:effectLst/>
                <a:uLnTx/>
                <a:uFillTx/>
                <a:latin typeface="Arial" charset="0"/>
                <a:ea typeface="ＭＳ Ｐゴシック" charset="0"/>
              </a:rPr>
              <a:t>figshare.com</a:t>
            </a:r>
            <a:r>
              <a:rPr kumimoji="0" lang="en-US" sz="1000" b="0" i="0" u="none" strike="noStrike" kern="1200" cap="none" spc="0" normalizeH="0" baseline="0" noProof="0">
                <a:ln>
                  <a:noFill/>
                </a:ln>
                <a:solidFill>
                  <a:prstClr val="black"/>
                </a:solidFill>
                <a:effectLst/>
                <a:uLnTx/>
                <a:uFillTx/>
                <a:latin typeface="Arial" charset="0"/>
                <a:ea typeface="ＭＳ Ｐゴシック" charset="0"/>
              </a:rPr>
              <a:t>/articles/figure/Distribution_of_glutathione_mapped_onto_a_universal_tree_of_life_based_on_16S_rRNA_sequences/29286</a:t>
            </a:r>
          </a:p>
        </p:txBody>
      </p:sp>
      <p:sp>
        <p:nvSpPr>
          <p:cNvPr id="8" name="Donut 7">
            <a:extLst>
              <a:ext uri="{FF2B5EF4-FFF2-40B4-BE49-F238E27FC236}">
                <a16:creationId xmlns:a16="http://schemas.microsoft.com/office/drawing/2014/main" id="{95561D4F-453B-9846-B6B5-05DCA10A5CB1}"/>
              </a:ext>
            </a:extLst>
          </p:cNvPr>
          <p:cNvSpPr/>
          <p:nvPr/>
        </p:nvSpPr>
        <p:spPr>
          <a:xfrm rot="18226352">
            <a:off x="3628178" y="470368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126191-D839-3843-B880-430C0FFF2582}"/>
              </a:ext>
            </a:extLst>
          </p:cNvPr>
          <p:cNvSpPr txBox="1"/>
          <p:nvPr/>
        </p:nvSpPr>
        <p:spPr>
          <a:xfrm>
            <a:off x="5597015" y="4544044"/>
            <a:ext cx="279613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Protists without obvious mitochondria</a:t>
            </a:r>
          </a:p>
        </p:txBody>
      </p:sp>
      <p:cxnSp>
        <p:nvCxnSpPr>
          <p:cNvPr id="9" name="Straight Connector 8">
            <a:extLst>
              <a:ext uri="{FF2B5EF4-FFF2-40B4-BE49-F238E27FC236}">
                <a16:creationId xmlns:a16="http://schemas.microsoft.com/office/drawing/2014/main" id="{9A058D19-F0F6-BA40-96CC-8780381A3627}"/>
              </a:ext>
            </a:extLst>
          </p:cNvPr>
          <p:cNvCxnSpPr>
            <a:cxnSpLocks/>
            <a:endCxn id="6" idx="1"/>
          </p:cNvCxnSpPr>
          <p:nvPr/>
        </p:nvCxnSpPr>
        <p:spPr>
          <a:xfrm flipV="1">
            <a:off x="4311807" y="4867210"/>
            <a:ext cx="1285208" cy="36774"/>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Donut 13">
            <a:extLst>
              <a:ext uri="{FF2B5EF4-FFF2-40B4-BE49-F238E27FC236}">
                <a16:creationId xmlns:a16="http://schemas.microsoft.com/office/drawing/2014/main" id="{13E05D80-DA5F-CA4F-8DC1-3973B5EA4E71}"/>
              </a:ext>
            </a:extLst>
          </p:cNvPr>
          <p:cNvSpPr/>
          <p:nvPr/>
        </p:nvSpPr>
        <p:spPr>
          <a:xfrm rot="15408342">
            <a:off x="4127910" y="5449865"/>
            <a:ext cx="272129" cy="337879"/>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CB65FE9-B298-514B-A75B-6BF43BAD7498}"/>
              </a:ext>
            </a:extLst>
          </p:cNvPr>
          <p:cNvCxnSpPr>
            <a:cxnSpLocks/>
            <a:endCxn id="13" idx="1"/>
          </p:cNvCxnSpPr>
          <p:nvPr/>
        </p:nvCxnSpPr>
        <p:spPr>
          <a:xfrm>
            <a:off x="4389865" y="5680852"/>
            <a:ext cx="1205681" cy="577123"/>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2FFB6BB-A7FD-5F45-AA40-B0984255C01D}"/>
              </a:ext>
            </a:extLst>
          </p:cNvPr>
          <p:cNvSpPr txBox="1"/>
          <p:nvPr/>
        </p:nvSpPr>
        <p:spPr>
          <a:xfrm>
            <a:off x="5595546" y="5934809"/>
            <a:ext cx="360868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Fungi that became parasites and </a:t>
            </a:r>
            <a:br>
              <a:rPr kumimoji="0" lang="en-US" sz="1800" b="0" i="0" u="none" strike="noStrike" kern="1200" cap="none" spc="0" normalizeH="0" baseline="0" noProof="0">
                <a:ln>
                  <a:noFill/>
                </a:ln>
                <a:solidFill>
                  <a:prstClr val="black"/>
                </a:solidFill>
                <a:effectLst/>
                <a:uLnTx/>
                <a:uFillTx/>
                <a:latin typeface="Arial" charset="0"/>
                <a:ea typeface="ＭＳ Ｐゴシック" charset="0"/>
              </a:rPr>
            </a:b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that lost their mitochondria</a:t>
            </a:r>
          </a:p>
        </p:txBody>
      </p:sp>
      <p:sp>
        <p:nvSpPr>
          <p:cNvPr id="2" name="Title 1">
            <a:extLst>
              <a:ext uri="{FF2B5EF4-FFF2-40B4-BE49-F238E27FC236}">
                <a16:creationId xmlns:a16="http://schemas.microsoft.com/office/drawing/2014/main" id="{006BBA2D-7FCC-EC4A-B417-6A495B5332C5}"/>
              </a:ext>
            </a:extLst>
          </p:cNvPr>
          <p:cNvSpPr>
            <a:spLocks noGrp="1"/>
          </p:cNvSpPr>
          <p:nvPr>
            <p:ph type="title"/>
          </p:nvPr>
        </p:nvSpPr>
        <p:spPr>
          <a:xfrm>
            <a:off x="158578" y="-153859"/>
            <a:ext cx="10515600" cy="1325563"/>
          </a:xfrm>
        </p:spPr>
        <p:txBody>
          <a:bodyPr/>
          <a:lstStyle/>
          <a:p>
            <a:r>
              <a:rPr lang="en-US"/>
              <a:t>Example:</a:t>
            </a:r>
          </a:p>
        </p:txBody>
      </p:sp>
      <p:pic>
        <p:nvPicPr>
          <p:cNvPr id="6150" name="Picture 6" descr="Figure 3">
            <a:extLst>
              <a:ext uri="{FF2B5EF4-FFF2-40B4-BE49-F238E27FC236}">
                <a16:creationId xmlns:a16="http://schemas.microsoft.com/office/drawing/2014/main" id="{6CDC714A-DB71-C94C-88DC-0642B297A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808" y="1015044"/>
            <a:ext cx="5667871" cy="28339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61EECF3-D605-7143-B3C0-2C4389F18907}"/>
              </a:ext>
            </a:extLst>
          </p:cNvPr>
          <p:cNvSpPr txBox="1"/>
          <p:nvPr/>
        </p:nvSpPr>
        <p:spPr>
          <a:xfrm>
            <a:off x="6645579" y="434204"/>
            <a:ext cx="527099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More recent protein based phylogeny</a:t>
            </a:r>
          </a:p>
        </p:txBody>
      </p:sp>
      <p:sp>
        <p:nvSpPr>
          <p:cNvPr id="20" name="TextBox 19">
            <a:extLst>
              <a:ext uri="{FF2B5EF4-FFF2-40B4-BE49-F238E27FC236}">
                <a16:creationId xmlns:a16="http://schemas.microsoft.com/office/drawing/2014/main" id="{CF394636-9114-D448-A9DE-7FA1A5918C95}"/>
              </a:ext>
            </a:extLst>
          </p:cNvPr>
          <p:cNvSpPr txBox="1"/>
          <p:nvPr/>
        </p:nvSpPr>
        <p:spPr>
          <a:xfrm>
            <a:off x="138465" y="3500341"/>
            <a:ext cx="1656223"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traditional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SSU rRNA</a:t>
            </a:r>
          </a:p>
        </p:txBody>
      </p:sp>
      <p:cxnSp>
        <p:nvCxnSpPr>
          <p:cNvPr id="24" name="Straight Connector 23">
            <a:extLst>
              <a:ext uri="{FF2B5EF4-FFF2-40B4-BE49-F238E27FC236}">
                <a16:creationId xmlns:a16="http://schemas.microsoft.com/office/drawing/2014/main" id="{2506A6DB-3775-7045-B0CF-0D5072DC38F9}"/>
              </a:ext>
            </a:extLst>
          </p:cNvPr>
          <p:cNvCxnSpPr>
            <a:cxnSpLocks/>
          </p:cNvCxnSpPr>
          <p:nvPr/>
        </p:nvCxnSpPr>
        <p:spPr>
          <a:xfrm flipV="1">
            <a:off x="6727486" y="3858322"/>
            <a:ext cx="29795" cy="709189"/>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45DDAD32-9F4C-DC47-8498-725FF3E63241}"/>
              </a:ext>
            </a:extLst>
          </p:cNvPr>
          <p:cNvCxnSpPr>
            <a:cxnSpLocks/>
          </p:cNvCxnSpPr>
          <p:nvPr/>
        </p:nvCxnSpPr>
        <p:spPr>
          <a:xfrm flipV="1">
            <a:off x="8132956" y="3327408"/>
            <a:ext cx="2203235" cy="1415868"/>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4AEA0648-B858-8143-A731-2BFAE52FC3D8}"/>
              </a:ext>
            </a:extLst>
          </p:cNvPr>
          <p:cNvCxnSpPr>
            <a:cxnSpLocks/>
          </p:cNvCxnSpPr>
          <p:nvPr/>
        </p:nvCxnSpPr>
        <p:spPr>
          <a:xfrm flipV="1">
            <a:off x="6914260" y="3858322"/>
            <a:ext cx="0" cy="2111092"/>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13121614-135E-2D40-8D1E-4E00C4B128D1}"/>
              </a:ext>
            </a:extLst>
          </p:cNvPr>
          <p:cNvCxnSpPr>
            <a:cxnSpLocks/>
          </p:cNvCxnSpPr>
          <p:nvPr/>
        </p:nvCxnSpPr>
        <p:spPr>
          <a:xfrm flipV="1">
            <a:off x="8958146" y="3666436"/>
            <a:ext cx="1851103" cy="559352"/>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5264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EDCF-71E5-C9AA-DF8D-55CA0EBEC103}"/>
              </a:ext>
            </a:extLst>
          </p:cNvPr>
          <p:cNvSpPr>
            <a:spLocks noGrp="1"/>
          </p:cNvSpPr>
          <p:nvPr>
            <p:ph type="title"/>
          </p:nvPr>
        </p:nvSpPr>
        <p:spPr>
          <a:xfrm>
            <a:off x="838200" y="0"/>
            <a:ext cx="10515600" cy="1325563"/>
          </a:xfrm>
        </p:spPr>
        <p:txBody>
          <a:bodyPr/>
          <a:lstStyle/>
          <a:p>
            <a:r>
              <a:rPr lang="en-US">
                <a:hlinkClick r:id="rId2"/>
              </a:rPr>
              <a:t>Ockham’s Razor </a:t>
            </a:r>
            <a:r>
              <a:rPr lang="en-US"/>
              <a:t>or the Parsimony Principle</a:t>
            </a:r>
          </a:p>
        </p:txBody>
      </p:sp>
      <p:pic>
        <p:nvPicPr>
          <p:cNvPr id="3" name="Picture 2">
            <a:extLst>
              <a:ext uri="{FF2B5EF4-FFF2-40B4-BE49-F238E27FC236}">
                <a16:creationId xmlns:a16="http://schemas.microsoft.com/office/drawing/2014/main" id="{9EE3ED08-5C56-89BC-7D12-FD6D24B874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3036" y="1147676"/>
            <a:ext cx="3041765" cy="2281324"/>
          </a:xfrm>
          <a:prstGeom prst="rect">
            <a:avLst/>
          </a:prstGeom>
        </p:spPr>
      </p:pic>
      <p:sp>
        <p:nvSpPr>
          <p:cNvPr id="4" name="TextBox 3">
            <a:extLst>
              <a:ext uri="{FF2B5EF4-FFF2-40B4-BE49-F238E27FC236}">
                <a16:creationId xmlns:a16="http://schemas.microsoft.com/office/drawing/2014/main" id="{6D82F72C-E58D-4681-01AF-458597B3BC4A}"/>
              </a:ext>
            </a:extLst>
          </p:cNvPr>
          <p:cNvSpPr txBox="1"/>
          <p:nvPr/>
        </p:nvSpPr>
        <p:spPr>
          <a:xfrm>
            <a:off x="457199" y="1453951"/>
            <a:ext cx="774469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mn-cs"/>
              </a:rPr>
              <a:t>In the words of Sir Isaac Newton: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02122"/>
                </a:solidFill>
                <a:effectLst/>
                <a:uLnTx/>
                <a:uFillTx/>
                <a:latin typeface="Calibri Light" panose="020F0302020204030204"/>
                <a:ea typeface="+mn-ea"/>
                <a:cs typeface="+mn-cs"/>
              </a:rPr>
              <a:t>“We are to admit no more causes of natural things than such as are both true and sufficient to explain their appearances.”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2122"/>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02122"/>
                </a:solidFill>
                <a:effectLst/>
                <a:uLnTx/>
                <a:uFillTx/>
                <a:latin typeface="Calibri Light" panose="020F0302020204030204"/>
                <a:ea typeface="+mn-ea"/>
                <a:cs typeface="+mn-cs"/>
              </a:rPr>
              <a:t>We prefer the phylogeny or cladogram that explains the observed characters (sequence or others) with the fewest number of changes.  </a:t>
            </a:r>
            <a:endParaRPr kumimoji="0" lang="en-US" sz="3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268749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2080592" y="336338"/>
            <a:ext cx="8229600" cy="5994887"/>
          </a:xfrm>
        </p:spPr>
        <p:txBody>
          <a:bodyPr/>
          <a:lstStyle/>
          <a:p>
            <a:r>
              <a:rPr lang="en-US" b="1"/>
              <a:t>Parsimony:  </a:t>
            </a:r>
            <a:r>
              <a:rPr lang="en-US"/>
              <a:t>Find the tree (or trees) that explains data with the smallest number of substitutions (aka as </a:t>
            </a:r>
            <a:r>
              <a:rPr lang="en-US">
                <a:hlinkClick r:id="rId2"/>
              </a:rPr>
              <a:t>Occam’s razor</a:t>
            </a:r>
            <a:r>
              <a:rPr lang="en-US"/>
              <a:t>).</a:t>
            </a:r>
          </a:p>
          <a:p>
            <a:pPr marL="0" indent="0">
              <a:buNone/>
            </a:pPr>
            <a:r>
              <a:rPr lang="en-US" sz="2000"/>
              <a:t>	Note: parsimony does poorly in the presence of short and long branches</a:t>
            </a:r>
          </a:p>
          <a:p>
            <a:r>
              <a:rPr lang="en-US" b="1"/>
              <a:t>Maximum Likelihood:  </a:t>
            </a:r>
            <a:r>
              <a:rPr lang="en-US"/>
              <a:t>Find the tree and model that make the dataset most probable.</a:t>
            </a:r>
            <a:br>
              <a:rPr lang="en-US"/>
            </a:br>
            <a:r>
              <a:rPr lang="en-US" sz="2000"/>
              <a:t>Note: the probability of an individual data set is tiny.  Usually a 0, followed by several 10000 zeros.  -</a:t>
            </a:r>
            <a:r>
              <a:rPr lang="en-US" sz="2000" err="1"/>
              <a:t>LogL</a:t>
            </a:r>
            <a:r>
              <a:rPr lang="en-US" sz="2000"/>
              <a:t> values of 90000 are common.  </a:t>
            </a:r>
          </a:p>
          <a:p>
            <a:r>
              <a:rPr lang="en-US" b="1"/>
              <a:t>Bayesian Approach:  </a:t>
            </a:r>
            <a:r>
              <a:rPr lang="en-US"/>
              <a:t>Find the tree and model that are most probable given the data and prior information.</a:t>
            </a:r>
            <a:br>
              <a:rPr lang="en-US"/>
            </a:br>
            <a:r>
              <a:rPr lang="en-US" sz="2000"/>
              <a:t>Note:  The Bayesian analysis and the biased random walk in parameter space use the likelihood (but not the maximum likelihood) associated with the points in in parameter space.  </a:t>
            </a:r>
          </a:p>
        </p:txBody>
      </p:sp>
    </p:spTree>
    <p:extLst>
      <p:ext uri="{BB962C8B-B14F-4D97-AF65-F5344CB8AC3E}">
        <p14:creationId xmlns:p14="http://schemas.microsoft.com/office/powerpoint/2010/main" val="778414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3C47ECB-7F6D-464D-9C1E-63812955F5B1}"/>
              </a:ext>
            </a:extLst>
          </p:cNvPr>
          <p:cNvSpPr>
            <a:spLocks noChangeArrowheads="1"/>
          </p:cNvSpPr>
          <p:nvPr/>
        </p:nvSpPr>
        <p:spPr bwMode="auto">
          <a:xfrm>
            <a:off x="609601" y="1997589"/>
            <a:ext cx="3237186"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endParaRPr lang="en-US" altLang="en-US" sz="15800">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8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From </a:t>
            </a:r>
            <a:r>
              <a:rPr kumimoji="0" lang="en-US" altLang="en-US" sz="1100" b="0" i="0" u="none" strike="noStrike" cap="none" normalizeH="0" baseline="0">
                <a:ln>
                  <a:noFill/>
                </a:ln>
                <a:solidFill>
                  <a:schemeClr val="tx1"/>
                </a:solidFill>
                <a:effectLst/>
                <a:latin typeface="Calibri" panose="020F0502020204030204" pitchFamily="34" charset="0"/>
                <a:hlinkClick r:id="rId2"/>
              </a:rPr>
              <a:t>https://evolution.berkeley.edu/evolibrary/teach/index.php</a:t>
            </a:r>
            <a:endParaRPr kumimoji="0" lang="en-US"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p:txBody>
      </p:sp>
      <p:pic>
        <p:nvPicPr>
          <p:cNvPr id="4098" name="Picture 2">
            <a:extLst>
              <a:ext uri="{FF2B5EF4-FFF2-40B4-BE49-F238E27FC236}">
                <a16:creationId xmlns:a16="http://schemas.microsoft.com/office/drawing/2014/main" id="{4ABDF5E3-FF4B-CD48-8A58-052B3BDC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57" y="1661539"/>
            <a:ext cx="4129855" cy="28894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2E4EC421-3E77-D24D-A459-27C76AAEF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164" y="1609451"/>
            <a:ext cx="4351063" cy="3044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2B7954-931C-D541-A9F8-C3F9D4D695FA}"/>
              </a:ext>
            </a:extLst>
          </p:cNvPr>
          <p:cNvSpPr/>
          <p:nvPr/>
        </p:nvSpPr>
        <p:spPr>
          <a:xfrm>
            <a:off x="409903" y="519491"/>
            <a:ext cx="11077904" cy="1200329"/>
          </a:xfrm>
          <a:prstGeom prst="rect">
            <a:avLst/>
          </a:prstGeom>
        </p:spPr>
        <p:txBody>
          <a:bodyPr wrap="square">
            <a:spAutoFit/>
          </a:bodyPr>
          <a:lstStyle/>
          <a:p>
            <a:pPr lvl="0" eaLnBrk="0" hangingPunct="0"/>
            <a:r>
              <a:rPr lang="en-US" altLang="en-US">
                <a:latin typeface="Calibri" panose="020F0502020204030204" pitchFamily="34" charset="0"/>
              </a:rPr>
              <a:t>The parsimony approach also works for other characters.  See above for the relation between  sharks and bony fish:  </a:t>
            </a:r>
          </a:p>
          <a:p>
            <a:pPr lvl="0" eaLnBrk="0" hangingPunct="0"/>
            <a:r>
              <a:rPr lang="en-US" altLang="en-US">
                <a:latin typeface="Calibri" panose="020F0502020204030204" pitchFamily="34" charset="0"/>
              </a:rPr>
              <a:t> </a:t>
            </a:r>
            <a:endParaRPr lang="en-US" altLang="en-US" sz="4000">
              <a:latin typeface="Arial" panose="020B0604020202020204" pitchFamily="34" charset="0"/>
            </a:endParaRPr>
          </a:p>
        </p:txBody>
      </p:sp>
      <p:sp>
        <p:nvSpPr>
          <p:cNvPr id="7" name="TextBox 6">
            <a:extLst>
              <a:ext uri="{FF2B5EF4-FFF2-40B4-BE49-F238E27FC236}">
                <a16:creationId xmlns:a16="http://schemas.microsoft.com/office/drawing/2014/main" id="{99371979-4913-594B-8143-214F599DE352}"/>
              </a:ext>
            </a:extLst>
          </p:cNvPr>
          <p:cNvSpPr txBox="1"/>
          <p:nvPr/>
        </p:nvSpPr>
        <p:spPr>
          <a:xfrm>
            <a:off x="609601" y="5630623"/>
            <a:ext cx="11340662" cy="1015663"/>
          </a:xfrm>
          <a:prstGeom prst="rect">
            <a:avLst/>
          </a:prstGeom>
          <a:noFill/>
        </p:spPr>
        <p:txBody>
          <a:bodyPr wrap="square" rtlCol="0">
            <a:spAutoFit/>
          </a:bodyPr>
          <a:lstStyle/>
          <a:p>
            <a:r>
              <a:rPr lang="en-US" sz="2000"/>
              <a:t>This is pretty much equal to Willi Hennig’s cladistics.  (The only difference is that parsimony  does not insist on distinguishing between primitive and derived characters.)</a:t>
            </a:r>
          </a:p>
          <a:p>
            <a:r>
              <a:rPr lang="en-US" sz="2000"/>
              <a:t>Note, one can use ML for morphological characters!</a:t>
            </a:r>
          </a:p>
        </p:txBody>
      </p:sp>
    </p:spTree>
    <p:extLst>
      <p:ext uri="{BB962C8B-B14F-4D97-AF65-F5344CB8AC3E}">
        <p14:creationId xmlns:p14="http://schemas.microsoft.com/office/powerpoint/2010/main" val="2101609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1705232" y="336338"/>
            <a:ext cx="9687698" cy="5994887"/>
          </a:xfrm>
        </p:spPr>
        <p:txBody>
          <a:bodyPr/>
          <a:lstStyle/>
          <a:p>
            <a:r>
              <a:rPr lang="en-US" b="1" dirty="0"/>
              <a:t>Parsimony:  </a:t>
            </a:r>
            <a:r>
              <a:rPr lang="en-US" dirty="0"/>
              <a:t>Find the tree (or trees) that explains data with the smallest number of substitutions (aka as </a:t>
            </a:r>
            <a:r>
              <a:rPr lang="en-US" dirty="0">
                <a:hlinkClick r:id="rId2"/>
              </a:rPr>
              <a:t>Occam’s razor</a:t>
            </a:r>
            <a:r>
              <a:rPr lang="en-US" dirty="0"/>
              <a:t>).</a:t>
            </a:r>
          </a:p>
          <a:p>
            <a:pPr marL="0" indent="0">
              <a:buNone/>
            </a:pPr>
            <a:r>
              <a:rPr lang="en-US" sz="2000" dirty="0"/>
              <a:t>	Note: parsimony does poorly in the presence of short and long branches</a:t>
            </a:r>
          </a:p>
          <a:p>
            <a:r>
              <a:rPr lang="en-US" b="1" dirty="0"/>
              <a:t>Maximum Likelihood:  </a:t>
            </a:r>
            <a:r>
              <a:rPr lang="en-US"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b="1" dirty="0"/>
              <a:t>Bayesian Approach:  </a:t>
            </a:r>
            <a:r>
              <a:rPr lang="en-US" dirty="0"/>
              <a:t>Find the tree and model that are most probable given the data and prior information.</a:t>
            </a:r>
            <a:br>
              <a:rPr lang="en-US" dirty="0"/>
            </a:br>
            <a:r>
              <a:rPr lang="en-US" sz="2000" dirty="0"/>
              <a:t>Note:  The Bayesian analysis and the biased random walk in parameter space use the likelihood (but not the maximum likelihood) associated with the points in in parameter space.  </a:t>
            </a:r>
          </a:p>
        </p:txBody>
      </p:sp>
    </p:spTree>
    <p:extLst>
      <p:ext uri="{BB962C8B-B14F-4D97-AF65-F5344CB8AC3E}">
        <p14:creationId xmlns:p14="http://schemas.microsoft.com/office/powerpoint/2010/main" val="178620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3124201" y="228600"/>
            <a:ext cx="5383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00"/>
                </a:solidFill>
                <a:effectLst/>
                <a:uLnTx/>
                <a:uFillTx/>
                <a:latin typeface="Arial" charset="0"/>
                <a:ea typeface="ＭＳ Ｐゴシック" charset="-128"/>
                <a:cs typeface=""/>
              </a:rPr>
              <a:t>Elliot Sober’s Gremlins</a:t>
            </a:r>
          </a:p>
        </p:txBody>
      </p:sp>
      <p:sp>
        <p:nvSpPr>
          <p:cNvPr id="82946" name="Rectangle 3"/>
          <p:cNvSpPr>
            <a:spLocks noChangeArrowheads="1"/>
          </p:cNvSpPr>
          <p:nvPr/>
        </p:nvSpPr>
        <p:spPr bwMode="auto">
          <a:xfrm>
            <a:off x="1693864"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charset="0"/>
              <a:ea typeface="ＭＳ Ｐゴシック" charset="-128"/>
              <a:cs typeface=""/>
            </a:endParaRPr>
          </a:p>
        </p:txBody>
      </p:sp>
      <p:sp>
        <p:nvSpPr>
          <p:cNvPr id="82947" name="AutoShape 4"/>
          <p:cNvSpPr>
            <a:spLocks noChangeArrowheads="1"/>
          </p:cNvSpPr>
          <p:nvPr/>
        </p:nvSpPr>
        <p:spPr bwMode="auto">
          <a:xfrm>
            <a:off x="152400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48" name="Rectangle 5"/>
          <p:cNvSpPr>
            <a:spLocks noChangeArrowheads="1"/>
          </p:cNvSpPr>
          <p:nvPr/>
        </p:nvSpPr>
        <p:spPr bwMode="auto">
          <a:xfrm>
            <a:off x="2108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49" name="Rectangle 6"/>
          <p:cNvSpPr>
            <a:spLocks noChangeArrowheads="1"/>
          </p:cNvSpPr>
          <p:nvPr/>
        </p:nvSpPr>
        <p:spPr bwMode="auto">
          <a:xfrm>
            <a:off x="3581401"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50" name="Rectangle 7"/>
          <p:cNvSpPr>
            <a:spLocks noChangeArrowheads="1"/>
          </p:cNvSpPr>
          <p:nvPr/>
        </p:nvSpPr>
        <p:spPr bwMode="auto">
          <a:xfrm>
            <a:off x="5181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51" name="Text Box 8"/>
          <p:cNvSpPr txBox="1">
            <a:spLocks noChangeArrowheads="1"/>
          </p:cNvSpPr>
          <p:nvPr/>
        </p:nvSpPr>
        <p:spPr bwMode="auto">
          <a:xfrm>
            <a:off x="3962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82952" name="Text Box 9"/>
          <p:cNvSpPr txBox="1">
            <a:spLocks noChangeArrowheads="1"/>
          </p:cNvSpPr>
          <p:nvPr/>
        </p:nvSpPr>
        <p:spPr bwMode="auto">
          <a:xfrm>
            <a:off x="5867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82953" name="Text Box 10"/>
          <p:cNvSpPr txBox="1">
            <a:spLocks noChangeArrowheads="1"/>
          </p:cNvSpPr>
          <p:nvPr/>
        </p:nvSpPr>
        <p:spPr bwMode="auto">
          <a:xfrm>
            <a:off x="2286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372747" name="Text Box 11"/>
          <p:cNvSpPr txBox="1">
            <a:spLocks noChangeArrowheads="1"/>
          </p:cNvSpPr>
          <p:nvPr/>
        </p:nvSpPr>
        <p:spPr bwMode="auto">
          <a:xfrm>
            <a:off x="6934200" y="2438401"/>
            <a:ext cx="358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66CC"/>
                </a:solidFill>
                <a:effectLst/>
                <a:uLnTx/>
                <a:uFillTx/>
                <a:latin typeface="Arial" charset="0"/>
                <a:ea typeface="ＭＳ Ｐゴシック" charset="-128"/>
                <a:cs typeface=""/>
              </a:rPr>
              <a:t>Hypothesis</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r>
              <a:rPr kumimoji="0" lang="en-US" altLang="en-US" sz="2000" b="0" i="1" u="none" strike="noStrike" kern="1200" cap="none" spc="0" normalizeH="0" baseline="0" noProof="0">
                <a:ln>
                  <a:noFill/>
                </a:ln>
                <a:solidFill>
                  <a:srgbClr val="FFFFFF"/>
                </a:solidFill>
                <a:effectLst/>
                <a:uLnTx/>
                <a:uFillTx/>
                <a:latin typeface="Arial" charset="0"/>
                <a:ea typeface="ＭＳ Ｐゴシック" charset="-128"/>
                <a:cs typeface=""/>
              </a:rPr>
              <a:t>gremlins in the attic playing bowling</a:t>
            </a: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Likelihood = </a:t>
            </a:r>
            <a:b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b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P(</a:t>
            </a:r>
            <a:r>
              <a:rPr kumimoji="0" lang="en-US" altLang="en-US" sz="2000" b="0" i="1" u="none" strike="noStrike" kern="1200" cap="none" spc="0" normalizeH="0" baseline="0" noProof="0" err="1">
                <a:ln>
                  <a:noFill/>
                </a:ln>
                <a:solidFill>
                  <a:srgbClr val="FF66CC"/>
                </a:solidFill>
                <a:effectLst/>
                <a:uLnTx/>
                <a:uFillTx/>
                <a:latin typeface="Arial" charset="0"/>
                <a:ea typeface="ＭＳ Ｐゴシック" charset="-128"/>
                <a:cs typeface=""/>
              </a:rPr>
              <a:t>noise|gremlins</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in the attic)</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What you would want to know (posterior probability):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P(gremlins in the </a:t>
            </a:r>
            <a:r>
              <a:rPr kumimoji="0" lang="en-US" altLang="en-US" sz="2000" b="0" i="1" u="none" strike="noStrike" kern="1200" cap="none" spc="0" normalizeH="0" baseline="0" noProof="0" err="1">
                <a:ln>
                  <a:noFill/>
                </a:ln>
                <a:solidFill>
                  <a:srgbClr val="FF66CC"/>
                </a:solidFill>
                <a:effectLst/>
                <a:uLnTx/>
                <a:uFillTx/>
                <a:latin typeface="Arial" charset="0"/>
                <a:ea typeface="ＭＳ Ｐゴシック" charset="-128"/>
                <a:cs typeface=""/>
              </a:rPr>
              <a:t>attic|noise</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a:t>
            </a:r>
            <a:endParaRPr kumimoji="0" lang="en-US" altLang="en-US" sz="2000" b="0" i="1"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2955" name="Text Box 12"/>
          <p:cNvSpPr txBox="1">
            <a:spLocks noChangeArrowheads="1"/>
          </p:cNvSpPr>
          <p:nvPr/>
        </p:nvSpPr>
        <p:spPr bwMode="auto">
          <a:xfrm>
            <a:off x="7010400" y="1219201"/>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66CC"/>
                </a:solidFill>
                <a:effectLst/>
                <a:uLnTx/>
                <a:uFillTx/>
                <a:latin typeface="Arial" charset="0"/>
                <a:ea typeface="ＭＳ Ｐゴシック" charset="-128"/>
                <a:cs typeface=""/>
              </a:rPr>
              <a:t>Observation</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Loud noise in the attic</a:t>
            </a:r>
            <a:endParaRPr kumimoji="0" lang="en-US" altLang="en-US" sz="2400" b="0"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2222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51" y="1477589"/>
            <a:ext cx="3197013" cy="342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1073966" y="5036097"/>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Arial" charset="0"/>
                <a:ea typeface="ＭＳ Ｐゴシック" charset="-128"/>
                <a:cs typeface=""/>
              </a:rPr>
              <a:t>Reverend Thomas Bayes (1702-1761)</a:t>
            </a:r>
          </a:p>
        </p:txBody>
      </p:sp>
      <p:sp>
        <p:nvSpPr>
          <p:cNvPr id="84996" name="AutoShape 5"/>
          <p:cNvSpPr>
            <a:spLocks/>
          </p:cNvSpPr>
          <p:nvPr/>
        </p:nvSpPr>
        <p:spPr bwMode="auto">
          <a:xfrm rot="5400000">
            <a:off x="5495926"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7" name="AutoShape 6"/>
          <p:cNvSpPr>
            <a:spLocks/>
          </p:cNvSpPr>
          <p:nvPr/>
        </p:nvSpPr>
        <p:spPr bwMode="auto">
          <a:xfrm rot="16200000" flipV="1">
            <a:off x="8823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8" name="AutoShape 7"/>
          <p:cNvSpPr>
            <a:spLocks/>
          </p:cNvSpPr>
          <p:nvPr/>
        </p:nvSpPr>
        <p:spPr bwMode="auto">
          <a:xfrm rot="5400000">
            <a:off x="7175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9" name="AutoShape 8"/>
          <p:cNvSpPr>
            <a:spLocks/>
          </p:cNvSpPr>
          <p:nvPr/>
        </p:nvSpPr>
        <p:spPr bwMode="auto">
          <a:xfrm rot="5400000">
            <a:off x="8822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5000" name="Text Box 9"/>
          <p:cNvSpPr txBox="1">
            <a:spLocks noChangeArrowheads="1"/>
          </p:cNvSpPr>
          <p:nvPr/>
        </p:nvSpPr>
        <p:spPr bwMode="auto">
          <a:xfrm>
            <a:off x="4367214" y="3429001"/>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Posterior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represents the degree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to which we believe a given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model</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accurately describes the situation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given the available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data</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and all of our prior information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I</a:t>
            </a:r>
          </a:p>
        </p:txBody>
      </p:sp>
      <p:sp>
        <p:nvSpPr>
          <p:cNvPr id="85001" name="Text Box 10"/>
          <p:cNvSpPr txBox="1">
            <a:spLocks noChangeArrowheads="1"/>
          </p:cNvSpPr>
          <p:nvPr/>
        </p:nvSpPr>
        <p:spPr bwMode="auto">
          <a:xfrm>
            <a:off x="6788151" y="3429001"/>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describes the degree to which we believe the model accurately describes reality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based on all of our prior information.</a:t>
            </a:r>
          </a:p>
        </p:txBody>
      </p:sp>
      <p:sp>
        <p:nvSpPr>
          <p:cNvPr id="85002" name="Text Box 11"/>
          <p:cNvSpPr txBox="1">
            <a:spLocks noChangeArrowheads="1"/>
          </p:cNvSpPr>
          <p:nvPr/>
        </p:nvSpPr>
        <p:spPr bwMode="auto">
          <a:xfrm>
            <a:off x="8807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Likelihood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describes how well the model predicts the data</a:t>
            </a:r>
          </a:p>
        </p:txBody>
      </p:sp>
      <p:sp>
        <p:nvSpPr>
          <p:cNvPr id="85003" name="Text Box 12"/>
          <p:cNvSpPr txBox="1">
            <a:spLocks noChangeArrowheads="1"/>
          </p:cNvSpPr>
          <p:nvPr/>
        </p:nvSpPr>
        <p:spPr bwMode="auto">
          <a:xfrm>
            <a:off x="9070976" y="3429000"/>
            <a:ext cx="16113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Normalizing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constant</a:t>
            </a:r>
          </a:p>
        </p:txBody>
      </p:sp>
      <p:grpSp>
        <p:nvGrpSpPr>
          <p:cNvPr id="85004" name="Group 13"/>
          <p:cNvGrpSpPr>
            <a:grpSpLocks/>
          </p:cNvGrpSpPr>
          <p:nvPr/>
        </p:nvGrpSpPr>
        <p:grpSpPr bwMode="auto">
          <a:xfrm>
            <a:off x="4719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P(model|data, I) = P(model, I)</a:t>
              </a:r>
              <a:endParaRPr kumimoji="0" lang="en-US" altLang="en-US" sz="1800" b="0" i="0"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000000"/>
              </a:solidFill>
              <a:effectLst/>
              <a:uLnTx/>
              <a:uFillTx/>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name="Equation" r:id="rId2" imgW="1079500" imgH="152400" progId="Equation.3">
                  <p:embed/>
                </p:oleObj>
              </mc:Choice>
              <mc:Fallback>
                <p:oleObj name="Equation" r:id="rId2" imgW="1079500" imgH="152400" progId="Equation.3">
                  <p:embed/>
                  <p:pic>
                    <p:nvPicPr>
                      <p:cNvPr id="911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name="Equation" r:id="rId4" imgW="2032000" imgH="165100" progId="Equation.3">
                  <p:embed/>
                </p:oleObj>
              </mc:Choice>
              <mc:Fallback>
                <p:oleObj name="Equation" r:id="rId4" imgW="2032000" imgH="165100" progId="Equation.3">
                  <p:embed/>
                  <p:pic>
                    <p:nvPicPr>
                      <p:cNvPr id="911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If A is the model and B is the data, then</a:t>
            </a:r>
            <a:br>
              <a:rPr kumimoji="0" lang="en-US" sz="2000" b="0" i="0" u="none" strike="noStrike" kern="1200" cap="none" spc="0" normalizeH="0" baseline="0" noProof="0">
                <a:ln>
                  <a:noFill/>
                </a:ln>
                <a:solidFill>
                  <a:srgbClr val="000000"/>
                </a:solidFill>
                <a:effectLst/>
                <a:uLnTx/>
                <a:uFillTx/>
                <a:latin typeface="Times New Roman" charset="0"/>
                <a:ea typeface=""/>
                <a:cs typeface=""/>
              </a:rPr>
            </a:br>
            <a:r>
              <a:rPr kumimoji="0" lang="en-US" sz="2000" b="0" i="0" u="none" strike="noStrike" kern="1200" cap="none" spc="0" normalizeH="0" baseline="0" noProof="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a:ln>
                  <a:noFill/>
                </a:ln>
                <a:solidFill>
                  <a:srgbClr val="000000"/>
                </a:solidFill>
                <a:effectLst/>
                <a:uLnTx/>
                <a:uFillTx/>
                <a:latin typeface="Times New Roman" charset="0"/>
                <a:ea typeface=""/>
                <a:cs typeface=""/>
              </a:rPr>
              <a:t>P(B|A) </a:t>
            </a:r>
            <a:r>
              <a:rPr kumimoji="0" lang="en-US" sz="2000" b="0" i="0" u="none" strike="noStrike" kern="1200" cap="none" spc="0" normalizeH="0" baseline="0" noProof="0">
                <a:ln>
                  <a:noFill/>
                </a:ln>
                <a:solidFill>
                  <a:srgbClr val="000000"/>
                </a:solidFill>
                <a:effectLst/>
                <a:uLnTx/>
                <a:uFillTx/>
                <a:latin typeface="Times New Roman" charset="0"/>
                <a:ea typeface=""/>
                <a:cs typeface=""/>
              </a:rPr>
              <a:t>is the likelihood of model 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charset="0"/>
                <a:ea typeface=""/>
                <a:cs typeface=""/>
              </a:rPr>
              <a:t> P(A|B) </a:t>
            </a:r>
            <a:r>
              <a:rPr kumimoji="0" lang="en-US" sz="2000" b="0" i="0" u="none" strike="noStrike" kern="1200" cap="none" spc="0" normalizeH="0" baseline="0" noProof="0">
                <a:ln>
                  <a:noFill/>
                </a:ln>
                <a:solidFill>
                  <a:srgbClr val="000000"/>
                </a:solidFill>
                <a:effectLst/>
                <a:uLnTx/>
                <a:uFillTx/>
                <a:latin typeface="Times New Roman" charset="0"/>
                <a:ea typeface=""/>
                <a:cs typeface=""/>
              </a:rPr>
              <a:t>is the posterior probability of the model given the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charset="0"/>
                <a:ea typeface=""/>
                <a:cs typeface=""/>
              </a:rPr>
              <a:t> P(A) </a:t>
            </a:r>
            <a:r>
              <a:rPr kumimoji="0" lang="en-US" sz="2000" b="0" i="0" u="none" strike="noStrike" kern="1200" cap="none" spc="0" normalizeH="0" baseline="0" noProof="0">
                <a:ln>
                  <a:noFill/>
                </a:ln>
                <a:solidFill>
                  <a:srgbClr val="000000"/>
                </a:solidFill>
                <a:effectLst/>
                <a:uLnTx/>
                <a:uFillTx/>
                <a:latin typeface="Times New Roman" charset="0"/>
                <a:ea typeface=""/>
                <a:cs typeface=""/>
              </a:rPr>
              <a:t>is the considered the prior probability of the model.</a:t>
            </a:r>
            <a:br>
              <a:rPr kumimoji="0" lang="en-US" sz="2000" b="0" i="0" u="none" strike="noStrike" kern="1200" cap="none" spc="0" normalizeH="0" baseline="0" noProof="0">
                <a:ln>
                  <a:noFill/>
                </a:ln>
                <a:solidFill>
                  <a:srgbClr val="000000"/>
                </a:solidFill>
                <a:effectLst/>
                <a:uLnTx/>
                <a:uFillTx/>
                <a:latin typeface="Times New Roman" charset="0"/>
                <a:ea typeface=""/>
                <a:cs typeface=""/>
              </a:rPr>
            </a:br>
            <a:r>
              <a:rPr kumimoji="0" lang="en-US" sz="2000" b="0" i="0" u="none" strike="noStrike" kern="1200" cap="none" spc="0" normalizeH="0" baseline="0" noProof="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a:ln>
                  <a:noFill/>
                </a:ln>
                <a:solidFill>
                  <a:srgbClr val="000000"/>
                </a:solidFill>
                <a:effectLst/>
                <a:uLnTx/>
                <a:uFillTx/>
                <a:latin typeface="Times New Roman" charset="0"/>
                <a:ea typeface=""/>
                <a:cs typeface=""/>
              </a:rPr>
              <a:t>P(B) </a:t>
            </a:r>
            <a:r>
              <a:rPr kumimoji="0" lang="en-US" sz="2000" b="0" i="0" u="none" strike="noStrike" kern="1200" cap="none" spc="0" normalizeH="0" baseline="0" noProof="0">
                <a:ln>
                  <a:noFill/>
                </a:ln>
                <a:solidFill>
                  <a:srgbClr val="000000"/>
                </a:solidFill>
                <a:effectLst/>
                <a:uLnTx/>
                <a:uFillTx/>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91144"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4363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See: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4"/>
              </a:rPr>
              <a:t>http://hydrodictyon.eeb.uconn.edu/people/plewis/downloads/wh2019/lewis-bayesian-part1.pdf</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1069108" y="479146"/>
            <a:ext cx="936636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Estimating  Bayesian Posterior Probabilities through biased sampling</a:t>
            </a:r>
          </a:p>
        </p:txBody>
      </p:sp>
      <p:sp>
        <p:nvSpPr>
          <p:cNvPr id="83972" name="Text Box 5"/>
          <p:cNvSpPr txBox="1">
            <a:spLocks noChangeArrowheads="1"/>
          </p:cNvSpPr>
          <p:nvPr/>
        </p:nvSpPr>
        <p:spPr bwMode="auto">
          <a:xfrm>
            <a:off x="840259" y="1794063"/>
            <a:ext cx="10861590" cy="366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Exploration of parameter space by sampling posterior probabilities (likelihoods)  using a biased random walk through parameter space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M</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etropolis Hastings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C</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oupled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M</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onte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C</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arlo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M</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arkov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C</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hain or MC</a:t>
            </a:r>
            <a:r>
              <a:rPr kumimoji="0" lang="en-US" sz="2000" b="0" i="0" u="none" strike="noStrike" kern="1200" cap="none" spc="0" normalizeH="0" baseline="30000" noProof="0" dirty="0">
                <a:ln>
                  <a:noFill/>
                </a:ln>
                <a:solidFill>
                  <a:srgbClr val="0C04AA">
                    <a:lumMod val="50000"/>
                  </a:srgbClr>
                </a:solidFill>
                <a:effectLst/>
                <a:uLnTx/>
                <a:uFillTx/>
                <a:latin typeface="Arial" charset="0"/>
                <a:ea typeface="ＭＳ Ｐゴシック" charset="0"/>
              </a:rPr>
              <a:t>3</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Pick a set of parameters at random</a:t>
            </a: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Calculate the likelihood of the data / posterior probability for this set of parameters</a:t>
            </a: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Change one of the parameters by a little bit, recalculate the likelihood</a:t>
            </a: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If the posterior probability increased, use these parameter values as a starting point for the next parameter change (back to 3), if it gets worse calculate the ratio of the posterior probabilities and take these odds to accept or reject the new parameter as a starting point for the next step.  </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p:txBody>
      </p:sp>
      <p:grpSp>
        <p:nvGrpSpPr>
          <p:cNvPr id="83973" name="Group 6"/>
          <p:cNvGrpSpPr>
            <a:grpSpLocks/>
          </p:cNvGrpSpPr>
          <p:nvPr/>
        </p:nvGrpSpPr>
        <p:grpSpPr bwMode="auto">
          <a:xfrm>
            <a:off x="2085442" y="5335863"/>
            <a:ext cx="1651261" cy="1078706"/>
            <a:chOff x="1069" y="2677"/>
            <a:chExt cx="969" cy="906"/>
          </a:xfrm>
        </p:grpSpPr>
        <p:sp>
          <p:nvSpPr>
            <p:cNvPr id="83981" name="Text Box 7"/>
            <p:cNvSpPr txBox="1">
              <a:spLocks noChangeArrowheads="1"/>
            </p:cNvSpPr>
            <p:nvPr/>
          </p:nvSpPr>
          <p:spPr bwMode="auto">
            <a:xfrm>
              <a:off x="1069" y="2840"/>
              <a:ext cx="455"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rPr>
                <a:t>P</a:t>
              </a:r>
              <a:r>
                <a:rPr kumimoji="0" lang="en-US" sz="1800" b="0" i="0" u="none" strike="noStrike" kern="1200" cap="none" spc="0" normalizeH="0" baseline="-25000" noProof="0">
                  <a:ln>
                    <a:noFill/>
                  </a:ln>
                  <a:solidFill>
                    <a:srgbClr val="0C04AA">
                      <a:lumMod val="50000"/>
                    </a:srgbClr>
                  </a:solidFill>
                  <a:effectLst/>
                  <a:uLnTx/>
                  <a:uFillTx/>
                  <a:latin typeface="Arial" charset="0"/>
                  <a:ea typeface="ＭＳ Ｐゴシック" charset="0"/>
                </a:rPr>
                <a:t>i </a:t>
              </a:r>
              <a:r>
                <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sym typeface="Symbol" charset="0"/>
                </a:rPr>
                <a:t></a:t>
              </a:r>
              <a:endPar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endParaRPr>
            </a:p>
          </p:txBody>
        </p:sp>
        <p:grpSp>
          <p:nvGrpSpPr>
            <p:cNvPr id="83982" name="Group 8"/>
            <p:cNvGrpSpPr>
              <a:grpSpLocks/>
            </p:cNvGrpSpPr>
            <p:nvPr/>
          </p:nvGrpSpPr>
          <p:grpSpPr bwMode="auto">
            <a:xfrm>
              <a:off x="1497" y="2677"/>
              <a:ext cx="541" cy="906"/>
              <a:chOff x="1497" y="2677"/>
              <a:chExt cx="541" cy="906"/>
            </a:xfrm>
          </p:grpSpPr>
          <p:sp>
            <p:nvSpPr>
              <p:cNvPr id="83983" name="Text Box 9"/>
              <p:cNvSpPr txBox="1">
                <a:spLocks noChangeArrowheads="1"/>
              </p:cNvSpPr>
              <p:nvPr/>
            </p:nvSpPr>
            <p:spPr bwMode="auto">
              <a:xfrm>
                <a:off x="1582" y="2677"/>
                <a:ext cx="323"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rPr>
                  <a:t>N</a:t>
                </a:r>
                <a:r>
                  <a:rPr kumimoji="0" lang="en-US" sz="1800" b="0" i="0" u="none" strike="noStrike" kern="1200" cap="none" spc="0" normalizeH="0" baseline="-25000" noProof="0">
                    <a:ln>
                      <a:noFill/>
                    </a:ln>
                    <a:solidFill>
                      <a:srgbClr val="0C04AA">
                        <a:lumMod val="50000"/>
                      </a:srgbClr>
                    </a:solidFill>
                    <a:effectLst/>
                    <a:uLnTx/>
                    <a:uFillTx/>
                    <a:latin typeface="Arial" charset="0"/>
                    <a:ea typeface="ＭＳ Ｐゴシック" charset="0"/>
                  </a:rPr>
                  <a:t>i</a:t>
                </a:r>
                <a:endPar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endParaRPr>
              </a:p>
            </p:txBody>
          </p:sp>
          <p:sp>
            <p:nvSpPr>
              <p:cNvPr id="83984" name="Text Box 10"/>
              <p:cNvSpPr txBox="1">
                <a:spLocks noChangeArrowheads="1"/>
              </p:cNvSpPr>
              <p:nvPr/>
            </p:nvSpPr>
            <p:spPr bwMode="auto">
              <a:xfrm>
                <a:off x="1541" y="3040"/>
                <a:ext cx="497"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C04AA">
                        <a:lumMod val="50000"/>
                      </a:srgbClr>
                    </a:solidFill>
                    <a:effectLst/>
                    <a:uLnTx/>
                    <a:uFillTx/>
                    <a:latin typeface="Arial" charset="0"/>
                    <a:ea typeface="ＭＳ Ｐゴシック" charset="0"/>
                  </a:rPr>
                  <a:t>N</a:t>
                </a:r>
                <a:r>
                  <a:rPr kumimoji="0" lang="en-US" sz="1800" b="0" i="0" u="none" strike="noStrike" kern="1200" cap="none" spc="0" normalizeH="0" baseline="-25000" noProof="0" dirty="0" err="1">
                    <a:ln>
                      <a:noFill/>
                    </a:ln>
                    <a:solidFill>
                      <a:srgbClr val="0C04AA">
                        <a:lumMod val="50000"/>
                      </a:srgbClr>
                    </a:solidFill>
                    <a:effectLst/>
                    <a:uLnTx/>
                    <a:uFillTx/>
                    <a:latin typeface="Arial" charset="0"/>
                    <a:ea typeface="ＭＳ Ｐゴシック" charset="0"/>
                  </a:rPr>
                  <a:t>total</a:t>
                </a:r>
                <a:endPar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p:txBody>
          </p:sp>
          <p:sp>
            <p:nvSpPr>
              <p:cNvPr id="83985" name="Line 11"/>
              <p:cNvSpPr>
                <a:spLocks noChangeShapeType="1"/>
              </p:cNvSpPr>
              <p:nvPr/>
            </p:nvSpPr>
            <p:spPr bwMode="auto">
              <a:xfrm>
                <a:off x="1497" y="2990"/>
                <a:ext cx="483"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p:txBody>
          </p:sp>
        </p:grpSp>
      </p:grpSp>
      <p:sp>
        <p:nvSpPr>
          <p:cNvPr id="83974" name="Text Box 12"/>
          <p:cNvSpPr txBox="1">
            <a:spLocks noChangeArrowheads="1"/>
          </p:cNvSpPr>
          <p:nvPr/>
        </p:nvSpPr>
        <p:spPr bwMode="auto">
          <a:xfrm>
            <a:off x="4138222" y="5237145"/>
            <a:ext cx="8053778"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,where N</a:t>
            </a:r>
            <a:r>
              <a:rPr kumimoji="0" lang="en-US" sz="1800" b="0" i="0" u="none" strike="noStrike" kern="1200" cap="none" spc="0" normalizeH="0" baseline="-25000" noProof="0" dirty="0">
                <a:ln>
                  <a:noFill/>
                </a:ln>
                <a:solidFill>
                  <a:srgbClr val="0C04AA">
                    <a:lumMod val="50000"/>
                  </a:srgbClr>
                </a:solidFill>
                <a:effectLst/>
                <a:uLnTx/>
                <a:uFillTx/>
                <a:latin typeface="Arial" charset="0"/>
                <a:ea typeface="ＭＳ Ｐゴシック" charset="0"/>
              </a:rPr>
              <a:t>i</a:t>
            </a: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 number of sampled parameter states (e.g. a particular clade) that you are interested in</a:t>
            </a:r>
          </a:p>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0C04AA">
                    <a:lumMod val="50000"/>
                  </a:srgbClr>
                </a:solidFill>
                <a:effectLst/>
                <a:uLnTx/>
                <a:uFillTx/>
                <a:latin typeface="Arial" charset="0"/>
                <a:ea typeface="ＭＳ Ｐゴシック" charset="0"/>
              </a:rPr>
              <a:t>N</a:t>
            </a:r>
            <a:r>
              <a:rPr kumimoji="0" lang="en-US" sz="1800" b="0" i="0" u="none" strike="noStrike" kern="1200" cap="none" spc="0" normalizeH="0" baseline="-25000" noProof="0" dirty="0" err="1">
                <a:ln>
                  <a:noFill/>
                </a:ln>
                <a:solidFill>
                  <a:srgbClr val="0C04AA">
                    <a:lumMod val="50000"/>
                  </a:srgbClr>
                </a:solidFill>
                <a:effectLst/>
                <a:uLnTx/>
                <a:uFillTx/>
                <a:latin typeface="Arial" charset="0"/>
                <a:ea typeface="ＭＳ Ｐゴシック" charset="0"/>
              </a:rPr>
              <a:t>total</a:t>
            </a: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 total number of samples (has to be large)</a:t>
            </a:r>
          </a:p>
        </p:txBody>
      </p:sp>
    </p:spTree>
    <p:extLst>
      <p:ext uri="{BB962C8B-B14F-4D97-AF65-F5344CB8AC3E}">
        <p14:creationId xmlns:p14="http://schemas.microsoft.com/office/powerpoint/2010/main" val="155712469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1557338" y="1398589"/>
            <a:ext cx="88056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charset="0"/>
                <a:ea typeface="ＭＳ Ｐゴシック" charset="-128"/>
                <a:cs typeface=""/>
              </a:rPr>
              <a:t>Bayesian Posterior Probability Mapping with MrBayes</a:t>
            </a:r>
            <a:r>
              <a:rPr kumimoji="0" lang="en-US" altLang="en-US" sz="2400" b="0" i="0" u="none" strike="noStrike" kern="1200" cap="none" spc="0" normalizeH="0" baseline="0" noProof="0">
                <a:ln>
                  <a:noFill/>
                </a:ln>
                <a:solidFill>
                  <a:srgbClr val="FFFFFF"/>
                </a:solidFill>
                <a:effectLst/>
                <a:uLnTx/>
                <a:uFillTx/>
                <a:latin typeface="Arial" charset="0"/>
                <a:ea typeface="ＭＳ Ｐゴシック" charset="-128"/>
                <a:cs typeface=""/>
              </a:rPr>
              <a:t> </a:t>
            </a:r>
            <a:br>
              <a:rPr kumimoji="0" lang="en-US" altLang="en-US" sz="2400" b="0" i="0" u="none" strike="noStrike" kern="1200" cap="none" spc="0" normalizeH="0" baseline="0" noProof="0">
                <a:ln>
                  <a:noFill/>
                </a:ln>
                <a:solidFill>
                  <a:srgbClr val="FFFFFF"/>
                </a:solidFill>
                <a:effectLst/>
                <a:uLnTx/>
                <a:uFillTx/>
                <a:latin typeface="Arial" charset="0"/>
                <a:ea typeface="ＭＳ Ｐゴシック" charset="-128"/>
                <a:cs typeface=""/>
              </a:rPr>
            </a:b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(Huelsenbeck and Ronquist, 2001)</a:t>
            </a:r>
          </a:p>
        </p:txBody>
      </p:sp>
      <p:sp>
        <p:nvSpPr>
          <p:cNvPr id="87042" name="Text Box 3"/>
          <p:cNvSpPr txBox="1">
            <a:spLocks noChangeArrowheads="1"/>
          </p:cNvSpPr>
          <p:nvPr/>
        </p:nvSpPr>
        <p:spPr bwMode="auto">
          <a:xfrm>
            <a:off x="1833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Alternative  Approaches to Estimate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Posterior Probabilities</a:t>
            </a:r>
          </a:p>
        </p:txBody>
      </p:sp>
      <p:sp>
        <p:nvSpPr>
          <p:cNvPr id="87043" name="Text Box 4"/>
          <p:cNvSpPr txBox="1">
            <a:spLocks noChangeArrowheads="1"/>
          </p:cNvSpPr>
          <p:nvPr/>
        </p:nvSpPr>
        <p:spPr bwMode="auto">
          <a:xfrm>
            <a:off x="1778000" y="2311401"/>
            <a:ext cx="2421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Arial" charset="0"/>
                <a:ea typeface="ＭＳ Ｐゴシック" charset="-128"/>
                <a:cs typeface=""/>
              </a:rPr>
              <a:t>Problem: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Strimmer’s formula</a:t>
            </a:r>
          </a:p>
        </p:txBody>
      </p:sp>
      <p:sp>
        <p:nvSpPr>
          <p:cNvPr id="87044" name="Text Box 5"/>
          <p:cNvSpPr txBox="1">
            <a:spLocks noChangeArrowheads="1"/>
          </p:cNvSpPr>
          <p:nvPr/>
        </p:nvSpPr>
        <p:spPr bwMode="auto">
          <a:xfrm>
            <a:off x="1760538" y="3683001"/>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Arial" charset="0"/>
                <a:ea typeface="ＭＳ Ｐゴシック" charset="-128"/>
                <a:cs typeface=""/>
              </a:rPr>
              <a:t>Solution:</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Exploration of the tree space by sampling trees using a biased random walk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(Implemented in MrBayes program)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Trees with higher likelihoods will be sampled more often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nvGrpSpPr>
          <p:cNvPr id="87045" name="Group 6"/>
          <p:cNvGrpSpPr>
            <a:grpSpLocks/>
          </p:cNvGrpSpPr>
          <p:nvPr/>
        </p:nvGrpSpPr>
        <p:grpSpPr bwMode="auto">
          <a:xfrm>
            <a:off x="2592389"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p</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sym typeface="Symbol" charset="2"/>
                </a:rPr>
                <a:t></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total</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grpSp>
      <p:sp>
        <p:nvSpPr>
          <p:cNvPr id="87046" name="Text Box 12"/>
          <p:cNvSpPr txBox="1">
            <a:spLocks noChangeArrowheads="1"/>
          </p:cNvSpPr>
          <p:nvPr/>
        </p:nvSpPr>
        <p:spPr bwMode="auto">
          <a:xfrm>
            <a:off x="4527551" y="5972176"/>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,where N</a:t>
            </a:r>
            <a:r>
              <a:rPr kumimoji="0" lang="en-US" altLang="en-US" sz="16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 number of sampled trees of topology </a:t>
            </a:r>
            <a:r>
              <a:rPr kumimoji="0" lang="en-US" altLang="en-US" sz="1600" b="0" i="1" u="none" strike="noStrike" kern="1200" cap="none" spc="0" normalizeH="0" baseline="0" noProof="0">
                <a:ln>
                  <a:noFill/>
                </a:ln>
                <a:solidFill>
                  <a:srgbClr val="FFFF00"/>
                </a:solidFill>
                <a:effectLst/>
                <a:uLnTx/>
                <a:uFillTx/>
                <a:latin typeface="Arial" charset="0"/>
                <a:ea typeface="ＭＳ Ｐゴシック" charset="-128"/>
                <a:cs typeface=""/>
              </a:rPr>
              <a:t>i, i</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=1,2,3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1600" b="0" i="0" u="none" strike="noStrike" kern="1200" cap="none" spc="0" normalizeH="0" baseline="-25000" noProof="0">
                <a:ln>
                  <a:noFill/>
                </a:ln>
                <a:solidFill>
                  <a:srgbClr val="FFFF00"/>
                </a:solidFill>
                <a:effectLst/>
                <a:uLnTx/>
                <a:uFillTx/>
                <a:latin typeface="Arial" charset="0"/>
                <a:ea typeface="ＭＳ Ｐゴシック" charset="-128"/>
                <a:cs typeface=""/>
              </a:rPr>
              <a:t>total</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 total number of sampled trees (has to be large)</a:t>
            </a:r>
          </a:p>
        </p:txBody>
      </p:sp>
      <p:grpSp>
        <p:nvGrpSpPr>
          <p:cNvPr id="87047" name="Group 13"/>
          <p:cNvGrpSpPr>
            <a:grpSpLocks/>
          </p:cNvGrpSpPr>
          <p:nvPr/>
        </p:nvGrpSpPr>
        <p:grpSpPr bwMode="auto">
          <a:xfrm>
            <a:off x="4241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p</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sym typeface="Symbol" charset="2"/>
                </a:rPr>
                <a:t>=</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1</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2</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
        <p:nvSpPr>
          <p:cNvPr id="87048" name="Text Box 18"/>
          <p:cNvSpPr txBox="1">
            <a:spLocks noChangeArrowheads="1"/>
          </p:cNvSpPr>
          <p:nvPr/>
        </p:nvSpPr>
        <p:spPr bwMode="auto">
          <a:xfrm>
            <a:off x="6445251"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only considers 3 trees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(those that maximize the likelihood for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the three topologies)</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4780617" y="6242073"/>
            <a:ext cx="6451055" cy="34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Figures generated using </a:t>
            </a:r>
            <a:r>
              <a:rPr kumimoji="0" lang="en-US" altLang="en-US" sz="1600" b="0" i="0" u="none" strike="noStrike" kern="1200" cap="none" spc="0" normalizeH="0" baseline="0" noProof="0" err="1">
                <a:ln>
                  <a:noFill/>
                </a:ln>
                <a:solidFill>
                  <a:srgbClr val="FFFF00"/>
                </a:solidFill>
                <a:effectLst/>
                <a:uLnTx/>
                <a:uFillTx/>
                <a:latin typeface="Arial" charset="0"/>
                <a:ea typeface="ＭＳ Ｐゴシック" charset="-128"/>
                <a:cs typeface=""/>
              </a:rPr>
              <a:t>MCRobot</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2593975" y="171451"/>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Illustration of a biased random walk</a:t>
            </a:r>
          </a:p>
        </p:txBody>
      </p:sp>
    </p:spTree>
    <p:extLst>
      <p:ext uri="{BB962C8B-B14F-4D97-AF65-F5344CB8AC3E}">
        <p14:creationId xmlns:p14="http://schemas.microsoft.com/office/powerpoint/2010/main" val="3200499582"/>
      </p:ext>
    </p:extLst>
  </p:cSld>
  <p:clrMapOvr>
    <a:overrideClrMapping bg1="dk2" tx1="lt1" bg2="dk1"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3C47ECB-7F6D-464D-9C1E-63812955F5B1}"/>
              </a:ext>
            </a:extLst>
          </p:cNvPr>
          <p:cNvSpPr>
            <a:spLocks noChangeArrowheads="1"/>
          </p:cNvSpPr>
          <p:nvPr/>
        </p:nvSpPr>
        <p:spPr bwMode="auto">
          <a:xfrm>
            <a:off x="609601" y="1997589"/>
            <a:ext cx="3237186"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endParaRPr lang="en-US" altLang="en-US" sz="15800">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8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From </a:t>
            </a:r>
            <a:r>
              <a:rPr kumimoji="0" lang="en-US" altLang="en-US" sz="1100" b="0" i="0" u="none" strike="noStrike" cap="none" normalizeH="0" baseline="0">
                <a:ln>
                  <a:noFill/>
                </a:ln>
                <a:solidFill>
                  <a:schemeClr val="tx1"/>
                </a:solidFill>
                <a:effectLst/>
                <a:latin typeface="Calibri" panose="020F0502020204030204" pitchFamily="34" charset="0"/>
                <a:hlinkClick r:id="rId2"/>
              </a:rPr>
              <a:t>https://evolution.berkeley.edu/evolibrary/teach/index.php</a:t>
            </a:r>
            <a:endParaRPr kumimoji="0" lang="en-US"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p:txBody>
      </p:sp>
      <p:pic>
        <p:nvPicPr>
          <p:cNvPr id="4098" name="Picture 2">
            <a:extLst>
              <a:ext uri="{FF2B5EF4-FFF2-40B4-BE49-F238E27FC236}">
                <a16:creationId xmlns:a16="http://schemas.microsoft.com/office/drawing/2014/main" id="{4ABDF5E3-FF4B-CD48-8A58-052B3BDC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57" y="1661539"/>
            <a:ext cx="4129855" cy="28894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2E4EC421-3E77-D24D-A459-27C76AAEF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164" y="1609451"/>
            <a:ext cx="4351063" cy="3044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2B7954-931C-D541-A9F8-C3F9D4D695FA}"/>
              </a:ext>
            </a:extLst>
          </p:cNvPr>
          <p:cNvSpPr/>
          <p:nvPr/>
        </p:nvSpPr>
        <p:spPr>
          <a:xfrm>
            <a:off x="409903" y="519491"/>
            <a:ext cx="11077904" cy="1200329"/>
          </a:xfrm>
          <a:prstGeom prst="rect">
            <a:avLst/>
          </a:prstGeom>
        </p:spPr>
        <p:txBody>
          <a:bodyPr wrap="square">
            <a:spAutoFit/>
          </a:bodyPr>
          <a:lstStyle/>
          <a:p>
            <a:pPr lvl="0" eaLnBrk="0" hangingPunct="0"/>
            <a:r>
              <a:rPr lang="en-US" altLang="en-US">
                <a:latin typeface="Calibri" panose="020F0502020204030204" pitchFamily="34" charset="0"/>
              </a:rPr>
              <a:t>The parsimony approach also works for other characters.  See below for the relation between  sharks and bony fish:  </a:t>
            </a:r>
          </a:p>
          <a:p>
            <a:pPr lvl="0" eaLnBrk="0" hangingPunct="0"/>
            <a:r>
              <a:rPr lang="en-US" altLang="en-US">
                <a:latin typeface="Calibri" panose="020F0502020204030204" pitchFamily="34" charset="0"/>
              </a:rPr>
              <a:t> </a:t>
            </a:r>
            <a:endParaRPr lang="en-US" altLang="en-US" sz="4000">
              <a:latin typeface="Arial" panose="020B0604020202020204" pitchFamily="34" charset="0"/>
            </a:endParaRPr>
          </a:p>
        </p:txBody>
      </p:sp>
      <p:sp>
        <p:nvSpPr>
          <p:cNvPr id="7" name="TextBox 6">
            <a:extLst>
              <a:ext uri="{FF2B5EF4-FFF2-40B4-BE49-F238E27FC236}">
                <a16:creationId xmlns:a16="http://schemas.microsoft.com/office/drawing/2014/main" id="{99371979-4913-594B-8143-214F599DE352}"/>
              </a:ext>
            </a:extLst>
          </p:cNvPr>
          <p:cNvSpPr txBox="1"/>
          <p:nvPr/>
        </p:nvSpPr>
        <p:spPr>
          <a:xfrm>
            <a:off x="609601" y="5630623"/>
            <a:ext cx="11340662" cy="1015663"/>
          </a:xfrm>
          <a:prstGeom prst="rect">
            <a:avLst/>
          </a:prstGeom>
          <a:noFill/>
        </p:spPr>
        <p:txBody>
          <a:bodyPr wrap="square" rtlCol="0">
            <a:spAutoFit/>
          </a:bodyPr>
          <a:lstStyle/>
          <a:p>
            <a:r>
              <a:rPr lang="en-US" sz="2000"/>
              <a:t>This is pretty much equal to Willi Hennig’s cladistics.  (The only difference is that parsimony  does not insist on distinguishing between primitive and derived characters.)</a:t>
            </a:r>
          </a:p>
          <a:p>
            <a:r>
              <a:rPr lang="en-US" sz="2000"/>
              <a:t>Note, one can use ML for morphological characters!</a:t>
            </a:r>
          </a:p>
        </p:txBody>
      </p:sp>
    </p:spTree>
    <p:extLst>
      <p:ext uri="{BB962C8B-B14F-4D97-AF65-F5344CB8AC3E}">
        <p14:creationId xmlns:p14="http://schemas.microsoft.com/office/powerpoint/2010/main" val="369402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needs to remove the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burnin</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that is created, when the robot initially runs around in parameter space without seeing the probability landscape. </a:t>
            </a:r>
          </a:p>
        </p:txBody>
      </p:sp>
      <p:pic>
        <p:nvPicPr>
          <p:cNvPr id="4" name="Picture 3">
            <a:extLst>
              <a:ext uri="{FF2B5EF4-FFF2-40B4-BE49-F238E27FC236}">
                <a16:creationId xmlns:a16="http://schemas.microsoft.com/office/drawing/2014/main" id="{48DD7E4B-8E27-454D-BA9C-59933EC9DB4E}"/>
              </a:ext>
            </a:extLst>
          </p:cNvPr>
          <p:cNvPicPr>
            <a:picLocks noChangeAspect="1"/>
          </p:cNvPicPr>
          <p:nvPr/>
        </p:nvPicPr>
        <p:blipFill rotWithShape="1">
          <a:blip r:embed="rId2"/>
          <a:srcRect l="4231" t="22461"/>
          <a:stretch/>
        </p:blipFill>
        <p:spPr>
          <a:xfrm>
            <a:off x="1630779" y="634483"/>
            <a:ext cx="8930443" cy="4326797"/>
          </a:xfrm>
          <a:prstGeom prst="rect">
            <a:avLst/>
          </a:prstGeom>
        </p:spPr>
      </p:pic>
    </p:spTree>
    <p:extLst>
      <p:ext uri="{BB962C8B-B14F-4D97-AF65-F5344CB8AC3E}">
        <p14:creationId xmlns:p14="http://schemas.microsoft.com/office/powerpoint/2010/main" val="1168355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3D79AEED-02A1-6140-8229-802FC3876469}"/>
              </a:ext>
            </a:extLst>
          </p:cNvPr>
          <p:cNvPicPr>
            <a:picLocks noChangeAspect="1"/>
          </p:cNvPicPr>
          <p:nvPr/>
        </p:nvPicPr>
        <p:blipFill rotWithShape="1">
          <a:blip r:embed="rId2"/>
          <a:srcRect t="10216" r="2959"/>
          <a:stretch/>
        </p:blipFill>
        <p:spPr>
          <a:xfrm>
            <a:off x="1659294" y="49972"/>
            <a:ext cx="8873412" cy="5064252"/>
          </a:xfrm>
          <a:prstGeom prst="rect">
            <a:avLst/>
          </a:prstGeom>
        </p:spPr>
      </p:pic>
      <p:sp>
        <p:nvSpPr>
          <p:cNvPr id="6" name="TextBox 5">
            <a:extLst>
              <a:ext uri="{FF2B5EF4-FFF2-40B4-BE49-F238E27FC236}">
                <a16:creationId xmlns:a16="http://schemas.microsoft.com/office/drawing/2014/main" id="{1522BBB7-A4E0-0445-9F8A-E155FCF3B76C}"/>
              </a:ext>
            </a:extLst>
          </p:cNvPr>
          <p:cNvSpPr txBox="1"/>
          <p:nvPr/>
        </p:nvSpPr>
        <p:spPr>
          <a:xfrm>
            <a:off x="1640294" y="5607700"/>
            <a:ext cx="87571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complication is that the robot might be stuck on a local optimum.  </a:t>
            </a:r>
          </a:p>
        </p:txBody>
      </p:sp>
    </p:spTree>
    <p:extLst>
      <p:ext uri="{BB962C8B-B14F-4D97-AF65-F5344CB8AC3E}">
        <p14:creationId xmlns:p14="http://schemas.microsoft.com/office/powerpoint/2010/main" val="2550491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complication is that the robot might be stuck on a local optimum.  (Same as last slide but in sideview).</a:t>
            </a:r>
          </a:p>
        </p:txBody>
      </p:sp>
      <p:pic>
        <p:nvPicPr>
          <p:cNvPr id="5" name="Picture 4" descr="A screen shot of a computer&#10;&#10;Description automatically generated">
            <a:extLst>
              <a:ext uri="{FF2B5EF4-FFF2-40B4-BE49-F238E27FC236}">
                <a16:creationId xmlns:a16="http://schemas.microsoft.com/office/drawing/2014/main" id="{3C8C8121-95DC-DB48-99CE-842031DBF366}"/>
              </a:ext>
            </a:extLst>
          </p:cNvPr>
          <p:cNvPicPr>
            <a:picLocks noChangeAspect="1"/>
          </p:cNvPicPr>
          <p:nvPr/>
        </p:nvPicPr>
        <p:blipFill rotWithShape="1">
          <a:blip r:embed="rId2"/>
          <a:srcRect l="2701" t="25961" b="19281"/>
          <a:stretch/>
        </p:blipFill>
        <p:spPr>
          <a:xfrm>
            <a:off x="1647481" y="1362206"/>
            <a:ext cx="8897038" cy="3093929"/>
          </a:xfrm>
          <a:prstGeom prst="rect">
            <a:avLst/>
          </a:prstGeom>
        </p:spPr>
      </p:pic>
    </p:spTree>
    <p:extLst>
      <p:ext uri="{BB962C8B-B14F-4D97-AF65-F5344CB8AC3E}">
        <p14:creationId xmlns:p14="http://schemas.microsoft.com/office/powerpoint/2010/main" val="18969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8"/>
            <a:ext cx="8757119"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solution is to run multiple chains, some of which “heated”, so that the probability landscape is melted down, and the robots move more easily away from the optimum.  The different chains compare their sampled probability, and switch in case the heated chain is better.</a:t>
            </a:r>
          </a:p>
        </p:txBody>
      </p:sp>
      <p:pic>
        <p:nvPicPr>
          <p:cNvPr id="4" name="Picture 3" descr="A screen shot of a computer&#10;&#10;Description automatically generated">
            <a:extLst>
              <a:ext uri="{FF2B5EF4-FFF2-40B4-BE49-F238E27FC236}">
                <a16:creationId xmlns:a16="http://schemas.microsoft.com/office/drawing/2014/main" id="{6EFDDFD8-4946-2F48-ABB6-BDB9D9478568}"/>
              </a:ext>
            </a:extLst>
          </p:cNvPr>
          <p:cNvPicPr>
            <a:picLocks noChangeAspect="1"/>
          </p:cNvPicPr>
          <p:nvPr/>
        </p:nvPicPr>
        <p:blipFill rotWithShape="1">
          <a:blip r:embed="rId2"/>
          <a:srcRect l="-1271" t="28993" r="8806" b="14936"/>
          <a:stretch/>
        </p:blipFill>
        <p:spPr>
          <a:xfrm>
            <a:off x="1640293" y="1114817"/>
            <a:ext cx="8455068" cy="3331923"/>
          </a:xfrm>
          <a:prstGeom prst="rect">
            <a:avLst/>
          </a:prstGeom>
        </p:spPr>
      </p:pic>
    </p:spTree>
    <p:extLst>
      <p:ext uri="{BB962C8B-B14F-4D97-AF65-F5344CB8AC3E}">
        <p14:creationId xmlns:p14="http://schemas.microsoft.com/office/powerpoint/2010/main" val="1346100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4 chains, same as previous, but many more generations, and the trajectory is not plotted, only the points visited by each of the four chains.  </a:t>
            </a:r>
          </a:p>
        </p:txBody>
      </p:sp>
      <p:pic>
        <p:nvPicPr>
          <p:cNvPr id="5" name="Picture 4" descr="A close up of a colorful background&#10;&#10;Description automatically generated">
            <a:extLst>
              <a:ext uri="{FF2B5EF4-FFF2-40B4-BE49-F238E27FC236}">
                <a16:creationId xmlns:a16="http://schemas.microsoft.com/office/drawing/2014/main" id="{F85ED4E2-FAFE-554E-91D5-DC567F301DCC}"/>
              </a:ext>
            </a:extLst>
          </p:cNvPr>
          <p:cNvPicPr>
            <a:picLocks noChangeAspect="1"/>
          </p:cNvPicPr>
          <p:nvPr/>
        </p:nvPicPr>
        <p:blipFill rotWithShape="1">
          <a:blip r:embed="rId2"/>
          <a:srcRect t="21684" b="24943"/>
          <a:stretch/>
        </p:blipFill>
        <p:spPr>
          <a:xfrm>
            <a:off x="1524000" y="951978"/>
            <a:ext cx="9144000" cy="3039865"/>
          </a:xfrm>
          <a:prstGeom prst="rect">
            <a:avLst/>
          </a:prstGeom>
        </p:spPr>
      </p:pic>
    </p:spTree>
    <p:extLst>
      <p:ext uri="{BB962C8B-B14F-4D97-AF65-F5344CB8AC3E}">
        <p14:creationId xmlns:p14="http://schemas.microsoft.com/office/powerpoint/2010/main" val="1222675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4 chains, same as previous, but even more generations</a:t>
            </a:r>
          </a:p>
        </p:txBody>
      </p:sp>
      <p:pic>
        <p:nvPicPr>
          <p:cNvPr id="9" name="Picture 8" descr="A screen shot of a computer&#10;&#10;Description automatically generated">
            <a:extLst>
              <a:ext uri="{FF2B5EF4-FFF2-40B4-BE49-F238E27FC236}">
                <a16:creationId xmlns:a16="http://schemas.microsoft.com/office/drawing/2014/main" id="{D7342F1E-98BA-094A-AE12-3C2FF57F5890}"/>
              </a:ext>
            </a:extLst>
          </p:cNvPr>
          <p:cNvPicPr>
            <a:picLocks noChangeAspect="1"/>
          </p:cNvPicPr>
          <p:nvPr/>
        </p:nvPicPr>
        <p:blipFill rotWithShape="1">
          <a:blip r:embed="rId2"/>
          <a:srcRect l="1271" t="21136" r="2959" b="19288"/>
          <a:stretch/>
        </p:blipFill>
        <p:spPr>
          <a:xfrm>
            <a:off x="1717441" y="526093"/>
            <a:ext cx="8757119" cy="3432132"/>
          </a:xfrm>
          <a:prstGeom prst="rect">
            <a:avLst/>
          </a:prstGeom>
        </p:spPr>
      </p:pic>
    </p:spTree>
    <p:extLst>
      <p:ext uri="{BB962C8B-B14F-4D97-AF65-F5344CB8AC3E}">
        <p14:creationId xmlns:p14="http://schemas.microsoft.com/office/powerpoint/2010/main" val="2469789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FBF69-C979-3E4E-AD57-09D83EE7EBC9}"/>
              </a:ext>
            </a:extLst>
          </p:cNvPr>
          <p:cNvPicPr>
            <a:picLocks noChangeAspect="1"/>
          </p:cNvPicPr>
          <p:nvPr/>
        </p:nvPicPr>
        <p:blipFill>
          <a:blip r:embed="rId2"/>
          <a:stretch>
            <a:fillRect/>
          </a:stretch>
        </p:blipFill>
        <p:spPr>
          <a:xfrm>
            <a:off x="0" y="651213"/>
            <a:ext cx="12192000" cy="5555574"/>
          </a:xfrm>
          <a:prstGeom prst="rect">
            <a:avLst/>
          </a:prstGeom>
        </p:spPr>
      </p:pic>
    </p:spTree>
    <p:extLst>
      <p:ext uri="{BB962C8B-B14F-4D97-AF65-F5344CB8AC3E}">
        <p14:creationId xmlns:p14="http://schemas.microsoft.com/office/powerpoint/2010/main" val="4115214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1A27E-E7B1-3446-BB91-FE36DB6FFC10}"/>
              </a:ext>
            </a:extLst>
          </p:cNvPr>
          <p:cNvSpPr txBox="1"/>
          <p:nvPr/>
        </p:nvSpPr>
        <p:spPr>
          <a:xfrm>
            <a:off x="494271" y="481914"/>
            <a:ext cx="8640250"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reads Nexus files (can be generated from Seaview).  </a:t>
            </a:r>
            <a:br>
              <a:rPr kumimoji="0" lang="en-US" sz="24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This retains partitioning data (e.g., into sites from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exteins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and inteins)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Nexus files can have command blocks at the end for different programs (PAUP or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t>
            </a:r>
          </a:p>
        </p:txBody>
      </p:sp>
      <p:pic>
        <p:nvPicPr>
          <p:cNvPr id="3" name="Picture 2">
            <a:extLst>
              <a:ext uri="{FF2B5EF4-FFF2-40B4-BE49-F238E27FC236}">
                <a16:creationId xmlns:a16="http://schemas.microsoft.com/office/drawing/2014/main" id="{F31B8391-356D-B145-A4DD-B2F97DDCE14F}"/>
              </a:ext>
            </a:extLst>
          </p:cNvPr>
          <p:cNvPicPr>
            <a:picLocks noChangeAspect="1"/>
          </p:cNvPicPr>
          <p:nvPr/>
        </p:nvPicPr>
        <p:blipFill>
          <a:blip r:embed="rId2"/>
          <a:stretch>
            <a:fillRect/>
          </a:stretch>
        </p:blipFill>
        <p:spPr>
          <a:xfrm>
            <a:off x="304800" y="2604013"/>
            <a:ext cx="5449661" cy="3334332"/>
          </a:xfrm>
          <a:prstGeom prst="rect">
            <a:avLst/>
          </a:prstGeom>
        </p:spPr>
      </p:pic>
      <p:sp>
        <p:nvSpPr>
          <p:cNvPr id="4" name="TextBox 3">
            <a:extLst>
              <a:ext uri="{FF2B5EF4-FFF2-40B4-BE49-F238E27FC236}">
                <a16:creationId xmlns:a16="http://schemas.microsoft.com/office/drawing/2014/main" id="{7F16DAC8-1D79-8840-8EE8-68797ED890BD}"/>
              </a:ext>
            </a:extLst>
          </p:cNvPr>
          <p:cNvSpPr txBox="1"/>
          <p:nvPr/>
        </p:nvSpPr>
        <p:spPr>
          <a:xfrm>
            <a:off x="234779" y="2113006"/>
            <a:ext cx="21659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Beginning of the file:</a:t>
            </a:r>
          </a:p>
        </p:txBody>
      </p:sp>
      <p:pic>
        <p:nvPicPr>
          <p:cNvPr id="6" name="Picture 5">
            <a:extLst>
              <a:ext uri="{FF2B5EF4-FFF2-40B4-BE49-F238E27FC236}">
                <a16:creationId xmlns:a16="http://schemas.microsoft.com/office/drawing/2014/main" id="{258EF5D2-D129-7148-947B-23E8EF3734C3}"/>
              </a:ext>
            </a:extLst>
          </p:cNvPr>
          <p:cNvPicPr>
            <a:picLocks noChangeAspect="1"/>
          </p:cNvPicPr>
          <p:nvPr/>
        </p:nvPicPr>
        <p:blipFill>
          <a:blip r:embed="rId3"/>
          <a:stretch>
            <a:fillRect/>
          </a:stretch>
        </p:blipFill>
        <p:spPr>
          <a:xfrm>
            <a:off x="5855002" y="2603974"/>
            <a:ext cx="8881248" cy="3461990"/>
          </a:xfrm>
          <a:prstGeom prst="rect">
            <a:avLst/>
          </a:prstGeom>
        </p:spPr>
      </p:pic>
      <p:sp>
        <p:nvSpPr>
          <p:cNvPr id="7" name="TextBox 6">
            <a:extLst>
              <a:ext uri="{FF2B5EF4-FFF2-40B4-BE49-F238E27FC236}">
                <a16:creationId xmlns:a16="http://schemas.microsoft.com/office/drawing/2014/main" id="{F84FC19E-C314-9946-B57D-4FB8C686C667}"/>
              </a:ext>
            </a:extLst>
          </p:cNvPr>
          <p:cNvSpPr txBox="1"/>
          <p:nvPr/>
        </p:nvSpPr>
        <p:spPr>
          <a:xfrm>
            <a:off x="6271591" y="2234642"/>
            <a:ext cx="37946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End of Data matrix, beginning of notes</a:t>
            </a:r>
          </a:p>
        </p:txBody>
      </p:sp>
    </p:spTree>
    <p:extLst>
      <p:ext uri="{BB962C8B-B14F-4D97-AF65-F5344CB8AC3E}">
        <p14:creationId xmlns:p14="http://schemas.microsoft.com/office/powerpoint/2010/main" val="1360853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C8761-7681-D841-A30B-C3A42D8CFA09}"/>
              </a:ext>
            </a:extLst>
          </p:cNvPr>
          <p:cNvSpPr txBox="1"/>
          <p:nvPr/>
        </p:nvSpPr>
        <p:spPr>
          <a:xfrm>
            <a:off x="755374" y="407504"/>
            <a:ext cx="228940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block:</a:t>
            </a:r>
          </a:p>
        </p:txBody>
      </p:sp>
      <p:pic>
        <p:nvPicPr>
          <p:cNvPr id="3" name="Picture 2">
            <a:extLst>
              <a:ext uri="{FF2B5EF4-FFF2-40B4-BE49-F238E27FC236}">
                <a16:creationId xmlns:a16="http://schemas.microsoft.com/office/drawing/2014/main" id="{8B1F2D29-219D-4C44-A617-12F2A39D5713}"/>
              </a:ext>
            </a:extLst>
          </p:cNvPr>
          <p:cNvPicPr>
            <a:picLocks noChangeAspect="1"/>
          </p:cNvPicPr>
          <p:nvPr/>
        </p:nvPicPr>
        <p:blipFill>
          <a:blip r:embed="rId2"/>
          <a:stretch>
            <a:fillRect/>
          </a:stretch>
        </p:blipFill>
        <p:spPr>
          <a:xfrm>
            <a:off x="755373" y="1526760"/>
            <a:ext cx="10528721" cy="3850309"/>
          </a:xfrm>
          <a:prstGeom prst="rect">
            <a:avLst/>
          </a:prstGeom>
        </p:spPr>
      </p:pic>
      <p:sp>
        <p:nvSpPr>
          <p:cNvPr id="4" name="TextBox 3">
            <a:extLst>
              <a:ext uri="{FF2B5EF4-FFF2-40B4-BE49-F238E27FC236}">
                <a16:creationId xmlns:a16="http://schemas.microsoft.com/office/drawing/2014/main" id="{E1111B88-FBD5-BD48-A330-87F523BADFE5}"/>
              </a:ext>
            </a:extLst>
          </p:cNvPr>
          <p:cNvSpPr txBox="1"/>
          <p:nvPr/>
        </p:nvSpPr>
        <p:spPr>
          <a:xfrm>
            <a:off x="315534" y="5440569"/>
            <a:ext cx="12018611"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You need to consult the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manual at </a:t>
            </a:r>
            <a:r>
              <a:rPr kumimoji="0" lang="en-US" sz="2000" b="0" i="0" u="none" strike="noStrike" kern="1200" cap="none" spc="0" normalizeH="0" baseline="0" noProof="0">
                <a:ln>
                  <a:noFill/>
                </a:ln>
                <a:solidFill>
                  <a:srgbClr val="000000"/>
                </a:solidFill>
                <a:effectLst/>
                <a:uLnTx/>
                <a:uFillTx/>
                <a:latin typeface="Arial" charset="0"/>
                <a:ea typeface="ＭＳ Ｐゴシック" charset="0"/>
                <a:hlinkClick r:id="rId3"/>
              </a:rPr>
              <a:t>http://mrbayes.sourceforge.net/mb3.2_manual.pdf</a:t>
            </a: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  </a:t>
            </a:r>
            <a:br>
              <a:rPr kumimoji="0" lang="en-US" sz="24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to figure out the commands</a:t>
            </a:r>
          </a:p>
        </p:txBody>
      </p:sp>
      <p:sp>
        <p:nvSpPr>
          <p:cNvPr id="5" name="TextBox 4">
            <a:extLst>
              <a:ext uri="{FF2B5EF4-FFF2-40B4-BE49-F238E27FC236}">
                <a16:creationId xmlns:a16="http://schemas.microsoft.com/office/drawing/2014/main" id="{4A4D3F14-7813-C34B-AA5A-8C9AE7D80BF4}"/>
              </a:ext>
            </a:extLst>
          </p:cNvPr>
          <p:cNvSpPr txBox="1"/>
          <p:nvPr/>
        </p:nvSpPr>
        <p:spPr>
          <a:xfrm>
            <a:off x="387386" y="6265830"/>
            <a:ext cx="570861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Start mb -&gt; execute Filename -&gt;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mcmc</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(starts the ”robot”)  </a:t>
            </a:r>
          </a:p>
        </p:txBody>
      </p:sp>
      <p:sp>
        <p:nvSpPr>
          <p:cNvPr id="6" name="Donut 5">
            <a:extLst>
              <a:ext uri="{FF2B5EF4-FFF2-40B4-BE49-F238E27FC236}">
                <a16:creationId xmlns:a16="http://schemas.microsoft.com/office/drawing/2014/main" id="{F9AF146D-9104-6343-A92F-EE6515446D2B}"/>
              </a:ext>
            </a:extLst>
          </p:cNvPr>
          <p:cNvSpPr/>
          <p:nvPr/>
        </p:nvSpPr>
        <p:spPr bwMode="auto">
          <a:xfrm>
            <a:off x="755373" y="2027583"/>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Donut 8">
            <a:extLst>
              <a:ext uri="{FF2B5EF4-FFF2-40B4-BE49-F238E27FC236}">
                <a16:creationId xmlns:a16="http://schemas.microsoft.com/office/drawing/2014/main" id="{41B2736C-9528-294B-9A0B-A17DD54B890D}"/>
              </a:ext>
            </a:extLst>
          </p:cNvPr>
          <p:cNvSpPr/>
          <p:nvPr/>
        </p:nvSpPr>
        <p:spPr bwMode="auto">
          <a:xfrm>
            <a:off x="3747051" y="3309730"/>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Donut 9">
            <a:extLst>
              <a:ext uri="{FF2B5EF4-FFF2-40B4-BE49-F238E27FC236}">
                <a16:creationId xmlns:a16="http://schemas.microsoft.com/office/drawing/2014/main" id="{49D1D57B-9BB3-0A4B-BEF9-50BDD7754606}"/>
              </a:ext>
            </a:extLst>
          </p:cNvPr>
          <p:cNvSpPr/>
          <p:nvPr/>
        </p:nvSpPr>
        <p:spPr bwMode="auto">
          <a:xfrm>
            <a:off x="6778485" y="4323521"/>
            <a:ext cx="270344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08579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FF8E-823C-A142-A3B3-4CFBD4AE5704}"/>
              </a:ext>
            </a:extLst>
          </p:cNvPr>
          <p:cNvSpPr txBox="1"/>
          <p:nvPr/>
        </p:nvSpPr>
        <p:spPr>
          <a:xfrm>
            <a:off x="268356" y="119270"/>
            <a:ext cx="742382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creates a tree file (.t) that contains the trees sampled during the run.  </a:t>
            </a:r>
            <a:br>
              <a:rPr kumimoji="0" lang="en-US" sz="24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This can be summarized into a consensus tree: (shown here in Figtree).  </a:t>
            </a:r>
          </a:p>
        </p:txBody>
      </p:sp>
      <p:pic>
        <p:nvPicPr>
          <p:cNvPr id="3" name="Picture 2">
            <a:extLst>
              <a:ext uri="{FF2B5EF4-FFF2-40B4-BE49-F238E27FC236}">
                <a16:creationId xmlns:a16="http://schemas.microsoft.com/office/drawing/2014/main" id="{BC0029A0-FD1B-E143-85F8-CC9B53D53583}"/>
              </a:ext>
            </a:extLst>
          </p:cNvPr>
          <p:cNvPicPr>
            <a:picLocks noChangeAspect="1"/>
          </p:cNvPicPr>
          <p:nvPr/>
        </p:nvPicPr>
        <p:blipFill>
          <a:blip r:embed="rId2"/>
          <a:stretch>
            <a:fillRect/>
          </a:stretch>
        </p:blipFill>
        <p:spPr>
          <a:xfrm>
            <a:off x="332961" y="881617"/>
            <a:ext cx="11526078" cy="5857113"/>
          </a:xfrm>
          <a:prstGeom prst="rect">
            <a:avLst/>
          </a:prstGeom>
        </p:spPr>
      </p:pic>
    </p:spTree>
    <p:extLst>
      <p:ext uri="{BB962C8B-B14F-4D97-AF65-F5344CB8AC3E}">
        <p14:creationId xmlns:p14="http://schemas.microsoft.com/office/powerpoint/2010/main" val="3085262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5B9C-3DD9-015A-A031-C02573512F08}"/>
              </a:ext>
            </a:extLst>
          </p:cNvPr>
          <p:cNvSpPr>
            <a:spLocks noGrp="1"/>
          </p:cNvSpPr>
          <p:nvPr>
            <p:ph type="title"/>
          </p:nvPr>
        </p:nvSpPr>
        <p:spPr>
          <a:xfrm>
            <a:off x="838200" y="365126"/>
            <a:ext cx="10515600" cy="713398"/>
          </a:xfrm>
        </p:spPr>
        <p:txBody>
          <a:bodyPr/>
          <a:lstStyle/>
          <a:p>
            <a:r>
              <a:rPr lang="en-US"/>
              <a:t>Heuristic Searches </a:t>
            </a:r>
          </a:p>
        </p:txBody>
      </p:sp>
      <p:sp>
        <p:nvSpPr>
          <p:cNvPr id="3" name="Content Placeholder 2">
            <a:extLst>
              <a:ext uri="{FF2B5EF4-FFF2-40B4-BE49-F238E27FC236}">
                <a16:creationId xmlns:a16="http://schemas.microsoft.com/office/drawing/2014/main" id="{9D9A6C4D-3372-8B87-FD59-319334259F82}"/>
              </a:ext>
            </a:extLst>
          </p:cNvPr>
          <p:cNvSpPr>
            <a:spLocks noGrp="1"/>
          </p:cNvSpPr>
          <p:nvPr>
            <p:ph idx="1"/>
          </p:nvPr>
        </p:nvSpPr>
        <p:spPr/>
        <p:txBody>
          <a:bodyPr/>
          <a:lstStyle/>
          <a:p>
            <a:r>
              <a:rPr lang="en-US"/>
              <a:t>The most parsimonious tree or the maximum likely hood tree or the distance tree that fulfills some optimality criterion cannot be calculated directly from the data matrix (in contrast to the algorithmic approaches).  </a:t>
            </a:r>
          </a:p>
          <a:p>
            <a:r>
              <a:rPr lang="en-US"/>
              <a:t>Given a tree the branch length (or number of steps) that optimize the criterion can be calculated.</a:t>
            </a:r>
          </a:p>
          <a:p>
            <a:r>
              <a:rPr lang="en-US"/>
              <a:t>To find the overall bet tree, the </a:t>
            </a:r>
            <a:r>
              <a:rPr lang="en-US" b="1"/>
              <a:t>enormous</a:t>
            </a:r>
            <a:r>
              <a:rPr lang="en-US"/>
              <a:t> tree spaced need to be explored. </a:t>
            </a:r>
          </a:p>
        </p:txBody>
      </p:sp>
    </p:spTree>
    <p:extLst>
      <p:ext uri="{BB962C8B-B14F-4D97-AF65-F5344CB8AC3E}">
        <p14:creationId xmlns:p14="http://schemas.microsoft.com/office/powerpoint/2010/main" val="16976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EE19F-CB78-B245-8EE1-1BEC1F8FF00E}"/>
              </a:ext>
            </a:extLst>
          </p:cNvPr>
          <p:cNvSpPr txBox="1"/>
          <p:nvPr/>
        </p:nvSpPr>
        <p:spPr>
          <a:xfrm>
            <a:off x="22960" y="55555"/>
            <a:ext cx="516914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also creates a parameter file (.b) that contains the parameters for the specified samples</a:t>
            </a:r>
          </a:p>
        </p:txBody>
      </p:sp>
      <p:pic>
        <p:nvPicPr>
          <p:cNvPr id="3" name="Picture 2">
            <a:extLst>
              <a:ext uri="{FF2B5EF4-FFF2-40B4-BE49-F238E27FC236}">
                <a16:creationId xmlns:a16="http://schemas.microsoft.com/office/drawing/2014/main" id="{828D002B-698C-B04C-A794-865F68DE9052}"/>
              </a:ext>
            </a:extLst>
          </p:cNvPr>
          <p:cNvPicPr>
            <a:picLocks noChangeAspect="1"/>
          </p:cNvPicPr>
          <p:nvPr/>
        </p:nvPicPr>
        <p:blipFill>
          <a:blip r:embed="rId2"/>
          <a:stretch>
            <a:fillRect/>
          </a:stretch>
        </p:blipFill>
        <p:spPr>
          <a:xfrm>
            <a:off x="6555829" y="761615"/>
            <a:ext cx="5486400" cy="863600"/>
          </a:xfrm>
          <a:prstGeom prst="rect">
            <a:avLst/>
          </a:prstGeom>
        </p:spPr>
      </p:pic>
      <p:pic>
        <p:nvPicPr>
          <p:cNvPr id="4" name="Picture 3">
            <a:extLst>
              <a:ext uri="{FF2B5EF4-FFF2-40B4-BE49-F238E27FC236}">
                <a16:creationId xmlns:a16="http://schemas.microsoft.com/office/drawing/2014/main" id="{61E2863A-CC92-E04F-B289-E667E5ED24C4}"/>
              </a:ext>
            </a:extLst>
          </p:cNvPr>
          <p:cNvPicPr>
            <a:picLocks noChangeAspect="1"/>
          </p:cNvPicPr>
          <p:nvPr/>
        </p:nvPicPr>
        <p:blipFill>
          <a:blip r:embed="rId3"/>
          <a:stretch>
            <a:fillRect/>
          </a:stretch>
        </p:blipFill>
        <p:spPr>
          <a:xfrm>
            <a:off x="22961" y="1863034"/>
            <a:ext cx="6073039" cy="4517887"/>
          </a:xfrm>
          <a:prstGeom prst="rect">
            <a:avLst/>
          </a:prstGeom>
        </p:spPr>
      </p:pic>
      <p:pic>
        <p:nvPicPr>
          <p:cNvPr id="5" name="Picture 4">
            <a:extLst>
              <a:ext uri="{FF2B5EF4-FFF2-40B4-BE49-F238E27FC236}">
                <a16:creationId xmlns:a16="http://schemas.microsoft.com/office/drawing/2014/main" id="{88A375E9-6EE5-D143-AE24-8F0905B94823}"/>
              </a:ext>
            </a:extLst>
          </p:cNvPr>
          <p:cNvPicPr>
            <a:picLocks noChangeAspect="1"/>
          </p:cNvPicPr>
          <p:nvPr/>
        </p:nvPicPr>
        <p:blipFill>
          <a:blip r:embed="rId4"/>
          <a:stretch>
            <a:fillRect/>
          </a:stretch>
        </p:blipFill>
        <p:spPr>
          <a:xfrm>
            <a:off x="7198560" y="1818715"/>
            <a:ext cx="4200939" cy="4540409"/>
          </a:xfrm>
          <a:prstGeom prst="rect">
            <a:avLst/>
          </a:prstGeom>
        </p:spPr>
      </p:pic>
    </p:spTree>
    <p:extLst>
      <p:ext uri="{BB962C8B-B14F-4D97-AF65-F5344CB8AC3E}">
        <p14:creationId xmlns:p14="http://schemas.microsoft.com/office/powerpoint/2010/main" val="1632103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5F183AB-7E3B-4A47-8754-6986048E7C6B}"/>
              </a:ext>
            </a:extLst>
          </p:cNvPr>
          <p:cNvGraphicFramePr>
            <a:graphicFrameLocks/>
          </p:cNvGraphicFramePr>
          <p:nvPr/>
        </p:nvGraphicFramePr>
        <p:xfrm>
          <a:off x="397566" y="1327149"/>
          <a:ext cx="4164496" cy="4308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F5F183AB-7E3B-4A47-8754-6986048E7C6B}"/>
              </a:ext>
            </a:extLst>
          </p:cNvPr>
          <p:cNvGraphicFramePr>
            <a:graphicFrameLocks/>
          </p:cNvGraphicFramePr>
          <p:nvPr/>
        </p:nvGraphicFramePr>
        <p:xfrm>
          <a:off x="5087552" y="1327149"/>
          <a:ext cx="6045200"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F200D52-CBB3-634E-8807-D3521D73ED6A}"/>
              </a:ext>
            </a:extLst>
          </p:cNvPr>
          <p:cNvSpPr txBox="1"/>
          <p:nvPr/>
        </p:nvSpPr>
        <p:spPr>
          <a:xfrm>
            <a:off x="506626" y="383059"/>
            <a:ext cx="7123313" cy="8002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Log Likelihood over generations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8C8A501F-4A5D-DA48-8353-60576B6494E4}"/>
              </a:ext>
            </a:extLst>
          </p:cNvPr>
          <p:cNvSpPr txBox="1"/>
          <p:nvPr/>
        </p:nvSpPr>
        <p:spPr>
          <a:xfrm>
            <a:off x="7354956" y="3491256"/>
            <a:ext cx="24301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a:ea typeface="+mn-ea"/>
                <a:cs typeface="+mn-cs"/>
              </a:rPr>
              <a:t>End </a:t>
            </a:r>
            <a:r>
              <a:rPr kumimoji="0" lang="en-US" sz="2400" b="0" i="0" u="none" strike="noStrike" kern="1200" cap="none" spc="0" normalizeH="0" baseline="0" noProof="0" err="1">
                <a:ln>
                  <a:noFill/>
                </a:ln>
                <a:solidFill>
                  <a:srgbClr val="000000"/>
                </a:solidFill>
                <a:effectLst/>
                <a:uLnTx/>
                <a:uFillTx/>
                <a:latin typeface="Times New Roman"/>
                <a:ea typeface="+mn-ea"/>
                <a:cs typeface="+mn-cs"/>
              </a:rPr>
              <a:t>Burnin</a:t>
            </a: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7" name="Straight Arrow Connector 6">
            <a:extLst>
              <a:ext uri="{FF2B5EF4-FFF2-40B4-BE49-F238E27FC236}">
                <a16:creationId xmlns:a16="http://schemas.microsoft.com/office/drawing/2014/main" id="{36D963A2-2394-2844-AECE-4BC46E6AE451}"/>
              </a:ext>
            </a:extLst>
          </p:cNvPr>
          <p:cNvCxnSpPr>
            <a:cxnSpLocks/>
            <a:stCxn id="5" idx="1"/>
          </p:cNvCxnSpPr>
          <p:nvPr/>
        </p:nvCxnSpPr>
        <p:spPr bwMode="auto">
          <a:xfrm flipH="1" flipV="1">
            <a:off x="6977270" y="3235449"/>
            <a:ext cx="377686" cy="4866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58757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638C6-975C-FC48-94EA-341EAD895D0F}"/>
              </a:ext>
            </a:extLst>
          </p:cNvPr>
          <p:cNvSpPr txBox="1"/>
          <p:nvPr/>
        </p:nvSpPr>
        <p:spPr>
          <a:xfrm>
            <a:off x="198211" y="775182"/>
            <a:ext cx="11179471"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By default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is doing two parallel runs (with 4 chains each).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This allows to test convergence.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2"/>
              </a:rPr>
              <a:t>Tracer</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is a beautiful program that helps to analyze and visualize MCMCMC runs:</a:t>
            </a:r>
          </a:p>
        </p:txBody>
      </p:sp>
      <p:pic>
        <p:nvPicPr>
          <p:cNvPr id="3" name="Picture 2">
            <a:extLst>
              <a:ext uri="{FF2B5EF4-FFF2-40B4-BE49-F238E27FC236}">
                <a16:creationId xmlns:a16="http://schemas.microsoft.com/office/drawing/2014/main" id="{48BD648B-712A-9242-98E5-DCF710322786}"/>
              </a:ext>
            </a:extLst>
          </p:cNvPr>
          <p:cNvPicPr>
            <a:picLocks noChangeAspect="1"/>
          </p:cNvPicPr>
          <p:nvPr/>
        </p:nvPicPr>
        <p:blipFill>
          <a:blip r:embed="rId3"/>
          <a:stretch>
            <a:fillRect/>
          </a:stretch>
        </p:blipFill>
        <p:spPr>
          <a:xfrm>
            <a:off x="5150068" y="2344842"/>
            <a:ext cx="6717595" cy="4225125"/>
          </a:xfrm>
          <a:prstGeom prst="rect">
            <a:avLst/>
          </a:prstGeom>
        </p:spPr>
      </p:pic>
      <p:sp>
        <p:nvSpPr>
          <p:cNvPr id="4" name="TextBox 3">
            <a:extLst>
              <a:ext uri="{FF2B5EF4-FFF2-40B4-BE49-F238E27FC236}">
                <a16:creationId xmlns:a16="http://schemas.microsoft.com/office/drawing/2014/main" id="{A62837C7-BF20-6944-9F83-D3B51013A396}"/>
              </a:ext>
            </a:extLst>
          </p:cNvPr>
          <p:cNvSpPr txBox="1"/>
          <p:nvPr/>
        </p:nvSpPr>
        <p:spPr>
          <a:xfrm>
            <a:off x="114129" y="3445241"/>
            <a:ext cx="272382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(much easier than in Excel)</a:t>
            </a:r>
          </a:p>
        </p:txBody>
      </p:sp>
    </p:spTree>
    <p:extLst>
      <p:ext uri="{BB962C8B-B14F-4D97-AF65-F5344CB8AC3E}">
        <p14:creationId xmlns:p14="http://schemas.microsoft.com/office/powerpoint/2010/main" val="4240631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5FA2F-5E61-D04F-8478-95DDE658AB36}"/>
              </a:ext>
            </a:extLst>
          </p:cNvPr>
          <p:cNvPicPr>
            <a:picLocks noChangeAspect="1"/>
          </p:cNvPicPr>
          <p:nvPr/>
        </p:nvPicPr>
        <p:blipFill>
          <a:blip r:embed="rId2"/>
          <a:stretch>
            <a:fillRect/>
          </a:stretch>
        </p:blipFill>
        <p:spPr>
          <a:xfrm>
            <a:off x="3945835" y="913889"/>
            <a:ext cx="8135275" cy="5944112"/>
          </a:xfrm>
          <a:prstGeom prst="rect">
            <a:avLst/>
          </a:prstGeom>
        </p:spPr>
      </p:pic>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relative substitution rates for the two partitions and the two runs.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 Violin plot: </a:t>
            </a:r>
          </a:p>
        </p:txBody>
      </p:sp>
    </p:spTree>
    <p:extLst>
      <p:ext uri="{BB962C8B-B14F-4D97-AF65-F5344CB8AC3E}">
        <p14:creationId xmlns:p14="http://schemas.microsoft.com/office/powerpoint/2010/main" val="2231569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relative substitution rates for the two partitions and the two runs.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 smoothed histogram: </a:t>
            </a:r>
          </a:p>
        </p:txBody>
      </p:sp>
      <p:pic>
        <p:nvPicPr>
          <p:cNvPr id="5" name="Picture 4">
            <a:extLst>
              <a:ext uri="{FF2B5EF4-FFF2-40B4-BE49-F238E27FC236}">
                <a16:creationId xmlns:a16="http://schemas.microsoft.com/office/drawing/2014/main" id="{1E798A76-12B0-3F4A-9174-FFB53A46C44C}"/>
              </a:ext>
            </a:extLst>
          </p:cNvPr>
          <p:cNvPicPr>
            <a:picLocks noChangeAspect="1"/>
          </p:cNvPicPr>
          <p:nvPr/>
        </p:nvPicPr>
        <p:blipFill>
          <a:blip r:embed="rId2"/>
          <a:stretch>
            <a:fillRect/>
          </a:stretch>
        </p:blipFill>
        <p:spPr>
          <a:xfrm>
            <a:off x="3939796" y="556591"/>
            <a:ext cx="8363139" cy="6132443"/>
          </a:xfrm>
          <a:prstGeom prst="rect">
            <a:avLst/>
          </a:prstGeom>
        </p:spPr>
      </p:pic>
    </p:spTree>
    <p:extLst>
      <p:ext uri="{BB962C8B-B14F-4D97-AF65-F5344CB8AC3E}">
        <p14:creationId xmlns:p14="http://schemas.microsoft.com/office/powerpoint/2010/main" val="924774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745435" y="0"/>
            <a:ext cx="1078395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Distribution of relative substitution rate for the intein, versus the extein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 name="Picture 1">
            <a:extLst>
              <a:ext uri="{FF2B5EF4-FFF2-40B4-BE49-F238E27FC236}">
                <a16:creationId xmlns:a16="http://schemas.microsoft.com/office/drawing/2014/main" id="{EF0611D8-E257-8C4A-A03D-FB9EA6DB5E68}"/>
              </a:ext>
            </a:extLst>
          </p:cNvPr>
          <p:cNvPicPr>
            <a:picLocks noChangeAspect="1"/>
          </p:cNvPicPr>
          <p:nvPr/>
        </p:nvPicPr>
        <p:blipFill>
          <a:blip r:embed="rId2"/>
          <a:stretch>
            <a:fillRect/>
          </a:stretch>
        </p:blipFill>
        <p:spPr>
          <a:xfrm>
            <a:off x="0" y="794294"/>
            <a:ext cx="7242573" cy="5268576"/>
          </a:xfrm>
          <a:prstGeom prst="rect">
            <a:avLst/>
          </a:prstGeom>
        </p:spPr>
      </p:pic>
      <p:sp>
        <p:nvSpPr>
          <p:cNvPr id="4" name="Donut 3">
            <a:extLst>
              <a:ext uri="{FF2B5EF4-FFF2-40B4-BE49-F238E27FC236}">
                <a16:creationId xmlns:a16="http://schemas.microsoft.com/office/drawing/2014/main" id="{9DCD3779-1C86-6B45-A5AC-CB8BB3233155}"/>
              </a:ext>
            </a:extLst>
          </p:cNvPr>
          <p:cNvSpPr/>
          <p:nvPr/>
        </p:nvSpPr>
        <p:spPr bwMode="auto">
          <a:xfrm>
            <a:off x="3886200" y="2136913"/>
            <a:ext cx="2209800" cy="178904"/>
          </a:xfrm>
          <a:prstGeom prst="donut">
            <a:avLst>
              <a:gd name="adj" fmla="val 1004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 name="Picture 5">
            <a:extLst>
              <a:ext uri="{FF2B5EF4-FFF2-40B4-BE49-F238E27FC236}">
                <a16:creationId xmlns:a16="http://schemas.microsoft.com/office/drawing/2014/main" id="{8F25D9EB-0BC0-0A4E-A181-B01E9F616E49}"/>
              </a:ext>
            </a:extLst>
          </p:cNvPr>
          <p:cNvPicPr>
            <a:picLocks noChangeAspect="1"/>
          </p:cNvPicPr>
          <p:nvPr/>
        </p:nvPicPr>
        <p:blipFill>
          <a:blip r:embed="rId3"/>
          <a:stretch>
            <a:fillRect/>
          </a:stretch>
        </p:blipFill>
        <p:spPr>
          <a:xfrm>
            <a:off x="7530808" y="794294"/>
            <a:ext cx="4406088" cy="5265812"/>
          </a:xfrm>
          <a:prstGeom prst="rect">
            <a:avLst/>
          </a:prstGeom>
        </p:spPr>
      </p:pic>
      <p:sp>
        <p:nvSpPr>
          <p:cNvPr id="7" name="TextBox 6">
            <a:extLst>
              <a:ext uri="{FF2B5EF4-FFF2-40B4-BE49-F238E27FC236}">
                <a16:creationId xmlns:a16="http://schemas.microsoft.com/office/drawing/2014/main" id="{D9B2593C-A3D0-7F4B-B7D5-38401DEE7A21}"/>
              </a:ext>
            </a:extLst>
          </p:cNvPr>
          <p:cNvSpPr txBox="1"/>
          <p:nvPr/>
        </p:nvSpPr>
        <p:spPr>
          <a:xfrm>
            <a:off x="347870" y="6380922"/>
            <a:ext cx="5597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=&gt;  </a:t>
            </a:r>
          </a:p>
        </p:txBody>
      </p:sp>
    </p:spTree>
    <p:extLst>
      <p:ext uri="{BB962C8B-B14F-4D97-AF65-F5344CB8AC3E}">
        <p14:creationId xmlns:p14="http://schemas.microsoft.com/office/powerpoint/2010/main" val="3233580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shape parameter describing the Among Site Rate Variation (ASRV) for the two partitions:  </a:t>
            </a:r>
          </a:p>
        </p:txBody>
      </p:sp>
      <p:pic>
        <p:nvPicPr>
          <p:cNvPr id="3" name="Picture 2">
            <a:extLst>
              <a:ext uri="{FF2B5EF4-FFF2-40B4-BE49-F238E27FC236}">
                <a16:creationId xmlns:a16="http://schemas.microsoft.com/office/drawing/2014/main" id="{C3D54104-ABEA-9743-AE84-995F7FE23926}"/>
              </a:ext>
            </a:extLst>
          </p:cNvPr>
          <p:cNvPicPr>
            <a:picLocks noChangeAspect="1"/>
          </p:cNvPicPr>
          <p:nvPr/>
        </p:nvPicPr>
        <p:blipFill>
          <a:blip r:embed="rId2"/>
          <a:stretch>
            <a:fillRect/>
          </a:stretch>
        </p:blipFill>
        <p:spPr>
          <a:xfrm>
            <a:off x="2782957" y="870576"/>
            <a:ext cx="7753442" cy="5987424"/>
          </a:xfrm>
          <a:prstGeom prst="rect">
            <a:avLst/>
          </a:prstGeom>
        </p:spPr>
      </p:pic>
      <p:sp>
        <p:nvSpPr>
          <p:cNvPr id="4" name="TextBox 3">
            <a:extLst>
              <a:ext uri="{FF2B5EF4-FFF2-40B4-BE49-F238E27FC236}">
                <a16:creationId xmlns:a16="http://schemas.microsoft.com/office/drawing/2014/main" id="{4798BCBF-DB9D-4E4E-98E8-953B11AAAD4C}"/>
              </a:ext>
            </a:extLst>
          </p:cNvPr>
          <p:cNvSpPr txBox="1"/>
          <p:nvPr/>
        </p:nvSpPr>
        <p:spPr>
          <a:xfrm>
            <a:off x="8303740" y="4263081"/>
            <a:ext cx="7809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6141308" y="3274541"/>
            <a:ext cx="845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Extein </a:t>
            </a:r>
          </a:p>
        </p:txBody>
      </p:sp>
    </p:spTree>
    <p:extLst>
      <p:ext uri="{BB962C8B-B14F-4D97-AF65-F5344CB8AC3E}">
        <p14:creationId xmlns:p14="http://schemas.microsoft.com/office/powerpoint/2010/main" val="604568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FB09C-09F8-6340-9114-C2FCD2B56FC1}"/>
              </a:ext>
            </a:extLst>
          </p:cNvPr>
          <p:cNvPicPr>
            <a:picLocks noChangeAspect="1"/>
          </p:cNvPicPr>
          <p:nvPr/>
        </p:nvPicPr>
        <p:blipFill>
          <a:blip r:embed="rId2"/>
          <a:stretch>
            <a:fillRect/>
          </a:stretch>
        </p:blipFill>
        <p:spPr>
          <a:xfrm>
            <a:off x="2916195" y="957236"/>
            <a:ext cx="7591047" cy="5900764"/>
          </a:xfrm>
          <a:prstGeom prst="rect">
            <a:avLst/>
          </a:prstGeom>
        </p:spPr>
      </p:pic>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shape parameter describing the Among Site Rate Variation (ASRV) for the two partitions:  </a:t>
            </a:r>
          </a:p>
        </p:txBody>
      </p:sp>
      <p:sp>
        <p:nvSpPr>
          <p:cNvPr id="4" name="TextBox 3">
            <a:extLst>
              <a:ext uri="{FF2B5EF4-FFF2-40B4-BE49-F238E27FC236}">
                <a16:creationId xmlns:a16="http://schemas.microsoft.com/office/drawing/2014/main" id="{4798BCBF-DB9D-4E4E-98E8-953B11AAAD4C}"/>
              </a:ext>
            </a:extLst>
          </p:cNvPr>
          <p:cNvSpPr txBox="1"/>
          <p:nvPr/>
        </p:nvSpPr>
        <p:spPr>
          <a:xfrm>
            <a:off x="6808573" y="4151871"/>
            <a:ext cx="7809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8853253" y="5191208"/>
            <a:ext cx="845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Extein </a:t>
            </a:r>
          </a:p>
        </p:txBody>
      </p:sp>
    </p:spTree>
    <p:extLst>
      <p:ext uri="{BB962C8B-B14F-4D97-AF65-F5344CB8AC3E}">
        <p14:creationId xmlns:p14="http://schemas.microsoft.com/office/powerpoint/2010/main" val="2430816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6E681-65B0-F443-8507-FC7628EF5C5A}"/>
              </a:ext>
            </a:extLst>
          </p:cNvPr>
          <p:cNvPicPr>
            <a:picLocks noChangeAspect="1"/>
          </p:cNvPicPr>
          <p:nvPr/>
        </p:nvPicPr>
        <p:blipFill>
          <a:blip r:embed="rId2"/>
          <a:stretch>
            <a:fillRect/>
          </a:stretch>
        </p:blipFill>
        <p:spPr>
          <a:xfrm>
            <a:off x="3515079" y="0"/>
            <a:ext cx="8498165" cy="6858000"/>
          </a:xfrm>
          <a:prstGeom prst="rect">
            <a:avLst/>
          </a:prstGeom>
        </p:spPr>
      </p:pic>
      <p:sp>
        <p:nvSpPr>
          <p:cNvPr id="6" name="TextBox 5">
            <a:extLst>
              <a:ext uri="{FF2B5EF4-FFF2-40B4-BE49-F238E27FC236}">
                <a16:creationId xmlns:a16="http://schemas.microsoft.com/office/drawing/2014/main" id="{674F9C33-EF7B-4643-90FC-102C159C060F}"/>
              </a:ext>
            </a:extLst>
          </p:cNvPr>
          <p:cNvSpPr txBox="1"/>
          <p:nvPr/>
        </p:nvSpPr>
        <p:spPr>
          <a:xfrm>
            <a:off x="8229600" y="2384855"/>
            <a:ext cx="7809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a:t>
            </a:r>
          </a:p>
        </p:txBody>
      </p:sp>
      <p:sp>
        <p:nvSpPr>
          <p:cNvPr id="7" name="TextBox 6">
            <a:extLst>
              <a:ext uri="{FF2B5EF4-FFF2-40B4-BE49-F238E27FC236}">
                <a16:creationId xmlns:a16="http://schemas.microsoft.com/office/drawing/2014/main" id="{60AE35F7-2109-524C-ACAB-827842D2333A}"/>
              </a:ext>
            </a:extLst>
          </p:cNvPr>
          <p:cNvSpPr txBox="1"/>
          <p:nvPr/>
        </p:nvSpPr>
        <p:spPr>
          <a:xfrm>
            <a:off x="10397847" y="4523943"/>
            <a:ext cx="845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Extein </a:t>
            </a:r>
          </a:p>
        </p:txBody>
      </p:sp>
      <p:sp>
        <p:nvSpPr>
          <p:cNvPr id="8" name="TextBox 7">
            <a:extLst>
              <a:ext uri="{FF2B5EF4-FFF2-40B4-BE49-F238E27FC236}">
                <a16:creationId xmlns:a16="http://schemas.microsoft.com/office/drawing/2014/main" id="{47F44F49-7332-5D46-B4F7-B434E6FA4DD2}"/>
              </a:ext>
            </a:extLst>
          </p:cNvPr>
          <p:cNvSpPr txBox="1"/>
          <p:nvPr/>
        </p:nvSpPr>
        <p:spPr>
          <a:xfrm>
            <a:off x="178756" y="963828"/>
            <a:ext cx="2669059"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AT content is higher for the intein.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This also may reflect less selection, because mutations from GC pairs to AT pairs occur more frequently (mutational bias) </a:t>
            </a:r>
          </a:p>
        </p:txBody>
      </p:sp>
    </p:spTree>
    <p:extLst>
      <p:ext uri="{BB962C8B-B14F-4D97-AF65-F5344CB8AC3E}">
        <p14:creationId xmlns:p14="http://schemas.microsoft.com/office/powerpoint/2010/main" val="3612218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2478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Bottomline: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Bayesian analyses make it easy to describe parameters governing the evolution of molecules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have a less extreme ASRV compared to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exteins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Inteins have a higher (three times) substitution rate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Tracer (or Excel) makes it easy to obtain 95% high probability intervals for parameter values.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Concerns with the analysis used as an example: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example should have run much longer ...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If we suspect HGT of the intein, the datasets have been analyzed separately (and not linked to the same tree explored in the same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4939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a:extLst>
              <a:ext uri="{FF2B5EF4-FFF2-40B4-BE49-F238E27FC236}">
                <a16:creationId xmlns:a16="http://schemas.microsoft.com/office/drawing/2014/main" id="{69C82810-A183-75AD-53FB-99B405D3A02B}"/>
              </a:ext>
            </a:extLst>
          </p:cNvPr>
          <p:cNvSpPr>
            <a:spLocks noGrp="1" noChangeArrowheads="1"/>
          </p:cNvSpPr>
          <p:nvPr>
            <p:ph type="title"/>
          </p:nvPr>
        </p:nvSpPr>
        <p:spPr>
          <a:xfrm>
            <a:off x="489867" y="0"/>
            <a:ext cx="10350662" cy="1066800"/>
          </a:xfrm>
        </p:spPr>
        <p:txBody>
          <a:bodyPr>
            <a:normAutofit fontScale="90000"/>
          </a:bodyPr>
          <a:lstStyle/>
          <a:p>
            <a:r>
              <a:rPr lang="en-US" altLang="en-US"/>
              <a:t>Number of different trees and number of splits</a:t>
            </a:r>
          </a:p>
        </p:txBody>
      </p:sp>
      <p:graphicFrame>
        <p:nvGraphicFramePr>
          <p:cNvPr id="1147907" name="Group 3">
            <a:extLst>
              <a:ext uri="{FF2B5EF4-FFF2-40B4-BE49-F238E27FC236}">
                <a16:creationId xmlns:a16="http://schemas.microsoft.com/office/drawing/2014/main" id="{3805F9F2-5DD9-2E95-390E-6A4137286807}"/>
              </a:ext>
            </a:extLst>
          </p:cNvPr>
          <p:cNvGraphicFramePr>
            <a:graphicFrameLocks noGrp="1"/>
          </p:cNvGraphicFramePr>
          <p:nvPr>
            <p:ph idx="1"/>
            <p:extLst>
              <p:ext uri="{D42A27DB-BD31-4B8C-83A1-F6EECF244321}">
                <p14:modId xmlns:p14="http://schemas.microsoft.com/office/powerpoint/2010/main" val="2373175490"/>
              </p:ext>
            </p:extLst>
          </p:nvPr>
        </p:nvGraphicFramePr>
        <p:xfrm>
          <a:off x="2224455" y="1039368"/>
          <a:ext cx="7517424" cy="4779264"/>
        </p:xfrm>
        <a:graphic>
          <a:graphicData uri="http://schemas.openxmlformats.org/drawingml/2006/table">
            <a:tbl>
              <a:tblPr/>
              <a:tblGrid>
                <a:gridCol w="2229432">
                  <a:extLst>
                    <a:ext uri="{9D8B030D-6E8A-4147-A177-3AD203B41FA5}">
                      <a16:colId xmlns:a16="http://schemas.microsoft.com/office/drawing/2014/main" val="1444158010"/>
                    </a:ext>
                  </a:extLst>
                </a:gridCol>
                <a:gridCol w="2725067">
                  <a:extLst>
                    <a:ext uri="{9D8B030D-6E8A-4147-A177-3AD203B41FA5}">
                      <a16:colId xmlns:a16="http://schemas.microsoft.com/office/drawing/2014/main" val="3294076518"/>
                    </a:ext>
                  </a:extLst>
                </a:gridCol>
                <a:gridCol w="2562925">
                  <a:extLst>
                    <a:ext uri="{9D8B030D-6E8A-4147-A177-3AD203B41FA5}">
                      <a16:colId xmlns:a16="http://schemas.microsoft.com/office/drawing/2014/main" val="2083447093"/>
                    </a:ext>
                  </a:extLst>
                </a:gridCol>
              </a:tblGrid>
              <a:tr h="1127722">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400" b="1" i="0" u="none" strike="noStrike" cap="none" normalizeH="0" baseline="0">
                          <a:ln>
                            <a:noFill/>
                          </a:ln>
                          <a:solidFill>
                            <a:schemeClr val="folHlink"/>
                          </a:solidFill>
                          <a:effectLst/>
                          <a:latin typeface="Century" panose="02040604050505020304" pitchFamily="18" charset="0"/>
                        </a:rPr>
                        <a:t>Number of genomes</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1800" b="1" i="1" u="none" strike="noStrike" cap="none" normalizeH="0" baseline="0">
                          <a:ln>
                            <a:noFill/>
                          </a:ln>
                          <a:solidFill>
                            <a:schemeClr val="folHlink"/>
                          </a:solidFill>
                          <a:effectLst/>
                          <a:latin typeface="Century" panose="020406040505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2400" b="1" i="0" u="none" strike="noStrike" cap="none" normalizeH="0" baseline="0">
                          <a:ln>
                            <a:noFill/>
                          </a:ln>
                          <a:solidFill>
                            <a:schemeClr val="folHlink"/>
                          </a:solidFill>
                          <a:effectLst/>
                          <a:latin typeface="Century" panose="02040604050505020304" pitchFamily="18" charset="0"/>
                        </a:rPr>
                        <a:t>Number of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2400" b="1" i="0" u="none" strike="noStrike" cap="none" normalizeH="0" baseline="0">
                          <a:ln>
                            <a:noFill/>
                          </a:ln>
                          <a:solidFill>
                            <a:schemeClr val="folHlink"/>
                          </a:solidFill>
                          <a:effectLst/>
                          <a:latin typeface="Century" panose="02040604050505020304" pitchFamily="18" charset="0"/>
                        </a:rPr>
                        <a:t>trees</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altLang="en-US" sz="1800" b="1" i="1" u="none" strike="noStrike" cap="none" normalizeH="0" baseline="0">
                          <a:ln>
                            <a:noFill/>
                          </a:ln>
                          <a:solidFill>
                            <a:schemeClr val="folHlink"/>
                          </a:solidFill>
                          <a:effectLst/>
                          <a:latin typeface="Century" panose="02040604050505020304" pitchFamily="18" charset="0"/>
                        </a:rPr>
                        <a:t>[2n-5]!</a:t>
                      </a:r>
                      <a:r>
                        <a:rPr kumimoji="0" lang="en-US" altLang="en-US" sz="1800" b="1" i="0" u="none" strike="noStrike" cap="none" normalizeH="0" baseline="0">
                          <a:ln>
                            <a:noFill/>
                          </a:ln>
                          <a:solidFill>
                            <a:schemeClr val="folHlink"/>
                          </a:solidFill>
                          <a:effectLst/>
                          <a:latin typeface="Century" panose="02040604050505020304" pitchFamily="18" charset="0"/>
                        </a:rPr>
                        <a:t> </a:t>
                      </a:r>
                      <a:r>
                        <a:rPr kumimoji="0" lang="en-US" altLang="en-US" sz="1800" b="1" i="1" u="none" strike="noStrike" cap="none" normalizeH="0" baseline="0">
                          <a:ln>
                            <a:noFill/>
                          </a:ln>
                          <a:solidFill>
                            <a:schemeClr val="folHlink"/>
                          </a:solidFill>
                          <a:effectLst/>
                          <a:latin typeface="Century" panose="02040604050505020304" pitchFamily="18" charset="0"/>
                        </a:rPr>
                        <a:t>/ [2(n-3)(n-3)!]</a:t>
                      </a:r>
                      <a:r>
                        <a:rPr kumimoji="0" lang="en-US" altLang="en-US" sz="1800" b="0" i="0" u="none" strike="noStrike" cap="none" normalizeH="0" baseline="0">
                          <a:ln>
                            <a:noFill/>
                          </a:ln>
                          <a:solidFill>
                            <a:schemeClr val="tx1"/>
                          </a:solidFill>
                          <a:effectLst/>
                          <a:latin typeface="Century" panose="020406040505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400" b="1" i="0" u="none" strike="noStrike" cap="none" normalizeH="0" baseline="0">
                          <a:ln>
                            <a:noFill/>
                          </a:ln>
                          <a:solidFill>
                            <a:schemeClr val="folHlink"/>
                          </a:solidFill>
                          <a:effectLst/>
                          <a:latin typeface="Century" panose="02040604050505020304" pitchFamily="18" charset="0"/>
                        </a:rPr>
                        <a:t>Number of bipartitions</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TW" sz="1800" b="1" i="1" u="none" strike="noStrike" cap="none" normalizeH="0" baseline="0">
                          <a:ln>
                            <a:noFill/>
                          </a:ln>
                          <a:solidFill>
                            <a:schemeClr val="folHlink"/>
                          </a:solidFill>
                          <a:effectLst/>
                          <a:latin typeface="Century" panose="02040604050505020304" pitchFamily="18" charset="0"/>
                          <a:ea typeface="新細明體" panose="02020500000000000000" pitchFamily="18" charset="-120"/>
                        </a:rPr>
                        <a:t>[2</a:t>
                      </a:r>
                      <a:r>
                        <a:rPr kumimoji="0" lang="en-US" altLang="zh-TW" sz="1800" b="1" i="1" u="none" strike="noStrike" cap="none" normalizeH="0" baseline="30000">
                          <a:ln>
                            <a:noFill/>
                          </a:ln>
                          <a:solidFill>
                            <a:schemeClr val="folHlink"/>
                          </a:solidFill>
                          <a:effectLst/>
                          <a:latin typeface="Century" panose="02040604050505020304" pitchFamily="18" charset="0"/>
                          <a:ea typeface="新細明體" panose="02020500000000000000" pitchFamily="18" charset="-120"/>
                        </a:rPr>
                        <a:t>(n-1)</a:t>
                      </a:r>
                      <a:r>
                        <a:rPr kumimoji="0" lang="en-US" altLang="zh-TW" sz="1800" b="1" i="1" u="none" strike="noStrike" cap="none" normalizeH="0" baseline="0">
                          <a:ln>
                            <a:noFill/>
                          </a:ln>
                          <a:solidFill>
                            <a:schemeClr val="folHlink"/>
                          </a:solidFill>
                          <a:effectLst/>
                          <a:latin typeface="Century" panose="02040604050505020304" pitchFamily="18" charset="0"/>
                          <a:ea typeface="新細明體" panose="02020500000000000000" pitchFamily="18" charset="-120"/>
                        </a:rPr>
                        <a:t>-n-1</a:t>
                      </a:r>
                      <a:r>
                        <a:rPr kumimoji="0" lang="en-US" altLang="zh-TW" sz="1800" b="1" i="0" u="none" strike="noStrike" cap="none" normalizeH="0" baseline="0">
                          <a:ln>
                            <a:noFill/>
                          </a:ln>
                          <a:solidFill>
                            <a:schemeClr val="folHlink"/>
                          </a:solidFill>
                          <a:effectLst/>
                          <a:latin typeface="Century" panose="02040604050505020304" pitchFamily="18" charset="0"/>
                          <a:ea typeface="新細明體" panose="02020500000000000000" pitchFamily="18" charset="-120"/>
                        </a:rPr>
                        <a:t>]</a:t>
                      </a:r>
                      <a:endParaRPr kumimoji="0" lang="en-US" altLang="en-US" sz="1800" b="1" i="0" u="none" strike="noStrike" cap="none" normalizeH="0" baseline="0">
                        <a:ln>
                          <a:noFill/>
                        </a:ln>
                        <a:solidFill>
                          <a:schemeClr val="folHlink"/>
                        </a:solidFill>
                        <a:effectLst/>
                        <a:latin typeface="Century" panose="020406040505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7646440"/>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56850084"/>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105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50129005"/>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10,395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119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5710053"/>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2,075,025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501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3289178"/>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1.37E + 10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4,082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4759790"/>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2.22E + 20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5.24E + 05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8425497"/>
                  </a:ext>
                </a:extLst>
              </a:tr>
              <a:tr h="467711">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1" i="0" u="none" strike="noStrike" cap="none" normalizeH="0" baseline="0">
                          <a:ln>
                            <a:noFill/>
                          </a:ln>
                          <a:solidFill>
                            <a:schemeClr val="folHlink"/>
                          </a:solidFill>
                          <a:effectLst/>
                          <a:latin typeface="Century" panose="02040604050505020304" pitchFamily="18" charset="0"/>
                        </a:rPr>
                        <a:t>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2.84E + 74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800">
                          <a:solidFill>
                            <a:schemeClr val="tx1"/>
                          </a:solidFill>
                          <a:latin typeface="Century" panose="02040604050505020304" pitchFamily="18" charset="0"/>
                        </a:defRPr>
                      </a:lvl1pPr>
                      <a:lvl2pPr>
                        <a:spcBef>
                          <a:spcPct val="20000"/>
                        </a:spcBef>
                        <a:buClr>
                          <a:schemeClr val="accent2"/>
                        </a:buClr>
                        <a:buSzPct val="55000"/>
                        <a:buFont typeface="Wingdings" pitchFamily="2" charset="2"/>
                        <a:defRPr sz="2400">
                          <a:solidFill>
                            <a:schemeClr val="tx1"/>
                          </a:solidFill>
                          <a:latin typeface="Century" panose="02040604050505020304" pitchFamily="18" charset="0"/>
                        </a:defRPr>
                      </a:lvl2pPr>
                      <a:lvl3pPr marL="857250">
                        <a:spcBef>
                          <a:spcPct val="20000"/>
                        </a:spcBef>
                        <a:buClr>
                          <a:schemeClr val="accent2"/>
                        </a:buClr>
                        <a:buSzPct val="65000"/>
                        <a:buFont typeface="Wingdings" pitchFamily="2" charset="2"/>
                        <a:defRPr sz="2000">
                          <a:solidFill>
                            <a:schemeClr val="tx1"/>
                          </a:solidFill>
                          <a:latin typeface="Century" panose="02040604050505020304" pitchFamily="18" charset="0"/>
                        </a:defRPr>
                      </a:lvl3pPr>
                      <a:lvl4pPr marL="1200150">
                        <a:spcBef>
                          <a:spcPct val="20000"/>
                        </a:spcBef>
                        <a:buClr>
                          <a:schemeClr val="accent2"/>
                        </a:buClr>
                        <a:buSzPct val="85000"/>
                        <a:buFont typeface="Wingdings" pitchFamily="2" charset="2"/>
                        <a:defRPr>
                          <a:solidFill>
                            <a:schemeClr val="tx1"/>
                          </a:solidFill>
                          <a:latin typeface="Century" panose="02040604050505020304" pitchFamily="18" charset="0"/>
                        </a:defRPr>
                      </a:lvl4pPr>
                      <a:lvl5pPr marL="1543050">
                        <a:spcBef>
                          <a:spcPct val="20000"/>
                        </a:spcBef>
                        <a:buClr>
                          <a:schemeClr val="accent2"/>
                        </a:buClr>
                        <a:buSzPct val="80000"/>
                        <a:buFont typeface="Wingdings" pitchFamily="2" charset="2"/>
                        <a:defRPr sz="1600">
                          <a:solidFill>
                            <a:schemeClr val="tx1"/>
                          </a:solidFill>
                          <a:latin typeface="Century" panose="02040604050505020304" pitchFamily="18" charset="0"/>
                        </a:defRPr>
                      </a:lvl5pPr>
                      <a:lvl6pPr marL="20002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6pPr>
                      <a:lvl7pPr marL="24574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7pPr>
                      <a:lvl8pPr marL="29146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8pPr>
                      <a:lvl9pPr marL="3371850" fontAlgn="base">
                        <a:spcBef>
                          <a:spcPct val="20000"/>
                        </a:spcBef>
                        <a:spcAft>
                          <a:spcPct val="0"/>
                        </a:spcAft>
                        <a:buClr>
                          <a:schemeClr val="accent2"/>
                        </a:buClr>
                        <a:buSzPct val="80000"/>
                        <a:buFont typeface="Wingdings" pitchFamily="2" charset="2"/>
                        <a:defRPr sz="1600">
                          <a:solidFill>
                            <a:schemeClr val="tx1"/>
                          </a:solidFill>
                          <a:latin typeface="Century" panose="020406040505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2800" b="0" i="0" u="none" strike="noStrike" cap="none" normalizeH="0" baseline="0">
                          <a:ln>
                            <a:noFill/>
                          </a:ln>
                          <a:solidFill>
                            <a:schemeClr val="tx1"/>
                          </a:solidFill>
                          <a:effectLst/>
                          <a:latin typeface="Century" panose="02040604050505020304" pitchFamily="18" charset="0"/>
                        </a:rPr>
                        <a:t>5.63E + 14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21971838"/>
                  </a:ext>
                </a:extLst>
              </a:tr>
            </a:tbl>
          </a:graphicData>
        </a:graphic>
      </p:graphicFrame>
      <p:sp>
        <p:nvSpPr>
          <p:cNvPr id="2" name="TextBox 1">
            <a:extLst>
              <a:ext uri="{FF2B5EF4-FFF2-40B4-BE49-F238E27FC236}">
                <a16:creationId xmlns:a16="http://schemas.microsoft.com/office/drawing/2014/main" id="{CD1F5486-D2D4-30D4-8699-4C070A66961C}"/>
              </a:ext>
            </a:extLst>
          </p:cNvPr>
          <p:cNvSpPr txBox="1"/>
          <p:nvPr/>
        </p:nvSpPr>
        <p:spPr>
          <a:xfrm>
            <a:off x="282934" y="6073067"/>
            <a:ext cx="14123610" cy="461665"/>
          </a:xfrm>
          <a:prstGeom prst="rect">
            <a:avLst/>
          </a:prstGeom>
          <a:noFill/>
        </p:spPr>
        <p:txBody>
          <a:bodyPr wrap="none" rtlCol="0">
            <a:spAutoFit/>
          </a:bodyPr>
          <a:lstStyle/>
          <a:p>
            <a:r>
              <a:rPr lang="en-US"/>
              <a:t>This is for unrooted tree.  A rooted tree with n-leaves has the same number of </a:t>
            </a:r>
            <a:br>
              <a:rPr lang="en-US"/>
            </a:br>
            <a:r>
              <a:rPr lang="en-US"/>
              <a:t>different topologies as an unrooted tree with (n-1) leaves.  </a:t>
            </a:r>
          </a:p>
        </p:txBody>
      </p:sp>
    </p:spTree>
    <p:extLst>
      <p:ext uri="{BB962C8B-B14F-4D97-AF65-F5344CB8AC3E}">
        <p14:creationId xmlns:p14="http://schemas.microsoft.com/office/powerpoint/2010/main" val="413386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FBEBD-92A7-5B72-CE44-F427350DD011}"/>
              </a:ext>
            </a:extLst>
          </p:cNvPr>
          <p:cNvSpPr txBox="1"/>
          <p:nvPr/>
        </p:nvSpPr>
        <p:spPr>
          <a:xfrm>
            <a:off x="1818290" y="1271752"/>
            <a:ext cx="7802136" cy="1754326"/>
          </a:xfrm>
          <a:prstGeom prst="rect">
            <a:avLst/>
          </a:prstGeom>
          <a:noFill/>
        </p:spPr>
        <p:txBody>
          <a:bodyPr wrap="none" rtlCol="0">
            <a:spAutoFit/>
          </a:bodyPr>
          <a:lstStyle/>
          <a:p>
            <a:pPr algn="ctr"/>
            <a:r>
              <a:rPr lang="en-US" sz="3600"/>
              <a:t>The </a:t>
            </a:r>
          </a:p>
          <a:p>
            <a:pPr algn="ctr"/>
            <a:r>
              <a:rPr lang="en-US" sz="3600"/>
              <a:t>Long Branch Attraction (LBA)</a:t>
            </a:r>
          </a:p>
          <a:p>
            <a:r>
              <a:rPr lang="en-US" sz="3600"/>
              <a:t>artifact in phylogenetic reconstruction</a:t>
            </a:r>
          </a:p>
        </p:txBody>
      </p:sp>
    </p:spTree>
    <p:extLst>
      <p:ext uri="{BB962C8B-B14F-4D97-AF65-F5344CB8AC3E}">
        <p14:creationId xmlns:p14="http://schemas.microsoft.com/office/powerpoint/2010/main" val="349785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35F0-85BB-6941-8E8F-926DE5063285}"/>
              </a:ext>
            </a:extLst>
          </p:cNvPr>
          <p:cNvSpPr>
            <a:spLocks noGrp="1"/>
          </p:cNvSpPr>
          <p:nvPr>
            <p:ph type="title"/>
          </p:nvPr>
        </p:nvSpPr>
        <p:spPr>
          <a:xfrm>
            <a:off x="411741" y="412240"/>
            <a:ext cx="10515600" cy="1325563"/>
          </a:xfrm>
        </p:spPr>
        <p:txBody>
          <a:bodyPr>
            <a:normAutofit fontScale="90000"/>
          </a:bodyPr>
          <a:lstStyle/>
          <a:p>
            <a:r>
              <a:rPr lang="en-US"/>
              <a:t>Long Branch Attraction (LBA) can be due to faster substitution rate in some branches, or due to long empty branches without any side branches</a:t>
            </a:r>
          </a:p>
        </p:txBody>
      </p:sp>
      <p:pic>
        <p:nvPicPr>
          <p:cNvPr id="3" name="Picture 6">
            <a:extLst>
              <a:ext uri="{FF2B5EF4-FFF2-40B4-BE49-F238E27FC236}">
                <a16:creationId xmlns:a16="http://schemas.microsoft.com/office/drawing/2014/main" id="{3B872F49-8756-684A-8927-B94DD31937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009" y="2699567"/>
            <a:ext cx="2185001" cy="247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B79F789-273F-8343-9433-C002C81A962D}"/>
              </a:ext>
            </a:extLst>
          </p:cNvPr>
          <p:cNvSpPr txBox="1"/>
          <p:nvPr/>
        </p:nvSpPr>
        <p:spPr>
          <a:xfrm>
            <a:off x="1105700" y="5143918"/>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5" name="TextBox 4">
            <a:extLst>
              <a:ext uri="{FF2B5EF4-FFF2-40B4-BE49-F238E27FC236}">
                <a16:creationId xmlns:a16="http://schemas.microsoft.com/office/drawing/2014/main" id="{C8062016-6E74-774B-AE48-2A0EB74CB9A7}"/>
              </a:ext>
            </a:extLst>
          </p:cNvPr>
          <p:cNvSpPr txBox="1"/>
          <p:nvPr/>
        </p:nvSpPr>
        <p:spPr>
          <a:xfrm>
            <a:off x="3325502" y="5056598"/>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6" name="Straight Connector 5">
            <a:extLst>
              <a:ext uri="{FF2B5EF4-FFF2-40B4-BE49-F238E27FC236}">
                <a16:creationId xmlns:a16="http://schemas.microsoft.com/office/drawing/2014/main" id="{594C18BC-510E-C049-BD42-5D0FE0A24B79}"/>
              </a:ext>
            </a:extLst>
          </p:cNvPr>
          <p:cNvCxnSpPr>
            <a:cxnSpLocks/>
          </p:cNvCxnSpPr>
          <p:nvPr/>
        </p:nvCxnSpPr>
        <p:spPr bwMode="auto">
          <a:xfrm>
            <a:off x="3219822" y="3146704"/>
            <a:ext cx="642730"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A645A53-65CD-9647-BEFC-FFF9A6719CAF}"/>
              </a:ext>
            </a:extLst>
          </p:cNvPr>
          <p:cNvCxnSpPr>
            <a:cxnSpLocks/>
          </p:cNvCxnSpPr>
          <p:nvPr/>
        </p:nvCxnSpPr>
        <p:spPr bwMode="auto">
          <a:xfrm flipH="1">
            <a:off x="3862553" y="3146704"/>
            <a:ext cx="722243"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F255FB72-9DC8-EE47-AFD4-96A9C314FDF1}"/>
              </a:ext>
            </a:extLst>
          </p:cNvPr>
          <p:cNvCxnSpPr>
            <a:cxnSpLocks/>
          </p:cNvCxnSpPr>
          <p:nvPr/>
        </p:nvCxnSpPr>
        <p:spPr bwMode="auto">
          <a:xfrm flipH="1">
            <a:off x="3862552" y="4309582"/>
            <a:ext cx="1" cy="29957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C929A1A3-0342-E74E-91C5-B3EB5C9FBD7B}"/>
              </a:ext>
            </a:extLst>
          </p:cNvPr>
          <p:cNvCxnSpPr>
            <a:cxnSpLocks/>
          </p:cNvCxnSpPr>
          <p:nvPr/>
        </p:nvCxnSpPr>
        <p:spPr bwMode="auto">
          <a:xfrm>
            <a:off x="3862552" y="4609154"/>
            <a:ext cx="231913" cy="2394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8A21B4A-A8C3-104E-B3E0-DF6F5B0E5E66}"/>
              </a:ext>
            </a:extLst>
          </p:cNvPr>
          <p:cNvCxnSpPr>
            <a:cxnSpLocks/>
          </p:cNvCxnSpPr>
          <p:nvPr/>
        </p:nvCxnSpPr>
        <p:spPr bwMode="auto">
          <a:xfrm flipH="1">
            <a:off x="3604134" y="4609154"/>
            <a:ext cx="258418" cy="23222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6962F8D-5F6B-D142-9913-755697A17A55}"/>
              </a:ext>
            </a:extLst>
          </p:cNvPr>
          <p:cNvSpPr txBox="1"/>
          <p:nvPr/>
        </p:nvSpPr>
        <p:spPr>
          <a:xfrm>
            <a:off x="3007786" y="2851258"/>
            <a:ext cx="3177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2" name="TextBox 11">
            <a:extLst>
              <a:ext uri="{FF2B5EF4-FFF2-40B4-BE49-F238E27FC236}">
                <a16:creationId xmlns:a16="http://schemas.microsoft.com/office/drawing/2014/main" id="{FF428918-4B58-F042-89EF-A9F51BAE4444}"/>
              </a:ext>
            </a:extLst>
          </p:cNvPr>
          <p:cNvSpPr txBox="1"/>
          <p:nvPr/>
        </p:nvSpPr>
        <p:spPr>
          <a:xfrm>
            <a:off x="4459949" y="2847907"/>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TextBox 12">
            <a:extLst>
              <a:ext uri="{FF2B5EF4-FFF2-40B4-BE49-F238E27FC236}">
                <a16:creationId xmlns:a16="http://schemas.microsoft.com/office/drawing/2014/main" id="{4D88FD32-D998-F347-9223-D9D607E70F5F}"/>
              </a:ext>
            </a:extLst>
          </p:cNvPr>
          <p:cNvSpPr txBox="1"/>
          <p:nvPr/>
        </p:nvSpPr>
        <p:spPr>
          <a:xfrm>
            <a:off x="3298497" y="475490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TextBox 13">
            <a:extLst>
              <a:ext uri="{FF2B5EF4-FFF2-40B4-BE49-F238E27FC236}">
                <a16:creationId xmlns:a16="http://schemas.microsoft.com/office/drawing/2014/main" id="{151B273D-9AC4-D145-B2D2-90B2B629E625}"/>
              </a:ext>
            </a:extLst>
          </p:cNvPr>
          <p:cNvSpPr txBox="1"/>
          <p:nvPr/>
        </p:nvSpPr>
        <p:spPr>
          <a:xfrm>
            <a:off x="4061333" y="473334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cxnSp>
        <p:nvCxnSpPr>
          <p:cNvPr id="16" name="Straight Connector 15">
            <a:extLst>
              <a:ext uri="{FF2B5EF4-FFF2-40B4-BE49-F238E27FC236}">
                <a16:creationId xmlns:a16="http://schemas.microsoft.com/office/drawing/2014/main" id="{B844877E-FF3E-F14D-A5EC-C943512ECECB}"/>
              </a:ext>
            </a:extLst>
          </p:cNvPr>
          <p:cNvCxnSpPr>
            <a:cxnSpLocks/>
          </p:cNvCxnSpPr>
          <p:nvPr/>
        </p:nvCxnSpPr>
        <p:spPr bwMode="auto">
          <a:xfrm flipH="1">
            <a:off x="6609044" y="3112252"/>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E78C44AB-42F2-3543-A713-A3D69B221B2B}"/>
              </a:ext>
            </a:extLst>
          </p:cNvPr>
          <p:cNvCxnSpPr>
            <a:cxnSpLocks/>
          </p:cNvCxnSpPr>
          <p:nvPr/>
        </p:nvCxnSpPr>
        <p:spPr bwMode="auto">
          <a:xfrm>
            <a:off x="5518713" y="3103634"/>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3BD710E-F781-B04F-A0C2-97443AA13716}"/>
              </a:ext>
            </a:extLst>
          </p:cNvPr>
          <p:cNvCxnSpPr>
            <a:cxnSpLocks/>
          </p:cNvCxnSpPr>
          <p:nvPr/>
        </p:nvCxnSpPr>
        <p:spPr bwMode="auto">
          <a:xfrm flipH="1">
            <a:off x="5987537" y="3146704"/>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7565C97-45AA-7B46-BD6F-1A17CC9ED819}"/>
              </a:ext>
            </a:extLst>
          </p:cNvPr>
          <p:cNvCxnSpPr>
            <a:cxnSpLocks/>
          </p:cNvCxnSpPr>
          <p:nvPr/>
        </p:nvCxnSpPr>
        <p:spPr bwMode="auto">
          <a:xfrm>
            <a:off x="7239238" y="3146704"/>
            <a:ext cx="142994" cy="78901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F2749E6-3820-CA41-AD94-FDE84658D92B}"/>
              </a:ext>
            </a:extLst>
          </p:cNvPr>
          <p:cNvCxnSpPr>
            <a:cxnSpLocks/>
          </p:cNvCxnSpPr>
          <p:nvPr/>
        </p:nvCxnSpPr>
        <p:spPr bwMode="auto">
          <a:xfrm>
            <a:off x="5966811" y="3103634"/>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2CF9525D-83BD-E04E-BBB7-DFFAEE97AD30}"/>
              </a:ext>
            </a:extLst>
          </p:cNvPr>
          <p:cNvCxnSpPr>
            <a:cxnSpLocks/>
          </p:cNvCxnSpPr>
          <p:nvPr/>
        </p:nvCxnSpPr>
        <p:spPr bwMode="auto">
          <a:xfrm flipH="1">
            <a:off x="7326627" y="3155598"/>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A6923404-E6C3-7C41-944D-AE7EDA8D479F}"/>
              </a:ext>
            </a:extLst>
          </p:cNvPr>
          <p:cNvCxnSpPr>
            <a:cxnSpLocks/>
          </p:cNvCxnSpPr>
          <p:nvPr/>
        </p:nvCxnSpPr>
        <p:spPr bwMode="auto">
          <a:xfrm>
            <a:off x="6809290" y="3146704"/>
            <a:ext cx="110656" cy="146245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77F69C73-2D65-F645-9130-B180BF8C8B6E}"/>
              </a:ext>
            </a:extLst>
          </p:cNvPr>
          <p:cNvCxnSpPr>
            <a:cxnSpLocks/>
          </p:cNvCxnSpPr>
          <p:nvPr/>
        </p:nvCxnSpPr>
        <p:spPr bwMode="auto">
          <a:xfrm flipH="1">
            <a:off x="6389109" y="3155598"/>
            <a:ext cx="100890" cy="156966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8094F950-BC09-8342-AB95-C0AA6288B9D8}"/>
              </a:ext>
            </a:extLst>
          </p:cNvPr>
          <p:cNvSpPr txBox="1"/>
          <p:nvPr/>
        </p:nvSpPr>
        <p:spPr>
          <a:xfrm>
            <a:off x="5324255" y="2764804"/>
            <a:ext cx="286796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0"/>
                <a:cs typeface="+mn-cs"/>
              </a:rPr>
              <a:t>A       B   C D   E    F    G    H </a:t>
            </a:r>
          </a:p>
        </p:txBody>
      </p:sp>
      <p:cxnSp>
        <p:nvCxnSpPr>
          <p:cNvPr id="59" name="Straight Connector 58">
            <a:extLst>
              <a:ext uri="{FF2B5EF4-FFF2-40B4-BE49-F238E27FC236}">
                <a16:creationId xmlns:a16="http://schemas.microsoft.com/office/drawing/2014/main" id="{521FF305-6AAC-E744-A028-6FAAC072176F}"/>
              </a:ext>
            </a:extLst>
          </p:cNvPr>
          <p:cNvCxnSpPr>
            <a:cxnSpLocks/>
          </p:cNvCxnSpPr>
          <p:nvPr/>
        </p:nvCxnSpPr>
        <p:spPr bwMode="auto">
          <a:xfrm flipH="1">
            <a:off x="10009512" y="3076757"/>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0825C8F-4DC2-5746-91C8-C025CD0E003D}"/>
              </a:ext>
            </a:extLst>
          </p:cNvPr>
          <p:cNvCxnSpPr>
            <a:cxnSpLocks/>
          </p:cNvCxnSpPr>
          <p:nvPr/>
        </p:nvCxnSpPr>
        <p:spPr bwMode="auto">
          <a:xfrm>
            <a:off x="8919181" y="3068139"/>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461F9DB4-FD00-A048-A711-7101F80A6F26}"/>
              </a:ext>
            </a:extLst>
          </p:cNvPr>
          <p:cNvCxnSpPr>
            <a:cxnSpLocks/>
          </p:cNvCxnSpPr>
          <p:nvPr/>
        </p:nvCxnSpPr>
        <p:spPr bwMode="auto">
          <a:xfrm flipH="1">
            <a:off x="9388005" y="3111209"/>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C14ADD3-025E-1545-861A-57E682404EC6}"/>
              </a:ext>
            </a:extLst>
          </p:cNvPr>
          <p:cNvCxnSpPr>
            <a:cxnSpLocks/>
          </p:cNvCxnSpPr>
          <p:nvPr/>
        </p:nvCxnSpPr>
        <p:spPr bwMode="auto">
          <a:xfrm>
            <a:off x="10639706" y="3111209"/>
            <a:ext cx="157072" cy="65066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3B1C8A7-46CF-3542-983D-9A9663D14309}"/>
              </a:ext>
            </a:extLst>
          </p:cNvPr>
          <p:cNvCxnSpPr>
            <a:cxnSpLocks/>
          </p:cNvCxnSpPr>
          <p:nvPr/>
        </p:nvCxnSpPr>
        <p:spPr bwMode="auto">
          <a:xfrm>
            <a:off x="9367279" y="3068139"/>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0760DC9A-53AE-A140-A8B0-B7871638C427}"/>
              </a:ext>
            </a:extLst>
          </p:cNvPr>
          <p:cNvCxnSpPr>
            <a:cxnSpLocks/>
          </p:cNvCxnSpPr>
          <p:nvPr/>
        </p:nvCxnSpPr>
        <p:spPr bwMode="auto">
          <a:xfrm flipH="1">
            <a:off x="10727095" y="3120103"/>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697D9B74-E7C6-8F4F-A30A-FCBB3E5E847F}"/>
              </a:ext>
            </a:extLst>
          </p:cNvPr>
          <p:cNvCxnSpPr>
            <a:cxnSpLocks/>
          </p:cNvCxnSpPr>
          <p:nvPr/>
        </p:nvCxnSpPr>
        <p:spPr bwMode="auto">
          <a:xfrm flipH="1">
            <a:off x="10142026" y="3111209"/>
            <a:ext cx="67732" cy="137927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42AE471-8351-A843-B0AD-9B2295375518}"/>
              </a:ext>
            </a:extLst>
          </p:cNvPr>
          <p:cNvCxnSpPr>
            <a:cxnSpLocks/>
          </p:cNvCxnSpPr>
          <p:nvPr/>
        </p:nvCxnSpPr>
        <p:spPr bwMode="auto">
          <a:xfrm>
            <a:off x="9986450" y="3140907"/>
            <a:ext cx="155576" cy="137038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7" name="TextBox 66">
            <a:extLst>
              <a:ext uri="{FF2B5EF4-FFF2-40B4-BE49-F238E27FC236}">
                <a16:creationId xmlns:a16="http://schemas.microsoft.com/office/drawing/2014/main" id="{BF5DDE29-6C69-D343-AE33-694DC97A3070}"/>
              </a:ext>
            </a:extLst>
          </p:cNvPr>
          <p:cNvSpPr txBox="1"/>
          <p:nvPr/>
        </p:nvSpPr>
        <p:spPr>
          <a:xfrm>
            <a:off x="8724723" y="2729309"/>
            <a:ext cx="286796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0"/>
                <a:cs typeface="+mn-cs"/>
              </a:rPr>
              <a:t>A       B   C D   E    F    G    H </a:t>
            </a:r>
          </a:p>
        </p:txBody>
      </p:sp>
      <p:cxnSp>
        <p:nvCxnSpPr>
          <p:cNvPr id="87" name="Straight Connector 86">
            <a:extLst>
              <a:ext uri="{FF2B5EF4-FFF2-40B4-BE49-F238E27FC236}">
                <a16:creationId xmlns:a16="http://schemas.microsoft.com/office/drawing/2014/main" id="{44B8E218-8DA9-1746-8B64-689A4F30804B}"/>
              </a:ext>
            </a:extLst>
          </p:cNvPr>
          <p:cNvCxnSpPr>
            <a:cxnSpLocks/>
          </p:cNvCxnSpPr>
          <p:nvPr/>
        </p:nvCxnSpPr>
        <p:spPr bwMode="auto">
          <a:xfrm>
            <a:off x="10142026" y="4490483"/>
            <a:ext cx="0" cy="41620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9" name="Donut 88">
            <a:extLst>
              <a:ext uri="{FF2B5EF4-FFF2-40B4-BE49-F238E27FC236}">
                <a16:creationId xmlns:a16="http://schemas.microsoft.com/office/drawing/2014/main" id="{01FF778A-2A71-8044-B861-4E4302A307D6}"/>
              </a:ext>
            </a:extLst>
          </p:cNvPr>
          <p:cNvSpPr/>
          <p:nvPr/>
        </p:nvSpPr>
        <p:spPr>
          <a:xfrm>
            <a:off x="972503" y="3935714"/>
            <a:ext cx="1149552" cy="400601"/>
          </a:xfrm>
          <a:prstGeom prst="donut">
            <a:avLst>
              <a:gd name="adj" fmla="val 47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Donut 89">
            <a:extLst>
              <a:ext uri="{FF2B5EF4-FFF2-40B4-BE49-F238E27FC236}">
                <a16:creationId xmlns:a16="http://schemas.microsoft.com/office/drawing/2014/main" id="{30AD167B-0CCE-7D4C-856B-4209376CB015}"/>
              </a:ext>
            </a:extLst>
          </p:cNvPr>
          <p:cNvSpPr/>
          <p:nvPr/>
        </p:nvSpPr>
        <p:spPr>
          <a:xfrm>
            <a:off x="6201452" y="380415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55173C1B-F4F5-A540-A329-709267643D12}"/>
              </a:ext>
            </a:extLst>
          </p:cNvPr>
          <p:cNvSpPr txBox="1"/>
          <p:nvPr/>
        </p:nvSpPr>
        <p:spPr>
          <a:xfrm>
            <a:off x="6048403" y="5267486"/>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92" name="TextBox 91">
            <a:extLst>
              <a:ext uri="{FF2B5EF4-FFF2-40B4-BE49-F238E27FC236}">
                <a16:creationId xmlns:a16="http://schemas.microsoft.com/office/drawing/2014/main" id="{9D443E6E-DCF0-C447-AE7E-2BFF8EF400F0}"/>
              </a:ext>
            </a:extLst>
          </p:cNvPr>
          <p:cNvSpPr txBox="1"/>
          <p:nvPr/>
        </p:nvSpPr>
        <p:spPr>
          <a:xfrm>
            <a:off x="9488358" y="5309046"/>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95" name="Straight Arrow Connector 94">
            <a:extLst>
              <a:ext uri="{FF2B5EF4-FFF2-40B4-BE49-F238E27FC236}">
                <a16:creationId xmlns:a16="http://schemas.microsoft.com/office/drawing/2014/main" id="{C22205A0-046B-8D41-A25B-BC349998B8DF}"/>
              </a:ext>
            </a:extLst>
          </p:cNvPr>
          <p:cNvCxnSpPr/>
          <p:nvPr/>
        </p:nvCxnSpPr>
        <p:spPr>
          <a:xfrm>
            <a:off x="2372497" y="420475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FBE5E85-D865-6C4C-BD68-660BBAD04EC3}"/>
              </a:ext>
            </a:extLst>
          </p:cNvPr>
          <p:cNvCxnSpPr/>
          <p:nvPr/>
        </p:nvCxnSpPr>
        <p:spPr>
          <a:xfrm>
            <a:off x="7562335" y="431596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044509"/>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TotalTime>
  <Words>3776</Words>
  <Application>Microsoft Macintosh PowerPoint</Application>
  <PresentationFormat>Widescreen</PresentationFormat>
  <Paragraphs>450</Paragraphs>
  <Slides>69</Slides>
  <Notes>19</Notes>
  <HiddenSlides>1</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2</vt:i4>
      </vt:variant>
      <vt:variant>
        <vt:lpstr>Slide Titles</vt:lpstr>
      </vt:variant>
      <vt:variant>
        <vt:i4>69</vt:i4>
      </vt:variant>
    </vt:vector>
  </HeadingPairs>
  <TitlesOfParts>
    <vt:vector size="85" baseType="lpstr">
      <vt:lpstr>Arial</vt:lpstr>
      <vt:lpstr>Calibri</vt:lpstr>
      <vt:lpstr>Calibri Light</vt:lpstr>
      <vt:lpstr>Century</vt:lpstr>
      <vt:lpstr>Helvetica Neue</vt:lpstr>
      <vt:lpstr>Times New Roman</vt:lpstr>
      <vt:lpstr>Verdana</vt:lpstr>
      <vt:lpstr>Wingdings</vt:lpstr>
      <vt:lpstr>1_Default Design</vt:lpstr>
      <vt:lpstr>4_Office Theme</vt:lpstr>
      <vt:lpstr>Office Theme</vt:lpstr>
      <vt:lpstr>3_Default Design</vt:lpstr>
      <vt:lpstr>8_Default Design</vt:lpstr>
      <vt:lpstr>1_Office Theme</vt:lpstr>
      <vt:lpstr>Photo Editor Photo</vt:lpstr>
      <vt:lpstr>Equation</vt:lpstr>
      <vt:lpstr>MCB 3421 – class 17</vt:lpstr>
      <vt:lpstr>PowerPoint Presentation</vt:lpstr>
      <vt:lpstr>PowerPoint Presentation</vt:lpstr>
      <vt:lpstr>Ockham’s Razor or the Parsimony Principle</vt:lpstr>
      <vt:lpstr>PowerPoint Presentation</vt:lpstr>
      <vt:lpstr>Heuristic Searches </vt:lpstr>
      <vt:lpstr>Number of different trees and number of splits</vt:lpstr>
      <vt:lpstr>PowerPoint Presentation</vt:lpstr>
      <vt:lpstr>Long Branch Attraction (LBA) can be due to faster substitution rate in some branches, or due to long empty branches without any side branches</vt:lpstr>
      <vt:lpstr>Example:</vt:lpstr>
      <vt:lpstr>LBA</vt:lpstr>
      <vt:lpstr>Example for a tree that likely reflects long branch attraction:</vt:lpstr>
      <vt:lpstr>Maximum Likelihood </vt:lpstr>
      <vt:lpstr>Estimating Models and Model Parameters.  </vt:lpstr>
      <vt:lpstr>Example: Regression using Polynomials</vt:lpstr>
      <vt:lpstr>One could use the maximum likelihood ratio test</vt:lpstr>
      <vt:lpstr>Aside:</vt:lpstr>
      <vt:lpstr>Aside on Correcting Distances   all sites in an alignment are not created equal.</vt:lpstr>
      <vt:lpstr>PowerPoint Presentation</vt:lpstr>
      <vt:lpstr>Non-Parametric Bootstrap:  Creating pseudo-samples (sampling with replacement, sample size n)   </vt:lpstr>
      <vt:lpstr>Creating bootstrap or pseudo-samples through sampling alignment columns with replacement</vt:lpstr>
      <vt:lpstr>PowerPoint Presentation</vt:lpstr>
      <vt:lpstr>PowerPoint Presentation</vt:lpstr>
      <vt:lpstr>PowerPoint Presentation</vt:lpstr>
      <vt:lpstr>PowerPoint Presentation</vt:lpstr>
      <vt:lpstr>Output from consense</vt:lpstr>
      <vt:lpstr>Output from consense</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vt:lpstr>
      <vt:lpstr>Gene duplication and gene transfer are equivalent explanations.</vt:lpstr>
      <vt:lpstr>PowerPoint Presentation</vt:lpstr>
      <vt:lpstr>LBA can be due to faster substitution rate in some branches, or to long empty branches without any side branches</vt:lpstr>
      <vt:lpstr>Example:</vt:lpstr>
      <vt:lpstr>PowerPoint Presentation</vt:lpstr>
      <vt:lpstr>PowerPoint Presentation</vt:lpstr>
      <vt:lpstr>PowerPoint Presentation</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3</cp:revision>
  <dcterms:modified xsi:type="dcterms:W3CDTF">2023-10-24T22:13:00Z</dcterms:modified>
  <cp:category/>
</cp:coreProperties>
</file>