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theme/themeOverride4.xml" ContentType="application/vnd.openxmlformats-officedocument.themeOverr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20" r:id="rId1"/>
    <p:sldMasterId id="2147484932" r:id="rId2"/>
    <p:sldMasterId id="2147485001" r:id="rId3"/>
    <p:sldMasterId id="2147485004" r:id="rId4"/>
    <p:sldMasterId id="2147485016" r:id="rId5"/>
  </p:sldMasterIdLst>
  <p:notesMasterIdLst>
    <p:notesMasterId r:id="rId64"/>
  </p:notesMasterIdLst>
  <p:handoutMasterIdLst>
    <p:handoutMasterId r:id="rId65"/>
  </p:handoutMasterIdLst>
  <p:sldIdLst>
    <p:sldId id="727" r:id="rId6"/>
    <p:sldId id="780" r:id="rId7"/>
    <p:sldId id="788" r:id="rId8"/>
    <p:sldId id="789" r:id="rId9"/>
    <p:sldId id="781" r:id="rId10"/>
    <p:sldId id="746" r:id="rId11"/>
    <p:sldId id="783" r:id="rId12"/>
    <p:sldId id="785" r:id="rId13"/>
    <p:sldId id="694" r:id="rId14"/>
    <p:sldId id="636" r:id="rId15"/>
    <p:sldId id="593" r:id="rId16"/>
    <p:sldId id="594" r:id="rId17"/>
    <p:sldId id="595" r:id="rId18"/>
    <p:sldId id="596" r:id="rId19"/>
    <p:sldId id="597" r:id="rId20"/>
    <p:sldId id="598" r:id="rId21"/>
    <p:sldId id="732" r:id="rId22"/>
    <p:sldId id="599" r:id="rId23"/>
    <p:sldId id="734" r:id="rId24"/>
    <p:sldId id="680" r:id="rId25"/>
    <p:sldId id="681" r:id="rId26"/>
    <p:sldId id="684" r:id="rId27"/>
    <p:sldId id="791" r:id="rId28"/>
    <p:sldId id="790" r:id="rId29"/>
    <p:sldId id="792" r:id="rId30"/>
    <p:sldId id="280" r:id="rId31"/>
    <p:sldId id="723" r:id="rId32"/>
    <p:sldId id="682" r:id="rId33"/>
    <p:sldId id="706" r:id="rId34"/>
    <p:sldId id="707" r:id="rId35"/>
    <p:sldId id="686" r:id="rId36"/>
    <p:sldId id="685" r:id="rId37"/>
    <p:sldId id="687" r:id="rId38"/>
    <p:sldId id="688" r:id="rId39"/>
    <p:sldId id="689" r:id="rId40"/>
    <p:sldId id="768" r:id="rId41"/>
    <p:sldId id="769" r:id="rId42"/>
    <p:sldId id="736" r:id="rId43"/>
    <p:sldId id="770" r:id="rId44"/>
    <p:sldId id="771" r:id="rId45"/>
    <p:sldId id="772" r:id="rId46"/>
    <p:sldId id="773" r:id="rId47"/>
    <p:sldId id="737" r:id="rId48"/>
    <p:sldId id="738" r:id="rId49"/>
    <p:sldId id="739" r:id="rId50"/>
    <p:sldId id="740" r:id="rId51"/>
    <p:sldId id="741" r:id="rId52"/>
    <p:sldId id="742" r:id="rId53"/>
    <p:sldId id="743" r:id="rId54"/>
    <p:sldId id="541" r:id="rId55"/>
    <p:sldId id="832" r:id="rId56"/>
    <p:sldId id="542" r:id="rId57"/>
    <p:sldId id="544" r:id="rId58"/>
    <p:sldId id="545" r:id="rId59"/>
    <p:sldId id="546" r:id="rId60"/>
    <p:sldId id="547" r:id="rId61"/>
    <p:sldId id="548" r:id="rId62"/>
    <p:sldId id="543" r:id="rId63"/>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userDrawn="1">
          <p15:clr>
            <a:srgbClr val="A4A3A4"/>
          </p15:clr>
        </p15:guide>
        <p15:guide id="2" pos="42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7D7984-BD7E-9444-81E9-CE71B2E89C55}" v="71" dt="2023-10-29T19:49:00.6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86"/>
    <p:restoredTop sz="94688"/>
  </p:normalViewPr>
  <p:slideViewPr>
    <p:cSldViewPr snapToGrid="0">
      <p:cViewPr varScale="1">
        <p:scale>
          <a:sx n="136" d="100"/>
          <a:sy n="136" d="100"/>
        </p:scale>
        <p:origin x="240" y="792"/>
      </p:cViewPr>
      <p:guideLst>
        <p:guide orient="horz" pos="1974"/>
        <p:guide pos="42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oleObject" Target="file:////Users\petergogarten\Desktop\mcb3421_2020\labs\Yeast_vma1_2partions_Results\analysisP.run1.p"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petergogarten\Desktop\mcb3421_2020\labs\Yeast_vma1_2partions_Results\analysisP.run1.p"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analysisP.run1!$B$1</c:f>
              <c:strCache>
                <c:ptCount val="1"/>
                <c:pt idx="0">
                  <c:v>LnL</c:v>
                </c:pt>
              </c:strCache>
            </c:strRef>
          </c:tx>
          <c:spPr>
            <a:ln w="19050" cap="rnd">
              <a:noFill/>
              <a:round/>
            </a:ln>
            <a:effectLst/>
          </c:spPr>
          <c:marker>
            <c:symbol val="circle"/>
            <c:size val="5"/>
            <c:spPr>
              <a:solidFill>
                <a:schemeClr val="accent1"/>
              </a:solidFill>
              <a:ln w="9525">
                <a:solidFill>
                  <a:schemeClr val="accent1"/>
                </a:solidFill>
              </a:ln>
              <a:effectLst/>
            </c:spPr>
          </c:marker>
          <c:xVal>
            <c:numRef>
              <c:f>analysisP.run1!$A$2:$A$503</c:f>
              <c:numCache>
                <c:formatCode>General</c:formatCode>
                <c:ptCount val="502"/>
                <c:pt idx="0">
                  <c:v>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pt idx="37">
                  <c:v>1850</c:v>
                </c:pt>
                <c:pt idx="38">
                  <c:v>1900</c:v>
                </c:pt>
                <c:pt idx="39">
                  <c:v>1950</c:v>
                </c:pt>
                <c:pt idx="40">
                  <c:v>2000</c:v>
                </c:pt>
                <c:pt idx="41">
                  <c:v>2050</c:v>
                </c:pt>
                <c:pt idx="42">
                  <c:v>2100</c:v>
                </c:pt>
                <c:pt idx="43">
                  <c:v>2150</c:v>
                </c:pt>
                <c:pt idx="44">
                  <c:v>2200</c:v>
                </c:pt>
                <c:pt idx="45">
                  <c:v>2250</c:v>
                </c:pt>
                <c:pt idx="46">
                  <c:v>2300</c:v>
                </c:pt>
                <c:pt idx="47">
                  <c:v>2350</c:v>
                </c:pt>
                <c:pt idx="48">
                  <c:v>2400</c:v>
                </c:pt>
                <c:pt idx="49">
                  <c:v>2450</c:v>
                </c:pt>
                <c:pt idx="50">
                  <c:v>2500</c:v>
                </c:pt>
                <c:pt idx="51">
                  <c:v>2550</c:v>
                </c:pt>
                <c:pt idx="52">
                  <c:v>2600</c:v>
                </c:pt>
                <c:pt idx="53">
                  <c:v>2650</c:v>
                </c:pt>
                <c:pt idx="54">
                  <c:v>2700</c:v>
                </c:pt>
                <c:pt idx="55">
                  <c:v>2750</c:v>
                </c:pt>
                <c:pt idx="56">
                  <c:v>2800</c:v>
                </c:pt>
                <c:pt idx="57">
                  <c:v>2850</c:v>
                </c:pt>
                <c:pt idx="58">
                  <c:v>2900</c:v>
                </c:pt>
                <c:pt idx="59">
                  <c:v>2950</c:v>
                </c:pt>
                <c:pt idx="60">
                  <c:v>3000</c:v>
                </c:pt>
                <c:pt idx="61">
                  <c:v>3050</c:v>
                </c:pt>
                <c:pt idx="62">
                  <c:v>3100</c:v>
                </c:pt>
                <c:pt idx="63">
                  <c:v>3150</c:v>
                </c:pt>
                <c:pt idx="64">
                  <c:v>3200</c:v>
                </c:pt>
                <c:pt idx="65">
                  <c:v>3250</c:v>
                </c:pt>
                <c:pt idx="66">
                  <c:v>3300</c:v>
                </c:pt>
                <c:pt idx="67">
                  <c:v>3350</c:v>
                </c:pt>
                <c:pt idx="68">
                  <c:v>3400</c:v>
                </c:pt>
                <c:pt idx="69">
                  <c:v>3450</c:v>
                </c:pt>
                <c:pt idx="70">
                  <c:v>3500</c:v>
                </c:pt>
                <c:pt idx="71">
                  <c:v>3550</c:v>
                </c:pt>
                <c:pt idx="72">
                  <c:v>3600</c:v>
                </c:pt>
                <c:pt idx="73">
                  <c:v>3650</c:v>
                </c:pt>
                <c:pt idx="74">
                  <c:v>3700</c:v>
                </c:pt>
                <c:pt idx="75">
                  <c:v>3750</c:v>
                </c:pt>
                <c:pt idx="76">
                  <c:v>3800</c:v>
                </c:pt>
                <c:pt idx="77">
                  <c:v>3850</c:v>
                </c:pt>
                <c:pt idx="78">
                  <c:v>3900</c:v>
                </c:pt>
                <c:pt idx="79">
                  <c:v>3950</c:v>
                </c:pt>
                <c:pt idx="80">
                  <c:v>4000</c:v>
                </c:pt>
                <c:pt idx="81">
                  <c:v>4050</c:v>
                </c:pt>
                <c:pt idx="82">
                  <c:v>4100</c:v>
                </c:pt>
                <c:pt idx="83">
                  <c:v>4150</c:v>
                </c:pt>
                <c:pt idx="84">
                  <c:v>4200</c:v>
                </c:pt>
                <c:pt idx="85">
                  <c:v>4250</c:v>
                </c:pt>
                <c:pt idx="86">
                  <c:v>4300</c:v>
                </c:pt>
                <c:pt idx="87">
                  <c:v>4350</c:v>
                </c:pt>
                <c:pt idx="88">
                  <c:v>4400</c:v>
                </c:pt>
                <c:pt idx="89">
                  <c:v>4450</c:v>
                </c:pt>
                <c:pt idx="90">
                  <c:v>4500</c:v>
                </c:pt>
                <c:pt idx="91">
                  <c:v>4550</c:v>
                </c:pt>
                <c:pt idx="92">
                  <c:v>4600</c:v>
                </c:pt>
                <c:pt idx="93">
                  <c:v>4650</c:v>
                </c:pt>
                <c:pt idx="94">
                  <c:v>4700</c:v>
                </c:pt>
                <c:pt idx="95">
                  <c:v>4750</c:v>
                </c:pt>
                <c:pt idx="96">
                  <c:v>4800</c:v>
                </c:pt>
                <c:pt idx="97">
                  <c:v>4850</c:v>
                </c:pt>
                <c:pt idx="98">
                  <c:v>4900</c:v>
                </c:pt>
                <c:pt idx="99">
                  <c:v>4950</c:v>
                </c:pt>
                <c:pt idx="100">
                  <c:v>5000</c:v>
                </c:pt>
                <c:pt idx="101">
                  <c:v>5050</c:v>
                </c:pt>
                <c:pt idx="102">
                  <c:v>5100</c:v>
                </c:pt>
                <c:pt idx="103">
                  <c:v>5150</c:v>
                </c:pt>
                <c:pt idx="104">
                  <c:v>5200</c:v>
                </c:pt>
                <c:pt idx="105">
                  <c:v>5250</c:v>
                </c:pt>
                <c:pt idx="106">
                  <c:v>5300</c:v>
                </c:pt>
                <c:pt idx="107">
                  <c:v>5350</c:v>
                </c:pt>
                <c:pt idx="108">
                  <c:v>5400</c:v>
                </c:pt>
                <c:pt idx="109">
                  <c:v>5450</c:v>
                </c:pt>
                <c:pt idx="110">
                  <c:v>5500</c:v>
                </c:pt>
                <c:pt idx="111">
                  <c:v>5550</c:v>
                </c:pt>
                <c:pt idx="112">
                  <c:v>5600</c:v>
                </c:pt>
                <c:pt idx="113">
                  <c:v>5650</c:v>
                </c:pt>
                <c:pt idx="114">
                  <c:v>5700</c:v>
                </c:pt>
                <c:pt idx="115">
                  <c:v>5750</c:v>
                </c:pt>
                <c:pt idx="116">
                  <c:v>5800</c:v>
                </c:pt>
                <c:pt idx="117">
                  <c:v>5850</c:v>
                </c:pt>
                <c:pt idx="118">
                  <c:v>5900</c:v>
                </c:pt>
                <c:pt idx="119">
                  <c:v>5950</c:v>
                </c:pt>
                <c:pt idx="120">
                  <c:v>6000</c:v>
                </c:pt>
                <c:pt idx="121">
                  <c:v>6050</c:v>
                </c:pt>
                <c:pt idx="122">
                  <c:v>6100</c:v>
                </c:pt>
                <c:pt idx="123">
                  <c:v>6150</c:v>
                </c:pt>
                <c:pt idx="124">
                  <c:v>6200</c:v>
                </c:pt>
                <c:pt idx="125">
                  <c:v>6250</c:v>
                </c:pt>
                <c:pt idx="126">
                  <c:v>6300</c:v>
                </c:pt>
                <c:pt idx="127">
                  <c:v>6350</c:v>
                </c:pt>
                <c:pt idx="128">
                  <c:v>6400</c:v>
                </c:pt>
                <c:pt idx="129">
                  <c:v>6450</c:v>
                </c:pt>
                <c:pt idx="130">
                  <c:v>6500</c:v>
                </c:pt>
                <c:pt idx="131">
                  <c:v>6550</c:v>
                </c:pt>
                <c:pt idx="132">
                  <c:v>6600</c:v>
                </c:pt>
                <c:pt idx="133">
                  <c:v>6650</c:v>
                </c:pt>
                <c:pt idx="134">
                  <c:v>6700</c:v>
                </c:pt>
                <c:pt idx="135">
                  <c:v>6750</c:v>
                </c:pt>
                <c:pt idx="136">
                  <c:v>6800</c:v>
                </c:pt>
                <c:pt idx="137">
                  <c:v>6850</c:v>
                </c:pt>
                <c:pt idx="138">
                  <c:v>6900</c:v>
                </c:pt>
                <c:pt idx="139">
                  <c:v>6950</c:v>
                </c:pt>
                <c:pt idx="140">
                  <c:v>7000</c:v>
                </c:pt>
                <c:pt idx="141">
                  <c:v>7050</c:v>
                </c:pt>
                <c:pt idx="142">
                  <c:v>7100</c:v>
                </c:pt>
                <c:pt idx="143">
                  <c:v>7150</c:v>
                </c:pt>
                <c:pt idx="144">
                  <c:v>7200</c:v>
                </c:pt>
                <c:pt idx="145">
                  <c:v>7250</c:v>
                </c:pt>
                <c:pt idx="146">
                  <c:v>7300</c:v>
                </c:pt>
                <c:pt idx="147">
                  <c:v>7350</c:v>
                </c:pt>
                <c:pt idx="148">
                  <c:v>7400</c:v>
                </c:pt>
                <c:pt idx="149">
                  <c:v>7450</c:v>
                </c:pt>
                <c:pt idx="150">
                  <c:v>7500</c:v>
                </c:pt>
                <c:pt idx="151">
                  <c:v>7550</c:v>
                </c:pt>
                <c:pt idx="152">
                  <c:v>7600</c:v>
                </c:pt>
                <c:pt idx="153">
                  <c:v>7650</c:v>
                </c:pt>
                <c:pt idx="154">
                  <c:v>7700</c:v>
                </c:pt>
                <c:pt idx="155">
                  <c:v>7750</c:v>
                </c:pt>
                <c:pt idx="156">
                  <c:v>7800</c:v>
                </c:pt>
                <c:pt idx="157">
                  <c:v>7850</c:v>
                </c:pt>
                <c:pt idx="158">
                  <c:v>7900</c:v>
                </c:pt>
                <c:pt idx="159">
                  <c:v>7950</c:v>
                </c:pt>
                <c:pt idx="160">
                  <c:v>8000</c:v>
                </c:pt>
                <c:pt idx="161">
                  <c:v>8050</c:v>
                </c:pt>
                <c:pt idx="162">
                  <c:v>8100</c:v>
                </c:pt>
                <c:pt idx="163">
                  <c:v>8150</c:v>
                </c:pt>
                <c:pt idx="164">
                  <c:v>8200</c:v>
                </c:pt>
                <c:pt idx="165">
                  <c:v>8250</c:v>
                </c:pt>
                <c:pt idx="166">
                  <c:v>8300</c:v>
                </c:pt>
                <c:pt idx="167">
                  <c:v>8350</c:v>
                </c:pt>
                <c:pt idx="168">
                  <c:v>8400</c:v>
                </c:pt>
                <c:pt idx="169">
                  <c:v>8450</c:v>
                </c:pt>
                <c:pt idx="170">
                  <c:v>8500</c:v>
                </c:pt>
                <c:pt idx="171">
                  <c:v>8550</c:v>
                </c:pt>
                <c:pt idx="172">
                  <c:v>8600</c:v>
                </c:pt>
                <c:pt idx="173">
                  <c:v>8650</c:v>
                </c:pt>
                <c:pt idx="174">
                  <c:v>8700</c:v>
                </c:pt>
                <c:pt idx="175">
                  <c:v>8750</c:v>
                </c:pt>
                <c:pt idx="176">
                  <c:v>8800</c:v>
                </c:pt>
                <c:pt idx="177">
                  <c:v>8850</c:v>
                </c:pt>
                <c:pt idx="178">
                  <c:v>8900</c:v>
                </c:pt>
                <c:pt idx="179">
                  <c:v>8950</c:v>
                </c:pt>
                <c:pt idx="180">
                  <c:v>9000</c:v>
                </c:pt>
                <c:pt idx="181">
                  <c:v>9050</c:v>
                </c:pt>
                <c:pt idx="182">
                  <c:v>9100</c:v>
                </c:pt>
                <c:pt idx="183">
                  <c:v>9150</c:v>
                </c:pt>
                <c:pt idx="184">
                  <c:v>9200</c:v>
                </c:pt>
                <c:pt idx="185">
                  <c:v>9250</c:v>
                </c:pt>
                <c:pt idx="186">
                  <c:v>9300</c:v>
                </c:pt>
                <c:pt idx="187">
                  <c:v>9350</c:v>
                </c:pt>
                <c:pt idx="188">
                  <c:v>9400</c:v>
                </c:pt>
                <c:pt idx="189">
                  <c:v>9450</c:v>
                </c:pt>
                <c:pt idx="190">
                  <c:v>9500</c:v>
                </c:pt>
                <c:pt idx="191">
                  <c:v>9550</c:v>
                </c:pt>
                <c:pt idx="192">
                  <c:v>9600</c:v>
                </c:pt>
                <c:pt idx="193">
                  <c:v>9650</c:v>
                </c:pt>
                <c:pt idx="194">
                  <c:v>9700</c:v>
                </c:pt>
                <c:pt idx="195">
                  <c:v>9750</c:v>
                </c:pt>
                <c:pt idx="196">
                  <c:v>9800</c:v>
                </c:pt>
                <c:pt idx="197">
                  <c:v>9850</c:v>
                </c:pt>
                <c:pt idx="198">
                  <c:v>9900</c:v>
                </c:pt>
                <c:pt idx="199">
                  <c:v>9950</c:v>
                </c:pt>
                <c:pt idx="200">
                  <c:v>10000</c:v>
                </c:pt>
                <c:pt idx="201">
                  <c:v>10050</c:v>
                </c:pt>
                <c:pt idx="202">
                  <c:v>10100</c:v>
                </c:pt>
                <c:pt idx="203">
                  <c:v>10150</c:v>
                </c:pt>
                <c:pt idx="204">
                  <c:v>10200</c:v>
                </c:pt>
                <c:pt idx="205">
                  <c:v>10250</c:v>
                </c:pt>
                <c:pt idx="206">
                  <c:v>10300</c:v>
                </c:pt>
                <c:pt idx="207">
                  <c:v>10350</c:v>
                </c:pt>
                <c:pt idx="208">
                  <c:v>10400</c:v>
                </c:pt>
                <c:pt idx="209">
                  <c:v>10450</c:v>
                </c:pt>
                <c:pt idx="210">
                  <c:v>10500</c:v>
                </c:pt>
                <c:pt idx="211">
                  <c:v>10550</c:v>
                </c:pt>
                <c:pt idx="212">
                  <c:v>10600</c:v>
                </c:pt>
                <c:pt idx="213">
                  <c:v>10650</c:v>
                </c:pt>
                <c:pt idx="214">
                  <c:v>10700</c:v>
                </c:pt>
                <c:pt idx="215">
                  <c:v>10750</c:v>
                </c:pt>
                <c:pt idx="216">
                  <c:v>10800</c:v>
                </c:pt>
                <c:pt idx="217">
                  <c:v>10850</c:v>
                </c:pt>
                <c:pt idx="218">
                  <c:v>10900</c:v>
                </c:pt>
                <c:pt idx="219">
                  <c:v>10950</c:v>
                </c:pt>
                <c:pt idx="220">
                  <c:v>11000</c:v>
                </c:pt>
                <c:pt idx="221">
                  <c:v>11050</c:v>
                </c:pt>
                <c:pt idx="222">
                  <c:v>11100</c:v>
                </c:pt>
                <c:pt idx="223">
                  <c:v>11150</c:v>
                </c:pt>
                <c:pt idx="224">
                  <c:v>11200</c:v>
                </c:pt>
                <c:pt idx="225">
                  <c:v>11250</c:v>
                </c:pt>
                <c:pt idx="226">
                  <c:v>11300</c:v>
                </c:pt>
                <c:pt idx="227">
                  <c:v>11350</c:v>
                </c:pt>
                <c:pt idx="228">
                  <c:v>11400</c:v>
                </c:pt>
                <c:pt idx="229">
                  <c:v>11450</c:v>
                </c:pt>
                <c:pt idx="230">
                  <c:v>11500</c:v>
                </c:pt>
                <c:pt idx="231">
                  <c:v>11550</c:v>
                </c:pt>
                <c:pt idx="232">
                  <c:v>11600</c:v>
                </c:pt>
                <c:pt idx="233">
                  <c:v>11650</c:v>
                </c:pt>
                <c:pt idx="234">
                  <c:v>11700</c:v>
                </c:pt>
                <c:pt idx="235">
                  <c:v>11750</c:v>
                </c:pt>
                <c:pt idx="236">
                  <c:v>11800</c:v>
                </c:pt>
                <c:pt idx="237">
                  <c:v>11850</c:v>
                </c:pt>
                <c:pt idx="238">
                  <c:v>11900</c:v>
                </c:pt>
                <c:pt idx="239">
                  <c:v>11950</c:v>
                </c:pt>
                <c:pt idx="240">
                  <c:v>12000</c:v>
                </c:pt>
                <c:pt idx="241">
                  <c:v>12050</c:v>
                </c:pt>
                <c:pt idx="242">
                  <c:v>12100</c:v>
                </c:pt>
                <c:pt idx="243">
                  <c:v>12150</c:v>
                </c:pt>
                <c:pt idx="244">
                  <c:v>12200</c:v>
                </c:pt>
                <c:pt idx="245">
                  <c:v>12250</c:v>
                </c:pt>
                <c:pt idx="246">
                  <c:v>12300</c:v>
                </c:pt>
                <c:pt idx="247">
                  <c:v>12350</c:v>
                </c:pt>
                <c:pt idx="248">
                  <c:v>12400</c:v>
                </c:pt>
                <c:pt idx="249">
                  <c:v>12450</c:v>
                </c:pt>
                <c:pt idx="250">
                  <c:v>12500</c:v>
                </c:pt>
                <c:pt idx="251">
                  <c:v>12550</c:v>
                </c:pt>
                <c:pt idx="252">
                  <c:v>12600</c:v>
                </c:pt>
                <c:pt idx="253">
                  <c:v>12650</c:v>
                </c:pt>
                <c:pt idx="254">
                  <c:v>12700</c:v>
                </c:pt>
                <c:pt idx="255">
                  <c:v>12750</c:v>
                </c:pt>
                <c:pt idx="256">
                  <c:v>12800</c:v>
                </c:pt>
                <c:pt idx="257">
                  <c:v>12850</c:v>
                </c:pt>
                <c:pt idx="258">
                  <c:v>12900</c:v>
                </c:pt>
                <c:pt idx="259">
                  <c:v>12950</c:v>
                </c:pt>
                <c:pt idx="260">
                  <c:v>13000</c:v>
                </c:pt>
                <c:pt idx="261">
                  <c:v>13050</c:v>
                </c:pt>
                <c:pt idx="262">
                  <c:v>13100</c:v>
                </c:pt>
                <c:pt idx="263">
                  <c:v>13150</c:v>
                </c:pt>
                <c:pt idx="264">
                  <c:v>13200</c:v>
                </c:pt>
                <c:pt idx="265">
                  <c:v>13250</c:v>
                </c:pt>
                <c:pt idx="266">
                  <c:v>13300</c:v>
                </c:pt>
                <c:pt idx="267">
                  <c:v>13350</c:v>
                </c:pt>
                <c:pt idx="268">
                  <c:v>13400</c:v>
                </c:pt>
                <c:pt idx="269">
                  <c:v>13450</c:v>
                </c:pt>
                <c:pt idx="270">
                  <c:v>13500</c:v>
                </c:pt>
                <c:pt idx="271">
                  <c:v>13550</c:v>
                </c:pt>
                <c:pt idx="272">
                  <c:v>13600</c:v>
                </c:pt>
                <c:pt idx="273">
                  <c:v>13650</c:v>
                </c:pt>
                <c:pt idx="274">
                  <c:v>13700</c:v>
                </c:pt>
                <c:pt idx="275">
                  <c:v>13750</c:v>
                </c:pt>
                <c:pt idx="276">
                  <c:v>13800</c:v>
                </c:pt>
                <c:pt idx="277">
                  <c:v>13850</c:v>
                </c:pt>
                <c:pt idx="278">
                  <c:v>13900</c:v>
                </c:pt>
                <c:pt idx="279">
                  <c:v>13950</c:v>
                </c:pt>
                <c:pt idx="280">
                  <c:v>14000</c:v>
                </c:pt>
                <c:pt idx="281">
                  <c:v>14050</c:v>
                </c:pt>
                <c:pt idx="282">
                  <c:v>14100</c:v>
                </c:pt>
                <c:pt idx="283">
                  <c:v>14150</c:v>
                </c:pt>
                <c:pt idx="284">
                  <c:v>14200</c:v>
                </c:pt>
                <c:pt idx="285">
                  <c:v>14250</c:v>
                </c:pt>
                <c:pt idx="286">
                  <c:v>14300</c:v>
                </c:pt>
                <c:pt idx="287">
                  <c:v>14350</c:v>
                </c:pt>
                <c:pt idx="288">
                  <c:v>14400</c:v>
                </c:pt>
                <c:pt idx="289">
                  <c:v>14450</c:v>
                </c:pt>
                <c:pt idx="290">
                  <c:v>14500</c:v>
                </c:pt>
                <c:pt idx="291">
                  <c:v>14550</c:v>
                </c:pt>
                <c:pt idx="292">
                  <c:v>14600</c:v>
                </c:pt>
                <c:pt idx="293">
                  <c:v>14650</c:v>
                </c:pt>
                <c:pt idx="294">
                  <c:v>14700</c:v>
                </c:pt>
                <c:pt idx="295">
                  <c:v>14750</c:v>
                </c:pt>
                <c:pt idx="296">
                  <c:v>14800</c:v>
                </c:pt>
                <c:pt idx="297">
                  <c:v>14850</c:v>
                </c:pt>
                <c:pt idx="298">
                  <c:v>14900</c:v>
                </c:pt>
                <c:pt idx="299">
                  <c:v>14950</c:v>
                </c:pt>
                <c:pt idx="300">
                  <c:v>15000</c:v>
                </c:pt>
                <c:pt idx="301">
                  <c:v>15050</c:v>
                </c:pt>
                <c:pt idx="302">
                  <c:v>15100</c:v>
                </c:pt>
                <c:pt idx="303">
                  <c:v>15150</c:v>
                </c:pt>
                <c:pt idx="304">
                  <c:v>15200</c:v>
                </c:pt>
                <c:pt idx="305">
                  <c:v>15250</c:v>
                </c:pt>
                <c:pt idx="306">
                  <c:v>15300</c:v>
                </c:pt>
                <c:pt idx="307">
                  <c:v>15350</c:v>
                </c:pt>
                <c:pt idx="308">
                  <c:v>15400</c:v>
                </c:pt>
                <c:pt idx="309">
                  <c:v>15450</c:v>
                </c:pt>
                <c:pt idx="310">
                  <c:v>15500</c:v>
                </c:pt>
                <c:pt idx="311">
                  <c:v>15550</c:v>
                </c:pt>
                <c:pt idx="312">
                  <c:v>15600</c:v>
                </c:pt>
                <c:pt idx="313">
                  <c:v>15650</c:v>
                </c:pt>
                <c:pt idx="314">
                  <c:v>15700</c:v>
                </c:pt>
                <c:pt idx="315">
                  <c:v>15750</c:v>
                </c:pt>
                <c:pt idx="316">
                  <c:v>15800</c:v>
                </c:pt>
                <c:pt idx="317">
                  <c:v>15850</c:v>
                </c:pt>
                <c:pt idx="318">
                  <c:v>15900</c:v>
                </c:pt>
                <c:pt idx="319">
                  <c:v>15950</c:v>
                </c:pt>
                <c:pt idx="320">
                  <c:v>16000</c:v>
                </c:pt>
                <c:pt idx="321">
                  <c:v>16050</c:v>
                </c:pt>
                <c:pt idx="322">
                  <c:v>16100</c:v>
                </c:pt>
                <c:pt idx="323">
                  <c:v>16150</c:v>
                </c:pt>
                <c:pt idx="324">
                  <c:v>16200</c:v>
                </c:pt>
                <c:pt idx="325">
                  <c:v>16250</c:v>
                </c:pt>
                <c:pt idx="326">
                  <c:v>16300</c:v>
                </c:pt>
                <c:pt idx="327">
                  <c:v>16350</c:v>
                </c:pt>
                <c:pt idx="328">
                  <c:v>16400</c:v>
                </c:pt>
                <c:pt idx="329">
                  <c:v>16450</c:v>
                </c:pt>
                <c:pt idx="330">
                  <c:v>16500</c:v>
                </c:pt>
                <c:pt idx="331">
                  <c:v>16550</c:v>
                </c:pt>
                <c:pt idx="332">
                  <c:v>16600</c:v>
                </c:pt>
                <c:pt idx="333">
                  <c:v>16650</c:v>
                </c:pt>
                <c:pt idx="334">
                  <c:v>16700</c:v>
                </c:pt>
                <c:pt idx="335">
                  <c:v>16750</c:v>
                </c:pt>
                <c:pt idx="336">
                  <c:v>16800</c:v>
                </c:pt>
                <c:pt idx="337">
                  <c:v>16850</c:v>
                </c:pt>
                <c:pt idx="338">
                  <c:v>16900</c:v>
                </c:pt>
                <c:pt idx="339">
                  <c:v>16950</c:v>
                </c:pt>
                <c:pt idx="340">
                  <c:v>17000</c:v>
                </c:pt>
                <c:pt idx="341">
                  <c:v>17050</c:v>
                </c:pt>
                <c:pt idx="342">
                  <c:v>17100</c:v>
                </c:pt>
                <c:pt idx="343">
                  <c:v>17150</c:v>
                </c:pt>
                <c:pt idx="344">
                  <c:v>17200</c:v>
                </c:pt>
                <c:pt idx="345">
                  <c:v>17250</c:v>
                </c:pt>
                <c:pt idx="346">
                  <c:v>17300</c:v>
                </c:pt>
                <c:pt idx="347">
                  <c:v>17350</c:v>
                </c:pt>
                <c:pt idx="348">
                  <c:v>17400</c:v>
                </c:pt>
                <c:pt idx="349">
                  <c:v>17450</c:v>
                </c:pt>
                <c:pt idx="350">
                  <c:v>17500</c:v>
                </c:pt>
                <c:pt idx="351">
                  <c:v>17550</c:v>
                </c:pt>
                <c:pt idx="352">
                  <c:v>17600</c:v>
                </c:pt>
                <c:pt idx="353">
                  <c:v>17650</c:v>
                </c:pt>
                <c:pt idx="354">
                  <c:v>17700</c:v>
                </c:pt>
                <c:pt idx="355">
                  <c:v>17750</c:v>
                </c:pt>
                <c:pt idx="356">
                  <c:v>17800</c:v>
                </c:pt>
                <c:pt idx="357">
                  <c:v>17850</c:v>
                </c:pt>
                <c:pt idx="358">
                  <c:v>17900</c:v>
                </c:pt>
                <c:pt idx="359">
                  <c:v>17950</c:v>
                </c:pt>
                <c:pt idx="360">
                  <c:v>18000</c:v>
                </c:pt>
                <c:pt idx="361">
                  <c:v>18050</c:v>
                </c:pt>
                <c:pt idx="362">
                  <c:v>18100</c:v>
                </c:pt>
                <c:pt idx="363">
                  <c:v>18150</c:v>
                </c:pt>
                <c:pt idx="364">
                  <c:v>18200</c:v>
                </c:pt>
                <c:pt idx="365">
                  <c:v>18250</c:v>
                </c:pt>
                <c:pt idx="366">
                  <c:v>18300</c:v>
                </c:pt>
                <c:pt idx="367">
                  <c:v>18350</c:v>
                </c:pt>
                <c:pt idx="368">
                  <c:v>18400</c:v>
                </c:pt>
                <c:pt idx="369">
                  <c:v>18450</c:v>
                </c:pt>
                <c:pt idx="370">
                  <c:v>18500</c:v>
                </c:pt>
                <c:pt idx="371">
                  <c:v>18550</c:v>
                </c:pt>
                <c:pt idx="372">
                  <c:v>18600</c:v>
                </c:pt>
                <c:pt idx="373">
                  <c:v>18650</c:v>
                </c:pt>
                <c:pt idx="374">
                  <c:v>18700</c:v>
                </c:pt>
                <c:pt idx="375">
                  <c:v>18750</c:v>
                </c:pt>
                <c:pt idx="376">
                  <c:v>18800</c:v>
                </c:pt>
                <c:pt idx="377">
                  <c:v>18850</c:v>
                </c:pt>
                <c:pt idx="378">
                  <c:v>18900</c:v>
                </c:pt>
                <c:pt idx="379">
                  <c:v>18950</c:v>
                </c:pt>
                <c:pt idx="380">
                  <c:v>19000</c:v>
                </c:pt>
                <c:pt idx="381">
                  <c:v>19050</c:v>
                </c:pt>
                <c:pt idx="382">
                  <c:v>19100</c:v>
                </c:pt>
                <c:pt idx="383">
                  <c:v>19150</c:v>
                </c:pt>
                <c:pt idx="384">
                  <c:v>19200</c:v>
                </c:pt>
                <c:pt idx="385">
                  <c:v>19250</c:v>
                </c:pt>
                <c:pt idx="386">
                  <c:v>19300</c:v>
                </c:pt>
                <c:pt idx="387">
                  <c:v>19350</c:v>
                </c:pt>
                <c:pt idx="388">
                  <c:v>19400</c:v>
                </c:pt>
                <c:pt idx="389">
                  <c:v>19450</c:v>
                </c:pt>
                <c:pt idx="390">
                  <c:v>19500</c:v>
                </c:pt>
                <c:pt idx="391">
                  <c:v>19550</c:v>
                </c:pt>
                <c:pt idx="392">
                  <c:v>19600</c:v>
                </c:pt>
                <c:pt idx="393">
                  <c:v>19650</c:v>
                </c:pt>
                <c:pt idx="394">
                  <c:v>19700</c:v>
                </c:pt>
                <c:pt idx="395">
                  <c:v>19750</c:v>
                </c:pt>
                <c:pt idx="396">
                  <c:v>19800</c:v>
                </c:pt>
                <c:pt idx="397">
                  <c:v>19850</c:v>
                </c:pt>
                <c:pt idx="398">
                  <c:v>19900</c:v>
                </c:pt>
                <c:pt idx="399">
                  <c:v>19950</c:v>
                </c:pt>
                <c:pt idx="400">
                  <c:v>20000</c:v>
                </c:pt>
                <c:pt idx="401">
                  <c:v>20050</c:v>
                </c:pt>
                <c:pt idx="402">
                  <c:v>20100</c:v>
                </c:pt>
                <c:pt idx="403">
                  <c:v>20150</c:v>
                </c:pt>
                <c:pt idx="404">
                  <c:v>20200</c:v>
                </c:pt>
                <c:pt idx="405">
                  <c:v>20250</c:v>
                </c:pt>
                <c:pt idx="406">
                  <c:v>20300</c:v>
                </c:pt>
                <c:pt idx="407">
                  <c:v>20350</c:v>
                </c:pt>
                <c:pt idx="408">
                  <c:v>20400</c:v>
                </c:pt>
                <c:pt idx="409">
                  <c:v>20450</c:v>
                </c:pt>
                <c:pt idx="410">
                  <c:v>20500</c:v>
                </c:pt>
                <c:pt idx="411">
                  <c:v>20550</c:v>
                </c:pt>
                <c:pt idx="412">
                  <c:v>20600</c:v>
                </c:pt>
                <c:pt idx="413">
                  <c:v>20650</c:v>
                </c:pt>
                <c:pt idx="414">
                  <c:v>20700</c:v>
                </c:pt>
                <c:pt idx="415">
                  <c:v>20750</c:v>
                </c:pt>
                <c:pt idx="416">
                  <c:v>20800</c:v>
                </c:pt>
                <c:pt idx="417">
                  <c:v>20850</c:v>
                </c:pt>
                <c:pt idx="418">
                  <c:v>20900</c:v>
                </c:pt>
                <c:pt idx="419">
                  <c:v>20950</c:v>
                </c:pt>
                <c:pt idx="420">
                  <c:v>21000</c:v>
                </c:pt>
                <c:pt idx="421">
                  <c:v>21050</c:v>
                </c:pt>
                <c:pt idx="422">
                  <c:v>21100</c:v>
                </c:pt>
                <c:pt idx="423">
                  <c:v>21150</c:v>
                </c:pt>
                <c:pt idx="424">
                  <c:v>21200</c:v>
                </c:pt>
                <c:pt idx="425">
                  <c:v>21250</c:v>
                </c:pt>
                <c:pt idx="426">
                  <c:v>21300</c:v>
                </c:pt>
                <c:pt idx="427">
                  <c:v>21350</c:v>
                </c:pt>
                <c:pt idx="428">
                  <c:v>21400</c:v>
                </c:pt>
                <c:pt idx="429">
                  <c:v>21450</c:v>
                </c:pt>
                <c:pt idx="430">
                  <c:v>21500</c:v>
                </c:pt>
                <c:pt idx="431">
                  <c:v>21550</c:v>
                </c:pt>
                <c:pt idx="432">
                  <c:v>21600</c:v>
                </c:pt>
                <c:pt idx="433">
                  <c:v>21650</c:v>
                </c:pt>
                <c:pt idx="434">
                  <c:v>21700</c:v>
                </c:pt>
                <c:pt idx="435">
                  <c:v>21750</c:v>
                </c:pt>
                <c:pt idx="436">
                  <c:v>21800</c:v>
                </c:pt>
                <c:pt idx="437">
                  <c:v>21850</c:v>
                </c:pt>
                <c:pt idx="438">
                  <c:v>21900</c:v>
                </c:pt>
                <c:pt idx="439">
                  <c:v>21950</c:v>
                </c:pt>
                <c:pt idx="440">
                  <c:v>22000</c:v>
                </c:pt>
                <c:pt idx="441">
                  <c:v>22050</c:v>
                </c:pt>
                <c:pt idx="442">
                  <c:v>22100</c:v>
                </c:pt>
                <c:pt idx="443">
                  <c:v>22150</c:v>
                </c:pt>
                <c:pt idx="444">
                  <c:v>22200</c:v>
                </c:pt>
                <c:pt idx="445">
                  <c:v>22250</c:v>
                </c:pt>
                <c:pt idx="446">
                  <c:v>22300</c:v>
                </c:pt>
                <c:pt idx="447">
                  <c:v>22350</c:v>
                </c:pt>
                <c:pt idx="448">
                  <c:v>22400</c:v>
                </c:pt>
                <c:pt idx="449">
                  <c:v>22450</c:v>
                </c:pt>
                <c:pt idx="450">
                  <c:v>22500</c:v>
                </c:pt>
                <c:pt idx="451">
                  <c:v>22550</c:v>
                </c:pt>
                <c:pt idx="452">
                  <c:v>22600</c:v>
                </c:pt>
                <c:pt idx="453">
                  <c:v>22650</c:v>
                </c:pt>
                <c:pt idx="454">
                  <c:v>22700</c:v>
                </c:pt>
                <c:pt idx="455">
                  <c:v>22750</c:v>
                </c:pt>
                <c:pt idx="456">
                  <c:v>22800</c:v>
                </c:pt>
                <c:pt idx="457">
                  <c:v>22850</c:v>
                </c:pt>
                <c:pt idx="458">
                  <c:v>22900</c:v>
                </c:pt>
                <c:pt idx="459">
                  <c:v>22950</c:v>
                </c:pt>
                <c:pt idx="460">
                  <c:v>23000</c:v>
                </c:pt>
                <c:pt idx="461">
                  <c:v>23050</c:v>
                </c:pt>
                <c:pt idx="462">
                  <c:v>23100</c:v>
                </c:pt>
                <c:pt idx="463">
                  <c:v>23150</c:v>
                </c:pt>
                <c:pt idx="464">
                  <c:v>23200</c:v>
                </c:pt>
                <c:pt idx="465">
                  <c:v>23250</c:v>
                </c:pt>
                <c:pt idx="466">
                  <c:v>23300</c:v>
                </c:pt>
                <c:pt idx="467">
                  <c:v>23350</c:v>
                </c:pt>
                <c:pt idx="468">
                  <c:v>23400</c:v>
                </c:pt>
                <c:pt idx="469">
                  <c:v>23450</c:v>
                </c:pt>
                <c:pt idx="470">
                  <c:v>23500</c:v>
                </c:pt>
                <c:pt idx="471">
                  <c:v>23550</c:v>
                </c:pt>
                <c:pt idx="472">
                  <c:v>23600</c:v>
                </c:pt>
                <c:pt idx="473">
                  <c:v>23650</c:v>
                </c:pt>
                <c:pt idx="474">
                  <c:v>23700</c:v>
                </c:pt>
                <c:pt idx="475">
                  <c:v>23750</c:v>
                </c:pt>
                <c:pt idx="476">
                  <c:v>23800</c:v>
                </c:pt>
                <c:pt idx="477">
                  <c:v>23850</c:v>
                </c:pt>
                <c:pt idx="478">
                  <c:v>23900</c:v>
                </c:pt>
                <c:pt idx="479">
                  <c:v>23950</c:v>
                </c:pt>
                <c:pt idx="480">
                  <c:v>24000</c:v>
                </c:pt>
                <c:pt idx="481">
                  <c:v>24050</c:v>
                </c:pt>
                <c:pt idx="482">
                  <c:v>24100</c:v>
                </c:pt>
                <c:pt idx="483">
                  <c:v>24150</c:v>
                </c:pt>
                <c:pt idx="484">
                  <c:v>24200</c:v>
                </c:pt>
                <c:pt idx="485">
                  <c:v>24250</c:v>
                </c:pt>
                <c:pt idx="486">
                  <c:v>24300</c:v>
                </c:pt>
                <c:pt idx="487">
                  <c:v>24350</c:v>
                </c:pt>
                <c:pt idx="488">
                  <c:v>24400</c:v>
                </c:pt>
                <c:pt idx="489">
                  <c:v>24450</c:v>
                </c:pt>
                <c:pt idx="490">
                  <c:v>24500</c:v>
                </c:pt>
                <c:pt idx="491">
                  <c:v>24550</c:v>
                </c:pt>
                <c:pt idx="492">
                  <c:v>24600</c:v>
                </c:pt>
                <c:pt idx="493">
                  <c:v>24650</c:v>
                </c:pt>
                <c:pt idx="494">
                  <c:v>24700</c:v>
                </c:pt>
                <c:pt idx="495">
                  <c:v>24750</c:v>
                </c:pt>
                <c:pt idx="496">
                  <c:v>24800</c:v>
                </c:pt>
                <c:pt idx="497">
                  <c:v>24850</c:v>
                </c:pt>
                <c:pt idx="498">
                  <c:v>24900</c:v>
                </c:pt>
                <c:pt idx="499">
                  <c:v>24950</c:v>
                </c:pt>
                <c:pt idx="500">
                  <c:v>25000</c:v>
                </c:pt>
              </c:numCache>
            </c:numRef>
          </c:xVal>
          <c:yVal>
            <c:numRef>
              <c:f>analysisP.run1!$B$2:$B$503</c:f>
              <c:numCache>
                <c:formatCode>0.00E+00</c:formatCode>
                <c:ptCount val="502"/>
                <c:pt idx="0">
                  <c:v>-81679.350000000006</c:v>
                </c:pt>
                <c:pt idx="1">
                  <c:v>-65982.14</c:v>
                </c:pt>
                <c:pt idx="2">
                  <c:v>-60968.639999999999</c:v>
                </c:pt>
                <c:pt idx="3">
                  <c:v>-58811.51</c:v>
                </c:pt>
                <c:pt idx="4">
                  <c:v>-58110.53</c:v>
                </c:pt>
                <c:pt idx="5">
                  <c:v>-57679.1</c:v>
                </c:pt>
                <c:pt idx="6">
                  <c:v>-57446.52</c:v>
                </c:pt>
                <c:pt idx="7">
                  <c:v>-56937.95</c:v>
                </c:pt>
                <c:pt idx="8">
                  <c:v>-56696.81</c:v>
                </c:pt>
                <c:pt idx="9">
                  <c:v>-56453.34</c:v>
                </c:pt>
                <c:pt idx="10">
                  <c:v>-56303.05</c:v>
                </c:pt>
                <c:pt idx="11">
                  <c:v>-55905.17</c:v>
                </c:pt>
                <c:pt idx="12">
                  <c:v>-55768.04</c:v>
                </c:pt>
                <c:pt idx="13">
                  <c:v>-55658.13</c:v>
                </c:pt>
                <c:pt idx="14">
                  <c:v>-55542.18</c:v>
                </c:pt>
                <c:pt idx="15">
                  <c:v>-55351.77</c:v>
                </c:pt>
                <c:pt idx="16">
                  <c:v>-55143.26</c:v>
                </c:pt>
                <c:pt idx="17">
                  <c:v>-55051.69</c:v>
                </c:pt>
                <c:pt idx="18">
                  <c:v>-55042.6</c:v>
                </c:pt>
                <c:pt idx="19">
                  <c:v>-54874.91</c:v>
                </c:pt>
                <c:pt idx="20">
                  <c:v>-54820.62</c:v>
                </c:pt>
                <c:pt idx="21">
                  <c:v>-54726.559999999998</c:v>
                </c:pt>
                <c:pt idx="22">
                  <c:v>-54651.51</c:v>
                </c:pt>
                <c:pt idx="23">
                  <c:v>-54651.32</c:v>
                </c:pt>
                <c:pt idx="24">
                  <c:v>-54595.05</c:v>
                </c:pt>
                <c:pt idx="25">
                  <c:v>-54617.66</c:v>
                </c:pt>
                <c:pt idx="26">
                  <c:v>-54576.99</c:v>
                </c:pt>
                <c:pt idx="27">
                  <c:v>-54533.77</c:v>
                </c:pt>
                <c:pt idx="28">
                  <c:v>-54487.99</c:v>
                </c:pt>
                <c:pt idx="29">
                  <c:v>-54389.35</c:v>
                </c:pt>
                <c:pt idx="30">
                  <c:v>-54355.66</c:v>
                </c:pt>
                <c:pt idx="31">
                  <c:v>-54327.02</c:v>
                </c:pt>
                <c:pt idx="32">
                  <c:v>-54280.41</c:v>
                </c:pt>
                <c:pt idx="33">
                  <c:v>-54247.72</c:v>
                </c:pt>
                <c:pt idx="34">
                  <c:v>-54241.63</c:v>
                </c:pt>
                <c:pt idx="35">
                  <c:v>-54173.48</c:v>
                </c:pt>
                <c:pt idx="36">
                  <c:v>-54169.2</c:v>
                </c:pt>
                <c:pt idx="37">
                  <c:v>-54168.82</c:v>
                </c:pt>
                <c:pt idx="38">
                  <c:v>-54168.75</c:v>
                </c:pt>
                <c:pt idx="39">
                  <c:v>-54128.87</c:v>
                </c:pt>
                <c:pt idx="40">
                  <c:v>-54119.51</c:v>
                </c:pt>
                <c:pt idx="41">
                  <c:v>-54114.95</c:v>
                </c:pt>
                <c:pt idx="42">
                  <c:v>-54092.74</c:v>
                </c:pt>
                <c:pt idx="43">
                  <c:v>-54085.8</c:v>
                </c:pt>
                <c:pt idx="44">
                  <c:v>-54077.77</c:v>
                </c:pt>
                <c:pt idx="45">
                  <c:v>-54056.81</c:v>
                </c:pt>
                <c:pt idx="46">
                  <c:v>-54056.11</c:v>
                </c:pt>
                <c:pt idx="47">
                  <c:v>-54056.25</c:v>
                </c:pt>
                <c:pt idx="48">
                  <c:v>-54054.23</c:v>
                </c:pt>
                <c:pt idx="49">
                  <c:v>-54056.11</c:v>
                </c:pt>
                <c:pt idx="50">
                  <c:v>-54054.89</c:v>
                </c:pt>
                <c:pt idx="51">
                  <c:v>-54009.06</c:v>
                </c:pt>
                <c:pt idx="52">
                  <c:v>-54004.3</c:v>
                </c:pt>
                <c:pt idx="53">
                  <c:v>-54006.12</c:v>
                </c:pt>
                <c:pt idx="54">
                  <c:v>-54007.74</c:v>
                </c:pt>
                <c:pt idx="55">
                  <c:v>-54001.8</c:v>
                </c:pt>
                <c:pt idx="56">
                  <c:v>-54004.61</c:v>
                </c:pt>
                <c:pt idx="57">
                  <c:v>-54000.23</c:v>
                </c:pt>
                <c:pt idx="58">
                  <c:v>-53996.55</c:v>
                </c:pt>
                <c:pt idx="59">
                  <c:v>-53984.47</c:v>
                </c:pt>
                <c:pt idx="60">
                  <c:v>-53987.78</c:v>
                </c:pt>
                <c:pt idx="61">
                  <c:v>-53985.85</c:v>
                </c:pt>
                <c:pt idx="62">
                  <c:v>-53980.92</c:v>
                </c:pt>
                <c:pt idx="63">
                  <c:v>-53975.22</c:v>
                </c:pt>
                <c:pt idx="64">
                  <c:v>-53971.71</c:v>
                </c:pt>
                <c:pt idx="65">
                  <c:v>-53959.11</c:v>
                </c:pt>
                <c:pt idx="66">
                  <c:v>-53965.4</c:v>
                </c:pt>
                <c:pt idx="67">
                  <c:v>-53962.47</c:v>
                </c:pt>
                <c:pt idx="68">
                  <c:v>-53961.760000000002</c:v>
                </c:pt>
                <c:pt idx="69">
                  <c:v>-53959.74</c:v>
                </c:pt>
                <c:pt idx="70">
                  <c:v>-53957.25</c:v>
                </c:pt>
                <c:pt idx="71">
                  <c:v>-53955.91</c:v>
                </c:pt>
                <c:pt idx="72">
                  <c:v>-53953.97</c:v>
                </c:pt>
                <c:pt idx="73">
                  <c:v>-53947.26</c:v>
                </c:pt>
                <c:pt idx="74">
                  <c:v>-53944.45</c:v>
                </c:pt>
                <c:pt idx="75">
                  <c:v>-53930.62</c:v>
                </c:pt>
                <c:pt idx="76">
                  <c:v>-53927.8</c:v>
                </c:pt>
                <c:pt idx="77">
                  <c:v>-53929.62</c:v>
                </c:pt>
                <c:pt idx="78">
                  <c:v>-53929.919999999998</c:v>
                </c:pt>
                <c:pt idx="79">
                  <c:v>-53930.1</c:v>
                </c:pt>
                <c:pt idx="80">
                  <c:v>-53926.78</c:v>
                </c:pt>
                <c:pt idx="81">
                  <c:v>-53926.76</c:v>
                </c:pt>
                <c:pt idx="82">
                  <c:v>-53927.61</c:v>
                </c:pt>
                <c:pt idx="83">
                  <c:v>-53929.440000000002</c:v>
                </c:pt>
                <c:pt idx="84">
                  <c:v>-53926.66</c:v>
                </c:pt>
                <c:pt idx="85">
                  <c:v>-53925.74</c:v>
                </c:pt>
                <c:pt idx="86">
                  <c:v>-53926.21</c:v>
                </c:pt>
                <c:pt idx="87">
                  <c:v>-53930.239999999998</c:v>
                </c:pt>
                <c:pt idx="88">
                  <c:v>-53929.25</c:v>
                </c:pt>
                <c:pt idx="89">
                  <c:v>-53930.44</c:v>
                </c:pt>
                <c:pt idx="90">
                  <c:v>-53932.37</c:v>
                </c:pt>
                <c:pt idx="91">
                  <c:v>-53935.040000000001</c:v>
                </c:pt>
                <c:pt idx="92">
                  <c:v>-53934.96</c:v>
                </c:pt>
                <c:pt idx="93">
                  <c:v>-53938.95</c:v>
                </c:pt>
                <c:pt idx="94">
                  <c:v>-53939.66</c:v>
                </c:pt>
                <c:pt idx="95">
                  <c:v>-53939.42</c:v>
                </c:pt>
                <c:pt idx="96">
                  <c:v>-53958.67</c:v>
                </c:pt>
                <c:pt idx="97">
                  <c:v>-53936.71</c:v>
                </c:pt>
                <c:pt idx="98">
                  <c:v>-53938.15</c:v>
                </c:pt>
                <c:pt idx="99">
                  <c:v>-53936.55</c:v>
                </c:pt>
                <c:pt idx="100">
                  <c:v>-53939.03</c:v>
                </c:pt>
                <c:pt idx="101">
                  <c:v>-53935.44</c:v>
                </c:pt>
                <c:pt idx="102">
                  <c:v>-53939.69</c:v>
                </c:pt>
                <c:pt idx="103">
                  <c:v>-53942.09</c:v>
                </c:pt>
                <c:pt idx="104">
                  <c:v>-53942.28</c:v>
                </c:pt>
                <c:pt idx="105">
                  <c:v>-53941.81</c:v>
                </c:pt>
                <c:pt idx="106">
                  <c:v>-53944.02</c:v>
                </c:pt>
                <c:pt idx="107">
                  <c:v>-53944.79</c:v>
                </c:pt>
                <c:pt idx="108">
                  <c:v>-53939.79</c:v>
                </c:pt>
                <c:pt idx="109">
                  <c:v>-53936.88</c:v>
                </c:pt>
                <c:pt idx="110">
                  <c:v>-53930.1</c:v>
                </c:pt>
                <c:pt idx="111">
                  <c:v>-53931.47</c:v>
                </c:pt>
                <c:pt idx="112">
                  <c:v>-53937.15</c:v>
                </c:pt>
                <c:pt idx="113">
                  <c:v>-53932.05</c:v>
                </c:pt>
                <c:pt idx="114">
                  <c:v>-53934.99</c:v>
                </c:pt>
                <c:pt idx="115">
                  <c:v>-53934.61</c:v>
                </c:pt>
                <c:pt idx="116">
                  <c:v>-53939.68</c:v>
                </c:pt>
                <c:pt idx="117">
                  <c:v>-53931.54</c:v>
                </c:pt>
                <c:pt idx="118">
                  <c:v>-53929.51</c:v>
                </c:pt>
                <c:pt idx="119">
                  <c:v>-53927.89</c:v>
                </c:pt>
                <c:pt idx="120">
                  <c:v>-53923.9</c:v>
                </c:pt>
                <c:pt idx="121">
                  <c:v>-53926.53</c:v>
                </c:pt>
                <c:pt idx="122">
                  <c:v>-53925.34</c:v>
                </c:pt>
                <c:pt idx="123">
                  <c:v>-53923.94</c:v>
                </c:pt>
                <c:pt idx="124">
                  <c:v>-53921.29</c:v>
                </c:pt>
                <c:pt idx="125">
                  <c:v>-53922.59</c:v>
                </c:pt>
                <c:pt idx="126">
                  <c:v>-53926.2</c:v>
                </c:pt>
                <c:pt idx="127">
                  <c:v>-53926.9</c:v>
                </c:pt>
                <c:pt idx="128">
                  <c:v>-53925.72</c:v>
                </c:pt>
                <c:pt idx="129">
                  <c:v>-53927.62</c:v>
                </c:pt>
                <c:pt idx="130">
                  <c:v>-53933.67</c:v>
                </c:pt>
                <c:pt idx="131">
                  <c:v>-53932.959999999999</c:v>
                </c:pt>
                <c:pt idx="132">
                  <c:v>-53929.93</c:v>
                </c:pt>
                <c:pt idx="133">
                  <c:v>-53937.56</c:v>
                </c:pt>
                <c:pt idx="134">
                  <c:v>-53938.98</c:v>
                </c:pt>
                <c:pt idx="135">
                  <c:v>-53920.43</c:v>
                </c:pt>
                <c:pt idx="136">
                  <c:v>-53923.42</c:v>
                </c:pt>
                <c:pt idx="137">
                  <c:v>-53941.71</c:v>
                </c:pt>
                <c:pt idx="138">
                  <c:v>-53920.14</c:v>
                </c:pt>
                <c:pt idx="139">
                  <c:v>-53920.61</c:v>
                </c:pt>
                <c:pt idx="140">
                  <c:v>-53945.97</c:v>
                </c:pt>
                <c:pt idx="141">
                  <c:v>-53916.95</c:v>
                </c:pt>
                <c:pt idx="142">
                  <c:v>-53917.05</c:v>
                </c:pt>
                <c:pt idx="143">
                  <c:v>-53921.16</c:v>
                </c:pt>
                <c:pt idx="144">
                  <c:v>-53927.83</c:v>
                </c:pt>
                <c:pt idx="145">
                  <c:v>-53930.66</c:v>
                </c:pt>
                <c:pt idx="146">
                  <c:v>-53927.75</c:v>
                </c:pt>
                <c:pt idx="147">
                  <c:v>-53930.92</c:v>
                </c:pt>
                <c:pt idx="148">
                  <c:v>-53940.32</c:v>
                </c:pt>
                <c:pt idx="149">
                  <c:v>-53925.66</c:v>
                </c:pt>
                <c:pt idx="150">
                  <c:v>-53922.73</c:v>
                </c:pt>
                <c:pt idx="151">
                  <c:v>-53922.83</c:v>
                </c:pt>
                <c:pt idx="152">
                  <c:v>-53925.07</c:v>
                </c:pt>
                <c:pt idx="153">
                  <c:v>-53949.25</c:v>
                </c:pt>
                <c:pt idx="154">
                  <c:v>-53920.01</c:v>
                </c:pt>
                <c:pt idx="155">
                  <c:v>-53915.31</c:v>
                </c:pt>
                <c:pt idx="156">
                  <c:v>-53911.77</c:v>
                </c:pt>
                <c:pt idx="157">
                  <c:v>-53914.25</c:v>
                </c:pt>
                <c:pt idx="158">
                  <c:v>-53915.68</c:v>
                </c:pt>
                <c:pt idx="159">
                  <c:v>-53951.18</c:v>
                </c:pt>
                <c:pt idx="160">
                  <c:v>-53941.65</c:v>
                </c:pt>
                <c:pt idx="161">
                  <c:v>-53919.55</c:v>
                </c:pt>
                <c:pt idx="162">
                  <c:v>-53922.94</c:v>
                </c:pt>
                <c:pt idx="163">
                  <c:v>-53919.519999999997</c:v>
                </c:pt>
                <c:pt idx="164">
                  <c:v>-53919.48</c:v>
                </c:pt>
                <c:pt idx="165">
                  <c:v>-53916.86</c:v>
                </c:pt>
                <c:pt idx="166">
                  <c:v>-53917.04</c:v>
                </c:pt>
                <c:pt idx="167">
                  <c:v>-53915.08</c:v>
                </c:pt>
                <c:pt idx="168">
                  <c:v>-53915.49</c:v>
                </c:pt>
                <c:pt idx="169">
                  <c:v>-53919.62</c:v>
                </c:pt>
                <c:pt idx="170">
                  <c:v>-53920.23</c:v>
                </c:pt>
                <c:pt idx="171">
                  <c:v>-53920.44</c:v>
                </c:pt>
                <c:pt idx="172">
                  <c:v>-53935.74</c:v>
                </c:pt>
                <c:pt idx="173">
                  <c:v>-53922.12</c:v>
                </c:pt>
                <c:pt idx="174">
                  <c:v>-53922</c:v>
                </c:pt>
                <c:pt idx="175">
                  <c:v>-53916.19</c:v>
                </c:pt>
                <c:pt idx="176">
                  <c:v>-53916.23</c:v>
                </c:pt>
                <c:pt idx="177">
                  <c:v>-53916.56</c:v>
                </c:pt>
                <c:pt idx="178">
                  <c:v>-53937.59</c:v>
                </c:pt>
                <c:pt idx="179">
                  <c:v>-53939.42</c:v>
                </c:pt>
                <c:pt idx="180">
                  <c:v>-53924.800000000003</c:v>
                </c:pt>
                <c:pt idx="181">
                  <c:v>-53926.8</c:v>
                </c:pt>
                <c:pt idx="182">
                  <c:v>-53928.21</c:v>
                </c:pt>
                <c:pt idx="183">
                  <c:v>-53928.19</c:v>
                </c:pt>
                <c:pt idx="184">
                  <c:v>-53926.12</c:v>
                </c:pt>
                <c:pt idx="185">
                  <c:v>-53920.54</c:v>
                </c:pt>
                <c:pt idx="186">
                  <c:v>-53940.67</c:v>
                </c:pt>
                <c:pt idx="187">
                  <c:v>-53926.94</c:v>
                </c:pt>
                <c:pt idx="188">
                  <c:v>-53925.09</c:v>
                </c:pt>
                <c:pt idx="189">
                  <c:v>-53924.06</c:v>
                </c:pt>
                <c:pt idx="190">
                  <c:v>-53922.41</c:v>
                </c:pt>
                <c:pt idx="191">
                  <c:v>-53921.3</c:v>
                </c:pt>
                <c:pt idx="192">
                  <c:v>-53927.89</c:v>
                </c:pt>
                <c:pt idx="193">
                  <c:v>-53925.65</c:v>
                </c:pt>
                <c:pt idx="194">
                  <c:v>-53923.25</c:v>
                </c:pt>
                <c:pt idx="195">
                  <c:v>-53923.14</c:v>
                </c:pt>
                <c:pt idx="196">
                  <c:v>-53918.95</c:v>
                </c:pt>
                <c:pt idx="197">
                  <c:v>-53921.81</c:v>
                </c:pt>
                <c:pt idx="198">
                  <c:v>-53927.28</c:v>
                </c:pt>
                <c:pt idx="199">
                  <c:v>-53919.73</c:v>
                </c:pt>
                <c:pt idx="200">
                  <c:v>-53924.83</c:v>
                </c:pt>
                <c:pt idx="201">
                  <c:v>-53920.21</c:v>
                </c:pt>
                <c:pt idx="202">
                  <c:v>-53927.91</c:v>
                </c:pt>
                <c:pt idx="203">
                  <c:v>-53933.54</c:v>
                </c:pt>
                <c:pt idx="204">
                  <c:v>-53920.92</c:v>
                </c:pt>
                <c:pt idx="205">
                  <c:v>-53926.27</c:v>
                </c:pt>
                <c:pt idx="206">
                  <c:v>-53921.16</c:v>
                </c:pt>
                <c:pt idx="207">
                  <c:v>-53922.720000000001</c:v>
                </c:pt>
                <c:pt idx="208">
                  <c:v>-53924.9</c:v>
                </c:pt>
                <c:pt idx="209">
                  <c:v>-53927.519999999997</c:v>
                </c:pt>
                <c:pt idx="210">
                  <c:v>-53924.99</c:v>
                </c:pt>
                <c:pt idx="211">
                  <c:v>-53924.51</c:v>
                </c:pt>
                <c:pt idx="212">
                  <c:v>-53925.440000000002</c:v>
                </c:pt>
                <c:pt idx="213">
                  <c:v>-53928.53</c:v>
                </c:pt>
                <c:pt idx="214">
                  <c:v>-53927.44</c:v>
                </c:pt>
                <c:pt idx="215">
                  <c:v>-53924.28</c:v>
                </c:pt>
                <c:pt idx="216">
                  <c:v>-53920.79</c:v>
                </c:pt>
                <c:pt idx="217">
                  <c:v>-53923.03</c:v>
                </c:pt>
                <c:pt idx="218">
                  <c:v>-53926.03</c:v>
                </c:pt>
                <c:pt idx="219">
                  <c:v>-53925.43</c:v>
                </c:pt>
                <c:pt idx="220">
                  <c:v>-53924.05</c:v>
                </c:pt>
                <c:pt idx="221">
                  <c:v>-53925.21</c:v>
                </c:pt>
                <c:pt idx="222">
                  <c:v>-53925.41</c:v>
                </c:pt>
                <c:pt idx="223">
                  <c:v>-53923.87</c:v>
                </c:pt>
                <c:pt idx="224">
                  <c:v>-53929.02</c:v>
                </c:pt>
                <c:pt idx="225">
                  <c:v>-53923.26</c:v>
                </c:pt>
                <c:pt idx="226">
                  <c:v>-53923.11</c:v>
                </c:pt>
                <c:pt idx="227">
                  <c:v>-53921.01</c:v>
                </c:pt>
                <c:pt idx="228">
                  <c:v>-53921.87</c:v>
                </c:pt>
                <c:pt idx="229">
                  <c:v>-53922.85</c:v>
                </c:pt>
                <c:pt idx="230">
                  <c:v>-53925.37</c:v>
                </c:pt>
                <c:pt idx="231">
                  <c:v>-53922.86</c:v>
                </c:pt>
                <c:pt idx="232">
                  <c:v>-53922.54</c:v>
                </c:pt>
                <c:pt idx="233">
                  <c:v>-53923.93</c:v>
                </c:pt>
                <c:pt idx="234">
                  <c:v>-53925.05</c:v>
                </c:pt>
                <c:pt idx="235">
                  <c:v>-53920.4</c:v>
                </c:pt>
                <c:pt idx="236">
                  <c:v>-53945.45</c:v>
                </c:pt>
                <c:pt idx="237">
                  <c:v>-53924.31</c:v>
                </c:pt>
                <c:pt idx="238">
                  <c:v>-53919.839999999997</c:v>
                </c:pt>
                <c:pt idx="239">
                  <c:v>-53919.12</c:v>
                </c:pt>
                <c:pt idx="240">
                  <c:v>-53923.91</c:v>
                </c:pt>
                <c:pt idx="241">
                  <c:v>-53927.03</c:v>
                </c:pt>
                <c:pt idx="242">
                  <c:v>-53923.56</c:v>
                </c:pt>
                <c:pt idx="243">
                  <c:v>-53928.12</c:v>
                </c:pt>
                <c:pt idx="244">
                  <c:v>-53927.38</c:v>
                </c:pt>
                <c:pt idx="245">
                  <c:v>-53929.919999999998</c:v>
                </c:pt>
                <c:pt idx="246">
                  <c:v>-53922.1</c:v>
                </c:pt>
                <c:pt idx="247">
                  <c:v>-53922.52</c:v>
                </c:pt>
                <c:pt idx="248">
                  <c:v>-53920.54</c:v>
                </c:pt>
                <c:pt idx="249">
                  <c:v>-53925.83</c:v>
                </c:pt>
                <c:pt idx="250">
                  <c:v>-53922.36</c:v>
                </c:pt>
                <c:pt idx="251">
                  <c:v>-53920.22</c:v>
                </c:pt>
                <c:pt idx="252">
                  <c:v>-53919.17</c:v>
                </c:pt>
                <c:pt idx="253">
                  <c:v>-53927.46</c:v>
                </c:pt>
                <c:pt idx="254">
                  <c:v>-53929.36</c:v>
                </c:pt>
                <c:pt idx="255">
                  <c:v>-53922.6</c:v>
                </c:pt>
                <c:pt idx="256">
                  <c:v>-53919.39</c:v>
                </c:pt>
                <c:pt idx="257">
                  <c:v>-53918.78</c:v>
                </c:pt>
                <c:pt idx="258">
                  <c:v>-53922.65</c:v>
                </c:pt>
                <c:pt idx="259">
                  <c:v>-53920.06</c:v>
                </c:pt>
                <c:pt idx="260">
                  <c:v>-53920.44</c:v>
                </c:pt>
                <c:pt idx="261">
                  <c:v>-53926.77</c:v>
                </c:pt>
                <c:pt idx="262">
                  <c:v>-53921.54</c:v>
                </c:pt>
                <c:pt idx="263">
                  <c:v>-53923.1</c:v>
                </c:pt>
                <c:pt idx="264">
                  <c:v>-53924.27</c:v>
                </c:pt>
                <c:pt idx="265">
                  <c:v>-53954.96</c:v>
                </c:pt>
                <c:pt idx="266">
                  <c:v>-53929.35</c:v>
                </c:pt>
                <c:pt idx="267">
                  <c:v>-53923.42</c:v>
                </c:pt>
                <c:pt idx="268">
                  <c:v>-53926.46</c:v>
                </c:pt>
                <c:pt idx="269">
                  <c:v>-53916.33</c:v>
                </c:pt>
                <c:pt idx="270">
                  <c:v>-53914.1</c:v>
                </c:pt>
                <c:pt idx="271">
                  <c:v>-53927.24</c:v>
                </c:pt>
                <c:pt idx="272">
                  <c:v>-53925.38</c:v>
                </c:pt>
                <c:pt idx="273">
                  <c:v>-53914.83</c:v>
                </c:pt>
                <c:pt idx="274">
                  <c:v>-53914.16</c:v>
                </c:pt>
                <c:pt idx="275">
                  <c:v>-53925.39</c:v>
                </c:pt>
                <c:pt idx="276">
                  <c:v>-53923.58</c:v>
                </c:pt>
                <c:pt idx="277">
                  <c:v>-53914.9</c:v>
                </c:pt>
                <c:pt idx="278">
                  <c:v>-53917.97</c:v>
                </c:pt>
                <c:pt idx="279">
                  <c:v>-53919.48</c:v>
                </c:pt>
                <c:pt idx="280">
                  <c:v>-53923.65</c:v>
                </c:pt>
                <c:pt idx="281">
                  <c:v>-53915.7</c:v>
                </c:pt>
                <c:pt idx="282">
                  <c:v>-53915.03</c:v>
                </c:pt>
                <c:pt idx="283">
                  <c:v>-53912.56</c:v>
                </c:pt>
                <c:pt idx="284">
                  <c:v>-53913.32</c:v>
                </c:pt>
                <c:pt idx="285">
                  <c:v>-53911.21</c:v>
                </c:pt>
                <c:pt idx="286">
                  <c:v>-53910.239999999998</c:v>
                </c:pt>
                <c:pt idx="287">
                  <c:v>-53913.11</c:v>
                </c:pt>
                <c:pt idx="288">
                  <c:v>-53913.3</c:v>
                </c:pt>
                <c:pt idx="289">
                  <c:v>-53928.87</c:v>
                </c:pt>
                <c:pt idx="290">
                  <c:v>-53928.03</c:v>
                </c:pt>
                <c:pt idx="291">
                  <c:v>-53915.79</c:v>
                </c:pt>
                <c:pt idx="292">
                  <c:v>-53914.57</c:v>
                </c:pt>
                <c:pt idx="293">
                  <c:v>-53925.99</c:v>
                </c:pt>
                <c:pt idx="294">
                  <c:v>-53926.02</c:v>
                </c:pt>
                <c:pt idx="295">
                  <c:v>-53925.919999999998</c:v>
                </c:pt>
                <c:pt idx="296">
                  <c:v>-53926.86</c:v>
                </c:pt>
                <c:pt idx="297">
                  <c:v>-53918.37</c:v>
                </c:pt>
                <c:pt idx="298">
                  <c:v>-53921.63</c:v>
                </c:pt>
                <c:pt idx="299">
                  <c:v>-53928.5</c:v>
                </c:pt>
                <c:pt idx="300">
                  <c:v>-53921.81</c:v>
                </c:pt>
                <c:pt idx="301">
                  <c:v>-53925.03</c:v>
                </c:pt>
                <c:pt idx="302">
                  <c:v>-53928.82</c:v>
                </c:pt>
                <c:pt idx="303">
                  <c:v>-53926.69</c:v>
                </c:pt>
                <c:pt idx="304">
                  <c:v>-53926.29</c:v>
                </c:pt>
                <c:pt idx="305">
                  <c:v>-53931.99</c:v>
                </c:pt>
                <c:pt idx="306">
                  <c:v>-53926.080000000002</c:v>
                </c:pt>
                <c:pt idx="307">
                  <c:v>-53925.74</c:v>
                </c:pt>
                <c:pt idx="308">
                  <c:v>-53937.21</c:v>
                </c:pt>
                <c:pt idx="309">
                  <c:v>-53927.78</c:v>
                </c:pt>
                <c:pt idx="310">
                  <c:v>-53929.71</c:v>
                </c:pt>
                <c:pt idx="311">
                  <c:v>-53928.31</c:v>
                </c:pt>
                <c:pt idx="312">
                  <c:v>-53928.69</c:v>
                </c:pt>
                <c:pt idx="313">
                  <c:v>-53924.85</c:v>
                </c:pt>
                <c:pt idx="314">
                  <c:v>-53923.65</c:v>
                </c:pt>
                <c:pt idx="315">
                  <c:v>-53953.04</c:v>
                </c:pt>
                <c:pt idx="316">
                  <c:v>-53923.3</c:v>
                </c:pt>
                <c:pt idx="317">
                  <c:v>-53922.74</c:v>
                </c:pt>
                <c:pt idx="318">
                  <c:v>-53919.56</c:v>
                </c:pt>
                <c:pt idx="319">
                  <c:v>-53915.05</c:v>
                </c:pt>
                <c:pt idx="320">
                  <c:v>-53915.69</c:v>
                </c:pt>
                <c:pt idx="321">
                  <c:v>-53916.29</c:v>
                </c:pt>
                <c:pt idx="322">
                  <c:v>-53921.57</c:v>
                </c:pt>
                <c:pt idx="323">
                  <c:v>-53918.3</c:v>
                </c:pt>
                <c:pt idx="324">
                  <c:v>-53925.27</c:v>
                </c:pt>
                <c:pt idx="325">
                  <c:v>-53923.41</c:v>
                </c:pt>
                <c:pt idx="326">
                  <c:v>-53931.35</c:v>
                </c:pt>
                <c:pt idx="327">
                  <c:v>-53928.42</c:v>
                </c:pt>
                <c:pt idx="328">
                  <c:v>-53919.14</c:v>
                </c:pt>
                <c:pt idx="329">
                  <c:v>-53931.75</c:v>
                </c:pt>
                <c:pt idx="330">
                  <c:v>-53918.82</c:v>
                </c:pt>
                <c:pt idx="331">
                  <c:v>-53918.79</c:v>
                </c:pt>
                <c:pt idx="332">
                  <c:v>-53920.76</c:v>
                </c:pt>
                <c:pt idx="333">
                  <c:v>-53930.15</c:v>
                </c:pt>
                <c:pt idx="334">
                  <c:v>-53929.89</c:v>
                </c:pt>
                <c:pt idx="335">
                  <c:v>-53922.32</c:v>
                </c:pt>
                <c:pt idx="336">
                  <c:v>-53929.51</c:v>
                </c:pt>
                <c:pt idx="337">
                  <c:v>-53924.39</c:v>
                </c:pt>
                <c:pt idx="338">
                  <c:v>-53925.46</c:v>
                </c:pt>
                <c:pt idx="339">
                  <c:v>-53921.58</c:v>
                </c:pt>
                <c:pt idx="340">
                  <c:v>-53919.55</c:v>
                </c:pt>
                <c:pt idx="341">
                  <c:v>-53923.57</c:v>
                </c:pt>
                <c:pt idx="342">
                  <c:v>-53924.05</c:v>
                </c:pt>
                <c:pt idx="343">
                  <c:v>-53919.95</c:v>
                </c:pt>
                <c:pt idx="344">
                  <c:v>-53919.09</c:v>
                </c:pt>
                <c:pt idx="345">
                  <c:v>-53922.89</c:v>
                </c:pt>
                <c:pt idx="346">
                  <c:v>-53935.16</c:v>
                </c:pt>
                <c:pt idx="347">
                  <c:v>-53919.21</c:v>
                </c:pt>
                <c:pt idx="348">
                  <c:v>-53921.06</c:v>
                </c:pt>
                <c:pt idx="349">
                  <c:v>-53919.86</c:v>
                </c:pt>
                <c:pt idx="350">
                  <c:v>-53946.84</c:v>
                </c:pt>
                <c:pt idx="351">
                  <c:v>-53915.89</c:v>
                </c:pt>
                <c:pt idx="352">
                  <c:v>-53916.34</c:v>
                </c:pt>
                <c:pt idx="353">
                  <c:v>-53942.27</c:v>
                </c:pt>
                <c:pt idx="354">
                  <c:v>-53913.33</c:v>
                </c:pt>
                <c:pt idx="355">
                  <c:v>-53913.13</c:v>
                </c:pt>
                <c:pt idx="356">
                  <c:v>-53915.22</c:v>
                </c:pt>
                <c:pt idx="357">
                  <c:v>-53914.71</c:v>
                </c:pt>
                <c:pt idx="358">
                  <c:v>-53915.32</c:v>
                </c:pt>
                <c:pt idx="359">
                  <c:v>-53930.81</c:v>
                </c:pt>
                <c:pt idx="360">
                  <c:v>-53913.5</c:v>
                </c:pt>
                <c:pt idx="361">
                  <c:v>-53949.72</c:v>
                </c:pt>
                <c:pt idx="362">
                  <c:v>-53911.64</c:v>
                </c:pt>
                <c:pt idx="363">
                  <c:v>-53912.09</c:v>
                </c:pt>
                <c:pt idx="364">
                  <c:v>-53915.519999999997</c:v>
                </c:pt>
                <c:pt idx="365">
                  <c:v>-53914.22</c:v>
                </c:pt>
                <c:pt idx="366">
                  <c:v>-53913.65</c:v>
                </c:pt>
                <c:pt idx="367">
                  <c:v>-53916.01</c:v>
                </c:pt>
                <c:pt idx="368">
                  <c:v>-53920.17</c:v>
                </c:pt>
                <c:pt idx="369">
                  <c:v>-53924.19</c:v>
                </c:pt>
                <c:pt idx="370">
                  <c:v>-53925.16</c:v>
                </c:pt>
                <c:pt idx="371">
                  <c:v>-53919.43</c:v>
                </c:pt>
                <c:pt idx="372">
                  <c:v>-53926.84</c:v>
                </c:pt>
                <c:pt idx="373">
                  <c:v>-53917.65</c:v>
                </c:pt>
                <c:pt idx="374">
                  <c:v>-53917.78</c:v>
                </c:pt>
                <c:pt idx="375">
                  <c:v>-53918.66</c:v>
                </c:pt>
                <c:pt idx="376">
                  <c:v>-53918.64</c:v>
                </c:pt>
                <c:pt idx="377">
                  <c:v>-53925.59</c:v>
                </c:pt>
                <c:pt idx="378">
                  <c:v>-53918.400000000001</c:v>
                </c:pt>
                <c:pt idx="379">
                  <c:v>-53914.43</c:v>
                </c:pt>
                <c:pt idx="380">
                  <c:v>-53914.82</c:v>
                </c:pt>
                <c:pt idx="381">
                  <c:v>-53916.85</c:v>
                </c:pt>
                <c:pt idx="382">
                  <c:v>-53918.66</c:v>
                </c:pt>
                <c:pt idx="383">
                  <c:v>-53921.11</c:v>
                </c:pt>
                <c:pt idx="384">
                  <c:v>-53916.73</c:v>
                </c:pt>
                <c:pt idx="385">
                  <c:v>-53916.99</c:v>
                </c:pt>
                <c:pt idx="386">
                  <c:v>-53916.63</c:v>
                </c:pt>
                <c:pt idx="387">
                  <c:v>-53923.73</c:v>
                </c:pt>
                <c:pt idx="388">
                  <c:v>-53924.41</c:v>
                </c:pt>
                <c:pt idx="389">
                  <c:v>-53921.24</c:v>
                </c:pt>
                <c:pt idx="390">
                  <c:v>-53917.22</c:v>
                </c:pt>
                <c:pt idx="391">
                  <c:v>-53917.81</c:v>
                </c:pt>
                <c:pt idx="392">
                  <c:v>-53921.51</c:v>
                </c:pt>
                <c:pt idx="393">
                  <c:v>-53921.61</c:v>
                </c:pt>
                <c:pt idx="394">
                  <c:v>-53917.66</c:v>
                </c:pt>
                <c:pt idx="395">
                  <c:v>-53918.77</c:v>
                </c:pt>
                <c:pt idx="396">
                  <c:v>-53917.36</c:v>
                </c:pt>
                <c:pt idx="397">
                  <c:v>-53916.29</c:v>
                </c:pt>
                <c:pt idx="398">
                  <c:v>-53916.84</c:v>
                </c:pt>
                <c:pt idx="399">
                  <c:v>-53918.84</c:v>
                </c:pt>
                <c:pt idx="400">
                  <c:v>-53918.36</c:v>
                </c:pt>
                <c:pt idx="401">
                  <c:v>-53918.76</c:v>
                </c:pt>
                <c:pt idx="402">
                  <c:v>-53920.11</c:v>
                </c:pt>
                <c:pt idx="403">
                  <c:v>-53921.19</c:v>
                </c:pt>
                <c:pt idx="404">
                  <c:v>-53919.77</c:v>
                </c:pt>
                <c:pt idx="405">
                  <c:v>-53920.41</c:v>
                </c:pt>
                <c:pt idx="406">
                  <c:v>-53918.95</c:v>
                </c:pt>
                <c:pt idx="407">
                  <c:v>-53918.79</c:v>
                </c:pt>
                <c:pt idx="408">
                  <c:v>-53930.21</c:v>
                </c:pt>
                <c:pt idx="409">
                  <c:v>-53929.98</c:v>
                </c:pt>
                <c:pt idx="410">
                  <c:v>-53916.15</c:v>
                </c:pt>
                <c:pt idx="411">
                  <c:v>-53918.45</c:v>
                </c:pt>
                <c:pt idx="412">
                  <c:v>-53921.03</c:v>
                </c:pt>
                <c:pt idx="413">
                  <c:v>-53925.599999999999</c:v>
                </c:pt>
                <c:pt idx="414">
                  <c:v>-53915.65</c:v>
                </c:pt>
                <c:pt idx="415">
                  <c:v>-53924.75</c:v>
                </c:pt>
                <c:pt idx="416">
                  <c:v>-53925.3</c:v>
                </c:pt>
                <c:pt idx="417">
                  <c:v>-53924.24</c:v>
                </c:pt>
                <c:pt idx="418">
                  <c:v>-53916.68</c:v>
                </c:pt>
                <c:pt idx="419">
                  <c:v>-53917.2</c:v>
                </c:pt>
                <c:pt idx="420">
                  <c:v>-53916.639999999999</c:v>
                </c:pt>
                <c:pt idx="421">
                  <c:v>-53915.63</c:v>
                </c:pt>
                <c:pt idx="422">
                  <c:v>-53913.8</c:v>
                </c:pt>
                <c:pt idx="423">
                  <c:v>-53913.3</c:v>
                </c:pt>
                <c:pt idx="424">
                  <c:v>-53914.400000000001</c:v>
                </c:pt>
                <c:pt idx="425">
                  <c:v>-53915.67</c:v>
                </c:pt>
                <c:pt idx="426">
                  <c:v>-53918.7</c:v>
                </c:pt>
                <c:pt idx="427">
                  <c:v>-53918.400000000001</c:v>
                </c:pt>
                <c:pt idx="428">
                  <c:v>-53919.18</c:v>
                </c:pt>
                <c:pt idx="429">
                  <c:v>-53919.21</c:v>
                </c:pt>
                <c:pt idx="430">
                  <c:v>-53918.29</c:v>
                </c:pt>
                <c:pt idx="431">
                  <c:v>-53916.7</c:v>
                </c:pt>
                <c:pt idx="432">
                  <c:v>-53914.45</c:v>
                </c:pt>
                <c:pt idx="433">
                  <c:v>-53916.81</c:v>
                </c:pt>
                <c:pt idx="434">
                  <c:v>-53926.42</c:v>
                </c:pt>
                <c:pt idx="435">
                  <c:v>-53917.9</c:v>
                </c:pt>
                <c:pt idx="436">
                  <c:v>-53920.02</c:v>
                </c:pt>
                <c:pt idx="437">
                  <c:v>-53929.03</c:v>
                </c:pt>
                <c:pt idx="438">
                  <c:v>-53923.62</c:v>
                </c:pt>
                <c:pt idx="439">
                  <c:v>-53929.61</c:v>
                </c:pt>
                <c:pt idx="440">
                  <c:v>-53929.91</c:v>
                </c:pt>
                <c:pt idx="441">
                  <c:v>-53925.34</c:v>
                </c:pt>
                <c:pt idx="442">
                  <c:v>-53928.77</c:v>
                </c:pt>
                <c:pt idx="443">
                  <c:v>-53925.5</c:v>
                </c:pt>
                <c:pt idx="444">
                  <c:v>-53927.29</c:v>
                </c:pt>
                <c:pt idx="445">
                  <c:v>-53926.66</c:v>
                </c:pt>
                <c:pt idx="446">
                  <c:v>-53953.21</c:v>
                </c:pt>
                <c:pt idx="447">
                  <c:v>-53926.78</c:v>
                </c:pt>
                <c:pt idx="448">
                  <c:v>-53928.37</c:v>
                </c:pt>
                <c:pt idx="449">
                  <c:v>-53928.08</c:v>
                </c:pt>
                <c:pt idx="450">
                  <c:v>-53955.24</c:v>
                </c:pt>
                <c:pt idx="451">
                  <c:v>-53924.84</c:v>
                </c:pt>
                <c:pt idx="452">
                  <c:v>-53930.15</c:v>
                </c:pt>
                <c:pt idx="453">
                  <c:v>-53924.959999999999</c:v>
                </c:pt>
                <c:pt idx="454">
                  <c:v>-53922.58</c:v>
                </c:pt>
                <c:pt idx="455">
                  <c:v>-53952.59</c:v>
                </c:pt>
                <c:pt idx="456">
                  <c:v>-53920.37</c:v>
                </c:pt>
                <c:pt idx="457">
                  <c:v>-53926.75</c:v>
                </c:pt>
                <c:pt idx="458">
                  <c:v>-53931.6</c:v>
                </c:pt>
                <c:pt idx="459">
                  <c:v>-53930.43</c:v>
                </c:pt>
                <c:pt idx="460">
                  <c:v>-53930.1</c:v>
                </c:pt>
                <c:pt idx="461">
                  <c:v>-53928.480000000003</c:v>
                </c:pt>
                <c:pt idx="462">
                  <c:v>-53927.89</c:v>
                </c:pt>
                <c:pt idx="463">
                  <c:v>-53928.4</c:v>
                </c:pt>
                <c:pt idx="464">
                  <c:v>-53925.35</c:v>
                </c:pt>
                <c:pt idx="465">
                  <c:v>-53924.58</c:v>
                </c:pt>
                <c:pt idx="466">
                  <c:v>-53923.360000000001</c:v>
                </c:pt>
                <c:pt idx="467">
                  <c:v>-53920.480000000003</c:v>
                </c:pt>
                <c:pt idx="468">
                  <c:v>-53920.03</c:v>
                </c:pt>
                <c:pt idx="469">
                  <c:v>-53919.39</c:v>
                </c:pt>
                <c:pt idx="470">
                  <c:v>-53919.64</c:v>
                </c:pt>
                <c:pt idx="471">
                  <c:v>-53917.760000000002</c:v>
                </c:pt>
                <c:pt idx="472">
                  <c:v>-53915.27</c:v>
                </c:pt>
                <c:pt idx="473">
                  <c:v>-53918.07</c:v>
                </c:pt>
                <c:pt idx="474">
                  <c:v>-53932.160000000003</c:v>
                </c:pt>
                <c:pt idx="475">
                  <c:v>-53919.69</c:v>
                </c:pt>
                <c:pt idx="476">
                  <c:v>-53917.31</c:v>
                </c:pt>
                <c:pt idx="477">
                  <c:v>-53916.74</c:v>
                </c:pt>
                <c:pt idx="478">
                  <c:v>-53921.72</c:v>
                </c:pt>
                <c:pt idx="479">
                  <c:v>-53920.19</c:v>
                </c:pt>
                <c:pt idx="480">
                  <c:v>-53923.08</c:v>
                </c:pt>
                <c:pt idx="481">
                  <c:v>-53925.66</c:v>
                </c:pt>
                <c:pt idx="482">
                  <c:v>-53924.02</c:v>
                </c:pt>
                <c:pt idx="483">
                  <c:v>-53924.25</c:v>
                </c:pt>
                <c:pt idx="484">
                  <c:v>-53930.09</c:v>
                </c:pt>
                <c:pt idx="485">
                  <c:v>-53926.78</c:v>
                </c:pt>
                <c:pt idx="486">
                  <c:v>-53924.29</c:v>
                </c:pt>
                <c:pt idx="487">
                  <c:v>-53923.08</c:v>
                </c:pt>
                <c:pt idx="488">
                  <c:v>-53923.47</c:v>
                </c:pt>
                <c:pt idx="489">
                  <c:v>-53925.4</c:v>
                </c:pt>
                <c:pt idx="490">
                  <c:v>-53929.42</c:v>
                </c:pt>
                <c:pt idx="491">
                  <c:v>-53938.65</c:v>
                </c:pt>
                <c:pt idx="492">
                  <c:v>-53935.95</c:v>
                </c:pt>
                <c:pt idx="493">
                  <c:v>-53939.66</c:v>
                </c:pt>
                <c:pt idx="494">
                  <c:v>-53926.9</c:v>
                </c:pt>
                <c:pt idx="495">
                  <c:v>-53928.62</c:v>
                </c:pt>
                <c:pt idx="496">
                  <c:v>-53928.36</c:v>
                </c:pt>
                <c:pt idx="497">
                  <c:v>-53923.07</c:v>
                </c:pt>
                <c:pt idx="498">
                  <c:v>-53923.55</c:v>
                </c:pt>
                <c:pt idx="499">
                  <c:v>-53931.49</c:v>
                </c:pt>
                <c:pt idx="500">
                  <c:v>-53924.92</c:v>
                </c:pt>
              </c:numCache>
            </c:numRef>
          </c:yVal>
          <c:smooth val="0"/>
          <c:extLst>
            <c:ext xmlns:c16="http://schemas.microsoft.com/office/drawing/2014/chart" uri="{C3380CC4-5D6E-409C-BE32-E72D297353CC}">
              <c16:uniqueId val="{00000000-EC21-5349-AC59-A5BB5D535C89}"/>
            </c:ext>
          </c:extLst>
        </c:ser>
        <c:dLbls>
          <c:showLegendKey val="0"/>
          <c:showVal val="0"/>
          <c:showCatName val="0"/>
          <c:showSerName val="0"/>
          <c:showPercent val="0"/>
          <c:showBubbleSize val="0"/>
        </c:dLbls>
        <c:axId val="612298816"/>
        <c:axId val="612300448"/>
      </c:scatterChart>
      <c:valAx>
        <c:axId val="612298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300448"/>
        <c:crosses val="autoZero"/>
        <c:crossBetween val="midCat"/>
      </c:valAx>
      <c:valAx>
        <c:axId val="612300448"/>
        <c:scaling>
          <c:orientation val="minMax"/>
          <c:max val="-50000"/>
        </c:scaling>
        <c:delete val="0"/>
        <c:axPos val="l"/>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298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analysisP.run1!$B$1</c:f>
              <c:strCache>
                <c:ptCount val="1"/>
                <c:pt idx="0">
                  <c:v>LnL</c:v>
                </c:pt>
              </c:strCache>
            </c:strRef>
          </c:tx>
          <c:spPr>
            <a:ln w="19050" cap="rnd">
              <a:noFill/>
              <a:round/>
            </a:ln>
            <a:effectLst/>
          </c:spPr>
          <c:marker>
            <c:symbol val="circle"/>
            <c:size val="5"/>
            <c:spPr>
              <a:solidFill>
                <a:schemeClr val="accent1"/>
              </a:solidFill>
              <a:ln w="9525">
                <a:solidFill>
                  <a:schemeClr val="accent1"/>
                </a:solidFill>
              </a:ln>
              <a:effectLst/>
            </c:spPr>
          </c:marker>
          <c:xVal>
            <c:numRef>
              <c:f>analysisP.run1!$A$2:$A$503</c:f>
              <c:numCache>
                <c:formatCode>General</c:formatCode>
                <c:ptCount val="502"/>
                <c:pt idx="0">
                  <c:v>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pt idx="37">
                  <c:v>1850</c:v>
                </c:pt>
                <c:pt idx="38">
                  <c:v>1900</c:v>
                </c:pt>
                <c:pt idx="39">
                  <c:v>1950</c:v>
                </c:pt>
                <c:pt idx="40">
                  <c:v>2000</c:v>
                </c:pt>
                <c:pt idx="41">
                  <c:v>2050</c:v>
                </c:pt>
                <c:pt idx="42">
                  <c:v>2100</c:v>
                </c:pt>
                <c:pt idx="43">
                  <c:v>2150</c:v>
                </c:pt>
                <c:pt idx="44">
                  <c:v>2200</c:v>
                </c:pt>
                <c:pt idx="45">
                  <c:v>2250</c:v>
                </c:pt>
                <c:pt idx="46">
                  <c:v>2300</c:v>
                </c:pt>
                <c:pt idx="47">
                  <c:v>2350</c:v>
                </c:pt>
                <c:pt idx="48">
                  <c:v>2400</c:v>
                </c:pt>
                <c:pt idx="49">
                  <c:v>2450</c:v>
                </c:pt>
                <c:pt idx="50">
                  <c:v>2500</c:v>
                </c:pt>
                <c:pt idx="51">
                  <c:v>2550</c:v>
                </c:pt>
                <c:pt idx="52">
                  <c:v>2600</c:v>
                </c:pt>
                <c:pt idx="53">
                  <c:v>2650</c:v>
                </c:pt>
                <c:pt idx="54">
                  <c:v>2700</c:v>
                </c:pt>
                <c:pt idx="55">
                  <c:v>2750</c:v>
                </c:pt>
                <c:pt idx="56">
                  <c:v>2800</c:v>
                </c:pt>
                <c:pt idx="57">
                  <c:v>2850</c:v>
                </c:pt>
                <c:pt idx="58">
                  <c:v>2900</c:v>
                </c:pt>
                <c:pt idx="59">
                  <c:v>2950</c:v>
                </c:pt>
                <c:pt idx="60">
                  <c:v>3000</c:v>
                </c:pt>
                <c:pt idx="61">
                  <c:v>3050</c:v>
                </c:pt>
                <c:pt idx="62">
                  <c:v>3100</c:v>
                </c:pt>
                <c:pt idx="63">
                  <c:v>3150</c:v>
                </c:pt>
                <c:pt idx="64">
                  <c:v>3200</c:v>
                </c:pt>
                <c:pt idx="65">
                  <c:v>3250</c:v>
                </c:pt>
                <c:pt idx="66">
                  <c:v>3300</c:v>
                </c:pt>
                <c:pt idx="67">
                  <c:v>3350</c:v>
                </c:pt>
                <c:pt idx="68">
                  <c:v>3400</c:v>
                </c:pt>
                <c:pt idx="69">
                  <c:v>3450</c:v>
                </c:pt>
                <c:pt idx="70">
                  <c:v>3500</c:v>
                </c:pt>
                <c:pt idx="71">
                  <c:v>3550</c:v>
                </c:pt>
                <c:pt idx="72">
                  <c:v>3600</c:v>
                </c:pt>
                <c:pt idx="73">
                  <c:v>3650</c:v>
                </c:pt>
                <c:pt idx="74">
                  <c:v>3700</c:v>
                </c:pt>
                <c:pt idx="75">
                  <c:v>3750</c:v>
                </c:pt>
                <c:pt idx="76">
                  <c:v>3800</c:v>
                </c:pt>
                <c:pt idx="77">
                  <c:v>3850</c:v>
                </c:pt>
                <c:pt idx="78">
                  <c:v>3900</c:v>
                </c:pt>
                <c:pt idx="79">
                  <c:v>3950</c:v>
                </c:pt>
                <c:pt idx="80">
                  <c:v>4000</c:v>
                </c:pt>
                <c:pt idx="81">
                  <c:v>4050</c:v>
                </c:pt>
                <c:pt idx="82">
                  <c:v>4100</c:v>
                </c:pt>
                <c:pt idx="83">
                  <c:v>4150</c:v>
                </c:pt>
                <c:pt idx="84">
                  <c:v>4200</c:v>
                </c:pt>
                <c:pt idx="85">
                  <c:v>4250</c:v>
                </c:pt>
                <c:pt idx="86">
                  <c:v>4300</c:v>
                </c:pt>
                <c:pt idx="87">
                  <c:v>4350</c:v>
                </c:pt>
                <c:pt idx="88">
                  <c:v>4400</c:v>
                </c:pt>
                <c:pt idx="89">
                  <c:v>4450</c:v>
                </c:pt>
                <c:pt idx="90">
                  <c:v>4500</c:v>
                </c:pt>
                <c:pt idx="91">
                  <c:v>4550</c:v>
                </c:pt>
                <c:pt idx="92">
                  <c:v>4600</c:v>
                </c:pt>
                <c:pt idx="93">
                  <c:v>4650</c:v>
                </c:pt>
                <c:pt idx="94">
                  <c:v>4700</c:v>
                </c:pt>
                <c:pt idx="95">
                  <c:v>4750</c:v>
                </c:pt>
                <c:pt idx="96">
                  <c:v>4800</c:v>
                </c:pt>
                <c:pt idx="97">
                  <c:v>4850</c:v>
                </c:pt>
                <c:pt idx="98">
                  <c:v>4900</c:v>
                </c:pt>
                <c:pt idx="99">
                  <c:v>4950</c:v>
                </c:pt>
                <c:pt idx="100">
                  <c:v>5000</c:v>
                </c:pt>
                <c:pt idx="101">
                  <c:v>5050</c:v>
                </c:pt>
                <c:pt idx="102">
                  <c:v>5100</c:v>
                </c:pt>
                <c:pt idx="103">
                  <c:v>5150</c:v>
                </c:pt>
                <c:pt idx="104">
                  <c:v>5200</c:v>
                </c:pt>
                <c:pt idx="105">
                  <c:v>5250</c:v>
                </c:pt>
                <c:pt idx="106">
                  <c:v>5300</c:v>
                </c:pt>
                <c:pt idx="107">
                  <c:v>5350</c:v>
                </c:pt>
                <c:pt idx="108">
                  <c:v>5400</c:v>
                </c:pt>
                <c:pt idx="109">
                  <c:v>5450</c:v>
                </c:pt>
                <c:pt idx="110">
                  <c:v>5500</c:v>
                </c:pt>
                <c:pt idx="111">
                  <c:v>5550</c:v>
                </c:pt>
                <c:pt idx="112">
                  <c:v>5600</c:v>
                </c:pt>
                <c:pt idx="113">
                  <c:v>5650</c:v>
                </c:pt>
                <c:pt idx="114">
                  <c:v>5700</c:v>
                </c:pt>
                <c:pt idx="115">
                  <c:v>5750</c:v>
                </c:pt>
                <c:pt idx="116">
                  <c:v>5800</c:v>
                </c:pt>
                <c:pt idx="117">
                  <c:v>5850</c:v>
                </c:pt>
                <c:pt idx="118">
                  <c:v>5900</c:v>
                </c:pt>
                <c:pt idx="119">
                  <c:v>5950</c:v>
                </c:pt>
                <c:pt idx="120">
                  <c:v>6000</c:v>
                </c:pt>
                <c:pt idx="121">
                  <c:v>6050</c:v>
                </c:pt>
                <c:pt idx="122">
                  <c:v>6100</c:v>
                </c:pt>
                <c:pt idx="123">
                  <c:v>6150</c:v>
                </c:pt>
                <c:pt idx="124">
                  <c:v>6200</c:v>
                </c:pt>
                <c:pt idx="125">
                  <c:v>6250</c:v>
                </c:pt>
                <c:pt idx="126">
                  <c:v>6300</c:v>
                </c:pt>
                <c:pt idx="127">
                  <c:v>6350</c:v>
                </c:pt>
                <c:pt idx="128">
                  <c:v>6400</c:v>
                </c:pt>
                <c:pt idx="129">
                  <c:v>6450</c:v>
                </c:pt>
                <c:pt idx="130">
                  <c:v>6500</c:v>
                </c:pt>
                <c:pt idx="131">
                  <c:v>6550</c:v>
                </c:pt>
                <c:pt idx="132">
                  <c:v>6600</c:v>
                </c:pt>
                <c:pt idx="133">
                  <c:v>6650</c:v>
                </c:pt>
                <c:pt idx="134">
                  <c:v>6700</c:v>
                </c:pt>
                <c:pt idx="135">
                  <c:v>6750</c:v>
                </c:pt>
                <c:pt idx="136">
                  <c:v>6800</c:v>
                </c:pt>
                <c:pt idx="137">
                  <c:v>6850</c:v>
                </c:pt>
                <c:pt idx="138">
                  <c:v>6900</c:v>
                </c:pt>
                <c:pt idx="139">
                  <c:v>6950</c:v>
                </c:pt>
                <c:pt idx="140">
                  <c:v>7000</c:v>
                </c:pt>
                <c:pt idx="141">
                  <c:v>7050</c:v>
                </c:pt>
                <c:pt idx="142">
                  <c:v>7100</c:v>
                </c:pt>
                <c:pt idx="143">
                  <c:v>7150</c:v>
                </c:pt>
                <c:pt idx="144">
                  <c:v>7200</c:v>
                </c:pt>
                <c:pt idx="145">
                  <c:v>7250</c:v>
                </c:pt>
                <c:pt idx="146">
                  <c:v>7300</c:v>
                </c:pt>
                <c:pt idx="147">
                  <c:v>7350</c:v>
                </c:pt>
                <c:pt idx="148">
                  <c:v>7400</c:v>
                </c:pt>
                <c:pt idx="149">
                  <c:v>7450</c:v>
                </c:pt>
                <c:pt idx="150">
                  <c:v>7500</c:v>
                </c:pt>
                <c:pt idx="151">
                  <c:v>7550</c:v>
                </c:pt>
                <c:pt idx="152">
                  <c:v>7600</c:v>
                </c:pt>
                <c:pt idx="153">
                  <c:v>7650</c:v>
                </c:pt>
                <c:pt idx="154">
                  <c:v>7700</c:v>
                </c:pt>
                <c:pt idx="155">
                  <c:v>7750</c:v>
                </c:pt>
                <c:pt idx="156">
                  <c:v>7800</c:v>
                </c:pt>
                <c:pt idx="157">
                  <c:v>7850</c:v>
                </c:pt>
                <c:pt idx="158">
                  <c:v>7900</c:v>
                </c:pt>
                <c:pt idx="159">
                  <c:v>7950</c:v>
                </c:pt>
                <c:pt idx="160">
                  <c:v>8000</c:v>
                </c:pt>
                <c:pt idx="161">
                  <c:v>8050</c:v>
                </c:pt>
                <c:pt idx="162">
                  <c:v>8100</c:v>
                </c:pt>
                <c:pt idx="163">
                  <c:v>8150</c:v>
                </c:pt>
                <c:pt idx="164">
                  <c:v>8200</c:v>
                </c:pt>
                <c:pt idx="165">
                  <c:v>8250</c:v>
                </c:pt>
                <c:pt idx="166">
                  <c:v>8300</c:v>
                </c:pt>
                <c:pt idx="167">
                  <c:v>8350</c:v>
                </c:pt>
                <c:pt idx="168">
                  <c:v>8400</c:v>
                </c:pt>
                <c:pt idx="169">
                  <c:v>8450</c:v>
                </c:pt>
                <c:pt idx="170">
                  <c:v>8500</c:v>
                </c:pt>
                <c:pt idx="171">
                  <c:v>8550</c:v>
                </c:pt>
                <c:pt idx="172">
                  <c:v>8600</c:v>
                </c:pt>
                <c:pt idx="173">
                  <c:v>8650</c:v>
                </c:pt>
                <c:pt idx="174">
                  <c:v>8700</c:v>
                </c:pt>
                <c:pt idx="175">
                  <c:v>8750</c:v>
                </c:pt>
                <c:pt idx="176">
                  <c:v>8800</c:v>
                </c:pt>
                <c:pt idx="177">
                  <c:v>8850</c:v>
                </c:pt>
                <c:pt idx="178">
                  <c:v>8900</c:v>
                </c:pt>
                <c:pt idx="179">
                  <c:v>8950</c:v>
                </c:pt>
                <c:pt idx="180">
                  <c:v>9000</c:v>
                </c:pt>
                <c:pt idx="181">
                  <c:v>9050</c:v>
                </c:pt>
                <c:pt idx="182">
                  <c:v>9100</c:v>
                </c:pt>
                <c:pt idx="183">
                  <c:v>9150</c:v>
                </c:pt>
                <c:pt idx="184">
                  <c:v>9200</c:v>
                </c:pt>
                <c:pt idx="185">
                  <c:v>9250</c:v>
                </c:pt>
                <c:pt idx="186">
                  <c:v>9300</c:v>
                </c:pt>
                <c:pt idx="187">
                  <c:v>9350</c:v>
                </c:pt>
                <c:pt idx="188">
                  <c:v>9400</c:v>
                </c:pt>
                <c:pt idx="189">
                  <c:v>9450</c:v>
                </c:pt>
                <c:pt idx="190">
                  <c:v>9500</c:v>
                </c:pt>
                <c:pt idx="191">
                  <c:v>9550</c:v>
                </c:pt>
                <c:pt idx="192">
                  <c:v>9600</c:v>
                </c:pt>
                <c:pt idx="193">
                  <c:v>9650</c:v>
                </c:pt>
                <c:pt idx="194">
                  <c:v>9700</c:v>
                </c:pt>
                <c:pt idx="195">
                  <c:v>9750</c:v>
                </c:pt>
                <c:pt idx="196">
                  <c:v>9800</c:v>
                </c:pt>
                <c:pt idx="197">
                  <c:v>9850</c:v>
                </c:pt>
                <c:pt idx="198">
                  <c:v>9900</c:v>
                </c:pt>
                <c:pt idx="199">
                  <c:v>9950</c:v>
                </c:pt>
                <c:pt idx="200">
                  <c:v>10000</c:v>
                </c:pt>
                <c:pt idx="201">
                  <c:v>10050</c:v>
                </c:pt>
                <c:pt idx="202">
                  <c:v>10100</c:v>
                </c:pt>
                <c:pt idx="203">
                  <c:v>10150</c:v>
                </c:pt>
                <c:pt idx="204">
                  <c:v>10200</c:v>
                </c:pt>
                <c:pt idx="205">
                  <c:v>10250</c:v>
                </c:pt>
                <c:pt idx="206">
                  <c:v>10300</c:v>
                </c:pt>
                <c:pt idx="207">
                  <c:v>10350</c:v>
                </c:pt>
                <c:pt idx="208">
                  <c:v>10400</c:v>
                </c:pt>
                <c:pt idx="209">
                  <c:v>10450</c:v>
                </c:pt>
                <c:pt idx="210">
                  <c:v>10500</c:v>
                </c:pt>
                <c:pt idx="211">
                  <c:v>10550</c:v>
                </c:pt>
                <c:pt idx="212">
                  <c:v>10600</c:v>
                </c:pt>
                <c:pt idx="213">
                  <c:v>10650</c:v>
                </c:pt>
                <c:pt idx="214">
                  <c:v>10700</c:v>
                </c:pt>
                <c:pt idx="215">
                  <c:v>10750</c:v>
                </c:pt>
                <c:pt idx="216">
                  <c:v>10800</c:v>
                </c:pt>
                <c:pt idx="217">
                  <c:v>10850</c:v>
                </c:pt>
                <c:pt idx="218">
                  <c:v>10900</c:v>
                </c:pt>
                <c:pt idx="219">
                  <c:v>10950</c:v>
                </c:pt>
                <c:pt idx="220">
                  <c:v>11000</c:v>
                </c:pt>
                <c:pt idx="221">
                  <c:v>11050</c:v>
                </c:pt>
                <c:pt idx="222">
                  <c:v>11100</c:v>
                </c:pt>
                <c:pt idx="223">
                  <c:v>11150</c:v>
                </c:pt>
                <c:pt idx="224">
                  <c:v>11200</c:v>
                </c:pt>
                <c:pt idx="225">
                  <c:v>11250</c:v>
                </c:pt>
                <c:pt idx="226">
                  <c:v>11300</c:v>
                </c:pt>
                <c:pt idx="227">
                  <c:v>11350</c:v>
                </c:pt>
                <c:pt idx="228">
                  <c:v>11400</c:v>
                </c:pt>
                <c:pt idx="229">
                  <c:v>11450</c:v>
                </c:pt>
                <c:pt idx="230">
                  <c:v>11500</c:v>
                </c:pt>
                <c:pt idx="231">
                  <c:v>11550</c:v>
                </c:pt>
                <c:pt idx="232">
                  <c:v>11600</c:v>
                </c:pt>
                <c:pt idx="233">
                  <c:v>11650</c:v>
                </c:pt>
                <c:pt idx="234">
                  <c:v>11700</c:v>
                </c:pt>
                <c:pt idx="235">
                  <c:v>11750</c:v>
                </c:pt>
                <c:pt idx="236">
                  <c:v>11800</c:v>
                </c:pt>
                <c:pt idx="237">
                  <c:v>11850</c:v>
                </c:pt>
                <c:pt idx="238">
                  <c:v>11900</c:v>
                </c:pt>
                <c:pt idx="239">
                  <c:v>11950</c:v>
                </c:pt>
                <c:pt idx="240">
                  <c:v>12000</c:v>
                </c:pt>
                <c:pt idx="241">
                  <c:v>12050</c:v>
                </c:pt>
                <c:pt idx="242">
                  <c:v>12100</c:v>
                </c:pt>
                <c:pt idx="243">
                  <c:v>12150</c:v>
                </c:pt>
                <c:pt idx="244">
                  <c:v>12200</c:v>
                </c:pt>
                <c:pt idx="245">
                  <c:v>12250</c:v>
                </c:pt>
                <c:pt idx="246">
                  <c:v>12300</c:v>
                </c:pt>
                <c:pt idx="247">
                  <c:v>12350</c:v>
                </c:pt>
                <c:pt idx="248">
                  <c:v>12400</c:v>
                </c:pt>
                <c:pt idx="249">
                  <c:v>12450</c:v>
                </c:pt>
                <c:pt idx="250">
                  <c:v>12500</c:v>
                </c:pt>
                <c:pt idx="251">
                  <c:v>12550</c:v>
                </c:pt>
                <c:pt idx="252">
                  <c:v>12600</c:v>
                </c:pt>
                <c:pt idx="253">
                  <c:v>12650</c:v>
                </c:pt>
                <c:pt idx="254">
                  <c:v>12700</c:v>
                </c:pt>
                <c:pt idx="255">
                  <c:v>12750</c:v>
                </c:pt>
                <c:pt idx="256">
                  <c:v>12800</c:v>
                </c:pt>
                <c:pt idx="257">
                  <c:v>12850</c:v>
                </c:pt>
                <c:pt idx="258">
                  <c:v>12900</c:v>
                </c:pt>
                <c:pt idx="259">
                  <c:v>12950</c:v>
                </c:pt>
                <c:pt idx="260">
                  <c:v>13000</c:v>
                </c:pt>
                <c:pt idx="261">
                  <c:v>13050</c:v>
                </c:pt>
                <c:pt idx="262">
                  <c:v>13100</c:v>
                </c:pt>
                <c:pt idx="263">
                  <c:v>13150</c:v>
                </c:pt>
                <c:pt idx="264">
                  <c:v>13200</c:v>
                </c:pt>
                <c:pt idx="265">
                  <c:v>13250</c:v>
                </c:pt>
                <c:pt idx="266">
                  <c:v>13300</c:v>
                </c:pt>
                <c:pt idx="267">
                  <c:v>13350</c:v>
                </c:pt>
                <c:pt idx="268">
                  <c:v>13400</c:v>
                </c:pt>
                <c:pt idx="269">
                  <c:v>13450</c:v>
                </c:pt>
                <c:pt idx="270">
                  <c:v>13500</c:v>
                </c:pt>
                <c:pt idx="271">
                  <c:v>13550</c:v>
                </c:pt>
                <c:pt idx="272">
                  <c:v>13600</c:v>
                </c:pt>
                <c:pt idx="273">
                  <c:v>13650</c:v>
                </c:pt>
                <c:pt idx="274">
                  <c:v>13700</c:v>
                </c:pt>
                <c:pt idx="275">
                  <c:v>13750</c:v>
                </c:pt>
                <c:pt idx="276">
                  <c:v>13800</c:v>
                </c:pt>
                <c:pt idx="277">
                  <c:v>13850</c:v>
                </c:pt>
                <c:pt idx="278">
                  <c:v>13900</c:v>
                </c:pt>
                <c:pt idx="279">
                  <c:v>13950</c:v>
                </c:pt>
                <c:pt idx="280">
                  <c:v>14000</c:v>
                </c:pt>
                <c:pt idx="281">
                  <c:v>14050</c:v>
                </c:pt>
                <c:pt idx="282">
                  <c:v>14100</c:v>
                </c:pt>
                <c:pt idx="283">
                  <c:v>14150</c:v>
                </c:pt>
                <c:pt idx="284">
                  <c:v>14200</c:v>
                </c:pt>
                <c:pt idx="285">
                  <c:v>14250</c:v>
                </c:pt>
                <c:pt idx="286">
                  <c:v>14300</c:v>
                </c:pt>
                <c:pt idx="287">
                  <c:v>14350</c:v>
                </c:pt>
                <c:pt idx="288">
                  <c:v>14400</c:v>
                </c:pt>
                <c:pt idx="289">
                  <c:v>14450</c:v>
                </c:pt>
                <c:pt idx="290">
                  <c:v>14500</c:v>
                </c:pt>
                <c:pt idx="291">
                  <c:v>14550</c:v>
                </c:pt>
                <c:pt idx="292">
                  <c:v>14600</c:v>
                </c:pt>
                <c:pt idx="293">
                  <c:v>14650</c:v>
                </c:pt>
                <c:pt idx="294">
                  <c:v>14700</c:v>
                </c:pt>
                <c:pt idx="295">
                  <c:v>14750</c:v>
                </c:pt>
                <c:pt idx="296">
                  <c:v>14800</c:v>
                </c:pt>
                <c:pt idx="297">
                  <c:v>14850</c:v>
                </c:pt>
                <c:pt idx="298">
                  <c:v>14900</c:v>
                </c:pt>
                <c:pt idx="299">
                  <c:v>14950</c:v>
                </c:pt>
                <c:pt idx="300">
                  <c:v>15000</c:v>
                </c:pt>
                <c:pt idx="301">
                  <c:v>15050</c:v>
                </c:pt>
                <c:pt idx="302">
                  <c:v>15100</c:v>
                </c:pt>
                <c:pt idx="303">
                  <c:v>15150</c:v>
                </c:pt>
                <c:pt idx="304">
                  <c:v>15200</c:v>
                </c:pt>
                <c:pt idx="305">
                  <c:v>15250</c:v>
                </c:pt>
                <c:pt idx="306">
                  <c:v>15300</c:v>
                </c:pt>
                <c:pt idx="307">
                  <c:v>15350</c:v>
                </c:pt>
                <c:pt idx="308">
                  <c:v>15400</c:v>
                </c:pt>
                <c:pt idx="309">
                  <c:v>15450</c:v>
                </c:pt>
                <c:pt idx="310">
                  <c:v>15500</c:v>
                </c:pt>
                <c:pt idx="311">
                  <c:v>15550</c:v>
                </c:pt>
                <c:pt idx="312">
                  <c:v>15600</c:v>
                </c:pt>
                <c:pt idx="313">
                  <c:v>15650</c:v>
                </c:pt>
                <c:pt idx="314">
                  <c:v>15700</c:v>
                </c:pt>
                <c:pt idx="315">
                  <c:v>15750</c:v>
                </c:pt>
                <c:pt idx="316">
                  <c:v>15800</c:v>
                </c:pt>
                <c:pt idx="317">
                  <c:v>15850</c:v>
                </c:pt>
                <c:pt idx="318">
                  <c:v>15900</c:v>
                </c:pt>
                <c:pt idx="319">
                  <c:v>15950</c:v>
                </c:pt>
                <c:pt idx="320">
                  <c:v>16000</c:v>
                </c:pt>
                <c:pt idx="321">
                  <c:v>16050</c:v>
                </c:pt>
                <c:pt idx="322">
                  <c:v>16100</c:v>
                </c:pt>
                <c:pt idx="323">
                  <c:v>16150</c:v>
                </c:pt>
                <c:pt idx="324">
                  <c:v>16200</c:v>
                </c:pt>
                <c:pt idx="325">
                  <c:v>16250</c:v>
                </c:pt>
                <c:pt idx="326">
                  <c:v>16300</c:v>
                </c:pt>
                <c:pt idx="327">
                  <c:v>16350</c:v>
                </c:pt>
                <c:pt idx="328">
                  <c:v>16400</c:v>
                </c:pt>
                <c:pt idx="329">
                  <c:v>16450</c:v>
                </c:pt>
                <c:pt idx="330">
                  <c:v>16500</c:v>
                </c:pt>
                <c:pt idx="331">
                  <c:v>16550</c:v>
                </c:pt>
                <c:pt idx="332">
                  <c:v>16600</c:v>
                </c:pt>
                <c:pt idx="333">
                  <c:v>16650</c:v>
                </c:pt>
                <c:pt idx="334">
                  <c:v>16700</c:v>
                </c:pt>
                <c:pt idx="335">
                  <c:v>16750</c:v>
                </c:pt>
                <c:pt idx="336">
                  <c:v>16800</c:v>
                </c:pt>
                <c:pt idx="337">
                  <c:v>16850</c:v>
                </c:pt>
                <c:pt idx="338">
                  <c:v>16900</c:v>
                </c:pt>
                <c:pt idx="339">
                  <c:v>16950</c:v>
                </c:pt>
                <c:pt idx="340">
                  <c:v>17000</c:v>
                </c:pt>
                <c:pt idx="341">
                  <c:v>17050</c:v>
                </c:pt>
                <c:pt idx="342">
                  <c:v>17100</c:v>
                </c:pt>
                <c:pt idx="343">
                  <c:v>17150</c:v>
                </c:pt>
                <c:pt idx="344">
                  <c:v>17200</c:v>
                </c:pt>
                <c:pt idx="345">
                  <c:v>17250</c:v>
                </c:pt>
                <c:pt idx="346">
                  <c:v>17300</c:v>
                </c:pt>
                <c:pt idx="347">
                  <c:v>17350</c:v>
                </c:pt>
                <c:pt idx="348">
                  <c:v>17400</c:v>
                </c:pt>
                <c:pt idx="349">
                  <c:v>17450</c:v>
                </c:pt>
                <c:pt idx="350">
                  <c:v>17500</c:v>
                </c:pt>
                <c:pt idx="351">
                  <c:v>17550</c:v>
                </c:pt>
                <c:pt idx="352">
                  <c:v>17600</c:v>
                </c:pt>
                <c:pt idx="353">
                  <c:v>17650</c:v>
                </c:pt>
                <c:pt idx="354">
                  <c:v>17700</c:v>
                </c:pt>
                <c:pt idx="355">
                  <c:v>17750</c:v>
                </c:pt>
                <c:pt idx="356">
                  <c:v>17800</c:v>
                </c:pt>
                <c:pt idx="357">
                  <c:v>17850</c:v>
                </c:pt>
                <c:pt idx="358">
                  <c:v>17900</c:v>
                </c:pt>
                <c:pt idx="359">
                  <c:v>17950</c:v>
                </c:pt>
                <c:pt idx="360">
                  <c:v>18000</c:v>
                </c:pt>
                <c:pt idx="361">
                  <c:v>18050</c:v>
                </c:pt>
                <c:pt idx="362">
                  <c:v>18100</c:v>
                </c:pt>
                <c:pt idx="363">
                  <c:v>18150</c:v>
                </c:pt>
                <c:pt idx="364">
                  <c:v>18200</c:v>
                </c:pt>
                <c:pt idx="365">
                  <c:v>18250</c:v>
                </c:pt>
                <c:pt idx="366">
                  <c:v>18300</c:v>
                </c:pt>
                <c:pt idx="367">
                  <c:v>18350</c:v>
                </c:pt>
                <c:pt idx="368">
                  <c:v>18400</c:v>
                </c:pt>
                <c:pt idx="369">
                  <c:v>18450</c:v>
                </c:pt>
                <c:pt idx="370">
                  <c:v>18500</c:v>
                </c:pt>
                <c:pt idx="371">
                  <c:v>18550</c:v>
                </c:pt>
                <c:pt idx="372">
                  <c:v>18600</c:v>
                </c:pt>
                <c:pt idx="373">
                  <c:v>18650</c:v>
                </c:pt>
                <c:pt idx="374">
                  <c:v>18700</c:v>
                </c:pt>
                <c:pt idx="375">
                  <c:v>18750</c:v>
                </c:pt>
                <c:pt idx="376">
                  <c:v>18800</c:v>
                </c:pt>
                <c:pt idx="377">
                  <c:v>18850</c:v>
                </c:pt>
                <c:pt idx="378">
                  <c:v>18900</c:v>
                </c:pt>
                <c:pt idx="379">
                  <c:v>18950</c:v>
                </c:pt>
                <c:pt idx="380">
                  <c:v>19000</c:v>
                </c:pt>
                <c:pt idx="381">
                  <c:v>19050</c:v>
                </c:pt>
                <c:pt idx="382">
                  <c:v>19100</c:v>
                </c:pt>
                <c:pt idx="383">
                  <c:v>19150</c:v>
                </c:pt>
                <c:pt idx="384">
                  <c:v>19200</c:v>
                </c:pt>
                <c:pt idx="385">
                  <c:v>19250</c:v>
                </c:pt>
                <c:pt idx="386">
                  <c:v>19300</c:v>
                </c:pt>
                <c:pt idx="387">
                  <c:v>19350</c:v>
                </c:pt>
                <c:pt idx="388">
                  <c:v>19400</c:v>
                </c:pt>
                <c:pt idx="389">
                  <c:v>19450</c:v>
                </c:pt>
                <c:pt idx="390">
                  <c:v>19500</c:v>
                </c:pt>
                <c:pt idx="391">
                  <c:v>19550</c:v>
                </c:pt>
                <c:pt idx="392">
                  <c:v>19600</c:v>
                </c:pt>
                <c:pt idx="393">
                  <c:v>19650</c:v>
                </c:pt>
                <c:pt idx="394">
                  <c:v>19700</c:v>
                </c:pt>
                <c:pt idx="395">
                  <c:v>19750</c:v>
                </c:pt>
                <c:pt idx="396">
                  <c:v>19800</c:v>
                </c:pt>
                <c:pt idx="397">
                  <c:v>19850</c:v>
                </c:pt>
                <c:pt idx="398">
                  <c:v>19900</c:v>
                </c:pt>
                <c:pt idx="399">
                  <c:v>19950</c:v>
                </c:pt>
                <c:pt idx="400">
                  <c:v>20000</c:v>
                </c:pt>
                <c:pt idx="401">
                  <c:v>20050</c:v>
                </c:pt>
                <c:pt idx="402">
                  <c:v>20100</c:v>
                </c:pt>
                <c:pt idx="403">
                  <c:v>20150</c:v>
                </c:pt>
                <c:pt idx="404">
                  <c:v>20200</c:v>
                </c:pt>
                <c:pt idx="405">
                  <c:v>20250</c:v>
                </c:pt>
                <c:pt idx="406">
                  <c:v>20300</c:v>
                </c:pt>
                <c:pt idx="407">
                  <c:v>20350</c:v>
                </c:pt>
                <c:pt idx="408">
                  <c:v>20400</c:v>
                </c:pt>
                <c:pt idx="409">
                  <c:v>20450</c:v>
                </c:pt>
                <c:pt idx="410">
                  <c:v>20500</c:v>
                </c:pt>
                <c:pt idx="411">
                  <c:v>20550</c:v>
                </c:pt>
                <c:pt idx="412">
                  <c:v>20600</c:v>
                </c:pt>
                <c:pt idx="413">
                  <c:v>20650</c:v>
                </c:pt>
                <c:pt idx="414">
                  <c:v>20700</c:v>
                </c:pt>
                <c:pt idx="415">
                  <c:v>20750</c:v>
                </c:pt>
                <c:pt idx="416">
                  <c:v>20800</c:v>
                </c:pt>
                <c:pt idx="417">
                  <c:v>20850</c:v>
                </c:pt>
                <c:pt idx="418">
                  <c:v>20900</c:v>
                </c:pt>
                <c:pt idx="419">
                  <c:v>20950</c:v>
                </c:pt>
                <c:pt idx="420">
                  <c:v>21000</c:v>
                </c:pt>
                <c:pt idx="421">
                  <c:v>21050</c:v>
                </c:pt>
                <c:pt idx="422">
                  <c:v>21100</c:v>
                </c:pt>
                <c:pt idx="423">
                  <c:v>21150</c:v>
                </c:pt>
                <c:pt idx="424">
                  <c:v>21200</c:v>
                </c:pt>
                <c:pt idx="425">
                  <c:v>21250</c:v>
                </c:pt>
                <c:pt idx="426">
                  <c:v>21300</c:v>
                </c:pt>
                <c:pt idx="427">
                  <c:v>21350</c:v>
                </c:pt>
                <c:pt idx="428">
                  <c:v>21400</c:v>
                </c:pt>
                <c:pt idx="429">
                  <c:v>21450</c:v>
                </c:pt>
                <c:pt idx="430">
                  <c:v>21500</c:v>
                </c:pt>
                <c:pt idx="431">
                  <c:v>21550</c:v>
                </c:pt>
                <c:pt idx="432">
                  <c:v>21600</c:v>
                </c:pt>
                <c:pt idx="433">
                  <c:v>21650</c:v>
                </c:pt>
                <c:pt idx="434">
                  <c:v>21700</c:v>
                </c:pt>
                <c:pt idx="435">
                  <c:v>21750</c:v>
                </c:pt>
                <c:pt idx="436">
                  <c:v>21800</c:v>
                </c:pt>
                <c:pt idx="437">
                  <c:v>21850</c:v>
                </c:pt>
                <c:pt idx="438">
                  <c:v>21900</c:v>
                </c:pt>
                <c:pt idx="439">
                  <c:v>21950</c:v>
                </c:pt>
                <c:pt idx="440">
                  <c:v>22000</c:v>
                </c:pt>
                <c:pt idx="441">
                  <c:v>22050</c:v>
                </c:pt>
                <c:pt idx="442">
                  <c:v>22100</c:v>
                </c:pt>
                <c:pt idx="443">
                  <c:v>22150</c:v>
                </c:pt>
                <c:pt idx="444">
                  <c:v>22200</c:v>
                </c:pt>
                <c:pt idx="445">
                  <c:v>22250</c:v>
                </c:pt>
                <c:pt idx="446">
                  <c:v>22300</c:v>
                </c:pt>
                <c:pt idx="447">
                  <c:v>22350</c:v>
                </c:pt>
                <c:pt idx="448">
                  <c:v>22400</c:v>
                </c:pt>
                <c:pt idx="449">
                  <c:v>22450</c:v>
                </c:pt>
                <c:pt idx="450">
                  <c:v>22500</c:v>
                </c:pt>
                <c:pt idx="451">
                  <c:v>22550</c:v>
                </c:pt>
                <c:pt idx="452">
                  <c:v>22600</c:v>
                </c:pt>
                <c:pt idx="453">
                  <c:v>22650</c:v>
                </c:pt>
                <c:pt idx="454">
                  <c:v>22700</c:v>
                </c:pt>
                <c:pt idx="455">
                  <c:v>22750</c:v>
                </c:pt>
                <c:pt idx="456">
                  <c:v>22800</c:v>
                </c:pt>
                <c:pt idx="457">
                  <c:v>22850</c:v>
                </c:pt>
                <c:pt idx="458">
                  <c:v>22900</c:v>
                </c:pt>
                <c:pt idx="459">
                  <c:v>22950</c:v>
                </c:pt>
                <c:pt idx="460">
                  <c:v>23000</c:v>
                </c:pt>
                <c:pt idx="461">
                  <c:v>23050</c:v>
                </c:pt>
                <c:pt idx="462">
                  <c:v>23100</c:v>
                </c:pt>
                <c:pt idx="463">
                  <c:v>23150</c:v>
                </c:pt>
                <c:pt idx="464">
                  <c:v>23200</c:v>
                </c:pt>
                <c:pt idx="465">
                  <c:v>23250</c:v>
                </c:pt>
                <c:pt idx="466">
                  <c:v>23300</c:v>
                </c:pt>
                <c:pt idx="467">
                  <c:v>23350</c:v>
                </c:pt>
                <c:pt idx="468">
                  <c:v>23400</c:v>
                </c:pt>
                <c:pt idx="469">
                  <c:v>23450</c:v>
                </c:pt>
                <c:pt idx="470">
                  <c:v>23500</c:v>
                </c:pt>
                <c:pt idx="471">
                  <c:v>23550</c:v>
                </c:pt>
                <c:pt idx="472">
                  <c:v>23600</c:v>
                </c:pt>
                <c:pt idx="473">
                  <c:v>23650</c:v>
                </c:pt>
                <c:pt idx="474">
                  <c:v>23700</c:v>
                </c:pt>
                <c:pt idx="475">
                  <c:v>23750</c:v>
                </c:pt>
                <c:pt idx="476">
                  <c:v>23800</c:v>
                </c:pt>
                <c:pt idx="477">
                  <c:v>23850</c:v>
                </c:pt>
                <c:pt idx="478">
                  <c:v>23900</c:v>
                </c:pt>
                <c:pt idx="479">
                  <c:v>23950</c:v>
                </c:pt>
                <c:pt idx="480">
                  <c:v>24000</c:v>
                </c:pt>
                <c:pt idx="481">
                  <c:v>24050</c:v>
                </c:pt>
                <c:pt idx="482">
                  <c:v>24100</c:v>
                </c:pt>
                <c:pt idx="483">
                  <c:v>24150</c:v>
                </c:pt>
                <c:pt idx="484">
                  <c:v>24200</c:v>
                </c:pt>
                <c:pt idx="485">
                  <c:v>24250</c:v>
                </c:pt>
                <c:pt idx="486">
                  <c:v>24300</c:v>
                </c:pt>
                <c:pt idx="487">
                  <c:v>24350</c:v>
                </c:pt>
                <c:pt idx="488">
                  <c:v>24400</c:v>
                </c:pt>
                <c:pt idx="489">
                  <c:v>24450</c:v>
                </c:pt>
                <c:pt idx="490">
                  <c:v>24500</c:v>
                </c:pt>
                <c:pt idx="491">
                  <c:v>24550</c:v>
                </c:pt>
                <c:pt idx="492">
                  <c:v>24600</c:v>
                </c:pt>
                <c:pt idx="493">
                  <c:v>24650</c:v>
                </c:pt>
                <c:pt idx="494">
                  <c:v>24700</c:v>
                </c:pt>
                <c:pt idx="495">
                  <c:v>24750</c:v>
                </c:pt>
                <c:pt idx="496">
                  <c:v>24800</c:v>
                </c:pt>
                <c:pt idx="497">
                  <c:v>24850</c:v>
                </c:pt>
                <c:pt idx="498">
                  <c:v>24900</c:v>
                </c:pt>
                <c:pt idx="499">
                  <c:v>24950</c:v>
                </c:pt>
                <c:pt idx="500">
                  <c:v>25000</c:v>
                </c:pt>
              </c:numCache>
            </c:numRef>
          </c:xVal>
          <c:yVal>
            <c:numRef>
              <c:f>analysisP.run1!$B$2:$B$503</c:f>
              <c:numCache>
                <c:formatCode>0.00E+00</c:formatCode>
                <c:ptCount val="502"/>
                <c:pt idx="0">
                  <c:v>-81679.350000000006</c:v>
                </c:pt>
                <c:pt idx="1">
                  <c:v>-65982.14</c:v>
                </c:pt>
                <c:pt idx="2">
                  <c:v>-60968.639999999999</c:v>
                </c:pt>
                <c:pt idx="3">
                  <c:v>-58811.51</c:v>
                </c:pt>
                <c:pt idx="4">
                  <c:v>-58110.53</c:v>
                </c:pt>
                <c:pt idx="5">
                  <c:v>-57679.1</c:v>
                </c:pt>
                <c:pt idx="6">
                  <c:v>-57446.52</c:v>
                </c:pt>
                <c:pt idx="7">
                  <c:v>-56937.95</c:v>
                </c:pt>
                <c:pt idx="8">
                  <c:v>-56696.81</c:v>
                </c:pt>
                <c:pt idx="9">
                  <c:v>-56453.34</c:v>
                </c:pt>
                <c:pt idx="10">
                  <c:v>-56303.05</c:v>
                </c:pt>
                <c:pt idx="11">
                  <c:v>-55905.17</c:v>
                </c:pt>
                <c:pt idx="12">
                  <c:v>-55768.04</c:v>
                </c:pt>
                <c:pt idx="13">
                  <c:v>-55658.13</c:v>
                </c:pt>
                <c:pt idx="14">
                  <c:v>-55542.18</c:v>
                </c:pt>
                <c:pt idx="15">
                  <c:v>-55351.77</c:v>
                </c:pt>
                <c:pt idx="16">
                  <c:v>-55143.26</c:v>
                </c:pt>
                <c:pt idx="17">
                  <c:v>-55051.69</c:v>
                </c:pt>
                <c:pt idx="18">
                  <c:v>-55042.6</c:v>
                </c:pt>
                <c:pt idx="19">
                  <c:v>-54874.91</c:v>
                </c:pt>
                <c:pt idx="20">
                  <c:v>-54820.62</c:v>
                </c:pt>
                <c:pt idx="21">
                  <c:v>-54726.559999999998</c:v>
                </c:pt>
                <c:pt idx="22">
                  <c:v>-54651.51</c:v>
                </c:pt>
                <c:pt idx="23">
                  <c:v>-54651.32</c:v>
                </c:pt>
                <c:pt idx="24">
                  <c:v>-54595.05</c:v>
                </c:pt>
                <c:pt idx="25">
                  <c:v>-54617.66</c:v>
                </c:pt>
                <c:pt idx="26">
                  <c:v>-54576.99</c:v>
                </c:pt>
                <c:pt idx="27">
                  <c:v>-54533.77</c:v>
                </c:pt>
                <c:pt idx="28">
                  <c:v>-54487.99</c:v>
                </c:pt>
                <c:pt idx="29">
                  <c:v>-54389.35</c:v>
                </c:pt>
                <c:pt idx="30">
                  <c:v>-54355.66</c:v>
                </c:pt>
                <c:pt idx="31">
                  <c:v>-54327.02</c:v>
                </c:pt>
                <c:pt idx="32">
                  <c:v>-54280.41</c:v>
                </c:pt>
                <c:pt idx="33">
                  <c:v>-54247.72</c:v>
                </c:pt>
                <c:pt idx="34">
                  <c:v>-54241.63</c:v>
                </c:pt>
                <c:pt idx="35">
                  <c:v>-54173.48</c:v>
                </c:pt>
                <c:pt idx="36">
                  <c:v>-54169.2</c:v>
                </c:pt>
                <c:pt idx="37">
                  <c:v>-54168.82</c:v>
                </c:pt>
                <c:pt idx="38">
                  <c:v>-54168.75</c:v>
                </c:pt>
                <c:pt idx="39">
                  <c:v>-54128.87</c:v>
                </c:pt>
                <c:pt idx="40">
                  <c:v>-54119.51</c:v>
                </c:pt>
                <c:pt idx="41">
                  <c:v>-54114.95</c:v>
                </c:pt>
                <c:pt idx="42">
                  <c:v>-54092.74</c:v>
                </c:pt>
                <c:pt idx="43">
                  <c:v>-54085.8</c:v>
                </c:pt>
                <c:pt idx="44">
                  <c:v>-54077.77</c:v>
                </c:pt>
                <c:pt idx="45">
                  <c:v>-54056.81</c:v>
                </c:pt>
                <c:pt idx="46">
                  <c:v>-54056.11</c:v>
                </c:pt>
                <c:pt idx="47">
                  <c:v>-54056.25</c:v>
                </c:pt>
                <c:pt idx="48">
                  <c:v>-54054.23</c:v>
                </c:pt>
                <c:pt idx="49">
                  <c:v>-54056.11</c:v>
                </c:pt>
                <c:pt idx="50">
                  <c:v>-54054.89</c:v>
                </c:pt>
                <c:pt idx="51">
                  <c:v>-54009.06</c:v>
                </c:pt>
                <c:pt idx="52">
                  <c:v>-54004.3</c:v>
                </c:pt>
                <c:pt idx="53">
                  <c:v>-54006.12</c:v>
                </c:pt>
                <c:pt idx="54">
                  <c:v>-54007.74</c:v>
                </c:pt>
                <c:pt idx="55">
                  <c:v>-54001.8</c:v>
                </c:pt>
                <c:pt idx="56">
                  <c:v>-54004.61</c:v>
                </c:pt>
                <c:pt idx="57">
                  <c:v>-54000.23</c:v>
                </c:pt>
                <c:pt idx="58">
                  <c:v>-53996.55</c:v>
                </c:pt>
                <c:pt idx="59">
                  <c:v>-53984.47</c:v>
                </c:pt>
                <c:pt idx="60">
                  <c:v>-53987.78</c:v>
                </c:pt>
                <c:pt idx="61">
                  <c:v>-53985.85</c:v>
                </c:pt>
                <c:pt idx="62">
                  <c:v>-53980.92</c:v>
                </c:pt>
                <c:pt idx="63">
                  <c:v>-53975.22</c:v>
                </c:pt>
                <c:pt idx="64">
                  <c:v>-53971.71</c:v>
                </c:pt>
                <c:pt idx="65">
                  <c:v>-53959.11</c:v>
                </c:pt>
                <c:pt idx="66">
                  <c:v>-53965.4</c:v>
                </c:pt>
                <c:pt idx="67">
                  <c:v>-53962.47</c:v>
                </c:pt>
                <c:pt idx="68">
                  <c:v>-53961.760000000002</c:v>
                </c:pt>
                <c:pt idx="69">
                  <c:v>-53959.74</c:v>
                </c:pt>
                <c:pt idx="70">
                  <c:v>-53957.25</c:v>
                </c:pt>
                <c:pt idx="71">
                  <c:v>-53955.91</c:v>
                </c:pt>
                <c:pt idx="72">
                  <c:v>-53953.97</c:v>
                </c:pt>
                <c:pt idx="73">
                  <c:v>-53947.26</c:v>
                </c:pt>
                <c:pt idx="74">
                  <c:v>-53944.45</c:v>
                </c:pt>
                <c:pt idx="75">
                  <c:v>-53930.62</c:v>
                </c:pt>
                <c:pt idx="76">
                  <c:v>-53927.8</c:v>
                </c:pt>
                <c:pt idx="77">
                  <c:v>-53929.62</c:v>
                </c:pt>
                <c:pt idx="78">
                  <c:v>-53929.919999999998</c:v>
                </c:pt>
                <c:pt idx="79">
                  <c:v>-53930.1</c:v>
                </c:pt>
                <c:pt idx="80">
                  <c:v>-53926.78</c:v>
                </c:pt>
                <c:pt idx="81">
                  <c:v>-53926.76</c:v>
                </c:pt>
                <c:pt idx="82">
                  <c:v>-53927.61</c:v>
                </c:pt>
                <c:pt idx="83">
                  <c:v>-53929.440000000002</c:v>
                </c:pt>
                <c:pt idx="84">
                  <c:v>-53926.66</c:v>
                </c:pt>
                <c:pt idx="85">
                  <c:v>-53925.74</c:v>
                </c:pt>
                <c:pt idx="86">
                  <c:v>-53926.21</c:v>
                </c:pt>
                <c:pt idx="87">
                  <c:v>-53930.239999999998</c:v>
                </c:pt>
                <c:pt idx="88">
                  <c:v>-53929.25</c:v>
                </c:pt>
                <c:pt idx="89">
                  <c:v>-53930.44</c:v>
                </c:pt>
                <c:pt idx="90">
                  <c:v>-53932.37</c:v>
                </c:pt>
                <c:pt idx="91">
                  <c:v>-53935.040000000001</c:v>
                </c:pt>
                <c:pt idx="92">
                  <c:v>-53934.96</c:v>
                </c:pt>
                <c:pt idx="93">
                  <c:v>-53938.95</c:v>
                </c:pt>
                <c:pt idx="94">
                  <c:v>-53939.66</c:v>
                </c:pt>
                <c:pt idx="95">
                  <c:v>-53939.42</c:v>
                </c:pt>
                <c:pt idx="96">
                  <c:v>-53958.67</c:v>
                </c:pt>
                <c:pt idx="97">
                  <c:v>-53936.71</c:v>
                </c:pt>
                <c:pt idx="98">
                  <c:v>-53938.15</c:v>
                </c:pt>
                <c:pt idx="99">
                  <c:v>-53936.55</c:v>
                </c:pt>
                <c:pt idx="100">
                  <c:v>-53939.03</c:v>
                </c:pt>
                <c:pt idx="101">
                  <c:v>-53935.44</c:v>
                </c:pt>
                <c:pt idx="102">
                  <c:v>-53939.69</c:v>
                </c:pt>
                <c:pt idx="103">
                  <c:v>-53942.09</c:v>
                </c:pt>
                <c:pt idx="104">
                  <c:v>-53942.28</c:v>
                </c:pt>
                <c:pt idx="105">
                  <c:v>-53941.81</c:v>
                </c:pt>
                <c:pt idx="106">
                  <c:v>-53944.02</c:v>
                </c:pt>
                <c:pt idx="107">
                  <c:v>-53944.79</c:v>
                </c:pt>
                <c:pt idx="108">
                  <c:v>-53939.79</c:v>
                </c:pt>
                <c:pt idx="109">
                  <c:v>-53936.88</c:v>
                </c:pt>
                <c:pt idx="110">
                  <c:v>-53930.1</c:v>
                </c:pt>
                <c:pt idx="111">
                  <c:v>-53931.47</c:v>
                </c:pt>
                <c:pt idx="112">
                  <c:v>-53937.15</c:v>
                </c:pt>
                <c:pt idx="113">
                  <c:v>-53932.05</c:v>
                </c:pt>
                <c:pt idx="114">
                  <c:v>-53934.99</c:v>
                </c:pt>
                <c:pt idx="115">
                  <c:v>-53934.61</c:v>
                </c:pt>
                <c:pt idx="116">
                  <c:v>-53939.68</c:v>
                </c:pt>
                <c:pt idx="117">
                  <c:v>-53931.54</c:v>
                </c:pt>
                <c:pt idx="118">
                  <c:v>-53929.51</c:v>
                </c:pt>
                <c:pt idx="119">
                  <c:v>-53927.89</c:v>
                </c:pt>
                <c:pt idx="120">
                  <c:v>-53923.9</c:v>
                </c:pt>
                <c:pt idx="121">
                  <c:v>-53926.53</c:v>
                </c:pt>
                <c:pt idx="122">
                  <c:v>-53925.34</c:v>
                </c:pt>
                <c:pt idx="123">
                  <c:v>-53923.94</c:v>
                </c:pt>
                <c:pt idx="124">
                  <c:v>-53921.29</c:v>
                </c:pt>
                <c:pt idx="125">
                  <c:v>-53922.59</c:v>
                </c:pt>
                <c:pt idx="126">
                  <c:v>-53926.2</c:v>
                </c:pt>
                <c:pt idx="127">
                  <c:v>-53926.9</c:v>
                </c:pt>
                <c:pt idx="128">
                  <c:v>-53925.72</c:v>
                </c:pt>
                <c:pt idx="129">
                  <c:v>-53927.62</c:v>
                </c:pt>
                <c:pt idx="130">
                  <c:v>-53933.67</c:v>
                </c:pt>
                <c:pt idx="131">
                  <c:v>-53932.959999999999</c:v>
                </c:pt>
                <c:pt idx="132">
                  <c:v>-53929.93</c:v>
                </c:pt>
                <c:pt idx="133">
                  <c:v>-53937.56</c:v>
                </c:pt>
                <c:pt idx="134">
                  <c:v>-53938.98</c:v>
                </c:pt>
                <c:pt idx="135">
                  <c:v>-53920.43</c:v>
                </c:pt>
                <c:pt idx="136">
                  <c:v>-53923.42</c:v>
                </c:pt>
                <c:pt idx="137">
                  <c:v>-53941.71</c:v>
                </c:pt>
                <c:pt idx="138">
                  <c:v>-53920.14</c:v>
                </c:pt>
                <c:pt idx="139">
                  <c:v>-53920.61</c:v>
                </c:pt>
                <c:pt idx="140">
                  <c:v>-53945.97</c:v>
                </c:pt>
                <c:pt idx="141">
                  <c:v>-53916.95</c:v>
                </c:pt>
                <c:pt idx="142">
                  <c:v>-53917.05</c:v>
                </c:pt>
                <c:pt idx="143">
                  <c:v>-53921.16</c:v>
                </c:pt>
                <c:pt idx="144">
                  <c:v>-53927.83</c:v>
                </c:pt>
                <c:pt idx="145">
                  <c:v>-53930.66</c:v>
                </c:pt>
                <c:pt idx="146">
                  <c:v>-53927.75</c:v>
                </c:pt>
                <c:pt idx="147">
                  <c:v>-53930.92</c:v>
                </c:pt>
                <c:pt idx="148">
                  <c:v>-53940.32</c:v>
                </c:pt>
                <c:pt idx="149">
                  <c:v>-53925.66</c:v>
                </c:pt>
                <c:pt idx="150">
                  <c:v>-53922.73</c:v>
                </c:pt>
                <c:pt idx="151">
                  <c:v>-53922.83</c:v>
                </c:pt>
                <c:pt idx="152">
                  <c:v>-53925.07</c:v>
                </c:pt>
                <c:pt idx="153">
                  <c:v>-53949.25</c:v>
                </c:pt>
                <c:pt idx="154">
                  <c:v>-53920.01</c:v>
                </c:pt>
                <c:pt idx="155">
                  <c:v>-53915.31</c:v>
                </c:pt>
                <c:pt idx="156">
                  <c:v>-53911.77</c:v>
                </c:pt>
                <c:pt idx="157">
                  <c:v>-53914.25</c:v>
                </c:pt>
                <c:pt idx="158">
                  <c:v>-53915.68</c:v>
                </c:pt>
                <c:pt idx="159">
                  <c:v>-53951.18</c:v>
                </c:pt>
                <c:pt idx="160">
                  <c:v>-53941.65</c:v>
                </c:pt>
                <c:pt idx="161">
                  <c:v>-53919.55</c:v>
                </c:pt>
                <c:pt idx="162">
                  <c:v>-53922.94</c:v>
                </c:pt>
                <c:pt idx="163">
                  <c:v>-53919.519999999997</c:v>
                </c:pt>
                <c:pt idx="164">
                  <c:v>-53919.48</c:v>
                </c:pt>
                <c:pt idx="165">
                  <c:v>-53916.86</c:v>
                </c:pt>
                <c:pt idx="166">
                  <c:v>-53917.04</c:v>
                </c:pt>
                <c:pt idx="167">
                  <c:v>-53915.08</c:v>
                </c:pt>
                <c:pt idx="168">
                  <c:v>-53915.49</c:v>
                </c:pt>
                <c:pt idx="169">
                  <c:v>-53919.62</c:v>
                </c:pt>
                <c:pt idx="170">
                  <c:v>-53920.23</c:v>
                </c:pt>
                <c:pt idx="171">
                  <c:v>-53920.44</c:v>
                </c:pt>
                <c:pt idx="172">
                  <c:v>-53935.74</c:v>
                </c:pt>
                <c:pt idx="173">
                  <c:v>-53922.12</c:v>
                </c:pt>
                <c:pt idx="174">
                  <c:v>-53922</c:v>
                </c:pt>
                <c:pt idx="175">
                  <c:v>-53916.19</c:v>
                </c:pt>
                <c:pt idx="176">
                  <c:v>-53916.23</c:v>
                </c:pt>
                <c:pt idx="177">
                  <c:v>-53916.56</c:v>
                </c:pt>
                <c:pt idx="178">
                  <c:v>-53937.59</c:v>
                </c:pt>
                <c:pt idx="179">
                  <c:v>-53939.42</c:v>
                </c:pt>
                <c:pt idx="180">
                  <c:v>-53924.800000000003</c:v>
                </c:pt>
                <c:pt idx="181">
                  <c:v>-53926.8</c:v>
                </c:pt>
                <c:pt idx="182">
                  <c:v>-53928.21</c:v>
                </c:pt>
                <c:pt idx="183">
                  <c:v>-53928.19</c:v>
                </c:pt>
                <c:pt idx="184">
                  <c:v>-53926.12</c:v>
                </c:pt>
                <c:pt idx="185">
                  <c:v>-53920.54</c:v>
                </c:pt>
                <c:pt idx="186">
                  <c:v>-53940.67</c:v>
                </c:pt>
                <c:pt idx="187">
                  <c:v>-53926.94</c:v>
                </c:pt>
                <c:pt idx="188">
                  <c:v>-53925.09</c:v>
                </c:pt>
                <c:pt idx="189">
                  <c:v>-53924.06</c:v>
                </c:pt>
                <c:pt idx="190">
                  <c:v>-53922.41</c:v>
                </c:pt>
                <c:pt idx="191">
                  <c:v>-53921.3</c:v>
                </c:pt>
                <c:pt idx="192">
                  <c:v>-53927.89</c:v>
                </c:pt>
                <c:pt idx="193">
                  <c:v>-53925.65</c:v>
                </c:pt>
                <c:pt idx="194">
                  <c:v>-53923.25</c:v>
                </c:pt>
                <c:pt idx="195">
                  <c:v>-53923.14</c:v>
                </c:pt>
                <c:pt idx="196">
                  <c:v>-53918.95</c:v>
                </c:pt>
                <c:pt idx="197">
                  <c:v>-53921.81</c:v>
                </c:pt>
                <c:pt idx="198">
                  <c:v>-53927.28</c:v>
                </c:pt>
                <c:pt idx="199">
                  <c:v>-53919.73</c:v>
                </c:pt>
                <c:pt idx="200">
                  <c:v>-53924.83</c:v>
                </c:pt>
                <c:pt idx="201">
                  <c:v>-53920.21</c:v>
                </c:pt>
                <c:pt idx="202">
                  <c:v>-53927.91</c:v>
                </c:pt>
                <c:pt idx="203">
                  <c:v>-53933.54</c:v>
                </c:pt>
                <c:pt idx="204">
                  <c:v>-53920.92</c:v>
                </c:pt>
                <c:pt idx="205">
                  <c:v>-53926.27</c:v>
                </c:pt>
                <c:pt idx="206">
                  <c:v>-53921.16</c:v>
                </c:pt>
                <c:pt idx="207">
                  <c:v>-53922.720000000001</c:v>
                </c:pt>
                <c:pt idx="208">
                  <c:v>-53924.9</c:v>
                </c:pt>
                <c:pt idx="209">
                  <c:v>-53927.519999999997</c:v>
                </c:pt>
                <c:pt idx="210">
                  <c:v>-53924.99</c:v>
                </c:pt>
                <c:pt idx="211">
                  <c:v>-53924.51</c:v>
                </c:pt>
                <c:pt idx="212">
                  <c:v>-53925.440000000002</c:v>
                </c:pt>
                <c:pt idx="213">
                  <c:v>-53928.53</c:v>
                </c:pt>
                <c:pt idx="214">
                  <c:v>-53927.44</c:v>
                </c:pt>
                <c:pt idx="215">
                  <c:v>-53924.28</c:v>
                </c:pt>
                <c:pt idx="216">
                  <c:v>-53920.79</c:v>
                </c:pt>
                <c:pt idx="217">
                  <c:v>-53923.03</c:v>
                </c:pt>
                <c:pt idx="218">
                  <c:v>-53926.03</c:v>
                </c:pt>
                <c:pt idx="219">
                  <c:v>-53925.43</c:v>
                </c:pt>
                <c:pt idx="220">
                  <c:v>-53924.05</c:v>
                </c:pt>
                <c:pt idx="221">
                  <c:v>-53925.21</c:v>
                </c:pt>
                <c:pt idx="222">
                  <c:v>-53925.41</c:v>
                </c:pt>
                <c:pt idx="223">
                  <c:v>-53923.87</c:v>
                </c:pt>
                <c:pt idx="224">
                  <c:v>-53929.02</c:v>
                </c:pt>
                <c:pt idx="225">
                  <c:v>-53923.26</c:v>
                </c:pt>
                <c:pt idx="226">
                  <c:v>-53923.11</c:v>
                </c:pt>
                <c:pt idx="227">
                  <c:v>-53921.01</c:v>
                </c:pt>
                <c:pt idx="228">
                  <c:v>-53921.87</c:v>
                </c:pt>
                <c:pt idx="229">
                  <c:v>-53922.85</c:v>
                </c:pt>
                <c:pt idx="230">
                  <c:v>-53925.37</c:v>
                </c:pt>
                <c:pt idx="231">
                  <c:v>-53922.86</c:v>
                </c:pt>
                <c:pt idx="232">
                  <c:v>-53922.54</c:v>
                </c:pt>
                <c:pt idx="233">
                  <c:v>-53923.93</c:v>
                </c:pt>
                <c:pt idx="234">
                  <c:v>-53925.05</c:v>
                </c:pt>
                <c:pt idx="235">
                  <c:v>-53920.4</c:v>
                </c:pt>
                <c:pt idx="236">
                  <c:v>-53945.45</c:v>
                </c:pt>
                <c:pt idx="237">
                  <c:v>-53924.31</c:v>
                </c:pt>
                <c:pt idx="238">
                  <c:v>-53919.839999999997</c:v>
                </c:pt>
                <c:pt idx="239">
                  <c:v>-53919.12</c:v>
                </c:pt>
                <c:pt idx="240">
                  <c:v>-53923.91</c:v>
                </c:pt>
                <c:pt idx="241">
                  <c:v>-53927.03</c:v>
                </c:pt>
                <c:pt idx="242">
                  <c:v>-53923.56</c:v>
                </c:pt>
                <c:pt idx="243">
                  <c:v>-53928.12</c:v>
                </c:pt>
                <c:pt idx="244">
                  <c:v>-53927.38</c:v>
                </c:pt>
                <c:pt idx="245">
                  <c:v>-53929.919999999998</c:v>
                </c:pt>
                <c:pt idx="246">
                  <c:v>-53922.1</c:v>
                </c:pt>
                <c:pt idx="247">
                  <c:v>-53922.52</c:v>
                </c:pt>
                <c:pt idx="248">
                  <c:v>-53920.54</c:v>
                </c:pt>
                <c:pt idx="249">
                  <c:v>-53925.83</c:v>
                </c:pt>
                <c:pt idx="250">
                  <c:v>-53922.36</c:v>
                </c:pt>
                <c:pt idx="251">
                  <c:v>-53920.22</c:v>
                </c:pt>
                <c:pt idx="252">
                  <c:v>-53919.17</c:v>
                </c:pt>
                <c:pt idx="253">
                  <c:v>-53927.46</c:v>
                </c:pt>
                <c:pt idx="254">
                  <c:v>-53929.36</c:v>
                </c:pt>
                <c:pt idx="255">
                  <c:v>-53922.6</c:v>
                </c:pt>
                <c:pt idx="256">
                  <c:v>-53919.39</c:v>
                </c:pt>
                <c:pt idx="257">
                  <c:v>-53918.78</c:v>
                </c:pt>
                <c:pt idx="258">
                  <c:v>-53922.65</c:v>
                </c:pt>
                <c:pt idx="259">
                  <c:v>-53920.06</c:v>
                </c:pt>
                <c:pt idx="260">
                  <c:v>-53920.44</c:v>
                </c:pt>
                <c:pt idx="261">
                  <c:v>-53926.77</c:v>
                </c:pt>
                <c:pt idx="262">
                  <c:v>-53921.54</c:v>
                </c:pt>
                <c:pt idx="263">
                  <c:v>-53923.1</c:v>
                </c:pt>
                <c:pt idx="264">
                  <c:v>-53924.27</c:v>
                </c:pt>
                <c:pt idx="265">
                  <c:v>-53954.96</c:v>
                </c:pt>
                <c:pt idx="266">
                  <c:v>-53929.35</c:v>
                </c:pt>
                <c:pt idx="267">
                  <c:v>-53923.42</c:v>
                </c:pt>
                <c:pt idx="268">
                  <c:v>-53926.46</c:v>
                </c:pt>
                <c:pt idx="269">
                  <c:v>-53916.33</c:v>
                </c:pt>
                <c:pt idx="270">
                  <c:v>-53914.1</c:v>
                </c:pt>
                <c:pt idx="271">
                  <c:v>-53927.24</c:v>
                </c:pt>
                <c:pt idx="272">
                  <c:v>-53925.38</c:v>
                </c:pt>
                <c:pt idx="273">
                  <c:v>-53914.83</c:v>
                </c:pt>
                <c:pt idx="274">
                  <c:v>-53914.16</c:v>
                </c:pt>
                <c:pt idx="275">
                  <c:v>-53925.39</c:v>
                </c:pt>
                <c:pt idx="276">
                  <c:v>-53923.58</c:v>
                </c:pt>
                <c:pt idx="277">
                  <c:v>-53914.9</c:v>
                </c:pt>
                <c:pt idx="278">
                  <c:v>-53917.97</c:v>
                </c:pt>
                <c:pt idx="279">
                  <c:v>-53919.48</c:v>
                </c:pt>
                <c:pt idx="280">
                  <c:v>-53923.65</c:v>
                </c:pt>
                <c:pt idx="281">
                  <c:v>-53915.7</c:v>
                </c:pt>
                <c:pt idx="282">
                  <c:v>-53915.03</c:v>
                </c:pt>
                <c:pt idx="283">
                  <c:v>-53912.56</c:v>
                </c:pt>
                <c:pt idx="284">
                  <c:v>-53913.32</c:v>
                </c:pt>
                <c:pt idx="285">
                  <c:v>-53911.21</c:v>
                </c:pt>
                <c:pt idx="286">
                  <c:v>-53910.239999999998</c:v>
                </c:pt>
                <c:pt idx="287">
                  <c:v>-53913.11</c:v>
                </c:pt>
                <c:pt idx="288">
                  <c:v>-53913.3</c:v>
                </c:pt>
                <c:pt idx="289">
                  <c:v>-53928.87</c:v>
                </c:pt>
                <c:pt idx="290">
                  <c:v>-53928.03</c:v>
                </c:pt>
                <c:pt idx="291">
                  <c:v>-53915.79</c:v>
                </c:pt>
                <c:pt idx="292">
                  <c:v>-53914.57</c:v>
                </c:pt>
                <c:pt idx="293">
                  <c:v>-53925.99</c:v>
                </c:pt>
                <c:pt idx="294">
                  <c:v>-53926.02</c:v>
                </c:pt>
                <c:pt idx="295">
                  <c:v>-53925.919999999998</c:v>
                </c:pt>
                <c:pt idx="296">
                  <c:v>-53926.86</c:v>
                </c:pt>
                <c:pt idx="297">
                  <c:v>-53918.37</c:v>
                </c:pt>
                <c:pt idx="298">
                  <c:v>-53921.63</c:v>
                </c:pt>
                <c:pt idx="299">
                  <c:v>-53928.5</c:v>
                </c:pt>
                <c:pt idx="300">
                  <c:v>-53921.81</c:v>
                </c:pt>
                <c:pt idx="301">
                  <c:v>-53925.03</c:v>
                </c:pt>
                <c:pt idx="302">
                  <c:v>-53928.82</c:v>
                </c:pt>
                <c:pt idx="303">
                  <c:v>-53926.69</c:v>
                </c:pt>
                <c:pt idx="304">
                  <c:v>-53926.29</c:v>
                </c:pt>
                <c:pt idx="305">
                  <c:v>-53931.99</c:v>
                </c:pt>
                <c:pt idx="306">
                  <c:v>-53926.080000000002</c:v>
                </c:pt>
                <c:pt idx="307">
                  <c:v>-53925.74</c:v>
                </c:pt>
                <c:pt idx="308">
                  <c:v>-53937.21</c:v>
                </c:pt>
                <c:pt idx="309">
                  <c:v>-53927.78</c:v>
                </c:pt>
                <c:pt idx="310">
                  <c:v>-53929.71</c:v>
                </c:pt>
                <c:pt idx="311">
                  <c:v>-53928.31</c:v>
                </c:pt>
                <c:pt idx="312">
                  <c:v>-53928.69</c:v>
                </c:pt>
                <c:pt idx="313">
                  <c:v>-53924.85</c:v>
                </c:pt>
                <c:pt idx="314">
                  <c:v>-53923.65</c:v>
                </c:pt>
                <c:pt idx="315">
                  <c:v>-53953.04</c:v>
                </c:pt>
                <c:pt idx="316">
                  <c:v>-53923.3</c:v>
                </c:pt>
                <c:pt idx="317">
                  <c:v>-53922.74</c:v>
                </c:pt>
                <c:pt idx="318">
                  <c:v>-53919.56</c:v>
                </c:pt>
                <c:pt idx="319">
                  <c:v>-53915.05</c:v>
                </c:pt>
                <c:pt idx="320">
                  <c:v>-53915.69</c:v>
                </c:pt>
                <c:pt idx="321">
                  <c:v>-53916.29</c:v>
                </c:pt>
                <c:pt idx="322">
                  <c:v>-53921.57</c:v>
                </c:pt>
                <c:pt idx="323">
                  <c:v>-53918.3</c:v>
                </c:pt>
                <c:pt idx="324">
                  <c:v>-53925.27</c:v>
                </c:pt>
                <c:pt idx="325">
                  <c:v>-53923.41</c:v>
                </c:pt>
                <c:pt idx="326">
                  <c:v>-53931.35</c:v>
                </c:pt>
                <c:pt idx="327">
                  <c:v>-53928.42</c:v>
                </c:pt>
                <c:pt idx="328">
                  <c:v>-53919.14</c:v>
                </c:pt>
                <c:pt idx="329">
                  <c:v>-53931.75</c:v>
                </c:pt>
                <c:pt idx="330">
                  <c:v>-53918.82</c:v>
                </c:pt>
                <c:pt idx="331">
                  <c:v>-53918.79</c:v>
                </c:pt>
                <c:pt idx="332">
                  <c:v>-53920.76</c:v>
                </c:pt>
                <c:pt idx="333">
                  <c:v>-53930.15</c:v>
                </c:pt>
                <c:pt idx="334">
                  <c:v>-53929.89</c:v>
                </c:pt>
                <c:pt idx="335">
                  <c:v>-53922.32</c:v>
                </c:pt>
                <c:pt idx="336">
                  <c:v>-53929.51</c:v>
                </c:pt>
                <c:pt idx="337">
                  <c:v>-53924.39</c:v>
                </c:pt>
                <c:pt idx="338">
                  <c:v>-53925.46</c:v>
                </c:pt>
                <c:pt idx="339">
                  <c:v>-53921.58</c:v>
                </c:pt>
                <c:pt idx="340">
                  <c:v>-53919.55</c:v>
                </c:pt>
                <c:pt idx="341">
                  <c:v>-53923.57</c:v>
                </c:pt>
                <c:pt idx="342">
                  <c:v>-53924.05</c:v>
                </c:pt>
                <c:pt idx="343">
                  <c:v>-53919.95</c:v>
                </c:pt>
                <c:pt idx="344">
                  <c:v>-53919.09</c:v>
                </c:pt>
                <c:pt idx="345">
                  <c:v>-53922.89</c:v>
                </c:pt>
                <c:pt idx="346">
                  <c:v>-53935.16</c:v>
                </c:pt>
                <c:pt idx="347">
                  <c:v>-53919.21</c:v>
                </c:pt>
                <c:pt idx="348">
                  <c:v>-53921.06</c:v>
                </c:pt>
                <c:pt idx="349">
                  <c:v>-53919.86</c:v>
                </c:pt>
                <c:pt idx="350">
                  <c:v>-53946.84</c:v>
                </c:pt>
                <c:pt idx="351">
                  <c:v>-53915.89</c:v>
                </c:pt>
                <c:pt idx="352">
                  <c:v>-53916.34</c:v>
                </c:pt>
                <c:pt idx="353">
                  <c:v>-53942.27</c:v>
                </c:pt>
                <c:pt idx="354">
                  <c:v>-53913.33</c:v>
                </c:pt>
                <c:pt idx="355">
                  <c:v>-53913.13</c:v>
                </c:pt>
                <c:pt idx="356">
                  <c:v>-53915.22</c:v>
                </c:pt>
                <c:pt idx="357">
                  <c:v>-53914.71</c:v>
                </c:pt>
                <c:pt idx="358">
                  <c:v>-53915.32</c:v>
                </c:pt>
                <c:pt idx="359">
                  <c:v>-53930.81</c:v>
                </c:pt>
                <c:pt idx="360">
                  <c:v>-53913.5</c:v>
                </c:pt>
                <c:pt idx="361">
                  <c:v>-53949.72</c:v>
                </c:pt>
                <c:pt idx="362">
                  <c:v>-53911.64</c:v>
                </c:pt>
                <c:pt idx="363">
                  <c:v>-53912.09</c:v>
                </c:pt>
                <c:pt idx="364">
                  <c:v>-53915.519999999997</c:v>
                </c:pt>
                <c:pt idx="365">
                  <c:v>-53914.22</c:v>
                </c:pt>
                <c:pt idx="366">
                  <c:v>-53913.65</c:v>
                </c:pt>
                <c:pt idx="367">
                  <c:v>-53916.01</c:v>
                </c:pt>
                <c:pt idx="368">
                  <c:v>-53920.17</c:v>
                </c:pt>
                <c:pt idx="369">
                  <c:v>-53924.19</c:v>
                </c:pt>
                <c:pt idx="370">
                  <c:v>-53925.16</c:v>
                </c:pt>
                <c:pt idx="371">
                  <c:v>-53919.43</c:v>
                </c:pt>
                <c:pt idx="372">
                  <c:v>-53926.84</c:v>
                </c:pt>
                <c:pt idx="373">
                  <c:v>-53917.65</c:v>
                </c:pt>
                <c:pt idx="374">
                  <c:v>-53917.78</c:v>
                </c:pt>
                <c:pt idx="375">
                  <c:v>-53918.66</c:v>
                </c:pt>
                <c:pt idx="376">
                  <c:v>-53918.64</c:v>
                </c:pt>
                <c:pt idx="377">
                  <c:v>-53925.59</c:v>
                </c:pt>
                <c:pt idx="378">
                  <c:v>-53918.400000000001</c:v>
                </c:pt>
                <c:pt idx="379">
                  <c:v>-53914.43</c:v>
                </c:pt>
                <c:pt idx="380">
                  <c:v>-53914.82</c:v>
                </c:pt>
                <c:pt idx="381">
                  <c:v>-53916.85</c:v>
                </c:pt>
                <c:pt idx="382">
                  <c:v>-53918.66</c:v>
                </c:pt>
                <c:pt idx="383">
                  <c:v>-53921.11</c:v>
                </c:pt>
                <c:pt idx="384">
                  <c:v>-53916.73</c:v>
                </c:pt>
                <c:pt idx="385">
                  <c:v>-53916.99</c:v>
                </c:pt>
                <c:pt idx="386">
                  <c:v>-53916.63</c:v>
                </c:pt>
                <c:pt idx="387">
                  <c:v>-53923.73</c:v>
                </c:pt>
                <c:pt idx="388">
                  <c:v>-53924.41</c:v>
                </c:pt>
                <c:pt idx="389">
                  <c:v>-53921.24</c:v>
                </c:pt>
                <c:pt idx="390">
                  <c:v>-53917.22</c:v>
                </c:pt>
                <c:pt idx="391">
                  <c:v>-53917.81</c:v>
                </c:pt>
                <c:pt idx="392">
                  <c:v>-53921.51</c:v>
                </c:pt>
                <c:pt idx="393">
                  <c:v>-53921.61</c:v>
                </c:pt>
                <c:pt idx="394">
                  <c:v>-53917.66</c:v>
                </c:pt>
                <c:pt idx="395">
                  <c:v>-53918.77</c:v>
                </c:pt>
                <c:pt idx="396">
                  <c:v>-53917.36</c:v>
                </c:pt>
                <c:pt idx="397">
                  <c:v>-53916.29</c:v>
                </c:pt>
                <c:pt idx="398">
                  <c:v>-53916.84</c:v>
                </c:pt>
                <c:pt idx="399">
                  <c:v>-53918.84</c:v>
                </c:pt>
                <c:pt idx="400">
                  <c:v>-53918.36</c:v>
                </c:pt>
                <c:pt idx="401">
                  <c:v>-53918.76</c:v>
                </c:pt>
                <c:pt idx="402">
                  <c:v>-53920.11</c:v>
                </c:pt>
                <c:pt idx="403">
                  <c:v>-53921.19</c:v>
                </c:pt>
                <c:pt idx="404">
                  <c:v>-53919.77</c:v>
                </c:pt>
                <c:pt idx="405">
                  <c:v>-53920.41</c:v>
                </c:pt>
                <c:pt idx="406">
                  <c:v>-53918.95</c:v>
                </c:pt>
                <c:pt idx="407">
                  <c:v>-53918.79</c:v>
                </c:pt>
                <c:pt idx="408">
                  <c:v>-53930.21</c:v>
                </c:pt>
                <c:pt idx="409">
                  <c:v>-53929.98</c:v>
                </c:pt>
                <c:pt idx="410">
                  <c:v>-53916.15</c:v>
                </c:pt>
                <c:pt idx="411">
                  <c:v>-53918.45</c:v>
                </c:pt>
                <c:pt idx="412">
                  <c:v>-53921.03</c:v>
                </c:pt>
                <c:pt idx="413">
                  <c:v>-53925.599999999999</c:v>
                </c:pt>
                <c:pt idx="414">
                  <c:v>-53915.65</c:v>
                </c:pt>
                <c:pt idx="415">
                  <c:v>-53924.75</c:v>
                </c:pt>
                <c:pt idx="416">
                  <c:v>-53925.3</c:v>
                </c:pt>
                <c:pt idx="417">
                  <c:v>-53924.24</c:v>
                </c:pt>
                <c:pt idx="418">
                  <c:v>-53916.68</c:v>
                </c:pt>
                <c:pt idx="419">
                  <c:v>-53917.2</c:v>
                </c:pt>
                <c:pt idx="420">
                  <c:v>-53916.639999999999</c:v>
                </c:pt>
                <c:pt idx="421">
                  <c:v>-53915.63</c:v>
                </c:pt>
                <c:pt idx="422">
                  <c:v>-53913.8</c:v>
                </c:pt>
                <c:pt idx="423">
                  <c:v>-53913.3</c:v>
                </c:pt>
                <c:pt idx="424">
                  <c:v>-53914.400000000001</c:v>
                </c:pt>
                <c:pt idx="425">
                  <c:v>-53915.67</c:v>
                </c:pt>
                <c:pt idx="426">
                  <c:v>-53918.7</c:v>
                </c:pt>
                <c:pt idx="427">
                  <c:v>-53918.400000000001</c:v>
                </c:pt>
                <c:pt idx="428">
                  <c:v>-53919.18</c:v>
                </c:pt>
                <c:pt idx="429">
                  <c:v>-53919.21</c:v>
                </c:pt>
                <c:pt idx="430">
                  <c:v>-53918.29</c:v>
                </c:pt>
                <c:pt idx="431">
                  <c:v>-53916.7</c:v>
                </c:pt>
                <c:pt idx="432">
                  <c:v>-53914.45</c:v>
                </c:pt>
                <c:pt idx="433">
                  <c:v>-53916.81</c:v>
                </c:pt>
                <c:pt idx="434">
                  <c:v>-53926.42</c:v>
                </c:pt>
                <c:pt idx="435">
                  <c:v>-53917.9</c:v>
                </c:pt>
                <c:pt idx="436">
                  <c:v>-53920.02</c:v>
                </c:pt>
                <c:pt idx="437">
                  <c:v>-53929.03</c:v>
                </c:pt>
                <c:pt idx="438">
                  <c:v>-53923.62</c:v>
                </c:pt>
                <c:pt idx="439">
                  <c:v>-53929.61</c:v>
                </c:pt>
                <c:pt idx="440">
                  <c:v>-53929.91</c:v>
                </c:pt>
                <c:pt idx="441">
                  <c:v>-53925.34</c:v>
                </c:pt>
                <c:pt idx="442">
                  <c:v>-53928.77</c:v>
                </c:pt>
                <c:pt idx="443">
                  <c:v>-53925.5</c:v>
                </c:pt>
                <c:pt idx="444">
                  <c:v>-53927.29</c:v>
                </c:pt>
                <c:pt idx="445">
                  <c:v>-53926.66</c:v>
                </c:pt>
                <c:pt idx="446">
                  <c:v>-53953.21</c:v>
                </c:pt>
                <c:pt idx="447">
                  <c:v>-53926.78</c:v>
                </c:pt>
                <c:pt idx="448">
                  <c:v>-53928.37</c:v>
                </c:pt>
                <c:pt idx="449">
                  <c:v>-53928.08</c:v>
                </c:pt>
                <c:pt idx="450">
                  <c:v>-53955.24</c:v>
                </c:pt>
                <c:pt idx="451">
                  <c:v>-53924.84</c:v>
                </c:pt>
                <c:pt idx="452">
                  <c:v>-53930.15</c:v>
                </c:pt>
                <c:pt idx="453">
                  <c:v>-53924.959999999999</c:v>
                </c:pt>
                <c:pt idx="454">
                  <c:v>-53922.58</c:v>
                </c:pt>
                <c:pt idx="455">
                  <c:v>-53952.59</c:v>
                </c:pt>
                <c:pt idx="456">
                  <c:v>-53920.37</c:v>
                </c:pt>
                <c:pt idx="457">
                  <c:v>-53926.75</c:v>
                </c:pt>
                <c:pt idx="458">
                  <c:v>-53931.6</c:v>
                </c:pt>
                <c:pt idx="459">
                  <c:v>-53930.43</c:v>
                </c:pt>
                <c:pt idx="460">
                  <c:v>-53930.1</c:v>
                </c:pt>
                <c:pt idx="461">
                  <c:v>-53928.480000000003</c:v>
                </c:pt>
                <c:pt idx="462">
                  <c:v>-53927.89</c:v>
                </c:pt>
                <c:pt idx="463">
                  <c:v>-53928.4</c:v>
                </c:pt>
                <c:pt idx="464">
                  <c:v>-53925.35</c:v>
                </c:pt>
                <c:pt idx="465">
                  <c:v>-53924.58</c:v>
                </c:pt>
                <c:pt idx="466">
                  <c:v>-53923.360000000001</c:v>
                </c:pt>
                <c:pt idx="467">
                  <c:v>-53920.480000000003</c:v>
                </c:pt>
                <c:pt idx="468">
                  <c:v>-53920.03</c:v>
                </c:pt>
                <c:pt idx="469">
                  <c:v>-53919.39</c:v>
                </c:pt>
                <c:pt idx="470">
                  <c:v>-53919.64</c:v>
                </c:pt>
                <c:pt idx="471">
                  <c:v>-53917.760000000002</c:v>
                </c:pt>
                <c:pt idx="472">
                  <c:v>-53915.27</c:v>
                </c:pt>
                <c:pt idx="473">
                  <c:v>-53918.07</c:v>
                </c:pt>
                <c:pt idx="474">
                  <c:v>-53932.160000000003</c:v>
                </c:pt>
                <c:pt idx="475">
                  <c:v>-53919.69</c:v>
                </c:pt>
                <c:pt idx="476">
                  <c:v>-53917.31</c:v>
                </c:pt>
                <c:pt idx="477">
                  <c:v>-53916.74</c:v>
                </c:pt>
                <c:pt idx="478">
                  <c:v>-53921.72</c:v>
                </c:pt>
                <c:pt idx="479">
                  <c:v>-53920.19</c:v>
                </c:pt>
                <c:pt idx="480">
                  <c:v>-53923.08</c:v>
                </c:pt>
                <c:pt idx="481">
                  <c:v>-53925.66</c:v>
                </c:pt>
                <c:pt idx="482">
                  <c:v>-53924.02</c:v>
                </c:pt>
                <c:pt idx="483">
                  <c:v>-53924.25</c:v>
                </c:pt>
                <c:pt idx="484">
                  <c:v>-53930.09</c:v>
                </c:pt>
                <c:pt idx="485">
                  <c:v>-53926.78</c:v>
                </c:pt>
                <c:pt idx="486">
                  <c:v>-53924.29</c:v>
                </c:pt>
                <c:pt idx="487">
                  <c:v>-53923.08</c:v>
                </c:pt>
                <c:pt idx="488">
                  <c:v>-53923.47</c:v>
                </c:pt>
                <c:pt idx="489">
                  <c:v>-53925.4</c:v>
                </c:pt>
                <c:pt idx="490">
                  <c:v>-53929.42</c:v>
                </c:pt>
                <c:pt idx="491">
                  <c:v>-53938.65</c:v>
                </c:pt>
                <c:pt idx="492">
                  <c:v>-53935.95</c:v>
                </c:pt>
                <c:pt idx="493">
                  <c:v>-53939.66</c:v>
                </c:pt>
                <c:pt idx="494">
                  <c:v>-53926.9</c:v>
                </c:pt>
                <c:pt idx="495">
                  <c:v>-53928.62</c:v>
                </c:pt>
                <c:pt idx="496">
                  <c:v>-53928.36</c:v>
                </c:pt>
                <c:pt idx="497">
                  <c:v>-53923.07</c:v>
                </c:pt>
                <c:pt idx="498">
                  <c:v>-53923.55</c:v>
                </c:pt>
                <c:pt idx="499">
                  <c:v>-53931.49</c:v>
                </c:pt>
                <c:pt idx="500">
                  <c:v>-53924.92</c:v>
                </c:pt>
              </c:numCache>
            </c:numRef>
          </c:yVal>
          <c:smooth val="0"/>
          <c:extLst>
            <c:ext xmlns:c16="http://schemas.microsoft.com/office/drawing/2014/chart" uri="{C3380CC4-5D6E-409C-BE32-E72D297353CC}">
              <c16:uniqueId val="{00000000-59A7-8543-98A0-737C6D1C52AD}"/>
            </c:ext>
          </c:extLst>
        </c:ser>
        <c:dLbls>
          <c:showLegendKey val="0"/>
          <c:showVal val="0"/>
          <c:showCatName val="0"/>
          <c:showSerName val="0"/>
          <c:showPercent val="0"/>
          <c:showBubbleSize val="0"/>
        </c:dLbls>
        <c:axId val="612298816"/>
        <c:axId val="612300448"/>
      </c:scatterChart>
      <c:valAx>
        <c:axId val="612298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300448"/>
        <c:crosses val="autoZero"/>
        <c:crossBetween val="midCat"/>
      </c:valAx>
      <c:valAx>
        <c:axId val="612300448"/>
        <c:scaling>
          <c:orientation val="minMax"/>
          <c:max val="-53800"/>
          <c:min val="-54200"/>
        </c:scaling>
        <c:delete val="0"/>
        <c:axPos val="l"/>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298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851180-2A6B-684E-AA26-715A1FD0D231}"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1922" name="Rectangle 2"/>
          <p:cNvSpPr>
            <a:spLocks noGrp="1" noRot="1" noChangeAspect="1" noChangeArrowheads="1" noTextEdit="1"/>
          </p:cNvSpPr>
          <p:nvPr>
            <p:ph type="sldImg"/>
          </p:nvPr>
        </p:nvSpPr>
        <p:spPr>
          <a:xfrm>
            <a:off x="381000" y="685800"/>
            <a:ext cx="6096000" cy="3429000"/>
          </a:xfrm>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p>
        </p:txBody>
      </p:sp>
    </p:spTree>
    <p:extLst>
      <p:ext uri="{BB962C8B-B14F-4D97-AF65-F5344CB8AC3E}">
        <p14:creationId xmlns:p14="http://schemas.microsoft.com/office/powerpoint/2010/main" val="3048136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DE1971-6DC8-FB41-8146-13457683B735}"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3970" name="Rectangle 2"/>
          <p:cNvSpPr>
            <a:spLocks noGrp="1" noRot="1" noChangeAspect="1" noChangeArrowheads="1"/>
          </p:cNvSpPr>
          <p:nvPr>
            <p:ph type="sldImg"/>
          </p:nvPr>
        </p:nvSpPr>
        <p:spPr>
          <a:xfrm>
            <a:off x="331788" y="652463"/>
            <a:ext cx="6194425" cy="3484562"/>
          </a:xfrm>
          <a:solidFill>
            <a:srgbClr val="FFFFFF"/>
          </a:solidFill>
          <a:ln/>
        </p:spPr>
      </p:sp>
      <p:sp>
        <p:nvSpPr>
          <p:cNvPr id="83971"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14343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AC3D65-5EC8-2C41-9B23-DD962F4B0F9F}"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6018" name="Rectangle 2"/>
          <p:cNvSpPr>
            <a:spLocks noGrp="1" noRot="1" noChangeAspect="1" noChangeArrowheads="1"/>
          </p:cNvSpPr>
          <p:nvPr>
            <p:ph type="sldImg"/>
          </p:nvPr>
        </p:nvSpPr>
        <p:spPr>
          <a:xfrm>
            <a:off x="331788" y="652463"/>
            <a:ext cx="6194425" cy="3484562"/>
          </a:xfrm>
          <a:solidFill>
            <a:srgbClr val="FFFFFF"/>
          </a:solidFill>
          <a:ln/>
        </p:spPr>
      </p:sp>
      <p:sp>
        <p:nvSpPr>
          <p:cNvPr id="86019"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2135931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F01D8E-9D3D-E84A-A478-12A869C6A3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4994" name="Rectangle 2"/>
          <p:cNvSpPr>
            <a:spLocks noGrp="1" noRot="1" noChangeAspect="1" noChangeArrowheads="1"/>
          </p:cNvSpPr>
          <p:nvPr>
            <p:ph type="sldImg"/>
          </p:nvPr>
        </p:nvSpPr>
        <p:spPr>
          <a:xfrm>
            <a:off x="331788" y="652463"/>
            <a:ext cx="6194425" cy="3484562"/>
          </a:xfrm>
          <a:solidFill>
            <a:srgbClr val="FFFFFF"/>
          </a:solidFill>
          <a:ln/>
        </p:spPr>
      </p:sp>
      <p:sp>
        <p:nvSpPr>
          <p:cNvPr id="84995"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679993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0B59E4-4D70-9A41-94E0-61C150A436A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48778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64CD9F-AF09-D24C-9CCD-AC78D2399952}"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8066" name="Rectangle 2"/>
          <p:cNvSpPr>
            <a:spLocks noGrp="1" noRot="1" noChangeAspect="1" noChangeArrowheads="1"/>
          </p:cNvSpPr>
          <p:nvPr>
            <p:ph type="sldImg"/>
          </p:nvPr>
        </p:nvSpPr>
        <p:spPr>
          <a:xfrm>
            <a:off x="331788" y="652463"/>
            <a:ext cx="6194425" cy="3484562"/>
          </a:xfrm>
          <a:solidFill>
            <a:srgbClr val="FFFFFF"/>
          </a:solidFill>
          <a:ln/>
        </p:spPr>
      </p:sp>
      <p:sp>
        <p:nvSpPr>
          <p:cNvPr id="88067"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838793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D3F342-BA9A-A041-A09B-1CA419FA7217}"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0114" name="Rectangle 2"/>
          <p:cNvSpPr>
            <a:spLocks noGrp="1" noRot="1" noChangeAspect="1" noChangeArrowheads="1"/>
          </p:cNvSpPr>
          <p:nvPr>
            <p:ph type="sldImg"/>
          </p:nvPr>
        </p:nvSpPr>
        <p:spPr>
          <a:xfrm>
            <a:off x="331788" y="652463"/>
            <a:ext cx="6194425" cy="3484562"/>
          </a:xfrm>
          <a:solidFill>
            <a:srgbClr val="FFFFFF"/>
          </a:solidFill>
          <a:ln/>
        </p:spPr>
      </p:sp>
      <p:sp>
        <p:nvSpPr>
          <p:cNvPr id="90115"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742440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9B6C4D-1AF5-2643-946F-6C1A19F0D1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1954" name="Rectangle 2"/>
          <p:cNvSpPr>
            <a:spLocks noGrp="1" noRot="1" noChangeAspect="1" noChangeArrowheads="1" noTextEdit="1"/>
          </p:cNvSpPr>
          <p:nvPr>
            <p:ph type="sldImg"/>
          </p:nvPr>
        </p:nvSpPr>
        <p:spPr>
          <a:xfrm>
            <a:off x="381000" y="685800"/>
            <a:ext cx="6096000" cy="3429000"/>
          </a:xfrm>
          <a:ln/>
        </p:spPr>
      </p:sp>
      <p:sp>
        <p:nvSpPr>
          <p:cNvPr id="1021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30516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8E435E-C2F0-ED4D-81E8-0938838F4C6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2978" name="Rectangle 2"/>
          <p:cNvSpPr>
            <a:spLocks noGrp="1" noRot="1" noChangeAspect="1" noChangeArrowheads="1" noTextEdit="1"/>
          </p:cNvSpPr>
          <p:nvPr>
            <p:ph type="sldImg"/>
          </p:nvPr>
        </p:nvSpPr>
        <p:spPr>
          <a:xfrm>
            <a:off x="1143000" y="685800"/>
            <a:ext cx="4572000" cy="3429000"/>
          </a:xfrm>
          <a:ln/>
        </p:spPr>
      </p:sp>
      <p:sp>
        <p:nvSpPr>
          <p:cNvPr id="1022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72981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5771EE-9AF4-1D4D-919F-1F40E673E4B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076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7619" name="Rectangle 3"/>
          <p:cNvSpPr>
            <a:spLocks noGrp="1" noChangeArrowheads="1"/>
          </p:cNvSpPr>
          <p:nvPr>
            <p:ph type="body" idx="1"/>
          </p:nvPr>
        </p:nvSpPr>
        <p:spPr bwMode="auto">
          <a:xfrm>
            <a:off x="914635" y="4343137"/>
            <a:ext cx="5028731" cy="4115327"/>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46526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AA0C9C-D17A-D54F-9CE4-915684D12E98}" type="slidenum">
              <a:rPr lang="en-US" sz="1200">
                <a:solidFill>
                  <a:srgbClr val="000000"/>
                </a:solidFill>
              </a:rPr>
              <a:pPr eaLnBrk="1" hangingPunct="1"/>
              <a:t>11</a:t>
            </a:fld>
            <a:endParaRPr lang="en-US" sz="1200">
              <a:solidFill>
                <a:srgbClr val="000000"/>
              </a:solidFill>
            </a:endParaRPr>
          </a:p>
        </p:txBody>
      </p:sp>
      <p:sp>
        <p:nvSpPr>
          <p:cNvPr id="91138" name="Rectangle 2"/>
          <p:cNvSpPr>
            <a:spLocks noGrp="1" noRot="1" noChangeAspect="1" noChangeArrowheads="1" noTextEdit="1"/>
          </p:cNvSpPr>
          <p:nvPr>
            <p:ph type="sldImg"/>
          </p:nvPr>
        </p:nvSpPr>
        <p:spPr>
          <a:xfrm>
            <a:off x="331788" y="652463"/>
            <a:ext cx="6194425" cy="3484562"/>
          </a:xfrm>
          <a:ln/>
        </p:spPr>
      </p:sp>
      <p:sp>
        <p:nvSpPr>
          <p:cNvPr id="9113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951454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F70906-2B24-7046-8EB8-5EAFDA5E7BA9}" type="slidenum">
              <a:rPr lang="en-US" sz="1200">
                <a:solidFill>
                  <a:srgbClr val="000000"/>
                </a:solidFill>
              </a:rPr>
              <a:pPr eaLnBrk="1" hangingPunct="1"/>
              <a:t>12</a:t>
            </a:fld>
            <a:endParaRPr lang="en-US" sz="1200">
              <a:solidFill>
                <a:srgbClr val="000000"/>
              </a:solidFill>
            </a:endParaRPr>
          </a:p>
        </p:txBody>
      </p:sp>
      <p:sp>
        <p:nvSpPr>
          <p:cNvPr id="93186" name="Rectangle 2"/>
          <p:cNvSpPr>
            <a:spLocks noGrp="1" noRot="1" noChangeAspect="1" noChangeArrowheads="1" noTextEdit="1"/>
          </p:cNvSpPr>
          <p:nvPr>
            <p:ph type="sldImg"/>
          </p:nvPr>
        </p:nvSpPr>
        <p:spPr>
          <a:xfrm>
            <a:off x="331788" y="652463"/>
            <a:ext cx="6194425" cy="3484562"/>
          </a:xfrm>
          <a:ln/>
        </p:spPr>
      </p:sp>
      <p:sp>
        <p:nvSpPr>
          <p:cNvPr id="9318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4085924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EA9DF-B184-094C-844B-97C34571DBE8}" type="slidenum">
              <a:rPr lang="en-US" sz="1200">
                <a:solidFill>
                  <a:srgbClr val="000000"/>
                </a:solidFill>
              </a:rPr>
              <a:pPr eaLnBrk="1" hangingPunct="1"/>
              <a:t>13</a:t>
            </a:fld>
            <a:endParaRPr lang="en-US" sz="1200">
              <a:solidFill>
                <a:srgbClr val="000000"/>
              </a:solidFill>
            </a:endParaRPr>
          </a:p>
        </p:txBody>
      </p:sp>
      <p:sp>
        <p:nvSpPr>
          <p:cNvPr id="95234" name="Rectangle 2"/>
          <p:cNvSpPr>
            <a:spLocks noGrp="1" noRot="1" noChangeAspect="1" noChangeArrowheads="1" noTextEdit="1"/>
          </p:cNvSpPr>
          <p:nvPr>
            <p:ph type="sldImg"/>
          </p:nvPr>
        </p:nvSpPr>
        <p:spPr>
          <a:xfrm>
            <a:off x="331788" y="652463"/>
            <a:ext cx="6194425" cy="3484562"/>
          </a:xfrm>
          <a:ln/>
        </p:spPr>
      </p:sp>
      <p:sp>
        <p:nvSpPr>
          <p:cNvPr id="9523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741042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CF2714-FB9E-BD47-970F-AB413E2F6595}" type="slidenum">
              <a:rPr lang="en-US" sz="1200">
                <a:solidFill>
                  <a:srgbClr val="000000"/>
                </a:solidFill>
              </a:rPr>
              <a:pPr eaLnBrk="1" hangingPunct="1"/>
              <a:t>14</a:t>
            </a:fld>
            <a:endParaRPr lang="en-US" sz="1200">
              <a:solidFill>
                <a:srgbClr val="000000"/>
              </a:solidFill>
            </a:endParaRPr>
          </a:p>
        </p:txBody>
      </p:sp>
      <p:sp>
        <p:nvSpPr>
          <p:cNvPr id="97282" name="Rectangle 2"/>
          <p:cNvSpPr>
            <a:spLocks noGrp="1" noRot="1" noChangeAspect="1" noChangeArrowheads="1" noTextEdit="1"/>
          </p:cNvSpPr>
          <p:nvPr>
            <p:ph type="sldImg"/>
          </p:nvPr>
        </p:nvSpPr>
        <p:spPr>
          <a:xfrm>
            <a:off x="331788" y="652463"/>
            <a:ext cx="6194425" cy="3484562"/>
          </a:xfrm>
          <a:ln/>
        </p:spPr>
      </p:sp>
      <p:sp>
        <p:nvSpPr>
          <p:cNvPr id="9728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108504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1D6E98-1330-084C-B850-DC761BA1521E}" type="slidenum">
              <a:rPr lang="en-US" sz="1200">
                <a:solidFill>
                  <a:srgbClr val="000000"/>
                </a:solidFill>
              </a:rPr>
              <a:pPr eaLnBrk="1" hangingPunct="1"/>
              <a:t>15</a:t>
            </a:fld>
            <a:endParaRPr lang="en-US" sz="1200">
              <a:solidFill>
                <a:srgbClr val="000000"/>
              </a:solidFill>
            </a:endParaRPr>
          </a:p>
        </p:txBody>
      </p:sp>
      <p:sp>
        <p:nvSpPr>
          <p:cNvPr id="99330" name="Rectangle 2"/>
          <p:cNvSpPr>
            <a:spLocks noGrp="1" noRot="1" noChangeAspect="1" noChangeArrowheads="1" noTextEdit="1"/>
          </p:cNvSpPr>
          <p:nvPr>
            <p:ph type="sldImg"/>
          </p:nvPr>
        </p:nvSpPr>
        <p:spPr>
          <a:xfrm>
            <a:off x="331788" y="652463"/>
            <a:ext cx="6194425" cy="3484562"/>
          </a:xfrm>
          <a:ln/>
        </p:spPr>
      </p:sp>
      <p:sp>
        <p:nvSpPr>
          <p:cNvPr id="993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612866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DC8E2-5C1D-F645-96EE-7BB8338AEB43}" type="slidenum">
              <a:rPr lang="en-US" sz="1200">
                <a:solidFill>
                  <a:srgbClr val="000000"/>
                </a:solidFill>
              </a:rPr>
              <a:pPr eaLnBrk="1" hangingPunct="1"/>
              <a:t>16</a:t>
            </a:fld>
            <a:endParaRPr lang="en-US" sz="1200">
              <a:solidFill>
                <a:srgbClr val="000000"/>
              </a:solidFill>
            </a:endParaRPr>
          </a:p>
        </p:txBody>
      </p:sp>
      <p:sp>
        <p:nvSpPr>
          <p:cNvPr id="101378" name="Rectangle 2"/>
          <p:cNvSpPr>
            <a:spLocks noGrp="1" noRot="1" noChangeAspect="1" noChangeArrowheads="1" noTextEdit="1"/>
          </p:cNvSpPr>
          <p:nvPr>
            <p:ph type="sldImg"/>
          </p:nvPr>
        </p:nvSpPr>
        <p:spPr>
          <a:xfrm>
            <a:off x="331788" y="652463"/>
            <a:ext cx="6194425" cy="3484562"/>
          </a:xfrm>
          <a:ln/>
        </p:spPr>
      </p:sp>
      <p:sp>
        <p:nvSpPr>
          <p:cNvPr id="1013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295455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DC8E2-5C1D-F645-96EE-7BB8338AEB43}" type="slidenum">
              <a:rPr lang="en-US" sz="1200">
                <a:solidFill>
                  <a:srgbClr val="000000"/>
                </a:solidFill>
              </a:rPr>
              <a:pPr eaLnBrk="1" hangingPunct="1"/>
              <a:t>17</a:t>
            </a:fld>
            <a:endParaRPr lang="en-US" sz="1200">
              <a:solidFill>
                <a:srgbClr val="000000"/>
              </a:solidFill>
            </a:endParaRPr>
          </a:p>
        </p:txBody>
      </p:sp>
      <p:sp>
        <p:nvSpPr>
          <p:cNvPr id="101378" name="Rectangle 2"/>
          <p:cNvSpPr>
            <a:spLocks noGrp="1" noRot="1" noChangeAspect="1" noChangeArrowheads="1" noTextEdit="1"/>
          </p:cNvSpPr>
          <p:nvPr>
            <p:ph type="sldImg"/>
          </p:nvPr>
        </p:nvSpPr>
        <p:spPr>
          <a:xfrm>
            <a:off x="331788" y="652463"/>
            <a:ext cx="6194425" cy="3484562"/>
          </a:xfrm>
          <a:ln/>
        </p:spPr>
      </p:sp>
      <p:sp>
        <p:nvSpPr>
          <p:cNvPr id="1013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930750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3C3A48-0B5B-3D40-8448-749CE07B4D8B}" type="slidenum">
              <a:rPr lang="en-US" sz="1200">
                <a:solidFill>
                  <a:srgbClr val="000000"/>
                </a:solidFill>
              </a:rPr>
              <a:pPr eaLnBrk="1" hangingPunct="1"/>
              <a:t>18</a:t>
            </a:fld>
            <a:endParaRPr lang="en-US" sz="1200">
              <a:solidFill>
                <a:srgbClr val="000000"/>
              </a:solidFill>
            </a:endParaRPr>
          </a:p>
        </p:txBody>
      </p:sp>
      <p:sp>
        <p:nvSpPr>
          <p:cNvPr id="103426" name="Rectangle 2"/>
          <p:cNvSpPr>
            <a:spLocks noGrp="1" noRot="1" noChangeAspect="1" noChangeArrowheads="1" noTextEdit="1"/>
          </p:cNvSpPr>
          <p:nvPr>
            <p:ph type="sldImg"/>
          </p:nvPr>
        </p:nvSpPr>
        <p:spPr>
          <a:xfrm>
            <a:off x="331788" y="652463"/>
            <a:ext cx="6194425" cy="3484562"/>
          </a:xfrm>
          <a:ln/>
        </p:spPr>
      </p:sp>
      <p:sp>
        <p:nvSpPr>
          <p:cNvPr id="10342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358913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5372FE19-51D5-2444-A02A-6942122D498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DE85F1D5-84F9-3041-BD48-82AB7ADF07B7}"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AB84EC35-BDA5-8E48-896F-1903B9DB88A2}"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39DC0D-69D1-C144-A076-69A498B9C268}"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0A3208E-0A4F-4B4D-99FE-8C33F282CEC4}" type="slidenum">
              <a:rPr lang="en-US" altLang="en-US"/>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9FE41A1-1FA5-E24D-98AA-98D7612291CF}" type="slidenum">
              <a:rPr lang="en-US" altLang="en-US"/>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4AB7038-CFEB-0A40-83E0-75ADBF3521DD}" type="slidenum">
              <a:rPr lang="en-US" altLang="en-US"/>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B1FEE33E-2BD0-9448-B590-29A5EA0B1B7F}" type="slidenum">
              <a:rPr lang="en-US" altLang="en-US"/>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C2719A1-48D6-5745-B6C0-2F36F459DF13}" type="slidenum">
              <a:rPr lang="en-US" altLang="en-US"/>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753A1FD0-9659-BE45-AC7B-A4E857897C9E}" type="slidenum">
              <a:rPr lang="en-US" altLang="en-US"/>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008A042-08A1-284F-884A-8CC4C896773A}"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0D0A9A0E-7ED5-A445-88EF-DB6BC39BE1B5}"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F7786BB-2064-2843-9AD6-3242D80CD48E}" type="slidenum">
              <a:rPr lang="en-US" altLang="en-US"/>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B26B43-A726-8D44-B38A-8FF7F1D7B6B7}" type="slidenum">
              <a:rPr lang="en-US" altLang="en-US"/>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BD6A6F8-BB81-8A44-9F79-473CA16EDAB7}" type="slidenum">
              <a:rPr lang="en-US" altLang="en-US"/>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A3E057FE-144B-CF4E-8BA6-CEA99CEE1EA9}" type="slidenum">
              <a:rPr lang="en-US" altLang="en-US"/>
              <a:pPr/>
              <a:t>‹#›</a:t>
            </a:fld>
            <a:endParaRPr lang="en-US" altLang="en-US"/>
          </a:p>
        </p:txBody>
      </p:sp>
    </p:spTree>
    <p:extLst>
      <p:ext uri="{BB962C8B-B14F-4D97-AF65-F5344CB8AC3E}">
        <p14:creationId xmlns:p14="http://schemas.microsoft.com/office/powerpoint/2010/main" val="2904714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54EFF26A-8AA8-1548-8358-420AEA942AEE}" type="slidenum">
              <a:rPr lang="en-US" altLang="en-US"/>
              <a:pPr/>
              <a:t>‹#›</a:t>
            </a:fld>
            <a:endParaRPr lang="en-US" altLang="en-US"/>
          </a:p>
        </p:txBody>
      </p:sp>
    </p:spTree>
    <p:extLst>
      <p:ext uri="{BB962C8B-B14F-4D97-AF65-F5344CB8AC3E}">
        <p14:creationId xmlns:p14="http://schemas.microsoft.com/office/powerpoint/2010/main" val="563406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2414482"/>
            <a:ext cx="11399520" cy="1666028"/>
          </a:xfrm>
        </p:spPr>
        <p:txBody>
          <a:bodyPr/>
          <a:lstStyle/>
          <a:p>
            <a:r>
              <a:rPr lang="en-US"/>
              <a:t>Click to edit Master title style</a:t>
            </a:r>
          </a:p>
        </p:txBody>
      </p:sp>
      <p:sp>
        <p:nvSpPr>
          <p:cNvPr id="3" name="Subtitle 2"/>
          <p:cNvSpPr>
            <a:spLocks noGrp="1"/>
          </p:cNvSpPr>
          <p:nvPr>
            <p:ph type="subTitle" idx="1"/>
          </p:nvPr>
        </p:nvSpPr>
        <p:spPr>
          <a:xfrm>
            <a:off x="2011680" y="4404360"/>
            <a:ext cx="938784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extLst>
      <p:ext uri="{BB962C8B-B14F-4D97-AF65-F5344CB8AC3E}">
        <p14:creationId xmlns:p14="http://schemas.microsoft.com/office/powerpoint/2010/main" val="55224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extLst>
      <p:ext uri="{BB962C8B-B14F-4D97-AF65-F5344CB8AC3E}">
        <p14:creationId xmlns:p14="http://schemas.microsoft.com/office/powerpoint/2010/main" val="1959555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9392" y="4994488"/>
            <a:ext cx="1139952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1059392" y="3294275"/>
            <a:ext cx="1139952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extLst>
      <p:ext uri="{BB962C8B-B14F-4D97-AF65-F5344CB8AC3E}">
        <p14:creationId xmlns:p14="http://schemas.microsoft.com/office/powerpoint/2010/main" val="2965817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736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extLst>
      <p:ext uri="{BB962C8B-B14F-4D97-AF65-F5344CB8AC3E}">
        <p14:creationId xmlns:p14="http://schemas.microsoft.com/office/powerpoint/2010/main" val="254161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311256"/>
            <a:ext cx="1207008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0561" y="1739795"/>
            <a:ext cx="5925609"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670561" y="2464859"/>
            <a:ext cx="5925609"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12705" y="1739795"/>
            <a:ext cx="592793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6812705" y="2464859"/>
            <a:ext cx="592793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extLst>
      <p:ext uri="{BB962C8B-B14F-4D97-AF65-F5344CB8AC3E}">
        <p14:creationId xmlns:p14="http://schemas.microsoft.com/office/powerpoint/2010/main" val="116298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3639291A-7C9C-8B45-AB95-92342BDB7A00}" type="slidenum">
              <a:rPr lang="en-US" altLang="en-US"/>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extLst>
      <p:ext uri="{BB962C8B-B14F-4D97-AF65-F5344CB8AC3E}">
        <p14:creationId xmlns:p14="http://schemas.microsoft.com/office/powerpoint/2010/main" val="1768443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extLst>
      <p:ext uri="{BB962C8B-B14F-4D97-AF65-F5344CB8AC3E}">
        <p14:creationId xmlns:p14="http://schemas.microsoft.com/office/powerpoint/2010/main" val="2356223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0561" y="309457"/>
            <a:ext cx="4412192"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5243408" y="309457"/>
            <a:ext cx="7497233"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0561" y="1626447"/>
            <a:ext cx="4412192"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extLst>
      <p:ext uri="{BB962C8B-B14F-4D97-AF65-F5344CB8AC3E}">
        <p14:creationId xmlns:p14="http://schemas.microsoft.com/office/powerpoint/2010/main" val="3082193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28689" y="5440681"/>
            <a:ext cx="804672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628689" y="694478"/>
            <a:ext cx="804672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2628689" y="6082984"/>
            <a:ext cx="804672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extLst>
      <p:ext uri="{BB962C8B-B14F-4D97-AF65-F5344CB8AC3E}">
        <p14:creationId xmlns:p14="http://schemas.microsoft.com/office/powerpoint/2010/main" val="760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extLst>
      <p:ext uri="{BB962C8B-B14F-4D97-AF65-F5344CB8AC3E}">
        <p14:creationId xmlns:p14="http://schemas.microsoft.com/office/powerpoint/2010/main" val="4336437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5480" y="690880"/>
            <a:ext cx="2849880" cy="6217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690880"/>
            <a:ext cx="8326120" cy="6217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extLst>
      <p:ext uri="{BB962C8B-B14F-4D97-AF65-F5344CB8AC3E}">
        <p14:creationId xmlns:p14="http://schemas.microsoft.com/office/powerpoint/2010/main" val="3385463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7A05D-0857-4450-6DD8-7ADF72C445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FC1F6C-BDCB-60C6-7498-8821398CF5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119F6E-162E-AD59-0BDB-6F6DB58A5AC4}"/>
              </a:ext>
            </a:extLst>
          </p:cNvPr>
          <p:cNvSpPr>
            <a:spLocks noGrp="1"/>
          </p:cNvSpPr>
          <p:nvPr>
            <p:ph type="dt" sz="half" idx="10"/>
          </p:nvPr>
        </p:nvSpPr>
        <p:spPr/>
        <p:txBody>
          <a:bodyPr/>
          <a:lstStyle/>
          <a:p>
            <a:fld id="{B31974D7-550A-D14A-AD0E-DBF979E32E23}" type="datetimeFigureOut">
              <a:rPr lang="en-US" smtClean="0"/>
              <a:t>10/29/23</a:t>
            </a:fld>
            <a:endParaRPr lang="en-US"/>
          </a:p>
        </p:txBody>
      </p:sp>
      <p:sp>
        <p:nvSpPr>
          <p:cNvPr id="5" name="Footer Placeholder 4">
            <a:extLst>
              <a:ext uri="{FF2B5EF4-FFF2-40B4-BE49-F238E27FC236}">
                <a16:creationId xmlns:a16="http://schemas.microsoft.com/office/drawing/2014/main" id="{DAEDD55D-4C21-037B-8437-9EAB54309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C26FD-AB96-1497-2F3D-69C53AC73DD0}"/>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20505020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36C8-505B-02CF-2B72-B364BF9EFE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F0979-A02B-6ECD-F38C-51DB918EB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149D30-DD9C-FC75-059B-9EB54BF0F400}"/>
              </a:ext>
            </a:extLst>
          </p:cNvPr>
          <p:cNvSpPr>
            <a:spLocks noGrp="1"/>
          </p:cNvSpPr>
          <p:nvPr>
            <p:ph type="dt" sz="half" idx="10"/>
          </p:nvPr>
        </p:nvSpPr>
        <p:spPr/>
        <p:txBody>
          <a:bodyPr/>
          <a:lstStyle/>
          <a:p>
            <a:fld id="{B31974D7-550A-D14A-AD0E-DBF979E32E23}" type="datetimeFigureOut">
              <a:rPr lang="en-US" smtClean="0"/>
              <a:t>10/29/23</a:t>
            </a:fld>
            <a:endParaRPr lang="en-US"/>
          </a:p>
        </p:txBody>
      </p:sp>
      <p:sp>
        <p:nvSpPr>
          <p:cNvPr id="5" name="Footer Placeholder 4">
            <a:extLst>
              <a:ext uri="{FF2B5EF4-FFF2-40B4-BE49-F238E27FC236}">
                <a16:creationId xmlns:a16="http://schemas.microsoft.com/office/drawing/2014/main" id="{EF195AAE-90D3-A84A-BB27-7D6A631BB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9B62E-32F7-D6E5-C65C-559C4B4E2776}"/>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728657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D14B-0B82-6551-2C27-EE51A8F338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75CA8A-7175-E7C6-E4DA-3258AA93F2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94C43A-D254-0477-6957-A764FD0AD474}"/>
              </a:ext>
            </a:extLst>
          </p:cNvPr>
          <p:cNvSpPr>
            <a:spLocks noGrp="1"/>
          </p:cNvSpPr>
          <p:nvPr>
            <p:ph type="dt" sz="half" idx="10"/>
          </p:nvPr>
        </p:nvSpPr>
        <p:spPr/>
        <p:txBody>
          <a:bodyPr/>
          <a:lstStyle/>
          <a:p>
            <a:fld id="{B31974D7-550A-D14A-AD0E-DBF979E32E23}" type="datetimeFigureOut">
              <a:rPr lang="en-US" smtClean="0"/>
              <a:t>10/29/23</a:t>
            </a:fld>
            <a:endParaRPr lang="en-US"/>
          </a:p>
        </p:txBody>
      </p:sp>
      <p:sp>
        <p:nvSpPr>
          <p:cNvPr id="5" name="Footer Placeholder 4">
            <a:extLst>
              <a:ext uri="{FF2B5EF4-FFF2-40B4-BE49-F238E27FC236}">
                <a16:creationId xmlns:a16="http://schemas.microsoft.com/office/drawing/2014/main" id="{563A898A-DAFD-80C0-7EEC-DE93F21F2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146EF-4BD7-3F92-AED6-B339C82C861E}"/>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7878110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9E0B-8793-CB66-257C-72102260BF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DCEBA9-7556-8FDD-D165-DD29D4C9BB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A53D45-931E-B46E-DF56-DFC34CE161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06CE2D-9C8A-3EF5-8C6C-F35D7A236016}"/>
              </a:ext>
            </a:extLst>
          </p:cNvPr>
          <p:cNvSpPr>
            <a:spLocks noGrp="1"/>
          </p:cNvSpPr>
          <p:nvPr>
            <p:ph type="dt" sz="half" idx="10"/>
          </p:nvPr>
        </p:nvSpPr>
        <p:spPr/>
        <p:txBody>
          <a:bodyPr/>
          <a:lstStyle/>
          <a:p>
            <a:fld id="{B31974D7-550A-D14A-AD0E-DBF979E32E23}" type="datetimeFigureOut">
              <a:rPr lang="en-US" smtClean="0"/>
              <a:t>10/29/23</a:t>
            </a:fld>
            <a:endParaRPr lang="en-US"/>
          </a:p>
        </p:txBody>
      </p:sp>
      <p:sp>
        <p:nvSpPr>
          <p:cNvPr id="6" name="Footer Placeholder 5">
            <a:extLst>
              <a:ext uri="{FF2B5EF4-FFF2-40B4-BE49-F238E27FC236}">
                <a16:creationId xmlns:a16="http://schemas.microsoft.com/office/drawing/2014/main" id="{873B1092-F6DB-6CAD-28C4-2E49B983E7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FDE954-1697-4192-7F62-C45A379BF069}"/>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773182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B1BDA691-1D67-B346-A274-561D6ED9FC45}" type="slidenum">
              <a:rPr lang="en-US" altLang="en-US"/>
              <a:pPr/>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5B570-5D55-5C75-B1FF-1025DDBB32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F45B25-8AEA-9D56-D2BC-5222B6E7D5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AE2644-D333-BB85-8F29-23F0EDD610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AA4DC6-147B-96FA-677B-45C9D3BFAD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C1DB5F-9B9A-56FC-12D9-50A9BC11A7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5D13F0-2DE1-5A9F-FAFC-5EC049DB6597}"/>
              </a:ext>
            </a:extLst>
          </p:cNvPr>
          <p:cNvSpPr>
            <a:spLocks noGrp="1"/>
          </p:cNvSpPr>
          <p:nvPr>
            <p:ph type="dt" sz="half" idx="10"/>
          </p:nvPr>
        </p:nvSpPr>
        <p:spPr/>
        <p:txBody>
          <a:bodyPr/>
          <a:lstStyle/>
          <a:p>
            <a:fld id="{B31974D7-550A-D14A-AD0E-DBF979E32E23}" type="datetimeFigureOut">
              <a:rPr lang="en-US" smtClean="0"/>
              <a:t>10/29/23</a:t>
            </a:fld>
            <a:endParaRPr lang="en-US"/>
          </a:p>
        </p:txBody>
      </p:sp>
      <p:sp>
        <p:nvSpPr>
          <p:cNvPr id="8" name="Footer Placeholder 7">
            <a:extLst>
              <a:ext uri="{FF2B5EF4-FFF2-40B4-BE49-F238E27FC236}">
                <a16:creationId xmlns:a16="http://schemas.microsoft.com/office/drawing/2014/main" id="{6757C56C-B71A-26E8-0E12-81A5A175B5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2C7C1A-6E12-3CCF-6F8D-759FCD7EEA83}"/>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2302249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4C177-A2F2-7FDC-0AC4-A3512D4E5C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D39275-4B4D-09D9-A2D4-1D36B522C1CF}"/>
              </a:ext>
            </a:extLst>
          </p:cNvPr>
          <p:cNvSpPr>
            <a:spLocks noGrp="1"/>
          </p:cNvSpPr>
          <p:nvPr>
            <p:ph type="dt" sz="half" idx="10"/>
          </p:nvPr>
        </p:nvSpPr>
        <p:spPr/>
        <p:txBody>
          <a:bodyPr/>
          <a:lstStyle/>
          <a:p>
            <a:fld id="{B31974D7-550A-D14A-AD0E-DBF979E32E23}" type="datetimeFigureOut">
              <a:rPr lang="en-US" smtClean="0"/>
              <a:t>10/29/23</a:t>
            </a:fld>
            <a:endParaRPr lang="en-US"/>
          </a:p>
        </p:txBody>
      </p:sp>
      <p:sp>
        <p:nvSpPr>
          <p:cNvPr id="4" name="Footer Placeholder 3">
            <a:extLst>
              <a:ext uri="{FF2B5EF4-FFF2-40B4-BE49-F238E27FC236}">
                <a16:creationId xmlns:a16="http://schemas.microsoft.com/office/drawing/2014/main" id="{CDCE1BD0-FBEB-E923-0869-955D3AE104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0072DD-598A-F152-A189-1EDD130CA65D}"/>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14236773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C74ED4-F06A-A8F5-6BAD-AB214003DF9C}"/>
              </a:ext>
            </a:extLst>
          </p:cNvPr>
          <p:cNvSpPr>
            <a:spLocks noGrp="1"/>
          </p:cNvSpPr>
          <p:nvPr>
            <p:ph type="dt" sz="half" idx="10"/>
          </p:nvPr>
        </p:nvSpPr>
        <p:spPr/>
        <p:txBody>
          <a:bodyPr/>
          <a:lstStyle/>
          <a:p>
            <a:fld id="{B31974D7-550A-D14A-AD0E-DBF979E32E23}" type="datetimeFigureOut">
              <a:rPr lang="en-US" smtClean="0"/>
              <a:t>10/29/23</a:t>
            </a:fld>
            <a:endParaRPr lang="en-US"/>
          </a:p>
        </p:txBody>
      </p:sp>
      <p:sp>
        <p:nvSpPr>
          <p:cNvPr id="3" name="Footer Placeholder 2">
            <a:extLst>
              <a:ext uri="{FF2B5EF4-FFF2-40B4-BE49-F238E27FC236}">
                <a16:creationId xmlns:a16="http://schemas.microsoft.com/office/drawing/2014/main" id="{FCD3F02F-9F6F-F88E-52C0-C0F826CF53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EFC072-A98E-32F9-CF2D-CE3B9EFB2077}"/>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35086586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35BF4-8CA2-04D0-F747-626ADC2C7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957B8F-227E-151E-0323-36464B02F7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976262-8FBB-3B5E-BD90-A4DCD23B0C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0194F-4FA1-5C82-797E-F91EACA17E6C}"/>
              </a:ext>
            </a:extLst>
          </p:cNvPr>
          <p:cNvSpPr>
            <a:spLocks noGrp="1"/>
          </p:cNvSpPr>
          <p:nvPr>
            <p:ph type="dt" sz="half" idx="10"/>
          </p:nvPr>
        </p:nvSpPr>
        <p:spPr/>
        <p:txBody>
          <a:bodyPr/>
          <a:lstStyle/>
          <a:p>
            <a:fld id="{B31974D7-550A-D14A-AD0E-DBF979E32E23}" type="datetimeFigureOut">
              <a:rPr lang="en-US" smtClean="0"/>
              <a:t>10/29/23</a:t>
            </a:fld>
            <a:endParaRPr lang="en-US"/>
          </a:p>
        </p:txBody>
      </p:sp>
      <p:sp>
        <p:nvSpPr>
          <p:cNvPr id="6" name="Footer Placeholder 5">
            <a:extLst>
              <a:ext uri="{FF2B5EF4-FFF2-40B4-BE49-F238E27FC236}">
                <a16:creationId xmlns:a16="http://schemas.microsoft.com/office/drawing/2014/main" id="{5A8C8B1F-6154-6914-DBB0-065577AC2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592E51-8FF2-E577-EF4F-80757B1A781F}"/>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89829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90FFD-703A-854E-2C26-7EFA7F1984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8DDA4F-5CAF-1762-A8DE-40E5C8861B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E8974E-D676-020C-04A5-026451CD6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32537-4A54-A467-BEFB-065CF7601CC2}"/>
              </a:ext>
            </a:extLst>
          </p:cNvPr>
          <p:cNvSpPr>
            <a:spLocks noGrp="1"/>
          </p:cNvSpPr>
          <p:nvPr>
            <p:ph type="dt" sz="half" idx="10"/>
          </p:nvPr>
        </p:nvSpPr>
        <p:spPr/>
        <p:txBody>
          <a:bodyPr/>
          <a:lstStyle/>
          <a:p>
            <a:fld id="{B31974D7-550A-D14A-AD0E-DBF979E32E23}" type="datetimeFigureOut">
              <a:rPr lang="en-US" smtClean="0"/>
              <a:t>10/29/23</a:t>
            </a:fld>
            <a:endParaRPr lang="en-US"/>
          </a:p>
        </p:txBody>
      </p:sp>
      <p:sp>
        <p:nvSpPr>
          <p:cNvPr id="6" name="Footer Placeholder 5">
            <a:extLst>
              <a:ext uri="{FF2B5EF4-FFF2-40B4-BE49-F238E27FC236}">
                <a16:creationId xmlns:a16="http://schemas.microsoft.com/office/drawing/2014/main" id="{FBEB37BB-F14B-3E5F-ED8F-C75D758658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DC2255-5D71-B366-5F31-6ADFFB2D2BB3}"/>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3387505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AB375-3FF5-DD29-D4D5-ADB4BC3F0F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02573C-EE89-7FD4-415D-DE822E5D91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42F362-A2E0-A19D-CCB3-ACD43FEC63E7}"/>
              </a:ext>
            </a:extLst>
          </p:cNvPr>
          <p:cNvSpPr>
            <a:spLocks noGrp="1"/>
          </p:cNvSpPr>
          <p:nvPr>
            <p:ph type="dt" sz="half" idx="10"/>
          </p:nvPr>
        </p:nvSpPr>
        <p:spPr/>
        <p:txBody>
          <a:bodyPr/>
          <a:lstStyle/>
          <a:p>
            <a:fld id="{B31974D7-550A-D14A-AD0E-DBF979E32E23}" type="datetimeFigureOut">
              <a:rPr lang="en-US" smtClean="0"/>
              <a:t>10/29/23</a:t>
            </a:fld>
            <a:endParaRPr lang="en-US"/>
          </a:p>
        </p:txBody>
      </p:sp>
      <p:sp>
        <p:nvSpPr>
          <p:cNvPr id="5" name="Footer Placeholder 4">
            <a:extLst>
              <a:ext uri="{FF2B5EF4-FFF2-40B4-BE49-F238E27FC236}">
                <a16:creationId xmlns:a16="http://schemas.microsoft.com/office/drawing/2014/main" id="{9A019A5C-1769-CAE7-F5BA-593500FAB4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14987A-EEFE-E7BD-B6E0-644EF50F2A19}"/>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27542731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27EA09-16D3-D3E5-C4BA-19BE8FC051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3FD2AC-7CEF-0F59-58F2-D996B14DB6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D8C8D-4A17-D753-E436-3229B81AB183}"/>
              </a:ext>
            </a:extLst>
          </p:cNvPr>
          <p:cNvSpPr>
            <a:spLocks noGrp="1"/>
          </p:cNvSpPr>
          <p:nvPr>
            <p:ph type="dt" sz="half" idx="10"/>
          </p:nvPr>
        </p:nvSpPr>
        <p:spPr/>
        <p:txBody>
          <a:bodyPr/>
          <a:lstStyle/>
          <a:p>
            <a:fld id="{B31974D7-550A-D14A-AD0E-DBF979E32E23}" type="datetimeFigureOut">
              <a:rPr lang="en-US" smtClean="0"/>
              <a:t>10/29/23</a:t>
            </a:fld>
            <a:endParaRPr lang="en-US"/>
          </a:p>
        </p:txBody>
      </p:sp>
      <p:sp>
        <p:nvSpPr>
          <p:cNvPr id="5" name="Footer Placeholder 4">
            <a:extLst>
              <a:ext uri="{FF2B5EF4-FFF2-40B4-BE49-F238E27FC236}">
                <a16:creationId xmlns:a16="http://schemas.microsoft.com/office/drawing/2014/main" id="{1BFB0838-BC06-41F9-E118-4323B506B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9D1D0-E494-9961-1EF8-81622FD1F188}"/>
              </a:ext>
            </a:extLst>
          </p:cNvPr>
          <p:cNvSpPr>
            <a:spLocks noGrp="1"/>
          </p:cNvSpPr>
          <p:nvPr>
            <p:ph type="sldNum" sz="quarter" idx="12"/>
          </p:nvPr>
        </p:nvSpPr>
        <p:spPr/>
        <p:txBody>
          <a:bodyPr/>
          <a:lstStyle/>
          <a:p>
            <a:fld id="{D404015B-FD84-564B-AEE5-3E5B67FF94A6}" type="slidenum">
              <a:rPr lang="en-US" smtClean="0"/>
              <a:t>‹#›</a:t>
            </a:fld>
            <a:endParaRPr lang="en-US"/>
          </a:p>
        </p:txBody>
      </p:sp>
    </p:spTree>
    <p:extLst>
      <p:ext uri="{BB962C8B-B14F-4D97-AF65-F5344CB8AC3E}">
        <p14:creationId xmlns:p14="http://schemas.microsoft.com/office/powerpoint/2010/main" val="1278299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fld id="{678A5CA9-EFFF-154E-BC2F-8C86C78FF041}"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fld id="{39C667E7-1BF9-624F-B8F7-6BF9657C89DF}"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fld id="{443602AD-BBD9-EE43-8CFD-D3B852FB3C63}"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5EBFFAC1-FB4C-6B48-BC50-1FFEA7E6FE61}"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6A9170CE-1317-C441-80D2-974CF21F68D0}"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Times New Roman" charset="0"/>
              </a:defRPr>
            </a:lvl1pPr>
          </a:lstStyle>
          <a:p>
            <a:fld id="{57A68C95-D7D6-8C47-B315-75E46AC4C4C8}"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496573896"/>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2560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376" tIns="45688" rIns="91376" bIns="45688" numCol="1" anchor="ctr" anchorCtr="0" compatLnSpc="1">
            <a:prstTxWarp prst="textNoShape">
              <a:avLst/>
            </a:prstTxWarp>
          </a:bodyPr>
          <a:lstStyle>
            <a:lvl1pPr algn="r">
              <a:defRPr sz="1200">
                <a:solidFill>
                  <a:srgbClr val="898989"/>
                </a:solidFill>
              </a:defRPr>
            </a:lvl1pPr>
          </a:lstStyle>
          <a:p>
            <a:fld id="{883B133E-6AF1-D64B-8FAB-447720FF604D}"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880672008"/>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5A67A400-F1EC-8943-8361-CCD3ABE268C4}"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216875427"/>
      </p:ext>
    </p:extLst>
  </p:cSld>
  <p:clrMap bg1="lt1" tx1="dk1" bg2="lt2" tx2="dk2" accent1="accent1" accent2="accent2" accent3="accent3" accent4="accent4" accent5="accent5" accent6="accent6" hlink="hlink" folHlink="folHlink"/>
  <p:sldLayoutIdLst>
    <p:sldLayoutId id="2147485002" r:id="rId1"/>
    <p:sldLayoutId id="2147485003"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005418" y="690563"/>
            <a:ext cx="1140036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1005418" y="2244726"/>
            <a:ext cx="11400367"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1005417"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582585" y="7081839"/>
            <a:ext cx="4246033"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9611784"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832777922"/>
      </p:ext>
    </p:extLst>
  </p:cSld>
  <p:clrMap bg1="lt1" tx1="dk1" bg2="lt2" tx2="dk2" accent1="accent1" accent2="accent2" accent3="accent3" accent4="accent4" accent5="accent5" accent6="accent6" hlink="hlink" folHlink="folHlink"/>
  <p:sldLayoutIdLst>
    <p:sldLayoutId id="2147485005" r:id="rId1"/>
    <p:sldLayoutId id="2147485006" r:id="rId2"/>
    <p:sldLayoutId id="2147485007" r:id="rId3"/>
    <p:sldLayoutId id="2147485008" r:id="rId4"/>
    <p:sldLayoutId id="2147485009" r:id="rId5"/>
    <p:sldLayoutId id="2147485010" r:id="rId6"/>
    <p:sldLayoutId id="2147485011" r:id="rId7"/>
    <p:sldLayoutId id="2147485012" r:id="rId8"/>
    <p:sldLayoutId id="2147485013" r:id="rId9"/>
    <p:sldLayoutId id="2147485014" r:id="rId10"/>
    <p:sldLayoutId id="2147485015"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30BBE-995F-2F58-E6E6-58332CBD21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7C541C-CDDC-85B1-7BB9-8E31C017D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76A61-7E45-E4AB-A21B-896A22FBB5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974D7-550A-D14A-AD0E-DBF979E32E23}" type="datetimeFigureOut">
              <a:rPr lang="en-US" smtClean="0"/>
              <a:t>10/29/23</a:t>
            </a:fld>
            <a:endParaRPr lang="en-US"/>
          </a:p>
        </p:txBody>
      </p:sp>
      <p:sp>
        <p:nvSpPr>
          <p:cNvPr id="5" name="Footer Placeholder 4">
            <a:extLst>
              <a:ext uri="{FF2B5EF4-FFF2-40B4-BE49-F238E27FC236}">
                <a16:creationId xmlns:a16="http://schemas.microsoft.com/office/drawing/2014/main" id="{EACABAA7-A9AE-9B45-E854-2D4D601EDE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9EE800-7B14-4BD0-F3EE-9C28441CF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04015B-FD84-564B-AEE5-3E5B67FF94A6}" type="slidenum">
              <a:rPr lang="en-US" smtClean="0"/>
              <a:t>‹#›</a:t>
            </a:fld>
            <a:endParaRPr lang="en-US"/>
          </a:p>
        </p:txBody>
      </p:sp>
    </p:spTree>
    <p:extLst>
      <p:ext uri="{BB962C8B-B14F-4D97-AF65-F5344CB8AC3E}">
        <p14:creationId xmlns:p14="http://schemas.microsoft.com/office/powerpoint/2010/main" val="1366036933"/>
      </p:ext>
    </p:extLst>
  </p:cSld>
  <p:clrMap bg1="lt1" tx1="dk1" bg2="lt2" tx2="dk2" accent1="accent1" accent2="accent2" accent3="accent3" accent4="accent4" accent5="accent5" accent6="accent6" hlink="hlink" folHlink="folHlink"/>
  <p:sldLayoutIdLst>
    <p:sldLayoutId id="2147485017" r:id="rId1"/>
    <p:sldLayoutId id="2147485018" r:id="rId2"/>
    <p:sldLayoutId id="2147485019" r:id="rId3"/>
    <p:sldLayoutId id="2147485020" r:id="rId4"/>
    <p:sldLayoutId id="2147485021" r:id="rId5"/>
    <p:sldLayoutId id="2147485022" r:id="rId6"/>
    <p:sldLayoutId id="2147485023" r:id="rId7"/>
    <p:sldLayoutId id="2147485024" r:id="rId8"/>
    <p:sldLayoutId id="2147485025" r:id="rId9"/>
    <p:sldLayoutId id="2147485026" r:id="rId10"/>
    <p:sldLayoutId id="21474850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oleObject" Target="../embeddings/oleObject2.bin"/><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en.wikipedia.org/wiki/Occam's_razor"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hyperlink" Target="https://en.wikipedia.org/wiki/Occam's_razor"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hemeOverride" Target="../theme/themeOverride1.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themeOverride" Target="../theme/themeOverride2.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7.emf"/><Relationship Id="rId2" Type="http://schemas.openxmlformats.org/officeDocument/2006/relationships/oleObject" Target="../embeddings/oleObject3.bin"/><Relationship Id="rId1" Type="http://schemas.openxmlformats.org/officeDocument/2006/relationships/slideLayout" Target="../slideLayouts/slideLayout23.xml"/><Relationship Id="rId6" Type="http://schemas.openxmlformats.org/officeDocument/2006/relationships/oleObject" Target="../embeddings/oleObject5.bin"/><Relationship Id="rId5" Type="http://schemas.openxmlformats.org/officeDocument/2006/relationships/image" Target="../media/image16.emf"/><Relationship Id="rId4" Type="http://schemas.openxmlformats.org/officeDocument/2006/relationships/oleObject" Target="../embeddings/oleObject4.bin"/></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7.emf"/><Relationship Id="rId2" Type="http://schemas.openxmlformats.org/officeDocument/2006/relationships/oleObject" Target="../embeddings/oleObject6.bin"/><Relationship Id="rId1" Type="http://schemas.openxmlformats.org/officeDocument/2006/relationships/slideLayout" Target="../slideLayouts/slideLayout23.xml"/><Relationship Id="rId6" Type="http://schemas.openxmlformats.org/officeDocument/2006/relationships/oleObject" Target="../embeddings/oleObject8.bin"/><Relationship Id="rId5" Type="http://schemas.openxmlformats.org/officeDocument/2006/relationships/image" Target="../media/image16.emf"/><Relationship Id="rId4"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7.emf"/><Relationship Id="rId2" Type="http://schemas.openxmlformats.org/officeDocument/2006/relationships/oleObject" Target="../embeddings/oleObject9.bin"/><Relationship Id="rId1" Type="http://schemas.openxmlformats.org/officeDocument/2006/relationships/slideLayout" Target="../slideLayouts/slideLayout23.xml"/><Relationship Id="rId6" Type="http://schemas.openxmlformats.org/officeDocument/2006/relationships/oleObject" Target="../embeddings/oleObject11.bin"/><Relationship Id="rId5" Type="http://schemas.openxmlformats.org/officeDocument/2006/relationships/image" Target="../media/image16.emf"/><Relationship Id="rId4" Type="http://schemas.openxmlformats.org/officeDocument/2006/relationships/oleObject" Target="../embeddings/oleObject10.bin"/></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7.emf"/><Relationship Id="rId2" Type="http://schemas.openxmlformats.org/officeDocument/2006/relationships/oleObject" Target="../embeddings/oleObject12.bin"/><Relationship Id="rId1" Type="http://schemas.openxmlformats.org/officeDocument/2006/relationships/slideLayout" Target="../slideLayouts/slideLayout23.xml"/><Relationship Id="rId6" Type="http://schemas.openxmlformats.org/officeDocument/2006/relationships/oleObject" Target="../embeddings/oleObject14.bin"/><Relationship Id="rId5" Type="http://schemas.openxmlformats.org/officeDocument/2006/relationships/image" Target="../media/image16.emf"/><Relationship Id="rId4" Type="http://schemas.openxmlformats.org/officeDocument/2006/relationships/oleObject" Target="../embeddings/oleObject13.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hyperlink" Target="http://hydrodictyon.eeb.uconn.edu/people/plewis/downloads/wh2019/lewis-bayesian-part1.pdf"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hemeOverride" Target="../theme/themeOverride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1.xml"/><Relationship Id="rId1" Type="http://schemas.openxmlformats.org/officeDocument/2006/relationships/themeOverride" Target="../theme/themeOverride4.xml"/><Relationship Id="rId4" Type="http://schemas.openxmlformats.org/officeDocument/2006/relationships/image" Target="../media/image19.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evolution.berkeley.edu/evolibrary/teach/index.php" TargetMode="External"/><Relationship Id="rId1" Type="http://schemas.openxmlformats.org/officeDocument/2006/relationships/slideLayout" Target="../slideLayouts/slideLayout3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hyperlink" Target="http://mrbayes.sourceforge.net/mb3.2_manual.pdf" TargetMode="External"/><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1.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tree.bio.ed.ac.uk/software/tracer/" TargetMode="Externa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oleObject" Target="../embeddings/oleObject15.bin"/><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hyperlink" Target="http://dx.doi.org/10.1093/bib/bbs050" TargetMode="External"/><Relationship Id="rId2" Type="http://schemas.openxmlformats.org/officeDocument/2006/relationships/image" Target="../media/image50.jpe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hyperlink" Target="http://en.wikipedia.org/wiki/File:Johann_Heinrich_F%C3%BCssli_054.jpg" TargetMode="External"/><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s://commons.wikimedia.org/w/index.php?search=munchhausen&amp;title=Special%3ASearch&amp;profile=default&amp;fulltext=1#/media/File:M&#252;nchhausen-AWille.jpg" TargetMode="External"/><Relationship Id="rId7" Type="http://schemas.openxmlformats.org/officeDocument/2006/relationships/hyperlink" Target="https://en.wikipedia.org/wiki/Bootstrapping" TargetMode="External"/><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6.tiff"/><Relationship Id="rId5" Type="http://schemas.openxmlformats.org/officeDocument/2006/relationships/hyperlink" Target="https://commons.wikimedia.org/wiki/File:M&#252;nchhausen-Sumpf-Hosemann.png" TargetMode="Externa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BB73-7699-2B4E-8B58-EEA5B669B217}"/>
              </a:ext>
            </a:extLst>
          </p:cNvPr>
          <p:cNvSpPr>
            <a:spLocks noGrp="1"/>
          </p:cNvSpPr>
          <p:nvPr>
            <p:ph type="title"/>
          </p:nvPr>
        </p:nvSpPr>
        <p:spPr>
          <a:xfrm>
            <a:off x="1008185" y="284588"/>
            <a:ext cx="10363200" cy="1143000"/>
          </a:xfrm>
        </p:spPr>
        <p:txBody>
          <a:bodyPr/>
          <a:lstStyle/>
          <a:p>
            <a:r>
              <a:rPr lang="en-US" sz="4800" dirty="0">
                <a:latin typeface="Calibri Light" panose="020F0302020204030204" pitchFamily="34" charset="0"/>
                <a:cs typeface="Calibri Light" panose="020F0302020204030204" pitchFamily="34" charset="0"/>
              </a:rPr>
              <a:t>MCB 3421 – class 17</a:t>
            </a:r>
          </a:p>
        </p:txBody>
      </p:sp>
      <p:sp>
        <p:nvSpPr>
          <p:cNvPr id="3" name="Content Placeholder 2">
            <a:extLst>
              <a:ext uri="{FF2B5EF4-FFF2-40B4-BE49-F238E27FC236}">
                <a16:creationId xmlns:a16="http://schemas.microsoft.com/office/drawing/2014/main" id="{3B8B02A4-68D2-C746-A14B-F6707F91A79D}"/>
              </a:ext>
            </a:extLst>
          </p:cNvPr>
          <p:cNvSpPr>
            <a:spLocks noGrp="1"/>
          </p:cNvSpPr>
          <p:nvPr>
            <p:ph idx="1"/>
          </p:nvPr>
        </p:nvSpPr>
        <p:spPr>
          <a:xfrm>
            <a:off x="914400" y="1863970"/>
            <a:ext cx="10363200" cy="4114800"/>
          </a:xfrm>
        </p:spPr>
        <p:txBody>
          <a:bodyPr/>
          <a:lstStyle/>
          <a:p>
            <a:pPr marL="0" indent="0" algn="ctr">
              <a:buNone/>
            </a:pPr>
            <a:r>
              <a:rPr lang="en-US" dirty="0">
                <a:latin typeface="Calibri" panose="020F0502020204030204" pitchFamily="34" charset="0"/>
                <a:cs typeface="Calibri" panose="020F0502020204030204" pitchFamily="34" charset="0"/>
              </a:rPr>
              <a:t>Phylogenies </a:t>
            </a:r>
          </a:p>
          <a:p>
            <a:pPr marL="0" indent="0" algn="ctr">
              <a:buNone/>
            </a:pPr>
            <a:r>
              <a:rPr lang="en-US" dirty="0">
                <a:latin typeface="Calibri" panose="020F0502020204030204" pitchFamily="34" charset="0"/>
                <a:cs typeface="Calibri" panose="020F0502020204030204" pitchFamily="34" charset="0"/>
              </a:rPr>
              <a:t>and</a:t>
            </a:r>
          </a:p>
          <a:p>
            <a:pPr marL="0" indent="0" algn="ctr">
              <a:buNone/>
            </a:pPr>
            <a:r>
              <a:rPr lang="en-US" dirty="0">
                <a:latin typeface="Calibri" panose="020F0502020204030204" pitchFamily="34" charset="0"/>
                <a:cs typeface="Calibri" panose="020F0502020204030204" pitchFamily="34" charset="0"/>
              </a:rPr>
              <a:t>Phylogenetic reconstruction</a:t>
            </a:r>
          </a:p>
          <a:p>
            <a:pPr marL="0" indent="0" algn="ctr">
              <a:buNone/>
            </a:pPr>
            <a:r>
              <a:rPr lang="en-US" dirty="0">
                <a:latin typeface="Calibri" panose="020F0502020204030204" pitchFamily="34" charset="0"/>
                <a:cs typeface="Calibri" panose="020F0502020204030204" pitchFamily="34" charset="0"/>
              </a:rPr>
              <a:t> - part 2 </a:t>
            </a:r>
          </a:p>
        </p:txBody>
      </p:sp>
    </p:spTree>
    <p:extLst>
      <p:ext uri="{BB962C8B-B14F-4D97-AF65-F5344CB8AC3E}">
        <p14:creationId xmlns:p14="http://schemas.microsoft.com/office/powerpoint/2010/main" val="128821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160638" y="508001"/>
            <a:ext cx="11553568" cy="1385887"/>
          </a:xfrm>
        </p:spPr>
        <p:txBody>
          <a:bodyPr/>
          <a:lstStyle/>
          <a:p>
            <a:pPr algn="l" eaLnBrk="1" hangingPunct="1"/>
            <a:r>
              <a:rPr lang="en-US" sz="3600">
                <a:latin typeface="Calibri" charset="0"/>
              </a:rPr>
              <a:t>Why could a gene tree be different from the species tree?</a:t>
            </a:r>
            <a:br>
              <a:rPr lang="en-US">
                <a:latin typeface="Calibri" charset="0"/>
              </a:rPr>
            </a:br>
            <a:endParaRPr lang="en-US">
              <a:latin typeface="Calibri" charset="0"/>
            </a:endParaRPr>
          </a:p>
        </p:txBody>
      </p:sp>
      <p:sp>
        <p:nvSpPr>
          <p:cNvPr id="89090" name="Content Placeholder 2"/>
          <p:cNvSpPr>
            <a:spLocks noGrp="1"/>
          </p:cNvSpPr>
          <p:nvPr>
            <p:ph idx="1"/>
          </p:nvPr>
        </p:nvSpPr>
        <p:spPr>
          <a:xfrm>
            <a:off x="1672280" y="2103953"/>
            <a:ext cx="9436443" cy="4525962"/>
          </a:xfrm>
        </p:spPr>
        <p:txBody>
          <a:bodyPr/>
          <a:lstStyle/>
          <a:p>
            <a:pPr eaLnBrk="1" hangingPunct="1"/>
            <a:r>
              <a:rPr lang="en-US" sz="2800">
                <a:latin typeface="Calibri" charset="0"/>
              </a:rPr>
              <a:t>Lack of resolution</a:t>
            </a:r>
          </a:p>
          <a:p>
            <a:pPr eaLnBrk="1" hangingPunct="1"/>
            <a:r>
              <a:rPr lang="en-US" sz="2800">
                <a:latin typeface="Calibri" charset="0"/>
              </a:rPr>
              <a:t>Lineage sorting</a:t>
            </a:r>
          </a:p>
          <a:p>
            <a:pPr eaLnBrk="1" hangingPunct="1"/>
            <a:r>
              <a:rPr lang="en-US" sz="2800">
                <a:latin typeface="Calibri" charset="0"/>
              </a:rPr>
              <a:t>Gene duplications/gene loss (paralogs/orthologs)</a:t>
            </a:r>
          </a:p>
          <a:p>
            <a:pPr eaLnBrk="1" hangingPunct="1"/>
            <a:r>
              <a:rPr lang="en-US" sz="2800">
                <a:latin typeface="Calibri" charset="0"/>
              </a:rPr>
              <a:t>Gene transfer</a:t>
            </a:r>
          </a:p>
          <a:p>
            <a:pPr eaLnBrk="1" hangingPunct="1"/>
            <a:r>
              <a:rPr lang="en-US" sz="2800">
                <a:latin typeface="Calibri" charset="0"/>
              </a:rPr>
              <a:t>Systematic artifacts (e.g., compositional bias and long branch attraction)</a:t>
            </a:r>
          </a:p>
          <a:p>
            <a:pPr eaLnBrk="1" hangingPunct="1"/>
            <a:endParaRPr lang="en-US">
              <a:latin typeface="Calibri" charset="0"/>
            </a:endParaRPr>
          </a:p>
        </p:txBody>
      </p:sp>
    </p:spTree>
    <p:extLst>
      <p:ext uri="{BB962C8B-B14F-4D97-AF65-F5344CB8AC3E}">
        <p14:creationId xmlns:p14="http://schemas.microsoft.com/office/powerpoint/2010/main" val="1459258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801130" y="0"/>
            <a:ext cx="8695915" cy="1143000"/>
          </a:xfrm>
        </p:spPr>
        <p:txBody>
          <a:bodyPr/>
          <a:lstStyle/>
          <a:p>
            <a:pPr algn="l" eaLnBrk="1" hangingPunct="1"/>
            <a:r>
              <a:rPr lang="en-US">
                <a:latin typeface="Times New Roman" charset="0"/>
              </a:rPr>
              <a:t>Trees – what might they mean?  </a:t>
            </a:r>
          </a:p>
        </p:txBody>
      </p:sp>
      <p:sp>
        <p:nvSpPr>
          <p:cNvPr id="220163" name="Text Box 3"/>
          <p:cNvSpPr txBox="1">
            <a:spLocks noChangeArrowheads="1"/>
          </p:cNvSpPr>
          <p:nvPr/>
        </p:nvSpPr>
        <p:spPr bwMode="auto">
          <a:xfrm>
            <a:off x="464799" y="934301"/>
            <a:ext cx="11821794" cy="830985"/>
          </a:xfrm>
          <a:prstGeom prst="rect">
            <a:avLst/>
          </a:prstGeom>
          <a:noFill/>
          <a:ln w="9525">
            <a:noFill/>
            <a:miter lim="800000"/>
            <a:headEnd/>
            <a:tailEnd/>
          </a:ln>
          <a:effectLst/>
        </p:spPr>
        <p:txBody>
          <a:bodyPr wrap="square" lIns="91429" tIns="45714" rIns="91429" bIns="45714">
            <a:spAutoFit/>
          </a:bodyPr>
          <a:lstStyle/>
          <a:p>
            <a:pPr>
              <a:defRPr/>
            </a:pPr>
            <a:r>
              <a:rPr lang="en-US" b="1">
                <a:solidFill>
                  <a:srgbClr val="000000"/>
                </a:solidFill>
                <a:latin typeface="Times New Roman" charset="0"/>
              </a:rPr>
              <a:t>Calculating a tree is comparatively easy, figuring out what it might mean is much more difficult.  </a:t>
            </a:r>
          </a:p>
        </p:txBody>
      </p:sp>
      <p:sp>
        <p:nvSpPr>
          <p:cNvPr id="220164" name="Text Box 4"/>
          <p:cNvSpPr txBox="1">
            <a:spLocks noChangeArrowheads="1"/>
          </p:cNvSpPr>
          <p:nvPr/>
        </p:nvSpPr>
        <p:spPr bwMode="auto">
          <a:xfrm>
            <a:off x="2133600" y="28194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0165" name="Line 5"/>
          <p:cNvSpPr>
            <a:spLocks noChangeShapeType="1"/>
          </p:cNvSpPr>
          <p:nvPr/>
        </p:nvSpPr>
        <p:spPr bwMode="auto">
          <a:xfrm>
            <a:off x="3657600" y="2286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66" name="Text Box 6"/>
          <p:cNvSpPr txBox="1">
            <a:spLocks noChangeArrowheads="1"/>
          </p:cNvSpPr>
          <p:nvPr/>
        </p:nvSpPr>
        <p:spPr bwMode="auto">
          <a:xfrm>
            <a:off x="466356" y="2109561"/>
            <a:ext cx="4105644" cy="369320"/>
          </a:xfrm>
          <a:prstGeom prst="rect">
            <a:avLst/>
          </a:prstGeom>
          <a:noFill/>
          <a:ln w="9525">
            <a:noFill/>
            <a:miter lim="800000"/>
            <a:headEnd/>
            <a:tailEnd/>
          </a:ln>
          <a:effectLst/>
        </p:spPr>
        <p:txBody>
          <a:bodyPr wrap="square" lIns="91429" tIns="45714" rIns="91429" bIns="45714">
            <a:spAutoFit/>
          </a:bodyPr>
          <a:lstStyle/>
          <a:p>
            <a:pPr>
              <a:defRPr/>
            </a:pPr>
            <a:r>
              <a:rPr lang="en-US">
                <a:solidFill>
                  <a:srgbClr val="000000"/>
                </a:solidFill>
                <a:latin typeface="Times New Roman" charset="0"/>
              </a:rPr>
              <a:t>If this is the probable </a:t>
            </a:r>
            <a:r>
              <a:rPr lang="en-US" b="1">
                <a:solidFill>
                  <a:srgbClr val="000000"/>
                </a:solidFill>
                <a:latin typeface="Times New Roman" charset="0"/>
              </a:rPr>
              <a:t>organismal tree: </a:t>
            </a:r>
          </a:p>
        </p:txBody>
      </p:sp>
      <p:sp>
        <p:nvSpPr>
          <p:cNvPr id="220167" name="Line 7"/>
          <p:cNvSpPr>
            <a:spLocks noChangeShapeType="1"/>
          </p:cNvSpPr>
          <p:nvPr/>
        </p:nvSpPr>
        <p:spPr bwMode="auto">
          <a:xfrm>
            <a:off x="3657600" y="2286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68" name="Line 8"/>
          <p:cNvSpPr>
            <a:spLocks noChangeShapeType="1"/>
          </p:cNvSpPr>
          <p:nvPr/>
        </p:nvSpPr>
        <p:spPr bwMode="auto">
          <a:xfrm>
            <a:off x="3657600" y="2971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69" name="Line 9"/>
          <p:cNvSpPr>
            <a:spLocks noChangeShapeType="1"/>
          </p:cNvSpPr>
          <p:nvPr/>
        </p:nvSpPr>
        <p:spPr bwMode="auto">
          <a:xfrm>
            <a:off x="4114800" y="2743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0" name="Line 10"/>
          <p:cNvSpPr>
            <a:spLocks noChangeShapeType="1"/>
          </p:cNvSpPr>
          <p:nvPr/>
        </p:nvSpPr>
        <p:spPr bwMode="auto">
          <a:xfrm>
            <a:off x="4114800" y="2743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1" name="Line 11"/>
          <p:cNvSpPr>
            <a:spLocks noChangeShapeType="1"/>
          </p:cNvSpPr>
          <p:nvPr/>
        </p:nvSpPr>
        <p:spPr bwMode="auto">
          <a:xfrm flipV="1">
            <a:off x="4114800" y="3581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2" name="Line 12"/>
          <p:cNvSpPr>
            <a:spLocks noChangeShapeType="1"/>
          </p:cNvSpPr>
          <p:nvPr/>
        </p:nvSpPr>
        <p:spPr bwMode="auto">
          <a:xfrm>
            <a:off x="4876800" y="3200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3" name="Line 13"/>
          <p:cNvSpPr>
            <a:spLocks noChangeShapeType="1"/>
          </p:cNvSpPr>
          <p:nvPr/>
        </p:nvSpPr>
        <p:spPr bwMode="auto">
          <a:xfrm>
            <a:off x="4876800" y="3200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4" name="Line 14"/>
          <p:cNvSpPr>
            <a:spLocks noChangeShapeType="1"/>
          </p:cNvSpPr>
          <p:nvPr/>
        </p:nvSpPr>
        <p:spPr bwMode="auto">
          <a:xfrm>
            <a:off x="4876800" y="3962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5" name="Text Box 15"/>
          <p:cNvSpPr txBox="1">
            <a:spLocks noChangeArrowheads="1"/>
          </p:cNvSpPr>
          <p:nvPr/>
        </p:nvSpPr>
        <p:spPr bwMode="auto">
          <a:xfrm>
            <a:off x="7620001" y="24384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B</a:t>
            </a:r>
          </a:p>
        </p:txBody>
      </p:sp>
      <p:sp>
        <p:nvSpPr>
          <p:cNvPr id="220176" name="Text Box 16"/>
          <p:cNvSpPr txBox="1">
            <a:spLocks noChangeArrowheads="1"/>
          </p:cNvSpPr>
          <p:nvPr/>
        </p:nvSpPr>
        <p:spPr bwMode="auto">
          <a:xfrm>
            <a:off x="7620000" y="19812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0177" name="Text Box 17"/>
          <p:cNvSpPr txBox="1">
            <a:spLocks noChangeArrowheads="1"/>
          </p:cNvSpPr>
          <p:nvPr/>
        </p:nvSpPr>
        <p:spPr bwMode="auto">
          <a:xfrm>
            <a:off x="7620001" y="30480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C</a:t>
            </a:r>
          </a:p>
        </p:txBody>
      </p:sp>
      <p:sp>
        <p:nvSpPr>
          <p:cNvPr id="220178" name="Text Box 18"/>
          <p:cNvSpPr txBox="1">
            <a:spLocks noChangeArrowheads="1"/>
          </p:cNvSpPr>
          <p:nvPr/>
        </p:nvSpPr>
        <p:spPr bwMode="auto">
          <a:xfrm>
            <a:off x="7620001" y="36576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D</a:t>
            </a:r>
          </a:p>
        </p:txBody>
      </p:sp>
      <p:sp>
        <p:nvSpPr>
          <p:cNvPr id="220179" name="Line 19"/>
          <p:cNvSpPr>
            <a:spLocks noChangeShapeType="1"/>
          </p:cNvSpPr>
          <p:nvPr/>
        </p:nvSpPr>
        <p:spPr bwMode="auto">
          <a:xfrm>
            <a:off x="3657600" y="48768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0" name="Line 20"/>
          <p:cNvSpPr>
            <a:spLocks noChangeShapeType="1"/>
          </p:cNvSpPr>
          <p:nvPr/>
        </p:nvSpPr>
        <p:spPr bwMode="auto">
          <a:xfrm>
            <a:off x="3657600" y="48768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1" name="Line 21"/>
          <p:cNvSpPr>
            <a:spLocks noChangeShapeType="1"/>
          </p:cNvSpPr>
          <p:nvPr/>
        </p:nvSpPr>
        <p:spPr bwMode="auto">
          <a:xfrm>
            <a:off x="3657600" y="55626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2" name="Line 22"/>
          <p:cNvSpPr>
            <a:spLocks noChangeShapeType="1"/>
          </p:cNvSpPr>
          <p:nvPr/>
        </p:nvSpPr>
        <p:spPr bwMode="auto">
          <a:xfrm>
            <a:off x="4572000" y="53340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3" name="Line 23"/>
          <p:cNvSpPr>
            <a:spLocks noChangeShapeType="1"/>
          </p:cNvSpPr>
          <p:nvPr/>
        </p:nvSpPr>
        <p:spPr bwMode="auto">
          <a:xfrm>
            <a:off x="4572000" y="5334000"/>
            <a:ext cx="2743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4" name="Line 24"/>
          <p:cNvSpPr>
            <a:spLocks noChangeShapeType="1"/>
          </p:cNvSpPr>
          <p:nvPr/>
        </p:nvSpPr>
        <p:spPr bwMode="auto">
          <a:xfrm flipV="1">
            <a:off x="4572000" y="6172200"/>
            <a:ext cx="30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5" name="Line 25"/>
          <p:cNvSpPr>
            <a:spLocks noChangeShapeType="1"/>
          </p:cNvSpPr>
          <p:nvPr/>
        </p:nvSpPr>
        <p:spPr bwMode="auto">
          <a:xfrm>
            <a:off x="4876800" y="57912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6" name="Line 26"/>
          <p:cNvSpPr>
            <a:spLocks noChangeShapeType="1"/>
          </p:cNvSpPr>
          <p:nvPr/>
        </p:nvSpPr>
        <p:spPr bwMode="auto">
          <a:xfrm>
            <a:off x="4876800" y="5791200"/>
            <a:ext cx="1524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7" name="Line 27"/>
          <p:cNvSpPr>
            <a:spLocks noChangeShapeType="1"/>
          </p:cNvSpPr>
          <p:nvPr/>
        </p:nvSpPr>
        <p:spPr bwMode="auto">
          <a:xfrm>
            <a:off x="4876800" y="6553200"/>
            <a:ext cx="1219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8" name="Text Box 28"/>
          <p:cNvSpPr txBox="1">
            <a:spLocks noChangeArrowheads="1"/>
          </p:cNvSpPr>
          <p:nvPr/>
        </p:nvSpPr>
        <p:spPr bwMode="auto">
          <a:xfrm>
            <a:off x="7696200" y="6248400"/>
            <a:ext cx="1315402"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B</a:t>
            </a:r>
          </a:p>
        </p:txBody>
      </p:sp>
      <p:sp>
        <p:nvSpPr>
          <p:cNvPr id="220189" name="Text Box 29"/>
          <p:cNvSpPr txBox="1">
            <a:spLocks noChangeArrowheads="1"/>
          </p:cNvSpPr>
          <p:nvPr/>
        </p:nvSpPr>
        <p:spPr bwMode="auto">
          <a:xfrm>
            <a:off x="7620000" y="4572000"/>
            <a:ext cx="1315466"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A</a:t>
            </a:r>
          </a:p>
        </p:txBody>
      </p:sp>
      <p:sp>
        <p:nvSpPr>
          <p:cNvPr id="220190" name="Text Box 30"/>
          <p:cNvSpPr txBox="1">
            <a:spLocks noChangeArrowheads="1"/>
          </p:cNvSpPr>
          <p:nvPr/>
        </p:nvSpPr>
        <p:spPr bwMode="auto">
          <a:xfrm>
            <a:off x="7620001" y="56388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C</a:t>
            </a:r>
          </a:p>
        </p:txBody>
      </p:sp>
      <p:sp>
        <p:nvSpPr>
          <p:cNvPr id="220191" name="Text Box 31"/>
          <p:cNvSpPr txBox="1">
            <a:spLocks noChangeArrowheads="1"/>
          </p:cNvSpPr>
          <p:nvPr/>
        </p:nvSpPr>
        <p:spPr bwMode="auto">
          <a:xfrm>
            <a:off x="7620001" y="51054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rPr>
              <a:t>seq. from D</a:t>
            </a:r>
          </a:p>
        </p:txBody>
      </p:sp>
      <p:sp>
        <p:nvSpPr>
          <p:cNvPr id="32" name="TextBox 31"/>
          <p:cNvSpPr txBox="1"/>
          <p:nvPr/>
        </p:nvSpPr>
        <p:spPr>
          <a:xfrm>
            <a:off x="1524000" y="4262438"/>
            <a:ext cx="5207494" cy="369320"/>
          </a:xfrm>
          <a:prstGeom prst="rect">
            <a:avLst/>
          </a:prstGeom>
          <a:noFill/>
        </p:spPr>
        <p:txBody>
          <a:bodyPr wrap="none" lIns="91429" tIns="45714" rIns="91429" bIns="45714">
            <a:spAutoFit/>
          </a:bodyPr>
          <a:lstStyle/>
          <a:p>
            <a:pPr>
              <a:defRPr/>
            </a:pPr>
            <a:r>
              <a:rPr lang="en-US">
                <a:solidFill>
                  <a:srgbClr val="000000"/>
                </a:solidFill>
                <a:latin typeface="Times New Roman" charset="0"/>
              </a:rPr>
              <a:t>what could be the reason for obtaining  this </a:t>
            </a:r>
            <a:r>
              <a:rPr lang="en-US" b="1">
                <a:solidFill>
                  <a:srgbClr val="000000"/>
                </a:solidFill>
                <a:latin typeface="Times New Roman" charset="0"/>
              </a:rPr>
              <a:t>gene tree:</a:t>
            </a:r>
          </a:p>
        </p:txBody>
      </p:sp>
    </p:spTree>
    <p:extLst>
      <p:ext uri="{BB962C8B-B14F-4D97-AF65-F5344CB8AC3E}">
        <p14:creationId xmlns:p14="http://schemas.microsoft.com/office/powerpoint/2010/main" val="4225488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1676400" y="152400"/>
            <a:ext cx="7772400" cy="1143000"/>
          </a:xfrm>
        </p:spPr>
        <p:txBody>
          <a:bodyPr/>
          <a:lstStyle/>
          <a:p>
            <a:pPr algn="l" eaLnBrk="1" hangingPunct="1"/>
            <a:r>
              <a:rPr lang="en-US">
                <a:latin typeface="Times New Roman" charset="0"/>
              </a:rPr>
              <a:t>lack of resolution </a:t>
            </a:r>
          </a:p>
        </p:txBody>
      </p:sp>
      <p:sp>
        <p:nvSpPr>
          <p:cNvPr id="221187" name="Line 3"/>
          <p:cNvSpPr>
            <a:spLocks noChangeShapeType="1"/>
          </p:cNvSpPr>
          <p:nvPr/>
        </p:nvSpPr>
        <p:spPr bwMode="auto">
          <a:xfrm>
            <a:off x="3276600" y="2362200"/>
            <a:ext cx="3733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88" name="Line 4"/>
          <p:cNvSpPr>
            <a:spLocks noChangeShapeType="1"/>
          </p:cNvSpPr>
          <p:nvPr/>
        </p:nvSpPr>
        <p:spPr bwMode="auto">
          <a:xfrm>
            <a:off x="3276600" y="2362200"/>
            <a:ext cx="1588"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89" name="Line 5"/>
          <p:cNvSpPr>
            <a:spLocks noChangeShapeType="1"/>
          </p:cNvSpPr>
          <p:nvPr/>
        </p:nvSpPr>
        <p:spPr bwMode="auto">
          <a:xfrm>
            <a:off x="3276600" y="3048000"/>
            <a:ext cx="914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0" name="Line 6"/>
          <p:cNvSpPr>
            <a:spLocks noChangeShapeType="1"/>
          </p:cNvSpPr>
          <p:nvPr/>
        </p:nvSpPr>
        <p:spPr bwMode="auto">
          <a:xfrm>
            <a:off x="4191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1" name="Line 7"/>
          <p:cNvSpPr>
            <a:spLocks noChangeShapeType="1"/>
          </p:cNvSpPr>
          <p:nvPr/>
        </p:nvSpPr>
        <p:spPr bwMode="auto">
          <a:xfrm>
            <a:off x="4191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2" name="Line 8"/>
          <p:cNvSpPr>
            <a:spLocks noChangeShapeType="1"/>
          </p:cNvSpPr>
          <p:nvPr/>
        </p:nvSpPr>
        <p:spPr bwMode="auto">
          <a:xfrm flipV="1">
            <a:off x="4191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3" name="Line 9"/>
          <p:cNvSpPr>
            <a:spLocks noChangeShapeType="1"/>
          </p:cNvSpPr>
          <p:nvPr/>
        </p:nvSpPr>
        <p:spPr bwMode="auto">
          <a:xfrm>
            <a:off x="4495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4" name="Line 10"/>
          <p:cNvSpPr>
            <a:spLocks noChangeShapeType="1"/>
          </p:cNvSpPr>
          <p:nvPr/>
        </p:nvSpPr>
        <p:spPr bwMode="auto">
          <a:xfrm>
            <a:off x="4495800" y="3276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5" name="Line 11"/>
          <p:cNvSpPr>
            <a:spLocks noChangeShapeType="1"/>
          </p:cNvSpPr>
          <p:nvPr/>
        </p:nvSpPr>
        <p:spPr bwMode="auto">
          <a:xfrm>
            <a:off x="4495800" y="4038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6" name="Text Box 12"/>
          <p:cNvSpPr txBox="1">
            <a:spLocks noChangeArrowheads="1"/>
          </p:cNvSpPr>
          <p:nvPr/>
        </p:nvSpPr>
        <p:spPr bwMode="auto">
          <a:xfrm>
            <a:off x="5715000" y="3733800"/>
            <a:ext cx="1758950" cy="36932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seq. from B</a:t>
            </a:r>
          </a:p>
        </p:txBody>
      </p:sp>
      <p:sp>
        <p:nvSpPr>
          <p:cNvPr id="221197" name="Text Box 13"/>
          <p:cNvSpPr txBox="1">
            <a:spLocks noChangeArrowheads="1"/>
          </p:cNvSpPr>
          <p:nvPr/>
        </p:nvSpPr>
        <p:spPr bwMode="auto">
          <a:xfrm>
            <a:off x="7239000" y="2057400"/>
            <a:ext cx="1315466"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A</a:t>
            </a:r>
          </a:p>
        </p:txBody>
      </p:sp>
      <p:sp>
        <p:nvSpPr>
          <p:cNvPr id="221198" name="Text Box 14"/>
          <p:cNvSpPr txBox="1">
            <a:spLocks noChangeArrowheads="1"/>
          </p:cNvSpPr>
          <p:nvPr/>
        </p:nvSpPr>
        <p:spPr bwMode="auto">
          <a:xfrm>
            <a:off x="5715001" y="30480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C</a:t>
            </a:r>
          </a:p>
        </p:txBody>
      </p:sp>
      <p:sp>
        <p:nvSpPr>
          <p:cNvPr id="221199" name="Text Box 15"/>
          <p:cNvSpPr txBox="1">
            <a:spLocks noChangeArrowheads="1"/>
          </p:cNvSpPr>
          <p:nvPr/>
        </p:nvSpPr>
        <p:spPr bwMode="auto">
          <a:xfrm>
            <a:off x="7239001" y="25908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rPr>
              <a:t>seq. from D</a:t>
            </a:r>
          </a:p>
        </p:txBody>
      </p:sp>
      <p:grpSp>
        <p:nvGrpSpPr>
          <p:cNvPr id="2" name="Group 16"/>
          <p:cNvGrpSpPr>
            <a:grpSpLocks/>
          </p:cNvGrpSpPr>
          <p:nvPr/>
        </p:nvGrpSpPr>
        <p:grpSpPr bwMode="auto">
          <a:xfrm>
            <a:off x="3260726" y="3733801"/>
            <a:ext cx="5476875" cy="1249363"/>
            <a:chOff x="1094" y="2352"/>
            <a:chExt cx="3450" cy="787"/>
          </a:xfrm>
        </p:grpSpPr>
        <p:sp>
          <p:nvSpPr>
            <p:cNvPr id="221201"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1202" name="Text Box 18"/>
            <p:cNvSpPr txBox="1">
              <a:spLocks noChangeArrowheads="1"/>
            </p:cNvSpPr>
            <p:nvPr/>
          </p:nvSpPr>
          <p:spPr bwMode="auto">
            <a:xfrm>
              <a:off x="1094" y="2906"/>
              <a:ext cx="3450"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e.g., 60% bootstrap support for bipartition (AD)(CB) </a:t>
              </a:r>
            </a:p>
          </p:txBody>
        </p:sp>
      </p:grpSp>
    </p:spTree>
    <p:extLst>
      <p:ext uri="{BB962C8B-B14F-4D97-AF65-F5344CB8AC3E}">
        <p14:creationId xmlns:p14="http://schemas.microsoft.com/office/powerpoint/2010/main" val="1987714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1676400" y="152400"/>
            <a:ext cx="7772400" cy="1143000"/>
          </a:xfrm>
        </p:spPr>
        <p:txBody>
          <a:bodyPr/>
          <a:lstStyle/>
          <a:p>
            <a:pPr algn="l" eaLnBrk="1" hangingPunct="1"/>
            <a:r>
              <a:rPr lang="en-US">
                <a:latin typeface="Times New Roman" charset="0"/>
              </a:rPr>
              <a:t>long branch attraction artifact </a:t>
            </a:r>
          </a:p>
        </p:txBody>
      </p:sp>
      <p:sp>
        <p:nvSpPr>
          <p:cNvPr id="222211" name="Line 3"/>
          <p:cNvSpPr>
            <a:spLocks noChangeShapeType="1"/>
          </p:cNvSpPr>
          <p:nvPr/>
        </p:nvSpPr>
        <p:spPr bwMode="auto">
          <a:xfrm>
            <a:off x="2667000" y="2362200"/>
            <a:ext cx="4343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2" name="Line 4"/>
          <p:cNvSpPr>
            <a:spLocks noChangeShapeType="1"/>
          </p:cNvSpPr>
          <p:nvPr/>
        </p:nvSpPr>
        <p:spPr bwMode="auto">
          <a:xfrm>
            <a:off x="2667000" y="2362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3" name="Line 5"/>
          <p:cNvSpPr>
            <a:spLocks noChangeShapeType="1"/>
          </p:cNvSpPr>
          <p:nvPr/>
        </p:nvSpPr>
        <p:spPr bwMode="auto">
          <a:xfrm>
            <a:off x="2667000" y="3048000"/>
            <a:ext cx="15240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4" name="Line 6"/>
          <p:cNvSpPr>
            <a:spLocks noChangeShapeType="1"/>
          </p:cNvSpPr>
          <p:nvPr/>
        </p:nvSpPr>
        <p:spPr bwMode="auto">
          <a:xfrm>
            <a:off x="4191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5" name="Line 7"/>
          <p:cNvSpPr>
            <a:spLocks noChangeShapeType="1"/>
          </p:cNvSpPr>
          <p:nvPr/>
        </p:nvSpPr>
        <p:spPr bwMode="auto">
          <a:xfrm>
            <a:off x="4191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6" name="Line 8"/>
          <p:cNvSpPr>
            <a:spLocks noChangeShapeType="1"/>
          </p:cNvSpPr>
          <p:nvPr/>
        </p:nvSpPr>
        <p:spPr bwMode="auto">
          <a:xfrm flipV="1">
            <a:off x="4191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7" name="Line 9"/>
          <p:cNvSpPr>
            <a:spLocks noChangeShapeType="1"/>
          </p:cNvSpPr>
          <p:nvPr/>
        </p:nvSpPr>
        <p:spPr bwMode="auto">
          <a:xfrm>
            <a:off x="4495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8" name="Line 10"/>
          <p:cNvSpPr>
            <a:spLocks noChangeShapeType="1"/>
          </p:cNvSpPr>
          <p:nvPr/>
        </p:nvSpPr>
        <p:spPr bwMode="auto">
          <a:xfrm>
            <a:off x="4495800" y="3276600"/>
            <a:ext cx="990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9" name="Line 11"/>
          <p:cNvSpPr>
            <a:spLocks noChangeShapeType="1"/>
          </p:cNvSpPr>
          <p:nvPr/>
        </p:nvSpPr>
        <p:spPr bwMode="auto">
          <a:xfrm>
            <a:off x="4495800" y="4038600"/>
            <a:ext cx="1066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20" name="Text Box 12"/>
          <p:cNvSpPr txBox="1">
            <a:spLocks noChangeArrowheads="1"/>
          </p:cNvSpPr>
          <p:nvPr/>
        </p:nvSpPr>
        <p:spPr bwMode="auto">
          <a:xfrm>
            <a:off x="5715000" y="3733800"/>
            <a:ext cx="1758950" cy="36932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seq. from B</a:t>
            </a:r>
          </a:p>
        </p:txBody>
      </p:sp>
      <p:sp>
        <p:nvSpPr>
          <p:cNvPr id="222221" name="Text Box 13"/>
          <p:cNvSpPr txBox="1">
            <a:spLocks noChangeArrowheads="1"/>
          </p:cNvSpPr>
          <p:nvPr/>
        </p:nvSpPr>
        <p:spPr bwMode="auto">
          <a:xfrm>
            <a:off x="7239000" y="2057400"/>
            <a:ext cx="1315466"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A</a:t>
            </a:r>
          </a:p>
        </p:txBody>
      </p:sp>
      <p:sp>
        <p:nvSpPr>
          <p:cNvPr id="222222" name="Text Box 14"/>
          <p:cNvSpPr txBox="1">
            <a:spLocks noChangeArrowheads="1"/>
          </p:cNvSpPr>
          <p:nvPr/>
        </p:nvSpPr>
        <p:spPr bwMode="auto">
          <a:xfrm>
            <a:off x="5715001" y="30480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C</a:t>
            </a:r>
          </a:p>
        </p:txBody>
      </p:sp>
      <p:sp>
        <p:nvSpPr>
          <p:cNvPr id="222223" name="Text Box 15"/>
          <p:cNvSpPr txBox="1">
            <a:spLocks noChangeArrowheads="1"/>
          </p:cNvSpPr>
          <p:nvPr/>
        </p:nvSpPr>
        <p:spPr bwMode="auto">
          <a:xfrm>
            <a:off x="7239001" y="25908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D</a:t>
            </a:r>
          </a:p>
        </p:txBody>
      </p:sp>
      <p:grpSp>
        <p:nvGrpSpPr>
          <p:cNvPr id="2" name="Group 16"/>
          <p:cNvGrpSpPr>
            <a:grpSpLocks/>
          </p:cNvGrpSpPr>
          <p:nvPr/>
        </p:nvGrpSpPr>
        <p:grpSpPr bwMode="auto">
          <a:xfrm>
            <a:off x="3260726" y="3733801"/>
            <a:ext cx="5592763" cy="1249363"/>
            <a:chOff x="1094" y="2352"/>
            <a:chExt cx="3523" cy="787"/>
          </a:xfrm>
        </p:grpSpPr>
        <p:sp>
          <p:nvSpPr>
            <p:cNvPr id="222225"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2226" name="Text Box 18"/>
            <p:cNvSpPr txBox="1">
              <a:spLocks noChangeArrowheads="1"/>
            </p:cNvSpPr>
            <p:nvPr/>
          </p:nvSpPr>
          <p:spPr bwMode="auto">
            <a:xfrm>
              <a:off x="1094" y="2906"/>
              <a:ext cx="3523"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e.g., 100% bootstrap support for bipartition (AD)(CB) </a:t>
              </a:r>
            </a:p>
          </p:txBody>
        </p:sp>
      </p:grpSp>
      <p:grpSp>
        <p:nvGrpSpPr>
          <p:cNvPr id="3" name="Group 19"/>
          <p:cNvGrpSpPr>
            <a:grpSpLocks/>
          </p:cNvGrpSpPr>
          <p:nvPr/>
        </p:nvGrpSpPr>
        <p:grpSpPr bwMode="auto">
          <a:xfrm>
            <a:off x="4038601" y="1447800"/>
            <a:ext cx="3935413" cy="1600200"/>
            <a:chOff x="1584" y="912"/>
            <a:chExt cx="2479" cy="1008"/>
          </a:xfrm>
        </p:grpSpPr>
        <p:sp>
          <p:nvSpPr>
            <p:cNvPr id="222228" name="Oval 20"/>
            <p:cNvSpPr>
              <a:spLocks noChangeArrowheads="1"/>
            </p:cNvSpPr>
            <p:nvPr/>
          </p:nvSpPr>
          <p:spPr bwMode="auto">
            <a:xfrm>
              <a:off x="2064" y="1392"/>
              <a:ext cx="240" cy="528"/>
            </a:xfrm>
            <a:prstGeom prst="ellipse">
              <a:avLst/>
            </a:prstGeom>
            <a:noFill/>
            <a:ln w="9525">
              <a:solidFill>
                <a:schemeClr val="hlink"/>
              </a:solidFill>
              <a:round/>
              <a:headEnd/>
              <a:tailEnd/>
            </a:ln>
            <a:effectLst/>
          </p:spPr>
          <p:txBody>
            <a:bodyPr wrap="none" anchor="ctr"/>
            <a:lstStyle/>
            <a:p>
              <a:pPr>
                <a:defRPr/>
              </a:pPr>
              <a:endParaRPr lang="en-US" b="1">
                <a:solidFill>
                  <a:srgbClr val="000000"/>
                </a:solidFill>
                <a:latin typeface="Times New Roman" charset="0"/>
              </a:endParaRPr>
            </a:p>
          </p:txBody>
        </p:sp>
        <p:sp>
          <p:nvSpPr>
            <p:cNvPr id="222229" name="Line 21"/>
            <p:cNvSpPr>
              <a:spLocks noChangeShapeType="1"/>
            </p:cNvSpPr>
            <p:nvPr/>
          </p:nvSpPr>
          <p:spPr bwMode="auto">
            <a:xfrm flipV="1">
              <a:off x="2208" y="1200"/>
              <a:ext cx="48" cy="19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2230" name="Text Box 22"/>
            <p:cNvSpPr txBox="1">
              <a:spLocks noChangeArrowheads="1"/>
            </p:cNvSpPr>
            <p:nvPr/>
          </p:nvSpPr>
          <p:spPr bwMode="auto">
            <a:xfrm>
              <a:off x="1584" y="912"/>
              <a:ext cx="2479" cy="233"/>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rPr>
                <a:t>the two longest branches join together</a:t>
              </a:r>
            </a:p>
          </p:txBody>
        </p:sp>
      </p:grpSp>
      <p:sp>
        <p:nvSpPr>
          <p:cNvPr id="222231" name="Text Box 23"/>
          <p:cNvSpPr txBox="1">
            <a:spLocks noChangeArrowheads="1"/>
          </p:cNvSpPr>
          <p:nvPr/>
        </p:nvSpPr>
        <p:spPr bwMode="auto">
          <a:xfrm>
            <a:off x="1706563" y="5257800"/>
            <a:ext cx="6692836"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What could you do to investigate if this is a possible explanation?  </a:t>
            </a:r>
          </a:p>
        </p:txBody>
      </p:sp>
      <p:sp>
        <p:nvSpPr>
          <p:cNvPr id="222232" name="Text Box 24"/>
          <p:cNvSpPr txBox="1">
            <a:spLocks noChangeArrowheads="1"/>
          </p:cNvSpPr>
          <p:nvPr/>
        </p:nvSpPr>
        <p:spPr bwMode="auto">
          <a:xfrm>
            <a:off x="1981200" y="57912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2233" name="Text Box 25"/>
          <p:cNvSpPr txBox="1">
            <a:spLocks noChangeArrowheads="1"/>
          </p:cNvSpPr>
          <p:nvPr/>
        </p:nvSpPr>
        <p:spPr bwMode="auto">
          <a:xfrm>
            <a:off x="2133600" y="5638801"/>
            <a:ext cx="4156500" cy="646319"/>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use only slow positions, </a:t>
            </a:r>
          </a:p>
          <a:p>
            <a:pPr>
              <a:defRPr/>
            </a:pPr>
            <a:r>
              <a:rPr lang="en-US" b="1">
                <a:solidFill>
                  <a:srgbClr val="000000"/>
                </a:solidFill>
                <a:latin typeface="Times New Roman" charset="0"/>
              </a:rPr>
              <a:t>use an algorithm that corrects for ASRV</a:t>
            </a:r>
          </a:p>
        </p:txBody>
      </p:sp>
    </p:spTree>
    <p:extLst>
      <p:ext uri="{BB962C8B-B14F-4D97-AF65-F5344CB8AC3E}">
        <p14:creationId xmlns:p14="http://schemas.microsoft.com/office/powerpoint/2010/main" val="299133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31" grpId="0" autoUpdateAnimBg="0"/>
      <p:bldP spid="222233"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1524000" y="0"/>
            <a:ext cx="7772400" cy="1143000"/>
          </a:xfrm>
        </p:spPr>
        <p:txBody>
          <a:bodyPr/>
          <a:lstStyle/>
          <a:p>
            <a:pPr eaLnBrk="1" hangingPunct="1"/>
            <a:r>
              <a:rPr lang="en-US">
                <a:latin typeface="Times New Roman" charset="0"/>
              </a:rPr>
              <a:t>Gene transfer  </a:t>
            </a:r>
          </a:p>
        </p:txBody>
      </p:sp>
      <p:sp>
        <p:nvSpPr>
          <p:cNvPr id="223235" name="Text Box 3"/>
          <p:cNvSpPr txBox="1">
            <a:spLocks noChangeArrowheads="1"/>
          </p:cNvSpPr>
          <p:nvPr/>
        </p:nvSpPr>
        <p:spPr bwMode="auto">
          <a:xfrm>
            <a:off x="2133600" y="28194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3236" name="Line 4"/>
          <p:cNvSpPr>
            <a:spLocks noChangeShapeType="1"/>
          </p:cNvSpPr>
          <p:nvPr/>
        </p:nvSpPr>
        <p:spPr bwMode="auto">
          <a:xfrm>
            <a:off x="3352800" y="1524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37" name="Text Box 5"/>
          <p:cNvSpPr txBox="1">
            <a:spLocks noChangeArrowheads="1"/>
          </p:cNvSpPr>
          <p:nvPr/>
        </p:nvSpPr>
        <p:spPr bwMode="auto">
          <a:xfrm>
            <a:off x="1828800" y="914400"/>
            <a:ext cx="1924544"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Organismal tree: </a:t>
            </a:r>
          </a:p>
        </p:txBody>
      </p:sp>
      <p:sp>
        <p:nvSpPr>
          <p:cNvPr id="223238" name="Line 6"/>
          <p:cNvSpPr>
            <a:spLocks noChangeShapeType="1"/>
          </p:cNvSpPr>
          <p:nvPr/>
        </p:nvSpPr>
        <p:spPr bwMode="auto">
          <a:xfrm>
            <a:off x="3352800" y="1524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39" name="Line 7"/>
          <p:cNvSpPr>
            <a:spLocks noChangeShapeType="1"/>
          </p:cNvSpPr>
          <p:nvPr/>
        </p:nvSpPr>
        <p:spPr bwMode="auto">
          <a:xfrm>
            <a:off x="3352800" y="2209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0" name="Line 8"/>
          <p:cNvSpPr>
            <a:spLocks noChangeShapeType="1"/>
          </p:cNvSpPr>
          <p:nvPr/>
        </p:nvSpPr>
        <p:spPr bwMode="auto">
          <a:xfrm>
            <a:off x="3810000" y="1981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1" name="Line 9"/>
          <p:cNvSpPr>
            <a:spLocks noChangeShapeType="1"/>
          </p:cNvSpPr>
          <p:nvPr/>
        </p:nvSpPr>
        <p:spPr bwMode="auto">
          <a:xfrm>
            <a:off x="3810000" y="1981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2" name="Line 10"/>
          <p:cNvSpPr>
            <a:spLocks noChangeShapeType="1"/>
          </p:cNvSpPr>
          <p:nvPr/>
        </p:nvSpPr>
        <p:spPr bwMode="auto">
          <a:xfrm flipV="1">
            <a:off x="3810000" y="2819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3" name="Line 11"/>
          <p:cNvSpPr>
            <a:spLocks noChangeShapeType="1"/>
          </p:cNvSpPr>
          <p:nvPr/>
        </p:nvSpPr>
        <p:spPr bwMode="auto">
          <a:xfrm>
            <a:off x="4572000" y="2438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4" name="Line 12"/>
          <p:cNvSpPr>
            <a:spLocks noChangeShapeType="1"/>
          </p:cNvSpPr>
          <p:nvPr/>
        </p:nvSpPr>
        <p:spPr bwMode="auto">
          <a:xfrm>
            <a:off x="4572000" y="2438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5" name="Line 13"/>
          <p:cNvSpPr>
            <a:spLocks noChangeShapeType="1"/>
          </p:cNvSpPr>
          <p:nvPr/>
        </p:nvSpPr>
        <p:spPr bwMode="auto">
          <a:xfrm>
            <a:off x="4572000" y="3200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6" name="Text Box 14"/>
          <p:cNvSpPr txBox="1">
            <a:spLocks noChangeArrowheads="1"/>
          </p:cNvSpPr>
          <p:nvPr/>
        </p:nvSpPr>
        <p:spPr bwMode="auto">
          <a:xfrm>
            <a:off x="7315201" y="16764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B</a:t>
            </a:r>
          </a:p>
        </p:txBody>
      </p:sp>
      <p:sp>
        <p:nvSpPr>
          <p:cNvPr id="223247" name="Text Box 15"/>
          <p:cNvSpPr txBox="1">
            <a:spLocks noChangeArrowheads="1"/>
          </p:cNvSpPr>
          <p:nvPr/>
        </p:nvSpPr>
        <p:spPr bwMode="auto">
          <a:xfrm>
            <a:off x="7315200" y="12192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3248" name="Text Box 16"/>
          <p:cNvSpPr txBox="1">
            <a:spLocks noChangeArrowheads="1"/>
          </p:cNvSpPr>
          <p:nvPr/>
        </p:nvSpPr>
        <p:spPr bwMode="auto">
          <a:xfrm>
            <a:off x="7315201" y="22860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C</a:t>
            </a:r>
          </a:p>
        </p:txBody>
      </p:sp>
      <p:sp>
        <p:nvSpPr>
          <p:cNvPr id="223249" name="Text Box 17"/>
          <p:cNvSpPr txBox="1">
            <a:spLocks noChangeArrowheads="1"/>
          </p:cNvSpPr>
          <p:nvPr/>
        </p:nvSpPr>
        <p:spPr bwMode="auto">
          <a:xfrm>
            <a:off x="7315201" y="28956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D</a:t>
            </a:r>
          </a:p>
        </p:txBody>
      </p:sp>
      <p:grpSp>
        <p:nvGrpSpPr>
          <p:cNvPr id="2" name="Group 18"/>
          <p:cNvGrpSpPr>
            <a:grpSpLocks/>
          </p:cNvGrpSpPr>
          <p:nvPr/>
        </p:nvGrpSpPr>
        <p:grpSpPr bwMode="auto">
          <a:xfrm>
            <a:off x="5410200" y="1981200"/>
            <a:ext cx="1758950" cy="457200"/>
            <a:chOff x="2448" y="1248"/>
            <a:chExt cx="1108" cy="288"/>
          </a:xfrm>
        </p:grpSpPr>
        <p:sp>
          <p:nvSpPr>
            <p:cNvPr id="223251" name="Line 19"/>
            <p:cNvSpPr>
              <a:spLocks noChangeShapeType="1"/>
            </p:cNvSpPr>
            <p:nvPr/>
          </p:nvSpPr>
          <p:spPr bwMode="auto">
            <a:xfrm>
              <a:off x="2448" y="1248"/>
              <a:ext cx="0" cy="288"/>
            </a:xfrm>
            <a:prstGeom prst="line">
              <a:avLst/>
            </a:prstGeom>
            <a:noFill/>
            <a:ln w="38100">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3252" name="Text Box 20"/>
            <p:cNvSpPr txBox="1">
              <a:spLocks noChangeArrowheads="1"/>
            </p:cNvSpPr>
            <p:nvPr/>
          </p:nvSpPr>
          <p:spPr bwMode="auto">
            <a:xfrm>
              <a:off x="2544" y="1248"/>
              <a:ext cx="1012" cy="233"/>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rPr>
                <a:t>Gene Transfer</a:t>
              </a:r>
            </a:p>
          </p:txBody>
        </p:sp>
      </p:grpSp>
      <p:grpSp>
        <p:nvGrpSpPr>
          <p:cNvPr id="3" name="Group 21"/>
          <p:cNvGrpSpPr>
            <a:grpSpLocks/>
          </p:cNvGrpSpPr>
          <p:nvPr/>
        </p:nvGrpSpPr>
        <p:grpSpPr bwMode="auto">
          <a:xfrm>
            <a:off x="1752600" y="3352800"/>
            <a:ext cx="6967538" cy="2436813"/>
            <a:chOff x="144" y="2112"/>
            <a:chExt cx="4389" cy="1535"/>
          </a:xfrm>
        </p:grpSpPr>
        <p:sp>
          <p:nvSpPr>
            <p:cNvPr id="223254" name="Line 22"/>
            <p:cNvSpPr>
              <a:spLocks noChangeShapeType="1"/>
            </p:cNvSpPr>
            <p:nvPr/>
          </p:nvSpPr>
          <p:spPr bwMode="auto">
            <a:xfrm>
              <a:off x="1200" y="2544"/>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5" name="Line 23"/>
            <p:cNvSpPr>
              <a:spLocks noChangeShapeType="1"/>
            </p:cNvSpPr>
            <p:nvPr/>
          </p:nvSpPr>
          <p:spPr bwMode="auto">
            <a:xfrm>
              <a:off x="1200" y="2544"/>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6" name="Line 24"/>
            <p:cNvSpPr>
              <a:spLocks noChangeShapeType="1"/>
            </p:cNvSpPr>
            <p:nvPr/>
          </p:nvSpPr>
          <p:spPr bwMode="auto">
            <a:xfrm>
              <a:off x="1200" y="2976"/>
              <a:ext cx="72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7" name="Line 25"/>
            <p:cNvSpPr>
              <a:spLocks noChangeShapeType="1"/>
            </p:cNvSpPr>
            <p:nvPr/>
          </p:nvSpPr>
          <p:spPr bwMode="auto">
            <a:xfrm>
              <a:off x="1920" y="2832"/>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8" name="Line 26"/>
            <p:cNvSpPr>
              <a:spLocks noChangeShapeType="1"/>
            </p:cNvSpPr>
            <p:nvPr/>
          </p:nvSpPr>
          <p:spPr bwMode="auto">
            <a:xfrm>
              <a:off x="1920" y="2832"/>
              <a:ext cx="158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9" name="Line 27"/>
            <p:cNvSpPr>
              <a:spLocks noChangeShapeType="1"/>
            </p:cNvSpPr>
            <p:nvPr/>
          </p:nvSpPr>
          <p:spPr bwMode="auto">
            <a:xfrm flipV="1">
              <a:off x="1920" y="3360"/>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0" name="Line 28"/>
            <p:cNvSpPr>
              <a:spLocks noChangeShapeType="1"/>
            </p:cNvSpPr>
            <p:nvPr/>
          </p:nvSpPr>
          <p:spPr bwMode="auto">
            <a:xfrm>
              <a:off x="2352" y="3120"/>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1" name="Line 29"/>
            <p:cNvSpPr>
              <a:spLocks noChangeShapeType="1"/>
            </p:cNvSpPr>
            <p:nvPr/>
          </p:nvSpPr>
          <p:spPr bwMode="auto">
            <a:xfrm>
              <a:off x="2355" y="312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2" name="Line 30"/>
            <p:cNvSpPr>
              <a:spLocks noChangeShapeType="1"/>
            </p:cNvSpPr>
            <p:nvPr/>
          </p:nvSpPr>
          <p:spPr bwMode="auto">
            <a:xfrm>
              <a:off x="2352" y="360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3" name="Text Box 31"/>
            <p:cNvSpPr txBox="1">
              <a:spLocks noChangeArrowheads="1"/>
            </p:cNvSpPr>
            <p:nvPr/>
          </p:nvSpPr>
          <p:spPr bwMode="auto">
            <a:xfrm>
              <a:off x="3696" y="3414"/>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B</a:t>
              </a:r>
            </a:p>
          </p:txBody>
        </p:sp>
        <p:sp>
          <p:nvSpPr>
            <p:cNvPr id="223264" name="Text Box 32"/>
            <p:cNvSpPr txBox="1">
              <a:spLocks noChangeArrowheads="1"/>
            </p:cNvSpPr>
            <p:nvPr/>
          </p:nvSpPr>
          <p:spPr bwMode="auto">
            <a:xfrm>
              <a:off x="3696" y="2352"/>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A</a:t>
              </a:r>
            </a:p>
          </p:txBody>
        </p:sp>
        <p:sp>
          <p:nvSpPr>
            <p:cNvPr id="223265" name="Text Box 33"/>
            <p:cNvSpPr txBox="1">
              <a:spLocks noChangeArrowheads="1"/>
            </p:cNvSpPr>
            <p:nvPr/>
          </p:nvSpPr>
          <p:spPr bwMode="auto">
            <a:xfrm>
              <a:off x="3696" y="3024"/>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C</a:t>
              </a:r>
            </a:p>
          </p:txBody>
        </p:sp>
        <p:sp>
          <p:nvSpPr>
            <p:cNvPr id="223266" name="Text Box 34"/>
            <p:cNvSpPr txBox="1">
              <a:spLocks noChangeArrowheads="1"/>
            </p:cNvSpPr>
            <p:nvPr/>
          </p:nvSpPr>
          <p:spPr bwMode="auto">
            <a:xfrm>
              <a:off x="3696" y="2688"/>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D</a:t>
              </a:r>
            </a:p>
          </p:txBody>
        </p:sp>
        <p:sp>
          <p:nvSpPr>
            <p:cNvPr id="223267" name="Text Box 35"/>
            <p:cNvSpPr txBox="1">
              <a:spLocks noChangeArrowheads="1"/>
            </p:cNvSpPr>
            <p:nvPr/>
          </p:nvSpPr>
          <p:spPr bwMode="auto">
            <a:xfrm>
              <a:off x="144" y="2112"/>
              <a:ext cx="1060"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molecular tree:</a:t>
              </a:r>
            </a:p>
          </p:txBody>
        </p:sp>
      </p:grpSp>
      <p:grpSp>
        <p:nvGrpSpPr>
          <p:cNvPr id="4" name="Group 36"/>
          <p:cNvGrpSpPr>
            <a:grpSpLocks/>
          </p:cNvGrpSpPr>
          <p:nvPr/>
        </p:nvGrpSpPr>
        <p:grpSpPr bwMode="auto">
          <a:xfrm>
            <a:off x="1828800" y="4419600"/>
            <a:ext cx="1524000" cy="1528763"/>
            <a:chOff x="192" y="2784"/>
            <a:chExt cx="960" cy="963"/>
          </a:xfrm>
        </p:grpSpPr>
        <p:sp>
          <p:nvSpPr>
            <p:cNvPr id="223269" name="Line 37"/>
            <p:cNvSpPr>
              <a:spLocks noChangeShapeType="1"/>
            </p:cNvSpPr>
            <p:nvPr/>
          </p:nvSpPr>
          <p:spPr bwMode="auto">
            <a:xfrm flipV="1">
              <a:off x="768" y="2784"/>
              <a:ext cx="384" cy="672"/>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3270" name="Text Box 38"/>
            <p:cNvSpPr txBox="1">
              <a:spLocks noChangeArrowheads="1"/>
            </p:cNvSpPr>
            <p:nvPr/>
          </p:nvSpPr>
          <p:spPr bwMode="auto">
            <a:xfrm>
              <a:off x="192" y="3456"/>
              <a:ext cx="950" cy="291"/>
            </a:xfrm>
            <a:prstGeom prst="rect">
              <a:avLst/>
            </a:prstGeom>
            <a:noFill/>
            <a:ln w="9525">
              <a:solidFill>
                <a:schemeClr val="hlink"/>
              </a:solidFill>
              <a:miter lim="800000"/>
              <a:headEnd/>
              <a:tailEnd/>
            </a:ln>
            <a:effectLst/>
          </p:spPr>
          <p:txBody>
            <a:bodyPr wrap="square">
              <a:spAutoFit/>
            </a:bodyPr>
            <a:lstStyle/>
            <a:p>
              <a:pPr>
                <a:defRPr/>
              </a:pPr>
              <a:r>
                <a:rPr lang="en-US" b="1">
                  <a:solidFill>
                    <a:srgbClr val="FF0000"/>
                  </a:solidFill>
                  <a:latin typeface="Times New Roman" charset="0"/>
                </a:rPr>
                <a:t>speciation</a:t>
              </a:r>
            </a:p>
          </p:txBody>
        </p:sp>
      </p:grpSp>
      <p:sp>
        <p:nvSpPr>
          <p:cNvPr id="223271" name="Line 39"/>
          <p:cNvSpPr>
            <a:spLocks noChangeShapeType="1"/>
          </p:cNvSpPr>
          <p:nvPr/>
        </p:nvSpPr>
        <p:spPr bwMode="auto">
          <a:xfrm flipV="1">
            <a:off x="2743200" y="4800600"/>
            <a:ext cx="1676400" cy="685800"/>
          </a:xfrm>
          <a:prstGeom prst="line">
            <a:avLst/>
          </a:prstGeom>
          <a:noFill/>
          <a:ln w="9525">
            <a:solidFill>
              <a:schemeClr val="hlink"/>
            </a:solidFill>
            <a:round/>
            <a:headEnd/>
            <a:tailEnd type="triangle" w="med" len="med"/>
          </a:ln>
          <a:effectLst/>
        </p:spPr>
        <p:txBody>
          <a:bodyPr lIns="91429" tIns="45714" rIns="91429" bIns="45714"/>
          <a:lstStyle/>
          <a:p>
            <a:pPr>
              <a:defRPr/>
            </a:pPr>
            <a:endParaRPr lang="en-US" b="1">
              <a:solidFill>
                <a:srgbClr val="000000"/>
              </a:solidFill>
              <a:latin typeface="Times New Roman" charset="0"/>
            </a:endParaRPr>
          </a:p>
        </p:txBody>
      </p:sp>
      <p:grpSp>
        <p:nvGrpSpPr>
          <p:cNvPr id="5" name="Group 40"/>
          <p:cNvGrpSpPr>
            <a:grpSpLocks/>
          </p:cNvGrpSpPr>
          <p:nvPr/>
        </p:nvGrpSpPr>
        <p:grpSpPr bwMode="auto">
          <a:xfrm>
            <a:off x="3336926" y="5410200"/>
            <a:ext cx="1844675" cy="1404938"/>
            <a:chOff x="1142" y="3408"/>
            <a:chExt cx="1162" cy="885"/>
          </a:xfrm>
        </p:grpSpPr>
        <p:sp>
          <p:nvSpPr>
            <p:cNvPr id="223273" name="Line 41"/>
            <p:cNvSpPr>
              <a:spLocks noChangeShapeType="1"/>
            </p:cNvSpPr>
            <p:nvPr/>
          </p:nvSpPr>
          <p:spPr bwMode="auto">
            <a:xfrm flipV="1">
              <a:off x="1728" y="3408"/>
              <a:ext cx="576" cy="336"/>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3274" name="Text Box 42"/>
            <p:cNvSpPr txBox="1">
              <a:spLocks noChangeArrowheads="1"/>
            </p:cNvSpPr>
            <p:nvPr/>
          </p:nvSpPr>
          <p:spPr bwMode="auto">
            <a:xfrm>
              <a:off x="1142" y="3770"/>
              <a:ext cx="1162" cy="523"/>
            </a:xfrm>
            <a:prstGeom prst="rect">
              <a:avLst/>
            </a:prstGeom>
            <a:noFill/>
            <a:ln w="9525">
              <a:solidFill>
                <a:schemeClr val="hlink"/>
              </a:solidFill>
              <a:miter lim="800000"/>
              <a:headEnd/>
              <a:tailEnd/>
            </a:ln>
            <a:effectLst/>
          </p:spPr>
          <p:txBody>
            <a:bodyPr wrap="square">
              <a:spAutoFit/>
            </a:bodyPr>
            <a:lstStyle/>
            <a:p>
              <a:pPr>
                <a:defRPr/>
              </a:pPr>
              <a:r>
                <a:rPr lang="en-US" b="1">
                  <a:solidFill>
                    <a:srgbClr val="FF0000"/>
                  </a:solidFill>
                  <a:latin typeface="Times New Roman" charset="0"/>
                </a:rPr>
                <a:t>gene</a:t>
              </a:r>
              <a:r>
                <a:rPr lang="en-US" b="1">
                  <a:solidFill>
                    <a:srgbClr val="000000"/>
                  </a:solidFill>
                  <a:latin typeface="Times New Roman" charset="0"/>
                </a:rPr>
                <a:t> </a:t>
              </a:r>
              <a:r>
                <a:rPr lang="en-US" b="1">
                  <a:solidFill>
                    <a:srgbClr val="FF0000"/>
                  </a:solidFill>
                  <a:latin typeface="Times New Roman" charset="0"/>
                </a:rPr>
                <a:t>transfer</a:t>
              </a:r>
            </a:p>
          </p:txBody>
        </p:sp>
      </p:grpSp>
    </p:spTree>
    <p:extLst>
      <p:ext uri="{BB962C8B-B14F-4D97-AF65-F5344CB8AC3E}">
        <p14:creationId xmlns:p14="http://schemas.microsoft.com/office/powerpoint/2010/main" val="2398918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32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1524000" y="0"/>
            <a:ext cx="7772400" cy="1143000"/>
          </a:xfrm>
        </p:spPr>
        <p:txBody>
          <a:bodyPr/>
          <a:lstStyle/>
          <a:p>
            <a:pPr eaLnBrk="1" hangingPunct="1"/>
            <a:r>
              <a:rPr lang="en-US">
                <a:latin typeface="Times New Roman" charset="0"/>
              </a:rPr>
              <a:t>Lineage Sorting </a:t>
            </a:r>
          </a:p>
        </p:txBody>
      </p:sp>
      <p:sp>
        <p:nvSpPr>
          <p:cNvPr id="223235" name="Text Box 3"/>
          <p:cNvSpPr txBox="1">
            <a:spLocks noChangeArrowheads="1"/>
          </p:cNvSpPr>
          <p:nvPr/>
        </p:nvSpPr>
        <p:spPr bwMode="auto">
          <a:xfrm>
            <a:off x="2133600" y="28194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3236" name="Line 4"/>
          <p:cNvSpPr>
            <a:spLocks noChangeShapeType="1"/>
          </p:cNvSpPr>
          <p:nvPr/>
        </p:nvSpPr>
        <p:spPr bwMode="auto">
          <a:xfrm>
            <a:off x="3352800" y="17526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37" name="Text Box 5"/>
          <p:cNvSpPr txBox="1">
            <a:spLocks noChangeArrowheads="1"/>
          </p:cNvSpPr>
          <p:nvPr/>
        </p:nvSpPr>
        <p:spPr bwMode="auto">
          <a:xfrm>
            <a:off x="1828800" y="914400"/>
            <a:ext cx="1924544"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Organismal tree: </a:t>
            </a:r>
          </a:p>
        </p:txBody>
      </p:sp>
      <p:sp>
        <p:nvSpPr>
          <p:cNvPr id="223238" name="Line 6"/>
          <p:cNvSpPr>
            <a:spLocks noChangeShapeType="1"/>
          </p:cNvSpPr>
          <p:nvPr/>
        </p:nvSpPr>
        <p:spPr bwMode="auto">
          <a:xfrm>
            <a:off x="3352800" y="17526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39" name="Line 7"/>
          <p:cNvSpPr>
            <a:spLocks noChangeShapeType="1"/>
          </p:cNvSpPr>
          <p:nvPr/>
        </p:nvSpPr>
        <p:spPr bwMode="auto">
          <a:xfrm flipV="1">
            <a:off x="33528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0" name="Line 8"/>
          <p:cNvSpPr>
            <a:spLocks noChangeShapeType="1"/>
          </p:cNvSpPr>
          <p:nvPr/>
        </p:nvSpPr>
        <p:spPr bwMode="auto">
          <a:xfrm>
            <a:off x="4038600" y="24384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1" name="Line 9"/>
          <p:cNvSpPr>
            <a:spLocks noChangeShapeType="1"/>
          </p:cNvSpPr>
          <p:nvPr/>
        </p:nvSpPr>
        <p:spPr bwMode="auto">
          <a:xfrm flipV="1">
            <a:off x="4038600" y="2422526"/>
            <a:ext cx="29718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2" name="Line 10"/>
          <p:cNvSpPr>
            <a:spLocks noChangeShapeType="1"/>
          </p:cNvSpPr>
          <p:nvPr/>
        </p:nvSpPr>
        <p:spPr bwMode="auto">
          <a:xfrm flipV="1">
            <a:off x="3810000" y="34290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3" name="Line 11"/>
          <p:cNvSpPr>
            <a:spLocks noChangeShapeType="1"/>
          </p:cNvSpPr>
          <p:nvPr/>
        </p:nvSpPr>
        <p:spPr bwMode="auto">
          <a:xfrm>
            <a:off x="4570414" y="2889250"/>
            <a:ext cx="1587" cy="15875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4" name="Line 12"/>
          <p:cNvSpPr>
            <a:spLocks noChangeShapeType="1"/>
          </p:cNvSpPr>
          <p:nvPr/>
        </p:nvSpPr>
        <p:spPr bwMode="auto">
          <a:xfrm>
            <a:off x="4572000" y="2879725"/>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5" name="Line 13"/>
          <p:cNvSpPr>
            <a:spLocks noChangeShapeType="1"/>
          </p:cNvSpPr>
          <p:nvPr/>
        </p:nvSpPr>
        <p:spPr bwMode="auto">
          <a:xfrm>
            <a:off x="4572000" y="3641726"/>
            <a:ext cx="24384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6" name="Text Box 14"/>
          <p:cNvSpPr txBox="1">
            <a:spLocks noChangeArrowheads="1"/>
          </p:cNvSpPr>
          <p:nvPr/>
        </p:nvSpPr>
        <p:spPr bwMode="auto">
          <a:xfrm>
            <a:off x="7315201" y="19812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B</a:t>
            </a:r>
          </a:p>
        </p:txBody>
      </p:sp>
      <p:sp>
        <p:nvSpPr>
          <p:cNvPr id="223247" name="Text Box 15"/>
          <p:cNvSpPr txBox="1">
            <a:spLocks noChangeArrowheads="1"/>
          </p:cNvSpPr>
          <p:nvPr/>
        </p:nvSpPr>
        <p:spPr bwMode="auto">
          <a:xfrm>
            <a:off x="7315200" y="12192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3248" name="Text Box 16"/>
          <p:cNvSpPr txBox="1">
            <a:spLocks noChangeArrowheads="1"/>
          </p:cNvSpPr>
          <p:nvPr/>
        </p:nvSpPr>
        <p:spPr bwMode="auto">
          <a:xfrm>
            <a:off x="7315201" y="27432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C</a:t>
            </a:r>
          </a:p>
        </p:txBody>
      </p:sp>
      <p:sp>
        <p:nvSpPr>
          <p:cNvPr id="223249" name="Text Box 17"/>
          <p:cNvSpPr txBox="1">
            <a:spLocks noChangeArrowheads="1"/>
          </p:cNvSpPr>
          <p:nvPr/>
        </p:nvSpPr>
        <p:spPr bwMode="auto">
          <a:xfrm>
            <a:off x="7315201" y="33528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D</a:t>
            </a:r>
          </a:p>
        </p:txBody>
      </p:sp>
      <p:grpSp>
        <p:nvGrpSpPr>
          <p:cNvPr id="3" name="Group 21"/>
          <p:cNvGrpSpPr>
            <a:grpSpLocks/>
          </p:cNvGrpSpPr>
          <p:nvPr/>
        </p:nvGrpSpPr>
        <p:grpSpPr bwMode="auto">
          <a:xfrm>
            <a:off x="1881188" y="4144964"/>
            <a:ext cx="7031038" cy="2427287"/>
            <a:chOff x="144" y="2112"/>
            <a:chExt cx="4429" cy="1529"/>
          </a:xfrm>
        </p:grpSpPr>
        <p:sp>
          <p:nvSpPr>
            <p:cNvPr id="223254" name="Line 22"/>
            <p:cNvSpPr>
              <a:spLocks noChangeShapeType="1"/>
            </p:cNvSpPr>
            <p:nvPr/>
          </p:nvSpPr>
          <p:spPr bwMode="auto">
            <a:xfrm>
              <a:off x="927" y="2525"/>
              <a:ext cx="26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5" name="Line 23"/>
            <p:cNvSpPr>
              <a:spLocks noChangeShapeType="1"/>
            </p:cNvSpPr>
            <p:nvPr/>
          </p:nvSpPr>
          <p:spPr bwMode="auto">
            <a:xfrm>
              <a:off x="927" y="2525"/>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6" name="Line 24"/>
            <p:cNvSpPr>
              <a:spLocks noChangeShapeType="1"/>
            </p:cNvSpPr>
            <p:nvPr/>
          </p:nvSpPr>
          <p:spPr bwMode="auto">
            <a:xfrm>
              <a:off x="927" y="2957"/>
              <a:ext cx="14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7" name="Line 25"/>
            <p:cNvSpPr>
              <a:spLocks noChangeShapeType="1"/>
            </p:cNvSpPr>
            <p:nvPr/>
          </p:nvSpPr>
          <p:spPr bwMode="auto">
            <a:xfrm>
              <a:off x="1071" y="2813"/>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8" name="Line 26"/>
            <p:cNvSpPr>
              <a:spLocks noChangeShapeType="1"/>
            </p:cNvSpPr>
            <p:nvPr/>
          </p:nvSpPr>
          <p:spPr bwMode="auto">
            <a:xfrm>
              <a:off x="1071" y="2813"/>
              <a:ext cx="244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9" name="Line 27"/>
            <p:cNvSpPr>
              <a:spLocks noChangeShapeType="1"/>
            </p:cNvSpPr>
            <p:nvPr/>
          </p:nvSpPr>
          <p:spPr bwMode="auto">
            <a:xfrm>
              <a:off x="1071" y="3341"/>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0" name="Line 28"/>
            <p:cNvSpPr>
              <a:spLocks noChangeShapeType="1"/>
            </p:cNvSpPr>
            <p:nvPr/>
          </p:nvSpPr>
          <p:spPr bwMode="auto">
            <a:xfrm>
              <a:off x="1503" y="3101"/>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1" name="Line 29"/>
            <p:cNvSpPr>
              <a:spLocks noChangeShapeType="1"/>
            </p:cNvSpPr>
            <p:nvPr/>
          </p:nvSpPr>
          <p:spPr bwMode="auto">
            <a:xfrm>
              <a:off x="1503" y="310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2" name="Line 30"/>
            <p:cNvSpPr>
              <a:spLocks noChangeShapeType="1"/>
            </p:cNvSpPr>
            <p:nvPr/>
          </p:nvSpPr>
          <p:spPr bwMode="auto">
            <a:xfrm>
              <a:off x="1503" y="358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3" name="Text Box 31"/>
            <p:cNvSpPr txBox="1">
              <a:spLocks noChangeArrowheads="1"/>
            </p:cNvSpPr>
            <p:nvPr/>
          </p:nvSpPr>
          <p:spPr bwMode="auto">
            <a:xfrm>
              <a:off x="3744" y="3408"/>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B</a:t>
              </a:r>
            </a:p>
          </p:txBody>
        </p:sp>
        <p:sp>
          <p:nvSpPr>
            <p:cNvPr id="223264" name="Text Box 32"/>
            <p:cNvSpPr txBox="1">
              <a:spLocks noChangeArrowheads="1"/>
            </p:cNvSpPr>
            <p:nvPr/>
          </p:nvSpPr>
          <p:spPr bwMode="auto">
            <a:xfrm>
              <a:off x="3696" y="2352"/>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A</a:t>
              </a:r>
            </a:p>
          </p:txBody>
        </p:sp>
        <p:sp>
          <p:nvSpPr>
            <p:cNvPr id="223265" name="Text Box 33"/>
            <p:cNvSpPr txBox="1">
              <a:spLocks noChangeArrowheads="1"/>
            </p:cNvSpPr>
            <p:nvPr/>
          </p:nvSpPr>
          <p:spPr bwMode="auto">
            <a:xfrm>
              <a:off x="3696" y="3024"/>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C</a:t>
              </a:r>
            </a:p>
          </p:txBody>
        </p:sp>
        <p:sp>
          <p:nvSpPr>
            <p:cNvPr id="223266" name="Text Box 34"/>
            <p:cNvSpPr txBox="1">
              <a:spLocks noChangeArrowheads="1"/>
            </p:cNvSpPr>
            <p:nvPr/>
          </p:nvSpPr>
          <p:spPr bwMode="auto">
            <a:xfrm>
              <a:off x="3696" y="2688"/>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D</a:t>
              </a:r>
            </a:p>
          </p:txBody>
        </p:sp>
        <p:sp>
          <p:nvSpPr>
            <p:cNvPr id="223267" name="Text Box 35"/>
            <p:cNvSpPr txBox="1">
              <a:spLocks noChangeArrowheads="1"/>
            </p:cNvSpPr>
            <p:nvPr/>
          </p:nvSpPr>
          <p:spPr bwMode="auto">
            <a:xfrm>
              <a:off x="144" y="2112"/>
              <a:ext cx="1060"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molecular tree:</a:t>
              </a:r>
            </a:p>
          </p:txBody>
        </p:sp>
      </p:grpSp>
      <p:sp>
        <p:nvSpPr>
          <p:cNvPr id="43" name="Line 4"/>
          <p:cNvSpPr>
            <a:spLocks noChangeShapeType="1"/>
          </p:cNvSpPr>
          <p:nvPr/>
        </p:nvSpPr>
        <p:spPr bwMode="auto">
          <a:xfrm>
            <a:off x="2895600" y="1447800"/>
            <a:ext cx="411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4" name="Line 11"/>
          <p:cNvSpPr>
            <a:spLocks noChangeShapeType="1"/>
          </p:cNvSpPr>
          <p:nvPr/>
        </p:nvSpPr>
        <p:spPr bwMode="auto">
          <a:xfrm>
            <a:off x="4572000" y="34290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5" name="Line 10"/>
          <p:cNvSpPr>
            <a:spLocks noChangeShapeType="1"/>
          </p:cNvSpPr>
          <p:nvPr/>
        </p:nvSpPr>
        <p:spPr bwMode="auto">
          <a:xfrm flipV="1">
            <a:off x="4038600" y="3048000"/>
            <a:ext cx="533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6" name="Line 13"/>
          <p:cNvSpPr>
            <a:spLocks noChangeShapeType="1"/>
          </p:cNvSpPr>
          <p:nvPr/>
        </p:nvSpPr>
        <p:spPr bwMode="auto">
          <a:xfrm>
            <a:off x="4876800" y="34290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7" name="Line 13"/>
          <p:cNvSpPr>
            <a:spLocks noChangeShapeType="1"/>
          </p:cNvSpPr>
          <p:nvPr/>
        </p:nvSpPr>
        <p:spPr bwMode="auto">
          <a:xfrm>
            <a:off x="4876800" y="31242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8" name="Line 11"/>
          <p:cNvSpPr>
            <a:spLocks noChangeShapeType="1"/>
          </p:cNvSpPr>
          <p:nvPr/>
        </p:nvSpPr>
        <p:spPr bwMode="auto">
          <a:xfrm>
            <a:off x="4876800" y="3124200"/>
            <a:ext cx="0" cy="304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9" name="Line 9"/>
          <p:cNvSpPr>
            <a:spLocks noChangeShapeType="1"/>
          </p:cNvSpPr>
          <p:nvPr/>
        </p:nvSpPr>
        <p:spPr bwMode="auto">
          <a:xfrm flipV="1">
            <a:off x="3733800" y="2133600"/>
            <a:ext cx="3276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50" name="Line 8"/>
          <p:cNvSpPr>
            <a:spLocks noChangeShapeType="1"/>
          </p:cNvSpPr>
          <p:nvPr/>
        </p:nvSpPr>
        <p:spPr bwMode="auto">
          <a:xfrm>
            <a:off x="3733800" y="21336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51" name="Line 8"/>
          <p:cNvSpPr>
            <a:spLocks noChangeShapeType="1"/>
          </p:cNvSpPr>
          <p:nvPr/>
        </p:nvSpPr>
        <p:spPr bwMode="auto">
          <a:xfrm>
            <a:off x="3810000" y="29718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52" name="Line 7"/>
          <p:cNvSpPr>
            <a:spLocks noChangeShapeType="1"/>
          </p:cNvSpPr>
          <p:nvPr/>
        </p:nvSpPr>
        <p:spPr bwMode="auto">
          <a:xfrm flipV="1">
            <a:off x="2895600" y="29718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53" name="Line 6"/>
          <p:cNvSpPr>
            <a:spLocks noChangeShapeType="1"/>
          </p:cNvSpPr>
          <p:nvPr/>
        </p:nvSpPr>
        <p:spPr bwMode="auto">
          <a:xfrm>
            <a:off x="2895600" y="1447800"/>
            <a:ext cx="0" cy="1524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cxnSp>
        <p:nvCxnSpPr>
          <p:cNvPr id="98333" name="Straight Connector 6"/>
          <p:cNvCxnSpPr>
            <a:cxnSpLocks noChangeShapeType="1"/>
          </p:cNvCxnSpPr>
          <p:nvPr/>
        </p:nvCxnSpPr>
        <p:spPr bwMode="auto">
          <a:xfrm flipV="1">
            <a:off x="3124200" y="1600200"/>
            <a:ext cx="0" cy="11430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4" name="Straight Connector 56"/>
          <p:cNvCxnSpPr>
            <a:cxnSpLocks noChangeShapeType="1"/>
          </p:cNvCxnSpPr>
          <p:nvPr/>
        </p:nvCxnSpPr>
        <p:spPr bwMode="auto">
          <a:xfrm>
            <a:off x="3124200" y="1600200"/>
            <a:ext cx="38862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5" name="Straight Connector 62"/>
          <p:cNvCxnSpPr>
            <a:cxnSpLocks noChangeShapeType="1"/>
          </p:cNvCxnSpPr>
          <p:nvPr/>
        </p:nvCxnSpPr>
        <p:spPr bwMode="auto">
          <a:xfrm>
            <a:off x="3124200" y="2743200"/>
            <a:ext cx="2286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6" name="Straight Connector 66"/>
          <p:cNvCxnSpPr>
            <a:cxnSpLocks noChangeShapeType="1"/>
          </p:cNvCxnSpPr>
          <p:nvPr/>
        </p:nvCxnSpPr>
        <p:spPr bwMode="auto">
          <a:xfrm flipV="1">
            <a:off x="3352800" y="2667000"/>
            <a:ext cx="0" cy="2286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7" name="Straight Connector 69"/>
          <p:cNvCxnSpPr>
            <a:cxnSpLocks noChangeShapeType="1"/>
          </p:cNvCxnSpPr>
          <p:nvPr/>
        </p:nvCxnSpPr>
        <p:spPr bwMode="auto">
          <a:xfrm>
            <a:off x="3352800" y="2667000"/>
            <a:ext cx="6096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8" name="Straight Connector 71"/>
          <p:cNvCxnSpPr>
            <a:cxnSpLocks noChangeShapeType="1"/>
          </p:cNvCxnSpPr>
          <p:nvPr/>
        </p:nvCxnSpPr>
        <p:spPr bwMode="auto">
          <a:xfrm>
            <a:off x="3352800" y="2895600"/>
            <a:ext cx="5334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9" name="Straight Connector 73"/>
          <p:cNvCxnSpPr>
            <a:cxnSpLocks noChangeShapeType="1"/>
          </p:cNvCxnSpPr>
          <p:nvPr/>
        </p:nvCxnSpPr>
        <p:spPr bwMode="auto">
          <a:xfrm flipV="1">
            <a:off x="3886200" y="2895600"/>
            <a:ext cx="0" cy="4572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0" name="Straight Connector 76"/>
          <p:cNvCxnSpPr>
            <a:cxnSpLocks noChangeShapeType="1"/>
          </p:cNvCxnSpPr>
          <p:nvPr/>
        </p:nvCxnSpPr>
        <p:spPr bwMode="auto">
          <a:xfrm>
            <a:off x="3886200" y="3352800"/>
            <a:ext cx="762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1" name="Straight Connector 78"/>
          <p:cNvCxnSpPr>
            <a:cxnSpLocks noChangeShapeType="1"/>
          </p:cNvCxnSpPr>
          <p:nvPr/>
        </p:nvCxnSpPr>
        <p:spPr bwMode="auto">
          <a:xfrm>
            <a:off x="4648200" y="3505200"/>
            <a:ext cx="2438400" cy="39688"/>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2" name="Straight Connector 84"/>
          <p:cNvCxnSpPr>
            <a:cxnSpLocks noChangeShapeType="1"/>
          </p:cNvCxnSpPr>
          <p:nvPr/>
        </p:nvCxnSpPr>
        <p:spPr bwMode="auto">
          <a:xfrm flipV="1">
            <a:off x="4648200" y="3352800"/>
            <a:ext cx="0" cy="1524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3" name="Straight Connector 87"/>
          <p:cNvCxnSpPr>
            <a:cxnSpLocks noChangeShapeType="1"/>
          </p:cNvCxnSpPr>
          <p:nvPr/>
        </p:nvCxnSpPr>
        <p:spPr bwMode="auto">
          <a:xfrm flipV="1">
            <a:off x="3962400" y="2286000"/>
            <a:ext cx="0" cy="9144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4" name="Straight Connector 90"/>
          <p:cNvCxnSpPr>
            <a:cxnSpLocks noChangeShapeType="1"/>
          </p:cNvCxnSpPr>
          <p:nvPr/>
        </p:nvCxnSpPr>
        <p:spPr bwMode="auto">
          <a:xfrm>
            <a:off x="3962400" y="3200400"/>
            <a:ext cx="762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5" name="Straight Connector 91"/>
          <p:cNvCxnSpPr>
            <a:cxnSpLocks noChangeShapeType="1"/>
          </p:cNvCxnSpPr>
          <p:nvPr/>
        </p:nvCxnSpPr>
        <p:spPr bwMode="auto">
          <a:xfrm>
            <a:off x="3962400" y="2286000"/>
            <a:ext cx="3048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6" name="Straight Connector 94"/>
          <p:cNvCxnSpPr>
            <a:cxnSpLocks noChangeShapeType="1"/>
          </p:cNvCxnSpPr>
          <p:nvPr/>
        </p:nvCxnSpPr>
        <p:spPr bwMode="auto">
          <a:xfrm>
            <a:off x="4724400" y="2971800"/>
            <a:ext cx="2286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7" name="Straight Connector 101"/>
          <p:cNvCxnSpPr>
            <a:cxnSpLocks noChangeShapeType="1"/>
          </p:cNvCxnSpPr>
          <p:nvPr/>
        </p:nvCxnSpPr>
        <p:spPr bwMode="auto">
          <a:xfrm>
            <a:off x="4724400" y="2971800"/>
            <a:ext cx="0" cy="2286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sp>
        <p:nvSpPr>
          <p:cNvPr id="98348" name="TextBox 54"/>
          <p:cNvSpPr txBox="1">
            <a:spLocks noChangeArrowheads="1"/>
          </p:cNvSpPr>
          <p:nvPr/>
        </p:nvSpPr>
        <p:spPr bwMode="auto">
          <a:xfrm>
            <a:off x="1676400" y="3276601"/>
            <a:ext cx="1905000" cy="830263"/>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Genes diverge and coexist in the </a:t>
            </a:r>
            <a:br>
              <a:rPr lang="en-US" sz="1600">
                <a:solidFill>
                  <a:srgbClr val="FF0000"/>
                </a:solidFill>
              </a:rPr>
            </a:br>
            <a:r>
              <a:rPr lang="en-US" sz="1600">
                <a:solidFill>
                  <a:srgbClr val="FF0000"/>
                </a:solidFill>
              </a:rPr>
              <a:t>organismal lineage</a:t>
            </a:r>
          </a:p>
        </p:txBody>
      </p:sp>
      <p:cxnSp>
        <p:nvCxnSpPr>
          <p:cNvPr id="98349" name="Straight Arrow Connector 57"/>
          <p:cNvCxnSpPr>
            <a:cxnSpLocks noChangeShapeType="1"/>
            <a:stCxn id="98348" idx="0"/>
          </p:cNvCxnSpPr>
          <p:nvPr/>
        </p:nvCxnSpPr>
        <p:spPr bwMode="auto">
          <a:xfrm flipV="1">
            <a:off x="2628900" y="3048000"/>
            <a:ext cx="6477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247056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114300" y="115695"/>
            <a:ext cx="7772400" cy="381000"/>
          </a:xfrm>
        </p:spPr>
        <p:txBody>
          <a:bodyPr rtlCol="0">
            <a:normAutofit fontScale="90000"/>
          </a:bodyPr>
          <a:lstStyle/>
          <a:p>
            <a:pPr algn="l" defTabSz="456880" eaLnBrk="1" fontAlgn="auto" hangingPunct="1">
              <a:spcAft>
                <a:spcPts val="0"/>
              </a:spcAft>
              <a:defRPr/>
            </a:pPr>
            <a:r>
              <a:rPr lang="en-US">
                <a:latin typeface="Times New Roman" charset="0"/>
              </a:rPr>
              <a:t>Gene duplication </a:t>
            </a:r>
          </a:p>
        </p:txBody>
      </p:sp>
      <p:sp>
        <p:nvSpPr>
          <p:cNvPr id="224259" name="Line 3"/>
          <p:cNvSpPr>
            <a:spLocks noChangeShapeType="1"/>
          </p:cNvSpPr>
          <p:nvPr/>
        </p:nvSpPr>
        <p:spPr bwMode="auto">
          <a:xfrm flipV="1">
            <a:off x="3505200" y="1905000"/>
            <a:ext cx="152400" cy="533400"/>
          </a:xfrm>
          <a:prstGeom prst="line">
            <a:avLst/>
          </a:prstGeom>
          <a:noFill/>
          <a:ln w="57150">
            <a:solidFill>
              <a:schemeClr val="tx1"/>
            </a:solidFill>
            <a:round/>
            <a:headEnd/>
            <a:tailEnd type="triangle" w="med" len="med"/>
          </a:ln>
          <a:effectLst/>
        </p:spPr>
        <p:txBody>
          <a:bodyPr lIns="91429" tIns="45714" rIns="91429" bIns="45714"/>
          <a:lstStyle/>
          <a:p>
            <a:pPr>
              <a:defRPr/>
            </a:pPr>
            <a:endParaRPr lang="en-US" b="1">
              <a:solidFill>
                <a:srgbClr val="000000"/>
              </a:solidFill>
              <a:latin typeface="Times New Roman" charset="0"/>
            </a:endParaRPr>
          </a:p>
        </p:txBody>
      </p:sp>
      <p:sp>
        <p:nvSpPr>
          <p:cNvPr id="224260" name="Text Box 4"/>
          <p:cNvSpPr txBox="1">
            <a:spLocks noChangeArrowheads="1"/>
          </p:cNvSpPr>
          <p:nvPr/>
        </p:nvSpPr>
        <p:spPr bwMode="auto">
          <a:xfrm>
            <a:off x="1524001" y="2362200"/>
            <a:ext cx="1774823" cy="369320"/>
          </a:xfrm>
          <a:prstGeom prst="rect">
            <a:avLst/>
          </a:prstGeom>
          <a:noFill/>
          <a:ln w="9525">
            <a:noFill/>
            <a:miter lim="800000"/>
            <a:headEnd/>
            <a:tailEnd/>
          </a:ln>
          <a:effectLst/>
        </p:spPr>
        <p:txBody>
          <a:bodyPr wrap="none" lIns="91429" tIns="45714" rIns="91429" bIns="45714">
            <a:spAutoFit/>
          </a:bodyPr>
          <a:lstStyle/>
          <a:p>
            <a:pPr>
              <a:defRPr/>
            </a:pPr>
            <a:r>
              <a:rPr lang="en-US">
                <a:solidFill>
                  <a:srgbClr val="000000"/>
                </a:solidFill>
                <a:latin typeface="Times New Roman" charset="0"/>
              </a:rPr>
              <a:t>gene duplication </a:t>
            </a:r>
          </a:p>
        </p:txBody>
      </p:sp>
      <p:sp>
        <p:nvSpPr>
          <p:cNvPr id="224261" name="Text Box 5"/>
          <p:cNvSpPr txBox="1">
            <a:spLocks noChangeArrowheads="1"/>
          </p:cNvSpPr>
          <p:nvPr/>
        </p:nvSpPr>
        <p:spPr bwMode="auto">
          <a:xfrm>
            <a:off x="2133600" y="23622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4262" name="Line 6"/>
          <p:cNvSpPr>
            <a:spLocks noChangeShapeType="1"/>
          </p:cNvSpPr>
          <p:nvPr/>
        </p:nvSpPr>
        <p:spPr bwMode="auto">
          <a:xfrm>
            <a:off x="3429000" y="12192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3" name="Text Box 7"/>
          <p:cNvSpPr txBox="1">
            <a:spLocks noChangeArrowheads="1"/>
          </p:cNvSpPr>
          <p:nvPr/>
        </p:nvSpPr>
        <p:spPr bwMode="auto">
          <a:xfrm>
            <a:off x="974097" y="849880"/>
            <a:ext cx="1924544"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Organismal tree: </a:t>
            </a:r>
          </a:p>
        </p:txBody>
      </p:sp>
      <p:sp>
        <p:nvSpPr>
          <p:cNvPr id="224264" name="Line 8"/>
          <p:cNvSpPr>
            <a:spLocks noChangeShapeType="1"/>
          </p:cNvSpPr>
          <p:nvPr/>
        </p:nvSpPr>
        <p:spPr bwMode="auto">
          <a:xfrm>
            <a:off x="3429000" y="1219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5" name="Line 9"/>
          <p:cNvSpPr>
            <a:spLocks noChangeShapeType="1"/>
          </p:cNvSpPr>
          <p:nvPr/>
        </p:nvSpPr>
        <p:spPr bwMode="auto">
          <a:xfrm>
            <a:off x="3429000" y="1905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6" name="Line 10"/>
          <p:cNvSpPr>
            <a:spLocks noChangeShapeType="1"/>
          </p:cNvSpPr>
          <p:nvPr/>
        </p:nvSpPr>
        <p:spPr bwMode="auto">
          <a:xfrm>
            <a:off x="3886200" y="16764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7" name="Line 11"/>
          <p:cNvSpPr>
            <a:spLocks noChangeShapeType="1"/>
          </p:cNvSpPr>
          <p:nvPr/>
        </p:nvSpPr>
        <p:spPr bwMode="auto">
          <a:xfrm>
            <a:off x="3886200" y="16764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8" name="Line 12"/>
          <p:cNvSpPr>
            <a:spLocks noChangeShapeType="1"/>
          </p:cNvSpPr>
          <p:nvPr/>
        </p:nvSpPr>
        <p:spPr bwMode="auto">
          <a:xfrm flipV="1">
            <a:off x="3886200" y="25146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9" name="Line 13"/>
          <p:cNvSpPr>
            <a:spLocks noChangeShapeType="1"/>
          </p:cNvSpPr>
          <p:nvPr/>
        </p:nvSpPr>
        <p:spPr bwMode="auto">
          <a:xfrm>
            <a:off x="4648200" y="21336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0" name="Line 14"/>
          <p:cNvSpPr>
            <a:spLocks noChangeShapeType="1"/>
          </p:cNvSpPr>
          <p:nvPr/>
        </p:nvSpPr>
        <p:spPr bwMode="auto">
          <a:xfrm>
            <a:off x="4648200" y="21336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1" name="Line 15"/>
          <p:cNvSpPr>
            <a:spLocks noChangeShapeType="1"/>
          </p:cNvSpPr>
          <p:nvPr/>
        </p:nvSpPr>
        <p:spPr bwMode="auto">
          <a:xfrm>
            <a:off x="4648200" y="28956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2" name="Text Box 16"/>
          <p:cNvSpPr txBox="1">
            <a:spLocks noChangeArrowheads="1"/>
          </p:cNvSpPr>
          <p:nvPr/>
        </p:nvSpPr>
        <p:spPr bwMode="auto">
          <a:xfrm>
            <a:off x="7391401" y="13716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B</a:t>
            </a:r>
          </a:p>
        </p:txBody>
      </p:sp>
      <p:sp>
        <p:nvSpPr>
          <p:cNvPr id="224273" name="Text Box 17"/>
          <p:cNvSpPr txBox="1">
            <a:spLocks noChangeArrowheads="1"/>
          </p:cNvSpPr>
          <p:nvPr/>
        </p:nvSpPr>
        <p:spPr bwMode="auto">
          <a:xfrm>
            <a:off x="7391400" y="9144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4274" name="Text Box 18"/>
          <p:cNvSpPr txBox="1">
            <a:spLocks noChangeArrowheads="1"/>
          </p:cNvSpPr>
          <p:nvPr/>
        </p:nvSpPr>
        <p:spPr bwMode="auto">
          <a:xfrm>
            <a:off x="7391401" y="19812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C</a:t>
            </a:r>
          </a:p>
        </p:txBody>
      </p:sp>
      <p:sp>
        <p:nvSpPr>
          <p:cNvPr id="224275" name="Text Box 19"/>
          <p:cNvSpPr txBox="1">
            <a:spLocks noChangeArrowheads="1"/>
          </p:cNvSpPr>
          <p:nvPr/>
        </p:nvSpPr>
        <p:spPr bwMode="auto">
          <a:xfrm>
            <a:off x="7391401" y="25908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D</a:t>
            </a:r>
          </a:p>
        </p:txBody>
      </p:sp>
      <p:sp>
        <p:nvSpPr>
          <p:cNvPr id="224276" name="Rectangle 20"/>
          <p:cNvSpPr>
            <a:spLocks noChangeArrowheads="1"/>
          </p:cNvSpPr>
          <p:nvPr/>
        </p:nvSpPr>
        <p:spPr bwMode="auto">
          <a:xfrm>
            <a:off x="1094804" y="3188718"/>
            <a:ext cx="1683131"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molecular tree:</a:t>
            </a:r>
          </a:p>
        </p:txBody>
      </p:sp>
      <p:grpSp>
        <p:nvGrpSpPr>
          <p:cNvPr id="2" name="Group 21"/>
          <p:cNvGrpSpPr>
            <a:grpSpLocks/>
          </p:cNvGrpSpPr>
          <p:nvPr/>
        </p:nvGrpSpPr>
        <p:grpSpPr bwMode="auto">
          <a:xfrm>
            <a:off x="3429000" y="3200400"/>
            <a:ext cx="6096000" cy="3341688"/>
            <a:chOff x="1200" y="2016"/>
            <a:chExt cx="3840" cy="2105"/>
          </a:xfrm>
        </p:grpSpPr>
        <p:sp>
          <p:nvSpPr>
            <p:cNvPr id="224278" name="Line 22"/>
            <p:cNvSpPr>
              <a:spLocks noChangeShapeType="1"/>
            </p:cNvSpPr>
            <p:nvPr/>
          </p:nvSpPr>
          <p:spPr bwMode="auto">
            <a:xfrm>
              <a:off x="1200" y="2160"/>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79" name="Line 23"/>
            <p:cNvSpPr>
              <a:spLocks noChangeShapeType="1"/>
            </p:cNvSpPr>
            <p:nvPr/>
          </p:nvSpPr>
          <p:spPr bwMode="auto">
            <a:xfrm>
              <a:off x="1200" y="2160"/>
              <a:ext cx="0" cy="120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0" name="Line 24"/>
            <p:cNvSpPr>
              <a:spLocks noChangeShapeType="1"/>
            </p:cNvSpPr>
            <p:nvPr/>
          </p:nvSpPr>
          <p:spPr bwMode="auto">
            <a:xfrm>
              <a:off x="1440" y="2592"/>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1" name="Line 25"/>
            <p:cNvSpPr>
              <a:spLocks noChangeShapeType="1"/>
            </p:cNvSpPr>
            <p:nvPr/>
          </p:nvSpPr>
          <p:spPr bwMode="auto">
            <a:xfrm>
              <a:off x="1680" y="2448"/>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2" name="Line 26"/>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3" name="Line 27"/>
            <p:cNvSpPr>
              <a:spLocks noChangeShapeType="1"/>
            </p:cNvSpPr>
            <p:nvPr/>
          </p:nvSpPr>
          <p:spPr bwMode="auto">
            <a:xfrm flipV="1">
              <a:off x="1680" y="2880"/>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4" name="Line 28"/>
            <p:cNvSpPr>
              <a:spLocks noChangeShapeType="1"/>
            </p:cNvSpPr>
            <p:nvPr/>
          </p:nvSpPr>
          <p:spPr bwMode="auto">
            <a:xfrm>
              <a:off x="1968" y="2736"/>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5" name="Line 29"/>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6" name="Line 30"/>
            <p:cNvSpPr>
              <a:spLocks noChangeShapeType="1"/>
            </p:cNvSpPr>
            <p:nvPr/>
          </p:nvSpPr>
          <p:spPr bwMode="auto">
            <a:xfrm>
              <a:off x="1968" y="3120"/>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7" name="Text Box 31"/>
            <p:cNvSpPr txBox="1">
              <a:spLocks noChangeArrowheads="1"/>
            </p:cNvSpPr>
            <p:nvPr/>
          </p:nvSpPr>
          <p:spPr bwMode="auto">
            <a:xfrm>
              <a:off x="3696" y="2976"/>
              <a:ext cx="1108" cy="233"/>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seq. from D</a:t>
              </a:r>
            </a:p>
          </p:txBody>
        </p:sp>
        <p:sp>
          <p:nvSpPr>
            <p:cNvPr id="224288" name="Text Box 32"/>
            <p:cNvSpPr txBox="1">
              <a:spLocks noChangeArrowheads="1"/>
            </p:cNvSpPr>
            <p:nvPr/>
          </p:nvSpPr>
          <p:spPr bwMode="auto">
            <a:xfrm>
              <a:off x="3696" y="2016"/>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A</a:t>
              </a:r>
            </a:p>
          </p:txBody>
        </p:sp>
        <p:sp>
          <p:nvSpPr>
            <p:cNvPr id="224289" name="Text Box 33"/>
            <p:cNvSpPr txBox="1">
              <a:spLocks noChangeArrowheads="1"/>
            </p:cNvSpPr>
            <p:nvPr/>
          </p:nvSpPr>
          <p:spPr bwMode="auto">
            <a:xfrm>
              <a:off x="3696" y="2640"/>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C</a:t>
              </a:r>
            </a:p>
          </p:txBody>
        </p:sp>
        <p:sp>
          <p:nvSpPr>
            <p:cNvPr id="224290" name="Text Box 34"/>
            <p:cNvSpPr txBox="1">
              <a:spLocks noChangeArrowheads="1"/>
            </p:cNvSpPr>
            <p:nvPr/>
          </p:nvSpPr>
          <p:spPr bwMode="auto">
            <a:xfrm>
              <a:off x="3696" y="2304"/>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B</a:t>
              </a:r>
            </a:p>
          </p:txBody>
        </p:sp>
        <p:sp>
          <p:nvSpPr>
            <p:cNvPr id="224291" name="Line 35"/>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2" name="Line 36"/>
            <p:cNvSpPr>
              <a:spLocks noChangeShapeType="1"/>
            </p:cNvSpPr>
            <p:nvPr/>
          </p:nvSpPr>
          <p:spPr bwMode="auto">
            <a:xfrm>
              <a:off x="1440" y="2592"/>
              <a:ext cx="1" cy="91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3" name="Line 37"/>
            <p:cNvSpPr>
              <a:spLocks noChangeShapeType="1"/>
            </p:cNvSpPr>
            <p:nvPr/>
          </p:nvSpPr>
          <p:spPr bwMode="auto">
            <a:xfrm>
              <a:off x="1728" y="3360"/>
              <a:ext cx="1"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4" name="Line 38"/>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5" name="Line 39"/>
            <p:cNvSpPr>
              <a:spLocks noChangeShapeType="1"/>
            </p:cNvSpPr>
            <p:nvPr/>
          </p:nvSpPr>
          <p:spPr bwMode="auto">
            <a:xfrm flipV="1">
              <a:off x="1728" y="3888"/>
              <a:ext cx="192"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6" name="Line 40"/>
            <p:cNvSpPr>
              <a:spLocks noChangeShapeType="1"/>
            </p:cNvSpPr>
            <p:nvPr/>
          </p:nvSpPr>
          <p:spPr bwMode="auto">
            <a:xfrm>
              <a:off x="1920" y="3648"/>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7" name="Line 41"/>
            <p:cNvSpPr>
              <a:spLocks noChangeShapeType="1"/>
            </p:cNvSpPr>
            <p:nvPr/>
          </p:nvSpPr>
          <p:spPr bwMode="auto">
            <a:xfrm>
              <a:off x="1920" y="3648"/>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8" name="Line 42"/>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9" name="Text Box 43"/>
            <p:cNvSpPr txBox="1">
              <a:spLocks noChangeArrowheads="1"/>
            </p:cNvSpPr>
            <p:nvPr/>
          </p:nvSpPr>
          <p:spPr bwMode="auto">
            <a:xfrm>
              <a:off x="3648" y="3888"/>
              <a:ext cx="1392" cy="233"/>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seq.’ from D</a:t>
              </a:r>
            </a:p>
          </p:txBody>
        </p:sp>
        <p:sp>
          <p:nvSpPr>
            <p:cNvPr id="224300" name="Text Box 44"/>
            <p:cNvSpPr txBox="1">
              <a:spLocks noChangeArrowheads="1"/>
            </p:cNvSpPr>
            <p:nvPr/>
          </p:nvSpPr>
          <p:spPr bwMode="auto">
            <a:xfrm>
              <a:off x="3648" y="3552"/>
              <a:ext cx="874"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C</a:t>
              </a:r>
            </a:p>
          </p:txBody>
        </p:sp>
        <p:sp>
          <p:nvSpPr>
            <p:cNvPr id="224301" name="Text Box 45"/>
            <p:cNvSpPr txBox="1">
              <a:spLocks noChangeArrowheads="1"/>
            </p:cNvSpPr>
            <p:nvPr/>
          </p:nvSpPr>
          <p:spPr bwMode="auto">
            <a:xfrm>
              <a:off x="3648" y="3216"/>
              <a:ext cx="866"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B</a:t>
              </a:r>
            </a:p>
          </p:txBody>
        </p:sp>
        <p:sp>
          <p:nvSpPr>
            <p:cNvPr id="224302" name="Line 46"/>
            <p:cNvSpPr>
              <a:spLocks noChangeShapeType="1"/>
            </p:cNvSpPr>
            <p:nvPr/>
          </p:nvSpPr>
          <p:spPr bwMode="auto">
            <a:xfrm>
              <a:off x="1440" y="3504"/>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grpSp>
      <p:grpSp>
        <p:nvGrpSpPr>
          <p:cNvPr id="3" name="Group 47"/>
          <p:cNvGrpSpPr>
            <a:grpSpLocks/>
          </p:cNvGrpSpPr>
          <p:nvPr/>
        </p:nvGrpSpPr>
        <p:grpSpPr bwMode="auto">
          <a:xfrm>
            <a:off x="852487" y="5334000"/>
            <a:ext cx="2957513" cy="919163"/>
            <a:chOff x="-423" y="3360"/>
            <a:chExt cx="1863" cy="579"/>
          </a:xfrm>
        </p:grpSpPr>
        <p:sp>
          <p:nvSpPr>
            <p:cNvPr id="224304" name="Line 4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4305" name="Text Box 49"/>
            <p:cNvSpPr txBox="1">
              <a:spLocks noChangeArrowheads="1"/>
            </p:cNvSpPr>
            <p:nvPr/>
          </p:nvSpPr>
          <p:spPr bwMode="auto">
            <a:xfrm>
              <a:off x="-423" y="3648"/>
              <a:ext cx="1863" cy="291"/>
            </a:xfrm>
            <a:prstGeom prst="rect">
              <a:avLst/>
            </a:prstGeom>
            <a:noFill/>
            <a:ln w="9525">
              <a:noFill/>
              <a:miter lim="800000"/>
              <a:headEnd/>
              <a:tailEnd/>
            </a:ln>
            <a:effectLst/>
          </p:spPr>
          <p:txBody>
            <a:bodyPr wrap="square">
              <a:spAutoFit/>
            </a:bodyPr>
            <a:lstStyle/>
            <a:p>
              <a:pPr>
                <a:defRPr/>
              </a:pPr>
              <a:r>
                <a:rPr lang="en-US" b="1">
                  <a:solidFill>
                    <a:srgbClr val="FF0000"/>
                  </a:solidFill>
                  <a:latin typeface="Times New Roman" charset="0"/>
                </a:rPr>
                <a:t>gene duplication </a:t>
              </a:r>
            </a:p>
          </p:txBody>
        </p:sp>
      </p:grpSp>
    </p:spTree>
    <p:extLst>
      <p:ext uri="{BB962C8B-B14F-4D97-AF65-F5344CB8AC3E}">
        <p14:creationId xmlns:p14="http://schemas.microsoft.com/office/powerpoint/2010/main" val="1755466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114300" y="115695"/>
            <a:ext cx="7772400" cy="381000"/>
          </a:xfrm>
        </p:spPr>
        <p:txBody>
          <a:bodyPr rtlCol="0">
            <a:normAutofit fontScale="90000"/>
          </a:bodyPr>
          <a:lstStyle/>
          <a:p>
            <a:pPr algn="l" defTabSz="456880" eaLnBrk="1" fontAlgn="auto" hangingPunct="1">
              <a:spcAft>
                <a:spcPts val="0"/>
              </a:spcAft>
              <a:defRPr/>
            </a:pPr>
            <a:r>
              <a:rPr lang="en-US">
                <a:latin typeface="Times New Roman" charset="0"/>
              </a:rPr>
              <a:t>Gene duplication </a:t>
            </a:r>
          </a:p>
        </p:txBody>
      </p:sp>
      <p:sp>
        <p:nvSpPr>
          <p:cNvPr id="224259" name="Line 3"/>
          <p:cNvSpPr>
            <a:spLocks noChangeShapeType="1"/>
          </p:cNvSpPr>
          <p:nvPr/>
        </p:nvSpPr>
        <p:spPr bwMode="auto">
          <a:xfrm flipV="1">
            <a:off x="3505200" y="1905000"/>
            <a:ext cx="152400" cy="533400"/>
          </a:xfrm>
          <a:prstGeom prst="line">
            <a:avLst/>
          </a:prstGeom>
          <a:noFill/>
          <a:ln w="57150">
            <a:solidFill>
              <a:schemeClr val="tx1"/>
            </a:solidFill>
            <a:round/>
            <a:headEnd/>
            <a:tailEnd type="triangle" w="med" len="med"/>
          </a:ln>
          <a:effectLst/>
        </p:spPr>
        <p:txBody>
          <a:bodyPr lIns="91429" tIns="45714" rIns="91429" bIns="45714"/>
          <a:lstStyle/>
          <a:p>
            <a:pPr>
              <a:defRPr/>
            </a:pPr>
            <a:endParaRPr lang="en-US" b="1">
              <a:solidFill>
                <a:srgbClr val="000000"/>
              </a:solidFill>
              <a:latin typeface="Times New Roman" charset="0"/>
            </a:endParaRPr>
          </a:p>
        </p:txBody>
      </p:sp>
      <p:sp>
        <p:nvSpPr>
          <p:cNvPr id="224260" name="Text Box 4"/>
          <p:cNvSpPr txBox="1">
            <a:spLocks noChangeArrowheads="1"/>
          </p:cNvSpPr>
          <p:nvPr/>
        </p:nvSpPr>
        <p:spPr bwMode="auto">
          <a:xfrm>
            <a:off x="1524001" y="2362200"/>
            <a:ext cx="1774823" cy="369320"/>
          </a:xfrm>
          <a:prstGeom prst="rect">
            <a:avLst/>
          </a:prstGeom>
          <a:noFill/>
          <a:ln w="9525">
            <a:noFill/>
            <a:miter lim="800000"/>
            <a:headEnd/>
            <a:tailEnd/>
          </a:ln>
          <a:effectLst/>
        </p:spPr>
        <p:txBody>
          <a:bodyPr wrap="none" lIns="91429" tIns="45714" rIns="91429" bIns="45714">
            <a:spAutoFit/>
          </a:bodyPr>
          <a:lstStyle/>
          <a:p>
            <a:pPr>
              <a:defRPr/>
            </a:pPr>
            <a:r>
              <a:rPr lang="en-US">
                <a:solidFill>
                  <a:srgbClr val="000000"/>
                </a:solidFill>
                <a:latin typeface="Times New Roman" charset="0"/>
              </a:rPr>
              <a:t>gene duplication </a:t>
            </a:r>
          </a:p>
        </p:txBody>
      </p:sp>
      <p:sp>
        <p:nvSpPr>
          <p:cNvPr id="224261" name="Text Box 5"/>
          <p:cNvSpPr txBox="1">
            <a:spLocks noChangeArrowheads="1"/>
          </p:cNvSpPr>
          <p:nvPr/>
        </p:nvSpPr>
        <p:spPr bwMode="auto">
          <a:xfrm>
            <a:off x="2133600" y="23622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4262" name="Line 6"/>
          <p:cNvSpPr>
            <a:spLocks noChangeShapeType="1"/>
          </p:cNvSpPr>
          <p:nvPr/>
        </p:nvSpPr>
        <p:spPr bwMode="auto">
          <a:xfrm>
            <a:off x="3429000" y="12192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3" name="Text Box 7"/>
          <p:cNvSpPr txBox="1">
            <a:spLocks noChangeArrowheads="1"/>
          </p:cNvSpPr>
          <p:nvPr/>
        </p:nvSpPr>
        <p:spPr bwMode="auto">
          <a:xfrm>
            <a:off x="1263682" y="869627"/>
            <a:ext cx="1924544"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Organismal tree: </a:t>
            </a:r>
          </a:p>
        </p:txBody>
      </p:sp>
      <p:sp>
        <p:nvSpPr>
          <p:cNvPr id="224264" name="Line 8"/>
          <p:cNvSpPr>
            <a:spLocks noChangeShapeType="1"/>
          </p:cNvSpPr>
          <p:nvPr/>
        </p:nvSpPr>
        <p:spPr bwMode="auto">
          <a:xfrm>
            <a:off x="3429000" y="1219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5" name="Line 9"/>
          <p:cNvSpPr>
            <a:spLocks noChangeShapeType="1"/>
          </p:cNvSpPr>
          <p:nvPr/>
        </p:nvSpPr>
        <p:spPr bwMode="auto">
          <a:xfrm>
            <a:off x="3429000" y="1905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6" name="Line 10"/>
          <p:cNvSpPr>
            <a:spLocks noChangeShapeType="1"/>
          </p:cNvSpPr>
          <p:nvPr/>
        </p:nvSpPr>
        <p:spPr bwMode="auto">
          <a:xfrm>
            <a:off x="3886200" y="16764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7" name="Line 11"/>
          <p:cNvSpPr>
            <a:spLocks noChangeShapeType="1"/>
          </p:cNvSpPr>
          <p:nvPr/>
        </p:nvSpPr>
        <p:spPr bwMode="auto">
          <a:xfrm>
            <a:off x="3886200" y="16764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8" name="Line 12"/>
          <p:cNvSpPr>
            <a:spLocks noChangeShapeType="1"/>
          </p:cNvSpPr>
          <p:nvPr/>
        </p:nvSpPr>
        <p:spPr bwMode="auto">
          <a:xfrm flipV="1">
            <a:off x="3886200" y="25146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9" name="Line 13"/>
          <p:cNvSpPr>
            <a:spLocks noChangeShapeType="1"/>
          </p:cNvSpPr>
          <p:nvPr/>
        </p:nvSpPr>
        <p:spPr bwMode="auto">
          <a:xfrm>
            <a:off x="4648200" y="21336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0" name="Line 14"/>
          <p:cNvSpPr>
            <a:spLocks noChangeShapeType="1"/>
          </p:cNvSpPr>
          <p:nvPr/>
        </p:nvSpPr>
        <p:spPr bwMode="auto">
          <a:xfrm>
            <a:off x="4648200" y="21336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1" name="Line 15"/>
          <p:cNvSpPr>
            <a:spLocks noChangeShapeType="1"/>
          </p:cNvSpPr>
          <p:nvPr/>
        </p:nvSpPr>
        <p:spPr bwMode="auto">
          <a:xfrm>
            <a:off x="4648200" y="28956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2" name="Text Box 16"/>
          <p:cNvSpPr txBox="1">
            <a:spLocks noChangeArrowheads="1"/>
          </p:cNvSpPr>
          <p:nvPr/>
        </p:nvSpPr>
        <p:spPr bwMode="auto">
          <a:xfrm>
            <a:off x="7391401" y="13716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B</a:t>
            </a:r>
          </a:p>
        </p:txBody>
      </p:sp>
      <p:sp>
        <p:nvSpPr>
          <p:cNvPr id="224273" name="Text Box 17"/>
          <p:cNvSpPr txBox="1">
            <a:spLocks noChangeArrowheads="1"/>
          </p:cNvSpPr>
          <p:nvPr/>
        </p:nvSpPr>
        <p:spPr bwMode="auto">
          <a:xfrm>
            <a:off x="7391400" y="9144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4274" name="Text Box 18"/>
          <p:cNvSpPr txBox="1">
            <a:spLocks noChangeArrowheads="1"/>
          </p:cNvSpPr>
          <p:nvPr/>
        </p:nvSpPr>
        <p:spPr bwMode="auto">
          <a:xfrm>
            <a:off x="7391401" y="19812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C</a:t>
            </a:r>
          </a:p>
        </p:txBody>
      </p:sp>
      <p:sp>
        <p:nvSpPr>
          <p:cNvPr id="224275" name="Text Box 19"/>
          <p:cNvSpPr txBox="1">
            <a:spLocks noChangeArrowheads="1"/>
          </p:cNvSpPr>
          <p:nvPr/>
        </p:nvSpPr>
        <p:spPr bwMode="auto">
          <a:xfrm>
            <a:off x="7391401" y="25908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D</a:t>
            </a:r>
          </a:p>
        </p:txBody>
      </p:sp>
      <p:grpSp>
        <p:nvGrpSpPr>
          <p:cNvPr id="5" name="Group 83"/>
          <p:cNvGrpSpPr>
            <a:grpSpLocks/>
          </p:cNvGrpSpPr>
          <p:nvPr/>
        </p:nvGrpSpPr>
        <p:grpSpPr bwMode="auto">
          <a:xfrm>
            <a:off x="1453356" y="3053643"/>
            <a:ext cx="11114088" cy="3810000"/>
            <a:chOff x="0" y="1819"/>
            <a:chExt cx="7001" cy="2400"/>
          </a:xfrm>
        </p:grpSpPr>
        <p:sp>
          <p:nvSpPr>
            <p:cNvPr id="224340" name="Rectangle 84"/>
            <p:cNvSpPr>
              <a:spLocks noChangeArrowheads="1"/>
            </p:cNvSpPr>
            <p:nvPr/>
          </p:nvSpPr>
          <p:spPr bwMode="auto">
            <a:xfrm>
              <a:off x="1241" y="1819"/>
              <a:ext cx="5760" cy="2400"/>
            </a:xfrm>
            <a:prstGeom prst="rect">
              <a:avLst/>
            </a:prstGeom>
            <a:solidFill>
              <a:schemeClr val="bg1"/>
            </a:solidFill>
            <a:ln w="9525">
              <a:noFill/>
              <a:miter lim="800000"/>
              <a:headEnd/>
              <a:tailEnd/>
            </a:ln>
            <a:effectLst/>
          </p:spPr>
          <p:txBody>
            <a:bodyPr wrap="none" anchor="ctr"/>
            <a:lstStyle/>
            <a:p>
              <a:pPr>
                <a:defRPr/>
              </a:pPr>
              <a:endParaRPr lang="en-US" b="1">
                <a:solidFill>
                  <a:srgbClr val="000000"/>
                </a:solidFill>
                <a:latin typeface="Times New Roman" charset="0"/>
              </a:endParaRPr>
            </a:p>
          </p:txBody>
        </p:sp>
        <p:sp>
          <p:nvSpPr>
            <p:cNvPr id="224341" name="Rectangle 85"/>
            <p:cNvSpPr>
              <a:spLocks noChangeArrowheads="1"/>
            </p:cNvSpPr>
            <p:nvPr/>
          </p:nvSpPr>
          <p:spPr bwMode="auto">
            <a:xfrm>
              <a:off x="0" y="1872"/>
              <a:ext cx="1060"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molecular tree:</a:t>
              </a:r>
            </a:p>
          </p:txBody>
        </p:sp>
        <p:sp>
          <p:nvSpPr>
            <p:cNvPr id="224342" name="Line 86"/>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3" name="Line 87"/>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4" name="Line 88"/>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5" name="Line 89"/>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6" name="Line 90"/>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7" name="Text Box 91"/>
            <p:cNvSpPr txBox="1">
              <a:spLocks noChangeArrowheads="1"/>
            </p:cNvSpPr>
            <p:nvPr/>
          </p:nvSpPr>
          <p:spPr bwMode="auto">
            <a:xfrm>
              <a:off x="3705" y="2902"/>
              <a:ext cx="1108" cy="233"/>
            </a:xfrm>
            <a:prstGeom prst="rect">
              <a:avLst/>
            </a:prstGeom>
            <a:noFill/>
            <a:ln w="9525">
              <a:noFill/>
              <a:miter lim="800000"/>
              <a:headEnd/>
              <a:tailEnd/>
            </a:ln>
            <a:effectLst/>
          </p:spPr>
          <p:txBody>
            <a:bodyPr>
              <a:spAutoFit/>
            </a:bodyPr>
            <a:lstStyle/>
            <a:p>
              <a:pPr>
                <a:defRPr/>
              </a:pPr>
              <a:r>
                <a:rPr lang="en-US" b="1">
                  <a:solidFill>
                    <a:srgbClr val="FF0000"/>
                  </a:solidFill>
                  <a:latin typeface="Times New Roman" charset="0"/>
                </a:rPr>
                <a:t>seq. from D</a:t>
              </a:r>
            </a:p>
          </p:txBody>
        </p:sp>
        <p:sp>
          <p:nvSpPr>
            <p:cNvPr id="224348" name="Text Box 92"/>
            <p:cNvSpPr txBox="1">
              <a:spLocks noChangeArrowheads="1"/>
            </p:cNvSpPr>
            <p:nvPr/>
          </p:nvSpPr>
          <p:spPr bwMode="auto">
            <a:xfrm>
              <a:off x="3696" y="2016"/>
              <a:ext cx="829" cy="233"/>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rPr>
                <a:t>seq. from A</a:t>
              </a:r>
            </a:p>
          </p:txBody>
        </p:sp>
        <p:sp>
          <p:nvSpPr>
            <p:cNvPr id="224349" name="Line 93"/>
            <p:cNvSpPr>
              <a:spLocks noChangeShapeType="1"/>
            </p:cNvSpPr>
            <p:nvPr/>
          </p:nvSpPr>
          <p:spPr bwMode="auto">
            <a:xfrm>
              <a:off x="1200" y="3360"/>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0" name="Line 94"/>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1" name="Line 95"/>
            <p:cNvSpPr>
              <a:spLocks noChangeShapeType="1"/>
            </p:cNvSpPr>
            <p:nvPr/>
          </p:nvSpPr>
          <p:spPr bwMode="auto">
            <a:xfrm flipH="1">
              <a:off x="1729" y="3329"/>
              <a:ext cx="2" cy="559"/>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2" name="Line 96"/>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3" name="Line 97"/>
            <p:cNvSpPr>
              <a:spLocks noChangeShapeType="1"/>
            </p:cNvSpPr>
            <p:nvPr/>
          </p:nvSpPr>
          <p:spPr bwMode="auto">
            <a:xfrm flipH="1">
              <a:off x="1906" y="3648"/>
              <a:ext cx="14" cy="23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4" name="Line 98"/>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5" name="Line 99"/>
            <p:cNvSpPr>
              <a:spLocks noChangeShapeType="1"/>
            </p:cNvSpPr>
            <p:nvPr/>
          </p:nvSpPr>
          <p:spPr bwMode="auto">
            <a:xfrm flipV="1">
              <a:off x="1727" y="3311"/>
              <a:ext cx="1567" cy="1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6" name="Text Box 100"/>
            <p:cNvSpPr txBox="1">
              <a:spLocks noChangeArrowheads="1"/>
            </p:cNvSpPr>
            <p:nvPr/>
          </p:nvSpPr>
          <p:spPr bwMode="auto">
            <a:xfrm>
              <a:off x="3635" y="3210"/>
              <a:ext cx="1392" cy="233"/>
            </a:xfrm>
            <a:prstGeom prst="rect">
              <a:avLst/>
            </a:prstGeom>
            <a:noFill/>
            <a:ln w="9525">
              <a:noFill/>
              <a:miter lim="800000"/>
              <a:headEnd/>
              <a:tailEnd/>
            </a:ln>
            <a:effectLst/>
          </p:spPr>
          <p:txBody>
            <a:bodyPr>
              <a:spAutoFit/>
            </a:bodyPr>
            <a:lstStyle/>
            <a:p>
              <a:pPr>
                <a:defRPr/>
              </a:pPr>
              <a:r>
                <a:rPr lang="en-US" b="1">
                  <a:solidFill>
                    <a:srgbClr val="FF0000"/>
                  </a:solidFill>
                  <a:latin typeface="Times New Roman" charset="0"/>
                </a:rPr>
                <a:t>seq.’ from B</a:t>
              </a:r>
            </a:p>
          </p:txBody>
        </p:sp>
        <p:sp>
          <p:nvSpPr>
            <p:cNvPr id="224357" name="Text Box 101"/>
            <p:cNvSpPr txBox="1">
              <a:spLocks noChangeArrowheads="1"/>
            </p:cNvSpPr>
            <p:nvPr/>
          </p:nvSpPr>
          <p:spPr bwMode="auto">
            <a:xfrm>
              <a:off x="3648" y="3552"/>
              <a:ext cx="874" cy="233"/>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rPr>
                <a:t>seq.’ from C</a:t>
              </a:r>
            </a:p>
          </p:txBody>
        </p:sp>
        <p:sp>
          <p:nvSpPr>
            <p:cNvPr id="224358" name="Line 102"/>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9" name="Line 103"/>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4360" name="Text Box 104"/>
            <p:cNvSpPr txBox="1">
              <a:spLocks noChangeArrowheads="1"/>
            </p:cNvSpPr>
            <p:nvPr/>
          </p:nvSpPr>
          <p:spPr bwMode="auto">
            <a:xfrm>
              <a:off x="0" y="3648"/>
              <a:ext cx="1175" cy="233"/>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rPr>
                <a:t>gene duplication </a:t>
              </a:r>
            </a:p>
          </p:txBody>
        </p:sp>
        <p:sp>
          <p:nvSpPr>
            <p:cNvPr id="224361" name="Line 105"/>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62" name="Line 106"/>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grpSp>
      <p:sp>
        <p:nvSpPr>
          <p:cNvPr id="6" name="TextBox 5">
            <a:extLst>
              <a:ext uri="{FF2B5EF4-FFF2-40B4-BE49-F238E27FC236}">
                <a16:creationId xmlns:a16="http://schemas.microsoft.com/office/drawing/2014/main" id="{46F4DCB3-4C85-CB47-9AEB-48431DBD25D9}"/>
              </a:ext>
            </a:extLst>
          </p:cNvPr>
          <p:cNvSpPr txBox="1"/>
          <p:nvPr/>
        </p:nvSpPr>
        <p:spPr>
          <a:xfrm>
            <a:off x="951470" y="4436076"/>
            <a:ext cx="1944763" cy="461665"/>
          </a:xfrm>
          <a:prstGeom prst="rect">
            <a:avLst/>
          </a:prstGeom>
          <a:noFill/>
        </p:spPr>
        <p:txBody>
          <a:bodyPr wrap="none" rtlCol="0">
            <a:spAutoFit/>
          </a:bodyPr>
          <a:lstStyle/>
          <a:p>
            <a:r>
              <a:rPr lang="en-US">
                <a:solidFill>
                  <a:srgbClr val="000000"/>
                </a:solidFill>
                <a:latin typeface="Times New Roman" charset="0"/>
              </a:rPr>
              <a:t>with gene loss</a:t>
            </a:r>
          </a:p>
        </p:txBody>
      </p:sp>
    </p:spTree>
    <p:extLst>
      <p:ext uri="{BB962C8B-B14F-4D97-AF65-F5344CB8AC3E}">
        <p14:creationId xmlns:p14="http://schemas.microsoft.com/office/powerpoint/2010/main" val="1697093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idx="4294967295"/>
          </p:nvPr>
        </p:nvSpPr>
        <p:spPr>
          <a:xfrm>
            <a:off x="638818" y="1030"/>
            <a:ext cx="11212813" cy="685800"/>
          </a:xfrm>
        </p:spPr>
        <p:txBody>
          <a:bodyPr/>
          <a:lstStyle/>
          <a:p>
            <a:pPr algn="l" eaLnBrk="1" hangingPunct="1"/>
            <a:r>
              <a:rPr lang="en-US" sz="3200" b="1"/>
              <a:t>Gene duplication and gene transfer are equivalent explanations.</a:t>
            </a:r>
          </a:p>
        </p:txBody>
      </p:sp>
      <p:graphicFrame>
        <p:nvGraphicFramePr>
          <p:cNvPr id="102402" name="Object 3"/>
          <p:cNvGraphicFramePr>
            <a:graphicFrameLocks noChangeAspect="1"/>
          </p:cNvGraphicFramePr>
          <p:nvPr/>
        </p:nvGraphicFramePr>
        <p:xfrm>
          <a:off x="1524000" y="762000"/>
          <a:ext cx="4572000" cy="3657600"/>
        </p:xfrm>
        <a:graphic>
          <a:graphicData uri="http://schemas.openxmlformats.org/presentationml/2006/ole">
            <mc:AlternateContent xmlns:mc="http://schemas.openxmlformats.org/markup-compatibility/2006">
              <mc:Choice xmlns:v="urn:schemas-microsoft-com:vml" Requires="v">
                <p:oleObj name="Photo Editor Photo" r:id="rId3" imgW="8527519" imgH="5509738" progId="MSPhotoEd.3">
                  <p:embed/>
                </p:oleObj>
              </mc:Choice>
              <mc:Fallback>
                <p:oleObj name="Photo Editor Photo" r:id="rId3" imgW="8527519" imgH="5509738" progId="MSPhotoEd.3">
                  <p:embed/>
                  <p:pic>
                    <p:nvPicPr>
                      <p:cNvPr id="10240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62000"/>
                        <a:ext cx="45720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03" name="Object 4"/>
          <p:cNvGraphicFramePr>
            <a:graphicFrameLocks noChangeAspect="1"/>
          </p:cNvGraphicFramePr>
          <p:nvPr/>
        </p:nvGraphicFramePr>
        <p:xfrm>
          <a:off x="6096000" y="762000"/>
          <a:ext cx="4572000" cy="3733800"/>
        </p:xfrm>
        <a:graphic>
          <a:graphicData uri="http://schemas.openxmlformats.org/presentationml/2006/ole">
            <mc:AlternateContent xmlns:mc="http://schemas.openxmlformats.org/markup-compatibility/2006">
              <mc:Choice xmlns:v="urn:schemas-microsoft-com:vml" Requires="v">
                <p:oleObj name="Photo Editor Photo" r:id="rId5" imgW="8542760" imgH="6927180" progId="MSPhotoEd.3">
                  <p:embed/>
                </p:oleObj>
              </mc:Choice>
              <mc:Fallback>
                <p:oleObj name="Photo Editor Photo" r:id="rId5" imgW="8542760" imgH="6927180" progId="MSPhotoEd.3">
                  <p:embed/>
                  <p:pic>
                    <p:nvPicPr>
                      <p:cNvPr id="102403"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762000"/>
                        <a:ext cx="4572000"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5285" name="Text Box 5"/>
          <p:cNvSpPr txBox="1">
            <a:spLocks noChangeArrowheads="1"/>
          </p:cNvSpPr>
          <p:nvPr/>
        </p:nvSpPr>
        <p:spPr bwMode="auto">
          <a:xfrm>
            <a:off x="1812926" y="4613275"/>
            <a:ext cx="284787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Horizontal or lateral Gene </a:t>
            </a:r>
          </a:p>
        </p:txBody>
      </p:sp>
      <p:sp>
        <p:nvSpPr>
          <p:cNvPr id="225286" name="Text Box 6"/>
          <p:cNvSpPr txBox="1">
            <a:spLocks noChangeArrowheads="1"/>
          </p:cNvSpPr>
          <p:nvPr/>
        </p:nvSpPr>
        <p:spPr bwMode="auto">
          <a:xfrm>
            <a:off x="6096000" y="4419600"/>
            <a:ext cx="4572000" cy="36932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Ancient duplication followed by gene loss</a:t>
            </a:r>
          </a:p>
        </p:txBody>
      </p:sp>
      <p:sp>
        <p:nvSpPr>
          <p:cNvPr id="225287" name="Text Box 7"/>
          <p:cNvSpPr txBox="1">
            <a:spLocks noChangeArrowheads="1"/>
          </p:cNvSpPr>
          <p:nvPr/>
        </p:nvSpPr>
        <p:spPr bwMode="auto">
          <a:xfrm>
            <a:off x="1822450" y="5181601"/>
            <a:ext cx="8845550" cy="646319"/>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Note that scenario B involves many more individual events than A </a:t>
            </a:r>
            <a:br>
              <a:rPr lang="en-US" b="1">
                <a:solidFill>
                  <a:srgbClr val="000000"/>
                </a:solidFill>
                <a:latin typeface="Times New Roman" charset="0"/>
              </a:rPr>
            </a:br>
            <a:endParaRPr lang="en-US" b="1">
              <a:solidFill>
                <a:srgbClr val="000000"/>
              </a:solidFill>
              <a:latin typeface="Times New Roman" charset="0"/>
            </a:endParaRPr>
          </a:p>
        </p:txBody>
      </p:sp>
      <p:sp>
        <p:nvSpPr>
          <p:cNvPr id="225288" name="Rectangle 8"/>
          <p:cNvSpPr>
            <a:spLocks noChangeArrowheads="1"/>
          </p:cNvSpPr>
          <p:nvPr/>
        </p:nvSpPr>
        <p:spPr bwMode="auto">
          <a:xfrm>
            <a:off x="1981201" y="5791201"/>
            <a:ext cx="2623453" cy="646319"/>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1 HGT with </a:t>
            </a:r>
            <a:br>
              <a:rPr lang="en-US" b="1">
                <a:solidFill>
                  <a:srgbClr val="000000"/>
                </a:solidFill>
                <a:latin typeface="Times New Roman" charset="0"/>
              </a:rPr>
            </a:br>
            <a:r>
              <a:rPr lang="en-US" b="1">
                <a:solidFill>
                  <a:srgbClr val="000000"/>
                </a:solidFill>
                <a:latin typeface="Times New Roman" charset="0"/>
              </a:rPr>
              <a:t>orthologous replacement</a:t>
            </a:r>
          </a:p>
        </p:txBody>
      </p:sp>
      <p:sp>
        <p:nvSpPr>
          <p:cNvPr id="225289" name="Rectangle 9"/>
          <p:cNvSpPr>
            <a:spLocks noChangeArrowheads="1"/>
          </p:cNvSpPr>
          <p:nvPr/>
        </p:nvSpPr>
        <p:spPr bwMode="auto">
          <a:xfrm>
            <a:off x="6096000" y="5791201"/>
            <a:ext cx="4267200" cy="646319"/>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1 gene duplication followed by 4 independent gene loss events</a:t>
            </a:r>
          </a:p>
        </p:txBody>
      </p:sp>
      <p:sp>
        <p:nvSpPr>
          <p:cNvPr id="225290" name="Text Box 10"/>
          <p:cNvSpPr txBox="1">
            <a:spLocks noChangeArrowheads="1"/>
          </p:cNvSpPr>
          <p:nvPr/>
        </p:nvSpPr>
        <p:spPr bwMode="auto">
          <a:xfrm>
            <a:off x="1897064" y="2225676"/>
            <a:ext cx="8397875" cy="646319"/>
          </a:xfrm>
          <a:prstGeom prst="rect">
            <a:avLst/>
          </a:prstGeom>
          <a:solidFill>
            <a:schemeClr val="bg1"/>
          </a:solid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The more relatives of C are found that do not have the blue type of gene, the less likely is the duplication loss scenario</a:t>
            </a:r>
          </a:p>
        </p:txBody>
      </p:sp>
    </p:spTree>
    <p:extLst>
      <p:ext uri="{BB962C8B-B14F-4D97-AF65-F5344CB8AC3E}">
        <p14:creationId xmlns:p14="http://schemas.microsoft.com/office/powerpoint/2010/main" val="247090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290"/>
                                        </p:tgtEl>
                                        <p:attrNameLst>
                                          <p:attrName>style.visibility</p:attrName>
                                        </p:attrNameLst>
                                      </p:cBhvr>
                                      <p:to>
                                        <p:strVal val="visible"/>
                                      </p:to>
                                    </p:set>
                                    <p:anim calcmode="lin" valueType="num">
                                      <p:cBhvr additive="base">
                                        <p:cTn id="19" dur="500" fill="hold"/>
                                        <p:tgtEl>
                                          <p:spTgt spid="225290"/>
                                        </p:tgtEl>
                                        <p:attrNameLst>
                                          <p:attrName>ppt_x</p:attrName>
                                        </p:attrNameLst>
                                      </p:cBhvr>
                                      <p:tavLst>
                                        <p:tav tm="0">
                                          <p:val>
                                            <p:strVal val="0-#ppt_w/2"/>
                                          </p:val>
                                        </p:tav>
                                        <p:tav tm="100000">
                                          <p:val>
                                            <p:strVal val="#ppt_x"/>
                                          </p:val>
                                        </p:tav>
                                      </p:tavLst>
                                    </p:anim>
                                    <p:anim calcmode="lin" valueType="num">
                                      <p:cBhvr additive="base">
                                        <p:cTn id="20" dur="500" fill="hold"/>
                                        <p:tgtEl>
                                          <p:spTgt spid="225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utoUpdateAnimBg="0"/>
      <p:bldP spid="225288" grpId="0" autoUpdateAnimBg="0"/>
      <p:bldP spid="225289" grpId="0" autoUpdateAnimBg="0"/>
      <p:bldP spid="225290"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2FFFFED-D327-CA4F-90F4-FD25C65AA2D8}"/>
                  </a:ext>
                </a:extLst>
              </p:cNvPr>
              <p:cNvSpPr>
                <a:spLocks noGrp="1"/>
              </p:cNvSpPr>
              <p:nvPr>
                <p:ph idx="1"/>
              </p:nvPr>
            </p:nvSpPr>
            <p:spPr>
              <a:xfrm>
                <a:off x="1041991" y="336338"/>
                <a:ext cx="10350939" cy="5994887"/>
              </a:xfrm>
            </p:spPr>
            <p:txBody>
              <a:bodyPr/>
              <a:lstStyle/>
              <a:p>
                <a:r>
                  <a:rPr lang="en-US" b="1" dirty="0"/>
                  <a:t>Parsimony:  </a:t>
                </a:r>
                <a:r>
                  <a:rPr lang="en-US" dirty="0"/>
                  <a:t>Find the tree (or trees) that explains data with the smallest number of substitutions (aka as </a:t>
                </a:r>
                <a:r>
                  <a:rPr lang="en-US" dirty="0">
                    <a:hlinkClick r:id="rId2"/>
                  </a:rPr>
                  <a:t>Occam’s razor</a:t>
                </a:r>
                <a:r>
                  <a:rPr lang="en-US" dirty="0"/>
                  <a:t>).</a:t>
                </a:r>
              </a:p>
              <a:p>
                <a:pPr marL="0" indent="0">
                  <a:buNone/>
                </a:pPr>
                <a:r>
                  <a:rPr lang="en-US" sz="2000" dirty="0"/>
                  <a:t>	Note: parsimony does poorly in the presence of short and long branches</a:t>
                </a:r>
              </a:p>
              <a:p>
                <a:r>
                  <a:rPr lang="en-US" b="1" dirty="0"/>
                  <a:t>Maximum Likelihood:  </a:t>
                </a:r>
                <a:r>
                  <a:rPr lang="en-US" dirty="0"/>
                  <a:t>Find the tree and model that make the dataset most probable.</a:t>
                </a:r>
                <a:br>
                  <a:rPr lang="en-US" dirty="0"/>
                </a:br>
                <a:r>
                  <a:rPr lang="en-US" sz="2000" dirty="0"/>
                  <a:t>Note: the probability of an individual data set is tiny.  Usually a 0, followed by several 10000 zeros.  -</a:t>
                </a:r>
                <a:r>
                  <a:rPr lang="en-US" sz="2000" dirty="0" err="1"/>
                  <a:t>LogL</a:t>
                </a:r>
                <a:r>
                  <a:rPr lang="en-US" sz="2000" dirty="0"/>
                  <a:t> values of 90000 are common.  </a:t>
                </a:r>
              </a:p>
              <a:p>
                <a:r>
                  <a:rPr lang="en-US" sz="2000" b="1" dirty="0"/>
                  <a:t>Question:</a:t>
                </a:r>
                <a:r>
                  <a:rPr lang="en-US" sz="2000" dirty="0"/>
                  <a:t>  Why is it called Likelihood </a:t>
                </a:r>
                <a:r>
                  <a:rPr lang="en-US" sz="2000" b="1" dirty="0"/>
                  <a:t>Ratio</a:t>
                </a:r>
                <a:r>
                  <a:rPr lang="en-US" sz="2000" dirty="0"/>
                  <a:t> Test, if the statistical measure us 2</a:t>
                </a:r>
                <a14:m>
                  <m:oMath xmlns:m="http://schemas.openxmlformats.org/officeDocument/2006/math">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𝑑𝑒𝑙𝑡𝑎</m:t>
                    </m:r>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log</m:t>
                        </m:r>
                      </m:fName>
                      <m:e>
                        <m:r>
                          <a:rPr lang="en-US" sz="2000" b="0" i="1" smtClean="0">
                            <a:latin typeface="Cambria Math" panose="02040503050406030204" pitchFamily="18" charset="0"/>
                            <a:ea typeface="Cambria Math" panose="02040503050406030204" pitchFamily="18" charset="0"/>
                          </a:rPr>
                          <m:t>𝐿</m:t>
                        </m:r>
                      </m:e>
                    </m:func>
                  </m:oMath>
                </a14:m>
                <a:r>
                  <a:rPr lang="en-US" sz="2000" dirty="0"/>
                  <a:t>?</a:t>
                </a:r>
              </a:p>
              <a:p>
                <a:r>
                  <a:rPr lang="en-US" b="1" dirty="0"/>
                  <a:t>Bayesian Approach:  </a:t>
                </a:r>
                <a:r>
                  <a:rPr lang="en-US" dirty="0"/>
                  <a:t>Find the tree and model that are most probable given the data and prior information.</a:t>
                </a:r>
                <a:br>
                  <a:rPr lang="en-US" dirty="0"/>
                </a:br>
                <a:r>
                  <a:rPr lang="en-US" sz="2000" dirty="0"/>
                  <a:t>Note:  The Bayesian analysis and the biased random walk in parameter space use the likelihood (but not the maximum likelihood) associated with the points in in parameter space.  </a:t>
                </a:r>
              </a:p>
            </p:txBody>
          </p:sp>
        </mc:Choice>
        <mc:Fallback>
          <p:sp>
            <p:nvSpPr>
              <p:cNvPr id="3" name="Content Placeholder 2">
                <a:extLst>
                  <a:ext uri="{FF2B5EF4-FFF2-40B4-BE49-F238E27FC236}">
                    <a16:creationId xmlns:a16="http://schemas.microsoft.com/office/drawing/2014/main" id="{42FFFFED-D327-CA4F-90F4-FD25C65AA2D8}"/>
                  </a:ext>
                </a:extLst>
              </p:cNvPr>
              <p:cNvSpPr>
                <a:spLocks noGrp="1" noRot="1" noChangeAspect="1" noMove="1" noResize="1" noEditPoints="1" noAdjustHandles="1" noChangeArrowheads="1" noChangeShapeType="1" noTextEdit="1"/>
              </p:cNvSpPr>
              <p:nvPr>
                <p:ph idx="1"/>
              </p:nvPr>
            </p:nvSpPr>
            <p:spPr>
              <a:xfrm>
                <a:off x="1041991" y="336338"/>
                <a:ext cx="10350939" cy="5994887"/>
              </a:xfrm>
              <a:blipFill>
                <a:blip r:embed="rId3"/>
                <a:stretch>
                  <a:fillRect l="-1348" t="-1268" r="-2083"/>
                </a:stretch>
              </a:blipFill>
            </p:spPr>
            <p:txBody>
              <a:bodyPr/>
              <a:lstStyle/>
              <a:p>
                <a:r>
                  <a:rPr lang="en-US">
                    <a:noFill/>
                  </a:rPr>
                  <a:t> </a:t>
                </a:r>
              </a:p>
            </p:txBody>
          </p:sp>
        </mc:Fallback>
      </mc:AlternateContent>
    </p:spTree>
    <p:extLst>
      <p:ext uri="{BB962C8B-B14F-4D97-AF65-F5344CB8AC3E}">
        <p14:creationId xmlns:p14="http://schemas.microsoft.com/office/powerpoint/2010/main" val="178620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FFFFED-D327-CA4F-90F4-FD25C65AA2D8}"/>
              </a:ext>
            </a:extLst>
          </p:cNvPr>
          <p:cNvSpPr>
            <a:spLocks noGrp="1"/>
          </p:cNvSpPr>
          <p:nvPr>
            <p:ph idx="1"/>
          </p:nvPr>
        </p:nvSpPr>
        <p:spPr>
          <a:xfrm>
            <a:off x="622494" y="1110394"/>
            <a:ext cx="11272943" cy="5994887"/>
          </a:xfrm>
        </p:spPr>
        <p:txBody>
          <a:bodyPr/>
          <a:lstStyle/>
          <a:p>
            <a:r>
              <a:rPr lang="en-US" b="1" dirty="0"/>
              <a:t>Distance matrix analysis </a:t>
            </a:r>
            <a:r>
              <a:rPr lang="en-US" sz="2800" dirty="0"/>
              <a:t>(algorithmic or optimality criterion)</a:t>
            </a:r>
          </a:p>
          <a:p>
            <a:r>
              <a:rPr lang="en-US" b="1" dirty="0"/>
              <a:t>Parsimony:  </a:t>
            </a:r>
            <a:r>
              <a:rPr lang="en-US" sz="2800" dirty="0"/>
              <a:t>Find the tree (or trees) that explains data with the smallest number of substitutions (aka as </a:t>
            </a:r>
            <a:r>
              <a:rPr lang="en-US" sz="2800" dirty="0">
                <a:hlinkClick r:id="rId2"/>
              </a:rPr>
              <a:t>Occam’s razor</a:t>
            </a:r>
            <a:r>
              <a:rPr lang="en-US" sz="2800" dirty="0"/>
              <a:t>).</a:t>
            </a:r>
          </a:p>
          <a:p>
            <a:pPr marL="0" indent="0">
              <a:buNone/>
            </a:pPr>
            <a:r>
              <a:rPr lang="en-US" sz="2000" dirty="0"/>
              <a:t>	Note: parsimony does poorly in the presence of short and long branches</a:t>
            </a:r>
          </a:p>
          <a:p>
            <a:r>
              <a:rPr lang="en-US" b="1" dirty="0"/>
              <a:t>Maximum Likelihood:  </a:t>
            </a:r>
            <a:r>
              <a:rPr lang="en-US" sz="2800" dirty="0"/>
              <a:t>Find the tree and model that make the dataset most probable.</a:t>
            </a:r>
            <a:br>
              <a:rPr lang="en-US" dirty="0"/>
            </a:br>
            <a:r>
              <a:rPr lang="en-US" sz="2000" dirty="0"/>
              <a:t>Note: the probability of an individual data set is tiny.  Usually a 0, followed by several 10000 zeros.  -</a:t>
            </a:r>
            <a:r>
              <a:rPr lang="en-US" sz="2000" dirty="0" err="1"/>
              <a:t>LogL</a:t>
            </a:r>
            <a:r>
              <a:rPr lang="en-US" sz="2000" dirty="0"/>
              <a:t> values of 90000 are common.  </a:t>
            </a:r>
          </a:p>
          <a:p>
            <a:r>
              <a:rPr lang="en-US" b="1" dirty="0"/>
              <a:t>Bayesian Approach:  </a:t>
            </a:r>
            <a:r>
              <a:rPr lang="en-US" sz="2800" dirty="0"/>
              <a:t>Find the tree and model that are most probable given the data and prior information.</a:t>
            </a:r>
            <a:br>
              <a:rPr lang="en-US" sz="2800" dirty="0"/>
            </a:br>
            <a:r>
              <a:rPr lang="en-US" sz="2000" dirty="0"/>
              <a:t>Note:  The Bayesian analysis and the biased random walk in parameter space use the likelihood (but not the maximum likelihood) associated with the points in in parameter space.  </a:t>
            </a:r>
          </a:p>
        </p:txBody>
      </p:sp>
      <p:sp>
        <p:nvSpPr>
          <p:cNvPr id="5" name="Rectangle 2">
            <a:extLst>
              <a:ext uri="{FF2B5EF4-FFF2-40B4-BE49-F238E27FC236}">
                <a16:creationId xmlns:a16="http://schemas.microsoft.com/office/drawing/2014/main" id="{FD5FC21E-F12E-B701-FE9F-13CC040E4BCB}"/>
              </a:ext>
            </a:extLst>
          </p:cNvPr>
          <p:cNvSpPr txBox="1">
            <a:spLocks noChangeArrowheads="1"/>
          </p:cNvSpPr>
          <p:nvPr/>
        </p:nvSpPr>
        <p:spPr bwMode="auto">
          <a:xfrm>
            <a:off x="622494" y="184494"/>
            <a:ext cx="994307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en-US" altLang="en-US">
                <a:ea typeface="ＭＳ Ｐゴシック" charset="-128"/>
              </a:rPr>
              <a:t>Phylogenetic reconstruction - </a:t>
            </a:r>
            <a:r>
              <a:rPr lang="en-US" altLang="en-US" b="1">
                <a:solidFill>
                  <a:srgbClr val="FF0066"/>
                </a:solidFill>
                <a:ea typeface="ＭＳ Ｐゴシック" charset="-128"/>
              </a:rPr>
              <a:t>How</a:t>
            </a:r>
            <a:endParaRPr lang="en-US" altLang="en-US">
              <a:ea typeface="ＭＳ Ｐゴシック" charset="-128"/>
            </a:endParaRPr>
          </a:p>
        </p:txBody>
      </p:sp>
    </p:spTree>
    <p:extLst>
      <p:ext uri="{BB962C8B-B14F-4D97-AF65-F5344CB8AC3E}">
        <p14:creationId xmlns:p14="http://schemas.microsoft.com/office/powerpoint/2010/main" val="2138324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3124201" y="228600"/>
            <a:ext cx="53833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FFFF00"/>
                </a:solidFill>
                <a:effectLst/>
                <a:uLnTx/>
                <a:uFillTx/>
                <a:latin typeface="Arial" charset="0"/>
                <a:ea typeface="ＭＳ Ｐゴシック" charset="-128"/>
                <a:cs typeface=""/>
              </a:rPr>
              <a:t>Elliot Sober’s Gremlins</a:t>
            </a:r>
          </a:p>
        </p:txBody>
      </p:sp>
      <p:sp>
        <p:nvSpPr>
          <p:cNvPr id="82946" name="Rectangle 3"/>
          <p:cNvSpPr>
            <a:spLocks noChangeArrowheads="1"/>
          </p:cNvSpPr>
          <p:nvPr/>
        </p:nvSpPr>
        <p:spPr bwMode="auto">
          <a:xfrm>
            <a:off x="1693864" y="4051300"/>
            <a:ext cx="4910137" cy="2654300"/>
          </a:xfrm>
          <a:prstGeom prst="rect">
            <a:avLst/>
          </a:prstGeom>
          <a:solidFill>
            <a:srgbClr val="33CC33"/>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charset="0"/>
              <a:ea typeface="ＭＳ Ｐゴシック" charset="-128"/>
              <a:cs typeface=""/>
            </a:endParaRPr>
          </a:p>
        </p:txBody>
      </p:sp>
      <p:sp>
        <p:nvSpPr>
          <p:cNvPr id="82947" name="AutoShape 4"/>
          <p:cNvSpPr>
            <a:spLocks noChangeArrowheads="1"/>
          </p:cNvSpPr>
          <p:nvPr/>
        </p:nvSpPr>
        <p:spPr bwMode="auto">
          <a:xfrm>
            <a:off x="1524000" y="1066800"/>
            <a:ext cx="5334000" cy="2984500"/>
          </a:xfrm>
          <a:prstGeom prst="triangle">
            <a:avLst>
              <a:gd name="adj" fmla="val 48454"/>
            </a:avLst>
          </a:prstGeom>
          <a:solidFill>
            <a:schemeClr val="folHlink"/>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2948" name="Rectangle 5"/>
          <p:cNvSpPr>
            <a:spLocks noChangeArrowheads="1"/>
          </p:cNvSpPr>
          <p:nvPr/>
        </p:nvSpPr>
        <p:spPr bwMode="auto">
          <a:xfrm>
            <a:off x="2108200" y="4714875"/>
            <a:ext cx="1016000" cy="1106488"/>
          </a:xfrm>
          <a:prstGeom prst="rect">
            <a:avLst/>
          </a:prstGeom>
          <a:solidFill>
            <a:schemeClr val="accent2"/>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2949" name="Rectangle 6"/>
          <p:cNvSpPr>
            <a:spLocks noChangeArrowheads="1"/>
          </p:cNvSpPr>
          <p:nvPr/>
        </p:nvSpPr>
        <p:spPr bwMode="auto">
          <a:xfrm>
            <a:off x="3581401" y="4826000"/>
            <a:ext cx="1184275" cy="1879600"/>
          </a:xfrm>
          <a:prstGeom prst="rect">
            <a:avLst/>
          </a:prstGeom>
          <a:solidFill>
            <a:srgbClr val="000000"/>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2950" name="Rectangle 7"/>
          <p:cNvSpPr>
            <a:spLocks noChangeArrowheads="1"/>
          </p:cNvSpPr>
          <p:nvPr/>
        </p:nvSpPr>
        <p:spPr bwMode="auto">
          <a:xfrm>
            <a:off x="5181600" y="4714875"/>
            <a:ext cx="1016000" cy="1106488"/>
          </a:xfrm>
          <a:prstGeom prst="rect">
            <a:avLst/>
          </a:prstGeom>
          <a:solidFill>
            <a:schemeClr val="accent2"/>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2951" name="Text Box 8"/>
          <p:cNvSpPr txBox="1">
            <a:spLocks noChangeArrowheads="1"/>
          </p:cNvSpPr>
          <p:nvPr/>
        </p:nvSpPr>
        <p:spPr bwMode="auto">
          <a:xfrm>
            <a:off x="3962400" y="13716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charset="0"/>
                <a:ea typeface="ＭＳ Ｐゴシック" charset="-128"/>
                <a:cs typeface=""/>
              </a:rPr>
              <a:t>?</a:t>
            </a:r>
          </a:p>
        </p:txBody>
      </p:sp>
      <p:sp>
        <p:nvSpPr>
          <p:cNvPr id="82952" name="Text Box 9"/>
          <p:cNvSpPr txBox="1">
            <a:spLocks noChangeArrowheads="1"/>
          </p:cNvSpPr>
          <p:nvPr/>
        </p:nvSpPr>
        <p:spPr bwMode="auto">
          <a:xfrm>
            <a:off x="58674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charset="0"/>
                <a:ea typeface="ＭＳ Ｐゴシック" charset="-128"/>
                <a:cs typeface=""/>
              </a:rPr>
              <a:t>?</a:t>
            </a:r>
          </a:p>
        </p:txBody>
      </p:sp>
      <p:sp>
        <p:nvSpPr>
          <p:cNvPr id="82953" name="Text Box 10"/>
          <p:cNvSpPr txBox="1">
            <a:spLocks noChangeArrowheads="1"/>
          </p:cNvSpPr>
          <p:nvPr/>
        </p:nvSpPr>
        <p:spPr bwMode="auto">
          <a:xfrm>
            <a:off x="22860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charset="0"/>
                <a:ea typeface="ＭＳ Ｐゴシック" charset="-128"/>
                <a:cs typeface=""/>
              </a:rPr>
              <a:t>?</a:t>
            </a:r>
          </a:p>
        </p:txBody>
      </p:sp>
      <p:sp>
        <p:nvSpPr>
          <p:cNvPr id="372747" name="Text Box 11"/>
          <p:cNvSpPr txBox="1">
            <a:spLocks noChangeArrowheads="1"/>
          </p:cNvSpPr>
          <p:nvPr/>
        </p:nvSpPr>
        <p:spPr bwMode="auto">
          <a:xfrm>
            <a:off x="6934200" y="2438401"/>
            <a:ext cx="35814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66CC"/>
                </a:solidFill>
                <a:effectLst/>
                <a:uLnTx/>
                <a:uFillTx/>
                <a:latin typeface="Arial" charset="0"/>
                <a:ea typeface="ＭＳ Ｐゴシック" charset="-128"/>
                <a:cs typeface=""/>
              </a:rPr>
              <a:t>Hypothesis</a:t>
            </a:r>
            <a: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t>: </a:t>
            </a:r>
            <a:r>
              <a:rPr kumimoji="0" lang="en-US" altLang="en-US" sz="2000" b="0" i="1" u="none" strike="noStrike" kern="1200" cap="none" spc="0" normalizeH="0" baseline="0" noProof="0">
                <a:ln>
                  <a:noFill/>
                </a:ln>
                <a:solidFill>
                  <a:srgbClr val="FFFFFF"/>
                </a:solidFill>
                <a:effectLst/>
                <a:uLnTx/>
                <a:uFillTx/>
                <a:latin typeface="Arial" charset="0"/>
                <a:ea typeface="ＭＳ Ｐゴシック" charset="-128"/>
                <a:cs typeface=""/>
              </a:rPr>
              <a:t>gremlins in the attic playing bowling</a:t>
            </a:r>
            <a:endPar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t>Likelihood = </a:t>
            </a:r>
            <a:b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br>
            <a: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t>  </a:t>
            </a:r>
            <a:r>
              <a:rPr kumimoji="0" lang="en-US" altLang="en-US" sz="2000" b="0" i="1" u="none" strike="noStrike" kern="1200" cap="none" spc="0" normalizeH="0" baseline="0" noProof="0">
                <a:ln>
                  <a:noFill/>
                </a:ln>
                <a:solidFill>
                  <a:srgbClr val="FF66CC"/>
                </a:solidFill>
                <a:effectLst/>
                <a:uLnTx/>
                <a:uFillTx/>
                <a:latin typeface="Arial" charset="0"/>
                <a:ea typeface="ＭＳ Ｐゴシック" charset="-128"/>
                <a:cs typeface=""/>
              </a:rPr>
              <a:t>P(</a:t>
            </a:r>
            <a:r>
              <a:rPr kumimoji="0" lang="en-US" altLang="en-US" sz="2000" b="0" i="1" u="none" strike="noStrike" kern="1200" cap="none" spc="0" normalizeH="0" baseline="0" noProof="0" err="1">
                <a:ln>
                  <a:noFill/>
                </a:ln>
                <a:solidFill>
                  <a:srgbClr val="FF66CC"/>
                </a:solidFill>
                <a:effectLst/>
                <a:uLnTx/>
                <a:uFillTx/>
                <a:latin typeface="Arial" charset="0"/>
                <a:ea typeface="ＭＳ Ｐゴシック" charset="-128"/>
                <a:cs typeface=""/>
              </a:rPr>
              <a:t>noise|gremlins</a:t>
            </a:r>
            <a:r>
              <a:rPr kumimoji="0" lang="en-US" altLang="en-US" sz="2000" b="0" i="1" u="none" strike="noStrike" kern="1200" cap="none" spc="0" normalizeH="0" baseline="0" noProof="0">
                <a:ln>
                  <a:noFill/>
                </a:ln>
                <a:solidFill>
                  <a:srgbClr val="FF66CC"/>
                </a:solidFill>
                <a:effectLst/>
                <a:uLnTx/>
                <a:uFillTx/>
                <a:latin typeface="Arial" charset="0"/>
                <a:ea typeface="ＭＳ Ｐゴシック" charset="-128"/>
                <a:cs typeface=""/>
              </a:rPr>
              <a:t> in the attic)</a:t>
            </a:r>
            <a: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66CC"/>
                </a:solidFill>
                <a:effectLst/>
                <a:uLnTx/>
                <a:uFillTx/>
                <a:latin typeface="Arial" charset="0"/>
                <a:ea typeface="ＭＳ Ｐゴシック" charset="-128"/>
                <a:cs typeface=""/>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1" u="none" strike="noStrike" kern="1200" cap="none" spc="0" normalizeH="0" baseline="0" noProof="0">
              <a:ln>
                <a:noFill/>
              </a:ln>
              <a:solidFill>
                <a:srgbClr val="FF66CC"/>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t>What you would want to know (posterior probability):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66CC"/>
                </a:solidFill>
                <a:effectLst/>
                <a:uLnTx/>
                <a:uFillTx/>
                <a:latin typeface="Arial" charset="0"/>
                <a:ea typeface="ＭＳ Ｐゴシック" charset="-128"/>
                <a:cs typeface=""/>
              </a:rPr>
              <a:t>  P(gremlins in the </a:t>
            </a:r>
            <a:r>
              <a:rPr kumimoji="0" lang="en-US" altLang="en-US" sz="2000" b="0" i="1" u="none" strike="noStrike" kern="1200" cap="none" spc="0" normalizeH="0" baseline="0" noProof="0" err="1">
                <a:ln>
                  <a:noFill/>
                </a:ln>
                <a:solidFill>
                  <a:srgbClr val="FF66CC"/>
                </a:solidFill>
                <a:effectLst/>
                <a:uLnTx/>
                <a:uFillTx/>
                <a:latin typeface="Arial" charset="0"/>
                <a:ea typeface="ＭＳ Ｐゴシック" charset="-128"/>
                <a:cs typeface=""/>
              </a:rPr>
              <a:t>attic|noise</a:t>
            </a:r>
            <a:r>
              <a:rPr kumimoji="0" lang="en-US" altLang="en-US" sz="2000" b="0" i="1" u="none" strike="noStrike" kern="1200" cap="none" spc="0" normalizeH="0" baseline="0" noProof="0">
                <a:ln>
                  <a:noFill/>
                </a:ln>
                <a:solidFill>
                  <a:srgbClr val="FF66CC"/>
                </a:solidFill>
                <a:effectLst/>
                <a:uLnTx/>
                <a:uFillTx/>
                <a:latin typeface="Arial" charset="0"/>
                <a:ea typeface="ＭＳ Ｐゴシック" charset="-128"/>
                <a:cs typeface=""/>
              </a:rPr>
              <a:t>)</a:t>
            </a:r>
            <a:endParaRPr kumimoji="0" lang="en-US" altLang="en-US" sz="2000" b="0" i="1" u="none" strike="noStrike" kern="1200" cap="none" spc="0" normalizeH="0" baseline="0" noProof="0">
              <a:ln>
                <a:noFill/>
              </a:ln>
              <a:solidFill>
                <a:srgbClr val="FFFFFF"/>
              </a:solidFill>
              <a:effectLst/>
              <a:uLnTx/>
              <a:uFillTx/>
              <a:latin typeface="Arial" charset="0"/>
              <a:ea typeface="ＭＳ Ｐゴシック" charset="-128"/>
              <a:cs typeface=""/>
            </a:endParaRPr>
          </a:p>
        </p:txBody>
      </p:sp>
      <p:sp>
        <p:nvSpPr>
          <p:cNvPr id="82955" name="Text Box 12"/>
          <p:cNvSpPr txBox="1">
            <a:spLocks noChangeArrowheads="1"/>
          </p:cNvSpPr>
          <p:nvPr/>
        </p:nvSpPr>
        <p:spPr bwMode="auto">
          <a:xfrm>
            <a:off x="7010400" y="1219201"/>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66CC"/>
                </a:solidFill>
                <a:effectLst/>
                <a:uLnTx/>
                <a:uFillTx/>
                <a:latin typeface="Arial" charset="0"/>
                <a:ea typeface="ＭＳ Ｐゴシック" charset="-128"/>
                <a:cs typeface=""/>
              </a:rPr>
              <a:t>Observation</a:t>
            </a:r>
            <a:r>
              <a:rPr kumimoji="0" lang="en-US" altLang="en-US" sz="2000" b="0" i="0" u="none" strike="noStrike" kern="1200" cap="none" spc="0" normalizeH="0" baseline="0" noProof="0">
                <a:ln>
                  <a:noFill/>
                </a:ln>
                <a:solidFill>
                  <a:srgbClr val="FFFFFF"/>
                </a:solidFill>
                <a:effectLst/>
                <a:uLnTx/>
                <a:uFillTx/>
                <a:latin typeface="Arial" charset="0"/>
                <a:ea typeface="ＭＳ Ｐゴシック" charset="-128"/>
                <a:cs typeface=""/>
              </a:rPr>
              <a:t>: Loud noise in the attic</a:t>
            </a:r>
            <a:endParaRPr kumimoji="0" lang="en-US" altLang="en-US" sz="2400" b="0"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pic>
        <p:nvPicPr>
          <p:cNvPr id="372749" name="Picture 13" descr="grem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905000"/>
            <a:ext cx="144938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22231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72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72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7"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2222500" y="166688"/>
            <a:ext cx="7772400" cy="609600"/>
          </a:xfrm>
        </p:spPr>
        <p:txBody>
          <a:bodyPr/>
          <a:lstStyle/>
          <a:p>
            <a:pPr eaLnBrk="1" hangingPunct="1"/>
            <a:r>
              <a:rPr lang="en-US" altLang="en-US">
                <a:latin typeface="Arial" charset="0"/>
                <a:ea typeface="ＭＳ Ｐゴシック" charset="-128"/>
              </a:rPr>
              <a:t>Bayes’ Theorem</a:t>
            </a:r>
          </a:p>
        </p:txBody>
      </p:sp>
      <p:pic>
        <p:nvPicPr>
          <p:cNvPr id="84994" name="Picture 3" descr="Bay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551" y="1477589"/>
            <a:ext cx="3197013" cy="342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4"/>
          <p:cNvSpPr txBox="1">
            <a:spLocks noChangeArrowheads="1"/>
          </p:cNvSpPr>
          <p:nvPr/>
        </p:nvSpPr>
        <p:spPr bwMode="auto">
          <a:xfrm>
            <a:off x="1073966" y="5036097"/>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FFFF00"/>
                </a:solidFill>
                <a:effectLst/>
                <a:uLnTx/>
                <a:uFillTx/>
                <a:latin typeface="Arial" charset="0"/>
                <a:ea typeface="ＭＳ Ｐゴシック" charset="-128"/>
                <a:cs typeface=""/>
              </a:rPr>
              <a:t>Reverend Thomas Bayes (1702-1761)</a:t>
            </a:r>
          </a:p>
        </p:txBody>
      </p:sp>
      <p:sp>
        <p:nvSpPr>
          <p:cNvPr id="84996" name="AutoShape 5"/>
          <p:cNvSpPr>
            <a:spLocks/>
          </p:cNvSpPr>
          <p:nvPr/>
        </p:nvSpPr>
        <p:spPr bwMode="auto">
          <a:xfrm rot="5400000">
            <a:off x="5495926" y="2233613"/>
            <a:ext cx="331787" cy="1697038"/>
          </a:xfrm>
          <a:prstGeom prst="rightBrace">
            <a:avLst>
              <a:gd name="adj1" fmla="val 42624"/>
              <a:gd name="adj2" fmla="val 50000"/>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4997" name="AutoShape 6"/>
          <p:cNvSpPr>
            <a:spLocks/>
          </p:cNvSpPr>
          <p:nvPr/>
        </p:nvSpPr>
        <p:spPr bwMode="auto">
          <a:xfrm rot="16200000" flipV="1">
            <a:off x="8823325" y="1273175"/>
            <a:ext cx="331788" cy="1627188"/>
          </a:xfrm>
          <a:prstGeom prst="rightBrace">
            <a:avLst>
              <a:gd name="adj1" fmla="val 40869"/>
              <a:gd name="adj2" fmla="val 4770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4998" name="AutoShape 7"/>
          <p:cNvSpPr>
            <a:spLocks/>
          </p:cNvSpPr>
          <p:nvPr/>
        </p:nvSpPr>
        <p:spPr bwMode="auto">
          <a:xfrm rot="5400000">
            <a:off x="7175500" y="2487613"/>
            <a:ext cx="331788" cy="1166812"/>
          </a:xfrm>
          <a:prstGeom prst="rightBrace">
            <a:avLst>
              <a:gd name="adj1" fmla="val 29306"/>
              <a:gd name="adj2" fmla="val 50000"/>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4999" name="AutoShape 8"/>
          <p:cNvSpPr>
            <a:spLocks/>
          </p:cNvSpPr>
          <p:nvPr/>
        </p:nvSpPr>
        <p:spPr bwMode="auto">
          <a:xfrm rot="5400000">
            <a:off x="8822531" y="2594769"/>
            <a:ext cx="331788" cy="1003300"/>
          </a:xfrm>
          <a:prstGeom prst="rightBrace">
            <a:avLst>
              <a:gd name="adj1" fmla="val 25199"/>
              <a:gd name="adj2" fmla="val 50000"/>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5000" name="Text Box 9"/>
          <p:cNvSpPr txBox="1">
            <a:spLocks noChangeArrowheads="1"/>
          </p:cNvSpPr>
          <p:nvPr/>
        </p:nvSpPr>
        <p:spPr bwMode="auto">
          <a:xfrm>
            <a:off x="4367214" y="3429001"/>
            <a:ext cx="25749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charset="0"/>
                <a:ea typeface="ＭＳ Ｐゴシック" charset="-128"/>
                <a:cs typeface=""/>
              </a:rPr>
              <a:t>Posterior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charset="0"/>
                <a:ea typeface="ＭＳ Ｐゴシック" charset="-128"/>
                <a:cs typeface=""/>
              </a:rPr>
              <a:t>Probability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represents the degree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to which we believe a given </a:t>
            </a:r>
            <a:r>
              <a:rPr kumimoji="0" lang="en-US" altLang="en-US" sz="1600" b="1" i="0" u="none" strike="noStrike" kern="1200" cap="none" spc="0" normalizeH="0" baseline="0" noProof="0">
                <a:ln>
                  <a:noFill/>
                </a:ln>
                <a:solidFill>
                  <a:srgbClr val="FF3300"/>
                </a:solidFill>
                <a:effectLst/>
                <a:uLnTx/>
                <a:uFillTx/>
                <a:latin typeface="Arial" charset="0"/>
                <a:ea typeface="ＭＳ Ｐゴシック" charset="-128"/>
                <a:cs typeface=""/>
              </a:rPr>
              <a:t>model</a:t>
            </a: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 accurately describes the situation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given the available </a:t>
            </a:r>
            <a:r>
              <a:rPr kumimoji="0" lang="en-US" altLang="en-US" sz="1600" b="1" i="0" u="none" strike="noStrike" kern="1200" cap="none" spc="0" normalizeH="0" baseline="0" noProof="0">
                <a:ln>
                  <a:noFill/>
                </a:ln>
                <a:solidFill>
                  <a:srgbClr val="FF3300"/>
                </a:solidFill>
                <a:effectLst/>
                <a:uLnTx/>
                <a:uFillTx/>
                <a:latin typeface="Arial" charset="0"/>
                <a:ea typeface="ＭＳ Ｐゴシック" charset="-128"/>
                <a:cs typeface=""/>
              </a:rPr>
              <a:t>data</a:t>
            </a: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 and all of our prior information </a:t>
            </a:r>
            <a:r>
              <a:rPr kumimoji="0" lang="en-US" altLang="en-US" sz="1600" b="1" i="0" u="none" strike="noStrike" kern="1200" cap="none" spc="0" normalizeH="0" baseline="0" noProof="0">
                <a:ln>
                  <a:noFill/>
                </a:ln>
                <a:solidFill>
                  <a:srgbClr val="FF3300"/>
                </a:solidFill>
                <a:effectLst/>
                <a:uLnTx/>
                <a:uFillTx/>
                <a:latin typeface="Arial" charset="0"/>
                <a:ea typeface="ＭＳ Ｐゴシック" charset="-128"/>
                <a:cs typeface=""/>
              </a:rPr>
              <a:t>I</a:t>
            </a:r>
          </a:p>
        </p:txBody>
      </p:sp>
      <p:sp>
        <p:nvSpPr>
          <p:cNvPr id="85001" name="Text Box 10"/>
          <p:cNvSpPr txBox="1">
            <a:spLocks noChangeArrowheads="1"/>
          </p:cNvSpPr>
          <p:nvPr/>
        </p:nvSpPr>
        <p:spPr bwMode="auto">
          <a:xfrm>
            <a:off x="6788151" y="3429001"/>
            <a:ext cx="251936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CFFFF"/>
                </a:solidFill>
                <a:effectLst/>
                <a:uLnTx/>
                <a:uFillTx/>
                <a:latin typeface="Arial" charset="0"/>
                <a:ea typeface="ＭＳ Ｐゴシック" charset="-128"/>
                <a:cs typeface=""/>
              </a:rPr>
              <a:t>Prior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CFFFF"/>
                </a:solidFill>
                <a:effectLst/>
                <a:uLnTx/>
                <a:uFillTx/>
                <a:latin typeface="Arial" charset="0"/>
                <a:ea typeface="ＭＳ Ｐゴシック" charset="-128"/>
                <a:cs typeface=""/>
              </a:rPr>
              <a:t>Probability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CCFFFF"/>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CCFFFF"/>
                </a:solidFill>
                <a:effectLst/>
                <a:uLnTx/>
                <a:uFillTx/>
                <a:latin typeface="Arial" charset="0"/>
                <a:ea typeface="ＭＳ Ｐゴシック" charset="-128"/>
                <a:cs typeface=""/>
              </a:rPr>
              <a:t>describes the degree to which we believe the model accurately describes reality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CCFFFF"/>
                </a:solidFill>
                <a:effectLst/>
                <a:uLnTx/>
                <a:uFillTx/>
                <a:latin typeface="Arial" charset="0"/>
                <a:ea typeface="ＭＳ Ｐゴシック" charset="-128"/>
                <a:cs typeface=""/>
              </a:rPr>
              <a:t>based on all of our prior information.</a:t>
            </a:r>
          </a:p>
        </p:txBody>
      </p:sp>
      <p:sp>
        <p:nvSpPr>
          <p:cNvPr id="85002" name="Text Box 11"/>
          <p:cNvSpPr txBox="1">
            <a:spLocks noChangeArrowheads="1"/>
          </p:cNvSpPr>
          <p:nvPr/>
        </p:nvSpPr>
        <p:spPr bwMode="auto">
          <a:xfrm>
            <a:off x="8807450" y="301625"/>
            <a:ext cx="16383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Arial" charset="0"/>
                <a:ea typeface="ＭＳ Ｐゴシック" charset="-128"/>
                <a:cs typeface=""/>
              </a:rPr>
              <a:t>Likelihood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describes how well the model predicts the data</a:t>
            </a:r>
          </a:p>
        </p:txBody>
      </p:sp>
      <p:sp>
        <p:nvSpPr>
          <p:cNvPr id="85003" name="Text Box 12"/>
          <p:cNvSpPr txBox="1">
            <a:spLocks noChangeArrowheads="1"/>
          </p:cNvSpPr>
          <p:nvPr/>
        </p:nvSpPr>
        <p:spPr bwMode="auto">
          <a:xfrm>
            <a:off x="9070976" y="3429000"/>
            <a:ext cx="16113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CCCFF"/>
                </a:solidFill>
                <a:effectLst/>
                <a:uLnTx/>
                <a:uFillTx/>
                <a:latin typeface="Arial" charset="0"/>
                <a:ea typeface="ＭＳ Ｐゴシック" charset="-128"/>
                <a:cs typeface=""/>
              </a:rPr>
              <a:t>Normalizing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CCCFF"/>
                </a:solidFill>
                <a:effectLst/>
                <a:uLnTx/>
                <a:uFillTx/>
                <a:latin typeface="Arial" charset="0"/>
                <a:ea typeface="ＭＳ Ｐゴシック" charset="-128"/>
                <a:cs typeface=""/>
              </a:rPr>
              <a:t>constant</a:t>
            </a:r>
          </a:p>
        </p:txBody>
      </p:sp>
      <p:grpSp>
        <p:nvGrpSpPr>
          <p:cNvPr id="85004" name="Group 13"/>
          <p:cNvGrpSpPr>
            <a:grpSpLocks/>
          </p:cNvGrpSpPr>
          <p:nvPr/>
        </p:nvGrpSpPr>
        <p:grpSpPr bwMode="auto">
          <a:xfrm>
            <a:off x="4719638" y="2262188"/>
            <a:ext cx="5275262" cy="754062"/>
            <a:chOff x="2013" y="1425"/>
            <a:chExt cx="3323" cy="475"/>
          </a:xfrm>
        </p:grpSpPr>
        <p:sp>
          <p:nvSpPr>
            <p:cNvPr id="85005" name="Text Box 14"/>
            <p:cNvSpPr txBox="1">
              <a:spLocks noChangeArrowheads="1"/>
            </p:cNvSpPr>
            <p:nvPr/>
          </p:nvSpPr>
          <p:spPr bwMode="auto">
            <a:xfrm>
              <a:off x="2013" y="1547"/>
              <a:ext cx="221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FFFFFF"/>
                  </a:solidFill>
                  <a:effectLst/>
                  <a:uLnTx/>
                  <a:uFillTx/>
                  <a:latin typeface="Arial" charset="0"/>
                  <a:ea typeface="ＭＳ Ｐゴシック" charset="-128"/>
                  <a:cs typeface=""/>
                </a:rPr>
                <a:t>P(model|data, I) = P(model, I)</a:t>
              </a:r>
              <a:endParaRPr kumimoji="0" lang="en-US" altLang="en-US" sz="1800" b="0" i="0" u="none" strike="noStrike" kern="1200" cap="none" spc="0" normalizeH="0" baseline="0" noProof="0">
                <a:ln>
                  <a:noFill/>
                </a:ln>
                <a:solidFill>
                  <a:srgbClr val="FFFFFF"/>
                </a:solidFill>
                <a:effectLst/>
                <a:uLnTx/>
                <a:uFillTx/>
                <a:latin typeface="Arial" charset="0"/>
                <a:ea typeface="ＭＳ Ｐゴシック" charset="-128"/>
                <a:cs typeface=""/>
              </a:endParaRPr>
            </a:p>
          </p:txBody>
        </p:sp>
        <p:sp>
          <p:nvSpPr>
            <p:cNvPr id="85006" name="Rectangle 15"/>
            <p:cNvSpPr>
              <a:spLocks noChangeArrowheads="1"/>
            </p:cNvSpPr>
            <p:nvPr/>
          </p:nvSpPr>
          <p:spPr bwMode="auto">
            <a:xfrm>
              <a:off x="4107" y="1425"/>
              <a:ext cx="1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FFFFFF"/>
                  </a:solidFill>
                  <a:effectLst/>
                  <a:uLnTx/>
                  <a:uFillTx/>
                  <a:latin typeface="Arial" charset="0"/>
                  <a:ea typeface="ＭＳ Ｐゴシック" charset="-128"/>
                  <a:cs typeface=""/>
                </a:rPr>
                <a:t>P(data|model, I)</a:t>
              </a:r>
            </a:p>
          </p:txBody>
        </p:sp>
        <p:sp>
          <p:nvSpPr>
            <p:cNvPr id="85007" name="Rectangle 16"/>
            <p:cNvSpPr>
              <a:spLocks noChangeArrowheads="1"/>
            </p:cNvSpPr>
            <p:nvPr/>
          </p:nvSpPr>
          <p:spPr bwMode="auto">
            <a:xfrm>
              <a:off x="4349" y="1669"/>
              <a:ext cx="6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FFFFFF"/>
                  </a:solidFill>
                  <a:effectLst/>
                  <a:uLnTx/>
                  <a:uFillTx/>
                  <a:latin typeface="Arial" charset="0"/>
                  <a:ea typeface="ＭＳ Ｐゴシック" charset="-128"/>
                  <a:cs typeface=""/>
                </a:rPr>
                <a:t>P(data,I)</a:t>
              </a:r>
            </a:p>
          </p:txBody>
        </p:sp>
        <p:sp>
          <p:nvSpPr>
            <p:cNvPr id="85008" name="Line 17"/>
            <p:cNvSpPr>
              <a:spLocks noChangeShapeType="1"/>
            </p:cNvSpPr>
            <p:nvPr/>
          </p:nvSpPr>
          <p:spPr bwMode="auto">
            <a:xfrm>
              <a:off x="4088" y="1666"/>
              <a:ext cx="1248"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grpSp>
    </p:spTree>
    <p:extLst>
      <p:ext uri="{BB962C8B-B14F-4D97-AF65-F5344CB8AC3E}">
        <p14:creationId xmlns:p14="http://schemas.microsoft.com/office/powerpoint/2010/main" val="1922857729"/>
      </p:ext>
    </p:extLst>
  </p:cSld>
  <p:clrMapOvr>
    <a:overrideClrMapping bg1="dk2" tx1="lt1" bg2="dk1" tx2="lt2" accent1="accent1" accent2="accent2" accent3="accent3" accent4="accent4" accent5="accent5" accent6="accent6" hlink="hlink" folHlink="folHlink"/>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0"/>
            <a:ext cx="9144000" cy="1150938"/>
          </a:xfrm>
          <a:prstGeom prst="rect">
            <a:avLst/>
          </a:prstGeom>
          <a:noFill/>
        </p:spPr>
        <p:txBody>
          <a:bodyPr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300" b="1" i="0" u="none" strike="noStrike" kern="1200" cap="none" spc="0" normalizeH="0" baseline="0" noProof="0">
                <a:ln>
                  <a:noFill/>
                </a:ln>
                <a:solidFill>
                  <a:srgbClr val="000000"/>
                </a:solidFill>
                <a:effectLst/>
                <a:uLnTx/>
                <a:uFillTx/>
                <a:latin typeface="Times New Roman" charset="0"/>
                <a:ea typeface=""/>
                <a:cs typeface=""/>
              </a:rPr>
              <a:t>Likelihood estimates do not take prior information into consideration:</a:t>
            </a:r>
          </a:p>
        </p:txBody>
      </p:sp>
      <p:sp>
        <p:nvSpPr>
          <p:cNvPr id="3" name="TextBox 2"/>
          <p:cNvSpPr txBox="1"/>
          <p:nvPr/>
        </p:nvSpPr>
        <p:spPr>
          <a:xfrm>
            <a:off x="1524000" y="1295400"/>
            <a:ext cx="9144000" cy="2197100"/>
          </a:xfrm>
          <a:prstGeom prst="rect">
            <a:avLst/>
          </a:prstGeom>
          <a:noFill/>
        </p:spPr>
        <p:txBody>
          <a:bodyPr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a:ln>
                  <a:noFill/>
                </a:ln>
                <a:solidFill>
                  <a:srgbClr val="000000"/>
                </a:solidFill>
                <a:effectLst/>
                <a:uLnTx/>
                <a:uFillTx/>
                <a:latin typeface="Times New Roman" charset="0"/>
                <a:ea typeface=""/>
                <a:cs typeface=""/>
              </a:rPr>
              <a:t>e.g., if the result of three coin tosses is 3 times head, then the likelihood estimate for the frequency of having a head is 1 (3 out of 3 events) and the  estimate for the frequency of having a head is zero.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1" i="0" u="none" strike="noStrike" kern="1200" cap="none" spc="0" normalizeH="0" baseline="0" noProof="0">
              <a:ln>
                <a:noFill/>
              </a:ln>
              <a:solidFill>
                <a:srgbClr val="000000"/>
              </a:solidFill>
              <a:effectLst/>
              <a:uLnTx/>
              <a:uFillTx/>
              <a:latin typeface="Times New Roman" charset="0"/>
              <a:ea typeface=""/>
              <a:cs typeface=""/>
            </a:endParaRPr>
          </a:p>
        </p:txBody>
      </p:sp>
      <p:graphicFrame>
        <p:nvGraphicFramePr>
          <p:cNvPr id="91139" name="Object 3"/>
          <p:cNvGraphicFramePr>
            <a:graphicFrameLocks noChangeAspect="1"/>
          </p:cNvGraphicFramePr>
          <p:nvPr/>
        </p:nvGraphicFramePr>
        <p:xfrm>
          <a:off x="3200401" y="3454401"/>
          <a:ext cx="1781175" cy="258763"/>
        </p:xfrm>
        <a:graphic>
          <a:graphicData uri="http://schemas.openxmlformats.org/presentationml/2006/ole">
            <mc:AlternateContent xmlns:mc="http://schemas.openxmlformats.org/markup-compatibility/2006">
              <mc:Choice xmlns:v="urn:schemas-microsoft-com:vml" Requires="v">
                <p:oleObj name="Equation" r:id="rId2" imgW="1079500" imgH="152400" progId="Equation.3">
                  <p:embed/>
                </p:oleObj>
              </mc:Choice>
              <mc:Fallback>
                <p:oleObj name="Equation" r:id="rId2" imgW="1079500" imgH="152400" progId="Equation.3">
                  <p:embed/>
                  <p:pic>
                    <p:nvPicPr>
                      <p:cNvPr id="91139"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1" y="3454401"/>
                        <a:ext cx="1781175" cy="25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1140" name="Object 4"/>
          <p:cNvGraphicFramePr>
            <a:graphicFrameLocks noChangeAspect="1"/>
          </p:cNvGraphicFramePr>
          <p:nvPr/>
        </p:nvGraphicFramePr>
        <p:xfrm>
          <a:off x="2209800" y="3971925"/>
          <a:ext cx="3265488" cy="274638"/>
        </p:xfrm>
        <a:graphic>
          <a:graphicData uri="http://schemas.openxmlformats.org/presentationml/2006/ole">
            <mc:AlternateContent xmlns:mc="http://schemas.openxmlformats.org/markup-compatibility/2006">
              <mc:Choice xmlns:v="urn:schemas-microsoft-com:vml" Requires="v">
                <p:oleObj name="Equation" r:id="rId4" imgW="2032000" imgH="165100" progId="Equation.3">
                  <p:embed/>
                </p:oleObj>
              </mc:Choice>
              <mc:Fallback>
                <p:oleObj name="Equation" r:id="rId4" imgW="2032000" imgH="165100" progId="Equation.3">
                  <p:embed/>
                  <p:pic>
                    <p:nvPicPr>
                      <p:cNvPr id="9114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971925"/>
                        <a:ext cx="32654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5127625" y="3295651"/>
            <a:ext cx="5194300" cy="409575"/>
          </a:xfrm>
          <a:prstGeom prst="rect">
            <a:avLst/>
          </a:prstGeom>
          <a:noFill/>
        </p:spPr>
        <p:txBody>
          <a:bodyPr wrap="none"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
                <a:cs typeface=""/>
              </a:rPr>
              <a:t>The probability that both events (A and B) occur</a:t>
            </a:r>
          </a:p>
        </p:txBody>
      </p:sp>
      <p:sp>
        <p:nvSpPr>
          <p:cNvPr id="8" name="TextBox 7"/>
          <p:cNvSpPr txBox="1"/>
          <p:nvPr/>
        </p:nvSpPr>
        <p:spPr>
          <a:xfrm>
            <a:off x="5668964" y="3886200"/>
            <a:ext cx="4999037" cy="419100"/>
          </a:xfrm>
          <a:prstGeom prst="rect">
            <a:avLst/>
          </a:prstGeom>
          <a:noFill/>
        </p:spPr>
        <p:txBody>
          <a:bodyPr wrap="none"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
                <a:cs typeface=""/>
              </a:rPr>
              <a:t>Both sides expressed as conditional probability</a:t>
            </a:r>
          </a:p>
        </p:txBody>
      </p:sp>
      <p:sp>
        <p:nvSpPr>
          <p:cNvPr id="9" name="TextBox 8"/>
          <p:cNvSpPr txBox="1"/>
          <p:nvPr/>
        </p:nvSpPr>
        <p:spPr>
          <a:xfrm>
            <a:off x="2895600" y="5105401"/>
            <a:ext cx="6705600" cy="1641475"/>
          </a:xfrm>
          <a:prstGeom prst="rect">
            <a:avLst/>
          </a:prstGeom>
          <a:noFill/>
        </p:spPr>
        <p:txBody>
          <a:bodyPr wrap="none" lIns="101882" tIns="50941" rIns="101882" bIns="50941">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
                <a:cs typeface=""/>
              </a:rPr>
              <a:t>If A is the model and B is the data, then</a:t>
            </a:r>
            <a:br>
              <a:rPr kumimoji="0" lang="en-US" sz="2000" b="0" i="0" u="none" strike="noStrike" kern="1200" cap="none" spc="0" normalizeH="0" baseline="0" noProof="0">
                <a:ln>
                  <a:noFill/>
                </a:ln>
                <a:solidFill>
                  <a:srgbClr val="000000"/>
                </a:solidFill>
                <a:effectLst/>
                <a:uLnTx/>
                <a:uFillTx/>
                <a:latin typeface="Times New Roman" charset="0"/>
                <a:ea typeface=""/>
                <a:cs typeface=""/>
              </a:rPr>
            </a:br>
            <a:r>
              <a:rPr kumimoji="0" lang="en-US" sz="2000" b="0" i="0" u="none" strike="noStrike" kern="1200" cap="none" spc="0" normalizeH="0" baseline="0" noProof="0">
                <a:ln>
                  <a:noFill/>
                </a:ln>
                <a:solidFill>
                  <a:srgbClr val="000000"/>
                </a:solidFill>
                <a:effectLst/>
                <a:uLnTx/>
                <a:uFillTx/>
                <a:latin typeface="Times New Roman" charset="0"/>
                <a:ea typeface=""/>
                <a:cs typeface=""/>
              </a:rPr>
              <a:t> </a:t>
            </a:r>
            <a:r>
              <a:rPr kumimoji="0" lang="en-US" sz="2000" b="0" i="1" u="none" strike="noStrike" kern="1200" cap="none" spc="0" normalizeH="0" baseline="0" noProof="0">
                <a:ln>
                  <a:noFill/>
                </a:ln>
                <a:solidFill>
                  <a:srgbClr val="000000"/>
                </a:solidFill>
                <a:effectLst/>
                <a:uLnTx/>
                <a:uFillTx/>
                <a:latin typeface="Times New Roman" charset="0"/>
                <a:ea typeface=""/>
                <a:cs typeface=""/>
              </a:rPr>
              <a:t>P(B|A) </a:t>
            </a:r>
            <a:r>
              <a:rPr kumimoji="0" lang="en-US" sz="2000" b="0" i="0" u="none" strike="noStrike" kern="1200" cap="none" spc="0" normalizeH="0" baseline="0" noProof="0">
                <a:ln>
                  <a:noFill/>
                </a:ln>
                <a:solidFill>
                  <a:srgbClr val="000000"/>
                </a:solidFill>
                <a:effectLst/>
                <a:uLnTx/>
                <a:uFillTx/>
                <a:latin typeface="Times New Roman" charset="0"/>
                <a:ea typeface=""/>
                <a:cs typeface=""/>
              </a:rPr>
              <a:t>is the likelihood of model A</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charset="0"/>
                <a:ea typeface=""/>
                <a:cs typeface=""/>
              </a:rPr>
              <a:t> P(A|B) </a:t>
            </a:r>
            <a:r>
              <a:rPr kumimoji="0" lang="en-US" sz="2000" b="0" i="0" u="none" strike="noStrike" kern="1200" cap="none" spc="0" normalizeH="0" baseline="0" noProof="0">
                <a:ln>
                  <a:noFill/>
                </a:ln>
                <a:solidFill>
                  <a:srgbClr val="000000"/>
                </a:solidFill>
                <a:effectLst/>
                <a:uLnTx/>
                <a:uFillTx/>
                <a:latin typeface="Times New Roman" charset="0"/>
                <a:ea typeface=""/>
                <a:cs typeface=""/>
              </a:rPr>
              <a:t>is the posterior probability of the model given the data.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New Roman" charset="0"/>
                <a:ea typeface=""/>
                <a:cs typeface=""/>
              </a:rPr>
              <a:t> P(A) </a:t>
            </a:r>
            <a:r>
              <a:rPr kumimoji="0" lang="en-US" sz="2000" b="0" i="0" u="none" strike="noStrike" kern="1200" cap="none" spc="0" normalizeH="0" baseline="0" noProof="0">
                <a:ln>
                  <a:noFill/>
                </a:ln>
                <a:solidFill>
                  <a:srgbClr val="000000"/>
                </a:solidFill>
                <a:effectLst/>
                <a:uLnTx/>
                <a:uFillTx/>
                <a:latin typeface="Times New Roman" charset="0"/>
                <a:ea typeface=""/>
                <a:cs typeface=""/>
              </a:rPr>
              <a:t>is the considered the prior probability of the model.</a:t>
            </a:r>
            <a:br>
              <a:rPr kumimoji="0" lang="en-US" sz="2000" b="0" i="0" u="none" strike="noStrike" kern="1200" cap="none" spc="0" normalizeH="0" baseline="0" noProof="0">
                <a:ln>
                  <a:noFill/>
                </a:ln>
                <a:solidFill>
                  <a:srgbClr val="000000"/>
                </a:solidFill>
                <a:effectLst/>
                <a:uLnTx/>
                <a:uFillTx/>
                <a:latin typeface="Times New Roman" charset="0"/>
                <a:ea typeface=""/>
                <a:cs typeface=""/>
              </a:rPr>
            </a:br>
            <a:r>
              <a:rPr kumimoji="0" lang="en-US" sz="2000" b="0" i="0" u="none" strike="noStrike" kern="1200" cap="none" spc="0" normalizeH="0" baseline="0" noProof="0">
                <a:ln>
                  <a:noFill/>
                </a:ln>
                <a:solidFill>
                  <a:srgbClr val="000000"/>
                </a:solidFill>
                <a:effectLst/>
                <a:uLnTx/>
                <a:uFillTx/>
                <a:latin typeface="Times New Roman" charset="0"/>
                <a:ea typeface=""/>
                <a:cs typeface=""/>
              </a:rPr>
              <a:t> </a:t>
            </a:r>
            <a:r>
              <a:rPr kumimoji="0" lang="en-US" sz="2000" b="0" i="1" u="none" strike="noStrike" kern="1200" cap="none" spc="0" normalizeH="0" baseline="0" noProof="0">
                <a:ln>
                  <a:noFill/>
                </a:ln>
                <a:solidFill>
                  <a:srgbClr val="000000"/>
                </a:solidFill>
                <a:effectLst/>
                <a:uLnTx/>
                <a:uFillTx/>
                <a:latin typeface="Times New Roman" charset="0"/>
                <a:ea typeface=""/>
                <a:cs typeface=""/>
              </a:rPr>
              <a:t>P(B) </a:t>
            </a:r>
            <a:r>
              <a:rPr kumimoji="0" lang="en-US" sz="2000" b="0" i="0" u="none" strike="noStrike" kern="1200" cap="none" spc="0" normalizeH="0" baseline="0" noProof="0">
                <a:ln>
                  <a:noFill/>
                </a:ln>
                <a:solidFill>
                  <a:srgbClr val="000000"/>
                </a:solidFill>
                <a:effectLst/>
                <a:uLnTx/>
                <a:uFillTx/>
                <a:latin typeface="Times New Roman" charset="0"/>
                <a:ea typeface=""/>
                <a:cs typeface=""/>
              </a:rPr>
              <a:t>often is treated as a normalizing constant.   </a:t>
            </a:r>
          </a:p>
        </p:txBody>
      </p:sp>
      <p:graphicFrame>
        <p:nvGraphicFramePr>
          <p:cNvPr id="91144" name="Object 5"/>
          <p:cNvGraphicFramePr>
            <a:graphicFrameLocks noChangeAspect="1"/>
          </p:cNvGraphicFramePr>
          <p:nvPr/>
        </p:nvGraphicFramePr>
        <p:xfrm>
          <a:off x="3067051" y="4491039"/>
          <a:ext cx="2479675" cy="619125"/>
        </p:xfrm>
        <a:graphic>
          <a:graphicData uri="http://schemas.openxmlformats.org/presentationml/2006/ole">
            <mc:AlternateContent xmlns:mc="http://schemas.openxmlformats.org/markup-compatibility/2006">
              <mc:Choice xmlns:v="urn:schemas-microsoft-com:vml" Requires="v">
                <p:oleObj name="Equation" r:id="rId6" imgW="1625600" imgH="393700" progId="Equation.3">
                  <p:embed/>
                </p:oleObj>
              </mc:Choice>
              <mc:Fallback>
                <p:oleObj name="Equation" r:id="rId6" imgW="1625600" imgH="393700" progId="Equation.3">
                  <p:embed/>
                  <p:pic>
                    <p:nvPicPr>
                      <p:cNvPr id="91144"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7051" y="4491039"/>
                        <a:ext cx="247967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14363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0"/>
            <a:ext cx="9144000" cy="1150938"/>
          </a:xfrm>
          <a:prstGeom prst="rect">
            <a:avLst/>
          </a:prstGeom>
          <a:noFill/>
        </p:spPr>
        <p:txBody>
          <a:bodyPr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300" b="1" i="0" u="none" strike="noStrike" kern="1200" cap="none" spc="0" normalizeH="0" baseline="0" noProof="0">
                <a:ln>
                  <a:noFill/>
                </a:ln>
                <a:solidFill>
                  <a:srgbClr val="000000"/>
                </a:solidFill>
                <a:effectLst/>
                <a:uLnTx/>
                <a:uFillTx/>
                <a:latin typeface="Times New Roman" charset="0"/>
                <a:ea typeface=""/>
                <a:cs typeface=""/>
              </a:rPr>
              <a:t>Likelihood estimates do not take prior information into consideration:</a:t>
            </a:r>
          </a:p>
        </p:txBody>
      </p:sp>
      <p:sp>
        <p:nvSpPr>
          <p:cNvPr id="3" name="TextBox 2"/>
          <p:cNvSpPr txBox="1"/>
          <p:nvPr/>
        </p:nvSpPr>
        <p:spPr>
          <a:xfrm>
            <a:off x="1524000" y="1295400"/>
            <a:ext cx="9144000" cy="2197100"/>
          </a:xfrm>
          <a:prstGeom prst="rect">
            <a:avLst/>
          </a:prstGeom>
          <a:noFill/>
        </p:spPr>
        <p:txBody>
          <a:bodyPr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a:ln>
                  <a:noFill/>
                </a:ln>
                <a:solidFill>
                  <a:srgbClr val="000000"/>
                </a:solidFill>
                <a:effectLst/>
                <a:uLnTx/>
                <a:uFillTx/>
                <a:latin typeface="Times New Roman" charset="0"/>
                <a:ea typeface=""/>
                <a:cs typeface=""/>
              </a:rPr>
              <a:t>e.g., if the result of three coin tosses is 3 times head, then the likelihood estimate for the frequency of having a head is 1 (3 out of 3 events) and the  estimate for the frequency of having a head is zero.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1" i="0" u="none" strike="noStrike" kern="1200" cap="none" spc="0" normalizeH="0" baseline="0" noProof="0">
              <a:ln>
                <a:noFill/>
              </a:ln>
              <a:solidFill>
                <a:srgbClr val="000000"/>
              </a:solidFill>
              <a:effectLst/>
              <a:uLnTx/>
              <a:uFillTx/>
              <a:latin typeface="Times New Roman" charset="0"/>
              <a:ea typeface=""/>
              <a:cs typeface=""/>
            </a:endParaRPr>
          </a:p>
        </p:txBody>
      </p:sp>
      <p:graphicFrame>
        <p:nvGraphicFramePr>
          <p:cNvPr id="91139" name="Object 3"/>
          <p:cNvGraphicFramePr>
            <a:graphicFrameLocks noChangeAspect="1"/>
          </p:cNvGraphicFramePr>
          <p:nvPr/>
        </p:nvGraphicFramePr>
        <p:xfrm>
          <a:off x="3200401" y="3454401"/>
          <a:ext cx="1781175" cy="258763"/>
        </p:xfrm>
        <a:graphic>
          <a:graphicData uri="http://schemas.openxmlformats.org/presentationml/2006/ole">
            <mc:AlternateContent xmlns:mc="http://schemas.openxmlformats.org/markup-compatibility/2006">
              <mc:Choice xmlns:v="urn:schemas-microsoft-com:vml" Requires="v">
                <p:oleObj name="Equation" r:id="rId2" imgW="1079500" imgH="152400" progId="Equation.3">
                  <p:embed/>
                </p:oleObj>
              </mc:Choice>
              <mc:Fallback>
                <p:oleObj name="Equation" r:id="rId2" imgW="1079500" imgH="152400" progId="Equation.3">
                  <p:embed/>
                  <p:pic>
                    <p:nvPicPr>
                      <p:cNvPr id="91139"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1" y="3454401"/>
                        <a:ext cx="1781175" cy="25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1140" name="Object 4"/>
          <p:cNvGraphicFramePr>
            <a:graphicFrameLocks noChangeAspect="1"/>
          </p:cNvGraphicFramePr>
          <p:nvPr/>
        </p:nvGraphicFramePr>
        <p:xfrm>
          <a:off x="2209800" y="3971925"/>
          <a:ext cx="3265488" cy="274638"/>
        </p:xfrm>
        <a:graphic>
          <a:graphicData uri="http://schemas.openxmlformats.org/presentationml/2006/ole">
            <mc:AlternateContent xmlns:mc="http://schemas.openxmlformats.org/markup-compatibility/2006">
              <mc:Choice xmlns:v="urn:schemas-microsoft-com:vml" Requires="v">
                <p:oleObj name="Equation" r:id="rId4" imgW="2032000" imgH="165100" progId="Equation.3">
                  <p:embed/>
                </p:oleObj>
              </mc:Choice>
              <mc:Fallback>
                <p:oleObj name="Equation" r:id="rId4" imgW="2032000" imgH="165100" progId="Equation.3">
                  <p:embed/>
                  <p:pic>
                    <p:nvPicPr>
                      <p:cNvPr id="9114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971925"/>
                        <a:ext cx="32654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5127625" y="3295651"/>
            <a:ext cx="5194300" cy="409575"/>
          </a:xfrm>
          <a:prstGeom prst="rect">
            <a:avLst/>
          </a:prstGeom>
          <a:noFill/>
        </p:spPr>
        <p:txBody>
          <a:bodyPr wrap="none"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
                <a:cs typeface=""/>
              </a:rPr>
              <a:t>The probability that both events (A and B) occur</a:t>
            </a:r>
          </a:p>
        </p:txBody>
      </p:sp>
      <p:sp>
        <p:nvSpPr>
          <p:cNvPr id="8" name="TextBox 7"/>
          <p:cNvSpPr txBox="1"/>
          <p:nvPr/>
        </p:nvSpPr>
        <p:spPr>
          <a:xfrm>
            <a:off x="5668964" y="3886200"/>
            <a:ext cx="4999037" cy="419100"/>
          </a:xfrm>
          <a:prstGeom prst="rect">
            <a:avLst/>
          </a:prstGeom>
          <a:noFill/>
        </p:spPr>
        <p:txBody>
          <a:bodyPr wrap="none"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
                <a:cs typeface=""/>
              </a:rPr>
              <a:t>Both sides expressed as conditional probability</a:t>
            </a:r>
          </a:p>
        </p:txBody>
      </p:sp>
      <p:sp>
        <p:nvSpPr>
          <p:cNvPr id="9" name="TextBox 8"/>
          <p:cNvSpPr txBox="1"/>
          <p:nvPr/>
        </p:nvSpPr>
        <p:spPr>
          <a:xfrm>
            <a:off x="2895600" y="5105401"/>
            <a:ext cx="6705600" cy="1641475"/>
          </a:xfrm>
          <a:prstGeom prst="rect">
            <a:avLst/>
          </a:prstGeom>
          <a:noFill/>
        </p:spPr>
        <p:txBody>
          <a:bodyPr wrap="none" lIns="101882" tIns="50941" rIns="101882" bIns="50941">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If A is the model and B is the data, then</a:t>
            </a:r>
            <a:br>
              <a:rPr kumimoji="0" lang="en-US" sz="2000" b="0" i="0" u="none" strike="noStrike" kern="1200" cap="none" spc="0" normalizeH="0" baseline="0" noProof="0" dirty="0">
                <a:ln>
                  <a:noFill/>
                </a:ln>
                <a:solidFill>
                  <a:srgbClr val="000000"/>
                </a:solidFill>
                <a:effectLst/>
                <a:uLnTx/>
                <a:uFillTx/>
                <a:latin typeface="Times New Roman" charset="0"/>
                <a:ea typeface=""/>
                <a:cs typeface=""/>
              </a:rPr>
            </a:b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 </a:t>
            </a:r>
            <a:r>
              <a:rPr kumimoji="0" lang="en-US" sz="2000" b="0" i="1" u="none" strike="noStrike" kern="1200" cap="none" spc="0" normalizeH="0" baseline="0" noProof="0" dirty="0">
                <a:ln>
                  <a:noFill/>
                </a:ln>
                <a:solidFill>
                  <a:srgbClr val="000000"/>
                </a:solidFill>
                <a:effectLst/>
                <a:uLnTx/>
                <a:uFillTx/>
                <a:latin typeface="Times New Roman" charset="0"/>
                <a:ea typeface=""/>
                <a:cs typeface=""/>
              </a:rPr>
              <a:t>P(B|A) </a:t>
            </a: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is the likelihood of model A</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charset="0"/>
                <a:ea typeface=""/>
                <a:cs typeface=""/>
              </a:rPr>
              <a:t> P(A|B) </a:t>
            </a: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is the posterior probability of the model given the data.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charset="0"/>
                <a:ea typeface=""/>
                <a:cs typeface=""/>
              </a:rPr>
              <a:t> P(A) </a:t>
            </a: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is the considered the prior probability of the model.</a:t>
            </a:r>
            <a:br>
              <a:rPr kumimoji="0" lang="en-US" sz="2000" b="0" i="0" u="none" strike="noStrike" kern="1200" cap="none" spc="0" normalizeH="0" baseline="0" noProof="0" dirty="0">
                <a:ln>
                  <a:noFill/>
                </a:ln>
                <a:solidFill>
                  <a:srgbClr val="000000"/>
                </a:solidFill>
                <a:effectLst/>
                <a:uLnTx/>
                <a:uFillTx/>
                <a:latin typeface="Times New Roman" charset="0"/>
                <a:ea typeface=""/>
                <a:cs typeface=""/>
              </a:rPr>
            </a:b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 </a:t>
            </a:r>
            <a:r>
              <a:rPr kumimoji="0" lang="en-US" sz="2000" b="0" i="1" u="none" strike="noStrike" kern="1200" cap="none" spc="0" normalizeH="0" baseline="0" noProof="0" dirty="0">
                <a:ln>
                  <a:noFill/>
                </a:ln>
                <a:solidFill>
                  <a:srgbClr val="000000"/>
                </a:solidFill>
                <a:effectLst/>
                <a:uLnTx/>
                <a:uFillTx/>
                <a:latin typeface="Times New Roman" charset="0"/>
                <a:ea typeface=""/>
                <a:cs typeface=""/>
              </a:rPr>
              <a:t>P(B) </a:t>
            </a: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often is treated as a normalizing constant.   </a:t>
            </a:r>
          </a:p>
        </p:txBody>
      </p:sp>
      <p:graphicFrame>
        <p:nvGraphicFramePr>
          <p:cNvPr id="91144" name="Object 5"/>
          <p:cNvGraphicFramePr>
            <a:graphicFrameLocks noChangeAspect="1"/>
          </p:cNvGraphicFramePr>
          <p:nvPr/>
        </p:nvGraphicFramePr>
        <p:xfrm>
          <a:off x="3067051" y="4491039"/>
          <a:ext cx="2479675" cy="619125"/>
        </p:xfrm>
        <a:graphic>
          <a:graphicData uri="http://schemas.openxmlformats.org/presentationml/2006/ole">
            <mc:AlternateContent xmlns:mc="http://schemas.openxmlformats.org/markup-compatibility/2006">
              <mc:Choice xmlns:v="urn:schemas-microsoft-com:vml" Requires="v">
                <p:oleObj name="Equation" r:id="rId6" imgW="1625600" imgH="393700" progId="Equation.3">
                  <p:embed/>
                </p:oleObj>
              </mc:Choice>
              <mc:Fallback>
                <p:oleObj name="Equation" r:id="rId6" imgW="1625600" imgH="393700" progId="Equation.3">
                  <p:embed/>
                  <p:pic>
                    <p:nvPicPr>
                      <p:cNvPr id="91144"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7051" y="4491039"/>
                        <a:ext cx="247967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cxnSp>
        <p:nvCxnSpPr>
          <p:cNvPr id="4" name="Straight Connector 3">
            <a:extLst>
              <a:ext uri="{FF2B5EF4-FFF2-40B4-BE49-F238E27FC236}">
                <a16:creationId xmlns:a16="http://schemas.microsoft.com/office/drawing/2014/main" id="{30851F9B-00DF-09B8-2B0B-330E7052A69C}"/>
              </a:ext>
            </a:extLst>
          </p:cNvPr>
          <p:cNvCxnSpPr>
            <a:cxnSpLocks/>
          </p:cNvCxnSpPr>
          <p:nvPr/>
        </p:nvCxnSpPr>
        <p:spPr bwMode="auto">
          <a:xfrm>
            <a:off x="3073031" y="6071191"/>
            <a:ext cx="6421843" cy="0"/>
          </a:xfrm>
          <a:prstGeom prst="line">
            <a:avLst/>
          </a:prstGeom>
          <a:ln>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427DD707-70C3-4676-B77E-88DA7D8EE76A}"/>
              </a:ext>
            </a:extLst>
          </p:cNvPr>
          <p:cNvCxnSpPr>
            <a:cxnSpLocks/>
          </p:cNvCxnSpPr>
          <p:nvPr/>
        </p:nvCxnSpPr>
        <p:spPr bwMode="auto">
          <a:xfrm>
            <a:off x="3054177" y="4930548"/>
            <a:ext cx="810813" cy="0"/>
          </a:xfrm>
          <a:prstGeom prst="line">
            <a:avLst/>
          </a:prstGeom>
          <a:ln>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E151FCDD-5EC1-3D54-0C0D-74A9CD843FCD}"/>
              </a:ext>
            </a:extLst>
          </p:cNvPr>
          <p:cNvCxnSpPr>
            <a:cxnSpLocks/>
          </p:cNvCxnSpPr>
          <p:nvPr/>
        </p:nvCxnSpPr>
        <p:spPr bwMode="auto">
          <a:xfrm>
            <a:off x="2205765" y="4261245"/>
            <a:ext cx="810813" cy="0"/>
          </a:xfrm>
          <a:prstGeom prst="line">
            <a:avLst/>
          </a:prstGeom>
          <a:ln>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81144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0"/>
            <a:ext cx="9144000" cy="1150938"/>
          </a:xfrm>
          <a:prstGeom prst="rect">
            <a:avLst/>
          </a:prstGeom>
          <a:noFill/>
        </p:spPr>
        <p:txBody>
          <a:bodyPr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300" b="1" i="0" u="none" strike="noStrike" kern="1200" cap="none" spc="0" normalizeH="0" baseline="0" noProof="0">
                <a:ln>
                  <a:noFill/>
                </a:ln>
                <a:solidFill>
                  <a:srgbClr val="000000"/>
                </a:solidFill>
                <a:effectLst/>
                <a:uLnTx/>
                <a:uFillTx/>
                <a:latin typeface="Times New Roman" charset="0"/>
                <a:ea typeface=""/>
                <a:cs typeface=""/>
              </a:rPr>
              <a:t>Likelihood estimates do not take prior information into consideration:</a:t>
            </a:r>
          </a:p>
        </p:txBody>
      </p:sp>
      <p:sp>
        <p:nvSpPr>
          <p:cNvPr id="3" name="TextBox 2"/>
          <p:cNvSpPr txBox="1"/>
          <p:nvPr/>
        </p:nvSpPr>
        <p:spPr>
          <a:xfrm>
            <a:off x="1524000" y="1295400"/>
            <a:ext cx="9144000" cy="2197100"/>
          </a:xfrm>
          <a:prstGeom prst="rect">
            <a:avLst/>
          </a:prstGeom>
          <a:noFill/>
        </p:spPr>
        <p:txBody>
          <a:bodyPr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a:ln>
                  <a:noFill/>
                </a:ln>
                <a:solidFill>
                  <a:srgbClr val="000000"/>
                </a:solidFill>
                <a:effectLst/>
                <a:uLnTx/>
                <a:uFillTx/>
                <a:latin typeface="Times New Roman" charset="0"/>
                <a:ea typeface=""/>
                <a:cs typeface=""/>
              </a:rPr>
              <a:t>e.g., if the result of three coin tosses is 3 times head, then the likelihood estimate for the frequency of having a head is 1 (3 out of 3 events) and the  estimate for the frequency of having a head is zero.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1" i="0" u="none" strike="noStrike" kern="1200" cap="none" spc="0" normalizeH="0" baseline="0" noProof="0">
              <a:ln>
                <a:noFill/>
              </a:ln>
              <a:solidFill>
                <a:srgbClr val="000000"/>
              </a:solidFill>
              <a:effectLst/>
              <a:uLnTx/>
              <a:uFillTx/>
              <a:latin typeface="Times New Roman" charset="0"/>
              <a:ea typeface=""/>
              <a:cs typeface=""/>
            </a:endParaRPr>
          </a:p>
        </p:txBody>
      </p:sp>
      <p:graphicFrame>
        <p:nvGraphicFramePr>
          <p:cNvPr id="91139" name="Object 3"/>
          <p:cNvGraphicFramePr>
            <a:graphicFrameLocks noChangeAspect="1"/>
          </p:cNvGraphicFramePr>
          <p:nvPr/>
        </p:nvGraphicFramePr>
        <p:xfrm>
          <a:off x="3200401" y="3454401"/>
          <a:ext cx="1781175" cy="258763"/>
        </p:xfrm>
        <a:graphic>
          <a:graphicData uri="http://schemas.openxmlformats.org/presentationml/2006/ole">
            <mc:AlternateContent xmlns:mc="http://schemas.openxmlformats.org/markup-compatibility/2006">
              <mc:Choice xmlns:v="urn:schemas-microsoft-com:vml" Requires="v">
                <p:oleObj name="Equation" r:id="rId2" imgW="1079500" imgH="152400" progId="Equation.3">
                  <p:embed/>
                </p:oleObj>
              </mc:Choice>
              <mc:Fallback>
                <p:oleObj name="Equation" r:id="rId2" imgW="1079500" imgH="152400" progId="Equation.3">
                  <p:embed/>
                  <p:pic>
                    <p:nvPicPr>
                      <p:cNvPr id="91139"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1" y="3454401"/>
                        <a:ext cx="1781175" cy="25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1140" name="Object 4"/>
          <p:cNvGraphicFramePr>
            <a:graphicFrameLocks noChangeAspect="1"/>
          </p:cNvGraphicFramePr>
          <p:nvPr/>
        </p:nvGraphicFramePr>
        <p:xfrm>
          <a:off x="2209800" y="3971925"/>
          <a:ext cx="3265488" cy="274638"/>
        </p:xfrm>
        <a:graphic>
          <a:graphicData uri="http://schemas.openxmlformats.org/presentationml/2006/ole">
            <mc:AlternateContent xmlns:mc="http://schemas.openxmlformats.org/markup-compatibility/2006">
              <mc:Choice xmlns:v="urn:schemas-microsoft-com:vml" Requires="v">
                <p:oleObj name="Equation" r:id="rId4" imgW="2032000" imgH="165100" progId="Equation.3">
                  <p:embed/>
                </p:oleObj>
              </mc:Choice>
              <mc:Fallback>
                <p:oleObj name="Equation" r:id="rId4" imgW="2032000" imgH="165100" progId="Equation.3">
                  <p:embed/>
                  <p:pic>
                    <p:nvPicPr>
                      <p:cNvPr id="9114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971925"/>
                        <a:ext cx="32654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5127625" y="3295651"/>
            <a:ext cx="5194300" cy="409575"/>
          </a:xfrm>
          <a:prstGeom prst="rect">
            <a:avLst/>
          </a:prstGeom>
          <a:noFill/>
        </p:spPr>
        <p:txBody>
          <a:bodyPr wrap="none"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
                <a:cs typeface=""/>
              </a:rPr>
              <a:t>The probability that both events (A and B) occur</a:t>
            </a:r>
          </a:p>
        </p:txBody>
      </p:sp>
      <p:sp>
        <p:nvSpPr>
          <p:cNvPr id="8" name="TextBox 7"/>
          <p:cNvSpPr txBox="1"/>
          <p:nvPr/>
        </p:nvSpPr>
        <p:spPr>
          <a:xfrm>
            <a:off x="5668964" y="3886200"/>
            <a:ext cx="4999037" cy="419100"/>
          </a:xfrm>
          <a:prstGeom prst="rect">
            <a:avLst/>
          </a:prstGeom>
          <a:noFill/>
        </p:spPr>
        <p:txBody>
          <a:bodyPr wrap="none"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
                <a:cs typeface=""/>
              </a:rPr>
              <a:t>Both sides expressed as conditional probability</a:t>
            </a:r>
          </a:p>
        </p:txBody>
      </p:sp>
      <p:sp>
        <p:nvSpPr>
          <p:cNvPr id="9" name="TextBox 8"/>
          <p:cNvSpPr txBox="1"/>
          <p:nvPr/>
        </p:nvSpPr>
        <p:spPr>
          <a:xfrm>
            <a:off x="2895600" y="5105401"/>
            <a:ext cx="6705600" cy="1641475"/>
          </a:xfrm>
          <a:prstGeom prst="rect">
            <a:avLst/>
          </a:prstGeom>
          <a:noFill/>
        </p:spPr>
        <p:txBody>
          <a:bodyPr wrap="none" lIns="101882" tIns="50941" rIns="101882" bIns="50941">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If A is the model and B is the data, then</a:t>
            </a:r>
            <a:br>
              <a:rPr kumimoji="0" lang="en-US" sz="2000" b="0" i="0" u="none" strike="noStrike" kern="1200" cap="none" spc="0" normalizeH="0" baseline="0" noProof="0" dirty="0">
                <a:ln>
                  <a:noFill/>
                </a:ln>
                <a:solidFill>
                  <a:srgbClr val="000000"/>
                </a:solidFill>
                <a:effectLst/>
                <a:uLnTx/>
                <a:uFillTx/>
                <a:latin typeface="Times New Roman" charset="0"/>
                <a:ea typeface=""/>
                <a:cs typeface=""/>
              </a:rPr>
            </a:b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 </a:t>
            </a:r>
            <a:r>
              <a:rPr kumimoji="0" lang="en-US" sz="2000" b="0" i="1" u="none" strike="noStrike" kern="1200" cap="none" spc="0" normalizeH="0" baseline="0" noProof="0" dirty="0">
                <a:ln>
                  <a:noFill/>
                </a:ln>
                <a:solidFill>
                  <a:srgbClr val="000000"/>
                </a:solidFill>
                <a:effectLst/>
                <a:uLnTx/>
                <a:uFillTx/>
                <a:latin typeface="Times New Roman" charset="0"/>
                <a:ea typeface=""/>
                <a:cs typeface=""/>
              </a:rPr>
              <a:t>P(B|A) </a:t>
            </a: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is the likelihood of model A</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charset="0"/>
                <a:ea typeface=""/>
                <a:cs typeface=""/>
              </a:rPr>
              <a:t> P(A|B) </a:t>
            </a: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is the posterior probability of the model given the data.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charset="0"/>
                <a:ea typeface=""/>
                <a:cs typeface=""/>
              </a:rPr>
              <a:t> P(A) </a:t>
            </a: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is the considered the prior probability of the model.</a:t>
            </a:r>
            <a:br>
              <a:rPr kumimoji="0" lang="en-US" sz="2000" b="0" i="0" u="none" strike="noStrike" kern="1200" cap="none" spc="0" normalizeH="0" baseline="0" noProof="0" dirty="0">
                <a:ln>
                  <a:noFill/>
                </a:ln>
                <a:solidFill>
                  <a:srgbClr val="000000"/>
                </a:solidFill>
                <a:effectLst/>
                <a:uLnTx/>
                <a:uFillTx/>
                <a:latin typeface="Times New Roman" charset="0"/>
                <a:ea typeface=""/>
                <a:cs typeface=""/>
              </a:rPr>
            </a:b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 </a:t>
            </a:r>
            <a:r>
              <a:rPr kumimoji="0" lang="en-US" sz="2000" b="0" i="1" u="none" strike="noStrike" kern="1200" cap="none" spc="0" normalizeH="0" baseline="0" noProof="0" dirty="0">
                <a:ln>
                  <a:noFill/>
                </a:ln>
                <a:solidFill>
                  <a:srgbClr val="000000"/>
                </a:solidFill>
                <a:effectLst/>
                <a:uLnTx/>
                <a:uFillTx/>
                <a:latin typeface="Times New Roman" charset="0"/>
                <a:ea typeface=""/>
                <a:cs typeface=""/>
              </a:rPr>
              <a:t>P(B) </a:t>
            </a: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often is treated as a normalizing constant.   </a:t>
            </a:r>
          </a:p>
        </p:txBody>
      </p:sp>
      <p:graphicFrame>
        <p:nvGraphicFramePr>
          <p:cNvPr id="91144" name="Object 5"/>
          <p:cNvGraphicFramePr>
            <a:graphicFrameLocks noChangeAspect="1"/>
          </p:cNvGraphicFramePr>
          <p:nvPr/>
        </p:nvGraphicFramePr>
        <p:xfrm>
          <a:off x="3067051" y="4491039"/>
          <a:ext cx="2479675" cy="619125"/>
        </p:xfrm>
        <a:graphic>
          <a:graphicData uri="http://schemas.openxmlformats.org/presentationml/2006/ole">
            <mc:AlternateContent xmlns:mc="http://schemas.openxmlformats.org/markup-compatibility/2006">
              <mc:Choice xmlns:v="urn:schemas-microsoft-com:vml" Requires="v">
                <p:oleObj name="Equation" r:id="rId6" imgW="1625600" imgH="393700" progId="Equation.3">
                  <p:embed/>
                </p:oleObj>
              </mc:Choice>
              <mc:Fallback>
                <p:oleObj name="Equation" r:id="rId6" imgW="1625600" imgH="393700" progId="Equation.3">
                  <p:embed/>
                  <p:pic>
                    <p:nvPicPr>
                      <p:cNvPr id="91144"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7051" y="4491039"/>
                        <a:ext cx="247967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cxnSp>
        <p:nvCxnSpPr>
          <p:cNvPr id="6" name="Straight Connector 5">
            <a:extLst>
              <a:ext uri="{FF2B5EF4-FFF2-40B4-BE49-F238E27FC236}">
                <a16:creationId xmlns:a16="http://schemas.microsoft.com/office/drawing/2014/main" id="{134EFD04-B5A7-2DED-809B-10CAA31564A9}"/>
              </a:ext>
            </a:extLst>
          </p:cNvPr>
          <p:cNvCxnSpPr>
            <a:cxnSpLocks/>
          </p:cNvCxnSpPr>
          <p:nvPr/>
        </p:nvCxnSpPr>
        <p:spPr bwMode="auto">
          <a:xfrm>
            <a:off x="2977116" y="5762847"/>
            <a:ext cx="3817089"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E53B8069-8D2A-FFF7-7478-7329A06F28CA}"/>
              </a:ext>
            </a:extLst>
          </p:cNvPr>
          <p:cNvCxnSpPr>
            <a:cxnSpLocks/>
          </p:cNvCxnSpPr>
          <p:nvPr/>
        </p:nvCxnSpPr>
        <p:spPr bwMode="auto">
          <a:xfrm flipV="1">
            <a:off x="3923414" y="4246563"/>
            <a:ext cx="893135" cy="646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E5BB971C-AF5E-B631-6531-5A210AE9580F}"/>
              </a:ext>
            </a:extLst>
          </p:cNvPr>
          <p:cNvCxnSpPr>
            <a:cxnSpLocks/>
          </p:cNvCxnSpPr>
          <p:nvPr/>
        </p:nvCxnSpPr>
        <p:spPr bwMode="auto">
          <a:xfrm flipV="1">
            <a:off x="4090988" y="4736757"/>
            <a:ext cx="838683" cy="505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54287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0"/>
            <a:ext cx="9144000" cy="1150938"/>
          </a:xfrm>
          <a:prstGeom prst="rect">
            <a:avLst/>
          </a:prstGeom>
          <a:noFill/>
        </p:spPr>
        <p:txBody>
          <a:bodyPr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300" b="1" i="0" u="none" strike="noStrike" kern="1200" cap="none" spc="0" normalizeH="0" baseline="0" noProof="0">
                <a:ln>
                  <a:noFill/>
                </a:ln>
                <a:solidFill>
                  <a:srgbClr val="000000"/>
                </a:solidFill>
                <a:effectLst/>
                <a:uLnTx/>
                <a:uFillTx/>
                <a:latin typeface="Times New Roman" charset="0"/>
                <a:ea typeface=""/>
                <a:cs typeface=""/>
              </a:rPr>
              <a:t>Likelihood estimates do not take prior information into consideration:</a:t>
            </a:r>
          </a:p>
        </p:txBody>
      </p:sp>
      <p:sp>
        <p:nvSpPr>
          <p:cNvPr id="3" name="TextBox 2"/>
          <p:cNvSpPr txBox="1"/>
          <p:nvPr/>
        </p:nvSpPr>
        <p:spPr>
          <a:xfrm>
            <a:off x="1524000" y="1295400"/>
            <a:ext cx="9144000" cy="2197100"/>
          </a:xfrm>
          <a:prstGeom prst="rect">
            <a:avLst/>
          </a:prstGeom>
          <a:noFill/>
        </p:spPr>
        <p:txBody>
          <a:bodyPr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a:ln>
                  <a:noFill/>
                </a:ln>
                <a:solidFill>
                  <a:srgbClr val="000000"/>
                </a:solidFill>
                <a:effectLst/>
                <a:uLnTx/>
                <a:uFillTx/>
                <a:latin typeface="Times New Roman" charset="0"/>
                <a:ea typeface=""/>
                <a:cs typeface=""/>
              </a:rPr>
              <a:t>e.g., if the result of three coin tosses is 3 times head, then the likelihood estimate for the frequency of having a head is 1 (3 out of 3 events) and the  estimate for the frequency of having a head is zero.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700" b="1" i="0" u="none" strike="noStrike" kern="1200" cap="none" spc="0" normalizeH="0" baseline="0" noProof="0">
              <a:ln>
                <a:noFill/>
              </a:ln>
              <a:solidFill>
                <a:srgbClr val="000000"/>
              </a:solidFill>
              <a:effectLst/>
              <a:uLnTx/>
              <a:uFillTx/>
              <a:latin typeface="Times New Roman" charset="0"/>
              <a:ea typeface=""/>
              <a:cs typeface=""/>
            </a:endParaRPr>
          </a:p>
        </p:txBody>
      </p:sp>
      <p:graphicFrame>
        <p:nvGraphicFramePr>
          <p:cNvPr id="91139" name="Object 3"/>
          <p:cNvGraphicFramePr>
            <a:graphicFrameLocks noChangeAspect="1"/>
          </p:cNvGraphicFramePr>
          <p:nvPr/>
        </p:nvGraphicFramePr>
        <p:xfrm>
          <a:off x="3200401" y="3454401"/>
          <a:ext cx="1781175" cy="258763"/>
        </p:xfrm>
        <a:graphic>
          <a:graphicData uri="http://schemas.openxmlformats.org/presentationml/2006/ole">
            <mc:AlternateContent xmlns:mc="http://schemas.openxmlformats.org/markup-compatibility/2006">
              <mc:Choice xmlns:v="urn:schemas-microsoft-com:vml" Requires="v">
                <p:oleObj name="Equation" r:id="rId2" imgW="1079500" imgH="152400" progId="Equation.3">
                  <p:embed/>
                </p:oleObj>
              </mc:Choice>
              <mc:Fallback>
                <p:oleObj name="Equation" r:id="rId2" imgW="1079500" imgH="152400" progId="Equation.3">
                  <p:embed/>
                  <p:pic>
                    <p:nvPicPr>
                      <p:cNvPr id="91139"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1" y="3454401"/>
                        <a:ext cx="1781175" cy="25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1140" name="Object 4"/>
          <p:cNvGraphicFramePr>
            <a:graphicFrameLocks noChangeAspect="1"/>
          </p:cNvGraphicFramePr>
          <p:nvPr/>
        </p:nvGraphicFramePr>
        <p:xfrm>
          <a:off x="2209800" y="3971925"/>
          <a:ext cx="3265488" cy="274638"/>
        </p:xfrm>
        <a:graphic>
          <a:graphicData uri="http://schemas.openxmlformats.org/presentationml/2006/ole">
            <mc:AlternateContent xmlns:mc="http://schemas.openxmlformats.org/markup-compatibility/2006">
              <mc:Choice xmlns:v="urn:schemas-microsoft-com:vml" Requires="v">
                <p:oleObj name="Equation" r:id="rId4" imgW="2032000" imgH="165100" progId="Equation.3">
                  <p:embed/>
                </p:oleObj>
              </mc:Choice>
              <mc:Fallback>
                <p:oleObj name="Equation" r:id="rId4" imgW="2032000" imgH="165100" progId="Equation.3">
                  <p:embed/>
                  <p:pic>
                    <p:nvPicPr>
                      <p:cNvPr id="9114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971925"/>
                        <a:ext cx="32654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5127625" y="3295651"/>
            <a:ext cx="5194300" cy="409575"/>
          </a:xfrm>
          <a:prstGeom prst="rect">
            <a:avLst/>
          </a:prstGeom>
          <a:noFill/>
        </p:spPr>
        <p:txBody>
          <a:bodyPr wrap="none"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
                <a:cs typeface=""/>
              </a:rPr>
              <a:t>The probability that both events (A and B) occur</a:t>
            </a:r>
          </a:p>
        </p:txBody>
      </p:sp>
      <p:sp>
        <p:nvSpPr>
          <p:cNvPr id="8" name="TextBox 7"/>
          <p:cNvSpPr txBox="1"/>
          <p:nvPr/>
        </p:nvSpPr>
        <p:spPr>
          <a:xfrm>
            <a:off x="5668964" y="3886200"/>
            <a:ext cx="4999037" cy="419100"/>
          </a:xfrm>
          <a:prstGeom prst="rect">
            <a:avLst/>
          </a:prstGeom>
          <a:noFill/>
        </p:spPr>
        <p:txBody>
          <a:bodyPr wrap="none" lIns="101882" tIns="50941" rIns="101882" bIns="5094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
                <a:cs typeface=""/>
              </a:rPr>
              <a:t>Both sides expressed as conditional probability</a:t>
            </a:r>
          </a:p>
        </p:txBody>
      </p:sp>
      <p:sp>
        <p:nvSpPr>
          <p:cNvPr id="9" name="TextBox 8"/>
          <p:cNvSpPr txBox="1"/>
          <p:nvPr/>
        </p:nvSpPr>
        <p:spPr>
          <a:xfrm>
            <a:off x="2895600" y="5105401"/>
            <a:ext cx="6705600" cy="1641475"/>
          </a:xfrm>
          <a:prstGeom prst="rect">
            <a:avLst/>
          </a:prstGeom>
          <a:noFill/>
        </p:spPr>
        <p:txBody>
          <a:bodyPr wrap="none" lIns="101882" tIns="50941" rIns="101882" bIns="50941">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If A is the model and B is the data, then</a:t>
            </a:r>
            <a:br>
              <a:rPr kumimoji="0" lang="en-US" sz="2000" b="0" i="0" u="none" strike="noStrike" kern="1200" cap="none" spc="0" normalizeH="0" baseline="0" noProof="0" dirty="0">
                <a:ln>
                  <a:noFill/>
                </a:ln>
                <a:solidFill>
                  <a:srgbClr val="000000"/>
                </a:solidFill>
                <a:effectLst/>
                <a:uLnTx/>
                <a:uFillTx/>
                <a:latin typeface="Times New Roman" charset="0"/>
                <a:ea typeface=""/>
                <a:cs typeface=""/>
              </a:rPr>
            </a:b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 </a:t>
            </a:r>
            <a:r>
              <a:rPr kumimoji="0" lang="en-US" sz="2000" b="0" i="1" u="none" strike="noStrike" kern="1200" cap="none" spc="0" normalizeH="0" baseline="0" noProof="0" dirty="0">
                <a:ln>
                  <a:noFill/>
                </a:ln>
                <a:solidFill>
                  <a:srgbClr val="000000"/>
                </a:solidFill>
                <a:effectLst/>
                <a:uLnTx/>
                <a:uFillTx/>
                <a:latin typeface="Times New Roman" charset="0"/>
                <a:ea typeface=""/>
                <a:cs typeface=""/>
              </a:rPr>
              <a:t>P(B|A) </a:t>
            </a: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is the likelihood of model A</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charset="0"/>
                <a:ea typeface=""/>
                <a:cs typeface=""/>
              </a:rPr>
              <a:t> P(A|B) </a:t>
            </a: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is the posterior probability of the model given the data.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charset="0"/>
                <a:ea typeface=""/>
                <a:cs typeface=""/>
              </a:rPr>
              <a:t> P(A) </a:t>
            </a: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is the considered the prior probability of the model.</a:t>
            </a:r>
            <a:br>
              <a:rPr kumimoji="0" lang="en-US" sz="2000" b="0" i="0" u="none" strike="noStrike" kern="1200" cap="none" spc="0" normalizeH="0" baseline="0" noProof="0" dirty="0">
                <a:ln>
                  <a:noFill/>
                </a:ln>
                <a:solidFill>
                  <a:srgbClr val="000000"/>
                </a:solidFill>
                <a:effectLst/>
                <a:uLnTx/>
                <a:uFillTx/>
                <a:latin typeface="Times New Roman" charset="0"/>
                <a:ea typeface=""/>
                <a:cs typeface=""/>
              </a:rPr>
            </a:b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 </a:t>
            </a:r>
            <a:r>
              <a:rPr kumimoji="0" lang="en-US" sz="2000" b="0" i="1" u="none" strike="noStrike" kern="1200" cap="none" spc="0" normalizeH="0" baseline="0" noProof="0" dirty="0">
                <a:ln>
                  <a:noFill/>
                </a:ln>
                <a:solidFill>
                  <a:srgbClr val="000000"/>
                </a:solidFill>
                <a:effectLst/>
                <a:uLnTx/>
                <a:uFillTx/>
                <a:latin typeface="Times New Roman" charset="0"/>
                <a:ea typeface=""/>
                <a:cs typeface=""/>
              </a:rPr>
              <a:t>P(B) </a:t>
            </a:r>
            <a:r>
              <a:rPr kumimoji="0" lang="en-US" sz="2000" b="0" i="0" u="none" strike="noStrike" kern="1200" cap="none" spc="0" normalizeH="0" baseline="0" noProof="0" dirty="0">
                <a:ln>
                  <a:noFill/>
                </a:ln>
                <a:solidFill>
                  <a:srgbClr val="000000"/>
                </a:solidFill>
                <a:effectLst/>
                <a:uLnTx/>
                <a:uFillTx/>
                <a:latin typeface="Times New Roman" charset="0"/>
                <a:ea typeface=""/>
                <a:cs typeface=""/>
              </a:rPr>
              <a:t>often is treated as a normalizing constant.   </a:t>
            </a:r>
          </a:p>
        </p:txBody>
      </p:sp>
      <p:graphicFrame>
        <p:nvGraphicFramePr>
          <p:cNvPr id="91144" name="Object 5"/>
          <p:cNvGraphicFramePr>
            <a:graphicFrameLocks noChangeAspect="1"/>
          </p:cNvGraphicFramePr>
          <p:nvPr/>
        </p:nvGraphicFramePr>
        <p:xfrm>
          <a:off x="3067051" y="4491039"/>
          <a:ext cx="2479675" cy="619125"/>
        </p:xfrm>
        <a:graphic>
          <a:graphicData uri="http://schemas.openxmlformats.org/presentationml/2006/ole">
            <mc:AlternateContent xmlns:mc="http://schemas.openxmlformats.org/markup-compatibility/2006">
              <mc:Choice xmlns:v="urn:schemas-microsoft-com:vml" Requires="v">
                <p:oleObj name="Equation" r:id="rId6" imgW="1625600" imgH="393700" progId="Equation.3">
                  <p:embed/>
                </p:oleObj>
              </mc:Choice>
              <mc:Fallback>
                <p:oleObj name="Equation" r:id="rId6" imgW="1625600" imgH="393700" progId="Equation.3">
                  <p:embed/>
                  <p:pic>
                    <p:nvPicPr>
                      <p:cNvPr id="91144"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7051" y="4491039"/>
                        <a:ext cx="247967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cxnSp>
        <p:nvCxnSpPr>
          <p:cNvPr id="4" name="Straight Connector 3">
            <a:extLst>
              <a:ext uri="{FF2B5EF4-FFF2-40B4-BE49-F238E27FC236}">
                <a16:creationId xmlns:a16="http://schemas.microsoft.com/office/drawing/2014/main" id="{0AAD424A-81A0-4961-BBA6-ACBEF3D5243F}"/>
              </a:ext>
            </a:extLst>
          </p:cNvPr>
          <p:cNvCxnSpPr>
            <a:cxnSpLocks/>
          </p:cNvCxnSpPr>
          <p:nvPr/>
        </p:nvCxnSpPr>
        <p:spPr bwMode="auto">
          <a:xfrm>
            <a:off x="3027705" y="6366163"/>
            <a:ext cx="5861771" cy="0"/>
          </a:xfrm>
          <a:prstGeom prst="line">
            <a:avLst/>
          </a:prstGeom>
          <a:ln>
            <a:solidFill>
              <a:srgbClr val="92D05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F75ECA65-E18E-C3F0-29B8-8CB20923EADB}"/>
              </a:ext>
            </a:extLst>
          </p:cNvPr>
          <p:cNvCxnSpPr>
            <a:cxnSpLocks/>
          </p:cNvCxnSpPr>
          <p:nvPr/>
        </p:nvCxnSpPr>
        <p:spPr bwMode="auto">
          <a:xfrm>
            <a:off x="5045042" y="4735326"/>
            <a:ext cx="467954" cy="0"/>
          </a:xfrm>
          <a:prstGeom prst="line">
            <a:avLst/>
          </a:prstGeom>
          <a:ln>
            <a:solidFill>
              <a:srgbClr val="92D05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86695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3"/>
          <p:cNvSpPr txBox="1">
            <a:spLocks noChangeArrowheads="1"/>
          </p:cNvSpPr>
          <p:nvPr/>
        </p:nvSpPr>
        <p:spPr bwMode="auto">
          <a:xfrm>
            <a:off x="1069108" y="479146"/>
            <a:ext cx="936636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Estimating  Bayesian Posterior Probabilities through biased sampling</a:t>
            </a:r>
          </a:p>
        </p:txBody>
      </p:sp>
      <p:sp>
        <p:nvSpPr>
          <p:cNvPr id="83972" name="Text Box 5"/>
          <p:cNvSpPr txBox="1">
            <a:spLocks noChangeArrowheads="1"/>
          </p:cNvSpPr>
          <p:nvPr/>
        </p:nvSpPr>
        <p:spPr bwMode="auto">
          <a:xfrm>
            <a:off x="840259" y="1794063"/>
            <a:ext cx="10861590" cy="3662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Exploration of parameter space by sampling posterior probabilities (likelihoods)  using a biased random walk through parameter space (</a:t>
            </a:r>
            <a:r>
              <a:rPr kumimoji="0" lang="en-US" sz="2000" b="1" i="0" u="none" strike="noStrike" kern="1200" cap="none" spc="0" normalizeH="0" baseline="0" noProof="0" dirty="0">
                <a:ln>
                  <a:noFill/>
                </a:ln>
                <a:solidFill>
                  <a:srgbClr val="0C04AA">
                    <a:lumMod val="50000"/>
                  </a:srgbClr>
                </a:solidFill>
                <a:effectLst/>
                <a:uLnTx/>
                <a:uFillTx/>
                <a:latin typeface="Arial" charset="0"/>
                <a:ea typeface="ＭＳ Ｐゴシック" charset="0"/>
              </a:rPr>
              <a:t>M</a:t>
            </a: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etropolis Hastings </a:t>
            </a:r>
            <a:r>
              <a:rPr kumimoji="0" lang="en-US" sz="2000" b="1" i="0" u="none" strike="noStrike" kern="1200" cap="none" spc="0" normalizeH="0" baseline="0" noProof="0" dirty="0">
                <a:ln>
                  <a:noFill/>
                </a:ln>
                <a:solidFill>
                  <a:srgbClr val="0C04AA">
                    <a:lumMod val="50000"/>
                  </a:srgbClr>
                </a:solidFill>
                <a:effectLst/>
                <a:uLnTx/>
                <a:uFillTx/>
                <a:latin typeface="Arial" charset="0"/>
                <a:ea typeface="ＭＳ Ｐゴシック" charset="0"/>
              </a:rPr>
              <a:t>C</a:t>
            </a: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oupled </a:t>
            </a:r>
            <a:r>
              <a:rPr kumimoji="0" lang="en-US" sz="2000" b="1" i="0" u="none" strike="noStrike" kern="1200" cap="none" spc="0" normalizeH="0" baseline="0" noProof="0" dirty="0">
                <a:ln>
                  <a:noFill/>
                </a:ln>
                <a:solidFill>
                  <a:srgbClr val="0C04AA">
                    <a:lumMod val="50000"/>
                  </a:srgbClr>
                </a:solidFill>
                <a:effectLst/>
                <a:uLnTx/>
                <a:uFillTx/>
                <a:latin typeface="Arial" charset="0"/>
                <a:ea typeface="ＭＳ Ｐゴシック" charset="0"/>
              </a:rPr>
              <a:t>M</a:t>
            </a: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onte </a:t>
            </a:r>
            <a:r>
              <a:rPr kumimoji="0" lang="en-US" sz="2000" b="1" i="0" u="none" strike="noStrike" kern="1200" cap="none" spc="0" normalizeH="0" baseline="0" noProof="0" dirty="0">
                <a:ln>
                  <a:noFill/>
                </a:ln>
                <a:solidFill>
                  <a:srgbClr val="0C04AA">
                    <a:lumMod val="50000"/>
                  </a:srgbClr>
                </a:solidFill>
                <a:effectLst/>
                <a:uLnTx/>
                <a:uFillTx/>
                <a:latin typeface="Arial" charset="0"/>
                <a:ea typeface="ＭＳ Ｐゴシック" charset="0"/>
              </a:rPr>
              <a:t>C</a:t>
            </a: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arlo </a:t>
            </a:r>
            <a:r>
              <a:rPr kumimoji="0" lang="en-US" sz="2000" b="1" i="0" u="none" strike="noStrike" kern="1200" cap="none" spc="0" normalizeH="0" baseline="0" noProof="0" dirty="0">
                <a:ln>
                  <a:noFill/>
                </a:ln>
                <a:solidFill>
                  <a:srgbClr val="0C04AA">
                    <a:lumMod val="50000"/>
                  </a:srgbClr>
                </a:solidFill>
                <a:effectLst/>
                <a:uLnTx/>
                <a:uFillTx/>
                <a:latin typeface="Arial" charset="0"/>
                <a:ea typeface="ＭＳ Ｐゴシック" charset="0"/>
              </a:rPr>
              <a:t>M</a:t>
            </a: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arkov </a:t>
            </a:r>
            <a:r>
              <a:rPr kumimoji="0" lang="en-US" sz="2000" b="1" i="0" u="none" strike="noStrike" kern="1200" cap="none" spc="0" normalizeH="0" baseline="0" noProof="0" dirty="0">
                <a:ln>
                  <a:noFill/>
                </a:ln>
                <a:solidFill>
                  <a:srgbClr val="0C04AA">
                    <a:lumMod val="50000"/>
                  </a:srgbClr>
                </a:solidFill>
                <a:effectLst/>
                <a:uLnTx/>
                <a:uFillTx/>
                <a:latin typeface="Arial" charset="0"/>
                <a:ea typeface="ＭＳ Ｐゴシック" charset="0"/>
              </a:rPr>
              <a:t>C</a:t>
            </a: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hain or MC</a:t>
            </a:r>
            <a:r>
              <a:rPr kumimoji="0" lang="en-US" sz="2000" b="0" i="0" u="none" strike="noStrike" kern="1200" cap="none" spc="0" normalizeH="0" baseline="30000" noProof="0" dirty="0">
                <a:ln>
                  <a:noFill/>
                </a:ln>
                <a:solidFill>
                  <a:srgbClr val="0C04AA">
                    <a:lumMod val="50000"/>
                  </a:srgbClr>
                </a:solidFill>
                <a:effectLst/>
                <a:uLnTx/>
                <a:uFillTx/>
                <a:latin typeface="Arial" charset="0"/>
                <a:ea typeface="ＭＳ Ｐゴシック" charset="0"/>
              </a:rPr>
              <a:t>3</a:t>
            </a: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  </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endParaRPr>
          </a:p>
          <a:p>
            <a:pPr marL="257175" marR="0" lvl="0" indent="-257175" algn="l" defTabSz="6858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Pick a set of parameters at random</a:t>
            </a:r>
          </a:p>
          <a:p>
            <a:pPr marL="257175" marR="0" lvl="0" indent="-257175" algn="l" defTabSz="6858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Calculate the likelihood of the data / posterior probability for this set of parameters</a:t>
            </a:r>
          </a:p>
          <a:p>
            <a:pPr marL="257175" marR="0" lvl="0" indent="-257175" algn="l" defTabSz="6858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Change one of the parameters by a little bit, recalculate the likelihood</a:t>
            </a:r>
          </a:p>
          <a:p>
            <a:pPr marL="257175" marR="0" lvl="0" indent="-257175" algn="l" defTabSz="6858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If the posterior probability increased, use these parameter values as a starting point for the next parameter change (back to 3), if it gets worse calculate the ratio of the posterior probabilities and take these odds to accept or reject the new parameter as a starting point for the next step.  </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C04AA">
                  <a:lumMod val="50000"/>
                </a:srgbClr>
              </a:solidFill>
              <a:effectLst/>
              <a:uLnTx/>
              <a:uFillTx/>
              <a:latin typeface="Arial" charset="0"/>
              <a:ea typeface="ＭＳ Ｐゴシック" charset="0"/>
            </a:endParaRPr>
          </a:p>
        </p:txBody>
      </p:sp>
      <p:grpSp>
        <p:nvGrpSpPr>
          <p:cNvPr id="83973" name="Group 6"/>
          <p:cNvGrpSpPr>
            <a:grpSpLocks/>
          </p:cNvGrpSpPr>
          <p:nvPr/>
        </p:nvGrpSpPr>
        <p:grpSpPr bwMode="auto">
          <a:xfrm>
            <a:off x="2085442" y="5335866"/>
            <a:ext cx="1651261" cy="1078707"/>
            <a:chOff x="1069" y="2677"/>
            <a:chExt cx="969" cy="906"/>
          </a:xfrm>
        </p:grpSpPr>
        <p:sp>
          <p:nvSpPr>
            <p:cNvPr id="83981" name="Text Box 7"/>
            <p:cNvSpPr txBox="1">
              <a:spLocks noChangeArrowheads="1"/>
            </p:cNvSpPr>
            <p:nvPr/>
          </p:nvSpPr>
          <p:spPr bwMode="auto">
            <a:xfrm>
              <a:off x="1069" y="2840"/>
              <a:ext cx="455" cy="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C04AA">
                      <a:lumMod val="50000"/>
                    </a:srgbClr>
                  </a:solidFill>
                  <a:effectLst/>
                  <a:uLnTx/>
                  <a:uFillTx/>
                  <a:latin typeface="Arial" charset="0"/>
                  <a:ea typeface="ＭＳ Ｐゴシック" charset="0"/>
                </a:rPr>
                <a:t>P</a:t>
              </a:r>
              <a:r>
                <a:rPr kumimoji="0" lang="en-US" sz="1800" b="0" i="0" u="none" strike="noStrike" kern="1200" cap="none" spc="0" normalizeH="0" baseline="-25000" noProof="0">
                  <a:ln>
                    <a:noFill/>
                  </a:ln>
                  <a:solidFill>
                    <a:srgbClr val="0C04AA">
                      <a:lumMod val="50000"/>
                    </a:srgbClr>
                  </a:solidFill>
                  <a:effectLst/>
                  <a:uLnTx/>
                  <a:uFillTx/>
                  <a:latin typeface="Arial" charset="0"/>
                  <a:ea typeface="ＭＳ Ｐゴシック" charset="0"/>
                </a:rPr>
                <a:t>i </a:t>
              </a:r>
              <a:r>
                <a:rPr kumimoji="0" lang="en-US" sz="1800" b="0" i="0" u="none" strike="noStrike" kern="1200" cap="none" spc="0" normalizeH="0" baseline="0" noProof="0">
                  <a:ln>
                    <a:noFill/>
                  </a:ln>
                  <a:solidFill>
                    <a:srgbClr val="0C04AA">
                      <a:lumMod val="50000"/>
                    </a:srgbClr>
                  </a:solidFill>
                  <a:effectLst/>
                  <a:uLnTx/>
                  <a:uFillTx/>
                  <a:latin typeface="Arial" charset="0"/>
                  <a:ea typeface="ＭＳ Ｐゴシック" charset="0"/>
                  <a:sym typeface="Symbol" charset="0"/>
                </a:rPr>
                <a:t></a:t>
              </a:r>
              <a:endParaRPr kumimoji="0" lang="en-US" sz="1800" b="0" i="0" u="none" strike="noStrike" kern="1200" cap="none" spc="0" normalizeH="0" baseline="0" noProof="0">
                <a:ln>
                  <a:noFill/>
                </a:ln>
                <a:solidFill>
                  <a:srgbClr val="0C04AA">
                    <a:lumMod val="50000"/>
                  </a:srgbClr>
                </a:solidFill>
                <a:effectLst/>
                <a:uLnTx/>
                <a:uFillTx/>
                <a:latin typeface="Arial" charset="0"/>
                <a:ea typeface="ＭＳ Ｐゴシック" charset="0"/>
              </a:endParaRPr>
            </a:p>
          </p:txBody>
        </p:sp>
        <p:grpSp>
          <p:nvGrpSpPr>
            <p:cNvPr id="83982" name="Group 8"/>
            <p:cNvGrpSpPr>
              <a:grpSpLocks/>
            </p:cNvGrpSpPr>
            <p:nvPr/>
          </p:nvGrpSpPr>
          <p:grpSpPr bwMode="auto">
            <a:xfrm>
              <a:off x="1497" y="2677"/>
              <a:ext cx="541" cy="906"/>
              <a:chOff x="1497" y="2677"/>
              <a:chExt cx="541" cy="906"/>
            </a:xfrm>
          </p:grpSpPr>
          <p:sp>
            <p:nvSpPr>
              <p:cNvPr id="83983" name="Text Box 9"/>
              <p:cNvSpPr txBox="1">
                <a:spLocks noChangeArrowheads="1"/>
              </p:cNvSpPr>
              <p:nvPr/>
            </p:nvSpPr>
            <p:spPr bwMode="auto">
              <a:xfrm>
                <a:off x="1582" y="2677"/>
                <a:ext cx="323" cy="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C04AA">
                        <a:lumMod val="50000"/>
                      </a:srgbClr>
                    </a:solidFill>
                    <a:effectLst/>
                    <a:uLnTx/>
                    <a:uFillTx/>
                    <a:latin typeface="Arial" charset="0"/>
                    <a:ea typeface="ＭＳ Ｐゴシック" charset="0"/>
                  </a:rPr>
                  <a:t>N</a:t>
                </a:r>
                <a:r>
                  <a:rPr kumimoji="0" lang="en-US" sz="1800" b="0" i="0" u="none" strike="noStrike" kern="1200" cap="none" spc="0" normalizeH="0" baseline="-25000" noProof="0">
                    <a:ln>
                      <a:noFill/>
                    </a:ln>
                    <a:solidFill>
                      <a:srgbClr val="0C04AA">
                        <a:lumMod val="50000"/>
                      </a:srgbClr>
                    </a:solidFill>
                    <a:effectLst/>
                    <a:uLnTx/>
                    <a:uFillTx/>
                    <a:latin typeface="Arial" charset="0"/>
                    <a:ea typeface="ＭＳ Ｐゴシック" charset="0"/>
                  </a:rPr>
                  <a:t>i</a:t>
                </a:r>
                <a:endParaRPr kumimoji="0" lang="en-US" sz="1800" b="0" i="0" u="none" strike="noStrike" kern="1200" cap="none" spc="0" normalizeH="0" baseline="0" noProof="0">
                  <a:ln>
                    <a:noFill/>
                  </a:ln>
                  <a:solidFill>
                    <a:srgbClr val="0C04AA">
                      <a:lumMod val="50000"/>
                    </a:srgbClr>
                  </a:solidFill>
                  <a:effectLst/>
                  <a:uLnTx/>
                  <a:uFillTx/>
                  <a:latin typeface="Arial" charset="0"/>
                  <a:ea typeface="ＭＳ Ｐゴシック" charset="0"/>
                </a:endParaRPr>
              </a:p>
            </p:txBody>
          </p:sp>
          <p:sp>
            <p:nvSpPr>
              <p:cNvPr id="83984" name="Text Box 10"/>
              <p:cNvSpPr txBox="1">
                <a:spLocks noChangeArrowheads="1"/>
              </p:cNvSpPr>
              <p:nvPr/>
            </p:nvSpPr>
            <p:spPr bwMode="auto">
              <a:xfrm>
                <a:off x="1541" y="3040"/>
                <a:ext cx="497" cy="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C04AA">
                        <a:lumMod val="50000"/>
                      </a:srgbClr>
                    </a:solidFill>
                    <a:effectLst/>
                    <a:uLnTx/>
                    <a:uFillTx/>
                    <a:latin typeface="Arial" charset="0"/>
                    <a:ea typeface="ＭＳ Ｐゴシック" charset="0"/>
                  </a:rPr>
                  <a:t>N</a:t>
                </a:r>
                <a:r>
                  <a:rPr kumimoji="0" lang="en-US" sz="1800" b="0" i="0" u="none" strike="noStrike" kern="1200" cap="none" spc="0" normalizeH="0" baseline="-25000" noProof="0" dirty="0" err="1">
                    <a:ln>
                      <a:noFill/>
                    </a:ln>
                    <a:solidFill>
                      <a:srgbClr val="0C04AA">
                        <a:lumMod val="50000"/>
                      </a:srgbClr>
                    </a:solidFill>
                    <a:effectLst/>
                    <a:uLnTx/>
                    <a:uFillTx/>
                    <a:latin typeface="Arial" charset="0"/>
                    <a:ea typeface="ＭＳ Ｐゴシック" charset="0"/>
                  </a:rPr>
                  <a:t>total</a:t>
                </a:r>
                <a:endParaRPr kumimoji="0" lang="en-US" sz="1800" b="0" i="0" u="none" strike="noStrike" kern="1200" cap="none" spc="0" normalizeH="0" baseline="0" noProof="0" dirty="0">
                  <a:ln>
                    <a:noFill/>
                  </a:ln>
                  <a:solidFill>
                    <a:srgbClr val="0C04AA">
                      <a:lumMod val="50000"/>
                    </a:srgbClr>
                  </a:solidFill>
                  <a:effectLst/>
                  <a:uLnTx/>
                  <a:uFillTx/>
                  <a:latin typeface="Arial" charset="0"/>
                  <a:ea typeface="ＭＳ Ｐゴシック" charset="0"/>
                </a:endParaRPr>
              </a:p>
            </p:txBody>
          </p:sp>
          <p:sp>
            <p:nvSpPr>
              <p:cNvPr id="83985" name="Line 11"/>
              <p:cNvSpPr>
                <a:spLocks noChangeShapeType="1"/>
              </p:cNvSpPr>
              <p:nvPr/>
            </p:nvSpPr>
            <p:spPr bwMode="auto">
              <a:xfrm>
                <a:off x="1497" y="2990"/>
                <a:ext cx="483"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C04AA">
                      <a:lumMod val="50000"/>
                    </a:srgbClr>
                  </a:solidFill>
                  <a:effectLst/>
                  <a:uLnTx/>
                  <a:uFillTx/>
                  <a:latin typeface="Arial" charset="0"/>
                  <a:ea typeface="ＭＳ Ｐゴシック" charset="0"/>
                </a:endParaRPr>
              </a:p>
            </p:txBody>
          </p:sp>
        </p:grpSp>
      </p:grpSp>
      <p:sp>
        <p:nvSpPr>
          <p:cNvPr id="83974" name="Text Box 12"/>
          <p:cNvSpPr txBox="1">
            <a:spLocks noChangeArrowheads="1"/>
          </p:cNvSpPr>
          <p:nvPr/>
        </p:nvSpPr>
        <p:spPr bwMode="auto">
          <a:xfrm>
            <a:off x="4138222" y="5237145"/>
            <a:ext cx="8053778" cy="1061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,where N</a:t>
            </a:r>
            <a:r>
              <a:rPr kumimoji="0" lang="en-US" sz="1800" b="0" i="0" u="none" strike="noStrike" kern="1200" cap="none" spc="0" normalizeH="0" baseline="-25000" noProof="0" dirty="0">
                <a:ln>
                  <a:noFill/>
                </a:ln>
                <a:solidFill>
                  <a:srgbClr val="0C04AA">
                    <a:lumMod val="50000"/>
                  </a:srgbClr>
                </a:solidFill>
                <a:effectLst/>
                <a:uLnTx/>
                <a:uFillTx/>
                <a:latin typeface="Arial" charset="0"/>
                <a:ea typeface="ＭＳ Ｐゴシック" charset="0"/>
              </a:rPr>
              <a:t>i</a:t>
            </a:r>
            <a:r>
              <a:rPr kumimoji="0" lang="en-US" sz="18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 - number of sampled parameter states (e.g. a particular clade) that you are interested in</a:t>
            </a:r>
          </a:p>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err="1">
                <a:ln>
                  <a:noFill/>
                </a:ln>
                <a:solidFill>
                  <a:srgbClr val="0C04AA">
                    <a:lumMod val="50000"/>
                  </a:srgbClr>
                </a:solidFill>
                <a:effectLst/>
                <a:uLnTx/>
                <a:uFillTx/>
                <a:latin typeface="Arial" charset="0"/>
                <a:ea typeface="ＭＳ Ｐゴシック" charset="0"/>
              </a:rPr>
              <a:t>N</a:t>
            </a:r>
            <a:r>
              <a:rPr kumimoji="0" lang="en-US" sz="1800" b="0" i="0" u="none" strike="noStrike" kern="1200" cap="none" spc="0" normalizeH="0" baseline="-25000" noProof="0" dirty="0" err="1">
                <a:ln>
                  <a:noFill/>
                </a:ln>
                <a:solidFill>
                  <a:srgbClr val="0C04AA">
                    <a:lumMod val="50000"/>
                  </a:srgbClr>
                </a:solidFill>
                <a:effectLst/>
                <a:uLnTx/>
                <a:uFillTx/>
                <a:latin typeface="Arial" charset="0"/>
                <a:ea typeface="ＭＳ Ｐゴシック" charset="0"/>
              </a:rPr>
              <a:t>total</a:t>
            </a:r>
            <a:r>
              <a:rPr kumimoji="0" lang="en-US" sz="18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 – total number of samples (has to be large)</a:t>
            </a:r>
          </a:p>
        </p:txBody>
      </p:sp>
      <p:sp>
        <p:nvSpPr>
          <p:cNvPr id="2" name="TextBox 1">
            <a:extLst>
              <a:ext uri="{FF2B5EF4-FFF2-40B4-BE49-F238E27FC236}">
                <a16:creationId xmlns:a16="http://schemas.microsoft.com/office/drawing/2014/main" id="{0E2DEE78-7301-D3C9-39EB-0B125D6B2A1D}"/>
              </a:ext>
            </a:extLst>
          </p:cNvPr>
          <p:cNvSpPr txBox="1"/>
          <p:nvPr/>
        </p:nvSpPr>
        <p:spPr>
          <a:xfrm>
            <a:off x="269112" y="5252820"/>
            <a:ext cx="1630837" cy="923330"/>
          </a:xfrm>
          <a:prstGeom prst="rect">
            <a:avLst/>
          </a:prstGeom>
          <a:noFill/>
        </p:spPr>
        <p:txBody>
          <a:bodyPr wrap="square" rtlCol="0">
            <a:spAutoFit/>
          </a:bodyPr>
          <a:lstStyle/>
          <a:p>
            <a:r>
              <a:rPr lang="en-US" sz="1800" dirty="0"/>
              <a:t>According to </a:t>
            </a:r>
            <a:r>
              <a:rPr lang="en-US" sz="1800" dirty="0">
                <a:solidFill>
                  <a:srgbClr val="0C04AA">
                    <a:lumMod val="50000"/>
                  </a:srgbClr>
                </a:solidFill>
              </a:rPr>
              <a:t>M</a:t>
            </a:r>
            <a:r>
              <a:rPr kumimoji="0" lang="en-US" sz="1800" b="0" i="0" u="none" strike="noStrike" kern="1200" cap="none" spc="0" normalizeH="0" baseline="0" noProof="0" dirty="0" err="1">
                <a:ln>
                  <a:noFill/>
                </a:ln>
                <a:solidFill>
                  <a:srgbClr val="0C04AA">
                    <a:lumMod val="50000"/>
                  </a:srgbClr>
                </a:solidFill>
                <a:effectLst/>
                <a:uLnTx/>
                <a:uFillTx/>
                <a:latin typeface="Arial" charset="0"/>
                <a:ea typeface="ＭＳ Ｐゴシック" charset="0"/>
              </a:rPr>
              <a:t>etropolis</a:t>
            </a:r>
            <a:r>
              <a:rPr kumimoji="0" lang="en-US" sz="1800" b="0" i="0" u="none" strike="noStrike" kern="1200" cap="none" spc="0" normalizeH="0" baseline="0" noProof="0" dirty="0">
                <a:ln>
                  <a:noFill/>
                </a:ln>
                <a:solidFill>
                  <a:srgbClr val="0C04AA">
                    <a:lumMod val="50000"/>
                  </a:srgbClr>
                </a:solidFill>
                <a:effectLst/>
                <a:uLnTx/>
                <a:uFillTx/>
                <a:latin typeface="Arial" charset="0"/>
                <a:ea typeface="ＭＳ Ｐゴシック" charset="0"/>
              </a:rPr>
              <a:t> Hastings: </a:t>
            </a:r>
            <a:endParaRPr lang="en-US" sz="1800" dirty="0"/>
          </a:p>
        </p:txBody>
      </p:sp>
      <p:sp>
        <p:nvSpPr>
          <p:cNvPr id="3" name="TextBox 2">
            <a:extLst>
              <a:ext uri="{FF2B5EF4-FFF2-40B4-BE49-F238E27FC236}">
                <a16:creationId xmlns:a16="http://schemas.microsoft.com/office/drawing/2014/main" id="{9719EC44-2E49-B43F-A750-BE638CFA2CBA}"/>
              </a:ext>
            </a:extLst>
          </p:cNvPr>
          <p:cNvSpPr txBox="1"/>
          <p:nvPr/>
        </p:nvSpPr>
        <p:spPr>
          <a:xfrm>
            <a:off x="223996" y="6194188"/>
            <a:ext cx="1486304" cy="369332"/>
          </a:xfrm>
          <a:prstGeom prst="rect">
            <a:avLst/>
          </a:prstGeom>
          <a:noFill/>
        </p:spPr>
        <p:txBody>
          <a:bodyPr wrap="none" rtlCol="0">
            <a:spAutoFit/>
          </a:bodyPr>
          <a:lstStyle/>
          <a:p>
            <a:r>
              <a:rPr lang="en-US" sz="1800" dirty="0"/>
              <a:t>if I -&gt; infinity </a:t>
            </a:r>
          </a:p>
        </p:txBody>
      </p:sp>
    </p:spTree>
    <p:extLst>
      <p:ext uri="{BB962C8B-B14F-4D97-AF65-F5344CB8AC3E}">
        <p14:creationId xmlns:p14="http://schemas.microsoft.com/office/powerpoint/2010/main" val="155712469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D6E2-C141-104C-A37A-EB34A605558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7D65B25-463B-CC4B-9DA4-354B8BB6B7FA}"/>
              </a:ext>
            </a:extLst>
          </p:cNvPr>
          <p:cNvPicPr>
            <a:picLocks noChangeAspect="1"/>
          </p:cNvPicPr>
          <p:nvPr/>
        </p:nvPicPr>
        <p:blipFill>
          <a:blip r:embed="rId3"/>
          <a:stretch>
            <a:fillRect/>
          </a:stretch>
        </p:blipFill>
        <p:spPr>
          <a:xfrm>
            <a:off x="914401" y="22857"/>
            <a:ext cx="9309096" cy="6835143"/>
          </a:xfrm>
          <a:prstGeom prst="rect">
            <a:avLst/>
          </a:prstGeom>
        </p:spPr>
      </p:pic>
      <p:sp>
        <p:nvSpPr>
          <p:cNvPr id="4" name="TextBox 3">
            <a:extLst>
              <a:ext uri="{FF2B5EF4-FFF2-40B4-BE49-F238E27FC236}">
                <a16:creationId xmlns:a16="http://schemas.microsoft.com/office/drawing/2014/main" id="{9FCE509B-90F3-1A48-AD28-49D53D9D3A56}"/>
              </a:ext>
            </a:extLst>
          </p:cNvPr>
          <p:cNvSpPr txBox="1"/>
          <p:nvPr/>
        </p:nvSpPr>
        <p:spPr>
          <a:xfrm rot="16200000">
            <a:off x="7541774" y="2967334"/>
            <a:ext cx="6679095"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See: </a:t>
            </a:r>
            <a:r>
              <a:rPr kumimoji="0" lang="en-US" sz="2400" b="0" i="0" u="none" strike="noStrike" kern="1200" cap="none" spc="0" normalizeH="0" baseline="0" noProof="0">
                <a:ln>
                  <a:noFill/>
                </a:ln>
                <a:solidFill>
                  <a:srgbClr val="000000"/>
                </a:solidFill>
                <a:effectLst/>
                <a:uLnTx/>
                <a:uFillTx/>
                <a:latin typeface="Arial" charset="0"/>
                <a:ea typeface="ＭＳ Ｐゴシック" charset="0"/>
                <a:hlinkClick r:id="rId4"/>
              </a:rPr>
              <a:t>http://hydrodictyon.eeb.uconn.edu/people/plewis/downloads/wh2019/lewis-bayesian-part1.pdf</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a:t>
            </a:r>
          </a:p>
        </p:txBody>
      </p:sp>
    </p:spTree>
    <p:extLst>
      <p:ext uri="{BB962C8B-B14F-4D97-AF65-F5344CB8AC3E}">
        <p14:creationId xmlns:p14="http://schemas.microsoft.com/office/powerpoint/2010/main" val="2359517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1557338" y="1398589"/>
            <a:ext cx="88056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Arial" charset="0"/>
                <a:ea typeface="ＭＳ Ｐゴシック" charset="-128"/>
                <a:cs typeface=""/>
              </a:rPr>
              <a:t>Bayesian Posterior Probability Mapping with MrBayes</a:t>
            </a:r>
            <a:r>
              <a:rPr kumimoji="0" lang="en-US" altLang="en-US" sz="2400" b="0" i="0" u="none" strike="noStrike" kern="1200" cap="none" spc="0" normalizeH="0" baseline="0" noProof="0">
                <a:ln>
                  <a:noFill/>
                </a:ln>
                <a:solidFill>
                  <a:srgbClr val="FFFFFF"/>
                </a:solidFill>
                <a:effectLst/>
                <a:uLnTx/>
                <a:uFillTx/>
                <a:latin typeface="Arial" charset="0"/>
                <a:ea typeface="ＭＳ Ｐゴシック" charset="-128"/>
                <a:cs typeface=""/>
              </a:rPr>
              <a:t> </a:t>
            </a:r>
            <a:br>
              <a:rPr kumimoji="0" lang="en-US" altLang="en-US" sz="2400" b="0" i="0" u="none" strike="noStrike" kern="1200" cap="none" spc="0" normalizeH="0" baseline="0" noProof="0">
                <a:ln>
                  <a:noFill/>
                </a:ln>
                <a:solidFill>
                  <a:srgbClr val="FFFFFF"/>
                </a:solidFill>
                <a:effectLst/>
                <a:uLnTx/>
                <a:uFillTx/>
                <a:latin typeface="Arial" charset="0"/>
                <a:ea typeface="ＭＳ Ｐゴシック" charset="-128"/>
                <a:cs typeface=""/>
              </a:rPr>
            </a:br>
            <a:r>
              <a:rPr kumimoji="0" lang="en-US" altLang="en-US" sz="2000" b="0" i="0" u="none" strike="noStrike" kern="1200" cap="none" spc="0" normalizeH="0" baseline="0" noProof="0">
                <a:ln>
                  <a:noFill/>
                </a:ln>
                <a:solidFill>
                  <a:srgbClr val="FFFF00"/>
                </a:solidFill>
                <a:effectLst/>
                <a:uLnTx/>
                <a:uFillTx/>
                <a:latin typeface="Arial" charset="0"/>
                <a:ea typeface="ＭＳ Ｐゴシック" charset="-128"/>
                <a:cs typeface=""/>
              </a:rPr>
              <a:t>(Huelsenbeck and Ronquist, 2001)</a:t>
            </a:r>
          </a:p>
        </p:txBody>
      </p:sp>
      <p:sp>
        <p:nvSpPr>
          <p:cNvPr id="87042" name="Text Box 3"/>
          <p:cNvSpPr txBox="1">
            <a:spLocks noChangeArrowheads="1"/>
          </p:cNvSpPr>
          <p:nvPr/>
        </p:nvSpPr>
        <p:spPr bwMode="auto">
          <a:xfrm>
            <a:off x="1833563" y="201613"/>
            <a:ext cx="8602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Arial" charset="0"/>
                <a:ea typeface="ＭＳ Ｐゴシック" charset="-128"/>
                <a:cs typeface=""/>
              </a:rPr>
              <a:t>Alternative  Approaches to Estimate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Arial" charset="0"/>
                <a:ea typeface="ＭＳ Ｐゴシック" charset="-128"/>
                <a:cs typeface=""/>
              </a:rPr>
              <a:t>Posterior Probabilities</a:t>
            </a:r>
          </a:p>
        </p:txBody>
      </p:sp>
      <p:sp>
        <p:nvSpPr>
          <p:cNvPr id="87043" name="Text Box 4"/>
          <p:cNvSpPr txBox="1">
            <a:spLocks noChangeArrowheads="1"/>
          </p:cNvSpPr>
          <p:nvPr/>
        </p:nvSpPr>
        <p:spPr bwMode="auto">
          <a:xfrm>
            <a:off x="1778000" y="2311401"/>
            <a:ext cx="24215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3300"/>
                </a:solidFill>
                <a:effectLst/>
                <a:uLnTx/>
                <a:uFillTx/>
                <a:latin typeface="Arial" charset="0"/>
                <a:ea typeface="ＭＳ Ｐゴシック" charset="-128"/>
                <a:cs typeface=""/>
              </a:rPr>
              <a:t>Problem: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      </a:t>
            </a: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Strimmer’s formula</a:t>
            </a:r>
          </a:p>
        </p:txBody>
      </p:sp>
      <p:sp>
        <p:nvSpPr>
          <p:cNvPr id="87044" name="Text Box 5"/>
          <p:cNvSpPr txBox="1">
            <a:spLocks noChangeArrowheads="1"/>
          </p:cNvSpPr>
          <p:nvPr/>
        </p:nvSpPr>
        <p:spPr bwMode="auto">
          <a:xfrm>
            <a:off x="1760538" y="3683001"/>
            <a:ext cx="86090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3300"/>
                </a:solidFill>
                <a:effectLst/>
                <a:uLnTx/>
                <a:uFillTx/>
                <a:latin typeface="Arial" charset="0"/>
                <a:ea typeface="ＭＳ Ｐゴシック" charset="-128"/>
                <a:cs typeface=""/>
              </a:rPr>
              <a:t>Solution:</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       </a:t>
            </a: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Exploration of the tree space by sampling trees using a biased random walk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	(Implemented in MrBayes program)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          Trees with higher likelihoods will be sampled more often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grpSp>
        <p:nvGrpSpPr>
          <p:cNvPr id="87045" name="Group 6"/>
          <p:cNvGrpSpPr>
            <a:grpSpLocks/>
          </p:cNvGrpSpPr>
          <p:nvPr/>
        </p:nvGrpSpPr>
        <p:grpSpPr bwMode="auto">
          <a:xfrm>
            <a:off x="2592389" y="5337175"/>
            <a:ext cx="1538287" cy="985838"/>
            <a:chOff x="1069" y="2677"/>
            <a:chExt cx="969" cy="621"/>
          </a:xfrm>
        </p:grpSpPr>
        <p:sp>
          <p:nvSpPr>
            <p:cNvPr id="87053" name="Text Box 7"/>
            <p:cNvSpPr txBox="1">
              <a:spLocks noChangeArrowheads="1"/>
            </p:cNvSpPr>
            <p:nvPr/>
          </p:nvSpPr>
          <p:spPr bwMode="auto">
            <a:xfrm>
              <a:off x="1069" y="2840"/>
              <a:ext cx="3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p</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i</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sym typeface="Symbol" charset="2"/>
                </a:rPr>
                <a:t></a:t>
              </a:r>
              <a:endPar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grpSp>
          <p:nvGrpSpPr>
            <p:cNvPr id="87054" name="Group 8"/>
            <p:cNvGrpSpPr>
              <a:grpSpLocks/>
            </p:cNvGrpSpPr>
            <p:nvPr/>
          </p:nvGrpSpPr>
          <p:grpSpPr bwMode="auto">
            <a:xfrm>
              <a:off x="1482" y="2677"/>
              <a:ext cx="556" cy="621"/>
              <a:chOff x="1482" y="2677"/>
              <a:chExt cx="556" cy="621"/>
            </a:xfrm>
          </p:grpSpPr>
          <p:sp>
            <p:nvSpPr>
              <p:cNvPr id="87055" name="Text Box 9"/>
              <p:cNvSpPr txBox="1">
                <a:spLocks noChangeArrowheads="1"/>
              </p:cNvSpPr>
              <p:nvPr/>
            </p:nvSpPr>
            <p:spPr bwMode="auto">
              <a:xfrm>
                <a:off x="1582" y="2677"/>
                <a:ext cx="2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N</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i</a:t>
                </a:r>
                <a:endPar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sp>
            <p:nvSpPr>
              <p:cNvPr id="87056" name="Text Box 10"/>
              <p:cNvSpPr txBox="1">
                <a:spLocks noChangeArrowheads="1"/>
              </p:cNvSpPr>
              <p:nvPr/>
            </p:nvSpPr>
            <p:spPr bwMode="auto">
              <a:xfrm>
                <a:off x="1541" y="3010"/>
                <a:ext cx="4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N</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total</a:t>
                </a:r>
                <a:endPar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sp>
            <p:nvSpPr>
              <p:cNvPr id="87057" name="Line 11"/>
              <p:cNvSpPr>
                <a:spLocks noChangeShapeType="1"/>
              </p:cNvSpPr>
              <p:nvPr/>
            </p:nvSpPr>
            <p:spPr bwMode="auto">
              <a:xfrm>
                <a:off x="1482" y="2965"/>
                <a:ext cx="48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grpSp>
      </p:grpSp>
      <p:sp>
        <p:nvSpPr>
          <p:cNvPr id="87046" name="Text Box 12"/>
          <p:cNvSpPr txBox="1">
            <a:spLocks noChangeArrowheads="1"/>
          </p:cNvSpPr>
          <p:nvPr/>
        </p:nvSpPr>
        <p:spPr bwMode="auto">
          <a:xfrm>
            <a:off x="4527551" y="5972176"/>
            <a:ext cx="59166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,where N</a:t>
            </a:r>
            <a:r>
              <a:rPr kumimoji="0" lang="en-US" altLang="en-US" sz="1600" b="0" i="0" u="none" strike="noStrike" kern="1200" cap="none" spc="0" normalizeH="0" baseline="-25000" noProof="0">
                <a:ln>
                  <a:noFill/>
                </a:ln>
                <a:solidFill>
                  <a:srgbClr val="FFFF00"/>
                </a:solidFill>
                <a:effectLst/>
                <a:uLnTx/>
                <a:uFillTx/>
                <a:latin typeface="Arial" charset="0"/>
                <a:ea typeface="ＭＳ Ｐゴシック" charset="-128"/>
                <a:cs typeface=""/>
              </a:rPr>
              <a:t>i</a:t>
            </a: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 - number of sampled trees of topology </a:t>
            </a:r>
            <a:r>
              <a:rPr kumimoji="0" lang="en-US" altLang="en-US" sz="1600" b="0" i="1" u="none" strike="noStrike" kern="1200" cap="none" spc="0" normalizeH="0" baseline="0" noProof="0">
                <a:ln>
                  <a:noFill/>
                </a:ln>
                <a:solidFill>
                  <a:srgbClr val="FFFF00"/>
                </a:solidFill>
                <a:effectLst/>
                <a:uLnTx/>
                <a:uFillTx/>
                <a:latin typeface="Arial" charset="0"/>
                <a:ea typeface="ＭＳ Ｐゴシック" charset="-128"/>
                <a:cs typeface=""/>
              </a:rPr>
              <a:t>i, i</a:t>
            </a: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=1,2,3</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N</a:t>
            </a:r>
            <a:r>
              <a:rPr kumimoji="0" lang="en-US" altLang="en-US" sz="1600" b="0" i="0" u="none" strike="noStrike" kern="1200" cap="none" spc="0" normalizeH="0" baseline="-25000" noProof="0">
                <a:ln>
                  <a:noFill/>
                </a:ln>
                <a:solidFill>
                  <a:srgbClr val="FFFF00"/>
                </a:solidFill>
                <a:effectLst/>
                <a:uLnTx/>
                <a:uFillTx/>
                <a:latin typeface="Arial" charset="0"/>
                <a:ea typeface="ＭＳ Ｐゴシック" charset="-128"/>
                <a:cs typeface=""/>
              </a:rPr>
              <a:t>total</a:t>
            </a: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 – total number of sampled trees (has to be large)</a:t>
            </a:r>
          </a:p>
        </p:txBody>
      </p:sp>
      <p:grpSp>
        <p:nvGrpSpPr>
          <p:cNvPr id="87047" name="Group 13"/>
          <p:cNvGrpSpPr>
            <a:grpSpLocks/>
          </p:cNvGrpSpPr>
          <p:nvPr/>
        </p:nvGrpSpPr>
        <p:grpSpPr bwMode="auto">
          <a:xfrm>
            <a:off x="4241800" y="2466975"/>
            <a:ext cx="2008188" cy="973138"/>
            <a:chOff x="1935" y="833"/>
            <a:chExt cx="1265" cy="613"/>
          </a:xfrm>
        </p:grpSpPr>
        <p:sp>
          <p:nvSpPr>
            <p:cNvPr id="87049" name="Text Box 14"/>
            <p:cNvSpPr txBox="1">
              <a:spLocks noChangeArrowheads="1"/>
            </p:cNvSpPr>
            <p:nvPr/>
          </p:nvSpPr>
          <p:spPr bwMode="auto">
            <a:xfrm>
              <a:off x="1935" y="991"/>
              <a:ext cx="3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p</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i</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sym typeface="Symbol" charset="2"/>
                </a:rPr>
                <a:t>=</a:t>
              </a:r>
              <a:endPar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sp>
          <p:nvSpPr>
            <p:cNvPr id="87050" name="Text Box 15"/>
            <p:cNvSpPr txBox="1">
              <a:spLocks noChangeArrowheads="1"/>
            </p:cNvSpPr>
            <p:nvPr/>
          </p:nvSpPr>
          <p:spPr bwMode="auto">
            <a:xfrm>
              <a:off x="2574" y="833"/>
              <a:ext cx="2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L</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i</a:t>
              </a:r>
              <a:endPar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sp>
          <p:nvSpPr>
            <p:cNvPr id="87051" name="Text Box 16"/>
            <p:cNvSpPr txBox="1">
              <a:spLocks noChangeArrowheads="1"/>
            </p:cNvSpPr>
            <p:nvPr/>
          </p:nvSpPr>
          <p:spPr bwMode="auto">
            <a:xfrm>
              <a:off x="2314" y="1158"/>
              <a:ext cx="8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L</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1</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+L</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2</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rPr>
                <a:t>+L</a:t>
              </a:r>
              <a:r>
                <a:rPr kumimoji="0" lang="en-US" altLang="en-US" sz="2400" b="0" i="0" u="none" strike="noStrike" kern="1200" cap="none" spc="0" normalizeH="0" baseline="-25000" noProof="0">
                  <a:ln>
                    <a:noFill/>
                  </a:ln>
                  <a:solidFill>
                    <a:srgbClr val="FFFF00"/>
                  </a:solidFill>
                  <a:effectLst/>
                  <a:uLnTx/>
                  <a:uFillTx/>
                  <a:latin typeface="Arial" charset="0"/>
                  <a:ea typeface="ＭＳ Ｐゴシック" charset="-128"/>
                  <a:cs typeface=""/>
                </a:rPr>
                <a:t>3</a:t>
              </a:r>
            </a:p>
          </p:txBody>
        </p:sp>
        <p:sp>
          <p:nvSpPr>
            <p:cNvPr id="87052" name="Line 17"/>
            <p:cNvSpPr>
              <a:spLocks noChangeShapeType="1"/>
            </p:cNvSpPr>
            <p:nvPr/>
          </p:nvSpPr>
          <p:spPr bwMode="auto">
            <a:xfrm>
              <a:off x="2314" y="1130"/>
              <a:ext cx="82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grpSp>
      <p:sp>
        <p:nvSpPr>
          <p:cNvPr id="87048" name="Text Box 18"/>
          <p:cNvSpPr txBox="1">
            <a:spLocks noChangeArrowheads="1"/>
          </p:cNvSpPr>
          <p:nvPr/>
        </p:nvSpPr>
        <p:spPr bwMode="auto">
          <a:xfrm>
            <a:off x="6445251" y="2671763"/>
            <a:ext cx="39147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only considers 3 trees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(those that maximize the likelihood for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the three topologies)</a:t>
            </a:r>
            <a:endPar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spTree>
    <p:extLst>
      <p:ext uri="{BB962C8B-B14F-4D97-AF65-F5344CB8AC3E}">
        <p14:creationId xmlns:p14="http://schemas.microsoft.com/office/powerpoint/2010/main" val="1259825077"/>
      </p:ext>
    </p:extLst>
  </p:cSld>
  <p:clrMapOvr>
    <a:overrideClrMapping bg1="dk2" tx1="lt1" bg2="dk1" tx2="lt2" accent1="accent1" accent2="accent2" accent3="accent3" accent4="accent4" accent5="accent5" accent6="accent6" hlink="hlink" folHlink="folHlink"/>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p:cNvSpPr txBox="1">
            <a:spLocks noChangeArrowheads="1"/>
          </p:cNvSpPr>
          <p:nvPr/>
        </p:nvSpPr>
        <p:spPr bwMode="auto">
          <a:xfrm>
            <a:off x="4780617" y="6242073"/>
            <a:ext cx="6451055" cy="34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Figures generated using </a:t>
            </a:r>
            <a:r>
              <a:rPr kumimoji="0" lang="en-US" altLang="en-US" sz="1600" b="0" i="0" u="none" strike="noStrike" kern="1200" cap="none" spc="0" normalizeH="0" baseline="0" noProof="0" err="1">
                <a:ln>
                  <a:noFill/>
                </a:ln>
                <a:solidFill>
                  <a:srgbClr val="FFFF00"/>
                </a:solidFill>
                <a:effectLst/>
                <a:uLnTx/>
                <a:uFillTx/>
                <a:latin typeface="Arial" charset="0"/>
                <a:ea typeface="ＭＳ Ｐゴシック" charset="-128"/>
                <a:cs typeface=""/>
              </a:rPr>
              <a:t>MCRobot</a:t>
            </a: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 program (Paul Lewis, 2001)</a:t>
            </a:r>
          </a:p>
        </p:txBody>
      </p:sp>
      <p:pic>
        <p:nvPicPr>
          <p:cNvPr id="89090" name="Picture 3" descr="random_w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14400"/>
            <a:ext cx="896620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4"/>
          <p:cNvSpPr txBox="1">
            <a:spLocks noChangeArrowheads="1"/>
          </p:cNvSpPr>
          <p:nvPr/>
        </p:nvSpPr>
        <p:spPr bwMode="auto">
          <a:xfrm>
            <a:off x="2593975" y="171451"/>
            <a:ext cx="664368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Arial" charset="0"/>
                <a:ea typeface="ＭＳ Ｐゴシック" charset="-128"/>
                <a:cs typeface=""/>
              </a:rPr>
              <a:t>Illustration of a biased random walk</a:t>
            </a:r>
          </a:p>
        </p:txBody>
      </p:sp>
    </p:spTree>
    <p:extLst>
      <p:ext uri="{BB962C8B-B14F-4D97-AF65-F5344CB8AC3E}">
        <p14:creationId xmlns:p14="http://schemas.microsoft.com/office/powerpoint/2010/main" val="3200499582"/>
      </p:ext>
    </p:extLst>
  </p:cSld>
  <p:clrMapOvr>
    <a:overrideClrMapping bg1="dk2" tx1="lt1" bg2="dk1"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3C47ECB-7F6D-464D-9C1E-63812955F5B1}"/>
              </a:ext>
            </a:extLst>
          </p:cNvPr>
          <p:cNvSpPr>
            <a:spLocks noChangeArrowheads="1"/>
          </p:cNvSpPr>
          <p:nvPr/>
        </p:nvSpPr>
        <p:spPr bwMode="auto">
          <a:xfrm>
            <a:off x="609601" y="1997589"/>
            <a:ext cx="3237186" cy="370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rPr>
              <a:t>  </a:t>
            </a:r>
            <a:endParaRPr lang="en-US" altLang="en-US" sz="15800">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800" b="0" i="0" u="none" strike="noStrike" cap="none" normalizeH="0" baseline="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rPr>
              <a:t>From </a:t>
            </a:r>
            <a:r>
              <a:rPr kumimoji="0" lang="en-US" altLang="en-US" sz="1100" b="0" i="0" u="none" strike="noStrike" cap="none" normalizeH="0" baseline="0">
                <a:ln>
                  <a:noFill/>
                </a:ln>
                <a:solidFill>
                  <a:schemeClr val="tx1"/>
                </a:solidFill>
                <a:effectLst/>
                <a:latin typeface="Calibri" panose="020F0502020204030204" pitchFamily="34" charset="0"/>
                <a:hlinkClick r:id="rId2"/>
              </a:rPr>
              <a:t>https://evolution.berkeley.edu/evolibrary/teach/index.php</a:t>
            </a:r>
            <a:endParaRPr kumimoji="0" lang="en-US" altLang="en-US" sz="1100" b="0" i="0" u="none" strike="noStrike" cap="none" normalizeH="0" baseline="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rPr>
              <a:t> </a:t>
            </a:r>
          </a:p>
        </p:txBody>
      </p:sp>
      <p:pic>
        <p:nvPicPr>
          <p:cNvPr id="4098" name="Picture 2">
            <a:extLst>
              <a:ext uri="{FF2B5EF4-FFF2-40B4-BE49-F238E27FC236}">
                <a16:creationId xmlns:a16="http://schemas.microsoft.com/office/drawing/2014/main" id="{4ABDF5E3-FF4B-CD48-8A58-052B3BDC3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457" y="1661539"/>
            <a:ext cx="4129855" cy="288943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2E4EC421-3E77-D24D-A459-27C76AAEF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8164" y="1609451"/>
            <a:ext cx="4351063" cy="30442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92B7954-931C-D541-A9F8-C3F9D4D695FA}"/>
              </a:ext>
            </a:extLst>
          </p:cNvPr>
          <p:cNvSpPr/>
          <p:nvPr/>
        </p:nvSpPr>
        <p:spPr>
          <a:xfrm>
            <a:off x="409903" y="519491"/>
            <a:ext cx="11077904" cy="1200329"/>
          </a:xfrm>
          <a:prstGeom prst="rect">
            <a:avLst/>
          </a:prstGeom>
        </p:spPr>
        <p:txBody>
          <a:bodyPr wrap="square">
            <a:spAutoFit/>
          </a:bodyPr>
          <a:lstStyle/>
          <a:p>
            <a:pPr lvl="0" eaLnBrk="0" hangingPunct="0"/>
            <a:r>
              <a:rPr lang="en-US" altLang="en-US">
                <a:latin typeface="Calibri" panose="020F0502020204030204" pitchFamily="34" charset="0"/>
              </a:rPr>
              <a:t>The parsimony approach also works for other characters.  See below for the relation between  sharks and bony fish:  </a:t>
            </a:r>
          </a:p>
          <a:p>
            <a:pPr lvl="0" eaLnBrk="0" hangingPunct="0"/>
            <a:r>
              <a:rPr lang="en-US" altLang="en-US">
                <a:latin typeface="Calibri" panose="020F0502020204030204" pitchFamily="34" charset="0"/>
              </a:rPr>
              <a:t> </a:t>
            </a:r>
            <a:endParaRPr lang="en-US" altLang="en-US" sz="4000">
              <a:latin typeface="Arial" panose="020B0604020202020204" pitchFamily="34" charset="0"/>
            </a:endParaRPr>
          </a:p>
        </p:txBody>
      </p:sp>
      <p:sp>
        <p:nvSpPr>
          <p:cNvPr id="7" name="TextBox 6">
            <a:extLst>
              <a:ext uri="{FF2B5EF4-FFF2-40B4-BE49-F238E27FC236}">
                <a16:creationId xmlns:a16="http://schemas.microsoft.com/office/drawing/2014/main" id="{99371979-4913-594B-8143-214F599DE352}"/>
              </a:ext>
            </a:extLst>
          </p:cNvPr>
          <p:cNvSpPr txBox="1"/>
          <p:nvPr/>
        </p:nvSpPr>
        <p:spPr>
          <a:xfrm>
            <a:off x="609601" y="5630623"/>
            <a:ext cx="11340662" cy="1015663"/>
          </a:xfrm>
          <a:prstGeom prst="rect">
            <a:avLst/>
          </a:prstGeom>
          <a:noFill/>
        </p:spPr>
        <p:txBody>
          <a:bodyPr wrap="square" rtlCol="0">
            <a:spAutoFit/>
          </a:bodyPr>
          <a:lstStyle/>
          <a:p>
            <a:r>
              <a:rPr lang="en-US" sz="2000"/>
              <a:t>This is pretty much equal to Willi Hennig’s cladistics.  (The only difference is that parsimony  does not insist on distinguishing between primitive and derived characters.)</a:t>
            </a:r>
          </a:p>
          <a:p>
            <a:r>
              <a:rPr lang="en-US" sz="2000"/>
              <a:t>Note, one can use ML for morphological characters!</a:t>
            </a:r>
          </a:p>
        </p:txBody>
      </p:sp>
    </p:spTree>
    <p:extLst>
      <p:ext uri="{BB962C8B-B14F-4D97-AF65-F5344CB8AC3E}">
        <p14:creationId xmlns:p14="http://schemas.microsoft.com/office/powerpoint/2010/main" val="369402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5607700"/>
            <a:ext cx="8757119"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One needs to remove the </a:t>
            </a: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burnin</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that is created, when the robot initially runs around in parameter space without seeing the probability landscape. </a:t>
            </a:r>
          </a:p>
        </p:txBody>
      </p:sp>
      <p:pic>
        <p:nvPicPr>
          <p:cNvPr id="4" name="Picture 3">
            <a:extLst>
              <a:ext uri="{FF2B5EF4-FFF2-40B4-BE49-F238E27FC236}">
                <a16:creationId xmlns:a16="http://schemas.microsoft.com/office/drawing/2014/main" id="{48DD7E4B-8E27-454D-BA9C-59933EC9DB4E}"/>
              </a:ext>
            </a:extLst>
          </p:cNvPr>
          <p:cNvPicPr>
            <a:picLocks noChangeAspect="1"/>
          </p:cNvPicPr>
          <p:nvPr/>
        </p:nvPicPr>
        <p:blipFill rotWithShape="1">
          <a:blip r:embed="rId2"/>
          <a:srcRect l="4231" t="22461"/>
          <a:stretch/>
        </p:blipFill>
        <p:spPr>
          <a:xfrm>
            <a:off x="1630779" y="634483"/>
            <a:ext cx="8930443" cy="4326797"/>
          </a:xfrm>
          <a:prstGeom prst="rect">
            <a:avLst/>
          </a:prstGeom>
        </p:spPr>
      </p:pic>
    </p:spTree>
    <p:extLst>
      <p:ext uri="{BB962C8B-B14F-4D97-AF65-F5344CB8AC3E}">
        <p14:creationId xmlns:p14="http://schemas.microsoft.com/office/powerpoint/2010/main" val="1168355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computer&#10;&#10;Description automatically generated">
            <a:extLst>
              <a:ext uri="{FF2B5EF4-FFF2-40B4-BE49-F238E27FC236}">
                <a16:creationId xmlns:a16="http://schemas.microsoft.com/office/drawing/2014/main" id="{3D79AEED-02A1-6140-8229-802FC3876469}"/>
              </a:ext>
            </a:extLst>
          </p:cNvPr>
          <p:cNvPicPr>
            <a:picLocks noChangeAspect="1"/>
          </p:cNvPicPr>
          <p:nvPr/>
        </p:nvPicPr>
        <p:blipFill rotWithShape="1">
          <a:blip r:embed="rId2"/>
          <a:srcRect t="10216" r="2959"/>
          <a:stretch/>
        </p:blipFill>
        <p:spPr>
          <a:xfrm>
            <a:off x="1659294" y="49972"/>
            <a:ext cx="8873412" cy="5064252"/>
          </a:xfrm>
          <a:prstGeom prst="rect">
            <a:avLst/>
          </a:prstGeom>
        </p:spPr>
      </p:pic>
      <p:sp>
        <p:nvSpPr>
          <p:cNvPr id="6" name="TextBox 5">
            <a:extLst>
              <a:ext uri="{FF2B5EF4-FFF2-40B4-BE49-F238E27FC236}">
                <a16:creationId xmlns:a16="http://schemas.microsoft.com/office/drawing/2014/main" id="{1522BBB7-A4E0-0445-9F8A-E155FCF3B76C}"/>
              </a:ext>
            </a:extLst>
          </p:cNvPr>
          <p:cNvSpPr txBox="1"/>
          <p:nvPr/>
        </p:nvSpPr>
        <p:spPr>
          <a:xfrm>
            <a:off x="1640294" y="5607700"/>
            <a:ext cx="8757119"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One complication is that the robot might be stuck on a local optimum.  </a:t>
            </a:r>
          </a:p>
        </p:txBody>
      </p:sp>
    </p:spTree>
    <p:extLst>
      <p:ext uri="{BB962C8B-B14F-4D97-AF65-F5344CB8AC3E}">
        <p14:creationId xmlns:p14="http://schemas.microsoft.com/office/powerpoint/2010/main" val="2550491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5607700"/>
            <a:ext cx="8757119"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One complication is that the robot might be stuck on a local optimum.  (Same as last slide but in sideview).</a:t>
            </a:r>
          </a:p>
        </p:txBody>
      </p:sp>
      <p:pic>
        <p:nvPicPr>
          <p:cNvPr id="5" name="Picture 4" descr="A screen shot of a computer&#10;&#10;Description automatically generated">
            <a:extLst>
              <a:ext uri="{FF2B5EF4-FFF2-40B4-BE49-F238E27FC236}">
                <a16:creationId xmlns:a16="http://schemas.microsoft.com/office/drawing/2014/main" id="{3C8C8121-95DC-DB48-99CE-842031DBF366}"/>
              </a:ext>
            </a:extLst>
          </p:cNvPr>
          <p:cNvPicPr>
            <a:picLocks noChangeAspect="1"/>
          </p:cNvPicPr>
          <p:nvPr/>
        </p:nvPicPr>
        <p:blipFill rotWithShape="1">
          <a:blip r:embed="rId2"/>
          <a:srcRect l="2701" t="25961" b="19281"/>
          <a:stretch/>
        </p:blipFill>
        <p:spPr>
          <a:xfrm>
            <a:off x="1647481" y="1362206"/>
            <a:ext cx="8897038" cy="3093929"/>
          </a:xfrm>
          <a:prstGeom prst="rect">
            <a:avLst/>
          </a:prstGeom>
        </p:spPr>
      </p:pic>
    </p:spTree>
    <p:extLst>
      <p:ext uri="{BB962C8B-B14F-4D97-AF65-F5344CB8AC3E}">
        <p14:creationId xmlns:p14="http://schemas.microsoft.com/office/powerpoint/2010/main" val="18969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4856138"/>
            <a:ext cx="8757119"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One solution is to run multiple chains, some of which “heated”, so that the probability landscape is melted down, and the robots move more easily away from the optimum.  The different chains compare their sampled probability, and switch in case the heated chain is better.</a:t>
            </a:r>
          </a:p>
        </p:txBody>
      </p:sp>
      <p:pic>
        <p:nvPicPr>
          <p:cNvPr id="4" name="Picture 3" descr="A screen shot of a computer&#10;&#10;Description automatically generated">
            <a:extLst>
              <a:ext uri="{FF2B5EF4-FFF2-40B4-BE49-F238E27FC236}">
                <a16:creationId xmlns:a16="http://schemas.microsoft.com/office/drawing/2014/main" id="{6EFDDFD8-4946-2F48-ABB6-BDB9D9478568}"/>
              </a:ext>
            </a:extLst>
          </p:cNvPr>
          <p:cNvPicPr>
            <a:picLocks noChangeAspect="1"/>
          </p:cNvPicPr>
          <p:nvPr/>
        </p:nvPicPr>
        <p:blipFill rotWithShape="1">
          <a:blip r:embed="rId2"/>
          <a:srcRect l="-1271" t="28993" r="8806" b="14936"/>
          <a:stretch/>
        </p:blipFill>
        <p:spPr>
          <a:xfrm>
            <a:off x="1640293" y="1114817"/>
            <a:ext cx="8455068" cy="3331923"/>
          </a:xfrm>
          <a:prstGeom prst="rect">
            <a:avLst/>
          </a:prstGeom>
        </p:spPr>
      </p:pic>
    </p:spTree>
    <p:extLst>
      <p:ext uri="{BB962C8B-B14F-4D97-AF65-F5344CB8AC3E}">
        <p14:creationId xmlns:p14="http://schemas.microsoft.com/office/powerpoint/2010/main" val="1346100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4856139"/>
            <a:ext cx="8757119"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4 chains, same as previous, but many more generations, and the trajectory is not plotted, only the points visited by each of the four chains.  </a:t>
            </a:r>
          </a:p>
        </p:txBody>
      </p:sp>
      <p:pic>
        <p:nvPicPr>
          <p:cNvPr id="5" name="Picture 4" descr="A close up of a colorful background&#10;&#10;Description automatically generated">
            <a:extLst>
              <a:ext uri="{FF2B5EF4-FFF2-40B4-BE49-F238E27FC236}">
                <a16:creationId xmlns:a16="http://schemas.microsoft.com/office/drawing/2014/main" id="{F85ED4E2-FAFE-554E-91D5-DC567F301DCC}"/>
              </a:ext>
            </a:extLst>
          </p:cNvPr>
          <p:cNvPicPr>
            <a:picLocks noChangeAspect="1"/>
          </p:cNvPicPr>
          <p:nvPr/>
        </p:nvPicPr>
        <p:blipFill rotWithShape="1">
          <a:blip r:embed="rId2"/>
          <a:srcRect t="21684" b="24943"/>
          <a:stretch/>
        </p:blipFill>
        <p:spPr>
          <a:xfrm>
            <a:off x="1524000" y="951978"/>
            <a:ext cx="9144000" cy="3039865"/>
          </a:xfrm>
          <a:prstGeom prst="rect">
            <a:avLst/>
          </a:prstGeom>
        </p:spPr>
      </p:pic>
    </p:spTree>
    <p:extLst>
      <p:ext uri="{BB962C8B-B14F-4D97-AF65-F5344CB8AC3E}">
        <p14:creationId xmlns:p14="http://schemas.microsoft.com/office/powerpoint/2010/main" val="1222675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4856139"/>
            <a:ext cx="875711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4 chains, same as previous, but even more generations</a:t>
            </a:r>
          </a:p>
        </p:txBody>
      </p:sp>
      <p:pic>
        <p:nvPicPr>
          <p:cNvPr id="9" name="Picture 8" descr="A screen shot of a computer&#10;&#10;Description automatically generated">
            <a:extLst>
              <a:ext uri="{FF2B5EF4-FFF2-40B4-BE49-F238E27FC236}">
                <a16:creationId xmlns:a16="http://schemas.microsoft.com/office/drawing/2014/main" id="{D7342F1E-98BA-094A-AE12-3C2FF57F5890}"/>
              </a:ext>
            </a:extLst>
          </p:cNvPr>
          <p:cNvPicPr>
            <a:picLocks noChangeAspect="1"/>
          </p:cNvPicPr>
          <p:nvPr/>
        </p:nvPicPr>
        <p:blipFill rotWithShape="1">
          <a:blip r:embed="rId2"/>
          <a:srcRect l="1271" t="21136" r="2959" b="19288"/>
          <a:stretch/>
        </p:blipFill>
        <p:spPr>
          <a:xfrm>
            <a:off x="1717441" y="526093"/>
            <a:ext cx="8757119" cy="3432132"/>
          </a:xfrm>
          <a:prstGeom prst="rect">
            <a:avLst/>
          </a:prstGeom>
        </p:spPr>
      </p:pic>
    </p:spTree>
    <p:extLst>
      <p:ext uri="{BB962C8B-B14F-4D97-AF65-F5344CB8AC3E}">
        <p14:creationId xmlns:p14="http://schemas.microsoft.com/office/powerpoint/2010/main" val="2469789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0FBF69-C979-3E4E-AD57-09D83EE7EBC9}"/>
              </a:ext>
            </a:extLst>
          </p:cNvPr>
          <p:cNvPicPr>
            <a:picLocks noChangeAspect="1"/>
          </p:cNvPicPr>
          <p:nvPr/>
        </p:nvPicPr>
        <p:blipFill>
          <a:blip r:embed="rId2"/>
          <a:stretch>
            <a:fillRect/>
          </a:stretch>
        </p:blipFill>
        <p:spPr>
          <a:xfrm>
            <a:off x="0" y="651213"/>
            <a:ext cx="12192000" cy="5555574"/>
          </a:xfrm>
          <a:prstGeom prst="rect">
            <a:avLst/>
          </a:prstGeom>
        </p:spPr>
      </p:pic>
    </p:spTree>
    <p:extLst>
      <p:ext uri="{BB962C8B-B14F-4D97-AF65-F5344CB8AC3E}">
        <p14:creationId xmlns:p14="http://schemas.microsoft.com/office/powerpoint/2010/main" val="4115214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B1A27E-E7B1-3446-BB91-FE36DB6FFC10}"/>
              </a:ext>
            </a:extLst>
          </p:cNvPr>
          <p:cNvSpPr txBox="1"/>
          <p:nvPr/>
        </p:nvSpPr>
        <p:spPr>
          <a:xfrm>
            <a:off x="494271" y="481914"/>
            <a:ext cx="8640250"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MrBayes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reads Nexus files (can be generated from Seaview).  </a:t>
            </a:r>
            <a:br>
              <a:rPr kumimoji="0" lang="en-US" sz="2400" b="0"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This retains partitioning data (e.g., into sites from </a:t>
            </a: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exteins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and inteins)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Nexus files can have command blocks at the end for different programs (PAUP or </a:t>
            </a: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MrBayes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a:t>
            </a:r>
          </a:p>
        </p:txBody>
      </p:sp>
      <p:pic>
        <p:nvPicPr>
          <p:cNvPr id="3" name="Picture 2">
            <a:extLst>
              <a:ext uri="{FF2B5EF4-FFF2-40B4-BE49-F238E27FC236}">
                <a16:creationId xmlns:a16="http://schemas.microsoft.com/office/drawing/2014/main" id="{F31B8391-356D-B145-A4DD-B2F97DDCE14F}"/>
              </a:ext>
            </a:extLst>
          </p:cNvPr>
          <p:cNvPicPr>
            <a:picLocks noChangeAspect="1"/>
          </p:cNvPicPr>
          <p:nvPr/>
        </p:nvPicPr>
        <p:blipFill>
          <a:blip r:embed="rId2"/>
          <a:stretch>
            <a:fillRect/>
          </a:stretch>
        </p:blipFill>
        <p:spPr>
          <a:xfrm>
            <a:off x="304800" y="2604013"/>
            <a:ext cx="5449661" cy="3334332"/>
          </a:xfrm>
          <a:prstGeom prst="rect">
            <a:avLst/>
          </a:prstGeom>
        </p:spPr>
      </p:pic>
      <p:sp>
        <p:nvSpPr>
          <p:cNvPr id="4" name="TextBox 3">
            <a:extLst>
              <a:ext uri="{FF2B5EF4-FFF2-40B4-BE49-F238E27FC236}">
                <a16:creationId xmlns:a16="http://schemas.microsoft.com/office/drawing/2014/main" id="{7F16DAC8-1D79-8840-8EE8-68797ED890BD}"/>
              </a:ext>
            </a:extLst>
          </p:cNvPr>
          <p:cNvSpPr txBox="1"/>
          <p:nvPr/>
        </p:nvSpPr>
        <p:spPr>
          <a:xfrm>
            <a:off x="234779" y="2113006"/>
            <a:ext cx="216597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Beginning of the file:</a:t>
            </a:r>
          </a:p>
        </p:txBody>
      </p:sp>
      <p:pic>
        <p:nvPicPr>
          <p:cNvPr id="6" name="Picture 5">
            <a:extLst>
              <a:ext uri="{FF2B5EF4-FFF2-40B4-BE49-F238E27FC236}">
                <a16:creationId xmlns:a16="http://schemas.microsoft.com/office/drawing/2014/main" id="{258EF5D2-D129-7148-947B-23E8EF3734C3}"/>
              </a:ext>
            </a:extLst>
          </p:cNvPr>
          <p:cNvPicPr>
            <a:picLocks noChangeAspect="1"/>
          </p:cNvPicPr>
          <p:nvPr/>
        </p:nvPicPr>
        <p:blipFill>
          <a:blip r:embed="rId3"/>
          <a:stretch>
            <a:fillRect/>
          </a:stretch>
        </p:blipFill>
        <p:spPr>
          <a:xfrm>
            <a:off x="5855002" y="2603974"/>
            <a:ext cx="8881248" cy="3461990"/>
          </a:xfrm>
          <a:prstGeom prst="rect">
            <a:avLst/>
          </a:prstGeom>
        </p:spPr>
      </p:pic>
      <p:sp>
        <p:nvSpPr>
          <p:cNvPr id="7" name="TextBox 6">
            <a:extLst>
              <a:ext uri="{FF2B5EF4-FFF2-40B4-BE49-F238E27FC236}">
                <a16:creationId xmlns:a16="http://schemas.microsoft.com/office/drawing/2014/main" id="{F84FC19E-C314-9946-B57D-4FB8C686C667}"/>
              </a:ext>
            </a:extLst>
          </p:cNvPr>
          <p:cNvSpPr txBox="1"/>
          <p:nvPr/>
        </p:nvSpPr>
        <p:spPr>
          <a:xfrm>
            <a:off x="6271591" y="2234642"/>
            <a:ext cx="379462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End of Data matrix, beginning of notes</a:t>
            </a:r>
          </a:p>
        </p:txBody>
      </p:sp>
    </p:spTree>
    <p:extLst>
      <p:ext uri="{BB962C8B-B14F-4D97-AF65-F5344CB8AC3E}">
        <p14:creationId xmlns:p14="http://schemas.microsoft.com/office/powerpoint/2010/main" val="1360853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C8761-7681-D841-A30B-C3A42D8CFA09}"/>
              </a:ext>
            </a:extLst>
          </p:cNvPr>
          <p:cNvSpPr txBox="1"/>
          <p:nvPr/>
        </p:nvSpPr>
        <p:spPr>
          <a:xfrm>
            <a:off x="755374" y="407504"/>
            <a:ext cx="228940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MrBayes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block:</a:t>
            </a:r>
          </a:p>
        </p:txBody>
      </p:sp>
      <p:pic>
        <p:nvPicPr>
          <p:cNvPr id="3" name="Picture 2">
            <a:extLst>
              <a:ext uri="{FF2B5EF4-FFF2-40B4-BE49-F238E27FC236}">
                <a16:creationId xmlns:a16="http://schemas.microsoft.com/office/drawing/2014/main" id="{8B1F2D29-219D-4C44-A617-12F2A39D5713}"/>
              </a:ext>
            </a:extLst>
          </p:cNvPr>
          <p:cNvPicPr>
            <a:picLocks noChangeAspect="1"/>
          </p:cNvPicPr>
          <p:nvPr/>
        </p:nvPicPr>
        <p:blipFill>
          <a:blip r:embed="rId2"/>
          <a:stretch>
            <a:fillRect/>
          </a:stretch>
        </p:blipFill>
        <p:spPr>
          <a:xfrm>
            <a:off x="755373" y="1526760"/>
            <a:ext cx="10528721" cy="3850309"/>
          </a:xfrm>
          <a:prstGeom prst="rect">
            <a:avLst/>
          </a:prstGeom>
        </p:spPr>
      </p:pic>
      <p:sp>
        <p:nvSpPr>
          <p:cNvPr id="4" name="TextBox 3">
            <a:extLst>
              <a:ext uri="{FF2B5EF4-FFF2-40B4-BE49-F238E27FC236}">
                <a16:creationId xmlns:a16="http://schemas.microsoft.com/office/drawing/2014/main" id="{E1111B88-FBD5-BD48-A330-87F523BADFE5}"/>
              </a:ext>
            </a:extLst>
          </p:cNvPr>
          <p:cNvSpPr txBox="1"/>
          <p:nvPr/>
        </p:nvSpPr>
        <p:spPr>
          <a:xfrm>
            <a:off x="315534" y="5440569"/>
            <a:ext cx="12018611"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You need to consult the </a:t>
            </a: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MrBayes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manual at </a:t>
            </a:r>
            <a:r>
              <a:rPr kumimoji="0" lang="en-US" sz="2000" b="0" i="0" u="none" strike="noStrike" kern="1200" cap="none" spc="0" normalizeH="0" baseline="0" noProof="0">
                <a:ln>
                  <a:noFill/>
                </a:ln>
                <a:solidFill>
                  <a:srgbClr val="000000"/>
                </a:solidFill>
                <a:effectLst/>
                <a:uLnTx/>
                <a:uFillTx/>
                <a:latin typeface="Arial" charset="0"/>
                <a:ea typeface="ＭＳ Ｐゴシック" charset="0"/>
                <a:hlinkClick r:id="rId3"/>
              </a:rPr>
              <a:t>http://mrbayes.sourceforge.net/mb3.2_manual.pdf</a:t>
            </a:r>
            <a:r>
              <a:rPr kumimoji="0" lang="en-US" sz="2000" b="0" i="0" u="none" strike="noStrike" kern="1200" cap="none" spc="0" normalizeH="0" baseline="0" noProof="0">
                <a:ln>
                  <a:noFill/>
                </a:ln>
                <a:solidFill>
                  <a:srgbClr val="000000"/>
                </a:solidFill>
                <a:effectLst/>
                <a:uLnTx/>
                <a:uFillTx/>
                <a:latin typeface="Arial" charset="0"/>
                <a:ea typeface="ＭＳ Ｐゴシック" charset="0"/>
              </a:rPr>
              <a:t>  </a:t>
            </a:r>
            <a:br>
              <a:rPr kumimoji="0" lang="en-US" sz="2400" b="0"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to figure out the commands</a:t>
            </a:r>
          </a:p>
        </p:txBody>
      </p:sp>
      <p:sp>
        <p:nvSpPr>
          <p:cNvPr id="5" name="TextBox 4">
            <a:extLst>
              <a:ext uri="{FF2B5EF4-FFF2-40B4-BE49-F238E27FC236}">
                <a16:creationId xmlns:a16="http://schemas.microsoft.com/office/drawing/2014/main" id="{4A4D3F14-7813-C34B-AA5A-8C9AE7D80BF4}"/>
              </a:ext>
            </a:extLst>
          </p:cNvPr>
          <p:cNvSpPr txBox="1"/>
          <p:nvPr/>
        </p:nvSpPr>
        <p:spPr>
          <a:xfrm>
            <a:off x="387386" y="6265830"/>
            <a:ext cx="570861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Start mb -&gt; execute Filename -&gt; </a:t>
            </a: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rPr>
              <a:t>mcmc</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(starts the ”robot”)  </a:t>
            </a:r>
          </a:p>
        </p:txBody>
      </p:sp>
      <p:sp>
        <p:nvSpPr>
          <p:cNvPr id="6" name="Donut 5">
            <a:extLst>
              <a:ext uri="{FF2B5EF4-FFF2-40B4-BE49-F238E27FC236}">
                <a16:creationId xmlns:a16="http://schemas.microsoft.com/office/drawing/2014/main" id="{F9AF146D-9104-6343-A92F-EE6515446D2B}"/>
              </a:ext>
            </a:extLst>
          </p:cNvPr>
          <p:cNvSpPr/>
          <p:nvPr/>
        </p:nvSpPr>
        <p:spPr bwMode="auto">
          <a:xfrm>
            <a:off x="755373" y="2027583"/>
            <a:ext cx="1997765" cy="347869"/>
          </a:xfrm>
          <a:prstGeom prst="donut">
            <a:avLst>
              <a:gd name="adj" fmla="val 779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 name="Donut 8">
            <a:extLst>
              <a:ext uri="{FF2B5EF4-FFF2-40B4-BE49-F238E27FC236}">
                <a16:creationId xmlns:a16="http://schemas.microsoft.com/office/drawing/2014/main" id="{41B2736C-9528-294B-9A0B-A17DD54B890D}"/>
              </a:ext>
            </a:extLst>
          </p:cNvPr>
          <p:cNvSpPr/>
          <p:nvPr/>
        </p:nvSpPr>
        <p:spPr bwMode="auto">
          <a:xfrm>
            <a:off x="3747051" y="3309730"/>
            <a:ext cx="1997765" cy="347869"/>
          </a:xfrm>
          <a:prstGeom prst="donut">
            <a:avLst>
              <a:gd name="adj" fmla="val 779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Donut 9">
            <a:extLst>
              <a:ext uri="{FF2B5EF4-FFF2-40B4-BE49-F238E27FC236}">
                <a16:creationId xmlns:a16="http://schemas.microsoft.com/office/drawing/2014/main" id="{49D1D57B-9BB3-0A4B-BEF9-50BDD7754606}"/>
              </a:ext>
            </a:extLst>
          </p:cNvPr>
          <p:cNvSpPr/>
          <p:nvPr/>
        </p:nvSpPr>
        <p:spPr bwMode="auto">
          <a:xfrm>
            <a:off x="6778485" y="4323521"/>
            <a:ext cx="2703445" cy="347869"/>
          </a:xfrm>
          <a:prstGeom prst="donut">
            <a:avLst>
              <a:gd name="adj" fmla="val 779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08579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20FF8E-823C-A142-A3B3-4CFBD4AE5704}"/>
              </a:ext>
            </a:extLst>
          </p:cNvPr>
          <p:cNvSpPr txBox="1"/>
          <p:nvPr/>
        </p:nvSpPr>
        <p:spPr>
          <a:xfrm>
            <a:off x="268356" y="119270"/>
            <a:ext cx="7423827"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MrBayes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creates a tree file (.t) that contains the trees sampled during the run.  </a:t>
            </a:r>
            <a:br>
              <a:rPr kumimoji="0" lang="en-US" sz="2400" b="0"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This can be summarized into a consensus tree: (shown here in Figtree).  </a:t>
            </a:r>
          </a:p>
        </p:txBody>
      </p:sp>
      <p:pic>
        <p:nvPicPr>
          <p:cNvPr id="3" name="Picture 2">
            <a:extLst>
              <a:ext uri="{FF2B5EF4-FFF2-40B4-BE49-F238E27FC236}">
                <a16:creationId xmlns:a16="http://schemas.microsoft.com/office/drawing/2014/main" id="{BC0029A0-FD1B-E143-85F8-CC9B53D53583}"/>
              </a:ext>
            </a:extLst>
          </p:cNvPr>
          <p:cNvPicPr>
            <a:picLocks noChangeAspect="1"/>
          </p:cNvPicPr>
          <p:nvPr/>
        </p:nvPicPr>
        <p:blipFill>
          <a:blip r:embed="rId2"/>
          <a:stretch>
            <a:fillRect/>
          </a:stretch>
        </p:blipFill>
        <p:spPr>
          <a:xfrm>
            <a:off x="332961" y="881617"/>
            <a:ext cx="11526078" cy="5857113"/>
          </a:xfrm>
          <a:prstGeom prst="rect">
            <a:avLst/>
          </a:prstGeom>
        </p:spPr>
      </p:pic>
    </p:spTree>
    <p:extLst>
      <p:ext uri="{BB962C8B-B14F-4D97-AF65-F5344CB8AC3E}">
        <p14:creationId xmlns:p14="http://schemas.microsoft.com/office/powerpoint/2010/main" val="3085262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5B9C-3DD9-015A-A031-C02573512F08}"/>
              </a:ext>
            </a:extLst>
          </p:cNvPr>
          <p:cNvSpPr>
            <a:spLocks noGrp="1"/>
          </p:cNvSpPr>
          <p:nvPr>
            <p:ph type="title"/>
          </p:nvPr>
        </p:nvSpPr>
        <p:spPr>
          <a:xfrm>
            <a:off x="838200" y="365126"/>
            <a:ext cx="10515600" cy="713398"/>
          </a:xfrm>
        </p:spPr>
        <p:txBody>
          <a:bodyPr/>
          <a:lstStyle/>
          <a:p>
            <a:r>
              <a:rPr lang="en-US"/>
              <a:t>Heuristic Searches </a:t>
            </a:r>
          </a:p>
        </p:txBody>
      </p:sp>
      <p:sp>
        <p:nvSpPr>
          <p:cNvPr id="3" name="Content Placeholder 2">
            <a:extLst>
              <a:ext uri="{FF2B5EF4-FFF2-40B4-BE49-F238E27FC236}">
                <a16:creationId xmlns:a16="http://schemas.microsoft.com/office/drawing/2014/main" id="{9D9A6C4D-3372-8B87-FD59-319334259F82}"/>
              </a:ext>
            </a:extLst>
          </p:cNvPr>
          <p:cNvSpPr>
            <a:spLocks noGrp="1"/>
          </p:cNvSpPr>
          <p:nvPr>
            <p:ph idx="1"/>
          </p:nvPr>
        </p:nvSpPr>
        <p:spPr/>
        <p:txBody>
          <a:bodyPr/>
          <a:lstStyle/>
          <a:p>
            <a:r>
              <a:rPr lang="en-US" dirty="0"/>
              <a:t>The most parsimonious tree or the maximum likely hood tree or the distance tree that fulfills some optimality criterion cannot be calculated directly from the data matrix (in contrast to the algorithmic approaches).  </a:t>
            </a:r>
          </a:p>
          <a:p>
            <a:r>
              <a:rPr lang="en-US" dirty="0"/>
              <a:t>Given a tree the branch length (or number of steps) that optimize the criterion can be calculated.</a:t>
            </a:r>
          </a:p>
          <a:p>
            <a:r>
              <a:rPr lang="en-US" dirty="0"/>
              <a:t>To find the overall bet tree, the </a:t>
            </a:r>
            <a:r>
              <a:rPr lang="en-US" b="1" dirty="0"/>
              <a:t>enormous</a:t>
            </a:r>
            <a:r>
              <a:rPr lang="en-US" dirty="0"/>
              <a:t> tree spaced need to be explored. </a:t>
            </a:r>
          </a:p>
        </p:txBody>
      </p:sp>
    </p:spTree>
    <p:extLst>
      <p:ext uri="{BB962C8B-B14F-4D97-AF65-F5344CB8AC3E}">
        <p14:creationId xmlns:p14="http://schemas.microsoft.com/office/powerpoint/2010/main" val="16976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2EE19F-CB78-B245-8EE1-1BEC1F8FF00E}"/>
              </a:ext>
            </a:extLst>
          </p:cNvPr>
          <p:cNvSpPr txBox="1"/>
          <p:nvPr/>
        </p:nvSpPr>
        <p:spPr>
          <a:xfrm>
            <a:off x="22960" y="55555"/>
            <a:ext cx="5169149"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rPr>
              <a:t>MrBayes</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also creates a parameter file (.p) that contains the parameters for the specified samples</a:t>
            </a:r>
          </a:p>
        </p:txBody>
      </p:sp>
      <p:pic>
        <p:nvPicPr>
          <p:cNvPr id="3" name="Picture 2">
            <a:extLst>
              <a:ext uri="{FF2B5EF4-FFF2-40B4-BE49-F238E27FC236}">
                <a16:creationId xmlns:a16="http://schemas.microsoft.com/office/drawing/2014/main" id="{828D002B-698C-B04C-A794-865F68DE9052}"/>
              </a:ext>
            </a:extLst>
          </p:cNvPr>
          <p:cNvPicPr>
            <a:picLocks noChangeAspect="1"/>
          </p:cNvPicPr>
          <p:nvPr/>
        </p:nvPicPr>
        <p:blipFill>
          <a:blip r:embed="rId2"/>
          <a:stretch>
            <a:fillRect/>
          </a:stretch>
        </p:blipFill>
        <p:spPr>
          <a:xfrm>
            <a:off x="6555829" y="761615"/>
            <a:ext cx="5486400" cy="863600"/>
          </a:xfrm>
          <a:prstGeom prst="rect">
            <a:avLst/>
          </a:prstGeom>
        </p:spPr>
      </p:pic>
      <p:pic>
        <p:nvPicPr>
          <p:cNvPr id="4" name="Picture 3">
            <a:extLst>
              <a:ext uri="{FF2B5EF4-FFF2-40B4-BE49-F238E27FC236}">
                <a16:creationId xmlns:a16="http://schemas.microsoft.com/office/drawing/2014/main" id="{61E2863A-CC92-E04F-B289-E667E5ED24C4}"/>
              </a:ext>
            </a:extLst>
          </p:cNvPr>
          <p:cNvPicPr>
            <a:picLocks noChangeAspect="1"/>
          </p:cNvPicPr>
          <p:nvPr/>
        </p:nvPicPr>
        <p:blipFill>
          <a:blip r:embed="rId3"/>
          <a:stretch>
            <a:fillRect/>
          </a:stretch>
        </p:blipFill>
        <p:spPr>
          <a:xfrm>
            <a:off x="22961" y="1863034"/>
            <a:ext cx="6073039" cy="4517887"/>
          </a:xfrm>
          <a:prstGeom prst="rect">
            <a:avLst/>
          </a:prstGeom>
        </p:spPr>
      </p:pic>
      <p:pic>
        <p:nvPicPr>
          <p:cNvPr id="5" name="Picture 4">
            <a:extLst>
              <a:ext uri="{FF2B5EF4-FFF2-40B4-BE49-F238E27FC236}">
                <a16:creationId xmlns:a16="http://schemas.microsoft.com/office/drawing/2014/main" id="{88A375E9-6EE5-D143-AE24-8F0905B94823}"/>
              </a:ext>
            </a:extLst>
          </p:cNvPr>
          <p:cNvPicPr>
            <a:picLocks noChangeAspect="1"/>
          </p:cNvPicPr>
          <p:nvPr/>
        </p:nvPicPr>
        <p:blipFill>
          <a:blip r:embed="rId4"/>
          <a:stretch>
            <a:fillRect/>
          </a:stretch>
        </p:blipFill>
        <p:spPr>
          <a:xfrm>
            <a:off x="7198560" y="1818715"/>
            <a:ext cx="4200939" cy="4540409"/>
          </a:xfrm>
          <a:prstGeom prst="rect">
            <a:avLst/>
          </a:prstGeom>
        </p:spPr>
      </p:pic>
    </p:spTree>
    <p:extLst>
      <p:ext uri="{BB962C8B-B14F-4D97-AF65-F5344CB8AC3E}">
        <p14:creationId xmlns:p14="http://schemas.microsoft.com/office/powerpoint/2010/main" val="1632103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5F183AB-7E3B-4A47-8754-6986048E7C6B}"/>
              </a:ext>
            </a:extLst>
          </p:cNvPr>
          <p:cNvGraphicFramePr>
            <a:graphicFrameLocks/>
          </p:cNvGraphicFramePr>
          <p:nvPr/>
        </p:nvGraphicFramePr>
        <p:xfrm>
          <a:off x="397566" y="1327149"/>
          <a:ext cx="4164496" cy="43083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F5F183AB-7E3B-4A47-8754-6986048E7C6B}"/>
              </a:ext>
            </a:extLst>
          </p:cNvPr>
          <p:cNvGraphicFramePr>
            <a:graphicFrameLocks/>
          </p:cNvGraphicFramePr>
          <p:nvPr/>
        </p:nvGraphicFramePr>
        <p:xfrm>
          <a:off x="5087552" y="1327149"/>
          <a:ext cx="6045200"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F200D52-CBB3-634E-8807-D3521D73ED6A}"/>
              </a:ext>
            </a:extLst>
          </p:cNvPr>
          <p:cNvSpPr txBox="1"/>
          <p:nvPr/>
        </p:nvSpPr>
        <p:spPr>
          <a:xfrm>
            <a:off x="506626" y="383059"/>
            <a:ext cx="7123313" cy="80021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Log Likelihood over generations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TextBox 4">
            <a:extLst>
              <a:ext uri="{FF2B5EF4-FFF2-40B4-BE49-F238E27FC236}">
                <a16:creationId xmlns:a16="http://schemas.microsoft.com/office/drawing/2014/main" id="{8C8A501F-4A5D-DA48-8353-60576B6494E4}"/>
              </a:ext>
            </a:extLst>
          </p:cNvPr>
          <p:cNvSpPr txBox="1"/>
          <p:nvPr/>
        </p:nvSpPr>
        <p:spPr>
          <a:xfrm>
            <a:off x="7354956" y="3491256"/>
            <a:ext cx="243017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a:ea typeface="+mn-ea"/>
                <a:cs typeface="+mn-cs"/>
              </a:rPr>
              <a:t>End </a:t>
            </a:r>
            <a:r>
              <a:rPr kumimoji="0" lang="en-US" sz="2400" b="0" i="0" u="none" strike="noStrike" kern="1200" cap="none" spc="0" normalizeH="0" baseline="0" noProof="0" err="1">
                <a:ln>
                  <a:noFill/>
                </a:ln>
                <a:solidFill>
                  <a:srgbClr val="000000"/>
                </a:solidFill>
                <a:effectLst/>
                <a:uLnTx/>
                <a:uFillTx/>
                <a:latin typeface="Times New Roman"/>
                <a:ea typeface="+mn-ea"/>
                <a:cs typeface="+mn-cs"/>
              </a:rPr>
              <a:t>Burnin</a:t>
            </a: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cxnSp>
        <p:nvCxnSpPr>
          <p:cNvPr id="7" name="Straight Arrow Connector 6">
            <a:extLst>
              <a:ext uri="{FF2B5EF4-FFF2-40B4-BE49-F238E27FC236}">
                <a16:creationId xmlns:a16="http://schemas.microsoft.com/office/drawing/2014/main" id="{36D963A2-2394-2844-AECE-4BC46E6AE451}"/>
              </a:ext>
            </a:extLst>
          </p:cNvPr>
          <p:cNvCxnSpPr>
            <a:cxnSpLocks/>
            <a:stCxn id="5" idx="1"/>
          </p:cNvCxnSpPr>
          <p:nvPr/>
        </p:nvCxnSpPr>
        <p:spPr bwMode="auto">
          <a:xfrm flipH="1" flipV="1">
            <a:off x="6977270" y="3235449"/>
            <a:ext cx="377686" cy="4866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858757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4638C6-975C-FC48-94EA-341EAD895D0F}"/>
              </a:ext>
            </a:extLst>
          </p:cNvPr>
          <p:cNvSpPr txBox="1"/>
          <p:nvPr/>
        </p:nvSpPr>
        <p:spPr>
          <a:xfrm>
            <a:off x="198211" y="775182"/>
            <a:ext cx="11179471"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By default </a:t>
            </a: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MrBayes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is doing two parallel runs (with 4 chains each).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This allows to test convergence.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hlinkClick r:id="rId2"/>
              </a:rPr>
              <a:t>Tracer</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is a beautiful program that helps to analyze and visualize MCMCMC runs:</a:t>
            </a:r>
          </a:p>
        </p:txBody>
      </p:sp>
      <p:pic>
        <p:nvPicPr>
          <p:cNvPr id="3" name="Picture 2">
            <a:extLst>
              <a:ext uri="{FF2B5EF4-FFF2-40B4-BE49-F238E27FC236}">
                <a16:creationId xmlns:a16="http://schemas.microsoft.com/office/drawing/2014/main" id="{48BD648B-712A-9242-98E5-DCF710322786}"/>
              </a:ext>
            </a:extLst>
          </p:cNvPr>
          <p:cNvPicPr>
            <a:picLocks noChangeAspect="1"/>
          </p:cNvPicPr>
          <p:nvPr/>
        </p:nvPicPr>
        <p:blipFill>
          <a:blip r:embed="rId3"/>
          <a:stretch>
            <a:fillRect/>
          </a:stretch>
        </p:blipFill>
        <p:spPr>
          <a:xfrm>
            <a:off x="5150068" y="2344842"/>
            <a:ext cx="6717595" cy="4225125"/>
          </a:xfrm>
          <a:prstGeom prst="rect">
            <a:avLst/>
          </a:prstGeom>
        </p:spPr>
      </p:pic>
      <p:sp>
        <p:nvSpPr>
          <p:cNvPr id="4" name="TextBox 3">
            <a:extLst>
              <a:ext uri="{FF2B5EF4-FFF2-40B4-BE49-F238E27FC236}">
                <a16:creationId xmlns:a16="http://schemas.microsoft.com/office/drawing/2014/main" id="{A62837C7-BF20-6944-9F83-D3B51013A396}"/>
              </a:ext>
            </a:extLst>
          </p:cNvPr>
          <p:cNvSpPr txBox="1"/>
          <p:nvPr/>
        </p:nvSpPr>
        <p:spPr>
          <a:xfrm>
            <a:off x="114129" y="3445241"/>
            <a:ext cx="272382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(much easier than in Excel)</a:t>
            </a:r>
          </a:p>
        </p:txBody>
      </p:sp>
    </p:spTree>
    <p:extLst>
      <p:ext uri="{BB962C8B-B14F-4D97-AF65-F5344CB8AC3E}">
        <p14:creationId xmlns:p14="http://schemas.microsoft.com/office/powerpoint/2010/main" val="4240631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5FA2F-5E61-D04F-8478-95DDE658AB36}"/>
              </a:ext>
            </a:extLst>
          </p:cNvPr>
          <p:cNvPicPr>
            <a:picLocks noChangeAspect="1"/>
          </p:cNvPicPr>
          <p:nvPr/>
        </p:nvPicPr>
        <p:blipFill>
          <a:blip r:embed="rId2"/>
          <a:stretch>
            <a:fillRect/>
          </a:stretch>
        </p:blipFill>
        <p:spPr>
          <a:xfrm>
            <a:off x="3945835" y="913889"/>
            <a:ext cx="8135275" cy="5944112"/>
          </a:xfrm>
          <a:prstGeom prst="rect">
            <a:avLst/>
          </a:prstGeom>
        </p:spPr>
      </p:pic>
      <p:sp>
        <p:nvSpPr>
          <p:cNvPr id="3" name="TextBox 2">
            <a:extLst>
              <a:ext uri="{FF2B5EF4-FFF2-40B4-BE49-F238E27FC236}">
                <a16:creationId xmlns:a16="http://schemas.microsoft.com/office/drawing/2014/main" id="{7AA44C79-768E-2545-9599-CD71218CD869}"/>
              </a:ext>
            </a:extLst>
          </p:cNvPr>
          <p:cNvSpPr txBox="1"/>
          <p:nvPr/>
        </p:nvSpPr>
        <p:spPr>
          <a:xfrm>
            <a:off x="258418" y="725557"/>
            <a:ext cx="3011556" cy="147732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The relative substitution rates for the two partitions and the two runs.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As Violin plot: </a:t>
            </a:r>
          </a:p>
        </p:txBody>
      </p:sp>
    </p:spTree>
    <p:extLst>
      <p:ext uri="{BB962C8B-B14F-4D97-AF65-F5344CB8AC3E}">
        <p14:creationId xmlns:p14="http://schemas.microsoft.com/office/powerpoint/2010/main" val="2231569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A44C79-768E-2545-9599-CD71218CD869}"/>
              </a:ext>
            </a:extLst>
          </p:cNvPr>
          <p:cNvSpPr txBox="1"/>
          <p:nvPr/>
        </p:nvSpPr>
        <p:spPr>
          <a:xfrm>
            <a:off x="258418" y="725557"/>
            <a:ext cx="3011556" cy="147732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The relative substitution rates for the two partitions and the two runs.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As smoothed histogram: </a:t>
            </a:r>
          </a:p>
        </p:txBody>
      </p:sp>
      <p:pic>
        <p:nvPicPr>
          <p:cNvPr id="5" name="Picture 4">
            <a:extLst>
              <a:ext uri="{FF2B5EF4-FFF2-40B4-BE49-F238E27FC236}">
                <a16:creationId xmlns:a16="http://schemas.microsoft.com/office/drawing/2014/main" id="{1E798A76-12B0-3F4A-9174-FFB53A46C44C}"/>
              </a:ext>
            </a:extLst>
          </p:cNvPr>
          <p:cNvPicPr>
            <a:picLocks noChangeAspect="1"/>
          </p:cNvPicPr>
          <p:nvPr/>
        </p:nvPicPr>
        <p:blipFill>
          <a:blip r:embed="rId2"/>
          <a:stretch>
            <a:fillRect/>
          </a:stretch>
        </p:blipFill>
        <p:spPr>
          <a:xfrm>
            <a:off x="3939796" y="556591"/>
            <a:ext cx="8363139" cy="6132443"/>
          </a:xfrm>
          <a:prstGeom prst="rect">
            <a:avLst/>
          </a:prstGeom>
        </p:spPr>
      </p:pic>
    </p:spTree>
    <p:extLst>
      <p:ext uri="{BB962C8B-B14F-4D97-AF65-F5344CB8AC3E}">
        <p14:creationId xmlns:p14="http://schemas.microsoft.com/office/powerpoint/2010/main" val="9247747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A44C79-768E-2545-9599-CD71218CD869}"/>
              </a:ext>
            </a:extLst>
          </p:cNvPr>
          <p:cNvSpPr txBox="1"/>
          <p:nvPr/>
        </p:nvSpPr>
        <p:spPr>
          <a:xfrm>
            <a:off x="745435" y="0"/>
            <a:ext cx="1078395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Distribution of relative substitution rate for the intein, versus the extein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 name="Picture 1">
            <a:extLst>
              <a:ext uri="{FF2B5EF4-FFF2-40B4-BE49-F238E27FC236}">
                <a16:creationId xmlns:a16="http://schemas.microsoft.com/office/drawing/2014/main" id="{EF0611D8-E257-8C4A-A03D-FB9EA6DB5E68}"/>
              </a:ext>
            </a:extLst>
          </p:cNvPr>
          <p:cNvPicPr>
            <a:picLocks noChangeAspect="1"/>
          </p:cNvPicPr>
          <p:nvPr/>
        </p:nvPicPr>
        <p:blipFill>
          <a:blip r:embed="rId2"/>
          <a:stretch>
            <a:fillRect/>
          </a:stretch>
        </p:blipFill>
        <p:spPr>
          <a:xfrm>
            <a:off x="0" y="794294"/>
            <a:ext cx="7242573" cy="5268576"/>
          </a:xfrm>
          <a:prstGeom prst="rect">
            <a:avLst/>
          </a:prstGeom>
        </p:spPr>
      </p:pic>
      <p:sp>
        <p:nvSpPr>
          <p:cNvPr id="4" name="Donut 3">
            <a:extLst>
              <a:ext uri="{FF2B5EF4-FFF2-40B4-BE49-F238E27FC236}">
                <a16:creationId xmlns:a16="http://schemas.microsoft.com/office/drawing/2014/main" id="{9DCD3779-1C86-6B45-A5AC-CB8BB3233155}"/>
              </a:ext>
            </a:extLst>
          </p:cNvPr>
          <p:cNvSpPr/>
          <p:nvPr/>
        </p:nvSpPr>
        <p:spPr bwMode="auto">
          <a:xfrm>
            <a:off x="3886200" y="2136913"/>
            <a:ext cx="2209800" cy="178904"/>
          </a:xfrm>
          <a:prstGeom prst="donut">
            <a:avLst>
              <a:gd name="adj" fmla="val 1004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6" name="Picture 5">
            <a:extLst>
              <a:ext uri="{FF2B5EF4-FFF2-40B4-BE49-F238E27FC236}">
                <a16:creationId xmlns:a16="http://schemas.microsoft.com/office/drawing/2014/main" id="{8F25D9EB-0BC0-0A4E-A181-B01E9F616E49}"/>
              </a:ext>
            </a:extLst>
          </p:cNvPr>
          <p:cNvPicPr>
            <a:picLocks noChangeAspect="1"/>
          </p:cNvPicPr>
          <p:nvPr/>
        </p:nvPicPr>
        <p:blipFill>
          <a:blip r:embed="rId3"/>
          <a:stretch>
            <a:fillRect/>
          </a:stretch>
        </p:blipFill>
        <p:spPr>
          <a:xfrm>
            <a:off x="7530808" y="794294"/>
            <a:ext cx="4406088" cy="5265812"/>
          </a:xfrm>
          <a:prstGeom prst="rect">
            <a:avLst/>
          </a:prstGeom>
        </p:spPr>
      </p:pic>
      <p:sp>
        <p:nvSpPr>
          <p:cNvPr id="7" name="TextBox 6">
            <a:extLst>
              <a:ext uri="{FF2B5EF4-FFF2-40B4-BE49-F238E27FC236}">
                <a16:creationId xmlns:a16="http://schemas.microsoft.com/office/drawing/2014/main" id="{D9B2593C-A3D0-7F4B-B7D5-38401DEE7A21}"/>
              </a:ext>
            </a:extLst>
          </p:cNvPr>
          <p:cNvSpPr txBox="1"/>
          <p:nvPr/>
        </p:nvSpPr>
        <p:spPr>
          <a:xfrm>
            <a:off x="347870" y="6380922"/>
            <a:ext cx="55976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=&gt;  </a:t>
            </a:r>
          </a:p>
        </p:txBody>
      </p:sp>
    </p:spTree>
    <p:extLst>
      <p:ext uri="{BB962C8B-B14F-4D97-AF65-F5344CB8AC3E}">
        <p14:creationId xmlns:p14="http://schemas.microsoft.com/office/powerpoint/2010/main" val="3233580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E4245F-7668-A34F-A662-CD9F3750CD39}"/>
              </a:ext>
            </a:extLst>
          </p:cNvPr>
          <p:cNvSpPr txBox="1"/>
          <p:nvPr/>
        </p:nvSpPr>
        <p:spPr>
          <a:xfrm>
            <a:off x="76850" y="202882"/>
            <a:ext cx="1088374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rPr>
              <a:t>The shape parameter describing the Among Site Rate Variation (ASRV) for the two partitions:  </a:t>
            </a:r>
          </a:p>
        </p:txBody>
      </p:sp>
      <p:pic>
        <p:nvPicPr>
          <p:cNvPr id="3" name="Picture 2">
            <a:extLst>
              <a:ext uri="{FF2B5EF4-FFF2-40B4-BE49-F238E27FC236}">
                <a16:creationId xmlns:a16="http://schemas.microsoft.com/office/drawing/2014/main" id="{C3D54104-ABEA-9743-AE84-995F7FE23926}"/>
              </a:ext>
            </a:extLst>
          </p:cNvPr>
          <p:cNvPicPr>
            <a:picLocks noChangeAspect="1"/>
          </p:cNvPicPr>
          <p:nvPr/>
        </p:nvPicPr>
        <p:blipFill>
          <a:blip r:embed="rId2"/>
          <a:stretch>
            <a:fillRect/>
          </a:stretch>
        </p:blipFill>
        <p:spPr>
          <a:xfrm>
            <a:off x="2782957" y="870576"/>
            <a:ext cx="7753442" cy="5987424"/>
          </a:xfrm>
          <a:prstGeom prst="rect">
            <a:avLst/>
          </a:prstGeom>
        </p:spPr>
      </p:pic>
      <p:sp>
        <p:nvSpPr>
          <p:cNvPr id="4" name="TextBox 3">
            <a:extLst>
              <a:ext uri="{FF2B5EF4-FFF2-40B4-BE49-F238E27FC236}">
                <a16:creationId xmlns:a16="http://schemas.microsoft.com/office/drawing/2014/main" id="{4798BCBF-DB9D-4E4E-98E8-953B11AAAD4C}"/>
              </a:ext>
            </a:extLst>
          </p:cNvPr>
          <p:cNvSpPr txBox="1"/>
          <p:nvPr/>
        </p:nvSpPr>
        <p:spPr>
          <a:xfrm>
            <a:off x="8303740" y="4263081"/>
            <a:ext cx="78098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Intein </a:t>
            </a:r>
          </a:p>
        </p:txBody>
      </p:sp>
      <p:sp>
        <p:nvSpPr>
          <p:cNvPr id="5" name="TextBox 4">
            <a:extLst>
              <a:ext uri="{FF2B5EF4-FFF2-40B4-BE49-F238E27FC236}">
                <a16:creationId xmlns:a16="http://schemas.microsoft.com/office/drawing/2014/main" id="{B933B145-D547-1B4A-B738-CD21F8BC1161}"/>
              </a:ext>
            </a:extLst>
          </p:cNvPr>
          <p:cNvSpPr txBox="1"/>
          <p:nvPr/>
        </p:nvSpPr>
        <p:spPr>
          <a:xfrm>
            <a:off x="6141308" y="3274541"/>
            <a:ext cx="84510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Extein </a:t>
            </a:r>
          </a:p>
        </p:txBody>
      </p:sp>
    </p:spTree>
    <p:extLst>
      <p:ext uri="{BB962C8B-B14F-4D97-AF65-F5344CB8AC3E}">
        <p14:creationId xmlns:p14="http://schemas.microsoft.com/office/powerpoint/2010/main" val="6045686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FFB09C-09F8-6340-9114-C2FCD2B56FC1}"/>
              </a:ext>
            </a:extLst>
          </p:cNvPr>
          <p:cNvPicPr>
            <a:picLocks noChangeAspect="1"/>
          </p:cNvPicPr>
          <p:nvPr/>
        </p:nvPicPr>
        <p:blipFill>
          <a:blip r:embed="rId2"/>
          <a:stretch>
            <a:fillRect/>
          </a:stretch>
        </p:blipFill>
        <p:spPr>
          <a:xfrm>
            <a:off x="2916195" y="957236"/>
            <a:ext cx="7591047" cy="5900764"/>
          </a:xfrm>
          <a:prstGeom prst="rect">
            <a:avLst/>
          </a:prstGeom>
        </p:spPr>
      </p:pic>
      <p:sp>
        <p:nvSpPr>
          <p:cNvPr id="2" name="TextBox 1">
            <a:extLst>
              <a:ext uri="{FF2B5EF4-FFF2-40B4-BE49-F238E27FC236}">
                <a16:creationId xmlns:a16="http://schemas.microsoft.com/office/drawing/2014/main" id="{73E4245F-7668-A34F-A662-CD9F3750CD39}"/>
              </a:ext>
            </a:extLst>
          </p:cNvPr>
          <p:cNvSpPr txBox="1"/>
          <p:nvPr/>
        </p:nvSpPr>
        <p:spPr>
          <a:xfrm>
            <a:off x="576470" y="278296"/>
            <a:ext cx="893379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The shape parameter describing the Among Site Rate Variation (ASRV) for the two partitions:  </a:t>
            </a:r>
          </a:p>
        </p:txBody>
      </p:sp>
      <p:sp>
        <p:nvSpPr>
          <p:cNvPr id="4" name="TextBox 3">
            <a:extLst>
              <a:ext uri="{FF2B5EF4-FFF2-40B4-BE49-F238E27FC236}">
                <a16:creationId xmlns:a16="http://schemas.microsoft.com/office/drawing/2014/main" id="{4798BCBF-DB9D-4E4E-98E8-953B11AAAD4C}"/>
              </a:ext>
            </a:extLst>
          </p:cNvPr>
          <p:cNvSpPr txBox="1"/>
          <p:nvPr/>
        </p:nvSpPr>
        <p:spPr>
          <a:xfrm>
            <a:off x="6808573" y="4151871"/>
            <a:ext cx="78098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Intein </a:t>
            </a:r>
          </a:p>
        </p:txBody>
      </p:sp>
      <p:sp>
        <p:nvSpPr>
          <p:cNvPr id="5" name="TextBox 4">
            <a:extLst>
              <a:ext uri="{FF2B5EF4-FFF2-40B4-BE49-F238E27FC236}">
                <a16:creationId xmlns:a16="http://schemas.microsoft.com/office/drawing/2014/main" id="{B933B145-D547-1B4A-B738-CD21F8BC1161}"/>
              </a:ext>
            </a:extLst>
          </p:cNvPr>
          <p:cNvSpPr txBox="1"/>
          <p:nvPr/>
        </p:nvSpPr>
        <p:spPr>
          <a:xfrm>
            <a:off x="8853253" y="5191208"/>
            <a:ext cx="84510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Extein </a:t>
            </a:r>
          </a:p>
        </p:txBody>
      </p:sp>
    </p:spTree>
    <p:extLst>
      <p:ext uri="{BB962C8B-B14F-4D97-AF65-F5344CB8AC3E}">
        <p14:creationId xmlns:p14="http://schemas.microsoft.com/office/powerpoint/2010/main" val="2430816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B6E681-65B0-F443-8507-FC7628EF5C5A}"/>
              </a:ext>
            </a:extLst>
          </p:cNvPr>
          <p:cNvPicPr>
            <a:picLocks noChangeAspect="1"/>
          </p:cNvPicPr>
          <p:nvPr/>
        </p:nvPicPr>
        <p:blipFill>
          <a:blip r:embed="rId2"/>
          <a:stretch>
            <a:fillRect/>
          </a:stretch>
        </p:blipFill>
        <p:spPr>
          <a:xfrm>
            <a:off x="3515079" y="0"/>
            <a:ext cx="8498165" cy="6858000"/>
          </a:xfrm>
          <a:prstGeom prst="rect">
            <a:avLst/>
          </a:prstGeom>
        </p:spPr>
      </p:pic>
      <p:sp>
        <p:nvSpPr>
          <p:cNvPr id="6" name="TextBox 5">
            <a:extLst>
              <a:ext uri="{FF2B5EF4-FFF2-40B4-BE49-F238E27FC236}">
                <a16:creationId xmlns:a16="http://schemas.microsoft.com/office/drawing/2014/main" id="{674F9C33-EF7B-4643-90FC-102C159C060F}"/>
              </a:ext>
            </a:extLst>
          </p:cNvPr>
          <p:cNvSpPr txBox="1"/>
          <p:nvPr/>
        </p:nvSpPr>
        <p:spPr>
          <a:xfrm>
            <a:off x="8229600" y="2384855"/>
            <a:ext cx="78098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Intein </a:t>
            </a:r>
          </a:p>
        </p:txBody>
      </p:sp>
      <p:sp>
        <p:nvSpPr>
          <p:cNvPr id="7" name="TextBox 6">
            <a:extLst>
              <a:ext uri="{FF2B5EF4-FFF2-40B4-BE49-F238E27FC236}">
                <a16:creationId xmlns:a16="http://schemas.microsoft.com/office/drawing/2014/main" id="{60AE35F7-2109-524C-ACAB-827842D2333A}"/>
              </a:ext>
            </a:extLst>
          </p:cNvPr>
          <p:cNvSpPr txBox="1"/>
          <p:nvPr/>
        </p:nvSpPr>
        <p:spPr>
          <a:xfrm>
            <a:off x="10397847" y="4523943"/>
            <a:ext cx="84510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Extein </a:t>
            </a:r>
          </a:p>
        </p:txBody>
      </p:sp>
      <p:sp>
        <p:nvSpPr>
          <p:cNvPr id="8" name="TextBox 7">
            <a:extLst>
              <a:ext uri="{FF2B5EF4-FFF2-40B4-BE49-F238E27FC236}">
                <a16:creationId xmlns:a16="http://schemas.microsoft.com/office/drawing/2014/main" id="{47F44F49-7332-5D46-B4F7-B434E6FA4DD2}"/>
              </a:ext>
            </a:extLst>
          </p:cNvPr>
          <p:cNvSpPr txBox="1"/>
          <p:nvPr/>
        </p:nvSpPr>
        <p:spPr>
          <a:xfrm>
            <a:off x="178756" y="963828"/>
            <a:ext cx="2669059" cy="452431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AT content is higher for the intein.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This also may reflect less selection, because mutations from GC pairs to AT pairs occur more frequently (mutational bias) </a:t>
            </a:r>
          </a:p>
        </p:txBody>
      </p:sp>
    </p:spTree>
    <p:extLst>
      <p:ext uri="{BB962C8B-B14F-4D97-AF65-F5344CB8AC3E}">
        <p14:creationId xmlns:p14="http://schemas.microsoft.com/office/powerpoint/2010/main" val="3612218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739E3A-C33E-514A-AB66-944718CA58B1}"/>
              </a:ext>
            </a:extLst>
          </p:cNvPr>
          <p:cNvSpPr txBox="1"/>
          <p:nvPr/>
        </p:nvSpPr>
        <p:spPr>
          <a:xfrm>
            <a:off x="550310" y="580767"/>
            <a:ext cx="11091379" cy="62478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Bottomline: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Bayesian analyses make it easy to describe parameters governing the evolution of molecules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Intein have a less extreme ASRV compared to </a:t>
            </a:r>
            <a:r>
              <a:rPr kumimoji="0" lang="en-US" sz="2400" b="0" i="0" u="none" strike="noStrike" kern="1200" cap="none" spc="0" normalizeH="0" baseline="0" noProof="0" err="1">
                <a:ln>
                  <a:noFill/>
                </a:ln>
                <a:solidFill>
                  <a:srgbClr val="000000"/>
                </a:solidFill>
                <a:effectLst/>
                <a:uLnTx/>
                <a:uFillTx/>
                <a:latin typeface="Arial" charset="0"/>
                <a:ea typeface="ＭＳ Ｐゴシック" charset="0"/>
              </a:rPr>
              <a:t>exteins</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Inteins have a higher (three times) substitution rate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Tracer (or Excel) makes it easy to obtain 95% high probability intervals for parameter values.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Concerns with the analysis used as an example: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The example should have run much longer ...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If we suspect HGT of the intein, the datasets have been analyzed separately (and not linked to the same tree explored in the same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49390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35F0-85BB-6941-8E8F-926DE5063285}"/>
              </a:ext>
            </a:extLst>
          </p:cNvPr>
          <p:cNvSpPr>
            <a:spLocks noGrp="1"/>
          </p:cNvSpPr>
          <p:nvPr>
            <p:ph type="title"/>
          </p:nvPr>
        </p:nvSpPr>
        <p:spPr>
          <a:xfrm>
            <a:off x="411741" y="412240"/>
            <a:ext cx="10515600" cy="1325563"/>
          </a:xfrm>
        </p:spPr>
        <p:txBody>
          <a:bodyPr>
            <a:normAutofit fontScale="90000"/>
          </a:bodyPr>
          <a:lstStyle/>
          <a:p>
            <a:r>
              <a:rPr lang="en-US"/>
              <a:t>Long Branch Attraction (LBA) can be due to faster substitution rate in some branches, or due to long empty branches without any side branches</a:t>
            </a:r>
          </a:p>
        </p:txBody>
      </p:sp>
      <p:pic>
        <p:nvPicPr>
          <p:cNvPr id="3" name="Picture 6">
            <a:extLst>
              <a:ext uri="{FF2B5EF4-FFF2-40B4-BE49-F238E27FC236}">
                <a16:creationId xmlns:a16="http://schemas.microsoft.com/office/drawing/2014/main" id="{3B872F49-8756-684A-8927-B94DD31937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009" y="2699567"/>
            <a:ext cx="2185001" cy="2472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9B79F789-273F-8343-9433-C002C81A962D}"/>
              </a:ext>
            </a:extLst>
          </p:cNvPr>
          <p:cNvSpPr txBox="1"/>
          <p:nvPr/>
        </p:nvSpPr>
        <p:spPr>
          <a:xfrm>
            <a:off x="1105700" y="5143918"/>
            <a:ext cx="10811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t>True Tree</a:t>
            </a:r>
          </a:p>
        </p:txBody>
      </p:sp>
      <p:sp>
        <p:nvSpPr>
          <p:cNvPr id="5" name="TextBox 4">
            <a:extLst>
              <a:ext uri="{FF2B5EF4-FFF2-40B4-BE49-F238E27FC236}">
                <a16:creationId xmlns:a16="http://schemas.microsoft.com/office/drawing/2014/main" id="{C8062016-6E74-774B-AE48-2A0EB74CB9A7}"/>
              </a:ext>
            </a:extLst>
          </p:cNvPr>
          <p:cNvSpPr txBox="1"/>
          <p:nvPr/>
        </p:nvSpPr>
        <p:spPr>
          <a:xfrm>
            <a:off x="3325502" y="5056598"/>
            <a:ext cx="9970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AD47"/>
                </a:solidFill>
                <a:effectLst/>
                <a:uLnTx/>
                <a:uFillTx/>
                <a:latin typeface="Calibri" panose="020F0502020204030204"/>
                <a:ea typeface="ＭＳ Ｐゴシック" charset="0"/>
                <a:cs typeface="+mn-cs"/>
              </a:rPr>
              <a:t>LBA Tree</a:t>
            </a:r>
          </a:p>
        </p:txBody>
      </p:sp>
      <p:cxnSp>
        <p:nvCxnSpPr>
          <p:cNvPr id="6" name="Straight Connector 5">
            <a:extLst>
              <a:ext uri="{FF2B5EF4-FFF2-40B4-BE49-F238E27FC236}">
                <a16:creationId xmlns:a16="http://schemas.microsoft.com/office/drawing/2014/main" id="{594C18BC-510E-C049-BD42-5D0FE0A24B79}"/>
              </a:ext>
            </a:extLst>
          </p:cNvPr>
          <p:cNvCxnSpPr>
            <a:cxnSpLocks/>
          </p:cNvCxnSpPr>
          <p:nvPr/>
        </p:nvCxnSpPr>
        <p:spPr bwMode="auto">
          <a:xfrm>
            <a:off x="3219822" y="3146704"/>
            <a:ext cx="642730" cy="117944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BA645A53-65CD-9647-BEFC-FFF9A6719CAF}"/>
              </a:ext>
            </a:extLst>
          </p:cNvPr>
          <p:cNvCxnSpPr>
            <a:cxnSpLocks/>
          </p:cNvCxnSpPr>
          <p:nvPr/>
        </p:nvCxnSpPr>
        <p:spPr bwMode="auto">
          <a:xfrm flipH="1">
            <a:off x="3862553" y="3146704"/>
            <a:ext cx="722243" cy="117944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F255FB72-9DC8-EE47-AFD4-96A9C314FDF1}"/>
              </a:ext>
            </a:extLst>
          </p:cNvPr>
          <p:cNvCxnSpPr>
            <a:cxnSpLocks/>
          </p:cNvCxnSpPr>
          <p:nvPr/>
        </p:nvCxnSpPr>
        <p:spPr bwMode="auto">
          <a:xfrm flipH="1">
            <a:off x="3862552" y="4309582"/>
            <a:ext cx="1" cy="29957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C929A1A3-0342-E74E-91C5-B3EB5C9FBD7B}"/>
              </a:ext>
            </a:extLst>
          </p:cNvPr>
          <p:cNvCxnSpPr>
            <a:cxnSpLocks/>
          </p:cNvCxnSpPr>
          <p:nvPr/>
        </p:nvCxnSpPr>
        <p:spPr bwMode="auto">
          <a:xfrm>
            <a:off x="3862552" y="4609154"/>
            <a:ext cx="231913" cy="23947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28A21B4A-A8C3-104E-B3E0-DF6F5B0E5E66}"/>
              </a:ext>
            </a:extLst>
          </p:cNvPr>
          <p:cNvCxnSpPr>
            <a:cxnSpLocks/>
          </p:cNvCxnSpPr>
          <p:nvPr/>
        </p:nvCxnSpPr>
        <p:spPr bwMode="auto">
          <a:xfrm flipH="1">
            <a:off x="3604134" y="4609154"/>
            <a:ext cx="258418" cy="23222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16962F8D-5F6B-D142-9913-755697A17A55}"/>
              </a:ext>
            </a:extLst>
          </p:cNvPr>
          <p:cNvSpPr txBox="1"/>
          <p:nvPr/>
        </p:nvSpPr>
        <p:spPr>
          <a:xfrm>
            <a:off x="3007786" y="2851258"/>
            <a:ext cx="3177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12" name="TextBox 11">
            <a:extLst>
              <a:ext uri="{FF2B5EF4-FFF2-40B4-BE49-F238E27FC236}">
                <a16:creationId xmlns:a16="http://schemas.microsoft.com/office/drawing/2014/main" id="{FF428918-4B58-F042-89EF-A9F51BAE4444}"/>
              </a:ext>
            </a:extLst>
          </p:cNvPr>
          <p:cNvSpPr txBox="1"/>
          <p:nvPr/>
        </p:nvSpPr>
        <p:spPr>
          <a:xfrm>
            <a:off x="4459949" y="2847907"/>
            <a:ext cx="332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13" name="TextBox 12">
            <a:extLst>
              <a:ext uri="{FF2B5EF4-FFF2-40B4-BE49-F238E27FC236}">
                <a16:creationId xmlns:a16="http://schemas.microsoft.com/office/drawing/2014/main" id="{4D88FD32-D998-F347-9223-D9D607E70F5F}"/>
              </a:ext>
            </a:extLst>
          </p:cNvPr>
          <p:cNvSpPr txBox="1"/>
          <p:nvPr/>
        </p:nvSpPr>
        <p:spPr>
          <a:xfrm>
            <a:off x="3298497" y="4754900"/>
            <a:ext cx="332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14" name="TextBox 13">
            <a:extLst>
              <a:ext uri="{FF2B5EF4-FFF2-40B4-BE49-F238E27FC236}">
                <a16:creationId xmlns:a16="http://schemas.microsoft.com/office/drawing/2014/main" id="{151B273D-9AC4-D145-B2D2-90B2B629E625}"/>
              </a:ext>
            </a:extLst>
          </p:cNvPr>
          <p:cNvSpPr txBox="1"/>
          <p:nvPr/>
        </p:nvSpPr>
        <p:spPr>
          <a:xfrm>
            <a:off x="4061333" y="4733340"/>
            <a:ext cx="332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cxnSp>
        <p:nvCxnSpPr>
          <p:cNvPr id="16" name="Straight Connector 15">
            <a:extLst>
              <a:ext uri="{FF2B5EF4-FFF2-40B4-BE49-F238E27FC236}">
                <a16:creationId xmlns:a16="http://schemas.microsoft.com/office/drawing/2014/main" id="{B844877E-FF3E-F14D-A5EC-C943512ECECB}"/>
              </a:ext>
            </a:extLst>
          </p:cNvPr>
          <p:cNvCxnSpPr>
            <a:cxnSpLocks/>
          </p:cNvCxnSpPr>
          <p:nvPr/>
        </p:nvCxnSpPr>
        <p:spPr bwMode="auto">
          <a:xfrm flipH="1">
            <a:off x="6609044" y="3112252"/>
            <a:ext cx="1212370" cy="202921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E78C44AB-42F2-3543-A713-A3D69B221B2B}"/>
              </a:ext>
            </a:extLst>
          </p:cNvPr>
          <p:cNvCxnSpPr>
            <a:cxnSpLocks/>
          </p:cNvCxnSpPr>
          <p:nvPr/>
        </p:nvCxnSpPr>
        <p:spPr bwMode="auto">
          <a:xfrm>
            <a:off x="5518713" y="3103634"/>
            <a:ext cx="1106558" cy="203783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03BD710E-F781-B04F-A0C2-97443AA13716}"/>
              </a:ext>
            </a:extLst>
          </p:cNvPr>
          <p:cNvCxnSpPr>
            <a:cxnSpLocks/>
          </p:cNvCxnSpPr>
          <p:nvPr/>
        </p:nvCxnSpPr>
        <p:spPr bwMode="auto">
          <a:xfrm flipH="1">
            <a:off x="5987537" y="3146704"/>
            <a:ext cx="318442" cy="84995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7565C97-45AA-7B46-BD6F-1A17CC9ED819}"/>
              </a:ext>
            </a:extLst>
          </p:cNvPr>
          <p:cNvCxnSpPr>
            <a:cxnSpLocks/>
          </p:cNvCxnSpPr>
          <p:nvPr/>
        </p:nvCxnSpPr>
        <p:spPr bwMode="auto">
          <a:xfrm>
            <a:off x="7239238" y="3146704"/>
            <a:ext cx="142994" cy="78901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6F2749E6-3820-CA41-AD94-FDE84658D92B}"/>
              </a:ext>
            </a:extLst>
          </p:cNvPr>
          <p:cNvCxnSpPr>
            <a:cxnSpLocks/>
          </p:cNvCxnSpPr>
          <p:nvPr/>
        </p:nvCxnSpPr>
        <p:spPr bwMode="auto">
          <a:xfrm>
            <a:off x="5966811" y="3103634"/>
            <a:ext cx="179947" cy="46804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2CF9525D-83BD-E04E-BBB7-DFFAEE97AD30}"/>
              </a:ext>
            </a:extLst>
          </p:cNvPr>
          <p:cNvCxnSpPr>
            <a:cxnSpLocks/>
          </p:cNvCxnSpPr>
          <p:nvPr/>
        </p:nvCxnSpPr>
        <p:spPr bwMode="auto">
          <a:xfrm flipH="1">
            <a:off x="7326627" y="3155598"/>
            <a:ext cx="200246" cy="38521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A6923404-E6C3-7C41-944D-AE7EDA8D479F}"/>
              </a:ext>
            </a:extLst>
          </p:cNvPr>
          <p:cNvCxnSpPr>
            <a:cxnSpLocks/>
          </p:cNvCxnSpPr>
          <p:nvPr/>
        </p:nvCxnSpPr>
        <p:spPr bwMode="auto">
          <a:xfrm>
            <a:off x="6809290" y="3146704"/>
            <a:ext cx="110656" cy="146245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77F69C73-2D65-F645-9130-B180BF8C8B6E}"/>
              </a:ext>
            </a:extLst>
          </p:cNvPr>
          <p:cNvCxnSpPr>
            <a:cxnSpLocks/>
          </p:cNvCxnSpPr>
          <p:nvPr/>
        </p:nvCxnSpPr>
        <p:spPr bwMode="auto">
          <a:xfrm flipH="1">
            <a:off x="6389109" y="3155598"/>
            <a:ext cx="100890" cy="1569668"/>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4" name="TextBox 53">
            <a:extLst>
              <a:ext uri="{FF2B5EF4-FFF2-40B4-BE49-F238E27FC236}">
                <a16:creationId xmlns:a16="http://schemas.microsoft.com/office/drawing/2014/main" id="{8094F950-BC09-8342-AB95-C0AA6288B9D8}"/>
              </a:ext>
            </a:extLst>
          </p:cNvPr>
          <p:cNvSpPr txBox="1"/>
          <p:nvPr/>
        </p:nvSpPr>
        <p:spPr>
          <a:xfrm>
            <a:off x="5324255" y="2764804"/>
            <a:ext cx="2867965"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ＭＳ Ｐゴシック" charset="0"/>
                <a:cs typeface="+mn-cs"/>
              </a:rPr>
              <a:t>A       B   C D   E    F    G    H </a:t>
            </a:r>
          </a:p>
        </p:txBody>
      </p:sp>
      <p:cxnSp>
        <p:nvCxnSpPr>
          <p:cNvPr id="59" name="Straight Connector 58">
            <a:extLst>
              <a:ext uri="{FF2B5EF4-FFF2-40B4-BE49-F238E27FC236}">
                <a16:creationId xmlns:a16="http://schemas.microsoft.com/office/drawing/2014/main" id="{521FF305-6AAC-E744-A028-6FAAC072176F}"/>
              </a:ext>
            </a:extLst>
          </p:cNvPr>
          <p:cNvCxnSpPr>
            <a:cxnSpLocks/>
          </p:cNvCxnSpPr>
          <p:nvPr/>
        </p:nvCxnSpPr>
        <p:spPr bwMode="auto">
          <a:xfrm flipH="1">
            <a:off x="10009512" y="3076757"/>
            <a:ext cx="1212370" cy="202921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D0825C8F-4DC2-5746-91C8-C025CD0E003D}"/>
              </a:ext>
            </a:extLst>
          </p:cNvPr>
          <p:cNvCxnSpPr>
            <a:cxnSpLocks/>
          </p:cNvCxnSpPr>
          <p:nvPr/>
        </p:nvCxnSpPr>
        <p:spPr bwMode="auto">
          <a:xfrm>
            <a:off x="8919181" y="3068139"/>
            <a:ext cx="1106558" cy="203783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461F9DB4-FD00-A048-A711-7101F80A6F26}"/>
              </a:ext>
            </a:extLst>
          </p:cNvPr>
          <p:cNvCxnSpPr>
            <a:cxnSpLocks/>
          </p:cNvCxnSpPr>
          <p:nvPr/>
        </p:nvCxnSpPr>
        <p:spPr bwMode="auto">
          <a:xfrm flipH="1">
            <a:off x="9388005" y="3111209"/>
            <a:ext cx="318442" cy="84995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0C14ADD3-025E-1545-861A-57E682404EC6}"/>
              </a:ext>
            </a:extLst>
          </p:cNvPr>
          <p:cNvCxnSpPr>
            <a:cxnSpLocks/>
          </p:cNvCxnSpPr>
          <p:nvPr/>
        </p:nvCxnSpPr>
        <p:spPr bwMode="auto">
          <a:xfrm>
            <a:off x="10639706" y="3111209"/>
            <a:ext cx="157072" cy="65066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13B1C8A7-46CF-3542-983D-9A9663D14309}"/>
              </a:ext>
            </a:extLst>
          </p:cNvPr>
          <p:cNvCxnSpPr>
            <a:cxnSpLocks/>
          </p:cNvCxnSpPr>
          <p:nvPr/>
        </p:nvCxnSpPr>
        <p:spPr bwMode="auto">
          <a:xfrm>
            <a:off x="9367279" y="3068139"/>
            <a:ext cx="179947" cy="46804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0760DC9A-53AE-A140-A8B0-B7871638C427}"/>
              </a:ext>
            </a:extLst>
          </p:cNvPr>
          <p:cNvCxnSpPr>
            <a:cxnSpLocks/>
          </p:cNvCxnSpPr>
          <p:nvPr/>
        </p:nvCxnSpPr>
        <p:spPr bwMode="auto">
          <a:xfrm flipH="1">
            <a:off x="10727095" y="3120103"/>
            <a:ext cx="200246" cy="38521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697D9B74-E7C6-8F4F-A30A-FCBB3E5E847F}"/>
              </a:ext>
            </a:extLst>
          </p:cNvPr>
          <p:cNvCxnSpPr>
            <a:cxnSpLocks/>
          </p:cNvCxnSpPr>
          <p:nvPr/>
        </p:nvCxnSpPr>
        <p:spPr bwMode="auto">
          <a:xfrm flipH="1">
            <a:off x="10142026" y="3111209"/>
            <a:ext cx="67732" cy="137927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C42AE471-8351-A843-B0AD-9B2295375518}"/>
              </a:ext>
            </a:extLst>
          </p:cNvPr>
          <p:cNvCxnSpPr>
            <a:cxnSpLocks/>
          </p:cNvCxnSpPr>
          <p:nvPr/>
        </p:nvCxnSpPr>
        <p:spPr bwMode="auto">
          <a:xfrm>
            <a:off x="9986450" y="3140907"/>
            <a:ext cx="155576" cy="137038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67" name="TextBox 66">
            <a:extLst>
              <a:ext uri="{FF2B5EF4-FFF2-40B4-BE49-F238E27FC236}">
                <a16:creationId xmlns:a16="http://schemas.microsoft.com/office/drawing/2014/main" id="{BF5DDE29-6C69-D343-AE33-694DC97A3070}"/>
              </a:ext>
            </a:extLst>
          </p:cNvPr>
          <p:cNvSpPr txBox="1"/>
          <p:nvPr/>
        </p:nvSpPr>
        <p:spPr>
          <a:xfrm>
            <a:off x="8724723" y="2729309"/>
            <a:ext cx="286796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ＭＳ Ｐゴシック" charset="0"/>
                <a:cs typeface="+mn-cs"/>
              </a:rPr>
              <a:t>A       B   C D   E    F    G    H </a:t>
            </a:r>
          </a:p>
        </p:txBody>
      </p:sp>
      <p:cxnSp>
        <p:nvCxnSpPr>
          <p:cNvPr id="87" name="Straight Connector 86">
            <a:extLst>
              <a:ext uri="{FF2B5EF4-FFF2-40B4-BE49-F238E27FC236}">
                <a16:creationId xmlns:a16="http://schemas.microsoft.com/office/drawing/2014/main" id="{44B8E218-8DA9-1746-8B64-689A4F30804B}"/>
              </a:ext>
            </a:extLst>
          </p:cNvPr>
          <p:cNvCxnSpPr>
            <a:cxnSpLocks/>
          </p:cNvCxnSpPr>
          <p:nvPr/>
        </p:nvCxnSpPr>
        <p:spPr bwMode="auto">
          <a:xfrm>
            <a:off x="10142026" y="4490483"/>
            <a:ext cx="0" cy="416201"/>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9" name="Donut 88">
            <a:extLst>
              <a:ext uri="{FF2B5EF4-FFF2-40B4-BE49-F238E27FC236}">
                <a16:creationId xmlns:a16="http://schemas.microsoft.com/office/drawing/2014/main" id="{01FF778A-2A71-8044-B861-4E4302A307D6}"/>
              </a:ext>
            </a:extLst>
          </p:cNvPr>
          <p:cNvSpPr/>
          <p:nvPr/>
        </p:nvSpPr>
        <p:spPr>
          <a:xfrm>
            <a:off x="972503" y="3935714"/>
            <a:ext cx="1149552" cy="400601"/>
          </a:xfrm>
          <a:prstGeom prst="donut">
            <a:avLst>
              <a:gd name="adj" fmla="val 47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Donut 89">
            <a:extLst>
              <a:ext uri="{FF2B5EF4-FFF2-40B4-BE49-F238E27FC236}">
                <a16:creationId xmlns:a16="http://schemas.microsoft.com/office/drawing/2014/main" id="{30AD167B-0CCE-7D4C-856B-4209376CB015}"/>
              </a:ext>
            </a:extLst>
          </p:cNvPr>
          <p:cNvSpPr/>
          <p:nvPr/>
        </p:nvSpPr>
        <p:spPr>
          <a:xfrm>
            <a:off x="6201452" y="3804154"/>
            <a:ext cx="880521" cy="400601"/>
          </a:xfrm>
          <a:prstGeom prst="donut">
            <a:avLst>
              <a:gd name="adj" fmla="val 479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55173C1B-F4F5-A540-A329-709267643D12}"/>
              </a:ext>
            </a:extLst>
          </p:cNvPr>
          <p:cNvSpPr txBox="1"/>
          <p:nvPr/>
        </p:nvSpPr>
        <p:spPr>
          <a:xfrm>
            <a:off x="6048403" y="5267486"/>
            <a:ext cx="10811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t>True Tree</a:t>
            </a:r>
          </a:p>
        </p:txBody>
      </p:sp>
      <p:sp>
        <p:nvSpPr>
          <p:cNvPr id="92" name="TextBox 91">
            <a:extLst>
              <a:ext uri="{FF2B5EF4-FFF2-40B4-BE49-F238E27FC236}">
                <a16:creationId xmlns:a16="http://schemas.microsoft.com/office/drawing/2014/main" id="{9D443E6E-DCF0-C447-AE7E-2BFF8EF400F0}"/>
              </a:ext>
            </a:extLst>
          </p:cNvPr>
          <p:cNvSpPr txBox="1"/>
          <p:nvPr/>
        </p:nvSpPr>
        <p:spPr>
          <a:xfrm>
            <a:off x="9488358" y="5309046"/>
            <a:ext cx="9970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AD47"/>
                </a:solidFill>
                <a:effectLst/>
                <a:uLnTx/>
                <a:uFillTx/>
                <a:latin typeface="Calibri" panose="020F0502020204030204"/>
                <a:ea typeface="ＭＳ Ｐゴシック" charset="0"/>
                <a:cs typeface="+mn-cs"/>
              </a:rPr>
              <a:t>LBA Tree</a:t>
            </a:r>
          </a:p>
        </p:txBody>
      </p:sp>
      <p:cxnSp>
        <p:nvCxnSpPr>
          <p:cNvPr id="95" name="Straight Arrow Connector 94">
            <a:extLst>
              <a:ext uri="{FF2B5EF4-FFF2-40B4-BE49-F238E27FC236}">
                <a16:creationId xmlns:a16="http://schemas.microsoft.com/office/drawing/2014/main" id="{C22205A0-046B-8D41-A25B-BC349998B8DF}"/>
              </a:ext>
            </a:extLst>
          </p:cNvPr>
          <p:cNvCxnSpPr/>
          <p:nvPr/>
        </p:nvCxnSpPr>
        <p:spPr>
          <a:xfrm>
            <a:off x="2372497" y="4204755"/>
            <a:ext cx="953005"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FBE5E85-D865-6C4C-BD68-660BBAD04EC3}"/>
              </a:ext>
            </a:extLst>
          </p:cNvPr>
          <p:cNvCxnSpPr/>
          <p:nvPr/>
        </p:nvCxnSpPr>
        <p:spPr>
          <a:xfrm>
            <a:off x="7562335" y="4315965"/>
            <a:ext cx="953005"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044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2"/>
          <p:cNvSpPr>
            <a:spLocks noChangeArrowheads="1"/>
          </p:cNvSpPr>
          <p:nvPr/>
        </p:nvSpPr>
        <p:spPr bwMode="auto">
          <a:xfrm rot="5412651">
            <a:off x="8033340" y="3272948"/>
            <a:ext cx="5948363" cy="1128729"/>
          </a:xfrm>
          <a:prstGeom prst="rect">
            <a:avLst/>
          </a:prstGeom>
          <a:noFill/>
          <a:ln w="9525">
            <a:noFill/>
            <a:miter lim="800000"/>
            <a:headEnd/>
            <a:tailEnd/>
          </a:ln>
          <a:effectLst/>
        </p:spPr>
        <p:txBody>
          <a:bodyPr lIns="91184" tIns="45593" rIns="91184" bIns="45593">
            <a:prstTxWarp prst="textNoShape">
              <a:avLst/>
            </a:prstTxWarp>
            <a:spAutoFit/>
          </a:bodyPr>
          <a:lstStyle/>
          <a:p>
            <a:pPr fontAlgn="base">
              <a:spcBef>
                <a:spcPct val="0"/>
              </a:spcBef>
              <a:spcAft>
                <a:spcPct val="0"/>
              </a:spcAft>
              <a:defRPr/>
            </a:pPr>
            <a:r>
              <a:rPr lang="en-US" dirty="0">
                <a:solidFill>
                  <a:srgbClr val="000000"/>
                </a:solidFill>
                <a:latin typeface="Arial" charset="0"/>
                <a:ea typeface="ＭＳ Ｐゴシック"/>
                <a:cs typeface="ＭＳ Ｐゴシック"/>
              </a:rPr>
              <a:t>From: </a:t>
            </a:r>
          </a:p>
          <a:p>
            <a:pPr fontAlgn="base">
              <a:spcBef>
                <a:spcPct val="0"/>
              </a:spcBef>
              <a:spcAft>
                <a:spcPct val="0"/>
              </a:spcAft>
              <a:defRPr/>
            </a:pPr>
            <a:r>
              <a:rPr lang="en-US" sz="1600" dirty="0" err="1">
                <a:solidFill>
                  <a:srgbClr val="000000"/>
                </a:solidFill>
                <a:latin typeface="Arial" charset="0"/>
                <a:ea typeface="ＭＳ Ｐゴシック"/>
                <a:cs typeface="ＭＳ Ｐゴシック"/>
              </a:rPr>
              <a:t>Delsuc</a:t>
            </a:r>
            <a:r>
              <a:rPr lang="en-US" sz="1600" dirty="0">
                <a:solidFill>
                  <a:srgbClr val="000000"/>
                </a:solidFill>
                <a:latin typeface="Arial" charset="0"/>
                <a:ea typeface="ＭＳ Ｐゴシック"/>
                <a:cs typeface="ＭＳ Ｐゴシック"/>
              </a:rPr>
              <a:t> F, </a:t>
            </a:r>
            <a:r>
              <a:rPr lang="en-US" sz="1600" dirty="0" err="1">
                <a:solidFill>
                  <a:srgbClr val="000000"/>
                </a:solidFill>
                <a:latin typeface="Arial" charset="0"/>
                <a:ea typeface="ＭＳ Ｐゴシック"/>
                <a:cs typeface="ＭＳ Ｐゴシック"/>
              </a:rPr>
              <a:t>Brinkmann</a:t>
            </a:r>
            <a:r>
              <a:rPr lang="en-US" sz="1600" dirty="0">
                <a:solidFill>
                  <a:srgbClr val="000000"/>
                </a:solidFill>
                <a:latin typeface="Arial" charset="0"/>
                <a:ea typeface="ＭＳ Ｐゴシック"/>
                <a:cs typeface="ＭＳ Ｐゴシック"/>
              </a:rPr>
              <a:t> H, Philippe H.</a:t>
            </a:r>
            <a:endParaRPr lang="en-US" dirty="0">
              <a:solidFill>
                <a:srgbClr val="000000"/>
              </a:solidFill>
              <a:latin typeface="Arial" charset="0"/>
              <a:ea typeface="ＭＳ Ｐゴシック"/>
              <a:cs typeface="ＭＳ Ｐゴシック"/>
            </a:endParaRPr>
          </a:p>
          <a:p>
            <a:pPr fontAlgn="base">
              <a:spcBef>
                <a:spcPct val="0"/>
              </a:spcBef>
              <a:spcAft>
                <a:spcPct val="0"/>
              </a:spcAft>
              <a:defRPr/>
            </a:pPr>
            <a:r>
              <a:rPr lang="en-US" sz="1600" dirty="0" err="1">
                <a:solidFill>
                  <a:srgbClr val="000000"/>
                </a:solidFill>
                <a:latin typeface="Arial" charset="0"/>
                <a:ea typeface="ＭＳ Ｐゴシック"/>
                <a:cs typeface="ＭＳ Ｐゴシック"/>
              </a:rPr>
              <a:t>Phylogenomics</a:t>
            </a:r>
            <a:r>
              <a:rPr lang="en-US" sz="1600" dirty="0">
                <a:solidFill>
                  <a:srgbClr val="000000"/>
                </a:solidFill>
                <a:latin typeface="Arial" charset="0"/>
                <a:ea typeface="ＭＳ Ｐゴシック"/>
                <a:cs typeface="ＭＳ Ｐゴシック"/>
              </a:rPr>
              <a:t> and the reconstruction of the tree of life.</a:t>
            </a:r>
          </a:p>
          <a:p>
            <a:pPr fontAlgn="base">
              <a:spcBef>
                <a:spcPct val="0"/>
              </a:spcBef>
              <a:spcAft>
                <a:spcPct val="0"/>
              </a:spcAft>
              <a:defRPr/>
            </a:pPr>
            <a:r>
              <a:rPr lang="en-US" sz="1600" dirty="0">
                <a:solidFill>
                  <a:srgbClr val="000000"/>
                </a:solidFill>
                <a:latin typeface="Arial" charset="0"/>
                <a:ea typeface="ＭＳ Ｐゴシック"/>
                <a:cs typeface="ＭＳ Ｐゴシック"/>
              </a:rPr>
              <a:t>Nat Rev Genet. 2005 May;6(5):361-75.</a:t>
            </a:r>
            <a:endParaRPr lang="en-US" sz="2400" dirty="0">
              <a:solidFill>
                <a:srgbClr val="000000"/>
              </a:solidFill>
              <a:latin typeface="Arial" charset="0"/>
              <a:ea typeface="ＭＳ Ｐゴシック"/>
              <a:cs typeface="ＭＳ Ｐゴシック"/>
            </a:endParaRPr>
          </a:p>
        </p:txBody>
      </p:sp>
      <p:sp>
        <p:nvSpPr>
          <p:cNvPr id="996355" name="Rectangle 3"/>
          <p:cNvSpPr>
            <a:spLocks noGrp="1" noChangeArrowheads="1"/>
          </p:cNvSpPr>
          <p:nvPr>
            <p:ph type="title"/>
          </p:nvPr>
        </p:nvSpPr>
        <p:spPr/>
        <p:txBody>
          <a:bodyPr/>
          <a:lstStyle/>
          <a:p>
            <a:endParaRPr lang="en-US"/>
          </a:p>
        </p:txBody>
      </p:sp>
      <p:pic>
        <p:nvPicPr>
          <p:cNvPr id="996356" name="Picture 4"/>
          <p:cNvPicPr>
            <a:picLocks noChangeAspect="1" noChangeArrowheads="1"/>
          </p:cNvPicPr>
          <p:nvPr/>
        </p:nvPicPr>
        <p:blipFill>
          <a:blip r:embed="rId3"/>
          <a:srcRect/>
          <a:stretch>
            <a:fillRect/>
          </a:stretch>
        </p:blipFill>
        <p:spPr bwMode="auto">
          <a:xfrm>
            <a:off x="1966633" y="648190"/>
            <a:ext cx="7215076" cy="6183936"/>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7B11A863-8597-0F22-3E32-2BB951444F14}"/>
              </a:ext>
            </a:extLst>
          </p:cNvPr>
          <p:cNvSpPr txBox="1"/>
          <p:nvPr/>
        </p:nvSpPr>
        <p:spPr>
          <a:xfrm>
            <a:off x="320511" y="25874"/>
            <a:ext cx="5403082" cy="461665"/>
          </a:xfrm>
          <a:prstGeom prst="rect">
            <a:avLst/>
          </a:prstGeom>
          <a:noFill/>
        </p:spPr>
        <p:txBody>
          <a:bodyPr wrap="none" rtlCol="0">
            <a:spAutoFit/>
          </a:bodyPr>
          <a:lstStyle/>
          <a:p>
            <a:r>
              <a:rPr lang="en-US" dirty="0"/>
              <a:t>From Gen Tree to Genome Phylogeny</a:t>
            </a:r>
          </a:p>
        </p:txBody>
      </p:sp>
    </p:spTree>
    <p:extLst>
      <p:ext uri="{BB962C8B-B14F-4D97-AF65-F5344CB8AC3E}">
        <p14:creationId xmlns:p14="http://schemas.microsoft.com/office/powerpoint/2010/main" val="39186863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41A8-2021-BA48-BCFD-52CBCC26CC8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D0B610D-80EF-934E-8A9A-4726833FA609}"/>
              </a:ext>
            </a:extLst>
          </p:cNvPr>
          <p:cNvPicPr>
            <a:picLocks noChangeAspect="1"/>
          </p:cNvPicPr>
          <p:nvPr/>
        </p:nvPicPr>
        <p:blipFill>
          <a:blip r:embed="rId2"/>
          <a:stretch>
            <a:fillRect/>
          </a:stretch>
        </p:blipFill>
        <p:spPr>
          <a:xfrm>
            <a:off x="3962953" y="0"/>
            <a:ext cx="8442832" cy="6858000"/>
          </a:xfrm>
          <a:prstGeom prst="rect">
            <a:avLst/>
          </a:prstGeom>
        </p:spPr>
      </p:pic>
      <p:sp>
        <p:nvSpPr>
          <p:cNvPr id="4" name="TextBox 3">
            <a:extLst>
              <a:ext uri="{FF2B5EF4-FFF2-40B4-BE49-F238E27FC236}">
                <a16:creationId xmlns:a16="http://schemas.microsoft.com/office/drawing/2014/main" id="{EE2AED5D-F46E-CA44-BADD-C689572933BA}"/>
              </a:ext>
            </a:extLst>
          </p:cNvPr>
          <p:cNvSpPr txBox="1"/>
          <p:nvPr/>
        </p:nvSpPr>
        <p:spPr>
          <a:xfrm>
            <a:off x="444843" y="543697"/>
            <a:ext cx="3437159" cy="1200329"/>
          </a:xfrm>
          <a:prstGeom prst="rect">
            <a:avLst/>
          </a:prstGeom>
          <a:noFill/>
        </p:spPr>
        <p:txBody>
          <a:bodyPr wrap="none" rtlCol="0">
            <a:spAutoFit/>
          </a:bodyPr>
          <a:lstStyle/>
          <a:p>
            <a:r>
              <a:rPr lang="en-US" dirty="0" err="1"/>
              <a:t>Supertree</a:t>
            </a:r>
            <a:r>
              <a:rPr lang="en-US" dirty="0"/>
              <a:t> using </a:t>
            </a:r>
            <a:br>
              <a:rPr lang="en-US" dirty="0"/>
            </a:br>
            <a:r>
              <a:rPr lang="en-US" dirty="0"/>
              <a:t>Matrix Representation</a:t>
            </a:r>
            <a:br>
              <a:rPr lang="en-US" dirty="0"/>
            </a:br>
            <a:r>
              <a:rPr lang="en-US" dirty="0"/>
              <a:t>using Parsimony (MRB)</a:t>
            </a:r>
          </a:p>
        </p:txBody>
      </p:sp>
      <p:sp>
        <p:nvSpPr>
          <p:cNvPr id="5" name="TextBox 4">
            <a:extLst>
              <a:ext uri="{FF2B5EF4-FFF2-40B4-BE49-F238E27FC236}">
                <a16:creationId xmlns:a16="http://schemas.microsoft.com/office/drawing/2014/main" id="{6672C19B-4204-C142-B823-5EBC416675E1}"/>
              </a:ext>
            </a:extLst>
          </p:cNvPr>
          <p:cNvSpPr txBox="1"/>
          <p:nvPr/>
        </p:nvSpPr>
        <p:spPr>
          <a:xfrm>
            <a:off x="8460259" y="6017741"/>
            <a:ext cx="3731741" cy="646331"/>
          </a:xfrm>
          <a:prstGeom prst="rect">
            <a:avLst/>
          </a:prstGeom>
          <a:noFill/>
        </p:spPr>
        <p:txBody>
          <a:bodyPr wrap="square" rtlCol="0">
            <a:spAutoFit/>
          </a:bodyPr>
          <a:lstStyle/>
          <a:p>
            <a:r>
              <a:rPr lang="en-US" sz="1800" dirty="0"/>
              <a:t>https://</a:t>
            </a:r>
            <a:r>
              <a:rPr lang="en-US" sz="1800" dirty="0" err="1"/>
              <a:t>www.researchgate.net</a:t>
            </a:r>
            <a:r>
              <a:rPr lang="en-US" sz="1800" dirty="0"/>
              <a:t>/profile/James-Mcinerney-2</a:t>
            </a:r>
          </a:p>
        </p:txBody>
      </p:sp>
    </p:spTree>
    <p:extLst>
      <p:ext uri="{BB962C8B-B14F-4D97-AF65-F5344CB8AC3E}">
        <p14:creationId xmlns:p14="http://schemas.microsoft.com/office/powerpoint/2010/main" val="858699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3" name="Rectangle 3"/>
          <p:cNvSpPr>
            <a:spLocks noGrp="1" noChangeArrowheads="1"/>
          </p:cNvSpPr>
          <p:nvPr>
            <p:ph type="title"/>
          </p:nvPr>
        </p:nvSpPr>
        <p:spPr>
          <a:xfrm>
            <a:off x="1549400" y="31754"/>
            <a:ext cx="8064500" cy="622300"/>
          </a:xfrm>
        </p:spPr>
        <p:txBody>
          <a:bodyPr/>
          <a:lstStyle/>
          <a:p>
            <a:pPr algn="l"/>
            <a:r>
              <a:rPr lang="en-US">
                <a:solidFill>
                  <a:schemeClr val="accent2"/>
                </a:solidFill>
              </a:rPr>
              <a:t>    Supertree</a:t>
            </a:r>
            <a:r>
              <a:rPr lang="en-US">
                <a:solidFill>
                  <a:srgbClr val="0000B5"/>
                </a:solidFill>
              </a:rPr>
              <a:t>   </a:t>
            </a:r>
            <a:r>
              <a:rPr lang="en-US" i="1"/>
              <a:t>vs.</a:t>
            </a:r>
            <a:r>
              <a:rPr lang="en-US">
                <a:solidFill>
                  <a:srgbClr val="0000B5"/>
                </a:solidFill>
              </a:rPr>
              <a:t> Supermatrix</a:t>
            </a:r>
          </a:p>
        </p:txBody>
      </p:sp>
      <p:sp>
        <p:nvSpPr>
          <p:cNvPr id="983046" name="Rectangle 6"/>
          <p:cNvSpPr>
            <a:spLocks noChangeArrowheads="1"/>
          </p:cNvSpPr>
          <p:nvPr/>
        </p:nvSpPr>
        <p:spPr bwMode="auto">
          <a:xfrm>
            <a:off x="1524000" y="5543575"/>
            <a:ext cx="9144000" cy="1312785"/>
          </a:xfrm>
          <a:prstGeom prst="rect">
            <a:avLst/>
          </a:prstGeom>
          <a:noFill/>
          <a:ln w="9525">
            <a:noFill/>
            <a:miter lim="800000"/>
            <a:headEnd/>
            <a:tailEnd/>
          </a:ln>
          <a:effectLst/>
        </p:spPr>
        <p:txBody>
          <a:bodyPr lIns="91184" tIns="45593" rIns="91184" bIns="45593">
            <a:prstTxWarp prst="textNoShape">
              <a:avLst/>
            </a:prstTxWarp>
            <a:spAutoFit/>
          </a:bodyPr>
          <a:lstStyle/>
          <a:p>
            <a:pPr fontAlgn="base">
              <a:spcBef>
                <a:spcPct val="0"/>
              </a:spcBef>
              <a:spcAft>
                <a:spcPct val="0"/>
              </a:spcAft>
              <a:defRPr/>
            </a:pPr>
            <a:r>
              <a:rPr lang="en-US" sz="1600" dirty="0">
                <a:solidFill>
                  <a:srgbClr val="000000"/>
                </a:solidFill>
                <a:latin typeface="Arial" charset="0"/>
                <a:ea typeface="ＭＳ Ｐゴシック"/>
                <a:cs typeface="ＭＳ Ｐゴシック"/>
              </a:rPr>
              <a:t>Schematic of MRP </a:t>
            </a:r>
            <a:r>
              <a:rPr lang="en-US" sz="1600" dirty="0" err="1">
                <a:solidFill>
                  <a:srgbClr val="000000"/>
                </a:solidFill>
                <a:latin typeface="Arial" charset="0"/>
                <a:ea typeface="ＭＳ Ｐゴシック"/>
                <a:cs typeface="ＭＳ Ｐゴシック"/>
              </a:rPr>
              <a:t>supertree</a:t>
            </a:r>
            <a:r>
              <a:rPr lang="en-US" sz="1600" dirty="0">
                <a:solidFill>
                  <a:srgbClr val="000000"/>
                </a:solidFill>
                <a:latin typeface="Arial" charset="0"/>
                <a:ea typeface="ＭＳ Ｐゴシック"/>
                <a:cs typeface="ＭＳ Ｐゴシック"/>
              </a:rPr>
              <a:t> (left) and parsimony </a:t>
            </a:r>
            <a:r>
              <a:rPr lang="en-US" sz="1600" dirty="0" err="1">
                <a:solidFill>
                  <a:srgbClr val="000000"/>
                </a:solidFill>
                <a:latin typeface="Arial" charset="0"/>
                <a:ea typeface="ＭＳ Ｐゴシック"/>
                <a:cs typeface="ＭＳ Ｐゴシック"/>
              </a:rPr>
              <a:t>supermatrix</a:t>
            </a:r>
            <a:r>
              <a:rPr lang="en-US" sz="1600" dirty="0">
                <a:solidFill>
                  <a:srgbClr val="000000"/>
                </a:solidFill>
                <a:latin typeface="Arial" charset="0"/>
                <a:ea typeface="ＭＳ Ｐゴシック"/>
                <a:cs typeface="ＭＳ Ｐゴシック"/>
              </a:rPr>
              <a:t> (right) approaches to the analysis of three data sets. </a:t>
            </a:r>
            <a:r>
              <a:rPr lang="en-US" sz="1600" dirty="0" err="1">
                <a:solidFill>
                  <a:srgbClr val="000000"/>
                </a:solidFill>
                <a:latin typeface="Arial" charset="0"/>
                <a:ea typeface="ＭＳ Ｐゴシック"/>
                <a:cs typeface="ＭＳ Ｐゴシック"/>
              </a:rPr>
              <a:t>Clade</a:t>
            </a:r>
            <a:r>
              <a:rPr lang="en-US" sz="1600" dirty="0">
                <a:solidFill>
                  <a:srgbClr val="000000"/>
                </a:solidFill>
                <a:latin typeface="Arial" charset="0"/>
                <a:ea typeface="ＭＳ Ｐゴシック"/>
                <a:cs typeface="ＭＳ Ｐゴシック"/>
              </a:rPr>
              <a:t> C+D is supported by all three separate data sets, but not by the </a:t>
            </a:r>
            <a:r>
              <a:rPr lang="en-US" sz="1600" dirty="0" err="1">
                <a:solidFill>
                  <a:srgbClr val="000000"/>
                </a:solidFill>
                <a:latin typeface="Arial" charset="0"/>
                <a:ea typeface="ＭＳ Ｐゴシック"/>
                <a:cs typeface="ＭＳ Ｐゴシック"/>
              </a:rPr>
              <a:t>supermatrix</a:t>
            </a:r>
            <a:r>
              <a:rPr lang="en-US" sz="1600" dirty="0">
                <a:solidFill>
                  <a:srgbClr val="000000"/>
                </a:solidFill>
                <a:latin typeface="Arial" charset="0"/>
                <a:ea typeface="ＭＳ Ｐゴシック"/>
                <a:cs typeface="ＭＳ Ｐゴシック"/>
              </a:rPr>
              <a:t>. </a:t>
            </a:r>
            <a:r>
              <a:rPr lang="en-US" sz="1600" dirty="0" err="1">
                <a:solidFill>
                  <a:srgbClr val="000000"/>
                </a:solidFill>
                <a:latin typeface="Arial" charset="0"/>
                <a:ea typeface="ＭＳ Ｐゴシック"/>
                <a:cs typeface="ＭＳ Ｐゴシック"/>
              </a:rPr>
              <a:t>Synapomorphies</a:t>
            </a:r>
            <a:r>
              <a:rPr lang="en-US" sz="1600" dirty="0">
                <a:solidFill>
                  <a:srgbClr val="000000"/>
                </a:solidFill>
                <a:latin typeface="Arial" charset="0"/>
                <a:ea typeface="ＭＳ Ｐゴシック"/>
                <a:cs typeface="ＭＳ Ｐゴシック"/>
              </a:rPr>
              <a:t> for </a:t>
            </a:r>
            <a:r>
              <a:rPr lang="en-US" sz="1600" dirty="0" err="1">
                <a:solidFill>
                  <a:srgbClr val="000000"/>
                </a:solidFill>
                <a:latin typeface="Arial" charset="0"/>
                <a:ea typeface="ＭＳ Ｐゴシック"/>
                <a:cs typeface="ＭＳ Ｐゴシック"/>
              </a:rPr>
              <a:t>clade</a:t>
            </a:r>
            <a:r>
              <a:rPr lang="en-US" sz="1600" dirty="0">
                <a:solidFill>
                  <a:srgbClr val="000000"/>
                </a:solidFill>
                <a:latin typeface="Arial" charset="0"/>
                <a:ea typeface="ＭＳ Ｐゴシック"/>
                <a:cs typeface="ＭＳ Ｐゴシック"/>
              </a:rPr>
              <a:t> C+D are highlighted in pink. </a:t>
            </a:r>
            <a:r>
              <a:rPr lang="en-US" sz="1600" dirty="0" err="1">
                <a:solidFill>
                  <a:srgbClr val="000000"/>
                </a:solidFill>
                <a:latin typeface="Arial" charset="0"/>
                <a:ea typeface="ＭＳ Ｐゴシック"/>
                <a:cs typeface="ＭＳ Ｐゴシック"/>
              </a:rPr>
              <a:t>Clade</a:t>
            </a:r>
            <a:r>
              <a:rPr lang="en-US" sz="1600" dirty="0">
                <a:solidFill>
                  <a:srgbClr val="000000"/>
                </a:solidFill>
                <a:latin typeface="Arial" charset="0"/>
                <a:ea typeface="ＭＳ Ｐゴシック"/>
                <a:cs typeface="ＭＳ Ｐゴシック"/>
              </a:rPr>
              <a:t> A+B+C is not supported by separate analyses of the three data sets, but is supported by the </a:t>
            </a:r>
            <a:r>
              <a:rPr lang="en-US" sz="1600" dirty="0" err="1">
                <a:solidFill>
                  <a:srgbClr val="000000"/>
                </a:solidFill>
                <a:latin typeface="Arial" charset="0"/>
                <a:ea typeface="ＭＳ Ｐゴシック"/>
                <a:cs typeface="ＭＳ Ｐゴシック"/>
              </a:rPr>
              <a:t>supermatrix</a:t>
            </a:r>
            <a:r>
              <a:rPr lang="en-US" sz="1600" dirty="0">
                <a:solidFill>
                  <a:srgbClr val="000000"/>
                </a:solidFill>
                <a:latin typeface="Arial" charset="0"/>
                <a:ea typeface="ＭＳ Ｐゴシック"/>
                <a:cs typeface="ＭＳ Ｐゴシック"/>
              </a:rPr>
              <a:t>. </a:t>
            </a:r>
            <a:r>
              <a:rPr lang="en-US" sz="1600" dirty="0" err="1">
                <a:solidFill>
                  <a:srgbClr val="000000"/>
                </a:solidFill>
                <a:latin typeface="Arial" charset="0"/>
                <a:ea typeface="ＭＳ Ｐゴシック"/>
                <a:cs typeface="ＭＳ Ｐゴシック"/>
              </a:rPr>
              <a:t>Synapomorphies</a:t>
            </a:r>
            <a:r>
              <a:rPr lang="en-US" sz="1600" dirty="0">
                <a:solidFill>
                  <a:srgbClr val="000000"/>
                </a:solidFill>
                <a:latin typeface="Arial" charset="0"/>
                <a:ea typeface="ＭＳ Ｐゴシック"/>
                <a:cs typeface="ＭＳ Ｐゴシック"/>
              </a:rPr>
              <a:t> for </a:t>
            </a:r>
            <a:r>
              <a:rPr lang="en-US" sz="1600" dirty="0" err="1">
                <a:solidFill>
                  <a:srgbClr val="000000"/>
                </a:solidFill>
                <a:latin typeface="Arial" charset="0"/>
                <a:ea typeface="ＭＳ Ｐゴシック"/>
                <a:cs typeface="ＭＳ Ｐゴシック"/>
              </a:rPr>
              <a:t>clade</a:t>
            </a:r>
            <a:r>
              <a:rPr lang="en-US" sz="1600" dirty="0">
                <a:solidFill>
                  <a:srgbClr val="000000"/>
                </a:solidFill>
                <a:latin typeface="Arial" charset="0"/>
                <a:ea typeface="ＭＳ Ｐゴシック"/>
                <a:cs typeface="ＭＳ Ｐゴシック"/>
              </a:rPr>
              <a:t> A+B+C are highlighted in blue. E is the </a:t>
            </a:r>
            <a:r>
              <a:rPr lang="en-US" sz="1600" dirty="0" err="1">
                <a:solidFill>
                  <a:srgbClr val="000000"/>
                </a:solidFill>
                <a:latin typeface="Arial" charset="0"/>
                <a:ea typeface="ＭＳ Ｐゴシック"/>
                <a:cs typeface="ＭＳ Ｐゴシック"/>
              </a:rPr>
              <a:t>outgroup</a:t>
            </a:r>
            <a:r>
              <a:rPr lang="en-US" sz="1600" dirty="0">
                <a:solidFill>
                  <a:srgbClr val="000000"/>
                </a:solidFill>
                <a:latin typeface="Arial" charset="0"/>
                <a:ea typeface="ＭＳ Ｐゴシック"/>
                <a:cs typeface="ＭＳ Ｐゴシック"/>
              </a:rPr>
              <a:t> used to root the tree.</a:t>
            </a:r>
            <a:endParaRPr lang="en-US" sz="2400" dirty="0">
              <a:solidFill>
                <a:srgbClr val="000000"/>
              </a:solidFill>
              <a:latin typeface="Arial" charset="0"/>
              <a:ea typeface="ＭＳ Ｐゴシック"/>
              <a:cs typeface="ＭＳ Ｐゴシック"/>
            </a:endParaRPr>
          </a:p>
        </p:txBody>
      </p:sp>
      <p:pic>
        <p:nvPicPr>
          <p:cNvPr id="983048" name="Picture 8"/>
          <p:cNvPicPr>
            <a:picLocks noChangeAspect="1" noChangeArrowheads="1"/>
          </p:cNvPicPr>
          <p:nvPr/>
        </p:nvPicPr>
        <p:blipFill>
          <a:blip r:embed="rId3"/>
          <a:srcRect/>
          <a:stretch>
            <a:fillRect/>
          </a:stretch>
        </p:blipFill>
        <p:spPr bwMode="auto">
          <a:xfrm>
            <a:off x="2590800" y="908050"/>
            <a:ext cx="5537200" cy="4503738"/>
          </a:xfrm>
          <a:prstGeom prst="rect">
            <a:avLst/>
          </a:prstGeom>
          <a:noFill/>
          <a:ln w="9525">
            <a:noFill/>
            <a:miter lim="800000"/>
            <a:headEnd/>
            <a:tailEnd/>
          </a:ln>
          <a:effectLst/>
        </p:spPr>
      </p:pic>
      <p:sp>
        <p:nvSpPr>
          <p:cNvPr id="983049" name="Rectangle 9"/>
          <p:cNvSpPr>
            <a:spLocks noChangeArrowheads="1"/>
          </p:cNvSpPr>
          <p:nvPr/>
        </p:nvSpPr>
        <p:spPr bwMode="auto">
          <a:xfrm rot="5421870">
            <a:off x="7754963" y="2678212"/>
            <a:ext cx="4524375" cy="1212668"/>
          </a:xfrm>
          <a:prstGeom prst="rect">
            <a:avLst/>
          </a:prstGeom>
          <a:noFill/>
          <a:ln w="9525">
            <a:noFill/>
            <a:miter lim="800000"/>
            <a:headEnd/>
            <a:tailEnd/>
          </a:ln>
          <a:effectLst/>
        </p:spPr>
        <p:txBody>
          <a:bodyPr lIns="91184" tIns="45593" rIns="91184" bIns="45593">
            <a:prstTxWarp prst="textNoShape">
              <a:avLst/>
            </a:prstTxWarp>
            <a:spAutoFit/>
          </a:bodyPr>
          <a:lstStyle/>
          <a:p>
            <a:pPr fontAlgn="base">
              <a:spcBef>
                <a:spcPct val="0"/>
              </a:spcBef>
              <a:spcAft>
                <a:spcPct val="0"/>
              </a:spcAft>
              <a:defRPr/>
            </a:pPr>
            <a:r>
              <a:rPr lang="en-US" dirty="0">
                <a:solidFill>
                  <a:srgbClr val="000000"/>
                </a:solidFill>
                <a:latin typeface="Arial" charset="0"/>
                <a:ea typeface="ＭＳ Ｐゴシック"/>
                <a:cs typeface="ＭＳ Ｐゴシック"/>
              </a:rPr>
              <a:t>From: </a:t>
            </a:r>
          </a:p>
          <a:p>
            <a:pPr fontAlgn="base">
              <a:spcBef>
                <a:spcPct val="0"/>
              </a:spcBef>
              <a:spcAft>
                <a:spcPct val="0"/>
              </a:spcAft>
              <a:defRPr/>
            </a:pPr>
            <a:r>
              <a:rPr lang="en-US" dirty="0">
                <a:solidFill>
                  <a:srgbClr val="000000"/>
                </a:solidFill>
                <a:latin typeface="Arial" charset="0"/>
                <a:ea typeface="ＭＳ Ｐゴシック"/>
                <a:cs typeface="ＭＳ Ｐゴシック"/>
              </a:rPr>
              <a:t>Alan de </a:t>
            </a:r>
            <a:r>
              <a:rPr lang="en-US" dirty="0" err="1">
                <a:solidFill>
                  <a:srgbClr val="000000"/>
                </a:solidFill>
                <a:latin typeface="Arial" charset="0"/>
                <a:ea typeface="ＭＳ Ｐゴシック"/>
                <a:cs typeface="ＭＳ Ｐゴシック"/>
              </a:rPr>
              <a:t>Queiroz</a:t>
            </a:r>
            <a:r>
              <a:rPr lang="en-US" dirty="0">
                <a:solidFill>
                  <a:srgbClr val="000000"/>
                </a:solidFill>
                <a:latin typeface="Arial" charset="0"/>
                <a:ea typeface="ＭＳ Ｐゴシック"/>
                <a:cs typeface="ＭＳ Ｐゴシック"/>
              </a:rPr>
              <a:t> John </a:t>
            </a:r>
            <a:r>
              <a:rPr lang="en-US" dirty="0" err="1">
                <a:solidFill>
                  <a:srgbClr val="000000"/>
                </a:solidFill>
                <a:latin typeface="Arial" charset="0"/>
                <a:ea typeface="ＭＳ Ｐゴシック"/>
                <a:cs typeface="ＭＳ Ｐゴシック"/>
              </a:rPr>
              <a:t>Gatesy</a:t>
            </a:r>
            <a:r>
              <a:rPr lang="en-US" dirty="0">
                <a:solidFill>
                  <a:srgbClr val="000000"/>
                </a:solidFill>
                <a:latin typeface="Arial" charset="0"/>
                <a:ea typeface="ＭＳ Ｐゴシック"/>
                <a:cs typeface="ＭＳ Ｐゴシック"/>
              </a:rPr>
              <a:t>: </a:t>
            </a:r>
          </a:p>
          <a:p>
            <a:pPr fontAlgn="base">
              <a:spcBef>
                <a:spcPct val="0"/>
              </a:spcBef>
              <a:spcAft>
                <a:spcPct val="0"/>
              </a:spcAft>
              <a:defRPr/>
            </a:pPr>
            <a:r>
              <a:rPr lang="en-US" dirty="0">
                <a:solidFill>
                  <a:srgbClr val="000000"/>
                </a:solidFill>
                <a:latin typeface="Arial" charset="0"/>
                <a:ea typeface="ＭＳ Ｐゴシック"/>
                <a:cs typeface="ＭＳ Ｐゴシック"/>
              </a:rPr>
              <a:t>The </a:t>
            </a:r>
            <a:r>
              <a:rPr lang="en-US" dirty="0" err="1">
                <a:solidFill>
                  <a:srgbClr val="000000"/>
                </a:solidFill>
                <a:latin typeface="Arial" charset="0"/>
                <a:ea typeface="ＭＳ Ｐゴシック"/>
                <a:cs typeface="ＭＳ Ｐゴシック"/>
              </a:rPr>
              <a:t>supermatrix</a:t>
            </a:r>
            <a:r>
              <a:rPr lang="en-US" dirty="0">
                <a:solidFill>
                  <a:srgbClr val="000000"/>
                </a:solidFill>
                <a:latin typeface="Arial" charset="0"/>
                <a:ea typeface="ＭＳ Ｐゴシック"/>
                <a:cs typeface="ＭＳ Ｐゴシック"/>
              </a:rPr>
              <a:t> approach to </a:t>
            </a:r>
            <a:r>
              <a:rPr lang="en-US" dirty="0" err="1">
                <a:solidFill>
                  <a:srgbClr val="000000"/>
                </a:solidFill>
                <a:latin typeface="Arial" charset="0"/>
                <a:ea typeface="ＭＳ Ｐゴシック"/>
                <a:cs typeface="ＭＳ Ｐゴシック"/>
              </a:rPr>
              <a:t>systematics</a:t>
            </a:r>
            <a:endParaRPr lang="en-US" dirty="0">
              <a:solidFill>
                <a:srgbClr val="000000"/>
              </a:solidFill>
              <a:latin typeface="Arial" charset="0"/>
              <a:ea typeface="ＭＳ Ｐゴシック"/>
              <a:cs typeface="ＭＳ Ｐゴシック"/>
            </a:endParaRPr>
          </a:p>
          <a:p>
            <a:pPr fontAlgn="base">
              <a:spcBef>
                <a:spcPct val="0"/>
              </a:spcBef>
              <a:spcAft>
                <a:spcPct val="0"/>
              </a:spcAft>
              <a:defRPr/>
            </a:pPr>
            <a:r>
              <a:rPr lang="en-US" dirty="0">
                <a:solidFill>
                  <a:srgbClr val="000000"/>
                </a:solidFill>
                <a:latin typeface="Arial" charset="0"/>
                <a:ea typeface="ＭＳ Ｐゴシック"/>
                <a:cs typeface="ＭＳ Ｐゴシック"/>
              </a:rPr>
              <a:t>Trends Ecol </a:t>
            </a:r>
            <a:r>
              <a:rPr lang="en-US" dirty="0" err="1">
                <a:solidFill>
                  <a:srgbClr val="000000"/>
                </a:solidFill>
                <a:latin typeface="Arial" charset="0"/>
                <a:ea typeface="ＭＳ Ｐゴシック"/>
                <a:cs typeface="ＭＳ Ｐゴシック"/>
              </a:rPr>
              <a:t>Evol</a:t>
            </a:r>
            <a:r>
              <a:rPr lang="en-US" dirty="0">
                <a:solidFill>
                  <a:srgbClr val="000000"/>
                </a:solidFill>
                <a:latin typeface="Arial" charset="0"/>
                <a:ea typeface="ＭＳ Ｐゴシック"/>
                <a:cs typeface="ＭＳ Ｐゴシック"/>
              </a:rPr>
              <a:t>. 2007 Jan;22(1):34-41</a:t>
            </a:r>
            <a:endParaRPr lang="en-US" sz="2400" dirty="0">
              <a:solidFill>
                <a:srgbClr val="000000"/>
              </a:solidFill>
              <a:latin typeface="Arial" charset="0"/>
              <a:ea typeface="ＭＳ Ｐゴシック"/>
              <a:cs typeface="ＭＳ Ｐゴシック"/>
            </a:endParaRPr>
          </a:p>
        </p:txBody>
      </p:sp>
    </p:spTree>
    <p:extLst>
      <p:ext uri="{BB962C8B-B14F-4D97-AF65-F5344CB8AC3E}">
        <p14:creationId xmlns:p14="http://schemas.microsoft.com/office/powerpoint/2010/main" val="2784153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6594" name="Picture 2" descr="Untitled-1"/>
          <p:cNvPicPr>
            <a:picLocks noChangeAspect="1" noChangeArrowheads="1"/>
          </p:cNvPicPr>
          <p:nvPr/>
        </p:nvPicPr>
        <p:blipFill>
          <a:blip r:embed="rId3"/>
          <a:srcRect/>
          <a:stretch>
            <a:fillRect/>
          </a:stretch>
        </p:blipFill>
        <p:spPr bwMode="auto">
          <a:xfrm>
            <a:off x="6311900" y="304800"/>
            <a:ext cx="4356100" cy="5638800"/>
          </a:xfrm>
          <a:prstGeom prst="rect">
            <a:avLst/>
          </a:prstGeom>
          <a:noFill/>
        </p:spPr>
      </p:pic>
      <p:pic>
        <p:nvPicPr>
          <p:cNvPr id="1006595" name="Picture 3" descr="evolver_tree"/>
          <p:cNvPicPr>
            <a:picLocks noChangeAspect="1" noChangeArrowheads="1"/>
          </p:cNvPicPr>
          <p:nvPr/>
        </p:nvPicPr>
        <p:blipFill>
          <a:blip r:embed="rId4"/>
          <a:srcRect/>
          <a:stretch>
            <a:fillRect/>
          </a:stretch>
        </p:blipFill>
        <p:spPr bwMode="auto">
          <a:xfrm>
            <a:off x="1828800" y="1"/>
            <a:ext cx="3810000" cy="3797300"/>
          </a:xfrm>
          <a:prstGeom prst="rect">
            <a:avLst/>
          </a:prstGeom>
          <a:noFill/>
        </p:spPr>
      </p:pic>
      <p:sp>
        <p:nvSpPr>
          <p:cNvPr id="1006596" name="Text Box 4"/>
          <p:cNvSpPr txBox="1">
            <a:spLocks noChangeArrowheads="1"/>
          </p:cNvSpPr>
          <p:nvPr/>
        </p:nvSpPr>
        <p:spPr bwMode="auto">
          <a:xfrm>
            <a:off x="2667005" y="3124200"/>
            <a:ext cx="1319213" cy="274638"/>
          </a:xfrm>
          <a:prstGeom prst="rect">
            <a:avLst/>
          </a:prstGeom>
          <a:noFill/>
          <a:ln w="9525">
            <a:noFill/>
            <a:miter lim="800000"/>
            <a:headEnd/>
            <a:tailEnd/>
          </a:ln>
        </p:spPr>
        <p:txBody>
          <a:bodyPr wrap="none" lIns="91162" tIns="45583" rIns="91162" bIns="45583">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A) Template tree</a:t>
            </a:r>
          </a:p>
        </p:txBody>
      </p:sp>
      <p:sp>
        <p:nvSpPr>
          <p:cNvPr id="1006597" name="Line 5"/>
          <p:cNvSpPr>
            <a:spLocks noChangeShapeType="1"/>
          </p:cNvSpPr>
          <p:nvPr/>
        </p:nvSpPr>
        <p:spPr bwMode="auto">
          <a:xfrm>
            <a:off x="5334000" y="1219200"/>
            <a:ext cx="838200" cy="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598" name="Text Box 6"/>
          <p:cNvSpPr txBox="1">
            <a:spLocks noChangeArrowheads="1"/>
          </p:cNvSpPr>
          <p:nvPr/>
        </p:nvSpPr>
        <p:spPr bwMode="auto">
          <a:xfrm>
            <a:off x="6248400" y="1676408"/>
            <a:ext cx="4114800" cy="461388"/>
          </a:xfrm>
          <a:prstGeom prst="rect">
            <a:avLst/>
          </a:prstGeom>
          <a:noFill/>
          <a:ln w="9525">
            <a:noFill/>
            <a:miter lim="800000"/>
            <a:headEnd/>
            <a:tailEnd/>
          </a:ln>
        </p:spPr>
        <p:txBody>
          <a:bodyPr lIns="91162" tIns="45583" rIns="91162" bIns="45583">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B) Generate 100 datasets using Evolver with certain amount of </a:t>
            </a:r>
            <a:r>
              <a:rPr kumimoji="0" lang="en-US" sz="12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HGTs</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599" name="Line 7"/>
          <p:cNvSpPr>
            <a:spLocks noChangeShapeType="1"/>
          </p:cNvSpPr>
          <p:nvPr/>
        </p:nvSpPr>
        <p:spPr bwMode="auto">
          <a:xfrm flipH="1">
            <a:off x="7620000" y="2667000"/>
            <a:ext cx="762000" cy="8382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600" name="Line 8"/>
          <p:cNvSpPr>
            <a:spLocks noChangeShapeType="1"/>
          </p:cNvSpPr>
          <p:nvPr/>
        </p:nvSpPr>
        <p:spPr bwMode="auto">
          <a:xfrm rot="16863978" flipH="1">
            <a:off x="8343900" y="2705100"/>
            <a:ext cx="762000" cy="8382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pic>
        <p:nvPicPr>
          <p:cNvPr id="1006601" name="Picture 9" descr="TView"/>
          <p:cNvPicPr>
            <a:picLocks noChangeAspect="1" noChangeArrowheads="1"/>
          </p:cNvPicPr>
          <p:nvPr/>
        </p:nvPicPr>
        <p:blipFill>
          <a:blip r:embed="rId5"/>
          <a:srcRect/>
          <a:stretch>
            <a:fillRect/>
          </a:stretch>
        </p:blipFill>
        <p:spPr bwMode="auto">
          <a:xfrm>
            <a:off x="8458200" y="4114800"/>
            <a:ext cx="1219200" cy="1981200"/>
          </a:xfrm>
          <a:prstGeom prst="rect">
            <a:avLst/>
          </a:prstGeom>
          <a:noFill/>
        </p:spPr>
      </p:pic>
      <p:pic>
        <p:nvPicPr>
          <p:cNvPr id="1006602" name="Picture 10" descr="TView"/>
          <p:cNvPicPr>
            <a:picLocks noChangeAspect="1" noChangeArrowheads="1"/>
          </p:cNvPicPr>
          <p:nvPr/>
        </p:nvPicPr>
        <p:blipFill>
          <a:blip r:embed="rId5"/>
          <a:srcRect/>
          <a:stretch>
            <a:fillRect/>
          </a:stretch>
        </p:blipFill>
        <p:spPr bwMode="auto">
          <a:xfrm>
            <a:off x="6553200" y="3962400"/>
            <a:ext cx="515938" cy="838200"/>
          </a:xfrm>
          <a:prstGeom prst="rect">
            <a:avLst/>
          </a:prstGeom>
          <a:noFill/>
        </p:spPr>
      </p:pic>
      <p:pic>
        <p:nvPicPr>
          <p:cNvPr id="1006603" name="Picture 11" descr="TView"/>
          <p:cNvPicPr>
            <a:picLocks noChangeAspect="1" noChangeArrowheads="1"/>
          </p:cNvPicPr>
          <p:nvPr/>
        </p:nvPicPr>
        <p:blipFill>
          <a:blip r:embed="rId5"/>
          <a:srcRect/>
          <a:stretch>
            <a:fillRect/>
          </a:stretch>
        </p:blipFill>
        <p:spPr bwMode="auto">
          <a:xfrm>
            <a:off x="7239000" y="3962400"/>
            <a:ext cx="515938" cy="838200"/>
          </a:xfrm>
          <a:prstGeom prst="rect">
            <a:avLst/>
          </a:prstGeom>
          <a:noFill/>
        </p:spPr>
      </p:pic>
      <p:pic>
        <p:nvPicPr>
          <p:cNvPr id="1006604" name="Picture 12" descr="TView"/>
          <p:cNvPicPr>
            <a:picLocks noChangeAspect="1" noChangeArrowheads="1"/>
          </p:cNvPicPr>
          <p:nvPr/>
        </p:nvPicPr>
        <p:blipFill>
          <a:blip r:embed="rId5"/>
          <a:srcRect/>
          <a:stretch>
            <a:fillRect/>
          </a:stretch>
        </p:blipFill>
        <p:spPr bwMode="auto">
          <a:xfrm>
            <a:off x="6629400" y="4648200"/>
            <a:ext cx="515938" cy="838200"/>
          </a:xfrm>
          <a:prstGeom prst="rect">
            <a:avLst/>
          </a:prstGeom>
          <a:noFill/>
        </p:spPr>
      </p:pic>
      <p:pic>
        <p:nvPicPr>
          <p:cNvPr id="1006605" name="Picture 13" descr="TView"/>
          <p:cNvPicPr>
            <a:picLocks noChangeAspect="1" noChangeArrowheads="1"/>
          </p:cNvPicPr>
          <p:nvPr/>
        </p:nvPicPr>
        <p:blipFill>
          <a:blip r:embed="rId5"/>
          <a:srcRect/>
          <a:stretch>
            <a:fillRect/>
          </a:stretch>
        </p:blipFill>
        <p:spPr bwMode="auto">
          <a:xfrm>
            <a:off x="7010400" y="4419600"/>
            <a:ext cx="515938" cy="838200"/>
          </a:xfrm>
          <a:prstGeom prst="rect">
            <a:avLst/>
          </a:prstGeom>
          <a:noFill/>
        </p:spPr>
      </p:pic>
      <p:pic>
        <p:nvPicPr>
          <p:cNvPr id="1006606" name="Picture 14" descr="TView"/>
          <p:cNvPicPr>
            <a:picLocks noChangeAspect="1" noChangeArrowheads="1"/>
          </p:cNvPicPr>
          <p:nvPr/>
        </p:nvPicPr>
        <p:blipFill>
          <a:blip r:embed="rId5"/>
          <a:srcRect/>
          <a:stretch>
            <a:fillRect/>
          </a:stretch>
        </p:blipFill>
        <p:spPr bwMode="auto">
          <a:xfrm>
            <a:off x="7391400" y="4800600"/>
            <a:ext cx="515938" cy="838200"/>
          </a:xfrm>
          <a:prstGeom prst="rect">
            <a:avLst/>
          </a:prstGeom>
          <a:noFill/>
        </p:spPr>
      </p:pic>
      <p:sp>
        <p:nvSpPr>
          <p:cNvPr id="1006607" name="Text Box 15"/>
          <p:cNvSpPr txBox="1">
            <a:spLocks noChangeArrowheads="1"/>
          </p:cNvSpPr>
          <p:nvPr/>
        </p:nvSpPr>
        <p:spPr bwMode="auto">
          <a:xfrm>
            <a:off x="6172200" y="5486400"/>
            <a:ext cx="4191000" cy="457200"/>
          </a:xfrm>
          <a:prstGeom prst="rect">
            <a:avLst/>
          </a:prstGeom>
          <a:noFill/>
          <a:ln w="9525">
            <a:noFill/>
            <a:miter lim="800000"/>
            <a:headEnd/>
            <a:tailEnd/>
          </a:ln>
        </p:spPr>
        <p:txBody>
          <a:bodyPr lIns="91162" tIns="45583" rIns="91162" bIns="45583">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C) Calculate 1 tree using the concatenated dataset or 100 individual trees</a:t>
            </a:r>
          </a:p>
        </p:txBody>
      </p:sp>
      <p:pic>
        <p:nvPicPr>
          <p:cNvPr id="1006608" name="Picture 16" descr="quartet"/>
          <p:cNvPicPr>
            <a:picLocks noChangeAspect="1" noChangeArrowheads="1"/>
          </p:cNvPicPr>
          <p:nvPr/>
        </p:nvPicPr>
        <p:blipFill>
          <a:blip r:embed="rId6"/>
          <a:srcRect/>
          <a:stretch>
            <a:fillRect/>
          </a:stretch>
        </p:blipFill>
        <p:spPr bwMode="auto">
          <a:xfrm>
            <a:off x="2895600" y="4495800"/>
            <a:ext cx="1270000" cy="1390650"/>
          </a:xfrm>
          <a:prstGeom prst="rect">
            <a:avLst/>
          </a:prstGeom>
          <a:noFill/>
        </p:spPr>
      </p:pic>
      <p:sp>
        <p:nvSpPr>
          <p:cNvPr id="1006609" name="Line 17"/>
          <p:cNvSpPr>
            <a:spLocks noChangeShapeType="1"/>
          </p:cNvSpPr>
          <p:nvPr/>
        </p:nvSpPr>
        <p:spPr bwMode="auto">
          <a:xfrm flipH="1">
            <a:off x="4648200" y="4648200"/>
            <a:ext cx="1828800" cy="3810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610" name="Text Box 18"/>
          <p:cNvSpPr txBox="1">
            <a:spLocks noChangeArrowheads="1"/>
          </p:cNvSpPr>
          <p:nvPr/>
        </p:nvSpPr>
        <p:spPr bwMode="auto">
          <a:xfrm>
            <a:off x="2057400" y="6096000"/>
            <a:ext cx="2667000" cy="457200"/>
          </a:xfrm>
          <a:prstGeom prst="rect">
            <a:avLst/>
          </a:prstGeom>
          <a:noFill/>
          <a:ln w="9525">
            <a:noFill/>
            <a:miter lim="800000"/>
            <a:headEnd/>
            <a:tailEnd/>
          </a:ln>
        </p:spPr>
        <p:txBody>
          <a:bodyPr lIns="91162" tIns="45583" rIns="91162" bIns="45583">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D) Calculate Quartet based tree using Quartet Suite</a:t>
            </a:r>
          </a:p>
        </p:txBody>
      </p:sp>
      <p:sp>
        <p:nvSpPr>
          <p:cNvPr id="1006611" name="Text Box 19"/>
          <p:cNvSpPr txBox="1">
            <a:spLocks noChangeArrowheads="1"/>
          </p:cNvSpPr>
          <p:nvPr/>
        </p:nvSpPr>
        <p:spPr bwMode="auto">
          <a:xfrm>
            <a:off x="5257800" y="6248427"/>
            <a:ext cx="3581400" cy="466725"/>
          </a:xfrm>
          <a:prstGeom prst="rect">
            <a:avLst/>
          </a:prstGeom>
          <a:noFill/>
          <a:ln w="9525">
            <a:solidFill>
              <a:schemeClr val="tx1"/>
            </a:solidFill>
            <a:miter lim="800000"/>
            <a:headEnd/>
            <a:tailEnd/>
          </a:ln>
        </p:spPr>
        <p:txBody>
          <a:bodyPr lIns="91162" tIns="45583" rIns="91162" bIns="45583">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Repeated 100 times…</a:t>
            </a:r>
          </a:p>
        </p:txBody>
      </p:sp>
    </p:spTree>
    <p:extLst>
      <p:ext uri="{BB962C8B-B14F-4D97-AF65-F5344CB8AC3E}">
        <p14:creationId xmlns:p14="http://schemas.microsoft.com/office/powerpoint/2010/main" val="8184466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2024" name="Object 8"/>
          <p:cNvGraphicFramePr>
            <a:graphicFrameLocks noChangeAspect="1"/>
          </p:cNvGraphicFramePr>
          <p:nvPr/>
        </p:nvGraphicFramePr>
        <p:xfrm>
          <a:off x="2560639" y="1611314"/>
          <a:ext cx="6981825" cy="4281487"/>
        </p:xfrm>
        <a:graphic>
          <a:graphicData uri="http://schemas.openxmlformats.org/presentationml/2006/ole">
            <mc:AlternateContent xmlns:mc="http://schemas.openxmlformats.org/markup-compatibility/2006">
              <mc:Choice xmlns:v="urn:schemas-microsoft-com:vml" Requires="v">
                <p:oleObj name="Document" r:id="rId2" imgW="2901696" imgH="1780032" progId="Word.Document.8">
                  <p:embed/>
                </p:oleObj>
              </mc:Choice>
              <mc:Fallback>
                <p:oleObj name="Document" r:id="rId2" imgW="2901696" imgH="1780032" progId="Word.Document.8">
                  <p:embed/>
                  <p:pic>
                    <p:nvPicPr>
                      <p:cNvPr id="982024"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639" y="1611314"/>
                        <a:ext cx="6981825" cy="42814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82026" name="Rectangle 10"/>
          <p:cNvSpPr>
            <a:spLocks noGrp="1" noChangeArrowheads="1"/>
          </p:cNvSpPr>
          <p:nvPr>
            <p:ph type="title"/>
          </p:nvPr>
        </p:nvSpPr>
        <p:spPr>
          <a:xfrm>
            <a:off x="1524000" y="298450"/>
            <a:ext cx="9144000" cy="1143000"/>
          </a:xfrm>
        </p:spPr>
        <p:txBody>
          <a:bodyPr/>
          <a:lstStyle/>
          <a:p>
            <a:pPr algn="l"/>
            <a:r>
              <a:rPr lang="en-US" dirty="0" err="1">
                <a:solidFill>
                  <a:srgbClr val="0000B5"/>
                </a:solidFill>
              </a:rPr>
              <a:t>Supermatrix</a:t>
            </a:r>
            <a:r>
              <a:rPr lang="en-US" dirty="0"/>
              <a:t> versus </a:t>
            </a:r>
            <a:br>
              <a:rPr lang="en-US" dirty="0"/>
            </a:br>
            <a:r>
              <a:rPr lang="en-US" dirty="0"/>
              <a:t>                </a:t>
            </a:r>
            <a:r>
              <a:rPr lang="en-US" dirty="0">
                <a:solidFill>
                  <a:srgbClr val="00B050"/>
                </a:solidFill>
              </a:rPr>
              <a:t>Quartet based </a:t>
            </a:r>
            <a:r>
              <a:rPr lang="en-US" dirty="0" err="1">
                <a:solidFill>
                  <a:srgbClr val="00B050"/>
                </a:solidFill>
              </a:rPr>
              <a:t>Supertree</a:t>
            </a:r>
            <a:endParaRPr lang="en-US" dirty="0">
              <a:solidFill>
                <a:srgbClr val="00B050"/>
              </a:solidFill>
            </a:endParaRPr>
          </a:p>
        </p:txBody>
      </p:sp>
      <p:sp>
        <p:nvSpPr>
          <p:cNvPr id="982027" name="Text Box 11"/>
          <p:cNvSpPr txBox="1">
            <a:spLocks noChangeArrowheads="1"/>
          </p:cNvSpPr>
          <p:nvPr/>
        </p:nvSpPr>
        <p:spPr bwMode="auto">
          <a:xfrm>
            <a:off x="1736730" y="5991227"/>
            <a:ext cx="3621750" cy="430234"/>
          </a:xfrm>
          <a:prstGeom prst="rect">
            <a:avLst/>
          </a:prstGeom>
          <a:noFill/>
          <a:ln w="9525">
            <a:noFill/>
            <a:miter lim="800000"/>
            <a:headEnd/>
            <a:tailEnd/>
          </a:ln>
          <a:effectLst/>
        </p:spPr>
        <p:txBody>
          <a:bodyPr wrap="none" lIns="91184" tIns="45593" rIns="91184" bIns="45593">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itchFamily="-65" charset="0"/>
                <a:ea typeface="ＭＳ Ｐゴシック"/>
                <a:cs typeface="ＭＳ Ｐゴシック"/>
              </a:rPr>
              <a:t>inset: simulated phylogeny</a:t>
            </a:r>
          </a:p>
        </p:txBody>
      </p:sp>
    </p:spTree>
    <p:extLst>
      <p:ext uri="{BB962C8B-B14F-4D97-AF65-F5344CB8AC3E}">
        <p14:creationId xmlns:p14="http://schemas.microsoft.com/office/powerpoint/2010/main" val="648809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810000" y="409575"/>
            <a:ext cx="4629150" cy="6053138"/>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lIns="91216" tIns="45609" rIns="91216" bIns="4560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25602" name="Picture 3" descr="figure3.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8637" y="-89813"/>
            <a:ext cx="5402876" cy="6990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Text Box 5"/>
          <p:cNvSpPr txBox="1">
            <a:spLocks noChangeArrowheads="1"/>
          </p:cNvSpPr>
          <p:nvPr/>
        </p:nvSpPr>
        <p:spPr bwMode="auto">
          <a:xfrm>
            <a:off x="1110602" y="2153304"/>
            <a:ext cx="1768475" cy="15700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16" tIns="45609" rIns="91216" bIns="456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Note : Using same genome seed random number will reproduce same genome history</a:t>
            </a:r>
          </a:p>
        </p:txBody>
      </p:sp>
      <p:sp>
        <p:nvSpPr>
          <p:cNvPr id="2" name="Rectangle 1"/>
          <p:cNvSpPr/>
          <p:nvPr/>
        </p:nvSpPr>
        <p:spPr>
          <a:xfrm rot="5400000">
            <a:off x="7341150" y="2843175"/>
            <a:ext cx="6816937" cy="1212712"/>
          </a:xfrm>
          <a:prstGeom prst="rect">
            <a:avLst/>
          </a:prstGeom>
        </p:spPr>
        <p:txBody>
          <a:bodyPr wrap="square" lIns="91333" tIns="45667" rIns="91333" bIns="45667">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From: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Lapierre</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P,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Lasek-Nesselquist</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E, and Gogarten JP (2012)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impact of HGT on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phylogenomic</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reconstruction methods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Brief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Bioinform</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[first published online August 20, 2012] </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hlinkClick r:id="rId3"/>
              </a:rPr>
              <a:t>doi:10.1093/bib/bbs050 </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19000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1395167" y="-89292"/>
            <a:ext cx="8973532" cy="1143000"/>
          </a:xfrm>
        </p:spPr>
        <p:txBody>
          <a:bodyPr/>
          <a:lstStyle/>
          <a:p>
            <a:pPr eaLnBrk="1" hangingPunct="1"/>
            <a:r>
              <a:rPr lang="en-US" dirty="0">
                <a:latin typeface="Arial" charset="0"/>
                <a:ea typeface="ＭＳ Ｐゴシック" charset="0"/>
                <a:cs typeface="ＭＳ Ｐゴシック" charset="0"/>
              </a:rPr>
              <a:t>HGT </a:t>
            </a:r>
            <a:r>
              <a:rPr lang="en-US" dirty="0" err="1">
                <a:latin typeface="Arial" charset="0"/>
                <a:ea typeface="ＭＳ Ｐゴシック" charset="0"/>
                <a:cs typeface="ＭＳ Ｐゴシック" charset="0"/>
              </a:rPr>
              <a:t>EvolSimulator</a:t>
            </a:r>
            <a:r>
              <a:rPr lang="en-US" dirty="0">
                <a:latin typeface="Arial" charset="0"/>
                <a:ea typeface="ＭＳ Ｐゴシック" charset="0"/>
                <a:cs typeface="ＭＳ Ｐゴシック" charset="0"/>
              </a:rPr>
              <a:t> Results</a:t>
            </a:r>
          </a:p>
        </p:txBody>
      </p:sp>
      <p:pic>
        <p:nvPicPr>
          <p:cNvPr id="5" name="Picture 4" descr="figure5.pdf">
            <a:extLst>
              <a:ext uri="{FF2B5EF4-FFF2-40B4-BE49-F238E27FC236}">
                <a16:creationId xmlns:a16="http://schemas.microsoft.com/office/drawing/2014/main" id="{0DBBBF3F-3A95-BA4F-BB3F-1EA15531A0BE}"/>
              </a:ext>
            </a:extLst>
          </p:cNvPr>
          <p:cNvPicPr>
            <a:picLocks noChangeAspect="1"/>
          </p:cNvPicPr>
          <p:nvPr/>
        </p:nvPicPr>
        <p:blipFill rotWithShape="1">
          <a:blip r:embed="rId2">
            <a:extLst>
              <a:ext uri="{28A0092B-C50C-407E-A947-70E740481C1C}">
                <a14:useLocalDpi xmlns:a14="http://schemas.microsoft.com/office/drawing/2010/main" val="0"/>
              </a:ext>
            </a:extLst>
          </a:blip>
          <a:srcRect b="25863"/>
          <a:stretch/>
        </p:blipFill>
        <p:spPr bwMode="auto">
          <a:xfrm>
            <a:off x="3560619" y="656355"/>
            <a:ext cx="6464592" cy="6201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820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6.pdf">
            <a:extLst>
              <a:ext uri="{FF2B5EF4-FFF2-40B4-BE49-F238E27FC236}">
                <a16:creationId xmlns:a16="http://schemas.microsoft.com/office/drawing/2014/main" id="{13A725D3-BFDF-484A-8571-2A7DE2DC33C3}"/>
              </a:ext>
            </a:extLst>
          </p:cNvPr>
          <p:cNvPicPr>
            <a:picLocks noChangeAspect="1"/>
          </p:cNvPicPr>
          <p:nvPr/>
        </p:nvPicPr>
        <p:blipFill rotWithShape="1">
          <a:blip r:embed="rId2">
            <a:extLst>
              <a:ext uri="{28A0092B-C50C-407E-A947-70E740481C1C}">
                <a14:useLocalDpi xmlns:a14="http://schemas.microsoft.com/office/drawing/2010/main" val="0"/>
              </a:ext>
            </a:extLst>
          </a:blip>
          <a:srcRect t="5995" b="21631"/>
          <a:stretch/>
        </p:blipFill>
        <p:spPr bwMode="auto">
          <a:xfrm>
            <a:off x="2693774" y="4312"/>
            <a:ext cx="7210246" cy="6754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691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22518" y="0"/>
            <a:ext cx="5458271" cy="6858000"/>
          </a:xfrm>
          <a:prstGeom prst="rect">
            <a:avLst/>
          </a:prstGeom>
        </p:spPr>
      </p:pic>
      <p:sp>
        <p:nvSpPr>
          <p:cNvPr id="4" name="Rectangle 3"/>
          <p:cNvSpPr/>
          <p:nvPr/>
        </p:nvSpPr>
        <p:spPr>
          <a:xfrm>
            <a:off x="3270318" y="6040152"/>
            <a:ext cx="3352200" cy="369332"/>
          </a:xfrm>
          <a:prstGeom prst="rect">
            <a:avLst/>
          </a:prstGeom>
        </p:spPr>
        <p:txBody>
          <a:bodyPr wrap="none" lIns="91333" tIns="45667" rIns="91333" bIns="45667">
            <a:spAutoFit/>
          </a:bodyPr>
          <a:lstStyle/>
          <a:p>
            <a:pPr marL="0" marR="0" lvl="0" indent="0" algn="l" defTabSz="445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hlinkClick r:id="rId3"/>
              </a:rPr>
              <a:t>Odysseus </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hlinkClick r:id="rId3"/>
              </a:rPr>
              <a:t>vor</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hlinkClick r:id="rId3"/>
              </a:rPr>
              <a:t> </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hlinkClick r:id="rId3"/>
              </a:rPr>
              <a:t>Scilla</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hlinkClick r:id="rId3"/>
              </a:rPr>
              <a:t> und Charybdis</a:t>
            </a:r>
            <a:endPar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endParaRPr>
          </a:p>
        </p:txBody>
      </p:sp>
      <p:sp>
        <p:nvSpPr>
          <p:cNvPr id="5" name="Rectangle 4"/>
          <p:cNvSpPr/>
          <p:nvPr/>
        </p:nvSpPr>
        <p:spPr>
          <a:xfrm>
            <a:off x="4307677" y="6409537"/>
            <a:ext cx="2314841" cy="369225"/>
          </a:xfrm>
          <a:prstGeom prst="rect">
            <a:avLst/>
          </a:prstGeom>
        </p:spPr>
        <p:txBody>
          <a:bodyPr wrap="none" lIns="91333" tIns="45667" rIns="91333" bIns="45667">
            <a:spAutoFit/>
          </a:bodyPr>
          <a:lstStyle/>
          <a:p>
            <a:pPr marL="0" marR="0" lvl="0" indent="0" algn="l" defTabSz="445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rPr>
              <a:t>Johann Heinrich </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rPr>
              <a:t>Füssli</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rPr>
              <a:t> </a:t>
            </a:r>
          </a:p>
        </p:txBody>
      </p:sp>
      <p:sp>
        <p:nvSpPr>
          <p:cNvPr id="2" name="TextBox 1">
            <a:extLst>
              <a:ext uri="{FF2B5EF4-FFF2-40B4-BE49-F238E27FC236}">
                <a16:creationId xmlns:a16="http://schemas.microsoft.com/office/drawing/2014/main" id="{BFDF9EE4-3558-CC4F-A08C-1384A6B385CF}"/>
              </a:ext>
            </a:extLst>
          </p:cNvPr>
          <p:cNvSpPr txBox="1"/>
          <p:nvPr/>
        </p:nvSpPr>
        <p:spPr>
          <a:xfrm>
            <a:off x="288235" y="288235"/>
            <a:ext cx="6202017"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With little phylogenetic information (very divergent sequences, or very similar ones), one needs to concatenate sequences to make use of the information present in very dilute form in the individual datasets.  </a:t>
            </a:r>
            <a:br>
              <a:rPr kumimoji="0" lang="en-US" sz="1800" b="0" i="0" u="none" strike="noStrike" kern="1200" cap="none" spc="0" normalizeH="0" baseline="0" noProof="0" dirty="0">
                <a:ln>
                  <a:noFill/>
                </a:ln>
                <a:solidFill>
                  <a:srgbClr val="000000"/>
                </a:solidFill>
                <a:effectLst/>
                <a:uLnTx/>
                <a:uFillTx/>
                <a:latin typeface="Times New Roman"/>
                <a:ea typeface="+mn-ea"/>
                <a:cs typeface="+mn-cs"/>
              </a:rPr>
            </a:br>
            <a:r>
              <a:rPr kumimoji="0" lang="en-US" sz="1800" b="0" i="0" u="none" strike="noStrike" kern="1200" cap="none" spc="0" normalizeH="0" baseline="0" noProof="0" dirty="0">
                <a:ln>
                  <a:noFill/>
                </a:ln>
                <a:solidFill>
                  <a:srgbClr val="000000"/>
                </a:solidFill>
                <a:effectLst/>
                <a:uLnTx/>
                <a:uFillTx/>
                <a:latin typeface="Times New Roman"/>
                <a:ea typeface="+mn-ea"/>
                <a:cs typeface="+mn-cs"/>
              </a:rPr>
              <a:t>The problem is that the analysis becomes sensitive to HGT.  A gene acquired from outside the group under analysis will pull the recipient towards the base of the phylogeny.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In case individual gene trees are well resolved,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supertree</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approaches are much more robust towards HGT.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t>
            </a:r>
          </a:p>
        </p:txBody>
      </p:sp>
    </p:spTree>
    <p:extLst>
      <p:ext uri="{BB962C8B-B14F-4D97-AF65-F5344CB8AC3E}">
        <p14:creationId xmlns:p14="http://schemas.microsoft.com/office/powerpoint/2010/main" val="30007851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713971" y="0"/>
            <a:ext cx="5408133" cy="6858000"/>
          </a:xfrm>
          <a:prstGeom prst="rect">
            <a:avLst/>
          </a:prstGeom>
        </p:spPr>
      </p:pic>
      <p:sp>
        <p:nvSpPr>
          <p:cNvPr id="4" name="Title 1">
            <a:extLst>
              <a:ext uri="{FF2B5EF4-FFF2-40B4-BE49-F238E27FC236}">
                <a16:creationId xmlns:a16="http://schemas.microsoft.com/office/drawing/2014/main" id="{17041CDC-F3DB-6DB0-D05F-41A00BFD79C0}"/>
              </a:ext>
            </a:extLst>
          </p:cNvPr>
          <p:cNvSpPr txBox="1">
            <a:spLocks/>
          </p:cNvSpPr>
          <p:nvPr/>
        </p:nvSpPr>
        <p:spPr>
          <a:xfrm>
            <a:off x="521043" y="1741809"/>
            <a:ext cx="3581400" cy="33743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All alignment columns in an alignment are not created equal.</a:t>
            </a:r>
          </a:p>
        </p:txBody>
      </p:sp>
    </p:spTree>
    <p:extLst>
      <p:ext uri="{BB962C8B-B14F-4D97-AF65-F5344CB8AC3E}">
        <p14:creationId xmlns:p14="http://schemas.microsoft.com/office/powerpoint/2010/main" val="2514703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659733" y="323865"/>
            <a:ext cx="7886700" cy="613055"/>
          </a:xfrm>
        </p:spPr>
        <p:txBody>
          <a:bodyPr>
            <a:normAutofit fontScale="90000"/>
          </a:bodyPr>
          <a:lstStyle/>
          <a:p>
            <a:pPr eaLnBrk="1" hangingPunct="1">
              <a:lnSpc>
                <a:spcPct val="100000"/>
              </a:lnSpc>
            </a:pPr>
            <a:r>
              <a:rPr lang="en-US" altLang="en-US" sz="4000">
                <a:ea typeface="ＭＳ Ｐゴシック" charset="-128"/>
              </a:rPr>
              <a:t>Non-Parametric Bootstrap: </a:t>
            </a:r>
            <a:br>
              <a:rPr lang="en-US" altLang="en-US">
                <a:latin typeface="Times New Roman" charset="0"/>
                <a:ea typeface="ＭＳ Ｐゴシック" charset="-128"/>
              </a:rPr>
            </a:br>
            <a:r>
              <a:rPr lang="en-US" altLang="en-US" sz="2200">
                <a:ea typeface="ＭＳ Ｐゴシック" charset="-128"/>
              </a:rPr>
              <a:t>Creating pseudo-samples (sampling with replacement, sample size n)   </a:t>
            </a:r>
          </a:p>
        </p:txBody>
      </p:sp>
      <p:sp>
        <p:nvSpPr>
          <p:cNvPr id="2" name="Rectangle 1">
            <a:extLst>
              <a:ext uri="{FF2B5EF4-FFF2-40B4-BE49-F238E27FC236}">
                <a16:creationId xmlns:a16="http://schemas.microsoft.com/office/drawing/2014/main" id="{4AC95924-E65B-3443-AD25-D0F180A30BEA}"/>
              </a:ext>
            </a:extLst>
          </p:cNvPr>
          <p:cNvSpPr/>
          <p:nvPr/>
        </p:nvSpPr>
        <p:spPr>
          <a:xfrm>
            <a:off x="5313814" y="3255876"/>
            <a:ext cx="223138" cy="30008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4" name="Picture 3">
            <a:hlinkClick r:id="rId3"/>
            <a:extLst>
              <a:ext uri="{FF2B5EF4-FFF2-40B4-BE49-F238E27FC236}">
                <a16:creationId xmlns:a16="http://schemas.microsoft.com/office/drawing/2014/main" id="{C297696D-CFB0-6F47-9946-1A50F3399E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7127" y="1642852"/>
            <a:ext cx="2348963" cy="2945990"/>
          </a:xfrm>
          <a:prstGeom prst="rect">
            <a:avLst/>
          </a:prstGeom>
        </p:spPr>
      </p:pic>
      <p:pic>
        <p:nvPicPr>
          <p:cNvPr id="5" name="Picture 4">
            <a:hlinkClick r:id="rId5"/>
            <a:extLst>
              <a:ext uri="{FF2B5EF4-FFF2-40B4-BE49-F238E27FC236}">
                <a16:creationId xmlns:a16="http://schemas.microsoft.com/office/drawing/2014/main" id="{364003CA-FB36-0F45-BD32-3A1905FCDC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56627" y="1642852"/>
            <a:ext cx="2597151" cy="2868703"/>
          </a:xfrm>
          <a:prstGeom prst="rect">
            <a:avLst/>
          </a:prstGeom>
        </p:spPr>
      </p:pic>
      <p:pic>
        <p:nvPicPr>
          <p:cNvPr id="3" name="Picture 2">
            <a:hlinkClick r:id="rId7"/>
            <a:extLst>
              <a:ext uri="{FF2B5EF4-FFF2-40B4-BE49-F238E27FC236}">
                <a16:creationId xmlns:a16="http://schemas.microsoft.com/office/drawing/2014/main" id="{57B368D7-36F8-234B-9209-E5DB8C485A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26740" y="2722400"/>
            <a:ext cx="2656139" cy="1865157"/>
          </a:xfrm>
          <a:prstGeom prst="rect">
            <a:avLst/>
          </a:prstGeom>
        </p:spPr>
      </p:pic>
      <p:sp>
        <p:nvSpPr>
          <p:cNvPr id="6" name="TextBox 5">
            <a:extLst>
              <a:ext uri="{FF2B5EF4-FFF2-40B4-BE49-F238E27FC236}">
                <a16:creationId xmlns:a16="http://schemas.microsoft.com/office/drawing/2014/main" id="{DE077092-60B2-A846-A789-99A923E174CB}"/>
              </a:ext>
            </a:extLst>
          </p:cNvPr>
          <p:cNvSpPr txBox="1"/>
          <p:nvPr/>
        </p:nvSpPr>
        <p:spPr>
          <a:xfrm>
            <a:off x="1401675" y="4592418"/>
            <a:ext cx="10018384"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Evaluation of pseudo-samples measures how much information in the original data support a conclusion.</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90E803D-E829-3745-BFE3-A8C811AFD36F}"/>
              </a:ext>
            </a:extLst>
          </p:cNvPr>
          <p:cNvSpPr txBox="1"/>
          <p:nvPr/>
        </p:nvSpPr>
        <p:spPr>
          <a:xfrm>
            <a:off x="3633986" y="5153535"/>
            <a:ext cx="5342425" cy="66941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err="1">
                <a:ln>
                  <a:noFill/>
                </a:ln>
                <a:solidFill>
                  <a:prstClr val="black"/>
                </a:solidFill>
                <a:effectLst/>
                <a:uLnTx/>
                <a:uFillTx/>
                <a:latin typeface="Calibri Light" panose="020F0302020204030204"/>
                <a:ea typeface="ＭＳ Ｐゴシック" charset="-128"/>
                <a:cs typeface="+mn-cs"/>
              </a:rPr>
              <a:t>Jacknife</a:t>
            </a:r>
            <a:r>
              <a:rPr kumimoji="0" lang="en-US" altLang="en-US" sz="1800" b="0" i="0" u="none" strike="noStrike" kern="1200" cap="none" spc="0" normalizeH="0" baseline="0" noProof="0">
                <a:ln>
                  <a:noFill/>
                </a:ln>
                <a:solidFill>
                  <a:prstClr val="black"/>
                </a:solidFill>
                <a:effectLst/>
                <a:uLnTx/>
                <a:uFillTx/>
                <a:latin typeface="Calibri Light" panose="020F0302020204030204"/>
                <a:ea typeface="ＭＳ Ｐゴシック" charset="-128"/>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350" b="0" i="0" u="none" strike="noStrike" kern="1200" cap="none" spc="0" normalizeH="0" baseline="0" noProof="0">
                <a:ln>
                  <a:noFill/>
                </a:ln>
                <a:solidFill>
                  <a:prstClr val="black"/>
                </a:solidFill>
                <a:effectLst/>
                <a:uLnTx/>
                <a:uFillTx/>
                <a:latin typeface="Calibri Light" panose="020F0302020204030204"/>
                <a:ea typeface="ＭＳ Ｐゴシック" charset="-128"/>
                <a:cs typeface="+mn-cs"/>
              </a:rPr>
              <a:t>Creating pseudo-samples (sampling without replacement, sample size n/2)</a:t>
            </a:r>
            <a:endParaRPr kumimoji="0" lang="en-US" sz="1350" b="0" i="0" u="none" strike="noStrike" kern="1200" cap="none" spc="0" normalizeH="0" baseline="0" noProof="0">
              <a:ln>
                <a:noFill/>
              </a:ln>
              <a:solidFill>
                <a:prstClr val="black"/>
              </a:solidFill>
              <a:effectLst/>
              <a:uLnTx/>
              <a:uFillTx/>
              <a:latin typeface="Calibri Light" panose="020F0302020204030204"/>
              <a:ea typeface="ＭＳ Ｐゴシック" charset="-128"/>
              <a:cs typeface="+mn-cs"/>
            </a:endParaRPr>
          </a:p>
        </p:txBody>
      </p:sp>
      <p:sp>
        <p:nvSpPr>
          <p:cNvPr id="10" name="TextBox 9">
            <a:extLst>
              <a:ext uri="{FF2B5EF4-FFF2-40B4-BE49-F238E27FC236}">
                <a16:creationId xmlns:a16="http://schemas.microsoft.com/office/drawing/2014/main" id="{927793AA-11E6-E449-847F-2AD3E7F81B62}"/>
              </a:ext>
            </a:extLst>
          </p:cNvPr>
          <p:cNvSpPr txBox="1"/>
          <p:nvPr/>
        </p:nvSpPr>
        <p:spPr>
          <a:xfrm>
            <a:off x="659733" y="1078524"/>
            <a:ext cx="5389232" cy="70788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mn-cs"/>
              </a:rPr>
              <a:t>Doing the impossible  Statistics on a single sample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2">
            <a:extLst>
              <a:ext uri="{FF2B5EF4-FFF2-40B4-BE49-F238E27FC236}">
                <a16:creationId xmlns:a16="http://schemas.microsoft.com/office/drawing/2014/main" id="{A0A5A708-7888-8F4E-84F9-3406A4C4360D}"/>
              </a:ext>
            </a:extLst>
          </p:cNvPr>
          <p:cNvSpPr txBox="1">
            <a:spLocks noChangeArrowheads="1"/>
          </p:cNvSpPr>
          <p:nvPr/>
        </p:nvSpPr>
        <p:spPr>
          <a:xfrm>
            <a:off x="3663740" y="5903812"/>
            <a:ext cx="8283861" cy="695572"/>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120000"/>
              </a:lnSpc>
              <a:spcBef>
                <a:spcPct val="0"/>
              </a:spcBef>
              <a:spcAft>
                <a:spcPts val="0"/>
              </a:spcAft>
              <a:buClrTx/>
              <a:buSzTx/>
              <a:buFontTx/>
              <a:buNone/>
              <a:tabLst/>
              <a:defRPr/>
            </a:pPr>
            <a:r>
              <a:rPr kumimoji="0" lang="en-US" altLang="en-US" sz="3225" b="0" i="0" u="none" strike="noStrike" kern="1200" cap="none" spc="0" normalizeH="0" baseline="0" noProof="0">
                <a:ln>
                  <a:noFill/>
                </a:ln>
                <a:solidFill>
                  <a:prstClr val="black"/>
                </a:solidFill>
                <a:effectLst/>
                <a:uLnTx/>
                <a:uFillTx/>
                <a:latin typeface="Calibri Light" panose="020F0302020204030204"/>
                <a:ea typeface="ＭＳ Ｐゴシック" charset="-128"/>
                <a:cs typeface="+mj-cs"/>
              </a:rPr>
              <a:t>Parametric Bootstrap: </a:t>
            </a:r>
            <a:br>
              <a:rPr kumimoji="0" lang="en-US" altLang="en-US" sz="3525" b="0" i="0" u="none" strike="noStrike" kern="1200" cap="none" spc="0" normalizeH="0" baseline="0" noProof="0">
                <a:ln>
                  <a:noFill/>
                </a:ln>
                <a:solidFill>
                  <a:prstClr val="black"/>
                </a:solidFill>
                <a:effectLst/>
                <a:uLnTx/>
                <a:uFillTx/>
                <a:latin typeface="Times New Roman" charset="0"/>
                <a:ea typeface="ＭＳ Ｐゴシック" charset="-128"/>
                <a:cs typeface="+mj-cs"/>
              </a:rPr>
            </a:br>
            <a:r>
              <a:rPr kumimoji="0" lang="en-US" altLang="en-US" sz="1800" b="0" i="0" u="none" strike="noStrike" kern="1200" cap="none" spc="0" normalizeH="0" baseline="0" noProof="0">
                <a:ln>
                  <a:noFill/>
                </a:ln>
                <a:solidFill>
                  <a:prstClr val="black"/>
                </a:solidFill>
                <a:effectLst/>
                <a:uLnTx/>
                <a:uFillTx/>
                <a:latin typeface="Calibri Light" panose="020F0302020204030204"/>
                <a:ea typeface="ＭＳ Ｐゴシック" charset="-128"/>
                <a:cs typeface="+mj-cs"/>
              </a:rPr>
              <a:t>Creating pseudo-samples through simulations using a model and parameters estimated from the data</a:t>
            </a:r>
          </a:p>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Light" panose="020F0302020204030204"/>
              <a:ea typeface="ＭＳ Ｐゴシック" charset="-128"/>
              <a:cs typeface="+mj-cs"/>
            </a:endParaRPr>
          </a:p>
        </p:txBody>
      </p:sp>
      <p:sp>
        <p:nvSpPr>
          <p:cNvPr id="8" name="TextBox 7">
            <a:extLst>
              <a:ext uri="{FF2B5EF4-FFF2-40B4-BE49-F238E27FC236}">
                <a16:creationId xmlns:a16="http://schemas.microsoft.com/office/drawing/2014/main" id="{ED09136E-DFE7-325F-7016-475FE30DF085}"/>
              </a:ext>
            </a:extLst>
          </p:cNvPr>
          <p:cNvSpPr txBox="1"/>
          <p:nvPr/>
        </p:nvSpPr>
        <p:spPr>
          <a:xfrm>
            <a:off x="329619" y="5109808"/>
            <a:ext cx="28588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Alternative to the non-parametric bootstrap:</a:t>
            </a:r>
          </a:p>
        </p:txBody>
      </p:sp>
    </p:spTree>
    <p:extLst>
      <p:ext uri="{BB962C8B-B14F-4D97-AF65-F5344CB8AC3E}">
        <p14:creationId xmlns:p14="http://schemas.microsoft.com/office/powerpoint/2010/main" val="2418996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61E7AC-B8C5-064D-B1C5-8C0DFF709A43}"/>
              </a:ext>
            </a:extLst>
          </p:cNvPr>
          <p:cNvSpPr txBox="1"/>
          <p:nvPr/>
        </p:nvSpPr>
        <p:spPr>
          <a:xfrm>
            <a:off x="494271" y="432486"/>
            <a:ext cx="10268464"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To sample with replacement for the alignment columns, we role six-sided dice six times. Assume you got the following numbers:     </a:t>
            </a:r>
            <a:b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(2 4 1 4 5 1)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C941761-EE67-A347-9D65-EE1D9A1FA1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58498" y="1532239"/>
            <a:ext cx="4071669" cy="4114800"/>
          </a:xfrm>
          <a:prstGeom prst="rect">
            <a:avLst/>
          </a:prstGeom>
        </p:spPr>
      </p:pic>
      <p:sp>
        <p:nvSpPr>
          <p:cNvPr id="2" name="TextBox 1">
            <a:extLst>
              <a:ext uri="{FF2B5EF4-FFF2-40B4-BE49-F238E27FC236}">
                <a16:creationId xmlns:a16="http://schemas.microsoft.com/office/drawing/2014/main" id="{107D3A8A-DE9E-3944-82C6-825E7CE12448}"/>
              </a:ext>
            </a:extLst>
          </p:cNvPr>
          <p:cNvSpPr txBox="1"/>
          <p:nvPr/>
        </p:nvSpPr>
        <p:spPr>
          <a:xfrm>
            <a:off x="271847" y="5994229"/>
            <a:ext cx="119201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 this case column 3 and 6 did not make it into the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pseudosample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and columns 1 and 4 made it twice.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030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6304" y="274638"/>
            <a:ext cx="4094496" cy="1143000"/>
          </a:xfrm>
        </p:spPr>
        <p:txBody>
          <a:bodyPr/>
          <a:lstStyle/>
          <a:p>
            <a:r>
              <a:rPr lang="en-US"/>
              <a:t>Output from </a:t>
            </a:r>
            <a:r>
              <a:rPr lang="en-US" err="1"/>
              <a:t>consense</a:t>
            </a:r>
            <a:endParaRPr lang="en-US"/>
          </a:p>
        </p:txBody>
      </p:sp>
      <p:pic>
        <p:nvPicPr>
          <p:cNvPr id="4" name="Picture 3"/>
          <p:cNvPicPr>
            <a:picLocks noChangeAspect="1"/>
          </p:cNvPicPr>
          <p:nvPr/>
        </p:nvPicPr>
        <p:blipFill>
          <a:blip r:embed="rId2"/>
          <a:stretch>
            <a:fillRect/>
          </a:stretch>
        </p:blipFill>
        <p:spPr>
          <a:xfrm>
            <a:off x="2013255" y="0"/>
            <a:ext cx="4264562" cy="6858000"/>
          </a:xfrm>
          <a:prstGeom prst="rect">
            <a:avLst/>
          </a:prstGeom>
        </p:spPr>
      </p:pic>
    </p:spTree>
    <p:extLst>
      <p:ext uri="{BB962C8B-B14F-4D97-AF65-F5344CB8AC3E}">
        <p14:creationId xmlns:p14="http://schemas.microsoft.com/office/powerpoint/2010/main" val="1245408898"/>
      </p:ext>
    </p:extLst>
  </p:cSld>
  <p:clrMapOvr>
    <a:masterClrMapping/>
  </p:clrMapOvr>
</p:sld>
</file>

<file path=ppt/theme/theme1.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68</TotalTime>
  <Words>3175</Words>
  <Application>Microsoft Macintosh PowerPoint</Application>
  <PresentationFormat>Widescreen</PresentationFormat>
  <Paragraphs>355</Paragraphs>
  <Slides>58</Slides>
  <Notes>18</Notes>
  <HiddenSlides>1</HiddenSlides>
  <MMClips>0</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3</vt:i4>
      </vt:variant>
      <vt:variant>
        <vt:lpstr>Slide Titles</vt:lpstr>
      </vt:variant>
      <vt:variant>
        <vt:i4>58</vt:i4>
      </vt:variant>
    </vt:vector>
  </HeadingPairs>
  <TitlesOfParts>
    <vt:vector size="72" baseType="lpstr">
      <vt:lpstr>Arial</vt:lpstr>
      <vt:lpstr>Calibri</vt:lpstr>
      <vt:lpstr>Calibri Light</vt:lpstr>
      <vt:lpstr>Cambria Math</vt:lpstr>
      <vt:lpstr>Helvetica Neue</vt:lpstr>
      <vt:lpstr>Times New Roman</vt:lpstr>
      <vt:lpstr>1_Default Design</vt:lpstr>
      <vt:lpstr>4_Office Theme</vt:lpstr>
      <vt:lpstr>3_Default Design</vt:lpstr>
      <vt:lpstr>8_Default Design</vt:lpstr>
      <vt:lpstr>1_Office Theme</vt:lpstr>
      <vt:lpstr>Photo Editor Photo</vt:lpstr>
      <vt:lpstr>Equation</vt:lpstr>
      <vt:lpstr>Document</vt:lpstr>
      <vt:lpstr>MCB 3421 – class 17</vt:lpstr>
      <vt:lpstr>PowerPoint Presentation</vt:lpstr>
      <vt:lpstr>PowerPoint Presentation</vt:lpstr>
      <vt:lpstr>Heuristic Searches </vt:lpstr>
      <vt:lpstr>Long Branch Attraction (LBA) can be due to faster substitution rate in some branches, or due to long empty branches without any side branches</vt:lpstr>
      <vt:lpstr>PowerPoint Presentation</vt:lpstr>
      <vt:lpstr>Non-Parametric Bootstrap:  Creating pseudo-samples (sampling with replacement, sample size n)   </vt:lpstr>
      <vt:lpstr>PowerPoint Presentation</vt:lpstr>
      <vt:lpstr>Output from consense</vt:lpstr>
      <vt:lpstr>Why could a gene tree be different from the species tree? </vt:lpstr>
      <vt:lpstr>Trees – what might they mean?  </vt:lpstr>
      <vt:lpstr>lack of resolution </vt:lpstr>
      <vt:lpstr>long branch attraction artifact </vt:lpstr>
      <vt:lpstr>Gene transfer  </vt:lpstr>
      <vt:lpstr>Lineage Sorting </vt:lpstr>
      <vt:lpstr>Gene duplication </vt:lpstr>
      <vt:lpstr>Gene duplication </vt:lpstr>
      <vt:lpstr>Gene duplication and gene transfer are equivalent explanations.</vt:lpstr>
      <vt:lpstr>PowerPoint Presentation</vt:lpstr>
      <vt:lpstr>PowerPoint Presentation</vt:lpstr>
      <vt:lpstr>Bayes’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Supertree   vs. Supermatrix</vt:lpstr>
      <vt:lpstr>PowerPoint Presentation</vt:lpstr>
      <vt:lpstr>Supermatrix versus                  Quartet based Supertree</vt:lpstr>
      <vt:lpstr>PowerPoint Presentation</vt:lpstr>
      <vt:lpstr>HGT EvolSimulator Results</vt:lpstr>
      <vt:lpstr>PowerPoint Presentation</vt:lpstr>
      <vt:lpstr>PowerPoint Presentation</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4</cp:revision>
  <dcterms:modified xsi:type="dcterms:W3CDTF">2023-10-29T19:51:11Z</dcterms:modified>
  <cp:category/>
</cp:coreProperties>
</file>