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920" r:id="rId1"/>
    <p:sldMasterId id="2147484956" r:id="rId2"/>
    <p:sldMasterId id="2147484959" r:id="rId3"/>
  </p:sldMasterIdLst>
  <p:notesMasterIdLst>
    <p:notesMasterId r:id="rId56"/>
  </p:notesMasterIdLst>
  <p:handoutMasterIdLst>
    <p:handoutMasterId r:id="rId57"/>
  </p:handoutMasterIdLst>
  <p:sldIdLst>
    <p:sldId id="727" r:id="rId4"/>
    <p:sldId id="844" r:id="rId5"/>
    <p:sldId id="845" r:id="rId6"/>
    <p:sldId id="846" r:id="rId7"/>
    <p:sldId id="723" r:id="rId8"/>
    <p:sldId id="833" r:id="rId9"/>
    <p:sldId id="256" r:id="rId10"/>
    <p:sldId id="743" r:id="rId11"/>
    <p:sldId id="834" r:id="rId12"/>
    <p:sldId id="835" r:id="rId13"/>
    <p:sldId id="836" r:id="rId14"/>
    <p:sldId id="837" r:id="rId15"/>
    <p:sldId id="838" r:id="rId16"/>
    <p:sldId id="839" r:id="rId17"/>
    <p:sldId id="840" r:id="rId18"/>
    <p:sldId id="841" r:id="rId19"/>
    <p:sldId id="842" r:id="rId20"/>
    <p:sldId id="261" r:id="rId21"/>
    <p:sldId id="748" r:id="rId22"/>
    <p:sldId id="831" r:id="rId23"/>
    <p:sldId id="446" r:id="rId24"/>
    <p:sldId id="447" r:id="rId25"/>
    <p:sldId id="448" r:id="rId26"/>
    <p:sldId id="299" r:id="rId27"/>
    <p:sldId id="445" r:id="rId28"/>
    <p:sldId id="300" r:id="rId29"/>
    <p:sldId id="449" r:id="rId30"/>
    <p:sldId id="843" r:id="rId31"/>
    <p:sldId id="450" r:id="rId32"/>
    <p:sldId id="451" r:id="rId33"/>
    <p:sldId id="452" r:id="rId34"/>
    <p:sldId id="453" r:id="rId35"/>
    <p:sldId id="454" r:id="rId36"/>
    <p:sldId id="455" r:id="rId37"/>
    <p:sldId id="368" r:id="rId38"/>
    <p:sldId id="371" r:id="rId39"/>
    <p:sldId id="373" r:id="rId40"/>
    <p:sldId id="372" r:id="rId41"/>
    <p:sldId id="376" r:id="rId42"/>
    <p:sldId id="377" r:id="rId43"/>
    <p:sldId id="378" r:id="rId44"/>
    <p:sldId id="374" r:id="rId45"/>
    <p:sldId id="321" r:id="rId46"/>
    <p:sldId id="332" r:id="rId47"/>
    <p:sldId id="333" r:id="rId48"/>
    <p:sldId id="334" r:id="rId49"/>
    <p:sldId id="335" r:id="rId50"/>
    <p:sldId id="336" r:id="rId51"/>
    <p:sldId id="337" r:id="rId52"/>
    <p:sldId id="338" r:id="rId53"/>
    <p:sldId id="339" r:id="rId54"/>
    <p:sldId id="340" r:id="rId55"/>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56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28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00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72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974" userDrawn="1">
          <p15:clr>
            <a:srgbClr val="A4A3A4"/>
          </p15:clr>
        </p15:guide>
        <p15:guide id="2" pos="429"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8000"/>
    <a:srgbClr val="FF66FF"/>
    <a:srgbClr val="FFCC66"/>
    <a:srgbClr val="FFFFFF"/>
    <a:srgbClr val="FF0000"/>
    <a:srgbClr val="00002E"/>
    <a:srgbClr val="24255E"/>
    <a:srgbClr val="35378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DCBA76-27B8-3343-A251-5C8FC2A0340A}" v="23" dt="2023-10-31T21:50:19.7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16"/>
    <p:restoredTop sz="94558"/>
  </p:normalViewPr>
  <p:slideViewPr>
    <p:cSldViewPr snapToGrid="0">
      <p:cViewPr varScale="1">
        <p:scale>
          <a:sx n="101" d="100"/>
          <a:sy n="101" d="100"/>
        </p:scale>
        <p:origin x="216" y="616"/>
      </p:cViewPr>
      <p:guideLst>
        <p:guide orient="horz" pos="1974"/>
        <p:guide pos="42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5" d="100"/>
          <a:sy n="55" d="100"/>
        </p:scale>
        <p:origin x="-79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handoutMaster" Target="handoutMasters/handout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garten, J. Peter" userId="08c346f3-9f2a-4776-a6cf-add1e690cd47" providerId="ADAL" clId="{ECDCBA76-27B8-3343-A251-5C8FC2A0340A}"/>
    <pc:docChg chg="undo custSel addSld modSld">
      <pc:chgData name="Gogarten, J. Peter" userId="08c346f3-9f2a-4776-a6cf-add1e690cd47" providerId="ADAL" clId="{ECDCBA76-27B8-3343-A251-5C8FC2A0340A}" dt="2023-10-31T21:51:15.362" v="252" actId="14100"/>
      <pc:docMkLst>
        <pc:docMk/>
      </pc:docMkLst>
      <pc:sldChg chg="addSp delSp modSp new mod">
        <pc:chgData name="Gogarten, J. Peter" userId="08c346f3-9f2a-4776-a6cf-add1e690cd47" providerId="ADAL" clId="{ECDCBA76-27B8-3343-A251-5C8FC2A0340A}" dt="2023-10-31T21:48:25.979" v="244" actId="1076"/>
        <pc:sldMkLst>
          <pc:docMk/>
          <pc:sldMk cId="3331084397" sldId="844"/>
        </pc:sldMkLst>
        <pc:spChg chg="del">
          <ac:chgData name="Gogarten, J. Peter" userId="08c346f3-9f2a-4776-a6cf-add1e690cd47" providerId="ADAL" clId="{ECDCBA76-27B8-3343-A251-5C8FC2A0340A}" dt="2023-10-31T21:26:11.452" v="8" actId="478"/>
          <ac:spMkLst>
            <pc:docMk/>
            <pc:sldMk cId="3331084397" sldId="844"/>
            <ac:spMk id="2" creationId="{FF0BC906-15DD-8330-3C68-532C93CD9AED}"/>
          </ac:spMkLst>
        </pc:spChg>
        <pc:spChg chg="del">
          <ac:chgData name="Gogarten, J. Peter" userId="08c346f3-9f2a-4776-a6cf-add1e690cd47" providerId="ADAL" clId="{ECDCBA76-27B8-3343-A251-5C8FC2A0340A}" dt="2023-10-31T21:26:09.066" v="7" actId="478"/>
          <ac:spMkLst>
            <pc:docMk/>
            <pc:sldMk cId="3331084397" sldId="844"/>
            <ac:spMk id="3" creationId="{BA008B95-2B92-43D2-DF89-29A3CBC81373}"/>
          </ac:spMkLst>
        </pc:spChg>
        <pc:spChg chg="add mod">
          <ac:chgData name="Gogarten, J. Peter" userId="08c346f3-9f2a-4776-a6cf-add1e690cd47" providerId="ADAL" clId="{ECDCBA76-27B8-3343-A251-5C8FC2A0340A}" dt="2023-10-31T21:48:25.979" v="244" actId="1076"/>
          <ac:spMkLst>
            <pc:docMk/>
            <pc:sldMk cId="3331084397" sldId="844"/>
            <ac:spMk id="7" creationId="{7273CBEA-2EE9-94BE-5444-CCD18FE96424}"/>
          </ac:spMkLst>
        </pc:spChg>
        <pc:spChg chg="add mod">
          <ac:chgData name="Gogarten, J. Peter" userId="08c346f3-9f2a-4776-a6cf-add1e690cd47" providerId="ADAL" clId="{ECDCBA76-27B8-3343-A251-5C8FC2A0340A}" dt="2023-10-31T21:48:16.926" v="243" actId="1076"/>
          <ac:spMkLst>
            <pc:docMk/>
            <pc:sldMk cId="3331084397" sldId="844"/>
            <ac:spMk id="9" creationId="{9B3EE39B-AB30-C678-361C-441F15650758}"/>
          </ac:spMkLst>
        </pc:spChg>
        <pc:picChg chg="add mod modCrop">
          <ac:chgData name="Gogarten, J. Peter" userId="08c346f3-9f2a-4776-a6cf-add1e690cd47" providerId="ADAL" clId="{ECDCBA76-27B8-3343-A251-5C8FC2A0340A}" dt="2023-10-31T21:36:33.506" v="83" actId="14100"/>
          <ac:picMkLst>
            <pc:docMk/>
            <pc:sldMk cId="3331084397" sldId="844"/>
            <ac:picMk id="4" creationId="{6D81CFB1-F7C3-7656-9414-33FAD05E3D8B}"/>
          </ac:picMkLst>
        </pc:picChg>
        <pc:picChg chg="add mod modCrop">
          <ac:chgData name="Gogarten, J. Peter" userId="08c346f3-9f2a-4776-a6cf-add1e690cd47" providerId="ADAL" clId="{ECDCBA76-27B8-3343-A251-5C8FC2A0340A}" dt="2023-10-31T21:26:59.964" v="14" actId="14100"/>
          <ac:picMkLst>
            <pc:docMk/>
            <pc:sldMk cId="3331084397" sldId="844"/>
            <ac:picMk id="5" creationId="{43649B2C-9990-304E-A8A3-00213A3DCE4B}"/>
          </ac:picMkLst>
        </pc:picChg>
      </pc:sldChg>
      <pc:sldChg chg="addSp delSp modSp add mod">
        <pc:chgData name="Gogarten, J. Peter" userId="08c346f3-9f2a-4776-a6cf-add1e690cd47" providerId="ADAL" clId="{ECDCBA76-27B8-3343-A251-5C8FC2A0340A}" dt="2023-10-31T21:50:37.149" v="251" actId="1076"/>
        <pc:sldMkLst>
          <pc:docMk/>
          <pc:sldMk cId="469162221" sldId="845"/>
        </pc:sldMkLst>
        <pc:spChg chg="add mod">
          <ac:chgData name="Gogarten, J. Peter" userId="08c346f3-9f2a-4776-a6cf-add1e690cd47" providerId="ADAL" clId="{ECDCBA76-27B8-3343-A251-5C8FC2A0340A}" dt="2023-10-31T21:41:20.189" v="95" actId="1076"/>
          <ac:spMkLst>
            <pc:docMk/>
            <pc:sldMk cId="469162221" sldId="845"/>
            <ac:spMk id="2" creationId="{2455CED7-BDA1-0533-E69B-0E4C7AE538AC}"/>
          </ac:spMkLst>
        </pc:spChg>
        <pc:spChg chg="add mod">
          <ac:chgData name="Gogarten, J. Peter" userId="08c346f3-9f2a-4776-a6cf-add1e690cd47" providerId="ADAL" clId="{ECDCBA76-27B8-3343-A251-5C8FC2A0340A}" dt="2023-10-31T21:40:55.997" v="94" actId="14100"/>
          <ac:spMkLst>
            <pc:docMk/>
            <pc:sldMk cId="469162221" sldId="845"/>
            <ac:spMk id="3" creationId="{F0081920-F7B8-DC24-F9A5-CA503731FA05}"/>
          </ac:spMkLst>
        </pc:spChg>
        <pc:spChg chg="add mod">
          <ac:chgData name="Gogarten, J. Peter" userId="08c346f3-9f2a-4776-a6cf-add1e690cd47" providerId="ADAL" clId="{ECDCBA76-27B8-3343-A251-5C8FC2A0340A}" dt="2023-10-31T21:41:45.243" v="99" actId="692"/>
          <ac:spMkLst>
            <pc:docMk/>
            <pc:sldMk cId="469162221" sldId="845"/>
            <ac:spMk id="6" creationId="{36223026-82E1-186F-B76B-590F97002373}"/>
          </ac:spMkLst>
        </pc:spChg>
        <pc:spChg chg="add mod">
          <ac:chgData name="Gogarten, J. Peter" userId="08c346f3-9f2a-4776-a6cf-add1e690cd47" providerId="ADAL" clId="{ECDCBA76-27B8-3343-A251-5C8FC2A0340A}" dt="2023-10-31T21:42:14.920" v="103" actId="14100"/>
          <ac:spMkLst>
            <pc:docMk/>
            <pc:sldMk cId="469162221" sldId="845"/>
            <ac:spMk id="7" creationId="{0ADABB22-645C-AF79-1622-E9610BCEF3E5}"/>
          </ac:spMkLst>
        </pc:spChg>
        <pc:spChg chg="add del mod">
          <ac:chgData name="Gogarten, J. Peter" userId="08c346f3-9f2a-4776-a6cf-add1e690cd47" providerId="ADAL" clId="{ECDCBA76-27B8-3343-A251-5C8FC2A0340A}" dt="2023-10-31T21:50:16.576" v="249" actId="478"/>
          <ac:spMkLst>
            <pc:docMk/>
            <pc:sldMk cId="469162221" sldId="845"/>
            <ac:spMk id="9" creationId="{168425E0-BC8F-B68C-EBFD-0EC844391B8F}"/>
          </ac:spMkLst>
        </pc:spChg>
        <pc:spChg chg="add mod">
          <ac:chgData name="Gogarten, J. Peter" userId="08c346f3-9f2a-4776-a6cf-add1e690cd47" providerId="ADAL" clId="{ECDCBA76-27B8-3343-A251-5C8FC2A0340A}" dt="2023-10-31T21:50:37.149" v="251" actId="1076"/>
          <ac:spMkLst>
            <pc:docMk/>
            <pc:sldMk cId="469162221" sldId="845"/>
            <ac:spMk id="10" creationId="{8E2FDE6C-2873-A195-D62B-C9FBA1BC33E8}"/>
          </ac:spMkLst>
        </pc:spChg>
        <pc:picChg chg="mod modCrop">
          <ac:chgData name="Gogarten, J. Peter" userId="08c346f3-9f2a-4776-a6cf-add1e690cd47" providerId="ADAL" clId="{ECDCBA76-27B8-3343-A251-5C8FC2A0340A}" dt="2023-10-31T21:28:34.364" v="25" actId="18131"/>
          <ac:picMkLst>
            <pc:docMk/>
            <pc:sldMk cId="469162221" sldId="845"/>
            <ac:picMk id="5" creationId="{43649B2C-9990-304E-A8A3-00213A3DCE4B}"/>
          </ac:picMkLst>
        </pc:picChg>
      </pc:sldChg>
      <pc:sldChg chg="addSp delSp modSp add mod">
        <pc:chgData name="Gogarten, J. Peter" userId="08c346f3-9f2a-4776-a6cf-add1e690cd47" providerId="ADAL" clId="{ECDCBA76-27B8-3343-A251-5C8FC2A0340A}" dt="2023-10-31T21:51:15.362" v="252" actId="14100"/>
        <pc:sldMkLst>
          <pc:docMk/>
          <pc:sldMk cId="3678143016" sldId="846"/>
        </pc:sldMkLst>
        <pc:spChg chg="add mod">
          <ac:chgData name="Gogarten, J. Peter" userId="08c346f3-9f2a-4776-a6cf-add1e690cd47" providerId="ADAL" clId="{ECDCBA76-27B8-3343-A251-5C8FC2A0340A}" dt="2023-10-31T21:43:45.397" v="118" actId="14100"/>
          <ac:spMkLst>
            <pc:docMk/>
            <pc:sldMk cId="3678143016" sldId="846"/>
            <ac:spMk id="2" creationId="{32127499-4CAC-11AF-01D6-29B1BE4A3652}"/>
          </ac:spMkLst>
        </pc:spChg>
        <pc:spChg chg="add mod">
          <ac:chgData name="Gogarten, J. Peter" userId="08c346f3-9f2a-4776-a6cf-add1e690cd47" providerId="ADAL" clId="{ECDCBA76-27B8-3343-A251-5C8FC2A0340A}" dt="2023-10-31T21:35:24.882" v="72" actId="164"/>
          <ac:spMkLst>
            <pc:docMk/>
            <pc:sldMk cId="3678143016" sldId="846"/>
            <ac:spMk id="3" creationId="{12AE1AF2-555C-1C95-7364-F73A8C370838}"/>
          </ac:spMkLst>
        </pc:spChg>
        <pc:spChg chg="add mod">
          <ac:chgData name="Gogarten, J. Peter" userId="08c346f3-9f2a-4776-a6cf-add1e690cd47" providerId="ADAL" clId="{ECDCBA76-27B8-3343-A251-5C8FC2A0340A}" dt="2023-10-31T21:43:40.246" v="116" actId="14100"/>
          <ac:spMkLst>
            <pc:docMk/>
            <pc:sldMk cId="3678143016" sldId="846"/>
            <ac:spMk id="6" creationId="{1B4EEBF3-C442-4848-49EF-AAEB3EDB8318}"/>
          </ac:spMkLst>
        </pc:spChg>
        <pc:spChg chg="add mod">
          <ac:chgData name="Gogarten, J. Peter" userId="08c346f3-9f2a-4776-a6cf-add1e690cd47" providerId="ADAL" clId="{ECDCBA76-27B8-3343-A251-5C8FC2A0340A}" dt="2023-10-31T21:39:43.310" v="84" actId="14100"/>
          <ac:spMkLst>
            <pc:docMk/>
            <pc:sldMk cId="3678143016" sldId="846"/>
            <ac:spMk id="8" creationId="{0D4A8F7B-908A-2368-AEAE-ECC0E84BF302}"/>
          </ac:spMkLst>
        </pc:spChg>
        <pc:spChg chg="add mod">
          <ac:chgData name="Gogarten, J. Peter" userId="08c346f3-9f2a-4776-a6cf-add1e690cd47" providerId="ADAL" clId="{ECDCBA76-27B8-3343-A251-5C8FC2A0340A}" dt="2023-10-31T21:51:15.362" v="252" actId="14100"/>
          <ac:spMkLst>
            <pc:docMk/>
            <pc:sldMk cId="3678143016" sldId="846"/>
            <ac:spMk id="9" creationId="{F7B869CD-0893-7329-5D64-34629D6CF526}"/>
          </ac:spMkLst>
        </pc:spChg>
        <pc:spChg chg="add mod">
          <ac:chgData name="Gogarten, J. Peter" userId="08c346f3-9f2a-4776-a6cf-add1e690cd47" providerId="ADAL" clId="{ECDCBA76-27B8-3343-A251-5C8FC2A0340A}" dt="2023-10-31T21:43:22.020" v="114" actId="1038"/>
          <ac:spMkLst>
            <pc:docMk/>
            <pc:sldMk cId="3678143016" sldId="846"/>
            <ac:spMk id="11" creationId="{48AC9521-2AF9-BC7A-A90D-702C2832050B}"/>
          </ac:spMkLst>
        </pc:spChg>
        <pc:spChg chg="add mod">
          <ac:chgData name="Gogarten, J. Peter" userId="08c346f3-9f2a-4776-a6cf-add1e690cd47" providerId="ADAL" clId="{ECDCBA76-27B8-3343-A251-5C8FC2A0340A}" dt="2023-10-31T21:35:24.882" v="72" actId="164"/>
          <ac:spMkLst>
            <pc:docMk/>
            <pc:sldMk cId="3678143016" sldId="846"/>
            <ac:spMk id="12" creationId="{F1A9844D-044F-9037-9970-57489E313419}"/>
          </ac:spMkLst>
        </pc:spChg>
        <pc:spChg chg="add del mod">
          <ac:chgData name="Gogarten, J. Peter" userId="08c346f3-9f2a-4776-a6cf-add1e690cd47" providerId="ADAL" clId="{ECDCBA76-27B8-3343-A251-5C8FC2A0340A}" dt="2023-10-31T21:35:06.369" v="70"/>
          <ac:spMkLst>
            <pc:docMk/>
            <pc:sldMk cId="3678143016" sldId="846"/>
            <ac:spMk id="13" creationId="{194EEFF7-2316-2605-0CC8-C1FF1444B070}"/>
          </ac:spMkLst>
        </pc:spChg>
        <pc:spChg chg="add del mod">
          <ac:chgData name="Gogarten, J. Peter" userId="08c346f3-9f2a-4776-a6cf-add1e690cd47" providerId="ADAL" clId="{ECDCBA76-27B8-3343-A251-5C8FC2A0340A}" dt="2023-10-31T21:35:53.624" v="81"/>
          <ac:spMkLst>
            <pc:docMk/>
            <pc:sldMk cId="3678143016" sldId="846"/>
            <ac:spMk id="16" creationId="{DD6D6FC1-900B-F65C-BEAD-0AF0AFB1D573}"/>
          </ac:spMkLst>
        </pc:spChg>
        <pc:grpChg chg="add mod">
          <ac:chgData name="Gogarten, J. Peter" userId="08c346f3-9f2a-4776-a6cf-add1e690cd47" providerId="ADAL" clId="{ECDCBA76-27B8-3343-A251-5C8FC2A0340A}" dt="2023-10-31T21:35:39.140" v="76" actId="1076"/>
          <ac:grpSpMkLst>
            <pc:docMk/>
            <pc:sldMk cId="3678143016" sldId="846"/>
            <ac:grpSpMk id="15" creationId="{9F2DE3FB-C9FB-50D2-5DC0-8DE7C0F71E99}"/>
          </ac:grpSpMkLst>
        </pc:grpChg>
        <pc:picChg chg="mod">
          <ac:chgData name="Gogarten, J. Peter" userId="08c346f3-9f2a-4776-a6cf-add1e690cd47" providerId="ADAL" clId="{ECDCBA76-27B8-3343-A251-5C8FC2A0340A}" dt="2023-10-31T21:36:25.187" v="82" actId="14100"/>
          <ac:picMkLst>
            <pc:docMk/>
            <pc:sldMk cId="3678143016" sldId="846"/>
            <ac:picMk id="4" creationId="{6D81CFB1-F7C3-7656-9414-33FAD05E3D8B}"/>
          </ac:picMkLst>
        </pc:picChg>
        <pc:picChg chg="mod modCrop">
          <ac:chgData name="Gogarten, J. Peter" userId="08c346f3-9f2a-4776-a6cf-add1e690cd47" providerId="ADAL" clId="{ECDCBA76-27B8-3343-A251-5C8FC2A0340A}" dt="2023-10-31T21:35:24.882" v="72" actId="164"/>
          <ac:picMkLst>
            <pc:docMk/>
            <pc:sldMk cId="3678143016" sldId="846"/>
            <ac:picMk id="5" creationId="{43649B2C-9990-304E-A8A3-00213A3DCE4B}"/>
          </ac:picMkLst>
        </pc:picChg>
        <pc:picChg chg="add mod">
          <ac:chgData name="Gogarten, J. Peter" userId="08c346f3-9f2a-4776-a6cf-add1e690cd47" providerId="ADAL" clId="{ECDCBA76-27B8-3343-A251-5C8FC2A0340A}" dt="2023-10-31T21:32:07.776" v="50" actId="571"/>
          <ac:picMkLst>
            <pc:docMk/>
            <pc:sldMk cId="3678143016" sldId="846"/>
            <ac:picMk id="7" creationId="{E198555E-575E-CF7F-CF66-D48556D1F488}"/>
          </ac:picMkLst>
        </pc:picChg>
        <pc:picChg chg="add mod">
          <ac:chgData name="Gogarten, J. Peter" userId="08c346f3-9f2a-4776-a6cf-add1e690cd47" providerId="ADAL" clId="{ECDCBA76-27B8-3343-A251-5C8FC2A0340A}" dt="2023-10-31T21:33:07.601" v="56" actId="571"/>
          <ac:picMkLst>
            <pc:docMk/>
            <pc:sldMk cId="3678143016" sldId="846"/>
            <ac:picMk id="10" creationId="{9BD7CE80-F842-2C62-D111-70C99AB6644F}"/>
          </ac:picMkLst>
        </pc:picChg>
        <pc:picChg chg="add mod">
          <ac:chgData name="Gogarten, J. Peter" userId="08c346f3-9f2a-4776-a6cf-add1e690cd47" providerId="ADAL" clId="{ECDCBA76-27B8-3343-A251-5C8FC2A0340A}" dt="2023-10-31T21:35:46.357" v="78" actId="1076"/>
          <ac:picMkLst>
            <pc:docMk/>
            <pc:sldMk cId="3678143016" sldId="846"/>
            <ac:picMk id="14" creationId="{43FCD74D-684D-AF5A-20C8-07B7DE52E0F2}"/>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963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963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963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BC3BA40-92AF-0344-B15B-C6B0E549E0EF}" type="slidenum">
              <a:rPr lang="en-US"/>
              <a:pPr>
                <a:defRPr/>
              </a:pPr>
              <a:t>‹#›</a:t>
            </a:fld>
            <a:endParaRPr lang="en-US"/>
          </a:p>
        </p:txBody>
      </p:sp>
    </p:spTree>
    <p:extLst>
      <p:ext uri="{BB962C8B-B14F-4D97-AF65-F5344CB8AC3E}">
        <p14:creationId xmlns:p14="http://schemas.microsoft.com/office/powerpoint/2010/main" val="37915192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747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427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747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47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47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EE8A2EA-786E-B244-8EA6-E03D723A4CC8}" type="slidenum">
              <a:rPr lang="en-US"/>
              <a:pPr>
                <a:defRPr/>
              </a:pPr>
              <a:t>‹#›</a:t>
            </a:fld>
            <a:endParaRPr lang="en-US"/>
          </a:p>
        </p:txBody>
      </p:sp>
    </p:spTree>
    <p:extLst>
      <p:ext uri="{BB962C8B-B14F-4D97-AF65-F5344CB8AC3E}">
        <p14:creationId xmlns:p14="http://schemas.microsoft.com/office/powerpoint/2010/main" val="26143073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56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28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00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72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4665" algn="l" defTabSz="456933" rtl="0" eaLnBrk="1" latinLnBrk="0" hangingPunct="1">
      <a:defRPr sz="1200" kern="1200">
        <a:solidFill>
          <a:schemeClr val="tx1"/>
        </a:solidFill>
        <a:latin typeface="+mn-lt"/>
        <a:ea typeface="+mn-ea"/>
        <a:cs typeface="+mn-cs"/>
      </a:defRPr>
    </a:lvl6pPr>
    <a:lvl7pPr marL="2741596" algn="l" defTabSz="456933" rtl="0" eaLnBrk="1" latinLnBrk="0" hangingPunct="1">
      <a:defRPr sz="1200" kern="1200">
        <a:solidFill>
          <a:schemeClr val="tx1"/>
        </a:solidFill>
        <a:latin typeface="+mn-lt"/>
        <a:ea typeface="+mn-ea"/>
        <a:cs typeface="+mn-cs"/>
      </a:defRPr>
    </a:lvl7pPr>
    <a:lvl8pPr marL="3198530" algn="l" defTabSz="456933" rtl="0" eaLnBrk="1" latinLnBrk="0" hangingPunct="1">
      <a:defRPr sz="1200" kern="1200">
        <a:solidFill>
          <a:schemeClr val="tx1"/>
        </a:solidFill>
        <a:latin typeface="+mn-lt"/>
        <a:ea typeface="+mn-ea"/>
        <a:cs typeface="+mn-cs"/>
      </a:defRPr>
    </a:lvl8pPr>
    <a:lvl9pPr marL="3655460" algn="l" defTabSz="45693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F0B59E4-4D70-9A41-94E0-61C150A436A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848778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6403B94-B660-5C4C-8046-85B38CDE13BC}"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60234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6090B1F-20F9-A843-BAAA-8DA9E96697EE}"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368481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6C1B176-0F6D-D647-A42B-CB2512D81DC3}"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1074" name="Rectangle 2"/>
          <p:cNvSpPr>
            <a:spLocks noGrp="1" noRot="1" noChangeAspect="1" noChangeArrowheads="1" noTextEdit="1"/>
          </p:cNvSpPr>
          <p:nvPr>
            <p:ph type="sldImg"/>
          </p:nvPr>
        </p:nvSpPr>
        <p:spPr>
          <a:xfrm>
            <a:off x="1143000" y="687388"/>
            <a:ext cx="4572000" cy="3429000"/>
          </a:xfrm>
          <a:solidFill>
            <a:srgbClr val="FFFFFF"/>
          </a:solidFill>
          <a:ln/>
        </p:spPr>
      </p:sp>
      <p:sp>
        <p:nvSpPr>
          <p:cNvPr id="13107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96661" tIns="48331" rIns="96661" bIns="48331"/>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55520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3202425-2686-9F44-A0C7-40B183C61FA5}"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9026" name="Rectangle 2"/>
          <p:cNvSpPr>
            <a:spLocks noGrp="1" noRot="1" noChangeAspect="1" noChangeArrowheads="1" noTextEdit="1"/>
          </p:cNvSpPr>
          <p:nvPr>
            <p:ph type="sldImg"/>
          </p:nvPr>
        </p:nvSpPr>
        <p:spPr>
          <a:xfrm>
            <a:off x="1143000" y="687388"/>
            <a:ext cx="4572000" cy="3429000"/>
          </a:xfrm>
          <a:solidFill>
            <a:srgbClr val="FFFFFF"/>
          </a:solidFill>
          <a:ln/>
        </p:spPr>
      </p:sp>
      <p:sp>
        <p:nvSpPr>
          <p:cNvPr id="12902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96661" tIns="48331" rIns="96661" bIns="48331"/>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2665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45CC3C4-9294-4848-B304-12395C817FFF}"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768126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BCA043-70DC-8A46-BCEB-CAD37B11510F}"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03404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52E16A7-D57E-EB46-9CDF-7F1F8B78D7A5}"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5170" name="Rectangle 2"/>
          <p:cNvSpPr>
            <a:spLocks noGrp="1" noRot="1" noChangeAspect="1" noChangeArrowheads="1" noTextEdit="1"/>
          </p:cNvSpPr>
          <p:nvPr>
            <p:ph type="sldImg"/>
          </p:nvPr>
        </p:nvSpPr>
        <p:spPr>
          <a:xfrm>
            <a:off x="381000" y="687388"/>
            <a:ext cx="6096000" cy="3429000"/>
          </a:xfrm>
          <a:solidFill>
            <a:srgbClr val="FFFFFF"/>
          </a:solidFill>
          <a:ln/>
        </p:spPr>
      </p:sp>
      <p:sp>
        <p:nvSpPr>
          <p:cNvPr id="13517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96661" tIns="48331" rIns="96661" bIns="48331"/>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25581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04C0409-DD64-F64F-8F81-7AE6C7BA7C4C}"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54601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BADC884-9A59-0C41-AFC1-7B85695C25C7}"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9266" name="Rectangle 2"/>
          <p:cNvSpPr>
            <a:spLocks noGrp="1" noRot="1" noChangeAspect="1" noChangeArrowheads="1" noTextEdit="1"/>
          </p:cNvSpPr>
          <p:nvPr>
            <p:ph type="sldImg"/>
          </p:nvPr>
        </p:nvSpPr>
        <p:spPr>
          <a:xfrm>
            <a:off x="381000" y="687388"/>
            <a:ext cx="6096000" cy="3429000"/>
          </a:xfrm>
          <a:solidFill>
            <a:srgbClr val="FFFFFF"/>
          </a:solidFill>
          <a:ln/>
        </p:spPr>
      </p:sp>
      <p:sp>
        <p:nvSpPr>
          <p:cNvPr id="13926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96661" tIns="48331" rIns="96661" bIns="48331"/>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684553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0CA629-7ED4-D441-B96F-FF2FECBB1858}"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40818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9B6C4D-1AF5-2643-946F-6C1A19F0D1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21954" name="Rectangle 2"/>
          <p:cNvSpPr>
            <a:spLocks noGrp="1" noRot="1" noChangeAspect="1" noChangeArrowheads="1" noTextEdit="1"/>
          </p:cNvSpPr>
          <p:nvPr>
            <p:ph type="sldImg"/>
          </p:nvPr>
        </p:nvSpPr>
        <p:spPr>
          <a:xfrm>
            <a:off x="381000" y="685800"/>
            <a:ext cx="6096000" cy="3429000"/>
          </a:xfrm>
          <a:ln/>
        </p:spPr>
      </p:sp>
      <p:sp>
        <p:nvSpPr>
          <p:cNvPr id="10219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305161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3946B30-2C95-454A-A1B3-2796883DF575}"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124550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4012C3F-472C-D64B-85AC-7D57BC478F59}"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09234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B39D8C8-387B-B345-849D-CABD268718F8}"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697803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796E21C-7233-0042-B9F1-1FDF573F194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An inspection of the genetic code table suggests most changes at the first position are nonsynonymous, all changes at the second codon position are nonsynonymous and only some changes at the third position are synonymous. As a result we do not expect to see equal proportions of synonymous and nonsynonymous mutations  even if there is no selection at protein level. Indeed, if mutations from any one nucleotide  to any other  occur at the same rate , we expect 25.5% of mutations to be synonymous and 74.5% mutations to be nonsynonymous.</a:t>
            </a:r>
          </a:p>
        </p:txBody>
      </p:sp>
    </p:spTree>
    <p:extLst>
      <p:ext uri="{BB962C8B-B14F-4D97-AF65-F5344CB8AC3E}">
        <p14:creationId xmlns:p14="http://schemas.microsoft.com/office/powerpoint/2010/main" val="6173196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650A521-6EB2-864F-86CF-D8804044D375}"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99209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8E435E-C2F0-ED4D-81E8-0938838F4C6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22978" name="Rectangle 2"/>
          <p:cNvSpPr>
            <a:spLocks noGrp="1" noRot="1" noChangeAspect="1" noChangeArrowheads="1" noTextEdit="1"/>
          </p:cNvSpPr>
          <p:nvPr>
            <p:ph type="sldImg"/>
          </p:nvPr>
        </p:nvSpPr>
        <p:spPr>
          <a:xfrm>
            <a:off x="1143000" y="685800"/>
            <a:ext cx="4572000" cy="3429000"/>
          </a:xfrm>
          <a:ln/>
        </p:spPr>
      </p:sp>
      <p:sp>
        <p:nvSpPr>
          <p:cNvPr id="10229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72981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5771EE-9AF4-1D4D-919F-1F40E673E4B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076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07619" name="Rectangle 3"/>
          <p:cNvSpPr>
            <a:spLocks noGrp="1" noChangeArrowheads="1"/>
          </p:cNvSpPr>
          <p:nvPr>
            <p:ph type="body" idx="1"/>
          </p:nvPr>
        </p:nvSpPr>
        <p:spPr bwMode="auto">
          <a:xfrm>
            <a:off x="914635" y="4343137"/>
            <a:ext cx="5028731" cy="4115327"/>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2465269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 </a:t>
            </a:r>
            <a:r>
              <a:rPr lang="en-US" altLang="en-US">
                <a:latin typeface="Arial" pitchFamily="34" charset="0"/>
                <a:ea typeface="Arial" pitchFamily="34" charset="0"/>
              </a:rPr>
              <a:t>Fig. 1.—Gene transfer will obliterate patterns of vertical descent within groups that exchange genes at high frequency, producing discordant relationship among genes with different ancestries within the same cells
</a:t>
            </a:r>
          </a:p>
          <a:p>
            <a:pPr marL="0" lvl="0" indent="0"/>
            <a:r>
              <a:rPr lang="en-US" altLang="en-US">
                <a:latin typeface="Arial" pitchFamily="34" charset="0"/>
                <a:ea typeface="Arial" pitchFamily="34" charset="0"/>
              </a:rPr>
              <a:t>Unless provided in the caption above, the following copyright applies to the content of this slide: </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26DBC03B-2315-4F8E-B93F-F9FFB2A1DA0A}" type="slidenum">
              <a:rPr lang="en-US" altLang="en-US" sz="1200"/>
              <a:t>18</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 </a:t>
            </a:r>
            <a:r>
              <a:rPr lang="en-US" altLang="en-US">
                <a:latin typeface="Arial" pitchFamily="34" charset="0"/>
                <a:ea typeface="Arial" pitchFamily="34" charset="0"/>
              </a:rPr>
              <a:t>Fig. 2.—Gene transfer can create patterns of similarity and difference that mimic patterns produced by vertical descent. If taxa A and B successfully exchange genetic information (by homologous recombination or HGT) more frequently with each other than with taxon C, they will come to resemble each other more closely than they do C, both in gene content and gene sequence. Treelike patterns based on gene content or sequence will reflect these different frequencies, not some underlying organismal phylogeny. Frequency of successful exchange between taxa will depend on (1) propinquity, (2) metabolic compatibility, (3) adaptations to their abiotic environment, (4) gene expression systems, and (5) gene transfer mechanisms. As these factors change, patterns of relationship (apparent organismal phylogeny) based on gene content or sequence will also change. Deep branching (as of taxon C) may reflect genetic isolation, not early divergence. Conversely, “distantly related” taxa that begin to exchange genes very frequently will ultimately resemble “sister” taxa
</a:t>
            </a:r>
          </a:p>
          <a:p>
            <a:pPr marL="0" lvl="0" indent="0"/>
            <a:r>
              <a:rPr lang="en-US" altLang="en-US">
                <a:latin typeface="Arial" pitchFamily="34" charset="0"/>
                <a:ea typeface="Arial" pitchFamily="34" charset="0"/>
              </a:rPr>
              <a:t>Unless provided in the caption above, the following copyright applies to the content of this slide: </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3EE3E00C-6DB5-4EA3-9E06-51DF52489BF1}" type="slidenum">
              <a:rPr lang="en-US" altLang="en-US" sz="1200"/>
              <a:t>19</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F205E98-878E-5345-A891-DE99FBDB46F1}" type="slidenum">
              <a:rPr lang="en-US" sz="1200" b="1">
                <a:solidFill>
                  <a:srgbClr val="000000"/>
                </a:solidFill>
                <a:latin typeface="Times New Roman" charset="0"/>
              </a:rPr>
              <a:pPr eaLnBrk="1" hangingPunct="1"/>
              <a:t>24</a:t>
            </a:fld>
            <a:endParaRPr lang="en-US" sz="1200" b="1">
              <a:solidFill>
                <a:srgbClr val="000000"/>
              </a:solidFill>
              <a:latin typeface="Times New Roman" charset="0"/>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01608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128"/>
              </a:defRPr>
            </a:lvl1pPr>
            <a:lvl2pPr marL="742950" indent="-285750" eaLnBrk="0" hangingPunct="0">
              <a:defRPr sz="2400" b="1">
                <a:solidFill>
                  <a:schemeClr val="tx1"/>
                </a:solidFill>
                <a:latin typeface="Times New Roman" charset="0"/>
                <a:ea typeface="ＭＳ Ｐゴシック" charset="-128"/>
              </a:defRPr>
            </a:lvl2pPr>
            <a:lvl3pPr marL="1143000" indent="-228600" eaLnBrk="0" hangingPunct="0">
              <a:defRPr sz="2400" b="1">
                <a:solidFill>
                  <a:schemeClr val="tx1"/>
                </a:solidFill>
                <a:latin typeface="Times New Roman" charset="0"/>
                <a:ea typeface="ＭＳ Ｐゴシック" charset="-128"/>
              </a:defRPr>
            </a:lvl3pPr>
            <a:lvl4pPr marL="1600200" indent="-228600" eaLnBrk="0" hangingPunct="0">
              <a:defRPr sz="2400" b="1">
                <a:solidFill>
                  <a:schemeClr val="tx1"/>
                </a:solidFill>
                <a:latin typeface="Times New Roman" charset="0"/>
                <a:ea typeface="ＭＳ Ｐゴシック" charset="-128"/>
              </a:defRPr>
            </a:lvl4pPr>
            <a:lvl5pPr marL="2057400" indent="-228600" eaLnBrk="0" hangingPunct="0">
              <a:defRPr sz="24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CFDD1FC-85FF-0C40-A4ED-66DE2AE9E2B2}" type="slidenum">
              <a:rPr kumimoji="0" lang="en-US" altLang="en-US" sz="1200" b="1" i="0" u="none" strike="noStrike" kern="1200" cap="none" spc="0" normalizeH="0" baseline="0" noProof="0">
                <a:ln>
                  <a:noFill/>
                </a:ln>
                <a:solidFill>
                  <a:srgbClr val="000000"/>
                </a:solidFill>
                <a:effectLst/>
                <a:uLnTx/>
                <a:uFillTx/>
                <a:latin typeface="Times New Roman" charset="0"/>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altLang="en-US" sz="1200" b="1"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2700642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83F6477-2EC2-9B43-A3E9-0CD966B7FCFF}"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19421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5372FE19-51D5-2444-A02A-6942122D4986}"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DE85F1D5-84F9-3041-BD48-82AB7ADF07B7}" type="slidenum">
              <a:rPr lang="en-US" altLang="en-US"/>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AB84EC35-BDA5-8E48-896F-1903B9DB88A2}" type="slidenum">
              <a:rPr lang="en-US" altLang="en-US"/>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fld id="{54EFF26A-8AA8-1548-8358-420AEA942AEE}" type="slidenum">
              <a:rPr lang="en-US" altLang="en-US"/>
              <a:pPr/>
              <a:t>‹#›</a:t>
            </a:fld>
            <a:endParaRPr lang="en-US" altLang="en-US"/>
          </a:p>
        </p:txBody>
      </p:sp>
    </p:spTree>
    <p:extLst>
      <p:ext uri="{BB962C8B-B14F-4D97-AF65-F5344CB8AC3E}">
        <p14:creationId xmlns:p14="http://schemas.microsoft.com/office/powerpoint/2010/main" val="37254578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7A463-C925-4E41-A658-0F0D8D343F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535B60-3CF3-5E49-B353-280B3DEDA0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9F9FE1-AFD2-1D42-A2F9-0070EEC1C824}"/>
              </a:ext>
            </a:extLst>
          </p:cNvPr>
          <p:cNvSpPr>
            <a:spLocks noGrp="1"/>
          </p:cNvSpPr>
          <p:nvPr>
            <p:ph type="dt" sz="half" idx="10"/>
          </p:nvPr>
        </p:nvSpPr>
        <p:spPr/>
        <p:txBody>
          <a:bodyPr/>
          <a:lstStyle/>
          <a:p>
            <a:fld id="{F1EDA9F0-DD1E-D445-85A3-93967DADBC37}" type="datetimeFigureOut">
              <a:rPr lang="en-US" smtClean="0"/>
              <a:t>10/31/23</a:t>
            </a:fld>
            <a:endParaRPr lang="en-US"/>
          </a:p>
        </p:txBody>
      </p:sp>
      <p:sp>
        <p:nvSpPr>
          <p:cNvPr id="5" name="Footer Placeholder 4">
            <a:extLst>
              <a:ext uri="{FF2B5EF4-FFF2-40B4-BE49-F238E27FC236}">
                <a16:creationId xmlns:a16="http://schemas.microsoft.com/office/drawing/2014/main" id="{5886F9C2-3C9A-964A-BA38-2B6C16B521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2135EC-981B-D54B-889F-ECE7EE1D45CA}"/>
              </a:ext>
            </a:extLst>
          </p:cNvPr>
          <p:cNvSpPr>
            <a:spLocks noGrp="1"/>
          </p:cNvSpPr>
          <p:nvPr>
            <p:ph type="sldNum" sz="quarter" idx="12"/>
          </p:nvPr>
        </p:nvSpPr>
        <p:spPr/>
        <p:txBody>
          <a:bodyPr/>
          <a:lstStyle/>
          <a:p>
            <a:fld id="{B8106BB8-FCC1-A843-BCC6-DA9B6E225ABF}" type="slidenum">
              <a:rPr lang="en-US" smtClean="0"/>
              <a:t>‹#›</a:t>
            </a:fld>
            <a:endParaRPr lang="en-US"/>
          </a:p>
        </p:txBody>
      </p:sp>
    </p:spTree>
    <p:extLst>
      <p:ext uri="{BB962C8B-B14F-4D97-AF65-F5344CB8AC3E}">
        <p14:creationId xmlns:p14="http://schemas.microsoft.com/office/powerpoint/2010/main" val="30461010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5840" y="2414482"/>
            <a:ext cx="11399520" cy="1666028"/>
          </a:xfrm>
        </p:spPr>
        <p:txBody>
          <a:bodyPr/>
          <a:lstStyle/>
          <a:p>
            <a:r>
              <a:rPr lang="en-US"/>
              <a:t>Click to edit Master title style</a:t>
            </a:r>
          </a:p>
        </p:txBody>
      </p:sp>
      <p:sp>
        <p:nvSpPr>
          <p:cNvPr id="3" name="Subtitle 2"/>
          <p:cNvSpPr>
            <a:spLocks noGrp="1"/>
          </p:cNvSpPr>
          <p:nvPr>
            <p:ph type="subTitle" idx="1"/>
          </p:nvPr>
        </p:nvSpPr>
        <p:spPr>
          <a:xfrm>
            <a:off x="2011680" y="4404360"/>
            <a:ext cx="9387840" cy="1986280"/>
          </a:xfrm>
        </p:spPr>
        <p:txBody>
          <a:bodyPr/>
          <a:lstStyle>
            <a:lvl1pPr marL="0" indent="0" algn="ctr">
              <a:buNone/>
              <a:defRPr/>
            </a:lvl1pPr>
            <a:lvl2pPr marL="509412" indent="0" algn="ctr">
              <a:buNone/>
              <a:defRPr/>
            </a:lvl2pPr>
            <a:lvl3pPr marL="1018824" indent="0" algn="ctr">
              <a:buNone/>
              <a:defRPr/>
            </a:lvl3pPr>
            <a:lvl4pPr marL="1528237" indent="0" algn="ctr">
              <a:buNone/>
              <a:defRPr/>
            </a:lvl4pPr>
            <a:lvl5pPr marL="2037649" indent="0" algn="ctr">
              <a:buNone/>
              <a:defRPr/>
            </a:lvl5pPr>
            <a:lvl6pPr marL="2547061" indent="0" algn="ctr">
              <a:buNone/>
              <a:defRPr/>
            </a:lvl6pPr>
            <a:lvl7pPr marL="3056473" indent="0" algn="ctr">
              <a:buNone/>
              <a:defRPr/>
            </a:lvl7pPr>
            <a:lvl8pPr marL="3565886" indent="0" algn="ctr">
              <a:buNone/>
              <a:defRPr/>
            </a:lvl8pPr>
            <a:lvl9pPr marL="407529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C3092D17-2D71-3644-ABFE-678A24048096}" type="slidenum">
              <a:rPr lang="en-US" altLang="en-US"/>
              <a:pPr/>
              <a:t>‹#›</a:t>
            </a:fld>
            <a:endParaRPr lang="en-US" altLang="en-US"/>
          </a:p>
        </p:txBody>
      </p:sp>
    </p:spTree>
    <p:extLst>
      <p:ext uri="{BB962C8B-B14F-4D97-AF65-F5344CB8AC3E}">
        <p14:creationId xmlns:p14="http://schemas.microsoft.com/office/powerpoint/2010/main" val="1087546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BA5955A5-42C7-CA47-8304-9DD9DB5DF641}" type="slidenum">
              <a:rPr lang="en-US" altLang="en-US"/>
              <a:pPr/>
              <a:t>‹#›</a:t>
            </a:fld>
            <a:endParaRPr lang="en-US" altLang="en-US"/>
          </a:p>
        </p:txBody>
      </p:sp>
    </p:spTree>
    <p:extLst>
      <p:ext uri="{BB962C8B-B14F-4D97-AF65-F5344CB8AC3E}">
        <p14:creationId xmlns:p14="http://schemas.microsoft.com/office/powerpoint/2010/main" val="940548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59392" y="4994488"/>
            <a:ext cx="11399520" cy="1543685"/>
          </a:xfrm>
        </p:spPr>
        <p:txBody>
          <a:bodyPr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1059392" y="3294275"/>
            <a:ext cx="11399520" cy="1700212"/>
          </a:xfrm>
        </p:spPr>
        <p:txBody>
          <a:bodyPr anchor="b"/>
          <a:lstStyle>
            <a:lvl1pPr marL="0" indent="0">
              <a:buNone/>
              <a:defRPr sz="2200"/>
            </a:lvl1pPr>
            <a:lvl2pPr marL="509412" indent="0">
              <a:buNone/>
              <a:defRPr sz="2000"/>
            </a:lvl2pPr>
            <a:lvl3pPr marL="1018824" indent="0">
              <a:buNone/>
              <a:defRPr sz="1800"/>
            </a:lvl3pPr>
            <a:lvl4pPr marL="1528237" indent="0">
              <a:buNone/>
              <a:defRPr sz="1600"/>
            </a:lvl4pPr>
            <a:lvl5pPr marL="2037649" indent="0">
              <a:buNone/>
              <a:defRPr sz="1600"/>
            </a:lvl5pPr>
            <a:lvl6pPr marL="2547061" indent="0">
              <a:buNone/>
              <a:defRPr sz="1600"/>
            </a:lvl6pPr>
            <a:lvl7pPr marL="3056473" indent="0">
              <a:buNone/>
              <a:defRPr sz="1600"/>
            </a:lvl7pPr>
            <a:lvl8pPr marL="3565886" indent="0">
              <a:buNone/>
              <a:defRPr sz="1600"/>
            </a:lvl8pPr>
            <a:lvl9pPr marL="4075298"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9A7DEA69-4368-0A4A-987C-B42299988817}" type="slidenum">
              <a:rPr lang="en-US" altLang="en-US"/>
              <a:pPr/>
              <a:t>‹#›</a:t>
            </a:fld>
            <a:endParaRPr lang="en-US" altLang="en-US"/>
          </a:p>
        </p:txBody>
      </p:sp>
    </p:spTree>
    <p:extLst>
      <p:ext uri="{BB962C8B-B14F-4D97-AF65-F5344CB8AC3E}">
        <p14:creationId xmlns:p14="http://schemas.microsoft.com/office/powerpoint/2010/main" val="1648907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05840" y="2245360"/>
            <a:ext cx="5588000" cy="466344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17360" y="2245360"/>
            <a:ext cx="5588000" cy="466344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BE922062-5EBC-7749-8318-1E49B4870613}" type="slidenum">
              <a:rPr lang="en-US" altLang="en-US"/>
              <a:pPr/>
              <a:t>‹#›</a:t>
            </a:fld>
            <a:endParaRPr lang="en-US" altLang="en-US"/>
          </a:p>
        </p:txBody>
      </p:sp>
    </p:spTree>
    <p:extLst>
      <p:ext uri="{BB962C8B-B14F-4D97-AF65-F5344CB8AC3E}">
        <p14:creationId xmlns:p14="http://schemas.microsoft.com/office/powerpoint/2010/main" val="478799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0560" y="311256"/>
            <a:ext cx="12070080" cy="1295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0561" y="1739795"/>
            <a:ext cx="5925609"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4" name="Content Placeholder 3"/>
          <p:cNvSpPr>
            <a:spLocks noGrp="1"/>
          </p:cNvSpPr>
          <p:nvPr>
            <p:ph sz="half" idx="2"/>
          </p:nvPr>
        </p:nvSpPr>
        <p:spPr>
          <a:xfrm>
            <a:off x="670561" y="2464859"/>
            <a:ext cx="5925609"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12705" y="1739795"/>
            <a:ext cx="5927937"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6" name="Content Placeholder 5"/>
          <p:cNvSpPr>
            <a:spLocks noGrp="1"/>
          </p:cNvSpPr>
          <p:nvPr>
            <p:ph sz="quarter" idx="4"/>
          </p:nvPr>
        </p:nvSpPr>
        <p:spPr>
          <a:xfrm>
            <a:off x="6812705" y="2464859"/>
            <a:ext cx="592793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fld id="{30E1869A-D769-BC4A-978F-4FF88E1E51C3}" type="slidenum">
              <a:rPr lang="en-US" altLang="en-US"/>
              <a:pPr/>
              <a:t>‹#›</a:t>
            </a:fld>
            <a:endParaRPr lang="en-US" altLang="en-US"/>
          </a:p>
        </p:txBody>
      </p:sp>
    </p:spTree>
    <p:extLst>
      <p:ext uri="{BB962C8B-B14F-4D97-AF65-F5344CB8AC3E}">
        <p14:creationId xmlns:p14="http://schemas.microsoft.com/office/powerpoint/2010/main" val="20785061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fld id="{1D6C89BF-B50F-E945-A957-52B4F6AB68F1}" type="slidenum">
              <a:rPr lang="en-US" altLang="en-US"/>
              <a:pPr/>
              <a:t>‹#›</a:t>
            </a:fld>
            <a:endParaRPr lang="en-US" altLang="en-US"/>
          </a:p>
        </p:txBody>
      </p:sp>
    </p:spTree>
    <p:extLst>
      <p:ext uri="{BB962C8B-B14F-4D97-AF65-F5344CB8AC3E}">
        <p14:creationId xmlns:p14="http://schemas.microsoft.com/office/powerpoint/2010/main" val="3761199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0D0A9A0E-7ED5-A445-88EF-DB6BC39BE1B5}" type="slidenum">
              <a:rPr lang="en-US" altLang="en-US"/>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fld id="{8E8506B1-A649-C945-B07B-8B2E15C91298}" type="slidenum">
              <a:rPr lang="en-US" altLang="en-US"/>
              <a:pPr/>
              <a:t>‹#›</a:t>
            </a:fld>
            <a:endParaRPr lang="en-US" altLang="en-US"/>
          </a:p>
        </p:txBody>
      </p:sp>
    </p:spTree>
    <p:extLst>
      <p:ext uri="{BB962C8B-B14F-4D97-AF65-F5344CB8AC3E}">
        <p14:creationId xmlns:p14="http://schemas.microsoft.com/office/powerpoint/2010/main" val="22382482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0561" y="309457"/>
            <a:ext cx="4412192" cy="1316990"/>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5243408" y="309457"/>
            <a:ext cx="7497233"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0561" y="1626447"/>
            <a:ext cx="4412192" cy="5316538"/>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E7662F8D-B85E-FF41-B559-3792162511D6}" type="slidenum">
              <a:rPr lang="en-US" altLang="en-US"/>
              <a:pPr/>
              <a:t>‹#›</a:t>
            </a:fld>
            <a:endParaRPr lang="en-US" altLang="en-US"/>
          </a:p>
        </p:txBody>
      </p:sp>
    </p:spTree>
    <p:extLst>
      <p:ext uri="{BB962C8B-B14F-4D97-AF65-F5344CB8AC3E}">
        <p14:creationId xmlns:p14="http://schemas.microsoft.com/office/powerpoint/2010/main" val="37715579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28689" y="5440681"/>
            <a:ext cx="8046720" cy="642303"/>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2628689" y="694478"/>
            <a:ext cx="8046720" cy="466344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pPr lvl="0"/>
            <a:endParaRPr lang="en-US" noProof="0"/>
          </a:p>
        </p:txBody>
      </p:sp>
      <p:sp>
        <p:nvSpPr>
          <p:cNvPr id="4" name="Text Placeholder 3"/>
          <p:cNvSpPr>
            <a:spLocks noGrp="1"/>
          </p:cNvSpPr>
          <p:nvPr>
            <p:ph type="body" sz="half" idx="2"/>
          </p:nvPr>
        </p:nvSpPr>
        <p:spPr>
          <a:xfrm>
            <a:off x="2628689" y="6082984"/>
            <a:ext cx="8046720" cy="912177"/>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F6D6CFFF-6439-0C45-8013-74B768B5CE28}" type="slidenum">
              <a:rPr lang="en-US" altLang="en-US"/>
              <a:pPr/>
              <a:t>‹#›</a:t>
            </a:fld>
            <a:endParaRPr lang="en-US" altLang="en-US"/>
          </a:p>
        </p:txBody>
      </p:sp>
    </p:spTree>
    <p:extLst>
      <p:ext uri="{BB962C8B-B14F-4D97-AF65-F5344CB8AC3E}">
        <p14:creationId xmlns:p14="http://schemas.microsoft.com/office/powerpoint/2010/main" val="24262053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2BD9F87C-461E-E24E-AB05-3C776EA362B2}" type="slidenum">
              <a:rPr lang="en-US" altLang="en-US"/>
              <a:pPr/>
              <a:t>‹#›</a:t>
            </a:fld>
            <a:endParaRPr lang="en-US" altLang="en-US"/>
          </a:p>
        </p:txBody>
      </p:sp>
    </p:spTree>
    <p:extLst>
      <p:ext uri="{BB962C8B-B14F-4D97-AF65-F5344CB8AC3E}">
        <p14:creationId xmlns:p14="http://schemas.microsoft.com/office/powerpoint/2010/main" val="26456825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55480" y="690880"/>
            <a:ext cx="2849880" cy="62179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5840" y="690880"/>
            <a:ext cx="8326120" cy="62179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107181BB-C4EB-EB4A-AD94-E2BB21D334DB}" type="slidenum">
              <a:rPr lang="en-US" altLang="en-US"/>
              <a:pPr/>
              <a:t>‹#›</a:t>
            </a:fld>
            <a:endParaRPr lang="en-US" altLang="en-US"/>
          </a:p>
        </p:txBody>
      </p:sp>
    </p:spTree>
    <p:extLst>
      <p:ext uri="{BB962C8B-B14F-4D97-AF65-F5344CB8AC3E}">
        <p14:creationId xmlns:p14="http://schemas.microsoft.com/office/powerpoint/2010/main" val="799612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3639291A-7C9C-8B45-AB95-92342BDB7A00}" type="slidenum">
              <a:rPr lang="en-US" altLang="en-US"/>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fld id="{B1BDA691-1D67-B346-A274-561D6ED9FC45}" type="slidenum">
              <a:rPr lang="en-US" altLang="en-US"/>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3"/>
            <a:ext cx="5389033"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fld id="{678A5CA9-EFFF-154E-BC2F-8C86C78FF041}" type="slidenum">
              <a:rPr lang="en-US" altLang="en-US"/>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fld id="{39C667E7-1BF9-624F-B8F7-6BF9657C89DF}" type="slidenum">
              <a:rPr lang="en-US" altLang="en-US"/>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fld id="{443602AD-BBD9-EE43-8CFD-D3B852FB3C63}" type="slidenum">
              <a:rPr lang="en-US" altLang="en-US"/>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1"/>
            <a:ext cx="4011084"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fld id="{5EBFFAC1-FB4C-6B48-BC50-1FFEA7E6FE61}" type="slidenum">
              <a:rPr lang="en-US" altLang="en-US"/>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fld id="{6A9170CE-1317-C441-80D2-974CF21F68D0}" type="slidenum">
              <a:rPr lang="en-US" altLang="en-US"/>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latin typeface="Times New Roman" charset="0"/>
              </a:defRPr>
            </a:lvl1pPr>
          </a:lstStyle>
          <a:p>
            <a:fld id="{57A68C95-D7D6-8C47-B315-75E46AC4C4C8}"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1496573896"/>
      </p:ext>
    </p:extLst>
  </p:cSld>
  <p:clrMap bg1="lt1" tx1="dk1" bg2="lt2" tx2="dk2" accent1="accent1" accent2="accent2" accent3="accent3" accent4="accent4" accent5="accent5" accent6="accent6" hlink="hlink" folHlink="folHlink"/>
  <p:sldLayoutIdLst>
    <p:sldLayoutId id="2147484921" r:id="rId1"/>
    <p:sldLayoutId id="2147484922" r:id="rId2"/>
    <p:sldLayoutId id="2147484923" r:id="rId3"/>
    <p:sldLayoutId id="2147484924" r:id="rId4"/>
    <p:sldLayoutId id="2147484925" r:id="rId5"/>
    <p:sldLayoutId id="2147484926" r:id="rId6"/>
    <p:sldLayoutId id="2147484927" r:id="rId7"/>
    <p:sldLayoutId id="2147484928" r:id="rId8"/>
    <p:sldLayoutId id="2147484929" r:id="rId9"/>
    <p:sldLayoutId id="2147484930" r:id="rId10"/>
    <p:sldLayoutId id="214748493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39725" indent="-339725"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39775" indent="-282575" algn="l" rtl="0" eaLnBrk="0" fontAlgn="base" hangingPunct="0">
        <a:spcBef>
          <a:spcPct val="20000"/>
        </a:spcBef>
        <a:spcAft>
          <a:spcPct val="0"/>
        </a:spcAft>
        <a:buChar char="–"/>
        <a:defRPr sz="2800">
          <a:solidFill>
            <a:schemeClr val="tx1"/>
          </a:solidFill>
          <a:latin typeface="+mn-lt"/>
          <a:ea typeface="ＭＳ Ｐゴシック" charset="-128"/>
        </a:defRPr>
      </a:lvl2pPr>
      <a:lvl3pPr marL="1139825" indent="-225425" algn="l" rtl="0" eaLnBrk="0" fontAlgn="base" hangingPunct="0">
        <a:spcBef>
          <a:spcPct val="20000"/>
        </a:spcBef>
        <a:spcAft>
          <a:spcPct val="0"/>
        </a:spcAft>
        <a:buChar char="•"/>
        <a:defRPr sz="2400">
          <a:solidFill>
            <a:schemeClr val="tx1"/>
          </a:solidFill>
          <a:latin typeface="+mn-lt"/>
          <a:ea typeface="ＭＳ Ｐゴシック" charset="-128"/>
        </a:defRPr>
      </a:lvl3pPr>
      <a:lvl4pPr marL="1597025" indent="-225425" algn="l" rtl="0" eaLnBrk="0" fontAlgn="base" hangingPunct="0">
        <a:spcBef>
          <a:spcPct val="20000"/>
        </a:spcBef>
        <a:spcAft>
          <a:spcPct val="0"/>
        </a:spcAft>
        <a:buChar char="–"/>
        <a:defRPr sz="2000">
          <a:solidFill>
            <a:schemeClr val="tx1"/>
          </a:solidFill>
          <a:latin typeface="+mn-lt"/>
          <a:ea typeface="ＭＳ Ｐゴシック" charset="-128"/>
        </a:defRPr>
      </a:lvl4pPr>
      <a:lvl5pPr marL="2054225" indent="-225425" algn="l" rtl="0" eaLnBrk="0" fontAlgn="base" hangingPunct="0">
        <a:spcBef>
          <a:spcPct val="20000"/>
        </a:spcBef>
        <a:spcAft>
          <a:spcPct val="0"/>
        </a:spcAft>
        <a:buChar char="»"/>
        <a:defRPr sz="2000">
          <a:solidFill>
            <a:schemeClr val="tx1"/>
          </a:solidFill>
          <a:latin typeface="+mn-lt"/>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5A67A400-F1EC-8943-8361-CCD3ABE268C4}"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824619985"/>
      </p:ext>
    </p:extLst>
  </p:cSld>
  <p:clrMap bg1="lt1" tx1="dk1" bg2="lt2" tx2="dk2" accent1="accent1" accent2="accent2" accent3="accent3" accent4="accent4" accent5="accent5" accent6="accent6" hlink="hlink" folHlink="folHlink"/>
  <p:sldLayoutIdLst>
    <p:sldLayoutId id="2147484958" r:id="rId1"/>
    <p:sldLayoutId id="2147484976"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1005418" y="690563"/>
            <a:ext cx="1140036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01882" tIns="50941" rIns="101882" bIns="50941" numCol="1" anchor="ctr" anchorCtr="0" compatLnSpc="1">
            <a:prstTxWarp prst="textNoShape">
              <a:avLst/>
            </a:prstTxWarp>
          </a:bodyPr>
          <a:lstStyle/>
          <a:p>
            <a:pPr lvl="0"/>
            <a:r>
              <a:rPr lang="en-US" altLang="en-US"/>
              <a:t>Click to edit Master title style</a:t>
            </a:r>
          </a:p>
        </p:txBody>
      </p:sp>
      <p:sp>
        <p:nvSpPr>
          <p:cNvPr id="40963" name="Rectangle 3"/>
          <p:cNvSpPr>
            <a:spLocks noGrp="1" noChangeArrowheads="1"/>
          </p:cNvSpPr>
          <p:nvPr>
            <p:ph type="body" idx="1"/>
          </p:nvPr>
        </p:nvSpPr>
        <p:spPr bwMode="auto">
          <a:xfrm>
            <a:off x="1005418" y="2244726"/>
            <a:ext cx="11400367"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01882" tIns="50941" rIns="101882" bIns="5094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1005417" y="7081839"/>
            <a:ext cx="2794000"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defRPr sz="16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4582585" y="7081839"/>
            <a:ext cx="4246033"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lgn="ctr">
              <a:defRPr sz="16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9611784" y="7081839"/>
            <a:ext cx="2794000"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lgn="r">
              <a:defRPr sz="1600">
                <a:solidFill>
                  <a:srgbClr val="000000"/>
                </a:solidFill>
                <a:latin typeface="Times New Roman" charset="0"/>
              </a:defRPr>
            </a:lvl1pPr>
          </a:lstStyle>
          <a:p>
            <a:fld id="{773434F3-DE18-BA4B-9094-F5E3E45DB68F}"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1937278238"/>
      </p:ext>
    </p:extLst>
  </p:cSld>
  <p:clrMap bg1="lt1" tx1="dk1" bg2="lt2" tx2="dk2" accent1="accent1" accent2="accent2" accent3="accent3" accent4="accent4" accent5="accent5" accent6="accent6" hlink="hlink" folHlink="folHlink"/>
  <p:sldLayoutIdLst>
    <p:sldLayoutId id="2147484960" r:id="rId1"/>
    <p:sldLayoutId id="2147484961" r:id="rId2"/>
    <p:sldLayoutId id="2147484962" r:id="rId3"/>
    <p:sldLayoutId id="2147484963" r:id="rId4"/>
    <p:sldLayoutId id="2147484964" r:id="rId5"/>
    <p:sldLayoutId id="2147484965" r:id="rId6"/>
    <p:sldLayoutId id="2147484966" r:id="rId7"/>
    <p:sldLayoutId id="2147484967" r:id="rId8"/>
    <p:sldLayoutId id="2147484968" r:id="rId9"/>
    <p:sldLayoutId id="2147484969" r:id="rId10"/>
    <p:sldLayoutId id="2147484970" r:id="rId11"/>
  </p:sldLayoutIdLst>
  <p:txStyles>
    <p:titleStyle>
      <a:lvl1pPr algn="ctr"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5pPr>
      <a:lvl6pPr marL="509412" algn="ctr" rtl="0" fontAlgn="base">
        <a:spcBef>
          <a:spcPct val="0"/>
        </a:spcBef>
        <a:spcAft>
          <a:spcPct val="0"/>
        </a:spcAft>
        <a:defRPr sz="4900">
          <a:solidFill>
            <a:schemeClr val="tx2"/>
          </a:solidFill>
          <a:latin typeface="Times New Roman" charset="0"/>
        </a:defRPr>
      </a:lvl6pPr>
      <a:lvl7pPr marL="1018824" algn="ctr" rtl="0" fontAlgn="base">
        <a:spcBef>
          <a:spcPct val="0"/>
        </a:spcBef>
        <a:spcAft>
          <a:spcPct val="0"/>
        </a:spcAft>
        <a:defRPr sz="4900">
          <a:solidFill>
            <a:schemeClr val="tx2"/>
          </a:solidFill>
          <a:latin typeface="Times New Roman" charset="0"/>
        </a:defRPr>
      </a:lvl7pPr>
      <a:lvl8pPr marL="1528237" algn="ctr" rtl="0" fontAlgn="base">
        <a:spcBef>
          <a:spcPct val="0"/>
        </a:spcBef>
        <a:spcAft>
          <a:spcPct val="0"/>
        </a:spcAft>
        <a:defRPr sz="4900">
          <a:solidFill>
            <a:schemeClr val="tx2"/>
          </a:solidFill>
          <a:latin typeface="Times New Roman" charset="0"/>
        </a:defRPr>
      </a:lvl8pPr>
      <a:lvl9pPr marL="2037649" algn="ctr" rtl="0" fontAlgn="base">
        <a:spcBef>
          <a:spcPct val="0"/>
        </a:spcBef>
        <a:spcAft>
          <a:spcPct val="0"/>
        </a:spcAft>
        <a:defRPr sz="4900">
          <a:solidFill>
            <a:schemeClr val="tx2"/>
          </a:solidFill>
          <a:latin typeface="Times New Roman" charset="0"/>
        </a:defRPr>
      </a:lvl9pPr>
    </p:titleStyle>
    <p:bodyStyle>
      <a:lvl1pPr marL="381000" indent="-381000" algn="l"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7500" algn="l" rtl="0" eaLnBrk="0" fontAlgn="base" hangingPunct="0">
        <a:spcBef>
          <a:spcPct val="20000"/>
        </a:spcBef>
        <a:spcAft>
          <a:spcPct val="0"/>
        </a:spcAft>
        <a:buChar char="–"/>
        <a:defRPr sz="3100">
          <a:solidFill>
            <a:schemeClr val="tx1"/>
          </a:solidFill>
          <a:latin typeface="+mn-lt"/>
          <a:ea typeface="ＭＳ Ｐゴシック" charset="-128"/>
        </a:defRPr>
      </a:lvl2pPr>
      <a:lvl3pPr marL="1273175" indent="-254000" algn="l" rtl="0" eaLnBrk="0" fontAlgn="base" hangingPunct="0">
        <a:spcBef>
          <a:spcPct val="20000"/>
        </a:spcBef>
        <a:spcAft>
          <a:spcPct val="0"/>
        </a:spcAft>
        <a:buChar char="•"/>
        <a:defRPr sz="2700">
          <a:solidFill>
            <a:schemeClr val="tx1"/>
          </a:solidFill>
          <a:latin typeface="+mn-lt"/>
          <a:ea typeface="ＭＳ Ｐゴシック" charset="-128"/>
        </a:defRPr>
      </a:lvl3pPr>
      <a:lvl4pPr marL="1782763" indent="-254000" algn="l" rtl="0" eaLnBrk="0" fontAlgn="base" hangingPunct="0">
        <a:spcBef>
          <a:spcPct val="20000"/>
        </a:spcBef>
        <a:spcAft>
          <a:spcPct val="0"/>
        </a:spcAft>
        <a:buChar char="–"/>
        <a:defRPr sz="2200">
          <a:solidFill>
            <a:schemeClr val="tx1"/>
          </a:solidFill>
          <a:latin typeface="+mn-lt"/>
          <a:ea typeface="ＭＳ Ｐゴシック" charset="-128"/>
        </a:defRPr>
      </a:lvl4pPr>
      <a:lvl5pPr marL="2292350" indent="-254000" algn="l" rtl="0" eaLnBrk="0" fontAlgn="base" hangingPunct="0">
        <a:spcBef>
          <a:spcPct val="20000"/>
        </a:spcBef>
        <a:spcAft>
          <a:spcPct val="0"/>
        </a:spcAft>
        <a:buChar char="»"/>
        <a:defRPr sz="2200">
          <a:solidFill>
            <a:schemeClr val="tx1"/>
          </a:solidFill>
          <a:latin typeface="+mn-lt"/>
          <a:ea typeface="ＭＳ Ｐゴシック" charset="-128"/>
        </a:defRPr>
      </a:lvl5pPr>
      <a:lvl6pPr marL="2801767" indent="-254706" algn="l" rtl="0" fontAlgn="base">
        <a:spcBef>
          <a:spcPct val="20000"/>
        </a:spcBef>
        <a:spcAft>
          <a:spcPct val="0"/>
        </a:spcAft>
        <a:buChar char="»"/>
        <a:defRPr sz="2200">
          <a:solidFill>
            <a:schemeClr val="tx1"/>
          </a:solidFill>
          <a:latin typeface="+mn-lt"/>
          <a:ea typeface="ＭＳ Ｐゴシック" charset="-128"/>
        </a:defRPr>
      </a:lvl6pPr>
      <a:lvl7pPr marL="3311180" indent="-254706" algn="l" rtl="0" fontAlgn="base">
        <a:spcBef>
          <a:spcPct val="20000"/>
        </a:spcBef>
        <a:spcAft>
          <a:spcPct val="0"/>
        </a:spcAft>
        <a:buChar char="»"/>
        <a:defRPr sz="2200">
          <a:solidFill>
            <a:schemeClr val="tx1"/>
          </a:solidFill>
          <a:latin typeface="+mn-lt"/>
          <a:ea typeface="ＭＳ Ｐゴシック" charset="-128"/>
        </a:defRPr>
      </a:lvl7pPr>
      <a:lvl8pPr marL="3820592" indent="-254706" algn="l" rtl="0" fontAlgn="base">
        <a:spcBef>
          <a:spcPct val="20000"/>
        </a:spcBef>
        <a:spcAft>
          <a:spcPct val="0"/>
        </a:spcAft>
        <a:buChar char="»"/>
        <a:defRPr sz="2200">
          <a:solidFill>
            <a:schemeClr val="tx1"/>
          </a:solidFill>
          <a:latin typeface="+mn-lt"/>
          <a:ea typeface="ＭＳ Ｐゴシック" charset="-128"/>
        </a:defRPr>
      </a:lvl8pPr>
      <a:lvl9pPr marL="4330004" indent="-254706" algn="l" rtl="0" fontAlgn="base">
        <a:spcBef>
          <a:spcPct val="20000"/>
        </a:spcBef>
        <a:spcAft>
          <a:spcPct val="0"/>
        </a:spcAft>
        <a:buChar char="»"/>
        <a:defRPr sz="2200">
          <a:solidFill>
            <a:schemeClr val="tx1"/>
          </a:solidFill>
          <a:latin typeface="+mn-lt"/>
          <a:ea typeface="ＭＳ Ｐゴシック" charset="-128"/>
        </a:defRPr>
      </a:lvl9pPr>
    </p:bodyStyle>
    <p:other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oleObject" Target="../embeddings/oleObject1.bin"/><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hyperlink" Target="http://dx.doi.org/10.1093/bib/bbs050" TargetMode="External"/><Relationship Id="rId2" Type="http://schemas.openxmlformats.org/officeDocument/2006/relationships/image" Target="../media/image13.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hyperlink" Target="http://en.wikipedia.org/wiki/File:Johann_Heinrich_F%C3%BCssli_054.jpg" TargetMode="External"/><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1093/oxfordjournals.molbev.a004046"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8.gif"/><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hyperlink" Target="https://doi.org/10.1093/oxfordjournals.molbev.a004046" TargetMode="External"/><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19.gif"/><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hyperlink" Target="http://hydrodictyon.eeb.uconn.edu/people/plewis/downloads/wh2019/lewis-bayesian-part1.pdf"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BBB73-7699-2B4E-8B58-EEA5B669B217}"/>
              </a:ext>
            </a:extLst>
          </p:cNvPr>
          <p:cNvSpPr>
            <a:spLocks noGrp="1"/>
          </p:cNvSpPr>
          <p:nvPr>
            <p:ph type="title"/>
          </p:nvPr>
        </p:nvSpPr>
        <p:spPr>
          <a:xfrm>
            <a:off x="914400" y="987972"/>
            <a:ext cx="10363200" cy="1143000"/>
          </a:xfrm>
        </p:spPr>
        <p:txBody>
          <a:bodyPr/>
          <a:lstStyle/>
          <a:p>
            <a:r>
              <a:rPr lang="en-US" sz="4800" dirty="0">
                <a:latin typeface="Calibri Light" panose="020F0302020204030204" pitchFamily="34" charset="0"/>
                <a:cs typeface="Calibri Light" panose="020F0302020204030204" pitchFamily="34" charset="0"/>
              </a:rPr>
              <a:t>MCB 3421 – class 19</a:t>
            </a:r>
          </a:p>
        </p:txBody>
      </p:sp>
      <p:sp>
        <p:nvSpPr>
          <p:cNvPr id="3" name="Content Placeholder 2">
            <a:extLst>
              <a:ext uri="{FF2B5EF4-FFF2-40B4-BE49-F238E27FC236}">
                <a16:creationId xmlns:a16="http://schemas.microsoft.com/office/drawing/2014/main" id="{3B8B02A4-68D2-C746-A14B-F6707F91A79D}"/>
              </a:ext>
            </a:extLst>
          </p:cNvPr>
          <p:cNvSpPr>
            <a:spLocks noGrp="1"/>
          </p:cNvSpPr>
          <p:nvPr>
            <p:ph idx="1"/>
          </p:nvPr>
        </p:nvSpPr>
        <p:spPr>
          <a:xfrm>
            <a:off x="914400" y="3048001"/>
            <a:ext cx="10363200" cy="4114800"/>
          </a:xfrm>
        </p:spPr>
        <p:txBody>
          <a:bodyPr/>
          <a:lstStyle/>
          <a:p>
            <a:pPr marL="0" indent="0" algn="ctr">
              <a:buNone/>
            </a:pPr>
            <a:r>
              <a:rPr lang="en-US" dirty="0">
                <a:latin typeface="Calibri" panose="020F0502020204030204" pitchFamily="34" charset="0"/>
                <a:cs typeface="Calibri" panose="020F0502020204030204" pitchFamily="34" charset="0"/>
              </a:rPr>
              <a:t>Bayesian Thinking</a:t>
            </a:r>
          </a:p>
          <a:p>
            <a:pPr marL="0" indent="0" algn="ctr">
              <a:buNone/>
            </a:pPr>
            <a:endParaRPr lang="en-US" dirty="0">
              <a:latin typeface="Calibri" panose="020F0502020204030204" pitchFamily="34" charset="0"/>
              <a:cs typeface="Calibri" panose="020F0502020204030204" pitchFamily="34" charset="0"/>
            </a:endParaRPr>
          </a:p>
          <a:p>
            <a:pPr marL="0" indent="0" algn="ctr">
              <a:buNone/>
            </a:pPr>
            <a:r>
              <a:rPr lang="en-US" dirty="0">
                <a:latin typeface="Calibri" panose="020F0502020204030204" pitchFamily="34" charset="0"/>
                <a:cs typeface="Calibri" panose="020F0502020204030204" pitchFamily="34" charset="0"/>
              </a:rPr>
              <a:t>Intro to population genetics</a:t>
            </a:r>
          </a:p>
        </p:txBody>
      </p:sp>
    </p:spTree>
    <p:extLst>
      <p:ext uri="{BB962C8B-B14F-4D97-AF65-F5344CB8AC3E}">
        <p14:creationId xmlns:p14="http://schemas.microsoft.com/office/powerpoint/2010/main" val="1288213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E41A8-2021-BA48-BCFD-52CBCC26CC8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0D0B610D-80EF-934E-8A9A-4726833FA609}"/>
              </a:ext>
            </a:extLst>
          </p:cNvPr>
          <p:cNvPicPr>
            <a:picLocks noChangeAspect="1"/>
          </p:cNvPicPr>
          <p:nvPr/>
        </p:nvPicPr>
        <p:blipFill>
          <a:blip r:embed="rId2"/>
          <a:stretch>
            <a:fillRect/>
          </a:stretch>
        </p:blipFill>
        <p:spPr>
          <a:xfrm>
            <a:off x="3962953" y="0"/>
            <a:ext cx="8442832" cy="6858000"/>
          </a:xfrm>
          <a:prstGeom prst="rect">
            <a:avLst/>
          </a:prstGeom>
        </p:spPr>
      </p:pic>
      <p:sp>
        <p:nvSpPr>
          <p:cNvPr id="4" name="TextBox 3">
            <a:extLst>
              <a:ext uri="{FF2B5EF4-FFF2-40B4-BE49-F238E27FC236}">
                <a16:creationId xmlns:a16="http://schemas.microsoft.com/office/drawing/2014/main" id="{EE2AED5D-F46E-CA44-BADD-C689572933BA}"/>
              </a:ext>
            </a:extLst>
          </p:cNvPr>
          <p:cNvSpPr txBox="1"/>
          <p:nvPr/>
        </p:nvSpPr>
        <p:spPr>
          <a:xfrm>
            <a:off x="444843" y="543697"/>
            <a:ext cx="3437159" cy="1200329"/>
          </a:xfrm>
          <a:prstGeom prst="rect">
            <a:avLst/>
          </a:prstGeom>
          <a:noFill/>
        </p:spPr>
        <p:txBody>
          <a:bodyPr wrap="none" rtlCol="0">
            <a:spAutoFit/>
          </a:bodyPr>
          <a:lstStyle/>
          <a:p>
            <a:r>
              <a:rPr lang="en-US" dirty="0" err="1"/>
              <a:t>Supertree</a:t>
            </a:r>
            <a:r>
              <a:rPr lang="en-US" dirty="0"/>
              <a:t> using </a:t>
            </a:r>
            <a:br>
              <a:rPr lang="en-US" dirty="0"/>
            </a:br>
            <a:r>
              <a:rPr lang="en-US" dirty="0"/>
              <a:t>Matrix Representation</a:t>
            </a:r>
            <a:br>
              <a:rPr lang="en-US" dirty="0"/>
            </a:br>
            <a:r>
              <a:rPr lang="en-US" dirty="0"/>
              <a:t>using Parsimony (MRB)</a:t>
            </a:r>
          </a:p>
        </p:txBody>
      </p:sp>
      <p:sp>
        <p:nvSpPr>
          <p:cNvPr id="5" name="TextBox 4">
            <a:extLst>
              <a:ext uri="{FF2B5EF4-FFF2-40B4-BE49-F238E27FC236}">
                <a16:creationId xmlns:a16="http://schemas.microsoft.com/office/drawing/2014/main" id="{6672C19B-4204-C142-B823-5EBC416675E1}"/>
              </a:ext>
            </a:extLst>
          </p:cNvPr>
          <p:cNvSpPr txBox="1"/>
          <p:nvPr/>
        </p:nvSpPr>
        <p:spPr>
          <a:xfrm>
            <a:off x="8460259" y="6017741"/>
            <a:ext cx="3731741" cy="646331"/>
          </a:xfrm>
          <a:prstGeom prst="rect">
            <a:avLst/>
          </a:prstGeom>
          <a:noFill/>
        </p:spPr>
        <p:txBody>
          <a:bodyPr wrap="square" rtlCol="0">
            <a:spAutoFit/>
          </a:bodyPr>
          <a:lstStyle/>
          <a:p>
            <a:r>
              <a:rPr lang="en-US" sz="1800" dirty="0"/>
              <a:t>https://</a:t>
            </a:r>
            <a:r>
              <a:rPr lang="en-US" sz="1800" dirty="0" err="1"/>
              <a:t>www.researchgate.net</a:t>
            </a:r>
            <a:r>
              <a:rPr lang="en-US" sz="1800" dirty="0"/>
              <a:t>/profile/James-Mcinerney-2</a:t>
            </a:r>
          </a:p>
        </p:txBody>
      </p:sp>
    </p:spTree>
    <p:extLst>
      <p:ext uri="{BB962C8B-B14F-4D97-AF65-F5344CB8AC3E}">
        <p14:creationId xmlns:p14="http://schemas.microsoft.com/office/powerpoint/2010/main" val="172586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43" name="Rectangle 3"/>
          <p:cNvSpPr>
            <a:spLocks noGrp="1" noChangeArrowheads="1"/>
          </p:cNvSpPr>
          <p:nvPr>
            <p:ph type="title"/>
          </p:nvPr>
        </p:nvSpPr>
        <p:spPr>
          <a:xfrm>
            <a:off x="1549400" y="31754"/>
            <a:ext cx="8064500" cy="622300"/>
          </a:xfrm>
        </p:spPr>
        <p:txBody>
          <a:bodyPr/>
          <a:lstStyle/>
          <a:p>
            <a:pPr algn="l"/>
            <a:r>
              <a:rPr lang="en-US">
                <a:solidFill>
                  <a:schemeClr val="accent2"/>
                </a:solidFill>
              </a:rPr>
              <a:t>    Supertree</a:t>
            </a:r>
            <a:r>
              <a:rPr lang="en-US">
                <a:solidFill>
                  <a:srgbClr val="0000B5"/>
                </a:solidFill>
              </a:rPr>
              <a:t>   </a:t>
            </a:r>
            <a:r>
              <a:rPr lang="en-US" i="1"/>
              <a:t>vs.</a:t>
            </a:r>
            <a:r>
              <a:rPr lang="en-US">
                <a:solidFill>
                  <a:srgbClr val="0000B5"/>
                </a:solidFill>
              </a:rPr>
              <a:t> Supermatrix</a:t>
            </a:r>
          </a:p>
        </p:txBody>
      </p:sp>
      <p:sp>
        <p:nvSpPr>
          <p:cNvPr id="983046" name="Rectangle 6"/>
          <p:cNvSpPr>
            <a:spLocks noChangeArrowheads="1"/>
          </p:cNvSpPr>
          <p:nvPr/>
        </p:nvSpPr>
        <p:spPr bwMode="auto">
          <a:xfrm>
            <a:off x="1524000" y="5543575"/>
            <a:ext cx="9144000" cy="1312785"/>
          </a:xfrm>
          <a:prstGeom prst="rect">
            <a:avLst/>
          </a:prstGeom>
          <a:noFill/>
          <a:ln w="9525">
            <a:noFill/>
            <a:miter lim="800000"/>
            <a:headEnd/>
            <a:tailEnd/>
          </a:ln>
          <a:effectLst/>
        </p:spPr>
        <p:txBody>
          <a:bodyPr lIns="91184" tIns="45593" rIns="91184" bIns="45593">
            <a:prstTxWarp prst="textNoShape">
              <a:avLst/>
            </a:prstTxWarp>
            <a:spAutoFit/>
          </a:bodyPr>
          <a:lstStyle/>
          <a:p>
            <a:pPr fontAlgn="base">
              <a:spcBef>
                <a:spcPct val="0"/>
              </a:spcBef>
              <a:spcAft>
                <a:spcPct val="0"/>
              </a:spcAft>
              <a:defRPr/>
            </a:pPr>
            <a:r>
              <a:rPr lang="en-US" sz="1600" dirty="0">
                <a:solidFill>
                  <a:srgbClr val="000000"/>
                </a:solidFill>
                <a:latin typeface="Arial" charset="0"/>
                <a:ea typeface="ＭＳ Ｐゴシック"/>
                <a:cs typeface="ＭＳ Ｐゴシック"/>
              </a:rPr>
              <a:t>Schematic of MRP </a:t>
            </a:r>
            <a:r>
              <a:rPr lang="en-US" sz="1600" dirty="0" err="1">
                <a:solidFill>
                  <a:srgbClr val="000000"/>
                </a:solidFill>
                <a:latin typeface="Arial" charset="0"/>
                <a:ea typeface="ＭＳ Ｐゴシック"/>
                <a:cs typeface="ＭＳ Ｐゴシック"/>
              </a:rPr>
              <a:t>supertree</a:t>
            </a:r>
            <a:r>
              <a:rPr lang="en-US" sz="1600" dirty="0">
                <a:solidFill>
                  <a:srgbClr val="000000"/>
                </a:solidFill>
                <a:latin typeface="Arial" charset="0"/>
                <a:ea typeface="ＭＳ Ｐゴシック"/>
                <a:cs typeface="ＭＳ Ｐゴシック"/>
              </a:rPr>
              <a:t> (left) and parsimony </a:t>
            </a:r>
            <a:r>
              <a:rPr lang="en-US" sz="1600" dirty="0" err="1">
                <a:solidFill>
                  <a:srgbClr val="000000"/>
                </a:solidFill>
                <a:latin typeface="Arial" charset="0"/>
                <a:ea typeface="ＭＳ Ｐゴシック"/>
                <a:cs typeface="ＭＳ Ｐゴシック"/>
              </a:rPr>
              <a:t>supermatrix</a:t>
            </a:r>
            <a:r>
              <a:rPr lang="en-US" sz="1600" dirty="0">
                <a:solidFill>
                  <a:srgbClr val="000000"/>
                </a:solidFill>
                <a:latin typeface="Arial" charset="0"/>
                <a:ea typeface="ＭＳ Ｐゴシック"/>
                <a:cs typeface="ＭＳ Ｐゴシック"/>
              </a:rPr>
              <a:t> (right) approaches to the analysis of three data sets. </a:t>
            </a:r>
            <a:r>
              <a:rPr lang="en-US" sz="1600" dirty="0" err="1">
                <a:solidFill>
                  <a:srgbClr val="000000"/>
                </a:solidFill>
                <a:latin typeface="Arial" charset="0"/>
                <a:ea typeface="ＭＳ Ｐゴシック"/>
                <a:cs typeface="ＭＳ Ｐゴシック"/>
              </a:rPr>
              <a:t>Clade</a:t>
            </a:r>
            <a:r>
              <a:rPr lang="en-US" sz="1600" dirty="0">
                <a:solidFill>
                  <a:srgbClr val="000000"/>
                </a:solidFill>
                <a:latin typeface="Arial" charset="0"/>
                <a:ea typeface="ＭＳ Ｐゴシック"/>
                <a:cs typeface="ＭＳ Ｐゴシック"/>
              </a:rPr>
              <a:t> C+D is supported by all three separate data sets, but not by the </a:t>
            </a:r>
            <a:r>
              <a:rPr lang="en-US" sz="1600" dirty="0" err="1">
                <a:solidFill>
                  <a:srgbClr val="000000"/>
                </a:solidFill>
                <a:latin typeface="Arial" charset="0"/>
                <a:ea typeface="ＭＳ Ｐゴシック"/>
                <a:cs typeface="ＭＳ Ｐゴシック"/>
              </a:rPr>
              <a:t>supermatrix</a:t>
            </a:r>
            <a:r>
              <a:rPr lang="en-US" sz="1600" dirty="0">
                <a:solidFill>
                  <a:srgbClr val="000000"/>
                </a:solidFill>
                <a:latin typeface="Arial" charset="0"/>
                <a:ea typeface="ＭＳ Ｐゴシック"/>
                <a:cs typeface="ＭＳ Ｐゴシック"/>
              </a:rPr>
              <a:t>. </a:t>
            </a:r>
            <a:r>
              <a:rPr lang="en-US" sz="1600" dirty="0" err="1">
                <a:solidFill>
                  <a:srgbClr val="000000"/>
                </a:solidFill>
                <a:latin typeface="Arial" charset="0"/>
                <a:ea typeface="ＭＳ Ｐゴシック"/>
                <a:cs typeface="ＭＳ Ｐゴシック"/>
              </a:rPr>
              <a:t>Synapomorphies</a:t>
            </a:r>
            <a:r>
              <a:rPr lang="en-US" sz="1600" dirty="0">
                <a:solidFill>
                  <a:srgbClr val="000000"/>
                </a:solidFill>
                <a:latin typeface="Arial" charset="0"/>
                <a:ea typeface="ＭＳ Ｐゴシック"/>
                <a:cs typeface="ＭＳ Ｐゴシック"/>
              </a:rPr>
              <a:t> for </a:t>
            </a:r>
            <a:r>
              <a:rPr lang="en-US" sz="1600" dirty="0" err="1">
                <a:solidFill>
                  <a:srgbClr val="000000"/>
                </a:solidFill>
                <a:latin typeface="Arial" charset="0"/>
                <a:ea typeface="ＭＳ Ｐゴシック"/>
                <a:cs typeface="ＭＳ Ｐゴシック"/>
              </a:rPr>
              <a:t>clade</a:t>
            </a:r>
            <a:r>
              <a:rPr lang="en-US" sz="1600" dirty="0">
                <a:solidFill>
                  <a:srgbClr val="000000"/>
                </a:solidFill>
                <a:latin typeface="Arial" charset="0"/>
                <a:ea typeface="ＭＳ Ｐゴシック"/>
                <a:cs typeface="ＭＳ Ｐゴシック"/>
              </a:rPr>
              <a:t> C+D are highlighted in pink. </a:t>
            </a:r>
            <a:r>
              <a:rPr lang="en-US" sz="1600" dirty="0" err="1">
                <a:solidFill>
                  <a:srgbClr val="000000"/>
                </a:solidFill>
                <a:latin typeface="Arial" charset="0"/>
                <a:ea typeface="ＭＳ Ｐゴシック"/>
                <a:cs typeface="ＭＳ Ｐゴシック"/>
              </a:rPr>
              <a:t>Clade</a:t>
            </a:r>
            <a:r>
              <a:rPr lang="en-US" sz="1600" dirty="0">
                <a:solidFill>
                  <a:srgbClr val="000000"/>
                </a:solidFill>
                <a:latin typeface="Arial" charset="0"/>
                <a:ea typeface="ＭＳ Ｐゴシック"/>
                <a:cs typeface="ＭＳ Ｐゴシック"/>
              </a:rPr>
              <a:t> A+B+C is not supported by separate analyses of the three data sets, but is supported by the </a:t>
            </a:r>
            <a:r>
              <a:rPr lang="en-US" sz="1600" dirty="0" err="1">
                <a:solidFill>
                  <a:srgbClr val="000000"/>
                </a:solidFill>
                <a:latin typeface="Arial" charset="0"/>
                <a:ea typeface="ＭＳ Ｐゴシック"/>
                <a:cs typeface="ＭＳ Ｐゴシック"/>
              </a:rPr>
              <a:t>supermatrix</a:t>
            </a:r>
            <a:r>
              <a:rPr lang="en-US" sz="1600" dirty="0">
                <a:solidFill>
                  <a:srgbClr val="000000"/>
                </a:solidFill>
                <a:latin typeface="Arial" charset="0"/>
                <a:ea typeface="ＭＳ Ｐゴシック"/>
                <a:cs typeface="ＭＳ Ｐゴシック"/>
              </a:rPr>
              <a:t>. </a:t>
            </a:r>
            <a:r>
              <a:rPr lang="en-US" sz="1600" dirty="0" err="1">
                <a:solidFill>
                  <a:srgbClr val="000000"/>
                </a:solidFill>
                <a:latin typeface="Arial" charset="0"/>
                <a:ea typeface="ＭＳ Ｐゴシック"/>
                <a:cs typeface="ＭＳ Ｐゴシック"/>
              </a:rPr>
              <a:t>Synapomorphies</a:t>
            </a:r>
            <a:r>
              <a:rPr lang="en-US" sz="1600" dirty="0">
                <a:solidFill>
                  <a:srgbClr val="000000"/>
                </a:solidFill>
                <a:latin typeface="Arial" charset="0"/>
                <a:ea typeface="ＭＳ Ｐゴシック"/>
                <a:cs typeface="ＭＳ Ｐゴシック"/>
              </a:rPr>
              <a:t> for </a:t>
            </a:r>
            <a:r>
              <a:rPr lang="en-US" sz="1600" dirty="0" err="1">
                <a:solidFill>
                  <a:srgbClr val="000000"/>
                </a:solidFill>
                <a:latin typeface="Arial" charset="0"/>
                <a:ea typeface="ＭＳ Ｐゴシック"/>
                <a:cs typeface="ＭＳ Ｐゴシック"/>
              </a:rPr>
              <a:t>clade</a:t>
            </a:r>
            <a:r>
              <a:rPr lang="en-US" sz="1600" dirty="0">
                <a:solidFill>
                  <a:srgbClr val="000000"/>
                </a:solidFill>
                <a:latin typeface="Arial" charset="0"/>
                <a:ea typeface="ＭＳ Ｐゴシック"/>
                <a:cs typeface="ＭＳ Ｐゴシック"/>
              </a:rPr>
              <a:t> A+B+C are highlighted in blue. E is the </a:t>
            </a:r>
            <a:r>
              <a:rPr lang="en-US" sz="1600" dirty="0" err="1">
                <a:solidFill>
                  <a:srgbClr val="000000"/>
                </a:solidFill>
                <a:latin typeface="Arial" charset="0"/>
                <a:ea typeface="ＭＳ Ｐゴシック"/>
                <a:cs typeface="ＭＳ Ｐゴシック"/>
              </a:rPr>
              <a:t>outgroup</a:t>
            </a:r>
            <a:r>
              <a:rPr lang="en-US" sz="1600" dirty="0">
                <a:solidFill>
                  <a:srgbClr val="000000"/>
                </a:solidFill>
                <a:latin typeface="Arial" charset="0"/>
                <a:ea typeface="ＭＳ Ｐゴシック"/>
                <a:cs typeface="ＭＳ Ｐゴシック"/>
              </a:rPr>
              <a:t> used to root the tree.</a:t>
            </a:r>
            <a:endParaRPr lang="en-US" sz="2400" dirty="0">
              <a:solidFill>
                <a:srgbClr val="000000"/>
              </a:solidFill>
              <a:latin typeface="Arial" charset="0"/>
              <a:ea typeface="ＭＳ Ｐゴシック"/>
              <a:cs typeface="ＭＳ Ｐゴシック"/>
            </a:endParaRPr>
          </a:p>
        </p:txBody>
      </p:sp>
      <p:pic>
        <p:nvPicPr>
          <p:cNvPr id="983048" name="Picture 8"/>
          <p:cNvPicPr>
            <a:picLocks noChangeAspect="1" noChangeArrowheads="1"/>
          </p:cNvPicPr>
          <p:nvPr/>
        </p:nvPicPr>
        <p:blipFill>
          <a:blip r:embed="rId3"/>
          <a:srcRect/>
          <a:stretch>
            <a:fillRect/>
          </a:stretch>
        </p:blipFill>
        <p:spPr bwMode="auto">
          <a:xfrm>
            <a:off x="2590800" y="908050"/>
            <a:ext cx="5537200" cy="4503738"/>
          </a:xfrm>
          <a:prstGeom prst="rect">
            <a:avLst/>
          </a:prstGeom>
          <a:noFill/>
          <a:ln w="9525">
            <a:noFill/>
            <a:miter lim="800000"/>
            <a:headEnd/>
            <a:tailEnd/>
          </a:ln>
          <a:effectLst/>
        </p:spPr>
      </p:pic>
      <p:sp>
        <p:nvSpPr>
          <p:cNvPr id="983049" name="Rectangle 9"/>
          <p:cNvSpPr>
            <a:spLocks noChangeArrowheads="1"/>
          </p:cNvSpPr>
          <p:nvPr/>
        </p:nvSpPr>
        <p:spPr bwMode="auto">
          <a:xfrm rot="5421870">
            <a:off x="7754963" y="2678212"/>
            <a:ext cx="4524375" cy="1212668"/>
          </a:xfrm>
          <a:prstGeom prst="rect">
            <a:avLst/>
          </a:prstGeom>
          <a:noFill/>
          <a:ln w="9525">
            <a:noFill/>
            <a:miter lim="800000"/>
            <a:headEnd/>
            <a:tailEnd/>
          </a:ln>
          <a:effectLst/>
        </p:spPr>
        <p:txBody>
          <a:bodyPr lIns="91184" tIns="45593" rIns="91184" bIns="45593">
            <a:prstTxWarp prst="textNoShape">
              <a:avLst/>
            </a:prstTxWarp>
            <a:spAutoFit/>
          </a:bodyPr>
          <a:lstStyle/>
          <a:p>
            <a:pPr fontAlgn="base">
              <a:spcBef>
                <a:spcPct val="0"/>
              </a:spcBef>
              <a:spcAft>
                <a:spcPct val="0"/>
              </a:spcAft>
              <a:defRPr/>
            </a:pPr>
            <a:r>
              <a:rPr lang="en-US" dirty="0">
                <a:solidFill>
                  <a:srgbClr val="000000"/>
                </a:solidFill>
                <a:latin typeface="Arial" charset="0"/>
                <a:ea typeface="ＭＳ Ｐゴシック"/>
                <a:cs typeface="ＭＳ Ｐゴシック"/>
              </a:rPr>
              <a:t>From: </a:t>
            </a:r>
          </a:p>
          <a:p>
            <a:pPr fontAlgn="base">
              <a:spcBef>
                <a:spcPct val="0"/>
              </a:spcBef>
              <a:spcAft>
                <a:spcPct val="0"/>
              </a:spcAft>
              <a:defRPr/>
            </a:pPr>
            <a:r>
              <a:rPr lang="en-US" dirty="0">
                <a:solidFill>
                  <a:srgbClr val="000000"/>
                </a:solidFill>
                <a:latin typeface="Arial" charset="0"/>
                <a:ea typeface="ＭＳ Ｐゴシック"/>
                <a:cs typeface="ＭＳ Ｐゴシック"/>
              </a:rPr>
              <a:t>Alan de </a:t>
            </a:r>
            <a:r>
              <a:rPr lang="en-US" dirty="0" err="1">
                <a:solidFill>
                  <a:srgbClr val="000000"/>
                </a:solidFill>
                <a:latin typeface="Arial" charset="0"/>
                <a:ea typeface="ＭＳ Ｐゴシック"/>
                <a:cs typeface="ＭＳ Ｐゴシック"/>
              </a:rPr>
              <a:t>Queiroz</a:t>
            </a:r>
            <a:r>
              <a:rPr lang="en-US" dirty="0">
                <a:solidFill>
                  <a:srgbClr val="000000"/>
                </a:solidFill>
                <a:latin typeface="Arial" charset="0"/>
                <a:ea typeface="ＭＳ Ｐゴシック"/>
                <a:cs typeface="ＭＳ Ｐゴシック"/>
              </a:rPr>
              <a:t> John </a:t>
            </a:r>
            <a:r>
              <a:rPr lang="en-US" dirty="0" err="1">
                <a:solidFill>
                  <a:srgbClr val="000000"/>
                </a:solidFill>
                <a:latin typeface="Arial" charset="0"/>
                <a:ea typeface="ＭＳ Ｐゴシック"/>
                <a:cs typeface="ＭＳ Ｐゴシック"/>
              </a:rPr>
              <a:t>Gatesy</a:t>
            </a:r>
            <a:r>
              <a:rPr lang="en-US" dirty="0">
                <a:solidFill>
                  <a:srgbClr val="000000"/>
                </a:solidFill>
                <a:latin typeface="Arial" charset="0"/>
                <a:ea typeface="ＭＳ Ｐゴシック"/>
                <a:cs typeface="ＭＳ Ｐゴシック"/>
              </a:rPr>
              <a:t>: </a:t>
            </a:r>
          </a:p>
          <a:p>
            <a:pPr fontAlgn="base">
              <a:spcBef>
                <a:spcPct val="0"/>
              </a:spcBef>
              <a:spcAft>
                <a:spcPct val="0"/>
              </a:spcAft>
              <a:defRPr/>
            </a:pPr>
            <a:r>
              <a:rPr lang="en-US" dirty="0">
                <a:solidFill>
                  <a:srgbClr val="000000"/>
                </a:solidFill>
                <a:latin typeface="Arial" charset="0"/>
                <a:ea typeface="ＭＳ Ｐゴシック"/>
                <a:cs typeface="ＭＳ Ｐゴシック"/>
              </a:rPr>
              <a:t>The </a:t>
            </a:r>
            <a:r>
              <a:rPr lang="en-US" dirty="0" err="1">
                <a:solidFill>
                  <a:srgbClr val="000000"/>
                </a:solidFill>
                <a:latin typeface="Arial" charset="0"/>
                <a:ea typeface="ＭＳ Ｐゴシック"/>
                <a:cs typeface="ＭＳ Ｐゴシック"/>
              </a:rPr>
              <a:t>supermatrix</a:t>
            </a:r>
            <a:r>
              <a:rPr lang="en-US" dirty="0">
                <a:solidFill>
                  <a:srgbClr val="000000"/>
                </a:solidFill>
                <a:latin typeface="Arial" charset="0"/>
                <a:ea typeface="ＭＳ Ｐゴシック"/>
                <a:cs typeface="ＭＳ Ｐゴシック"/>
              </a:rPr>
              <a:t> approach to </a:t>
            </a:r>
            <a:r>
              <a:rPr lang="en-US" dirty="0" err="1">
                <a:solidFill>
                  <a:srgbClr val="000000"/>
                </a:solidFill>
                <a:latin typeface="Arial" charset="0"/>
                <a:ea typeface="ＭＳ Ｐゴシック"/>
                <a:cs typeface="ＭＳ Ｐゴシック"/>
              </a:rPr>
              <a:t>systematics</a:t>
            </a:r>
            <a:endParaRPr lang="en-US" dirty="0">
              <a:solidFill>
                <a:srgbClr val="000000"/>
              </a:solidFill>
              <a:latin typeface="Arial" charset="0"/>
              <a:ea typeface="ＭＳ Ｐゴシック"/>
              <a:cs typeface="ＭＳ Ｐゴシック"/>
            </a:endParaRPr>
          </a:p>
          <a:p>
            <a:pPr fontAlgn="base">
              <a:spcBef>
                <a:spcPct val="0"/>
              </a:spcBef>
              <a:spcAft>
                <a:spcPct val="0"/>
              </a:spcAft>
              <a:defRPr/>
            </a:pPr>
            <a:r>
              <a:rPr lang="en-US" dirty="0">
                <a:solidFill>
                  <a:srgbClr val="000000"/>
                </a:solidFill>
                <a:latin typeface="Arial" charset="0"/>
                <a:ea typeface="ＭＳ Ｐゴシック"/>
                <a:cs typeface="ＭＳ Ｐゴシック"/>
              </a:rPr>
              <a:t>Trends Ecol </a:t>
            </a:r>
            <a:r>
              <a:rPr lang="en-US" dirty="0" err="1">
                <a:solidFill>
                  <a:srgbClr val="000000"/>
                </a:solidFill>
                <a:latin typeface="Arial" charset="0"/>
                <a:ea typeface="ＭＳ Ｐゴシック"/>
                <a:cs typeface="ＭＳ Ｐゴシック"/>
              </a:rPr>
              <a:t>Evol</a:t>
            </a:r>
            <a:r>
              <a:rPr lang="en-US" dirty="0">
                <a:solidFill>
                  <a:srgbClr val="000000"/>
                </a:solidFill>
                <a:latin typeface="Arial" charset="0"/>
                <a:ea typeface="ＭＳ Ｐゴシック"/>
                <a:cs typeface="ＭＳ Ｐゴシック"/>
              </a:rPr>
              <a:t>. 2007 Jan;22(1):34-41</a:t>
            </a:r>
            <a:endParaRPr lang="en-US" sz="2400" dirty="0">
              <a:solidFill>
                <a:srgbClr val="000000"/>
              </a:solidFill>
              <a:latin typeface="Arial" charset="0"/>
              <a:ea typeface="ＭＳ Ｐゴシック"/>
              <a:cs typeface="ＭＳ Ｐゴシック"/>
            </a:endParaRPr>
          </a:p>
        </p:txBody>
      </p:sp>
    </p:spTree>
    <p:extLst>
      <p:ext uri="{BB962C8B-B14F-4D97-AF65-F5344CB8AC3E}">
        <p14:creationId xmlns:p14="http://schemas.microsoft.com/office/powerpoint/2010/main" val="2137871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6594" name="Picture 2" descr="Untitled-1"/>
          <p:cNvPicPr>
            <a:picLocks noChangeAspect="1" noChangeArrowheads="1"/>
          </p:cNvPicPr>
          <p:nvPr/>
        </p:nvPicPr>
        <p:blipFill>
          <a:blip r:embed="rId3"/>
          <a:srcRect/>
          <a:stretch>
            <a:fillRect/>
          </a:stretch>
        </p:blipFill>
        <p:spPr bwMode="auto">
          <a:xfrm>
            <a:off x="6311900" y="304800"/>
            <a:ext cx="4356100" cy="5638800"/>
          </a:xfrm>
          <a:prstGeom prst="rect">
            <a:avLst/>
          </a:prstGeom>
          <a:noFill/>
        </p:spPr>
      </p:pic>
      <p:pic>
        <p:nvPicPr>
          <p:cNvPr id="1006595" name="Picture 3" descr="evolver_tree"/>
          <p:cNvPicPr>
            <a:picLocks noChangeAspect="1" noChangeArrowheads="1"/>
          </p:cNvPicPr>
          <p:nvPr/>
        </p:nvPicPr>
        <p:blipFill>
          <a:blip r:embed="rId4"/>
          <a:srcRect/>
          <a:stretch>
            <a:fillRect/>
          </a:stretch>
        </p:blipFill>
        <p:spPr bwMode="auto">
          <a:xfrm>
            <a:off x="1828800" y="1"/>
            <a:ext cx="3810000" cy="3797300"/>
          </a:xfrm>
          <a:prstGeom prst="rect">
            <a:avLst/>
          </a:prstGeom>
          <a:noFill/>
        </p:spPr>
      </p:pic>
      <p:sp>
        <p:nvSpPr>
          <p:cNvPr id="1006596" name="Text Box 4"/>
          <p:cNvSpPr txBox="1">
            <a:spLocks noChangeArrowheads="1"/>
          </p:cNvSpPr>
          <p:nvPr/>
        </p:nvSpPr>
        <p:spPr bwMode="auto">
          <a:xfrm>
            <a:off x="2667005" y="3124200"/>
            <a:ext cx="1319213" cy="274638"/>
          </a:xfrm>
          <a:prstGeom prst="rect">
            <a:avLst/>
          </a:prstGeom>
          <a:noFill/>
          <a:ln w="9525">
            <a:noFill/>
            <a:miter lim="800000"/>
            <a:headEnd/>
            <a:tailEnd/>
          </a:ln>
        </p:spPr>
        <p:txBody>
          <a:bodyPr wrap="none" lIns="91162" tIns="45583" rIns="91162" bIns="45583">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A) Template tree</a:t>
            </a:r>
          </a:p>
        </p:txBody>
      </p:sp>
      <p:sp>
        <p:nvSpPr>
          <p:cNvPr id="1006597" name="Line 5"/>
          <p:cNvSpPr>
            <a:spLocks noChangeShapeType="1"/>
          </p:cNvSpPr>
          <p:nvPr/>
        </p:nvSpPr>
        <p:spPr bwMode="auto">
          <a:xfrm>
            <a:off x="5334000" y="1219200"/>
            <a:ext cx="838200" cy="0"/>
          </a:xfrm>
          <a:prstGeom prst="line">
            <a:avLst/>
          </a:prstGeom>
          <a:noFill/>
          <a:ln w="9525">
            <a:solidFill>
              <a:schemeClr val="tx1"/>
            </a:solidFill>
            <a:round/>
            <a:headEnd/>
            <a:tailEnd type="triangle" w="med" len="med"/>
          </a:ln>
        </p:spPr>
        <p:txBody>
          <a:bodyPr wrap="none" lIns="91162" tIns="45583" rIns="91162" bIns="45583"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ＭＳ Ｐゴシック"/>
            </a:endParaRPr>
          </a:p>
        </p:txBody>
      </p:sp>
      <p:sp>
        <p:nvSpPr>
          <p:cNvPr id="1006598" name="Text Box 6"/>
          <p:cNvSpPr txBox="1">
            <a:spLocks noChangeArrowheads="1"/>
          </p:cNvSpPr>
          <p:nvPr/>
        </p:nvSpPr>
        <p:spPr bwMode="auto">
          <a:xfrm>
            <a:off x="6248400" y="1676408"/>
            <a:ext cx="4114800" cy="461388"/>
          </a:xfrm>
          <a:prstGeom prst="rect">
            <a:avLst/>
          </a:prstGeom>
          <a:noFill/>
          <a:ln w="9525">
            <a:noFill/>
            <a:miter lim="800000"/>
            <a:headEnd/>
            <a:tailEnd/>
          </a:ln>
        </p:spPr>
        <p:txBody>
          <a:bodyPr lIns="91162" tIns="45583" rIns="91162" bIns="45583">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B) Generate 100 datasets using Evolver with certain amount of </a:t>
            </a:r>
            <a:r>
              <a:rPr kumimoji="0" lang="en-US" sz="1200" b="0" i="0" u="none" strike="noStrike" kern="1200" cap="none" spc="0" normalizeH="0" baseline="0" noProof="0" dirty="0" err="1">
                <a:ln>
                  <a:noFill/>
                </a:ln>
                <a:solidFill>
                  <a:srgbClr val="000000"/>
                </a:solidFill>
                <a:effectLst/>
                <a:uLnTx/>
                <a:uFillTx/>
                <a:latin typeface="Arial" charset="0"/>
                <a:ea typeface="ＭＳ Ｐゴシック"/>
                <a:cs typeface="ＭＳ Ｐゴシック"/>
              </a:rPr>
              <a:t>HGTs</a:t>
            </a:r>
            <a:endParaRPr kumimoji="0" lang="en-US" sz="1200" b="0" i="0" u="none" strike="noStrike" kern="1200" cap="none" spc="0" normalizeH="0" baseline="0" noProof="0" dirty="0">
              <a:ln>
                <a:noFill/>
              </a:ln>
              <a:solidFill>
                <a:srgbClr val="000000"/>
              </a:solidFill>
              <a:effectLst/>
              <a:uLnTx/>
              <a:uFillTx/>
              <a:latin typeface="Arial" charset="0"/>
              <a:ea typeface="ＭＳ Ｐゴシック"/>
              <a:cs typeface="ＭＳ Ｐゴシック"/>
            </a:endParaRPr>
          </a:p>
        </p:txBody>
      </p:sp>
      <p:sp>
        <p:nvSpPr>
          <p:cNvPr id="1006599" name="Line 7"/>
          <p:cNvSpPr>
            <a:spLocks noChangeShapeType="1"/>
          </p:cNvSpPr>
          <p:nvPr/>
        </p:nvSpPr>
        <p:spPr bwMode="auto">
          <a:xfrm flipH="1">
            <a:off x="7620000" y="2667000"/>
            <a:ext cx="762000" cy="838200"/>
          </a:xfrm>
          <a:prstGeom prst="line">
            <a:avLst/>
          </a:prstGeom>
          <a:noFill/>
          <a:ln w="9525">
            <a:solidFill>
              <a:schemeClr val="tx1"/>
            </a:solidFill>
            <a:round/>
            <a:headEnd/>
            <a:tailEnd type="triangle" w="med" len="med"/>
          </a:ln>
        </p:spPr>
        <p:txBody>
          <a:bodyPr wrap="none" lIns="91162" tIns="45583" rIns="91162" bIns="45583"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ＭＳ Ｐゴシック"/>
            </a:endParaRPr>
          </a:p>
        </p:txBody>
      </p:sp>
      <p:sp>
        <p:nvSpPr>
          <p:cNvPr id="1006600" name="Line 8"/>
          <p:cNvSpPr>
            <a:spLocks noChangeShapeType="1"/>
          </p:cNvSpPr>
          <p:nvPr/>
        </p:nvSpPr>
        <p:spPr bwMode="auto">
          <a:xfrm rot="16863978" flipH="1">
            <a:off x="8343900" y="2705100"/>
            <a:ext cx="762000" cy="838200"/>
          </a:xfrm>
          <a:prstGeom prst="line">
            <a:avLst/>
          </a:prstGeom>
          <a:noFill/>
          <a:ln w="9525">
            <a:solidFill>
              <a:schemeClr val="tx1"/>
            </a:solidFill>
            <a:round/>
            <a:headEnd/>
            <a:tailEnd type="triangle" w="med" len="med"/>
          </a:ln>
        </p:spPr>
        <p:txBody>
          <a:bodyPr wrap="none" lIns="91162" tIns="45583" rIns="91162" bIns="45583"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ＭＳ Ｐゴシック"/>
            </a:endParaRPr>
          </a:p>
        </p:txBody>
      </p:sp>
      <p:pic>
        <p:nvPicPr>
          <p:cNvPr id="1006601" name="Picture 9" descr="TView"/>
          <p:cNvPicPr>
            <a:picLocks noChangeAspect="1" noChangeArrowheads="1"/>
          </p:cNvPicPr>
          <p:nvPr/>
        </p:nvPicPr>
        <p:blipFill>
          <a:blip r:embed="rId5"/>
          <a:srcRect/>
          <a:stretch>
            <a:fillRect/>
          </a:stretch>
        </p:blipFill>
        <p:spPr bwMode="auto">
          <a:xfrm>
            <a:off x="8458200" y="4114800"/>
            <a:ext cx="1219200" cy="1981200"/>
          </a:xfrm>
          <a:prstGeom prst="rect">
            <a:avLst/>
          </a:prstGeom>
          <a:noFill/>
        </p:spPr>
      </p:pic>
      <p:pic>
        <p:nvPicPr>
          <p:cNvPr id="1006602" name="Picture 10" descr="TView"/>
          <p:cNvPicPr>
            <a:picLocks noChangeAspect="1" noChangeArrowheads="1"/>
          </p:cNvPicPr>
          <p:nvPr/>
        </p:nvPicPr>
        <p:blipFill>
          <a:blip r:embed="rId5"/>
          <a:srcRect/>
          <a:stretch>
            <a:fillRect/>
          </a:stretch>
        </p:blipFill>
        <p:spPr bwMode="auto">
          <a:xfrm>
            <a:off x="6553200" y="3962400"/>
            <a:ext cx="515938" cy="838200"/>
          </a:xfrm>
          <a:prstGeom prst="rect">
            <a:avLst/>
          </a:prstGeom>
          <a:noFill/>
        </p:spPr>
      </p:pic>
      <p:pic>
        <p:nvPicPr>
          <p:cNvPr id="1006603" name="Picture 11" descr="TView"/>
          <p:cNvPicPr>
            <a:picLocks noChangeAspect="1" noChangeArrowheads="1"/>
          </p:cNvPicPr>
          <p:nvPr/>
        </p:nvPicPr>
        <p:blipFill>
          <a:blip r:embed="rId5"/>
          <a:srcRect/>
          <a:stretch>
            <a:fillRect/>
          </a:stretch>
        </p:blipFill>
        <p:spPr bwMode="auto">
          <a:xfrm>
            <a:off x="7239000" y="3962400"/>
            <a:ext cx="515938" cy="838200"/>
          </a:xfrm>
          <a:prstGeom prst="rect">
            <a:avLst/>
          </a:prstGeom>
          <a:noFill/>
        </p:spPr>
      </p:pic>
      <p:pic>
        <p:nvPicPr>
          <p:cNvPr id="1006604" name="Picture 12" descr="TView"/>
          <p:cNvPicPr>
            <a:picLocks noChangeAspect="1" noChangeArrowheads="1"/>
          </p:cNvPicPr>
          <p:nvPr/>
        </p:nvPicPr>
        <p:blipFill>
          <a:blip r:embed="rId5"/>
          <a:srcRect/>
          <a:stretch>
            <a:fillRect/>
          </a:stretch>
        </p:blipFill>
        <p:spPr bwMode="auto">
          <a:xfrm>
            <a:off x="6629400" y="4648200"/>
            <a:ext cx="515938" cy="838200"/>
          </a:xfrm>
          <a:prstGeom prst="rect">
            <a:avLst/>
          </a:prstGeom>
          <a:noFill/>
        </p:spPr>
      </p:pic>
      <p:pic>
        <p:nvPicPr>
          <p:cNvPr id="1006605" name="Picture 13" descr="TView"/>
          <p:cNvPicPr>
            <a:picLocks noChangeAspect="1" noChangeArrowheads="1"/>
          </p:cNvPicPr>
          <p:nvPr/>
        </p:nvPicPr>
        <p:blipFill>
          <a:blip r:embed="rId5"/>
          <a:srcRect/>
          <a:stretch>
            <a:fillRect/>
          </a:stretch>
        </p:blipFill>
        <p:spPr bwMode="auto">
          <a:xfrm>
            <a:off x="7010400" y="4419600"/>
            <a:ext cx="515938" cy="838200"/>
          </a:xfrm>
          <a:prstGeom prst="rect">
            <a:avLst/>
          </a:prstGeom>
          <a:noFill/>
        </p:spPr>
      </p:pic>
      <p:pic>
        <p:nvPicPr>
          <p:cNvPr id="1006606" name="Picture 14" descr="TView"/>
          <p:cNvPicPr>
            <a:picLocks noChangeAspect="1" noChangeArrowheads="1"/>
          </p:cNvPicPr>
          <p:nvPr/>
        </p:nvPicPr>
        <p:blipFill>
          <a:blip r:embed="rId5"/>
          <a:srcRect/>
          <a:stretch>
            <a:fillRect/>
          </a:stretch>
        </p:blipFill>
        <p:spPr bwMode="auto">
          <a:xfrm>
            <a:off x="7391400" y="4800600"/>
            <a:ext cx="515938" cy="838200"/>
          </a:xfrm>
          <a:prstGeom prst="rect">
            <a:avLst/>
          </a:prstGeom>
          <a:noFill/>
        </p:spPr>
      </p:pic>
      <p:sp>
        <p:nvSpPr>
          <p:cNvPr id="1006607" name="Text Box 15"/>
          <p:cNvSpPr txBox="1">
            <a:spLocks noChangeArrowheads="1"/>
          </p:cNvSpPr>
          <p:nvPr/>
        </p:nvSpPr>
        <p:spPr bwMode="auto">
          <a:xfrm>
            <a:off x="6172200" y="5486400"/>
            <a:ext cx="4191000" cy="457200"/>
          </a:xfrm>
          <a:prstGeom prst="rect">
            <a:avLst/>
          </a:prstGeom>
          <a:noFill/>
          <a:ln w="9525">
            <a:noFill/>
            <a:miter lim="800000"/>
            <a:headEnd/>
            <a:tailEnd/>
          </a:ln>
        </p:spPr>
        <p:txBody>
          <a:bodyPr lIns="91162" tIns="45583" rIns="91162" bIns="45583">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C) Calculate 1 tree using the concatenated dataset or 100 individual trees</a:t>
            </a:r>
          </a:p>
        </p:txBody>
      </p:sp>
      <p:pic>
        <p:nvPicPr>
          <p:cNvPr id="1006608" name="Picture 16" descr="quartet"/>
          <p:cNvPicPr>
            <a:picLocks noChangeAspect="1" noChangeArrowheads="1"/>
          </p:cNvPicPr>
          <p:nvPr/>
        </p:nvPicPr>
        <p:blipFill>
          <a:blip r:embed="rId6"/>
          <a:srcRect/>
          <a:stretch>
            <a:fillRect/>
          </a:stretch>
        </p:blipFill>
        <p:spPr bwMode="auto">
          <a:xfrm>
            <a:off x="2895600" y="4495800"/>
            <a:ext cx="1270000" cy="1390650"/>
          </a:xfrm>
          <a:prstGeom prst="rect">
            <a:avLst/>
          </a:prstGeom>
          <a:noFill/>
        </p:spPr>
      </p:pic>
      <p:sp>
        <p:nvSpPr>
          <p:cNvPr id="1006609" name="Line 17"/>
          <p:cNvSpPr>
            <a:spLocks noChangeShapeType="1"/>
          </p:cNvSpPr>
          <p:nvPr/>
        </p:nvSpPr>
        <p:spPr bwMode="auto">
          <a:xfrm flipH="1">
            <a:off x="4648200" y="4648200"/>
            <a:ext cx="1828800" cy="381000"/>
          </a:xfrm>
          <a:prstGeom prst="line">
            <a:avLst/>
          </a:prstGeom>
          <a:noFill/>
          <a:ln w="9525">
            <a:solidFill>
              <a:schemeClr val="tx1"/>
            </a:solidFill>
            <a:round/>
            <a:headEnd/>
            <a:tailEnd type="triangle" w="med" len="med"/>
          </a:ln>
        </p:spPr>
        <p:txBody>
          <a:bodyPr wrap="none" lIns="91162" tIns="45583" rIns="91162" bIns="45583"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ＭＳ Ｐゴシック"/>
            </a:endParaRPr>
          </a:p>
        </p:txBody>
      </p:sp>
      <p:sp>
        <p:nvSpPr>
          <p:cNvPr id="1006610" name="Text Box 18"/>
          <p:cNvSpPr txBox="1">
            <a:spLocks noChangeArrowheads="1"/>
          </p:cNvSpPr>
          <p:nvPr/>
        </p:nvSpPr>
        <p:spPr bwMode="auto">
          <a:xfrm>
            <a:off x="2057400" y="6096000"/>
            <a:ext cx="2667000" cy="457200"/>
          </a:xfrm>
          <a:prstGeom prst="rect">
            <a:avLst/>
          </a:prstGeom>
          <a:noFill/>
          <a:ln w="9525">
            <a:noFill/>
            <a:miter lim="800000"/>
            <a:headEnd/>
            <a:tailEnd/>
          </a:ln>
        </p:spPr>
        <p:txBody>
          <a:bodyPr lIns="91162" tIns="45583" rIns="91162" bIns="45583">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D) Calculate Quartet based tree using Quartet Suite</a:t>
            </a:r>
          </a:p>
        </p:txBody>
      </p:sp>
      <p:sp>
        <p:nvSpPr>
          <p:cNvPr id="1006611" name="Text Box 19"/>
          <p:cNvSpPr txBox="1">
            <a:spLocks noChangeArrowheads="1"/>
          </p:cNvSpPr>
          <p:nvPr/>
        </p:nvSpPr>
        <p:spPr bwMode="auto">
          <a:xfrm>
            <a:off x="5257800" y="6248427"/>
            <a:ext cx="3581400" cy="466725"/>
          </a:xfrm>
          <a:prstGeom prst="rect">
            <a:avLst/>
          </a:prstGeom>
          <a:noFill/>
          <a:ln w="9525">
            <a:solidFill>
              <a:schemeClr val="tx1"/>
            </a:solidFill>
            <a:miter lim="800000"/>
            <a:headEnd/>
            <a:tailEnd/>
          </a:ln>
        </p:spPr>
        <p:txBody>
          <a:bodyPr lIns="91162" tIns="45583" rIns="91162" bIns="45583">
            <a:prstTxWarp prst="textNoShape">
              <a:avLst/>
            </a:prstTxWarp>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Repeated 100 times…</a:t>
            </a:r>
          </a:p>
        </p:txBody>
      </p:sp>
    </p:spTree>
    <p:extLst>
      <p:ext uri="{BB962C8B-B14F-4D97-AF65-F5344CB8AC3E}">
        <p14:creationId xmlns:p14="http://schemas.microsoft.com/office/powerpoint/2010/main" val="4101187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82024" name="Object 8"/>
          <p:cNvGraphicFramePr>
            <a:graphicFrameLocks noChangeAspect="1"/>
          </p:cNvGraphicFramePr>
          <p:nvPr/>
        </p:nvGraphicFramePr>
        <p:xfrm>
          <a:off x="2560639" y="1611314"/>
          <a:ext cx="6981825" cy="4281487"/>
        </p:xfrm>
        <a:graphic>
          <a:graphicData uri="http://schemas.openxmlformats.org/presentationml/2006/ole">
            <mc:AlternateContent xmlns:mc="http://schemas.openxmlformats.org/markup-compatibility/2006">
              <mc:Choice xmlns:v="urn:schemas-microsoft-com:vml" Requires="v">
                <p:oleObj name="Document" r:id="rId2" imgW="2901696" imgH="1780032" progId="Word.Document.8">
                  <p:embed/>
                </p:oleObj>
              </mc:Choice>
              <mc:Fallback>
                <p:oleObj name="Document" r:id="rId2" imgW="2901696" imgH="1780032" progId="Word.Document.8">
                  <p:embed/>
                  <p:pic>
                    <p:nvPicPr>
                      <p:cNvPr id="982024" name="Object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0639" y="1611314"/>
                        <a:ext cx="6981825" cy="42814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982026" name="Rectangle 10"/>
          <p:cNvSpPr>
            <a:spLocks noGrp="1" noChangeArrowheads="1"/>
          </p:cNvSpPr>
          <p:nvPr>
            <p:ph type="title"/>
          </p:nvPr>
        </p:nvSpPr>
        <p:spPr>
          <a:xfrm>
            <a:off x="1524000" y="298450"/>
            <a:ext cx="9144000" cy="1143000"/>
          </a:xfrm>
        </p:spPr>
        <p:txBody>
          <a:bodyPr/>
          <a:lstStyle/>
          <a:p>
            <a:pPr algn="l"/>
            <a:r>
              <a:rPr lang="en-US" dirty="0" err="1">
                <a:solidFill>
                  <a:srgbClr val="0000B5"/>
                </a:solidFill>
              </a:rPr>
              <a:t>Supermatrix</a:t>
            </a:r>
            <a:r>
              <a:rPr lang="en-US" dirty="0"/>
              <a:t> versus </a:t>
            </a:r>
            <a:br>
              <a:rPr lang="en-US" dirty="0"/>
            </a:br>
            <a:r>
              <a:rPr lang="en-US" dirty="0"/>
              <a:t>                </a:t>
            </a:r>
            <a:r>
              <a:rPr lang="en-US" dirty="0">
                <a:solidFill>
                  <a:srgbClr val="00B050"/>
                </a:solidFill>
              </a:rPr>
              <a:t>Quartet based </a:t>
            </a:r>
            <a:r>
              <a:rPr lang="en-US" dirty="0" err="1">
                <a:solidFill>
                  <a:srgbClr val="00B050"/>
                </a:solidFill>
              </a:rPr>
              <a:t>Supertree</a:t>
            </a:r>
            <a:endParaRPr lang="en-US" dirty="0">
              <a:solidFill>
                <a:srgbClr val="00B050"/>
              </a:solidFill>
            </a:endParaRPr>
          </a:p>
        </p:txBody>
      </p:sp>
      <p:sp>
        <p:nvSpPr>
          <p:cNvPr id="982027" name="Text Box 11"/>
          <p:cNvSpPr txBox="1">
            <a:spLocks noChangeArrowheads="1"/>
          </p:cNvSpPr>
          <p:nvPr/>
        </p:nvSpPr>
        <p:spPr bwMode="auto">
          <a:xfrm>
            <a:off x="1736730" y="5991227"/>
            <a:ext cx="3621750" cy="430234"/>
          </a:xfrm>
          <a:prstGeom prst="rect">
            <a:avLst/>
          </a:prstGeom>
          <a:noFill/>
          <a:ln w="9525">
            <a:noFill/>
            <a:miter lim="800000"/>
            <a:headEnd/>
            <a:tailEnd/>
          </a:ln>
          <a:effectLst/>
        </p:spPr>
        <p:txBody>
          <a:bodyPr wrap="none" lIns="91184" tIns="45593" rIns="91184" bIns="45593">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rial" pitchFamily="-65" charset="0"/>
                <a:ea typeface="ＭＳ Ｐゴシック"/>
                <a:cs typeface="ＭＳ Ｐゴシック"/>
              </a:rPr>
              <a:t>inset: simulated phylogeny</a:t>
            </a:r>
          </a:p>
        </p:txBody>
      </p:sp>
    </p:spTree>
    <p:extLst>
      <p:ext uri="{BB962C8B-B14F-4D97-AF65-F5344CB8AC3E}">
        <p14:creationId xmlns:p14="http://schemas.microsoft.com/office/powerpoint/2010/main" val="3885298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3810000" y="409575"/>
            <a:ext cx="4629150" cy="6053138"/>
          </a:xfrm>
          <a:prstGeom prst="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lIns="91216" tIns="45609" rIns="91216" bIns="4560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pic>
        <p:nvPicPr>
          <p:cNvPr id="25602" name="Picture 3" descr="figure3.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88637" y="-89813"/>
            <a:ext cx="5402876" cy="69908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3" name="Text Box 5"/>
          <p:cNvSpPr txBox="1">
            <a:spLocks noChangeArrowheads="1"/>
          </p:cNvSpPr>
          <p:nvPr/>
        </p:nvSpPr>
        <p:spPr bwMode="auto">
          <a:xfrm>
            <a:off x="1110602" y="2153304"/>
            <a:ext cx="1768475" cy="157003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216" tIns="45609" rIns="91216" bIns="4560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rPr>
              <a:t>Note : Using same genome seed random number will reproduce same genome history</a:t>
            </a:r>
          </a:p>
        </p:txBody>
      </p:sp>
      <p:sp>
        <p:nvSpPr>
          <p:cNvPr id="2" name="Rectangle 1"/>
          <p:cNvSpPr/>
          <p:nvPr/>
        </p:nvSpPr>
        <p:spPr>
          <a:xfrm rot="5400000">
            <a:off x="7341150" y="2843175"/>
            <a:ext cx="6816937" cy="1212712"/>
          </a:xfrm>
          <a:prstGeom prst="rect">
            <a:avLst/>
          </a:prstGeom>
        </p:spPr>
        <p:txBody>
          <a:bodyPr wrap="square" lIns="91333" tIns="45667" rIns="91333" bIns="45667">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From:  </a:t>
            </a:r>
            <a:r>
              <a:rPr kumimoji="0" lang="en-US" sz="1800" b="0" i="0"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Lapierre</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P, </a:t>
            </a:r>
            <a:r>
              <a:rPr kumimoji="0" lang="en-US" sz="1800" b="0" i="0"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Lasek-Nesselquist</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E, and Gogarten JP (2012)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The impact of HGT on </a:t>
            </a:r>
            <a:r>
              <a:rPr kumimoji="0" lang="en-US" sz="1800" b="0" i="0"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phylogenomic</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reconstruction methods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Brief </a:t>
            </a:r>
            <a:r>
              <a:rPr kumimoji="0" lang="en-US" sz="1800" b="0" i="0"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Bioinform</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[first published online August 20, 2012] </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hlinkClick r:id="rId3"/>
              </a:rPr>
              <a:t>doi:10.1093/bib/bbs050 </a:t>
            </a: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016652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a:xfrm>
            <a:off x="1395167" y="-89292"/>
            <a:ext cx="8973532" cy="1143000"/>
          </a:xfrm>
        </p:spPr>
        <p:txBody>
          <a:bodyPr/>
          <a:lstStyle/>
          <a:p>
            <a:pPr eaLnBrk="1" hangingPunct="1"/>
            <a:r>
              <a:rPr lang="en-US" dirty="0">
                <a:latin typeface="Arial" charset="0"/>
                <a:ea typeface="ＭＳ Ｐゴシック" charset="0"/>
                <a:cs typeface="ＭＳ Ｐゴシック" charset="0"/>
              </a:rPr>
              <a:t>HGT </a:t>
            </a:r>
            <a:r>
              <a:rPr lang="en-US" dirty="0" err="1">
                <a:latin typeface="Arial" charset="0"/>
                <a:ea typeface="ＭＳ Ｐゴシック" charset="0"/>
                <a:cs typeface="ＭＳ Ｐゴシック" charset="0"/>
              </a:rPr>
              <a:t>EvolSimulator</a:t>
            </a:r>
            <a:r>
              <a:rPr lang="en-US" dirty="0">
                <a:latin typeface="Arial" charset="0"/>
                <a:ea typeface="ＭＳ Ｐゴシック" charset="0"/>
                <a:cs typeface="ＭＳ Ｐゴシック" charset="0"/>
              </a:rPr>
              <a:t> Results</a:t>
            </a:r>
          </a:p>
        </p:txBody>
      </p:sp>
      <p:pic>
        <p:nvPicPr>
          <p:cNvPr id="5" name="Picture 4" descr="figure5.pdf">
            <a:extLst>
              <a:ext uri="{FF2B5EF4-FFF2-40B4-BE49-F238E27FC236}">
                <a16:creationId xmlns:a16="http://schemas.microsoft.com/office/drawing/2014/main" id="{0DBBBF3F-3A95-BA4F-BB3F-1EA15531A0BE}"/>
              </a:ext>
            </a:extLst>
          </p:cNvPr>
          <p:cNvPicPr>
            <a:picLocks noChangeAspect="1"/>
          </p:cNvPicPr>
          <p:nvPr/>
        </p:nvPicPr>
        <p:blipFill rotWithShape="1">
          <a:blip r:embed="rId2">
            <a:extLst>
              <a:ext uri="{28A0092B-C50C-407E-A947-70E740481C1C}">
                <a14:useLocalDpi xmlns:a14="http://schemas.microsoft.com/office/drawing/2010/main" val="0"/>
              </a:ext>
            </a:extLst>
          </a:blip>
          <a:srcRect b="25863"/>
          <a:stretch/>
        </p:blipFill>
        <p:spPr bwMode="auto">
          <a:xfrm>
            <a:off x="3560619" y="656355"/>
            <a:ext cx="6464592" cy="62016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7211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6.pdf">
            <a:extLst>
              <a:ext uri="{FF2B5EF4-FFF2-40B4-BE49-F238E27FC236}">
                <a16:creationId xmlns:a16="http://schemas.microsoft.com/office/drawing/2014/main" id="{13A725D3-BFDF-484A-8571-2A7DE2DC33C3}"/>
              </a:ext>
            </a:extLst>
          </p:cNvPr>
          <p:cNvPicPr>
            <a:picLocks noChangeAspect="1"/>
          </p:cNvPicPr>
          <p:nvPr/>
        </p:nvPicPr>
        <p:blipFill rotWithShape="1">
          <a:blip r:embed="rId2">
            <a:extLst>
              <a:ext uri="{28A0092B-C50C-407E-A947-70E740481C1C}">
                <a14:useLocalDpi xmlns:a14="http://schemas.microsoft.com/office/drawing/2010/main" val="0"/>
              </a:ext>
            </a:extLst>
          </a:blip>
          <a:srcRect t="5995" b="21631"/>
          <a:stretch/>
        </p:blipFill>
        <p:spPr bwMode="auto">
          <a:xfrm>
            <a:off x="2693774" y="4312"/>
            <a:ext cx="7210246" cy="67548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9796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622518" y="0"/>
            <a:ext cx="5458271" cy="6858000"/>
          </a:xfrm>
          <a:prstGeom prst="rect">
            <a:avLst/>
          </a:prstGeom>
        </p:spPr>
      </p:pic>
      <p:sp>
        <p:nvSpPr>
          <p:cNvPr id="4" name="Rectangle 3"/>
          <p:cNvSpPr/>
          <p:nvPr/>
        </p:nvSpPr>
        <p:spPr>
          <a:xfrm>
            <a:off x="3270318" y="6040152"/>
            <a:ext cx="3352200" cy="369332"/>
          </a:xfrm>
          <a:prstGeom prst="rect">
            <a:avLst/>
          </a:prstGeom>
        </p:spPr>
        <p:txBody>
          <a:bodyPr wrap="none" lIns="91333" tIns="45667" rIns="91333" bIns="45667">
            <a:spAutoFit/>
          </a:bodyPr>
          <a:lstStyle/>
          <a:p>
            <a:pPr marL="0" marR="0" lvl="0" indent="0" algn="l" defTabSz="445139"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charset="0"/>
                <a:ea typeface="ＭＳ Ｐゴシック" charset="0"/>
                <a:cs typeface="ＭＳ Ｐゴシック" charset="0"/>
                <a:hlinkClick r:id="rId3"/>
              </a:rPr>
              <a:t>Odysseus </a:t>
            </a:r>
            <a:r>
              <a:rPr kumimoji="0" lang="en-US" sz="1800" b="0" i="0" u="none" strike="noStrike" kern="1200" cap="none" spc="0" normalizeH="0" baseline="0" noProof="0" dirty="0" err="1">
                <a:ln>
                  <a:noFill/>
                </a:ln>
                <a:solidFill>
                  <a:srgbClr val="000000"/>
                </a:solidFill>
                <a:effectLst/>
                <a:uLnTx/>
                <a:uFillTx/>
                <a:latin typeface="Calibri" charset="0"/>
                <a:ea typeface="ＭＳ Ｐゴシック" charset="0"/>
                <a:cs typeface="ＭＳ Ｐゴシック" charset="0"/>
                <a:hlinkClick r:id="rId3"/>
              </a:rPr>
              <a:t>vor</a:t>
            </a:r>
            <a:r>
              <a:rPr kumimoji="0" lang="en-US" sz="1800" b="0" i="0" u="none" strike="noStrike" kern="1200" cap="none" spc="0" normalizeH="0" baseline="0" noProof="0" dirty="0">
                <a:ln>
                  <a:noFill/>
                </a:ln>
                <a:solidFill>
                  <a:srgbClr val="000000"/>
                </a:solidFill>
                <a:effectLst/>
                <a:uLnTx/>
                <a:uFillTx/>
                <a:latin typeface="Calibri" charset="0"/>
                <a:ea typeface="ＭＳ Ｐゴシック" charset="0"/>
                <a:cs typeface="ＭＳ Ｐゴシック" charset="0"/>
                <a:hlinkClick r:id="rId3"/>
              </a:rPr>
              <a:t> </a:t>
            </a:r>
            <a:r>
              <a:rPr kumimoji="0" lang="en-US" sz="1800" b="0" i="0" u="none" strike="noStrike" kern="1200" cap="none" spc="0" normalizeH="0" baseline="0" noProof="0" dirty="0" err="1">
                <a:ln>
                  <a:noFill/>
                </a:ln>
                <a:solidFill>
                  <a:srgbClr val="000000"/>
                </a:solidFill>
                <a:effectLst/>
                <a:uLnTx/>
                <a:uFillTx/>
                <a:latin typeface="Calibri" charset="0"/>
                <a:ea typeface="ＭＳ Ｐゴシック" charset="0"/>
                <a:cs typeface="ＭＳ Ｐゴシック" charset="0"/>
                <a:hlinkClick r:id="rId3"/>
              </a:rPr>
              <a:t>Scilla</a:t>
            </a:r>
            <a:r>
              <a:rPr kumimoji="0" lang="en-US" sz="1800" b="0" i="0" u="none" strike="noStrike" kern="1200" cap="none" spc="0" normalizeH="0" baseline="0" noProof="0" dirty="0">
                <a:ln>
                  <a:noFill/>
                </a:ln>
                <a:solidFill>
                  <a:srgbClr val="000000"/>
                </a:solidFill>
                <a:effectLst/>
                <a:uLnTx/>
                <a:uFillTx/>
                <a:latin typeface="Calibri" charset="0"/>
                <a:ea typeface="ＭＳ Ｐゴシック" charset="0"/>
                <a:cs typeface="ＭＳ Ｐゴシック" charset="0"/>
                <a:hlinkClick r:id="rId3"/>
              </a:rPr>
              <a:t> und Charybdis</a:t>
            </a:r>
            <a:endParaRPr kumimoji="0" lang="en-US" sz="1800" b="0" i="0" u="none" strike="noStrike" kern="1200" cap="none" spc="0" normalizeH="0" baseline="0" noProof="0" dirty="0">
              <a:ln>
                <a:noFill/>
              </a:ln>
              <a:solidFill>
                <a:srgbClr val="000000"/>
              </a:solidFill>
              <a:effectLst/>
              <a:uLnTx/>
              <a:uFillTx/>
              <a:latin typeface="Calibri" charset="0"/>
              <a:ea typeface="ＭＳ Ｐゴシック" charset="0"/>
              <a:cs typeface="ＭＳ Ｐゴシック" charset="0"/>
            </a:endParaRPr>
          </a:p>
        </p:txBody>
      </p:sp>
      <p:sp>
        <p:nvSpPr>
          <p:cNvPr id="5" name="Rectangle 4"/>
          <p:cNvSpPr/>
          <p:nvPr/>
        </p:nvSpPr>
        <p:spPr>
          <a:xfrm>
            <a:off x="4307677" y="6409537"/>
            <a:ext cx="2314841" cy="369225"/>
          </a:xfrm>
          <a:prstGeom prst="rect">
            <a:avLst/>
          </a:prstGeom>
        </p:spPr>
        <p:txBody>
          <a:bodyPr wrap="none" lIns="91333" tIns="45667" rIns="91333" bIns="45667">
            <a:spAutoFit/>
          </a:bodyPr>
          <a:lstStyle/>
          <a:p>
            <a:pPr marL="0" marR="0" lvl="0" indent="0" algn="l" defTabSz="445139"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charset="0"/>
                <a:ea typeface="ＭＳ Ｐゴシック" charset="0"/>
                <a:cs typeface="ＭＳ Ｐゴシック" charset="0"/>
              </a:rPr>
              <a:t>Johann Heinrich </a:t>
            </a:r>
            <a:r>
              <a:rPr kumimoji="0" lang="en-US" sz="1800" b="0" i="0" u="none" strike="noStrike" kern="1200" cap="none" spc="0" normalizeH="0" baseline="0" noProof="0" dirty="0" err="1">
                <a:ln>
                  <a:noFill/>
                </a:ln>
                <a:solidFill>
                  <a:srgbClr val="000000"/>
                </a:solidFill>
                <a:effectLst/>
                <a:uLnTx/>
                <a:uFillTx/>
                <a:latin typeface="Calibri" charset="0"/>
                <a:ea typeface="ＭＳ Ｐゴシック" charset="0"/>
                <a:cs typeface="ＭＳ Ｐゴシック" charset="0"/>
              </a:rPr>
              <a:t>Füssli</a:t>
            </a:r>
            <a:r>
              <a:rPr kumimoji="0" lang="en-US" sz="1800" b="0" i="0" u="none" strike="noStrike" kern="1200" cap="none" spc="0" normalizeH="0" baseline="0" noProof="0" dirty="0">
                <a:ln>
                  <a:noFill/>
                </a:ln>
                <a:solidFill>
                  <a:srgbClr val="000000"/>
                </a:solidFill>
                <a:effectLst/>
                <a:uLnTx/>
                <a:uFillTx/>
                <a:latin typeface="Calibri" charset="0"/>
                <a:ea typeface="ＭＳ Ｐゴシック" charset="0"/>
                <a:cs typeface="ＭＳ Ｐゴシック" charset="0"/>
              </a:rPr>
              <a:t> </a:t>
            </a:r>
          </a:p>
        </p:txBody>
      </p:sp>
      <p:sp>
        <p:nvSpPr>
          <p:cNvPr id="2" name="TextBox 1">
            <a:extLst>
              <a:ext uri="{FF2B5EF4-FFF2-40B4-BE49-F238E27FC236}">
                <a16:creationId xmlns:a16="http://schemas.microsoft.com/office/drawing/2014/main" id="{BFDF9EE4-3558-CC4F-A08C-1384A6B385CF}"/>
              </a:ext>
            </a:extLst>
          </p:cNvPr>
          <p:cNvSpPr txBox="1"/>
          <p:nvPr/>
        </p:nvSpPr>
        <p:spPr>
          <a:xfrm>
            <a:off x="288235" y="288235"/>
            <a:ext cx="6202017" cy="313932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With little phylogenetic information (very divergent sequences, or very similar ones), one needs to concatenate sequences to make use of the information present in very dilute form in the individual datasets.  </a:t>
            </a:r>
            <a:br>
              <a:rPr kumimoji="0" lang="en-US" sz="1800" b="0" i="0" u="none" strike="noStrike" kern="1200" cap="none" spc="0" normalizeH="0" baseline="0" noProof="0" dirty="0">
                <a:ln>
                  <a:noFill/>
                </a:ln>
                <a:solidFill>
                  <a:srgbClr val="000000"/>
                </a:solidFill>
                <a:effectLst/>
                <a:uLnTx/>
                <a:uFillTx/>
                <a:latin typeface="Times New Roman"/>
                <a:ea typeface="+mn-ea"/>
                <a:cs typeface="+mn-cs"/>
              </a:rPr>
            </a:br>
            <a:r>
              <a:rPr kumimoji="0" lang="en-US" sz="1800" b="0" i="0" u="none" strike="noStrike" kern="1200" cap="none" spc="0" normalizeH="0" baseline="0" noProof="0" dirty="0">
                <a:ln>
                  <a:noFill/>
                </a:ln>
                <a:solidFill>
                  <a:srgbClr val="000000"/>
                </a:solidFill>
                <a:effectLst/>
                <a:uLnTx/>
                <a:uFillTx/>
                <a:latin typeface="Times New Roman"/>
                <a:ea typeface="+mn-ea"/>
                <a:cs typeface="+mn-cs"/>
              </a:rPr>
              <a:t>The problem is that the analysis becomes sensitive to HGT.  A gene acquired from outside the group under analysis will pull the recipient towards the base of the phylogeny.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In case individual gene trees are well resolved, </a:t>
            </a:r>
            <a:r>
              <a:rPr kumimoji="0" lang="en-US" sz="1800" b="0" i="0" u="none" strike="noStrike" kern="1200" cap="none" spc="0" normalizeH="0" baseline="0" noProof="0" dirty="0" err="1">
                <a:ln>
                  <a:noFill/>
                </a:ln>
                <a:solidFill>
                  <a:srgbClr val="000000"/>
                </a:solidFill>
                <a:effectLst/>
                <a:uLnTx/>
                <a:uFillTx/>
                <a:latin typeface="Times New Roman"/>
                <a:ea typeface="+mn-ea"/>
                <a:cs typeface="+mn-cs"/>
              </a:rPr>
              <a:t>supertree</a:t>
            </a:r>
            <a:r>
              <a:rPr kumimoji="0" lang="en-US" sz="1800" b="0" i="0" u="none" strike="noStrike" kern="1200" cap="none" spc="0" normalizeH="0" baseline="0" noProof="0" dirty="0">
                <a:ln>
                  <a:noFill/>
                </a:ln>
                <a:solidFill>
                  <a:srgbClr val="000000"/>
                </a:solidFill>
                <a:effectLst/>
                <a:uLnTx/>
                <a:uFillTx/>
                <a:latin typeface="Times New Roman"/>
                <a:ea typeface="+mn-ea"/>
                <a:cs typeface="+mn-cs"/>
              </a:rPr>
              <a:t> approaches are much more robust towards HGT.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 </a:t>
            </a:r>
          </a:p>
        </p:txBody>
      </p:sp>
    </p:spTree>
    <p:extLst>
      <p:ext uri="{BB962C8B-B14F-4D97-AF65-F5344CB8AC3E}">
        <p14:creationId xmlns:p14="http://schemas.microsoft.com/office/powerpoint/2010/main" val="771835150"/>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1524000" y="5994400"/>
            <a:ext cx="7677150" cy="863600"/>
          </a:xfrm>
          <a:prstGeom prst="rect">
            <a:avLst/>
          </a:prstGeom>
          <a:noFill/>
          <a:ln>
            <a:noFill/>
            <a:miter lim="800000"/>
          </a:ln>
        </p:spPr>
        <p:txBody>
          <a:bodyPr vert="horz" wrap="square" lIns="180000" tIns="0" rIns="180000" bIns="0" numCol="1" anchor="ctr" anchorCtr="0" compatLnSpc="1">
            <a:prstTxWarp prst="textNoShape">
              <a:avLst/>
            </a:prstTxWarp>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indent="0" eaLnBrk="1" hangingPunct="1">
              <a:spcBef>
                <a:spcPct val="0"/>
              </a:spcBef>
              <a:spcAft>
                <a:spcPts val="600"/>
              </a:spcAft>
              <a:buNone/>
            </a:pPr>
            <a:r>
              <a:rPr lang="en-US" altLang="en-US" sz="1000" i="1">
                <a:solidFill>
                  <a:srgbClr val="333333"/>
                </a:solidFill>
              </a:rPr>
              <a:t>Mol Biol Evol</a:t>
            </a:r>
            <a:r>
              <a:rPr lang="en-US" altLang="en-US" sz="1000">
                <a:solidFill>
                  <a:srgbClr val="333333"/>
                </a:solidFill>
              </a:rPr>
              <a:t>, Volume 19, Issue 12, December 2002, Pages 2226–2238, </a:t>
            </a:r>
            <a:r>
              <a:rPr lang="en-US" altLang="en-US" sz="1000">
                <a:solidFill>
                  <a:srgbClr val="333333"/>
                </a:solidFill>
                <a:hlinkClick r:id="rId3"/>
              </a:rPr>
              <a:t>https://doi.org/10.1093/oxfordjournals.molbev.a004046</a:t>
            </a:r>
            <a:endParaRPr lang="en-US" altLang="en-US" sz="1000">
              <a:solidFill>
                <a:srgbClr val="333333"/>
              </a:solidFill>
            </a:endParaRPr>
          </a:p>
          <a:p>
            <a:pPr marL="0" indent="0" eaLnBrk="1" hangingPunct="1">
              <a:spcBef>
                <a:spcPct val="0"/>
              </a:spcBef>
              <a:spcAft>
                <a:spcPts val="600"/>
              </a:spcAft>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1981200" y="425451"/>
            <a:ext cx="6108700" cy="612775"/>
          </a:xfrm>
          <a:prstGeom prst="rect">
            <a:avLst/>
          </a:prstGeom>
          <a:noFill/>
          <a:ln>
            <a:miter lim="800000"/>
          </a:ln>
        </p:spPr>
        <p:txBody>
          <a:bodyPr vert="horz" wrap="square" lIns="0" tIns="0" rIns="0" bIns="0" numCol="1" anchor="t" anchorCtr="0" compatLnSpc="1">
            <a:prstTxWarp prst="textNoShape">
              <a:avLst/>
            </a:prstTxWarp>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b="0"/>
              <a:t>Fig. 1.—Gene transfer will obliterate patterns of vertical descent within groups that exchange genes at high ...</a:t>
            </a:r>
          </a:p>
        </p:txBody>
      </p:sp>
      <p:pic>
        <p:nvPicPr>
          <p:cNvPr id="5124" name="Picture 4" descr="Oxford University Press"/>
          <p:cNvPicPr>
            <a:picLocks noChangeAspect="1"/>
          </p:cNvPicPr>
          <p:nvPr/>
        </p:nvPicPr>
        <p:blipFill>
          <a:blip r:embed="rId4"/>
          <a:stretch>
            <a:fillRect/>
          </a:stretch>
        </p:blipFill>
        <p:spPr>
          <a:xfrm>
            <a:off x="9428162" y="6294439"/>
            <a:ext cx="1058862" cy="244475"/>
          </a:xfrm>
          <a:prstGeom prst="rect">
            <a:avLst/>
          </a:prstGeom>
          <a:noFill/>
          <a:ln>
            <a:noFill/>
            <a:miter lim="800000"/>
          </a:ln>
        </p:spPr>
      </p:pic>
      <p:pic>
        <p:nvPicPr>
          <p:cNvPr id="5125" name="New picture"/>
          <p:cNvPicPr/>
          <p:nvPr/>
        </p:nvPicPr>
        <p:blipFill>
          <a:blip r:embed="rId5"/>
          <a:stretch>
            <a:fillRect/>
          </a:stretch>
        </p:blipFill>
        <p:spPr>
          <a:xfrm>
            <a:off x="3975100" y="1371600"/>
            <a:ext cx="4244946" cy="44577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5150069" y="5216635"/>
            <a:ext cx="7677150" cy="863600"/>
          </a:xfrm>
          <a:prstGeom prst="rect">
            <a:avLst/>
          </a:prstGeom>
          <a:noFill/>
          <a:ln>
            <a:noFill/>
            <a:miter lim="800000"/>
          </a:ln>
        </p:spPr>
        <p:txBody>
          <a:bodyPr vert="horz" wrap="square" lIns="180000" tIns="0" rIns="180000" bIns="0" numCol="1" anchor="ctr" anchorCtr="0" compatLnSpc="1">
            <a:prstTxWarp prst="textNoShape">
              <a:avLst/>
            </a:prstTxWarp>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indent="0" eaLnBrk="1" hangingPunct="1">
              <a:spcBef>
                <a:spcPct val="0"/>
              </a:spcBef>
              <a:spcAft>
                <a:spcPts val="600"/>
              </a:spcAft>
              <a:buNone/>
            </a:pPr>
            <a:r>
              <a:rPr lang="en-US" altLang="en-US" sz="1000" i="1" dirty="0">
                <a:solidFill>
                  <a:srgbClr val="333333"/>
                </a:solidFill>
              </a:rPr>
              <a:t>Mol Biol </a:t>
            </a:r>
            <a:r>
              <a:rPr lang="en-US" altLang="en-US" sz="1000" i="1" dirty="0" err="1">
                <a:solidFill>
                  <a:srgbClr val="333333"/>
                </a:solidFill>
              </a:rPr>
              <a:t>Evol</a:t>
            </a:r>
            <a:r>
              <a:rPr lang="en-US" altLang="en-US" sz="1000" dirty="0">
                <a:solidFill>
                  <a:srgbClr val="333333"/>
                </a:solidFill>
              </a:rPr>
              <a:t>, Volume 19, Issue 12, December 2002, Pages 2226–2238, </a:t>
            </a:r>
            <a:r>
              <a:rPr lang="en-US" altLang="en-US" sz="1000" dirty="0">
                <a:solidFill>
                  <a:srgbClr val="333333"/>
                </a:solidFill>
                <a:hlinkClick r:id="rId3"/>
              </a:rPr>
              <a:t>https://doi.org/10.1093/oxfordjournals.molbev.a004046</a:t>
            </a:r>
            <a:endParaRPr lang="en-US" altLang="en-US" sz="1000" dirty="0">
              <a:solidFill>
                <a:srgbClr val="333333"/>
              </a:solidFill>
            </a:endParaRPr>
          </a:p>
          <a:p>
            <a:pPr marL="0" indent="0" eaLnBrk="1" hangingPunct="1">
              <a:spcBef>
                <a:spcPct val="0"/>
              </a:spcBef>
              <a:spcAft>
                <a:spcPts val="600"/>
              </a:spcAft>
              <a:buNone/>
            </a:pPr>
            <a:r>
              <a:rPr lang="en-US" altLang="en-US" sz="800" dirty="0">
                <a:solidFill>
                  <a:srgbClr val="2A2A2A"/>
                </a:solidFill>
              </a:rPr>
              <a:t>The content of this slide may be subject to copyright: please see the slide notes for details.</a:t>
            </a:r>
            <a:endParaRPr lang="en-US" altLang="en-US" sz="800" dirty="0">
              <a:solidFill>
                <a:srgbClr val="333333"/>
              </a:solidFill>
            </a:endParaRPr>
          </a:p>
        </p:txBody>
      </p:sp>
      <p:sp>
        <p:nvSpPr>
          <p:cNvPr id="5123" name="Title 1"/>
          <p:cNvSpPr>
            <a:spLocks noGrp="1"/>
          </p:cNvSpPr>
          <p:nvPr>
            <p:ph type="title"/>
          </p:nvPr>
        </p:nvSpPr>
        <p:spPr>
          <a:xfrm>
            <a:off x="5754414" y="898640"/>
            <a:ext cx="6108700" cy="612775"/>
          </a:xfrm>
          <a:prstGeom prst="rect">
            <a:avLst/>
          </a:prstGeom>
          <a:noFill/>
          <a:ln>
            <a:miter lim="800000"/>
          </a:ln>
        </p:spPr>
        <p:txBody>
          <a:bodyPr vert="horz" wrap="square" lIns="0" tIns="0" rIns="0" bIns="0" numCol="1" anchor="t" anchorCtr="0" compatLnSpc="1">
            <a:prstTxWarp prst="textNoShape">
              <a:avLst/>
            </a:prstTxWarp>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b="0" dirty="0"/>
              <a:t>Fig. 2.—Gene transfer can create patterns of similarity and difference that mimic patterns produced by ...</a:t>
            </a:r>
          </a:p>
        </p:txBody>
      </p:sp>
      <p:pic>
        <p:nvPicPr>
          <p:cNvPr id="5124" name="Picture 4" descr="Oxford University Press"/>
          <p:cNvPicPr>
            <a:picLocks noChangeAspect="1"/>
          </p:cNvPicPr>
          <p:nvPr/>
        </p:nvPicPr>
        <p:blipFill>
          <a:blip r:embed="rId4"/>
          <a:stretch>
            <a:fillRect/>
          </a:stretch>
        </p:blipFill>
        <p:spPr>
          <a:xfrm>
            <a:off x="10804252" y="6303962"/>
            <a:ext cx="1058862" cy="244475"/>
          </a:xfrm>
          <a:prstGeom prst="rect">
            <a:avLst/>
          </a:prstGeom>
          <a:noFill/>
          <a:ln>
            <a:noFill/>
            <a:miter lim="800000"/>
          </a:ln>
        </p:spPr>
      </p:pic>
      <p:pic>
        <p:nvPicPr>
          <p:cNvPr id="5125" name="New picture"/>
          <p:cNvPicPr/>
          <p:nvPr/>
        </p:nvPicPr>
        <p:blipFill>
          <a:blip r:embed="rId5"/>
          <a:stretch>
            <a:fillRect/>
          </a:stretch>
        </p:blipFill>
        <p:spPr>
          <a:xfrm>
            <a:off x="5646683" y="2159231"/>
            <a:ext cx="5943600" cy="2539538"/>
          </a:xfrm>
          <a:prstGeom prst="rect">
            <a:avLst/>
          </a:prstGeom>
        </p:spPr>
      </p:pic>
      <p:sp>
        <p:nvSpPr>
          <p:cNvPr id="2" name="TextBox 1">
            <a:extLst>
              <a:ext uri="{FF2B5EF4-FFF2-40B4-BE49-F238E27FC236}">
                <a16:creationId xmlns:a16="http://schemas.microsoft.com/office/drawing/2014/main" id="{FA473D75-B126-B44B-8CD1-846BB906D821}"/>
              </a:ext>
            </a:extLst>
          </p:cNvPr>
          <p:cNvSpPr txBox="1"/>
          <p:nvPr/>
        </p:nvSpPr>
        <p:spPr>
          <a:xfrm>
            <a:off x="367862" y="945931"/>
            <a:ext cx="4782207" cy="5632311"/>
          </a:xfrm>
          <a:prstGeom prst="rect">
            <a:avLst/>
          </a:prstGeom>
          <a:noFill/>
        </p:spPr>
        <p:txBody>
          <a:bodyPr wrap="square" rtlCol="0">
            <a:spAutoFit/>
          </a:bodyPr>
          <a:lstStyle/>
          <a:p>
            <a:r>
              <a:rPr lang="en-US" b="1" dirty="0"/>
              <a:t>Heretical thought:  </a:t>
            </a:r>
            <a:r>
              <a:rPr lang="en-US" dirty="0"/>
              <a:t>The species tree might reflect the frequency of HGT, and not shared ancestry.  </a:t>
            </a:r>
          </a:p>
          <a:p>
            <a:endParaRPr lang="en-US" dirty="0"/>
          </a:p>
          <a:p>
            <a:r>
              <a:rPr lang="en-US" dirty="0"/>
              <a:t>The good news is that genes are more frequently transferred between close relatives, thus HGT will reinforce patterns due to shared ancestry, but this might not always be the case.  </a:t>
            </a:r>
          </a:p>
          <a:p>
            <a:endParaRPr lang="en-US" dirty="0"/>
          </a:p>
          <a:p>
            <a:r>
              <a:rPr lang="en-US" dirty="0"/>
              <a:t>In particular, organisms that do not participate in HGT might be recovered as deeper branching lineages.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81CFB1-F7C3-7656-9414-33FAD05E3D8B}"/>
              </a:ext>
            </a:extLst>
          </p:cNvPr>
          <p:cNvPicPr>
            <a:picLocks noChangeAspect="1"/>
          </p:cNvPicPr>
          <p:nvPr/>
        </p:nvPicPr>
        <p:blipFill rotWithShape="1">
          <a:blip r:embed="rId2"/>
          <a:srcRect l="1611" t="2135" r="2724"/>
          <a:stretch/>
        </p:blipFill>
        <p:spPr>
          <a:xfrm>
            <a:off x="86497" y="31382"/>
            <a:ext cx="4028303" cy="6816108"/>
          </a:xfrm>
          <a:prstGeom prst="rect">
            <a:avLst/>
          </a:prstGeom>
        </p:spPr>
      </p:pic>
      <p:pic>
        <p:nvPicPr>
          <p:cNvPr id="5" name="Picture 4">
            <a:extLst>
              <a:ext uri="{FF2B5EF4-FFF2-40B4-BE49-F238E27FC236}">
                <a16:creationId xmlns:a16="http://schemas.microsoft.com/office/drawing/2014/main" id="{43649B2C-9990-304E-A8A3-00213A3DCE4B}"/>
              </a:ext>
            </a:extLst>
          </p:cNvPr>
          <p:cNvPicPr>
            <a:picLocks noChangeAspect="1"/>
          </p:cNvPicPr>
          <p:nvPr/>
        </p:nvPicPr>
        <p:blipFill rotWithShape="1">
          <a:blip r:embed="rId2"/>
          <a:srcRect l="1611" t="2135" r="2724" b="51351"/>
          <a:stretch/>
        </p:blipFill>
        <p:spPr>
          <a:xfrm>
            <a:off x="4114800" y="257644"/>
            <a:ext cx="7834184" cy="6300281"/>
          </a:xfrm>
          <a:prstGeom prst="rect">
            <a:avLst/>
          </a:prstGeom>
        </p:spPr>
      </p:pic>
      <p:sp>
        <p:nvSpPr>
          <p:cNvPr id="7" name="TextBox 6">
            <a:extLst>
              <a:ext uri="{FF2B5EF4-FFF2-40B4-BE49-F238E27FC236}">
                <a16:creationId xmlns:a16="http://schemas.microsoft.com/office/drawing/2014/main" id="{7273CBEA-2EE9-94BE-5444-CCD18FE96424}"/>
              </a:ext>
            </a:extLst>
          </p:cNvPr>
          <p:cNvSpPr txBox="1"/>
          <p:nvPr/>
        </p:nvSpPr>
        <p:spPr>
          <a:xfrm>
            <a:off x="7800203" y="5068618"/>
            <a:ext cx="3690207" cy="338554"/>
          </a:xfrm>
          <a:prstGeom prst="rect">
            <a:avLst/>
          </a:prstGeom>
          <a:solidFill>
            <a:schemeClr val="accent2">
              <a:lumMod val="40000"/>
              <a:lumOff val="60000"/>
              <a:alpha val="53578"/>
            </a:schemeClr>
          </a:solidFill>
        </p:spPr>
        <p:txBody>
          <a:bodyPr wrap="square">
            <a:spAutoFit/>
          </a:bodyPr>
          <a:lstStyle/>
          <a:p>
            <a:r>
              <a:rPr lang="en-US" sz="1600" b="0" i="0" u="none" strike="noStrike" dirty="0">
                <a:solidFill>
                  <a:srgbClr val="000000"/>
                </a:solidFill>
                <a:effectLst/>
                <a:latin typeface="-webkit-standard"/>
              </a:rPr>
              <a:t>false positive result only 0.01% of the time</a:t>
            </a:r>
            <a:endParaRPr lang="en-US" sz="1600" dirty="0"/>
          </a:p>
        </p:txBody>
      </p:sp>
      <p:sp>
        <p:nvSpPr>
          <p:cNvPr id="9" name="TextBox 8">
            <a:extLst>
              <a:ext uri="{FF2B5EF4-FFF2-40B4-BE49-F238E27FC236}">
                <a16:creationId xmlns:a16="http://schemas.microsoft.com/office/drawing/2014/main" id="{9B3EE39B-AB30-C678-361C-441F15650758}"/>
              </a:ext>
            </a:extLst>
          </p:cNvPr>
          <p:cNvSpPr txBox="1"/>
          <p:nvPr/>
        </p:nvSpPr>
        <p:spPr>
          <a:xfrm>
            <a:off x="6517503" y="4256420"/>
            <a:ext cx="3251200" cy="338554"/>
          </a:xfrm>
          <a:prstGeom prst="rect">
            <a:avLst/>
          </a:prstGeom>
          <a:solidFill>
            <a:schemeClr val="accent2">
              <a:lumMod val="20000"/>
              <a:lumOff val="80000"/>
              <a:alpha val="90000"/>
            </a:schemeClr>
          </a:solidFill>
        </p:spPr>
        <p:txBody>
          <a:bodyPr wrap="square">
            <a:spAutoFit/>
          </a:bodyPr>
          <a:lstStyle/>
          <a:p>
            <a:r>
              <a:rPr lang="en-US" sz="1600" b="0" i="0" u="none" strike="noStrike" dirty="0">
                <a:solidFill>
                  <a:srgbClr val="000000"/>
                </a:solidFill>
                <a:effectLst/>
                <a:latin typeface="-webkit-standard"/>
              </a:rPr>
              <a:t>only one in a million people carry it</a:t>
            </a:r>
            <a:endParaRPr lang="en-US" sz="1600" dirty="0"/>
          </a:p>
        </p:txBody>
      </p:sp>
    </p:spTree>
    <p:extLst>
      <p:ext uri="{BB962C8B-B14F-4D97-AF65-F5344CB8AC3E}">
        <p14:creationId xmlns:p14="http://schemas.microsoft.com/office/powerpoint/2010/main" val="3331084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FD381-C7F3-EE4D-B855-3877473708F5}"/>
              </a:ext>
            </a:extLst>
          </p:cNvPr>
          <p:cNvSpPr>
            <a:spLocks noGrp="1"/>
          </p:cNvSpPr>
          <p:nvPr>
            <p:ph type="title"/>
          </p:nvPr>
        </p:nvSpPr>
        <p:spPr/>
        <p:txBody>
          <a:bodyPr/>
          <a:lstStyle/>
          <a:p>
            <a:r>
              <a:rPr lang="en-US" dirty="0"/>
              <a:t>Population Genetics </a:t>
            </a:r>
          </a:p>
        </p:txBody>
      </p:sp>
      <p:sp>
        <p:nvSpPr>
          <p:cNvPr id="3" name="Content Placeholder 2">
            <a:extLst>
              <a:ext uri="{FF2B5EF4-FFF2-40B4-BE49-F238E27FC236}">
                <a16:creationId xmlns:a16="http://schemas.microsoft.com/office/drawing/2014/main" id="{57C08B97-A2B5-FF4D-9C31-0D82706984AA}"/>
              </a:ext>
            </a:extLst>
          </p:cNvPr>
          <p:cNvSpPr>
            <a:spLocks noGrp="1"/>
          </p:cNvSpPr>
          <p:nvPr>
            <p:ph idx="1"/>
          </p:nvPr>
        </p:nvSpPr>
        <p:spPr>
          <a:xfrm>
            <a:off x="395816" y="2193925"/>
            <a:ext cx="11400367" cy="4664075"/>
          </a:xfrm>
        </p:spPr>
        <p:txBody>
          <a:bodyPr/>
          <a:lstStyle/>
          <a:p>
            <a:pPr marL="0" indent="0">
              <a:buNone/>
            </a:pPr>
            <a:r>
              <a:rPr lang="en-US" dirty="0"/>
              <a:t>Drift </a:t>
            </a:r>
            <a:r>
              <a:rPr lang="en-US" i="1" dirty="0"/>
              <a:t>versus</a:t>
            </a:r>
            <a:r>
              <a:rPr lang="en-US" dirty="0"/>
              <a:t> Selection</a:t>
            </a:r>
          </a:p>
          <a:p>
            <a:pPr marL="0" indent="0">
              <a:buNone/>
            </a:pPr>
            <a:r>
              <a:rPr lang="en-US" dirty="0"/>
              <a:t>A) In a population of infinite size in which allele frequencies follow a differential equation a mutation with a selective advantage will be fixed</a:t>
            </a:r>
          </a:p>
        </p:txBody>
      </p:sp>
    </p:spTree>
    <p:extLst>
      <p:ext uri="{BB962C8B-B14F-4D97-AF65-F5344CB8AC3E}">
        <p14:creationId xmlns:p14="http://schemas.microsoft.com/office/powerpoint/2010/main" val="3139239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32000" y="0"/>
            <a:ext cx="8123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0725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6350"/>
            <a:ext cx="6527800" cy="538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TextBox 2"/>
          <p:cNvSpPr txBox="1">
            <a:spLocks noChangeArrowheads="1"/>
          </p:cNvSpPr>
          <p:nvPr/>
        </p:nvSpPr>
        <p:spPr bwMode="auto">
          <a:xfrm>
            <a:off x="1905000" y="5410201"/>
            <a:ext cx="8610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128"/>
              </a:defRPr>
            </a:lvl1pPr>
            <a:lvl2pPr marL="742950" indent="-285750" eaLnBrk="0" hangingPunct="0">
              <a:defRPr sz="2400" b="1">
                <a:solidFill>
                  <a:schemeClr val="tx1"/>
                </a:solidFill>
                <a:latin typeface="Times New Roman" charset="0"/>
                <a:ea typeface="ＭＳ Ｐゴシック" charset="-128"/>
              </a:defRPr>
            </a:lvl2pPr>
            <a:lvl3pPr marL="1143000" indent="-228600" eaLnBrk="0" hangingPunct="0">
              <a:defRPr sz="2400" b="1">
                <a:solidFill>
                  <a:schemeClr val="tx1"/>
                </a:solidFill>
                <a:latin typeface="Times New Roman" charset="0"/>
                <a:ea typeface="ＭＳ Ｐゴシック" charset="-128"/>
              </a:defRPr>
            </a:lvl3pPr>
            <a:lvl4pPr marL="1600200" indent="-228600" eaLnBrk="0" hangingPunct="0">
              <a:defRPr sz="2400" b="1">
                <a:solidFill>
                  <a:schemeClr val="tx1"/>
                </a:solidFill>
                <a:latin typeface="Times New Roman" charset="0"/>
                <a:ea typeface="ＭＳ Ｐゴシック" charset="-128"/>
              </a:defRPr>
            </a:lvl4pPr>
            <a:lvl5pPr marL="2057400" indent="-228600" eaLnBrk="0" hangingPunct="0">
              <a:defRPr sz="24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r>
              <a:rPr lang="en-US" altLang="en-US"/>
              <a:t>In the deterministic model, the time till fixation depends on the selective advantage, but fixation is guaranteed.</a:t>
            </a:r>
          </a:p>
        </p:txBody>
      </p:sp>
    </p:spTree>
    <p:extLst>
      <p:ext uri="{BB962C8B-B14F-4D97-AF65-F5344CB8AC3E}">
        <p14:creationId xmlns:p14="http://schemas.microsoft.com/office/powerpoint/2010/main" val="1793402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
            <a:ext cx="6324600" cy="548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TextBox 1"/>
          <p:cNvSpPr txBox="1">
            <a:spLocks noChangeArrowheads="1"/>
          </p:cNvSpPr>
          <p:nvPr/>
        </p:nvSpPr>
        <p:spPr bwMode="auto">
          <a:xfrm>
            <a:off x="1905000" y="5334001"/>
            <a:ext cx="80200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charset="0"/>
                <a:ea typeface="ＭＳ Ｐゴシック" charset="-128"/>
              </a:defRPr>
            </a:lvl1pPr>
            <a:lvl2pPr marL="742950" indent="-285750" eaLnBrk="0" hangingPunct="0">
              <a:defRPr sz="2400" b="1">
                <a:solidFill>
                  <a:schemeClr val="tx1"/>
                </a:solidFill>
                <a:latin typeface="Times New Roman" charset="0"/>
                <a:ea typeface="ＭＳ Ｐゴシック" charset="-128"/>
              </a:defRPr>
            </a:lvl2pPr>
            <a:lvl3pPr marL="1143000" indent="-228600" eaLnBrk="0" hangingPunct="0">
              <a:defRPr sz="2400" b="1">
                <a:solidFill>
                  <a:schemeClr val="tx1"/>
                </a:solidFill>
                <a:latin typeface="Times New Roman" charset="0"/>
                <a:ea typeface="ＭＳ Ｐゴシック" charset="-128"/>
              </a:defRPr>
            </a:lvl3pPr>
            <a:lvl4pPr marL="1600200" indent="-228600" eaLnBrk="0" hangingPunct="0">
              <a:defRPr sz="2400" b="1">
                <a:solidFill>
                  <a:schemeClr val="tx1"/>
                </a:solidFill>
                <a:latin typeface="Times New Roman" charset="0"/>
                <a:ea typeface="ＭＳ Ｐゴシック" charset="-128"/>
              </a:defRPr>
            </a:lvl4pPr>
            <a:lvl5pPr marL="2057400" indent="-228600" eaLnBrk="0" hangingPunct="0">
              <a:defRPr sz="24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r>
              <a:rPr lang="en-US" altLang="en-US"/>
              <a:t>Only in case the heterozygote has an advantage (=balancing </a:t>
            </a:r>
            <a:br>
              <a:rPr lang="en-US" altLang="en-US"/>
            </a:br>
            <a:r>
              <a:rPr lang="en-US" altLang="en-US"/>
              <a:t>selection) do both alleles coexist in a population. </a:t>
            </a:r>
          </a:p>
        </p:txBody>
      </p:sp>
    </p:spTree>
    <p:extLst>
      <p:ext uri="{BB962C8B-B14F-4D97-AF65-F5344CB8AC3E}">
        <p14:creationId xmlns:p14="http://schemas.microsoft.com/office/powerpoint/2010/main" val="28425377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1524000" y="5255"/>
            <a:ext cx="8763000" cy="762000"/>
          </a:xfrm>
        </p:spPr>
        <p:txBody>
          <a:bodyPr/>
          <a:lstStyle/>
          <a:p>
            <a:pPr eaLnBrk="1" hangingPunct="1">
              <a:defRPr/>
            </a:pPr>
            <a:r>
              <a:rPr lang="en-US" dirty="0">
                <a:solidFill>
                  <a:srgbClr val="000000"/>
                </a:solidFill>
                <a:latin typeface="Times New Roman" charset="0"/>
                <a:cs typeface="+mj-cs"/>
              </a:rPr>
              <a:t>(Kimura’s) Neutral theory: </a:t>
            </a:r>
          </a:p>
        </p:txBody>
      </p:sp>
      <p:sp>
        <p:nvSpPr>
          <p:cNvPr id="84994" name="Text Box 3"/>
          <p:cNvSpPr txBox="1">
            <a:spLocks noChangeArrowheads="1"/>
          </p:cNvSpPr>
          <p:nvPr/>
        </p:nvSpPr>
        <p:spPr bwMode="auto">
          <a:xfrm>
            <a:off x="956441" y="838200"/>
            <a:ext cx="10773104" cy="45858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2000" b="1" dirty="0">
              <a:solidFill>
                <a:srgbClr val="000000"/>
              </a:solidFill>
              <a:latin typeface="Times New Roman" charset="0"/>
            </a:endParaRPr>
          </a:p>
          <a:p>
            <a:pPr eaLnBrk="1" fontAlgn="base" hangingPunct="1">
              <a:spcBef>
                <a:spcPct val="0"/>
              </a:spcBef>
              <a:spcAft>
                <a:spcPct val="0"/>
              </a:spcAft>
            </a:pPr>
            <a:r>
              <a:rPr lang="en-US" sz="2800" dirty="0">
                <a:solidFill>
                  <a:srgbClr val="000000"/>
                </a:solidFill>
                <a:latin typeface="Times New Roman" charset="0"/>
              </a:rPr>
              <a:t>The vast </a:t>
            </a:r>
            <a:r>
              <a:rPr lang="en-US" sz="2800" b="1" dirty="0">
                <a:solidFill>
                  <a:srgbClr val="000000"/>
                </a:solidFill>
                <a:latin typeface="Times New Roman" charset="0"/>
              </a:rPr>
              <a:t>majority of observed sequence differences </a:t>
            </a:r>
            <a:r>
              <a:rPr lang="en-US" sz="2800" dirty="0">
                <a:solidFill>
                  <a:srgbClr val="000000"/>
                </a:solidFill>
                <a:latin typeface="Times New Roman" charset="0"/>
              </a:rPr>
              <a:t>between members of a population </a:t>
            </a:r>
            <a:r>
              <a:rPr lang="en-US" sz="2800" b="1" dirty="0">
                <a:solidFill>
                  <a:srgbClr val="000000"/>
                </a:solidFill>
                <a:latin typeface="Times New Roman" charset="0"/>
              </a:rPr>
              <a:t>are neutral </a:t>
            </a:r>
            <a:r>
              <a:rPr lang="en-US" sz="2800" dirty="0">
                <a:solidFill>
                  <a:srgbClr val="000000"/>
                </a:solidFill>
                <a:latin typeface="Times New Roman" charset="0"/>
              </a:rPr>
              <a:t>(or close to neutral).  These differences can be fixed in the population through random genetic drift. Some mutations are strongly counter selected (this is why there are patterns of conserved residues). Only very seldom is a mutation under positive selection. </a:t>
            </a:r>
          </a:p>
          <a:p>
            <a:pPr eaLnBrk="1" fontAlgn="base" hangingPunct="1">
              <a:spcBef>
                <a:spcPct val="0"/>
              </a:spcBef>
              <a:spcAft>
                <a:spcPct val="0"/>
              </a:spcAft>
            </a:pPr>
            <a:endParaRPr lang="en-US" sz="2800" dirty="0">
              <a:solidFill>
                <a:srgbClr val="000000"/>
              </a:solidFill>
              <a:latin typeface="Times New Roman" charset="0"/>
            </a:endParaRPr>
          </a:p>
          <a:p>
            <a:pPr eaLnBrk="1" fontAlgn="base" hangingPunct="1">
              <a:spcBef>
                <a:spcPct val="0"/>
              </a:spcBef>
              <a:spcAft>
                <a:spcPct val="0"/>
              </a:spcAft>
            </a:pPr>
            <a:r>
              <a:rPr lang="en-US" sz="2800" dirty="0">
                <a:solidFill>
                  <a:srgbClr val="000000"/>
                </a:solidFill>
                <a:latin typeface="Times New Roman" charset="0"/>
              </a:rPr>
              <a:t>The neutral theory </a:t>
            </a:r>
            <a:r>
              <a:rPr lang="en-US" sz="2800" dirty="0">
                <a:solidFill>
                  <a:srgbClr val="FF0000"/>
                </a:solidFill>
                <a:latin typeface="Times New Roman" charset="0"/>
              </a:rPr>
              <a:t>does not </a:t>
            </a:r>
            <a:r>
              <a:rPr lang="en-US" sz="2800" dirty="0">
                <a:solidFill>
                  <a:srgbClr val="000000"/>
                </a:solidFill>
                <a:latin typeface="Times New Roman" charset="0"/>
              </a:rPr>
              <a:t>say that all evolution is neutral and everything is only due to to genetic drift.</a:t>
            </a:r>
          </a:p>
          <a:p>
            <a:pPr eaLnBrk="1" fontAlgn="base" hangingPunct="1">
              <a:spcBef>
                <a:spcPct val="0"/>
              </a:spcBef>
              <a:spcAft>
                <a:spcPct val="0"/>
              </a:spcAft>
            </a:pPr>
            <a:endParaRPr lang="en-US" b="1" dirty="0">
              <a:solidFill>
                <a:srgbClr val="000000"/>
              </a:solidFill>
              <a:latin typeface="Times New Roman" charset="0"/>
            </a:endParaRPr>
          </a:p>
          <a:p>
            <a:pPr eaLnBrk="1" fontAlgn="base" hangingPunct="1">
              <a:spcBef>
                <a:spcPct val="0"/>
              </a:spcBef>
              <a:spcAft>
                <a:spcPct val="0"/>
              </a:spcAft>
            </a:pPr>
            <a:endParaRPr lang="en-US" b="1" dirty="0">
              <a:solidFill>
                <a:srgbClr val="000000"/>
              </a:solidFill>
              <a:latin typeface="Times New Roman" charset="0"/>
            </a:endParaRPr>
          </a:p>
        </p:txBody>
      </p:sp>
    </p:spTree>
    <p:extLst>
      <p:ext uri="{BB962C8B-B14F-4D97-AF65-F5344CB8AC3E}">
        <p14:creationId xmlns:p14="http://schemas.microsoft.com/office/powerpoint/2010/main" val="41075395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ChangeArrowheads="1"/>
          </p:cNvSpPr>
          <p:nvPr>
            <p:ph type="title"/>
          </p:nvPr>
        </p:nvSpPr>
        <p:spPr>
          <a:xfrm>
            <a:off x="424248" y="420130"/>
            <a:ext cx="8763000" cy="762000"/>
          </a:xfrm>
        </p:spPr>
        <p:txBody>
          <a:bodyPr/>
          <a:lstStyle/>
          <a:p>
            <a:pPr algn="l" eaLnBrk="1" hangingPunct="1"/>
            <a:r>
              <a:rPr lang="en-US" altLang="en-US" dirty="0">
                <a:ea typeface="ＭＳ Ｐゴシック" charset="-128"/>
              </a:rPr>
              <a:t>Modern synthesis:</a:t>
            </a:r>
          </a:p>
        </p:txBody>
      </p:sp>
      <p:sp>
        <p:nvSpPr>
          <p:cNvPr id="7170" name="Text Box 3"/>
          <p:cNvSpPr txBox="1">
            <a:spLocks noChangeArrowheads="1"/>
          </p:cNvSpPr>
          <p:nvPr/>
        </p:nvSpPr>
        <p:spPr bwMode="auto">
          <a:xfrm>
            <a:off x="827904" y="1508125"/>
            <a:ext cx="10404388"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charset="0"/>
                <a:ea typeface="ＭＳ Ｐゴシック" charset="-128"/>
              </a:defRPr>
            </a:lvl1pPr>
            <a:lvl2pPr marL="742950" indent="-285750" eaLnBrk="0" hangingPunct="0">
              <a:defRPr sz="2400" b="1">
                <a:solidFill>
                  <a:schemeClr val="tx1"/>
                </a:solidFill>
                <a:latin typeface="Times New Roman" charset="0"/>
                <a:ea typeface="ＭＳ Ｐゴシック" charset="-128"/>
              </a:defRPr>
            </a:lvl2pPr>
            <a:lvl3pPr marL="1143000" indent="-228600" eaLnBrk="0" hangingPunct="0">
              <a:defRPr sz="2400" b="1">
                <a:solidFill>
                  <a:schemeClr val="tx1"/>
                </a:solidFill>
                <a:latin typeface="Times New Roman" charset="0"/>
                <a:ea typeface="ＭＳ Ｐゴシック" charset="-128"/>
              </a:defRPr>
            </a:lvl3pPr>
            <a:lvl4pPr marL="1600200" indent="-228600" eaLnBrk="0" hangingPunct="0">
              <a:defRPr sz="2400" b="1">
                <a:solidFill>
                  <a:schemeClr val="tx1"/>
                </a:solidFill>
                <a:latin typeface="Times New Roman" charset="0"/>
                <a:ea typeface="ＭＳ Ｐゴシック" charset="-128"/>
              </a:defRPr>
            </a:lvl4pPr>
            <a:lvl5pPr marL="2057400" indent="-228600" eaLnBrk="0" hangingPunct="0">
              <a:defRPr sz="24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128"/>
              </a:defRPr>
            </a:lvl9pPr>
          </a:lstStyle>
          <a:p>
            <a:pPr defTabSz="457200" eaLnBrk="1" hangingPunct="1"/>
            <a:r>
              <a:rPr lang="en-US" altLang="en-US" sz="2800" b="0" dirty="0">
                <a:solidFill>
                  <a:srgbClr val="000000"/>
                </a:solidFill>
              </a:rPr>
              <a:t>Evolution occurs within populations where the fittest organisms have a selective advantage.   Over time the advantageous genes become fixed in a population and the population gradually changes.  </a:t>
            </a:r>
          </a:p>
          <a:p>
            <a:pPr defTabSz="457200" eaLnBrk="1" hangingPunct="1"/>
            <a:endParaRPr lang="en-US" altLang="en-US" sz="2800" b="0" dirty="0">
              <a:solidFill>
                <a:srgbClr val="000000"/>
              </a:solidFill>
            </a:endParaRPr>
          </a:p>
          <a:p>
            <a:pPr defTabSz="457200" eaLnBrk="1" hangingPunct="1"/>
            <a:r>
              <a:rPr lang="en-US" altLang="en-US" sz="2800" b="0" dirty="0">
                <a:solidFill>
                  <a:srgbClr val="000000"/>
                </a:solidFill>
              </a:rPr>
              <a:t>Why is this not a contradiction to the theory of neutral evolution.  (which says what ?)</a:t>
            </a:r>
          </a:p>
        </p:txBody>
      </p:sp>
    </p:spTree>
    <p:extLst>
      <p:ext uri="{BB962C8B-B14F-4D97-AF65-F5344CB8AC3E}">
        <p14:creationId xmlns:p14="http://schemas.microsoft.com/office/powerpoint/2010/main" val="34737889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p:nvPr>
        </p:nvSpPr>
        <p:spPr>
          <a:xfrm>
            <a:off x="1524000" y="623959"/>
            <a:ext cx="8763000" cy="762000"/>
          </a:xfrm>
        </p:spPr>
        <p:txBody>
          <a:bodyPr/>
          <a:lstStyle/>
          <a:p>
            <a:pPr eaLnBrk="1" hangingPunct="1">
              <a:defRPr/>
            </a:pPr>
            <a:r>
              <a:rPr lang="en-US" dirty="0">
                <a:solidFill>
                  <a:srgbClr val="000000"/>
                </a:solidFill>
                <a:latin typeface="Times New Roman" charset="0"/>
                <a:cs typeface="+mj-cs"/>
              </a:rPr>
              <a:t>Nearly Neutral theory: </a:t>
            </a:r>
          </a:p>
        </p:txBody>
      </p:sp>
      <p:sp>
        <p:nvSpPr>
          <p:cNvPr id="87042" name="Text Box 3"/>
          <p:cNvSpPr txBox="1">
            <a:spLocks noChangeArrowheads="1"/>
          </p:cNvSpPr>
          <p:nvPr/>
        </p:nvSpPr>
        <p:spPr bwMode="auto">
          <a:xfrm>
            <a:off x="567559" y="1936390"/>
            <a:ext cx="11183007" cy="2492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2000" b="1" dirty="0">
              <a:solidFill>
                <a:srgbClr val="000000"/>
              </a:solidFill>
              <a:latin typeface="Times New Roman" charset="0"/>
            </a:endParaRPr>
          </a:p>
          <a:p>
            <a:pPr eaLnBrk="1" fontAlgn="base" hangingPunct="1">
              <a:spcBef>
                <a:spcPct val="0"/>
              </a:spcBef>
              <a:spcAft>
                <a:spcPct val="0"/>
              </a:spcAft>
            </a:pPr>
            <a:r>
              <a:rPr lang="en-US" sz="2800" dirty="0">
                <a:solidFill>
                  <a:srgbClr val="000000"/>
                </a:solidFill>
                <a:latin typeface="Times New Roman" charset="0"/>
              </a:rPr>
              <a:t>Even synonymous mutations do not lead to random composition but to codon bias.  </a:t>
            </a:r>
          </a:p>
          <a:p>
            <a:pPr eaLnBrk="1" fontAlgn="base" hangingPunct="1">
              <a:spcBef>
                <a:spcPct val="0"/>
              </a:spcBef>
              <a:spcAft>
                <a:spcPct val="0"/>
              </a:spcAft>
            </a:pPr>
            <a:r>
              <a:rPr lang="en-US" sz="2800" dirty="0">
                <a:solidFill>
                  <a:srgbClr val="000000"/>
                </a:solidFill>
                <a:latin typeface="Times New Roman" charset="0"/>
              </a:rPr>
              <a:t>Small negative selection might be sufficient to produce the observed codon usage  bias. </a:t>
            </a:r>
          </a:p>
          <a:p>
            <a:pPr eaLnBrk="1" fontAlgn="base" hangingPunct="1">
              <a:spcBef>
                <a:spcPct val="0"/>
              </a:spcBef>
              <a:spcAft>
                <a:spcPct val="0"/>
              </a:spcAft>
            </a:pPr>
            <a:endParaRPr lang="en-US" b="1" dirty="0">
              <a:solidFill>
                <a:srgbClr val="000000"/>
              </a:solidFill>
              <a:latin typeface="Times New Roman" charset="0"/>
            </a:endParaRPr>
          </a:p>
        </p:txBody>
      </p:sp>
      <p:sp>
        <p:nvSpPr>
          <p:cNvPr id="87043" name="Rectangle 4"/>
          <p:cNvSpPr>
            <a:spLocks noChangeArrowheads="1"/>
          </p:cNvSpPr>
          <p:nvPr/>
        </p:nvSpPr>
        <p:spPr bwMode="auto">
          <a:xfrm>
            <a:off x="1524000" y="30480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fontAlgn="base">
              <a:spcBef>
                <a:spcPct val="0"/>
              </a:spcBef>
              <a:spcAft>
                <a:spcPct val="0"/>
              </a:spcAft>
            </a:pPr>
            <a:endParaRPr lang="en-US" sz="20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5639242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p:cNvPicPr>
            <a:picLocks noChangeAspect="1"/>
          </p:cNvPicPr>
          <p:nvPr/>
        </p:nvPicPr>
        <p:blipFill>
          <a:blip r:embed="rId2">
            <a:extLst>
              <a:ext uri="{28A0092B-C50C-407E-A947-70E740481C1C}">
                <a14:useLocalDpi xmlns:a14="http://schemas.microsoft.com/office/drawing/2010/main" val="0"/>
              </a:ext>
            </a:extLst>
          </a:blip>
          <a:srcRect t="21133"/>
          <a:stretch>
            <a:fillRect/>
          </a:stretch>
        </p:blipFill>
        <p:spPr bwMode="auto">
          <a:xfrm>
            <a:off x="1524000" y="2959101"/>
            <a:ext cx="9144000" cy="376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58" name="TextBox 2"/>
          <p:cNvSpPr txBox="1">
            <a:spLocks noChangeArrowheads="1"/>
          </p:cNvSpPr>
          <p:nvPr/>
        </p:nvSpPr>
        <p:spPr bwMode="auto">
          <a:xfrm>
            <a:off x="2022475" y="2222501"/>
            <a:ext cx="16891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prstClr val="black"/>
                </a:solidFill>
              </a:rPr>
              <a:t>N=50   s=0</a:t>
            </a:r>
          </a:p>
        </p:txBody>
      </p:sp>
      <p:sp>
        <p:nvSpPr>
          <p:cNvPr id="45060" name="TextBox 3"/>
          <p:cNvSpPr txBox="1">
            <a:spLocks noChangeArrowheads="1"/>
          </p:cNvSpPr>
          <p:nvPr/>
        </p:nvSpPr>
        <p:spPr bwMode="auto">
          <a:xfrm>
            <a:off x="3681413" y="2193926"/>
            <a:ext cx="1930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prstClr val="black"/>
                </a:solidFill>
              </a:rPr>
              <a:t>10 replicates</a:t>
            </a:r>
          </a:p>
        </p:txBody>
      </p:sp>
      <p:sp>
        <p:nvSpPr>
          <p:cNvPr id="2" name="TextBox 1">
            <a:extLst>
              <a:ext uri="{FF2B5EF4-FFF2-40B4-BE49-F238E27FC236}">
                <a16:creationId xmlns:a16="http://schemas.microsoft.com/office/drawing/2014/main" id="{CEA0D7A5-FA59-B341-B860-72947650A6A0}"/>
              </a:ext>
            </a:extLst>
          </p:cNvPr>
          <p:cNvSpPr txBox="1"/>
          <p:nvPr/>
        </p:nvSpPr>
        <p:spPr>
          <a:xfrm>
            <a:off x="914400" y="729049"/>
            <a:ext cx="5271828" cy="461665"/>
          </a:xfrm>
          <a:prstGeom prst="rect">
            <a:avLst/>
          </a:prstGeom>
          <a:noFill/>
        </p:spPr>
        <p:txBody>
          <a:bodyPr wrap="none" rtlCol="0">
            <a:spAutoFit/>
          </a:bodyPr>
          <a:lstStyle/>
          <a:p>
            <a:r>
              <a:rPr lang="en-US" sz="2400" dirty="0"/>
              <a:t>Genetic Drift:  The law of the Gutter:  </a:t>
            </a:r>
          </a:p>
        </p:txBody>
      </p:sp>
    </p:spTree>
    <p:extLst>
      <p:ext uri="{BB962C8B-B14F-4D97-AF65-F5344CB8AC3E}">
        <p14:creationId xmlns:p14="http://schemas.microsoft.com/office/powerpoint/2010/main" val="14733931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C7808-EF2C-FCB3-F6C2-A0C604B62B9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DC5E671-933B-0281-740A-02F110E4D86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3EA9895-6616-A93B-A24D-C51CCAE1ECCC}"/>
              </a:ext>
            </a:extLst>
          </p:cNvPr>
          <p:cNvPicPr>
            <a:picLocks noChangeAspect="1"/>
          </p:cNvPicPr>
          <p:nvPr/>
        </p:nvPicPr>
        <p:blipFill>
          <a:blip r:embed="rId2"/>
          <a:stretch>
            <a:fillRect/>
          </a:stretch>
        </p:blipFill>
        <p:spPr>
          <a:xfrm>
            <a:off x="135821" y="605757"/>
            <a:ext cx="11741323" cy="5561679"/>
          </a:xfrm>
          <a:prstGeom prst="rect">
            <a:avLst/>
          </a:prstGeom>
        </p:spPr>
      </p:pic>
    </p:spTree>
    <p:extLst>
      <p:ext uri="{BB962C8B-B14F-4D97-AF65-F5344CB8AC3E}">
        <p14:creationId xmlns:p14="http://schemas.microsoft.com/office/powerpoint/2010/main" val="35838593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Box 2"/>
          <p:cNvSpPr txBox="1">
            <a:spLocks noChangeArrowheads="1"/>
          </p:cNvSpPr>
          <p:nvPr/>
        </p:nvSpPr>
        <p:spPr bwMode="auto">
          <a:xfrm>
            <a:off x="1477362" y="1592306"/>
            <a:ext cx="16891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dirty="0">
                <a:solidFill>
                  <a:prstClr val="black"/>
                </a:solidFill>
              </a:rPr>
              <a:t>N=50   s=0</a:t>
            </a:r>
          </a:p>
        </p:txBody>
      </p:sp>
      <p:sp>
        <p:nvSpPr>
          <p:cNvPr id="46083" name="TextBox 6"/>
          <p:cNvSpPr txBox="1">
            <a:spLocks noChangeArrowheads="1"/>
          </p:cNvSpPr>
          <p:nvPr/>
        </p:nvSpPr>
        <p:spPr bwMode="auto">
          <a:xfrm>
            <a:off x="3382362" y="1592306"/>
            <a:ext cx="19288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prstClr val="black"/>
                </a:solidFill>
              </a:rPr>
              <a:t>50 replicates</a:t>
            </a:r>
          </a:p>
        </p:txBody>
      </p:sp>
      <p:pic>
        <p:nvPicPr>
          <p:cNvPr id="46084"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4949" y="2213019"/>
            <a:ext cx="9144000" cy="4014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33548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81CFB1-F7C3-7656-9414-33FAD05E3D8B}"/>
              </a:ext>
            </a:extLst>
          </p:cNvPr>
          <p:cNvPicPr>
            <a:picLocks noChangeAspect="1"/>
          </p:cNvPicPr>
          <p:nvPr/>
        </p:nvPicPr>
        <p:blipFill rotWithShape="1">
          <a:blip r:embed="rId2"/>
          <a:srcRect l="1611" t="2135" r="2724"/>
          <a:stretch/>
        </p:blipFill>
        <p:spPr>
          <a:xfrm>
            <a:off x="148281" y="135924"/>
            <a:ext cx="3966519" cy="6711566"/>
          </a:xfrm>
          <a:prstGeom prst="rect">
            <a:avLst/>
          </a:prstGeom>
        </p:spPr>
      </p:pic>
      <p:pic>
        <p:nvPicPr>
          <p:cNvPr id="5" name="Picture 4">
            <a:extLst>
              <a:ext uri="{FF2B5EF4-FFF2-40B4-BE49-F238E27FC236}">
                <a16:creationId xmlns:a16="http://schemas.microsoft.com/office/drawing/2014/main" id="{43649B2C-9990-304E-A8A3-00213A3DCE4B}"/>
              </a:ext>
            </a:extLst>
          </p:cNvPr>
          <p:cNvPicPr>
            <a:picLocks noChangeAspect="1"/>
          </p:cNvPicPr>
          <p:nvPr/>
        </p:nvPicPr>
        <p:blipFill rotWithShape="1">
          <a:blip r:embed="rId2"/>
          <a:srcRect t="44386" r="4334" b="4251"/>
          <a:stretch/>
        </p:blipFill>
        <p:spPr>
          <a:xfrm>
            <a:off x="4114800" y="135924"/>
            <a:ext cx="7834184" cy="6956854"/>
          </a:xfrm>
          <a:prstGeom prst="rect">
            <a:avLst/>
          </a:prstGeom>
        </p:spPr>
      </p:pic>
      <p:sp>
        <p:nvSpPr>
          <p:cNvPr id="2" name="Donut 1">
            <a:extLst>
              <a:ext uri="{FF2B5EF4-FFF2-40B4-BE49-F238E27FC236}">
                <a16:creationId xmlns:a16="http://schemas.microsoft.com/office/drawing/2014/main" id="{2455CED7-BDA1-0533-E69B-0E4C7AE538AC}"/>
              </a:ext>
            </a:extLst>
          </p:cNvPr>
          <p:cNvSpPr/>
          <p:nvPr/>
        </p:nvSpPr>
        <p:spPr bwMode="auto">
          <a:xfrm>
            <a:off x="6536724" y="2261286"/>
            <a:ext cx="1186249" cy="457200"/>
          </a:xfrm>
          <a:prstGeom prst="donut">
            <a:avLst>
              <a:gd name="adj" fmla="val 2751"/>
            </a:avLst>
          </a:prstGeom>
          <a:solidFill>
            <a:schemeClr val="accent2"/>
          </a:solid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charset="0"/>
            </a:endParaRPr>
          </a:p>
        </p:txBody>
      </p:sp>
      <p:sp>
        <p:nvSpPr>
          <p:cNvPr id="3" name="Donut 2">
            <a:extLst>
              <a:ext uri="{FF2B5EF4-FFF2-40B4-BE49-F238E27FC236}">
                <a16:creationId xmlns:a16="http://schemas.microsoft.com/office/drawing/2014/main" id="{F0081920-F7B8-DC24-F9A5-CA503731FA05}"/>
              </a:ext>
            </a:extLst>
          </p:cNvPr>
          <p:cNvSpPr/>
          <p:nvPr/>
        </p:nvSpPr>
        <p:spPr bwMode="auto">
          <a:xfrm>
            <a:off x="1538415" y="2718486"/>
            <a:ext cx="1186249" cy="284205"/>
          </a:xfrm>
          <a:prstGeom prst="donut">
            <a:avLst>
              <a:gd name="adj" fmla="val 2751"/>
            </a:avLst>
          </a:prstGeom>
          <a:solidFill>
            <a:schemeClr val="accent2"/>
          </a:solid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charset="0"/>
            </a:endParaRPr>
          </a:p>
        </p:txBody>
      </p:sp>
      <p:sp>
        <p:nvSpPr>
          <p:cNvPr id="6" name="Donut 5">
            <a:extLst>
              <a:ext uri="{FF2B5EF4-FFF2-40B4-BE49-F238E27FC236}">
                <a16:creationId xmlns:a16="http://schemas.microsoft.com/office/drawing/2014/main" id="{36223026-82E1-186F-B76B-590F97002373}"/>
              </a:ext>
            </a:extLst>
          </p:cNvPr>
          <p:cNvSpPr/>
          <p:nvPr/>
        </p:nvSpPr>
        <p:spPr bwMode="auto">
          <a:xfrm>
            <a:off x="7760043" y="2248930"/>
            <a:ext cx="951471" cy="457200"/>
          </a:xfrm>
          <a:prstGeom prst="donut">
            <a:avLst>
              <a:gd name="adj" fmla="val 2751"/>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charset="0"/>
            </a:endParaRPr>
          </a:p>
        </p:txBody>
      </p:sp>
      <p:sp>
        <p:nvSpPr>
          <p:cNvPr id="7" name="Donut 6">
            <a:extLst>
              <a:ext uri="{FF2B5EF4-FFF2-40B4-BE49-F238E27FC236}">
                <a16:creationId xmlns:a16="http://schemas.microsoft.com/office/drawing/2014/main" id="{0ADABB22-645C-AF79-1622-E9610BCEF3E5}"/>
              </a:ext>
            </a:extLst>
          </p:cNvPr>
          <p:cNvSpPr/>
          <p:nvPr/>
        </p:nvSpPr>
        <p:spPr bwMode="auto">
          <a:xfrm>
            <a:off x="1309816" y="2248930"/>
            <a:ext cx="1606379" cy="308919"/>
          </a:xfrm>
          <a:prstGeom prst="donut">
            <a:avLst>
              <a:gd name="adj" fmla="val 2751"/>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charset="0"/>
            </a:endParaRPr>
          </a:p>
        </p:txBody>
      </p:sp>
      <p:sp>
        <p:nvSpPr>
          <p:cNvPr id="10" name="TextBox 9">
            <a:extLst>
              <a:ext uri="{FF2B5EF4-FFF2-40B4-BE49-F238E27FC236}">
                <a16:creationId xmlns:a16="http://schemas.microsoft.com/office/drawing/2014/main" id="{8E2FDE6C-2873-A195-D62B-C9FBA1BC33E8}"/>
              </a:ext>
            </a:extLst>
          </p:cNvPr>
          <p:cNvSpPr txBox="1"/>
          <p:nvPr/>
        </p:nvSpPr>
        <p:spPr>
          <a:xfrm>
            <a:off x="8235778" y="5323220"/>
            <a:ext cx="3251200" cy="338554"/>
          </a:xfrm>
          <a:prstGeom prst="rect">
            <a:avLst/>
          </a:prstGeom>
          <a:solidFill>
            <a:schemeClr val="accent2">
              <a:lumMod val="20000"/>
              <a:lumOff val="80000"/>
              <a:alpha val="90000"/>
            </a:schemeClr>
          </a:solidFill>
        </p:spPr>
        <p:txBody>
          <a:bodyPr wrap="square">
            <a:spAutoFit/>
          </a:bodyPr>
          <a:lstStyle/>
          <a:p>
            <a:r>
              <a:rPr lang="en-US" sz="1600" b="0" i="0" u="none" strike="noStrike" dirty="0">
                <a:solidFill>
                  <a:srgbClr val="000000"/>
                </a:solidFill>
                <a:effectLst/>
                <a:latin typeface="-webkit-standard"/>
              </a:rPr>
              <a:t>only one in a million people carry it</a:t>
            </a:r>
            <a:endParaRPr lang="en-US" sz="1600" dirty="0"/>
          </a:p>
        </p:txBody>
      </p:sp>
    </p:spTree>
    <p:extLst>
      <p:ext uri="{BB962C8B-B14F-4D97-AF65-F5344CB8AC3E}">
        <p14:creationId xmlns:p14="http://schemas.microsoft.com/office/powerpoint/2010/main" val="4691622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Box 2"/>
          <p:cNvSpPr txBox="1">
            <a:spLocks noChangeArrowheads="1"/>
          </p:cNvSpPr>
          <p:nvPr/>
        </p:nvSpPr>
        <p:spPr bwMode="auto">
          <a:xfrm>
            <a:off x="2022475" y="2222501"/>
            <a:ext cx="16891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prstClr val="black"/>
                </a:solidFill>
              </a:rPr>
              <a:t>N=10   s=0</a:t>
            </a:r>
          </a:p>
        </p:txBody>
      </p:sp>
      <p:sp>
        <p:nvSpPr>
          <p:cNvPr id="47107" name="TextBox 3"/>
          <p:cNvSpPr txBox="1">
            <a:spLocks noChangeArrowheads="1"/>
          </p:cNvSpPr>
          <p:nvPr/>
        </p:nvSpPr>
        <p:spPr bwMode="auto">
          <a:xfrm>
            <a:off x="3681413" y="2193926"/>
            <a:ext cx="1758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prstClr val="black"/>
                </a:solidFill>
              </a:rPr>
              <a:t>5 replicates</a:t>
            </a:r>
          </a:p>
        </p:txBody>
      </p:sp>
      <p:pic>
        <p:nvPicPr>
          <p:cNvPr id="4710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911476"/>
            <a:ext cx="9144000" cy="394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Donut 5">
            <a:extLst>
              <a:ext uri="{FF2B5EF4-FFF2-40B4-BE49-F238E27FC236}">
                <a16:creationId xmlns:a16="http://schemas.microsoft.com/office/drawing/2014/main" id="{B0CAB5AE-DF31-1946-A366-8E3C1A9389CD}"/>
              </a:ext>
            </a:extLst>
          </p:cNvPr>
          <p:cNvSpPr/>
          <p:nvPr/>
        </p:nvSpPr>
        <p:spPr>
          <a:xfrm>
            <a:off x="1833348" y="2141733"/>
            <a:ext cx="1292911" cy="566347"/>
          </a:xfrm>
          <a:prstGeom prst="donut">
            <a:avLst>
              <a:gd name="adj" fmla="val 7322"/>
            </a:avLst>
          </a:prstGeom>
          <a:solidFill>
            <a:srgbClr val="FF0000">
              <a:alpha val="7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solidFill>
                <a:schemeClr val="tx1"/>
              </a:solidFill>
            </a:endParaRPr>
          </a:p>
        </p:txBody>
      </p:sp>
    </p:spTree>
    <p:extLst>
      <p:ext uri="{BB962C8B-B14F-4D97-AF65-F5344CB8AC3E}">
        <p14:creationId xmlns:p14="http://schemas.microsoft.com/office/powerpoint/2010/main" val="41392731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Box 2"/>
          <p:cNvSpPr txBox="1">
            <a:spLocks noChangeArrowheads="1"/>
          </p:cNvSpPr>
          <p:nvPr/>
        </p:nvSpPr>
        <p:spPr bwMode="auto">
          <a:xfrm>
            <a:off x="2022475" y="2222501"/>
            <a:ext cx="16891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prstClr val="black"/>
                </a:solidFill>
              </a:rPr>
              <a:t>N=50   s=0</a:t>
            </a:r>
          </a:p>
        </p:txBody>
      </p:sp>
      <p:sp>
        <p:nvSpPr>
          <p:cNvPr id="48131" name="TextBox 3"/>
          <p:cNvSpPr txBox="1">
            <a:spLocks noChangeArrowheads="1"/>
          </p:cNvSpPr>
          <p:nvPr/>
        </p:nvSpPr>
        <p:spPr bwMode="auto">
          <a:xfrm>
            <a:off x="3681413" y="2193926"/>
            <a:ext cx="1758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prstClr val="black"/>
                </a:solidFill>
              </a:rPr>
              <a:t>5 replicates</a:t>
            </a:r>
          </a:p>
        </p:txBody>
      </p:sp>
      <p:pic>
        <p:nvPicPr>
          <p:cNvPr id="4813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913064"/>
            <a:ext cx="9144000" cy="3857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Donut 5">
            <a:extLst>
              <a:ext uri="{FF2B5EF4-FFF2-40B4-BE49-F238E27FC236}">
                <a16:creationId xmlns:a16="http://schemas.microsoft.com/office/drawing/2014/main" id="{AC260B7B-3AA4-B945-982C-400AB7A13E01}"/>
              </a:ext>
            </a:extLst>
          </p:cNvPr>
          <p:cNvSpPr/>
          <p:nvPr/>
        </p:nvSpPr>
        <p:spPr>
          <a:xfrm>
            <a:off x="1833348" y="2141733"/>
            <a:ext cx="1292911" cy="566347"/>
          </a:xfrm>
          <a:prstGeom prst="donut">
            <a:avLst>
              <a:gd name="adj" fmla="val 7322"/>
            </a:avLst>
          </a:prstGeom>
          <a:solidFill>
            <a:srgbClr val="FF0000">
              <a:alpha val="7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solidFill>
                <a:schemeClr val="tx1"/>
              </a:solidFill>
            </a:endParaRPr>
          </a:p>
        </p:txBody>
      </p:sp>
    </p:spTree>
    <p:extLst>
      <p:ext uri="{BB962C8B-B14F-4D97-AF65-F5344CB8AC3E}">
        <p14:creationId xmlns:p14="http://schemas.microsoft.com/office/powerpoint/2010/main" val="6880465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Box 2"/>
          <p:cNvSpPr txBox="1">
            <a:spLocks noChangeArrowheads="1"/>
          </p:cNvSpPr>
          <p:nvPr/>
        </p:nvSpPr>
        <p:spPr bwMode="auto">
          <a:xfrm>
            <a:off x="2022475" y="2222501"/>
            <a:ext cx="18605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dirty="0">
                <a:solidFill>
                  <a:prstClr val="black"/>
                </a:solidFill>
              </a:rPr>
              <a:t>N=100   s=0</a:t>
            </a:r>
          </a:p>
        </p:txBody>
      </p:sp>
      <p:pic>
        <p:nvPicPr>
          <p:cNvPr id="4915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65426" y="87314"/>
            <a:ext cx="6473825" cy="1893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5" name="TextBox 3"/>
          <p:cNvSpPr txBox="1">
            <a:spLocks noChangeArrowheads="1"/>
          </p:cNvSpPr>
          <p:nvPr/>
        </p:nvSpPr>
        <p:spPr bwMode="auto">
          <a:xfrm>
            <a:off x="4129088" y="2214563"/>
            <a:ext cx="17589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prstClr val="black"/>
                </a:solidFill>
              </a:rPr>
              <a:t>5 replicates</a:t>
            </a:r>
          </a:p>
        </p:txBody>
      </p:sp>
      <p:pic>
        <p:nvPicPr>
          <p:cNvPr id="4915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1938" y="2854326"/>
            <a:ext cx="9144000" cy="395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Donut 5">
            <a:extLst>
              <a:ext uri="{FF2B5EF4-FFF2-40B4-BE49-F238E27FC236}">
                <a16:creationId xmlns:a16="http://schemas.microsoft.com/office/drawing/2014/main" id="{2A772C8E-5020-0845-A69D-42E706967F86}"/>
              </a:ext>
            </a:extLst>
          </p:cNvPr>
          <p:cNvSpPr/>
          <p:nvPr/>
        </p:nvSpPr>
        <p:spPr>
          <a:xfrm>
            <a:off x="1833348" y="2141733"/>
            <a:ext cx="1367052" cy="566347"/>
          </a:xfrm>
          <a:prstGeom prst="donut">
            <a:avLst>
              <a:gd name="adj" fmla="val 7322"/>
            </a:avLst>
          </a:prstGeom>
          <a:solidFill>
            <a:srgbClr val="FF0000">
              <a:alpha val="7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solidFill>
                <a:schemeClr val="tx1"/>
              </a:solidFill>
            </a:endParaRPr>
          </a:p>
        </p:txBody>
      </p:sp>
    </p:spTree>
    <p:extLst>
      <p:ext uri="{BB962C8B-B14F-4D97-AF65-F5344CB8AC3E}">
        <p14:creationId xmlns:p14="http://schemas.microsoft.com/office/powerpoint/2010/main" val="494332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Box 2"/>
          <p:cNvSpPr txBox="1">
            <a:spLocks noChangeArrowheads="1"/>
          </p:cNvSpPr>
          <p:nvPr/>
        </p:nvSpPr>
        <p:spPr bwMode="auto">
          <a:xfrm>
            <a:off x="2022475" y="2222501"/>
            <a:ext cx="18605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dirty="0">
                <a:solidFill>
                  <a:prstClr val="black"/>
                </a:solidFill>
              </a:rPr>
              <a:t>N=500   s=0</a:t>
            </a:r>
          </a:p>
        </p:txBody>
      </p:sp>
      <p:pic>
        <p:nvPicPr>
          <p:cNvPr id="5017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65426" y="87314"/>
            <a:ext cx="6473825" cy="1893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79" name="TextBox 3"/>
          <p:cNvSpPr txBox="1">
            <a:spLocks noChangeArrowheads="1"/>
          </p:cNvSpPr>
          <p:nvPr/>
        </p:nvSpPr>
        <p:spPr bwMode="auto">
          <a:xfrm>
            <a:off x="3919538" y="2208213"/>
            <a:ext cx="17589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prstClr val="black"/>
                </a:solidFill>
              </a:rPr>
              <a:t>5 replicates</a:t>
            </a:r>
          </a:p>
        </p:txBody>
      </p:sp>
      <p:pic>
        <p:nvPicPr>
          <p:cNvPr id="5018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889250"/>
            <a:ext cx="9144000" cy="396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Donut 5">
            <a:extLst>
              <a:ext uri="{FF2B5EF4-FFF2-40B4-BE49-F238E27FC236}">
                <a16:creationId xmlns:a16="http://schemas.microsoft.com/office/drawing/2014/main" id="{89248D01-18E0-FA4F-BA6F-1BAF21500DF7}"/>
              </a:ext>
            </a:extLst>
          </p:cNvPr>
          <p:cNvSpPr/>
          <p:nvPr/>
        </p:nvSpPr>
        <p:spPr>
          <a:xfrm>
            <a:off x="1833348" y="2141733"/>
            <a:ext cx="1354695" cy="566347"/>
          </a:xfrm>
          <a:prstGeom prst="donut">
            <a:avLst>
              <a:gd name="adj" fmla="val 7322"/>
            </a:avLst>
          </a:prstGeom>
          <a:solidFill>
            <a:srgbClr val="FF0000">
              <a:alpha val="7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solidFill>
                <a:schemeClr val="tx1"/>
              </a:solidFill>
            </a:endParaRPr>
          </a:p>
        </p:txBody>
      </p:sp>
    </p:spTree>
    <p:extLst>
      <p:ext uri="{BB962C8B-B14F-4D97-AF65-F5344CB8AC3E}">
        <p14:creationId xmlns:p14="http://schemas.microsoft.com/office/powerpoint/2010/main" val="38140674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Box 2"/>
          <p:cNvSpPr txBox="1">
            <a:spLocks noChangeArrowheads="1"/>
          </p:cNvSpPr>
          <p:nvPr/>
        </p:nvSpPr>
        <p:spPr bwMode="auto">
          <a:xfrm>
            <a:off x="2022475" y="2222501"/>
            <a:ext cx="2032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prstClr val="black"/>
                </a:solidFill>
              </a:rPr>
              <a:t>N=5000   s=0</a:t>
            </a:r>
          </a:p>
        </p:txBody>
      </p:sp>
      <p:pic>
        <p:nvPicPr>
          <p:cNvPr id="5120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65426" y="87314"/>
            <a:ext cx="6473825" cy="1893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3" name="TextBox 3"/>
          <p:cNvSpPr txBox="1">
            <a:spLocks noChangeArrowheads="1"/>
          </p:cNvSpPr>
          <p:nvPr/>
        </p:nvSpPr>
        <p:spPr bwMode="auto">
          <a:xfrm>
            <a:off x="4149725" y="2222501"/>
            <a:ext cx="1758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prstClr val="black"/>
                </a:solidFill>
              </a:rPr>
              <a:t>5 replicates</a:t>
            </a:r>
          </a:p>
        </p:txBody>
      </p:sp>
      <p:pic>
        <p:nvPicPr>
          <p:cNvPr id="5120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709864"/>
            <a:ext cx="9144000" cy="394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Donut 5">
            <a:extLst>
              <a:ext uri="{FF2B5EF4-FFF2-40B4-BE49-F238E27FC236}">
                <a16:creationId xmlns:a16="http://schemas.microsoft.com/office/drawing/2014/main" id="{052F7D94-5E85-9C4D-8E61-DAECA8FD506E}"/>
              </a:ext>
            </a:extLst>
          </p:cNvPr>
          <p:cNvSpPr/>
          <p:nvPr/>
        </p:nvSpPr>
        <p:spPr>
          <a:xfrm>
            <a:off x="1833348" y="2141733"/>
            <a:ext cx="1577117" cy="566347"/>
          </a:xfrm>
          <a:prstGeom prst="donut">
            <a:avLst>
              <a:gd name="adj" fmla="val 7322"/>
            </a:avLst>
          </a:prstGeom>
          <a:solidFill>
            <a:srgbClr val="FF0000">
              <a:alpha val="7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solidFill>
                <a:schemeClr val="tx1"/>
              </a:solidFill>
            </a:endParaRPr>
          </a:p>
        </p:txBody>
      </p:sp>
    </p:spTree>
    <p:extLst>
      <p:ext uri="{BB962C8B-B14F-4D97-AF65-F5344CB8AC3E}">
        <p14:creationId xmlns:p14="http://schemas.microsoft.com/office/powerpoint/2010/main" val="11169236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title"/>
          </p:nvPr>
        </p:nvSpPr>
        <p:spPr>
          <a:xfrm>
            <a:off x="1524000" y="0"/>
            <a:ext cx="7543800" cy="685800"/>
          </a:xfrm>
        </p:spPr>
        <p:txBody>
          <a:bodyPr/>
          <a:lstStyle/>
          <a:p>
            <a:pPr algn="l" eaLnBrk="1" hangingPunct="1"/>
            <a:r>
              <a:rPr lang="en-US" dirty="0">
                <a:latin typeface="Times New Roman" charset="0"/>
              </a:rPr>
              <a:t>s=0 -- neutral mutation</a:t>
            </a:r>
          </a:p>
        </p:txBody>
      </p:sp>
      <p:sp>
        <p:nvSpPr>
          <p:cNvPr id="120834" name="Rectangle 3"/>
          <p:cNvSpPr>
            <a:spLocks noChangeArrowheads="1"/>
          </p:cNvSpPr>
          <p:nvPr/>
        </p:nvSpPr>
        <p:spPr bwMode="auto">
          <a:xfrm>
            <a:off x="1552532" y="867290"/>
            <a:ext cx="9914253" cy="4093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9" tIns="45714" rIns="91429" bIns="45714">
            <a:spAutoFit/>
          </a:bodyPr>
          <a:lstStyle/>
          <a:p>
            <a:pPr fontAlgn="base">
              <a:spcBef>
                <a:spcPct val="0"/>
              </a:spcBef>
              <a:spcAft>
                <a:spcPct val="0"/>
              </a:spcAft>
            </a:pPr>
            <a:r>
              <a:rPr lang="en-US" sz="2000" dirty="0">
                <a:solidFill>
                  <a:srgbClr val="000000"/>
                </a:solidFill>
                <a:latin typeface="Arial" charset="0"/>
                <a:ea typeface="ＭＳ Ｐゴシック" charset="0"/>
                <a:cs typeface="ＭＳ Ｐゴシック" charset="0"/>
              </a:rPr>
              <a:t>The probability of fixation, P, is equal to frequency of allele in population. Mutation rate (per gene/per unit of time) = u ;   </a:t>
            </a:r>
          </a:p>
          <a:p>
            <a:pPr eaLnBrk="0" fontAlgn="base" hangingPunct="0">
              <a:spcBef>
                <a:spcPct val="0"/>
              </a:spcBef>
              <a:spcAft>
                <a:spcPct val="0"/>
              </a:spcAft>
            </a:pPr>
            <a:r>
              <a:rPr lang="en-US" sz="2000" b="1" dirty="0">
                <a:solidFill>
                  <a:srgbClr val="000000"/>
                </a:solidFill>
                <a:latin typeface="Arial" charset="0"/>
                <a:ea typeface="ＭＳ Ｐゴシック" charset="0"/>
                <a:cs typeface="ＭＳ Ｐゴシック" charset="0"/>
              </a:rPr>
              <a:t>freq. with which allele is generated </a:t>
            </a:r>
            <a:r>
              <a:rPr lang="en-US" sz="2000" dirty="0">
                <a:solidFill>
                  <a:srgbClr val="000000"/>
                </a:solidFill>
                <a:latin typeface="Arial" charset="0"/>
                <a:ea typeface="ＭＳ Ｐゴシック" charset="0"/>
                <a:cs typeface="ＭＳ Ｐゴシック" charset="0"/>
              </a:rPr>
              <a:t>in diploid population size N </a:t>
            </a:r>
            <a:r>
              <a:rPr lang="en-US" sz="2000" b="1" dirty="0">
                <a:solidFill>
                  <a:srgbClr val="000000"/>
                </a:solidFill>
                <a:latin typeface="Arial" charset="0"/>
                <a:ea typeface="ＭＳ Ｐゴシック" charset="0"/>
                <a:cs typeface="ＭＳ Ｐゴシック" charset="0"/>
              </a:rPr>
              <a:t>=u*2N </a:t>
            </a:r>
          </a:p>
          <a:p>
            <a:pPr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Probability of fixation for each allele = 1/(2N)</a:t>
            </a:r>
          </a:p>
          <a:p>
            <a:pPr eaLnBrk="0" fontAlgn="base" hangingPunct="0">
              <a:spcBef>
                <a:spcPct val="0"/>
              </a:spcBef>
              <a:spcAft>
                <a:spcPct val="0"/>
              </a:spcAft>
            </a:pPr>
            <a:endParaRPr lang="en-US" sz="2000" dirty="0">
              <a:solidFill>
                <a:srgbClr val="000000"/>
              </a:solidFill>
              <a:latin typeface="Arial" charset="0"/>
              <a:ea typeface="ＭＳ Ｐゴシック" charset="0"/>
              <a:cs typeface="ＭＳ Ｐゴシック" charset="0"/>
            </a:endParaRPr>
          </a:p>
          <a:p>
            <a:pPr eaLnBrk="0" fontAlgn="base" hangingPunct="0">
              <a:spcBef>
                <a:spcPct val="0"/>
              </a:spcBef>
              <a:spcAft>
                <a:spcPct val="0"/>
              </a:spcAft>
            </a:pPr>
            <a:r>
              <a:rPr lang="en-US" sz="2000" dirty="0">
                <a:solidFill>
                  <a:srgbClr val="FF0000"/>
                </a:solidFill>
                <a:latin typeface="Arial" charset="0"/>
                <a:ea typeface="ＭＳ Ｐゴシック" charset="0"/>
                <a:cs typeface="ＭＳ Ｐゴシック" charset="0"/>
              </a:rPr>
              <a:t>Substitution rate </a:t>
            </a:r>
            <a:r>
              <a:rPr lang="en-US" sz="2000" dirty="0">
                <a:solidFill>
                  <a:srgbClr val="000000"/>
                </a:solidFill>
                <a:latin typeface="Arial" charset="0"/>
                <a:ea typeface="ＭＳ Ｐゴシック" charset="0"/>
                <a:cs typeface="ＭＳ Ｐゴシック" charset="0"/>
              </a:rPr>
              <a:t>= </a:t>
            </a:r>
          </a:p>
          <a:p>
            <a:pPr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frequency with which new alleles are generated * Probability of fixation= u*2N *1/(2N) =</a:t>
            </a:r>
            <a:r>
              <a:rPr lang="en-US" sz="2000" dirty="0">
                <a:solidFill>
                  <a:srgbClr val="FF0000"/>
                </a:solidFill>
                <a:latin typeface="Arial" charset="0"/>
                <a:ea typeface="ＭＳ Ｐゴシック" charset="0"/>
                <a:cs typeface="ＭＳ Ｐゴシック" charset="0"/>
              </a:rPr>
              <a:t> u = Mutation rate  </a:t>
            </a:r>
          </a:p>
          <a:p>
            <a:pPr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Therefore: </a:t>
            </a:r>
            <a:br>
              <a:rPr lang="en-US" sz="2000" dirty="0">
                <a:solidFill>
                  <a:srgbClr val="800080"/>
                </a:solidFill>
                <a:latin typeface="Arial" charset="0"/>
                <a:ea typeface="ＭＳ Ｐゴシック" charset="0"/>
                <a:cs typeface="ＭＳ Ｐゴシック" charset="0"/>
              </a:rPr>
            </a:br>
            <a:r>
              <a:rPr lang="en-US" sz="2000" dirty="0">
                <a:solidFill>
                  <a:srgbClr val="800080"/>
                </a:solidFill>
                <a:latin typeface="Arial" charset="0"/>
                <a:ea typeface="ＭＳ Ｐゴシック" charset="0"/>
                <a:cs typeface="ＭＳ Ｐゴシック" charset="0"/>
              </a:rPr>
              <a:t>If f s=0, the substitution rate is independent of population size, and equal to the mutation rate !!!!</a:t>
            </a:r>
            <a:r>
              <a:rPr lang="en-US" sz="2000" dirty="0">
                <a:solidFill>
                  <a:srgbClr val="000000"/>
                </a:solidFill>
                <a:latin typeface="Arial" charset="0"/>
                <a:ea typeface="ＭＳ Ｐゴシック" charset="0"/>
                <a:cs typeface="ＭＳ Ｐゴシック" charset="0"/>
              </a:rPr>
              <a:t>  (NOTE: Mutation unequal Substitution! )</a:t>
            </a:r>
            <a:br>
              <a:rPr lang="en-US" sz="2000" dirty="0">
                <a:solidFill>
                  <a:srgbClr val="000000"/>
                </a:solidFill>
                <a:latin typeface="Arial" charset="0"/>
                <a:ea typeface="ＭＳ Ｐゴシック" charset="0"/>
                <a:cs typeface="ＭＳ Ｐゴシック" charset="0"/>
              </a:rPr>
            </a:br>
            <a:r>
              <a:rPr lang="en-US" sz="2000" dirty="0">
                <a:solidFill>
                  <a:srgbClr val="000000"/>
                </a:solidFill>
                <a:latin typeface="Arial" charset="0"/>
                <a:ea typeface="ＭＳ Ｐゴシック" charset="0"/>
                <a:cs typeface="ＭＳ Ｐゴシック" charset="0"/>
              </a:rPr>
              <a:t>This is the reason that there is hope that the molecular clock might sometimes work. </a:t>
            </a:r>
          </a:p>
          <a:p>
            <a:pPr eaLnBrk="0" fontAlgn="base" hangingPunct="0">
              <a:spcBef>
                <a:spcPct val="0"/>
              </a:spcBef>
              <a:spcAft>
                <a:spcPct val="0"/>
              </a:spcAft>
            </a:pPr>
            <a:endParaRPr lang="en-US" sz="2000" dirty="0">
              <a:solidFill>
                <a:srgbClr val="000000"/>
              </a:solidFill>
              <a:latin typeface="Arial" charset="0"/>
              <a:ea typeface="ＭＳ Ｐゴシック" charset="0"/>
              <a:cs typeface="ＭＳ Ｐゴシック" charset="0"/>
            </a:endParaRPr>
          </a:p>
        </p:txBody>
      </p:sp>
      <p:sp>
        <p:nvSpPr>
          <p:cNvPr id="120835" name="Rectangle 4"/>
          <p:cNvSpPr>
            <a:spLocks noChangeArrowheads="1"/>
          </p:cNvSpPr>
          <p:nvPr/>
        </p:nvSpPr>
        <p:spPr bwMode="auto">
          <a:xfrm>
            <a:off x="1524000" y="5142196"/>
            <a:ext cx="78486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fontAlgn="base">
              <a:spcBef>
                <a:spcPct val="0"/>
              </a:spcBef>
              <a:spcAft>
                <a:spcPct val="0"/>
              </a:spcAft>
            </a:pPr>
            <a:r>
              <a:rPr lang="en-US" sz="2000" dirty="0">
                <a:solidFill>
                  <a:srgbClr val="000000"/>
                </a:solidFill>
                <a:latin typeface="Arial" charset="0"/>
                <a:ea typeface="ＭＳ Ｐゴシック" charset="0"/>
                <a:cs typeface="ＭＳ Ｐゴシック" charset="0"/>
              </a:rPr>
              <a:t>Fixation time due to drift alone: </a:t>
            </a:r>
          </a:p>
          <a:p>
            <a:pPr eaLnBrk="0" fontAlgn="base" hangingPunct="0">
              <a:spcBef>
                <a:spcPct val="0"/>
              </a:spcBef>
              <a:spcAft>
                <a:spcPct val="0"/>
              </a:spcAft>
            </a:pPr>
            <a:r>
              <a:rPr lang="en-US" sz="2000" dirty="0" err="1">
                <a:solidFill>
                  <a:srgbClr val="000000"/>
                </a:solidFill>
                <a:latin typeface="Arial" charset="0"/>
                <a:ea typeface="ＭＳ Ｐゴシック" charset="0"/>
                <a:cs typeface="ＭＳ Ｐゴシック" charset="0"/>
              </a:rPr>
              <a:t>t</a:t>
            </a:r>
            <a:r>
              <a:rPr lang="en-US" sz="2000" baseline="-30000" dirty="0" err="1">
                <a:solidFill>
                  <a:srgbClr val="000000"/>
                </a:solidFill>
                <a:latin typeface="Arial" charset="0"/>
                <a:ea typeface="ＭＳ Ｐゴシック" charset="0"/>
                <a:cs typeface="ＭＳ Ｐゴシック" charset="0"/>
              </a:rPr>
              <a:t>av</a:t>
            </a:r>
            <a:r>
              <a:rPr lang="en-US" sz="2000" dirty="0">
                <a:solidFill>
                  <a:srgbClr val="000000"/>
                </a:solidFill>
                <a:latin typeface="Arial" charset="0"/>
                <a:ea typeface="ＭＳ Ｐゴシック" charset="0"/>
                <a:cs typeface="ＭＳ Ｐゴシック" charset="0"/>
              </a:rPr>
              <a:t>=4*N</a:t>
            </a:r>
            <a:r>
              <a:rPr lang="en-US" sz="2000" baseline="-30000" dirty="0">
                <a:solidFill>
                  <a:srgbClr val="000000"/>
                </a:solidFill>
                <a:latin typeface="Arial" charset="0"/>
                <a:ea typeface="ＭＳ Ｐゴシック" charset="0"/>
                <a:cs typeface="ＭＳ Ｐゴシック" charset="0"/>
              </a:rPr>
              <a:t>e</a:t>
            </a:r>
            <a:r>
              <a:rPr lang="en-US" sz="2000" dirty="0">
                <a:solidFill>
                  <a:srgbClr val="000000"/>
                </a:solidFill>
                <a:latin typeface="Arial" charset="0"/>
                <a:ea typeface="ＭＳ Ｐゴシック" charset="0"/>
                <a:cs typeface="ＭＳ Ｐゴシック" charset="0"/>
              </a:rPr>
              <a:t> generations  </a:t>
            </a:r>
            <a:br>
              <a:rPr lang="en-US" sz="2000" dirty="0">
                <a:solidFill>
                  <a:srgbClr val="000000"/>
                </a:solidFill>
                <a:latin typeface="Arial" charset="0"/>
                <a:ea typeface="ＭＳ Ｐゴシック" charset="0"/>
                <a:cs typeface="ＭＳ Ｐゴシック" charset="0"/>
              </a:rPr>
            </a:br>
            <a:r>
              <a:rPr lang="en-US" sz="2000" dirty="0">
                <a:solidFill>
                  <a:srgbClr val="000000"/>
                </a:solidFill>
                <a:latin typeface="Arial" charset="0"/>
                <a:ea typeface="ＭＳ Ｐゴシック" charset="0"/>
                <a:cs typeface="ＭＳ Ｐゴシック" charset="0"/>
              </a:rPr>
              <a:t>(N</a:t>
            </a:r>
            <a:r>
              <a:rPr lang="en-US" sz="2000" baseline="-30000" dirty="0">
                <a:solidFill>
                  <a:srgbClr val="000000"/>
                </a:solidFill>
                <a:latin typeface="Arial" charset="0"/>
                <a:ea typeface="ＭＳ Ｐゴシック" charset="0"/>
                <a:cs typeface="ＭＳ Ｐゴシック" charset="0"/>
              </a:rPr>
              <a:t>e</a:t>
            </a:r>
            <a:r>
              <a:rPr lang="en-US" sz="2000" dirty="0">
                <a:solidFill>
                  <a:srgbClr val="000000"/>
                </a:solidFill>
                <a:latin typeface="Arial" charset="0"/>
                <a:ea typeface="ＭＳ Ｐゴシック" charset="0"/>
                <a:cs typeface="ＭＳ Ｐゴシック" charset="0"/>
              </a:rPr>
              <a:t>=effective population size; For n discrete generations </a:t>
            </a:r>
            <a:br>
              <a:rPr lang="en-US" sz="2000" dirty="0">
                <a:solidFill>
                  <a:srgbClr val="000000"/>
                </a:solidFill>
                <a:latin typeface="Arial" charset="0"/>
                <a:ea typeface="ＭＳ Ｐゴシック" charset="0"/>
                <a:cs typeface="ＭＳ Ｐゴシック" charset="0"/>
              </a:rPr>
            </a:br>
            <a:r>
              <a:rPr lang="en-US" sz="2000" dirty="0">
                <a:solidFill>
                  <a:srgbClr val="000000"/>
                </a:solidFill>
                <a:latin typeface="Arial" charset="0"/>
                <a:ea typeface="ＭＳ Ｐゴシック" charset="0"/>
                <a:cs typeface="ＭＳ Ｐゴシック" charset="0"/>
              </a:rPr>
              <a:t>N</a:t>
            </a:r>
            <a:r>
              <a:rPr lang="en-US" sz="2000" baseline="-30000" dirty="0">
                <a:solidFill>
                  <a:srgbClr val="000000"/>
                </a:solidFill>
                <a:latin typeface="Arial" charset="0"/>
                <a:ea typeface="ＭＳ Ｐゴシック" charset="0"/>
                <a:cs typeface="ＭＳ Ｐゴシック" charset="0"/>
              </a:rPr>
              <a:t>e</a:t>
            </a:r>
            <a:r>
              <a:rPr lang="en-US" sz="2000" dirty="0">
                <a:solidFill>
                  <a:srgbClr val="000000"/>
                </a:solidFill>
                <a:latin typeface="Arial" charset="0"/>
                <a:ea typeface="ＭＳ Ｐゴシック" charset="0"/>
                <a:cs typeface="ＭＳ Ｐゴシック" charset="0"/>
              </a:rPr>
              <a:t>= n/(1/N</a:t>
            </a:r>
            <a:r>
              <a:rPr lang="en-US" sz="2000" baseline="-30000" dirty="0">
                <a:solidFill>
                  <a:srgbClr val="000000"/>
                </a:solidFill>
                <a:latin typeface="Arial" charset="0"/>
                <a:ea typeface="ＭＳ Ｐゴシック" charset="0"/>
                <a:cs typeface="ＭＳ Ｐゴシック" charset="0"/>
              </a:rPr>
              <a:t>1</a:t>
            </a:r>
            <a:r>
              <a:rPr lang="en-US" sz="2000" dirty="0">
                <a:solidFill>
                  <a:srgbClr val="000000"/>
                </a:solidFill>
                <a:latin typeface="Arial" charset="0"/>
                <a:ea typeface="ＭＳ Ｐゴシック" charset="0"/>
                <a:cs typeface="ＭＳ Ｐゴシック" charset="0"/>
              </a:rPr>
              <a:t>+1/N</a:t>
            </a:r>
            <a:r>
              <a:rPr lang="en-US" sz="2000" baseline="-30000" dirty="0">
                <a:solidFill>
                  <a:srgbClr val="000000"/>
                </a:solidFill>
                <a:latin typeface="Arial" charset="0"/>
                <a:ea typeface="ＭＳ Ｐゴシック" charset="0"/>
                <a:cs typeface="ＭＳ Ｐゴシック" charset="0"/>
              </a:rPr>
              <a:t>2</a:t>
            </a:r>
            <a:r>
              <a:rPr lang="en-US" sz="2000" dirty="0">
                <a:solidFill>
                  <a:srgbClr val="000000"/>
                </a:solidFill>
                <a:latin typeface="Arial" charset="0"/>
                <a:ea typeface="ＭＳ Ｐゴシック" charset="0"/>
                <a:cs typeface="ＭＳ Ｐゴシック" charset="0"/>
              </a:rPr>
              <a:t>+…..1/</a:t>
            </a:r>
            <a:r>
              <a:rPr lang="en-US" sz="2000" dirty="0" err="1">
                <a:solidFill>
                  <a:srgbClr val="000000"/>
                </a:solidFill>
                <a:latin typeface="Arial" charset="0"/>
                <a:ea typeface="ＭＳ Ｐゴシック" charset="0"/>
                <a:cs typeface="ＭＳ Ｐゴシック" charset="0"/>
              </a:rPr>
              <a:t>N</a:t>
            </a:r>
            <a:r>
              <a:rPr lang="en-US" sz="2000" baseline="-30000" dirty="0" err="1">
                <a:solidFill>
                  <a:srgbClr val="000000"/>
                </a:solidFill>
                <a:latin typeface="Arial" charset="0"/>
                <a:ea typeface="ＭＳ Ｐゴシック" charset="0"/>
                <a:cs typeface="ＭＳ Ｐゴシック" charset="0"/>
              </a:rPr>
              <a:t>n</a:t>
            </a:r>
            <a:r>
              <a:rPr lang="en-US" sz="2000" dirty="0">
                <a:solidFill>
                  <a:srgbClr val="000000"/>
                </a:solidFill>
                <a:latin typeface="Arial" charset="0"/>
                <a:ea typeface="ＭＳ Ｐゴシック" charset="0"/>
                <a:cs typeface="ＭＳ Ｐゴシック" charset="0"/>
              </a:rPr>
              <a:t>)</a:t>
            </a:r>
          </a:p>
        </p:txBody>
      </p:sp>
    </p:spTree>
    <p:extLst>
      <p:ext uri="{BB962C8B-B14F-4D97-AF65-F5344CB8AC3E}">
        <p14:creationId xmlns:p14="http://schemas.microsoft.com/office/powerpoint/2010/main" val="32732939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idx="4294967295"/>
          </p:nvPr>
        </p:nvSpPr>
        <p:spPr>
          <a:xfrm>
            <a:off x="1524000" y="0"/>
            <a:ext cx="7772400" cy="762000"/>
          </a:xfrm>
        </p:spPr>
        <p:txBody>
          <a:bodyPr/>
          <a:lstStyle/>
          <a:p>
            <a:pPr algn="l" eaLnBrk="1" hangingPunct="1"/>
            <a:r>
              <a:rPr lang="en-US" dirty="0">
                <a:latin typeface="Times New Roman" charset="0"/>
              </a:rPr>
              <a:t>s&gt;0</a:t>
            </a:r>
          </a:p>
        </p:txBody>
      </p:sp>
      <p:sp>
        <p:nvSpPr>
          <p:cNvPr id="125954" name="Rectangle 3"/>
          <p:cNvSpPr>
            <a:spLocks noChangeArrowheads="1"/>
          </p:cNvSpPr>
          <p:nvPr/>
        </p:nvSpPr>
        <p:spPr bwMode="auto">
          <a:xfrm>
            <a:off x="641131" y="688428"/>
            <a:ext cx="11550869" cy="6309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9" tIns="45714" rIns="91429" bIns="45714">
            <a:spAutoFit/>
          </a:bodyPr>
          <a:lstStyle/>
          <a:p>
            <a:pPr fontAlgn="base">
              <a:spcBef>
                <a:spcPct val="0"/>
              </a:spcBef>
              <a:spcAft>
                <a:spcPct val="0"/>
              </a:spcAft>
            </a:pPr>
            <a:r>
              <a:rPr lang="en-US" sz="2000" dirty="0">
                <a:solidFill>
                  <a:srgbClr val="000000"/>
                </a:solidFill>
                <a:latin typeface="Arial" charset="0"/>
                <a:ea typeface="ＭＳ Ｐゴシック" charset="0"/>
                <a:cs typeface="ＭＳ Ｐゴシック" charset="0"/>
              </a:rPr>
              <a:t>Time till fixation on average: </a:t>
            </a:r>
          </a:p>
          <a:p>
            <a:pPr fontAlgn="base">
              <a:spcBef>
                <a:spcPct val="0"/>
              </a:spcBef>
              <a:spcAft>
                <a:spcPct val="0"/>
              </a:spcAft>
            </a:pPr>
            <a:r>
              <a:rPr lang="en-US" sz="2000" dirty="0" err="1">
                <a:solidFill>
                  <a:srgbClr val="000000"/>
                </a:solidFill>
                <a:latin typeface="Arial" charset="0"/>
                <a:ea typeface="ＭＳ Ｐゴシック" charset="0"/>
                <a:cs typeface="ＭＳ Ｐゴシック" charset="0"/>
              </a:rPr>
              <a:t>t</a:t>
            </a:r>
            <a:r>
              <a:rPr lang="en-US" sz="2000" baseline="-30000" dirty="0" err="1">
                <a:solidFill>
                  <a:srgbClr val="000000"/>
                </a:solidFill>
                <a:latin typeface="Arial" charset="0"/>
                <a:ea typeface="ＭＳ Ｐゴシック" charset="0"/>
                <a:cs typeface="ＭＳ Ｐゴシック" charset="0"/>
              </a:rPr>
              <a:t>av</a:t>
            </a:r>
            <a:r>
              <a:rPr lang="en-US" sz="2000" dirty="0">
                <a:solidFill>
                  <a:srgbClr val="000000"/>
                </a:solidFill>
                <a:latin typeface="Arial" charset="0"/>
                <a:ea typeface="ＭＳ Ｐゴシック" charset="0"/>
                <a:cs typeface="ＭＳ Ｐゴシック" charset="0"/>
              </a:rPr>
              <a:t>= (2/s) ln (2N) generations </a:t>
            </a:r>
            <a:r>
              <a:rPr lang="en-US" sz="2000" dirty="0">
                <a:solidFill>
                  <a:srgbClr val="FF0000"/>
                </a:solidFill>
                <a:latin typeface="Arial" charset="0"/>
                <a:ea typeface="ＭＳ Ｐゴシック" charset="0"/>
                <a:cs typeface="ＭＳ Ｐゴシック" charset="0"/>
              </a:rPr>
              <a:t> </a:t>
            </a:r>
            <a:br>
              <a:rPr lang="en-US" sz="2000" dirty="0">
                <a:solidFill>
                  <a:srgbClr val="FF0000"/>
                </a:solidFill>
                <a:latin typeface="Arial" charset="0"/>
                <a:ea typeface="ＭＳ Ｐゴシック" charset="0"/>
                <a:cs typeface="ＭＳ Ｐゴシック" charset="0"/>
              </a:rPr>
            </a:br>
            <a:r>
              <a:rPr lang="en-US" sz="2000" dirty="0">
                <a:solidFill>
                  <a:srgbClr val="FF0000"/>
                </a:solidFill>
                <a:latin typeface="Arial" charset="0"/>
                <a:ea typeface="ＭＳ Ｐゴシック" charset="0"/>
                <a:cs typeface="ＭＳ Ｐゴシック" charset="0"/>
              </a:rPr>
              <a:t>(how come that this is also true for mutations with negative </a:t>
            </a:r>
            <a:r>
              <a:rPr lang="ja-JP" altLang="en-US" sz="2000" dirty="0">
                <a:solidFill>
                  <a:srgbClr val="FF0000"/>
                </a:solidFill>
                <a:latin typeface="Arial" charset="0"/>
                <a:ea typeface="ＭＳ Ｐゴシック" charset="0"/>
                <a:cs typeface="ＭＳ Ｐゴシック" charset="0"/>
              </a:rPr>
              <a:t>“</a:t>
            </a:r>
            <a:r>
              <a:rPr lang="en-US" altLang="ja-JP" sz="2000" dirty="0">
                <a:solidFill>
                  <a:srgbClr val="FF0000"/>
                </a:solidFill>
                <a:latin typeface="Arial" charset="0"/>
                <a:ea typeface="ＭＳ Ｐゴシック" charset="0"/>
                <a:cs typeface="ＭＳ Ｐゴシック" charset="0"/>
              </a:rPr>
              <a:t>s</a:t>
            </a:r>
            <a:r>
              <a:rPr lang="ja-JP" altLang="en-US" sz="2000" dirty="0">
                <a:solidFill>
                  <a:srgbClr val="FF0000"/>
                </a:solidFill>
                <a:latin typeface="Arial" charset="0"/>
                <a:ea typeface="ＭＳ Ｐゴシック" charset="0"/>
                <a:cs typeface="ＭＳ Ｐゴシック" charset="0"/>
              </a:rPr>
              <a:t>”</a:t>
            </a:r>
            <a:r>
              <a:rPr lang="en-US" altLang="ja-JP" sz="2000" dirty="0">
                <a:solidFill>
                  <a:srgbClr val="FF0000"/>
                </a:solidFill>
                <a:latin typeface="Arial" charset="0"/>
                <a:ea typeface="ＭＳ Ｐゴシック" charset="0"/>
                <a:cs typeface="ＭＳ Ｐゴシック" charset="0"/>
              </a:rPr>
              <a:t> !  discuss among yourselves)</a:t>
            </a:r>
          </a:p>
          <a:p>
            <a:pPr fontAlgn="base">
              <a:spcBef>
                <a:spcPct val="0"/>
              </a:spcBef>
              <a:spcAft>
                <a:spcPct val="0"/>
              </a:spcAft>
            </a:pPr>
            <a:endParaRPr lang="en-US" sz="2000" dirty="0">
              <a:solidFill>
                <a:srgbClr val="000000"/>
              </a:solidFill>
              <a:latin typeface="Arial" charset="0"/>
              <a:ea typeface="ＭＳ Ｐゴシック" charset="0"/>
              <a:cs typeface="ＭＳ Ｐゴシック" charset="0"/>
            </a:endParaRPr>
          </a:p>
          <a:p>
            <a:pPr eaLnBrk="0" hangingPunct="0"/>
            <a:r>
              <a:rPr lang="en-US" sz="2000" dirty="0">
                <a:solidFill>
                  <a:srgbClr val="000000"/>
                </a:solidFill>
              </a:rPr>
              <a:t>N=10</a:t>
            </a:r>
            <a:r>
              <a:rPr lang="en-US" sz="2000" baseline="30000" dirty="0">
                <a:solidFill>
                  <a:srgbClr val="000000"/>
                </a:solidFill>
              </a:rPr>
              <a:t>4</a:t>
            </a:r>
            <a:r>
              <a:rPr lang="en-US" sz="2000" dirty="0">
                <a:solidFill>
                  <a:srgbClr val="000000"/>
                </a:solidFill>
              </a:rPr>
              <a:t>, </a:t>
            </a:r>
          </a:p>
          <a:p>
            <a:pPr eaLnBrk="0" hangingPunct="0"/>
            <a:r>
              <a:rPr lang="en-US" sz="2000" dirty="0">
                <a:solidFill>
                  <a:srgbClr val="000000"/>
                </a:solidFill>
              </a:rPr>
              <a:t>s=0:  average time to fixation: 40.000 generations</a:t>
            </a:r>
            <a:br>
              <a:rPr lang="en-US" sz="2000" dirty="0">
                <a:solidFill>
                  <a:srgbClr val="000000"/>
                </a:solidFill>
              </a:rPr>
            </a:br>
            <a:r>
              <a:rPr lang="en-US" sz="2000" dirty="0">
                <a:solidFill>
                  <a:srgbClr val="000000"/>
                </a:solidFill>
              </a:rPr>
              <a:t>s=0.01:  average time to fixation: 1.900 generations </a:t>
            </a:r>
          </a:p>
          <a:p>
            <a:pPr eaLnBrk="0" hangingPunct="0"/>
            <a:endParaRPr lang="en-US" sz="2000" dirty="0">
              <a:solidFill>
                <a:srgbClr val="000000"/>
              </a:solidFill>
            </a:endParaRPr>
          </a:p>
          <a:p>
            <a:pPr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N=10</a:t>
            </a:r>
            <a:r>
              <a:rPr lang="en-US" sz="2000" baseline="30000" dirty="0">
                <a:solidFill>
                  <a:srgbClr val="000000"/>
                </a:solidFill>
                <a:latin typeface="Arial" charset="0"/>
                <a:ea typeface="ＭＳ Ｐゴシック" charset="0"/>
                <a:cs typeface="ＭＳ Ｐゴシック" charset="0"/>
              </a:rPr>
              <a:t>6</a:t>
            </a:r>
            <a:r>
              <a:rPr lang="en-US" sz="2000" dirty="0">
                <a:solidFill>
                  <a:srgbClr val="000000"/>
                </a:solidFill>
                <a:latin typeface="Arial" charset="0"/>
                <a:ea typeface="ＭＳ Ｐゴシック" charset="0"/>
                <a:cs typeface="ＭＳ Ｐゴシック" charset="0"/>
              </a:rPr>
              <a:t>, </a:t>
            </a:r>
          </a:p>
          <a:p>
            <a:pPr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s=0:  average time to fixation: 4*10</a:t>
            </a:r>
            <a:r>
              <a:rPr lang="en-US" sz="2000" baseline="30000" dirty="0">
                <a:solidFill>
                  <a:srgbClr val="000000"/>
                </a:solidFill>
                <a:latin typeface="Arial" charset="0"/>
                <a:ea typeface="ＭＳ Ｐゴシック" charset="0"/>
                <a:cs typeface="ＭＳ Ｐゴシック" charset="0"/>
              </a:rPr>
              <a:t>6</a:t>
            </a:r>
            <a:r>
              <a:rPr lang="en-US" sz="2000" dirty="0">
                <a:solidFill>
                  <a:srgbClr val="000000"/>
                </a:solidFill>
                <a:latin typeface="Arial" charset="0"/>
                <a:ea typeface="ＭＳ Ｐゴシック" charset="0"/>
                <a:cs typeface="ＭＳ Ｐゴシック" charset="0"/>
              </a:rPr>
              <a:t> generations</a:t>
            </a:r>
            <a:br>
              <a:rPr lang="en-US" sz="2000" dirty="0">
                <a:solidFill>
                  <a:srgbClr val="000000"/>
                </a:solidFill>
                <a:latin typeface="Arial" charset="0"/>
                <a:ea typeface="ＭＳ Ｐゴシック" charset="0"/>
                <a:cs typeface="ＭＳ Ｐゴシック" charset="0"/>
              </a:rPr>
            </a:br>
            <a:r>
              <a:rPr lang="en-US" sz="2000" dirty="0">
                <a:solidFill>
                  <a:srgbClr val="000000"/>
                </a:solidFill>
                <a:latin typeface="Arial" charset="0"/>
                <a:ea typeface="ＭＳ Ｐゴシック" charset="0"/>
                <a:cs typeface="ＭＳ Ｐゴシック" charset="0"/>
              </a:rPr>
              <a:t>s=0.01:  average time to fixation: 2900 generations </a:t>
            </a:r>
          </a:p>
          <a:p>
            <a:pPr eaLnBrk="0" fontAlgn="base" hangingPunct="0">
              <a:spcBef>
                <a:spcPct val="0"/>
              </a:spcBef>
              <a:spcAft>
                <a:spcPct val="0"/>
              </a:spcAft>
            </a:pPr>
            <a:endParaRPr lang="en-US" sz="2000" dirty="0">
              <a:solidFill>
                <a:srgbClr val="000000"/>
              </a:solidFill>
              <a:latin typeface="Arial" charset="0"/>
              <a:ea typeface="ＭＳ Ｐゴシック" charset="0"/>
              <a:cs typeface="ＭＳ Ｐゴシック" charset="0"/>
            </a:endParaRPr>
          </a:p>
          <a:p>
            <a:pPr eaLnBrk="0" fontAlgn="base" hangingPunct="0">
              <a:spcBef>
                <a:spcPct val="0"/>
              </a:spcBef>
              <a:spcAft>
                <a:spcPct val="0"/>
              </a:spcAft>
            </a:pPr>
            <a:endParaRPr lang="en-US" sz="2000" dirty="0">
              <a:solidFill>
                <a:srgbClr val="000000"/>
              </a:solidFill>
              <a:latin typeface="Arial" charset="0"/>
              <a:ea typeface="ＭＳ Ｐゴシック" charset="0"/>
              <a:cs typeface="ＭＳ Ｐゴシック" charset="0"/>
            </a:endParaRPr>
          </a:p>
          <a:p>
            <a:pPr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N=10</a:t>
            </a:r>
            <a:r>
              <a:rPr lang="en-US" sz="2000" baseline="30000" dirty="0">
                <a:solidFill>
                  <a:srgbClr val="000000"/>
                </a:solidFill>
                <a:latin typeface="Arial" charset="0"/>
                <a:ea typeface="ＭＳ Ｐゴシック" charset="0"/>
                <a:cs typeface="ＭＳ Ｐゴシック" charset="0"/>
              </a:rPr>
              <a:t>11 </a:t>
            </a:r>
            <a:r>
              <a:rPr lang="en-US" sz="2000" dirty="0">
                <a:solidFill>
                  <a:srgbClr val="000000"/>
                </a:solidFill>
                <a:latin typeface="Arial" charset="0"/>
                <a:ea typeface="ＭＳ Ｐゴシック" charset="0"/>
                <a:cs typeface="ＭＳ Ｐゴシック" charset="0"/>
              </a:rPr>
              <a:t>(100 billion – size of the </a:t>
            </a:r>
            <a:r>
              <a:rPr lang="en-US" sz="2000" i="1" dirty="0" err="1">
                <a:solidFill>
                  <a:srgbClr val="000000"/>
                </a:solidFill>
                <a:latin typeface="Arial" charset="0"/>
                <a:ea typeface="ＭＳ Ｐゴシック" charset="0"/>
                <a:cs typeface="ＭＳ Ｐゴシック" charset="0"/>
              </a:rPr>
              <a:t>Prochlorococcus</a:t>
            </a:r>
            <a:r>
              <a:rPr lang="en-US" sz="2000" dirty="0">
                <a:solidFill>
                  <a:srgbClr val="000000"/>
                </a:solidFill>
                <a:latin typeface="Arial" charset="0"/>
                <a:ea typeface="ＭＳ Ｐゴシック" charset="0"/>
                <a:cs typeface="ＭＳ Ｐゴシック" charset="0"/>
              </a:rPr>
              <a:t> population), </a:t>
            </a:r>
          </a:p>
          <a:p>
            <a:pPr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s=0:  average time to fixation: 2*10</a:t>
            </a:r>
            <a:r>
              <a:rPr lang="en-US" sz="2000" baseline="30000" dirty="0">
                <a:solidFill>
                  <a:srgbClr val="000000"/>
                </a:solidFill>
                <a:latin typeface="Arial" charset="0"/>
                <a:ea typeface="ＭＳ Ｐゴシック" charset="0"/>
                <a:cs typeface="ＭＳ Ｐゴシック" charset="0"/>
              </a:rPr>
              <a:t>11</a:t>
            </a:r>
            <a:r>
              <a:rPr lang="en-US" sz="2000" dirty="0">
                <a:solidFill>
                  <a:srgbClr val="000000"/>
                </a:solidFill>
                <a:latin typeface="Arial" charset="0"/>
                <a:ea typeface="ＭＳ Ｐゴシック" charset="0"/>
                <a:cs typeface="ＭＳ Ｐゴシック" charset="0"/>
              </a:rPr>
              <a:t> generations (about .5 billion years)  </a:t>
            </a:r>
            <a:br>
              <a:rPr lang="en-US" sz="2000" dirty="0">
                <a:solidFill>
                  <a:srgbClr val="000000"/>
                </a:solidFill>
                <a:latin typeface="Arial" charset="0"/>
                <a:ea typeface="ＭＳ Ｐゴシック" charset="0"/>
                <a:cs typeface="ＭＳ Ｐゴシック" charset="0"/>
              </a:rPr>
            </a:br>
            <a:r>
              <a:rPr lang="en-US" sz="2000" dirty="0">
                <a:solidFill>
                  <a:srgbClr val="000000"/>
                </a:solidFill>
                <a:latin typeface="Arial" charset="0"/>
                <a:ea typeface="ＭＳ Ｐゴシック" charset="0"/>
                <a:cs typeface="ＭＳ Ｐゴシック" charset="0"/>
              </a:rPr>
              <a:t>s=0.01:  average time to fixation: 5200 generations (about 14 years)</a:t>
            </a:r>
          </a:p>
          <a:p>
            <a:pPr eaLnBrk="0" fontAlgn="base" hangingPunct="0">
              <a:spcBef>
                <a:spcPct val="0"/>
              </a:spcBef>
              <a:spcAft>
                <a:spcPct val="0"/>
              </a:spcAft>
            </a:pPr>
            <a:endParaRPr lang="en-US" sz="2000" dirty="0">
              <a:solidFill>
                <a:srgbClr val="000000"/>
              </a:solidFill>
              <a:latin typeface="Arial" charset="0"/>
              <a:ea typeface="ＭＳ Ｐゴシック" charset="0"/>
              <a:cs typeface="ＭＳ Ｐゴシック" charset="0"/>
            </a:endParaRPr>
          </a:p>
          <a:p>
            <a:pPr eaLnBrk="0" fontAlgn="base" hangingPunct="0">
              <a:spcBef>
                <a:spcPct val="0"/>
              </a:spcBef>
              <a:spcAft>
                <a:spcPct val="0"/>
              </a:spcAft>
            </a:pPr>
            <a:r>
              <a:rPr lang="en-US" sz="2000" dirty="0">
                <a:solidFill>
                  <a:srgbClr val="000000"/>
                </a:solidFill>
                <a:latin typeface="Arial" charset="0"/>
                <a:ea typeface="ＭＳ Ｐゴシック" charset="0"/>
              </a:rPr>
              <a:t>Probability of fixation, P, is approximately equal to 2s; </a:t>
            </a:r>
            <a:br>
              <a:rPr lang="en-US" sz="2000" dirty="0">
                <a:solidFill>
                  <a:srgbClr val="000000"/>
                </a:solidFill>
                <a:latin typeface="Arial" charset="0"/>
                <a:ea typeface="ＭＳ Ｐゴシック" charset="0"/>
              </a:rPr>
            </a:br>
            <a:r>
              <a:rPr lang="en-US" sz="2000" dirty="0">
                <a:solidFill>
                  <a:srgbClr val="000000"/>
                </a:solidFill>
                <a:latin typeface="Arial" charset="0"/>
                <a:ea typeface="ＭＳ Ｐゴシック" charset="0"/>
              </a:rPr>
              <a:t>      e.g., if selective advantage s = 1% then P = 2% </a:t>
            </a:r>
            <a:br>
              <a:rPr lang="en-US" sz="2000" dirty="0"/>
            </a:br>
            <a:r>
              <a:rPr lang="en-US" dirty="0"/>
              <a:t>     </a:t>
            </a:r>
            <a:endParaRPr lang="en-US" sz="2000"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31402541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title"/>
          </p:nvPr>
        </p:nvSpPr>
        <p:spPr>
          <a:xfrm>
            <a:off x="2209800" y="381000"/>
            <a:ext cx="7772400" cy="1143000"/>
          </a:xfrm>
        </p:spPr>
        <p:txBody>
          <a:bodyPr/>
          <a:lstStyle/>
          <a:p>
            <a:pPr eaLnBrk="1" hangingPunct="1"/>
            <a:r>
              <a:rPr lang="en-IE">
                <a:latin typeface="Times New Roman" charset="0"/>
              </a:rPr>
              <a:t>Positive selection (s&gt;0)</a:t>
            </a:r>
          </a:p>
        </p:txBody>
      </p:sp>
      <p:sp>
        <p:nvSpPr>
          <p:cNvPr id="472067" name="Rectangle 3"/>
          <p:cNvSpPr>
            <a:spLocks noGrp="1" noChangeArrowheads="1"/>
          </p:cNvSpPr>
          <p:nvPr>
            <p:ph type="body" idx="1"/>
          </p:nvPr>
        </p:nvSpPr>
        <p:spPr>
          <a:xfrm>
            <a:off x="2209800" y="1819407"/>
            <a:ext cx="7772400" cy="4114800"/>
          </a:xfrm>
        </p:spPr>
        <p:txBody>
          <a:bodyPr/>
          <a:lstStyle/>
          <a:p>
            <a:pPr eaLnBrk="1" hangingPunct="1">
              <a:lnSpc>
                <a:spcPct val="90000"/>
              </a:lnSpc>
            </a:pPr>
            <a:r>
              <a:rPr lang="en-IE" sz="2800" dirty="0">
                <a:latin typeface="Times New Roman" charset="0"/>
              </a:rPr>
              <a:t>A new allele (mutant) confers some </a:t>
            </a:r>
            <a:r>
              <a:rPr lang="en-IE" sz="2800" u="sng" dirty="0">
                <a:latin typeface="Times New Roman" charset="0"/>
              </a:rPr>
              <a:t>increase</a:t>
            </a:r>
            <a:r>
              <a:rPr lang="en-IE" sz="2800" dirty="0">
                <a:latin typeface="Times New Roman" charset="0"/>
              </a:rPr>
              <a:t> in the </a:t>
            </a:r>
            <a:r>
              <a:rPr lang="en-IE" sz="2800" b="1" dirty="0">
                <a:latin typeface="Times New Roman" charset="0"/>
              </a:rPr>
              <a:t>fitness</a:t>
            </a:r>
            <a:r>
              <a:rPr lang="en-IE" sz="2800" dirty="0">
                <a:latin typeface="Times New Roman" charset="0"/>
              </a:rPr>
              <a:t> of the organism</a:t>
            </a:r>
          </a:p>
          <a:p>
            <a:pPr eaLnBrk="1" hangingPunct="1">
              <a:lnSpc>
                <a:spcPct val="90000"/>
              </a:lnSpc>
            </a:pPr>
            <a:endParaRPr lang="en-IE" sz="2800" dirty="0">
              <a:latin typeface="Times New Roman" charset="0"/>
            </a:endParaRPr>
          </a:p>
          <a:p>
            <a:pPr eaLnBrk="1" hangingPunct="1">
              <a:lnSpc>
                <a:spcPct val="90000"/>
              </a:lnSpc>
            </a:pPr>
            <a:r>
              <a:rPr lang="en-IE" sz="2800" dirty="0">
                <a:latin typeface="Times New Roman" charset="0"/>
              </a:rPr>
              <a:t>Selection acts to favour this allele</a:t>
            </a:r>
          </a:p>
          <a:p>
            <a:pPr eaLnBrk="1" hangingPunct="1">
              <a:lnSpc>
                <a:spcPct val="90000"/>
              </a:lnSpc>
            </a:pPr>
            <a:endParaRPr lang="en-IE" sz="2800" dirty="0">
              <a:latin typeface="Times New Roman" charset="0"/>
            </a:endParaRPr>
          </a:p>
          <a:p>
            <a:pPr eaLnBrk="1" hangingPunct="1">
              <a:lnSpc>
                <a:spcPct val="90000"/>
              </a:lnSpc>
            </a:pPr>
            <a:r>
              <a:rPr lang="en-IE" sz="2800" dirty="0">
                <a:latin typeface="Times New Roman" charset="0"/>
              </a:rPr>
              <a:t>Also called adaptive selection or Darwinian selection. </a:t>
            </a:r>
          </a:p>
          <a:p>
            <a:pPr eaLnBrk="1" hangingPunct="1">
              <a:lnSpc>
                <a:spcPct val="90000"/>
              </a:lnSpc>
            </a:pPr>
            <a:endParaRPr lang="en-IE" sz="2800" dirty="0">
              <a:latin typeface="Times New Roman" charset="0"/>
            </a:endParaRPr>
          </a:p>
          <a:p>
            <a:pPr eaLnBrk="1" hangingPunct="1">
              <a:lnSpc>
                <a:spcPct val="90000"/>
              </a:lnSpc>
              <a:buFontTx/>
              <a:buNone/>
            </a:pPr>
            <a:r>
              <a:rPr lang="en-IE" sz="2000" dirty="0">
                <a:latin typeface="Times New Roman" charset="0"/>
              </a:rPr>
              <a:t>NOTE</a:t>
            </a:r>
            <a:r>
              <a:rPr lang="en-IE" sz="2800" dirty="0">
                <a:latin typeface="Times New Roman" charset="0"/>
              </a:rPr>
              <a:t>: </a:t>
            </a:r>
            <a:r>
              <a:rPr lang="en-IE" sz="2800" b="1" dirty="0">
                <a:latin typeface="Times New Roman" charset="0"/>
              </a:rPr>
              <a:t>Fitness</a:t>
            </a:r>
            <a:r>
              <a:rPr lang="en-IE" sz="2800" dirty="0">
                <a:latin typeface="Times New Roman" charset="0"/>
              </a:rPr>
              <a:t> = ability to survive and </a:t>
            </a:r>
            <a:r>
              <a:rPr lang="en-IE" sz="2800" u="sng" dirty="0">
                <a:latin typeface="Times New Roman" charset="0"/>
              </a:rPr>
              <a:t>reproduce</a:t>
            </a:r>
          </a:p>
        </p:txBody>
      </p:sp>
      <p:sp>
        <p:nvSpPr>
          <p:cNvPr id="130051" name="Text Box 4"/>
          <p:cNvSpPr txBox="1">
            <a:spLocks noChangeArrowheads="1"/>
          </p:cNvSpPr>
          <p:nvPr/>
        </p:nvSpPr>
        <p:spPr bwMode="auto">
          <a:xfrm>
            <a:off x="1828800" y="6248401"/>
            <a:ext cx="75961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srgbClr val="000000"/>
                </a:solidFill>
                <a:latin typeface="Times New Roman" charset="0"/>
              </a:rPr>
              <a:t>Modified from from </a:t>
            </a:r>
            <a:r>
              <a:rPr lang="en-US" sz="1800">
                <a:solidFill>
                  <a:srgbClr val="008000"/>
                </a:solidFill>
                <a:latin typeface="Times New Roman" charset="0"/>
              </a:rPr>
              <a:t>www.tcd.ie/Genetics/staff/Aoife/GE3026/GE3026_1+2.ppt</a:t>
            </a:r>
            <a:r>
              <a:rPr lang="en-US" b="1">
                <a:solidFill>
                  <a:srgbClr val="000000"/>
                </a:solidFill>
                <a:latin typeface="Times New Roman" charset="0"/>
              </a:rPr>
              <a:t> </a:t>
            </a:r>
          </a:p>
        </p:txBody>
      </p:sp>
    </p:spTree>
    <p:extLst>
      <p:ext uri="{BB962C8B-B14F-4D97-AF65-F5344CB8AC3E}">
        <p14:creationId xmlns:p14="http://schemas.microsoft.com/office/powerpoint/2010/main" val="3385357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720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67"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ChangeArrowheads="1"/>
          </p:cNvSpPr>
          <p:nvPr/>
        </p:nvSpPr>
        <p:spPr bwMode="auto">
          <a:xfrm>
            <a:off x="2566988" y="1312864"/>
            <a:ext cx="6697662" cy="453548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lIns="91429" tIns="45714" rIns="91429" bIns="45714" anchor="ctr"/>
          <a:lstStyle/>
          <a:p>
            <a:pPr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28002" name="Line 3"/>
          <p:cNvSpPr>
            <a:spLocks noChangeShapeType="1"/>
          </p:cNvSpPr>
          <p:nvPr/>
        </p:nvSpPr>
        <p:spPr bwMode="auto">
          <a:xfrm>
            <a:off x="7751763" y="1312864"/>
            <a:ext cx="0" cy="4535487"/>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29" tIns="45714" rIns="91429" bIns="45714"/>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28003" name="Freeform 4"/>
          <p:cNvSpPr>
            <a:spLocks/>
          </p:cNvSpPr>
          <p:nvPr/>
        </p:nvSpPr>
        <p:spPr bwMode="auto">
          <a:xfrm>
            <a:off x="7824788" y="1312863"/>
            <a:ext cx="1295400" cy="4546600"/>
          </a:xfrm>
          <a:custGeom>
            <a:avLst/>
            <a:gdLst>
              <a:gd name="T0" fmla="*/ 0 w 816"/>
              <a:gd name="T1" fmla="*/ 2147483647 h 2864"/>
              <a:gd name="T2" fmla="*/ 2147483647 w 816"/>
              <a:gd name="T3" fmla="*/ 2147483647 h 2864"/>
              <a:gd name="T4" fmla="*/ 2147483647 w 816"/>
              <a:gd name="T5" fmla="*/ 2147483647 h 2864"/>
              <a:gd name="T6" fmla="*/ 2147483647 w 816"/>
              <a:gd name="T7" fmla="*/ 2147483647 h 2864"/>
              <a:gd name="T8" fmla="*/ 2147483647 w 816"/>
              <a:gd name="T9" fmla="*/ 0 h 2864"/>
              <a:gd name="T10" fmla="*/ 0 60000 65536"/>
              <a:gd name="T11" fmla="*/ 0 60000 65536"/>
              <a:gd name="T12" fmla="*/ 0 60000 65536"/>
              <a:gd name="T13" fmla="*/ 0 60000 65536"/>
              <a:gd name="T14" fmla="*/ 0 60000 65536"/>
              <a:gd name="T15" fmla="*/ 0 w 816"/>
              <a:gd name="T16" fmla="*/ 0 h 2864"/>
              <a:gd name="T17" fmla="*/ 816 w 816"/>
              <a:gd name="T18" fmla="*/ 2864 h 2864"/>
            </a:gdLst>
            <a:ahLst/>
            <a:cxnLst>
              <a:cxn ang="T10">
                <a:pos x="T0" y="T1"/>
              </a:cxn>
              <a:cxn ang="T11">
                <a:pos x="T2" y="T3"/>
              </a:cxn>
              <a:cxn ang="T12">
                <a:pos x="T4" y="T5"/>
              </a:cxn>
              <a:cxn ang="T13">
                <a:pos x="T6" y="T7"/>
              </a:cxn>
              <a:cxn ang="T14">
                <a:pos x="T8" y="T9"/>
              </a:cxn>
            </a:cxnLst>
            <a:rect l="T15" t="T16" r="T17" b="T18"/>
            <a:pathLst>
              <a:path w="816" h="2864">
                <a:moveTo>
                  <a:pt x="0" y="2857"/>
                </a:moveTo>
                <a:cubicBezTo>
                  <a:pt x="102" y="2860"/>
                  <a:pt x="204" y="2864"/>
                  <a:pt x="272" y="2721"/>
                </a:cubicBezTo>
                <a:cubicBezTo>
                  <a:pt x="340" y="2578"/>
                  <a:pt x="363" y="2381"/>
                  <a:pt x="408" y="1996"/>
                </a:cubicBezTo>
                <a:cubicBezTo>
                  <a:pt x="453" y="1611"/>
                  <a:pt x="476" y="741"/>
                  <a:pt x="544" y="408"/>
                </a:cubicBezTo>
                <a:cubicBezTo>
                  <a:pt x="612" y="75"/>
                  <a:pt x="771" y="68"/>
                  <a:pt x="816" y="0"/>
                </a:cubicBezTo>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29" tIns="45714" rIns="91429" bIns="45714"/>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28004" name="Freeform 5"/>
          <p:cNvSpPr>
            <a:spLocks/>
          </p:cNvSpPr>
          <p:nvPr/>
        </p:nvSpPr>
        <p:spPr bwMode="auto">
          <a:xfrm>
            <a:off x="8543926" y="5465764"/>
            <a:ext cx="504825" cy="382587"/>
          </a:xfrm>
          <a:custGeom>
            <a:avLst/>
            <a:gdLst>
              <a:gd name="T0" fmla="*/ 0 w 318"/>
              <a:gd name="T1" fmla="*/ 2147483647 h 241"/>
              <a:gd name="T2" fmla="*/ 2147483647 w 318"/>
              <a:gd name="T3" fmla="*/ 2147483647 h 241"/>
              <a:gd name="T4" fmla="*/ 2147483647 w 318"/>
              <a:gd name="T5" fmla="*/ 2147483647 h 241"/>
              <a:gd name="T6" fmla="*/ 2147483647 w 318"/>
              <a:gd name="T7" fmla="*/ 2147483647 h 241"/>
              <a:gd name="T8" fmla="*/ 0 60000 65536"/>
              <a:gd name="T9" fmla="*/ 0 60000 65536"/>
              <a:gd name="T10" fmla="*/ 0 60000 65536"/>
              <a:gd name="T11" fmla="*/ 0 60000 65536"/>
              <a:gd name="T12" fmla="*/ 0 w 318"/>
              <a:gd name="T13" fmla="*/ 0 h 241"/>
              <a:gd name="T14" fmla="*/ 318 w 318"/>
              <a:gd name="T15" fmla="*/ 241 h 241"/>
            </a:gdLst>
            <a:ahLst/>
            <a:cxnLst>
              <a:cxn ang="T8">
                <a:pos x="T0" y="T1"/>
              </a:cxn>
              <a:cxn ang="T9">
                <a:pos x="T2" y="T3"/>
              </a:cxn>
              <a:cxn ang="T10">
                <a:pos x="T4" y="T5"/>
              </a:cxn>
              <a:cxn ang="T11">
                <a:pos x="T6" y="T7"/>
              </a:cxn>
            </a:cxnLst>
            <a:rect l="T12" t="T13" r="T14" b="T15"/>
            <a:pathLst>
              <a:path w="318" h="241">
                <a:moveTo>
                  <a:pt x="0" y="241"/>
                </a:moveTo>
                <a:cubicBezTo>
                  <a:pt x="45" y="135"/>
                  <a:pt x="91" y="30"/>
                  <a:pt x="136" y="15"/>
                </a:cubicBezTo>
                <a:cubicBezTo>
                  <a:pt x="181" y="0"/>
                  <a:pt x="242" y="114"/>
                  <a:pt x="272" y="151"/>
                </a:cubicBezTo>
                <a:cubicBezTo>
                  <a:pt x="302" y="188"/>
                  <a:pt x="310" y="214"/>
                  <a:pt x="318" y="241"/>
                </a:cubicBezTo>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29" tIns="45714" rIns="91429" bIns="45714"/>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28005" name="Freeform 6"/>
          <p:cNvSpPr>
            <a:spLocks/>
          </p:cNvSpPr>
          <p:nvPr/>
        </p:nvSpPr>
        <p:spPr bwMode="auto">
          <a:xfrm>
            <a:off x="2566988" y="1304925"/>
            <a:ext cx="5022850" cy="4541838"/>
          </a:xfrm>
          <a:custGeom>
            <a:avLst/>
            <a:gdLst>
              <a:gd name="T0" fmla="*/ 2147483647 w 3164"/>
              <a:gd name="T1" fmla="*/ 2147483647 h 2861"/>
              <a:gd name="T2" fmla="*/ 2147483647 w 3164"/>
              <a:gd name="T3" fmla="*/ 2147483647 h 2861"/>
              <a:gd name="T4" fmla="*/ 2147483647 w 3164"/>
              <a:gd name="T5" fmla="*/ 2147483647 h 2861"/>
              <a:gd name="T6" fmla="*/ 2147483647 w 3164"/>
              <a:gd name="T7" fmla="*/ 2147483647 h 2861"/>
              <a:gd name="T8" fmla="*/ 2147483647 w 3164"/>
              <a:gd name="T9" fmla="*/ 2147483647 h 2861"/>
              <a:gd name="T10" fmla="*/ 2147483647 w 3164"/>
              <a:gd name="T11" fmla="*/ 2147483647 h 2861"/>
              <a:gd name="T12" fmla="*/ 2147483647 w 3164"/>
              <a:gd name="T13" fmla="*/ 2147483647 h 2861"/>
              <a:gd name="T14" fmla="*/ 2147483647 w 3164"/>
              <a:gd name="T15" fmla="*/ 2147483647 h 2861"/>
              <a:gd name="T16" fmla="*/ 2147483647 w 3164"/>
              <a:gd name="T17" fmla="*/ 2147483647 h 2861"/>
              <a:gd name="T18" fmla="*/ 2147483647 w 3164"/>
              <a:gd name="T19" fmla="*/ 2147483647 h 2861"/>
              <a:gd name="T20" fmla="*/ 2147483647 w 3164"/>
              <a:gd name="T21" fmla="*/ 2147483647 h 2861"/>
              <a:gd name="T22" fmla="*/ 2147483647 w 3164"/>
              <a:gd name="T23" fmla="*/ 2147483647 h 2861"/>
              <a:gd name="T24" fmla="*/ 2147483647 w 3164"/>
              <a:gd name="T25" fmla="*/ 2147483647 h 2861"/>
              <a:gd name="T26" fmla="*/ 2147483647 w 3164"/>
              <a:gd name="T27" fmla="*/ 2147483647 h 2861"/>
              <a:gd name="T28" fmla="*/ 2147483647 w 3164"/>
              <a:gd name="T29" fmla="*/ 2147483647 h 2861"/>
              <a:gd name="T30" fmla="*/ 2147483647 w 3164"/>
              <a:gd name="T31" fmla="*/ 2147483647 h 2861"/>
              <a:gd name="T32" fmla="*/ 2147483647 w 3164"/>
              <a:gd name="T33" fmla="*/ 2147483647 h 2861"/>
              <a:gd name="T34" fmla="*/ 2147483647 w 3164"/>
              <a:gd name="T35" fmla="*/ 2147483647 h 2861"/>
              <a:gd name="T36" fmla="*/ 2147483647 w 3164"/>
              <a:gd name="T37" fmla="*/ 2147483647 h 2861"/>
              <a:gd name="T38" fmla="*/ 2147483647 w 3164"/>
              <a:gd name="T39" fmla="*/ 2147483647 h 2861"/>
              <a:gd name="T40" fmla="*/ 2147483647 w 3164"/>
              <a:gd name="T41" fmla="*/ 2147483647 h 2861"/>
              <a:gd name="T42" fmla="*/ 2147483647 w 3164"/>
              <a:gd name="T43" fmla="*/ 2147483647 h 2861"/>
              <a:gd name="T44" fmla="*/ 2147483647 w 3164"/>
              <a:gd name="T45" fmla="*/ 2147483647 h 2861"/>
              <a:gd name="T46" fmla="*/ 2147483647 w 3164"/>
              <a:gd name="T47" fmla="*/ 2147483647 h 2861"/>
              <a:gd name="T48" fmla="*/ 2147483647 w 3164"/>
              <a:gd name="T49" fmla="*/ 2147483647 h 2861"/>
              <a:gd name="T50" fmla="*/ 2147483647 w 3164"/>
              <a:gd name="T51" fmla="*/ 2147483647 h 2861"/>
              <a:gd name="T52" fmla="*/ 2147483647 w 3164"/>
              <a:gd name="T53" fmla="*/ 2147483647 h 2861"/>
              <a:gd name="T54" fmla="*/ 2147483647 w 3164"/>
              <a:gd name="T55" fmla="*/ 2147483647 h 2861"/>
              <a:gd name="T56" fmla="*/ 2147483647 w 3164"/>
              <a:gd name="T57" fmla="*/ 2147483647 h 2861"/>
              <a:gd name="T58" fmla="*/ 2147483647 w 3164"/>
              <a:gd name="T59" fmla="*/ 2147483647 h 2861"/>
              <a:gd name="T60" fmla="*/ 2147483647 w 3164"/>
              <a:gd name="T61" fmla="*/ 2147483647 h 2861"/>
              <a:gd name="T62" fmla="*/ 2147483647 w 3164"/>
              <a:gd name="T63" fmla="*/ 2147483647 h 2861"/>
              <a:gd name="T64" fmla="*/ 2147483647 w 3164"/>
              <a:gd name="T65" fmla="*/ 2147483647 h 2861"/>
              <a:gd name="T66" fmla="*/ 2147483647 w 3164"/>
              <a:gd name="T67" fmla="*/ 2147483647 h 2861"/>
              <a:gd name="T68" fmla="*/ 2147483647 w 3164"/>
              <a:gd name="T69" fmla="*/ 2147483647 h 2861"/>
              <a:gd name="T70" fmla="*/ 2147483647 w 3164"/>
              <a:gd name="T71" fmla="*/ 2147483647 h 2861"/>
              <a:gd name="T72" fmla="*/ 2147483647 w 3164"/>
              <a:gd name="T73" fmla="*/ 2147483647 h 2861"/>
              <a:gd name="T74" fmla="*/ 2147483647 w 3164"/>
              <a:gd name="T75" fmla="*/ 2147483647 h 2861"/>
              <a:gd name="T76" fmla="*/ 2147483647 w 3164"/>
              <a:gd name="T77" fmla="*/ 2147483647 h 2861"/>
              <a:gd name="T78" fmla="*/ 2147483647 w 3164"/>
              <a:gd name="T79" fmla="*/ 2147483647 h 2861"/>
              <a:gd name="T80" fmla="*/ 2147483647 w 3164"/>
              <a:gd name="T81" fmla="*/ 2147483647 h 2861"/>
              <a:gd name="T82" fmla="*/ 2147483647 w 3164"/>
              <a:gd name="T83" fmla="*/ 2147483647 h 2861"/>
              <a:gd name="T84" fmla="*/ 2147483647 w 3164"/>
              <a:gd name="T85" fmla="*/ 2147483647 h 2861"/>
              <a:gd name="T86" fmla="*/ 2147483647 w 3164"/>
              <a:gd name="T87" fmla="*/ 2147483647 h 2861"/>
              <a:gd name="T88" fmla="*/ 2147483647 w 3164"/>
              <a:gd name="T89" fmla="*/ 0 h 28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164"/>
              <a:gd name="T136" fmla="*/ 0 h 2861"/>
              <a:gd name="T137" fmla="*/ 3164 w 3164"/>
              <a:gd name="T138" fmla="*/ 2861 h 28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164" h="2861">
                <a:moveTo>
                  <a:pt x="0" y="2861"/>
                </a:moveTo>
                <a:cubicBezTo>
                  <a:pt x="16" y="2813"/>
                  <a:pt x="63" y="2784"/>
                  <a:pt x="92" y="2742"/>
                </a:cubicBezTo>
                <a:cubicBezTo>
                  <a:pt x="112" y="2682"/>
                  <a:pt x="122" y="2621"/>
                  <a:pt x="137" y="2560"/>
                </a:cubicBezTo>
                <a:cubicBezTo>
                  <a:pt x="159" y="2581"/>
                  <a:pt x="210" y="2614"/>
                  <a:pt x="210" y="2614"/>
                </a:cubicBezTo>
                <a:cubicBezTo>
                  <a:pt x="258" y="2545"/>
                  <a:pt x="226" y="2564"/>
                  <a:pt x="302" y="2550"/>
                </a:cubicBezTo>
                <a:cubicBezTo>
                  <a:pt x="308" y="2541"/>
                  <a:pt x="310" y="2520"/>
                  <a:pt x="320" y="2523"/>
                </a:cubicBezTo>
                <a:cubicBezTo>
                  <a:pt x="333" y="2527"/>
                  <a:pt x="325" y="2564"/>
                  <a:pt x="338" y="2560"/>
                </a:cubicBezTo>
                <a:cubicBezTo>
                  <a:pt x="359" y="2553"/>
                  <a:pt x="375" y="2505"/>
                  <a:pt x="375" y="2505"/>
                </a:cubicBezTo>
                <a:cubicBezTo>
                  <a:pt x="431" y="2561"/>
                  <a:pt x="431" y="2588"/>
                  <a:pt x="476" y="2523"/>
                </a:cubicBezTo>
                <a:cubicBezTo>
                  <a:pt x="462" y="2459"/>
                  <a:pt x="469" y="2468"/>
                  <a:pt x="512" y="2422"/>
                </a:cubicBezTo>
                <a:cubicBezTo>
                  <a:pt x="518" y="2443"/>
                  <a:pt x="521" y="2466"/>
                  <a:pt x="530" y="2486"/>
                </a:cubicBezTo>
                <a:cubicBezTo>
                  <a:pt x="534" y="2494"/>
                  <a:pt x="541" y="2509"/>
                  <a:pt x="549" y="2505"/>
                </a:cubicBezTo>
                <a:cubicBezTo>
                  <a:pt x="561" y="2499"/>
                  <a:pt x="561" y="2480"/>
                  <a:pt x="567" y="2468"/>
                </a:cubicBezTo>
                <a:cubicBezTo>
                  <a:pt x="579" y="2407"/>
                  <a:pt x="594" y="2353"/>
                  <a:pt x="613" y="2294"/>
                </a:cubicBezTo>
                <a:cubicBezTo>
                  <a:pt x="566" y="2183"/>
                  <a:pt x="589" y="2065"/>
                  <a:pt x="604" y="1947"/>
                </a:cubicBezTo>
                <a:cubicBezTo>
                  <a:pt x="605" y="1943"/>
                  <a:pt x="625" y="1845"/>
                  <a:pt x="622" y="1846"/>
                </a:cubicBezTo>
                <a:cubicBezTo>
                  <a:pt x="601" y="1856"/>
                  <a:pt x="603" y="1889"/>
                  <a:pt x="594" y="1910"/>
                </a:cubicBezTo>
                <a:cubicBezTo>
                  <a:pt x="595" y="1922"/>
                  <a:pt x="610" y="2130"/>
                  <a:pt x="613" y="2157"/>
                </a:cubicBezTo>
                <a:cubicBezTo>
                  <a:pt x="618" y="2197"/>
                  <a:pt x="630" y="2184"/>
                  <a:pt x="658" y="2221"/>
                </a:cubicBezTo>
                <a:cubicBezTo>
                  <a:pt x="719" y="2301"/>
                  <a:pt x="712" y="2353"/>
                  <a:pt x="814" y="2386"/>
                </a:cubicBezTo>
                <a:cubicBezTo>
                  <a:pt x="892" y="2367"/>
                  <a:pt x="863" y="2349"/>
                  <a:pt x="887" y="2285"/>
                </a:cubicBezTo>
                <a:cubicBezTo>
                  <a:pt x="972" y="2060"/>
                  <a:pt x="905" y="2284"/>
                  <a:pt x="951" y="2121"/>
                </a:cubicBezTo>
                <a:cubicBezTo>
                  <a:pt x="942" y="2109"/>
                  <a:pt x="937" y="2093"/>
                  <a:pt x="924" y="2084"/>
                </a:cubicBezTo>
                <a:cubicBezTo>
                  <a:pt x="908" y="2073"/>
                  <a:pt x="886" y="2074"/>
                  <a:pt x="869" y="2066"/>
                </a:cubicBezTo>
                <a:cubicBezTo>
                  <a:pt x="861" y="2062"/>
                  <a:pt x="856" y="2054"/>
                  <a:pt x="850" y="2048"/>
                </a:cubicBezTo>
                <a:cubicBezTo>
                  <a:pt x="844" y="2042"/>
                  <a:pt x="823" y="2029"/>
                  <a:pt x="832" y="2029"/>
                </a:cubicBezTo>
                <a:cubicBezTo>
                  <a:pt x="854" y="2029"/>
                  <a:pt x="875" y="2040"/>
                  <a:pt x="896" y="2048"/>
                </a:cubicBezTo>
                <a:cubicBezTo>
                  <a:pt x="909" y="2053"/>
                  <a:pt x="921" y="2060"/>
                  <a:pt x="933" y="2066"/>
                </a:cubicBezTo>
                <a:cubicBezTo>
                  <a:pt x="954" y="2063"/>
                  <a:pt x="981" y="2071"/>
                  <a:pt x="997" y="2057"/>
                </a:cubicBezTo>
                <a:cubicBezTo>
                  <a:pt x="1042" y="2017"/>
                  <a:pt x="952" y="1723"/>
                  <a:pt x="1015" y="1883"/>
                </a:cubicBezTo>
                <a:cubicBezTo>
                  <a:pt x="1014" y="1894"/>
                  <a:pt x="987" y="2017"/>
                  <a:pt x="1033" y="2038"/>
                </a:cubicBezTo>
                <a:cubicBezTo>
                  <a:pt x="1053" y="2047"/>
                  <a:pt x="1076" y="2045"/>
                  <a:pt x="1097" y="2048"/>
                </a:cubicBezTo>
                <a:cubicBezTo>
                  <a:pt x="1134" y="2011"/>
                  <a:pt x="1128" y="1950"/>
                  <a:pt x="1152" y="1901"/>
                </a:cubicBezTo>
                <a:cubicBezTo>
                  <a:pt x="1158" y="1868"/>
                  <a:pt x="1163" y="1834"/>
                  <a:pt x="1170" y="1801"/>
                </a:cubicBezTo>
                <a:cubicBezTo>
                  <a:pt x="1172" y="1791"/>
                  <a:pt x="1182" y="1783"/>
                  <a:pt x="1180" y="1773"/>
                </a:cubicBezTo>
                <a:cubicBezTo>
                  <a:pt x="1178" y="1764"/>
                  <a:pt x="1167" y="1761"/>
                  <a:pt x="1161" y="1755"/>
                </a:cubicBezTo>
                <a:cubicBezTo>
                  <a:pt x="1164" y="1721"/>
                  <a:pt x="1151" y="1682"/>
                  <a:pt x="1170" y="1654"/>
                </a:cubicBezTo>
                <a:cubicBezTo>
                  <a:pt x="1190" y="1624"/>
                  <a:pt x="1230" y="1694"/>
                  <a:pt x="1234" y="1700"/>
                </a:cubicBezTo>
                <a:cubicBezTo>
                  <a:pt x="1288" y="1683"/>
                  <a:pt x="1274" y="1638"/>
                  <a:pt x="1280" y="1581"/>
                </a:cubicBezTo>
                <a:cubicBezTo>
                  <a:pt x="1286" y="1593"/>
                  <a:pt x="1297" y="1604"/>
                  <a:pt x="1298" y="1618"/>
                </a:cubicBezTo>
                <a:cubicBezTo>
                  <a:pt x="1303" y="1666"/>
                  <a:pt x="1260" y="1686"/>
                  <a:pt x="1326" y="1636"/>
                </a:cubicBezTo>
                <a:cubicBezTo>
                  <a:pt x="1338" y="1612"/>
                  <a:pt x="1342" y="1575"/>
                  <a:pt x="1381" y="1609"/>
                </a:cubicBezTo>
                <a:cubicBezTo>
                  <a:pt x="1397" y="1623"/>
                  <a:pt x="1417" y="1664"/>
                  <a:pt x="1417" y="1664"/>
                </a:cubicBezTo>
                <a:cubicBezTo>
                  <a:pt x="1476" y="1643"/>
                  <a:pt x="1434" y="1668"/>
                  <a:pt x="1426" y="1572"/>
                </a:cubicBezTo>
                <a:cubicBezTo>
                  <a:pt x="1424" y="1550"/>
                  <a:pt x="1440" y="1530"/>
                  <a:pt x="1445" y="1508"/>
                </a:cubicBezTo>
                <a:cubicBezTo>
                  <a:pt x="1486" y="1522"/>
                  <a:pt x="1484" y="1542"/>
                  <a:pt x="1527" y="1526"/>
                </a:cubicBezTo>
                <a:cubicBezTo>
                  <a:pt x="1551" y="1489"/>
                  <a:pt x="1559" y="1449"/>
                  <a:pt x="1573" y="1408"/>
                </a:cubicBezTo>
                <a:cubicBezTo>
                  <a:pt x="1600" y="1426"/>
                  <a:pt x="1609" y="1423"/>
                  <a:pt x="1609" y="1462"/>
                </a:cubicBezTo>
                <a:cubicBezTo>
                  <a:pt x="1609" y="1475"/>
                  <a:pt x="1590" y="1491"/>
                  <a:pt x="1600" y="1499"/>
                </a:cubicBezTo>
                <a:cubicBezTo>
                  <a:pt x="1612" y="1508"/>
                  <a:pt x="1631" y="1493"/>
                  <a:pt x="1646" y="1490"/>
                </a:cubicBezTo>
                <a:cubicBezTo>
                  <a:pt x="1657" y="1445"/>
                  <a:pt x="1668" y="1422"/>
                  <a:pt x="1701" y="1389"/>
                </a:cubicBezTo>
                <a:cubicBezTo>
                  <a:pt x="1677" y="1318"/>
                  <a:pt x="1701" y="1407"/>
                  <a:pt x="1701" y="1334"/>
                </a:cubicBezTo>
                <a:cubicBezTo>
                  <a:pt x="1701" y="1316"/>
                  <a:pt x="1695" y="1298"/>
                  <a:pt x="1692" y="1280"/>
                </a:cubicBezTo>
                <a:cubicBezTo>
                  <a:pt x="1698" y="1225"/>
                  <a:pt x="1694" y="1168"/>
                  <a:pt x="1710" y="1115"/>
                </a:cubicBezTo>
                <a:cubicBezTo>
                  <a:pt x="1713" y="1105"/>
                  <a:pt x="1729" y="1126"/>
                  <a:pt x="1737" y="1133"/>
                </a:cubicBezTo>
                <a:cubicBezTo>
                  <a:pt x="1779" y="1169"/>
                  <a:pt x="1776" y="1202"/>
                  <a:pt x="1829" y="1216"/>
                </a:cubicBezTo>
                <a:cubicBezTo>
                  <a:pt x="1841" y="1213"/>
                  <a:pt x="1854" y="1212"/>
                  <a:pt x="1865" y="1206"/>
                </a:cubicBezTo>
                <a:cubicBezTo>
                  <a:pt x="1873" y="1202"/>
                  <a:pt x="1876" y="1186"/>
                  <a:pt x="1884" y="1188"/>
                </a:cubicBezTo>
                <a:cubicBezTo>
                  <a:pt x="1903" y="1193"/>
                  <a:pt x="1902" y="1232"/>
                  <a:pt x="1911" y="1243"/>
                </a:cubicBezTo>
                <a:cubicBezTo>
                  <a:pt x="1918" y="1251"/>
                  <a:pt x="1929" y="1255"/>
                  <a:pt x="1938" y="1261"/>
                </a:cubicBezTo>
                <a:cubicBezTo>
                  <a:pt x="1985" y="1376"/>
                  <a:pt x="2031" y="1462"/>
                  <a:pt x="2149" y="1508"/>
                </a:cubicBezTo>
                <a:cubicBezTo>
                  <a:pt x="2175" y="1543"/>
                  <a:pt x="2201" y="1560"/>
                  <a:pt x="2231" y="1590"/>
                </a:cubicBezTo>
                <a:cubicBezTo>
                  <a:pt x="2285" y="1509"/>
                  <a:pt x="2295" y="1428"/>
                  <a:pt x="2313" y="1334"/>
                </a:cubicBezTo>
                <a:cubicBezTo>
                  <a:pt x="2316" y="1273"/>
                  <a:pt x="2312" y="1212"/>
                  <a:pt x="2322" y="1152"/>
                </a:cubicBezTo>
                <a:cubicBezTo>
                  <a:pt x="2327" y="1121"/>
                  <a:pt x="2357" y="1099"/>
                  <a:pt x="2368" y="1069"/>
                </a:cubicBezTo>
                <a:cubicBezTo>
                  <a:pt x="2375" y="1048"/>
                  <a:pt x="2379" y="1026"/>
                  <a:pt x="2386" y="1005"/>
                </a:cubicBezTo>
                <a:cubicBezTo>
                  <a:pt x="2389" y="996"/>
                  <a:pt x="2393" y="987"/>
                  <a:pt x="2396" y="978"/>
                </a:cubicBezTo>
                <a:cubicBezTo>
                  <a:pt x="2419" y="1024"/>
                  <a:pt x="2446" y="1053"/>
                  <a:pt x="2469" y="1097"/>
                </a:cubicBezTo>
                <a:cubicBezTo>
                  <a:pt x="2490" y="1085"/>
                  <a:pt x="2515" y="1077"/>
                  <a:pt x="2533" y="1060"/>
                </a:cubicBezTo>
                <a:cubicBezTo>
                  <a:pt x="2581" y="1016"/>
                  <a:pt x="2568" y="991"/>
                  <a:pt x="2578" y="932"/>
                </a:cubicBezTo>
                <a:cubicBezTo>
                  <a:pt x="2609" y="738"/>
                  <a:pt x="2587" y="921"/>
                  <a:pt x="2606" y="749"/>
                </a:cubicBezTo>
                <a:cubicBezTo>
                  <a:pt x="2615" y="752"/>
                  <a:pt x="2633" y="758"/>
                  <a:pt x="2633" y="758"/>
                </a:cubicBezTo>
                <a:cubicBezTo>
                  <a:pt x="2638" y="704"/>
                  <a:pt x="2625" y="578"/>
                  <a:pt x="2688" y="557"/>
                </a:cubicBezTo>
                <a:cubicBezTo>
                  <a:pt x="2692" y="598"/>
                  <a:pt x="2674" y="683"/>
                  <a:pt x="2752" y="676"/>
                </a:cubicBezTo>
                <a:cubicBezTo>
                  <a:pt x="2771" y="674"/>
                  <a:pt x="2783" y="652"/>
                  <a:pt x="2798" y="640"/>
                </a:cubicBezTo>
                <a:cubicBezTo>
                  <a:pt x="2815" y="588"/>
                  <a:pt x="2779" y="580"/>
                  <a:pt x="2752" y="539"/>
                </a:cubicBezTo>
                <a:cubicBezTo>
                  <a:pt x="2755" y="530"/>
                  <a:pt x="2756" y="504"/>
                  <a:pt x="2761" y="512"/>
                </a:cubicBezTo>
                <a:cubicBezTo>
                  <a:pt x="2777" y="536"/>
                  <a:pt x="2769" y="573"/>
                  <a:pt x="2789" y="594"/>
                </a:cubicBezTo>
                <a:cubicBezTo>
                  <a:pt x="2804" y="609"/>
                  <a:pt x="2819" y="625"/>
                  <a:pt x="2834" y="640"/>
                </a:cubicBezTo>
                <a:cubicBezTo>
                  <a:pt x="2844" y="566"/>
                  <a:pt x="2862" y="494"/>
                  <a:pt x="2871" y="420"/>
                </a:cubicBezTo>
                <a:cubicBezTo>
                  <a:pt x="2891" y="266"/>
                  <a:pt x="2839" y="309"/>
                  <a:pt x="2908" y="265"/>
                </a:cubicBezTo>
                <a:cubicBezTo>
                  <a:pt x="2959" y="299"/>
                  <a:pt x="2972" y="265"/>
                  <a:pt x="3008" y="228"/>
                </a:cubicBezTo>
                <a:cubicBezTo>
                  <a:pt x="3017" y="234"/>
                  <a:pt x="3030" y="237"/>
                  <a:pt x="3036" y="246"/>
                </a:cubicBezTo>
                <a:cubicBezTo>
                  <a:pt x="3043" y="257"/>
                  <a:pt x="3036" y="292"/>
                  <a:pt x="3045" y="283"/>
                </a:cubicBezTo>
                <a:cubicBezTo>
                  <a:pt x="3058" y="270"/>
                  <a:pt x="3049" y="246"/>
                  <a:pt x="3054" y="228"/>
                </a:cubicBezTo>
                <a:cubicBezTo>
                  <a:pt x="3058" y="215"/>
                  <a:pt x="3066" y="204"/>
                  <a:pt x="3072" y="192"/>
                </a:cubicBezTo>
                <a:cubicBezTo>
                  <a:pt x="3075" y="161"/>
                  <a:pt x="3065" y="126"/>
                  <a:pt x="3081" y="100"/>
                </a:cubicBezTo>
                <a:cubicBezTo>
                  <a:pt x="3090" y="86"/>
                  <a:pt x="3084" y="150"/>
                  <a:pt x="3100" y="146"/>
                </a:cubicBezTo>
                <a:cubicBezTo>
                  <a:pt x="3119" y="141"/>
                  <a:pt x="3112" y="109"/>
                  <a:pt x="3118" y="91"/>
                </a:cubicBezTo>
                <a:cubicBezTo>
                  <a:pt x="3131" y="52"/>
                  <a:pt x="3134" y="27"/>
                  <a:pt x="3164" y="0"/>
                </a:cubicBezTo>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29" tIns="45714" rIns="91429" bIns="45714"/>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28006" name="Freeform 7"/>
          <p:cNvSpPr>
            <a:spLocks/>
          </p:cNvSpPr>
          <p:nvPr/>
        </p:nvSpPr>
        <p:spPr bwMode="auto">
          <a:xfrm>
            <a:off x="5480051" y="5649913"/>
            <a:ext cx="600075" cy="227012"/>
          </a:xfrm>
          <a:custGeom>
            <a:avLst/>
            <a:gdLst>
              <a:gd name="T0" fmla="*/ 2147483647 w 378"/>
              <a:gd name="T1" fmla="*/ 2147483647 h 143"/>
              <a:gd name="T2" fmla="*/ 2147483647 w 378"/>
              <a:gd name="T3" fmla="*/ 2147483647 h 143"/>
              <a:gd name="T4" fmla="*/ 2147483647 w 378"/>
              <a:gd name="T5" fmla="*/ 2147483647 h 143"/>
              <a:gd name="T6" fmla="*/ 2147483647 w 378"/>
              <a:gd name="T7" fmla="*/ 2147483647 h 143"/>
              <a:gd name="T8" fmla="*/ 2147483647 w 378"/>
              <a:gd name="T9" fmla="*/ 2147483647 h 143"/>
              <a:gd name="T10" fmla="*/ 2147483647 w 378"/>
              <a:gd name="T11" fmla="*/ 2147483647 h 143"/>
              <a:gd name="T12" fmla="*/ 2147483647 w 378"/>
              <a:gd name="T13" fmla="*/ 2147483647 h 143"/>
              <a:gd name="T14" fmla="*/ 2147483647 w 378"/>
              <a:gd name="T15" fmla="*/ 2147483647 h 143"/>
              <a:gd name="T16" fmla="*/ 2147483647 w 378"/>
              <a:gd name="T17" fmla="*/ 2147483647 h 143"/>
              <a:gd name="T18" fmla="*/ 2147483647 w 378"/>
              <a:gd name="T19" fmla="*/ 2147483647 h 143"/>
              <a:gd name="T20" fmla="*/ 2147483647 w 378"/>
              <a:gd name="T21" fmla="*/ 2147483647 h 1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8"/>
              <a:gd name="T34" fmla="*/ 0 h 143"/>
              <a:gd name="T35" fmla="*/ 378 w 378"/>
              <a:gd name="T36" fmla="*/ 143 h 1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8" h="143">
                <a:moveTo>
                  <a:pt x="30" y="133"/>
                </a:moveTo>
                <a:cubicBezTo>
                  <a:pt x="0" y="88"/>
                  <a:pt x="18" y="87"/>
                  <a:pt x="58" y="60"/>
                </a:cubicBezTo>
                <a:cubicBezTo>
                  <a:pt x="64" y="51"/>
                  <a:pt x="71" y="43"/>
                  <a:pt x="76" y="33"/>
                </a:cubicBezTo>
                <a:cubicBezTo>
                  <a:pt x="80" y="24"/>
                  <a:pt x="76" y="9"/>
                  <a:pt x="85" y="5"/>
                </a:cubicBezTo>
                <a:cubicBezTo>
                  <a:pt x="97" y="0"/>
                  <a:pt x="110" y="12"/>
                  <a:pt x="122" y="15"/>
                </a:cubicBezTo>
                <a:cubicBezTo>
                  <a:pt x="171" y="54"/>
                  <a:pt x="182" y="74"/>
                  <a:pt x="204" y="5"/>
                </a:cubicBezTo>
                <a:cubicBezTo>
                  <a:pt x="213" y="11"/>
                  <a:pt x="221" y="19"/>
                  <a:pt x="231" y="24"/>
                </a:cubicBezTo>
                <a:cubicBezTo>
                  <a:pt x="249" y="32"/>
                  <a:pt x="286" y="42"/>
                  <a:pt x="286" y="42"/>
                </a:cubicBezTo>
                <a:cubicBezTo>
                  <a:pt x="289" y="51"/>
                  <a:pt x="288" y="62"/>
                  <a:pt x="295" y="69"/>
                </a:cubicBezTo>
                <a:cubicBezTo>
                  <a:pt x="302" y="76"/>
                  <a:pt x="315" y="73"/>
                  <a:pt x="323" y="79"/>
                </a:cubicBezTo>
                <a:cubicBezTo>
                  <a:pt x="365" y="110"/>
                  <a:pt x="363" y="111"/>
                  <a:pt x="378" y="143"/>
                </a:cubicBezTo>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29" tIns="45714" rIns="91429" bIns="45714"/>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28007" name="Text Box 8"/>
          <p:cNvSpPr txBox="1">
            <a:spLocks noChangeArrowheads="1"/>
          </p:cNvSpPr>
          <p:nvPr/>
        </p:nvSpPr>
        <p:spPr bwMode="auto">
          <a:xfrm>
            <a:off x="3792539" y="836613"/>
            <a:ext cx="31464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IE">
                <a:solidFill>
                  <a:srgbClr val="000000"/>
                </a:solidFill>
              </a:rPr>
              <a:t>Random Genetic Drift</a:t>
            </a:r>
          </a:p>
        </p:txBody>
      </p:sp>
      <p:sp>
        <p:nvSpPr>
          <p:cNvPr id="128008" name="Text Box 9"/>
          <p:cNvSpPr txBox="1">
            <a:spLocks noChangeArrowheads="1"/>
          </p:cNvSpPr>
          <p:nvPr/>
        </p:nvSpPr>
        <p:spPr bwMode="auto">
          <a:xfrm>
            <a:off x="7802564" y="855663"/>
            <a:ext cx="145097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IE">
                <a:solidFill>
                  <a:srgbClr val="000000"/>
                </a:solidFill>
              </a:rPr>
              <a:t>Selection</a:t>
            </a:r>
          </a:p>
        </p:txBody>
      </p:sp>
      <p:sp>
        <p:nvSpPr>
          <p:cNvPr id="128009" name="Text Box 10"/>
          <p:cNvSpPr txBox="1">
            <a:spLocks noChangeArrowheads="1"/>
          </p:cNvSpPr>
          <p:nvPr/>
        </p:nvSpPr>
        <p:spPr bwMode="auto">
          <a:xfrm rot="10800000">
            <a:off x="2030266" y="2728692"/>
            <a:ext cx="492420" cy="1918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IE" sz="2000">
                <a:solidFill>
                  <a:srgbClr val="000000"/>
                </a:solidFill>
              </a:rPr>
              <a:t>Allele frequency</a:t>
            </a:r>
          </a:p>
        </p:txBody>
      </p:sp>
      <p:sp>
        <p:nvSpPr>
          <p:cNvPr id="128010" name="Text Box 11"/>
          <p:cNvSpPr txBox="1">
            <a:spLocks noChangeArrowheads="1"/>
          </p:cNvSpPr>
          <p:nvPr/>
        </p:nvSpPr>
        <p:spPr bwMode="auto">
          <a:xfrm>
            <a:off x="2208214" y="5589589"/>
            <a:ext cx="31273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IE" sz="1800">
                <a:solidFill>
                  <a:srgbClr val="000000"/>
                </a:solidFill>
              </a:rPr>
              <a:t>0</a:t>
            </a:r>
          </a:p>
        </p:txBody>
      </p:sp>
      <p:sp>
        <p:nvSpPr>
          <p:cNvPr id="128011" name="Text Box 12"/>
          <p:cNvSpPr txBox="1">
            <a:spLocks noChangeArrowheads="1"/>
          </p:cNvSpPr>
          <p:nvPr/>
        </p:nvSpPr>
        <p:spPr bwMode="auto">
          <a:xfrm>
            <a:off x="1919288" y="1268414"/>
            <a:ext cx="569912"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IE" sz="1800">
                <a:solidFill>
                  <a:srgbClr val="000000"/>
                </a:solidFill>
              </a:rPr>
              <a:t>100</a:t>
            </a:r>
          </a:p>
        </p:txBody>
      </p:sp>
      <p:sp>
        <p:nvSpPr>
          <p:cNvPr id="128012" name="Freeform 13"/>
          <p:cNvSpPr>
            <a:spLocks/>
          </p:cNvSpPr>
          <p:nvPr/>
        </p:nvSpPr>
        <p:spPr bwMode="auto">
          <a:xfrm>
            <a:off x="3482976" y="5106988"/>
            <a:ext cx="1190625" cy="742950"/>
          </a:xfrm>
          <a:custGeom>
            <a:avLst/>
            <a:gdLst>
              <a:gd name="T0" fmla="*/ 0 w 750"/>
              <a:gd name="T1" fmla="*/ 2147483647 h 468"/>
              <a:gd name="T2" fmla="*/ 2147483647 w 750"/>
              <a:gd name="T3" fmla="*/ 2147483647 h 468"/>
              <a:gd name="T4" fmla="*/ 2147483647 w 750"/>
              <a:gd name="T5" fmla="*/ 2147483647 h 468"/>
              <a:gd name="T6" fmla="*/ 2147483647 w 750"/>
              <a:gd name="T7" fmla="*/ 2147483647 h 468"/>
              <a:gd name="T8" fmla="*/ 2147483647 w 750"/>
              <a:gd name="T9" fmla="*/ 2147483647 h 468"/>
              <a:gd name="T10" fmla="*/ 2147483647 w 750"/>
              <a:gd name="T11" fmla="*/ 2147483647 h 468"/>
              <a:gd name="T12" fmla="*/ 2147483647 w 750"/>
              <a:gd name="T13" fmla="*/ 2147483647 h 468"/>
              <a:gd name="T14" fmla="*/ 2147483647 w 750"/>
              <a:gd name="T15" fmla="*/ 2147483647 h 468"/>
              <a:gd name="T16" fmla="*/ 2147483647 w 750"/>
              <a:gd name="T17" fmla="*/ 2147483647 h 468"/>
              <a:gd name="T18" fmla="*/ 2147483647 w 750"/>
              <a:gd name="T19" fmla="*/ 2147483647 h 468"/>
              <a:gd name="T20" fmla="*/ 2147483647 w 750"/>
              <a:gd name="T21" fmla="*/ 2147483647 h 468"/>
              <a:gd name="T22" fmla="*/ 2147483647 w 750"/>
              <a:gd name="T23" fmla="*/ 2147483647 h 468"/>
              <a:gd name="T24" fmla="*/ 2147483647 w 750"/>
              <a:gd name="T25" fmla="*/ 2147483647 h 468"/>
              <a:gd name="T26" fmla="*/ 2147483647 w 750"/>
              <a:gd name="T27" fmla="*/ 2147483647 h 468"/>
              <a:gd name="T28" fmla="*/ 2147483647 w 750"/>
              <a:gd name="T29" fmla="*/ 2147483647 h 468"/>
              <a:gd name="T30" fmla="*/ 2147483647 w 750"/>
              <a:gd name="T31" fmla="*/ 2147483647 h 468"/>
              <a:gd name="T32" fmla="*/ 2147483647 w 750"/>
              <a:gd name="T33" fmla="*/ 2147483647 h 468"/>
              <a:gd name="T34" fmla="*/ 2147483647 w 750"/>
              <a:gd name="T35" fmla="*/ 2147483647 h 468"/>
              <a:gd name="T36" fmla="*/ 2147483647 w 750"/>
              <a:gd name="T37" fmla="*/ 2147483647 h 468"/>
              <a:gd name="T38" fmla="*/ 2147483647 w 750"/>
              <a:gd name="T39" fmla="*/ 2147483647 h 468"/>
              <a:gd name="T40" fmla="*/ 2147483647 w 750"/>
              <a:gd name="T41" fmla="*/ 2147483647 h 468"/>
              <a:gd name="T42" fmla="*/ 2147483647 w 750"/>
              <a:gd name="T43" fmla="*/ 2147483647 h 468"/>
              <a:gd name="T44" fmla="*/ 2147483647 w 750"/>
              <a:gd name="T45" fmla="*/ 2147483647 h 468"/>
              <a:gd name="T46" fmla="*/ 2147483647 w 750"/>
              <a:gd name="T47" fmla="*/ 2147483647 h 4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50"/>
              <a:gd name="T73" fmla="*/ 0 h 468"/>
              <a:gd name="T74" fmla="*/ 750 w 750"/>
              <a:gd name="T75" fmla="*/ 468 h 4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50" h="468">
                <a:moveTo>
                  <a:pt x="0" y="458"/>
                </a:moveTo>
                <a:cubicBezTo>
                  <a:pt x="55" y="440"/>
                  <a:pt x="28" y="427"/>
                  <a:pt x="55" y="394"/>
                </a:cubicBezTo>
                <a:cubicBezTo>
                  <a:pt x="62" y="385"/>
                  <a:pt x="74" y="382"/>
                  <a:pt x="83" y="376"/>
                </a:cubicBezTo>
                <a:cubicBezTo>
                  <a:pt x="92" y="379"/>
                  <a:pt x="107" y="376"/>
                  <a:pt x="110" y="385"/>
                </a:cubicBezTo>
                <a:cubicBezTo>
                  <a:pt x="125" y="431"/>
                  <a:pt x="64" y="449"/>
                  <a:pt x="137" y="413"/>
                </a:cubicBezTo>
                <a:cubicBezTo>
                  <a:pt x="143" y="404"/>
                  <a:pt x="151" y="395"/>
                  <a:pt x="156" y="385"/>
                </a:cubicBezTo>
                <a:cubicBezTo>
                  <a:pt x="160" y="377"/>
                  <a:pt x="159" y="365"/>
                  <a:pt x="165" y="358"/>
                </a:cubicBezTo>
                <a:cubicBezTo>
                  <a:pt x="177" y="343"/>
                  <a:pt x="197" y="335"/>
                  <a:pt x="211" y="321"/>
                </a:cubicBezTo>
                <a:cubicBezTo>
                  <a:pt x="215" y="310"/>
                  <a:pt x="230" y="261"/>
                  <a:pt x="238" y="257"/>
                </a:cubicBezTo>
                <a:cubicBezTo>
                  <a:pt x="246" y="253"/>
                  <a:pt x="250" y="270"/>
                  <a:pt x="256" y="276"/>
                </a:cubicBezTo>
                <a:cubicBezTo>
                  <a:pt x="314" y="260"/>
                  <a:pt x="273" y="262"/>
                  <a:pt x="329" y="285"/>
                </a:cubicBezTo>
                <a:cubicBezTo>
                  <a:pt x="347" y="292"/>
                  <a:pt x="384" y="303"/>
                  <a:pt x="384" y="303"/>
                </a:cubicBezTo>
                <a:cubicBezTo>
                  <a:pt x="413" y="275"/>
                  <a:pt x="403" y="263"/>
                  <a:pt x="439" y="239"/>
                </a:cubicBezTo>
                <a:cubicBezTo>
                  <a:pt x="447" y="209"/>
                  <a:pt x="446" y="143"/>
                  <a:pt x="476" y="193"/>
                </a:cubicBezTo>
                <a:cubicBezTo>
                  <a:pt x="481" y="201"/>
                  <a:pt x="478" y="214"/>
                  <a:pt x="485" y="221"/>
                </a:cubicBezTo>
                <a:cubicBezTo>
                  <a:pt x="492" y="228"/>
                  <a:pt x="503" y="227"/>
                  <a:pt x="512" y="230"/>
                </a:cubicBezTo>
                <a:cubicBezTo>
                  <a:pt x="521" y="221"/>
                  <a:pt x="536" y="214"/>
                  <a:pt x="540" y="202"/>
                </a:cubicBezTo>
                <a:cubicBezTo>
                  <a:pt x="543" y="193"/>
                  <a:pt x="531" y="184"/>
                  <a:pt x="531" y="175"/>
                </a:cubicBezTo>
                <a:cubicBezTo>
                  <a:pt x="531" y="163"/>
                  <a:pt x="544" y="125"/>
                  <a:pt x="549" y="111"/>
                </a:cubicBezTo>
                <a:cubicBezTo>
                  <a:pt x="567" y="0"/>
                  <a:pt x="568" y="89"/>
                  <a:pt x="558" y="120"/>
                </a:cubicBezTo>
                <a:cubicBezTo>
                  <a:pt x="590" y="170"/>
                  <a:pt x="588" y="266"/>
                  <a:pt x="622" y="294"/>
                </a:cubicBezTo>
                <a:cubicBezTo>
                  <a:pt x="638" y="307"/>
                  <a:pt x="660" y="310"/>
                  <a:pt x="677" y="321"/>
                </a:cubicBezTo>
                <a:cubicBezTo>
                  <a:pt x="697" y="362"/>
                  <a:pt x="711" y="396"/>
                  <a:pt x="750" y="422"/>
                </a:cubicBezTo>
                <a:cubicBezTo>
                  <a:pt x="739" y="456"/>
                  <a:pt x="737" y="440"/>
                  <a:pt x="750" y="468"/>
                </a:cubicBezTo>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29" tIns="45714" rIns="91429" bIns="45714"/>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28013" name="Text Box 14"/>
          <p:cNvSpPr txBox="1">
            <a:spLocks noChangeArrowheads="1"/>
          </p:cNvSpPr>
          <p:nvPr/>
        </p:nvSpPr>
        <p:spPr bwMode="auto">
          <a:xfrm>
            <a:off x="8883651" y="1865314"/>
            <a:ext cx="163512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IE" sz="1800">
                <a:solidFill>
                  <a:srgbClr val="000000"/>
                </a:solidFill>
              </a:rPr>
              <a:t>advantageous</a:t>
            </a:r>
          </a:p>
        </p:txBody>
      </p:sp>
      <p:sp>
        <p:nvSpPr>
          <p:cNvPr id="128014" name="Text Box 15"/>
          <p:cNvSpPr txBox="1">
            <a:spLocks noChangeArrowheads="1"/>
          </p:cNvSpPr>
          <p:nvPr/>
        </p:nvSpPr>
        <p:spPr bwMode="auto">
          <a:xfrm>
            <a:off x="8667750" y="5105400"/>
            <a:ext cx="19304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IE" sz="1800">
                <a:solidFill>
                  <a:srgbClr val="000000"/>
                </a:solidFill>
              </a:rPr>
              <a:t>disadvantageous</a:t>
            </a:r>
          </a:p>
        </p:txBody>
      </p:sp>
      <p:sp>
        <p:nvSpPr>
          <p:cNvPr id="128015" name="Text Box 16"/>
          <p:cNvSpPr txBox="1">
            <a:spLocks noChangeArrowheads="1"/>
          </p:cNvSpPr>
          <p:nvPr/>
        </p:nvSpPr>
        <p:spPr bwMode="auto">
          <a:xfrm>
            <a:off x="1828800" y="6248401"/>
            <a:ext cx="75961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srgbClr val="000000"/>
                </a:solidFill>
                <a:latin typeface="Times New Roman" charset="0"/>
              </a:rPr>
              <a:t>Modified from from </a:t>
            </a:r>
            <a:r>
              <a:rPr lang="en-US" sz="1800">
                <a:solidFill>
                  <a:srgbClr val="008000"/>
                </a:solidFill>
                <a:latin typeface="Times New Roman" charset="0"/>
              </a:rPr>
              <a:t>www.tcd.ie/Genetics/staff/Aoife/GE3026/GE3026_1+2.ppt</a:t>
            </a:r>
            <a:r>
              <a:rPr lang="en-US" b="1">
                <a:solidFill>
                  <a:srgbClr val="000000"/>
                </a:solidFill>
                <a:latin typeface="Times New Roman" charset="0"/>
              </a:rPr>
              <a:t> </a:t>
            </a:r>
          </a:p>
        </p:txBody>
      </p:sp>
    </p:spTree>
    <p:extLst>
      <p:ext uri="{BB962C8B-B14F-4D97-AF65-F5344CB8AC3E}">
        <p14:creationId xmlns:p14="http://schemas.microsoft.com/office/powerpoint/2010/main" val="33965892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524000" y="179783"/>
            <a:ext cx="9144000" cy="6498434"/>
          </a:xfrm>
          <a:prstGeom prst="rect">
            <a:avLst/>
          </a:prstGeom>
        </p:spPr>
      </p:pic>
      <p:sp>
        <p:nvSpPr>
          <p:cNvPr id="5" name="TextBox 4"/>
          <p:cNvSpPr txBox="1"/>
          <p:nvPr/>
        </p:nvSpPr>
        <p:spPr>
          <a:xfrm>
            <a:off x="1949753" y="2111352"/>
            <a:ext cx="520094" cy="369332"/>
          </a:xfrm>
          <a:prstGeom prst="rect">
            <a:avLst/>
          </a:prstGeom>
          <a:noFill/>
        </p:spPr>
        <p:txBody>
          <a:bodyPr wrap="none" rtlCol="0">
            <a:spAutoFit/>
          </a:bodyPr>
          <a:lstStyle/>
          <a:p>
            <a:pPr defTabSz="457200"/>
            <a:r>
              <a:rPr lang="en-US" dirty="0">
                <a:solidFill>
                  <a:srgbClr val="000000"/>
                </a:solidFill>
                <a:latin typeface="Times New Roman"/>
                <a:ea typeface="ＭＳ Ｐゴシック"/>
              </a:rPr>
              <a:t>s=0</a:t>
            </a:r>
          </a:p>
        </p:txBody>
      </p:sp>
      <p:sp>
        <p:nvSpPr>
          <p:cNvPr id="6" name="Donut 5">
            <a:extLst>
              <a:ext uri="{FF2B5EF4-FFF2-40B4-BE49-F238E27FC236}">
                <a16:creationId xmlns:a16="http://schemas.microsoft.com/office/drawing/2014/main" id="{898CF11F-B364-1F40-B328-F495806B2459}"/>
              </a:ext>
            </a:extLst>
          </p:cNvPr>
          <p:cNvSpPr/>
          <p:nvPr/>
        </p:nvSpPr>
        <p:spPr>
          <a:xfrm>
            <a:off x="1563344" y="2012844"/>
            <a:ext cx="1292911" cy="566347"/>
          </a:xfrm>
          <a:prstGeom prst="donut">
            <a:avLst>
              <a:gd name="adj" fmla="val 7322"/>
            </a:avLst>
          </a:prstGeom>
          <a:solidFill>
            <a:srgbClr val="FF0000">
              <a:alpha val="7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solidFill>
                <a:schemeClr val="tx1"/>
              </a:solidFill>
            </a:endParaRPr>
          </a:p>
        </p:txBody>
      </p:sp>
    </p:spTree>
    <p:extLst>
      <p:ext uri="{BB962C8B-B14F-4D97-AF65-F5344CB8AC3E}">
        <p14:creationId xmlns:p14="http://schemas.microsoft.com/office/powerpoint/2010/main" val="4171221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81CFB1-F7C3-7656-9414-33FAD05E3D8B}"/>
              </a:ext>
            </a:extLst>
          </p:cNvPr>
          <p:cNvPicPr>
            <a:picLocks noChangeAspect="1"/>
          </p:cNvPicPr>
          <p:nvPr/>
        </p:nvPicPr>
        <p:blipFill rotWithShape="1">
          <a:blip r:embed="rId2"/>
          <a:srcRect l="1611" t="2135" r="2724"/>
          <a:stretch/>
        </p:blipFill>
        <p:spPr>
          <a:xfrm>
            <a:off x="24857" y="-72918"/>
            <a:ext cx="4089944" cy="6920408"/>
          </a:xfrm>
          <a:prstGeom prst="rect">
            <a:avLst/>
          </a:prstGeom>
        </p:spPr>
      </p:pic>
      <p:sp>
        <p:nvSpPr>
          <p:cNvPr id="2" name="Donut 1">
            <a:extLst>
              <a:ext uri="{FF2B5EF4-FFF2-40B4-BE49-F238E27FC236}">
                <a16:creationId xmlns:a16="http://schemas.microsoft.com/office/drawing/2014/main" id="{32127499-4CAC-11AF-01D6-29B1BE4A3652}"/>
              </a:ext>
            </a:extLst>
          </p:cNvPr>
          <p:cNvSpPr/>
          <p:nvPr/>
        </p:nvSpPr>
        <p:spPr bwMode="auto">
          <a:xfrm>
            <a:off x="1105929" y="2137714"/>
            <a:ext cx="2051221" cy="271851"/>
          </a:xfrm>
          <a:prstGeom prst="donut">
            <a:avLst>
              <a:gd name="adj" fmla="val 2751"/>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charset="0"/>
            </a:endParaRPr>
          </a:p>
        </p:txBody>
      </p:sp>
      <p:sp>
        <p:nvSpPr>
          <p:cNvPr id="6" name="Donut 5">
            <a:extLst>
              <a:ext uri="{FF2B5EF4-FFF2-40B4-BE49-F238E27FC236}">
                <a16:creationId xmlns:a16="http://schemas.microsoft.com/office/drawing/2014/main" id="{1B4EEBF3-C442-4848-49EF-AAEB3EDB8318}"/>
              </a:ext>
            </a:extLst>
          </p:cNvPr>
          <p:cNvSpPr/>
          <p:nvPr/>
        </p:nvSpPr>
        <p:spPr bwMode="auto">
          <a:xfrm>
            <a:off x="1390134" y="2656702"/>
            <a:ext cx="1365423" cy="271851"/>
          </a:xfrm>
          <a:prstGeom prst="donut">
            <a:avLst>
              <a:gd name="adj" fmla="val 2751"/>
            </a:avLst>
          </a:prstGeom>
          <a:solidFill>
            <a:schemeClr val="accent2"/>
          </a:solid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charset="0"/>
            </a:endParaRPr>
          </a:p>
        </p:txBody>
      </p:sp>
      <p:sp>
        <p:nvSpPr>
          <p:cNvPr id="9" name="Donut 8">
            <a:extLst>
              <a:ext uri="{FF2B5EF4-FFF2-40B4-BE49-F238E27FC236}">
                <a16:creationId xmlns:a16="http://schemas.microsoft.com/office/drawing/2014/main" id="{F7B869CD-0893-7329-5D64-34629D6CF526}"/>
              </a:ext>
            </a:extLst>
          </p:cNvPr>
          <p:cNvSpPr/>
          <p:nvPr/>
        </p:nvSpPr>
        <p:spPr bwMode="auto">
          <a:xfrm>
            <a:off x="908220" y="5869459"/>
            <a:ext cx="2415748" cy="420130"/>
          </a:xfrm>
          <a:prstGeom prst="donut">
            <a:avLst>
              <a:gd name="adj" fmla="val 2751"/>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charset="0"/>
            </a:endParaRPr>
          </a:p>
        </p:txBody>
      </p:sp>
      <p:sp>
        <p:nvSpPr>
          <p:cNvPr id="11" name="Donut 10">
            <a:extLst>
              <a:ext uri="{FF2B5EF4-FFF2-40B4-BE49-F238E27FC236}">
                <a16:creationId xmlns:a16="http://schemas.microsoft.com/office/drawing/2014/main" id="{48AC9521-2AF9-BC7A-A90D-702C2832050B}"/>
              </a:ext>
            </a:extLst>
          </p:cNvPr>
          <p:cNvSpPr/>
          <p:nvPr/>
        </p:nvSpPr>
        <p:spPr bwMode="auto">
          <a:xfrm>
            <a:off x="858793" y="3929447"/>
            <a:ext cx="2415748" cy="420130"/>
          </a:xfrm>
          <a:prstGeom prst="donut">
            <a:avLst>
              <a:gd name="adj" fmla="val 2751"/>
            </a:avLst>
          </a:prstGeom>
          <a:solidFill>
            <a:schemeClr val="accent2"/>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charset="0"/>
            </a:endParaRPr>
          </a:p>
        </p:txBody>
      </p:sp>
      <p:grpSp>
        <p:nvGrpSpPr>
          <p:cNvPr id="15" name="Group 14">
            <a:extLst>
              <a:ext uri="{FF2B5EF4-FFF2-40B4-BE49-F238E27FC236}">
                <a16:creationId xmlns:a16="http://schemas.microsoft.com/office/drawing/2014/main" id="{9F2DE3FB-C9FB-50D2-5DC0-8DE7C0F71E99}"/>
              </a:ext>
            </a:extLst>
          </p:cNvPr>
          <p:cNvGrpSpPr/>
          <p:nvPr/>
        </p:nvGrpSpPr>
        <p:grpSpPr>
          <a:xfrm>
            <a:off x="4114800" y="420128"/>
            <a:ext cx="8052344" cy="1272748"/>
            <a:chOff x="5791886" y="556052"/>
            <a:chExt cx="4660276" cy="736600"/>
          </a:xfrm>
        </p:grpSpPr>
        <p:pic>
          <p:nvPicPr>
            <p:cNvPr id="5" name="Picture 4">
              <a:extLst>
                <a:ext uri="{FF2B5EF4-FFF2-40B4-BE49-F238E27FC236}">
                  <a16:creationId xmlns:a16="http://schemas.microsoft.com/office/drawing/2014/main" id="{43649B2C-9990-304E-A8A3-00213A3DCE4B}"/>
                </a:ext>
              </a:extLst>
            </p:cNvPr>
            <p:cNvPicPr>
              <a:picLocks noChangeAspect="1"/>
            </p:cNvPicPr>
            <p:nvPr/>
          </p:nvPicPr>
          <p:blipFill rotWithShape="1">
            <a:blip r:embed="rId2"/>
            <a:srcRect l="21292" t="21076" r="22382" b="73541"/>
            <a:stretch/>
          </p:blipFill>
          <p:spPr>
            <a:xfrm>
              <a:off x="5791886" y="556052"/>
              <a:ext cx="4660276" cy="736600"/>
            </a:xfrm>
            <a:prstGeom prst="rect">
              <a:avLst/>
            </a:prstGeom>
          </p:spPr>
        </p:pic>
        <p:sp>
          <p:nvSpPr>
            <p:cNvPr id="3" name="Donut 2">
              <a:extLst>
                <a:ext uri="{FF2B5EF4-FFF2-40B4-BE49-F238E27FC236}">
                  <a16:creationId xmlns:a16="http://schemas.microsoft.com/office/drawing/2014/main" id="{12AE1AF2-555C-1C95-7364-F73A8C370838}"/>
                </a:ext>
              </a:extLst>
            </p:cNvPr>
            <p:cNvSpPr/>
            <p:nvPr/>
          </p:nvSpPr>
          <p:spPr bwMode="auto">
            <a:xfrm>
              <a:off x="8532339" y="704335"/>
              <a:ext cx="970007" cy="420130"/>
            </a:xfrm>
            <a:prstGeom prst="donut">
              <a:avLst>
                <a:gd name="adj" fmla="val 2751"/>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charset="0"/>
              </a:endParaRPr>
            </a:p>
          </p:txBody>
        </p:sp>
        <p:sp>
          <p:nvSpPr>
            <p:cNvPr id="8" name="Donut 7">
              <a:extLst>
                <a:ext uri="{FF2B5EF4-FFF2-40B4-BE49-F238E27FC236}">
                  <a16:creationId xmlns:a16="http://schemas.microsoft.com/office/drawing/2014/main" id="{0D4A8F7B-908A-2368-AEAE-ECC0E84BF302}"/>
                </a:ext>
              </a:extLst>
            </p:cNvPr>
            <p:cNvSpPr/>
            <p:nvPr/>
          </p:nvSpPr>
          <p:spPr bwMode="auto">
            <a:xfrm>
              <a:off x="7372355" y="716691"/>
              <a:ext cx="1159984" cy="420130"/>
            </a:xfrm>
            <a:prstGeom prst="donut">
              <a:avLst>
                <a:gd name="adj" fmla="val 2751"/>
              </a:avLst>
            </a:prstGeom>
            <a:solidFill>
              <a:schemeClr val="accent2"/>
            </a:solid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charset="0"/>
              </a:endParaRPr>
            </a:p>
          </p:txBody>
        </p:sp>
        <p:sp>
          <p:nvSpPr>
            <p:cNvPr id="12" name="Donut 11">
              <a:extLst>
                <a:ext uri="{FF2B5EF4-FFF2-40B4-BE49-F238E27FC236}">
                  <a16:creationId xmlns:a16="http://schemas.microsoft.com/office/drawing/2014/main" id="{F1A9844D-044F-9037-9970-57489E313419}"/>
                </a:ext>
              </a:extLst>
            </p:cNvPr>
            <p:cNvSpPr/>
            <p:nvPr/>
          </p:nvSpPr>
          <p:spPr bwMode="auto">
            <a:xfrm>
              <a:off x="9502346" y="716691"/>
              <a:ext cx="698158" cy="420130"/>
            </a:xfrm>
            <a:prstGeom prst="donut">
              <a:avLst>
                <a:gd name="adj" fmla="val 2751"/>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charset="0"/>
              </a:endParaRPr>
            </a:p>
          </p:txBody>
        </p:sp>
      </p:grpSp>
      <p:pic>
        <p:nvPicPr>
          <p:cNvPr id="14" name="Picture 13">
            <a:extLst>
              <a:ext uri="{FF2B5EF4-FFF2-40B4-BE49-F238E27FC236}">
                <a16:creationId xmlns:a16="http://schemas.microsoft.com/office/drawing/2014/main" id="{43FCD74D-684D-AF5A-20C8-07B7DE52E0F2}"/>
              </a:ext>
            </a:extLst>
          </p:cNvPr>
          <p:cNvPicPr>
            <a:picLocks noChangeAspect="1"/>
          </p:cNvPicPr>
          <p:nvPr/>
        </p:nvPicPr>
        <p:blipFill>
          <a:blip r:embed="rId3"/>
          <a:stretch>
            <a:fillRect/>
          </a:stretch>
        </p:blipFill>
        <p:spPr>
          <a:xfrm>
            <a:off x="4392989" y="2211859"/>
            <a:ext cx="7799011" cy="1119660"/>
          </a:xfrm>
          <a:prstGeom prst="rect">
            <a:avLst/>
          </a:prstGeom>
        </p:spPr>
      </p:pic>
    </p:spTree>
    <p:extLst>
      <p:ext uri="{BB962C8B-B14F-4D97-AF65-F5344CB8AC3E}">
        <p14:creationId xmlns:p14="http://schemas.microsoft.com/office/powerpoint/2010/main" val="36781430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Box 2"/>
          <p:cNvSpPr txBox="1">
            <a:spLocks noChangeArrowheads="1"/>
          </p:cNvSpPr>
          <p:nvPr/>
        </p:nvSpPr>
        <p:spPr bwMode="auto">
          <a:xfrm>
            <a:off x="1878014" y="388939"/>
            <a:ext cx="8030147"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n-US">
                <a:solidFill>
                  <a:prstClr val="black"/>
                </a:solidFill>
              </a:rPr>
              <a:t>For advantageous mutations: </a:t>
            </a:r>
          </a:p>
          <a:p>
            <a:pPr defTabSz="457200" eaLnBrk="1" hangingPunct="1"/>
            <a:r>
              <a:rPr lang="en-US">
                <a:solidFill>
                  <a:prstClr val="black"/>
                </a:solidFill>
              </a:rPr>
              <a:t>      Probability of fixation, P, is approximately equal to 2s; </a:t>
            </a:r>
          </a:p>
          <a:p>
            <a:pPr defTabSz="457200" eaLnBrk="1" hangingPunct="1"/>
            <a:r>
              <a:rPr lang="en-US">
                <a:solidFill>
                  <a:prstClr val="black"/>
                </a:solidFill>
              </a:rPr>
              <a:t>      e.g., if selective advantage s = 5% then P = 10% </a:t>
            </a:r>
          </a:p>
        </p:txBody>
      </p:sp>
      <p:pic>
        <p:nvPicPr>
          <p:cNvPr id="60418"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17664"/>
            <a:ext cx="9144000" cy="399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9" name="TextBox 6"/>
          <p:cNvSpPr txBox="1">
            <a:spLocks noChangeArrowheads="1"/>
          </p:cNvSpPr>
          <p:nvPr/>
        </p:nvSpPr>
        <p:spPr bwMode="auto">
          <a:xfrm>
            <a:off x="2714626" y="6270626"/>
            <a:ext cx="60118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n-US">
                <a:solidFill>
                  <a:prstClr val="black"/>
                </a:solidFill>
              </a:rPr>
              <a:t>t</a:t>
            </a:r>
            <a:r>
              <a:rPr lang="en-US" sz="1400">
                <a:solidFill>
                  <a:prstClr val="black"/>
                </a:solidFill>
              </a:rPr>
              <a:t>av</a:t>
            </a:r>
            <a:r>
              <a:rPr lang="en-US">
                <a:solidFill>
                  <a:prstClr val="black"/>
                </a:solidFill>
              </a:rPr>
              <a:t>=2/s*log2N generations = 40*log100= 80</a:t>
            </a:r>
          </a:p>
        </p:txBody>
      </p:sp>
      <p:sp>
        <p:nvSpPr>
          <p:cNvPr id="5" name="Donut 4">
            <a:extLst>
              <a:ext uri="{FF2B5EF4-FFF2-40B4-BE49-F238E27FC236}">
                <a16:creationId xmlns:a16="http://schemas.microsoft.com/office/drawing/2014/main" id="{0F5D8098-D63C-4C4A-B031-ACB8F289548A}"/>
              </a:ext>
            </a:extLst>
          </p:cNvPr>
          <p:cNvSpPr/>
          <p:nvPr/>
        </p:nvSpPr>
        <p:spPr>
          <a:xfrm>
            <a:off x="6017999" y="1051317"/>
            <a:ext cx="1292911" cy="566347"/>
          </a:xfrm>
          <a:prstGeom prst="donut">
            <a:avLst>
              <a:gd name="adj" fmla="val 7322"/>
            </a:avLst>
          </a:prstGeom>
          <a:solidFill>
            <a:srgbClr val="FF0000">
              <a:alpha val="7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solidFill>
                <a:schemeClr val="tx1"/>
              </a:solidFill>
            </a:endParaRPr>
          </a:p>
        </p:txBody>
      </p:sp>
    </p:spTree>
    <p:extLst>
      <p:ext uri="{BB962C8B-B14F-4D97-AF65-F5344CB8AC3E}">
        <p14:creationId xmlns:p14="http://schemas.microsoft.com/office/powerpoint/2010/main" val="21640637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0" y="1405032"/>
            <a:ext cx="9144000" cy="4047937"/>
          </a:xfrm>
          <a:prstGeom prst="rect">
            <a:avLst/>
          </a:prstGeom>
        </p:spPr>
      </p:pic>
      <p:sp>
        <p:nvSpPr>
          <p:cNvPr id="5" name="TextBox 4"/>
          <p:cNvSpPr txBox="1"/>
          <p:nvPr/>
        </p:nvSpPr>
        <p:spPr>
          <a:xfrm>
            <a:off x="1995056" y="5985164"/>
            <a:ext cx="3222357" cy="369332"/>
          </a:xfrm>
          <a:prstGeom prst="rect">
            <a:avLst/>
          </a:prstGeom>
          <a:noFill/>
        </p:spPr>
        <p:txBody>
          <a:bodyPr wrap="none" rtlCol="0">
            <a:spAutoFit/>
          </a:bodyPr>
          <a:lstStyle/>
          <a:p>
            <a:pPr defTabSz="457200"/>
            <a:r>
              <a:rPr lang="en-US" dirty="0">
                <a:solidFill>
                  <a:srgbClr val="000000"/>
                </a:solidFill>
                <a:latin typeface="Times New Roman"/>
                <a:ea typeface="ＭＳ Ｐゴシック"/>
              </a:rPr>
              <a:t>S=.2    =&gt; shorter fixation time.  </a:t>
            </a:r>
          </a:p>
        </p:txBody>
      </p:sp>
    </p:spTree>
    <p:extLst>
      <p:ext uri="{BB962C8B-B14F-4D97-AF65-F5344CB8AC3E}">
        <p14:creationId xmlns:p14="http://schemas.microsoft.com/office/powerpoint/2010/main" val="22028872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ChangeArrowheads="1"/>
          </p:cNvSpPr>
          <p:nvPr>
            <p:ph type="title"/>
          </p:nvPr>
        </p:nvSpPr>
        <p:spPr/>
        <p:txBody>
          <a:bodyPr/>
          <a:lstStyle/>
          <a:p>
            <a:pPr eaLnBrk="1" hangingPunct="1"/>
            <a:r>
              <a:rPr lang="en-GB">
                <a:latin typeface="Times New Roman" charset="0"/>
              </a:rPr>
              <a:t>Advantageous allele</a:t>
            </a:r>
          </a:p>
        </p:txBody>
      </p:sp>
      <p:pic>
        <p:nvPicPr>
          <p:cNvPr id="132098" name="Picture 3" descr="psba"/>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rot="21405678">
            <a:off x="2711451" y="2590801"/>
            <a:ext cx="6327775" cy="4525963"/>
          </a:xfrm>
        </p:spPr>
      </p:pic>
      <p:sp>
        <p:nvSpPr>
          <p:cNvPr id="132099" name="Text Box 4"/>
          <p:cNvSpPr txBox="1">
            <a:spLocks noChangeArrowheads="1"/>
          </p:cNvSpPr>
          <p:nvPr/>
        </p:nvSpPr>
        <p:spPr bwMode="auto">
          <a:xfrm>
            <a:off x="3359151" y="1766888"/>
            <a:ext cx="53752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GB" sz="2000">
                <a:solidFill>
                  <a:srgbClr val="000000"/>
                </a:solidFill>
              </a:rPr>
              <a:t>Herbicide resistance gene in nightshade plant</a:t>
            </a:r>
          </a:p>
        </p:txBody>
      </p:sp>
      <p:sp>
        <p:nvSpPr>
          <p:cNvPr id="132100" name="Text Box 5"/>
          <p:cNvSpPr txBox="1">
            <a:spLocks noChangeArrowheads="1"/>
          </p:cNvSpPr>
          <p:nvPr/>
        </p:nvSpPr>
        <p:spPr bwMode="auto">
          <a:xfrm>
            <a:off x="1828800" y="6248401"/>
            <a:ext cx="75961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srgbClr val="000000"/>
                </a:solidFill>
                <a:latin typeface="Times New Roman" charset="0"/>
              </a:rPr>
              <a:t>Modified from from </a:t>
            </a:r>
            <a:r>
              <a:rPr lang="en-US" sz="1800">
                <a:solidFill>
                  <a:srgbClr val="008000"/>
                </a:solidFill>
                <a:latin typeface="Times New Roman" charset="0"/>
              </a:rPr>
              <a:t>www.tcd.ie/Genetics/staff/Aoife/GE3026/GE3026_1+2.ppt</a:t>
            </a:r>
            <a:r>
              <a:rPr lang="en-US" b="1">
                <a:solidFill>
                  <a:srgbClr val="000000"/>
                </a:solidFill>
                <a:latin typeface="Times New Roman" charset="0"/>
              </a:rPr>
              <a:t> </a:t>
            </a:r>
          </a:p>
        </p:txBody>
      </p:sp>
    </p:spTree>
    <p:extLst>
      <p:ext uri="{BB962C8B-B14F-4D97-AF65-F5344CB8AC3E}">
        <p14:creationId xmlns:p14="http://schemas.microsoft.com/office/powerpoint/2010/main" val="36782543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title"/>
          </p:nvPr>
        </p:nvSpPr>
        <p:spPr/>
        <p:txBody>
          <a:bodyPr/>
          <a:lstStyle/>
          <a:p>
            <a:pPr eaLnBrk="1" hangingPunct="1"/>
            <a:r>
              <a:rPr lang="en-US">
                <a:latin typeface="Times New Roman" charset="0"/>
              </a:rPr>
              <a:t>selection versus drift </a:t>
            </a:r>
            <a:br>
              <a:rPr lang="en-US">
                <a:latin typeface="Times New Roman" charset="0"/>
              </a:rPr>
            </a:br>
            <a:endParaRPr lang="en-US">
              <a:latin typeface="Times New Roman" charset="0"/>
            </a:endParaRPr>
          </a:p>
        </p:txBody>
      </p:sp>
      <p:sp>
        <p:nvSpPr>
          <p:cNvPr id="116738" name="Text Box 3"/>
          <p:cNvSpPr txBox="1">
            <a:spLocks noChangeArrowheads="1"/>
          </p:cNvSpPr>
          <p:nvPr/>
        </p:nvSpPr>
        <p:spPr bwMode="auto">
          <a:xfrm>
            <a:off x="1099751" y="1524001"/>
            <a:ext cx="8958649" cy="48936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b="1" dirty="0">
                <a:solidFill>
                  <a:srgbClr val="000000"/>
                </a:solidFill>
                <a:latin typeface="Times New Roman" charset="0"/>
              </a:rPr>
              <a:t>The larger the population the longer it takes for an allele to become fixed.  </a:t>
            </a:r>
          </a:p>
          <a:p>
            <a:pPr eaLnBrk="1" fontAlgn="base" hangingPunct="1">
              <a:spcBef>
                <a:spcPct val="0"/>
              </a:spcBef>
              <a:spcAft>
                <a:spcPct val="0"/>
              </a:spcAft>
            </a:pPr>
            <a:r>
              <a:rPr lang="en-US" b="1" dirty="0">
                <a:solidFill>
                  <a:srgbClr val="000000"/>
                </a:solidFill>
                <a:latin typeface="Times New Roman" charset="0"/>
              </a:rPr>
              <a:t>Note: Even though an allele conveys a strong selective advantage of 10%, the allele has a rather large chance to go extinct.  </a:t>
            </a:r>
          </a:p>
          <a:p>
            <a:pPr eaLnBrk="1" fontAlgn="base" hangingPunct="1">
              <a:spcBef>
                <a:spcPct val="0"/>
              </a:spcBef>
              <a:spcAft>
                <a:spcPct val="0"/>
              </a:spcAft>
            </a:pPr>
            <a:r>
              <a:rPr lang="en-US" b="1" dirty="0">
                <a:solidFill>
                  <a:srgbClr val="000000"/>
                </a:solidFill>
                <a:latin typeface="Times New Roman" charset="0"/>
              </a:rPr>
              <a:t>Note#2: Fixation is faster under selection than under drift.</a:t>
            </a:r>
          </a:p>
          <a:p>
            <a:pPr eaLnBrk="1" fontAlgn="base" hangingPunct="1">
              <a:spcBef>
                <a:spcPct val="0"/>
              </a:spcBef>
              <a:spcAft>
                <a:spcPct val="0"/>
              </a:spcAft>
            </a:pPr>
            <a:endParaRPr lang="en-US" b="1" dirty="0">
              <a:solidFill>
                <a:srgbClr val="000000"/>
              </a:solidFill>
              <a:latin typeface="Times New Roman" charset="0"/>
            </a:endParaRPr>
          </a:p>
          <a:p>
            <a:pPr eaLnBrk="1" fontAlgn="base" hangingPunct="1">
              <a:spcBef>
                <a:spcPct val="0"/>
              </a:spcBef>
              <a:spcAft>
                <a:spcPct val="0"/>
              </a:spcAft>
            </a:pPr>
            <a:endParaRPr lang="en-US" b="1" dirty="0">
              <a:solidFill>
                <a:srgbClr val="000000"/>
              </a:solidFill>
              <a:latin typeface="Times New Roman" charset="0"/>
            </a:endParaRPr>
          </a:p>
          <a:p>
            <a:pPr eaLnBrk="1" fontAlgn="base" hangingPunct="1">
              <a:spcBef>
                <a:spcPct val="0"/>
              </a:spcBef>
              <a:spcAft>
                <a:spcPct val="0"/>
              </a:spcAft>
            </a:pPr>
            <a:endParaRPr lang="en-US" b="1" dirty="0">
              <a:solidFill>
                <a:srgbClr val="000000"/>
              </a:solidFill>
              <a:latin typeface="Times New Roman" charset="0"/>
            </a:endParaRPr>
          </a:p>
          <a:p>
            <a:pPr eaLnBrk="1" fontAlgn="base" hangingPunct="1">
              <a:spcBef>
                <a:spcPct val="0"/>
              </a:spcBef>
              <a:spcAft>
                <a:spcPct val="0"/>
              </a:spcAft>
            </a:pPr>
            <a:r>
              <a:rPr lang="en-US" b="1" dirty="0">
                <a:solidFill>
                  <a:srgbClr val="FF0000"/>
                </a:solidFill>
                <a:latin typeface="Times New Roman" charset="0"/>
              </a:rPr>
              <a:t>Question: </a:t>
            </a:r>
            <a:r>
              <a:rPr lang="en-US" b="1" dirty="0">
                <a:solidFill>
                  <a:srgbClr val="000000"/>
                </a:solidFill>
                <a:latin typeface="Times New Roman" charset="0"/>
              </a:rPr>
              <a:t>Can you think of genes that have a higher fixation probability? (Hint: HGT)</a:t>
            </a:r>
          </a:p>
          <a:p>
            <a:pPr eaLnBrk="1" fontAlgn="base" hangingPunct="1">
              <a:spcBef>
                <a:spcPct val="0"/>
              </a:spcBef>
              <a:spcAft>
                <a:spcPct val="0"/>
              </a:spcAft>
            </a:pPr>
            <a:endParaRPr lang="en-US" b="1" dirty="0">
              <a:solidFill>
                <a:srgbClr val="000000"/>
              </a:solidFill>
              <a:latin typeface="Times New Roman" charset="0"/>
            </a:endParaRPr>
          </a:p>
          <a:p>
            <a:pPr eaLnBrk="1" fontAlgn="base" hangingPunct="1">
              <a:spcBef>
                <a:spcPct val="0"/>
              </a:spcBef>
              <a:spcAft>
                <a:spcPct val="0"/>
              </a:spcAft>
            </a:pPr>
            <a:endParaRPr lang="en-US" b="1" dirty="0">
              <a:solidFill>
                <a:srgbClr val="000000"/>
              </a:solidFill>
              <a:latin typeface="Times New Roman" charset="0"/>
            </a:endParaRPr>
          </a:p>
          <a:p>
            <a:pPr eaLnBrk="1" fontAlgn="base" hangingPunct="1">
              <a:spcBef>
                <a:spcPct val="0"/>
              </a:spcBef>
              <a:spcAft>
                <a:spcPct val="0"/>
              </a:spcAft>
            </a:pPr>
            <a:endParaRPr lang="en-US" b="1" dirty="0">
              <a:solidFill>
                <a:srgbClr val="000000"/>
              </a:solidFill>
              <a:latin typeface="Times New Roman" charset="0"/>
            </a:endParaRPr>
          </a:p>
        </p:txBody>
      </p:sp>
    </p:spTree>
    <p:extLst>
      <p:ext uri="{BB962C8B-B14F-4D97-AF65-F5344CB8AC3E}">
        <p14:creationId xmlns:p14="http://schemas.microsoft.com/office/powerpoint/2010/main" val="15602414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ChangeArrowheads="1"/>
          </p:cNvSpPr>
          <p:nvPr>
            <p:ph type="title"/>
          </p:nvPr>
        </p:nvSpPr>
        <p:spPr/>
        <p:txBody>
          <a:bodyPr/>
          <a:lstStyle/>
          <a:p>
            <a:pPr eaLnBrk="1" hangingPunct="1"/>
            <a:r>
              <a:rPr lang="en-IE">
                <a:latin typeface="Times New Roman" charset="0"/>
              </a:rPr>
              <a:t>Negative selection (s&lt;0)</a:t>
            </a:r>
          </a:p>
        </p:txBody>
      </p:sp>
      <p:sp>
        <p:nvSpPr>
          <p:cNvPr id="134146" name="Rectangle 3"/>
          <p:cNvSpPr>
            <a:spLocks noGrp="1" noChangeArrowheads="1"/>
          </p:cNvSpPr>
          <p:nvPr>
            <p:ph type="body" idx="1"/>
          </p:nvPr>
        </p:nvSpPr>
        <p:spPr/>
        <p:txBody>
          <a:bodyPr/>
          <a:lstStyle/>
          <a:p>
            <a:pPr eaLnBrk="1" hangingPunct="1"/>
            <a:r>
              <a:rPr lang="en-IE" dirty="0">
                <a:latin typeface="Times New Roman" charset="0"/>
              </a:rPr>
              <a:t>A new allele (mutant) confers some </a:t>
            </a:r>
            <a:r>
              <a:rPr lang="en-IE" u="sng" dirty="0">
                <a:latin typeface="Times New Roman" charset="0"/>
              </a:rPr>
              <a:t>decrease</a:t>
            </a:r>
            <a:r>
              <a:rPr lang="en-IE" dirty="0">
                <a:latin typeface="Times New Roman" charset="0"/>
              </a:rPr>
              <a:t> in the fitness of the organism</a:t>
            </a:r>
          </a:p>
          <a:p>
            <a:pPr eaLnBrk="1" hangingPunct="1"/>
            <a:r>
              <a:rPr lang="en-IE" dirty="0">
                <a:latin typeface="Times New Roman" charset="0"/>
              </a:rPr>
              <a:t>Selection acts to remove this allele</a:t>
            </a:r>
          </a:p>
          <a:p>
            <a:pPr eaLnBrk="1" hangingPunct="1"/>
            <a:endParaRPr lang="en-IE" dirty="0">
              <a:latin typeface="Times New Roman" charset="0"/>
            </a:endParaRPr>
          </a:p>
          <a:p>
            <a:pPr eaLnBrk="1" hangingPunct="1"/>
            <a:r>
              <a:rPr lang="en-IE" dirty="0">
                <a:latin typeface="Times New Roman" charset="0"/>
              </a:rPr>
              <a:t>Also called </a:t>
            </a:r>
            <a:r>
              <a:rPr lang="en-IE" b="1" dirty="0">
                <a:latin typeface="Times New Roman" charset="0"/>
              </a:rPr>
              <a:t>purifying selection</a:t>
            </a:r>
          </a:p>
        </p:txBody>
      </p:sp>
      <p:sp>
        <p:nvSpPr>
          <p:cNvPr id="134147" name="Text Box 4"/>
          <p:cNvSpPr txBox="1">
            <a:spLocks noChangeArrowheads="1"/>
          </p:cNvSpPr>
          <p:nvPr/>
        </p:nvSpPr>
        <p:spPr bwMode="auto">
          <a:xfrm>
            <a:off x="1828800" y="6248401"/>
            <a:ext cx="75961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srgbClr val="000000"/>
                </a:solidFill>
                <a:latin typeface="Times New Roman" charset="0"/>
              </a:rPr>
              <a:t>Modified from from </a:t>
            </a:r>
            <a:r>
              <a:rPr lang="en-US" sz="1800">
                <a:solidFill>
                  <a:srgbClr val="008000"/>
                </a:solidFill>
                <a:latin typeface="Times New Roman" charset="0"/>
              </a:rPr>
              <a:t>www.tcd.ie/Genetics/staff/Aoife/GE3026/GE3026_1+2.ppt</a:t>
            </a:r>
            <a:r>
              <a:rPr lang="en-US" b="1">
                <a:solidFill>
                  <a:srgbClr val="000000"/>
                </a:solidFill>
                <a:latin typeface="Times New Roman" charset="0"/>
              </a:rPr>
              <a:t> </a:t>
            </a:r>
          </a:p>
        </p:txBody>
      </p:sp>
    </p:spTree>
    <p:extLst>
      <p:ext uri="{BB962C8B-B14F-4D97-AF65-F5344CB8AC3E}">
        <p14:creationId xmlns:p14="http://schemas.microsoft.com/office/powerpoint/2010/main" val="1804298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ChangeArrowheads="1"/>
          </p:cNvSpPr>
          <p:nvPr>
            <p:ph type="title"/>
          </p:nvPr>
        </p:nvSpPr>
        <p:spPr>
          <a:xfrm>
            <a:off x="2057400" y="304800"/>
            <a:ext cx="7772400" cy="1143000"/>
          </a:xfrm>
        </p:spPr>
        <p:txBody>
          <a:bodyPr/>
          <a:lstStyle/>
          <a:p>
            <a:pPr eaLnBrk="1" hangingPunct="1"/>
            <a:r>
              <a:rPr lang="en-GB">
                <a:latin typeface="Times New Roman" charset="0"/>
              </a:rPr>
              <a:t>Deleterious allele</a:t>
            </a:r>
          </a:p>
        </p:txBody>
      </p:sp>
      <p:pic>
        <p:nvPicPr>
          <p:cNvPr id="136194" name="Picture 3" descr="brca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58926" y="3119439"/>
            <a:ext cx="9109075" cy="1692275"/>
          </a:xfrm>
        </p:spPr>
      </p:pic>
      <p:sp>
        <p:nvSpPr>
          <p:cNvPr id="136195" name="Text Box 4"/>
          <p:cNvSpPr txBox="1">
            <a:spLocks noChangeArrowheads="1"/>
          </p:cNvSpPr>
          <p:nvPr/>
        </p:nvSpPr>
        <p:spPr bwMode="auto">
          <a:xfrm>
            <a:off x="3878264" y="1484313"/>
            <a:ext cx="42767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GB" sz="2000">
                <a:solidFill>
                  <a:srgbClr val="000000"/>
                </a:solidFill>
              </a:rPr>
              <a:t>Human breast cancer gene, BRCA2</a:t>
            </a:r>
          </a:p>
        </p:txBody>
      </p:sp>
      <p:sp>
        <p:nvSpPr>
          <p:cNvPr id="136196" name="Text Box 5"/>
          <p:cNvSpPr txBox="1">
            <a:spLocks noChangeArrowheads="1"/>
          </p:cNvSpPr>
          <p:nvPr/>
        </p:nvSpPr>
        <p:spPr bwMode="auto">
          <a:xfrm>
            <a:off x="1682750" y="2944814"/>
            <a:ext cx="282733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GB" sz="1800" b="1">
                <a:solidFill>
                  <a:srgbClr val="FF0000"/>
                </a:solidFill>
              </a:rPr>
              <a:t>Normal (wild type) allele</a:t>
            </a:r>
          </a:p>
        </p:txBody>
      </p:sp>
      <p:sp>
        <p:nvSpPr>
          <p:cNvPr id="136197" name="Text Box 6"/>
          <p:cNvSpPr txBox="1">
            <a:spLocks noChangeArrowheads="1"/>
          </p:cNvSpPr>
          <p:nvPr/>
        </p:nvSpPr>
        <p:spPr bwMode="auto">
          <a:xfrm>
            <a:off x="1703389" y="4508501"/>
            <a:ext cx="167322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GB" sz="1800" b="1">
                <a:solidFill>
                  <a:srgbClr val="FF0000"/>
                </a:solidFill>
              </a:rPr>
              <a:t>Mutant allele</a:t>
            </a:r>
          </a:p>
          <a:p>
            <a:pPr eaLnBrk="1" fontAlgn="base" hangingPunct="1">
              <a:spcBef>
                <a:spcPct val="0"/>
              </a:spcBef>
              <a:spcAft>
                <a:spcPct val="0"/>
              </a:spcAft>
            </a:pPr>
            <a:r>
              <a:rPr lang="en-GB" sz="1800" b="1">
                <a:solidFill>
                  <a:srgbClr val="FF0000"/>
                </a:solidFill>
              </a:rPr>
              <a:t>(Montreal 440</a:t>
            </a:r>
          </a:p>
          <a:p>
            <a:pPr eaLnBrk="1" fontAlgn="base" hangingPunct="1">
              <a:spcBef>
                <a:spcPct val="0"/>
              </a:spcBef>
              <a:spcAft>
                <a:spcPct val="0"/>
              </a:spcAft>
            </a:pPr>
            <a:r>
              <a:rPr lang="en-GB" sz="1800" b="1">
                <a:solidFill>
                  <a:srgbClr val="FF0000"/>
                </a:solidFill>
              </a:rPr>
              <a:t>Family)</a:t>
            </a:r>
          </a:p>
        </p:txBody>
      </p:sp>
      <p:sp>
        <p:nvSpPr>
          <p:cNvPr id="136198" name="Freeform 7"/>
          <p:cNvSpPr>
            <a:spLocks/>
          </p:cNvSpPr>
          <p:nvPr/>
        </p:nvSpPr>
        <p:spPr bwMode="auto">
          <a:xfrm rot="-8841351">
            <a:off x="3346451" y="4362451"/>
            <a:ext cx="334963" cy="1584325"/>
          </a:xfrm>
          <a:custGeom>
            <a:avLst/>
            <a:gdLst>
              <a:gd name="T0" fmla="*/ 2147483647 w 211"/>
              <a:gd name="T1" fmla="*/ 0 h 408"/>
              <a:gd name="T2" fmla="*/ 2147483647 w 211"/>
              <a:gd name="T3" fmla="*/ 2147483647 h 408"/>
              <a:gd name="T4" fmla="*/ 2147483647 w 211"/>
              <a:gd name="T5" fmla="*/ 2147483647 h 408"/>
              <a:gd name="T6" fmla="*/ 0 60000 65536"/>
              <a:gd name="T7" fmla="*/ 0 60000 65536"/>
              <a:gd name="T8" fmla="*/ 0 60000 65536"/>
              <a:gd name="T9" fmla="*/ 0 w 211"/>
              <a:gd name="T10" fmla="*/ 0 h 408"/>
              <a:gd name="T11" fmla="*/ 211 w 211"/>
              <a:gd name="T12" fmla="*/ 408 h 408"/>
            </a:gdLst>
            <a:ahLst/>
            <a:cxnLst>
              <a:cxn ang="T6">
                <a:pos x="T0" y="T1"/>
              </a:cxn>
              <a:cxn ang="T7">
                <a:pos x="T2" y="T3"/>
              </a:cxn>
              <a:cxn ang="T8">
                <a:pos x="T4" y="T5"/>
              </a:cxn>
            </a:cxnLst>
            <a:rect l="T9" t="T10" r="T11" b="T12"/>
            <a:pathLst>
              <a:path w="211" h="408">
                <a:moveTo>
                  <a:pt x="30" y="0"/>
                </a:moveTo>
                <a:cubicBezTo>
                  <a:pt x="15" y="102"/>
                  <a:pt x="0" y="204"/>
                  <a:pt x="30" y="272"/>
                </a:cubicBezTo>
                <a:cubicBezTo>
                  <a:pt x="60" y="340"/>
                  <a:pt x="135" y="374"/>
                  <a:pt x="211" y="408"/>
                </a:cubicBezTo>
              </a:path>
            </a:pathLst>
          </a:custGeom>
          <a:noFill/>
          <a:ln w="9525">
            <a:solidFill>
              <a:schemeClr val="tx1"/>
            </a:solidFill>
            <a:round/>
            <a:headEnd/>
            <a:tailEnd type="triangle" w="lg" len="lg"/>
          </a:ln>
          <a:extLst>
            <a:ext uri="{909E8E84-426E-40dd-AFC4-6F175D3DCCD1}">
              <a14:hiddenFill xmlns:a14="http://schemas.microsoft.com/office/drawing/2010/main" xmlns="">
                <a:solidFill>
                  <a:srgbClr val="FFFFFF"/>
                </a:solidFill>
              </a14:hiddenFill>
            </a:ext>
          </a:extLst>
        </p:spPr>
        <p:txBody>
          <a:bodyPr lIns="91429" tIns="45714" rIns="91429" bIns="45714"/>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36199" name="Text Box 8"/>
          <p:cNvSpPr txBox="1">
            <a:spLocks noChangeArrowheads="1"/>
          </p:cNvSpPr>
          <p:nvPr/>
        </p:nvSpPr>
        <p:spPr bwMode="auto">
          <a:xfrm>
            <a:off x="1676400" y="5715001"/>
            <a:ext cx="219868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GB" sz="1800">
                <a:solidFill>
                  <a:srgbClr val="000000"/>
                </a:solidFill>
              </a:rPr>
              <a:t>4 base pair deletion</a:t>
            </a:r>
          </a:p>
          <a:p>
            <a:pPr eaLnBrk="1" fontAlgn="base" hangingPunct="1">
              <a:spcBef>
                <a:spcPct val="0"/>
              </a:spcBef>
              <a:spcAft>
                <a:spcPct val="0"/>
              </a:spcAft>
            </a:pPr>
            <a:r>
              <a:rPr lang="en-GB" sz="1800">
                <a:solidFill>
                  <a:srgbClr val="000000"/>
                </a:solidFill>
              </a:rPr>
              <a:t>Causes frameshift</a:t>
            </a:r>
          </a:p>
        </p:txBody>
      </p:sp>
      <p:sp>
        <p:nvSpPr>
          <p:cNvPr id="136200" name="Line 9"/>
          <p:cNvSpPr>
            <a:spLocks noChangeShapeType="1"/>
          </p:cNvSpPr>
          <p:nvPr/>
        </p:nvSpPr>
        <p:spPr bwMode="auto">
          <a:xfrm flipH="1" flipV="1">
            <a:off x="8543925" y="4437063"/>
            <a:ext cx="71438" cy="431800"/>
          </a:xfrm>
          <a:prstGeom prst="line">
            <a:avLst/>
          </a:prstGeom>
          <a:noFill/>
          <a:ln w="9525">
            <a:solidFill>
              <a:schemeClr val="tx1"/>
            </a:solidFill>
            <a:round/>
            <a:headEnd/>
            <a:tailEnd type="triangle" w="lg" len="lg"/>
          </a:ln>
          <a:extLst>
            <a:ext uri="{909E8E84-426E-40dd-AFC4-6F175D3DCCD1}">
              <a14:hiddenFill xmlns:a14="http://schemas.microsoft.com/office/drawing/2010/main" xmlns="">
                <a:noFill/>
              </a14:hiddenFill>
            </a:ext>
          </a:extLst>
        </p:spPr>
        <p:txBody>
          <a:bodyPr lIns="91429" tIns="45714" rIns="91429" bIns="45714"/>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36201" name="Text Box 10"/>
          <p:cNvSpPr txBox="1">
            <a:spLocks noChangeArrowheads="1"/>
          </p:cNvSpPr>
          <p:nvPr/>
        </p:nvSpPr>
        <p:spPr bwMode="auto">
          <a:xfrm>
            <a:off x="8112125" y="4960939"/>
            <a:ext cx="13525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GB" sz="1800">
                <a:solidFill>
                  <a:srgbClr val="000000"/>
                </a:solidFill>
              </a:rPr>
              <a:t>Stop codon</a:t>
            </a:r>
          </a:p>
        </p:txBody>
      </p:sp>
      <p:sp>
        <p:nvSpPr>
          <p:cNvPr id="136202" name="Text Box 11"/>
          <p:cNvSpPr txBox="1">
            <a:spLocks noChangeArrowheads="1"/>
          </p:cNvSpPr>
          <p:nvPr/>
        </p:nvSpPr>
        <p:spPr bwMode="auto">
          <a:xfrm>
            <a:off x="5022850" y="1989138"/>
            <a:ext cx="57023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GB" sz="1800">
                <a:solidFill>
                  <a:srgbClr val="000000"/>
                </a:solidFill>
              </a:rPr>
              <a:t>5% of breast cancer cases are familial</a:t>
            </a:r>
          </a:p>
          <a:p>
            <a:pPr eaLnBrk="1" fontAlgn="base" hangingPunct="1">
              <a:spcBef>
                <a:spcPct val="0"/>
              </a:spcBef>
              <a:spcAft>
                <a:spcPct val="0"/>
              </a:spcAft>
            </a:pPr>
            <a:r>
              <a:rPr lang="en-GB" sz="1800">
                <a:solidFill>
                  <a:srgbClr val="000000"/>
                </a:solidFill>
              </a:rPr>
              <a:t>Mutations in BRCA2 account for 20% of familial cases</a:t>
            </a:r>
          </a:p>
        </p:txBody>
      </p:sp>
      <p:sp>
        <p:nvSpPr>
          <p:cNvPr id="136203" name="Text Box 12"/>
          <p:cNvSpPr txBox="1">
            <a:spLocks noChangeArrowheads="1"/>
          </p:cNvSpPr>
          <p:nvPr/>
        </p:nvSpPr>
        <p:spPr bwMode="auto">
          <a:xfrm>
            <a:off x="1828800" y="6248401"/>
            <a:ext cx="75961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srgbClr val="000000"/>
                </a:solidFill>
                <a:latin typeface="Times New Roman" charset="0"/>
              </a:rPr>
              <a:t>Modified from from </a:t>
            </a:r>
            <a:r>
              <a:rPr lang="en-US" sz="1800">
                <a:solidFill>
                  <a:srgbClr val="008000"/>
                </a:solidFill>
                <a:latin typeface="Times New Roman" charset="0"/>
              </a:rPr>
              <a:t>www.tcd.ie/Genetics/staff/Aoife/GE3026/GE3026_1+2.ppt</a:t>
            </a:r>
            <a:r>
              <a:rPr lang="en-US" b="1">
                <a:solidFill>
                  <a:srgbClr val="000000"/>
                </a:solidFill>
                <a:latin typeface="Times New Roman" charset="0"/>
              </a:rPr>
              <a:t> </a:t>
            </a:r>
          </a:p>
        </p:txBody>
      </p:sp>
    </p:spTree>
    <p:extLst>
      <p:ext uri="{BB962C8B-B14F-4D97-AF65-F5344CB8AC3E}">
        <p14:creationId xmlns:p14="http://schemas.microsoft.com/office/powerpoint/2010/main" val="12807543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ChangeArrowheads="1"/>
          </p:cNvSpPr>
          <p:nvPr>
            <p:ph type="title"/>
          </p:nvPr>
        </p:nvSpPr>
        <p:spPr/>
        <p:txBody>
          <a:bodyPr/>
          <a:lstStyle/>
          <a:p>
            <a:pPr eaLnBrk="1" hangingPunct="1"/>
            <a:r>
              <a:rPr lang="en-IE">
                <a:latin typeface="Times New Roman" charset="0"/>
              </a:rPr>
              <a:t>Neutral mutations</a:t>
            </a:r>
          </a:p>
        </p:txBody>
      </p:sp>
      <p:sp>
        <p:nvSpPr>
          <p:cNvPr id="138242" name="Rectangle 3"/>
          <p:cNvSpPr>
            <a:spLocks noGrp="1" noChangeArrowheads="1"/>
          </p:cNvSpPr>
          <p:nvPr>
            <p:ph type="body" idx="1"/>
          </p:nvPr>
        </p:nvSpPr>
        <p:spPr/>
        <p:txBody>
          <a:bodyPr/>
          <a:lstStyle/>
          <a:p>
            <a:pPr eaLnBrk="1" hangingPunct="1"/>
            <a:r>
              <a:rPr lang="en-IE" dirty="0">
                <a:latin typeface="Times New Roman" charset="0"/>
              </a:rPr>
              <a:t>Neither advantageous nor disadvantageous</a:t>
            </a:r>
          </a:p>
          <a:p>
            <a:pPr eaLnBrk="1" hangingPunct="1"/>
            <a:r>
              <a:rPr lang="en-IE" dirty="0">
                <a:latin typeface="Times New Roman" charset="0"/>
              </a:rPr>
              <a:t>Invisible to selection (no selection)</a:t>
            </a:r>
          </a:p>
          <a:p>
            <a:pPr eaLnBrk="1" hangingPunct="1"/>
            <a:r>
              <a:rPr lang="en-IE" dirty="0">
                <a:latin typeface="Times New Roman" charset="0"/>
              </a:rPr>
              <a:t>Frequency subject to ‘drift’ in the population</a:t>
            </a:r>
          </a:p>
          <a:p>
            <a:pPr eaLnBrk="1" hangingPunct="1"/>
            <a:r>
              <a:rPr lang="en-IE" b="1" dirty="0">
                <a:latin typeface="Times New Roman" charset="0"/>
              </a:rPr>
              <a:t>Random drift</a:t>
            </a:r>
            <a:r>
              <a:rPr lang="en-IE" dirty="0">
                <a:latin typeface="Times New Roman" charset="0"/>
              </a:rPr>
              <a:t> – random changes of allele frequency in small populations</a:t>
            </a:r>
            <a:endParaRPr lang="en-IE" b="1" dirty="0">
              <a:latin typeface="Times New Roman" charset="0"/>
            </a:endParaRPr>
          </a:p>
        </p:txBody>
      </p:sp>
    </p:spTree>
    <p:extLst>
      <p:ext uri="{BB962C8B-B14F-4D97-AF65-F5344CB8AC3E}">
        <p14:creationId xmlns:p14="http://schemas.microsoft.com/office/powerpoint/2010/main" val="24404489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ChangeArrowheads="1"/>
          </p:cNvSpPr>
          <p:nvPr>
            <p:ph type="title"/>
          </p:nvPr>
        </p:nvSpPr>
        <p:spPr>
          <a:xfrm>
            <a:off x="2133600" y="0"/>
            <a:ext cx="7772400" cy="1143000"/>
          </a:xfrm>
        </p:spPr>
        <p:txBody>
          <a:bodyPr/>
          <a:lstStyle/>
          <a:p>
            <a:pPr eaLnBrk="1" hangingPunct="1"/>
            <a:r>
              <a:rPr lang="en-US" dirty="0">
                <a:solidFill>
                  <a:srgbClr val="FF3300"/>
                </a:solidFill>
                <a:latin typeface="Times New Roman" charset="0"/>
              </a:rPr>
              <a:t>Types of Mutation-Substitution</a:t>
            </a:r>
          </a:p>
        </p:txBody>
      </p:sp>
      <p:sp>
        <p:nvSpPr>
          <p:cNvPr id="140290" name="Rectangle 3"/>
          <p:cNvSpPr>
            <a:spLocks noGrp="1" noChangeArrowheads="1"/>
          </p:cNvSpPr>
          <p:nvPr>
            <p:ph type="body" idx="1"/>
          </p:nvPr>
        </p:nvSpPr>
        <p:spPr>
          <a:xfrm>
            <a:off x="1790700" y="1219200"/>
            <a:ext cx="8877300" cy="5638800"/>
          </a:xfrm>
        </p:spPr>
        <p:txBody>
          <a:bodyPr/>
          <a:lstStyle/>
          <a:p>
            <a:pPr eaLnBrk="1" hangingPunct="1"/>
            <a:r>
              <a:rPr lang="en-US" dirty="0">
                <a:solidFill>
                  <a:srgbClr val="FF3300"/>
                </a:solidFill>
                <a:latin typeface="Times New Roman" charset="0"/>
              </a:rPr>
              <a:t>Replacement of one nucleotide by another</a:t>
            </a:r>
          </a:p>
          <a:p>
            <a:pPr eaLnBrk="1" hangingPunct="1"/>
            <a:r>
              <a:rPr lang="en-US" dirty="0">
                <a:solidFill>
                  <a:srgbClr val="FF3300"/>
                </a:solidFill>
                <a:latin typeface="Times New Roman" charset="0"/>
              </a:rPr>
              <a:t>Synonymous (</a:t>
            </a:r>
            <a:r>
              <a:rPr lang="en-US" dirty="0" err="1">
                <a:solidFill>
                  <a:srgbClr val="FF3300"/>
                </a:solidFill>
                <a:latin typeface="Times New Roman" charset="0"/>
              </a:rPr>
              <a:t>Doesn</a:t>
            </a:r>
            <a:r>
              <a:rPr lang="ja-JP" altLang="en-US" dirty="0">
                <a:solidFill>
                  <a:srgbClr val="FF3300"/>
                </a:solidFill>
                <a:latin typeface="Times New Roman" charset="0"/>
              </a:rPr>
              <a:t>’</a:t>
            </a:r>
            <a:r>
              <a:rPr lang="en-US" altLang="ja-JP" dirty="0">
                <a:solidFill>
                  <a:srgbClr val="FF3300"/>
                </a:solidFill>
                <a:latin typeface="Times New Roman" charset="0"/>
              </a:rPr>
              <a:t>t change amino acid)</a:t>
            </a:r>
          </a:p>
          <a:p>
            <a:pPr lvl="1" eaLnBrk="1" hangingPunct="1"/>
            <a:r>
              <a:rPr lang="en-US" dirty="0">
                <a:solidFill>
                  <a:srgbClr val="FF3300"/>
                </a:solidFill>
                <a:latin typeface="Times New Roman" charset="0"/>
              </a:rPr>
              <a:t>Rate sometimes indicated by Ks</a:t>
            </a:r>
          </a:p>
          <a:p>
            <a:pPr lvl="1" eaLnBrk="1" hangingPunct="1"/>
            <a:r>
              <a:rPr lang="en-US" dirty="0">
                <a:solidFill>
                  <a:srgbClr val="FF3300"/>
                </a:solidFill>
                <a:latin typeface="Times New Roman" charset="0"/>
              </a:rPr>
              <a:t>Rate sometimes indicated by d</a:t>
            </a:r>
            <a:r>
              <a:rPr lang="en-US" baseline="-25000" dirty="0">
                <a:solidFill>
                  <a:srgbClr val="FF3300"/>
                </a:solidFill>
                <a:latin typeface="Times New Roman" charset="0"/>
              </a:rPr>
              <a:t>s</a:t>
            </a:r>
          </a:p>
          <a:p>
            <a:pPr eaLnBrk="1" hangingPunct="1"/>
            <a:r>
              <a:rPr lang="en-US" dirty="0">
                <a:solidFill>
                  <a:srgbClr val="FF3300"/>
                </a:solidFill>
                <a:latin typeface="Times New Roman" charset="0"/>
              </a:rPr>
              <a:t>Non-Synonymous (Changes Amino Acid)</a:t>
            </a:r>
          </a:p>
          <a:p>
            <a:pPr lvl="1" eaLnBrk="1" hangingPunct="1"/>
            <a:r>
              <a:rPr lang="en-US" dirty="0">
                <a:solidFill>
                  <a:srgbClr val="FF3300"/>
                </a:solidFill>
                <a:latin typeface="Times New Roman" charset="0"/>
              </a:rPr>
              <a:t>Rate sometimes indicated by </a:t>
            </a:r>
            <a:r>
              <a:rPr lang="en-US" dirty="0" err="1">
                <a:solidFill>
                  <a:srgbClr val="FF3300"/>
                </a:solidFill>
                <a:latin typeface="Times New Roman" charset="0"/>
              </a:rPr>
              <a:t>Ka</a:t>
            </a:r>
            <a:endParaRPr lang="en-US" dirty="0">
              <a:solidFill>
                <a:srgbClr val="FF3300"/>
              </a:solidFill>
              <a:latin typeface="Times New Roman" charset="0"/>
            </a:endParaRPr>
          </a:p>
          <a:p>
            <a:pPr lvl="1" eaLnBrk="1" hangingPunct="1"/>
            <a:r>
              <a:rPr lang="en-US" dirty="0">
                <a:solidFill>
                  <a:srgbClr val="FF3300"/>
                </a:solidFill>
                <a:latin typeface="Times New Roman" charset="0"/>
              </a:rPr>
              <a:t>Rate sometimes indicated by </a:t>
            </a:r>
            <a:r>
              <a:rPr lang="en-US" dirty="0" err="1">
                <a:solidFill>
                  <a:srgbClr val="FF3300"/>
                </a:solidFill>
                <a:latin typeface="Times New Roman" charset="0"/>
              </a:rPr>
              <a:t>d</a:t>
            </a:r>
            <a:r>
              <a:rPr lang="en-US" baseline="-25000" dirty="0" err="1">
                <a:solidFill>
                  <a:srgbClr val="FF3300"/>
                </a:solidFill>
                <a:latin typeface="Times New Roman" charset="0"/>
              </a:rPr>
              <a:t>n</a:t>
            </a:r>
            <a:endParaRPr lang="en-US" baseline="-25000" dirty="0">
              <a:solidFill>
                <a:srgbClr val="FF3300"/>
              </a:solidFill>
              <a:latin typeface="Times New Roman" charset="0"/>
            </a:endParaRPr>
          </a:p>
          <a:p>
            <a:pPr lvl="1" eaLnBrk="1" hangingPunct="1">
              <a:buFontTx/>
              <a:buNone/>
            </a:pPr>
            <a:endParaRPr lang="en-US" dirty="0">
              <a:solidFill>
                <a:srgbClr val="FF3300"/>
              </a:solidFill>
              <a:latin typeface="Times New Roman" charset="0"/>
            </a:endParaRPr>
          </a:p>
          <a:p>
            <a:pPr eaLnBrk="1" hangingPunct="1">
              <a:buFontTx/>
              <a:buNone/>
            </a:pPr>
            <a:r>
              <a:rPr lang="en-US" sz="2400" dirty="0">
                <a:solidFill>
                  <a:srgbClr val="FF3300"/>
                </a:solidFill>
                <a:latin typeface="Times New Roman" charset="0"/>
              </a:rPr>
              <a:t>(this and the following 4 slides are from </a:t>
            </a:r>
            <a:br>
              <a:rPr lang="en-US" sz="2400" dirty="0">
                <a:solidFill>
                  <a:srgbClr val="FF3300"/>
                </a:solidFill>
                <a:latin typeface="Times New Roman" charset="0"/>
              </a:rPr>
            </a:br>
            <a:r>
              <a:rPr lang="en-US" sz="2400" dirty="0" err="1">
                <a:solidFill>
                  <a:srgbClr val="008000"/>
                </a:solidFill>
                <a:latin typeface="Times New Roman" charset="0"/>
              </a:rPr>
              <a:t>mentor.lscf.ucsb.edu</a:t>
            </a:r>
            <a:r>
              <a:rPr lang="en-US" sz="2400" dirty="0">
                <a:solidFill>
                  <a:srgbClr val="008000"/>
                </a:solidFill>
                <a:latin typeface="Times New Roman" charset="0"/>
              </a:rPr>
              <a:t>/course/ spring/eemb102/lecture/Lecture7.ppt)</a:t>
            </a:r>
            <a:r>
              <a:rPr lang="en-US" sz="2400" dirty="0">
                <a:solidFill>
                  <a:srgbClr val="FF3300"/>
                </a:solidFill>
                <a:latin typeface="Times New Roman" charset="0"/>
              </a:rPr>
              <a:t> </a:t>
            </a:r>
          </a:p>
          <a:p>
            <a:pPr lvl="1" eaLnBrk="1" hangingPunct="1">
              <a:buFontTx/>
              <a:buNone/>
            </a:pPr>
            <a:endParaRPr lang="en-US" sz="2400" dirty="0">
              <a:solidFill>
                <a:srgbClr val="FF3300"/>
              </a:solidFill>
              <a:latin typeface="Times New Roman" charset="0"/>
            </a:endParaRPr>
          </a:p>
        </p:txBody>
      </p:sp>
    </p:spTree>
    <p:extLst>
      <p:ext uri="{BB962C8B-B14F-4D97-AF65-F5344CB8AC3E}">
        <p14:creationId xmlns:p14="http://schemas.microsoft.com/office/powerpoint/2010/main" val="21647212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descr="gencode"/>
          <p:cNvPicPr>
            <a:picLocks noChangeAspect="1" noChangeArrowheads="1"/>
          </p:cNvPicPr>
          <p:nvPr/>
        </p:nvPicPr>
        <p:blipFill>
          <a:blip r:embed="rId3">
            <a:extLst>
              <a:ext uri="{28A0092B-C50C-407E-A947-70E740481C1C}">
                <a14:useLocalDpi xmlns:a14="http://schemas.microsoft.com/office/drawing/2010/main" val="0"/>
              </a:ext>
            </a:extLst>
          </a:blip>
          <a:srcRect l="2" t="568" r="2" b="-2"/>
          <a:stretch>
            <a:fillRect/>
          </a:stretch>
        </p:blipFill>
        <p:spPr bwMode="auto">
          <a:xfrm>
            <a:off x="1905000" y="1168400"/>
            <a:ext cx="8534400" cy="568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338" name="Rectangle 3"/>
          <p:cNvSpPr>
            <a:spLocks noGrp="1" noChangeArrowheads="1"/>
          </p:cNvSpPr>
          <p:nvPr>
            <p:ph type="title" idx="4294967295"/>
          </p:nvPr>
        </p:nvSpPr>
        <p:spPr>
          <a:xfrm>
            <a:off x="2286000" y="228600"/>
            <a:ext cx="7772400" cy="685800"/>
          </a:xfrm>
        </p:spPr>
        <p:txBody>
          <a:bodyPr/>
          <a:lstStyle/>
          <a:p>
            <a:pPr eaLnBrk="1" hangingPunct="1"/>
            <a:r>
              <a:rPr lang="en-US">
                <a:latin typeface="Times New Roman" charset="0"/>
              </a:rPr>
              <a:t>Genetic Code – Note degeneracy of 1</a:t>
            </a:r>
            <a:r>
              <a:rPr lang="en-US" baseline="30000">
                <a:latin typeface="Times New Roman" charset="0"/>
              </a:rPr>
              <a:t>st</a:t>
            </a:r>
            <a:r>
              <a:rPr lang="en-US">
                <a:latin typeface="Times New Roman" charset="0"/>
              </a:rPr>
              <a:t> vs 2</a:t>
            </a:r>
            <a:r>
              <a:rPr lang="en-US" baseline="30000">
                <a:latin typeface="Times New Roman" charset="0"/>
              </a:rPr>
              <a:t>nd</a:t>
            </a:r>
            <a:r>
              <a:rPr lang="en-US">
                <a:latin typeface="Times New Roman" charset="0"/>
              </a:rPr>
              <a:t> vs 3</a:t>
            </a:r>
            <a:r>
              <a:rPr lang="en-US" baseline="30000">
                <a:latin typeface="Times New Roman" charset="0"/>
              </a:rPr>
              <a:t>rd</a:t>
            </a:r>
            <a:r>
              <a:rPr lang="en-US">
                <a:latin typeface="Times New Roman" charset="0"/>
              </a:rPr>
              <a:t> position sites</a:t>
            </a:r>
          </a:p>
        </p:txBody>
      </p:sp>
    </p:spTree>
    <p:extLst>
      <p:ext uri="{BB962C8B-B14F-4D97-AF65-F5344CB8AC3E}">
        <p14:creationId xmlns:p14="http://schemas.microsoft.com/office/powerpoint/2010/main" val="38263265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descr="gencode"/>
          <p:cNvPicPr>
            <a:picLocks noChangeAspect="1" noChangeArrowheads="1"/>
          </p:cNvPicPr>
          <p:nvPr/>
        </p:nvPicPr>
        <p:blipFill>
          <a:blip r:embed="rId3">
            <a:extLst>
              <a:ext uri="{28A0092B-C50C-407E-A947-70E740481C1C}">
                <a14:useLocalDpi xmlns:a14="http://schemas.microsoft.com/office/drawing/2010/main" val="0"/>
              </a:ext>
            </a:extLst>
          </a:blip>
          <a:srcRect l="24167" t="24184" r="49167" b="48473"/>
          <a:stretch>
            <a:fillRect/>
          </a:stretch>
        </p:blipFill>
        <p:spPr bwMode="auto">
          <a:xfrm>
            <a:off x="3733800" y="2209800"/>
            <a:ext cx="24384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6" name="Rectangle 3"/>
          <p:cNvSpPr>
            <a:spLocks noGrp="1" noChangeArrowheads="1"/>
          </p:cNvSpPr>
          <p:nvPr>
            <p:ph type="title" idx="4294967295"/>
          </p:nvPr>
        </p:nvSpPr>
        <p:spPr>
          <a:xfrm>
            <a:off x="2286000" y="0"/>
            <a:ext cx="7772400" cy="685800"/>
          </a:xfrm>
        </p:spPr>
        <p:txBody>
          <a:bodyPr/>
          <a:lstStyle/>
          <a:p>
            <a:pPr eaLnBrk="1" hangingPunct="1"/>
            <a:r>
              <a:rPr lang="en-US">
                <a:latin typeface="Times New Roman" charset="0"/>
              </a:rPr>
              <a:t>Genetic Code</a:t>
            </a:r>
          </a:p>
        </p:txBody>
      </p:sp>
      <p:sp>
        <p:nvSpPr>
          <p:cNvPr id="144387" name="Text Box 4"/>
          <p:cNvSpPr txBox="1">
            <a:spLocks noChangeArrowheads="1"/>
          </p:cNvSpPr>
          <p:nvPr/>
        </p:nvSpPr>
        <p:spPr bwMode="auto">
          <a:xfrm>
            <a:off x="2057400" y="4343401"/>
            <a:ext cx="75961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i="1">
                <a:solidFill>
                  <a:srgbClr val="000000"/>
                </a:solidFill>
                <a:latin typeface="Times New Roman" charset="0"/>
              </a:rPr>
              <a:t>Four-fold degenerate site</a:t>
            </a:r>
            <a:r>
              <a:rPr lang="en-US">
                <a:solidFill>
                  <a:srgbClr val="000000"/>
                </a:solidFill>
                <a:latin typeface="Times New Roman" charset="0"/>
              </a:rPr>
              <a:t> – Any substitution is synonymous</a:t>
            </a:r>
          </a:p>
        </p:txBody>
      </p:sp>
      <p:sp>
        <p:nvSpPr>
          <p:cNvPr id="144388" name="Line 5"/>
          <p:cNvSpPr>
            <a:spLocks noChangeShapeType="1"/>
          </p:cNvSpPr>
          <p:nvPr/>
        </p:nvSpPr>
        <p:spPr bwMode="auto">
          <a:xfrm>
            <a:off x="4419600" y="1219200"/>
            <a:ext cx="0" cy="1219200"/>
          </a:xfrm>
          <a:prstGeom prst="line">
            <a:avLst/>
          </a:prstGeom>
          <a:noFill/>
          <a:ln w="50800">
            <a:solidFill>
              <a:srgbClr val="FF3300"/>
            </a:solidFill>
            <a:round/>
            <a:headEnd/>
            <a:tailEnd type="triangle" w="med" len="med"/>
          </a:ln>
          <a:extLst>
            <a:ext uri="{909E8E84-426E-40dd-AFC4-6F175D3DCCD1}">
              <a14:hiddenFill xmlns:a14="http://schemas.microsoft.com/office/drawing/2010/main" xmlns="">
                <a:noFill/>
              </a14:hiddenFill>
            </a:ext>
          </a:extLst>
        </p:spPr>
        <p:txBody>
          <a:bodyPr lIns="91429" tIns="45714" rIns="91429" bIns="45714"/>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44389" name="Rectangle 6"/>
          <p:cNvSpPr>
            <a:spLocks noChangeArrowheads="1"/>
          </p:cNvSpPr>
          <p:nvPr/>
        </p:nvSpPr>
        <p:spPr bwMode="auto">
          <a:xfrm>
            <a:off x="1524000" y="6172201"/>
            <a:ext cx="9144000" cy="830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fontAlgn="base">
              <a:spcBef>
                <a:spcPct val="0"/>
              </a:spcBef>
              <a:spcAft>
                <a:spcPct val="0"/>
              </a:spcAft>
            </a:pPr>
            <a:r>
              <a:rPr lang="en-US" sz="2400">
                <a:solidFill>
                  <a:srgbClr val="008000"/>
                </a:solidFill>
                <a:latin typeface="Arial" charset="0"/>
                <a:ea typeface="ＭＳ Ｐゴシック" charset="0"/>
                <a:cs typeface="ＭＳ Ｐゴシック" charset="0"/>
              </a:rPr>
              <a:t>From: mentor.lscf.ucsb.edu/course/spring/eemb102/lecture/Lecture7.ppt</a:t>
            </a:r>
          </a:p>
        </p:txBody>
      </p:sp>
    </p:spTree>
    <p:extLst>
      <p:ext uri="{BB962C8B-B14F-4D97-AF65-F5344CB8AC3E}">
        <p14:creationId xmlns:p14="http://schemas.microsoft.com/office/powerpoint/2010/main" val="3704219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DD6E2-C141-104C-A37A-EB34A605558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67D65B25-463B-CC4B-9DA4-354B8BB6B7FA}"/>
              </a:ext>
            </a:extLst>
          </p:cNvPr>
          <p:cNvPicPr>
            <a:picLocks noChangeAspect="1"/>
          </p:cNvPicPr>
          <p:nvPr/>
        </p:nvPicPr>
        <p:blipFill>
          <a:blip r:embed="rId3"/>
          <a:stretch>
            <a:fillRect/>
          </a:stretch>
        </p:blipFill>
        <p:spPr>
          <a:xfrm>
            <a:off x="914401" y="22857"/>
            <a:ext cx="9309096" cy="6835143"/>
          </a:xfrm>
          <a:prstGeom prst="rect">
            <a:avLst/>
          </a:prstGeom>
        </p:spPr>
      </p:pic>
      <p:sp>
        <p:nvSpPr>
          <p:cNvPr id="4" name="TextBox 3">
            <a:extLst>
              <a:ext uri="{FF2B5EF4-FFF2-40B4-BE49-F238E27FC236}">
                <a16:creationId xmlns:a16="http://schemas.microsoft.com/office/drawing/2014/main" id="{9FCE509B-90F3-1A48-AD28-49D53D9D3A56}"/>
              </a:ext>
            </a:extLst>
          </p:cNvPr>
          <p:cNvSpPr txBox="1"/>
          <p:nvPr/>
        </p:nvSpPr>
        <p:spPr>
          <a:xfrm rot="16200000">
            <a:off x="7541774" y="2967334"/>
            <a:ext cx="6679095" cy="923330"/>
          </a:xfrm>
          <a:prstGeom prst="rect">
            <a:avLst/>
          </a:prstGeom>
          <a:noFill/>
        </p:spPr>
        <p:txBody>
          <a:bodyPr wrap="square" rtlCol="0">
            <a:spAutoFit/>
          </a:bodyPr>
          <a:lstStyle/>
          <a:p>
            <a:pPr fontAlgn="base">
              <a:spcBef>
                <a:spcPct val="0"/>
              </a:spcBef>
              <a:spcAft>
                <a:spcPct val="0"/>
              </a:spcAft>
            </a:pPr>
            <a:r>
              <a:rPr lang="en-US" dirty="0">
                <a:solidFill>
                  <a:srgbClr val="000000"/>
                </a:solidFill>
                <a:latin typeface="Arial" charset="0"/>
                <a:ea typeface="ＭＳ Ｐゴシック" charset="0"/>
              </a:rPr>
              <a:t>See: </a:t>
            </a:r>
            <a:r>
              <a:rPr lang="en-US" dirty="0">
                <a:solidFill>
                  <a:srgbClr val="000000"/>
                </a:solidFill>
                <a:latin typeface="Arial" charset="0"/>
                <a:ea typeface="ＭＳ Ｐゴシック" charset="0"/>
                <a:hlinkClick r:id="rId4"/>
              </a:rPr>
              <a:t>http://hydrodictyon.eeb.uconn.edu/people/plewis/downloads/wh2019/lewis-bayesian-part1.pdf</a:t>
            </a:r>
            <a:r>
              <a:rPr lang="en-US" dirty="0">
                <a:solidFill>
                  <a:srgbClr val="000000"/>
                </a:solidFill>
                <a:latin typeface="Arial" charset="0"/>
                <a:ea typeface="ＭＳ Ｐゴシック" charset="0"/>
              </a:rPr>
              <a:t> </a:t>
            </a:r>
          </a:p>
        </p:txBody>
      </p:sp>
    </p:spTree>
    <p:extLst>
      <p:ext uri="{BB962C8B-B14F-4D97-AF65-F5344CB8AC3E}">
        <p14:creationId xmlns:p14="http://schemas.microsoft.com/office/powerpoint/2010/main" val="23595176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descr="gencode"/>
          <p:cNvPicPr>
            <a:picLocks noChangeAspect="1" noChangeArrowheads="1"/>
          </p:cNvPicPr>
          <p:nvPr/>
        </p:nvPicPr>
        <p:blipFill>
          <a:blip r:embed="rId3">
            <a:extLst>
              <a:ext uri="{28A0092B-C50C-407E-A947-70E740481C1C}">
                <a14:useLocalDpi xmlns:a14="http://schemas.microsoft.com/office/drawing/2010/main" val="0"/>
              </a:ext>
            </a:extLst>
          </a:blip>
          <a:srcRect l="48334" t="24184" r="24167" b="48473"/>
          <a:stretch>
            <a:fillRect/>
          </a:stretch>
        </p:blipFill>
        <p:spPr bwMode="auto">
          <a:xfrm>
            <a:off x="5943600" y="2209800"/>
            <a:ext cx="25146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6434" name="Rectangle 3"/>
          <p:cNvSpPr>
            <a:spLocks noGrp="1" noChangeArrowheads="1"/>
          </p:cNvSpPr>
          <p:nvPr>
            <p:ph type="title" idx="4294967295"/>
          </p:nvPr>
        </p:nvSpPr>
        <p:spPr>
          <a:xfrm>
            <a:off x="2286000" y="0"/>
            <a:ext cx="7772400" cy="685800"/>
          </a:xfrm>
        </p:spPr>
        <p:txBody>
          <a:bodyPr/>
          <a:lstStyle/>
          <a:p>
            <a:pPr eaLnBrk="1" hangingPunct="1"/>
            <a:r>
              <a:rPr lang="en-US">
                <a:latin typeface="Times New Roman" charset="0"/>
              </a:rPr>
              <a:t>Genetic Code</a:t>
            </a:r>
          </a:p>
        </p:txBody>
      </p:sp>
      <p:sp>
        <p:nvSpPr>
          <p:cNvPr id="146435" name="Text Box 4"/>
          <p:cNvSpPr txBox="1">
            <a:spLocks noChangeArrowheads="1"/>
          </p:cNvSpPr>
          <p:nvPr/>
        </p:nvSpPr>
        <p:spPr bwMode="auto">
          <a:xfrm>
            <a:off x="2057401" y="4343401"/>
            <a:ext cx="8323263"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i="1">
                <a:solidFill>
                  <a:srgbClr val="000000"/>
                </a:solidFill>
                <a:latin typeface="Times New Roman" charset="0"/>
              </a:rPr>
              <a:t>Two-fold degenerate site</a:t>
            </a:r>
            <a:r>
              <a:rPr lang="en-US">
                <a:solidFill>
                  <a:srgbClr val="000000"/>
                </a:solidFill>
                <a:latin typeface="Times New Roman" charset="0"/>
              </a:rPr>
              <a:t> – Some substitutions synonymous, some </a:t>
            </a:r>
          </a:p>
          <a:p>
            <a:pPr eaLnBrk="1" fontAlgn="base" hangingPunct="1">
              <a:spcBef>
                <a:spcPct val="0"/>
              </a:spcBef>
              <a:spcAft>
                <a:spcPct val="0"/>
              </a:spcAft>
            </a:pPr>
            <a:r>
              <a:rPr lang="en-US">
                <a:solidFill>
                  <a:srgbClr val="000000"/>
                </a:solidFill>
                <a:latin typeface="Times New Roman" charset="0"/>
              </a:rPr>
              <a:t>non-synonymous</a:t>
            </a:r>
          </a:p>
        </p:txBody>
      </p:sp>
      <p:sp>
        <p:nvSpPr>
          <p:cNvPr id="146436" name="Line 5"/>
          <p:cNvSpPr>
            <a:spLocks noChangeShapeType="1"/>
          </p:cNvSpPr>
          <p:nvPr/>
        </p:nvSpPr>
        <p:spPr bwMode="auto">
          <a:xfrm>
            <a:off x="6705600" y="1143000"/>
            <a:ext cx="0" cy="1219200"/>
          </a:xfrm>
          <a:prstGeom prst="line">
            <a:avLst/>
          </a:prstGeom>
          <a:noFill/>
          <a:ln w="50800">
            <a:solidFill>
              <a:srgbClr val="FF3300"/>
            </a:solidFill>
            <a:round/>
            <a:headEnd/>
            <a:tailEnd type="triangle" w="med" len="med"/>
          </a:ln>
          <a:extLst>
            <a:ext uri="{909E8E84-426E-40dd-AFC4-6F175D3DCCD1}">
              <a14:hiddenFill xmlns:a14="http://schemas.microsoft.com/office/drawing/2010/main" xmlns="">
                <a:noFill/>
              </a14:hiddenFill>
            </a:ext>
          </a:extLst>
        </p:spPr>
        <p:txBody>
          <a:bodyPr lIns="91429" tIns="45714" rIns="91429" bIns="45714"/>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46437" name="Rectangle 6"/>
          <p:cNvSpPr>
            <a:spLocks noChangeArrowheads="1"/>
          </p:cNvSpPr>
          <p:nvPr/>
        </p:nvSpPr>
        <p:spPr bwMode="auto">
          <a:xfrm>
            <a:off x="1524000" y="6172201"/>
            <a:ext cx="9144000" cy="830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fontAlgn="base">
              <a:spcBef>
                <a:spcPct val="0"/>
              </a:spcBef>
              <a:spcAft>
                <a:spcPct val="0"/>
              </a:spcAft>
            </a:pPr>
            <a:r>
              <a:rPr lang="en-US" sz="2400">
                <a:solidFill>
                  <a:srgbClr val="008000"/>
                </a:solidFill>
                <a:latin typeface="Arial" charset="0"/>
                <a:ea typeface="ＭＳ Ｐゴシック" charset="0"/>
                <a:cs typeface="ＭＳ Ｐゴシック" charset="0"/>
              </a:rPr>
              <a:t>From: mentor.lscf.ucsb.edu/course/spring/eemb102/lecture/Lecture7.ppt</a:t>
            </a:r>
          </a:p>
        </p:txBody>
      </p:sp>
    </p:spTree>
    <p:extLst>
      <p:ext uri="{BB962C8B-B14F-4D97-AF65-F5344CB8AC3E}">
        <p14:creationId xmlns:p14="http://schemas.microsoft.com/office/powerpoint/2010/main" val="12218109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3" name="Rectangle 3"/>
          <p:cNvSpPr>
            <a:spLocks noGrp="1" noChangeArrowheads="1"/>
          </p:cNvSpPr>
          <p:nvPr>
            <p:ph type="title" idx="4294967295"/>
          </p:nvPr>
        </p:nvSpPr>
        <p:spPr>
          <a:xfrm>
            <a:off x="1908175" y="1214438"/>
            <a:ext cx="7983538" cy="481012"/>
          </a:xfrm>
        </p:spPr>
        <p:txBody>
          <a:bodyPr/>
          <a:lstStyle/>
          <a:p>
            <a:pPr algn="just" eaLnBrk="1" hangingPunct="1"/>
            <a:r>
              <a:rPr lang="en-US" sz="1800" b="0">
                <a:latin typeface="Arial" charset="0"/>
              </a:rPr>
              <a:t>Degeneracy of 1</a:t>
            </a:r>
            <a:r>
              <a:rPr lang="en-US" sz="1800" b="0" baseline="30000">
                <a:latin typeface="Arial" charset="0"/>
              </a:rPr>
              <a:t>st</a:t>
            </a:r>
            <a:r>
              <a:rPr lang="en-US" sz="1800" b="0">
                <a:latin typeface="Arial" charset="0"/>
              </a:rPr>
              <a:t> vs 2</a:t>
            </a:r>
            <a:r>
              <a:rPr lang="en-US" sz="1800" b="0" baseline="30000">
                <a:latin typeface="Arial" charset="0"/>
              </a:rPr>
              <a:t>nd</a:t>
            </a:r>
            <a:r>
              <a:rPr lang="en-US" sz="1800" b="0">
                <a:latin typeface="Arial" charset="0"/>
              </a:rPr>
              <a:t> vs 3</a:t>
            </a:r>
            <a:r>
              <a:rPr lang="en-US" sz="1800" b="0" baseline="30000">
                <a:latin typeface="Arial" charset="0"/>
              </a:rPr>
              <a:t>rd</a:t>
            </a:r>
            <a:r>
              <a:rPr lang="en-US" sz="1800" b="0">
                <a:latin typeface="Arial" charset="0"/>
              </a:rPr>
              <a:t> position sites results in 25.5% synonymous changes and 74.5% non synonymous changes (Yang&amp;Nielsen,1998).</a:t>
            </a:r>
          </a:p>
        </p:txBody>
      </p:sp>
      <p:pic>
        <p:nvPicPr>
          <p:cNvPr id="26829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27288" y="2065339"/>
            <a:ext cx="7313612" cy="4281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8"/>
          <p:cNvGrpSpPr>
            <a:grpSpLocks/>
          </p:cNvGrpSpPr>
          <p:nvPr/>
        </p:nvGrpSpPr>
        <p:grpSpPr bwMode="auto">
          <a:xfrm>
            <a:off x="4957764" y="3203575"/>
            <a:ext cx="168275" cy="1339850"/>
            <a:chOff x="3329534" y="2373251"/>
            <a:chExt cx="167524" cy="1340190"/>
          </a:xfrm>
        </p:grpSpPr>
        <p:sp>
          <p:nvSpPr>
            <p:cNvPr id="268308" name="Rectangle 3"/>
            <p:cNvSpPr>
              <a:spLocks noChangeArrowheads="1"/>
            </p:cNvSpPr>
            <p:nvPr/>
          </p:nvSpPr>
          <p:spPr bwMode="auto">
            <a:xfrm>
              <a:off x="3329534" y="2806021"/>
              <a:ext cx="167524" cy="907420"/>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309" name="Straight Arrow Connector 5"/>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12" name="Group 11"/>
          <p:cNvGrpSpPr>
            <a:grpSpLocks/>
          </p:cNvGrpSpPr>
          <p:nvPr/>
        </p:nvGrpSpPr>
        <p:grpSpPr bwMode="auto">
          <a:xfrm>
            <a:off x="3286126" y="2273301"/>
            <a:ext cx="188913" cy="2270125"/>
            <a:chOff x="3329534" y="2373251"/>
            <a:chExt cx="167524" cy="2177233"/>
          </a:xfrm>
        </p:grpSpPr>
        <p:sp>
          <p:nvSpPr>
            <p:cNvPr id="268306" name="Rectangle 12"/>
            <p:cNvSpPr>
              <a:spLocks noChangeArrowheads="1"/>
            </p:cNvSpPr>
            <p:nvPr/>
          </p:nvSpPr>
          <p:spPr bwMode="auto">
            <a:xfrm>
              <a:off x="3329534" y="2806021"/>
              <a:ext cx="167524" cy="1744463"/>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307" name="Straight Arrow Connector 13"/>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15" name="Group 14"/>
          <p:cNvGrpSpPr>
            <a:grpSpLocks/>
          </p:cNvGrpSpPr>
          <p:nvPr/>
        </p:nvGrpSpPr>
        <p:grpSpPr bwMode="auto">
          <a:xfrm>
            <a:off x="3390901" y="4973638"/>
            <a:ext cx="168275" cy="1357312"/>
            <a:chOff x="3329534" y="2373251"/>
            <a:chExt cx="167524" cy="1356878"/>
          </a:xfrm>
        </p:grpSpPr>
        <p:sp>
          <p:nvSpPr>
            <p:cNvPr id="268304" name="Rectangle 15"/>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305" name="Straight Arrow Connector 16"/>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18" name="Group 17"/>
          <p:cNvGrpSpPr>
            <a:grpSpLocks/>
          </p:cNvGrpSpPr>
          <p:nvPr/>
        </p:nvGrpSpPr>
        <p:grpSpPr bwMode="auto">
          <a:xfrm>
            <a:off x="4818064" y="4981576"/>
            <a:ext cx="168275" cy="1357313"/>
            <a:chOff x="3329534" y="2373251"/>
            <a:chExt cx="167524" cy="1356878"/>
          </a:xfrm>
        </p:grpSpPr>
        <p:sp>
          <p:nvSpPr>
            <p:cNvPr id="268302" name="Rectangle 18"/>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303" name="Straight Arrow Connector 19"/>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21" name="Group 20"/>
          <p:cNvGrpSpPr>
            <a:grpSpLocks/>
          </p:cNvGrpSpPr>
          <p:nvPr/>
        </p:nvGrpSpPr>
        <p:grpSpPr bwMode="auto">
          <a:xfrm>
            <a:off x="6246814" y="4973638"/>
            <a:ext cx="168275" cy="1357312"/>
            <a:chOff x="3329534" y="2373251"/>
            <a:chExt cx="167524" cy="1356878"/>
          </a:xfrm>
        </p:grpSpPr>
        <p:sp>
          <p:nvSpPr>
            <p:cNvPr id="268300" name="Rectangle 21"/>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301" name="Straight Arrow Connector 22"/>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24" name="Group 23"/>
          <p:cNvGrpSpPr>
            <a:grpSpLocks/>
          </p:cNvGrpSpPr>
          <p:nvPr/>
        </p:nvGrpSpPr>
        <p:grpSpPr bwMode="auto">
          <a:xfrm>
            <a:off x="7659689" y="4976814"/>
            <a:ext cx="166687" cy="1355725"/>
            <a:chOff x="3329534" y="2373251"/>
            <a:chExt cx="167524" cy="1356878"/>
          </a:xfrm>
        </p:grpSpPr>
        <p:sp>
          <p:nvSpPr>
            <p:cNvPr id="268298" name="Rectangle 24"/>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299" name="Straight Arrow Connector 25"/>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268297" name="Rectangle 9"/>
          <p:cNvSpPr>
            <a:spLocks noChangeArrowheads="1"/>
          </p:cNvSpPr>
          <p:nvPr/>
        </p:nvSpPr>
        <p:spPr bwMode="auto">
          <a:xfrm>
            <a:off x="5141914" y="325438"/>
            <a:ext cx="1735987" cy="369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49" tIns="45627" rIns="91249" bIns="45627">
            <a:spAutoFit/>
          </a:bodyPr>
          <a:lstStyle/>
          <a:p>
            <a:pPr defTabSz="911225" fontAlgn="base">
              <a:spcBef>
                <a:spcPct val="0"/>
              </a:spcBef>
              <a:spcAft>
                <a:spcPct val="0"/>
              </a:spcAft>
            </a:pPr>
            <a:r>
              <a:rPr lang="en-US" b="1">
                <a:solidFill>
                  <a:srgbClr val="000000"/>
                </a:solidFill>
                <a:latin typeface="Arial" charset="0"/>
                <a:ea typeface="ＭＳ Ｐゴシック" charset="0"/>
                <a:cs typeface="Arial" charset="0"/>
              </a:rPr>
              <a:t>Genetic Code </a:t>
            </a:r>
          </a:p>
        </p:txBody>
      </p:sp>
    </p:spTree>
    <p:extLst>
      <p:ext uri="{BB962C8B-B14F-4D97-AF65-F5344CB8AC3E}">
        <p14:creationId xmlns:p14="http://schemas.microsoft.com/office/powerpoint/2010/main" val="3148078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xit" presetSubtype="0" fill="hold" nodeType="withEffect">
                                  <p:stCondLst>
                                    <p:cond delay="0"/>
                                  </p:stCondLst>
                                  <p:childTnLst>
                                    <p:animEffect transition="out" filter="fad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xit" presetSubtype="0" fill="hold" nodeType="with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21"/>
                                        </p:tgtEl>
                                      </p:cBhvr>
                                    </p:animEffect>
                                    <p:set>
                                      <p:cBhvr>
                                        <p:cTn id="38" dur="1" fill="hold">
                                          <p:stCondLst>
                                            <p:cond delay="499"/>
                                          </p:stCondLst>
                                        </p:cTn>
                                        <p:tgtEl>
                                          <p:spTgt spid="21"/>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24"/>
                                        </p:tgtEl>
                                      </p:cBhvr>
                                    </p:animEffect>
                                    <p:set>
                                      <p:cBhvr>
                                        <p:cTn id="41" dur="1" fill="hold">
                                          <p:stCondLst>
                                            <p:cond delay="499"/>
                                          </p:stCondLst>
                                        </p:cTn>
                                        <p:tgtEl>
                                          <p:spTgt spid="24"/>
                                        </p:tgtEl>
                                        <p:attrNameLst>
                                          <p:attrName>style.visibility</p:attrName>
                                        </p:attrNameLst>
                                      </p:cBhvr>
                                      <p:to>
                                        <p:strVal val="hidden"/>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02083"/>
                                        </p:tgtEl>
                                        <p:attrNameLst>
                                          <p:attrName>style.visibility</p:attrName>
                                        </p:attrNameLst>
                                      </p:cBhvr>
                                      <p:to>
                                        <p:strVal val="visible"/>
                                      </p:to>
                                    </p:set>
                                    <p:animEffect transition="in" filter="fade">
                                      <p:cBhvr>
                                        <p:cTn id="46" dur="500"/>
                                        <p:tgtEl>
                                          <p:spTgt spid="302083"/>
                                        </p:tgtEl>
                                      </p:cBhvr>
                                    </p:animEffect>
                                  </p:childTnLst>
                                </p:cTn>
                              </p:par>
                              <p:par>
                                <p:cTn id="47" presetID="10" presetClass="exit" presetSubtype="0" fill="hold"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8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ChangeArrowheads="1"/>
          </p:cNvSpPr>
          <p:nvPr>
            <p:ph type="title"/>
          </p:nvPr>
        </p:nvSpPr>
        <p:spPr/>
        <p:txBody>
          <a:bodyPr/>
          <a:lstStyle/>
          <a:p>
            <a:pPr eaLnBrk="1" hangingPunct="1"/>
            <a:r>
              <a:rPr lang="en-US">
                <a:latin typeface="Times New Roman" charset="0"/>
              </a:rPr>
              <a:t>Measuring Selection on Genes</a:t>
            </a:r>
          </a:p>
        </p:txBody>
      </p:sp>
      <p:sp>
        <p:nvSpPr>
          <p:cNvPr id="148482" name="Rectangle 3"/>
          <p:cNvSpPr>
            <a:spLocks noGrp="1" noChangeArrowheads="1"/>
          </p:cNvSpPr>
          <p:nvPr>
            <p:ph type="body" idx="1"/>
          </p:nvPr>
        </p:nvSpPr>
        <p:spPr>
          <a:xfrm>
            <a:off x="2209800" y="1752600"/>
            <a:ext cx="7772400" cy="4114800"/>
          </a:xfrm>
        </p:spPr>
        <p:txBody>
          <a:bodyPr/>
          <a:lstStyle/>
          <a:p>
            <a:pPr eaLnBrk="1" hangingPunct="1"/>
            <a:r>
              <a:rPr lang="en-US" sz="2800">
                <a:latin typeface="Times New Roman" charset="0"/>
              </a:rPr>
              <a:t>Null hypothesis = neutral evolution</a:t>
            </a:r>
          </a:p>
          <a:p>
            <a:pPr eaLnBrk="1" hangingPunct="1"/>
            <a:r>
              <a:rPr lang="en-US" sz="2800">
                <a:latin typeface="Times New Roman" charset="0"/>
              </a:rPr>
              <a:t>Under neutral evolution, synonymous changes should accumulate at a rate equal to mutation rate</a:t>
            </a:r>
          </a:p>
          <a:p>
            <a:pPr eaLnBrk="1" hangingPunct="1"/>
            <a:r>
              <a:rPr lang="en-US" sz="2800">
                <a:latin typeface="Times New Roman" charset="0"/>
              </a:rPr>
              <a:t>Under neutral evolution, amino acid substitutions should also accumulate at a rate equal to the mutation rate</a:t>
            </a:r>
          </a:p>
          <a:p>
            <a:pPr eaLnBrk="1" hangingPunct="1"/>
            <a:endParaRPr lang="en-US" sz="2800">
              <a:latin typeface="Times New Roman" charset="0"/>
            </a:endParaRPr>
          </a:p>
          <a:p>
            <a:pPr eaLnBrk="1" hangingPunct="1"/>
            <a:endParaRPr lang="en-US" sz="2800" i="1">
              <a:latin typeface="Times New Roman" charset="0"/>
            </a:endParaRPr>
          </a:p>
        </p:txBody>
      </p:sp>
      <p:sp>
        <p:nvSpPr>
          <p:cNvPr id="148483" name="Rectangle 4"/>
          <p:cNvSpPr>
            <a:spLocks noChangeArrowheads="1"/>
          </p:cNvSpPr>
          <p:nvPr/>
        </p:nvSpPr>
        <p:spPr bwMode="auto">
          <a:xfrm>
            <a:off x="1524000" y="6078709"/>
            <a:ext cx="9144000" cy="830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fontAlgn="base">
              <a:spcBef>
                <a:spcPct val="0"/>
              </a:spcBef>
              <a:spcAft>
                <a:spcPct val="0"/>
              </a:spcAft>
            </a:pPr>
            <a:r>
              <a:rPr lang="en-US" sz="2400" dirty="0">
                <a:solidFill>
                  <a:srgbClr val="008000"/>
                </a:solidFill>
                <a:latin typeface="Arial" charset="0"/>
                <a:ea typeface="ＭＳ Ｐゴシック" charset="0"/>
                <a:cs typeface="ＭＳ Ｐゴシック" charset="0"/>
              </a:rPr>
              <a:t>From: </a:t>
            </a:r>
            <a:r>
              <a:rPr lang="en-US" sz="2400" dirty="0" err="1">
                <a:solidFill>
                  <a:srgbClr val="008000"/>
                </a:solidFill>
                <a:latin typeface="Arial" charset="0"/>
                <a:ea typeface="ＭＳ Ｐゴシック" charset="0"/>
                <a:cs typeface="ＭＳ Ｐゴシック" charset="0"/>
              </a:rPr>
              <a:t>mentor.lscf.ucsb.edu</a:t>
            </a:r>
            <a:r>
              <a:rPr lang="en-US" sz="2400" dirty="0">
                <a:solidFill>
                  <a:srgbClr val="008000"/>
                </a:solidFill>
                <a:latin typeface="Arial" charset="0"/>
                <a:ea typeface="ＭＳ Ｐゴシック" charset="0"/>
                <a:cs typeface="ＭＳ Ｐゴシック" charset="0"/>
              </a:rPr>
              <a:t>/course/spring/eemb102/lecture/Lecture7.ppt</a:t>
            </a:r>
          </a:p>
        </p:txBody>
      </p:sp>
    </p:spTree>
    <p:extLst>
      <p:ext uri="{BB962C8B-B14F-4D97-AF65-F5344CB8AC3E}">
        <p14:creationId xmlns:p14="http://schemas.microsoft.com/office/powerpoint/2010/main" val="476926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3DFA64D-F4E4-9447-98CE-5C69CF79E42A}"/>
              </a:ext>
            </a:extLst>
          </p:cNvPr>
          <p:cNvSpPr>
            <a:spLocks noGrp="1"/>
          </p:cNvSpPr>
          <p:nvPr>
            <p:ph type="subTitle" idx="1"/>
          </p:nvPr>
        </p:nvSpPr>
        <p:spPr>
          <a:xfrm>
            <a:off x="617837" y="710557"/>
            <a:ext cx="8979243" cy="1655762"/>
          </a:xfrm>
        </p:spPr>
        <p:txBody>
          <a:bodyPr/>
          <a:lstStyle/>
          <a:p>
            <a:pPr algn="l"/>
            <a:r>
              <a:rPr lang="en-US" b="1" dirty="0"/>
              <a:t>Question</a:t>
            </a:r>
            <a:r>
              <a:rPr lang="en-US" dirty="0"/>
              <a:t>: How does one know a robot has travelled/mapped the whole probability landscape? Is it just assumed after a certain cutoff? How do we know if a robot is stuck in a local optimum?</a:t>
            </a:r>
          </a:p>
        </p:txBody>
      </p:sp>
      <p:sp>
        <p:nvSpPr>
          <p:cNvPr id="4" name="TextBox 3">
            <a:extLst>
              <a:ext uri="{FF2B5EF4-FFF2-40B4-BE49-F238E27FC236}">
                <a16:creationId xmlns:a16="http://schemas.microsoft.com/office/drawing/2014/main" id="{73D32DD4-19E9-D24B-9B57-0BD28F2909B1}"/>
              </a:ext>
            </a:extLst>
          </p:cNvPr>
          <p:cNvSpPr txBox="1"/>
          <p:nvPr/>
        </p:nvSpPr>
        <p:spPr>
          <a:xfrm>
            <a:off x="531341" y="2366319"/>
            <a:ext cx="11207578" cy="4001095"/>
          </a:xfrm>
          <a:prstGeom prst="rect">
            <a:avLst/>
          </a:prstGeom>
          <a:noFill/>
        </p:spPr>
        <p:txBody>
          <a:bodyPr wrap="square" rtlCol="0">
            <a:spAutoFit/>
          </a:bodyPr>
          <a:lstStyle/>
          <a:p>
            <a:r>
              <a:rPr lang="en-US" sz="2300" dirty="0"/>
              <a:t>The problem is one does not.  Heated chains, and repeated runs (</a:t>
            </a:r>
            <a:r>
              <a:rPr lang="en-US" sz="2300" dirty="0" err="1"/>
              <a:t>MrBayes</a:t>
            </a:r>
            <a:r>
              <a:rPr lang="en-US" sz="2300" dirty="0"/>
              <a:t> is doing 2 independent analyses) increase the chance that one has run the chains long enough.  Also, looking at the Log Likelihood trace will reassure one that the chain oscillates around some likelihood.  If there are sudden jumps this would be an indication that some corners of the probability landscape have not yet been explored.  </a:t>
            </a:r>
          </a:p>
          <a:p>
            <a:r>
              <a:rPr lang="en-US" sz="2300" dirty="0"/>
              <a:t>But there is no guarantee that the chains ran long enough.  Some reassurance is that in phylogenetic reconstruction very sharp and narrow peaks do not seem to exist.  </a:t>
            </a:r>
            <a:br>
              <a:rPr lang="en-US" sz="2300" dirty="0"/>
            </a:br>
            <a:r>
              <a:rPr lang="en-US" sz="2300" dirty="0"/>
              <a:t>An image of a failure to find the sharp narrow peaks is on the next slide, but this may be hypothetical.  (I used Paul Lewis's robot, 4 chains, but reduced step-size) </a:t>
            </a:r>
          </a:p>
          <a:p>
            <a:endParaRPr lang="en-US" dirty="0"/>
          </a:p>
        </p:txBody>
      </p:sp>
    </p:spTree>
    <p:extLst>
      <p:ext uri="{BB962C8B-B14F-4D97-AF65-F5344CB8AC3E}">
        <p14:creationId xmlns:p14="http://schemas.microsoft.com/office/powerpoint/2010/main" val="3969189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69970-49B5-4A45-B8AE-46C24FF5DC72}"/>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1F8042F-8E23-424A-9201-6EBD1511AC4C}"/>
              </a:ext>
            </a:extLst>
          </p:cNvPr>
          <p:cNvSpPr>
            <a:spLocks noGrp="1"/>
          </p:cNvSpPr>
          <p:nvPr>
            <p:ph type="subTitle" idx="1"/>
          </p:nvPr>
        </p:nvSpPr>
        <p:spPr/>
        <p:txBody>
          <a:bodyPr/>
          <a:lstStyle/>
          <a:p>
            <a:endParaRPr lang="en-US" dirty="0"/>
          </a:p>
        </p:txBody>
      </p:sp>
      <p:pic>
        <p:nvPicPr>
          <p:cNvPr id="5" name="Picture 4" descr="Graphical user interface&#10;&#10;Description automatically generated">
            <a:extLst>
              <a:ext uri="{FF2B5EF4-FFF2-40B4-BE49-F238E27FC236}">
                <a16:creationId xmlns:a16="http://schemas.microsoft.com/office/drawing/2014/main" id="{5F722BEE-5480-A947-B1CD-C488322A793F}"/>
              </a:ext>
            </a:extLst>
          </p:cNvPr>
          <p:cNvPicPr>
            <a:picLocks noChangeAspect="1"/>
          </p:cNvPicPr>
          <p:nvPr/>
        </p:nvPicPr>
        <p:blipFill>
          <a:blip r:embed="rId2"/>
          <a:stretch>
            <a:fillRect/>
          </a:stretch>
        </p:blipFill>
        <p:spPr>
          <a:xfrm>
            <a:off x="3023881" y="0"/>
            <a:ext cx="6144238" cy="6858000"/>
          </a:xfrm>
          <a:prstGeom prst="rect">
            <a:avLst/>
          </a:prstGeom>
        </p:spPr>
      </p:pic>
      <p:cxnSp>
        <p:nvCxnSpPr>
          <p:cNvPr id="7" name="Straight Arrow Connector 6">
            <a:extLst>
              <a:ext uri="{FF2B5EF4-FFF2-40B4-BE49-F238E27FC236}">
                <a16:creationId xmlns:a16="http://schemas.microsoft.com/office/drawing/2014/main" id="{CED119AB-42A9-2C4D-8355-805EE36ED871}"/>
              </a:ext>
            </a:extLst>
          </p:cNvPr>
          <p:cNvCxnSpPr>
            <a:cxnSpLocks/>
          </p:cNvCxnSpPr>
          <p:nvPr/>
        </p:nvCxnSpPr>
        <p:spPr>
          <a:xfrm>
            <a:off x="3023881" y="4106176"/>
            <a:ext cx="657562" cy="1"/>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9" name="Straight Arrow Connector 8">
            <a:extLst>
              <a:ext uri="{FF2B5EF4-FFF2-40B4-BE49-F238E27FC236}">
                <a16:creationId xmlns:a16="http://schemas.microsoft.com/office/drawing/2014/main" id="{84CBDE53-85E7-F045-9FE0-67EB198800D0}"/>
              </a:ext>
            </a:extLst>
          </p:cNvPr>
          <p:cNvCxnSpPr>
            <a:cxnSpLocks/>
          </p:cNvCxnSpPr>
          <p:nvPr/>
        </p:nvCxnSpPr>
        <p:spPr>
          <a:xfrm>
            <a:off x="2508421" y="337366"/>
            <a:ext cx="657562" cy="1"/>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957666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739E3A-C33E-514A-AB66-944718CA58B1}"/>
              </a:ext>
            </a:extLst>
          </p:cNvPr>
          <p:cNvSpPr txBox="1"/>
          <p:nvPr/>
        </p:nvSpPr>
        <p:spPr>
          <a:xfrm>
            <a:off x="550310" y="580767"/>
            <a:ext cx="11091379" cy="6063198"/>
          </a:xfrm>
          <a:prstGeom prst="rect">
            <a:avLst/>
          </a:prstGeom>
          <a:noFill/>
        </p:spPr>
        <p:txBody>
          <a:bodyPr wrap="square" rtlCol="0">
            <a:spAutoFit/>
          </a:bodyPr>
          <a:lstStyle/>
          <a:p>
            <a:r>
              <a:rPr lang="en-US" sz="2800" b="1" dirty="0"/>
              <a:t>Bottomline: </a:t>
            </a:r>
          </a:p>
          <a:p>
            <a:endParaRPr lang="en-US" dirty="0"/>
          </a:p>
          <a:p>
            <a:pPr marL="285750" indent="-285750">
              <a:buFont typeface="Arial" panose="020B0604020202020204" pitchFamily="34" charset="0"/>
              <a:buChar char="•"/>
            </a:pPr>
            <a:r>
              <a:rPr lang="en-US" sz="2400" dirty="0"/>
              <a:t>Bayesian analyses make it easy to describe parameters governing the evolution of molecules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Intein have a less extreme ASRV compared to </a:t>
            </a:r>
            <a:r>
              <a:rPr lang="en-US" sz="2400" dirty="0" err="1"/>
              <a:t>exteins</a:t>
            </a: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Inteins have a higher (three times for </a:t>
            </a:r>
            <a:r>
              <a:rPr lang="en-US" sz="2400" i="1" dirty="0"/>
              <a:t>Sce</a:t>
            </a:r>
            <a:r>
              <a:rPr lang="en-US" sz="2400" dirty="0"/>
              <a:t>_vma1) substitution rate than exteins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Tracer (or Excel) makes it easy to obtain 95% high probability intervals for parameter values.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400" dirty="0"/>
              <a:t>It is more time consuming, but in case of inteins, one should analyze intein and extein as different dataset, not partitions, because inteins and exteins  often have different evolutionary histories.   </a:t>
            </a:r>
          </a:p>
          <a:p>
            <a:endParaRPr lang="en-US" sz="2400" dirty="0"/>
          </a:p>
        </p:txBody>
      </p:sp>
    </p:spTree>
    <p:extLst>
      <p:ext uri="{BB962C8B-B14F-4D97-AF65-F5344CB8AC3E}">
        <p14:creationId xmlns:p14="http://schemas.microsoft.com/office/powerpoint/2010/main" val="1849390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6354" name="Rectangle 2"/>
          <p:cNvSpPr>
            <a:spLocks noChangeArrowheads="1"/>
          </p:cNvSpPr>
          <p:nvPr/>
        </p:nvSpPr>
        <p:spPr bwMode="auto">
          <a:xfrm rot="5412651">
            <a:off x="8033340" y="3272948"/>
            <a:ext cx="5948363" cy="1128729"/>
          </a:xfrm>
          <a:prstGeom prst="rect">
            <a:avLst/>
          </a:prstGeom>
          <a:noFill/>
          <a:ln w="9525">
            <a:noFill/>
            <a:miter lim="800000"/>
            <a:headEnd/>
            <a:tailEnd/>
          </a:ln>
          <a:effectLst/>
        </p:spPr>
        <p:txBody>
          <a:bodyPr lIns="91184" tIns="45593" rIns="91184" bIns="45593">
            <a:prstTxWarp prst="textNoShape">
              <a:avLst/>
            </a:prstTxWarp>
            <a:spAutoFit/>
          </a:bodyPr>
          <a:lstStyle/>
          <a:p>
            <a:pPr fontAlgn="base">
              <a:spcBef>
                <a:spcPct val="0"/>
              </a:spcBef>
              <a:spcAft>
                <a:spcPct val="0"/>
              </a:spcAft>
              <a:defRPr/>
            </a:pPr>
            <a:r>
              <a:rPr lang="en-US" dirty="0">
                <a:solidFill>
                  <a:srgbClr val="000000"/>
                </a:solidFill>
                <a:latin typeface="Arial" charset="0"/>
                <a:ea typeface="ＭＳ Ｐゴシック"/>
                <a:cs typeface="ＭＳ Ｐゴシック"/>
              </a:rPr>
              <a:t>From: </a:t>
            </a:r>
          </a:p>
          <a:p>
            <a:pPr fontAlgn="base">
              <a:spcBef>
                <a:spcPct val="0"/>
              </a:spcBef>
              <a:spcAft>
                <a:spcPct val="0"/>
              </a:spcAft>
              <a:defRPr/>
            </a:pPr>
            <a:r>
              <a:rPr lang="en-US" sz="1600" dirty="0" err="1">
                <a:solidFill>
                  <a:srgbClr val="000000"/>
                </a:solidFill>
                <a:latin typeface="Arial" charset="0"/>
                <a:ea typeface="ＭＳ Ｐゴシック"/>
                <a:cs typeface="ＭＳ Ｐゴシック"/>
              </a:rPr>
              <a:t>Delsuc</a:t>
            </a:r>
            <a:r>
              <a:rPr lang="en-US" sz="1600" dirty="0">
                <a:solidFill>
                  <a:srgbClr val="000000"/>
                </a:solidFill>
                <a:latin typeface="Arial" charset="0"/>
                <a:ea typeface="ＭＳ Ｐゴシック"/>
                <a:cs typeface="ＭＳ Ｐゴシック"/>
              </a:rPr>
              <a:t> F, </a:t>
            </a:r>
            <a:r>
              <a:rPr lang="en-US" sz="1600" dirty="0" err="1">
                <a:solidFill>
                  <a:srgbClr val="000000"/>
                </a:solidFill>
                <a:latin typeface="Arial" charset="0"/>
                <a:ea typeface="ＭＳ Ｐゴシック"/>
                <a:cs typeface="ＭＳ Ｐゴシック"/>
              </a:rPr>
              <a:t>Brinkmann</a:t>
            </a:r>
            <a:r>
              <a:rPr lang="en-US" sz="1600" dirty="0">
                <a:solidFill>
                  <a:srgbClr val="000000"/>
                </a:solidFill>
                <a:latin typeface="Arial" charset="0"/>
                <a:ea typeface="ＭＳ Ｐゴシック"/>
                <a:cs typeface="ＭＳ Ｐゴシック"/>
              </a:rPr>
              <a:t> H, Philippe H.</a:t>
            </a:r>
            <a:endParaRPr lang="en-US" dirty="0">
              <a:solidFill>
                <a:srgbClr val="000000"/>
              </a:solidFill>
              <a:latin typeface="Arial" charset="0"/>
              <a:ea typeface="ＭＳ Ｐゴシック"/>
              <a:cs typeface="ＭＳ Ｐゴシック"/>
            </a:endParaRPr>
          </a:p>
          <a:p>
            <a:pPr fontAlgn="base">
              <a:spcBef>
                <a:spcPct val="0"/>
              </a:spcBef>
              <a:spcAft>
                <a:spcPct val="0"/>
              </a:spcAft>
              <a:defRPr/>
            </a:pPr>
            <a:r>
              <a:rPr lang="en-US" sz="1600" dirty="0" err="1">
                <a:solidFill>
                  <a:srgbClr val="000000"/>
                </a:solidFill>
                <a:latin typeface="Arial" charset="0"/>
                <a:ea typeface="ＭＳ Ｐゴシック"/>
                <a:cs typeface="ＭＳ Ｐゴシック"/>
              </a:rPr>
              <a:t>Phylogenomics</a:t>
            </a:r>
            <a:r>
              <a:rPr lang="en-US" sz="1600" dirty="0">
                <a:solidFill>
                  <a:srgbClr val="000000"/>
                </a:solidFill>
                <a:latin typeface="Arial" charset="0"/>
                <a:ea typeface="ＭＳ Ｐゴシック"/>
                <a:cs typeface="ＭＳ Ｐゴシック"/>
              </a:rPr>
              <a:t> and the reconstruction of the tree of life.</a:t>
            </a:r>
          </a:p>
          <a:p>
            <a:pPr fontAlgn="base">
              <a:spcBef>
                <a:spcPct val="0"/>
              </a:spcBef>
              <a:spcAft>
                <a:spcPct val="0"/>
              </a:spcAft>
              <a:defRPr/>
            </a:pPr>
            <a:r>
              <a:rPr lang="en-US" sz="1600" dirty="0">
                <a:solidFill>
                  <a:srgbClr val="000000"/>
                </a:solidFill>
                <a:latin typeface="Arial" charset="0"/>
                <a:ea typeface="ＭＳ Ｐゴシック"/>
                <a:cs typeface="ＭＳ Ｐゴシック"/>
              </a:rPr>
              <a:t>Nat Rev Genet. 2005 May;6(5):361-75.</a:t>
            </a:r>
            <a:endParaRPr lang="en-US" sz="2400" dirty="0">
              <a:solidFill>
                <a:srgbClr val="000000"/>
              </a:solidFill>
              <a:latin typeface="Arial" charset="0"/>
              <a:ea typeface="ＭＳ Ｐゴシック"/>
              <a:cs typeface="ＭＳ Ｐゴシック"/>
            </a:endParaRPr>
          </a:p>
        </p:txBody>
      </p:sp>
      <p:sp>
        <p:nvSpPr>
          <p:cNvPr id="996355" name="Rectangle 3"/>
          <p:cNvSpPr>
            <a:spLocks noGrp="1" noChangeArrowheads="1"/>
          </p:cNvSpPr>
          <p:nvPr>
            <p:ph type="title"/>
          </p:nvPr>
        </p:nvSpPr>
        <p:spPr/>
        <p:txBody>
          <a:bodyPr/>
          <a:lstStyle/>
          <a:p>
            <a:endParaRPr lang="en-US"/>
          </a:p>
        </p:txBody>
      </p:sp>
      <p:pic>
        <p:nvPicPr>
          <p:cNvPr id="996356" name="Picture 4"/>
          <p:cNvPicPr>
            <a:picLocks noChangeAspect="1" noChangeArrowheads="1"/>
          </p:cNvPicPr>
          <p:nvPr/>
        </p:nvPicPr>
        <p:blipFill>
          <a:blip r:embed="rId3"/>
          <a:srcRect/>
          <a:stretch>
            <a:fillRect/>
          </a:stretch>
        </p:blipFill>
        <p:spPr bwMode="auto">
          <a:xfrm>
            <a:off x="1966633" y="648190"/>
            <a:ext cx="7215076" cy="6183936"/>
          </a:xfrm>
          <a:prstGeom prst="rect">
            <a:avLst/>
          </a:prstGeom>
          <a:noFill/>
          <a:ln w="9525">
            <a:noFill/>
            <a:miter lim="800000"/>
            <a:headEnd/>
            <a:tailEnd/>
          </a:ln>
          <a:effectLst/>
        </p:spPr>
      </p:pic>
      <p:sp>
        <p:nvSpPr>
          <p:cNvPr id="2" name="TextBox 1">
            <a:extLst>
              <a:ext uri="{FF2B5EF4-FFF2-40B4-BE49-F238E27FC236}">
                <a16:creationId xmlns:a16="http://schemas.microsoft.com/office/drawing/2014/main" id="{7B11A863-8597-0F22-3E32-2BB951444F14}"/>
              </a:ext>
            </a:extLst>
          </p:cNvPr>
          <p:cNvSpPr txBox="1"/>
          <p:nvPr/>
        </p:nvSpPr>
        <p:spPr>
          <a:xfrm>
            <a:off x="320511" y="25874"/>
            <a:ext cx="5403082" cy="461665"/>
          </a:xfrm>
          <a:prstGeom prst="rect">
            <a:avLst/>
          </a:prstGeom>
          <a:noFill/>
        </p:spPr>
        <p:txBody>
          <a:bodyPr wrap="none" rtlCol="0">
            <a:spAutoFit/>
          </a:bodyPr>
          <a:lstStyle/>
          <a:p>
            <a:r>
              <a:rPr lang="en-US" dirty="0"/>
              <a:t>From Gen Tree to Genome Phylogeny</a:t>
            </a:r>
          </a:p>
        </p:txBody>
      </p:sp>
    </p:spTree>
    <p:extLst>
      <p:ext uri="{BB962C8B-B14F-4D97-AF65-F5344CB8AC3E}">
        <p14:creationId xmlns:p14="http://schemas.microsoft.com/office/powerpoint/2010/main" val="3526966458"/>
      </p:ext>
    </p:extLst>
  </p:cSld>
  <p:clrMapOvr>
    <a:masterClrMapping/>
  </p:clrMapOvr>
</p:sld>
</file>

<file path=ppt/theme/theme1.xml><?xml version="1.0" encoding="utf-8"?>
<a:theme xmlns:a="http://schemas.openxmlformats.org/drawingml/2006/main" name="1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8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7696</TotalTime>
  <Words>2637</Words>
  <Application>Microsoft Macintosh PowerPoint</Application>
  <PresentationFormat>Widescreen</PresentationFormat>
  <Paragraphs>234</Paragraphs>
  <Slides>52</Slides>
  <Notes>24</Notes>
  <HiddenSlides>0</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1</vt:i4>
      </vt:variant>
      <vt:variant>
        <vt:lpstr>Slide Titles</vt:lpstr>
      </vt:variant>
      <vt:variant>
        <vt:i4>52</vt:i4>
      </vt:variant>
    </vt:vector>
  </HeadingPairs>
  <TitlesOfParts>
    <vt:vector size="61" baseType="lpstr">
      <vt:lpstr>-webkit-standard</vt:lpstr>
      <vt:lpstr>Arial</vt:lpstr>
      <vt:lpstr>Calibri</vt:lpstr>
      <vt:lpstr>Calibri Light</vt:lpstr>
      <vt:lpstr>Times New Roman</vt:lpstr>
      <vt:lpstr>1_Default Design</vt:lpstr>
      <vt:lpstr>3_Default Design</vt:lpstr>
      <vt:lpstr>8_Default Design</vt:lpstr>
      <vt:lpstr>Document</vt:lpstr>
      <vt:lpstr>MCB 3421 – class 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Supertree   vs. Supermatrix</vt:lpstr>
      <vt:lpstr>PowerPoint Presentation</vt:lpstr>
      <vt:lpstr>Supermatrix versus                  Quartet based Supertree</vt:lpstr>
      <vt:lpstr>PowerPoint Presentation</vt:lpstr>
      <vt:lpstr>HGT EvolSimulator Results</vt:lpstr>
      <vt:lpstr>PowerPoint Presentation</vt:lpstr>
      <vt:lpstr>PowerPoint Presentation</vt:lpstr>
      <vt:lpstr>Fig. 1.—Gene transfer will obliterate patterns of vertical descent within groups that exchange genes at high ...</vt:lpstr>
      <vt:lpstr>Fig. 2.—Gene transfer can create patterns of similarity and difference that mimic patterns produced by ...</vt:lpstr>
      <vt:lpstr>Population Genetics </vt:lpstr>
      <vt:lpstr>PowerPoint Presentation</vt:lpstr>
      <vt:lpstr>PowerPoint Presentation</vt:lpstr>
      <vt:lpstr>PowerPoint Presentation</vt:lpstr>
      <vt:lpstr>(Kimura’s) Neutral theory: </vt:lpstr>
      <vt:lpstr>Modern synthesis:</vt:lpstr>
      <vt:lpstr>Nearly Neutral theory: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s=0 -- neutral mutation</vt:lpstr>
      <vt:lpstr>s&gt;0</vt:lpstr>
      <vt:lpstr>Positive selection (s&gt;0)</vt:lpstr>
      <vt:lpstr>PowerPoint Presentation</vt:lpstr>
      <vt:lpstr>PowerPoint Presentation</vt:lpstr>
      <vt:lpstr>PowerPoint Presentation</vt:lpstr>
      <vt:lpstr>PowerPoint Presentation</vt:lpstr>
      <vt:lpstr>Advantageous allele</vt:lpstr>
      <vt:lpstr>selection versus drift  </vt:lpstr>
      <vt:lpstr>Negative selection (s&lt;0)</vt:lpstr>
      <vt:lpstr>Deleterious allele</vt:lpstr>
      <vt:lpstr>Neutral mutations</vt:lpstr>
      <vt:lpstr>Types of Mutation-Substitution</vt:lpstr>
      <vt:lpstr>Genetic Code – Note degeneracy of 1st vs 2nd vs 3rd position sites</vt:lpstr>
      <vt:lpstr>Genetic Code</vt:lpstr>
      <vt:lpstr>Genetic Code</vt:lpstr>
      <vt:lpstr>Degeneracy of 1st vs 2nd vs 3rd position sites results in 25.5% synonymous changes and 74.5% non synonymous changes (Yang&amp;Nielsen,1998).</vt:lpstr>
      <vt:lpstr>Measuring Selection on Genes</vt:lpstr>
    </vt:vector>
  </TitlesOfParts>
  <Manager/>
  <Company>University of Connecticut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Horizontal gene transfer and microbial evolution: Is the Tree-of-Life a Tree? </dc:title>
  <dc:subject/>
  <dc:creator>gogarten</dc:creator>
  <cp:keywords/>
  <dc:description/>
  <cp:lastModifiedBy>Gogarten, J. Peter</cp:lastModifiedBy>
  <cp:revision>77</cp:revision>
  <dcterms:modified xsi:type="dcterms:W3CDTF">2023-10-31T21:51:25Z</dcterms:modified>
  <cp:category/>
</cp:coreProperties>
</file>