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74" r:id="rId3"/>
    <p:sldMasterId id="2147483677" r:id="rId4"/>
    <p:sldMasterId id="2147483679" r:id="rId5"/>
    <p:sldMasterId id="2147483681" r:id="rId6"/>
    <p:sldMasterId id="2147483683" r:id="rId7"/>
    <p:sldMasterId id="2147483685" r:id="rId8"/>
    <p:sldMasterId id="2147483687" r:id="rId9"/>
  </p:sldMasterIdLst>
  <p:notesMasterIdLst>
    <p:notesMasterId r:id="rId33"/>
  </p:notesMasterIdLst>
  <p:sldIdLst>
    <p:sldId id="902" r:id="rId10"/>
    <p:sldId id="844" r:id="rId11"/>
    <p:sldId id="812" r:id="rId12"/>
    <p:sldId id="813" r:id="rId13"/>
    <p:sldId id="814" r:id="rId14"/>
    <p:sldId id="900" r:id="rId15"/>
    <p:sldId id="816" r:id="rId16"/>
    <p:sldId id="817" r:id="rId17"/>
    <p:sldId id="818" r:id="rId18"/>
    <p:sldId id="819" r:id="rId19"/>
    <p:sldId id="820" r:id="rId20"/>
    <p:sldId id="821" r:id="rId21"/>
    <p:sldId id="822" r:id="rId22"/>
    <p:sldId id="823" r:id="rId23"/>
    <p:sldId id="824" r:id="rId24"/>
    <p:sldId id="825" r:id="rId25"/>
    <p:sldId id="826" r:id="rId26"/>
    <p:sldId id="828" r:id="rId27"/>
    <p:sldId id="836" r:id="rId28"/>
    <p:sldId id="837" r:id="rId29"/>
    <p:sldId id="840" r:id="rId30"/>
    <p:sldId id="901" r:id="rId31"/>
    <p:sldId id="84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BD60-FA2D-6A4F-AA91-C42D03E04A4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A4967-B490-244C-9BF1-80A082B83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3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CAC97A-4F48-F141-BB25-C35C510F29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DCB80-E36F-314E-ACD7-54B9427A1B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2E0D9-9F29-42A9-88B3-224AAF65B6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9738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260FD-814F-AE45-9869-F96B20CB8F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1A1121-9DDC-480B-93D3-944EE6B5D3F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294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54263" y="515938"/>
            <a:ext cx="4587875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B199E4-5B99-466C-8230-630BA1572C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354263" y="515938"/>
            <a:ext cx="4587875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3A821-61EE-2B4F-BA4D-1198572A7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E7810-F182-D04D-817F-E14D3C5ECD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640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en-US" sz="24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5C0EBF-8FB0-1541-A3C2-4C7486E03A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929E46-3AD7-4244-B096-DCE39B86E1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971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8150" y="515938"/>
            <a:ext cx="33401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65335-9C23-704B-B966-1B4C0B305A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200B53-43E9-AF4A-9940-EFAEC625C9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8150" y="515938"/>
            <a:ext cx="3340100" cy="2581275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model (WAG +Gamma)</a:t>
            </a:r>
            <a:r>
              <a:rPr lang="en-US" baseline="0" dirty="0"/>
              <a:t> used for simulation and evaluation (including alpha =1).  Simulation of sequences with </a:t>
            </a:r>
            <a:r>
              <a:rPr lang="en-US" baseline="0" dirty="0" err="1"/>
              <a:t>lenghts</a:t>
            </a:r>
            <a:r>
              <a:rPr lang="en-US" baseline="0" dirty="0"/>
              <a:t> of 200, 500 and 1000 using </a:t>
            </a:r>
            <a:r>
              <a:rPr lang="en-US" baseline="0" dirty="0" err="1"/>
              <a:t>seq</a:t>
            </a:r>
            <a:r>
              <a:rPr lang="en-US" baseline="0" dirty="0"/>
              <a:t>-gen.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3A821-61EE-2B4F-BA4D-1198572A7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</a:t>
            </a:r>
            <a:r>
              <a:rPr lang="en-US" baseline="0" dirty="0"/>
              <a:t> row gives the result for one simulation, done with 9 additional sequences emerging equally far apart on the central branch.  In the analyses on the left, all, 8 or 5 of these additional sequences were omitted.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3A821-61EE-2B4F-BA4D-1198572A7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8150" y="515938"/>
            <a:ext cx="33401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lphaUcParenR"/>
            </a:pPr>
            <a:r>
              <a:rPr lang="en-US" baseline="0" dirty="0"/>
              <a:t>Can we add SE bars?  </a:t>
            </a:r>
          </a:p>
          <a:p>
            <a:pPr marL="228600" indent="-228600">
              <a:buAutoNum type="alphaUcParenR"/>
            </a:pPr>
            <a:r>
              <a:rPr lang="en-US" baseline="0" dirty="0"/>
              <a:t>Would be good to have more simulations.  </a:t>
            </a:r>
          </a:p>
          <a:p>
            <a:pPr marL="228600" indent="-228600">
              <a:buAutoNum type="alphaUcParenR"/>
            </a:pPr>
            <a:r>
              <a:rPr lang="en-US" baseline="0" dirty="0"/>
              <a:t>Would be good to evaluate in </a:t>
            </a:r>
            <a:r>
              <a:rPr lang="en-US" baseline="0" dirty="0" err="1"/>
              <a:t>phylip</a:t>
            </a:r>
            <a:r>
              <a:rPr lang="en-US" baseline="0" dirty="0"/>
              <a:t> (don’t trust </a:t>
            </a:r>
            <a:r>
              <a:rPr lang="en-US" baseline="0" dirty="0" err="1"/>
              <a:t>phyml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3A821-61EE-2B4F-BA4D-1198572A7F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8" charset="0"/>
                <a:ea typeface="ＭＳ Ｐゴシック" charset="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372FE19-51D5-2444-A02A-6942122D4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40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E85F1D5-84F9-3041-BD48-82AB7ADF0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57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B84EC35-BDA5-8E48-896F-1903B9DB8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4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4F9939-4EBA-2E48-B47B-026F2B22247B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758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DF1C9-9D9B-481F-BC53-D4278E91C57D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248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CF477D-2441-4F56-A1B0-24F99FDEE259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876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18FA62-0446-1544-A2F5-2FB1F35B80C6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431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19DA6D-04DA-B24C-B8CD-733F8FEA18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2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D24329-1E6E-7347-AE1D-2959DB6B5A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1042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DF1C9-9D9B-481F-BC53-D4278E91C57D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166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D5CBD7-18C4-C149-BC02-3EF7B25315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100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D0A9A0E-7ED5-A445-88EF-DB6BC39BE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40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3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DF1C9-9D9B-481F-BC53-D4278E91C57D}" type="slidenum">
              <a:rPr lang="en-US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820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639291A-7C9C-8B45-AB95-92342BDB7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68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1BDA691-1D67-B346-A274-561D6ED9F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0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78A5CA9-EFFF-154E-BC2F-8C86C78FF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1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9C667E7-1BF9-624F-B8F7-6BF9657C8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3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43602AD-BBD9-EE43-8CFD-D3B852FB3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77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EBFFAC1-FB4C-6B48-BC50-1FFEA7E6F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88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6A9170CE-1317-C441-80D2-974CF21F6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56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57A68C95-D7D6-8C47-B315-75E46AC4C4C8}" type="slidenum">
              <a:rPr lang="en-US" altLang="en-US" smtClean="0">
                <a:ea typeface="ＭＳ Ｐゴシック" charset="-128"/>
                <a:cs typeface=""/>
              </a:rPr>
              <a:pPr/>
              <a:t>‹#›</a:t>
            </a:fld>
            <a:endParaRPr lang="en-US" altLang="en-US">
              <a:ea typeface="ＭＳ Ｐゴシック" charset="-128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370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>
              <a:defRPr sz="1412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>
              <a:defRPr sz="1412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>
              <a:defRPr sz="1412"/>
            </a:lvl1pPr>
          </a:lstStyle>
          <a:p>
            <a:fld id="{2CED5F6D-E1E7-0243-878F-AF0B9DB63021}" type="slidenum">
              <a:rPr lang="en-US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2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ＭＳ Ｐゴシック" charset="-128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ＭＳ Ｐゴシック" charset="-128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ＭＳ Ｐゴシック" charset="-128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645" tIns="50823" rIns="101645" bIns="508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>
              <a:defRPr sz="1412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 algn="ctr">
              <a:defRPr sz="1412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645" tIns="50823" rIns="101645" bIns="50823" numCol="1" anchor="t" anchorCtr="0" compatLnSpc="1">
            <a:prstTxWarp prst="textNoShape">
              <a:avLst/>
            </a:prstTxWarp>
          </a:bodyPr>
          <a:lstStyle>
            <a:lvl1pPr algn="r">
              <a:defRPr sz="1412">
                <a:latin typeface="+mn-lt"/>
              </a:defRPr>
            </a:lvl1pPr>
          </a:lstStyle>
          <a:p>
            <a:pPr eaLnBrk="0" hangingPunct="0"/>
            <a:fld id="{97A7DA93-440B-4041-A7DA-FA03BFF49EAD}" type="slidenum">
              <a:rPr lang="en-US">
                <a:solidFill>
                  <a:srgbClr val="000080"/>
                </a:solidFill>
              </a:rPr>
              <a:pPr eaLnBrk="0" hangingPunct="0"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44845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896911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345367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179382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36342" indent="-336342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8737" indent="-280283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2735">
          <a:solidFill>
            <a:schemeClr val="tx1"/>
          </a:solidFill>
          <a:latin typeface="+mn-lt"/>
          <a:ea typeface="+mn-ea"/>
        </a:defRPr>
      </a:lvl2pPr>
      <a:lvl3pPr marL="1121139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382">
          <a:solidFill>
            <a:schemeClr val="tx1"/>
          </a:solidFill>
          <a:latin typeface="+mn-lt"/>
          <a:ea typeface="+mn-ea"/>
        </a:defRPr>
      </a:lvl3pPr>
      <a:lvl4pPr marL="1569595" indent="-224234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4pPr>
      <a:lvl5pPr marL="2018048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5pPr>
      <a:lvl6pPr marL="2466506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6pPr>
      <a:lvl7pPr marL="2914962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7pPr>
      <a:lvl8pPr marL="3363416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8pPr>
      <a:lvl9pPr marL="3811868" indent="-224234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459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6911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5367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3820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2276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0731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39188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87642" algn="l" defTabSz="44845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412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412"/>
            </a:lvl1pPr>
          </a:lstStyle>
          <a:p>
            <a:endParaRPr lang="en-US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412"/>
            </a:lvl1pPr>
          </a:lstStyle>
          <a:p>
            <a:fld id="{4CC79550-15FB-AB4C-9AD6-A959E68BAF3D}" type="slidenum">
              <a:rPr lang="en-US">
                <a:solidFill>
                  <a:srgbClr val="FFFF66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FFFF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9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5pPr>
      <a:lvl6pPr marL="449505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6pPr>
      <a:lvl7pPr marL="8990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7pPr>
      <a:lvl8pPr marL="1348516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8pPr>
      <a:lvl9pPr marL="1798021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</a:defRPr>
      </a:lvl9pPr>
    </p:titleStyle>
    <p:bodyStyle>
      <a:lvl1pPr marL="337129" indent="-337129" algn="l" rtl="0" fontAlgn="base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rtl="0" fontAlgn="base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ＭＳ Ｐゴシック" charset="-128"/>
        </a:defRPr>
      </a:lvl2pPr>
      <a:lvl3pPr marL="1123764" indent="-224753" algn="l" rtl="0" fontAlgn="base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ＭＳ Ｐゴシック" charset="-128"/>
        </a:defRPr>
      </a:lvl3pPr>
      <a:lvl4pPr marL="1573269" indent="-224753" algn="l" rtl="0" fontAlgn="base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ＭＳ Ｐゴシック" charset="-128"/>
        </a:defRPr>
      </a:lvl4pPr>
      <a:lvl5pPr marL="2022774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5pPr>
      <a:lvl6pPr marL="2472279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6pPr>
      <a:lvl7pPr marL="2921785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7pPr>
      <a:lvl8pPr marL="3371290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8pPr>
      <a:lvl9pPr marL="3820796" indent="-224753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12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2"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2">
                <a:latin typeface="+mn-lt"/>
                <a:ea typeface="+mn-ea"/>
                <a:cs typeface="+mn-cs"/>
              </a:defRPr>
            </a:lvl1pPr>
          </a:lstStyle>
          <a:p>
            <a:fld id="{E1870A8B-61DE-DF43-B8EE-5324D580AA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8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2735">
          <a:solidFill>
            <a:schemeClr val="tx1"/>
          </a:solidFill>
          <a:latin typeface="+mn-lt"/>
          <a:ea typeface="+mn-ea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2382">
          <a:solidFill>
            <a:schemeClr val="tx1"/>
          </a:solidFill>
          <a:latin typeface="+mn-lt"/>
          <a:ea typeface="+mn-ea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Font typeface="Wingdings" charset="2"/>
        <a:buChar char=""/>
        <a:defRPr sz="1941">
          <a:solidFill>
            <a:schemeClr val="tx1"/>
          </a:solidFill>
          <a:latin typeface="+mn-lt"/>
          <a:ea typeface="+mn-ea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Font typeface="Wingdings" charset="2"/>
        <a:buChar char="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12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2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2">
                <a:ea typeface="+mn-ea"/>
                <a:cs typeface="+mn-cs"/>
              </a:defRPr>
            </a:lvl1pPr>
          </a:lstStyle>
          <a:p>
            <a:fld id="{0C14B39C-A940-CE43-9305-A636CA199B47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9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+mn-ea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+mn-ea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+mn-ea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16" tIns="50859" rIns="101716" bIns="50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>
            <a:lvl1pPr defTabSz="898590" eaLnBrk="0" fontAlgn="base" hangingPunct="0">
              <a:spcBef>
                <a:spcPct val="0"/>
              </a:spcBef>
              <a:spcAft>
                <a:spcPct val="0"/>
              </a:spcAft>
              <a:defRPr sz="1412">
                <a:latin typeface="+mn-lt"/>
              </a:defRPr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>
            <a:lvl1pPr algn="ctr" defTabSz="898590" eaLnBrk="0" fontAlgn="base" hangingPunct="0">
              <a:spcBef>
                <a:spcPct val="0"/>
              </a:spcBef>
              <a:spcAft>
                <a:spcPct val="0"/>
              </a:spcAft>
              <a:defRPr sz="1412">
                <a:latin typeface="+mn-lt"/>
              </a:defRPr>
            </a:lvl1pPr>
          </a:lstStyle>
          <a:p>
            <a:endParaRPr lang="en-US">
              <a:solidFill>
                <a:srgbClr val="000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16" tIns="50859" rIns="101716" bIns="50859" numCol="1" anchor="t" anchorCtr="0" compatLnSpc="1">
            <a:prstTxWarp prst="textNoShape">
              <a:avLst/>
            </a:prstTxWarp>
          </a:bodyPr>
          <a:lstStyle>
            <a:lvl1pPr algn="r" defTabSz="898590" eaLnBrk="0" fontAlgn="base" hangingPunct="0">
              <a:spcBef>
                <a:spcPct val="0"/>
              </a:spcBef>
              <a:spcAft>
                <a:spcPct val="0"/>
              </a:spcAft>
              <a:defRPr sz="1412">
                <a:latin typeface="+mn-lt"/>
              </a:defRPr>
            </a:lvl1pPr>
          </a:lstStyle>
          <a:p>
            <a:fld id="{97A7DA93-440B-4041-A7DA-FA03BFF49EAD}" type="slidenum">
              <a:rPr lang="en-US" smtClean="0">
                <a:solidFill>
                  <a:srgbClr val="000080"/>
                </a:solidFill>
              </a:rPr>
              <a:pPr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448771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89753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346311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179508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36577" indent="-336577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251" indent="-280481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2735">
          <a:solidFill>
            <a:schemeClr val="tx1"/>
          </a:solidFill>
          <a:latin typeface="+mn-lt"/>
          <a:ea typeface="+mn-ea"/>
        </a:defRPr>
      </a:lvl2pPr>
      <a:lvl3pPr marL="1121926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382">
          <a:solidFill>
            <a:schemeClr val="tx1"/>
          </a:solidFill>
          <a:latin typeface="+mn-lt"/>
          <a:ea typeface="+mn-ea"/>
        </a:defRPr>
      </a:lvl3pPr>
      <a:lvl4pPr marL="1570696" indent="-224388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4pPr>
      <a:lvl5pPr marL="2019464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5pPr>
      <a:lvl6pPr marL="2468236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6pPr>
      <a:lvl7pPr marL="2917007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7pPr>
      <a:lvl8pPr marL="3365775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8pPr>
      <a:lvl9pPr marL="3814544" indent="-224388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771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539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311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080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3851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2619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1392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0160" algn="l" defTabSz="448771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12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12">
                <a:ea typeface="+mn-ea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12">
                <a:ea typeface="+mn-ea"/>
                <a:cs typeface="+mn-cs"/>
              </a:defRPr>
            </a:lvl1pPr>
          </a:lstStyle>
          <a:p>
            <a:fld id="{0C14B39C-A940-CE43-9305-A636CA199B47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Char char="•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Char char="–"/>
        <a:defRPr sz="2735">
          <a:solidFill>
            <a:schemeClr val="tx1"/>
          </a:solidFill>
          <a:latin typeface="+mn-lt"/>
          <a:ea typeface="+mn-ea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Char char="•"/>
        <a:defRPr sz="2382">
          <a:solidFill>
            <a:schemeClr val="tx1"/>
          </a:solidFill>
          <a:latin typeface="+mn-lt"/>
          <a:ea typeface="+mn-ea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Char char="–"/>
        <a:defRPr sz="1941">
          <a:solidFill>
            <a:schemeClr val="tx1"/>
          </a:solidFill>
          <a:latin typeface="+mn-lt"/>
          <a:ea typeface="+mn-ea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har char="»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51" tIns="50877" rIns="101751" bIns="508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>
              <a:defRPr sz="1412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ctr">
              <a:defRPr sz="1412">
                <a:latin typeface="+mn-lt"/>
              </a:defRPr>
            </a:lvl1pPr>
          </a:lstStyle>
          <a:p>
            <a:pPr eaLnBrk="0" hangingPunct="0"/>
            <a:endParaRPr lang="en-US">
              <a:solidFill>
                <a:srgbClr val="00008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751" tIns="50877" rIns="101751" bIns="50877" numCol="1" anchor="t" anchorCtr="0" compatLnSpc="1">
            <a:prstTxWarp prst="textNoShape">
              <a:avLst/>
            </a:prstTxWarp>
          </a:bodyPr>
          <a:lstStyle>
            <a:lvl1pPr algn="r">
              <a:defRPr sz="1412">
                <a:latin typeface="+mn-lt"/>
              </a:defRPr>
            </a:lvl1pPr>
          </a:lstStyle>
          <a:p>
            <a:pPr eaLnBrk="0" hangingPunct="0"/>
            <a:fld id="{97A7DA93-440B-4041-A7DA-FA03BFF49EAD}" type="slidenum">
              <a:rPr lang="en-US">
                <a:solidFill>
                  <a:srgbClr val="000080"/>
                </a:solidFill>
              </a:rPr>
              <a:pPr eaLnBrk="0" hangingPunct="0"/>
              <a:t>‹#›</a:t>
            </a:fld>
            <a:endParaRPr lang="en-US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5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2pPr>
      <a:lvl3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3pPr>
      <a:lvl4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4pPr>
      <a:lvl5pPr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5pPr>
      <a:lvl6pPr marL="448929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6pPr>
      <a:lvl7pPr marL="897854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7pPr>
      <a:lvl8pPr marL="1346783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8pPr>
      <a:lvl9pPr marL="1795710" algn="ctr" rtl="0" fontAlgn="base">
        <a:spcBef>
          <a:spcPct val="0"/>
        </a:spcBef>
        <a:spcAft>
          <a:spcPct val="0"/>
        </a:spcAft>
        <a:defRPr sz="4324">
          <a:solidFill>
            <a:schemeClr val="tx2"/>
          </a:solidFill>
          <a:latin typeface="Tahoma" pitchFamily="37" charset="0"/>
          <a:ea typeface="ＭＳ Ｐゴシック" pitchFamily="37" charset="-128"/>
          <a:cs typeface="ＭＳ Ｐゴシック" pitchFamily="37" charset="-128"/>
        </a:defRPr>
      </a:lvl9pPr>
    </p:titleStyle>
    <p:bodyStyle>
      <a:lvl1pPr marL="336696" indent="-33669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3177">
          <a:solidFill>
            <a:schemeClr val="tx1"/>
          </a:solidFill>
          <a:latin typeface="+mn-lt"/>
          <a:ea typeface="+mn-ea"/>
          <a:cs typeface="+mn-cs"/>
        </a:defRPr>
      </a:lvl1pPr>
      <a:lvl2pPr marL="729507" indent="-280578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2735">
          <a:solidFill>
            <a:schemeClr val="tx1"/>
          </a:solidFill>
          <a:latin typeface="+mn-lt"/>
          <a:ea typeface="+mn-ea"/>
        </a:defRPr>
      </a:lvl2pPr>
      <a:lvl3pPr marL="1122319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2382">
          <a:solidFill>
            <a:schemeClr val="tx1"/>
          </a:solidFill>
          <a:latin typeface="+mn-lt"/>
          <a:ea typeface="+mn-ea"/>
        </a:defRPr>
      </a:lvl3pPr>
      <a:lvl4pPr marL="1571246" indent="-224466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4pPr>
      <a:lvl5pPr marL="2020173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5pPr>
      <a:lvl6pPr marL="2469102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6pPr>
      <a:lvl7pPr marL="2918030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7pPr>
      <a:lvl8pPr marL="3366956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8pPr>
      <a:lvl9pPr marL="3815881" indent="-224466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37" charset="2"/>
        <a:buChar char="w"/>
        <a:defRPr sz="194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892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785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6783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5710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463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356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2494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1419" algn="l" defTabSz="448929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uni-tuebingen.de/en/fakultaeten/mathematisch-naturwissenschaftliche-fakultaet/fachbereiche/informatik/lehrstuehle/algorithms-in-bioinformatics/software/splitstree/" TargetMode="External"/><Relationship Id="rId5" Type="http://schemas.openxmlformats.org/officeDocument/2006/relationships/hyperlink" Target="https://academic.oup.com/mbe/article/21/2/255/1187993" TargetMode="Externa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df"/><Relationship Id="rId7" Type="http://schemas.openxmlformats.org/officeDocument/2006/relationships/image" Target="../media/image20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8.pd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2BC1-6467-5386-F44A-61A70F7F6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 20 A</a:t>
            </a:r>
            <a:br>
              <a:rPr lang="en-US" dirty="0"/>
            </a:br>
            <a:r>
              <a:rPr lang="en-US" dirty="0"/>
              <a:t> Bipartitions and embedded Quartets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052DD-0597-60F5-16D1-FA3FD9007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8471" y="253999"/>
            <a:ext cx="8875059" cy="522941"/>
          </a:xfrm>
        </p:spPr>
        <p:txBody>
          <a:bodyPr/>
          <a:lstStyle/>
          <a:p>
            <a:r>
              <a:rPr lang="en-US" sz="2471" dirty="0"/>
              <a:t>Example for decay of bipartition support with number of OTUs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36986" y="1837763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3765161" y="1677145"/>
            <a:ext cx="34365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3716606" y="1292410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10800000" flipV="1">
            <a:off x="3649378" y="1834027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rot="5400000">
            <a:off x="3920182" y="1298016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81285" y="197597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86401" y="196476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81290" y="1001058"/>
            <a:ext cx="388485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08813" y="1012264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rot="16200000" flipH="1">
            <a:off x="6962587" y="1815363"/>
            <a:ext cx="302559" cy="2353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rot="16200000" flipH="1">
            <a:off x="6671230" y="1434354"/>
            <a:ext cx="45944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6688043" y="1787338"/>
            <a:ext cx="336176" cy="280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 rot="5400000">
            <a:off x="6895348" y="1467970"/>
            <a:ext cx="414618" cy="2129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47972" y="200585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53090" y="199464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47969" y="1030945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75495" y="1042150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363876" y="1856440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 rot="16200000" flipH="1">
            <a:off x="5192051" y="1695823"/>
            <a:ext cx="34365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rot="16200000" flipH="1">
            <a:off x="5143497" y="1311092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 bwMode="auto">
          <a:xfrm rot="10800000" flipV="1">
            <a:off x="5076268" y="1852708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rot="5400000">
            <a:off x="5347073" y="1316694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908175" y="199464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13291" y="198344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08173" y="1019739"/>
            <a:ext cx="29879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35704" y="1030945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5020228" y="1860177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 bwMode="auto">
          <a:xfrm>
            <a:off x="6592789" y="1905004"/>
            <a:ext cx="280147" cy="238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>
            <a:off x="6984996" y="1781735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 bwMode="auto">
          <a:xfrm rot="10800000">
            <a:off x="6962599" y="1759324"/>
            <a:ext cx="380997" cy="1792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flipV="1">
            <a:off x="7007408" y="1580029"/>
            <a:ext cx="324971" cy="1905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 bwMode="auto">
          <a:xfrm>
            <a:off x="3862279" y="1785469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873487" y="144929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5289169" y="180415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300378" y="145676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6928967" y="1692092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794501" y="1860176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 rot="16200000" flipH="1">
            <a:off x="8748062" y="1796690"/>
            <a:ext cx="302559" cy="2353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rot="16200000" flipH="1">
            <a:off x="8456710" y="1415679"/>
            <a:ext cx="45944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rot="5400000">
            <a:off x="8473518" y="1768666"/>
            <a:ext cx="336176" cy="2801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8680823" y="1449297"/>
            <a:ext cx="414618" cy="2129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8333444" y="1987185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938564" y="1975975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33452" y="1012270"/>
            <a:ext cx="481854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960970" y="1023475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8434298" y="1527740"/>
            <a:ext cx="350102" cy="2156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>
            <a:off x="8770470" y="1763064"/>
            <a:ext cx="369794" cy="448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rot="10800000">
            <a:off x="8748068" y="1740650"/>
            <a:ext cx="369786" cy="2073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 flipV="1">
            <a:off x="8792882" y="1639797"/>
            <a:ext cx="336176" cy="1120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 bwMode="auto">
          <a:xfrm>
            <a:off x="8714441" y="167341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 rot="10800000">
            <a:off x="8400679" y="1673417"/>
            <a:ext cx="381000" cy="574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 bwMode="auto">
          <a:xfrm flipV="1">
            <a:off x="8815295" y="1538945"/>
            <a:ext cx="240926" cy="1680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 bwMode="auto">
          <a:xfrm rot="10800000" flipV="1">
            <a:off x="8411892" y="1751856"/>
            <a:ext cx="358589" cy="560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 bwMode="auto">
          <a:xfrm rot="10800000" flipV="1">
            <a:off x="8445503" y="1788192"/>
            <a:ext cx="311046" cy="14296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496239" y="1449301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89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975413" y="1479182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74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529295" y="1553889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70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658475" y="1105636"/>
            <a:ext cx="1140574" cy="570090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Sequence </a:t>
            </a:r>
            <a:b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</a:b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lengths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435420" y="1583762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200</a:t>
            </a:r>
          </a:p>
        </p:txBody>
      </p:sp>
      <p:cxnSp>
        <p:nvCxnSpPr>
          <p:cNvPr id="166" name="Straight Connector 165"/>
          <p:cNvCxnSpPr/>
          <p:nvPr/>
        </p:nvCxnSpPr>
        <p:spPr bwMode="auto">
          <a:xfrm>
            <a:off x="3936989" y="3511144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 bwMode="auto">
          <a:xfrm rot="16200000" flipH="1">
            <a:off x="3765164" y="3350527"/>
            <a:ext cx="34365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 bwMode="auto">
          <a:xfrm rot="16200000" flipH="1">
            <a:off x="3716606" y="2965794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 bwMode="auto">
          <a:xfrm rot="10800000" flipV="1">
            <a:off x="3649380" y="3507411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 bwMode="auto">
          <a:xfrm rot="5400000">
            <a:off x="3920182" y="2971398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481287" y="364935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086405" y="3638147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481293" y="2674442"/>
            <a:ext cx="388485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108813" y="2685647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175" name="Straight Connector 174"/>
          <p:cNvCxnSpPr>
            <a:stCxn id="202" idx="5"/>
          </p:cNvCxnSpPr>
          <p:nvPr/>
        </p:nvCxnSpPr>
        <p:spPr bwMode="auto">
          <a:xfrm rot="16200000" flipH="1">
            <a:off x="7120311" y="3624074"/>
            <a:ext cx="116839" cy="2251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 bwMode="auto">
          <a:xfrm rot="16200000" flipH="1">
            <a:off x="6787013" y="2991953"/>
            <a:ext cx="242828" cy="2278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 bwMode="auto">
          <a:xfrm rot="5400000">
            <a:off x="6772927" y="3561584"/>
            <a:ext cx="184074" cy="3276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 bwMode="auto">
          <a:xfrm rot="10800000" flipV="1">
            <a:off x="6977541" y="2973294"/>
            <a:ext cx="239059" cy="209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6547974" y="367923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7153090" y="366803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547969" y="2704323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7175503" y="2715529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183" name="Straight Connector 182"/>
          <p:cNvCxnSpPr/>
          <p:nvPr/>
        </p:nvCxnSpPr>
        <p:spPr bwMode="auto">
          <a:xfrm>
            <a:off x="5363879" y="3529822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00" idx="0"/>
            <a:endCxn id="199" idx="4"/>
          </p:cNvCxnSpPr>
          <p:nvPr/>
        </p:nvCxnSpPr>
        <p:spPr bwMode="auto">
          <a:xfrm rot="16200000" flipH="1" flipV="1">
            <a:off x="5038919" y="3268358"/>
            <a:ext cx="646203" cy="1120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 bwMode="auto">
          <a:xfrm rot="16200000" flipH="1">
            <a:off x="5143497" y="2805182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 bwMode="auto">
          <a:xfrm rot="10800000" flipV="1">
            <a:off x="5076270" y="3526086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 bwMode="auto">
          <a:xfrm rot="5400000">
            <a:off x="5347073" y="2810785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4908177" y="366803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5513294" y="3656828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908173" y="2513829"/>
            <a:ext cx="29879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5535704" y="2525035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192" name="Straight Connector 191"/>
          <p:cNvCxnSpPr/>
          <p:nvPr/>
        </p:nvCxnSpPr>
        <p:spPr bwMode="auto">
          <a:xfrm>
            <a:off x="5005290" y="3279567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 bwMode="auto">
          <a:xfrm flipV="1">
            <a:off x="6667504" y="3421529"/>
            <a:ext cx="310031" cy="2238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 bwMode="auto">
          <a:xfrm>
            <a:off x="6999939" y="3671765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 bwMode="auto">
          <a:xfrm rot="10800000">
            <a:off x="6962592" y="3193648"/>
            <a:ext cx="418351" cy="336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 bwMode="auto">
          <a:xfrm flipV="1">
            <a:off x="7052238" y="3107765"/>
            <a:ext cx="373532" cy="672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 bwMode="auto">
          <a:xfrm>
            <a:off x="3862286" y="3458852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3873488" y="3122674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5289177" y="346258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5300378" y="295085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6928979" y="311146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02" name="Oval 201"/>
          <p:cNvSpPr/>
          <p:nvPr/>
        </p:nvSpPr>
        <p:spPr bwMode="auto">
          <a:xfrm>
            <a:off x="6951387" y="3563441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11183" y="3182446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99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4900707" y="2913504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71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6589064" y="3077859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94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1658481" y="2420444"/>
            <a:ext cx="162807" cy="570090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</a:b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ＭＳ Ｐゴシック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465305" y="2868675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500</a:t>
            </a:r>
          </a:p>
        </p:txBody>
      </p:sp>
      <p:sp>
        <p:nvSpPr>
          <p:cNvPr id="229" name="Oval 228"/>
          <p:cNvSpPr/>
          <p:nvPr/>
        </p:nvSpPr>
        <p:spPr bwMode="auto">
          <a:xfrm>
            <a:off x="5289177" y="3208592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811063" y="3242207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</a:t>
            </a:r>
          </a:p>
        </p:txBody>
      </p:sp>
      <p:cxnSp>
        <p:nvCxnSpPr>
          <p:cNvPr id="243" name="Straight Connector 242"/>
          <p:cNvCxnSpPr/>
          <p:nvPr/>
        </p:nvCxnSpPr>
        <p:spPr bwMode="auto">
          <a:xfrm rot="10800000" flipV="1">
            <a:off x="6992487" y="3148809"/>
            <a:ext cx="3742" cy="5267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3" name="Oval 252"/>
          <p:cNvSpPr/>
          <p:nvPr/>
        </p:nvSpPr>
        <p:spPr bwMode="auto">
          <a:xfrm>
            <a:off x="6928976" y="334678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581585" y="3406569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92</a:t>
            </a:r>
          </a:p>
        </p:txBody>
      </p:sp>
      <p:cxnSp>
        <p:nvCxnSpPr>
          <p:cNvPr id="255" name="Straight Connector 254"/>
          <p:cNvCxnSpPr>
            <a:stCxn id="268" idx="5"/>
          </p:cNvCxnSpPr>
          <p:nvPr/>
        </p:nvCxnSpPr>
        <p:spPr bwMode="auto">
          <a:xfrm rot="16200000" flipH="1">
            <a:off x="9085074" y="3833271"/>
            <a:ext cx="116839" cy="2251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 bwMode="auto">
          <a:xfrm rot="16200000" flipH="1">
            <a:off x="8774190" y="2752894"/>
            <a:ext cx="242828" cy="2278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 bwMode="auto">
          <a:xfrm rot="5400000">
            <a:off x="8737691" y="3770780"/>
            <a:ext cx="184074" cy="3276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 bwMode="auto">
          <a:xfrm rot="10800000" flipV="1">
            <a:off x="8964718" y="2734235"/>
            <a:ext cx="239059" cy="209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8512737" y="3888430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9117853" y="387722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535151" y="2465267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162676" y="2476472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263" name="Straight Connector 262"/>
          <p:cNvCxnSpPr/>
          <p:nvPr/>
        </p:nvCxnSpPr>
        <p:spPr bwMode="auto">
          <a:xfrm>
            <a:off x="8583707" y="3630706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 bwMode="auto">
          <a:xfrm flipV="1">
            <a:off x="8964708" y="3854823"/>
            <a:ext cx="440769" cy="37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 bwMode="auto">
          <a:xfrm rot="10800000">
            <a:off x="8979652" y="2954593"/>
            <a:ext cx="425818" cy="560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 bwMode="auto">
          <a:xfrm flipV="1">
            <a:off x="9039411" y="2868710"/>
            <a:ext cx="373532" cy="672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7" name="Oval 266"/>
          <p:cNvSpPr/>
          <p:nvPr/>
        </p:nvSpPr>
        <p:spPr bwMode="auto">
          <a:xfrm>
            <a:off x="8916159" y="2872398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68" name="Oval 267"/>
          <p:cNvSpPr/>
          <p:nvPr/>
        </p:nvSpPr>
        <p:spPr bwMode="auto">
          <a:xfrm>
            <a:off x="8916150" y="377263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8553828" y="2846267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86</a:t>
            </a:r>
          </a:p>
        </p:txBody>
      </p:sp>
      <p:cxnSp>
        <p:nvCxnSpPr>
          <p:cNvPr id="270" name="Straight Connector 269"/>
          <p:cNvCxnSpPr>
            <a:endCxn id="268" idx="4"/>
          </p:cNvCxnSpPr>
          <p:nvPr/>
        </p:nvCxnSpPr>
        <p:spPr bwMode="auto">
          <a:xfrm rot="5400000">
            <a:off x="8484713" y="3408427"/>
            <a:ext cx="997356" cy="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1" name="Oval 270"/>
          <p:cNvSpPr/>
          <p:nvPr/>
        </p:nvSpPr>
        <p:spPr bwMode="auto">
          <a:xfrm>
            <a:off x="8916150" y="310772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8994573" y="3331877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73</a:t>
            </a:r>
          </a:p>
        </p:txBody>
      </p:sp>
      <p:sp>
        <p:nvSpPr>
          <p:cNvPr id="274" name="Oval 273"/>
          <p:cNvSpPr/>
          <p:nvPr/>
        </p:nvSpPr>
        <p:spPr bwMode="auto">
          <a:xfrm>
            <a:off x="8916149" y="335426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275" name="Oval 274"/>
          <p:cNvSpPr/>
          <p:nvPr/>
        </p:nvSpPr>
        <p:spPr bwMode="auto">
          <a:xfrm>
            <a:off x="8901202" y="355597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276" name="Straight Connector 275"/>
          <p:cNvCxnSpPr/>
          <p:nvPr/>
        </p:nvCxnSpPr>
        <p:spPr bwMode="auto">
          <a:xfrm rot="5400000" flipH="1" flipV="1">
            <a:off x="9142141" y="3573834"/>
            <a:ext cx="94387" cy="4173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 bwMode="auto">
          <a:xfrm>
            <a:off x="9046888" y="2950882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 bwMode="auto">
          <a:xfrm>
            <a:off x="8621062" y="3204882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 bwMode="auto">
          <a:xfrm rot="10800000">
            <a:off x="9030937" y="2972247"/>
            <a:ext cx="359596" cy="1056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endCxn id="267" idx="5"/>
          </p:cNvCxnSpPr>
          <p:nvPr/>
        </p:nvCxnSpPr>
        <p:spPr bwMode="auto">
          <a:xfrm rot="10800000">
            <a:off x="9030941" y="2987179"/>
            <a:ext cx="329714" cy="1878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 bwMode="auto">
          <a:xfrm>
            <a:off x="8621056" y="3421516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9002083" y="3092800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74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8568719" y="3593350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71</a:t>
            </a:r>
          </a:p>
        </p:txBody>
      </p:sp>
      <p:cxnSp>
        <p:nvCxnSpPr>
          <p:cNvPr id="295" name="Straight Connector 294"/>
          <p:cNvCxnSpPr/>
          <p:nvPr/>
        </p:nvCxnSpPr>
        <p:spPr bwMode="auto">
          <a:xfrm>
            <a:off x="3981813" y="5427350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 bwMode="auto">
          <a:xfrm rot="16200000" flipH="1">
            <a:off x="3809988" y="5266733"/>
            <a:ext cx="343650" cy="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 bwMode="auto">
          <a:xfrm rot="16200000" flipH="1">
            <a:off x="3761429" y="4881999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 bwMode="auto">
          <a:xfrm rot="10800000" flipV="1">
            <a:off x="3694205" y="5423616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 bwMode="auto">
          <a:xfrm rot="5400000">
            <a:off x="3965004" y="4887604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0" name="TextBox 299"/>
          <p:cNvSpPr txBox="1"/>
          <p:nvPr/>
        </p:nvSpPr>
        <p:spPr>
          <a:xfrm>
            <a:off x="3526109" y="556556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4131229" y="555435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3526118" y="4590647"/>
            <a:ext cx="388485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4153635" y="4601852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312" name="Straight Connector 311"/>
          <p:cNvCxnSpPr/>
          <p:nvPr/>
        </p:nvCxnSpPr>
        <p:spPr bwMode="auto">
          <a:xfrm>
            <a:off x="5408703" y="5446028"/>
            <a:ext cx="227852" cy="2166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>
            <a:stCxn id="329" idx="0"/>
            <a:endCxn id="328" idx="4"/>
          </p:cNvCxnSpPr>
          <p:nvPr/>
        </p:nvCxnSpPr>
        <p:spPr bwMode="auto">
          <a:xfrm rot="16200000" flipH="1" flipV="1">
            <a:off x="5083744" y="5184563"/>
            <a:ext cx="646203" cy="1120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 bwMode="auto">
          <a:xfrm rot="16200000" flipH="1">
            <a:off x="5188319" y="4721387"/>
            <a:ext cx="235325" cy="212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 bwMode="auto">
          <a:xfrm rot="10800000" flipV="1">
            <a:off x="5121094" y="5442292"/>
            <a:ext cx="287620" cy="2315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 bwMode="auto">
          <a:xfrm rot="5400000">
            <a:off x="5391895" y="4726991"/>
            <a:ext cx="239061" cy="2054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4952999" y="5584239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5558119" y="5573034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4952996" y="4430034"/>
            <a:ext cx="29879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5580526" y="4441240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321" name="Straight Connector 320"/>
          <p:cNvCxnSpPr/>
          <p:nvPr/>
        </p:nvCxnSpPr>
        <p:spPr bwMode="auto">
          <a:xfrm>
            <a:off x="5050114" y="5195772"/>
            <a:ext cx="336176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6" name="Oval 325"/>
          <p:cNvSpPr/>
          <p:nvPr/>
        </p:nvSpPr>
        <p:spPr bwMode="auto">
          <a:xfrm>
            <a:off x="3907108" y="537505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27" name="Oval 326"/>
          <p:cNvSpPr/>
          <p:nvPr/>
        </p:nvSpPr>
        <p:spPr bwMode="auto">
          <a:xfrm>
            <a:off x="3918311" y="503888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28" name="Oval 327"/>
          <p:cNvSpPr/>
          <p:nvPr/>
        </p:nvSpPr>
        <p:spPr bwMode="auto">
          <a:xfrm>
            <a:off x="5333999" y="5378793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29" name="Oval 328"/>
          <p:cNvSpPr/>
          <p:nvPr/>
        </p:nvSpPr>
        <p:spPr bwMode="auto">
          <a:xfrm>
            <a:off x="5345201" y="4867061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3451422" y="5068770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4870830" y="4814769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2510121" y="4979111"/>
            <a:ext cx="8739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1000</a:t>
            </a:r>
          </a:p>
        </p:txBody>
      </p:sp>
      <p:sp>
        <p:nvSpPr>
          <p:cNvPr id="336" name="Oval 335"/>
          <p:cNvSpPr/>
          <p:nvPr/>
        </p:nvSpPr>
        <p:spPr bwMode="auto">
          <a:xfrm>
            <a:off x="5333999" y="5124798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4870828" y="5188299"/>
            <a:ext cx="504182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100</a:t>
            </a:r>
          </a:p>
        </p:txBody>
      </p:sp>
      <p:cxnSp>
        <p:nvCxnSpPr>
          <p:cNvPr id="341" name="Straight Connector 340"/>
          <p:cNvCxnSpPr>
            <a:stCxn id="354" idx="5"/>
          </p:cNvCxnSpPr>
          <p:nvPr/>
        </p:nvCxnSpPr>
        <p:spPr bwMode="auto">
          <a:xfrm rot="16200000" flipH="1">
            <a:off x="9129898" y="5637419"/>
            <a:ext cx="116839" cy="2251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 bwMode="auto">
          <a:xfrm rot="16200000" flipH="1">
            <a:off x="8819017" y="4669100"/>
            <a:ext cx="242828" cy="2278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 bwMode="auto">
          <a:xfrm rot="5400000">
            <a:off x="8782520" y="5574928"/>
            <a:ext cx="184074" cy="3276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 bwMode="auto">
          <a:xfrm rot="10800000" flipV="1">
            <a:off x="9009541" y="4650441"/>
            <a:ext cx="239059" cy="209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8557560" y="5692577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9162679" y="568137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8579973" y="4381472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9207498" y="4392677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350" name="Straight Connector 349"/>
          <p:cNvCxnSpPr/>
          <p:nvPr/>
        </p:nvCxnSpPr>
        <p:spPr bwMode="auto">
          <a:xfrm flipV="1">
            <a:off x="9009529" y="5658970"/>
            <a:ext cx="440769" cy="37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 bwMode="auto">
          <a:xfrm rot="10800000">
            <a:off x="9024476" y="4870798"/>
            <a:ext cx="425818" cy="560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 bwMode="auto">
          <a:xfrm flipV="1">
            <a:off x="9084233" y="4784915"/>
            <a:ext cx="373532" cy="6720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3" name="Oval 352"/>
          <p:cNvSpPr/>
          <p:nvPr/>
        </p:nvSpPr>
        <p:spPr bwMode="auto">
          <a:xfrm>
            <a:off x="8960980" y="4788604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54" name="Oval 353"/>
          <p:cNvSpPr/>
          <p:nvPr/>
        </p:nvSpPr>
        <p:spPr bwMode="auto">
          <a:xfrm>
            <a:off x="8960973" y="557678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8598651" y="4762472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90</a:t>
            </a:r>
          </a:p>
        </p:txBody>
      </p:sp>
      <p:cxnSp>
        <p:nvCxnSpPr>
          <p:cNvPr id="356" name="Straight Connector 355"/>
          <p:cNvCxnSpPr/>
          <p:nvPr/>
        </p:nvCxnSpPr>
        <p:spPr bwMode="auto">
          <a:xfrm rot="5400000">
            <a:off x="8614522" y="5263963"/>
            <a:ext cx="823632" cy="140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7" name="Oval 356"/>
          <p:cNvSpPr/>
          <p:nvPr/>
        </p:nvSpPr>
        <p:spPr bwMode="auto">
          <a:xfrm>
            <a:off x="8960973" y="502393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9039394" y="5337725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87</a:t>
            </a:r>
          </a:p>
        </p:txBody>
      </p:sp>
      <p:sp>
        <p:nvSpPr>
          <p:cNvPr id="359" name="Oval 358"/>
          <p:cNvSpPr/>
          <p:nvPr/>
        </p:nvSpPr>
        <p:spPr bwMode="auto">
          <a:xfrm>
            <a:off x="8960971" y="530968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361" name="Straight Connector 360"/>
          <p:cNvCxnSpPr/>
          <p:nvPr/>
        </p:nvCxnSpPr>
        <p:spPr bwMode="auto">
          <a:xfrm rot="5400000" flipH="1" flipV="1">
            <a:off x="8800367" y="4957760"/>
            <a:ext cx="94387" cy="4173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 bwMode="auto">
          <a:xfrm>
            <a:off x="9091710" y="4867088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 bwMode="auto">
          <a:xfrm>
            <a:off x="8622932" y="5121088"/>
            <a:ext cx="401543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 bwMode="auto">
          <a:xfrm rot="10800000">
            <a:off x="9075759" y="4888453"/>
            <a:ext cx="359596" cy="1056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>
            <a:endCxn id="353" idx="5"/>
          </p:cNvCxnSpPr>
          <p:nvPr/>
        </p:nvCxnSpPr>
        <p:spPr bwMode="auto">
          <a:xfrm rot="10800000">
            <a:off x="9075762" y="4903384"/>
            <a:ext cx="329714" cy="18782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/>
        </p:nvCxnSpPr>
        <p:spPr bwMode="auto">
          <a:xfrm>
            <a:off x="8665884" y="5376942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67" name="TextBox 366"/>
          <p:cNvSpPr txBox="1"/>
          <p:nvPr/>
        </p:nvSpPr>
        <p:spPr>
          <a:xfrm>
            <a:off x="9046907" y="5009010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87</a:t>
            </a:r>
          </a:p>
        </p:txBody>
      </p:sp>
      <p:cxnSp>
        <p:nvCxnSpPr>
          <p:cNvPr id="397" name="Straight Connector 396"/>
          <p:cNvCxnSpPr>
            <a:stCxn id="410" idx="5"/>
          </p:cNvCxnSpPr>
          <p:nvPr/>
        </p:nvCxnSpPr>
        <p:spPr bwMode="auto">
          <a:xfrm rot="16200000" flipH="1">
            <a:off x="7092582" y="5874952"/>
            <a:ext cx="116839" cy="2251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/>
        </p:nvCxnSpPr>
        <p:spPr bwMode="auto">
          <a:xfrm rot="16200000" flipH="1">
            <a:off x="6781697" y="4553652"/>
            <a:ext cx="242828" cy="2278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 bwMode="auto">
          <a:xfrm rot="5400000">
            <a:off x="6745199" y="5812463"/>
            <a:ext cx="184074" cy="3276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 bwMode="auto">
          <a:xfrm rot="10800000" flipV="1">
            <a:off x="6972225" y="4534993"/>
            <a:ext cx="239059" cy="209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1" name="TextBox 400"/>
          <p:cNvSpPr txBox="1"/>
          <p:nvPr/>
        </p:nvSpPr>
        <p:spPr>
          <a:xfrm>
            <a:off x="6520245" y="5930117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A</a:t>
            </a:r>
          </a:p>
        </p:txBody>
      </p:sp>
      <p:sp>
        <p:nvSpPr>
          <p:cNvPr id="402" name="TextBox 401"/>
          <p:cNvSpPr txBox="1"/>
          <p:nvPr/>
        </p:nvSpPr>
        <p:spPr>
          <a:xfrm>
            <a:off x="7125361" y="5918912"/>
            <a:ext cx="29899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B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6542652" y="4266025"/>
            <a:ext cx="399681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C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7170184" y="4277230"/>
            <a:ext cx="39220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D</a:t>
            </a:r>
          </a:p>
        </p:txBody>
      </p:sp>
      <p:cxnSp>
        <p:nvCxnSpPr>
          <p:cNvPr id="405" name="Straight Connector 404"/>
          <p:cNvCxnSpPr/>
          <p:nvPr/>
        </p:nvCxnSpPr>
        <p:spPr bwMode="auto">
          <a:xfrm>
            <a:off x="6591214" y="5431464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/>
        </p:nvCxnSpPr>
        <p:spPr bwMode="auto">
          <a:xfrm flipV="1">
            <a:off x="6577864" y="5661196"/>
            <a:ext cx="370081" cy="3887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9" name="Oval 408"/>
          <p:cNvSpPr/>
          <p:nvPr/>
        </p:nvSpPr>
        <p:spPr bwMode="auto">
          <a:xfrm>
            <a:off x="6923667" y="4673156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0" name="Oval 409"/>
          <p:cNvSpPr/>
          <p:nvPr/>
        </p:nvSpPr>
        <p:spPr bwMode="auto">
          <a:xfrm>
            <a:off x="6923657" y="5814320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6561337" y="4647024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72</a:t>
            </a:r>
          </a:p>
        </p:txBody>
      </p:sp>
      <p:cxnSp>
        <p:nvCxnSpPr>
          <p:cNvPr id="412" name="Straight Connector 411"/>
          <p:cNvCxnSpPr/>
          <p:nvPr/>
        </p:nvCxnSpPr>
        <p:spPr bwMode="auto">
          <a:xfrm rot="5400000">
            <a:off x="6420315" y="5316575"/>
            <a:ext cx="1141164" cy="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3" name="Oval 412"/>
          <p:cNvSpPr/>
          <p:nvPr/>
        </p:nvSpPr>
        <p:spPr bwMode="auto">
          <a:xfrm>
            <a:off x="6923657" y="490848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7024492" y="5143840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91</a:t>
            </a:r>
          </a:p>
        </p:txBody>
      </p:sp>
      <p:sp>
        <p:nvSpPr>
          <p:cNvPr id="415" name="Oval 414"/>
          <p:cNvSpPr/>
          <p:nvPr/>
        </p:nvSpPr>
        <p:spPr bwMode="auto">
          <a:xfrm>
            <a:off x="6923657" y="5155022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6" name="Oval 415"/>
          <p:cNvSpPr/>
          <p:nvPr/>
        </p:nvSpPr>
        <p:spPr bwMode="auto">
          <a:xfrm>
            <a:off x="6925514" y="5356727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cxnSp>
        <p:nvCxnSpPr>
          <p:cNvPr id="419" name="Straight Connector 418"/>
          <p:cNvCxnSpPr/>
          <p:nvPr/>
        </p:nvCxnSpPr>
        <p:spPr bwMode="auto">
          <a:xfrm>
            <a:off x="6561044" y="4971679"/>
            <a:ext cx="409015" cy="336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/>
        </p:nvCxnSpPr>
        <p:spPr bwMode="auto">
          <a:xfrm>
            <a:off x="6628563" y="5222274"/>
            <a:ext cx="358587" cy="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7009591" y="4904767"/>
            <a:ext cx="39036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79</a:t>
            </a:r>
          </a:p>
        </p:txBody>
      </p:sp>
      <p:sp>
        <p:nvSpPr>
          <p:cNvPr id="424" name="TextBox 423"/>
          <p:cNvSpPr txBox="1"/>
          <p:nvPr/>
        </p:nvSpPr>
        <p:spPr>
          <a:xfrm>
            <a:off x="6561289" y="5381035"/>
            <a:ext cx="477593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98</a:t>
            </a:r>
          </a:p>
        </p:txBody>
      </p:sp>
      <p:sp>
        <p:nvSpPr>
          <p:cNvPr id="425" name="Oval 424"/>
          <p:cNvSpPr/>
          <p:nvPr/>
        </p:nvSpPr>
        <p:spPr bwMode="auto">
          <a:xfrm>
            <a:off x="6925514" y="5580845"/>
            <a:ext cx="134471" cy="13447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7018887" y="5547250"/>
            <a:ext cx="606716" cy="325729"/>
          </a:xfrm>
          <a:prstGeom prst="rect">
            <a:avLst/>
          </a:prstGeom>
          <a:noFill/>
        </p:spPr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94</a:t>
            </a:r>
          </a:p>
        </p:txBody>
      </p:sp>
      <p:cxnSp>
        <p:nvCxnSpPr>
          <p:cNvPr id="434" name="Straight Connector 433"/>
          <p:cNvCxnSpPr/>
          <p:nvPr/>
        </p:nvCxnSpPr>
        <p:spPr bwMode="auto">
          <a:xfrm flipV="1">
            <a:off x="9073027" y="4712073"/>
            <a:ext cx="345517" cy="1288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3290799" y="6339954"/>
            <a:ext cx="6037748" cy="32572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Only branches with better than 70% bootstrap support are shown</a:t>
            </a:r>
          </a:p>
        </p:txBody>
      </p:sp>
      <p:cxnSp>
        <p:nvCxnSpPr>
          <p:cNvPr id="216" name="Straight Connector 215"/>
          <p:cNvCxnSpPr/>
          <p:nvPr/>
        </p:nvCxnSpPr>
        <p:spPr bwMode="auto">
          <a:xfrm flipV="1">
            <a:off x="8804099" y="1718235"/>
            <a:ext cx="384737" cy="224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9276" y="5"/>
            <a:ext cx="7543800" cy="1210235"/>
          </a:xfrm>
        </p:spPr>
        <p:txBody>
          <a:bodyPr/>
          <a:lstStyle/>
          <a:p>
            <a:r>
              <a:rPr lang="en-US" sz="2471" dirty="0"/>
              <a:t>Decay of bipartition support with number of OTUs</a:t>
            </a:r>
          </a:p>
        </p:txBody>
      </p:sp>
      <p:pic>
        <p:nvPicPr>
          <p:cNvPr id="6" name="Picture 5" descr="BSsupportas function of number of branc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107" y="961318"/>
            <a:ext cx="7144943" cy="4537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9376" y="5423653"/>
            <a:ext cx="7064888" cy="896205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Each value is the average of 10 simulations using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seq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-gen.</a:t>
            </a:r>
            <a:b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</a:b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Simulated sequences were evaluated using PHYML.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Model for simulation and evaluation WAG +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Γ(α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=1, 4 rate categories)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Bipartition Paradox: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more sequences are added, the lower the support for bipartitions that include all sequences.  The more data one uses, the lower the bootstrap support values become.    </a:t>
            </a:r>
          </a:p>
          <a:p>
            <a:r>
              <a:rPr lang="en-US" dirty="0"/>
              <a:t>This paradox disappears when only embedded splits for 4 sequences are considered. 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9164" y="526328"/>
            <a:ext cx="7976241" cy="4251734"/>
          </a:xfrm>
          <a:solidFill>
            <a:srgbClr val="FFCC66">
              <a:alpha val="66000"/>
            </a:srgbClr>
          </a:solidFill>
          <a:effectLst>
            <a:outerShdw blurRad="63500" dist="12700" dir="2700000" algn="ctr" rotWithShape="0">
              <a:srgbClr val="000000">
                <a:alpha val="75000"/>
              </a:srgbClr>
            </a:outerShdw>
            <a:softEdge rad="279400"/>
          </a:effectLst>
        </p:spPr>
        <p:txBody>
          <a:bodyPr/>
          <a:lstStyle/>
          <a:p>
            <a:pPr lvl="0"/>
            <a:r>
              <a:rPr lang="en-US" sz="397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TOOLS TO ANALYZE PHYLOGENETIC INFORMATION FROM MULTIPLE GENES IN GENOMES:</a:t>
            </a:r>
            <a:br>
              <a:rPr lang="en-US" sz="3971" dirty="0">
                <a:solidFill>
                  <a:srgbClr val="FFFF00"/>
                </a:solidFill>
              </a:rPr>
            </a:br>
            <a:r>
              <a:rPr lang="en-US" sz="3971" dirty="0">
                <a:solidFill>
                  <a:srgbClr val="FFFF00"/>
                </a:solidFill>
              </a:rPr>
              <a:t> </a:t>
            </a:r>
            <a:br>
              <a:rPr lang="en-US" sz="3971" dirty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3971" b="1" dirty="0">
                <a:solidFill>
                  <a:srgbClr val="800000"/>
                </a:solidFill>
                <a:latin typeface="Arial"/>
                <a:cs typeface="Arial"/>
              </a:rPr>
              <a:t>QUARTET DECOMPOSITION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0006853" y="-8639736"/>
            <a:ext cx="32205706" cy="241374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Line 3"/>
          <p:cNvSpPr>
            <a:spLocks noChangeShapeType="1"/>
          </p:cNvSpPr>
          <p:nvPr/>
        </p:nvSpPr>
        <p:spPr bwMode="auto">
          <a:xfrm>
            <a:off x="5282453" y="1295400"/>
            <a:ext cx="369794" cy="0"/>
          </a:xfrm>
          <a:prstGeom prst="line">
            <a:avLst/>
          </a:prstGeom>
          <a:noFill/>
          <a:ln w="28575">
            <a:solidFill>
              <a:srgbClr val="C4C5C8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2234745" y="276225"/>
            <a:ext cx="7261758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Bootstrap support values for embedded quartets</a:t>
            </a:r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5874124" y="1295400"/>
            <a:ext cx="3697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602943" y="1104901"/>
            <a:ext cx="312740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+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6317889" y="1066804"/>
            <a:ext cx="3861267" cy="11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: 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tree calculated from one pseudo-sample generated by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bootstraping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from an alignment</a:t>
            </a: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of one gene family present in 11 genomes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1954307" y="4981581"/>
            <a:ext cx="5967553" cy="152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Quartet spectral analyses of genomes iterates over three loops: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Repeat for all bootstrap samples. 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Repeat for all possible embedded quartets.</a:t>
            </a:r>
          </a:p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Repeat for all gene families.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00165" y="2300272"/>
            <a:ext cx="4363571" cy="1273176"/>
            <a:chOff x="2688" y="1416"/>
            <a:chExt cx="2832" cy="802"/>
          </a:xfrm>
        </p:grpSpPr>
        <p:sp>
          <p:nvSpPr>
            <p:cNvPr id="370698" name="Text Box 10"/>
            <p:cNvSpPr txBox="1">
              <a:spLocks noChangeArrowheads="1"/>
            </p:cNvSpPr>
            <p:nvPr/>
          </p:nvSpPr>
          <p:spPr bwMode="auto">
            <a:xfrm>
              <a:off x="3014" y="1416"/>
              <a:ext cx="2506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5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:</a:t>
              </a:r>
              <a:r>
                <a:rPr kumimoji="0" lang="en-US" sz="2382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 </a:t>
              </a: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embedded quartet for genomes </a:t>
              </a:r>
              <a:b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</a:b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1, 4, 9, and 10 .</a:t>
              </a:r>
            </a:p>
            <a:p>
              <a:pPr marL="0" marR="0" lvl="0" indent="0" algn="l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</a:rPr>
                <a:t>This bootstrap sample supports the topology ((1,4),9,10).</a:t>
              </a:r>
            </a:p>
          </p:txBody>
        </p:sp>
        <p:sp>
          <p:nvSpPr>
            <p:cNvPr id="370699" name="Line 11"/>
            <p:cNvSpPr>
              <a:spLocks noChangeShapeType="1"/>
            </p:cNvSpPr>
            <p:nvPr/>
          </p:nvSpPr>
          <p:spPr bwMode="auto">
            <a:xfrm>
              <a:off x="2688" y="158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6675344" y="41148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H="1">
            <a:off x="6675344" y="42672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>
            <a:off x="6823262" y="4267200"/>
            <a:ext cx="221876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>
            <a:off x="7045138" y="42672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V="1">
            <a:off x="7045138" y="4114800"/>
            <a:ext cx="147918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5" name="Line 17"/>
          <p:cNvSpPr>
            <a:spLocks noChangeShapeType="1"/>
          </p:cNvSpPr>
          <p:nvPr/>
        </p:nvSpPr>
        <p:spPr bwMode="auto">
          <a:xfrm>
            <a:off x="9442637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H="1">
            <a:off x="9442637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9590555" y="4267200"/>
            <a:ext cx="2218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>
            <a:off x="9812431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9812431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6453474" y="3911608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1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1" name="Text Box 23"/>
          <p:cNvSpPr txBox="1">
            <a:spLocks noChangeArrowheads="1"/>
          </p:cNvSpPr>
          <p:nvPr/>
        </p:nvSpPr>
        <p:spPr bwMode="auto">
          <a:xfrm>
            <a:off x="6453474" y="42291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4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7119106" y="38862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7075957" y="4229109"/>
            <a:ext cx="434568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charset="0"/>
                <a:ea typeface="ＭＳ Ｐゴシック"/>
              </a:rPr>
              <a:t>10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4" name="Line 26"/>
          <p:cNvSpPr>
            <a:spLocks noChangeShapeType="1"/>
          </p:cNvSpPr>
          <p:nvPr/>
        </p:nvSpPr>
        <p:spPr bwMode="auto">
          <a:xfrm>
            <a:off x="8074398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8074398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6" name="Line 28"/>
          <p:cNvSpPr>
            <a:spLocks noChangeShapeType="1"/>
          </p:cNvSpPr>
          <p:nvPr/>
        </p:nvSpPr>
        <p:spPr bwMode="auto">
          <a:xfrm>
            <a:off x="8222316" y="4267200"/>
            <a:ext cx="2218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7" name="Line 29"/>
          <p:cNvSpPr>
            <a:spLocks noChangeShapeType="1"/>
          </p:cNvSpPr>
          <p:nvPr/>
        </p:nvSpPr>
        <p:spPr bwMode="auto">
          <a:xfrm>
            <a:off x="8444192" y="42672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8" name="Line 30"/>
          <p:cNvSpPr>
            <a:spLocks noChangeShapeType="1"/>
          </p:cNvSpPr>
          <p:nvPr/>
        </p:nvSpPr>
        <p:spPr bwMode="auto">
          <a:xfrm flipV="1">
            <a:off x="8444192" y="4114800"/>
            <a:ext cx="14791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19" name="Text Box 31"/>
          <p:cNvSpPr txBox="1">
            <a:spLocks noChangeArrowheads="1"/>
          </p:cNvSpPr>
          <p:nvPr/>
        </p:nvSpPr>
        <p:spPr bwMode="auto">
          <a:xfrm>
            <a:off x="7852531" y="3911608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0" name="Text Box 32"/>
          <p:cNvSpPr txBox="1">
            <a:spLocks noChangeArrowheads="1"/>
          </p:cNvSpPr>
          <p:nvPr/>
        </p:nvSpPr>
        <p:spPr bwMode="auto">
          <a:xfrm>
            <a:off x="7723097" y="4224348"/>
            <a:ext cx="434568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10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1" name="Text Box 33"/>
          <p:cNvSpPr txBox="1">
            <a:spLocks noChangeArrowheads="1"/>
          </p:cNvSpPr>
          <p:nvPr/>
        </p:nvSpPr>
        <p:spPr bwMode="auto">
          <a:xfrm>
            <a:off x="8518156" y="390525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2" name="Text Box 34"/>
          <p:cNvSpPr txBox="1">
            <a:spLocks noChangeArrowheads="1"/>
          </p:cNvSpPr>
          <p:nvPr/>
        </p:nvSpPr>
        <p:spPr bwMode="auto">
          <a:xfrm>
            <a:off x="8518156" y="42672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4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9220768" y="3911608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4" name="Text Box 36"/>
          <p:cNvSpPr txBox="1">
            <a:spLocks noChangeArrowheads="1"/>
          </p:cNvSpPr>
          <p:nvPr/>
        </p:nvSpPr>
        <p:spPr bwMode="auto">
          <a:xfrm>
            <a:off x="9214606" y="424815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5" name="Text Box 37"/>
          <p:cNvSpPr txBox="1">
            <a:spLocks noChangeArrowheads="1"/>
          </p:cNvSpPr>
          <p:nvPr/>
        </p:nvSpPr>
        <p:spPr bwMode="auto">
          <a:xfrm>
            <a:off x="9886392" y="3905259"/>
            <a:ext cx="434568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10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9886399" y="4267209"/>
            <a:ext cx="307931" cy="3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4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797053" y="3733800"/>
            <a:ext cx="1035424" cy="990600"/>
            <a:chOff x="4608" y="3168"/>
            <a:chExt cx="672" cy="624"/>
          </a:xfrm>
        </p:grpSpPr>
        <p:sp>
          <p:nvSpPr>
            <p:cNvPr id="370728" name="Oval 40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  <p:sp>
          <p:nvSpPr>
            <p:cNvPr id="370729" name="Line 41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174536" y="3790950"/>
            <a:ext cx="1035424" cy="990600"/>
            <a:chOff x="4608" y="3168"/>
            <a:chExt cx="672" cy="624"/>
          </a:xfrm>
        </p:grpSpPr>
        <p:sp>
          <p:nvSpPr>
            <p:cNvPr id="370731" name="Oval 43"/>
            <p:cNvSpPr>
              <a:spLocks noChangeArrowheads="1"/>
            </p:cNvSpPr>
            <p:nvPr/>
          </p:nvSpPr>
          <p:spPr bwMode="auto">
            <a:xfrm>
              <a:off x="4608" y="3168"/>
              <a:ext cx="672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80686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  <p:sp>
          <p:nvSpPr>
            <p:cNvPr id="370732" name="Line 44"/>
            <p:cNvSpPr>
              <a:spLocks noChangeShapeType="1"/>
            </p:cNvSpPr>
            <p:nvPr/>
          </p:nvSpPr>
          <p:spPr bwMode="auto">
            <a:xfrm>
              <a:off x="4704" y="3264"/>
              <a:ext cx="48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endParaRPr>
            </a:p>
          </p:txBody>
        </p:sp>
      </p:grpSp>
      <p:sp>
        <p:nvSpPr>
          <p:cNvPr id="370733" name="Text Box 45"/>
          <p:cNvSpPr txBox="1">
            <a:spLocks noChangeArrowheads="1"/>
          </p:cNvSpPr>
          <p:nvPr/>
        </p:nvSpPr>
        <p:spPr bwMode="auto">
          <a:xfrm>
            <a:off x="6687671" y="4343409"/>
            <a:ext cx="340519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  <a:sym typeface="Symbol" charset="2"/>
              </a:rPr>
              <a:t></a:t>
            </a: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0734" name="Text Box 46"/>
          <p:cNvSpPr txBox="1">
            <a:spLocks noChangeArrowheads="1"/>
          </p:cNvSpPr>
          <p:nvPr/>
        </p:nvSpPr>
        <p:spPr bwMode="auto">
          <a:xfrm rot="5388551">
            <a:off x="8084601" y="4394759"/>
            <a:ext cx="4545012" cy="2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Zhaxybayeva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et al. 2006, Genome Research, </a:t>
            </a:r>
            <a:r>
              <a:rPr kumimoji="0" lang="en-US" sz="114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16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(9):1099-108</a:t>
            </a: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46" y="1619251"/>
            <a:ext cx="3568010" cy="26352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763250" y="120650"/>
            <a:ext cx="5816554" cy="4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18" tIns="44860" rIns="89718" bIns="44860">
            <a:prstTxWarp prst="textNoShape">
              <a:avLst/>
            </a:prstTxWarp>
            <a:spAutoFit/>
          </a:bodyPr>
          <a:lstStyle/>
          <a:p>
            <a:pPr marL="0" marR="0" lvl="0" indent="0" algn="ctr" defTabSz="80630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QUARTET DECOMPOSITION METHOD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894231" y="762000"/>
            <a:ext cx="5021496" cy="3289300"/>
            <a:chOff x="242887" y="762000"/>
            <a:chExt cx="5173663" cy="3289300"/>
          </a:xfrm>
        </p:grpSpPr>
        <p:sp>
          <p:nvSpPr>
            <p:cNvPr id="12" name="Flowchart: Process 11"/>
            <p:cNvSpPr/>
            <p:nvPr/>
          </p:nvSpPr>
          <p:spPr bwMode="auto">
            <a:xfrm>
              <a:off x="242887" y="762000"/>
              <a:ext cx="5173663" cy="3289300"/>
            </a:xfrm>
            <a:prstGeom prst="flowChartProcess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722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  <p:pic>
          <p:nvPicPr>
            <p:cNvPr id="103428" name="Picture 4" descr="9tre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938" y="863600"/>
              <a:ext cx="4870450" cy="31273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4"/>
          <p:cNvGrpSpPr/>
          <p:nvPr/>
        </p:nvGrpSpPr>
        <p:grpSpPr>
          <a:xfrm>
            <a:off x="7773191" y="-947"/>
            <a:ext cx="2556202" cy="6858949"/>
            <a:chOff x="6300009" y="63838"/>
            <a:chExt cx="2633663" cy="6858948"/>
          </a:xfrm>
        </p:grpSpPr>
        <p:sp>
          <p:nvSpPr>
            <p:cNvPr id="14" name="Flowchart: Process 13"/>
            <p:cNvSpPr/>
            <p:nvPr/>
          </p:nvSpPr>
          <p:spPr bwMode="auto">
            <a:xfrm>
              <a:off x="6300009" y="63838"/>
              <a:ext cx="2633663" cy="6858948"/>
            </a:xfrm>
            <a:prstGeom prst="flowChartProcess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722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  <p:pic>
          <p:nvPicPr>
            <p:cNvPr id="10343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38887" y="129527"/>
              <a:ext cx="2551112" cy="6288088"/>
            </a:xfrm>
            <a:prstGeom prst="rect">
              <a:avLst/>
            </a:prstGeom>
            <a:solidFill>
              <a:srgbClr val="FFFFFF"/>
            </a:solidFill>
            <a:ln w="101600">
              <a:noFill/>
              <a:miter lim="800000"/>
              <a:headEnd/>
              <a:tailEnd/>
            </a:ln>
            <a:effectLst/>
          </p:spPr>
        </p:pic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6456362" y="6015075"/>
              <a:ext cx="190329" cy="4589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6418456" y="1503796"/>
              <a:ext cx="2386874" cy="309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12" b="0" i="0" u="none" strike="noStrike" kern="1200" cap="none" spc="0" normalizeH="0" baseline="0" noProof="0" dirty="0">
                  <a:ln>
                    <a:noFill/>
                  </a:ln>
                  <a:solidFill>
                    <a:srgbClr val="00002F"/>
                  </a:solidFill>
                  <a:effectLst/>
                  <a:uLnTx/>
                  <a:uFillTx/>
                  <a:latin typeface="Arial" pitchFamily="37" charset="0"/>
                  <a:ea typeface="ＭＳ Ｐゴシック"/>
                </a:rPr>
                <a:t>15 bootstrap samples</a:t>
              </a:r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6542424" y="3356804"/>
              <a:ext cx="2099157" cy="309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12" b="0" i="0" u="none" strike="noStrike" kern="1200" cap="none" spc="0" normalizeH="0" baseline="0" noProof="0" dirty="0">
                  <a:ln>
                    <a:noFill/>
                  </a:ln>
                  <a:solidFill>
                    <a:srgbClr val="00002F"/>
                  </a:solidFill>
                  <a:effectLst/>
                  <a:uLnTx/>
                  <a:uFillTx/>
                  <a:latin typeface="Arial" pitchFamily="37" charset="0"/>
                  <a:ea typeface="ＭＳ Ｐゴシック"/>
                </a:rPr>
                <a:t>71  bootstrap samples</a:t>
              </a:r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6496242" y="5220056"/>
              <a:ext cx="2155151" cy="309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12" b="0" i="0" u="none" strike="noStrike" kern="1200" cap="none" spc="0" normalizeH="0" baseline="0" noProof="0" dirty="0">
                  <a:ln>
                    <a:noFill/>
                  </a:ln>
                  <a:solidFill>
                    <a:srgbClr val="00002F"/>
                  </a:solidFill>
                  <a:effectLst/>
                  <a:uLnTx/>
                  <a:uFillTx/>
                  <a:latin typeface="Arial" pitchFamily="37" charset="0"/>
                  <a:ea typeface="ＭＳ Ｐゴシック"/>
                </a:rPr>
                <a:t>14 bootstrap samples</a:t>
              </a:r>
            </a:p>
          </p:txBody>
        </p: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6334024" y="6509979"/>
              <a:ext cx="2493818" cy="309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0630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2F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486590" y="6165799"/>
            <a:ext cx="1249043" cy="308023"/>
          </a:xfrm>
          <a:prstGeom prst="rect">
            <a:avLst/>
          </a:prstGeom>
          <a:solidFill>
            <a:srgbClr val="ECF0F8"/>
          </a:solidFill>
        </p:spPr>
        <p:txBody>
          <a:bodyPr wrap="none" lIns="89844" tIns="44921" rIns="89844" bIns="44921" rtlCol="0">
            <a:spAutoFit/>
          </a:bodyPr>
          <a:lstStyle/>
          <a:p>
            <a:pPr marL="0" marR="0" lvl="0" indent="0" algn="l" defTabSz="449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/>
              </a:rPr>
              <a:t>(15, 71, 14) 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894214" y="4298957"/>
            <a:ext cx="4283679" cy="226345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square" lIns="89676" tIns="44839" rIns="89676" bIns="44839">
            <a:prstTxWarp prst="textNoShape">
              <a:avLst/>
            </a:prstTxWarp>
            <a:spAutoFit/>
          </a:bodyPr>
          <a:lstStyle/>
          <a:p>
            <a:pPr marL="112106" marR="0" lvl="0" indent="-112106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Quartet is a smallest unit of phylogenetic information</a:t>
            </a:r>
          </a:p>
          <a:p>
            <a:pPr marL="112106" marR="0" lvl="0" indent="-112106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  <a:p>
            <a:pPr marL="112106" marR="0" lvl="0" indent="-112106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Each quartet is associated with only three unrooted tree topologies</a:t>
            </a:r>
            <a:b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</a:br>
            <a:endParaRPr kumimoji="0" lang="en-US" sz="176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  <a:p>
            <a:pPr marL="112106" marR="0" lvl="0" indent="-112106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Support for different quartet topologies can be summarized for all gene families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3729331" y="1450979"/>
            <a:ext cx="3627064" cy="6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Total number of gene families containing the species quartet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3729318" y="2466984"/>
            <a:ext cx="3623982" cy="16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Number of gene families supporting the same topology as the plurality </a:t>
            </a:r>
            <a:b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</a:b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(colored according to bootstrap support level)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3729318" y="4752975"/>
            <a:ext cx="3697941" cy="98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Number of gene families supporting one of the two alternative quartet topologies</a:t>
            </a: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7291668" y="1654175"/>
            <a:ext cx="6656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3747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2236" y="3352800"/>
            <a:ext cx="12126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7279341" y="5286375"/>
            <a:ext cx="6656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>
            <a:off x="7279341" y="2695575"/>
            <a:ext cx="6656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4794" name="Rectangle 10"/>
          <p:cNvSpPr>
            <a:spLocks noChangeArrowheads="1"/>
          </p:cNvSpPr>
          <p:nvPr/>
        </p:nvSpPr>
        <p:spPr bwMode="auto">
          <a:xfrm>
            <a:off x="1806388" y="276233"/>
            <a:ext cx="8727141" cy="119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Illustration of one component of a quartet spectral analyses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</a:t>
            </a: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Summary of phylogenetic information for one genome quartet for all gene families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 </a:t>
            </a: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74795" name="Rectangle 11"/>
          <p:cNvSpPr>
            <a:spLocks noChangeArrowheads="1"/>
          </p:cNvSpPr>
          <p:nvPr/>
        </p:nvSpPr>
        <p:spPr bwMode="auto">
          <a:xfrm>
            <a:off x="10234614" y="212730"/>
            <a:ext cx="181358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241" y="1149350"/>
            <a:ext cx="2945126" cy="56959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ata 27"/>
          <p:cNvSpPr/>
          <p:nvPr/>
        </p:nvSpPr>
        <p:spPr bwMode="auto">
          <a:xfrm>
            <a:off x="2182347" y="509916"/>
            <a:ext cx="3014315" cy="1066030"/>
          </a:xfrm>
          <a:prstGeom prst="flowChartInputOutpu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9680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1E"/>
              </a:solidFill>
              <a:effectLst/>
              <a:uLnTx/>
              <a:uFillTx/>
              <a:latin typeface="Times New Roman" pitchFamily="45" charset="0"/>
              <a:ea typeface="ＭＳ Ｐゴシック"/>
            </a:endParaRPr>
          </a:p>
        </p:txBody>
      </p:sp>
      <p:sp>
        <p:nvSpPr>
          <p:cNvPr id="293890" name="Text Box 2"/>
          <p:cNvSpPr txBox="1">
            <a:spLocks noChangeArrowheads="1"/>
          </p:cNvSpPr>
          <p:nvPr/>
        </p:nvSpPr>
        <p:spPr bwMode="auto">
          <a:xfrm rot="-5400000">
            <a:off x="-1293347" y="3221671"/>
            <a:ext cx="6566185" cy="38922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676" tIns="44839" rIns="89676" bIns="44839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QUARTET DECOMPOSITION ANALYSES: DATA FLOW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2604426" y="509916"/>
            <a:ext cx="2414793" cy="106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N completely sequenced genomes</a:t>
            </a:r>
          </a:p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(</a:t>
            </a:r>
            <a:r>
              <a:rPr kumimoji="0" lang="en-US" sz="1588" b="0" i="0" u="none" strike="noStrike" kern="1200" cap="none" spc="0" normalizeH="0" baseline="0" noProof="0" dirty="0" err="1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a.a</a:t>
            </a: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. sequences)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2359545" y="2073873"/>
            <a:ext cx="1793660" cy="2345935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Detect gene families </a:t>
            </a:r>
          </a:p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00001E"/>
              </a:solidFill>
              <a:effectLst/>
              <a:uLnTx/>
              <a:uFillTx/>
              <a:latin typeface="Times New Roman" pitchFamily="45" charset="0"/>
              <a:ea typeface="ＭＳ Ｐゴシック"/>
            </a:endParaRPr>
          </a:p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Families with missing data are considered</a:t>
            </a:r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3256374" y="1717969"/>
            <a:ext cx="275698" cy="284052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5463599" y="407988"/>
            <a:ext cx="4829586" cy="6170612"/>
          </a:xfrm>
          <a:prstGeom prst="rect">
            <a:avLst/>
          </a:prstGeom>
          <a:gradFill flip="none" rotWithShape="1">
            <a:gsLst>
              <a:gs pos="91000">
                <a:srgbClr val="99FF99"/>
              </a:gs>
              <a:gs pos="2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6292300" y="509913"/>
            <a:ext cx="1723925" cy="1137879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Generate Alignment</a:t>
            </a:r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6016596" y="2073872"/>
            <a:ext cx="1999624" cy="1634134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Calculate shape parameter for Gamma distribution</a:t>
            </a:r>
          </a:p>
        </p:txBody>
      </p:sp>
      <p:sp>
        <p:nvSpPr>
          <p:cNvPr id="293898" name="Rectangle 10"/>
          <p:cNvSpPr>
            <a:spLocks noChangeArrowheads="1"/>
          </p:cNvSpPr>
          <p:nvPr/>
        </p:nvSpPr>
        <p:spPr bwMode="auto">
          <a:xfrm>
            <a:off x="8361654" y="509913"/>
            <a:ext cx="1775821" cy="113787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Generate 100 bootstrap samples</a:t>
            </a:r>
          </a:p>
        </p:txBody>
      </p:sp>
      <p:sp>
        <p:nvSpPr>
          <p:cNvPr id="293899" name="Rectangle 11"/>
          <p:cNvSpPr>
            <a:spLocks noChangeArrowheads="1"/>
          </p:cNvSpPr>
          <p:nvPr/>
        </p:nvSpPr>
        <p:spPr bwMode="auto">
          <a:xfrm>
            <a:off x="8361660" y="2073869"/>
            <a:ext cx="1801770" cy="1421931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Create distance matrix for each boot. sample</a:t>
            </a:r>
          </a:p>
        </p:txBody>
      </p:sp>
      <p:sp>
        <p:nvSpPr>
          <p:cNvPr id="293900" name="Rectangle 12"/>
          <p:cNvSpPr>
            <a:spLocks noChangeArrowheads="1"/>
          </p:cNvSpPr>
          <p:nvPr/>
        </p:nvSpPr>
        <p:spPr bwMode="auto">
          <a:xfrm>
            <a:off x="8395710" y="3993727"/>
            <a:ext cx="1740142" cy="568104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Trees</a:t>
            </a:r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6084710" y="3833321"/>
            <a:ext cx="1725547" cy="113787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36000"/>
                </a:srgbClr>
              </a:gs>
              <a:gs pos="0">
                <a:srgbClr val="FFFFFF">
                  <a:alpha val="3200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Generate list of possible embedded quartets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8291940" y="5022998"/>
            <a:ext cx="1863396" cy="1493779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Evaluate support for each possible embedded quartet</a:t>
            </a:r>
          </a:p>
        </p:txBody>
      </p:sp>
      <p:sp>
        <p:nvSpPr>
          <p:cNvPr id="293903" name="AutoShape 15"/>
          <p:cNvSpPr>
            <a:spLocks noChangeArrowheads="1"/>
          </p:cNvSpPr>
          <p:nvPr/>
        </p:nvSpPr>
        <p:spPr bwMode="auto">
          <a:xfrm>
            <a:off x="6843697" y="1717969"/>
            <a:ext cx="275698" cy="284052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4" name="AutoShape 16"/>
          <p:cNvSpPr>
            <a:spLocks noChangeArrowheads="1"/>
          </p:cNvSpPr>
          <p:nvPr/>
        </p:nvSpPr>
        <p:spPr bwMode="auto">
          <a:xfrm rot="16200000">
            <a:off x="8080153" y="941839"/>
            <a:ext cx="285723" cy="275698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5" name="AutoShape 17"/>
          <p:cNvSpPr>
            <a:spLocks noChangeArrowheads="1"/>
          </p:cNvSpPr>
          <p:nvPr/>
        </p:nvSpPr>
        <p:spPr bwMode="auto">
          <a:xfrm>
            <a:off x="9016844" y="1717969"/>
            <a:ext cx="275698" cy="284052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6" name="AutoShape 18"/>
          <p:cNvSpPr>
            <a:spLocks noChangeArrowheads="1"/>
          </p:cNvSpPr>
          <p:nvPr/>
        </p:nvSpPr>
        <p:spPr bwMode="auto">
          <a:xfrm rot="16200000">
            <a:off x="8081778" y="2718002"/>
            <a:ext cx="284052" cy="275698"/>
          </a:xfrm>
          <a:prstGeom prst="downArrow">
            <a:avLst>
              <a:gd name="adj1" fmla="val 35935"/>
              <a:gd name="adj2" fmla="val 6125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7" name="AutoShape 19"/>
          <p:cNvSpPr>
            <a:spLocks noChangeArrowheads="1"/>
          </p:cNvSpPr>
          <p:nvPr/>
        </p:nvSpPr>
        <p:spPr bwMode="auto">
          <a:xfrm>
            <a:off x="9016844" y="3566000"/>
            <a:ext cx="275698" cy="285723"/>
          </a:xfrm>
          <a:prstGeom prst="downArrow">
            <a:avLst>
              <a:gd name="adj1" fmla="val 35935"/>
              <a:gd name="adj2" fmla="val 6161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8" name="AutoShape 20"/>
          <p:cNvSpPr>
            <a:spLocks noChangeArrowheads="1"/>
          </p:cNvSpPr>
          <p:nvPr/>
        </p:nvSpPr>
        <p:spPr bwMode="auto">
          <a:xfrm>
            <a:off x="9016844" y="4632030"/>
            <a:ext cx="275698" cy="285723"/>
          </a:xfrm>
          <a:prstGeom prst="downArrow">
            <a:avLst>
              <a:gd name="adj1" fmla="val 35935"/>
              <a:gd name="adj2" fmla="val 61610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09" name="AutoShape 21"/>
          <p:cNvSpPr>
            <a:spLocks noChangeArrowheads="1"/>
          </p:cNvSpPr>
          <p:nvPr/>
        </p:nvSpPr>
        <p:spPr bwMode="auto">
          <a:xfrm rot="18000000">
            <a:off x="8012042" y="4428159"/>
            <a:ext cx="284052" cy="551397"/>
          </a:xfrm>
          <a:prstGeom prst="downArrow">
            <a:avLst>
              <a:gd name="adj1" fmla="val 34380"/>
              <a:gd name="adj2" fmla="val 50009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 rot="16200000">
            <a:off x="4378590" y="2657495"/>
            <a:ext cx="2667874" cy="3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76" tIns="44839" rIns="89676" bIns="44839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FOR EACH GENE FAMILY</a:t>
            </a:r>
          </a:p>
        </p:txBody>
      </p:sp>
      <p:sp>
        <p:nvSpPr>
          <p:cNvPr id="293911" name="AutoShape 23"/>
          <p:cNvSpPr>
            <a:spLocks noChangeArrowheads="1"/>
          </p:cNvSpPr>
          <p:nvPr/>
        </p:nvSpPr>
        <p:spPr bwMode="auto">
          <a:xfrm rot="5400000">
            <a:off x="5154508" y="5175905"/>
            <a:ext cx="285723" cy="1047654"/>
          </a:xfrm>
          <a:prstGeom prst="downArrow">
            <a:avLst>
              <a:gd name="adj1" fmla="val 32296"/>
              <a:gd name="adj2" fmla="val 67895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2359539" y="5059757"/>
            <a:ext cx="2270456" cy="1350082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Visualize support for embedded quartets</a:t>
            </a:r>
          </a:p>
        </p:txBody>
      </p:sp>
      <p:sp>
        <p:nvSpPr>
          <p:cNvPr id="293913" name="AutoShape 25"/>
          <p:cNvSpPr>
            <a:spLocks noChangeArrowheads="1"/>
          </p:cNvSpPr>
          <p:nvPr/>
        </p:nvSpPr>
        <p:spPr bwMode="auto">
          <a:xfrm rot="16200000">
            <a:off x="4663116" y="2253245"/>
            <a:ext cx="285723" cy="1141715"/>
          </a:xfrm>
          <a:prstGeom prst="downArrow">
            <a:avLst>
              <a:gd name="adj1" fmla="val 36463"/>
              <a:gd name="adj2" fmla="val 80795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5891722" y="5331854"/>
            <a:ext cx="2093685" cy="798490"/>
          </a:xfrm>
          <a:prstGeom prst="rect">
            <a:avLst/>
          </a:prstGeom>
          <a:gradFill flip="none" rotWithShape="1">
            <a:gsLst>
              <a:gs pos="100000">
                <a:srgbClr val="FFFF66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ctr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1E"/>
                </a:solidFill>
                <a:effectLst/>
                <a:uLnTx/>
                <a:uFillTx/>
                <a:latin typeface="Times New Roman" pitchFamily="45" charset="0"/>
                <a:ea typeface="ＭＳ Ｐゴシック"/>
              </a:rPr>
              <a:t>Exclude quartets that can be results of artifacts</a:t>
            </a:r>
          </a:p>
        </p:txBody>
      </p:sp>
      <p:sp>
        <p:nvSpPr>
          <p:cNvPr id="293915" name="AutoShape 27"/>
          <p:cNvSpPr>
            <a:spLocks noChangeArrowheads="1"/>
          </p:cNvSpPr>
          <p:nvPr/>
        </p:nvSpPr>
        <p:spPr bwMode="auto">
          <a:xfrm rot="5400000">
            <a:off x="7989338" y="5599456"/>
            <a:ext cx="284052" cy="220558"/>
          </a:xfrm>
          <a:prstGeom prst="downArrow">
            <a:avLst>
              <a:gd name="adj1" fmla="val 39593"/>
              <a:gd name="adj2" fmla="val 64287"/>
            </a:avLst>
          </a:prstGeom>
          <a:solidFill>
            <a:srgbClr val="FF0000"/>
          </a:solidFill>
          <a:ln w="9525">
            <a:solidFill>
              <a:srgbClr val="00001E"/>
            </a:solidFill>
            <a:miter lim="800000"/>
            <a:headEnd/>
            <a:tailEnd/>
          </a:ln>
          <a:effectLst/>
        </p:spPr>
        <p:txBody>
          <a:bodyPr wrap="none" lIns="89676" tIns="44839" rIns="89676" bIns="44839" anchor="ctr">
            <a:prstTxWarp prst="textNoShape">
              <a:avLst/>
            </a:prstTxWarp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ＭＳ Ｐゴシック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377578" y="139057"/>
            <a:ext cx="7549980" cy="4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676" tIns="44839" rIns="89676" bIns="44839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Other POSITIVE THOUGHTS ABOUT THE METHOD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781756" y="611203"/>
            <a:ext cx="8606959" cy="6034810"/>
          </a:xfrm>
          <a:prstGeom prst="rect">
            <a:avLst/>
          </a:prstGeom>
          <a:solidFill>
            <a:srgbClr val="00002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89676" tIns="44839" rIns="89676" bIns="44839">
            <a:prstTxWarp prst="textNoShape">
              <a:avLst/>
            </a:prstTxWarp>
            <a:spAutoFit/>
          </a:bodyPr>
          <a:lstStyle/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No assumption that all genes in a genome have the same phylogenetic history.</a:t>
            </a: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66FFCC"/>
              </a:solidFill>
              <a:effectLst/>
              <a:uLnTx/>
              <a:uFillTx/>
              <a:latin typeface="Arial" pitchFamily="37" charset="0"/>
              <a:ea typeface="Times New Roman" pitchFamily="37" charset="0"/>
              <a:cs typeface="Times New Roman" pitchFamily="37" charset="0"/>
            </a:endParaRPr>
          </a:p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The total number of quartets is much smaller than number of tree topologies, which makes it possible to evaluate all quartets.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 </a:t>
            </a:r>
          </a:p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Gene families present only in few analyzed genomes can be included in the analyses</a:t>
            </a:r>
          </a:p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Phylogenetic signal can be divided into consensus supported by the plurality of gene families and the conflicting signal. </a:t>
            </a:r>
          </a:p>
          <a:p>
            <a:pPr marL="448407" marR="0" lvl="0" indent="-448407" algn="l" defTabSz="806867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7" charset="0"/>
              <a:buAutoNum type="arabicPeriod"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Arial" pitchFamily="37" charset="0"/>
                <a:ea typeface="Times New Roman" pitchFamily="37" charset="0"/>
                <a:cs typeface="Times New Roman" pitchFamily="37" charset="0"/>
              </a:rPr>
              <a:t>Allows us to partition analyzed genomes according to some scenario (e.g., grouping by ecology) and retrieve gene families that support or conflict it.</a:t>
            </a: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" pitchFamily="37" charset="0"/>
              <a:ea typeface="Times New Roman" pitchFamily="37" charset="0"/>
              <a:cs typeface="Times New Roman" pitchFamily="37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24" y="98950"/>
            <a:ext cx="8269941" cy="58382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8471" y="5994744"/>
            <a:ext cx="8875059" cy="81445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lIns="80584" tIns="40290" rIns="80584" bIns="4029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Quartet decomposition analysis of 19 </a:t>
            </a:r>
            <a:r>
              <a:rPr kumimoji="0" lang="en-US" sz="1588" b="0" i="1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Prochlorococcus </a:t>
            </a: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and marine </a:t>
            </a:r>
            <a:r>
              <a:rPr kumimoji="0" lang="en-US" sz="1588" b="0" i="1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Synechococcus </a:t>
            </a: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genomes. Quartets with a very short internal branch or very long external branches as well those resolved by less than 30% of gene families were excluded from the analyses to minimize artifacts of phylogenetic reconstruction.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1888053" y="1320801"/>
          <a:ext cx="8417438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673016" imgH="3911111" progId="">
                  <p:embed/>
                </p:oleObj>
              </mc:Choice>
              <mc:Fallback>
                <p:oleObj name="Image" r:id="rId3" imgW="8673016" imgH="3911111" progId="">
                  <p:embed/>
                  <p:pic>
                    <p:nvPicPr>
                      <p:cNvPr id="264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053" y="1320801"/>
                        <a:ext cx="8417438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806401" y="4826000"/>
            <a:ext cx="2234173" cy="15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Phylogenetic information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present in genomes 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823293" y="4724400"/>
            <a:ext cx="181358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527179" y="4826006"/>
            <a:ext cx="2915932" cy="192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Break information 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into small quanta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of information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(bipartitions or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embedded quartets)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1806388" y="410926"/>
            <a:ext cx="8727141" cy="57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77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Decomposition of Phylogenetic Data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7769422" y="4826000"/>
            <a:ext cx="2764118" cy="155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Analyze spectra to detect transferred genes and plurality consensus.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910325"/>
            <a:ext cx="8875059" cy="42201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vp032v1-3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92" y="182584"/>
            <a:ext cx="4756524" cy="5840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8471" y="6170710"/>
            <a:ext cx="8875059" cy="6245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Plurality consensus calculated as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supertree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(MRP) from quartets in the plurality topology.  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17A9B9-5B65-67EA-281C-70C630D52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0"/>
          <a:stretch/>
        </p:blipFill>
        <p:spPr>
          <a:xfrm>
            <a:off x="0" y="826574"/>
            <a:ext cx="7272417" cy="33876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5ECAE-38CF-2163-931C-53CCDFD63316}"/>
              </a:ext>
            </a:extLst>
          </p:cNvPr>
          <p:cNvSpPr/>
          <p:nvPr/>
        </p:nvSpPr>
        <p:spPr bwMode="auto">
          <a:xfrm>
            <a:off x="3513217" y="3921843"/>
            <a:ext cx="3759200" cy="3983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DB17D-5263-4B8E-6618-904DB6080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400" y="455515"/>
            <a:ext cx="4507048" cy="3652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FF1B8-5F1B-AD02-7BFF-E89FB29767B7}"/>
              </a:ext>
            </a:extLst>
          </p:cNvPr>
          <p:cNvSpPr txBox="1"/>
          <p:nvPr/>
        </p:nvSpPr>
        <p:spPr>
          <a:xfrm>
            <a:off x="162966" y="224682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Given a distance matrix for 4 sequences: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095E25-DFDE-EB37-4105-CCDA023100BA}"/>
              </a:ext>
            </a:extLst>
          </p:cNvPr>
          <p:cNvSpPr txBox="1"/>
          <p:nvPr/>
        </p:nvSpPr>
        <p:spPr>
          <a:xfrm>
            <a:off x="162966" y="4455130"/>
            <a:ext cx="12018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From: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M Eigen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, 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R Winkler-Oswatitsch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, and 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A Dress </a:t>
            </a:r>
            <a:b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Montserrat" pitchFamily="2" charset="77"/>
                <a:ea typeface="ＭＳ Ｐゴシック" charset="0"/>
              </a:rPr>
              <a:t>Statistical geometry in sequence space: a method of quantitative comparative sequence analysis.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PNAS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B0B"/>
                </a:solidFill>
                <a:effectLst/>
                <a:uLnTx/>
                <a:uFillTx/>
                <a:latin typeface="Open Sans" panose="020B0606030504020204" pitchFamily="34" charset="0"/>
                <a:ea typeface="ＭＳ Ｐゴシック" charset="0"/>
              </a:rPr>
              <a:t>85 (16) 5913-5917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9889A-0C33-579E-642B-4F0E1A055C20}"/>
              </a:ext>
            </a:extLst>
          </p:cNvPr>
          <p:cNvSpPr txBox="1"/>
          <p:nvPr/>
        </p:nvSpPr>
        <p:spPr>
          <a:xfrm>
            <a:off x="162966" y="5652526"/>
            <a:ext cx="7920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charset="0"/>
              </a:rPr>
              <a:t>David Bryant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inherit"/>
                <a:ea typeface="ＭＳ Ｐゴシック" charset="0"/>
              </a:rPr>
              <a:t>,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Source Sans Pro" panose="020B0503030403020204" pitchFamily="34" charset="0"/>
                <a:ea typeface="ＭＳ Ｐゴシック" charset="0"/>
              </a:rPr>
              <a:t> Vincent Moulton: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Neighbor Net: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5"/>
              </a:rPr>
              <a:t>https://academic.oup.com/mbe/article/21/2/255/1187993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Implemented 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6"/>
              </a:rPr>
              <a:t>Splits Tree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0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5247" y="5709245"/>
            <a:ext cx="8688294" cy="896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584" tIns="40290" rIns="80584" bIns="4029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Plurality neighbor-net calculated as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supertree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(from the MRP matrix using </a:t>
            </a:r>
            <a:r>
              <a:rPr kumimoji="0" lang="en-US" sz="1765" b="0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SplitsTree</a:t>
            </a:r>
            <a:r>
              <a: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4.0) from all quartets significantly supported by all individual gene families (1812) without in-paralogs.  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2308455" y="571512"/>
            <a:ext cx="7463678" cy="5111750"/>
            <a:chOff x="927100" y="1295400"/>
            <a:chExt cx="7689850" cy="5111750"/>
          </a:xfrm>
        </p:grpSpPr>
        <p:sp>
          <p:nvSpPr>
            <p:cNvPr id="7" name="Flowchart: Process 4"/>
            <p:cNvSpPr/>
            <p:nvPr/>
          </p:nvSpPr>
          <p:spPr bwMode="auto">
            <a:xfrm>
              <a:off x="927100" y="1295400"/>
              <a:ext cx="7689850" cy="5111750"/>
            </a:xfrm>
            <a:prstGeom prst="flowChartProcess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77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itchFamily="37" charset="0"/>
                <a:ea typeface="ＭＳ Ｐゴシック"/>
              </a:endParaRPr>
            </a:p>
          </p:txBody>
        </p:sp>
        <p:pic>
          <p:nvPicPr>
            <p:cNvPr id="8" name="Picture 3" descr="NeighborNet_plurality_and_conflict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8863" y="1419225"/>
              <a:ext cx="7416800" cy="4859338"/>
            </a:xfrm>
            <a:prstGeom prst="rect">
              <a:avLst/>
            </a:prstGeom>
            <a:noFill/>
            <a:ln w="101600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96203" y="59766"/>
            <a:ext cx="5697932" cy="430101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NeighborNet</a:t>
            </a:r>
            <a: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 (calculated with </a:t>
            </a:r>
            <a:r>
              <a:rPr kumimoji="0" lang="en-US" sz="22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SplitsTree</a:t>
            </a:r>
            <a: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7" charset="0"/>
                <a:ea typeface="ＭＳ Ｐゴシック"/>
              </a:rPr>
              <a:t> 4.0)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9164" y="526328"/>
            <a:ext cx="7976241" cy="4251734"/>
          </a:xfrm>
          <a:solidFill>
            <a:srgbClr val="FFCC66">
              <a:alpha val="66000"/>
            </a:srgbClr>
          </a:solidFill>
          <a:effectLst>
            <a:outerShdw blurRad="63500" dist="12700" dir="2700000" algn="ctr" rotWithShape="0">
              <a:srgbClr val="000000">
                <a:alpha val="75000"/>
              </a:srgbClr>
            </a:outerShdw>
            <a:softEdge rad="279400"/>
          </a:effectLst>
        </p:spPr>
        <p:txBody>
          <a:bodyPr/>
          <a:lstStyle/>
          <a:p>
            <a:pPr lvl="0"/>
            <a:r>
              <a:rPr lang="en-US" sz="397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TOOLS TO ANALYZE PHYLOGENETIC INFORMATION FROM MULTIPLE GENES IN GENOMES:</a:t>
            </a:r>
            <a:br>
              <a:rPr lang="en-US" sz="3971" dirty="0">
                <a:solidFill>
                  <a:srgbClr val="FFFF00"/>
                </a:solidFill>
              </a:rPr>
            </a:br>
            <a:r>
              <a:rPr lang="en-US" sz="3971" dirty="0">
                <a:solidFill>
                  <a:srgbClr val="FFFF00"/>
                </a:solidFill>
              </a:rPr>
              <a:t> </a:t>
            </a:r>
            <a:br>
              <a:rPr lang="en-US" sz="3971" dirty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n-US" sz="2824" b="1" dirty="0">
                <a:solidFill>
                  <a:srgbClr val="800000"/>
                </a:solidFill>
                <a:latin typeface="Arial"/>
                <a:cs typeface="Arial"/>
              </a:rPr>
              <a:t>Bipartition Spectra (Lento Plots)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2499671" y="222251"/>
            <a:ext cx="7208090" cy="51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35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BIPARTITION OF A PHYLOGENETIC TREE</a:t>
            </a: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1837205" y="1095379"/>
            <a:ext cx="5516096" cy="229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Bipartition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 (or split) – 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a division of a phylogenetic tree into two parts that are connected by a single branch.  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It divides a dataset into two groups, but it does not consider the relationships within each of the two groups. </a:t>
            </a:r>
          </a:p>
        </p:txBody>
      </p:sp>
      <p:sp>
        <p:nvSpPr>
          <p:cNvPr id="638980" name="Line 4"/>
          <p:cNvSpPr>
            <a:spLocks noChangeShapeType="1"/>
          </p:cNvSpPr>
          <p:nvPr/>
        </p:nvSpPr>
        <p:spPr bwMode="auto">
          <a:xfrm>
            <a:off x="3404208" y="4478338"/>
            <a:ext cx="14961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1" name="Line 5"/>
          <p:cNvSpPr>
            <a:spLocks noChangeShapeType="1"/>
          </p:cNvSpPr>
          <p:nvPr/>
        </p:nvSpPr>
        <p:spPr bwMode="auto">
          <a:xfrm flipV="1">
            <a:off x="4900332" y="3746500"/>
            <a:ext cx="710314" cy="731838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2" name="Line 6"/>
          <p:cNvSpPr>
            <a:spLocks noChangeShapeType="1"/>
          </p:cNvSpPr>
          <p:nvPr/>
        </p:nvSpPr>
        <p:spPr bwMode="auto">
          <a:xfrm>
            <a:off x="4900332" y="4478351"/>
            <a:ext cx="710314" cy="731837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3" name="Line 7"/>
          <p:cNvSpPr>
            <a:spLocks noChangeShapeType="1"/>
          </p:cNvSpPr>
          <p:nvPr/>
        </p:nvSpPr>
        <p:spPr bwMode="auto">
          <a:xfrm flipV="1">
            <a:off x="2693894" y="4478351"/>
            <a:ext cx="710314" cy="731837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4" name="Line 8"/>
          <p:cNvSpPr>
            <a:spLocks noChangeShapeType="1"/>
          </p:cNvSpPr>
          <p:nvPr/>
        </p:nvSpPr>
        <p:spPr bwMode="auto">
          <a:xfrm>
            <a:off x="2693894" y="3746500"/>
            <a:ext cx="710314" cy="73183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5" name="Line 9"/>
          <p:cNvSpPr>
            <a:spLocks noChangeShapeType="1"/>
          </p:cNvSpPr>
          <p:nvPr/>
        </p:nvSpPr>
        <p:spPr bwMode="auto">
          <a:xfrm flipV="1">
            <a:off x="4912672" y="3429000"/>
            <a:ext cx="261938" cy="1004888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6" name="Line 10"/>
          <p:cNvSpPr>
            <a:spLocks noChangeShapeType="1"/>
          </p:cNvSpPr>
          <p:nvPr/>
        </p:nvSpPr>
        <p:spPr bwMode="auto">
          <a:xfrm>
            <a:off x="4900332" y="4478338"/>
            <a:ext cx="419100" cy="1084262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7" name="Line 11"/>
          <p:cNvSpPr>
            <a:spLocks noChangeShapeType="1"/>
          </p:cNvSpPr>
          <p:nvPr/>
        </p:nvSpPr>
        <p:spPr bwMode="auto">
          <a:xfrm>
            <a:off x="4900333" y="4478338"/>
            <a:ext cx="875179" cy="0"/>
          </a:xfrm>
          <a:prstGeom prst="line">
            <a:avLst/>
          </a:prstGeom>
          <a:noFill/>
          <a:ln w="57150">
            <a:solidFill>
              <a:srgbClr val="DBEB47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8" name="Line 12"/>
          <p:cNvSpPr>
            <a:spLocks noChangeShapeType="1"/>
          </p:cNvSpPr>
          <p:nvPr/>
        </p:nvSpPr>
        <p:spPr bwMode="auto">
          <a:xfrm flipH="1">
            <a:off x="2693894" y="4478338"/>
            <a:ext cx="710314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3710830" y="3678251"/>
            <a:ext cx="848143" cy="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7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95</a:t>
            </a:r>
          </a:p>
        </p:txBody>
      </p:sp>
      <p:sp>
        <p:nvSpPr>
          <p:cNvPr id="638990" name="Oval 14"/>
          <p:cNvSpPr>
            <a:spLocks noChangeArrowheads="1"/>
          </p:cNvSpPr>
          <p:nvPr/>
        </p:nvSpPr>
        <p:spPr bwMode="auto">
          <a:xfrm>
            <a:off x="4766282" y="4259263"/>
            <a:ext cx="395988" cy="4191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1" name="Oval 15"/>
          <p:cNvSpPr>
            <a:spLocks noChangeArrowheads="1"/>
          </p:cNvSpPr>
          <p:nvPr/>
        </p:nvSpPr>
        <p:spPr bwMode="auto">
          <a:xfrm>
            <a:off x="3085259" y="4268788"/>
            <a:ext cx="395989" cy="4191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2" name="Text Box 16"/>
          <p:cNvSpPr txBox="1">
            <a:spLocks noChangeArrowheads="1"/>
          </p:cNvSpPr>
          <p:nvPr/>
        </p:nvSpPr>
        <p:spPr bwMode="auto">
          <a:xfrm>
            <a:off x="6827897" y="4151313"/>
            <a:ext cx="459161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3" name="Text Box 17"/>
          <p:cNvSpPr txBox="1">
            <a:spLocks noChangeArrowheads="1"/>
          </p:cNvSpPr>
          <p:nvPr/>
        </p:nvSpPr>
        <p:spPr bwMode="auto">
          <a:xfrm>
            <a:off x="6738526" y="4060831"/>
            <a:ext cx="3472259" cy="8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compatible to illustrated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bipartition</a:t>
            </a:r>
          </a:p>
        </p:txBody>
      </p:sp>
      <p:sp>
        <p:nvSpPr>
          <p:cNvPr id="638994" name="Text Box 18"/>
          <p:cNvSpPr txBox="1">
            <a:spLocks noChangeArrowheads="1"/>
          </p:cNvSpPr>
          <p:nvPr/>
        </p:nvSpPr>
        <p:spPr bwMode="auto">
          <a:xfrm>
            <a:off x="6743143" y="5864231"/>
            <a:ext cx="3709503" cy="8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incompatible to illustrated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b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bipartition</a:t>
            </a:r>
          </a:p>
        </p:txBody>
      </p:sp>
      <p:sp>
        <p:nvSpPr>
          <p:cNvPr id="638995" name="Line 19"/>
          <p:cNvSpPr>
            <a:spLocks noChangeShapeType="1"/>
          </p:cNvSpPr>
          <p:nvPr/>
        </p:nvSpPr>
        <p:spPr bwMode="auto">
          <a:xfrm>
            <a:off x="8018929" y="1447800"/>
            <a:ext cx="147918" cy="22860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6" name="Line 20"/>
          <p:cNvSpPr>
            <a:spLocks noChangeShapeType="1"/>
          </p:cNvSpPr>
          <p:nvPr/>
        </p:nvSpPr>
        <p:spPr bwMode="auto">
          <a:xfrm flipV="1">
            <a:off x="8018929" y="990600"/>
            <a:ext cx="369794" cy="457200"/>
          </a:xfrm>
          <a:prstGeom prst="lin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7" name="Line 21"/>
          <p:cNvSpPr>
            <a:spLocks noChangeShapeType="1"/>
          </p:cNvSpPr>
          <p:nvPr/>
        </p:nvSpPr>
        <p:spPr bwMode="auto">
          <a:xfrm flipV="1">
            <a:off x="8166847" y="1066800"/>
            <a:ext cx="591671" cy="609600"/>
          </a:xfrm>
          <a:prstGeom prst="line">
            <a:avLst/>
          </a:prstGeom>
          <a:noFill/>
          <a:ln w="762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8" name="Line 22"/>
          <p:cNvSpPr>
            <a:spLocks noChangeShapeType="1"/>
          </p:cNvSpPr>
          <p:nvPr/>
        </p:nvSpPr>
        <p:spPr bwMode="auto">
          <a:xfrm>
            <a:off x="8166847" y="1676400"/>
            <a:ext cx="0" cy="60960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8999" name="Line 23"/>
          <p:cNvSpPr>
            <a:spLocks noChangeShapeType="1"/>
          </p:cNvSpPr>
          <p:nvPr/>
        </p:nvSpPr>
        <p:spPr bwMode="auto">
          <a:xfrm flipV="1">
            <a:off x="7871025" y="2286000"/>
            <a:ext cx="261938" cy="15240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0" name="Line 24"/>
          <p:cNvSpPr>
            <a:spLocks noChangeShapeType="1"/>
          </p:cNvSpPr>
          <p:nvPr/>
        </p:nvSpPr>
        <p:spPr bwMode="auto">
          <a:xfrm flipV="1">
            <a:off x="7723094" y="2667000"/>
            <a:ext cx="221876" cy="381000"/>
          </a:xfrm>
          <a:prstGeom prst="line">
            <a:avLst/>
          </a:prstGeom>
          <a:noFill/>
          <a:ln w="76200" cap="flat" cmpd="sng" algn="ctr">
            <a:solidFill>
              <a:srgbClr val="DBEB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1" name="Line 25"/>
          <p:cNvSpPr>
            <a:spLocks noChangeShapeType="1"/>
          </p:cNvSpPr>
          <p:nvPr/>
        </p:nvSpPr>
        <p:spPr bwMode="auto">
          <a:xfrm>
            <a:off x="7944971" y="2667000"/>
            <a:ext cx="221876" cy="457200"/>
          </a:xfrm>
          <a:prstGeom prst="line">
            <a:avLst/>
          </a:prstGeom>
          <a:noFill/>
          <a:ln w="76200" cap="flat" cmpd="sng" algn="ctr">
            <a:solidFill>
              <a:srgbClr val="DBEB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2" name="Line 26"/>
          <p:cNvSpPr>
            <a:spLocks noChangeShapeType="1"/>
          </p:cNvSpPr>
          <p:nvPr/>
        </p:nvSpPr>
        <p:spPr bwMode="auto">
          <a:xfrm>
            <a:off x="8166847" y="2286000"/>
            <a:ext cx="221876" cy="22860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3" name="Line 27"/>
          <p:cNvSpPr>
            <a:spLocks noChangeShapeType="1"/>
          </p:cNvSpPr>
          <p:nvPr/>
        </p:nvSpPr>
        <p:spPr bwMode="auto">
          <a:xfrm>
            <a:off x="8388723" y="2514600"/>
            <a:ext cx="73959" cy="533400"/>
          </a:xfrm>
          <a:prstGeom prst="line">
            <a:avLst/>
          </a:prstGeom>
          <a:noFill/>
          <a:ln w="762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04" name="Text Box 28"/>
          <p:cNvSpPr txBox="1">
            <a:spLocks noChangeArrowheads="1"/>
          </p:cNvSpPr>
          <p:nvPr/>
        </p:nvSpPr>
        <p:spPr bwMode="auto">
          <a:xfrm>
            <a:off x="2398059" y="6172200"/>
            <a:ext cx="3032312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9005" name="Text Box 29"/>
          <p:cNvSpPr txBox="1">
            <a:spLocks noChangeArrowheads="1"/>
          </p:cNvSpPr>
          <p:nvPr/>
        </p:nvSpPr>
        <p:spPr bwMode="auto">
          <a:xfrm>
            <a:off x="2545977" y="5562602"/>
            <a:ext cx="3254188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*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. .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639006" name="Text Box 30"/>
          <p:cNvSpPr txBox="1">
            <a:spLocks noChangeArrowheads="1"/>
          </p:cNvSpPr>
          <p:nvPr/>
        </p:nvSpPr>
        <p:spPr bwMode="auto">
          <a:xfrm>
            <a:off x="2324100" y="6400800"/>
            <a:ext cx="178734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9007" name="Text Box 31"/>
          <p:cNvSpPr txBox="1">
            <a:spLocks noChangeArrowheads="1"/>
          </p:cNvSpPr>
          <p:nvPr/>
        </p:nvSpPr>
        <p:spPr bwMode="auto">
          <a:xfrm>
            <a:off x="6743140" y="5116518"/>
            <a:ext cx="3254188" cy="8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Orange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 err="1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vs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Rest</a:t>
            </a:r>
            <a:b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</a:b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.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. .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</a:t>
            </a:r>
          </a:p>
        </p:txBody>
      </p:sp>
      <p:sp>
        <p:nvSpPr>
          <p:cNvPr id="639008" name="Text Box 32"/>
          <p:cNvSpPr txBox="1">
            <a:spLocks noChangeArrowheads="1"/>
          </p:cNvSpPr>
          <p:nvPr/>
        </p:nvSpPr>
        <p:spPr bwMode="auto">
          <a:xfrm>
            <a:off x="6775497" y="3378205"/>
            <a:ext cx="3254188" cy="8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Yellow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1" u="none" strike="noStrike" kern="1200" cap="none" spc="0" normalizeH="0" baseline="0" noProof="0" dirty="0" err="1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vs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Rest </a:t>
            </a:r>
            <a:b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</a:b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*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. . .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81FF7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Courier" charset="0"/>
                <a:ea typeface="ＭＳ Ｐゴシック" charset="-128"/>
                <a:cs typeface="ＭＳ Ｐゴシック" charset="-128"/>
              </a:rPr>
              <a:t>*</a:t>
            </a:r>
          </a:p>
        </p:txBody>
      </p:sp>
      <p:sp>
        <p:nvSpPr>
          <p:cNvPr id="639009" name="Line 33"/>
          <p:cNvSpPr>
            <a:spLocks noChangeShapeType="1"/>
          </p:cNvSpPr>
          <p:nvPr/>
        </p:nvSpPr>
        <p:spPr bwMode="auto">
          <a:xfrm>
            <a:off x="7797053" y="1066800"/>
            <a:ext cx="221876" cy="381000"/>
          </a:xfrm>
          <a:prstGeom prst="lin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10" name="Line 34"/>
          <p:cNvSpPr>
            <a:spLocks noChangeShapeType="1"/>
          </p:cNvSpPr>
          <p:nvPr/>
        </p:nvSpPr>
        <p:spPr bwMode="auto">
          <a:xfrm>
            <a:off x="7871012" y="2438400"/>
            <a:ext cx="73959" cy="22860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11" name="Line 35"/>
          <p:cNvSpPr>
            <a:spLocks noChangeShapeType="1"/>
          </p:cNvSpPr>
          <p:nvPr/>
        </p:nvSpPr>
        <p:spPr bwMode="auto">
          <a:xfrm flipV="1">
            <a:off x="7427259" y="2438400"/>
            <a:ext cx="443753" cy="457200"/>
          </a:xfrm>
          <a:prstGeom prst="line">
            <a:avLst/>
          </a:prstGeom>
          <a:noFill/>
          <a:ln w="76200" cap="flat" cmpd="sng" algn="ctr">
            <a:solidFill>
              <a:srgbClr val="DBEB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39012" name="Line 36"/>
          <p:cNvSpPr>
            <a:spLocks noChangeShapeType="1"/>
          </p:cNvSpPr>
          <p:nvPr/>
        </p:nvSpPr>
        <p:spPr bwMode="auto">
          <a:xfrm>
            <a:off x="8388724" y="2514600"/>
            <a:ext cx="369794" cy="457200"/>
          </a:xfrm>
          <a:prstGeom prst="line">
            <a:avLst/>
          </a:prstGeom>
          <a:noFill/>
          <a:ln w="762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770" tIns="44886" rIns="89770" bIns="44886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3507454" y="609600"/>
            <a:ext cx="6759529" cy="62245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1855887" y="113371"/>
            <a:ext cx="8573060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“Lento”-plot of 34 supported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b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ipartitions (out of 4082 possible)</a:t>
            </a:r>
          </a:p>
        </p:txBody>
      </p:sp>
      <p:sp>
        <p:nvSpPr>
          <p:cNvPr id="545796" name="Rectangle 4"/>
          <p:cNvSpPr>
            <a:spLocks noChangeArrowheads="1"/>
          </p:cNvSpPr>
          <p:nvPr/>
        </p:nvSpPr>
        <p:spPr bwMode="auto">
          <a:xfrm>
            <a:off x="1761705" y="641351"/>
            <a:ext cx="1471472" cy="4138613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 gamma-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proteobacterial</a:t>
            </a: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genomes </a:t>
            </a:r>
            <a:b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(258 putative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orthologs):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1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E.coli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Buchnera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Haemophilus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Pasteurella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Salmonella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Yersinia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pestis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(2 strains)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Vibrio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Xanthomonas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(2 sp.)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Pseudomonas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Wigglesworthia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45797" name="Rectangle 5"/>
          <p:cNvSpPr>
            <a:spLocks noChangeArrowheads="1"/>
          </p:cNvSpPr>
          <p:nvPr/>
        </p:nvSpPr>
        <p:spPr bwMode="auto">
          <a:xfrm>
            <a:off x="1761705" y="4899025"/>
            <a:ext cx="1471472" cy="174783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There are </a:t>
            </a: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13,749,310,575 possible </a:t>
            </a:r>
            <a:r>
              <a:rPr kumimoji="0" lang="en-US" sz="1412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unrooted</a:t>
            </a: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 tree topologies</a:t>
            </a: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for 13 genomes</a:t>
            </a:r>
          </a:p>
        </p:txBody>
      </p:sp>
      <p:pic>
        <p:nvPicPr>
          <p:cNvPr id="545798" name="Picture 6" descr="proteo_beano_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197" y="633417"/>
            <a:ext cx="6064624" cy="6224587"/>
          </a:xfrm>
          <a:prstGeom prst="rect">
            <a:avLst/>
          </a:prstGeom>
          <a:noFill/>
        </p:spPr>
      </p:pic>
      <p:graphicFrame>
        <p:nvGraphicFramePr>
          <p:cNvPr id="545799" name="Object 7"/>
          <p:cNvGraphicFramePr>
            <a:graphicFrameLocks noChangeAspect="1"/>
          </p:cNvGraphicFramePr>
          <p:nvPr/>
        </p:nvGraphicFramePr>
        <p:xfrm>
          <a:off x="9350201" y="869950"/>
          <a:ext cx="916781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746667" imgH="1600339" progId="">
                  <p:embed/>
                </p:oleObj>
              </mc:Choice>
              <mc:Fallback>
                <p:oleObj name="Photo Editor Photo" r:id="rId4" imgW="746667" imgH="1600339" progId="">
                  <p:embed/>
                  <p:pic>
                    <p:nvPicPr>
                      <p:cNvPr id="545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201" y="869950"/>
                        <a:ext cx="916781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Text Box 2"/>
          <p:cNvSpPr txBox="1">
            <a:spLocks noChangeArrowheads="1"/>
          </p:cNvSpPr>
          <p:nvPr/>
        </p:nvSpPr>
        <p:spPr bwMode="auto">
          <a:xfrm>
            <a:off x="1827961" y="139702"/>
            <a:ext cx="4010726" cy="119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85" tIns="44943" rIns="89885" bIns="44943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Consensus clusters of eight significantly supported bipartitions</a:t>
            </a:r>
          </a:p>
        </p:txBody>
      </p:sp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6242378" y="193677"/>
            <a:ext cx="4137737" cy="5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885" tIns="44943" rIns="89885" bIns="44943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Phylogeny of putatively transferred gene</a:t>
            </a:r>
            <a:b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</a:b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(virulence factor homologs (</a:t>
            </a:r>
            <a:r>
              <a:rPr kumimoji="0" lang="en-US" sz="1588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mviN</a:t>
            </a: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))</a:t>
            </a: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61021" y="884240"/>
            <a:ext cx="3918277" cy="5254625"/>
            <a:chOff x="2764" y="270"/>
            <a:chExt cx="2920" cy="389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64" y="270"/>
              <a:ext cx="2920" cy="3893"/>
              <a:chOff x="2683" y="427"/>
              <a:chExt cx="2920" cy="3893"/>
            </a:xfrm>
          </p:grpSpPr>
          <p:sp>
            <p:nvSpPr>
              <p:cNvPr id="970758" name="Rectangle 6"/>
              <p:cNvSpPr>
                <a:spLocks noChangeArrowheads="1"/>
              </p:cNvSpPr>
              <p:nvPr/>
            </p:nvSpPr>
            <p:spPr bwMode="auto">
              <a:xfrm>
                <a:off x="2683" y="427"/>
                <a:ext cx="2920" cy="38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algn="ctr" defTabSz="806867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382" b="0" i="0" u="none" strike="noStrike" kern="1200" cap="none" spc="0" normalizeH="0" baseline="0" noProof="0" dirty="0">
                  <a:ln>
                    <a:noFill/>
                  </a:ln>
                  <a:solidFill>
                    <a:srgbClr val="FFFF66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  <p:pic>
            <p:nvPicPr>
              <p:cNvPr id="970759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70" y="499"/>
                <a:ext cx="2761" cy="3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70760" name="Oval 8"/>
            <p:cNvSpPr>
              <a:spLocks noChangeArrowheads="1"/>
            </p:cNvSpPr>
            <p:nvPr/>
          </p:nvSpPr>
          <p:spPr bwMode="auto">
            <a:xfrm>
              <a:off x="3637" y="1663"/>
              <a:ext cx="214" cy="1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  <p:sp>
          <p:nvSpPr>
            <p:cNvPr id="970761" name="Line 9"/>
            <p:cNvSpPr>
              <a:spLocks noChangeShapeType="1"/>
            </p:cNvSpPr>
            <p:nvPr/>
          </p:nvSpPr>
          <p:spPr bwMode="auto">
            <a:xfrm>
              <a:off x="4031" y="2271"/>
              <a:ext cx="9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algn="l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970762" name="Object 10"/>
          <p:cNvGraphicFramePr>
            <a:graphicFrameLocks noChangeAspect="1"/>
          </p:cNvGraphicFramePr>
          <p:nvPr/>
        </p:nvGraphicFramePr>
        <p:xfrm>
          <a:off x="1803307" y="1576388"/>
          <a:ext cx="4090848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214225" imgH="4511431" progId="MSPhotoEd.3">
                  <p:embed/>
                </p:oleObj>
              </mc:Choice>
              <mc:Fallback>
                <p:oleObj name="Photo Editor Photo" r:id="rId4" imgW="4214225" imgH="4511431" progId="MSPhotoEd.3">
                  <p:embed/>
                  <p:pic>
                    <p:nvPicPr>
                      <p:cNvPr id="9707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307" y="1576388"/>
                        <a:ext cx="4090848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63" name="Text Box 11"/>
          <p:cNvSpPr txBox="1">
            <a:spLocks noChangeArrowheads="1"/>
          </p:cNvSpPr>
          <p:nvPr/>
        </p:nvSpPr>
        <p:spPr bwMode="auto">
          <a:xfrm>
            <a:off x="2436580" y="6297614"/>
            <a:ext cx="2622900" cy="33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885" tIns="44943" rIns="89885" bIns="44943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Times New Roman" charset="0"/>
                <a:cs typeface="Times New Roman" charset="0"/>
              </a:rPr>
              <a:t>only 258 genes analyzed </a:t>
            </a:r>
            <a:endParaRPr kumimoji="0" lang="en-US" sz="1588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Text Box 2"/>
          <p:cNvSpPr txBox="1">
            <a:spLocks noChangeArrowheads="1"/>
          </p:cNvSpPr>
          <p:nvPr/>
        </p:nvSpPr>
        <p:spPr bwMode="auto">
          <a:xfrm>
            <a:off x="1729360" y="941398"/>
            <a:ext cx="1927552" cy="415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10 cyanobacteria:</a:t>
            </a:r>
          </a:p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Anabaena</a:t>
            </a: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Trichodesmium</a:t>
            </a:r>
            <a:endParaRPr kumimoji="0" lang="en-US" sz="1412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Synechocystis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sp.</a:t>
            </a: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Prochlorococcus</a:t>
            </a:r>
            <a:b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marinus</a:t>
            </a: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(3 strains)</a:t>
            </a: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Marine </a:t>
            </a:r>
            <a:b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Synechococcus</a:t>
            </a: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Thermo-</a:t>
            </a:r>
            <a:b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synechococcus</a:t>
            </a:r>
            <a:b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elongatus</a:t>
            </a:r>
            <a:endParaRPr kumimoji="0" lang="en-US" sz="1412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Gloeobacter</a:t>
            </a:r>
            <a:endParaRPr kumimoji="0" lang="en-US" sz="1412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806867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Nostoc</a:t>
            </a:r>
            <a:b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kumimoji="0" lang="en-US" sz="1412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1412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punctioforme</a:t>
            </a:r>
            <a:endParaRPr kumimoji="0" lang="en-US" sz="1412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199301" y="142882"/>
            <a:ext cx="7933415" cy="4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“Lento”-plot of supported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b</a:t>
            </a:r>
            <a:r>
              <a:rPr kumimoji="0" lang="en-US" sz="238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ipartitions (out of 501 possible)</a:t>
            </a: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5652247" y="6629407"/>
            <a:ext cx="5029200" cy="2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Zhaxybayeva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, </a:t>
            </a:r>
            <a:r>
              <a:rPr kumimoji="0" lang="en-US" sz="1147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Lapierre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and Gogarten, </a:t>
            </a:r>
            <a:r>
              <a:rPr kumimoji="0" lang="en-US" sz="1147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Trends in Genetics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, 2004, </a:t>
            </a:r>
            <a:r>
              <a:rPr kumimoji="0" lang="en-US" sz="1147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20(5)</a:t>
            </a:r>
            <a:r>
              <a:rPr kumimoji="0" lang="en-US" sz="1147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: 254-260. </a:t>
            </a:r>
          </a:p>
        </p:txBody>
      </p:sp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3333330" y="638178"/>
          <a:ext cx="5916706" cy="604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864522" imgH="16712108" progId="">
                  <p:embed/>
                </p:oleObj>
              </mc:Choice>
              <mc:Fallback>
                <p:oleObj name="Photo Editor Photo" r:id="rId3" imgW="16864522" imgH="16712108" progId="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330" y="638178"/>
                        <a:ext cx="5916706" cy="604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2" name="Object 6"/>
          <p:cNvGraphicFramePr>
            <a:graphicFrameLocks noChangeAspect="1"/>
          </p:cNvGraphicFramePr>
          <p:nvPr/>
        </p:nvGraphicFramePr>
        <p:xfrm>
          <a:off x="9273147" y="639763"/>
          <a:ext cx="710314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731583" imgH="1714649" progId="">
                  <p:embed/>
                </p:oleObj>
              </mc:Choice>
              <mc:Fallback>
                <p:oleObj name="Photo Editor Photo" r:id="rId5" imgW="731583" imgH="1714649" progId="">
                  <p:embed/>
                  <p:pic>
                    <p:nvPicPr>
                      <p:cNvPr id="444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3147" y="639763"/>
                        <a:ext cx="710314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3" name="Rectangle 7"/>
          <p:cNvSpPr>
            <a:spLocks noChangeArrowheads="1"/>
          </p:cNvSpPr>
          <p:nvPr/>
        </p:nvSpPr>
        <p:spPr bwMode="auto">
          <a:xfrm>
            <a:off x="1772491" y="5791201"/>
            <a:ext cx="1283494" cy="95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12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Based on 678 sets of orthologous genes</a:t>
            </a:r>
            <a:endParaRPr kumimoji="0" lang="en-US" sz="141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4424" name="Line 8"/>
          <p:cNvSpPr>
            <a:spLocks noChangeShapeType="1"/>
          </p:cNvSpPr>
          <p:nvPr/>
        </p:nvSpPr>
        <p:spPr bwMode="auto">
          <a:xfrm>
            <a:off x="4133010" y="2576513"/>
            <a:ext cx="5027659" cy="0"/>
          </a:xfrm>
          <a:prstGeom prst="line">
            <a:avLst/>
          </a:prstGeom>
          <a:noFill/>
          <a:ln w="15875">
            <a:solidFill>
              <a:srgbClr val="00001E"/>
            </a:solidFill>
            <a:round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44425" name="Text Box 9"/>
          <p:cNvSpPr txBox="1">
            <a:spLocks noChangeArrowheads="1"/>
          </p:cNvSpPr>
          <p:nvPr/>
        </p:nvSpPr>
        <p:spPr bwMode="auto">
          <a:xfrm rot="16200000">
            <a:off x="2749170" y="2474677"/>
            <a:ext cx="1555067" cy="2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Number of datasets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4428850" y="3297239"/>
            <a:ext cx="3321984" cy="309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31" name="Rectangle 3"/>
          <p:cNvSpPr>
            <a:spLocks noChangeArrowheads="1"/>
          </p:cNvSpPr>
          <p:nvPr/>
        </p:nvSpPr>
        <p:spPr bwMode="auto">
          <a:xfrm>
            <a:off x="7934186" y="798513"/>
            <a:ext cx="2457589" cy="5891212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1798685" y="806450"/>
            <a:ext cx="2457589" cy="5891213"/>
          </a:xfrm>
          <a:prstGeom prst="rect">
            <a:avLst/>
          </a:prstGeom>
          <a:solidFill>
            <a:srgbClr val="F4F4F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33" name="Text Box 5"/>
          <p:cNvSpPr txBox="1">
            <a:spLocks noChangeArrowheads="1"/>
          </p:cNvSpPr>
          <p:nvPr/>
        </p:nvSpPr>
        <p:spPr bwMode="auto">
          <a:xfrm>
            <a:off x="4456683" y="909646"/>
            <a:ext cx="3282855" cy="128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ctr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</a:rPr>
              <a:t>A single rogue sequence that moves from one end of a </a:t>
            </a:r>
            <a:r>
              <a:rPr kumimoji="0" lang="en-US" sz="1941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</a:rPr>
              <a:t>Hennigian</a:t>
            </a: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/>
              </a:rPr>
              <a:t> comb to the other changes all bipartition</a:t>
            </a:r>
            <a:endParaRPr kumimoji="0" lang="en-US" sz="1941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/>
            </a:endParaRPr>
          </a:p>
        </p:txBody>
      </p:sp>
      <p:sp>
        <p:nvSpPr>
          <p:cNvPr id="508934" name="Text Box 6"/>
          <p:cNvSpPr txBox="1">
            <a:spLocks noChangeArrowheads="1"/>
          </p:cNvSpPr>
          <p:nvPr/>
        </p:nvSpPr>
        <p:spPr bwMode="auto">
          <a:xfrm>
            <a:off x="2379580" y="149231"/>
            <a:ext cx="7293048" cy="51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3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PROBLEMS WITH BIPARTITIONS (CONT.)</a:t>
            </a:r>
            <a:r>
              <a:rPr kumimoji="0" lang="en-US" sz="2735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  </a:t>
            </a:r>
          </a:p>
        </p:txBody>
      </p:sp>
      <p:sp>
        <p:nvSpPr>
          <p:cNvPr id="508935" name="AutoShape 7"/>
          <p:cNvSpPr>
            <a:spLocks noChangeArrowheads="1"/>
          </p:cNvSpPr>
          <p:nvPr/>
        </p:nvSpPr>
        <p:spPr bwMode="auto">
          <a:xfrm>
            <a:off x="3824848" y="862026"/>
            <a:ext cx="357468" cy="352425"/>
          </a:xfrm>
          <a:prstGeom prst="sun">
            <a:avLst>
              <a:gd name="adj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508936" name="Picture 8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851074" y="915988"/>
            <a:ext cx="2204897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8937" name="Picture 9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8038973" y="917578"/>
            <a:ext cx="2308132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8938" name="AutoShape 10"/>
          <p:cNvSpPr>
            <a:spLocks noChangeArrowheads="1"/>
          </p:cNvSpPr>
          <p:nvPr/>
        </p:nvSpPr>
        <p:spPr bwMode="auto">
          <a:xfrm>
            <a:off x="9330158" y="2862276"/>
            <a:ext cx="357468" cy="352425"/>
          </a:xfrm>
          <a:prstGeom prst="sun">
            <a:avLst>
              <a:gd name="adj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39" name="Rectangle 11"/>
          <p:cNvSpPr>
            <a:spLocks noChangeArrowheads="1"/>
          </p:cNvSpPr>
          <p:nvPr/>
        </p:nvSpPr>
        <p:spPr bwMode="auto">
          <a:xfrm>
            <a:off x="2462778" y="3332176"/>
            <a:ext cx="647140" cy="1360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40" name="Text Box 12"/>
          <p:cNvSpPr txBox="1">
            <a:spLocks noChangeArrowheads="1"/>
          </p:cNvSpPr>
          <p:nvPr/>
        </p:nvSpPr>
        <p:spPr bwMode="auto">
          <a:xfrm>
            <a:off x="3162300" y="3919538"/>
            <a:ext cx="1265005" cy="33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bipartitions</a:t>
            </a:r>
          </a:p>
        </p:txBody>
      </p:sp>
      <p:sp>
        <p:nvSpPr>
          <p:cNvPr id="508941" name="Rectangle 13"/>
          <p:cNvSpPr>
            <a:spLocks noChangeArrowheads="1"/>
          </p:cNvSpPr>
          <p:nvPr/>
        </p:nvSpPr>
        <p:spPr bwMode="auto">
          <a:xfrm>
            <a:off x="1832583" y="873138"/>
            <a:ext cx="480732" cy="5800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2384196" y="5899152"/>
            <a:ext cx="1912144" cy="5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70" tIns="44886" rIns="89770" bIns="44886">
            <a:prstTxWarp prst="textNoShape">
              <a:avLst/>
            </a:prstTxWarp>
            <a:spAutoFit/>
          </a:bodyPr>
          <a:lstStyle/>
          <a:p>
            <a:pPr marL="0" marR="0" lvl="0" indent="0" algn="l" defTabSz="80686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8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ＭＳ Ｐゴシック"/>
              </a:rPr>
              <a:t>embedded quartets</a:t>
            </a:r>
          </a:p>
        </p:txBody>
      </p:sp>
      <p:sp>
        <p:nvSpPr>
          <p:cNvPr id="508943" name="Rectangle 15"/>
          <p:cNvSpPr>
            <a:spLocks noChangeArrowheads="1"/>
          </p:cNvSpPr>
          <p:nvPr/>
        </p:nvSpPr>
        <p:spPr bwMode="auto">
          <a:xfrm>
            <a:off x="9847870" y="846151"/>
            <a:ext cx="480732" cy="5800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508944" name="Rectangle 16"/>
          <p:cNvSpPr>
            <a:spLocks noChangeArrowheads="1"/>
          </p:cNvSpPr>
          <p:nvPr/>
        </p:nvSpPr>
        <p:spPr bwMode="auto">
          <a:xfrm>
            <a:off x="8974231" y="3295650"/>
            <a:ext cx="647140" cy="13604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89770" tIns="44886" rIns="89770" bIns="44886" anchor="ctr">
            <a:prstTxWarp prst="textNoShape">
              <a:avLst/>
            </a:prstTxWarp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508945" name="Picture 17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4453498" y="3441700"/>
            <a:ext cx="322953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6894" y="194246"/>
            <a:ext cx="7543800" cy="776941"/>
          </a:xfrm>
        </p:spPr>
        <p:txBody>
          <a:bodyPr/>
          <a:lstStyle/>
          <a:p>
            <a:r>
              <a:rPr lang="en-US" sz="2471" dirty="0"/>
              <a:t>Decay of bipartition support with number of OTUs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-358579" y="2853726"/>
            <a:ext cx="162807" cy="760271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</a:b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65" charset="0"/>
              <a:ea typeface="ＭＳ Ｐゴシック"/>
            </a:endParaRPr>
          </a:p>
        </p:txBody>
      </p:sp>
      <p:pic>
        <p:nvPicPr>
          <p:cNvPr id="443" name="Picture 4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49" y="1787331"/>
            <a:ext cx="2895336" cy="2321486"/>
          </a:xfrm>
          <a:prstGeom prst="rect">
            <a:avLst/>
          </a:prstGeom>
        </p:spPr>
      </p:pic>
      <p:pic>
        <p:nvPicPr>
          <p:cNvPr id="445" name="Picture 4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39" y="1550150"/>
            <a:ext cx="1981784" cy="2842559"/>
          </a:xfrm>
          <a:prstGeom prst="rect">
            <a:avLst/>
          </a:prstGeom>
        </p:spPr>
      </p:pic>
      <p:pic>
        <p:nvPicPr>
          <p:cNvPr id="446" name="Picture 4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46" y="1602434"/>
            <a:ext cx="2255742" cy="2775324"/>
          </a:xfrm>
          <a:prstGeom prst="rect">
            <a:avLst/>
          </a:prstGeom>
        </p:spPr>
      </p:pic>
      <p:pic>
        <p:nvPicPr>
          <p:cNvPr id="447" name="Picture 4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672" y="1792943"/>
            <a:ext cx="2487504" cy="2629646"/>
          </a:xfrm>
          <a:prstGeom prst="rect">
            <a:avLst/>
          </a:prstGeom>
        </p:spPr>
      </p:pic>
      <p:sp>
        <p:nvSpPr>
          <p:cNvPr id="448" name="TextBox 447"/>
          <p:cNvSpPr txBox="1"/>
          <p:nvPr/>
        </p:nvSpPr>
        <p:spPr>
          <a:xfrm>
            <a:off x="2076824" y="5079999"/>
            <a:ext cx="4151013" cy="420819"/>
          </a:xfrm>
          <a:prstGeom prst="rect">
            <a:avLst/>
          </a:prstGeom>
          <a:noFill/>
        </p:spPr>
        <p:txBody>
          <a:bodyPr wrap="none" lIns="80584" tIns="40290" rIns="80584" bIns="40290" rtlCol="0">
            <a:spAutoFit/>
          </a:bodyPr>
          <a:lstStyle/>
          <a:p>
            <a:pPr marL="0" marR="0" lvl="0" indent="0" algn="l" defTabSz="80686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  <a:ea typeface="ＭＳ Ｐゴシック"/>
              </a:rPr>
              <a:t>Phylogenies used for simulation</a:t>
            </a:r>
          </a:p>
        </p:txBody>
      </p:sp>
      <p:sp>
        <p:nvSpPr>
          <p:cNvPr id="449" name="Oval 448"/>
          <p:cNvSpPr/>
          <p:nvPr/>
        </p:nvSpPr>
        <p:spPr bwMode="auto">
          <a:xfrm>
            <a:off x="2095503" y="185457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0" name="Oval 449"/>
          <p:cNvSpPr/>
          <p:nvPr/>
        </p:nvSpPr>
        <p:spPr bwMode="auto">
          <a:xfrm>
            <a:off x="3339353" y="186017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1" name="Oval 450"/>
          <p:cNvSpPr/>
          <p:nvPr/>
        </p:nvSpPr>
        <p:spPr bwMode="auto">
          <a:xfrm>
            <a:off x="2095503" y="400610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2" name="Oval 451"/>
          <p:cNvSpPr/>
          <p:nvPr/>
        </p:nvSpPr>
        <p:spPr bwMode="auto">
          <a:xfrm>
            <a:off x="3322549" y="400610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3" name="Oval 452"/>
          <p:cNvSpPr/>
          <p:nvPr/>
        </p:nvSpPr>
        <p:spPr bwMode="auto">
          <a:xfrm>
            <a:off x="4375900" y="164726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4" name="Oval 453"/>
          <p:cNvSpPr/>
          <p:nvPr/>
        </p:nvSpPr>
        <p:spPr bwMode="auto">
          <a:xfrm>
            <a:off x="5356417" y="1966632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5" name="Oval 454"/>
          <p:cNvSpPr/>
          <p:nvPr/>
        </p:nvSpPr>
        <p:spPr bwMode="auto">
          <a:xfrm>
            <a:off x="5373221" y="383241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6" name="Oval 455"/>
          <p:cNvSpPr/>
          <p:nvPr/>
        </p:nvSpPr>
        <p:spPr bwMode="auto">
          <a:xfrm>
            <a:off x="4381500" y="4157382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7" name="Oval 456"/>
          <p:cNvSpPr/>
          <p:nvPr/>
        </p:nvSpPr>
        <p:spPr bwMode="auto">
          <a:xfrm>
            <a:off x="7070913" y="1675280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8" name="Oval 457"/>
          <p:cNvSpPr/>
          <p:nvPr/>
        </p:nvSpPr>
        <p:spPr bwMode="auto">
          <a:xfrm>
            <a:off x="7586382" y="218514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59" name="Oval 458"/>
          <p:cNvSpPr/>
          <p:nvPr/>
        </p:nvSpPr>
        <p:spPr bwMode="auto">
          <a:xfrm>
            <a:off x="7580782" y="373716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0" name="Oval 459"/>
          <p:cNvSpPr/>
          <p:nvPr/>
        </p:nvSpPr>
        <p:spPr bwMode="auto">
          <a:xfrm>
            <a:off x="7076515" y="4252632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1" name="Oval 460"/>
          <p:cNvSpPr/>
          <p:nvPr/>
        </p:nvSpPr>
        <p:spPr bwMode="auto">
          <a:xfrm>
            <a:off x="9883590" y="4084544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10102108" y="3686735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3" name="Oval 462"/>
          <p:cNvSpPr/>
          <p:nvPr/>
        </p:nvSpPr>
        <p:spPr bwMode="auto">
          <a:xfrm>
            <a:off x="10096500" y="250451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64" name="Oval 463"/>
          <p:cNvSpPr/>
          <p:nvPr/>
        </p:nvSpPr>
        <p:spPr bwMode="auto">
          <a:xfrm>
            <a:off x="9900401" y="2101107"/>
            <a:ext cx="84044" cy="7844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112DE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584" tIns="40290" rIns="80584" bIns="40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58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FFFF66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Gleam">
  <a:themeElements>
    <a:clrScheme name="">
      <a:dk1>
        <a:srgbClr val="FFFFFF"/>
      </a:dk1>
      <a:lt1>
        <a:srgbClr val="FFFFFF"/>
      </a:lt1>
      <a:dk2>
        <a:srgbClr val="FFFF99"/>
      </a:dk2>
      <a:lt2>
        <a:srgbClr val="005A58"/>
      </a:lt2>
      <a:accent1>
        <a:srgbClr val="006462"/>
      </a:accent1>
      <a:accent2>
        <a:srgbClr val="6D6FC7"/>
      </a:accent2>
      <a:accent3>
        <a:srgbClr val="FFFFF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Gleam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eam 1">
        <a:dk1>
          <a:srgbClr val="003366"/>
        </a:dk1>
        <a:lt1>
          <a:srgbClr val="FFFFFF"/>
        </a:lt1>
        <a:dk2>
          <a:srgbClr val="111F41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BB0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2">
        <a:dk1>
          <a:srgbClr val="3E3E5C"/>
        </a:dk1>
        <a:lt1>
          <a:srgbClr val="FFFFFF"/>
        </a:lt1>
        <a:dk2>
          <a:srgbClr val="111F41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BB0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eam 3">
        <a:dk1>
          <a:srgbClr val="808080"/>
        </a:dk1>
        <a:lt1>
          <a:srgbClr val="FFFFFF"/>
        </a:lt1>
        <a:dk2>
          <a:srgbClr val="111F41"/>
        </a:dk2>
        <a:lt2>
          <a:srgbClr val="FFFFFF"/>
        </a:lt2>
        <a:accent1>
          <a:srgbClr val="77A3CD"/>
        </a:accent1>
        <a:accent2>
          <a:srgbClr val="CCCCFF"/>
        </a:accent2>
        <a:accent3>
          <a:srgbClr val="AAABB0"/>
        </a:accent3>
        <a:accent4>
          <a:srgbClr val="DADADA"/>
        </a:accent4>
        <a:accent5>
          <a:srgbClr val="BDCEE3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alm Seas">
  <a:themeElements>
    <a:clrScheme name="">
      <a:dk1>
        <a:srgbClr val="000080"/>
      </a:dk1>
      <a:lt1>
        <a:srgbClr val="A2B3DD"/>
      </a:lt1>
      <a:dk2>
        <a:srgbClr val="F23801"/>
      </a:dk2>
      <a:lt2>
        <a:srgbClr val="000066"/>
      </a:lt2>
      <a:accent1>
        <a:srgbClr val="6666FF"/>
      </a:accent1>
      <a:accent2>
        <a:srgbClr val="9999FF"/>
      </a:accent2>
      <a:accent3>
        <a:srgbClr val="CED6EB"/>
      </a:accent3>
      <a:accent4>
        <a:srgbClr val="00006C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7" charset="0"/>
            <a:ea typeface="ＭＳ Ｐゴシック" pitchFamily="37" charset="-128"/>
            <a:cs typeface="ＭＳ Ｐゴシック" pitchFamily="37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1244</Words>
  <Application>Microsoft Macintosh PowerPoint</Application>
  <PresentationFormat>Widescreen</PresentationFormat>
  <Paragraphs>228</Paragraphs>
  <Slides>23</Slides>
  <Notes>15</Notes>
  <HiddenSlides>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Arial</vt:lpstr>
      <vt:lpstr>Calibri</vt:lpstr>
      <vt:lpstr>Courier</vt:lpstr>
      <vt:lpstr>inherit</vt:lpstr>
      <vt:lpstr>Montserrat</vt:lpstr>
      <vt:lpstr>Open Sans</vt:lpstr>
      <vt:lpstr>Source Sans Pro</vt:lpstr>
      <vt:lpstr>Tahoma</vt:lpstr>
      <vt:lpstr>Times New Roman</vt:lpstr>
      <vt:lpstr>Wingdings</vt:lpstr>
      <vt:lpstr>1_Default Design</vt:lpstr>
      <vt:lpstr>4_Default Design</vt:lpstr>
      <vt:lpstr>3_Calm Seas</vt:lpstr>
      <vt:lpstr>3_Default Design</vt:lpstr>
      <vt:lpstr>2_Gleam</vt:lpstr>
      <vt:lpstr>Blank Presentation</vt:lpstr>
      <vt:lpstr>6_Calm Seas</vt:lpstr>
      <vt:lpstr>1_Blank Presentation</vt:lpstr>
      <vt:lpstr>5_Calm Seas</vt:lpstr>
      <vt:lpstr>Image</vt:lpstr>
      <vt:lpstr>Photo Editor Photo</vt:lpstr>
      <vt:lpstr>Class 20 A  Bipartitions and embedded Quartets </vt:lpstr>
      <vt:lpstr>PowerPoint Presentation</vt:lpstr>
      <vt:lpstr>TOOLS TO ANALYZE PHYLOGENETIC INFORMATION FROM MULTIPLE GENES IN GENOMES:   Bipartition Spectra (Lento Plots)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Decay of bipartition support with number of OTUs</vt:lpstr>
      <vt:lpstr>Example for decay of bipartition support with number of OTUs</vt:lpstr>
      <vt:lpstr>Decay of bipartition support with number of OTUs</vt:lpstr>
      <vt:lpstr>Bipartition Paradox:</vt:lpstr>
      <vt:lpstr>TOOLS TO ANALYZE PHYLOGENETIC INFORMATION FROM MULTIPLE GENES IN GENOMES:   QUARTET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20 A  Bipartitions and embedded Quartets </dc:title>
  <dc:creator>Gogarten, J. Peter</dc:creator>
  <cp:lastModifiedBy>Gogarten, J. Peter</cp:lastModifiedBy>
  <cp:revision>1</cp:revision>
  <dcterms:created xsi:type="dcterms:W3CDTF">2023-11-04T19:22:00Z</dcterms:created>
  <dcterms:modified xsi:type="dcterms:W3CDTF">2023-11-04T20:21:55Z</dcterms:modified>
</cp:coreProperties>
</file>