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0" r:id="rId1"/>
    <p:sldMasterId id="2147484959" r:id="rId2"/>
  </p:sldMasterIdLst>
  <p:notesMasterIdLst>
    <p:notesMasterId r:id="rId31"/>
  </p:notesMasterIdLst>
  <p:handoutMasterIdLst>
    <p:handoutMasterId r:id="rId32"/>
  </p:handoutMasterIdLst>
  <p:sldIdLst>
    <p:sldId id="727" r:id="rId3"/>
    <p:sldId id="831" r:id="rId4"/>
    <p:sldId id="446" r:id="rId5"/>
    <p:sldId id="447" r:id="rId6"/>
    <p:sldId id="448" r:id="rId7"/>
    <p:sldId id="299" r:id="rId8"/>
    <p:sldId id="445" r:id="rId9"/>
    <p:sldId id="300" r:id="rId10"/>
    <p:sldId id="449" r:id="rId11"/>
    <p:sldId id="843" r:id="rId12"/>
    <p:sldId id="450" r:id="rId13"/>
    <p:sldId id="451" r:id="rId14"/>
    <p:sldId id="452" r:id="rId15"/>
    <p:sldId id="453" r:id="rId16"/>
    <p:sldId id="454" r:id="rId17"/>
    <p:sldId id="455" r:id="rId18"/>
    <p:sldId id="368" r:id="rId19"/>
    <p:sldId id="371" r:id="rId20"/>
    <p:sldId id="373" r:id="rId21"/>
    <p:sldId id="372" r:id="rId22"/>
    <p:sldId id="376" r:id="rId23"/>
    <p:sldId id="377" r:id="rId24"/>
    <p:sldId id="378" r:id="rId25"/>
    <p:sldId id="374" r:id="rId26"/>
    <p:sldId id="321" r:id="rId27"/>
    <p:sldId id="332" r:id="rId28"/>
    <p:sldId id="333" r:id="rId29"/>
    <p:sldId id="334"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74" userDrawn="1">
          <p15:clr>
            <a:srgbClr val="A4A3A4"/>
          </p15:clr>
        </p15:guide>
        <p15:guide id="2" pos="4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66FF"/>
    <a:srgbClr val="FFCC66"/>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p:restoredTop sz="94558"/>
  </p:normalViewPr>
  <p:slideViewPr>
    <p:cSldViewPr snapToGrid="0">
      <p:cViewPr varScale="1">
        <p:scale>
          <a:sx n="121" d="100"/>
          <a:sy n="121" d="100"/>
        </p:scale>
        <p:origin x="480" y="168"/>
      </p:cViewPr>
      <p:guideLst>
        <p:guide orient="horz" pos="1974"/>
        <p:guide pos="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C3BA40-92AF-0344-B15B-C6B0E549E0EF}" type="slidenum">
              <a:rPr lang="en-US"/>
              <a:pPr>
                <a:defRPr/>
              </a:pPr>
              <a:t>‹#›</a:t>
            </a:fld>
            <a:endParaRPr lang="en-US"/>
          </a:p>
        </p:txBody>
      </p:sp>
    </p:spTree>
    <p:extLst>
      <p:ext uri="{BB962C8B-B14F-4D97-AF65-F5344CB8AC3E}">
        <p14:creationId xmlns:p14="http://schemas.microsoft.com/office/powerpoint/2010/main" val="379151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E8A2EA-786E-B244-8EA6-E03D723A4CC8}" type="slidenum">
              <a:rPr lang="en-US"/>
              <a:pPr>
                <a:defRPr/>
              </a:pPr>
              <a:t>‹#›</a:t>
            </a:fld>
            <a:endParaRPr lang="en-US"/>
          </a:p>
        </p:txBody>
      </p:sp>
    </p:spTree>
    <p:extLst>
      <p:ext uri="{BB962C8B-B14F-4D97-AF65-F5344CB8AC3E}">
        <p14:creationId xmlns:p14="http://schemas.microsoft.com/office/powerpoint/2010/main" val="261430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4665" algn="l" defTabSz="456933" rtl="0" eaLnBrk="1" latinLnBrk="0" hangingPunct="1">
      <a:defRPr sz="1200" kern="1200">
        <a:solidFill>
          <a:schemeClr val="tx1"/>
        </a:solidFill>
        <a:latin typeface="+mn-lt"/>
        <a:ea typeface="+mn-ea"/>
        <a:cs typeface="+mn-cs"/>
      </a:defRPr>
    </a:lvl6pPr>
    <a:lvl7pPr marL="2741596" algn="l" defTabSz="456933" rtl="0" eaLnBrk="1" latinLnBrk="0" hangingPunct="1">
      <a:defRPr sz="1200" kern="1200">
        <a:solidFill>
          <a:schemeClr val="tx1"/>
        </a:solidFill>
        <a:latin typeface="+mn-lt"/>
        <a:ea typeface="+mn-ea"/>
        <a:cs typeface="+mn-cs"/>
      </a:defRPr>
    </a:lvl7pPr>
    <a:lvl8pPr marL="3198530" algn="l" defTabSz="456933" rtl="0" eaLnBrk="1" latinLnBrk="0" hangingPunct="1">
      <a:defRPr sz="1200" kern="1200">
        <a:solidFill>
          <a:schemeClr val="tx1"/>
        </a:solidFill>
        <a:latin typeface="+mn-lt"/>
        <a:ea typeface="+mn-ea"/>
        <a:cs typeface="+mn-cs"/>
      </a:defRPr>
    </a:lvl8pPr>
    <a:lvl9pPr marL="3655460" algn="l" defTabSz="4569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205E98-878E-5345-A891-DE99FBDB46F1}" type="slidenum">
              <a:rPr lang="en-US" sz="1200" b="1">
                <a:solidFill>
                  <a:srgbClr val="000000"/>
                </a:solidFill>
                <a:latin typeface="Times New Roman" charset="0"/>
              </a:rPr>
              <a:pPr eaLnBrk="1" hangingPunct="1"/>
              <a:t>6</a:t>
            </a:fld>
            <a:endParaRPr lang="en-US" sz="1200" b="1">
              <a:solidFill>
                <a:srgbClr val="000000"/>
              </a:solidFill>
              <a:latin typeface="Times New Roman"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0160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2E16A7-D57E-EB46-9CDF-7F1F8B78D7A5}"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5170" name="Rectangle 2"/>
          <p:cNvSpPr>
            <a:spLocks noGrp="1" noRot="1" noChangeAspect="1" noChangeArrowheads="1" noTextEdit="1"/>
          </p:cNvSpPr>
          <p:nvPr>
            <p:ph type="sldImg"/>
          </p:nvPr>
        </p:nvSpPr>
        <p:spPr>
          <a:xfrm>
            <a:off x="381000" y="687388"/>
            <a:ext cx="6096000" cy="3429000"/>
          </a:xfrm>
          <a:solidFill>
            <a:srgbClr val="FFFFFF"/>
          </a:solidFill>
          <a:ln/>
        </p:spPr>
      </p:sp>
      <p:sp>
        <p:nvSpPr>
          <p:cNvPr id="13517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6661" tIns="48331" rIns="96661" bIns="48331"/>
          <a:lstStyle/>
          <a:p>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2558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04C0409-DD64-F64F-8F81-7AE6C7BA7C4C}"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54601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BADC884-9A59-0C41-AFC1-7B85695C25C7}"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9266" name="Rectangle 2"/>
          <p:cNvSpPr>
            <a:spLocks noGrp="1" noRot="1" noChangeAspect="1" noChangeArrowheads="1" noTextEdit="1"/>
          </p:cNvSpPr>
          <p:nvPr>
            <p:ph type="sldImg"/>
          </p:nvPr>
        </p:nvSpPr>
        <p:spPr>
          <a:xfrm>
            <a:off x="381000" y="687388"/>
            <a:ext cx="6096000" cy="3429000"/>
          </a:xfrm>
          <a:solidFill>
            <a:srgbClr val="FFFFFF"/>
          </a:solidFill>
          <a:ln/>
        </p:spPr>
      </p:sp>
      <p:sp>
        <p:nvSpPr>
          <p:cNvPr id="13926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6661" tIns="48331" rIns="96661" bIns="48331"/>
          <a:lstStyle/>
          <a:p>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6845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742950" indent="-285750" eaLnBrk="0" hangingPunct="0">
              <a:defRPr sz="2400" b="1">
                <a:solidFill>
                  <a:schemeClr val="tx1"/>
                </a:solidFill>
                <a:latin typeface="Times New Roman" charset="0"/>
                <a:ea typeface="ＭＳ Ｐゴシック" charset="-128"/>
              </a:defRPr>
            </a:lvl2pPr>
            <a:lvl3pPr marL="1143000" indent="-228600" eaLnBrk="0" hangingPunct="0">
              <a:defRPr sz="2400" b="1">
                <a:solidFill>
                  <a:schemeClr val="tx1"/>
                </a:solidFill>
                <a:latin typeface="Times New Roman" charset="0"/>
                <a:ea typeface="ＭＳ Ｐゴシック" charset="-128"/>
              </a:defRPr>
            </a:lvl3pPr>
            <a:lvl4pPr marL="1600200" indent="-228600" eaLnBrk="0" hangingPunct="0">
              <a:defRPr sz="2400" b="1">
                <a:solidFill>
                  <a:schemeClr val="tx1"/>
                </a:solidFill>
                <a:latin typeface="Times New Roman" charset="0"/>
                <a:ea typeface="ＭＳ Ｐゴシック" charset="-128"/>
              </a:defRPr>
            </a:lvl4pPr>
            <a:lvl5pPr marL="2057400" indent="-228600" eaLnBrk="0" hangingPunct="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FDD1FC-85FF-0C40-A4ED-66DE2AE9E2B2}" type="slidenum">
              <a:rPr kumimoji="0" lang="en-US" altLang="en-US" sz="1200" b="1"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1"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70064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3F6477-2EC2-9B43-A3E9-0CD966B7FCFF}"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1942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6403B94-B660-5C4C-8046-85B38CDE13BC}"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6023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6090B1F-20F9-A843-BAAA-8DA9E96697EE}"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3684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6C1B176-0F6D-D647-A42B-CB2512D81DC3}"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107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10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6661" tIns="48331" rIns="96661" bIns="48331"/>
          <a:lstStyle/>
          <a:p>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5552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3202425-2686-9F44-A0C7-40B183C61FA5}"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290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902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6661" tIns="48331" rIns="96661" bIns="48331"/>
          <a:lstStyle/>
          <a:p>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266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5CC3C4-9294-4848-B304-12395C817FFF}"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7681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BCA043-70DC-8A46-BCEB-CAD37B11510F}"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0340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5372FE19-51D5-2444-A02A-6942122D498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DE85F1D5-84F9-3041-BD48-82AB7ADF07B7}"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AB84EC35-BDA5-8E48-896F-1903B9DB88A2}"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2414482"/>
            <a:ext cx="11399520" cy="1666028"/>
          </a:xfrm>
        </p:spPr>
        <p:txBody>
          <a:bodyPr/>
          <a:lstStyle/>
          <a:p>
            <a:r>
              <a:rPr lang="en-US"/>
              <a:t>Click to edit Master title style</a:t>
            </a:r>
          </a:p>
        </p:txBody>
      </p:sp>
      <p:sp>
        <p:nvSpPr>
          <p:cNvPr id="3" name="Subtitle 2"/>
          <p:cNvSpPr>
            <a:spLocks noGrp="1"/>
          </p:cNvSpPr>
          <p:nvPr>
            <p:ph type="subTitle" idx="1"/>
          </p:nvPr>
        </p:nvSpPr>
        <p:spPr>
          <a:xfrm>
            <a:off x="2011680" y="4404360"/>
            <a:ext cx="9387840" cy="1986280"/>
          </a:xfrm>
        </p:spPr>
        <p:txBody>
          <a:bodyPr/>
          <a:lstStyle>
            <a:lvl1pPr marL="0" indent="0" algn="ctr">
              <a:buNone/>
              <a:defRPr/>
            </a:lvl1pPr>
            <a:lvl2pPr marL="509412" indent="0" algn="ctr">
              <a:buNone/>
              <a:defRPr/>
            </a:lvl2pPr>
            <a:lvl3pPr marL="1018824" indent="0" algn="ctr">
              <a:buNone/>
              <a:defRPr/>
            </a:lvl3pPr>
            <a:lvl4pPr marL="1528237" indent="0" algn="ctr">
              <a:buNone/>
              <a:defRPr/>
            </a:lvl4pPr>
            <a:lvl5pPr marL="2037649" indent="0" algn="ctr">
              <a:buNone/>
              <a:defRPr/>
            </a:lvl5pPr>
            <a:lvl6pPr marL="2547061" indent="0" algn="ctr">
              <a:buNone/>
              <a:defRPr/>
            </a:lvl6pPr>
            <a:lvl7pPr marL="3056473" indent="0" algn="ctr">
              <a:buNone/>
              <a:defRPr/>
            </a:lvl7pPr>
            <a:lvl8pPr marL="3565886" indent="0" algn="ctr">
              <a:buNone/>
              <a:defRPr/>
            </a:lvl8pPr>
            <a:lvl9pPr marL="407529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C3092D17-2D71-3644-ABFE-678A24048096}" type="slidenum">
              <a:rPr lang="en-US" altLang="en-US"/>
              <a:pPr/>
              <a:t>‹#›</a:t>
            </a:fld>
            <a:endParaRPr lang="en-US" altLang="en-US"/>
          </a:p>
        </p:txBody>
      </p:sp>
    </p:spTree>
    <p:extLst>
      <p:ext uri="{BB962C8B-B14F-4D97-AF65-F5344CB8AC3E}">
        <p14:creationId xmlns:p14="http://schemas.microsoft.com/office/powerpoint/2010/main" val="10875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BA5955A5-42C7-CA47-8304-9DD9DB5DF641}" type="slidenum">
              <a:rPr lang="en-US" altLang="en-US"/>
              <a:pPr/>
              <a:t>‹#›</a:t>
            </a:fld>
            <a:endParaRPr lang="en-US" altLang="en-US"/>
          </a:p>
        </p:txBody>
      </p:sp>
    </p:spTree>
    <p:extLst>
      <p:ext uri="{BB962C8B-B14F-4D97-AF65-F5344CB8AC3E}">
        <p14:creationId xmlns:p14="http://schemas.microsoft.com/office/powerpoint/2010/main" val="94054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392" y="4994488"/>
            <a:ext cx="1139952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1059392" y="3294275"/>
            <a:ext cx="1139952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9A7DEA69-4368-0A4A-987C-B42299988817}" type="slidenum">
              <a:rPr lang="en-US" altLang="en-US"/>
              <a:pPr/>
              <a:t>‹#›</a:t>
            </a:fld>
            <a:endParaRPr lang="en-US" altLang="en-US"/>
          </a:p>
        </p:txBody>
      </p:sp>
    </p:spTree>
    <p:extLst>
      <p:ext uri="{BB962C8B-B14F-4D97-AF65-F5344CB8AC3E}">
        <p14:creationId xmlns:p14="http://schemas.microsoft.com/office/powerpoint/2010/main" val="164890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245360"/>
            <a:ext cx="5588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7360" y="2245360"/>
            <a:ext cx="5588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BE922062-5EBC-7749-8318-1E49B4870613}" type="slidenum">
              <a:rPr lang="en-US" altLang="en-US"/>
              <a:pPr/>
              <a:t>‹#›</a:t>
            </a:fld>
            <a:endParaRPr lang="en-US" altLang="en-US"/>
          </a:p>
        </p:txBody>
      </p:sp>
    </p:spTree>
    <p:extLst>
      <p:ext uri="{BB962C8B-B14F-4D97-AF65-F5344CB8AC3E}">
        <p14:creationId xmlns:p14="http://schemas.microsoft.com/office/powerpoint/2010/main" val="47879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311256"/>
            <a:ext cx="1207008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0561" y="1739795"/>
            <a:ext cx="5925609"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670561" y="2464859"/>
            <a:ext cx="5925609"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12705" y="1739795"/>
            <a:ext cx="592793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812705" y="2464859"/>
            <a:ext cx="592793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30E1869A-D769-BC4A-978F-4FF88E1E51C3}" type="slidenum">
              <a:rPr lang="en-US" altLang="en-US"/>
              <a:pPr/>
              <a:t>‹#›</a:t>
            </a:fld>
            <a:endParaRPr lang="en-US" altLang="en-US"/>
          </a:p>
        </p:txBody>
      </p:sp>
    </p:spTree>
    <p:extLst>
      <p:ext uri="{BB962C8B-B14F-4D97-AF65-F5344CB8AC3E}">
        <p14:creationId xmlns:p14="http://schemas.microsoft.com/office/powerpoint/2010/main" val="2078506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1D6C89BF-B50F-E945-A957-52B4F6AB68F1}" type="slidenum">
              <a:rPr lang="en-US" altLang="en-US"/>
              <a:pPr/>
              <a:t>‹#›</a:t>
            </a:fld>
            <a:endParaRPr lang="en-US" altLang="en-US"/>
          </a:p>
        </p:txBody>
      </p:sp>
    </p:spTree>
    <p:extLst>
      <p:ext uri="{BB962C8B-B14F-4D97-AF65-F5344CB8AC3E}">
        <p14:creationId xmlns:p14="http://schemas.microsoft.com/office/powerpoint/2010/main" val="3761199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8E8506B1-A649-C945-B07B-8B2E15C91298}" type="slidenum">
              <a:rPr lang="en-US" altLang="en-US"/>
              <a:pPr/>
              <a:t>‹#›</a:t>
            </a:fld>
            <a:endParaRPr lang="en-US" altLang="en-US"/>
          </a:p>
        </p:txBody>
      </p:sp>
    </p:spTree>
    <p:extLst>
      <p:ext uri="{BB962C8B-B14F-4D97-AF65-F5344CB8AC3E}">
        <p14:creationId xmlns:p14="http://schemas.microsoft.com/office/powerpoint/2010/main" val="223824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1" y="309457"/>
            <a:ext cx="4412192"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5243408" y="309457"/>
            <a:ext cx="7497233"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1" y="1626447"/>
            <a:ext cx="4412192"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E7662F8D-B85E-FF41-B559-3792162511D6}" type="slidenum">
              <a:rPr lang="en-US" altLang="en-US"/>
              <a:pPr/>
              <a:t>‹#›</a:t>
            </a:fld>
            <a:endParaRPr lang="en-US" altLang="en-US"/>
          </a:p>
        </p:txBody>
      </p:sp>
    </p:spTree>
    <p:extLst>
      <p:ext uri="{BB962C8B-B14F-4D97-AF65-F5344CB8AC3E}">
        <p14:creationId xmlns:p14="http://schemas.microsoft.com/office/powerpoint/2010/main" val="377155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0D0A9A0E-7ED5-A445-88EF-DB6BC39BE1B5}"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8689" y="5440681"/>
            <a:ext cx="804672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628689" y="694478"/>
            <a:ext cx="804672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a:p>
        </p:txBody>
      </p:sp>
      <p:sp>
        <p:nvSpPr>
          <p:cNvPr id="4" name="Text Placeholder 3"/>
          <p:cNvSpPr>
            <a:spLocks noGrp="1"/>
          </p:cNvSpPr>
          <p:nvPr>
            <p:ph type="body" sz="half" idx="2"/>
          </p:nvPr>
        </p:nvSpPr>
        <p:spPr>
          <a:xfrm>
            <a:off x="2628689" y="6082984"/>
            <a:ext cx="804672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F6D6CFFF-6439-0C45-8013-74B768B5CE28}" type="slidenum">
              <a:rPr lang="en-US" altLang="en-US"/>
              <a:pPr/>
              <a:t>‹#›</a:t>
            </a:fld>
            <a:endParaRPr lang="en-US" altLang="en-US"/>
          </a:p>
        </p:txBody>
      </p:sp>
    </p:spTree>
    <p:extLst>
      <p:ext uri="{BB962C8B-B14F-4D97-AF65-F5344CB8AC3E}">
        <p14:creationId xmlns:p14="http://schemas.microsoft.com/office/powerpoint/2010/main" val="2426205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2BD9F87C-461E-E24E-AB05-3C776EA362B2}" type="slidenum">
              <a:rPr lang="en-US" altLang="en-US"/>
              <a:pPr/>
              <a:t>‹#›</a:t>
            </a:fld>
            <a:endParaRPr lang="en-US" altLang="en-US"/>
          </a:p>
        </p:txBody>
      </p:sp>
    </p:spTree>
    <p:extLst>
      <p:ext uri="{BB962C8B-B14F-4D97-AF65-F5344CB8AC3E}">
        <p14:creationId xmlns:p14="http://schemas.microsoft.com/office/powerpoint/2010/main" val="2645682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5480" y="690880"/>
            <a:ext cx="284988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690880"/>
            <a:ext cx="832612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107181BB-C4EB-EB4A-AD94-E2BB21D334DB}" type="slidenum">
              <a:rPr lang="en-US" altLang="en-US"/>
              <a:pPr/>
              <a:t>‹#›</a:t>
            </a:fld>
            <a:endParaRPr lang="en-US" altLang="en-US"/>
          </a:p>
        </p:txBody>
      </p:sp>
    </p:spTree>
    <p:extLst>
      <p:ext uri="{BB962C8B-B14F-4D97-AF65-F5344CB8AC3E}">
        <p14:creationId xmlns:p14="http://schemas.microsoft.com/office/powerpoint/2010/main" val="79961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3639291A-7C9C-8B45-AB95-92342BDB7A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B1BDA691-1D67-B346-A274-561D6ED9FC4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fld id="{678A5CA9-EFFF-154E-BC2F-8C86C78FF04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fld id="{39C667E7-1BF9-624F-B8F7-6BF9657C89D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fld id="{443602AD-BBD9-EE43-8CFD-D3B852FB3C6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1"/>
            <a:ext cx="4011084"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5EBFFAC1-FB4C-6B48-BC50-1FFEA7E6FE61}"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6A9170CE-1317-C441-80D2-974CF21F68D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Times New Roman" charset="0"/>
              </a:defRPr>
            </a:lvl1pPr>
          </a:lstStyle>
          <a:p>
            <a:fld id="{57A68C95-D7D6-8C47-B315-75E46AC4C4C8}"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149657389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charset="-128"/>
        </a:defRPr>
      </a:lvl3pPr>
      <a:lvl4pPr marL="1597025" indent="-225425" algn="l" rtl="0" eaLnBrk="0" fontAlgn="base" hangingPunct="0">
        <a:spcBef>
          <a:spcPct val="20000"/>
        </a:spcBef>
        <a:spcAft>
          <a:spcPct val="0"/>
        </a:spcAft>
        <a:buChar char="–"/>
        <a:defRPr sz="2000">
          <a:solidFill>
            <a:schemeClr val="tx1"/>
          </a:solidFill>
          <a:latin typeface="+mn-lt"/>
          <a:ea typeface="ＭＳ Ｐゴシック" charset="-128"/>
        </a:defRPr>
      </a:lvl4pPr>
      <a:lvl5pPr marL="2054225" indent="-225425"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05418" y="690563"/>
            <a:ext cx="1140036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40963" name="Rectangle 3"/>
          <p:cNvSpPr>
            <a:spLocks noGrp="1" noChangeArrowheads="1"/>
          </p:cNvSpPr>
          <p:nvPr>
            <p:ph type="body" idx="1"/>
          </p:nvPr>
        </p:nvSpPr>
        <p:spPr bwMode="auto">
          <a:xfrm>
            <a:off x="1005418" y="2244726"/>
            <a:ext cx="1140036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005417" y="7081839"/>
            <a:ext cx="27940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582585" y="7081839"/>
            <a:ext cx="4246033"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a:defRPr sz="16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9611784" y="7081839"/>
            <a:ext cx="27940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a:solidFill>
                  <a:srgbClr val="000000"/>
                </a:solidFill>
                <a:latin typeface="Times New Roman" charset="0"/>
              </a:defRPr>
            </a:lvl1pPr>
          </a:lstStyle>
          <a:p>
            <a:fld id="{773434F3-DE18-BA4B-9094-F5E3E45DB68F}"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1937278238"/>
      </p:ext>
    </p:extLst>
  </p:cSld>
  <p:clrMap bg1="lt1" tx1="dk1" bg2="lt2" tx2="dk2" accent1="accent1" accent2="accent2" accent3="accent3" accent4="accent4" accent5="accent5" accent6="accent6" hlink="hlink" folHlink="folHlink"/>
  <p:sldLayoutIdLst>
    <p:sldLayoutId id="2147484960" r:id="rId1"/>
    <p:sldLayoutId id="214748496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Lst>
  <p:txStyles>
    <p:titleStyle>
      <a:lvl1pPr algn="ctr" rtl="0" eaLnBrk="0" fontAlgn="base" hangingPunct="0">
        <a:spcBef>
          <a:spcPct val="0"/>
        </a:spcBef>
        <a:spcAft>
          <a:spcPct val="0"/>
        </a:spcAft>
        <a:defRPr sz="49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5pPr>
      <a:lvl6pPr marL="509412" algn="ctr" rtl="0" fontAlgn="base">
        <a:spcBef>
          <a:spcPct val="0"/>
        </a:spcBef>
        <a:spcAft>
          <a:spcPct val="0"/>
        </a:spcAft>
        <a:defRPr sz="4900">
          <a:solidFill>
            <a:schemeClr val="tx2"/>
          </a:solidFill>
          <a:latin typeface="Times New Roman" charset="0"/>
        </a:defRPr>
      </a:lvl6pPr>
      <a:lvl7pPr marL="1018824" algn="ctr" rtl="0" fontAlgn="base">
        <a:spcBef>
          <a:spcPct val="0"/>
        </a:spcBef>
        <a:spcAft>
          <a:spcPct val="0"/>
        </a:spcAft>
        <a:defRPr sz="4900">
          <a:solidFill>
            <a:schemeClr val="tx2"/>
          </a:solidFill>
          <a:latin typeface="Times New Roman" charset="0"/>
        </a:defRPr>
      </a:lvl7pPr>
      <a:lvl8pPr marL="1528237" algn="ctr" rtl="0" fontAlgn="base">
        <a:spcBef>
          <a:spcPct val="0"/>
        </a:spcBef>
        <a:spcAft>
          <a:spcPct val="0"/>
        </a:spcAft>
        <a:defRPr sz="4900">
          <a:solidFill>
            <a:schemeClr val="tx2"/>
          </a:solidFill>
          <a:latin typeface="Times New Roman" charset="0"/>
        </a:defRPr>
      </a:lvl8pPr>
      <a:lvl9pPr marL="2037649" algn="ctr" rtl="0" fontAlgn="base">
        <a:spcBef>
          <a:spcPct val="0"/>
        </a:spcBef>
        <a:spcAft>
          <a:spcPct val="0"/>
        </a:spcAft>
        <a:defRPr sz="4900">
          <a:solidFill>
            <a:schemeClr val="tx2"/>
          </a:solidFill>
          <a:latin typeface="Times New Roman" charset="0"/>
        </a:defRPr>
      </a:lvl9pPr>
    </p:titleStyle>
    <p:bodyStyle>
      <a:lvl1pPr marL="381000" indent="-381000" algn="l" rtl="0" eaLnBrk="0" fontAlgn="base" hangingPunct="0">
        <a:spcBef>
          <a:spcPct val="20000"/>
        </a:spcBef>
        <a:spcAft>
          <a:spcPct val="0"/>
        </a:spcAft>
        <a:buChar char="•"/>
        <a:defRPr sz="3600">
          <a:solidFill>
            <a:schemeClr val="tx1"/>
          </a:solidFill>
          <a:latin typeface="+mn-lt"/>
          <a:ea typeface="ＭＳ Ｐゴシック" charset="0"/>
          <a:cs typeface="ＭＳ Ｐゴシック" charset="0"/>
        </a:defRPr>
      </a:lvl1pPr>
      <a:lvl2pPr marL="827088" indent="-317500" algn="l" rtl="0" eaLnBrk="0" fontAlgn="base" hangingPunct="0">
        <a:spcBef>
          <a:spcPct val="20000"/>
        </a:spcBef>
        <a:spcAft>
          <a:spcPct val="0"/>
        </a:spcAft>
        <a:buChar char="–"/>
        <a:defRPr sz="3100">
          <a:solidFill>
            <a:schemeClr val="tx1"/>
          </a:solidFill>
          <a:latin typeface="+mn-lt"/>
          <a:ea typeface="ＭＳ Ｐゴシック" charset="-128"/>
        </a:defRPr>
      </a:lvl2pPr>
      <a:lvl3pPr marL="1273175" indent="-254000" algn="l" rtl="0" eaLnBrk="0" fontAlgn="base" hangingPunct="0">
        <a:spcBef>
          <a:spcPct val="20000"/>
        </a:spcBef>
        <a:spcAft>
          <a:spcPct val="0"/>
        </a:spcAft>
        <a:buChar char="•"/>
        <a:defRPr sz="2700">
          <a:solidFill>
            <a:schemeClr val="tx1"/>
          </a:solidFill>
          <a:latin typeface="+mn-lt"/>
          <a:ea typeface="ＭＳ Ｐゴシック" charset="-128"/>
        </a:defRPr>
      </a:lvl3pPr>
      <a:lvl4pPr marL="1782763" indent="-254000" algn="l" rtl="0" eaLnBrk="0" fontAlgn="base" hangingPunct="0">
        <a:spcBef>
          <a:spcPct val="20000"/>
        </a:spcBef>
        <a:spcAft>
          <a:spcPct val="0"/>
        </a:spcAft>
        <a:buChar char="–"/>
        <a:defRPr sz="2200">
          <a:solidFill>
            <a:schemeClr val="tx1"/>
          </a:solidFill>
          <a:latin typeface="+mn-lt"/>
          <a:ea typeface="ＭＳ Ｐゴシック" charset="-128"/>
        </a:defRPr>
      </a:lvl4pPr>
      <a:lvl5pPr marL="2292350" indent="-254000" algn="l" rtl="0" eaLnBrk="0" fontAlgn="base" hangingPunct="0">
        <a:spcBef>
          <a:spcPct val="20000"/>
        </a:spcBef>
        <a:spcAft>
          <a:spcPct val="0"/>
        </a:spcAft>
        <a:buChar char="»"/>
        <a:defRPr sz="2200">
          <a:solidFill>
            <a:schemeClr val="tx1"/>
          </a:solidFill>
          <a:latin typeface="+mn-lt"/>
          <a:ea typeface="ＭＳ Ｐゴシック" charset="-128"/>
        </a:defRPr>
      </a:lvl5pPr>
      <a:lvl6pPr marL="2801767" indent="-254706" algn="l" rtl="0" fontAlgn="base">
        <a:spcBef>
          <a:spcPct val="20000"/>
        </a:spcBef>
        <a:spcAft>
          <a:spcPct val="0"/>
        </a:spcAft>
        <a:buChar char="»"/>
        <a:defRPr sz="2200">
          <a:solidFill>
            <a:schemeClr val="tx1"/>
          </a:solidFill>
          <a:latin typeface="+mn-lt"/>
          <a:ea typeface="ＭＳ Ｐゴシック" charset="-128"/>
        </a:defRPr>
      </a:lvl6pPr>
      <a:lvl7pPr marL="3311180" indent="-254706" algn="l" rtl="0" fontAlgn="base">
        <a:spcBef>
          <a:spcPct val="20000"/>
        </a:spcBef>
        <a:spcAft>
          <a:spcPct val="0"/>
        </a:spcAft>
        <a:buChar char="»"/>
        <a:defRPr sz="2200">
          <a:solidFill>
            <a:schemeClr val="tx1"/>
          </a:solidFill>
          <a:latin typeface="+mn-lt"/>
          <a:ea typeface="ＭＳ Ｐゴシック" charset="-128"/>
        </a:defRPr>
      </a:lvl7pPr>
      <a:lvl8pPr marL="3820592" indent="-254706" algn="l" rtl="0" fontAlgn="base">
        <a:spcBef>
          <a:spcPct val="20000"/>
        </a:spcBef>
        <a:spcAft>
          <a:spcPct val="0"/>
        </a:spcAft>
        <a:buChar char="»"/>
        <a:defRPr sz="2200">
          <a:solidFill>
            <a:schemeClr val="tx1"/>
          </a:solidFill>
          <a:latin typeface="+mn-lt"/>
          <a:ea typeface="ＭＳ Ｐゴシック" charset="-128"/>
        </a:defRPr>
      </a:lvl8pPr>
      <a:lvl9pPr marL="4330004" indent="-254706" algn="l" rtl="0" fontAlgn="base">
        <a:spcBef>
          <a:spcPct val="20000"/>
        </a:spcBef>
        <a:spcAft>
          <a:spcPct val="0"/>
        </a:spcAft>
        <a:buChar char="»"/>
        <a:defRPr sz="2200">
          <a:solidFill>
            <a:schemeClr val="tx1"/>
          </a:solidFill>
          <a:latin typeface="+mn-lt"/>
          <a:ea typeface="ＭＳ Ｐゴシック" charset="-128"/>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BB73-7699-2B4E-8B58-EEA5B669B217}"/>
              </a:ext>
            </a:extLst>
          </p:cNvPr>
          <p:cNvSpPr>
            <a:spLocks noGrp="1"/>
          </p:cNvSpPr>
          <p:nvPr>
            <p:ph type="title"/>
          </p:nvPr>
        </p:nvSpPr>
        <p:spPr>
          <a:xfrm>
            <a:off x="914400" y="987972"/>
            <a:ext cx="10363200" cy="1143000"/>
          </a:xfrm>
        </p:spPr>
        <p:txBody>
          <a:bodyPr/>
          <a:lstStyle/>
          <a:p>
            <a:r>
              <a:rPr lang="en-US" sz="4800" dirty="0">
                <a:latin typeface="Calibri Light" panose="020F0302020204030204" pitchFamily="34" charset="0"/>
                <a:cs typeface="Calibri Light" panose="020F0302020204030204" pitchFamily="34" charset="0"/>
              </a:rPr>
              <a:t>MCB 3421 – class 20</a:t>
            </a:r>
          </a:p>
        </p:txBody>
      </p:sp>
      <p:sp>
        <p:nvSpPr>
          <p:cNvPr id="3" name="Content Placeholder 2">
            <a:extLst>
              <a:ext uri="{FF2B5EF4-FFF2-40B4-BE49-F238E27FC236}">
                <a16:creationId xmlns:a16="http://schemas.microsoft.com/office/drawing/2014/main" id="{3B8B02A4-68D2-C746-A14B-F6707F91A79D}"/>
              </a:ext>
            </a:extLst>
          </p:cNvPr>
          <p:cNvSpPr>
            <a:spLocks noGrp="1"/>
          </p:cNvSpPr>
          <p:nvPr>
            <p:ph idx="1"/>
          </p:nvPr>
        </p:nvSpPr>
        <p:spPr>
          <a:xfrm>
            <a:off x="914400" y="3048001"/>
            <a:ext cx="10363200" cy="4114800"/>
          </a:xfrm>
        </p:spPr>
        <p:txBody>
          <a:bodyPr/>
          <a:lstStyle/>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Intro to population genetics</a:t>
            </a:r>
          </a:p>
        </p:txBody>
      </p:sp>
    </p:spTree>
    <p:extLst>
      <p:ext uri="{BB962C8B-B14F-4D97-AF65-F5344CB8AC3E}">
        <p14:creationId xmlns:p14="http://schemas.microsoft.com/office/powerpoint/2010/main" val="128821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7808-EF2C-FCB3-F6C2-A0C604B62B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C5E671-933B-0281-740A-02F110E4D8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3EA9895-6616-A93B-A24D-C51CCAE1ECCC}"/>
              </a:ext>
            </a:extLst>
          </p:cNvPr>
          <p:cNvPicPr>
            <a:picLocks noChangeAspect="1"/>
          </p:cNvPicPr>
          <p:nvPr/>
        </p:nvPicPr>
        <p:blipFill>
          <a:blip r:embed="rId2"/>
          <a:stretch>
            <a:fillRect/>
          </a:stretch>
        </p:blipFill>
        <p:spPr>
          <a:xfrm>
            <a:off x="135821" y="605757"/>
            <a:ext cx="11741323" cy="5561679"/>
          </a:xfrm>
          <a:prstGeom prst="rect">
            <a:avLst/>
          </a:prstGeom>
        </p:spPr>
      </p:pic>
    </p:spTree>
    <p:extLst>
      <p:ext uri="{BB962C8B-B14F-4D97-AF65-F5344CB8AC3E}">
        <p14:creationId xmlns:p14="http://schemas.microsoft.com/office/powerpoint/2010/main" val="358385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2"/>
          <p:cNvSpPr txBox="1">
            <a:spLocks noChangeArrowheads="1"/>
          </p:cNvSpPr>
          <p:nvPr/>
        </p:nvSpPr>
        <p:spPr bwMode="auto">
          <a:xfrm>
            <a:off x="1477362" y="1592306"/>
            <a:ext cx="168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dirty="0">
                <a:solidFill>
                  <a:prstClr val="black"/>
                </a:solidFill>
              </a:rPr>
              <a:t>N=50   s=0</a:t>
            </a:r>
          </a:p>
        </p:txBody>
      </p:sp>
      <p:sp>
        <p:nvSpPr>
          <p:cNvPr id="46083" name="TextBox 6"/>
          <p:cNvSpPr txBox="1">
            <a:spLocks noChangeArrowheads="1"/>
          </p:cNvSpPr>
          <p:nvPr/>
        </p:nvSpPr>
        <p:spPr bwMode="auto">
          <a:xfrm>
            <a:off x="3382362" y="1592306"/>
            <a:ext cx="1928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50 replicates</a:t>
            </a:r>
          </a:p>
        </p:txBody>
      </p:sp>
      <p:pic>
        <p:nvPicPr>
          <p:cNvPr id="4608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4949" y="2213019"/>
            <a:ext cx="9144000" cy="401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54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2"/>
          <p:cNvSpPr txBox="1">
            <a:spLocks noChangeArrowheads="1"/>
          </p:cNvSpPr>
          <p:nvPr/>
        </p:nvSpPr>
        <p:spPr bwMode="auto">
          <a:xfrm>
            <a:off x="2022475" y="2222501"/>
            <a:ext cx="168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N=10   s=0</a:t>
            </a:r>
          </a:p>
        </p:txBody>
      </p:sp>
      <p:sp>
        <p:nvSpPr>
          <p:cNvPr id="47107" name="TextBox 3"/>
          <p:cNvSpPr txBox="1">
            <a:spLocks noChangeArrowheads="1"/>
          </p:cNvSpPr>
          <p:nvPr/>
        </p:nvSpPr>
        <p:spPr bwMode="auto">
          <a:xfrm>
            <a:off x="3681413" y="2193926"/>
            <a:ext cx="1758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5 replicates</a:t>
            </a:r>
          </a:p>
        </p:txBody>
      </p:sp>
      <p:pic>
        <p:nvPicPr>
          <p:cNvPr id="471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11476"/>
            <a:ext cx="9144000" cy="394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B0CAB5AE-DF31-1946-A366-8E3C1A9389CD}"/>
              </a:ext>
            </a:extLst>
          </p:cNvPr>
          <p:cNvSpPr/>
          <p:nvPr/>
        </p:nvSpPr>
        <p:spPr>
          <a:xfrm>
            <a:off x="1833348" y="2141733"/>
            <a:ext cx="1292911"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413927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p:cNvSpPr txBox="1">
            <a:spLocks noChangeArrowheads="1"/>
          </p:cNvSpPr>
          <p:nvPr/>
        </p:nvSpPr>
        <p:spPr bwMode="auto">
          <a:xfrm>
            <a:off x="2022475" y="2222501"/>
            <a:ext cx="168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N=50   s=0</a:t>
            </a:r>
          </a:p>
        </p:txBody>
      </p:sp>
      <p:sp>
        <p:nvSpPr>
          <p:cNvPr id="48131" name="TextBox 3"/>
          <p:cNvSpPr txBox="1">
            <a:spLocks noChangeArrowheads="1"/>
          </p:cNvSpPr>
          <p:nvPr/>
        </p:nvSpPr>
        <p:spPr bwMode="auto">
          <a:xfrm>
            <a:off x="3681413" y="2193926"/>
            <a:ext cx="1758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5 replicates</a:t>
            </a:r>
          </a:p>
        </p:txBody>
      </p:sp>
      <p:pic>
        <p:nvPicPr>
          <p:cNvPr id="4813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13064"/>
            <a:ext cx="9144000"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AC260B7B-3AA4-B945-982C-400AB7A13E01}"/>
              </a:ext>
            </a:extLst>
          </p:cNvPr>
          <p:cNvSpPr/>
          <p:nvPr/>
        </p:nvSpPr>
        <p:spPr>
          <a:xfrm>
            <a:off x="1833348" y="2141733"/>
            <a:ext cx="1292911"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68804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a:spLocks noChangeArrowheads="1"/>
          </p:cNvSpPr>
          <p:nvPr/>
        </p:nvSpPr>
        <p:spPr bwMode="auto">
          <a:xfrm>
            <a:off x="2022475" y="2222501"/>
            <a:ext cx="18605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dirty="0">
                <a:solidFill>
                  <a:prstClr val="black"/>
                </a:solidFill>
              </a:rPr>
              <a:t>N=100   s=0</a:t>
            </a:r>
          </a:p>
        </p:txBody>
      </p:sp>
      <p:pic>
        <p:nvPicPr>
          <p:cNvPr id="491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5426" y="87314"/>
            <a:ext cx="6473825" cy="189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TextBox 3"/>
          <p:cNvSpPr txBox="1">
            <a:spLocks noChangeArrowheads="1"/>
          </p:cNvSpPr>
          <p:nvPr/>
        </p:nvSpPr>
        <p:spPr bwMode="auto">
          <a:xfrm>
            <a:off x="4129088" y="2214563"/>
            <a:ext cx="17589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5 replicates</a:t>
            </a:r>
          </a:p>
        </p:txBody>
      </p:sp>
      <p:pic>
        <p:nvPicPr>
          <p:cNvPr id="491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2854326"/>
            <a:ext cx="9144000" cy="395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2A772C8E-5020-0845-A69D-42E706967F86}"/>
              </a:ext>
            </a:extLst>
          </p:cNvPr>
          <p:cNvSpPr/>
          <p:nvPr/>
        </p:nvSpPr>
        <p:spPr>
          <a:xfrm>
            <a:off x="1833348" y="2141733"/>
            <a:ext cx="1367052"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4943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
          <p:cNvSpPr txBox="1">
            <a:spLocks noChangeArrowheads="1"/>
          </p:cNvSpPr>
          <p:nvPr/>
        </p:nvSpPr>
        <p:spPr bwMode="auto">
          <a:xfrm>
            <a:off x="2022475" y="2222501"/>
            <a:ext cx="18605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dirty="0">
                <a:solidFill>
                  <a:prstClr val="black"/>
                </a:solidFill>
              </a:rPr>
              <a:t>N=500   s=0</a:t>
            </a:r>
          </a:p>
        </p:txBody>
      </p:sp>
      <p:pic>
        <p:nvPicPr>
          <p:cNvPr id="501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5426" y="87314"/>
            <a:ext cx="6473825" cy="189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TextBox 3"/>
          <p:cNvSpPr txBox="1">
            <a:spLocks noChangeArrowheads="1"/>
          </p:cNvSpPr>
          <p:nvPr/>
        </p:nvSpPr>
        <p:spPr bwMode="auto">
          <a:xfrm>
            <a:off x="3919538" y="2208213"/>
            <a:ext cx="17589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5 replicates</a:t>
            </a:r>
          </a:p>
        </p:txBody>
      </p:sp>
      <p:pic>
        <p:nvPicPr>
          <p:cNvPr id="501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89250"/>
            <a:ext cx="9144000" cy="396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89248D01-18E0-FA4F-BA6F-1BAF21500DF7}"/>
              </a:ext>
            </a:extLst>
          </p:cNvPr>
          <p:cNvSpPr/>
          <p:nvPr/>
        </p:nvSpPr>
        <p:spPr>
          <a:xfrm>
            <a:off x="1833348" y="2141733"/>
            <a:ext cx="1354695"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381406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2"/>
          <p:cNvSpPr txBox="1">
            <a:spLocks noChangeArrowheads="1"/>
          </p:cNvSpPr>
          <p:nvPr/>
        </p:nvSpPr>
        <p:spPr bwMode="auto">
          <a:xfrm>
            <a:off x="2022475" y="2222501"/>
            <a:ext cx="203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N=5000   s=0</a:t>
            </a:r>
          </a:p>
        </p:txBody>
      </p:sp>
      <p:pic>
        <p:nvPicPr>
          <p:cNvPr id="5120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5426" y="87314"/>
            <a:ext cx="6473825" cy="189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TextBox 3"/>
          <p:cNvSpPr txBox="1">
            <a:spLocks noChangeArrowheads="1"/>
          </p:cNvSpPr>
          <p:nvPr/>
        </p:nvSpPr>
        <p:spPr bwMode="auto">
          <a:xfrm>
            <a:off x="4149725" y="2222501"/>
            <a:ext cx="17589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5 replicates</a:t>
            </a:r>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09864"/>
            <a:ext cx="9144000"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052F7D94-5E85-9C4D-8E61-DAECA8FD506E}"/>
              </a:ext>
            </a:extLst>
          </p:cNvPr>
          <p:cNvSpPr/>
          <p:nvPr/>
        </p:nvSpPr>
        <p:spPr>
          <a:xfrm>
            <a:off x="1833348" y="2141733"/>
            <a:ext cx="1577117"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111692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1524000" y="0"/>
            <a:ext cx="7543800" cy="685800"/>
          </a:xfrm>
        </p:spPr>
        <p:txBody>
          <a:bodyPr/>
          <a:lstStyle/>
          <a:p>
            <a:pPr algn="l" eaLnBrk="1" hangingPunct="1"/>
            <a:r>
              <a:rPr lang="en-US" dirty="0">
                <a:latin typeface="Times New Roman" charset="0"/>
              </a:rPr>
              <a:t>s=0 -- neutral mutation</a:t>
            </a:r>
          </a:p>
        </p:txBody>
      </p:sp>
      <p:sp>
        <p:nvSpPr>
          <p:cNvPr id="120834" name="Rectangle 3"/>
          <p:cNvSpPr>
            <a:spLocks noChangeArrowheads="1"/>
          </p:cNvSpPr>
          <p:nvPr/>
        </p:nvSpPr>
        <p:spPr bwMode="auto">
          <a:xfrm>
            <a:off x="1552532" y="867290"/>
            <a:ext cx="9914253" cy="4093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p>
            <a:pPr fontAlgn="base">
              <a:spcBef>
                <a:spcPct val="0"/>
              </a:spcBef>
              <a:spcAft>
                <a:spcPct val="0"/>
              </a:spcAft>
            </a:pPr>
            <a:r>
              <a:rPr lang="en-US" sz="2000" dirty="0">
                <a:solidFill>
                  <a:srgbClr val="000000"/>
                </a:solidFill>
                <a:latin typeface="Arial" charset="0"/>
                <a:ea typeface="ＭＳ Ｐゴシック" charset="0"/>
                <a:cs typeface="ＭＳ Ｐゴシック" charset="0"/>
              </a:rPr>
              <a:t>The probability of fixation, P, is equal to frequency of allele in population. Mutation rate (per gene/per unit of time) = u ;   </a:t>
            </a:r>
          </a:p>
          <a:p>
            <a:pPr eaLnBrk="0" fontAlgn="base" hangingPunct="0">
              <a:spcBef>
                <a:spcPct val="0"/>
              </a:spcBef>
              <a:spcAft>
                <a:spcPct val="0"/>
              </a:spcAft>
            </a:pPr>
            <a:r>
              <a:rPr lang="en-US" sz="2000" b="1" dirty="0">
                <a:solidFill>
                  <a:srgbClr val="000000"/>
                </a:solidFill>
                <a:latin typeface="Arial" charset="0"/>
                <a:ea typeface="ＭＳ Ｐゴシック" charset="0"/>
                <a:cs typeface="ＭＳ Ｐゴシック" charset="0"/>
              </a:rPr>
              <a:t>freq. with which allele is generated </a:t>
            </a:r>
            <a:r>
              <a:rPr lang="en-US" sz="2000" dirty="0">
                <a:solidFill>
                  <a:srgbClr val="000000"/>
                </a:solidFill>
                <a:latin typeface="Arial" charset="0"/>
                <a:ea typeface="ＭＳ Ｐゴシック" charset="0"/>
                <a:cs typeface="ＭＳ Ｐゴシック" charset="0"/>
              </a:rPr>
              <a:t>in diploid population size N </a:t>
            </a:r>
            <a:r>
              <a:rPr lang="en-US" sz="2000" b="1" dirty="0">
                <a:solidFill>
                  <a:srgbClr val="000000"/>
                </a:solidFill>
                <a:latin typeface="Arial" charset="0"/>
                <a:ea typeface="ＭＳ Ｐゴシック" charset="0"/>
                <a:cs typeface="ＭＳ Ｐゴシック" charset="0"/>
              </a:rPr>
              <a:t>=u*2N </a:t>
            </a: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Probability of fixation for each allele = 1/(2N)</a:t>
            </a:r>
          </a:p>
          <a:p>
            <a:pPr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eaLnBrk="0" fontAlgn="base" hangingPunct="0">
              <a:spcBef>
                <a:spcPct val="0"/>
              </a:spcBef>
              <a:spcAft>
                <a:spcPct val="0"/>
              </a:spcAft>
            </a:pPr>
            <a:r>
              <a:rPr lang="en-US" sz="2000" dirty="0">
                <a:solidFill>
                  <a:srgbClr val="FF0000"/>
                </a:solidFill>
                <a:latin typeface="Arial" charset="0"/>
                <a:ea typeface="ＭＳ Ｐゴシック" charset="0"/>
                <a:cs typeface="ＭＳ Ｐゴシック" charset="0"/>
              </a:rPr>
              <a:t>Substitution rate </a:t>
            </a:r>
            <a:r>
              <a:rPr lang="en-US" sz="2000" dirty="0">
                <a:solidFill>
                  <a:srgbClr val="000000"/>
                </a:solidFill>
                <a:latin typeface="Arial" charset="0"/>
                <a:ea typeface="ＭＳ Ｐゴシック" charset="0"/>
                <a:cs typeface="ＭＳ Ｐゴシック" charset="0"/>
              </a:rPr>
              <a:t>= </a:t>
            </a: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frequency with which new alleles are generated * Probability of fixation= u*2N *1/(2N) =</a:t>
            </a:r>
            <a:r>
              <a:rPr lang="en-US" sz="2000" dirty="0">
                <a:solidFill>
                  <a:srgbClr val="FF0000"/>
                </a:solidFill>
                <a:latin typeface="Arial" charset="0"/>
                <a:ea typeface="ＭＳ Ｐゴシック" charset="0"/>
                <a:cs typeface="ＭＳ Ｐゴシック" charset="0"/>
              </a:rPr>
              <a:t> u = Mutation rate  </a:t>
            </a: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Therefore: </a:t>
            </a:r>
            <a:br>
              <a:rPr lang="en-US" sz="2000" dirty="0">
                <a:solidFill>
                  <a:srgbClr val="800080"/>
                </a:solidFill>
                <a:latin typeface="Arial" charset="0"/>
                <a:ea typeface="ＭＳ Ｐゴシック" charset="0"/>
                <a:cs typeface="ＭＳ Ｐゴシック" charset="0"/>
              </a:rPr>
            </a:br>
            <a:r>
              <a:rPr lang="en-US" sz="2000" dirty="0">
                <a:solidFill>
                  <a:srgbClr val="800080"/>
                </a:solidFill>
                <a:latin typeface="Arial" charset="0"/>
                <a:ea typeface="ＭＳ Ｐゴシック" charset="0"/>
                <a:cs typeface="ＭＳ Ｐゴシック" charset="0"/>
              </a:rPr>
              <a:t>If f s=0, the substitution rate is independent of population size, and equal to the mutation rate !!!!</a:t>
            </a:r>
            <a:r>
              <a:rPr lang="en-US" sz="2000" dirty="0">
                <a:solidFill>
                  <a:srgbClr val="000000"/>
                </a:solidFill>
                <a:latin typeface="Arial" charset="0"/>
                <a:ea typeface="ＭＳ Ｐゴシック" charset="0"/>
                <a:cs typeface="ＭＳ Ｐゴシック" charset="0"/>
              </a:rPr>
              <a:t>  (NOTE: Mutation unequal Substitution! )</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This is the reason that there is hope that the molecular clock might sometimes work. </a:t>
            </a:r>
          </a:p>
          <a:p>
            <a:pPr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p:txBody>
      </p:sp>
      <p:sp>
        <p:nvSpPr>
          <p:cNvPr id="120835" name="Rectangle 4"/>
          <p:cNvSpPr>
            <a:spLocks noChangeArrowheads="1"/>
          </p:cNvSpPr>
          <p:nvPr/>
        </p:nvSpPr>
        <p:spPr bwMode="auto">
          <a:xfrm>
            <a:off x="1524000" y="5142196"/>
            <a:ext cx="7848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spAutoFit/>
          </a:bodyPr>
          <a:lstStyle/>
          <a:p>
            <a:pPr fontAlgn="base">
              <a:spcBef>
                <a:spcPct val="0"/>
              </a:spcBef>
              <a:spcAft>
                <a:spcPct val="0"/>
              </a:spcAft>
            </a:pPr>
            <a:r>
              <a:rPr lang="en-US" sz="2000" dirty="0">
                <a:solidFill>
                  <a:srgbClr val="000000"/>
                </a:solidFill>
                <a:latin typeface="Arial" charset="0"/>
                <a:ea typeface="ＭＳ Ｐゴシック" charset="0"/>
                <a:cs typeface="ＭＳ Ｐゴシック" charset="0"/>
              </a:rPr>
              <a:t>Fixation time due to drift alone: </a:t>
            </a:r>
          </a:p>
          <a:p>
            <a:pPr eaLnBrk="0" fontAlgn="base" hangingPunct="0">
              <a:spcBef>
                <a:spcPct val="0"/>
              </a:spcBef>
              <a:spcAft>
                <a:spcPct val="0"/>
              </a:spcAft>
            </a:pPr>
            <a:r>
              <a:rPr lang="en-US" sz="2000" dirty="0" err="1">
                <a:solidFill>
                  <a:srgbClr val="000000"/>
                </a:solidFill>
                <a:latin typeface="Arial" charset="0"/>
                <a:ea typeface="ＭＳ Ｐゴシック" charset="0"/>
                <a:cs typeface="ＭＳ Ｐゴシック" charset="0"/>
              </a:rPr>
              <a:t>t</a:t>
            </a:r>
            <a:r>
              <a:rPr lang="en-US" sz="2000" baseline="-30000" dirty="0" err="1">
                <a:solidFill>
                  <a:srgbClr val="000000"/>
                </a:solidFill>
                <a:latin typeface="Arial" charset="0"/>
                <a:ea typeface="ＭＳ Ｐゴシック" charset="0"/>
                <a:cs typeface="ＭＳ Ｐゴシック" charset="0"/>
              </a:rPr>
              <a:t>av</a:t>
            </a:r>
            <a:r>
              <a:rPr lang="en-US" sz="2000" dirty="0">
                <a:solidFill>
                  <a:srgbClr val="000000"/>
                </a:solidFill>
                <a:latin typeface="Arial" charset="0"/>
                <a:ea typeface="ＭＳ Ｐゴシック" charset="0"/>
                <a:cs typeface="ＭＳ Ｐゴシック" charset="0"/>
              </a:rPr>
              <a:t>=4*N</a:t>
            </a:r>
            <a:r>
              <a:rPr lang="en-US" sz="2000" baseline="-30000" dirty="0">
                <a:solidFill>
                  <a:srgbClr val="000000"/>
                </a:solidFill>
                <a:latin typeface="Arial" charset="0"/>
                <a:ea typeface="ＭＳ Ｐゴシック" charset="0"/>
                <a:cs typeface="ＭＳ Ｐゴシック" charset="0"/>
              </a:rPr>
              <a:t>e</a:t>
            </a:r>
            <a:r>
              <a:rPr lang="en-US" sz="2000" dirty="0">
                <a:solidFill>
                  <a:srgbClr val="000000"/>
                </a:solidFill>
                <a:latin typeface="Arial" charset="0"/>
                <a:ea typeface="ＭＳ Ｐゴシック" charset="0"/>
                <a:cs typeface="ＭＳ Ｐゴシック" charset="0"/>
              </a:rPr>
              <a:t> generations  </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(N</a:t>
            </a:r>
            <a:r>
              <a:rPr lang="en-US" sz="2000" baseline="-30000" dirty="0">
                <a:solidFill>
                  <a:srgbClr val="000000"/>
                </a:solidFill>
                <a:latin typeface="Arial" charset="0"/>
                <a:ea typeface="ＭＳ Ｐゴシック" charset="0"/>
                <a:cs typeface="ＭＳ Ｐゴシック" charset="0"/>
              </a:rPr>
              <a:t>e</a:t>
            </a:r>
            <a:r>
              <a:rPr lang="en-US" sz="2000" dirty="0">
                <a:solidFill>
                  <a:srgbClr val="000000"/>
                </a:solidFill>
                <a:latin typeface="Arial" charset="0"/>
                <a:ea typeface="ＭＳ Ｐゴシック" charset="0"/>
                <a:cs typeface="ＭＳ Ｐゴシック" charset="0"/>
              </a:rPr>
              <a:t>=effective population size; For n discrete generations </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N</a:t>
            </a:r>
            <a:r>
              <a:rPr lang="en-US" sz="2000" baseline="-30000" dirty="0">
                <a:solidFill>
                  <a:srgbClr val="000000"/>
                </a:solidFill>
                <a:latin typeface="Arial" charset="0"/>
                <a:ea typeface="ＭＳ Ｐゴシック" charset="0"/>
                <a:cs typeface="ＭＳ Ｐゴシック" charset="0"/>
              </a:rPr>
              <a:t>e</a:t>
            </a:r>
            <a:r>
              <a:rPr lang="en-US" sz="2000" dirty="0">
                <a:solidFill>
                  <a:srgbClr val="000000"/>
                </a:solidFill>
                <a:latin typeface="Arial" charset="0"/>
                <a:ea typeface="ＭＳ Ｐゴシック" charset="0"/>
                <a:cs typeface="ＭＳ Ｐゴシック" charset="0"/>
              </a:rPr>
              <a:t>= n/(1/N</a:t>
            </a:r>
            <a:r>
              <a:rPr lang="en-US" sz="2000" baseline="-30000" dirty="0">
                <a:solidFill>
                  <a:srgbClr val="000000"/>
                </a:solidFill>
                <a:latin typeface="Arial" charset="0"/>
                <a:ea typeface="ＭＳ Ｐゴシック" charset="0"/>
                <a:cs typeface="ＭＳ Ｐゴシック" charset="0"/>
              </a:rPr>
              <a:t>1</a:t>
            </a:r>
            <a:r>
              <a:rPr lang="en-US" sz="2000" dirty="0">
                <a:solidFill>
                  <a:srgbClr val="000000"/>
                </a:solidFill>
                <a:latin typeface="Arial" charset="0"/>
                <a:ea typeface="ＭＳ Ｐゴシック" charset="0"/>
                <a:cs typeface="ＭＳ Ｐゴシック" charset="0"/>
              </a:rPr>
              <a:t>+1/N</a:t>
            </a:r>
            <a:r>
              <a:rPr lang="en-US" sz="2000" baseline="-30000" dirty="0">
                <a:solidFill>
                  <a:srgbClr val="000000"/>
                </a:solidFill>
                <a:latin typeface="Arial" charset="0"/>
                <a:ea typeface="ＭＳ Ｐゴシック" charset="0"/>
                <a:cs typeface="ＭＳ Ｐゴシック" charset="0"/>
              </a:rPr>
              <a:t>2</a:t>
            </a:r>
            <a:r>
              <a:rPr lang="en-US" sz="2000" dirty="0">
                <a:solidFill>
                  <a:srgbClr val="000000"/>
                </a:solidFill>
                <a:latin typeface="Arial" charset="0"/>
                <a:ea typeface="ＭＳ Ｐゴシック" charset="0"/>
                <a:cs typeface="ＭＳ Ｐゴシック" charset="0"/>
              </a:rPr>
              <a:t>+…..1/</a:t>
            </a:r>
            <a:r>
              <a:rPr lang="en-US" sz="2000" dirty="0" err="1">
                <a:solidFill>
                  <a:srgbClr val="000000"/>
                </a:solidFill>
                <a:latin typeface="Arial" charset="0"/>
                <a:ea typeface="ＭＳ Ｐゴシック" charset="0"/>
                <a:cs typeface="ＭＳ Ｐゴシック" charset="0"/>
              </a:rPr>
              <a:t>N</a:t>
            </a:r>
            <a:r>
              <a:rPr lang="en-US" sz="2000" baseline="-30000" dirty="0" err="1">
                <a:solidFill>
                  <a:srgbClr val="000000"/>
                </a:solidFill>
                <a:latin typeface="Arial" charset="0"/>
                <a:ea typeface="ＭＳ Ｐゴシック" charset="0"/>
                <a:cs typeface="ＭＳ Ｐゴシック" charset="0"/>
              </a:rPr>
              <a:t>n</a:t>
            </a:r>
            <a:r>
              <a:rPr lang="en-US" sz="2000" dirty="0">
                <a:solidFill>
                  <a:srgbClr val="000000"/>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327329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1524000" y="0"/>
            <a:ext cx="7772400" cy="762000"/>
          </a:xfrm>
        </p:spPr>
        <p:txBody>
          <a:bodyPr/>
          <a:lstStyle/>
          <a:p>
            <a:pPr algn="l" eaLnBrk="1" hangingPunct="1"/>
            <a:r>
              <a:rPr lang="en-US" dirty="0">
                <a:latin typeface="Times New Roman" charset="0"/>
              </a:rPr>
              <a:t>s&gt;0</a:t>
            </a:r>
          </a:p>
        </p:txBody>
      </p:sp>
      <p:sp>
        <p:nvSpPr>
          <p:cNvPr id="125954" name="Rectangle 3"/>
          <p:cNvSpPr>
            <a:spLocks noChangeArrowheads="1"/>
          </p:cNvSpPr>
          <p:nvPr/>
        </p:nvSpPr>
        <p:spPr bwMode="auto">
          <a:xfrm>
            <a:off x="641131" y="688428"/>
            <a:ext cx="11550869" cy="6309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p>
            <a:pPr fontAlgn="base">
              <a:spcBef>
                <a:spcPct val="0"/>
              </a:spcBef>
              <a:spcAft>
                <a:spcPct val="0"/>
              </a:spcAft>
            </a:pPr>
            <a:r>
              <a:rPr lang="en-US" sz="2000" dirty="0">
                <a:solidFill>
                  <a:srgbClr val="000000"/>
                </a:solidFill>
                <a:latin typeface="Arial" charset="0"/>
                <a:ea typeface="ＭＳ Ｐゴシック" charset="0"/>
                <a:cs typeface="ＭＳ Ｐゴシック" charset="0"/>
              </a:rPr>
              <a:t>Time till fixation on average: </a:t>
            </a:r>
          </a:p>
          <a:p>
            <a:pPr fontAlgn="base">
              <a:spcBef>
                <a:spcPct val="0"/>
              </a:spcBef>
              <a:spcAft>
                <a:spcPct val="0"/>
              </a:spcAft>
            </a:pPr>
            <a:r>
              <a:rPr lang="en-US" sz="2000" dirty="0" err="1">
                <a:solidFill>
                  <a:srgbClr val="000000"/>
                </a:solidFill>
                <a:latin typeface="Arial" charset="0"/>
                <a:ea typeface="ＭＳ Ｐゴシック" charset="0"/>
                <a:cs typeface="ＭＳ Ｐゴシック" charset="0"/>
              </a:rPr>
              <a:t>t</a:t>
            </a:r>
            <a:r>
              <a:rPr lang="en-US" sz="2000" baseline="-30000" dirty="0" err="1">
                <a:solidFill>
                  <a:srgbClr val="000000"/>
                </a:solidFill>
                <a:latin typeface="Arial" charset="0"/>
                <a:ea typeface="ＭＳ Ｐゴシック" charset="0"/>
                <a:cs typeface="ＭＳ Ｐゴシック" charset="0"/>
              </a:rPr>
              <a:t>av</a:t>
            </a:r>
            <a:r>
              <a:rPr lang="en-US" sz="2000" dirty="0">
                <a:solidFill>
                  <a:srgbClr val="000000"/>
                </a:solidFill>
                <a:latin typeface="Arial" charset="0"/>
                <a:ea typeface="ＭＳ Ｐゴシック" charset="0"/>
                <a:cs typeface="ＭＳ Ｐゴシック" charset="0"/>
              </a:rPr>
              <a:t>= (2/s) ln (2N) generations </a:t>
            </a:r>
            <a:r>
              <a:rPr lang="en-US" sz="2000" dirty="0">
                <a:solidFill>
                  <a:srgbClr val="FF0000"/>
                </a:solidFill>
                <a:latin typeface="Arial" charset="0"/>
                <a:ea typeface="ＭＳ Ｐゴシック" charset="0"/>
                <a:cs typeface="ＭＳ Ｐゴシック" charset="0"/>
              </a:rPr>
              <a:t> </a:t>
            </a:r>
            <a:br>
              <a:rPr lang="en-US" sz="2000" dirty="0">
                <a:solidFill>
                  <a:srgbClr val="FF0000"/>
                </a:solidFill>
                <a:latin typeface="Arial" charset="0"/>
                <a:ea typeface="ＭＳ Ｐゴシック" charset="0"/>
                <a:cs typeface="ＭＳ Ｐゴシック" charset="0"/>
              </a:rPr>
            </a:br>
            <a:r>
              <a:rPr lang="en-US" sz="2000" dirty="0">
                <a:solidFill>
                  <a:srgbClr val="FF0000"/>
                </a:solidFill>
                <a:latin typeface="Arial" charset="0"/>
                <a:ea typeface="ＭＳ Ｐゴシック" charset="0"/>
                <a:cs typeface="ＭＳ Ｐゴシック" charset="0"/>
              </a:rPr>
              <a:t>(how come that this is also true for mutations with negative </a:t>
            </a:r>
            <a:r>
              <a:rPr lang="ja-JP" altLang="en-US" sz="2000" dirty="0">
                <a:solidFill>
                  <a:srgbClr val="FF0000"/>
                </a:solidFill>
                <a:latin typeface="Arial" charset="0"/>
                <a:ea typeface="ＭＳ Ｐゴシック" charset="0"/>
                <a:cs typeface="ＭＳ Ｐゴシック" charset="0"/>
              </a:rPr>
              <a:t>“</a:t>
            </a:r>
            <a:r>
              <a:rPr lang="en-US" altLang="ja-JP" sz="2000" dirty="0">
                <a:solidFill>
                  <a:srgbClr val="FF0000"/>
                </a:solidFill>
                <a:latin typeface="Arial" charset="0"/>
                <a:ea typeface="ＭＳ Ｐゴシック" charset="0"/>
                <a:cs typeface="ＭＳ Ｐゴシック" charset="0"/>
              </a:rPr>
              <a:t>s</a:t>
            </a:r>
            <a:r>
              <a:rPr lang="ja-JP" altLang="en-US" sz="2000" dirty="0">
                <a:solidFill>
                  <a:srgbClr val="FF0000"/>
                </a:solidFill>
                <a:latin typeface="Arial" charset="0"/>
                <a:ea typeface="ＭＳ Ｐゴシック" charset="0"/>
                <a:cs typeface="ＭＳ Ｐゴシック" charset="0"/>
              </a:rPr>
              <a:t>”</a:t>
            </a:r>
            <a:r>
              <a:rPr lang="en-US" altLang="ja-JP" sz="2000" dirty="0">
                <a:solidFill>
                  <a:srgbClr val="FF0000"/>
                </a:solidFill>
                <a:latin typeface="Arial" charset="0"/>
                <a:ea typeface="ＭＳ Ｐゴシック" charset="0"/>
                <a:cs typeface="ＭＳ Ｐゴシック" charset="0"/>
              </a:rPr>
              <a:t> !  discuss among yourselves)</a:t>
            </a:r>
          </a:p>
          <a:p>
            <a:pPr fontAlgn="base">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eaLnBrk="0" hangingPunct="0"/>
            <a:r>
              <a:rPr lang="en-US" sz="2000" dirty="0">
                <a:solidFill>
                  <a:srgbClr val="000000"/>
                </a:solidFill>
              </a:rPr>
              <a:t>N=10</a:t>
            </a:r>
            <a:r>
              <a:rPr lang="en-US" sz="2000" baseline="30000" dirty="0">
                <a:solidFill>
                  <a:srgbClr val="000000"/>
                </a:solidFill>
              </a:rPr>
              <a:t>4</a:t>
            </a:r>
            <a:r>
              <a:rPr lang="en-US" sz="2000" dirty="0">
                <a:solidFill>
                  <a:srgbClr val="000000"/>
                </a:solidFill>
              </a:rPr>
              <a:t>, </a:t>
            </a:r>
          </a:p>
          <a:p>
            <a:pPr eaLnBrk="0" hangingPunct="0"/>
            <a:r>
              <a:rPr lang="en-US" sz="2000" dirty="0">
                <a:solidFill>
                  <a:srgbClr val="000000"/>
                </a:solidFill>
              </a:rPr>
              <a:t>s=0:  average time to fixation: 40.000 generations</a:t>
            </a:r>
            <a:br>
              <a:rPr lang="en-US" sz="2000" dirty="0">
                <a:solidFill>
                  <a:srgbClr val="000000"/>
                </a:solidFill>
              </a:rPr>
            </a:br>
            <a:r>
              <a:rPr lang="en-US" sz="2000" dirty="0">
                <a:solidFill>
                  <a:srgbClr val="000000"/>
                </a:solidFill>
              </a:rPr>
              <a:t>s=0.01:  average time to fixation: 1.900 generations </a:t>
            </a:r>
          </a:p>
          <a:p>
            <a:pPr eaLnBrk="0" hangingPunct="0"/>
            <a:endParaRPr lang="en-US" sz="2000" dirty="0">
              <a:solidFill>
                <a:srgbClr val="000000"/>
              </a:solidFill>
            </a:endParaRP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N=10</a:t>
            </a:r>
            <a:r>
              <a:rPr lang="en-US" sz="2000" baseline="30000" dirty="0">
                <a:solidFill>
                  <a:srgbClr val="000000"/>
                </a:solidFill>
                <a:latin typeface="Arial" charset="0"/>
                <a:ea typeface="ＭＳ Ｐゴシック" charset="0"/>
                <a:cs typeface="ＭＳ Ｐゴシック" charset="0"/>
              </a:rPr>
              <a:t>6</a:t>
            </a:r>
            <a:r>
              <a:rPr lang="en-US" sz="2000" dirty="0">
                <a:solidFill>
                  <a:srgbClr val="000000"/>
                </a:solidFill>
                <a:latin typeface="Arial" charset="0"/>
                <a:ea typeface="ＭＳ Ｐゴシック" charset="0"/>
                <a:cs typeface="ＭＳ Ｐゴシック" charset="0"/>
              </a:rPr>
              <a:t>, </a:t>
            </a: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s=0:  average time to fixation: 4*10</a:t>
            </a:r>
            <a:r>
              <a:rPr lang="en-US" sz="2000" baseline="30000" dirty="0">
                <a:solidFill>
                  <a:srgbClr val="000000"/>
                </a:solidFill>
                <a:latin typeface="Arial" charset="0"/>
                <a:ea typeface="ＭＳ Ｐゴシック" charset="0"/>
                <a:cs typeface="ＭＳ Ｐゴシック" charset="0"/>
              </a:rPr>
              <a:t>6</a:t>
            </a:r>
            <a:r>
              <a:rPr lang="en-US" sz="2000" dirty="0">
                <a:solidFill>
                  <a:srgbClr val="000000"/>
                </a:solidFill>
                <a:latin typeface="Arial" charset="0"/>
                <a:ea typeface="ＭＳ Ｐゴシック" charset="0"/>
                <a:cs typeface="ＭＳ Ｐゴシック" charset="0"/>
              </a:rPr>
              <a:t> generations</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s=0.01:  average time to fixation: 2900 generations </a:t>
            </a:r>
          </a:p>
          <a:p>
            <a:pPr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N=10</a:t>
            </a:r>
            <a:r>
              <a:rPr lang="en-US" sz="2000" baseline="30000" dirty="0">
                <a:solidFill>
                  <a:srgbClr val="000000"/>
                </a:solidFill>
                <a:latin typeface="Arial" charset="0"/>
                <a:ea typeface="ＭＳ Ｐゴシック" charset="0"/>
                <a:cs typeface="ＭＳ Ｐゴシック" charset="0"/>
              </a:rPr>
              <a:t>11 </a:t>
            </a:r>
            <a:r>
              <a:rPr lang="en-US" sz="2000" dirty="0">
                <a:solidFill>
                  <a:srgbClr val="000000"/>
                </a:solidFill>
                <a:latin typeface="Arial" charset="0"/>
                <a:ea typeface="ＭＳ Ｐゴシック" charset="0"/>
                <a:cs typeface="ＭＳ Ｐゴシック" charset="0"/>
              </a:rPr>
              <a:t>(100 billion – size of the </a:t>
            </a:r>
            <a:r>
              <a:rPr lang="en-US" sz="2000" i="1" dirty="0" err="1">
                <a:solidFill>
                  <a:srgbClr val="000000"/>
                </a:solidFill>
                <a:latin typeface="Arial" charset="0"/>
                <a:ea typeface="ＭＳ Ｐゴシック" charset="0"/>
                <a:cs typeface="ＭＳ Ｐゴシック" charset="0"/>
              </a:rPr>
              <a:t>Prochlorococcus</a:t>
            </a:r>
            <a:r>
              <a:rPr lang="en-US" sz="2000" dirty="0">
                <a:solidFill>
                  <a:srgbClr val="000000"/>
                </a:solidFill>
                <a:latin typeface="Arial" charset="0"/>
                <a:ea typeface="ＭＳ Ｐゴシック" charset="0"/>
                <a:cs typeface="ＭＳ Ｐゴシック" charset="0"/>
              </a:rPr>
              <a:t> population), </a:t>
            </a:r>
          </a:p>
          <a:p>
            <a:pPr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s=0:  average time to fixation: 2*10</a:t>
            </a:r>
            <a:r>
              <a:rPr lang="en-US" sz="2000" baseline="30000" dirty="0">
                <a:solidFill>
                  <a:srgbClr val="000000"/>
                </a:solidFill>
                <a:latin typeface="Arial" charset="0"/>
                <a:ea typeface="ＭＳ Ｐゴシック" charset="0"/>
                <a:cs typeface="ＭＳ Ｐゴシック" charset="0"/>
              </a:rPr>
              <a:t>11</a:t>
            </a:r>
            <a:r>
              <a:rPr lang="en-US" sz="2000" dirty="0">
                <a:solidFill>
                  <a:srgbClr val="000000"/>
                </a:solidFill>
                <a:latin typeface="Arial" charset="0"/>
                <a:ea typeface="ＭＳ Ｐゴシック" charset="0"/>
                <a:cs typeface="ＭＳ Ｐゴシック" charset="0"/>
              </a:rPr>
              <a:t> generations (about .5 billion years)  </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s=0.01:  average time to fixation: 5200 generations (about 14 years)</a:t>
            </a:r>
          </a:p>
          <a:p>
            <a:pPr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eaLnBrk="0" fontAlgn="base" hangingPunct="0">
              <a:spcBef>
                <a:spcPct val="0"/>
              </a:spcBef>
              <a:spcAft>
                <a:spcPct val="0"/>
              </a:spcAft>
            </a:pPr>
            <a:r>
              <a:rPr lang="en-US" sz="2000" dirty="0">
                <a:solidFill>
                  <a:srgbClr val="000000"/>
                </a:solidFill>
                <a:latin typeface="Arial" charset="0"/>
                <a:ea typeface="ＭＳ Ｐゴシック" charset="0"/>
              </a:rPr>
              <a:t>Probability of fixation, P, is approximately equal to 2s; </a:t>
            </a:r>
            <a:br>
              <a:rPr lang="en-US" sz="2000" dirty="0">
                <a:solidFill>
                  <a:srgbClr val="000000"/>
                </a:solidFill>
                <a:latin typeface="Arial" charset="0"/>
                <a:ea typeface="ＭＳ Ｐゴシック" charset="0"/>
              </a:rPr>
            </a:br>
            <a:r>
              <a:rPr lang="en-US" sz="2000" dirty="0">
                <a:solidFill>
                  <a:srgbClr val="000000"/>
                </a:solidFill>
                <a:latin typeface="Arial" charset="0"/>
                <a:ea typeface="ＭＳ Ｐゴシック" charset="0"/>
              </a:rPr>
              <a:t>      e.g., if selective advantage s = 1% then P = 2% </a:t>
            </a:r>
            <a:br>
              <a:rPr lang="en-US" sz="2000" dirty="0"/>
            </a:br>
            <a:r>
              <a:rPr lang="en-US" dirty="0"/>
              <a:t>     </a:t>
            </a:r>
            <a:endParaRPr lang="en-US" sz="200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14025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2209800" y="381000"/>
            <a:ext cx="7772400" cy="1143000"/>
          </a:xfrm>
        </p:spPr>
        <p:txBody>
          <a:bodyPr/>
          <a:lstStyle/>
          <a:p>
            <a:pPr eaLnBrk="1" hangingPunct="1"/>
            <a:r>
              <a:rPr lang="en-IE">
                <a:latin typeface="Times New Roman" charset="0"/>
              </a:rPr>
              <a:t>Positive selection (s&gt;0)</a:t>
            </a:r>
          </a:p>
        </p:txBody>
      </p:sp>
      <p:sp>
        <p:nvSpPr>
          <p:cNvPr id="472067" name="Rectangle 3"/>
          <p:cNvSpPr>
            <a:spLocks noGrp="1" noChangeArrowheads="1"/>
          </p:cNvSpPr>
          <p:nvPr>
            <p:ph type="body" idx="1"/>
          </p:nvPr>
        </p:nvSpPr>
        <p:spPr>
          <a:xfrm>
            <a:off x="2209800" y="1819407"/>
            <a:ext cx="7772400" cy="4114800"/>
          </a:xfrm>
        </p:spPr>
        <p:txBody>
          <a:bodyPr/>
          <a:lstStyle/>
          <a:p>
            <a:pPr eaLnBrk="1" hangingPunct="1">
              <a:lnSpc>
                <a:spcPct val="90000"/>
              </a:lnSpc>
            </a:pPr>
            <a:r>
              <a:rPr lang="en-IE" sz="2800" dirty="0">
                <a:latin typeface="Times New Roman" charset="0"/>
              </a:rPr>
              <a:t>A new allele (mutant) confers some </a:t>
            </a:r>
            <a:r>
              <a:rPr lang="en-IE" sz="2800" u="sng" dirty="0">
                <a:latin typeface="Times New Roman" charset="0"/>
              </a:rPr>
              <a:t>increase</a:t>
            </a:r>
            <a:r>
              <a:rPr lang="en-IE" sz="2800" dirty="0">
                <a:latin typeface="Times New Roman" charset="0"/>
              </a:rPr>
              <a:t> in the </a:t>
            </a:r>
            <a:r>
              <a:rPr lang="en-IE" sz="2800" b="1" dirty="0">
                <a:latin typeface="Times New Roman" charset="0"/>
              </a:rPr>
              <a:t>fitness</a:t>
            </a:r>
            <a:r>
              <a:rPr lang="en-IE" sz="2800" dirty="0">
                <a:latin typeface="Times New Roman" charset="0"/>
              </a:rPr>
              <a:t> of the organism</a:t>
            </a:r>
          </a:p>
          <a:p>
            <a:pPr eaLnBrk="1" hangingPunct="1">
              <a:lnSpc>
                <a:spcPct val="90000"/>
              </a:lnSpc>
            </a:pPr>
            <a:endParaRPr lang="en-IE" sz="2800" dirty="0">
              <a:latin typeface="Times New Roman" charset="0"/>
            </a:endParaRPr>
          </a:p>
          <a:p>
            <a:pPr eaLnBrk="1" hangingPunct="1">
              <a:lnSpc>
                <a:spcPct val="90000"/>
              </a:lnSpc>
            </a:pPr>
            <a:r>
              <a:rPr lang="en-IE" sz="2800" dirty="0">
                <a:latin typeface="Times New Roman" charset="0"/>
              </a:rPr>
              <a:t>Selection acts to favour this allele</a:t>
            </a:r>
          </a:p>
          <a:p>
            <a:pPr eaLnBrk="1" hangingPunct="1">
              <a:lnSpc>
                <a:spcPct val="90000"/>
              </a:lnSpc>
            </a:pPr>
            <a:endParaRPr lang="en-IE" sz="2800" dirty="0">
              <a:latin typeface="Times New Roman" charset="0"/>
            </a:endParaRPr>
          </a:p>
          <a:p>
            <a:pPr eaLnBrk="1" hangingPunct="1">
              <a:lnSpc>
                <a:spcPct val="90000"/>
              </a:lnSpc>
            </a:pPr>
            <a:r>
              <a:rPr lang="en-IE" sz="2800" dirty="0">
                <a:latin typeface="Times New Roman" charset="0"/>
              </a:rPr>
              <a:t>Also called adaptive selection or Darwinian selection. </a:t>
            </a:r>
          </a:p>
          <a:p>
            <a:pPr eaLnBrk="1" hangingPunct="1">
              <a:lnSpc>
                <a:spcPct val="90000"/>
              </a:lnSpc>
            </a:pPr>
            <a:endParaRPr lang="en-IE" sz="2800" dirty="0">
              <a:latin typeface="Times New Roman" charset="0"/>
            </a:endParaRPr>
          </a:p>
          <a:p>
            <a:pPr eaLnBrk="1" hangingPunct="1">
              <a:lnSpc>
                <a:spcPct val="90000"/>
              </a:lnSpc>
              <a:buFontTx/>
              <a:buNone/>
            </a:pPr>
            <a:r>
              <a:rPr lang="en-IE" sz="2000" dirty="0">
                <a:latin typeface="Times New Roman" charset="0"/>
              </a:rPr>
              <a:t>NOTE</a:t>
            </a:r>
            <a:r>
              <a:rPr lang="en-IE" sz="2800" dirty="0">
                <a:latin typeface="Times New Roman" charset="0"/>
              </a:rPr>
              <a:t>: </a:t>
            </a:r>
            <a:r>
              <a:rPr lang="en-IE" sz="2800" b="1" dirty="0">
                <a:latin typeface="Times New Roman" charset="0"/>
              </a:rPr>
              <a:t>Fitness</a:t>
            </a:r>
            <a:r>
              <a:rPr lang="en-IE" sz="2800" dirty="0">
                <a:latin typeface="Times New Roman" charset="0"/>
              </a:rPr>
              <a:t> = ability to survive and </a:t>
            </a:r>
            <a:r>
              <a:rPr lang="en-IE" sz="2800" u="sng" dirty="0">
                <a:latin typeface="Times New Roman" charset="0"/>
              </a:rPr>
              <a:t>reproduce</a:t>
            </a:r>
          </a:p>
        </p:txBody>
      </p:sp>
      <p:sp>
        <p:nvSpPr>
          <p:cNvPr id="130051" name="Text Box 4"/>
          <p:cNvSpPr txBox="1">
            <a:spLocks noChangeArrowheads="1"/>
          </p:cNvSpPr>
          <p:nvPr/>
        </p:nvSpPr>
        <p:spPr bwMode="auto">
          <a:xfrm>
            <a:off x="1828800" y="6248401"/>
            <a:ext cx="7596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338535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2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D381-C7F3-EE4D-B855-3877473708F5}"/>
              </a:ext>
            </a:extLst>
          </p:cNvPr>
          <p:cNvSpPr>
            <a:spLocks noGrp="1"/>
          </p:cNvSpPr>
          <p:nvPr>
            <p:ph type="title"/>
          </p:nvPr>
        </p:nvSpPr>
        <p:spPr/>
        <p:txBody>
          <a:bodyPr/>
          <a:lstStyle/>
          <a:p>
            <a:r>
              <a:rPr lang="en-US" dirty="0"/>
              <a:t>Population Genetics </a:t>
            </a:r>
          </a:p>
        </p:txBody>
      </p:sp>
      <p:sp>
        <p:nvSpPr>
          <p:cNvPr id="3" name="Content Placeholder 2">
            <a:extLst>
              <a:ext uri="{FF2B5EF4-FFF2-40B4-BE49-F238E27FC236}">
                <a16:creationId xmlns:a16="http://schemas.microsoft.com/office/drawing/2014/main" id="{57C08B97-A2B5-FF4D-9C31-0D82706984AA}"/>
              </a:ext>
            </a:extLst>
          </p:cNvPr>
          <p:cNvSpPr>
            <a:spLocks noGrp="1"/>
          </p:cNvSpPr>
          <p:nvPr>
            <p:ph idx="1"/>
          </p:nvPr>
        </p:nvSpPr>
        <p:spPr>
          <a:xfrm>
            <a:off x="395816" y="2193925"/>
            <a:ext cx="11400367" cy="4664075"/>
          </a:xfrm>
        </p:spPr>
        <p:txBody>
          <a:bodyPr/>
          <a:lstStyle/>
          <a:p>
            <a:pPr marL="0" indent="0">
              <a:buNone/>
            </a:pPr>
            <a:r>
              <a:rPr lang="en-US" dirty="0"/>
              <a:t>Drift </a:t>
            </a:r>
            <a:r>
              <a:rPr lang="en-US" i="1" dirty="0"/>
              <a:t>versus</a:t>
            </a:r>
            <a:r>
              <a:rPr lang="en-US" dirty="0"/>
              <a:t> Selection</a:t>
            </a:r>
          </a:p>
          <a:p>
            <a:pPr marL="0" indent="0">
              <a:buNone/>
            </a:pPr>
            <a:r>
              <a:rPr lang="en-US" dirty="0"/>
              <a:t>A) In a population of </a:t>
            </a:r>
            <a:r>
              <a:rPr lang="en-US" b="1" dirty="0"/>
              <a:t>infinite size </a:t>
            </a:r>
            <a:r>
              <a:rPr lang="en-US" dirty="0"/>
              <a:t>in which allele frequencies follow a </a:t>
            </a:r>
            <a:r>
              <a:rPr lang="en-US" b="1" dirty="0"/>
              <a:t>differential equation </a:t>
            </a:r>
            <a:r>
              <a:rPr lang="en-US" dirty="0"/>
              <a:t>a mutation with a selective advantage will be fixed</a:t>
            </a:r>
          </a:p>
        </p:txBody>
      </p:sp>
    </p:spTree>
    <p:extLst>
      <p:ext uri="{BB962C8B-B14F-4D97-AF65-F5344CB8AC3E}">
        <p14:creationId xmlns:p14="http://schemas.microsoft.com/office/powerpoint/2010/main" val="313923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p:cNvSpPr>
          <p:nvPr/>
        </p:nvSpPr>
        <p:spPr bwMode="auto">
          <a:xfrm>
            <a:off x="2566988" y="1312864"/>
            <a:ext cx="6697662" cy="45354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29" tIns="45714" rIns="91429" bIns="45714" anchor="ctr"/>
          <a:lstStyle/>
          <a:p>
            <a:pPr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28002" name="Line 3"/>
          <p:cNvSpPr>
            <a:spLocks noChangeShapeType="1"/>
          </p:cNvSpPr>
          <p:nvPr/>
        </p:nvSpPr>
        <p:spPr bwMode="auto">
          <a:xfrm>
            <a:off x="7751763" y="1312864"/>
            <a:ext cx="0" cy="453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3" name="Freeform 4"/>
          <p:cNvSpPr>
            <a:spLocks/>
          </p:cNvSpPr>
          <p:nvPr/>
        </p:nvSpPr>
        <p:spPr bwMode="auto">
          <a:xfrm>
            <a:off x="7824788" y="1312863"/>
            <a:ext cx="1295400" cy="4546600"/>
          </a:xfrm>
          <a:custGeom>
            <a:avLst/>
            <a:gdLst>
              <a:gd name="T0" fmla="*/ 0 w 816"/>
              <a:gd name="T1" fmla="*/ 2147483647 h 2864"/>
              <a:gd name="T2" fmla="*/ 2147483647 w 816"/>
              <a:gd name="T3" fmla="*/ 2147483647 h 2864"/>
              <a:gd name="T4" fmla="*/ 2147483647 w 816"/>
              <a:gd name="T5" fmla="*/ 2147483647 h 2864"/>
              <a:gd name="T6" fmla="*/ 2147483647 w 816"/>
              <a:gd name="T7" fmla="*/ 2147483647 h 2864"/>
              <a:gd name="T8" fmla="*/ 2147483647 w 816"/>
              <a:gd name="T9" fmla="*/ 0 h 2864"/>
              <a:gd name="T10" fmla="*/ 0 60000 65536"/>
              <a:gd name="T11" fmla="*/ 0 60000 65536"/>
              <a:gd name="T12" fmla="*/ 0 60000 65536"/>
              <a:gd name="T13" fmla="*/ 0 60000 65536"/>
              <a:gd name="T14" fmla="*/ 0 60000 65536"/>
              <a:gd name="T15" fmla="*/ 0 w 816"/>
              <a:gd name="T16" fmla="*/ 0 h 2864"/>
              <a:gd name="T17" fmla="*/ 816 w 816"/>
              <a:gd name="T18" fmla="*/ 2864 h 2864"/>
            </a:gdLst>
            <a:ahLst/>
            <a:cxnLst>
              <a:cxn ang="T10">
                <a:pos x="T0" y="T1"/>
              </a:cxn>
              <a:cxn ang="T11">
                <a:pos x="T2" y="T3"/>
              </a:cxn>
              <a:cxn ang="T12">
                <a:pos x="T4" y="T5"/>
              </a:cxn>
              <a:cxn ang="T13">
                <a:pos x="T6" y="T7"/>
              </a:cxn>
              <a:cxn ang="T14">
                <a:pos x="T8" y="T9"/>
              </a:cxn>
            </a:cxnLst>
            <a:rect l="T15" t="T16" r="T17" b="T18"/>
            <a:pathLst>
              <a:path w="816" h="2864">
                <a:moveTo>
                  <a:pt x="0" y="2857"/>
                </a:moveTo>
                <a:cubicBezTo>
                  <a:pt x="102" y="2860"/>
                  <a:pt x="204" y="2864"/>
                  <a:pt x="272" y="2721"/>
                </a:cubicBezTo>
                <a:cubicBezTo>
                  <a:pt x="340" y="2578"/>
                  <a:pt x="363" y="2381"/>
                  <a:pt x="408" y="1996"/>
                </a:cubicBezTo>
                <a:cubicBezTo>
                  <a:pt x="453" y="1611"/>
                  <a:pt x="476" y="741"/>
                  <a:pt x="544" y="408"/>
                </a:cubicBezTo>
                <a:cubicBezTo>
                  <a:pt x="612" y="75"/>
                  <a:pt x="771" y="68"/>
                  <a:pt x="816" y="0"/>
                </a:cubicBez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4" name="Freeform 5"/>
          <p:cNvSpPr>
            <a:spLocks/>
          </p:cNvSpPr>
          <p:nvPr/>
        </p:nvSpPr>
        <p:spPr bwMode="auto">
          <a:xfrm>
            <a:off x="8543926" y="5465764"/>
            <a:ext cx="504825" cy="382587"/>
          </a:xfrm>
          <a:custGeom>
            <a:avLst/>
            <a:gdLst>
              <a:gd name="T0" fmla="*/ 0 w 318"/>
              <a:gd name="T1" fmla="*/ 2147483647 h 241"/>
              <a:gd name="T2" fmla="*/ 2147483647 w 318"/>
              <a:gd name="T3" fmla="*/ 2147483647 h 241"/>
              <a:gd name="T4" fmla="*/ 2147483647 w 318"/>
              <a:gd name="T5" fmla="*/ 2147483647 h 241"/>
              <a:gd name="T6" fmla="*/ 2147483647 w 318"/>
              <a:gd name="T7" fmla="*/ 2147483647 h 241"/>
              <a:gd name="T8" fmla="*/ 0 60000 65536"/>
              <a:gd name="T9" fmla="*/ 0 60000 65536"/>
              <a:gd name="T10" fmla="*/ 0 60000 65536"/>
              <a:gd name="T11" fmla="*/ 0 60000 65536"/>
              <a:gd name="T12" fmla="*/ 0 w 318"/>
              <a:gd name="T13" fmla="*/ 0 h 241"/>
              <a:gd name="T14" fmla="*/ 318 w 318"/>
              <a:gd name="T15" fmla="*/ 241 h 241"/>
            </a:gdLst>
            <a:ahLst/>
            <a:cxnLst>
              <a:cxn ang="T8">
                <a:pos x="T0" y="T1"/>
              </a:cxn>
              <a:cxn ang="T9">
                <a:pos x="T2" y="T3"/>
              </a:cxn>
              <a:cxn ang="T10">
                <a:pos x="T4" y="T5"/>
              </a:cxn>
              <a:cxn ang="T11">
                <a:pos x="T6" y="T7"/>
              </a:cxn>
            </a:cxnLst>
            <a:rect l="T12" t="T13" r="T14" b="T15"/>
            <a:pathLst>
              <a:path w="318" h="241">
                <a:moveTo>
                  <a:pt x="0" y="241"/>
                </a:moveTo>
                <a:cubicBezTo>
                  <a:pt x="45" y="135"/>
                  <a:pt x="91" y="30"/>
                  <a:pt x="136" y="15"/>
                </a:cubicBezTo>
                <a:cubicBezTo>
                  <a:pt x="181" y="0"/>
                  <a:pt x="242" y="114"/>
                  <a:pt x="272" y="151"/>
                </a:cubicBezTo>
                <a:cubicBezTo>
                  <a:pt x="302" y="188"/>
                  <a:pt x="310" y="214"/>
                  <a:pt x="318" y="241"/>
                </a:cubicBez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5" name="Freeform 6"/>
          <p:cNvSpPr>
            <a:spLocks/>
          </p:cNvSpPr>
          <p:nvPr/>
        </p:nvSpPr>
        <p:spPr bwMode="auto">
          <a:xfrm>
            <a:off x="2566988" y="1304925"/>
            <a:ext cx="5022850" cy="4541838"/>
          </a:xfrm>
          <a:custGeom>
            <a:avLst/>
            <a:gdLst>
              <a:gd name="T0" fmla="*/ 2147483647 w 3164"/>
              <a:gd name="T1" fmla="*/ 2147483647 h 2861"/>
              <a:gd name="T2" fmla="*/ 2147483647 w 3164"/>
              <a:gd name="T3" fmla="*/ 2147483647 h 2861"/>
              <a:gd name="T4" fmla="*/ 2147483647 w 3164"/>
              <a:gd name="T5" fmla="*/ 2147483647 h 2861"/>
              <a:gd name="T6" fmla="*/ 2147483647 w 3164"/>
              <a:gd name="T7" fmla="*/ 2147483647 h 2861"/>
              <a:gd name="T8" fmla="*/ 2147483647 w 3164"/>
              <a:gd name="T9" fmla="*/ 2147483647 h 2861"/>
              <a:gd name="T10" fmla="*/ 2147483647 w 3164"/>
              <a:gd name="T11" fmla="*/ 2147483647 h 2861"/>
              <a:gd name="T12" fmla="*/ 2147483647 w 3164"/>
              <a:gd name="T13" fmla="*/ 2147483647 h 2861"/>
              <a:gd name="T14" fmla="*/ 2147483647 w 3164"/>
              <a:gd name="T15" fmla="*/ 2147483647 h 2861"/>
              <a:gd name="T16" fmla="*/ 2147483647 w 3164"/>
              <a:gd name="T17" fmla="*/ 2147483647 h 2861"/>
              <a:gd name="T18" fmla="*/ 2147483647 w 3164"/>
              <a:gd name="T19" fmla="*/ 2147483647 h 2861"/>
              <a:gd name="T20" fmla="*/ 2147483647 w 3164"/>
              <a:gd name="T21" fmla="*/ 2147483647 h 2861"/>
              <a:gd name="T22" fmla="*/ 2147483647 w 3164"/>
              <a:gd name="T23" fmla="*/ 2147483647 h 2861"/>
              <a:gd name="T24" fmla="*/ 2147483647 w 3164"/>
              <a:gd name="T25" fmla="*/ 2147483647 h 2861"/>
              <a:gd name="T26" fmla="*/ 2147483647 w 3164"/>
              <a:gd name="T27" fmla="*/ 2147483647 h 2861"/>
              <a:gd name="T28" fmla="*/ 2147483647 w 3164"/>
              <a:gd name="T29" fmla="*/ 2147483647 h 2861"/>
              <a:gd name="T30" fmla="*/ 2147483647 w 3164"/>
              <a:gd name="T31" fmla="*/ 2147483647 h 2861"/>
              <a:gd name="T32" fmla="*/ 2147483647 w 3164"/>
              <a:gd name="T33" fmla="*/ 2147483647 h 2861"/>
              <a:gd name="T34" fmla="*/ 2147483647 w 3164"/>
              <a:gd name="T35" fmla="*/ 2147483647 h 2861"/>
              <a:gd name="T36" fmla="*/ 2147483647 w 3164"/>
              <a:gd name="T37" fmla="*/ 2147483647 h 2861"/>
              <a:gd name="T38" fmla="*/ 2147483647 w 3164"/>
              <a:gd name="T39" fmla="*/ 2147483647 h 2861"/>
              <a:gd name="T40" fmla="*/ 2147483647 w 3164"/>
              <a:gd name="T41" fmla="*/ 2147483647 h 2861"/>
              <a:gd name="T42" fmla="*/ 2147483647 w 3164"/>
              <a:gd name="T43" fmla="*/ 2147483647 h 2861"/>
              <a:gd name="T44" fmla="*/ 2147483647 w 3164"/>
              <a:gd name="T45" fmla="*/ 2147483647 h 2861"/>
              <a:gd name="T46" fmla="*/ 2147483647 w 3164"/>
              <a:gd name="T47" fmla="*/ 2147483647 h 2861"/>
              <a:gd name="T48" fmla="*/ 2147483647 w 3164"/>
              <a:gd name="T49" fmla="*/ 2147483647 h 2861"/>
              <a:gd name="T50" fmla="*/ 2147483647 w 3164"/>
              <a:gd name="T51" fmla="*/ 2147483647 h 2861"/>
              <a:gd name="T52" fmla="*/ 2147483647 w 3164"/>
              <a:gd name="T53" fmla="*/ 2147483647 h 2861"/>
              <a:gd name="T54" fmla="*/ 2147483647 w 3164"/>
              <a:gd name="T55" fmla="*/ 2147483647 h 2861"/>
              <a:gd name="T56" fmla="*/ 2147483647 w 3164"/>
              <a:gd name="T57" fmla="*/ 2147483647 h 2861"/>
              <a:gd name="T58" fmla="*/ 2147483647 w 3164"/>
              <a:gd name="T59" fmla="*/ 2147483647 h 2861"/>
              <a:gd name="T60" fmla="*/ 2147483647 w 3164"/>
              <a:gd name="T61" fmla="*/ 2147483647 h 2861"/>
              <a:gd name="T62" fmla="*/ 2147483647 w 3164"/>
              <a:gd name="T63" fmla="*/ 2147483647 h 2861"/>
              <a:gd name="T64" fmla="*/ 2147483647 w 3164"/>
              <a:gd name="T65" fmla="*/ 2147483647 h 2861"/>
              <a:gd name="T66" fmla="*/ 2147483647 w 3164"/>
              <a:gd name="T67" fmla="*/ 2147483647 h 2861"/>
              <a:gd name="T68" fmla="*/ 2147483647 w 3164"/>
              <a:gd name="T69" fmla="*/ 2147483647 h 2861"/>
              <a:gd name="T70" fmla="*/ 2147483647 w 3164"/>
              <a:gd name="T71" fmla="*/ 2147483647 h 2861"/>
              <a:gd name="T72" fmla="*/ 2147483647 w 3164"/>
              <a:gd name="T73" fmla="*/ 2147483647 h 2861"/>
              <a:gd name="T74" fmla="*/ 2147483647 w 3164"/>
              <a:gd name="T75" fmla="*/ 2147483647 h 2861"/>
              <a:gd name="T76" fmla="*/ 2147483647 w 3164"/>
              <a:gd name="T77" fmla="*/ 2147483647 h 2861"/>
              <a:gd name="T78" fmla="*/ 2147483647 w 3164"/>
              <a:gd name="T79" fmla="*/ 2147483647 h 2861"/>
              <a:gd name="T80" fmla="*/ 2147483647 w 3164"/>
              <a:gd name="T81" fmla="*/ 2147483647 h 2861"/>
              <a:gd name="T82" fmla="*/ 2147483647 w 3164"/>
              <a:gd name="T83" fmla="*/ 2147483647 h 2861"/>
              <a:gd name="T84" fmla="*/ 2147483647 w 3164"/>
              <a:gd name="T85" fmla="*/ 2147483647 h 2861"/>
              <a:gd name="T86" fmla="*/ 2147483647 w 3164"/>
              <a:gd name="T87" fmla="*/ 2147483647 h 2861"/>
              <a:gd name="T88" fmla="*/ 2147483647 w 3164"/>
              <a:gd name="T89" fmla="*/ 0 h 28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4"/>
              <a:gd name="T136" fmla="*/ 0 h 2861"/>
              <a:gd name="T137" fmla="*/ 3164 w 3164"/>
              <a:gd name="T138" fmla="*/ 2861 h 28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4" h="2861">
                <a:moveTo>
                  <a:pt x="0" y="2861"/>
                </a:moveTo>
                <a:cubicBezTo>
                  <a:pt x="16" y="2813"/>
                  <a:pt x="63" y="2784"/>
                  <a:pt x="92" y="2742"/>
                </a:cubicBezTo>
                <a:cubicBezTo>
                  <a:pt x="112" y="2682"/>
                  <a:pt x="122" y="2621"/>
                  <a:pt x="137" y="2560"/>
                </a:cubicBezTo>
                <a:cubicBezTo>
                  <a:pt x="159" y="2581"/>
                  <a:pt x="210" y="2614"/>
                  <a:pt x="210" y="2614"/>
                </a:cubicBezTo>
                <a:cubicBezTo>
                  <a:pt x="258" y="2545"/>
                  <a:pt x="226" y="2564"/>
                  <a:pt x="302" y="2550"/>
                </a:cubicBezTo>
                <a:cubicBezTo>
                  <a:pt x="308" y="2541"/>
                  <a:pt x="310" y="2520"/>
                  <a:pt x="320" y="2523"/>
                </a:cubicBezTo>
                <a:cubicBezTo>
                  <a:pt x="333" y="2527"/>
                  <a:pt x="325" y="2564"/>
                  <a:pt x="338" y="2560"/>
                </a:cubicBezTo>
                <a:cubicBezTo>
                  <a:pt x="359" y="2553"/>
                  <a:pt x="375" y="2505"/>
                  <a:pt x="375" y="2505"/>
                </a:cubicBezTo>
                <a:cubicBezTo>
                  <a:pt x="431" y="2561"/>
                  <a:pt x="431" y="2588"/>
                  <a:pt x="476" y="2523"/>
                </a:cubicBezTo>
                <a:cubicBezTo>
                  <a:pt x="462" y="2459"/>
                  <a:pt x="469" y="2468"/>
                  <a:pt x="512" y="2422"/>
                </a:cubicBezTo>
                <a:cubicBezTo>
                  <a:pt x="518" y="2443"/>
                  <a:pt x="521" y="2466"/>
                  <a:pt x="530" y="2486"/>
                </a:cubicBezTo>
                <a:cubicBezTo>
                  <a:pt x="534" y="2494"/>
                  <a:pt x="541" y="2509"/>
                  <a:pt x="549" y="2505"/>
                </a:cubicBezTo>
                <a:cubicBezTo>
                  <a:pt x="561" y="2499"/>
                  <a:pt x="561" y="2480"/>
                  <a:pt x="567" y="2468"/>
                </a:cubicBezTo>
                <a:cubicBezTo>
                  <a:pt x="579" y="2407"/>
                  <a:pt x="594" y="2353"/>
                  <a:pt x="613" y="2294"/>
                </a:cubicBezTo>
                <a:cubicBezTo>
                  <a:pt x="566" y="2183"/>
                  <a:pt x="589" y="2065"/>
                  <a:pt x="604" y="1947"/>
                </a:cubicBezTo>
                <a:cubicBezTo>
                  <a:pt x="605" y="1943"/>
                  <a:pt x="625" y="1845"/>
                  <a:pt x="622" y="1846"/>
                </a:cubicBezTo>
                <a:cubicBezTo>
                  <a:pt x="601" y="1856"/>
                  <a:pt x="603" y="1889"/>
                  <a:pt x="594" y="1910"/>
                </a:cubicBezTo>
                <a:cubicBezTo>
                  <a:pt x="595" y="1922"/>
                  <a:pt x="610" y="2130"/>
                  <a:pt x="613" y="2157"/>
                </a:cubicBezTo>
                <a:cubicBezTo>
                  <a:pt x="618" y="2197"/>
                  <a:pt x="630" y="2184"/>
                  <a:pt x="658" y="2221"/>
                </a:cubicBezTo>
                <a:cubicBezTo>
                  <a:pt x="719" y="2301"/>
                  <a:pt x="712" y="2353"/>
                  <a:pt x="814" y="2386"/>
                </a:cubicBezTo>
                <a:cubicBezTo>
                  <a:pt x="892" y="2367"/>
                  <a:pt x="863" y="2349"/>
                  <a:pt x="887" y="2285"/>
                </a:cubicBezTo>
                <a:cubicBezTo>
                  <a:pt x="972" y="2060"/>
                  <a:pt x="905" y="2284"/>
                  <a:pt x="951" y="2121"/>
                </a:cubicBezTo>
                <a:cubicBezTo>
                  <a:pt x="942" y="2109"/>
                  <a:pt x="937" y="2093"/>
                  <a:pt x="924" y="2084"/>
                </a:cubicBezTo>
                <a:cubicBezTo>
                  <a:pt x="908" y="2073"/>
                  <a:pt x="886" y="2074"/>
                  <a:pt x="869" y="2066"/>
                </a:cubicBezTo>
                <a:cubicBezTo>
                  <a:pt x="861" y="2062"/>
                  <a:pt x="856" y="2054"/>
                  <a:pt x="850" y="2048"/>
                </a:cubicBezTo>
                <a:cubicBezTo>
                  <a:pt x="844" y="2042"/>
                  <a:pt x="823" y="2029"/>
                  <a:pt x="832" y="2029"/>
                </a:cubicBezTo>
                <a:cubicBezTo>
                  <a:pt x="854" y="2029"/>
                  <a:pt x="875" y="2040"/>
                  <a:pt x="896" y="2048"/>
                </a:cubicBezTo>
                <a:cubicBezTo>
                  <a:pt x="909" y="2053"/>
                  <a:pt x="921" y="2060"/>
                  <a:pt x="933" y="2066"/>
                </a:cubicBezTo>
                <a:cubicBezTo>
                  <a:pt x="954" y="2063"/>
                  <a:pt x="981" y="2071"/>
                  <a:pt x="997" y="2057"/>
                </a:cubicBezTo>
                <a:cubicBezTo>
                  <a:pt x="1042" y="2017"/>
                  <a:pt x="952" y="1723"/>
                  <a:pt x="1015" y="1883"/>
                </a:cubicBezTo>
                <a:cubicBezTo>
                  <a:pt x="1014" y="1894"/>
                  <a:pt x="987" y="2017"/>
                  <a:pt x="1033" y="2038"/>
                </a:cubicBezTo>
                <a:cubicBezTo>
                  <a:pt x="1053" y="2047"/>
                  <a:pt x="1076" y="2045"/>
                  <a:pt x="1097" y="2048"/>
                </a:cubicBezTo>
                <a:cubicBezTo>
                  <a:pt x="1134" y="2011"/>
                  <a:pt x="1128" y="1950"/>
                  <a:pt x="1152" y="1901"/>
                </a:cubicBezTo>
                <a:cubicBezTo>
                  <a:pt x="1158" y="1868"/>
                  <a:pt x="1163" y="1834"/>
                  <a:pt x="1170" y="1801"/>
                </a:cubicBezTo>
                <a:cubicBezTo>
                  <a:pt x="1172" y="1791"/>
                  <a:pt x="1182" y="1783"/>
                  <a:pt x="1180" y="1773"/>
                </a:cubicBezTo>
                <a:cubicBezTo>
                  <a:pt x="1178" y="1764"/>
                  <a:pt x="1167" y="1761"/>
                  <a:pt x="1161" y="1755"/>
                </a:cubicBezTo>
                <a:cubicBezTo>
                  <a:pt x="1164" y="1721"/>
                  <a:pt x="1151" y="1682"/>
                  <a:pt x="1170" y="1654"/>
                </a:cubicBezTo>
                <a:cubicBezTo>
                  <a:pt x="1190" y="1624"/>
                  <a:pt x="1230" y="1694"/>
                  <a:pt x="1234" y="1700"/>
                </a:cubicBezTo>
                <a:cubicBezTo>
                  <a:pt x="1288" y="1683"/>
                  <a:pt x="1274" y="1638"/>
                  <a:pt x="1280" y="1581"/>
                </a:cubicBezTo>
                <a:cubicBezTo>
                  <a:pt x="1286" y="1593"/>
                  <a:pt x="1297" y="1604"/>
                  <a:pt x="1298" y="1618"/>
                </a:cubicBezTo>
                <a:cubicBezTo>
                  <a:pt x="1303" y="1666"/>
                  <a:pt x="1260" y="1686"/>
                  <a:pt x="1326" y="1636"/>
                </a:cubicBezTo>
                <a:cubicBezTo>
                  <a:pt x="1338" y="1612"/>
                  <a:pt x="1342" y="1575"/>
                  <a:pt x="1381" y="1609"/>
                </a:cubicBezTo>
                <a:cubicBezTo>
                  <a:pt x="1397" y="1623"/>
                  <a:pt x="1417" y="1664"/>
                  <a:pt x="1417" y="1664"/>
                </a:cubicBezTo>
                <a:cubicBezTo>
                  <a:pt x="1476" y="1643"/>
                  <a:pt x="1434" y="1668"/>
                  <a:pt x="1426" y="1572"/>
                </a:cubicBezTo>
                <a:cubicBezTo>
                  <a:pt x="1424" y="1550"/>
                  <a:pt x="1440" y="1530"/>
                  <a:pt x="1445" y="1508"/>
                </a:cubicBezTo>
                <a:cubicBezTo>
                  <a:pt x="1486" y="1522"/>
                  <a:pt x="1484" y="1542"/>
                  <a:pt x="1527" y="1526"/>
                </a:cubicBezTo>
                <a:cubicBezTo>
                  <a:pt x="1551" y="1489"/>
                  <a:pt x="1559" y="1449"/>
                  <a:pt x="1573" y="1408"/>
                </a:cubicBezTo>
                <a:cubicBezTo>
                  <a:pt x="1600" y="1426"/>
                  <a:pt x="1609" y="1423"/>
                  <a:pt x="1609" y="1462"/>
                </a:cubicBezTo>
                <a:cubicBezTo>
                  <a:pt x="1609" y="1475"/>
                  <a:pt x="1590" y="1491"/>
                  <a:pt x="1600" y="1499"/>
                </a:cubicBezTo>
                <a:cubicBezTo>
                  <a:pt x="1612" y="1508"/>
                  <a:pt x="1631" y="1493"/>
                  <a:pt x="1646" y="1490"/>
                </a:cubicBezTo>
                <a:cubicBezTo>
                  <a:pt x="1657" y="1445"/>
                  <a:pt x="1668" y="1422"/>
                  <a:pt x="1701" y="1389"/>
                </a:cubicBezTo>
                <a:cubicBezTo>
                  <a:pt x="1677" y="1318"/>
                  <a:pt x="1701" y="1407"/>
                  <a:pt x="1701" y="1334"/>
                </a:cubicBezTo>
                <a:cubicBezTo>
                  <a:pt x="1701" y="1316"/>
                  <a:pt x="1695" y="1298"/>
                  <a:pt x="1692" y="1280"/>
                </a:cubicBezTo>
                <a:cubicBezTo>
                  <a:pt x="1698" y="1225"/>
                  <a:pt x="1694" y="1168"/>
                  <a:pt x="1710" y="1115"/>
                </a:cubicBezTo>
                <a:cubicBezTo>
                  <a:pt x="1713" y="1105"/>
                  <a:pt x="1729" y="1126"/>
                  <a:pt x="1737" y="1133"/>
                </a:cubicBezTo>
                <a:cubicBezTo>
                  <a:pt x="1779" y="1169"/>
                  <a:pt x="1776" y="1202"/>
                  <a:pt x="1829" y="1216"/>
                </a:cubicBezTo>
                <a:cubicBezTo>
                  <a:pt x="1841" y="1213"/>
                  <a:pt x="1854" y="1212"/>
                  <a:pt x="1865" y="1206"/>
                </a:cubicBezTo>
                <a:cubicBezTo>
                  <a:pt x="1873" y="1202"/>
                  <a:pt x="1876" y="1186"/>
                  <a:pt x="1884" y="1188"/>
                </a:cubicBezTo>
                <a:cubicBezTo>
                  <a:pt x="1903" y="1193"/>
                  <a:pt x="1902" y="1232"/>
                  <a:pt x="1911" y="1243"/>
                </a:cubicBezTo>
                <a:cubicBezTo>
                  <a:pt x="1918" y="1251"/>
                  <a:pt x="1929" y="1255"/>
                  <a:pt x="1938" y="1261"/>
                </a:cubicBezTo>
                <a:cubicBezTo>
                  <a:pt x="1985" y="1376"/>
                  <a:pt x="2031" y="1462"/>
                  <a:pt x="2149" y="1508"/>
                </a:cubicBezTo>
                <a:cubicBezTo>
                  <a:pt x="2175" y="1543"/>
                  <a:pt x="2201" y="1560"/>
                  <a:pt x="2231" y="1590"/>
                </a:cubicBezTo>
                <a:cubicBezTo>
                  <a:pt x="2285" y="1509"/>
                  <a:pt x="2295" y="1428"/>
                  <a:pt x="2313" y="1334"/>
                </a:cubicBezTo>
                <a:cubicBezTo>
                  <a:pt x="2316" y="1273"/>
                  <a:pt x="2312" y="1212"/>
                  <a:pt x="2322" y="1152"/>
                </a:cubicBezTo>
                <a:cubicBezTo>
                  <a:pt x="2327" y="1121"/>
                  <a:pt x="2357" y="1099"/>
                  <a:pt x="2368" y="1069"/>
                </a:cubicBezTo>
                <a:cubicBezTo>
                  <a:pt x="2375" y="1048"/>
                  <a:pt x="2379" y="1026"/>
                  <a:pt x="2386" y="1005"/>
                </a:cubicBezTo>
                <a:cubicBezTo>
                  <a:pt x="2389" y="996"/>
                  <a:pt x="2393" y="987"/>
                  <a:pt x="2396" y="978"/>
                </a:cubicBezTo>
                <a:cubicBezTo>
                  <a:pt x="2419" y="1024"/>
                  <a:pt x="2446" y="1053"/>
                  <a:pt x="2469" y="1097"/>
                </a:cubicBezTo>
                <a:cubicBezTo>
                  <a:pt x="2490" y="1085"/>
                  <a:pt x="2515" y="1077"/>
                  <a:pt x="2533" y="1060"/>
                </a:cubicBezTo>
                <a:cubicBezTo>
                  <a:pt x="2581" y="1016"/>
                  <a:pt x="2568" y="991"/>
                  <a:pt x="2578" y="932"/>
                </a:cubicBezTo>
                <a:cubicBezTo>
                  <a:pt x="2609" y="738"/>
                  <a:pt x="2587" y="921"/>
                  <a:pt x="2606" y="749"/>
                </a:cubicBezTo>
                <a:cubicBezTo>
                  <a:pt x="2615" y="752"/>
                  <a:pt x="2633" y="758"/>
                  <a:pt x="2633" y="758"/>
                </a:cubicBezTo>
                <a:cubicBezTo>
                  <a:pt x="2638" y="704"/>
                  <a:pt x="2625" y="578"/>
                  <a:pt x="2688" y="557"/>
                </a:cubicBezTo>
                <a:cubicBezTo>
                  <a:pt x="2692" y="598"/>
                  <a:pt x="2674" y="683"/>
                  <a:pt x="2752" y="676"/>
                </a:cubicBezTo>
                <a:cubicBezTo>
                  <a:pt x="2771" y="674"/>
                  <a:pt x="2783" y="652"/>
                  <a:pt x="2798" y="640"/>
                </a:cubicBezTo>
                <a:cubicBezTo>
                  <a:pt x="2815" y="588"/>
                  <a:pt x="2779" y="580"/>
                  <a:pt x="2752" y="539"/>
                </a:cubicBezTo>
                <a:cubicBezTo>
                  <a:pt x="2755" y="530"/>
                  <a:pt x="2756" y="504"/>
                  <a:pt x="2761" y="512"/>
                </a:cubicBezTo>
                <a:cubicBezTo>
                  <a:pt x="2777" y="536"/>
                  <a:pt x="2769" y="573"/>
                  <a:pt x="2789" y="594"/>
                </a:cubicBezTo>
                <a:cubicBezTo>
                  <a:pt x="2804" y="609"/>
                  <a:pt x="2819" y="625"/>
                  <a:pt x="2834" y="640"/>
                </a:cubicBezTo>
                <a:cubicBezTo>
                  <a:pt x="2844" y="566"/>
                  <a:pt x="2862" y="494"/>
                  <a:pt x="2871" y="420"/>
                </a:cubicBezTo>
                <a:cubicBezTo>
                  <a:pt x="2891" y="266"/>
                  <a:pt x="2839" y="309"/>
                  <a:pt x="2908" y="265"/>
                </a:cubicBezTo>
                <a:cubicBezTo>
                  <a:pt x="2959" y="299"/>
                  <a:pt x="2972" y="265"/>
                  <a:pt x="3008" y="228"/>
                </a:cubicBezTo>
                <a:cubicBezTo>
                  <a:pt x="3017" y="234"/>
                  <a:pt x="3030" y="237"/>
                  <a:pt x="3036" y="246"/>
                </a:cubicBezTo>
                <a:cubicBezTo>
                  <a:pt x="3043" y="257"/>
                  <a:pt x="3036" y="292"/>
                  <a:pt x="3045" y="283"/>
                </a:cubicBezTo>
                <a:cubicBezTo>
                  <a:pt x="3058" y="270"/>
                  <a:pt x="3049" y="246"/>
                  <a:pt x="3054" y="228"/>
                </a:cubicBezTo>
                <a:cubicBezTo>
                  <a:pt x="3058" y="215"/>
                  <a:pt x="3066" y="204"/>
                  <a:pt x="3072" y="192"/>
                </a:cubicBezTo>
                <a:cubicBezTo>
                  <a:pt x="3075" y="161"/>
                  <a:pt x="3065" y="126"/>
                  <a:pt x="3081" y="100"/>
                </a:cubicBezTo>
                <a:cubicBezTo>
                  <a:pt x="3090" y="86"/>
                  <a:pt x="3084" y="150"/>
                  <a:pt x="3100" y="146"/>
                </a:cubicBezTo>
                <a:cubicBezTo>
                  <a:pt x="3119" y="141"/>
                  <a:pt x="3112" y="109"/>
                  <a:pt x="3118" y="91"/>
                </a:cubicBezTo>
                <a:cubicBezTo>
                  <a:pt x="3131" y="52"/>
                  <a:pt x="3134" y="27"/>
                  <a:pt x="3164" y="0"/>
                </a:cubicBez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6" name="Freeform 7"/>
          <p:cNvSpPr>
            <a:spLocks/>
          </p:cNvSpPr>
          <p:nvPr/>
        </p:nvSpPr>
        <p:spPr bwMode="auto">
          <a:xfrm>
            <a:off x="5480051" y="5649913"/>
            <a:ext cx="600075" cy="227012"/>
          </a:xfrm>
          <a:custGeom>
            <a:avLst/>
            <a:gdLst>
              <a:gd name="T0" fmla="*/ 2147483647 w 378"/>
              <a:gd name="T1" fmla="*/ 2147483647 h 143"/>
              <a:gd name="T2" fmla="*/ 2147483647 w 378"/>
              <a:gd name="T3" fmla="*/ 2147483647 h 143"/>
              <a:gd name="T4" fmla="*/ 2147483647 w 378"/>
              <a:gd name="T5" fmla="*/ 2147483647 h 143"/>
              <a:gd name="T6" fmla="*/ 2147483647 w 378"/>
              <a:gd name="T7" fmla="*/ 2147483647 h 143"/>
              <a:gd name="T8" fmla="*/ 2147483647 w 378"/>
              <a:gd name="T9" fmla="*/ 2147483647 h 143"/>
              <a:gd name="T10" fmla="*/ 2147483647 w 378"/>
              <a:gd name="T11" fmla="*/ 2147483647 h 143"/>
              <a:gd name="T12" fmla="*/ 2147483647 w 378"/>
              <a:gd name="T13" fmla="*/ 2147483647 h 143"/>
              <a:gd name="T14" fmla="*/ 2147483647 w 378"/>
              <a:gd name="T15" fmla="*/ 2147483647 h 143"/>
              <a:gd name="T16" fmla="*/ 2147483647 w 378"/>
              <a:gd name="T17" fmla="*/ 2147483647 h 143"/>
              <a:gd name="T18" fmla="*/ 2147483647 w 378"/>
              <a:gd name="T19" fmla="*/ 2147483647 h 143"/>
              <a:gd name="T20" fmla="*/ 2147483647 w 378"/>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143"/>
              <a:gd name="T35" fmla="*/ 378 w 378"/>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143">
                <a:moveTo>
                  <a:pt x="30" y="133"/>
                </a:moveTo>
                <a:cubicBezTo>
                  <a:pt x="0" y="88"/>
                  <a:pt x="18" y="87"/>
                  <a:pt x="58" y="60"/>
                </a:cubicBezTo>
                <a:cubicBezTo>
                  <a:pt x="64" y="51"/>
                  <a:pt x="71" y="43"/>
                  <a:pt x="76" y="33"/>
                </a:cubicBezTo>
                <a:cubicBezTo>
                  <a:pt x="80" y="24"/>
                  <a:pt x="76" y="9"/>
                  <a:pt x="85" y="5"/>
                </a:cubicBezTo>
                <a:cubicBezTo>
                  <a:pt x="97" y="0"/>
                  <a:pt x="110" y="12"/>
                  <a:pt x="122" y="15"/>
                </a:cubicBezTo>
                <a:cubicBezTo>
                  <a:pt x="171" y="54"/>
                  <a:pt x="182" y="74"/>
                  <a:pt x="204" y="5"/>
                </a:cubicBezTo>
                <a:cubicBezTo>
                  <a:pt x="213" y="11"/>
                  <a:pt x="221" y="19"/>
                  <a:pt x="231" y="24"/>
                </a:cubicBezTo>
                <a:cubicBezTo>
                  <a:pt x="249" y="32"/>
                  <a:pt x="286" y="42"/>
                  <a:pt x="286" y="42"/>
                </a:cubicBezTo>
                <a:cubicBezTo>
                  <a:pt x="289" y="51"/>
                  <a:pt x="288" y="62"/>
                  <a:pt x="295" y="69"/>
                </a:cubicBezTo>
                <a:cubicBezTo>
                  <a:pt x="302" y="76"/>
                  <a:pt x="315" y="73"/>
                  <a:pt x="323" y="79"/>
                </a:cubicBezTo>
                <a:cubicBezTo>
                  <a:pt x="365" y="110"/>
                  <a:pt x="363" y="111"/>
                  <a:pt x="378" y="143"/>
                </a:cubicBez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7" name="Text Box 8"/>
          <p:cNvSpPr txBox="1">
            <a:spLocks noChangeArrowheads="1"/>
          </p:cNvSpPr>
          <p:nvPr/>
        </p:nvSpPr>
        <p:spPr bwMode="auto">
          <a:xfrm>
            <a:off x="3792539" y="836613"/>
            <a:ext cx="31464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a:solidFill>
                  <a:srgbClr val="000000"/>
                </a:solidFill>
              </a:rPr>
              <a:t>Random Genetic Drift</a:t>
            </a:r>
          </a:p>
        </p:txBody>
      </p:sp>
      <p:sp>
        <p:nvSpPr>
          <p:cNvPr id="128008" name="Text Box 9"/>
          <p:cNvSpPr txBox="1">
            <a:spLocks noChangeArrowheads="1"/>
          </p:cNvSpPr>
          <p:nvPr/>
        </p:nvSpPr>
        <p:spPr bwMode="auto">
          <a:xfrm>
            <a:off x="7802564" y="855663"/>
            <a:ext cx="14509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a:solidFill>
                  <a:srgbClr val="000000"/>
                </a:solidFill>
              </a:rPr>
              <a:t>Selection</a:t>
            </a:r>
          </a:p>
        </p:txBody>
      </p:sp>
      <p:sp>
        <p:nvSpPr>
          <p:cNvPr id="128009" name="Text Box 10"/>
          <p:cNvSpPr txBox="1">
            <a:spLocks noChangeArrowheads="1"/>
          </p:cNvSpPr>
          <p:nvPr/>
        </p:nvSpPr>
        <p:spPr bwMode="auto">
          <a:xfrm rot="10800000">
            <a:off x="2030266" y="2728692"/>
            <a:ext cx="492420" cy="1918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sz="2000">
                <a:solidFill>
                  <a:srgbClr val="000000"/>
                </a:solidFill>
              </a:rPr>
              <a:t>Allele frequency</a:t>
            </a:r>
          </a:p>
        </p:txBody>
      </p:sp>
      <p:sp>
        <p:nvSpPr>
          <p:cNvPr id="128010" name="Text Box 11"/>
          <p:cNvSpPr txBox="1">
            <a:spLocks noChangeArrowheads="1"/>
          </p:cNvSpPr>
          <p:nvPr/>
        </p:nvSpPr>
        <p:spPr bwMode="auto">
          <a:xfrm>
            <a:off x="2208214" y="5589589"/>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sz="1800">
                <a:solidFill>
                  <a:srgbClr val="000000"/>
                </a:solidFill>
              </a:rPr>
              <a:t>0</a:t>
            </a:r>
          </a:p>
        </p:txBody>
      </p:sp>
      <p:sp>
        <p:nvSpPr>
          <p:cNvPr id="128011" name="Text Box 12"/>
          <p:cNvSpPr txBox="1">
            <a:spLocks noChangeArrowheads="1"/>
          </p:cNvSpPr>
          <p:nvPr/>
        </p:nvSpPr>
        <p:spPr bwMode="auto">
          <a:xfrm>
            <a:off x="1919288" y="1268414"/>
            <a:ext cx="5699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sz="1800">
                <a:solidFill>
                  <a:srgbClr val="000000"/>
                </a:solidFill>
              </a:rPr>
              <a:t>100</a:t>
            </a:r>
          </a:p>
        </p:txBody>
      </p:sp>
      <p:sp>
        <p:nvSpPr>
          <p:cNvPr id="128012" name="Freeform 13"/>
          <p:cNvSpPr>
            <a:spLocks/>
          </p:cNvSpPr>
          <p:nvPr/>
        </p:nvSpPr>
        <p:spPr bwMode="auto">
          <a:xfrm>
            <a:off x="3482976" y="5106988"/>
            <a:ext cx="1190625" cy="742950"/>
          </a:xfrm>
          <a:custGeom>
            <a:avLst/>
            <a:gdLst>
              <a:gd name="T0" fmla="*/ 0 w 750"/>
              <a:gd name="T1" fmla="*/ 2147483647 h 468"/>
              <a:gd name="T2" fmla="*/ 2147483647 w 750"/>
              <a:gd name="T3" fmla="*/ 2147483647 h 468"/>
              <a:gd name="T4" fmla="*/ 2147483647 w 750"/>
              <a:gd name="T5" fmla="*/ 2147483647 h 468"/>
              <a:gd name="T6" fmla="*/ 2147483647 w 750"/>
              <a:gd name="T7" fmla="*/ 2147483647 h 468"/>
              <a:gd name="T8" fmla="*/ 2147483647 w 750"/>
              <a:gd name="T9" fmla="*/ 2147483647 h 468"/>
              <a:gd name="T10" fmla="*/ 2147483647 w 750"/>
              <a:gd name="T11" fmla="*/ 2147483647 h 468"/>
              <a:gd name="T12" fmla="*/ 2147483647 w 750"/>
              <a:gd name="T13" fmla="*/ 2147483647 h 468"/>
              <a:gd name="T14" fmla="*/ 2147483647 w 750"/>
              <a:gd name="T15" fmla="*/ 2147483647 h 468"/>
              <a:gd name="T16" fmla="*/ 2147483647 w 750"/>
              <a:gd name="T17" fmla="*/ 2147483647 h 468"/>
              <a:gd name="T18" fmla="*/ 2147483647 w 750"/>
              <a:gd name="T19" fmla="*/ 2147483647 h 468"/>
              <a:gd name="T20" fmla="*/ 2147483647 w 750"/>
              <a:gd name="T21" fmla="*/ 2147483647 h 468"/>
              <a:gd name="T22" fmla="*/ 2147483647 w 750"/>
              <a:gd name="T23" fmla="*/ 2147483647 h 468"/>
              <a:gd name="T24" fmla="*/ 2147483647 w 750"/>
              <a:gd name="T25" fmla="*/ 2147483647 h 468"/>
              <a:gd name="T26" fmla="*/ 2147483647 w 750"/>
              <a:gd name="T27" fmla="*/ 2147483647 h 468"/>
              <a:gd name="T28" fmla="*/ 2147483647 w 750"/>
              <a:gd name="T29" fmla="*/ 2147483647 h 468"/>
              <a:gd name="T30" fmla="*/ 2147483647 w 750"/>
              <a:gd name="T31" fmla="*/ 2147483647 h 468"/>
              <a:gd name="T32" fmla="*/ 2147483647 w 750"/>
              <a:gd name="T33" fmla="*/ 2147483647 h 468"/>
              <a:gd name="T34" fmla="*/ 2147483647 w 750"/>
              <a:gd name="T35" fmla="*/ 2147483647 h 468"/>
              <a:gd name="T36" fmla="*/ 2147483647 w 750"/>
              <a:gd name="T37" fmla="*/ 2147483647 h 468"/>
              <a:gd name="T38" fmla="*/ 2147483647 w 750"/>
              <a:gd name="T39" fmla="*/ 2147483647 h 468"/>
              <a:gd name="T40" fmla="*/ 2147483647 w 750"/>
              <a:gd name="T41" fmla="*/ 2147483647 h 468"/>
              <a:gd name="T42" fmla="*/ 2147483647 w 750"/>
              <a:gd name="T43" fmla="*/ 2147483647 h 468"/>
              <a:gd name="T44" fmla="*/ 2147483647 w 750"/>
              <a:gd name="T45" fmla="*/ 2147483647 h 468"/>
              <a:gd name="T46" fmla="*/ 2147483647 w 750"/>
              <a:gd name="T47" fmla="*/ 2147483647 h 4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0"/>
              <a:gd name="T73" fmla="*/ 0 h 468"/>
              <a:gd name="T74" fmla="*/ 750 w 750"/>
              <a:gd name="T75" fmla="*/ 468 h 4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0" h="468">
                <a:moveTo>
                  <a:pt x="0" y="458"/>
                </a:moveTo>
                <a:cubicBezTo>
                  <a:pt x="55" y="440"/>
                  <a:pt x="28" y="427"/>
                  <a:pt x="55" y="394"/>
                </a:cubicBezTo>
                <a:cubicBezTo>
                  <a:pt x="62" y="385"/>
                  <a:pt x="74" y="382"/>
                  <a:pt x="83" y="376"/>
                </a:cubicBezTo>
                <a:cubicBezTo>
                  <a:pt x="92" y="379"/>
                  <a:pt x="107" y="376"/>
                  <a:pt x="110" y="385"/>
                </a:cubicBezTo>
                <a:cubicBezTo>
                  <a:pt x="125" y="431"/>
                  <a:pt x="64" y="449"/>
                  <a:pt x="137" y="413"/>
                </a:cubicBezTo>
                <a:cubicBezTo>
                  <a:pt x="143" y="404"/>
                  <a:pt x="151" y="395"/>
                  <a:pt x="156" y="385"/>
                </a:cubicBezTo>
                <a:cubicBezTo>
                  <a:pt x="160" y="377"/>
                  <a:pt x="159" y="365"/>
                  <a:pt x="165" y="358"/>
                </a:cubicBezTo>
                <a:cubicBezTo>
                  <a:pt x="177" y="343"/>
                  <a:pt x="197" y="335"/>
                  <a:pt x="211" y="321"/>
                </a:cubicBezTo>
                <a:cubicBezTo>
                  <a:pt x="215" y="310"/>
                  <a:pt x="230" y="261"/>
                  <a:pt x="238" y="257"/>
                </a:cubicBezTo>
                <a:cubicBezTo>
                  <a:pt x="246" y="253"/>
                  <a:pt x="250" y="270"/>
                  <a:pt x="256" y="276"/>
                </a:cubicBezTo>
                <a:cubicBezTo>
                  <a:pt x="314" y="260"/>
                  <a:pt x="273" y="262"/>
                  <a:pt x="329" y="285"/>
                </a:cubicBezTo>
                <a:cubicBezTo>
                  <a:pt x="347" y="292"/>
                  <a:pt x="384" y="303"/>
                  <a:pt x="384" y="303"/>
                </a:cubicBezTo>
                <a:cubicBezTo>
                  <a:pt x="413" y="275"/>
                  <a:pt x="403" y="263"/>
                  <a:pt x="439" y="239"/>
                </a:cubicBezTo>
                <a:cubicBezTo>
                  <a:pt x="447" y="209"/>
                  <a:pt x="446" y="143"/>
                  <a:pt x="476" y="193"/>
                </a:cubicBezTo>
                <a:cubicBezTo>
                  <a:pt x="481" y="201"/>
                  <a:pt x="478" y="214"/>
                  <a:pt x="485" y="221"/>
                </a:cubicBezTo>
                <a:cubicBezTo>
                  <a:pt x="492" y="228"/>
                  <a:pt x="503" y="227"/>
                  <a:pt x="512" y="230"/>
                </a:cubicBezTo>
                <a:cubicBezTo>
                  <a:pt x="521" y="221"/>
                  <a:pt x="536" y="214"/>
                  <a:pt x="540" y="202"/>
                </a:cubicBezTo>
                <a:cubicBezTo>
                  <a:pt x="543" y="193"/>
                  <a:pt x="531" y="184"/>
                  <a:pt x="531" y="175"/>
                </a:cubicBezTo>
                <a:cubicBezTo>
                  <a:pt x="531" y="163"/>
                  <a:pt x="544" y="125"/>
                  <a:pt x="549" y="111"/>
                </a:cubicBezTo>
                <a:cubicBezTo>
                  <a:pt x="567" y="0"/>
                  <a:pt x="568" y="89"/>
                  <a:pt x="558" y="120"/>
                </a:cubicBezTo>
                <a:cubicBezTo>
                  <a:pt x="590" y="170"/>
                  <a:pt x="588" y="266"/>
                  <a:pt x="622" y="294"/>
                </a:cubicBezTo>
                <a:cubicBezTo>
                  <a:pt x="638" y="307"/>
                  <a:pt x="660" y="310"/>
                  <a:pt x="677" y="321"/>
                </a:cubicBezTo>
                <a:cubicBezTo>
                  <a:pt x="697" y="362"/>
                  <a:pt x="711" y="396"/>
                  <a:pt x="750" y="422"/>
                </a:cubicBezTo>
                <a:cubicBezTo>
                  <a:pt x="739" y="456"/>
                  <a:pt x="737" y="440"/>
                  <a:pt x="750" y="468"/>
                </a:cubicBezTo>
              </a:path>
            </a:pathLst>
          </a:cu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13" name="Text Box 14"/>
          <p:cNvSpPr txBox="1">
            <a:spLocks noChangeArrowheads="1"/>
          </p:cNvSpPr>
          <p:nvPr/>
        </p:nvSpPr>
        <p:spPr bwMode="auto">
          <a:xfrm>
            <a:off x="8883651" y="1865314"/>
            <a:ext cx="16351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sz="1800">
                <a:solidFill>
                  <a:srgbClr val="000000"/>
                </a:solidFill>
              </a:rPr>
              <a:t>advantageous</a:t>
            </a:r>
          </a:p>
        </p:txBody>
      </p:sp>
      <p:sp>
        <p:nvSpPr>
          <p:cNvPr id="128014" name="Text Box 15"/>
          <p:cNvSpPr txBox="1">
            <a:spLocks noChangeArrowheads="1"/>
          </p:cNvSpPr>
          <p:nvPr/>
        </p:nvSpPr>
        <p:spPr bwMode="auto">
          <a:xfrm>
            <a:off x="8667750" y="5105400"/>
            <a:ext cx="1930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IE" sz="1800">
                <a:solidFill>
                  <a:srgbClr val="000000"/>
                </a:solidFill>
              </a:rPr>
              <a:t>disadvantageous</a:t>
            </a:r>
          </a:p>
        </p:txBody>
      </p:sp>
      <p:sp>
        <p:nvSpPr>
          <p:cNvPr id="128015" name="Text Box 16"/>
          <p:cNvSpPr txBox="1">
            <a:spLocks noChangeArrowheads="1"/>
          </p:cNvSpPr>
          <p:nvPr/>
        </p:nvSpPr>
        <p:spPr bwMode="auto">
          <a:xfrm>
            <a:off x="1828800" y="6248401"/>
            <a:ext cx="7596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339658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0" y="179783"/>
            <a:ext cx="9144000" cy="6498434"/>
          </a:xfrm>
          <a:prstGeom prst="rect">
            <a:avLst/>
          </a:prstGeom>
        </p:spPr>
      </p:pic>
      <p:sp>
        <p:nvSpPr>
          <p:cNvPr id="5" name="TextBox 4"/>
          <p:cNvSpPr txBox="1"/>
          <p:nvPr/>
        </p:nvSpPr>
        <p:spPr>
          <a:xfrm>
            <a:off x="1949753" y="2111352"/>
            <a:ext cx="520094" cy="369332"/>
          </a:xfrm>
          <a:prstGeom prst="rect">
            <a:avLst/>
          </a:prstGeom>
          <a:noFill/>
        </p:spPr>
        <p:txBody>
          <a:bodyPr wrap="none" rtlCol="0">
            <a:spAutoFit/>
          </a:bodyPr>
          <a:lstStyle/>
          <a:p>
            <a:pPr defTabSz="457200"/>
            <a:r>
              <a:rPr lang="en-US" dirty="0">
                <a:solidFill>
                  <a:srgbClr val="000000"/>
                </a:solidFill>
                <a:latin typeface="Times New Roman"/>
                <a:ea typeface="ＭＳ Ｐゴシック"/>
              </a:rPr>
              <a:t>s=0</a:t>
            </a:r>
          </a:p>
        </p:txBody>
      </p:sp>
      <p:sp>
        <p:nvSpPr>
          <p:cNvPr id="6" name="Donut 5">
            <a:extLst>
              <a:ext uri="{FF2B5EF4-FFF2-40B4-BE49-F238E27FC236}">
                <a16:creationId xmlns:a16="http://schemas.microsoft.com/office/drawing/2014/main" id="{898CF11F-B364-1F40-B328-F495806B2459}"/>
              </a:ext>
            </a:extLst>
          </p:cNvPr>
          <p:cNvSpPr/>
          <p:nvPr/>
        </p:nvSpPr>
        <p:spPr>
          <a:xfrm>
            <a:off x="1563344" y="2012844"/>
            <a:ext cx="1292911"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417122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2"/>
          <p:cNvSpPr txBox="1">
            <a:spLocks noChangeArrowheads="1"/>
          </p:cNvSpPr>
          <p:nvPr/>
        </p:nvSpPr>
        <p:spPr bwMode="auto">
          <a:xfrm>
            <a:off x="1878014" y="388939"/>
            <a:ext cx="803014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a:solidFill>
                  <a:prstClr val="black"/>
                </a:solidFill>
              </a:rPr>
              <a:t>For advantageous mutations: </a:t>
            </a:r>
          </a:p>
          <a:p>
            <a:pPr defTabSz="457200" eaLnBrk="1" hangingPunct="1"/>
            <a:r>
              <a:rPr lang="en-US">
                <a:solidFill>
                  <a:prstClr val="black"/>
                </a:solidFill>
              </a:rPr>
              <a:t>      Probability of fixation, P, is approximately equal to 2s; </a:t>
            </a:r>
          </a:p>
          <a:p>
            <a:pPr defTabSz="457200" eaLnBrk="1" hangingPunct="1"/>
            <a:r>
              <a:rPr lang="en-US">
                <a:solidFill>
                  <a:prstClr val="black"/>
                </a:solidFill>
              </a:rPr>
              <a:t>      e.g., if selective advantage s = 5% then P = 10% </a:t>
            </a:r>
          </a:p>
        </p:txBody>
      </p:sp>
      <p:pic>
        <p:nvPicPr>
          <p:cNvPr id="604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17664"/>
            <a:ext cx="9144000" cy="399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TextBox 6"/>
          <p:cNvSpPr txBox="1">
            <a:spLocks noChangeArrowheads="1"/>
          </p:cNvSpPr>
          <p:nvPr/>
        </p:nvSpPr>
        <p:spPr bwMode="auto">
          <a:xfrm>
            <a:off x="2714626" y="6270626"/>
            <a:ext cx="60118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a:solidFill>
                  <a:prstClr val="black"/>
                </a:solidFill>
              </a:rPr>
              <a:t>t</a:t>
            </a:r>
            <a:r>
              <a:rPr lang="en-US" sz="1400">
                <a:solidFill>
                  <a:prstClr val="black"/>
                </a:solidFill>
              </a:rPr>
              <a:t>av</a:t>
            </a:r>
            <a:r>
              <a:rPr lang="en-US">
                <a:solidFill>
                  <a:prstClr val="black"/>
                </a:solidFill>
              </a:rPr>
              <a:t>=2/s*log2N generations = 40*log100= 80</a:t>
            </a:r>
          </a:p>
        </p:txBody>
      </p:sp>
      <p:sp>
        <p:nvSpPr>
          <p:cNvPr id="5" name="Donut 4">
            <a:extLst>
              <a:ext uri="{FF2B5EF4-FFF2-40B4-BE49-F238E27FC236}">
                <a16:creationId xmlns:a16="http://schemas.microsoft.com/office/drawing/2014/main" id="{0F5D8098-D63C-4C4A-B031-ACB8F289548A}"/>
              </a:ext>
            </a:extLst>
          </p:cNvPr>
          <p:cNvSpPr/>
          <p:nvPr/>
        </p:nvSpPr>
        <p:spPr>
          <a:xfrm>
            <a:off x="6017999" y="1051317"/>
            <a:ext cx="1292911" cy="566347"/>
          </a:xfrm>
          <a:prstGeom prst="donut">
            <a:avLst>
              <a:gd name="adj" fmla="val 7322"/>
            </a:avLst>
          </a:prstGeom>
          <a:solidFill>
            <a:srgbClr val="FF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216406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405032"/>
            <a:ext cx="9144000" cy="4047937"/>
          </a:xfrm>
          <a:prstGeom prst="rect">
            <a:avLst/>
          </a:prstGeom>
        </p:spPr>
      </p:pic>
      <p:sp>
        <p:nvSpPr>
          <p:cNvPr id="5" name="TextBox 4"/>
          <p:cNvSpPr txBox="1"/>
          <p:nvPr/>
        </p:nvSpPr>
        <p:spPr>
          <a:xfrm>
            <a:off x="1995056" y="5985164"/>
            <a:ext cx="3222357" cy="369332"/>
          </a:xfrm>
          <a:prstGeom prst="rect">
            <a:avLst/>
          </a:prstGeom>
          <a:noFill/>
        </p:spPr>
        <p:txBody>
          <a:bodyPr wrap="none" rtlCol="0">
            <a:spAutoFit/>
          </a:bodyPr>
          <a:lstStyle/>
          <a:p>
            <a:pPr defTabSz="457200"/>
            <a:r>
              <a:rPr lang="en-US" dirty="0">
                <a:solidFill>
                  <a:srgbClr val="000000"/>
                </a:solidFill>
                <a:latin typeface="Times New Roman"/>
                <a:ea typeface="ＭＳ Ｐゴシック"/>
              </a:rPr>
              <a:t>S=.2    =&gt; shorter fixation time.  </a:t>
            </a:r>
          </a:p>
        </p:txBody>
      </p:sp>
    </p:spTree>
    <p:extLst>
      <p:ext uri="{BB962C8B-B14F-4D97-AF65-F5344CB8AC3E}">
        <p14:creationId xmlns:p14="http://schemas.microsoft.com/office/powerpoint/2010/main" val="220288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GB">
                <a:latin typeface="Times New Roman" charset="0"/>
              </a:rPr>
              <a:t>Advantageous allele</a:t>
            </a:r>
          </a:p>
        </p:txBody>
      </p:sp>
      <p:pic>
        <p:nvPicPr>
          <p:cNvPr id="132098" name="Picture 3" descr="ps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1405678">
            <a:off x="2711451" y="2590801"/>
            <a:ext cx="6327775" cy="4525963"/>
          </a:xfrm>
        </p:spPr>
      </p:pic>
      <p:sp>
        <p:nvSpPr>
          <p:cNvPr id="132099" name="Text Box 4"/>
          <p:cNvSpPr txBox="1">
            <a:spLocks noChangeArrowheads="1"/>
          </p:cNvSpPr>
          <p:nvPr/>
        </p:nvSpPr>
        <p:spPr bwMode="auto">
          <a:xfrm>
            <a:off x="3359151" y="1766888"/>
            <a:ext cx="5375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2000">
                <a:solidFill>
                  <a:srgbClr val="000000"/>
                </a:solidFill>
              </a:rPr>
              <a:t>Herbicide resistance gene in nightshade plant</a:t>
            </a:r>
          </a:p>
        </p:txBody>
      </p:sp>
      <p:sp>
        <p:nvSpPr>
          <p:cNvPr id="132100" name="Text Box 5"/>
          <p:cNvSpPr txBox="1">
            <a:spLocks noChangeArrowheads="1"/>
          </p:cNvSpPr>
          <p:nvPr/>
        </p:nvSpPr>
        <p:spPr bwMode="auto">
          <a:xfrm>
            <a:off x="1828800" y="6248401"/>
            <a:ext cx="7596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367825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atin typeface="Times New Roman" charset="0"/>
              </a:rPr>
              <a:t>selection versus drift </a:t>
            </a:r>
            <a:br>
              <a:rPr lang="en-US">
                <a:latin typeface="Times New Roman" charset="0"/>
              </a:rPr>
            </a:br>
            <a:endParaRPr lang="en-US">
              <a:latin typeface="Times New Roman" charset="0"/>
            </a:endParaRPr>
          </a:p>
        </p:txBody>
      </p:sp>
      <p:sp>
        <p:nvSpPr>
          <p:cNvPr id="116738" name="Text Box 3"/>
          <p:cNvSpPr txBox="1">
            <a:spLocks noChangeArrowheads="1"/>
          </p:cNvSpPr>
          <p:nvPr/>
        </p:nvSpPr>
        <p:spPr bwMode="auto">
          <a:xfrm>
            <a:off x="1099751" y="1524001"/>
            <a:ext cx="8958649" cy="4893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dirty="0">
                <a:solidFill>
                  <a:srgbClr val="000000"/>
                </a:solidFill>
                <a:latin typeface="Times New Roman" charset="0"/>
              </a:rPr>
              <a:t>The larger the population the longer it takes for an allele to become fixed.  </a:t>
            </a:r>
          </a:p>
          <a:p>
            <a:pPr eaLnBrk="1" fontAlgn="base" hangingPunct="1">
              <a:spcBef>
                <a:spcPct val="0"/>
              </a:spcBef>
              <a:spcAft>
                <a:spcPct val="0"/>
              </a:spcAft>
            </a:pPr>
            <a:r>
              <a:rPr lang="en-US" b="1" dirty="0">
                <a:solidFill>
                  <a:srgbClr val="000000"/>
                </a:solidFill>
                <a:latin typeface="Times New Roman" charset="0"/>
              </a:rPr>
              <a:t>Note: Even though an allele conveys a strong selective advantage of 10%, the allele has a rather large chance to go extinct.  </a:t>
            </a:r>
          </a:p>
          <a:p>
            <a:pPr eaLnBrk="1" fontAlgn="base" hangingPunct="1">
              <a:spcBef>
                <a:spcPct val="0"/>
              </a:spcBef>
              <a:spcAft>
                <a:spcPct val="0"/>
              </a:spcAft>
            </a:pPr>
            <a:r>
              <a:rPr lang="en-US" b="1" dirty="0">
                <a:solidFill>
                  <a:srgbClr val="000000"/>
                </a:solidFill>
                <a:latin typeface="Times New Roman" charset="0"/>
              </a:rPr>
              <a:t>Note#2: Fixation is faster under selection than under drift.</a:t>
            </a:r>
          </a:p>
          <a:p>
            <a:pPr eaLnBrk="1" fontAlgn="base" hangingPunct="1">
              <a:spcBef>
                <a:spcPct val="0"/>
              </a:spcBef>
              <a:spcAft>
                <a:spcPct val="0"/>
              </a:spcAft>
            </a:pPr>
            <a:endParaRPr lang="en-US" b="1" dirty="0">
              <a:solidFill>
                <a:srgbClr val="000000"/>
              </a:solidFill>
              <a:latin typeface="Times New Roman" charset="0"/>
            </a:endParaRPr>
          </a:p>
          <a:p>
            <a:pPr eaLnBrk="1" fontAlgn="base" hangingPunct="1">
              <a:spcBef>
                <a:spcPct val="0"/>
              </a:spcBef>
              <a:spcAft>
                <a:spcPct val="0"/>
              </a:spcAft>
            </a:pPr>
            <a:endParaRPr lang="en-US" b="1" dirty="0">
              <a:solidFill>
                <a:srgbClr val="000000"/>
              </a:solidFill>
              <a:latin typeface="Times New Roman" charset="0"/>
            </a:endParaRPr>
          </a:p>
          <a:p>
            <a:pPr eaLnBrk="1" fontAlgn="base" hangingPunct="1">
              <a:spcBef>
                <a:spcPct val="0"/>
              </a:spcBef>
              <a:spcAft>
                <a:spcPct val="0"/>
              </a:spcAft>
            </a:pPr>
            <a:endParaRPr lang="en-US" b="1" dirty="0">
              <a:solidFill>
                <a:srgbClr val="000000"/>
              </a:solidFill>
              <a:latin typeface="Times New Roman" charset="0"/>
            </a:endParaRPr>
          </a:p>
          <a:p>
            <a:pPr eaLnBrk="1" fontAlgn="base" hangingPunct="1">
              <a:spcBef>
                <a:spcPct val="0"/>
              </a:spcBef>
              <a:spcAft>
                <a:spcPct val="0"/>
              </a:spcAft>
            </a:pPr>
            <a:r>
              <a:rPr lang="en-US" b="1" dirty="0">
                <a:solidFill>
                  <a:srgbClr val="FF0000"/>
                </a:solidFill>
                <a:latin typeface="Times New Roman" charset="0"/>
              </a:rPr>
              <a:t>Question: </a:t>
            </a:r>
            <a:r>
              <a:rPr lang="en-US" b="1" dirty="0">
                <a:solidFill>
                  <a:srgbClr val="000000"/>
                </a:solidFill>
                <a:latin typeface="Times New Roman" charset="0"/>
              </a:rPr>
              <a:t>Can you think of genes that have a higher fixation probability? (Hint: HGT)</a:t>
            </a:r>
          </a:p>
          <a:p>
            <a:pPr eaLnBrk="1" fontAlgn="base" hangingPunct="1">
              <a:spcBef>
                <a:spcPct val="0"/>
              </a:spcBef>
              <a:spcAft>
                <a:spcPct val="0"/>
              </a:spcAft>
            </a:pPr>
            <a:endParaRPr lang="en-US" b="1" dirty="0">
              <a:solidFill>
                <a:srgbClr val="000000"/>
              </a:solidFill>
              <a:latin typeface="Times New Roman" charset="0"/>
            </a:endParaRPr>
          </a:p>
          <a:p>
            <a:pPr eaLnBrk="1" fontAlgn="base" hangingPunct="1">
              <a:spcBef>
                <a:spcPct val="0"/>
              </a:spcBef>
              <a:spcAft>
                <a:spcPct val="0"/>
              </a:spcAft>
            </a:pPr>
            <a:endParaRPr lang="en-US" b="1" dirty="0">
              <a:solidFill>
                <a:srgbClr val="000000"/>
              </a:solidFill>
              <a:latin typeface="Times New Roman" charset="0"/>
            </a:endParaRPr>
          </a:p>
          <a:p>
            <a:pPr eaLnBrk="1" fontAlgn="base" hangingPunct="1">
              <a:spcBef>
                <a:spcPct val="0"/>
              </a:spcBef>
              <a:spcAft>
                <a:spcPct val="0"/>
              </a:spcAft>
            </a:pPr>
            <a:endParaRPr lang="en-US" b="1" dirty="0">
              <a:solidFill>
                <a:srgbClr val="000000"/>
              </a:solidFill>
              <a:latin typeface="Times New Roman" charset="0"/>
            </a:endParaRPr>
          </a:p>
        </p:txBody>
      </p:sp>
    </p:spTree>
    <p:extLst>
      <p:ext uri="{BB962C8B-B14F-4D97-AF65-F5344CB8AC3E}">
        <p14:creationId xmlns:p14="http://schemas.microsoft.com/office/powerpoint/2010/main" val="156024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IE">
                <a:latin typeface="Times New Roman" charset="0"/>
              </a:rPr>
              <a:t>Negative selection (s&lt;0)</a:t>
            </a:r>
          </a:p>
        </p:txBody>
      </p:sp>
      <p:sp>
        <p:nvSpPr>
          <p:cNvPr id="134146" name="Rectangle 3"/>
          <p:cNvSpPr>
            <a:spLocks noGrp="1" noChangeArrowheads="1"/>
          </p:cNvSpPr>
          <p:nvPr>
            <p:ph type="body" idx="1"/>
          </p:nvPr>
        </p:nvSpPr>
        <p:spPr>
          <a:xfrm>
            <a:off x="679597" y="2193925"/>
            <a:ext cx="11400367" cy="4664075"/>
          </a:xfrm>
        </p:spPr>
        <p:txBody>
          <a:bodyPr/>
          <a:lstStyle/>
          <a:p>
            <a:pPr eaLnBrk="1" hangingPunct="1"/>
            <a:r>
              <a:rPr lang="en-IE" dirty="0">
                <a:latin typeface="Times New Roman" charset="0"/>
              </a:rPr>
              <a:t>A new allele (mutant) confers some </a:t>
            </a:r>
            <a:r>
              <a:rPr lang="en-IE" u="sng" dirty="0">
                <a:latin typeface="Times New Roman" charset="0"/>
              </a:rPr>
              <a:t>decrease</a:t>
            </a:r>
            <a:r>
              <a:rPr lang="en-IE" dirty="0">
                <a:latin typeface="Times New Roman" charset="0"/>
              </a:rPr>
              <a:t> in the fitness of the organism</a:t>
            </a:r>
          </a:p>
          <a:p>
            <a:pPr eaLnBrk="1" hangingPunct="1"/>
            <a:r>
              <a:rPr lang="en-IE" dirty="0">
                <a:latin typeface="Times New Roman" charset="0"/>
              </a:rPr>
              <a:t>Selection acts to remove this allele</a:t>
            </a:r>
          </a:p>
          <a:p>
            <a:pPr eaLnBrk="1" hangingPunct="1"/>
            <a:endParaRPr lang="en-IE" dirty="0">
              <a:latin typeface="Times New Roman" charset="0"/>
            </a:endParaRPr>
          </a:p>
          <a:p>
            <a:pPr eaLnBrk="1" hangingPunct="1"/>
            <a:r>
              <a:rPr lang="en-IE" dirty="0">
                <a:latin typeface="Times New Roman" charset="0"/>
              </a:rPr>
              <a:t>Also called </a:t>
            </a:r>
            <a:r>
              <a:rPr lang="en-IE" b="1" dirty="0">
                <a:latin typeface="Times New Roman" charset="0"/>
              </a:rPr>
              <a:t>purifying selection</a:t>
            </a:r>
          </a:p>
        </p:txBody>
      </p:sp>
      <p:sp>
        <p:nvSpPr>
          <p:cNvPr id="134147" name="Text Box 4"/>
          <p:cNvSpPr txBox="1">
            <a:spLocks noChangeArrowheads="1"/>
          </p:cNvSpPr>
          <p:nvPr/>
        </p:nvSpPr>
        <p:spPr bwMode="auto">
          <a:xfrm>
            <a:off x="1828800" y="6248401"/>
            <a:ext cx="7596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18042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2057400" y="304800"/>
            <a:ext cx="7772400" cy="1143000"/>
          </a:xfrm>
        </p:spPr>
        <p:txBody>
          <a:bodyPr/>
          <a:lstStyle/>
          <a:p>
            <a:pPr eaLnBrk="1" hangingPunct="1"/>
            <a:r>
              <a:rPr lang="en-GB">
                <a:latin typeface="Times New Roman" charset="0"/>
              </a:rPr>
              <a:t>Deleterious allele</a:t>
            </a:r>
          </a:p>
        </p:txBody>
      </p:sp>
      <p:pic>
        <p:nvPicPr>
          <p:cNvPr id="136194" name="Picture 3" descr="brca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8926" y="3119439"/>
            <a:ext cx="9109075" cy="1692275"/>
          </a:xfrm>
        </p:spPr>
      </p:pic>
      <p:sp>
        <p:nvSpPr>
          <p:cNvPr id="136195" name="Text Box 4"/>
          <p:cNvSpPr txBox="1">
            <a:spLocks noChangeArrowheads="1"/>
          </p:cNvSpPr>
          <p:nvPr/>
        </p:nvSpPr>
        <p:spPr bwMode="auto">
          <a:xfrm>
            <a:off x="3878264" y="1484313"/>
            <a:ext cx="42767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2000">
                <a:solidFill>
                  <a:srgbClr val="000000"/>
                </a:solidFill>
              </a:rPr>
              <a:t>Human breast cancer gene, BRCA2</a:t>
            </a:r>
          </a:p>
        </p:txBody>
      </p:sp>
      <p:sp>
        <p:nvSpPr>
          <p:cNvPr id="136196" name="Text Box 5"/>
          <p:cNvSpPr txBox="1">
            <a:spLocks noChangeArrowheads="1"/>
          </p:cNvSpPr>
          <p:nvPr/>
        </p:nvSpPr>
        <p:spPr bwMode="auto">
          <a:xfrm>
            <a:off x="1682750" y="2944814"/>
            <a:ext cx="2827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800" b="1">
                <a:solidFill>
                  <a:srgbClr val="FF0000"/>
                </a:solidFill>
              </a:rPr>
              <a:t>Normal (wild type) allele</a:t>
            </a:r>
          </a:p>
        </p:txBody>
      </p:sp>
      <p:sp>
        <p:nvSpPr>
          <p:cNvPr id="136197" name="Text Box 6"/>
          <p:cNvSpPr txBox="1">
            <a:spLocks noChangeArrowheads="1"/>
          </p:cNvSpPr>
          <p:nvPr/>
        </p:nvSpPr>
        <p:spPr bwMode="auto">
          <a:xfrm>
            <a:off x="1703389" y="4508501"/>
            <a:ext cx="16732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800" b="1">
                <a:solidFill>
                  <a:srgbClr val="FF0000"/>
                </a:solidFill>
              </a:rPr>
              <a:t>Mutant allele</a:t>
            </a:r>
          </a:p>
          <a:p>
            <a:pPr eaLnBrk="1" fontAlgn="base" hangingPunct="1">
              <a:spcBef>
                <a:spcPct val="0"/>
              </a:spcBef>
              <a:spcAft>
                <a:spcPct val="0"/>
              </a:spcAft>
            </a:pPr>
            <a:r>
              <a:rPr lang="en-GB" sz="1800" b="1">
                <a:solidFill>
                  <a:srgbClr val="FF0000"/>
                </a:solidFill>
              </a:rPr>
              <a:t>(Montreal 440</a:t>
            </a:r>
          </a:p>
          <a:p>
            <a:pPr eaLnBrk="1" fontAlgn="base" hangingPunct="1">
              <a:spcBef>
                <a:spcPct val="0"/>
              </a:spcBef>
              <a:spcAft>
                <a:spcPct val="0"/>
              </a:spcAft>
            </a:pPr>
            <a:r>
              <a:rPr lang="en-GB" sz="1800" b="1">
                <a:solidFill>
                  <a:srgbClr val="FF0000"/>
                </a:solidFill>
              </a:rPr>
              <a:t>Family)</a:t>
            </a:r>
          </a:p>
        </p:txBody>
      </p:sp>
      <p:sp>
        <p:nvSpPr>
          <p:cNvPr id="136198" name="Freeform 7"/>
          <p:cNvSpPr>
            <a:spLocks/>
          </p:cNvSpPr>
          <p:nvPr/>
        </p:nvSpPr>
        <p:spPr bwMode="auto">
          <a:xfrm rot="-8841351">
            <a:off x="3346451" y="4362451"/>
            <a:ext cx="334963" cy="1584325"/>
          </a:xfrm>
          <a:custGeom>
            <a:avLst/>
            <a:gdLst>
              <a:gd name="T0" fmla="*/ 2147483647 w 211"/>
              <a:gd name="T1" fmla="*/ 0 h 408"/>
              <a:gd name="T2" fmla="*/ 2147483647 w 211"/>
              <a:gd name="T3" fmla="*/ 2147483647 h 408"/>
              <a:gd name="T4" fmla="*/ 2147483647 w 211"/>
              <a:gd name="T5" fmla="*/ 2147483647 h 408"/>
              <a:gd name="T6" fmla="*/ 0 60000 65536"/>
              <a:gd name="T7" fmla="*/ 0 60000 65536"/>
              <a:gd name="T8" fmla="*/ 0 60000 65536"/>
              <a:gd name="T9" fmla="*/ 0 w 211"/>
              <a:gd name="T10" fmla="*/ 0 h 408"/>
              <a:gd name="T11" fmla="*/ 211 w 211"/>
              <a:gd name="T12" fmla="*/ 408 h 408"/>
            </a:gdLst>
            <a:ahLst/>
            <a:cxnLst>
              <a:cxn ang="T6">
                <a:pos x="T0" y="T1"/>
              </a:cxn>
              <a:cxn ang="T7">
                <a:pos x="T2" y="T3"/>
              </a:cxn>
              <a:cxn ang="T8">
                <a:pos x="T4" y="T5"/>
              </a:cxn>
            </a:cxnLst>
            <a:rect l="T9" t="T10" r="T11" b="T12"/>
            <a:pathLst>
              <a:path w="211" h="408">
                <a:moveTo>
                  <a:pt x="30" y="0"/>
                </a:moveTo>
                <a:cubicBezTo>
                  <a:pt x="15" y="102"/>
                  <a:pt x="0" y="204"/>
                  <a:pt x="30" y="272"/>
                </a:cubicBezTo>
                <a:cubicBezTo>
                  <a:pt x="60" y="340"/>
                  <a:pt x="135" y="374"/>
                  <a:pt x="211" y="408"/>
                </a:cubicBezTo>
              </a:path>
            </a:pathLst>
          </a:custGeom>
          <a:noFill/>
          <a:ln w="9525">
            <a:solidFill>
              <a:schemeClr val="tx1"/>
            </a:solidFill>
            <a:round/>
            <a:headEnd/>
            <a:tailEnd type="triangle" w="lg" len="lg"/>
          </a:ln>
          <a:extLst>
            <a:ext uri="{909E8E84-426E-40dd-AFC4-6F175D3DCCD1}">
              <a14:hiddenFill xmlns="" xmlns:a14="http://schemas.microsoft.com/office/drawing/2010/main">
                <a:solidFill>
                  <a:srgbClr val="FFFFFF"/>
                </a:solid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36199" name="Text Box 8"/>
          <p:cNvSpPr txBox="1">
            <a:spLocks noChangeArrowheads="1"/>
          </p:cNvSpPr>
          <p:nvPr/>
        </p:nvSpPr>
        <p:spPr bwMode="auto">
          <a:xfrm>
            <a:off x="1676400" y="5715001"/>
            <a:ext cx="21986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800">
                <a:solidFill>
                  <a:srgbClr val="000000"/>
                </a:solidFill>
              </a:rPr>
              <a:t>4 base pair deletion</a:t>
            </a:r>
          </a:p>
          <a:p>
            <a:pPr eaLnBrk="1" fontAlgn="base" hangingPunct="1">
              <a:spcBef>
                <a:spcPct val="0"/>
              </a:spcBef>
              <a:spcAft>
                <a:spcPct val="0"/>
              </a:spcAft>
            </a:pPr>
            <a:r>
              <a:rPr lang="en-GB" sz="1800">
                <a:solidFill>
                  <a:srgbClr val="000000"/>
                </a:solidFill>
              </a:rPr>
              <a:t>Causes frameshift</a:t>
            </a:r>
          </a:p>
        </p:txBody>
      </p:sp>
      <p:sp>
        <p:nvSpPr>
          <p:cNvPr id="136200" name="Line 9"/>
          <p:cNvSpPr>
            <a:spLocks noChangeShapeType="1"/>
          </p:cNvSpPr>
          <p:nvPr/>
        </p:nvSpPr>
        <p:spPr bwMode="auto">
          <a:xfrm flipH="1" flipV="1">
            <a:off x="8543925" y="4437063"/>
            <a:ext cx="71438" cy="43180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lIns="91429" tIns="45714" rIns="91429" bIns="45714"/>
          <a:lstStyle/>
          <a:p>
            <a:pPr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36201" name="Text Box 10"/>
          <p:cNvSpPr txBox="1">
            <a:spLocks noChangeArrowheads="1"/>
          </p:cNvSpPr>
          <p:nvPr/>
        </p:nvSpPr>
        <p:spPr bwMode="auto">
          <a:xfrm>
            <a:off x="8112125" y="4960939"/>
            <a:ext cx="13525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800">
                <a:solidFill>
                  <a:srgbClr val="000000"/>
                </a:solidFill>
              </a:rPr>
              <a:t>Stop codon</a:t>
            </a:r>
          </a:p>
        </p:txBody>
      </p:sp>
      <p:sp>
        <p:nvSpPr>
          <p:cNvPr id="136202" name="Text Box 11"/>
          <p:cNvSpPr txBox="1">
            <a:spLocks noChangeArrowheads="1"/>
          </p:cNvSpPr>
          <p:nvPr/>
        </p:nvSpPr>
        <p:spPr bwMode="auto">
          <a:xfrm>
            <a:off x="5022850" y="1989138"/>
            <a:ext cx="57023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800">
                <a:solidFill>
                  <a:srgbClr val="000000"/>
                </a:solidFill>
              </a:rPr>
              <a:t>5% of breast cancer cases are familial</a:t>
            </a:r>
          </a:p>
          <a:p>
            <a:pPr eaLnBrk="1" fontAlgn="base" hangingPunct="1">
              <a:spcBef>
                <a:spcPct val="0"/>
              </a:spcBef>
              <a:spcAft>
                <a:spcPct val="0"/>
              </a:spcAft>
            </a:pPr>
            <a:r>
              <a:rPr lang="en-GB" sz="1800">
                <a:solidFill>
                  <a:srgbClr val="000000"/>
                </a:solidFill>
              </a:rPr>
              <a:t>Mutations in BRCA2 account for 20% of familial cases</a:t>
            </a:r>
          </a:p>
        </p:txBody>
      </p:sp>
      <p:sp>
        <p:nvSpPr>
          <p:cNvPr id="136203" name="Text Box 12"/>
          <p:cNvSpPr txBox="1">
            <a:spLocks noChangeArrowheads="1"/>
          </p:cNvSpPr>
          <p:nvPr/>
        </p:nvSpPr>
        <p:spPr bwMode="auto">
          <a:xfrm>
            <a:off x="1828800" y="6248401"/>
            <a:ext cx="7596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128075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IE">
                <a:latin typeface="Times New Roman" charset="0"/>
              </a:rPr>
              <a:t>Neutral mutations</a:t>
            </a:r>
          </a:p>
        </p:txBody>
      </p:sp>
      <p:sp>
        <p:nvSpPr>
          <p:cNvPr id="138242" name="Rectangle 3"/>
          <p:cNvSpPr>
            <a:spLocks noGrp="1" noChangeArrowheads="1"/>
          </p:cNvSpPr>
          <p:nvPr>
            <p:ph type="body" idx="1"/>
          </p:nvPr>
        </p:nvSpPr>
        <p:spPr/>
        <p:txBody>
          <a:bodyPr/>
          <a:lstStyle/>
          <a:p>
            <a:pPr eaLnBrk="1" hangingPunct="1"/>
            <a:r>
              <a:rPr lang="en-IE" dirty="0">
                <a:latin typeface="Times New Roman" charset="0"/>
              </a:rPr>
              <a:t>Neither advantageous nor disadvantageous</a:t>
            </a:r>
          </a:p>
          <a:p>
            <a:pPr eaLnBrk="1" hangingPunct="1"/>
            <a:r>
              <a:rPr lang="en-IE" dirty="0">
                <a:latin typeface="Times New Roman" charset="0"/>
              </a:rPr>
              <a:t>Invisible to selection (no selection)</a:t>
            </a:r>
          </a:p>
          <a:p>
            <a:pPr eaLnBrk="1" hangingPunct="1"/>
            <a:r>
              <a:rPr lang="en-IE" dirty="0">
                <a:latin typeface="Times New Roman" charset="0"/>
              </a:rPr>
              <a:t>Frequency subject to ‘drift’ in the population</a:t>
            </a:r>
          </a:p>
          <a:p>
            <a:pPr eaLnBrk="1" hangingPunct="1"/>
            <a:r>
              <a:rPr lang="en-IE" b="1" dirty="0">
                <a:latin typeface="Times New Roman" charset="0"/>
              </a:rPr>
              <a:t>Random drift</a:t>
            </a:r>
            <a:r>
              <a:rPr lang="en-IE" dirty="0">
                <a:latin typeface="Times New Roman" charset="0"/>
              </a:rPr>
              <a:t> – random changes of allele frequency in small populations</a:t>
            </a:r>
            <a:endParaRPr lang="en-IE" b="1" dirty="0">
              <a:latin typeface="Times New Roman" charset="0"/>
            </a:endParaRPr>
          </a:p>
        </p:txBody>
      </p:sp>
    </p:spTree>
    <p:extLst>
      <p:ext uri="{BB962C8B-B14F-4D97-AF65-F5344CB8AC3E}">
        <p14:creationId xmlns:p14="http://schemas.microsoft.com/office/powerpoint/2010/main" val="244044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0"/>
            <a:ext cx="8123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72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350"/>
            <a:ext cx="65278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Box 2"/>
          <p:cNvSpPr txBox="1">
            <a:spLocks noChangeArrowheads="1"/>
          </p:cNvSpPr>
          <p:nvPr/>
        </p:nvSpPr>
        <p:spPr bwMode="auto">
          <a:xfrm>
            <a:off x="1905000" y="5410201"/>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128"/>
              </a:defRPr>
            </a:lvl1pPr>
            <a:lvl2pPr marL="742950" indent="-285750" eaLnBrk="0" hangingPunct="0">
              <a:defRPr sz="2400" b="1">
                <a:solidFill>
                  <a:schemeClr val="tx1"/>
                </a:solidFill>
                <a:latin typeface="Times New Roman" charset="0"/>
                <a:ea typeface="ＭＳ Ｐゴシック" charset="-128"/>
              </a:defRPr>
            </a:lvl2pPr>
            <a:lvl3pPr marL="1143000" indent="-228600" eaLnBrk="0" hangingPunct="0">
              <a:defRPr sz="2400" b="1">
                <a:solidFill>
                  <a:schemeClr val="tx1"/>
                </a:solidFill>
                <a:latin typeface="Times New Roman" charset="0"/>
                <a:ea typeface="ＭＳ Ｐゴシック" charset="-128"/>
              </a:defRPr>
            </a:lvl3pPr>
            <a:lvl4pPr marL="1600200" indent="-228600" eaLnBrk="0" hangingPunct="0">
              <a:defRPr sz="2400" b="1">
                <a:solidFill>
                  <a:schemeClr val="tx1"/>
                </a:solidFill>
                <a:latin typeface="Times New Roman" charset="0"/>
                <a:ea typeface="ＭＳ Ｐゴシック" charset="-128"/>
              </a:defRPr>
            </a:lvl4pPr>
            <a:lvl5pPr marL="2057400" indent="-228600" eaLnBrk="0" hangingPunct="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a:t>In the deterministic model, the time till fixation depends on the selective advantage, but fixation is guaranteed.</a:t>
            </a:r>
          </a:p>
        </p:txBody>
      </p:sp>
    </p:spTree>
    <p:extLst>
      <p:ext uri="{BB962C8B-B14F-4D97-AF65-F5344CB8AC3E}">
        <p14:creationId xmlns:p14="http://schemas.microsoft.com/office/powerpoint/2010/main" val="179340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
            <a:ext cx="632460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extBox 1"/>
          <p:cNvSpPr txBox="1">
            <a:spLocks noChangeArrowheads="1"/>
          </p:cNvSpPr>
          <p:nvPr/>
        </p:nvSpPr>
        <p:spPr bwMode="auto">
          <a:xfrm>
            <a:off x="1905000" y="5334001"/>
            <a:ext cx="8020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128"/>
              </a:defRPr>
            </a:lvl1pPr>
            <a:lvl2pPr marL="742950" indent="-285750" eaLnBrk="0" hangingPunct="0">
              <a:defRPr sz="2400" b="1">
                <a:solidFill>
                  <a:schemeClr val="tx1"/>
                </a:solidFill>
                <a:latin typeface="Times New Roman" charset="0"/>
                <a:ea typeface="ＭＳ Ｐゴシック" charset="-128"/>
              </a:defRPr>
            </a:lvl2pPr>
            <a:lvl3pPr marL="1143000" indent="-228600" eaLnBrk="0" hangingPunct="0">
              <a:defRPr sz="2400" b="1">
                <a:solidFill>
                  <a:schemeClr val="tx1"/>
                </a:solidFill>
                <a:latin typeface="Times New Roman" charset="0"/>
                <a:ea typeface="ＭＳ Ｐゴシック" charset="-128"/>
              </a:defRPr>
            </a:lvl3pPr>
            <a:lvl4pPr marL="1600200" indent="-228600" eaLnBrk="0" hangingPunct="0">
              <a:defRPr sz="2400" b="1">
                <a:solidFill>
                  <a:schemeClr val="tx1"/>
                </a:solidFill>
                <a:latin typeface="Times New Roman" charset="0"/>
                <a:ea typeface="ＭＳ Ｐゴシック" charset="-128"/>
              </a:defRPr>
            </a:lvl4pPr>
            <a:lvl5pPr marL="2057400" indent="-228600" eaLnBrk="0" hangingPunct="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a:t>Only in case the heterozygote has an advantage (=balancing </a:t>
            </a:r>
            <a:br>
              <a:rPr lang="en-US" altLang="en-US"/>
            </a:br>
            <a:r>
              <a:rPr lang="en-US" altLang="en-US"/>
              <a:t>selection) do both alleles coexist in a population. </a:t>
            </a:r>
          </a:p>
        </p:txBody>
      </p:sp>
    </p:spTree>
    <p:extLst>
      <p:ext uri="{BB962C8B-B14F-4D97-AF65-F5344CB8AC3E}">
        <p14:creationId xmlns:p14="http://schemas.microsoft.com/office/powerpoint/2010/main" val="284253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524000" y="5255"/>
            <a:ext cx="8763000" cy="762000"/>
          </a:xfrm>
        </p:spPr>
        <p:txBody>
          <a:bodyPr/>
          <a:lstStyle/>
          <a:p>
            <a:pPr eaLnBrk="1" hangingPunct="1">
              <a:defRPr/>
            </a:pPr>
            <a:r>
              <a:rPr lang="en-US" dirty="0">
                <a:solidFill>
                  <a:srgbClr val="000000"/>
                </a:solidFill>
                <a:latin typeface="Times New Roman" charset="0"/>
                <a:cs typeface="+mj-cs"/>
              </a:rPr>
              <a:t>(Kimura’s) Neutral theory: </a:t>
            </a:r>
          </a:p>
        </p:txBody>
      </p:sp>
      <p:sp>
        <p:nvSpPr>
          <p:cNvPr id="84994" name="Text Box 3"/>
          <p:cNvSpPr txBox="1">
            <a:spLocks noChangeArrowheads="1"/>
          </p:cNvSpPr>
          <p:nvPr/>
        </p:nvSpPr>
        <p:spPr bwMode="auto">
          <a:xfrm>
            <a:off x="956441" y="838200"/>
            <a:ext cx="10773104" cy="458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2000" b="1" dirty="0">
              <a:solidFill>
                <a:srgbClr val="000000"/>
              </a:solidFill>
              <a:latin typeface="Times New Roman" charset="0"/>
            </a:endParaRPr>
          </a:p>
          <a:p>
            <a:pPr eaLnBrk="1" fontAlgn="base" hangingPunct="1">
              <a:spcBef>
                <a:spcPct val="0"/>
              </a:spcBef>
              <a:spcAft>
                <a:spcPct val="0"/>
              </a:spcAft>
            </a:pPr>
            <a:r>
              <a:rPr lang="en-US" sz="2800" dirty="0">
                <a:solidFill>
                  <a:srgbClr val="000000"/>
                </a:solidFill>
                <a:latin typeface="Times New Roman" charset="0"/>
              </a:rPr>
              <a:t>The vast </a:t>
            </a:r>
            <a:r>
              <a:rPr lang="en-US" sz="2800" b="1" dirty="0">
                <a:solidFill>
                  <a:srgbClr val="000000"/>
                </a:solidFill>
                <a:latin typeface="Times New Roman" charset="0"/>
              </a:rPr>
              <a:t>majority of observed sequence differences </a:t>
            </a:r>
            <a:r>
              <a:rPr lang="en-US" sz="2800" dirty="0">
                <a:solidFill>
                  <a:srgbClr val="000000"/>
                </a:solidFill>
                <a:latin typeface="Times New Roman" charset="0"/>
              </a:rPr>
              <a:t>between members of a population </a:t>
            </a:r>
            <a:r>
              <a:rPr lang="en-US" sz="2800" b="1" dirty="0">
                <a:solidFill>
                  <a:srgbClr val="000000"/>
                </a:solidFill>
                <a:latin typeface="Times New Roman" charset="0"/>
              </a:rPr>
              <a:t>are neutral </a:t>
            </a:r>
            <a:r>
              <a:rPr lang="en-US" sz="2800" dirty="0">
                <a:solidFill>
                  <a:srgbClr val="000000"/>
                </a:solidFill>
                <a:latin typeface="Times New Roman" charset="0"/>
              </a:rPr>
              <a:t>(or close to neutral).  These differences can be fixed in the population through random genetic drift. Some mutations are strongly counter selected (this is why there are patterns of conserved residues). Only very seldom is a mutation under positive selection. </a:t>
            </a:r>
          </a:p>
          <a:p>
            <a:pPr eaLnBrk="1" fontAlgn="base" hangingPunct="1">
              <a:spcBef>
                <a:spcPct val="0"/>
              </a:spcBef>
              <a:spcAft>
                <a:spcPct val="0"/>
              </a:spcAft>
            </a:pPr>
            <a:endParaRPr lang="en-US" sz="2800" dirty="0">
              <a:solidFill>
                <a:srgbClr val="000000"/>
              </a:solidFill>
              <a:latin typeface="Times New Roman" charset="0"/>
            </a:endParaRPr>
          </a:p>
          <a:p>
            <a:pPr eaLnBrk="1" fontAlgn="base" hangingPunct="1">
              <a:spcBef>
                <a:spcPct val="0"/>
              </a:spcBef>
              <a:spcAft>
                <a:spcPct val="0"/>
              </a:spcAft>
            </a:pPr>
            <a:r>
              <a:rPr lang="en-US" sz="2800" dirty="0">
                <a:solidFill>
                  <a:srgbClr val="000000"/>
                </a:solidFill>
                <a:latin typeface="Times New Roman" charset="0"/>
              </a:rPr>
              <a:t>The neutral theory </a:t>
            </a:r>
            <a:r>
              <a:rPr lang="en-US" sz="2800" dirty="0">
                <a:solidFill>
                  <a:srgbClr val="FF0000"/>
                </a:solidFill>
                <a:latin typeface="Times New Roman" charset="0"/>
              </a:rPr>
              <a:t>does not </a:t>
            </a:r>
            <a:r>
              <a:rPr lang="en-US" sz="2800" dirty="0">
                <a:solidFill>
                  <a:srgbClr val="000000"/>
                </a:solidFill>
                <a:latin typeface="Times New Roman" charset="0"/>
              </a:rPr>
              <a:t>say that all evolution is neutral and everything is only due to to genetic drift.</a:t>
            </a:r>
          </a:p>
          <a:p>
            <a:pPr eaLnBrk="1" fontAlgn="base" hangingPunct="1">
              <a:spcBef>
                <a:spcPct val="0"/>
              </a:spcBef>
              <a:spcAft>
                <a:spcPct val="0"/>
              </a:spcAft>
            </a:pPr>
            <a:endParaRPr lang="en-US" b="1" dirty="0">
              <a:solidFill>
                <a:srgbClr val="000000"/>
              </a:solidFill>
              <a:latin typeface="Times New Roman" charset="0"/>
            </a:endParaRPr>
          </a:p>
          <a:p>
            <a:pPr eaLnBrk="1" fontAlgn="base" hangingPunct="1">
              <a:spcBef>
                <a:spcPct val="0"/>
              </a:spcBef>
              <a:spcAft>
                <a:spcPct val="0"/>
              </a:spcAft>
            </a:pPr>
            <a:endParaRPr lang="en-US" b="1" dirty="0">
              <a:solidFill>
                <a:srgbClr val="000000"/>
              </a:solidFill>
              <a:latin typeface="Times New Roman" charset="0"/>
            </a:endParaRPr>
          </a:p>
        </p:txBody>
      </p:sp>
    </p:spTree>
    <p:extLst>
      <p:ext uri="{BB962C8B-B14F-4D97-AF65-F5344CB8AC3E}">
        <p14:creationId xmlns:p14="http://schemas.microsoft.com/office/powerpoint/2010/main" val="410753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424248" y="420130"/>
            <a:ext cx="8763000" cy="762000"/>
          </a:xfrm>
        </p:spPr>
        <p:txBody>
          <a:bodyPr/>
          <a:lstStyle/>
          <a:p>
            <a:pPr algn="l" eaLnBrk="1" hangingPunct="1"/>
            <a:r>
              <a:rPr lang="en-US" altLang="en-US" dirty="0">
                <a:ea typeface="ＭＳ Ｐゴシック" charset="-128"/>
              </a:rPr>
              <a:t>Modern synthesis:</a:t>
            </a:r>
          </a:p>
        </p:txBody>
      </p:sp>
      <p:sp>
        <p:nvSpPr>
          <p:cNvPr id="7170" name="Text Box 3"/>
          <p:cNvSpPr txBox="1">
            <a:spLocks noChangeArrowheads="1"/>
          </p:cNvSpPr>
          <p:nvPr/>
        </p:nvSpPr>
        <p:spPr bwMode="auto">
          <a:xfrm>
            <a:off x="827904" y="1508125"/>
            <a:ext cx="104043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128"/>
              </a:defRPr>
            </a:lvl1pPr>
            <a:lvl2pPr marL="742950" indent="-285750" eaLnBrk="0" hangingPunct="0">
              <a:defRPr sz="2400" b="1">
                <a:solidFill>
                  <a:schemeClr val="tx1"/>
                </a:solidFill>
                <a:latin typeface="Times New Roman" charset="0"/>
                <a:ea typeface="ＭＳ Ｐゴシック" charset="-128"/>
              </a:defRPr>
            </a:lvl2pPr>
            <a:lvl3pPr marL="1143000" indent="-228600" eaLnBrk="0" hangingPunct="0">
              <a:defRPr sz="2400" b="1">
                <a:solidFill>
                  <a:schemeClr val="tx1"/>
                </a:solidFill>
                <a:latin typeface="Times New Roman" charset="0"/>
                <a:ea typeface="ＭＳ Ｐゴシック" charset="-128"/>
              </a:defRPr>
            </a:lvl3pPr>
            <a:lvl4pPr marL="1600200" indent="-228600" eaLnBrk="0" hangingPunct="0">
              <a:defRPr sz="2400" b="1">
                <a:solidFill>
                  <a:schemeClr val="tx1"/>
                </a:solidFill>
                <a:latin typeface="Times New Roman" charset="0"/>
                <a:ea typeface="ＭＳ Ｐゴシック" charset="-128"/>
              </a:defRPr>
            </a:lvl4pPr>
            <a:lvl5pPr marL="2057400" indent="-228600" eaLnBrk="0" hangingPunct="0">
              <a:defRPr sz="24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128"/>
              </a:defRPr>
            </a:lvl9pPr>
          </a:lstStyle>
          <a:p>
            <a:pPr defTabSz="457200" eaLnBrk="1" hangingPunct="1"/>
            <a:r>
              <a:rPr lang="en-US" altLang="en-US" sz="2800" b="0" dirty="0">
                <a:solidFill>
                  <a:srgbClr val="000000"/>
                </a:solidFill>
              </a:rPr>
              <a:t>Evolution occurs within populations where the fittest organisms have a selective advantage.   Over time the advantageous genes become fixed in a population and the population gradually changes.  </a:t>
            </a:r>
          </a:p>
          <a:p>
            <a:pPr defTabSz="457200" eaLnBrk="1" hangingPunct="1"/>
            <a:endParaRPr lang="en-US" altLang="en-US" sz="2800" b="0" dirty="0">
              <a:solidFill>
                <a:srgbClr val="000000"/>
              </a:solidFill>
            </a:endParaRPr>
          </a:p>
          <a:p>
            <a:pPr defTabSz="457200" eaLnBrk="1" hangingPunct="1"/>
            <a:r>
              <a:rPr lang="en-US" altLang="en-US" sz="2800" b="0" dirty="0">
                <a:solidFill>
                  <a:srgbClr val="000000"/>
                </a:solidFill>
              </a:rPr>
              <a:t>Why is this not a contradiction to the theory of neutral evolution.  (which says what ?)</a:t>
            </a:r>
          </a:p>
        </p:txBody>
      </p:sp>
    </p:spTree>
    <p:extLst>
      <p:ext uri="{BB962C8B-B14F-4D97-AF65-F5344CB8AC3E}">
        <p14:creationId xmlns:p14="http://schemas.microsoft.com/office/powerpoint/2010/main" val="347378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1524000" y="623959"/>
            <a:ext cx="8763000" cy="762000"/>
          </a:xfrm>
        </p:spPr>
        <p:txBody>
          <a:bodyPr/>
          <a:lstStyle/>
          <a:p>
            <a:pPr eaLnBrk="1" hangingPunct="1">
              <a:defRPr/>
            </a:pPr>
            <a:r>
              <a:rPr lang="en-US" dirty="0">
                <a:solidFill>
                  <a:srgbClr val="000000"/>
                </a:solidFill>
                <a:latin typeface="Times New Roman" charset="0"/>
                <a:cs typeface="+mj-cs"/>
              </a:rPr>
              <a:t>Nearly Neutral theory: </a:t>
            </a:r>
          </a:p>
        </p:txBody>
      </p:sp>
      <p:sp>
        <p:nvSpPr>
          <p:cNvPr id="87042" name="Text Box 3"/>
          <p:cNvSpPr txBox="1">
            <a:spLocks noChangeArrowheads="1"/>
          </p:cNvSpPr>
          <p:nvPr/>
        </p:nvSpPr>
        <p:spPr bwMode="auto">
          <a:xfrm>
            <a:off x="567559" y="1936390"/>
            <a:ext cx="11183007" cy="2492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2000" b="1" dirty="0">
              <a:solidFill>
                <a:srgbClr val="000000"/>
              </a:solidFill>
              <a:latin typeface="Times New Roman" charset="0"/>
            </a:endParaRPr>
          </a:p>
          <a:p>
            <a:pPr eaLnBrk="1" fontAlgn="base" hangingPunct="1">
              <a:spcBef>
                <a:spcPct val="0"/>
              </a:spcBef>
              <a:spcAft>
                <a:spcPct val="0"/>
              </a:spcAft>
            </a:pPr>
            <a:r>
              <a:rPr lang="en-US" sz="2800" dirty="0">
                <a:solidFill>
                  <a:srgbClr val="000000"/>
                </a:solidFill>
                <a:latin typeface="Times New Roman" charset="0"/>
              </a:rPr>
              <a:t>Even synonymous mutations do not lead to random composition but to codon bias.  </a:t>
            </a:r>
          </a:p>
          <a:p>
            <a:pPr eaLnBrk="1" fontAlgn="base" hangingPunct="1">
              <a:spcBef>
                <a:spcPct val="0"/>
              </a:spcBef>
              <a:spcAft>
                <a:spcPct val="0"/>
              </a:spcAft>
            </a:pPr>
            <a:r>
              <a:rPr lang="en-US" sz="2800" dirty="0">
                <a:solidFill>
                  <a:srgbClr val="000000"/>
                </a:solidFill>
                <a:latin typeface="Times New Roman" charset="0"/>
              </a:rPr>
              <a:t>Small negative selection might be sufficient to produce the observed codon usage  bias. </a:t>
            </a:r>
          </a:p>
          <a:p>
            <a:pPr eaLnBrk="1" fontAlgn="base" hangingPunct="1">
              <a:spcBef>
                <a:spcPct val="0"/>
              </a:spcBef>
              <a:spcAft>
                <a:spcPct val="0"/>
              </a:spcAft>
            </a:pPr>
            <a:endParaRPr lang="en-US" b="1" dirty="0">
              <a:solidFill>
                <a:srgbClr val="000000"/>
              </a:solidFill>
              <a:latin typeface="Times New Roman" charset="0"/>
            </a:endParaRPr>
          </a:p>
        </p:txBody>
      </p:sp>
      <p:sp>
        <p:nvSpPr>
          <p:cNvPr id="87043" name="Rectangle 4"/>
          <p:cNvSpPr>
            <a:spLocks noChangeArrowheads="1"/>
          </p:cNvSpPr>
          <p:nvPr/>
        </p:nvSpPr>
        <p:spPr bwMode="auto">
          <a:xfrm>
            <a:off x="1524000" y="30480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spAutoFit/>
          </a:bodyPr>
          <a:lstStyle/>
          <a:p>
            <a:pPr fontAlgn="base">
              <a:spcBef>
                <a:spcPct val="0"/>
              </a:spcBef>
              <a:spcAft>
                <a:spcPct val="0"/>
              </a:spcAft>
            </a:pPr>
            <a:endParaRPr lang="en-US" sz="20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392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2">
            <a:extLst>
              <a:ext uri="{28A0092B-C50C-407E-A947-70E740481C1C}">
                <a14:useLocalDpi xmlns:a14="http://schemas.microsoft.com/office/drawing/2010/main" val="0"/>
              </a:ext>
            </a:extLst>
          </a:blip>
          <a:srcRect t="21133"/>
          <a:stretch>
            <a:fillRect/>
          </a:stretch>
        </p:blipFill>
        <p:spPr bwMode="auto">
          <a:xfrm>
            <a:off x="1524000" y="2959101"/>
            <a:ext cx="9144000"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8" name="TextBox 2"/>
          <p:cNvSpPr txBox="1">
            <a:spLocks noChangeArrowheads="1"/>
          </p:cNvSpPr>
          <p:nvPr/>
        </p:nvSpPr>
        <p:spPr bwMode="auto">
          <a:xfrm>
            <a:off x="2022475" y="2222501"/>
            <a:ext cx="168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N=50   s=0</a:t>
            </a:r>
          </a:p>
        </p:txBody>
      </p:sp>
      <p:sp>
        <p:nvSpPr>
          <p:cNvPr id="45060" name="TextBox 3"/>
          <p:cNvSpPr txBox="1">
            <a:spLocks noChangeArrowheads="1"/>
          </p:cNvSpPr>
          <p:nvPr/>
        </p:nvSpPr>
        <p:spPr bwMode="auto">
          <a:xfrm>
            <a:off x="3681413" y="2193926"/>
            <a:ext cx="1930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rPr>
              <a:t>10 replicates</a:t>
            </a:r>
          </a:p>
        </p:txBody>
      </p:sp>
      <p:sp>
        <p:nvSpPr>
          <p:cNvPr id="2" name="TextBox 1">
            <a:extLst>
              <a:ext uri="{FF2B5EF4-FFF2-40B4-BE49-F238E27FC236}">
                <a16:creationId xmlns:a16="http://schemas.microsoft.com/office/drawing/2014/main" id="{CEA0D7A5-FA59-B341-B860-72947650A6A0}"/>
              </a:ext>
            </a:extLst>
          </p:cNvPr>
          <p:cNvSpPr txBox="1"/>
          <p:nvPr/>
        </p:nvSpPr>
        <p:spPr>
          <a:xfrm>
            <a:off x="914400" y="729049"/>
            <a:ext cx="5271828" cy="461665"/>
          </a:xfrm>
          <a:prstGeom prst="rect">
            <a:avLst/>
          </a:prstGeom>
          <a:noFill/>
        </p:spPr>
        <p:txBody>
          <a:bodyPr wrap="none" rtlCol="0">
            <a:spAutoFit/>
          </a:bodyPr>
          <a:lstStyle/>
          <a:p>
            <a:r>
              <a:rPr lang="en-US" sz="2400" dirty="0"/>
              <a:t>Genetic Drift:  The law of the Gutter:  </a:t>
            </a:r>
          </a:p>
        </p:txBody>
      </p:sp>
    </p:spTree>
    <p:extLst>
      <p:ext uri="{BB962C8B-B14F-4D97-AF65-F5344CB8AC3E}">
        <p14:creationId xmlns:p14="http://schemas.microsoft.com/office/powerpoint/2010/main" val="1473393158"/>
      </p:ext>
    </p:extLst>
  </p:cSld>
  <p:clrMapOvr>
    <a:masterClrMapping/>
  </p:clrMapOvr>
</p:sld>
</file>

<file path=ppt/theme/theme1.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7790</TotalTime>
  <Words>1093</Words>
  <Application>Microsoft Macintosh PowerPoint</Application>
  <PresentationFormat>Widescreen</PresentationFormat>
  <Paragraphs>131</Paragraphs>
  <Slides>28</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Times New Roman</vt:lpstr>
      <vt:lpstr>1_Default Design</vt:lpstr>
      <vt:lpstr>8_Default Design</vt:lpstr>
      <vt:lpstr>MCB 3421 – class 20</vt:lpstr>
      <vt:lpstr>Population Genetics </vt:lpstr>
      <vt:lpstr>PowerPoint Presentation</vt:lpstr>
      <vt:lpstr>PowerPoint Presentation</vt:lpstr>
      <vt:lpstr>PowerPoint Presentation</vt:lpstr>
      <vt:lpstr>(Kimura’s) Neutral theory: </vt:lpstr>
      <vt:lpstr>Modern synthesis:</vt:lpstr>
      <vt:lpstr>Nearly Neutral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s=0 -- neutral mutation</vt:lpstr>
      <vt:lpstr>s&gt;0</vt:lpstr>
      <vt:lpstr>Positive selection (s&gt;0)</vt:lpstr>
      <vt:lpstr>PowerPoint Presentation</vt:lpstr>
      <vt:lpstr>PowerPoint Presentation</vt:lpstr>
      <vt:lpstr>PowerPoint Presentation</vt:lpstr>
      <vt:lpstr>PowerPoint Presentation</vt:lpstr>
      <vt:lpstr>Advantageous allele</vt:lpstr>
      <vt:lpstr>selection versus drift  </vt:lpstr>
      <vt:lpstr>Negative selection (s&lt;0)</vt:lpstr>
      <vt:lpstr>Deleterious allele</vt:lpstr>
      <vt:lpstr>Neutral mutations</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Gogarten, J. Peter</cp:lastModifiedBy>
  <cp:revision>78</cp:revision>
  <dcterms:modified xsi:type="dcterms:W3CDTF">2023-11-07T17:04:48Z</dcterms:modified>
  <cp:category/>
</cp:coreProperties>
</file>