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499" r:id="rId3"/>
    <p:sldId id="277" r:id="rId4"/>
    <p:sldId id="278" r:id="rId5"/>
    <p:sldId id="279" r:id="rId6"/>
    <p:sldId id="280" r:id="rId7"/>
    <p:sldId id="258" r:id="rId8"/>
    <p:sldId id="523" r:id="rId9"/>
    <p:sldId id="468" r:id="rId10"/>
    <p:sldId id="936" r:id="rId11"/>
    <p:sldId id="519" r:id="rId12"/>
    <p:sldId id="500" r:id="rId13"/>
    <p:sldId id="502" r:id="rId14"/>
    <p:sldId id="524" r:id="rId15"/>
    <p:sldId id="469" r:id="rId16"/>
    <p:sldId id="470" r:id="rId17"/>
    <p:sldId id="471" r:id="rId18"/>
    <p:sldId id="472" r:id="rId19"/>
    <p:sldId id="473" r:id="rId20"/>
    <p:sldId id="474" r:id="rId21"/>
    <p:sldId id="475" r:id="rId22"/>
    <p:sldId id="477" r:id="rId23"/>
    <p:sldId id="525" r:id="rId24"/>
    <p:sldId id="9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garten, J. Peter" userId="08c346f3-9f2a-4776-a6cf-add1e690cd47" providerId="ADAL" clId="{8888902A-C0CB-F547-ACB6-8EE849EAFA7E}"/>
    <pc:docChg chg="modSld">
      <pc:chgData name="Gogarten, J. Peter" userId="08c346f3-9f2a-4776-a6cf-add1e690cd47" providerId="ADAL" clId="{8888902A-C0CB-F547-ACB6-8EE849EAFA7E}" dt="2023-11-14T18:58:01.452" v="59" actId="1076"/>
      <pc:docMkLst>
        <pc:docMk/>
      </pc:docMkLst>
      <pc:sldChg chg="modSp mod">
        <pc:chgData name="Gogarten, J. Peter" userId="08c346f3-9f2a-4776-a6cf-add1e690cd47" providerId="ADAL" clId="{8888902A-C0CB-F547-ACB6-8EE849EAFA7E}" dt="2023-11-14T18:46:14.523" v="4" actId="20577"/>
        <pc:sldMkLst>
          <pc:docMk/>
          <pc:sldMk cId="1171822555" sldId="257"/>
        </pc:sldMkLst>
        <pc:spChg chg="mod">
          <ac:chgData name="Gogarten, J. Peter" userId="08c346f3-9f2a-4776-a6cf-add1e690cd47" providerId="ADAL" clId="{8888902A-C0CB-F547-ACB6-8EE849EAFA7E}" dt="2023-11-14T18:46:14.523" v="4" actId="20577"/>
          <ac:spMkLst>
            <pc:docMk/>
            <pc:sldMk cId="1171822555" sldId="257"/>
            <ac:spMk id="2" creationId="{B6B19133-E0C4-4449-B988-E786AE377DE2}"/>
          </ac:spMkLst>
        </pc:spChg>
      </pc:sldChg>
      <pc:sldChg chg="modSp mod">
        <pc:chgData name="Gogarten, J. Peter" userId="08c346f3-9f2a-4776-a6cf-add1e690cd47" providerId="ADAL" clId="{8888902A-C0CB-F547-ACB6-8EE849EAFA7E}" dt="2023-11-14T18:50:13.120" v="19" actId="20577"/>
        <pc:sldMkLst>
          <pc:docMk/>
          <pc:sldMk cId="2968162380" sldId="258"/>
        </pc:sldMkLst>
        <pc:spChg chg="mod">
          <ac:chgData name="Gogarten, J. Peter" userId="08c346f3-9f2a-4776-a6cf-add1e690cd47" providerId="ADAL" clId="{8888902A-C0CB-F547-ACB6-8EE849EAFA7E}" dt="2023-11-14T18:50:13.120" v="19" actId="20577"/>
          <ac:spMkLst>
            <pc:docMk/>
            <pc:sldMk cId="2968162380" sldId="258"/>
            <ac:spMk id="23554" creationId="{598E64E6-A3A6-5243-B7C1-92C9D294321A}"/>
          </ac:spMkLst>
        </pc:spChg>
      </pc:sldChg>
      <pc:sldChg chg="modSp mod">
        <pc:chgData name="Gogarten, J. Peter" userId="08c346f3-9f2a-4776-a6cf-add1e690cd47" providerId="ADAL" clId="{8888902A-C0CB-F547-ACB6-8EE849EAFA7E}" dt="2023-11-14T18:48:07.624" v="9" actId="20577"/>
        <pc:sldMkLst>
          <pc:docMk/>
          <pc:sldMk cId="900054601" sldId="279"/>
        </pc:sldMkLst>
        <pc:spChg chg="mod">
          <ac:chgData name="Gogarten, J. Peter" userId="08c346f3-9f2a-4776-a6cf-add1e690cd47" providerId="ADAL" clId="{8888902A-C0CB-F547-ACB6-8EE849EAFA7E}" dt="2023-11-14T18:48:07.624" v="9" actId="20577"/>
          <ac:spMkLst>
            <pc:docMk/>
            <pc:sldMk cId="900054601" sldId="279"/>
            <ac:spMk id="2" creationId="{7BB211C1-5ACF-5542-B46D-38AC0F6EAD9A}"/>
          </ac:spMkLst>
        </pc:spChg>
      </pc:sldChg>
      <pc:sldChg chg="modSp mod">
        <pc:chgData name="Gogarten, J. Peter" userId="08c346f3-9f2a-4776-a6cf-add1e690cd47" providerId="ADAL" clId="{8888902A-C0CB-F547-ACB6-8EE849EAFA7E}" dt="2023-11-14T18:48:45.963" v="10" actId="1076"/>
        <pc:sldMkLst>
          <pc:docMk/>
          <pc:sldMk cId="116589063" sldId="280"/>
        </pc:sldMkLst>
        <pc:picChg chg="mod">
          <ac:chgData name="Gogarten, J. Peter" userId="08c346f3-9f2a-4776-a6cf-add1e690cd47" providerId="ADAL" clId="{8888902A-C0CB-F547-ACB6-8EE849EAFA7E}" dt="2023-11-14T18:48:45.963" v="10" actId="1076"/>
          <ac:picMkLst>
            <pc:docMk/>
            <pc:sldMk cId="116589063" sldId="280"/>
            <ac:picMk id="3" creationId="{088D5ADE-1EC2-0F4E-BDEB-493EABB9D69D}"/>
          </ac:picMkLst>
        </pc:picChg>
      </pc:sldChg>
      <pc:sldChg chg="modSp mod">
        <pc:chgData name="Gogarten, J. Peter" userId="08c346f3-9f2a-4776-a6cf-add1e690cd47" providerId="ADAL" clId="{8888902A-C0CB-F547-ACB6-8EE849EAFA7E}" dt="2023-11-14T18:58:01.452" v="59" actId="1076"/>
        <pc:sldMkLst>
          <pc:docMk/>
          <pc:sldMk cId="2287527403" sldId="473"/>
        </pc:sldMkLst>
        <pc:spChg chg="mod">
          <ac:chgData name="Gogarten, J. Peter" userId="08c346f3-9f2a-4776-a6cf-add1e690cd47" providerId="ADAL" clId="{8888902A-C0CB-F547-ACB6-8EE849EAFA7E}" dt="2023-11-14T18:58:01.452" v="59" actId="1076"/>
          <ac:spMkLst>
            <pc:docMk/>
            <pc:sldMk cId="2287527403" sldId="473"/>
            <ac:spMk id="273409" creationId="{00000000-0000-0000-0000-000000000000}"/>
          </ac:spMkLst>
        </pc:spChg>
      </pc:sldChg>
      <pc:sldChg chg="modSp mod">
        <pc:chgData name="Gogarten, J. Peter" userId="08c346f3-9f2a-4776-a6cf-add1e690cd47" providerId="ADAL" clId="{8888902A-C0CB-F547-ACB6-8EE849EAFA7E}" dt="2023-11-14T18:54:15.043" v="58" actId="20577"/>
        <pc:sldMkLst>
          <pc:docMk/>
          <pc:sldMk cId="4272082752" sldId="502"/>
        </pc:sldMkLst>
        <pc:spChg chg="mod">
          <ac:chgData name="Gogarten, J. Peter" userId="08c346f3-9f2a-4776-a6cf-add1e690cd47" providerId="ADAL" clId="{8888902A-C0CB-F547-ACB6-8EE849EAFA7E}" dt="2023-11-14T18:54:15.043" v="58" actId="20577"/>
          <ac:spMkLst>
            <pc:docMk/>
            <pc:sldMk cId="4272082752" sldId="502"/>
            <ac:spMk id="4" creationId="{E09D29DA-8D30-3B4D-AF2C-5EF1F60FBF9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1A67D-019C-430B-9192-B8A3CC002D33}" type="doc">
      <dgm:prSet loTypeId="urn:microsoft.com/office/officeart/2005/8/layout/process2" loCatId="process" qsTypeId="urn:microsoft.com/office/officeart/2005/8/quickstyle/simple1" qsCatId="simple" csTypeId="urn:microsoft.com/office/officeart/2005/8/colors/accent0_1" csCatId="mainScheme" phldr="1"/>
      <dgm:spPr/>
      <dgm:t>
        <a:bodyPr/>
        <a:lstStyle/>
        <a:p>
          <a:endParaRPr lang="en-US"/>
        </a:p>
      </dgm:t>
    </dgm:pt>
    <dgm:pt modelId="{302276FD-F21E-4337-8801-0811C84F0F5A}">
      <dgm:prSet phldrT="[Text]" custT="1"/>
      <dgm:spPr/>
      <dgm:t>
        <a:bodyPr/>
        <a:lstStyle/>
        <a:p>
          <a:r>
            <a:rPr lang="en-US" sz="1200" b="1"/>
            <a:t>Calculate number of different nucleotides/amino acids per MSA column (X)</a:t>
          </a:r>
        </a:p>
      </dgm:t>
    </dgm:pt>
    <dgm:pt modelId="{093A87B5-DB71-4723-BE1C-7ADE03FFAF0E}" type="parTrans" cxnId="{705DB34F-B888-499F-B2B8-EAA4964A88C0}">
      <dgm:prSet/>
      <dgm:spPr/>
      <dgm:t>
        <a:bodyPr/>
        <a:lstStyle/>
        <a:p>
          <a:endParaRPr lang="en-US" sz="1200" b="1"/>
        </a:p>
      </dgm:t>
    </dgm:pt>
    <dgm:pt modelId="{E5135470-A219-4CDC-A7D2-B5A4F288EAFB}" type="sibTrans" cxnId="{705DB34F-B888-499F-B2B8-EAA4964A88C0}">
      <dgm:prSet custT="1"/>
      <dgm:spPr>
        <a:solidFill>
          <a:srgbClr val="00B0F0"/>
        </a:solidFill>
      </dgm:spPr>
      <dgm:t>
        <a:bodyPr/>
        <a:lstStyle/>
        <a:p>
          <a:endParaRPr lang="en-US" sz="1200" b="1">
            <a:solidFill>
              <a:srgbClr val="00B0F0"/>
            </a:solidFill>
          </a:endParaRPr>
        </a:p>
      </dgm:t>
    </dgm:pt>
    <dgm:pt modelId="{0585EBDC-C1FC-409B-B794-F9F5733E9CB9}">
      <dgm:prSet phldrT="[Text]" custT="1"/>
      <dgm:spPr/>
      <dgm:t>
        <a:bodyPr/>
        <a:lstStyle/>
        <a:p>
          <a:r>
            <a:rPr lang="en-US" sz="1200" b="1" dirty="0"/>
            <a:t>Calculate number of nucleotides/amino acids substitutions (X-1)</a:t>
          </a:r>
        </a:p>
      </dgm:t>
    </dgm:pt>
    <dgm:pt modelId="{4B745364-66F9-4189-85F6-33CEF0F8E46A}" type="parTrans" cxnId="{97F11B58-9503-40B1-8717-6895B18CFF00}">
      <dgm:prSet/>
      <dgm:spPr/>
      <dgm:t>
        <a:bodyPr/>
        <a:lstStyle/>
        <a:p>
          <a:endParaRPr lang="en-US" sz="1200" b="1"/>
        </a:p>
      </dgm:t>
    </dgm:pt>
    <dgm:pt modelId="{EF5AE252-950C-4E14-A77D-9A200DB12D8C}" type="sibTrans" cxnId="{97F11B58-9503-40B1-8717-6895B18CFF00}">
      <dgm:prSet custT="1"/>
      <dgm:spPr>
        <a:solidFill>
          <a:srgbClr val="00B0F0"/>
        </a:solidFill>
      </dgm:spPr>
      <dgm:t>
        <a:bodyPr/>
        <a:lstStyle/>
        <a:p>
          <a:endParaRPr lang="en-US" sz="1200" b="1"/>
        </a:p>
      </dgm:t>
    </dgm:pt>
    <dgm:pt modelId="{803B44DB-3287-4565-B8CC-7CD489466C52}">
      <dgm:prSet phldrT="[Text]" custT="1"/>
      <dgm:spPr/>
      <dgm:t>
        <a:bodyPr/>
        <a:lstStyle/>
        <a:p>
          <a:r>
            <a:rPr lang="en-US" sz="1200" b="1" dirty="0"/>
            <a:t>Calculate number of synonymous changes</a:t>
          </a:r>
          <a:br>
            <a:rPr lang="en-US" sz="1200" b="1" dirty="0"/>
          </a:br>
          <a:r>
            <a:rPr lang="en-US" sz="1200" b="1" dirty="0" err="1"/>
            <a:t>nucl</a:t>
          </a:r>
          <a:r>
            <a:rPr lang="en-US" sz="1200" b="1" dirty="0"/>
            <a:t> changes – aa changes</a:t>
          </a:r>
        </a:p>
        <a:p>
          <a:endParaRPr lang="en-US" sz="1200" b="1" dirty="0"/>
        </a:p>
      </dgm:t>
    </dgm:pt>
    <dgm:pt modelId="{246592AB-4086-402C-82F4-330E7AD6EAEF}" type="parTrans" cxnId="{9E503BD1-99B6-4743-BF42-B4F8CE9FB695}">
      <dgm:prSet/>
      <dgm:spPr/>
      <dgm:t>
        <a:bodyPr/>
        <a:lstStyle/>
        <a:p>
          <a:endParaRPr lang="en-US" sz="1200" b="1"/>
        </a:p>
      </dgm:t>
    </dgm:pt>
    <dgm:pt modelId="{2C64F215-2221-479B-AF47-FFD93DDBF5AC}" type="sibTrans" cxnId="{9E503BD1-99B6-4743-BF42-B4F8CE9FB695}">
      <dgm:prSet/>
      <dgm:spPr/>
      <dgm:t>
        <a:bodyPr/>
        <a:lstStyle/>
        <a:p>
          <a:endParaRPr lang="en-US" sz="1200" b="1"/>
        </a:p>
      </dgm:t>
    </dgm:pt>
    <dgm:pt modelId="{BC9680E4-384E-4570-8F5A-7A74D17836F6}" type="pres">
      <dgm:prSet presAssocID="{2981A67D-019C-430B-9192-B8A3CC002D33}" presName="linearFlow" presStyleCnt="0">
        <dgm:presLayoutVars>
          <dgm:resizeHandles val="exact"/>
        </dgm:presLayoutVars>
      </dgm:prSet>
      <dgm:spPr/>
    </dgm:pt>
    <dgm:pt modelId="{B3730A30-3591-47CA-8723-1FC29892F036}" type="pres">
      <dgm:prSet presAssocID="{302276FD-F21E-4337-8801-0811C84F0F5A}" presName="node" presStyleLbl="node1" presStyleIdx="0" presStyleCnt="3">
        <dgm:presLayoutVars>
          <dgm:bulletEnabled val="1"/>
        </dgm:presLayoutVars>
      </dgm:prSet>
      <dgm:spPr/>
    </dgm:pt>
    <dgm:pt modelId="{84F40F81-F106-43A1-92CE-C2A4D65ECC5F}" type="pres">
      <dgm:prSet presAssocID="{E5135470-A219-4CDC-A7D2-B5A4F288EAFB}" presName="sibTrans" presStyleLbl="sibTrans2D1" presStyleIdx="0" presStyleCnt="2"/>
      <dgm:spPr/>
    </dgm:pt>
    <dgm:pt modelId="{BD3BB03C-78B8-49DD-A0A3-95865AD97865}" type="pres">
      <dgm:prSet presAssocID="{E5135470-A219-4CDC-A7D2-B5A4F288EAFB}" presName="connectorText" presStyleLbl="sibTrans2D1" presStyleIdx="0" presStyleCnt="2"/>
      <dgm:spPr/>
    </dgm:pt>
    <dgm:pt modelId="{B9EDE46B-0221-4076-9877-8C3B07B02C7B}" type="pres">
      <dgm:prSet presAssocID="{0585EBDC-C1FC-409B-B794-F9F5733E9CB9}" presName="node" presStyleLbl="node1" presStyleIdx="1" presStyleCnt="3">
        <dgm:presLayoutVars>
          <dgm:bulletEnabled val="1"/>
        </dgm:presLayoutVars>
      </dgm:prSet>
      <dgm:spPr/>
    </dgm:pt>
    <dgm:pt modelId="{34AF6A92-265C-4442-9F0D-8E0B8C66ABA7}" type="pres">
      <dgm:prSet presAssocID="{EF5AE252-950C-4E14-A77D-9A200DB12D8C}" presName="sibTrans" presStyleLbl="sibTrans2D1" presStyleIdx="1" presStyleCnt="2"/>
      <dgm:spPr/>
    </dgm:pt>
    <dgm:pt modelId="{40EEE4EE-1519-45BA-AAF2-131E126C2F96}" type="pres">
      <dgm:prSet presAssocID="{EF5AE252-950C-4E14-A77D-9A200DB12D8C}" presName="connectorText" presStyleLbl="sibTrans2D1" presStyleIdx="1" presStyleCnt="2"/>
      <dgm:spPr/>
    </dgm:pt>
    <dgm:pt modelId="{277608D4-B72A-46D8-B78A-1C8158D4DC6B}" type="pres">
      <dgm:prSet presAssocID="{803B44DB-3287-4565-B8CC-7CD489466C52}" presName="node" presStyleLbl="node1" presStyleIdx="2" presStyleCnt="3">
        <dgm:presLayoutVars>
          <dgm:bulletEnabled val="1"/>
        </dgm:presLayoutVars>
      </dgm:prSet>
      <dgm:spPr/>
    </dgm:pt>
  </dgm:ptLst>
  <dgm:cxnLst>
    <dgm:cxn modelId="{D0312D1E-36DF-DF48-BDC6-72A65000B4B9}" type="presOf" srcId="{EF5AE252-950C-4E14-A77D-9A200DB12D8C}" destId="{40EEE4EE-1519-45BA-AAF2-131E126C2F96}" srcOrd="1" destOrd="0" presId="urn:microsoft.com/office/officeart/2005/8/layout/process2"/>
    <dgm:cxn modelId="{67C0381E-7202-3447-9149-71742F528B46}" type="presOf" srcId="{803B44DB-3287-4565-B8CC-7CD489466C52}" destId="{277608D4-B72A-46D8-B78A-1C8158D4DC6B}" srcOrd="0" destOrd="0" presId="urn:microsoft.com/office/officeart/2005/8/layout/process2"/>
    <dgm:cxn modelId="{2D21E438-5B89-544D-81FC-6C967535FD0B}" type="presOf" srcId="{2981A67D-019C-430B-9192-B8A3CC002D33}" destId="{BC9680E4-384E-4570-8F5A-7A74D17836F6}" srcOrd="0" destOrd="0" presId="urn:microsoft.com/office/officeart/2005/8/layout/process2"/>
    <dgm:cxn modelId="{705DB34F-B888-499F-B2B8-EAA4964A88C0}" srcId="{2981A67D-019C-430B-9192-B8A3CC002D33}" destId="{302276FD-F21E-4337-8801-0811C84F0F5A}" srcOrd="0" destOrd="0" parTransId="{093A87B5-DB71-4723-BE1C-7ADE03FFAF0E}" sibTransId="{E5135470-A219-4CDC-A7D2-B5A4F288EAFB}"/>
    <dgm:cxn modelId="{97F11B58-9503-40B1-8717-6895B18CFF00}" srcId="{2981A67D-019C-430B-9192-B8A3CC002D33}" destId="{0585EBDC-C1FC-409B-B794-F9F5733E9CB9}" srcOrd="1" destOrd="0" parTransId="{4B745364-66F9-4189-85F6-33CEF0F8E46A}" sibTransId="{EF5AE252-950C-4E14-A77D-9A200DB12D8C}"/>
    <dgm:cxn modelId="{BB219281-B35F-8D42-AAD7-051DBBAD2135}" type="presOf" srcId="{E5135470-A219-4CDC-A7D2-B5A4F288EAFB}" destId="{BD3BB03C-78B8-49DD-A0A3-95865AD97865}" srcOrd="1" destOrd="0" presId="urn:microsoft.com/office/officeart/2005/8/layout/process2"/>
    <dgm:cxn modelId="{7840B1B3-E163-3242-9AA3-4A1FF67436C0}" type="presOf" srcId="{E5135470-A219-4CDC-A7D2-B5A4F288EAFB}" destId="{84F40F81-F106-43A1-92CE-C2A4D65ECC5F}" srcOrd="0" destOrd="0" presId="urn:microsoft.com/office/officeart/2005/8/layout/process2"/>
    <dgm:cxn modelId="{12B19FB6-A634-324B-B0A0-623A5B21E522}" type="presOf" srcId="{0585EBDC-C1FC-409B-B794-F9F5733E9CB9}" destId="{B9EDE46B-0221-4076-9877-8C3B07B02C7B}" srcOrd="0" destOrd="0" presId="urn:microsoft.com/office/officeart/2005/8/layout/process2"/>
    <dgm:cxn modelId="{0F5C80C8-E3EC-6C41-AF07-F09DA3803F83}" type="presOf" srcId="{EF5AE252-950C-4E14-A77D-9A200DB12D8C}" destId="{34AF6A92-265C-4442-9F0D-8E0B8C66ABA7}" srcOrd="0" destOrd="0" presId="urn:microsoft.com/office/officeart/2005/8/layout/process2"/>
    <dgm:cxn modelId="{9E503BD1-99B6-4743-BF42-B4F8CE9FB695}" srcId="{2981A67D-019C-430B-9192-B8A3CC002D33}" destId="{803B44DB-3287-4565-B8CC-7CD489466C52}" srcOrd="2" destOrd="0" parTransId="{246592AB-4086-402C-82F4-330E7AD6EAEF}" sibTransId="{2C64F215-2221-479B-AF47-FFD93DDBF5AC}"/>
    <dgm:cxn modelId="{56DDA0DF-017E-6346-87DD-A13B9751E892}" type="presOf" srcId="{302276FD-F21E-4337-8801-0811C84F0F5A}" destId="{B3730A30-3591-47CA-8723-1FC29892F036}" srcOrd="0" destOrd="0" presId="urn:microsoft.com/office/officeart/2005/8/layout/process2"/>
    <dgm:cxn modelId="{B81EB052-2527-044F-8275-B46999E59540}" type="presParOf" srcId="{BC9680E4-384E-4570-8F5A-7A74D17836F6}" destId="{B3730A30-3591-47CA-8723-1FC29892F036}" srcOrd="0" destOrd="0" presId="urn:microsoft.com/office/officeart/2005/8/layout/process2"/>
    <dgm:cxn modelId="{32266FF8-08D4-4343-84F7-BD43C518D54C}" type="presParOf" srcId="{BC9680E4-384E-4570-8F5A-7A74D17836F6}" destId="{84F40F81-F106-43A1-92CE-C2A4D65ECC5F}" srcOrd="1" destOrd="0" presId="urn:microsoft.com/office/officeart/2005/8/layout/process2"/>
    <dgm:cxn modelId="{FC6AFCE7-B41F-9D44-9E8B-D4AFDB2F5A62}" type="presParOf" srcId="{84F40F81-F106-43A1-92CE-C2A4D65ECC5F}" destId="{BD3BB03C-78B8-49DD-A0A3-95865AD97865}" srcOrd="0" destOrd="0" presId="urn:microsoft.com/office/officeart/2005/8/layout/process2"/>
    <dgm:cxn modelId="{B2E82D4A-8B91-CB4D-877E-53E922EA3AD7}" type="presParOf" srcId="{BC9680E4-384E-4570-8F5A-7A74D17836F6}" destId="{B9EDE46B-0221-4076-9877-8C3B07B02C7B}" srcOrd="2" destOrd="0" presId="urn:microsoft.com/office/officeart/2005/8/layout/process2"/>
    <dgm:cxn modelId="{F9F1EC73-49A6-CF47-9596-5DB1D1D57939}" type="presParOf" srcId="{BC9680E4-384E-4570-8F5A-7A74D17836F6}" destId="{34AF6A92-265C-4442-9F0D-8E0B8C66ABA7}" srcOrd="3" destOrd="0" presId="urn:microsoft.com/office/officeart/2005/8/layout/process2"/>
    <dgm:cxn modelId="{2D6C1CA2-EA92-CE42-813E-6B82CEAB15EC}" type="presParOf" srcId="{34AF6A92-265C-4442-9F0D-8E0B8C66ABA7}" destId="{40EEE4EE-1519-45BA-AAF2-131E126C2F96}" srcOrd="0" destOrd="0" presId="urn:microsoft.com/office/officeart/2005/8/layout/process2"/>
    <dgm:cxn modelId="{8E59F576-38A5-D54F-9404-BAE7AFC2C332}" type="presParOf" srcId="{BC9680E4-384E-4570-8F5A-7A74D17836F6}" destId="{277608D4-B72A-46D8-B78A-1C8158D4DC6B}"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981A67D-019C-430B-9192-B8A3CC002D33}" type="doc">
      <dgm:prSet loTypeId="urn:microsoft.com/office/officeart/2005/8/layout/process2" loCatId="process" qsTypeId="urn:microsoft.com/office/officeart/2005/8/quickstyle/simple1" qsCatId="simple" csTypeId="urn:microsoft.com/office/officeart/2005/8/colors/accent0_1" csCatId="mainScheme" phldr="1"/>
      <dgm:spPr/>
      <dgm:t>
        <a:bodyPr/>
        <a:lstStyle/>
        <a:p>
          <a:endParaRPr lang="en-US"/>
        </a:p>
      </dgm:t>
    </dgm:pt>
    <dgm:pt modelId="{302276FD-F21E-4337-8801-0811C84F0F5A}">
      <dgm:prSet phldrT="[Text]" custT="1"/>
      <dgm:spPr/>
      <dgm:t>
        <a:bodyPr/>
        <a:lstStyle/>
        <a:p>
          <a:r>
            <a:rPr lang="en-US" sz="1200" b="1"/>
            <a:t>Calculate MSA nucleotide frequencies (%A,%T,%G,%C)</a:t>
          </a:r>
        </a:p>
      </dgm:t>
    </dgm:pt>
    <dgm:pt modelId="{093A87B5-DB71-4723-BE1C-7ADE03FFAF0E}" type="parTrans" cxnId="{705DB34F-B888-499F-B2B8-EAA4964A88C0}">
      <dgm:prSet/>
      <dgm:spPr/>
      <dgm:t>
        <a:bodyPr/>
        <a:lstStyle/>
        <a:p>
          <a:endParaRPr lang="en-US" sz="1200" b="1"/>
        </a:p>
      </dgm:t>
    </dgm:pt>
    <dgm:pt modelId="{E5135470-A219-4CDC-A7D2-B5A4F288EAFB}" type="sibTrans" cxnId="{705DB34F-B888-499F-B2B8-EAA4964A88C0}">
      <dgm:prSet custT="1"/>
      <dgm:spPr>
        <a:solidFill>
          <a:srgbClr val="00B0F0"/>
        </a:solidFill>
      </dgm:spPr>
      <dgm:t>
        <a:bodyPr/>
        <a:lstStyle/>
        <a:p>
          <a:endParaRPr lang="en-US" sz="1200" b="1">
            <a:solidFill>
              <a:srgbClr val="00B0F0"/>
            </a:solidFill>
          </a:endParaRPr>
        </a:p>
      </dgm:t>
    </dgm:pt>
    <dgm:pt modelId="{0585EBDC-C1FC-409B-B794-F9F5733E9CB9}">
      <dgm:prSet phldrT="[Text]" custT="1"/>
      <dgm:spPr/>
      <dgm:t>
        <a:bodyPr/>
        <a:lstStyle/>
        <a:p>
          <a:r>
            <a:rPr lang="en-US" sz="1200" b="1"/>
            <a:t>Introduce a given number of random substitutions ( at any position) based on inferred base frequencies</a:t>
          </a:r>
        </a:p>
      </dgm:t>
    </dgm:pt>
    <dgm:pt modelId="{4B745364-66F9-4189-85F6-33CEF0F8E46A}" type="parTrans" cxnId="{97F11B58-9503-40B1-8717-6895B18CFF00}">
      <dgm:prSet/>
      <dgm:spPr/>
      <dgm:t>
        <a:bodyPr/>
        <a:lstStyle/>
        <a:p>
          <a:endParaRPr lang="en-US" sz="1200" b="1"/>
        </a:p>
      </dgm:t>
    </dgm:pt>
    <dgm:pt modelId="{EF5AE252-950C-4E14-A77D-9A200DB12D8C}" type="sibTrans" cxnId="{97F11B58-9503-40B1-8717-6895B18CFF00}">
      <dgm:prSet custT="1"/>
      <dgm:spPr>
        <a:solidFill>
          <a:srgbClr val="00B0F0"/>
        </a:solidFill>
      </dgm:spPr>
      <dgm:t>
        <a:bodyPr/>
        <a:lstStyle/>
        <a:p>
          <a:endParaRPr lang="en-US" sz="1200" b="1"/>
        </a:p>
      </dgm:t>
    </dgm:pt>
    <dgm:pt modelId="{803B44DB-3287-4565-B8CC-7CD489466C52}">
      <dgm:prSet phldrT="[Text]" custT="1"/>
      <dgm:spPr/>
      <dgm:t>
        <a:bodyPr/>
        <a:lstStyle/>
        <a:p>
          <a:r>
            <a:rPr lang="en-US" sz="1200" b="1"/>
            <a:t>Compare translated mutated codon with the initial translated codon and count synonymous and non-synonymous substitutions</a:t>
          </a:r>
        </a:p>
      </dgm:t>
    </dgm:pt>
    <dgm:pt modelId="{246592AB-4086-402C-82F4-330E7AD6EAEF}" type="parTrans" cxnId="{9E503BD1-99B6-4743-BF42-B4F8CE9FB695}">
      <dgm:prSet/>
      <dgm:spPr/>
      <dgm:t>
        <a:bodyPr/>
        <a:lstStyle/>
        <a:p>
          <a:endParaRPr lang="en-US" sz="1200" b="1"/>
        </a:p>
      </dgm:t>
    </dgm:pt>
    <dgm:pt modelId="{2C64F215-2221-479B-AF47-FFD93DDBF5AC}" type="sibTrans" cxnId="{9E503BD1-99B6-4743-BF42-B4F8CE9FB695}">
      <dgm:prSet/>
      <dgm:spPr/>
      <dgm:t>
        <a:bodyPr/>
        <a:lstStyle/>
        <a:p>
          <a:endParaRPr lang="en-US" sz="1200" b="1"/>
        </a:p>
      </dgm:t>
    </dgm:pt>
    <dgm:pt modelId="{BC9680E4-384E-4570-8F5A-7A74D17836F6}" type="pres">
      <dgm:prSet presAssocID="{2981A67D-019C-430B-9192-B8A3CC002D33}" presName="linearFlow" presStyleCnt="0">
        <dgm:presLayoutVars>
          <dgm:resizeHandles val="exact"/>
        </dgm:presLayoutVars>
      </dgm:prSet>
      <dgm:spPr/>
    </dgm:pt>
    <dgm:pt modelId="{B3730A30-3591-47CA-8723-1FC29892F036}" type="pres">
      <dgm:prSet presAssocID="{302276FD-F21E-4337-8801-0811C84F0F5A}" presName="node" presStyleLbl="node1" presStyleIdx="0" presStyleCnt="3">
        <dgm:presLayoutVars>
          <dgm:bulletEnabled val="1"/>
        </dgm:presLayoutVars>
      </dgm:prSet>
      <dgm:spPr/>
    </dgm:pt>
    <dgm:pt modelId="{84F40F81-F106-43A1-92CE-C2A4D65ECC5F}" type="pres">
      <dgm:prSet presAssocID="{E5135470-A219-4CDC-A7D2-B5A4F288EAFB}" presName="sibTrans" presStyleLbl="sibTrans2D1" presStyleIdx="0" presStyleCnt="2"/>
      <dgm:spPr/>
    </dgm:pt>
    <dgm:pt modelId="{BD3BB03C-78B8-49DD-A0A3-95865AD97865}" type="pres">
      <dgm:prSet presAssocID="{E5135470-A219-4CDC-A7D2-B5A4F288EAFB}" presName="connectorText" presStyleLbl="sibTrans2D1" presStyleIdx="0" presStyleCnt="2"/>
      <dgm:spPr/>
    </dgm:pt>
    <dgm:pt modelId="{B9EDE46B-0221-4076-9877-8C3B07B02C7B}" type="pres">
      <dgm:prSet presAssocID="{0585EBDC-C1FC-409B-B794-F9F5733E9CB9}" presName="node" presStyleLbl="node1" presStyleIdx="1" presStyleCnt="3">
        <dgm:presLayoutVars>
          <dgm:bulletEnabled val="1"/>
        </dgm:presLayoutVars>
      </dgm:prSet>
      <dgm:spPr/>
    </dgm:pt>
    <dgm:pt modelId="{34AF6A92-265C-4442-9F0D-8E0B8C66ABA7}" type="pres">
      <dgm:prSet presAssocID="{EF5AE252-950C-4E14-A77D-9A200DB12D8C}" presName="sibTrans" presStyleLbl="sibTrans2D1" presStyleIdx="1" presStyleCnt="2"/>
      <dgm:spPr/>
    </dgm:pt>
    <dgm:pt modelId="{40EEE4EE-1519-45BA-AAF2-131E126C2F96}" type="pres">
      <dgm:prSet presAssocID="{EF5AE252-950C-4E14-A77D-9A200DB12D8C}" presName="connectorText" presStyleLbl="sibTrans2D1" presStyleIdx="1" presStyleCnt="2"/>
      <dgm:spPr/>
    </dgm:pt>
    <dgm:pt modelId="{277608D4-B72A-46D8-B78A-1C8158D4DC6B}" type="pres">
      <dgm:prSet presAssocID="{803B44DB-3287-4565-B8CC-7CD489466C52}" presName="node" presStyleLbl="node1" presStyleIdx="2" presStyleCnt="3">
        <dgm:presLayoutVars>
          <dgm:bulletEnabled val="1"/>
        </dgm:presLayoutVars>
      </dgm:prSet>
      <dgm:spPr/>
    </dgm:pt>
  </dgm:ptLst>
  <dgm:cxnLst>
    <dgm:cxn modelId="{B4836443-21A0-7C4E-8875-9ACF30BE6DE4}" type="presOf" srcId="{803B44DB-3287-4565-B8CC-7CD489466C52}" destId="{277608D4-B72A-46D8-B78A-1C8158D4DC6B}" srcOrd="0" destOrd="0" presId="urn:microsoft.com/office/officeart/2005/8/layout/process2"/>
    <dgm:cxn modelId="{705DB34F-B888-499F-B2B8-EAA4964A88C0}" srcId="{2981A67D-019C-430B-9192-B8A3CC002D33}" destId="{302276FD-F21E-4337-8801-0811C84F0F5A}" srcOrd="0" destOrd="0" parTransId="{093A87B5-DB71-4723-BE1C-7ADE03FFAF0E}" sibTransId="{E5135470-A219-4CDC-A7D2-B5A4F288EAFB}"/>
    <dgm:cxn modelId="{97F11B58-9503-40B1-8717-6895B18CFF00}" srcId="{2981A67D-019C-430B-9192-B8A3CC002D33}" destId="{0585EBDC-C1FC-409B-B794-F9F5733E9CB9}" srcOrd="1" destOrd="0" parTransId="{4B745364-66F9-4189-85F6-33CEF0F8E46A}" sibTransId="{EF5AE252-950C-4E14-A77D-9A200DB12D8C}"/>
    <dgm:cxn modelId="{07D6E26D-FE42-754B-B8C9-E1B4A058F9F3}" type="presOf" srcId="{302276FD-F21E-4337-8801-0811C84F0F5A}" destId="{B3730A30-3591-47CA-8723-1FC29892F036}" srcOrd="0" destOrd="0" presId="urn:microsoft.com/office/officeart/2005/8/layout/process2"/>
    <dgm:cxn modelId="{3B41F49C-74D6-E845-942B-2582457DFE89}" type="presOf" srcId="{E5135470-A219-4CDC-A7D2-B5A4F288EAFB}" destId="{84F40F81-F106-43A1-92CE-C2A4D65ECC5F}" srcOrd="0" destOrd="0" presId="urn:microsoft.com/office/officeart/2005/8/layout/process2"/>
    <dgm:cxn modelId="{0A9A98C5-3BEA-F943-8AA2-B1688B5CE204}" type="presOf" srcId="{EF5AE252-950C-4E14-A77D-9A200DB12D8C}" destId="{40EEE4EE-1519-45BA-AAF2-131E126C2F96}" srcOrd="1" destOrd="0" presId="urn:microsoft.com/office/officeart/2005/8/layout/process2"/>
    <dgm:cxn modelId="{9E503BD1-99B6-4743-BF42-B4F8CE9FB695}" srcId="{2981A67D-019C-430B-9192-B8A3CC002D33}" destId="{803B44DB-3287-4565-B8CC-7CD489466C52}" srcOrd="2" destOrd="0" parTransId="{246592AB-4086-402C-82F4-330E7AD6EAEF}" sibTransId="{2C64F215-2221-479B-AF47-FFD93DDBF5AC}"/>
    <dgm:cxn modelId="{F1B631D5-CB6C-FC48-AF7C-D0D263F12752}" type="presOf" srcId="{EF5AE252-950C-4E14-A77D-9A200DB12D8C}" destId="{34AF6A92-265C-4442-9F0D-8E0B8C66ABA7}" srcOrd="0" destOrd="0" presId="urn:microsoft.com/office/officeart/2005/8/layout/process2"/>
    <dgm:cxn modelId="{11327DD8-7EC5-1E43-B585-CF34121BEB72}" type="presOf" srcId="{0585EBDC-C1FC-409B-B794-F9F5733E9CB9}" destId="{B9EDE46B-0221-4076-9877-8C3B07B02C7B}" srcOrd="0" destOrd="0" presId="urn:microsoft.com/office/officeart/2005/8/layout/process2"/>
    <dgm:cxn modelId="{0E02F7E2-3AD2-2B4A-9855-04744EB8AD7F}" type="presOf" srcId="{2981A67D-019C-430B-9192-B8A3CC002D33}" destId="{BC9680E4-384E-4570-8F5A-7A74D17836F6}" srcOrd="0" destOrd="0" presId="urn:microsoft.com/office/officeart/2005/8/layout/process2"/>
    <dgm:cxn modelId="{564E26E5-3716-6F47-A7D1-FF309238FB07}" type="presOf" srcId="{E5135470-A219-4CDC-A7D2-B5A4F288EAFB}" destId="{BD3BB03C-78B8-49DD-A0A3-95865AD97865}" srcOrd="1" destOrd="0" presId="urn:microsoft.com/office/officeart/2005/8/layout/process2"/>
    <dgm:cxn modelId="{F328E4F4-9424-6844-B181-48F1F72B6BFA}" type="presParOf" srcId="{BC9680E4-384E-4570-8F5A-7A74D17836F6}" destId="{B3730A30-3591-47CA-8723-1FC29892F036}" srcOrd="0" destOrd="0" presId="urn:microsoft.com/office/officeart/2005/8/layout/process2"/>
    <dgm:cxn modelId="{226C29B6-1AAE-F940-AC38-ECFB6903F929}" type="presParOf" srcId="{BC9680E4-384E-4570-8F5A-7A74D17836F6}" destId="{84F40F81-F106-43A1-92CE-C2A4D65ECC5F}" srcOrd="1" destOrd="0" presId="urn:microsoft.com/office/officeart/2005/8/layout/process2"/>
    <dgm:cxn modelId="{B1262757-F44C-2040-B9DB-259D1AEE57D4}" type="presParOf" srcId="{84F40F81-F106-43A1-92CE-C2A4D65ECC5F}" destId="{BD3BB03C-78B8-49DD-A0A3-95865AD97865}" srcOrd="0" destOrd="0" presId="urn:microsoft.com/office/officeart/2005/8/layout/process2"/>
    <dgm:cxn modelId="{BA7BC0BD-1474-0C41-BFC1-2F7EA12D037D}" type="presParOf" srcId="{BC9680E4-384E-4570-8F5A-7A74D17836F6}" destId="{B9EDE46B-0221-4076-9877-8C3B07B02C7B}" srcOrd="2" destOrd="0" presId="urn:microsoft.com/office/officeart/2005/8/layout/process2"/>
    <dgm:cxn modelId="{428B9CDB-3784-5849-BF6B-18B223BA98F4}" type="presParOf" srcId="{BC9680E4-384E-4570-8F5A-7A74D17836F6}" destId="{34AF6A92-265C-4442-9F0D-8E0B8C66ABA7}" srcOrd="3" destOrd="0" presId="urn:microsoft.com/office/officeart/2005/8/layout/process2"/>
    <dgm:cxn modelId="{83A79AE4-77E2-A14F-AA6E-6DD3129E7DFA}" type="presParOf" srcId="{34AF6A92-265C-4442-9F0D-8E0B8C66ABA7}" destId="{40EEE4EE-1519-45BA-AAF2-131E126C2F96}" srcOrd="0" destOrd="0" presId="urn:microsoft.com/office/officeart/2005/8/layout/process2"/>
    <dgm:cxn modelId="{3018DD18-EC4A-C54B-AC21-FE594AC6AEEA}" type="presParOf" srcId="{BC9680E4-384E-4570-8F5A-7A74D17836F6}" destId="{277608D4-B72A-46D8-B78A-1C8158D4DC6B}"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0A30-3591-47CA-8723-1FC29892F036}">
      <dsp:nvSpPr>
        <dsp:cNvPr id="0" name=""/>
        <dsp:cNvSpPr/>
      </dsp:nvSpPr>
      <dsp:spPr>
        <a:xfrm>
          <a:off x="108526" y="0"/>
          <a:ext cx="2311400" cy="128411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Calculate number of different nucleotides/amino acids per MSA column (X)</a:t>
          </a:r>
        </a:p>
      </dsp:txBody>
      <dsp:txXfrm>
        <a:off x="146136" y="37610"/>
        <a:ext cx="2236180" cy="1208891"/>
      </dsp:txXfrm>
    </dsp:sp>
    <dsp:sp modelId="{84F40F81-F106-43A1-92CE-C2A4D65ECC5F}">
      <dsp:nvSpPr>
        <dsp:cNvPr id="0" name=""/>
        <dsp:cNvSpPr/>
      </dsp:nvSpPr>
      <dsp:spPr>
        <a:xfrm rot="5400000">
          <a:off x="1023456" y="1316214"/>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rgbClr val="00B0F0"/>
            </a:solidFill>
          </a:endParaRPr>
        </a:p>
      </dsp:txBody>
      <dsp:txXfrm rot="-5400000">
        <a:off x="1090872" y="1364368"/>
        <a:ext cx="346710" cy="337079"/>
      </dsp:txXfrm>
    </dsp:sp>
    <dsp:sp modelId="{B9EDE46B-0221-4076-9877-8C3B07B02C7B}">
      <dsp:nvSpPr>
        <dsp:cNvPr id="0" name=""/>
        <dsp:cNvSpPr/>
      </dsp:nvSpPr>
      <dsp:spPr>
        <a:xfrm>
          <a:off x="108526" y="1926167"/>
          <a:ext cx="2311400" cy="128411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Calculate number of nucleotides/amino acids substitutions (X-1)</a:t>
          </a:r>
        </a:p>
      </dsp:txBody>
      <dsp:txXfrm>
        <a:off x="146136" y="1963777"/>
        <a:ext cx="2236180" cy="1208891"/>
      </dsp:txXfrm>
    </dsp:sp>
    <dsp:sp modelId="{34AF6A92-265C-4442-9F0D-8E0B8C66ABA7}">
      <dsp:nvSpPr>
        <dsp:cNvPr id="0" name=""/>
        <dsp:cNvSpPr/>
      </dsp:nvSpPr>
      <dsp:spPr>
        <a:xfrm rot="5400000">
          <a:off x="1023456" y="3242381"/>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5400000">
        <a:off x="1090872" y="3290535"/>
        <a:ext cx="346710" cy="337079"/>
      </dsp:txXfrm>
    </dsp:sp>
    <dsp:sp modelId="{277608D4-B72A-46D8-B78A-1C8158D4DC6B}">
      <dsp:nvSpPr>
        <dsp:cNvPr id="0" name=""/>
        <dsp:cNvSpPr/>
      </dsp:nvSpPr>
      <dsp:spPr>
        <a:xfrm>
          <a:off x="108526" y="3852334"/>
          <a:ext cx="2311400" cy="128411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Calculate number of synonymous changes</a:t>
          </a:r>
          <a:br>
            <a:rPr lang="en-US" sz="1200" b="1" kern="1200" dirty="0"/>
          </a:br>
          <a:r>
            <a:rPr lang="en-US" sz="1200" b="1" kern="1200" dirty="0" err="1"/>
            <a:t>nucl</a:t>
          </a:r>
          <a:r>
            <a:rPr lang="en-US" sz="1200" b="1" kern="1200" dirty="0"/>
            <a:t> changes – aa changes</a:t>
          </a:r>
        </a:p>
        <a:p>
          <a:pPr marL="0" lvl="0" indent="0" algn="ctr" defTabSz="533400">
            <a:lnSpc>
              <a:spcPct val="90000"/>
            </a:lnSpc>
            <a:spcBef>
              <a:spcPct val="0"/>
            </a:spcBef>
            <a:spcAft>
              <a:spcPct val="35000"/>
            </a:spcAft>
            <a:buNone/>
          </a:pPr>
          <a:endParaRPr lang="en-US" sz="1200" b="1" kern="1200" dirty="0"/>
        </a:p>
      </dsp:txBody>
      <dsp:txXfrm>
        <a:off x="146136" y="3889944"/>
        <a:ext cx="2236180" cy="1208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0A30-3591-47CA-8723-1FC29892F036}">
      <dsp:nvSpPr>
        <dsp:cNvPr id="0" name=""/>
        <dsp:cNvSpPr/>
      </dsp:nvSpPr>
      <dsp:spPr>
        <a:xfrm>
          <a:off x="108526" y="0"/>
          <a:ext cx="2311400" cy="128411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Calculate MSA nucleotide frequencies (%A,%T,%G,%C)</a:t>
          </a:r>
        </a:p>
      </dsp:txBody>
      <dsp:txXfrm>
        <a:off x="146136" y="37610"/>
        <a:ext cx="2236180" cy="1208891"/>
      </dsp:txXfrm>
    </dsp:sp>
    <dsp:sp modelId="{84F40F81-F106-43A1-92CE-C2A4D65ECC5F}">
      <dsp:nvSpPr>
        <dsp:cNvPr id="0" name=""/>
        <dsp:cNvSpPr/>
      </dsp:nvSpPr>
      <dsp:spPr>
        <a:xfrm rot="5400000">
          <a:off x="1023456" y="1316214"/>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rgbClr val="00B0F0"/>
            </a:solidFill>
          </a:endParaRPr>
        </a:p>
      </dsp:txBody>
      <dsp:txXfrm rot="-5400000">
        <a:off x="1090872" y="1364368"/>
        <a:ext cx="346710" cy="337079"/>
      </dsp:txXfrm>
    </dsp:sp>
    <dsp:sp modelId="{B9EDE46B-0221-4076-9877-8C3B07B02C7B}">
      <dsp:nvSpPr>
        <dsp:cNvPr id="0" name=""/>
        <dsp:cNvSpPr/>
      </dsp:nvSpPr>
      <dsp:spPr>
        <a:xfrm>
          <a:off x="108526" y="1926167"/>
          <a:ext cx="2311400" cy="128411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Introduce a given number of random substitutions ( at any position) based on inferred base frequencies</a:t>
          </a:r>
        </a:p>
      </dsp:txBody>
      <dsp:txXfrm>
        <a:off x="146136" y="1963777"/>
        <a:ext cx="2236180" cy="1208891"/>
      </dsp:txXfrm>
    </dsp:sp>
    <dsp:sp modelId="{34AF6A92-265C-4442-9F0D-8E0B8C66ABA7}">
      <dsp:nvSpPr>
        <dsp:cNvPr id="0" name=""/>
        <dsp:cNvSpPr/>
      </dsp:nvSpPr>
      <dsp:spPr>
        <a:xfrm rot="5400000">
          <a:off x="1023456" y="3242381"/>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5400000">
        <a:off x="1090872" y="3290535"/>
        <a:ext cx="346710" cy="337079"/>
      </dsp:txXfrm>
    </dsp:sp>
    <dsp:sp modelId="{277608D4-B72A-46D8-B78A-1C8158D4DC6B}">
      <dsp:nvSpPr>
        <dsp:cNvPr id="0" name=""/>
        <dsp:cNvSpPr/>
      </dsp:nvSpPr>
      <dsp:spPr>
        <a:xfrm>
          <a:off x="108526" y="3852334"/>
          <a:ext cx="2311400" cy="128411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Compare translated mutated codon with the initial translated codon and count synonymous and non-synonymous substitutions</a:t>
          </a:r>
        </a:p>
      </dsp:txBody>
      <dsp:txXfrm>
        <a:off x="146136" y="3889944"/>
        <a:ext cx="2236180" cy="12088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28670-33E2-D548-A3BC-8C734B460949}" type="datetimeFigureOut">
              <a:rPr lang="en-US" smtClean="0"/>
              <a:t>11/14/23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C201D-B519-5B4F-A081-54E252C0336F}" type="slidenum">
              <a:rPr lang="en-US" smtClean="0"/>
              <a:t>‹#›</a:t>
            </a:fld>
            <a:endParaRPr lang="en-US"/>
          </a:p>
        </p:txBody>
      </p:sp>
    </p:spTree>
    <p:extLst>
      <p:ext uri="{BB962C8B-B14F-4D97-AF65-F5344CB8AC3E}">
        <p14:creationId xmlns:p14="http://schemas.microsoft.com/office/powerpoint/2010/main" val="313234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bi.nlm.nih.gov/pmc/articles/PMC3626599/#R3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cbi.nlm.nih.gov/pmc/articles/PMC3626599/#R67" TargetMode="External"/><Relationship Id="rId5" Type="http://schemas.openxmlformats.org/officeDocument/2006/relationships/hyperlink" Target="https://www.ncbi.nlm.nih.gov/pmc/articles/PMC3626599/#R50" TargetMode="External"/><Relationship Id="rId4" Type="http://schemas.openxmlformats.org/officeDocument/2006/relationships/hyperlink" Target="https://www.ncbi.nlm.nih.gov/pmc/articles/PMC3626599/#R4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a:t>
            </a:r>
            <a:r>
              <a:rPr lang="en-US" sz="1200" b="0" i="0" u="none" strike="noStrike" kern="1200">
                <a:solidFill>
                  <a:schemeClr val="tx1"/>
                </a:solidFill>
                <a:effectLst/>
                <a:latin typeface="+mn-lt"/>
                <a:ea typeface="+mn-ea"/>
                <a:cs typeface="+mn-cs"/>
              </a:rPr>
              <a:t> | The genes encoding the gene transfer agent (GTA) particles are located on the host chromosome, and their expression leads to the production of GTA particles (black). GTA genes have never been found to excise from the genome as part of GTA production. Random DNA segments from the producing cell are packaged in the particles (blue particle heads), and only the occasional particle contains GTA genes (red particle head). For all genetically characterized GTAs, the amount of DNA packaged is insufficient to encode the phage-like structure (as indicated by the small heads). It is presumed that GTAs require lysis (dashed line) for release from cells. </a:t>
            </a:r>
            <a:r>
              <a:rPr lang="en-US" sz="1200" b="1" i="0" u="none" strike="noStrike" kern="1200">
                <a:solidFill>
                  <a:schemeClr val="tx1"/>
                </a:solidFill>
                <a:effectLst/>
                <a:latin typeface="+mn-lt"/>
                <a:ea typeface="+mn-ea"/>
                <a:cs typeface="+mn-cs"/>
              </a:rPr>
              <a:t>b</a:t>
            </a:r>
            <a:r>
              <a:rPr lang="en-US" sz="1200" b="0" i="0" u="none" strike="noStrike" kern="1200">
                <a:solidFill>
                  <a:schemeClr val="tx1"/>
                </a:solidFill>
                <a:effectLst/>
                <a:latin typeface="+mn-lt"/>
                <a:ea typeface="+mn-ea"/>
                <a:cs typeface="+mn-cs"/>
              </a:rPr>
              <a:t> | In the production of transducing phages, phage or prophage genes within the host genome are expressed, resulting in the production of phage particles (black) and replication of the phage genome (not shown). Packaging of the complete phage genome then occurs (orange phage heads), with occasional packaging of non-phage DNA (blue phage head). Note that this is an over simplification and some transducing phage particles can contain both phage and cellular genomic DNA. Tailed phage structures require lysis to be released from cells.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0B034-3A38-8845-A897-F7F31EC96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274554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a:t>
            </a:r>
            <a:r>
              <a:rPr lang="en-US" sz="1200" b="0" i="0" u="none" strike="noStrike" kern="1200">
                <a:solidFill>
                  <a:schemeClr val="tx1"/>
                </a:solidFill>
                <a:effectLst/>
                <a:latin typeface="+mn-lt"/>
                <a:ea typeface="+mn-ea"/>
                <a:cs typeface="+mn-cs"/>
              </a:rPr>
              <a:t> | </a:t>
            </a:r>
            <a:r>
              <a:rPr lang="en-US" sz="1200" b="0" i="1" u="none" strike="noStrike" kern="1200" err="1">
                <a:solidFill>
                  <a:schemeClr val="tx1"/>
                </a:solidFill>
                <a:effectLst/>
                <a:latin typeface="+mn-lt"/>
                <a:ea typeface="+mn-ea"/>
                <a:cs typeface="+mn-cs"/>
              </a:rPr>
              <a:t>Rhodobacter</a:t>
            </a:r>
            <a:r>
              <a:rPr lang="en-US" sz="1200" b="0" i="1" u="none" strike="noStrike" kern="1200">
                <a:solidFill>
                  <a:schemeClr val="tx1"/>
                </a:solidFill>
                <a:effectLst/>
                <a:latin typeface="+mn-lt"/>
                <a:ea typeface="+mn-ea"/>
                <a:cs typeface="+mn-cs"/>
              </a:rPr>
              <a:t> </a:t>
            </a:r>
            <a:r>
              <a:rPr lang="en-US" sz="1200" b="0" i="1" u="none" strike="noStrike" kern="1200" err="1">
                <a:solidFill>
                  <a:schemeClr val="tx1"/>
                </a:solidFill>
                <a:effectLst/>
                <a:latin typeface="+mn-lt"/>
                <a:ea typeface="+mn-ea"/>
                <a:cs typeface="+mn-cs"/>
              </a:rPr>
              <a:t>capsulatus</a:t>
            </a:r>
            <a:r>
              <a:rPr lang="en-US" sz="1200" b="0" i="0" u="none" strike="noStrike" kern="1200">
                <a:solidFill>
                  <a:schemeClr val="tx1"/>
                </a:solidFill>
                <a:effectLst/>
                <a:latin typeface="+mn-lt"/>
                <a:ea typeface="+mn-ea"/>
                <a:cs typeface="+mn-cs"/>
              </a:rPr>
              <a:t> gene transfer agents (</a:t>
            </a:r>
            <a:r>
              <a:rPr lang="en-US" sz="1200" b="0" i="0" u="none" strike="noStrike" kern="1200" err="1">
                <a:solidFill>
                  <a:schemeClr val="tx1"/>
                </a:solidFill>
                <a:effectLst/>
                <a:latin typeface="+mn-lt"/>
                <a:ea typeface="+mn-ea"/>
                <a:cs typeface="+mn-cs"/>
              </a:rPr>
              <a:t>RcGTAs</a:t>
            </a:r>
            <a:r>
              <a:rPr lang="en-US" sz="1200" b="0" i="0" u="none" strike="noStrike" kern="1200">
                <a:solidFill>
                  <a:schemeClr val="tx1"/>
                </a:solidFill>
                <a:effectLst/>
                <a:latin typeface="+mn-lt"/>
                <a:ea typeface="+mn-ea"/>
                <a:cs typeface="+mn-cs"/>
              </a:rPr>
              <a:t>)</a:t>
            </a:r>
            <a:r>
              <a:rPr lang="en-US" sz="1200" b="0" i="0" u="none" strike="noStrike" kern="1200" baseline="30000">
                <a:solidFill>
                  <a:schemeClr val="tx1"/>
                </a:solidFill>
                <a:effectLst/>
                <a:latin typeface="+mn-lt"/>
                <a:ea typeface="+mn-ea"/>
                <a:cs typeface="+mn-cs"/>
                <a:hlinkClick r:id="rId3"/>
              </a:rPr>
              <a:t>30</a:t>
            </a:r>
            <a:r>
              <a:rPr lang="en-US" sz="1200" b="0" i="0" u="none" strike="noStrike" kern="1200">
                <a:solidFill>
                  <a:schemeClr val="tx1"/>
                </a:solidFill>
                <a:effectLst/>
                <a:latin typeface="+mn-lt"/>
                <a:ea typeface="+mn-ea"/>
                <a:cs typeface="+mn-cs"/>
              </a:rPr>
              <a:t>. </a:t>
            </a:r>
            <a:r>
              <a:rPr lang="en-US" sz="1200" b="1" i="0" u="none" strike="noStrike" kern="1200">
                <a:solidFill>
                  <a:schemeClr val="tx1"/>
                </a:solidFill>
                <a:effectLst/>
                <a:latin typeface="+mn-lt"/>
                <a:ea typeface="+mn-ea"/>
                <a:cs typeface="+mn-cs"/>
              </a:rPr>
              <a:t>b</a:t>
            </a:r>
            <a:r>
              <a:rPr lang="en-US" sz="1200" b="0" i="0" u="none" strike="noStrike" kern="1200">
                <a:solidFill>
                  <a:schemeClr val="tx1"/>
                </a:solidFill>
                <a:effectLst/>
                <a:latin typeface="+mn-lt"/>
                <a:ea typeface="+mn-ea"/>
                <a:cs typeface="+mn-cs"/>
              </a:rPr>
              <a:t> | Dd1 particles from </a:t>
            </a:r>
            <a:r>
              <a:rPr lang="en-US" sz="1200" b="0" i="1" u="none" strike="noStrike" kern="1200" err="1">
                <a:solidFill>
                  <a:schemeClr val="tx1"/>
                </a:solidFill>
                <a:effectLst/>
                <a:latin typeface="+mn-lt"/>
                <a:ea typeface="+mn-ea"/>
                <a:cs typeface="+mn-cs"/>
              </a:rPr>
              <a:t>Desulfovibrio</a:t>
            </a:r>
            <a:r>
              <a:rPr lang="en-US" sz="1200" b="0" i="1" u="none" strike="noStrike" kern="1200">
                <a:solidFill>
                  <a:schemeClr val="tx1"/>
                </a:solidFill>
                <a:effectLst/>
                <a:latin typeface="+mn-lt"/>
                <a:ea typeface="+mn-ea"/>
                <a:cs typeface="+mn-cs"/>
              </a:rPr>
              <a:t> desulfuricans</a:t>
            </a:r>
            <a:r>
              <a:rPr lang="en-US" sz="1200" b="0" i="0" u="none" strike="noStrike" kern="1200" baseline="30000">
                <a:solidFill>
                  <a:schemeClr val="tx1"/>
                </a:solidFill>
                <a:effectLst/>
                <a:latin typeface="+mn-lt"/>
                <a:ea typeface="+mn-ea"/>
                <a:cs typeface="+mn-cs"/>
                <a:hlinkClick r:id="rId4"/>
              </a:rPr>
              <a:t>48</a:t>
            </a:r>
            <a:r>
              <a:rPr lang="en-US" sz="1200" b="0" i="0" u="none" strike="noStrike" kern="1200">
                <a:solidFill>
                  <a:schemeClr val="tx1"/>
                </a:solidFill>
                <a:effectLst/>
                <a:latin typeface="+mn-lt"/>
                <a:ea typeface="+mn-ea"/>
                <a:cs typeface="+mn-cs"/>
              </a:rPr>
              <a:t>. </a:t>
            </a:r>
            <a:r>
              <a:rPr lang="en-US" sz="1200" b="1" i="0" u="none" strike="noStrike" kern="1200">
                <a:solidFill>
                  <a:schemeClr val="tx1"/>
                </a:solidFill>
                <a:effectLst/>
                <a:latin typeface="+mn-lt"/>
                <a:ea typeface="+mn-ea"/>
                <a:cs typeface="+mn-cs"/>
              </a:rPr>
              <a:t>c</a:t>
            </a:r>
            <a:r>
              <a:rPr lang="en-US" sz="1200" b="0" i="0" u="none" strike="noStrike" kern="1200">
                <a:solidFill>
                  <a:schemeClr val="tx1"/>
                </a:solidFill>
                <a:effectLst/>
                <a:latin typeface="+mn-lt"/>
                <a:ea typeface="+mn-ea"/>
                <a:cs typeface="+mn-cs"/>
              </a:rPr>
              <a:t> | Virus of </a:t>
            </a:r>
            <a:r>
              <a:rPr lang="en-US" sz="1200" b="0" i="1" u="none" strike="noStrike" kern="1200" err="1">
                <a:solidFill>
                  <a:schemeClr val="tx1"/>
                </a:solidFill>
                <a:effectLst/>
                <a:latin typeface="+mn-lt"/>
                <a:ea typeface="+mn-ea"/>
                <a:cs typeface="+mn-cs"/>
              </a:rPr>
              <a:t>Serpulina</a:t>
            </a:r>
            <a:r>
              <a:rPr lang="en-US" sz="1200" b="0" i="1" u="none" strike="noStrike" kern="1200">
                <a:solidFill>
                  <a:schemeClr val="tx1"/>
                </a:solidFill>
                <a:effectLst/>
                <a:latin typeface="+mn-lt"/>
                <a:ea typeface="+mn-ea"/>
                <a:cs typeface="+mn-cs"/>
              </a:rPr>
              <a:t> </a:t>
            </a:r>
            <a:r>
              <a:rPr lang="en-US" sz="1200" b="0" i="1" u="none" strike="noStrike" kern="1200" err="1">
                <a:solidFill>
                  <a:schemeClr val="tx1"/>
                </a:solidFill>
                <a:effectLst/>
                <a:latin typeface="+mn-lt"/>
                <a:ea typeface="+mn-ea"/>
                <a:cs typeface="+mn-cs"/>
              </a:rPr>
              <a:t>hyodysenteriae</a:t>
            </a:r>
            <a:r>
              <a:rPr lang="en-US" sz="1200" b="0" i="0" u="none" strike="noStrike" kern="1200">
                <a:solidFill>
                  <a:schemeClr val="tx1"/>
                </a:solidFill>
                <a:effectLst/>
                <a:latin typeface="+mn-lt"/>
                <a:ea typeface="+mn-ea"/>
                <a:cs typeface="+mn-cs"/>
              </a:rPr>
              <a:t> (VSH 1) particles in </a:t>
            </a:r>
            <a:r>
              <a:rPr lang="en-US" sz="1200" b="0" i="1" u="none" strike="noStrike" kern="1200" err="1">
                <a:solidFill>
                  <a:schemeClr val="tx1"/>
                </a:solidFill>
                <a:effectLst/>
                <a:latin typeface="+mn-lt"/>
                <a:ea typeface="+mn-ea"/>
                <a:cs typeface="+mn-cs"/>
              </a:rPr>
              <a:t>Brachyspira</a:t>
            </a:r>
            <a:r>
              <a:rPr lang="en-US" sz="1200" b="0" i="1" u="none" strike="noStrike" kern="1200">
                <a:solidFill>
                  <a:schemeClr val="tx1"/>
                </a:solidFill>
                <a:effectLst/>
                <a:latin typeface="+mn-lt"/>
                <a:ea typeface="+mn-ea"/>
                <a:cs typeface="+mn-cs"/>
              </a:rPr>
              <a:t> hyodysenteriae</a:t>
            </a:r>
            <a:r>
              <a:rPr lang="en-US" sz="1200" b="0" i="0" u="none" strike="noStrike" kern="1200" baseline="30000">
                <a:solidFill>
                  <a:schemeClr val="tx1"/>
                </a:solidFill>
                <a:effectLst/>
                <a:latin typeface="+mn-lt"/>
                <a:ea typeface="+mn-ea"/>
                <a:cs typeface="+mn-cs"/>
                <a:hlinkClick r:id="rId5"/>
              </a:rPr>
              <a:t>50</a:t>
            </a:r>
            <a:r>
              <a:rPr lang="en-US" sz="1200" b="0" i="0" u="none" strike="noStrike" kern="1200">
                <a:solidFill>
                  <a:schemeClr val="tx1"/>
                </a:solidFill>
                <a:effectLst/>
                <a:latin typeface="+mn-lt"/>
                <a:ea typeface="+mn-ea"/>
                <a:cs typeface="+mn-cs"/>
              </a:rPr>
              <a:t>. </a:t>
            </a:r>
            <a:r>
              <a:rPr lang="en-US" sz="1200" b="1" i="0" u="none" strike="noStrike" kern="1200">
                <a:solidFill>
                  <a:schemeClr val="tx1"/>
                </a:solidFill>
                <a:effectLst/>
                <a:latin typeface="+mn-lt"/>
                <a:ea typeface="+mn-ea"/>
                <a:cs typeface="+mn-cs"/>
              </a:rPr>
              <a:t>d</a:t>
            </a:r>
            <a:r>
              <a:rPr lang="en-US" sz="1200" b="0" i="0" u="none" strike="noStrike" kern="1200">
                <a:solidFill>
                  <a:schemeClr val="tx1"/>
                </a:solidFill>
                <a:effectLst/>
                <a:latin typeface="+mn-lt"/>
                <a:ea typeface="+mn-ea"/>
                <a:cs typeface="+mn-cs"/>
              </a:rPr>
              <a:t> | A </a:t>
            </a:r>
            <a:r>
              <a:rPr lang="en-US" sz="1200" b="0" i="0" u="none" strike="noStrike" kern="1200" err="1">
                <a:solidFill>
                  <a:schemeClr val="tx1"/>
                </a:solidFill>
                <a:effectLst/>
                <a:latin typeface="+mn-lt"/>
                <a:ea typeface="+mn-ea"/>
                <a:cs typeface="+mn-cs"/>
              </a:rPr>
              <a:t>voltae</a:t>
            </a:r>
            <a:r>
              <a:rPr lang="en-US" sz="1200" b="0" i="0" u="none" strike="noStrike" kern="1200">
                <a:solidFill>
                  <a:schemeClr val="tx1"/>
                </a:solidFill>
                <a:effectLst/>
                <a:latin typeface="+mn-lt"/>
                <a:ea typeface="+mn-ea"/>
                <a:cs typeface="+mn-cs"/>
              </a:rPr>
              <a:t> transfer agent (VTA) particle in </a:t>
            </a:r>
            <a:r>
              <a:rPr lang="en-US" sz="1200" b="0" i="1" u="none" strike="noStrike" kern="1200" err="1">
                <a:solidFill>
                  <a:schemeClr val="tx1"/>
                </a:solidFill>
                <a:effectLst/>
                <a:latin typeface="+mn-lt"/>
                <a:ea typeface="+mn-ea"/>
                <a:cs typeface="+mn-cs"/>
              </a:rPr>
              <a:t>Methanococcus</a:t>
            </a:r>
            <a:r>
              <a:rPr lang="en-US" sz="1200" b="0" i="1" u="none" strike="noStrike" kern="1200">
                <a:solidFill>
                  <a:schemeClr val="tx1"/>
                </a:solidFill>
                <a:effectLst/>
                <a:latin typeface="+mn-lt"/>
                <a:ea typeface="+mn-ea"/>
                <a:cs typeface="+mn-cs"/>
              </a:rPr>
              <a:t> voltae</a:t>
            </a:r>
            <a:r>
              <a:rPr lang="en-US" sz="1200" b="0" i="0" u="none" strike="noStrike" kern="1200" baseline="30000">
                <a:solidFill>
                  <a:schemeClr val="tx1"/>
                </a:solidFill>
                <a:effectLst/>
                <a:latin typeface="+mn-lt"/>
                <a:ea typeface="+mn-ea"/>
                <a:cs typeface="+mn-cs"/>
                <a:hlinkClick r:id="rId6"/>
              </a:rPr>
              <a:t>67</a:t>
            </a:r>
            <a:r>
              <a:rPr lang="en-US" sz="1200" b="0" i="0" u="none" strike="noStrike" kern="1200">
                <a:solidFill>
                  <a:schemeClr val="tx1"/>
                </a:solidFill>
                <a:effectLst/>
                <a:latin typeface="+mn-lt"/>
                <a:ea typeface="+mn-ea"/>
                <a:cs typeface="+mn-cs"/>
              </a:rPr>
              <a:t>. Parts </a:t>
            </a:r>
            <a:r>
              <a:rPr lang="en-US" sz="1200" b="1" i="0" u="none" strike="noStrike" kern="1200" err="1">
                <a:solidFill>
                  <a:schemeClr val="tx1"/>
                </a:solidFill>
                <a:effectLst/>
                <a:latin typeface="+mn-lt"/>
                <a:ea typeface="+mn-ea"/>
                <a:cs typeface="+mn-cs"/>
              </a:rPr>
              <a:t>a</a:t>
            </a:r>
            <a:r>
              <a:rPr lang="en-US" sz="1200" b="0" i="0" u="none" strike="noStrike" kern="1200" err="1">
                <a:solidFill>
                  <a:schemeClr val="tx1"/>
                </a:solidFill>
                <a:effectLst/>
                <a:latin typeface="+mn-lt"/>
                <a:ea typeface="+mn-ea"/>
                <a:cs typeface="+mn-cs"/>
              </a:rPr>
              <a:t>,</a:t>
            </a:r>
            <a:r>
              <a:rPr lang="en-US" sz="1200" b="1" i="0" u="none" strike="noStrike" kern="1200" err="1">
                <a:solidFill>
                  <a:schemeClr val="tx1"/>
                </a:solidFill>
                <a:effectLst/>
                <a:latin typeface="+mn-lt"/>
                <a:ea typeface="+mn-ea"/>
                <a:cs typeface="+mn-cs"/>
              </a:rPr>
              <a:t>c</a:t>
            </a:r>
            <a:r>
              <a:rPr lang="en-US" sz="1200" b="0" i="0" u="none" strike="noStrike" kern="1200">
                <a:solidFill>
                  <a:schemeClr val="tx1"/>
                </a:solidFill>
                <a:effectLst/>
                <a:latin typeface="+mn-lt"/>
                <a:ea typeface="+mn-ea"/>
                <a:cs typeface="+mn-cs"/>
              </a:rPr>
              <a:t> and </a:t>
            </a:r>
            <a:r>
              <a:rPr lang="en-US" sz="1200" b="1" i="0" u="none" strike="noStrike" kern="1200">
                <a:solidFill>
                  <a:schemeClr val="tx1"/>
                </a:solidFill>
                <a:effectLst/>
                <a:latin typeface="+mn-lt"/>
                <a:ea typeface="+mn-ea"/>
                <a:cs typeface="+mn-cs"/>
              </a:rPr>
              <a:t>d</a:t>
            </a:r>
            <a:r>
              <a:rPr lang="en-US" sz="1200" b="0" i="0" u="none" strike="noStrike" kern="1200">
                <a:solidFill>
                  <a:schemeClr val="tx1"/>
                </a:solidFill>
                <a:effectLst/>
                <a:latin typeface="+mn-lt"/>
                <a:ea typeface="+mn-ea"/>
                <a:cs typeface="+mn-cs"/>
              </a:rPr>
              <a:t> are reproduced, with permission, from (respectively) REF. </a:t>
            </a:r>
            <a:r>
              <a:rPr lang="en-US" sz="1200" b="0" i="0" kern="1200">
                <a:solidFill>
                  <a:schemeClr val="tx1"/>
                </a:solidFill>
                <a:effectLst/>
                <a:latin typeface="+mn-lt"/>
                <a:ea typeface="+mn-ea"/>
                <a:cs typeface="+mn-cs"/>
                <a:hlinkClick r:id="rId3"/>
              </a:rPr>
              <a:t>30</a:t>
            </a:r>
            <a:r>
              <a:rPr lang="en-US" sz="1200" b="0" i="0" u="none" strike="noStrike" kern="1200">
                <a:solidFill>
                  <a:schemeClr val="tx1"/>
                </a:solidFill>
                <a:effectLst/>
                <a:latin typeface="+mn-lt"/>
                <a:ea typeface="+mn-ea"/>
                <a:cs typeface="+mn-cs"/>
              </a:rPr>
              <a:t> © (1979) Elsevier; REF. </a:t>
            </a:r>
            <a:r>
              <a:rPr lang="en-US" sz="1200" b="0" i="0" kern="1200">
                <a:solidFill>
                  <a:schemeClr val="tx1"/>
                </a:solidFill>
                <a:effectLst/>
                <a:latin typeface="+mn-lt"/>
                <a:ea typeface="+mn-ea"/>
                <a:cs typeface="+mn-cs"/>
                <a:hlinkClick r:id="rId5"/>
              </a:rPr>
              <a:t>50</a:t>
            </a:r>
            <a:r>
              <a:rPr lang="en-US" sz="1200" b="0" i="0" u="none" strike="noStrike" kern="1200">
                <a:solidFill>
                  <a:schemeClr val="tx1"/>
                </a:solidFill>
                <a:effectLst/>
                <a:latin typeface="+mn-lt"/>
                <a:ea typeface="+mn-ea"/>
                <a:cs typeface="+mn-cs"/>
              </a:rPr>
              <a:t> © (1997) American Society for Microbiology; and REF. </a:t>
            </a:r>
            <a:r>
              <a:rPr lang="en-US" sz="1200" b="0" i="0" kern="1200">
                <a:solidFill>
                  <a:schemeClr val="tx1"/>
                </a:solidFill>
                <a:effectLst/>
                <a:latin typeface="+mn-lt"/>
                <a:ea typeface="+mn-ea"/>
                <a:cs typeface="+mn-cs"/>
                <a:hlinkClick r:id="rId6"/>
              </a:rPr>
              <a:t>67</a:t>
            </a:r>
            <a:r>
              <a:rPr lang="en-US" sz="1200" b="0" i="0" u="none" strike="noStrike" kern="1200">
                <a:solidFill>
                  <a:schemeClr val="tx1"/>
                </a:solidFill>
                <a:effectLst/>
                <a:latin typeface="+mn-lt"/>
                <a:ea typeface="+mn-ea"/>
                <a:cs typeface="+mn-cs"/>
              </a:rPr>
              <a:t>© (1999) Society for General Microbiology. Part </a:t>
            </a:r>
            <a:r>
              <a:rPr lang="en-US" sz="1200" b="1" i="0" u="none" strike="noStrike" kern="1200">
                <a:solidFill>
                  <a:schemeClr val="tx1"/>
                </a:solidFill>
                <a:effectLst/>
                <a:latin typeface="+mn-lt"/>
                <a:ea typeface="+mn-ea"/>
                <a:cs typeface="+mn-cs"/>
              </a:rPr>
              <a:t>b</a:t>
            </a:r>
            <a:r>
              <a:rPr lang="en-US" sz="1200" b="0" i="0" u="none" strike="noStrike" kern="1200">
                <a:solidFill>
                  <a:schemeClr val="tx1"/>
                </a:solidFill>
                <a:effectLst/>
                <a:latin typeface="+mn-lt"/>
                <a:ea typeface="+mn-ea"/>
                <a:cs typeface="+mn-cs"/>
              </a:rPr>
              <a:t> is modified, with permission, from REF. </a:t>
            </a:r>
            <a:r>
              <a:rPr lang="en-US" sz="1200" b="0" i="0" kern="1200">
                <a:solidFill>
                  <a:schemeClr val="tx1"/>
                </a:solidFill>
                <a:effectLst/>
                <a:latin typeface="+mn-lt"/>
                <a:ea typeface="+mn-ea"/>
                <a:cs typeface="+mn-cs"/>
                <a:hlinkClick r:id="rId4"/>
              </a:rPr>
              <a:t>48</a:t>
            </a:r>
            <a:r>
              <a:rPr lang="en-US" sz="1200" b="0" i="0" u="none" strike="noStrike" kern="1200">
                <a:solidFill>
                  <a:schemeClr val="tx1"/>
                </a:solidFill>
                <a:effectLst/>
                <a:latin typeface="+mn-lt"/>
                <a:ea typeface="+mn-ea"/>
                <a:cs typeface="+mn-cs"/>
              </a:rPr>
              <a:t> © (1987) US National Academy of Sciences.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0B034-3A38-8845-A897-F7F31EC96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213636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51EEF113-3A2C-3F42-90F7-753F036C166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0F852E82-54BF-084A-98CE-BD3038B46A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Syntenic arrangement  is valid only for Rhodobacterales</a:t>
            </a:r>
          </a:p>
          <a:p>
            <a:pPr>
              <a:spcBef>
                <a:spcPct val="0"/>
              </a:spcBef>
            </a:pPr>
            <a:endParaRPr lang="en-US" altLang="en-US"/>
          </a:p>
          <a:p>
            <a:pPr>
              <a:spcBef>
                <a:spcPct val="0"/>
              </a:spcBef>
            </a:pPr>
            <a:endParaRPr lang="en-US" altLang="en-US"/>
          </a:p>
          <a:p>
            <a:pPr>
              <a:spcBef>
                <a:spcPct val="0"/>
              </a:spcBef>
            </a:pPr>
            <a:r>
              <a:rPr lang="en-US" altLang="en-US"/>
              <a:t>Widespread presence of RcGTA clusters, pattern of RcGTA-gene like distribution in these species and the results of phylogenetic analyses in these species suggest a prokaryotic ancestor of all alpha-proteobacteria contained RcGTA-like genes.</a:t>
            </a:r>
          </a:p>
        </p:txBody>
      </p:sp>
      <p:sp>
        <p:nvSpPr>
          <p:cNvPr id="57347" name="Slide Number Placeholder 3">
            <a:extLst>
              <a:ext uri="{FF2B5EF4-FFF2-40B4-BE49-F238E27FC236}">
                <a16:creationId xmlns:a16="http://schemas.microsoft.com/office/drawing/2014/main" id="{F9C2547A-EFF0-E24C-AC93-5E844085E1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B6C44D9-B0CE-FA4D-AA7C-6AA112A3C371}" type="slidenum">
              <a:rPr kumimoji="0" lang="de-DE"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6500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a:ea typeface="+mn-ea"/>
                <a:cs typeface="+mn-cs"/>
              </a:rPr>
              <a:t>The ratio of non-synonymous-to-synonymous (</a:t>
            </a:r>
            <a:r>
              <a:rPr lang="en-US" err="1">
                <a:ea typeface="+mn-ea"/>
                <a:cs typeface="+mn-cs"/>
              </a:rPr>
              <a:t>dN</a:t>
            </a:r>
            <a:r>
              <a:rPr lang="en-US">
                <a:ea typeface="+mn-ea"/>
                <a:cs typeface="+mn-cs"/>
              </a:rPr>
              <a:t>/</a:t>
            </a:r>
            <a:r>
              <a:rPr lang="en-US" err="1">
                <a:ea typeface="+mn-ea"/>
                <a:cs typeface="+mn-cs"/>
              </a:rPr>
              <a:t>dS</a:t>
            </a:r>
            <a:r>
              <a:rPr lang="en-US">
                <a:ea typeface="+mn-ea"/>
                <a:cs typeface="+mn-cs"/>
              </a:rPr>
              <a:t>, or ω) codon substitution rates can be used as an indication of the selective pressure acting on a protein-coding gene. If a gene (or gene segment) is under purifying selection, non-synonymous mutations (that is, mutations resulting in a change of the encoded amino acid) will be selected against, resulting in ω &lt; 1. In neutrally evolving proteins, synonymous and non-synonymous mutations will be fixed at approximately the same rate, resulting in ω = 1. Because different regions of a protein-coding gene may be under different selective constraints, codons can be divided into two categories: those with ω &lt; 1 (yellow; the estimated ω is indicated on the bar) and those with ω fixed to 1 (green); the estimated proportion of codons in each category is given on the horizontal axis. </a:t>
            </a:r>
            <a:endParaRPr lang="en-US"/>
          </a:p>
        </p:txBody>
      </p:sp>
      <p:sp>
        <p:nvSpPr>
          <p:cNvPr id="28877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4EE8DA-81B8-3443-9913-6A5A87434D2E}"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61026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60AEEC-CA64-AA42-827E-C7E2FE66C26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mn-cs"/>
            </a:endParaRPr>
          </a:p>
        </p:txBody>
      </p:sp>
    </p:spTree>
    <p:extLst>
      <p:ext uri="{BB962C8B-B14F-4D97-AF65-F5344CB8AC3E}">
        <p14:creationId xmlns:p14="http://schemas.microsoft.com/office/powerpoint/2010/main" val="31605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D27C16-7052-3348-8190-02BC9C3E63B1}"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3709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6572B66-CFD7-B440-921D-BF8F01F1B787}"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0830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21BE-7D86-F833-68A2-69B1CED8CA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A9BC3E-6391-E464-8C0F-2A1CED395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0EF291-3C5C-D1C5-4440-1BBEB19511FC}"/>
              </a:ext>
            </a:extLst>
          </p:cNvPr>
          <p:cNvSpPr>
            <a:spLocks noGrp="1"/>
          </p:cNvSpPr>
          <p:nvPr>
            <p:ph type="dt" sz="half" idx="10"/>
          </p:nvPr>
        </p:nvSpPr>
        <p:spPr/>
        <p:txBody>
          <a:bodyPr/>
          <a:lstStyle/>
          <a:p>
            <a:fld id="{AFAE20DE-1BEC-4F46-9439-B369E85F58AB}" type="datetimeFigureOut">
              <a:rPr lang="en-US" smtClean="0"/>
              <a:t>11/14/23</a:t>
            </a:fld>
            <a:endParaRPr lang="en-US"/>
          </a:p>
        </p:txBody>
      </p:sp>
      <p:sp>
        <p:nvSpPr>
          <p:cNvPr id="5" name="Footer Placeholder 4">
            <a:extLst>
              <a:ext uri="{FF2B5EF4-FFF2-40B4-BE49-F238E27FC236}">
                <a16:creationId xmlns:a16="http://schemas.microsoft.com/office/drawing/2014/main" id="{E3E962AE-087F-23C3-B39C-309C1BFC3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F15D7-A03B-6801-1B53-5F4149163E6C}"/>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200579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4F8E-9484-27A7-0702-B9BD63C86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6CA3E-D4F2-3622-8DAC-71CE802960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0DAE1-2A76-1934-DDA9-136EC6CB7EB9}"/>
              </a:ext>
            </a:extLst>
          </p:cNvPr>
          <p:cNvSpPr>
            <a:spLocks noGrp="1"/>
          </p:cNvSpPr>
          <p:nvPr>
            <p:ph type="dt" sz="half" idx="10"/>
          </p:nvPr>
        </p:nvSpPr>
        <p:spPr/>
        <p:txBody>
          <a:bodyPr/>
          <a:lstStyle/>
          <a:p>
            <a:fld id="{AFAE20DE-1BEC-4F46-9439-B369E85F58AB}" type="datetimeFigureOut">
              <a:rPr lang="en-US" smtClean="0"/>
              <a:t>11/14/23</a:t>
            </a:fld>
            <a:endParaRPr lang="en-US"/>
          </a:p>
        </p:txBody>
      </p:sp>
      <p:sp>
        <p:nvSpPr>
          <p:cNvPr id="5" name="Footer Placeholder 4">
            <a:extLst>
              <a:ext uri="{FF2B5EF4-FFF2-40B4-BE49-F238E27FC236}">
                <a16:creationId xmlns:a16="http://schemas.microsoft.com/office/drawing/2014/main" id="{1CF88D0A-FB29-3DCC-41B3-7410048B2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2B52A-EECD-CD81-67F4-A5E37068FACF}"/>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354625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C095F-858B-B632-8635-F3D5D88594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E37CAC-E780-8ECC-7B4B-4BBB41F0E4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C4548-845F-9238-6481-F6CCD03005C4}"/>
              </a:ext>
            </a:extLst>
          </p:cNvPr>
          <p:cNvSpPr>
            <a:spLocks noGrp="1"/>
          </p:cNvSpPr>
          <p:nvPr>
            <p:ph type="dt" sz="half" idx="10"/>
          </p:nvPr>
        </p:nvSpPr>
        <p:spPr/>
        <p:txBody>
          <a:bodyPr/>
          <a:lstStyle/>
          <a:p>
            <a:fld id="{AFAE20DE-1BEC-4F46-9439-B369E85F58AB}" type="datetimeFigureOut">
              <a:rPr lang="en-US" smtClean="0"/>
              <a:t>11/14/23</a:t>
            </a:fld>
            <a:endParaRPr lang="en-US"/>
          </a:p>
        </p:txBody>
      </p:sp>
      <p:sp>
        <p:nvSpPr>
          <p:cNvPr id="5" name="Footer Placeholder 4">
            <a:extLst>
              <a:ext uri="{FF2B5EF4-FFF2-40B4-BE49-F238E27FC236}">
                <a16:creationId xmlns:a16="http://schemas.microsoft.com/office/drawing/2014/main" id="{0C5A20E0-453C-1839-6E3A-871DFE64C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F460C-E66F-589D-0448-7585B1E6B29A}"/>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274434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D2C0-4639-1A58-6556-B4D326204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D82DD6-FD7F-1C7D-9587-B64E30415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94D00-F21B-E763-9F13-DE1D93D21610}"/>
              </a:ext>
            </a:extLst>
          </p:cNvPr>
          <p:cNvSpPr>
            <a:spLocks noGrp="1"/>
          </p:cNvSpPr>
          <p:nvPr>
            <p:ph type="dt" sz="half" idx="10"/>
          </p:nvPr>
        </p:nvSpPr>
        <p:spPr/>
        <p:txBody>
          <a:bodyPr/>
          <a:lstStyle/>
          <a:p>
            <a:fld id="{AFAE20DE-1BEC-4F46-9439-B369E85F58AB}" type="datetimeFigureOut">
              <a:rPr lang="en-US" smtClean="0"/>
              <a:t>11/14/23</a:t>
            </a:fld>
            <a:endParaRPr lang="en-US"/>
          </a:p>
        </p:txBody>
      </p:sp>
      <p:sp>
        <p:nvSpPr>
          <p:cNvPr id="5" name="Footer Placeholder 4">
            <a:extLst>
              <a:ext uri="{FF2B5EF4-FFF2-40B4-BE49-F238E27FC236}">
                <a16:creationId xmlns:a16="http://schemas.microsoft.com/office/drawing/2014/main" id="{9236A226-23D2-50B8-C080-A40D060F1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7C19C-2397-3E87-923B-18F6CB1E5E2D}"/>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328818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5945-4D94-E8AF-DCC2-8A0A38A0A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3619A-AA9F-EA95-D63E-90907F7846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54151B-34B9-8F22-3C3D-2CCFA028305A}"/>
              </a:ext>
            </a:extLst>
          </p:cNvPr>
          <p:cNvSpPr>
            <a:spLocks noGrp="1"/>
          </p:cNvSpPr>
          <p:nvPr>
            <p:ph type="dt" sz="half" idx="10"/>
          </p:nvPr>
        </p:nvSpPr>
        <p:spPr/>
        <p:txBody>
          <a:bodyPr/>
          <a:lstStyle/>
          <a:p>
            <a:fld id="{AFAE20DE-1BEC-4F46-9439-B369E85F58AB}" type="datetimeFigureOut">
              <a:rPr lang="en-US" smtClean="0"/>
              <a:t>11/14/23</a:t>
            </a:fld>
            <a:endParaRPr lang="en-US"/>
          </a:p>
        </p:txBody>
      </p:sp>
      <p:sp>
        <p:nvSpPr>
          <p:cNvPr id="5" name="Footer Placeholder 4">
            <a:extLst>
              <a:ext uri="{FF2B5EF4-FFF2-40B4-BE49-F238E27FC236}">
                <a16:creationId xmlns:a16="http://schemas.microsoft.com/office/drawing/2014/main" id="{759EAD4E-6233-7B86-8197-033239FCF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1B200-2F1C-8F29-9970-4E6F2F8686F1}"/>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172642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873A-CCC7-8F6D-5621-B1024C83E2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8ECC12-E977-7C44-2D44-64F6185242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171271-9928-6F96-F329-CF7E210B1A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90BD38-42D9-1293-4EF1-93467A0F3FEC}"/>
              </a:ext>
            </a:extLst>
          </p:cNvPr>
          <p:cNvSpPr>
            <a:spLocks noGrp="1"/>
          </p:cNvSpPr>
          <p:nvPr>
            <p:ph type="dt" sz="half" idx="10"/>
          </p:nvPr>
        </p:nvSpPr>
        <p:spPr/>
        <p:txBody>
          <a:bodyPr/>
          <a:lstStyle/>
          <a:p>
            <a:fld id="{AFAE20DE-1BEC-4F46-9439-B369E85F58AB}" type="datetimeFigureOut">
              <a:rPr lang="en-US" smtClean="0"/>
              <a:t>11/14/23</a:t>
            </a:fld>
            <a:endParaRPr lang="en-US"/>
          </a:p>
        </p:txBody>
      </p:sp>
      <p:sp>
        <p:nvSpPr>
          <p:cNvPr id="6" name="Footer Placeholder 5">
            <a:extLst>
              <a:ext uri="{FF2B5EF4-FFF2-40B4-BE49-F238E27FC236}">
                <a16:creationId xmlns:a16="http://schemas.microsoft.com/office/drawing/2014/main" id="{AB438F0E-540D-875A-0B73-676E8258A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F4E85-58A9-74B7-0178-0A6FE611A37E}"/>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73390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3B9F-3D0F-E564-591A-05BD2A7E76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B4A592-BEF1-BA18-8B3E-5AD22B234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C4BA2-2B8F-6028-48C4-459230D19F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848775-3FEE-1095-298C-2A66CA98B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6C7F04-B6A9-3B87-2A69-51239939F9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66B0AE-143F-358C-FF02-633A48090442}"/>
              </a:ext>
            </a:extLst>
          </p:cNvPr>
          <p:cNvSpPr>
            <a:spLocks noGrp="1"/>
          </p:cNvSpPr>
          <p:nvPr>
            <p:ph type="dt" sz="half" idx="10"/>
          </p:nvPr>
        </p:nvSpPr>
        <p:spPr/>
        <p:txBody>
          <a:bodyPr/>
          <a:lstStyle/>
          <a:p>
            <a:fld id="{AFAE20DE-1BEC-4F46-9439-B369E85F58AB}" type="datetimeFigureOut">
              <a:rPr lang="en-US" smtClean="0"/>
              <a:t>11/14/23</a:t>
            </a:fld>
            <a:endParaRPr lang="en-US"/>
          </a:p>
        </p:txBody>
      </p:sp>
      <p:sp>
        <p:nvSpPr>
          <p:cNvPr id="8" name="Footer Placeholder 7">
            <a:extLst>
              <a:ext uri="{FF2B5EF4-FFF2-40B4-BE49-F238E27FC236}">
                <a16:creationId xmlns:a16="http://schemas.microsoft.com/office/drawing/2014/main" id="{B2D84E6B-8425-734C-CFCA-C2AC416D90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0C9A1C-7A6B-5054-4CDC-D9514A5907D1}"/>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357563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3285-EA26-69C1-3122-BF43278B39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21D941-20A7-2B7F-4F9E-F93A19F06807}"/>
              </a:ext>
            </a:extLst>
          </p:cNvPr>
          <p:cNvSpPr>
            <a:spLocks noGrp="1"/>
          </p:cNvSpPr>
          <p:nvPr>
            <p:ph type="dt" sz="half" idx="10"/>
          </p:nvPr>
        </p:nvSpPr>
        <p:spPr/>
        <p:txBody>
          <a:bodyPr/>
          <a:lstStyle/>
          <a:p>
            <a:fld id="{AFAE20DE-1BEC-4F46-9439-B369E85F58AB}" type="datetimeFigureOut">
              <a:rPr lang="en-US" smtClean="0"/>
              <a:t>11/14/23</a:t>
            </a:fld>
            <a:endParaRPr lang="en-US"/>
          </a:p>
        </p:txBody>
      </p:sp>
      <p:sp>
        <p:nvSpPr>
          <p:cNvPr id="4" name="Footer Placeholder 3">
            <a:extLst>
              <a:ext uri="{FF2B5EF4-FFF2-40B4-BE49-F238E27FC236}">
                <a16:creationId xmlns:a16="http://schemas.microsoft.com/office/drawing/2014/main" id="{71E11E3E-33B4-AA6B-0D5F-0342EF2503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9402E9-6E8E-DEF5-65A8-6C61AE013543}"/>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92233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C09D9F-9C03-E1A1-E33F-801A65F66617}"/>
              </a:ext>
            </a:extLst>
          </p:cNvPr>
          <p:cNvSpPr>
            <a:spLocks noGrp="1"/>
          </p:cNvSpPr>
          <p:nvPr>
            <p:ph type="dt" sz="half" idx="10"/>
          </p:nvPr>
        </p:nvSpPr>
        <p:spPr/>
        <p:txBody>
          <a:bodyPr/>
          <a:lstStyle/>
          <a:p>
            <a:fld id="{AFAE20DE-1BEC-4F46-9439-B369E85F58AB}" type="datetimeFigureOut">
              <a:rPr lang="en-US" smtClean="0"/>
              <a:t>11/14/23</a:t>
            </a:fld>
            <a:endParaRPr lang="en-US"/>
          </a:p>
        </p:txBody>
      </p:sp>
      <p:sp>
        <p:nvSpPr>
          <p:cNvPr id="3" name="Footer Placeholder 2">
            <a:extLst>
              <a:ext uri="{FF2B5EF4-FFF2-40B4-BE49-F238E27FC236}">
                <a16:creationId xmlns:a16="http://schemas.microsoft.com/office/drawing/2014/main" id="{F0D168A6-C871-4196-4397-6B21FCAF40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14DA00-70CB-C016-704A-16D6C8737AC1}"/>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78173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C7779-DF6F-C191-C07C-A4047FF15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945D25-CABA-8A1E-B61E-A10E2754F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B88BB4-EBB5-DB1C-217A-5A65499B1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EBA2D-3944-51BB-B68B-F28A16312113}"/>
              </a:ext>
            </a:extLst>
          </p:cNvPr>
          <p:cNvSpPr>
            <a:spLocks noGrp="1"/>
          </p:cNvSpPr>
          <p:nvPr>
            <p:ph type="dt" sz="half" idx="10"/>
          </p:nvPr>
        </p:nvSpPr>
        <p:spPr/>
        <p:txBody>
          <a:bodyPr/>
          <a:lstStyle/>
          <a:p>
            <a:fld id="{AFAE20DE-1BEC-4F46-9439-B369E85F58AB}" type="datetimeFigureOut">
              <a:rPr lang="en-US" smtClean="0"/>
              <a:t>11/14/23</a:t>
            </a:fld>
            <a:endParaRPr lang="en-US"/>
          </a:p>
        </p:txBody>
      </p:sp>
      <p:sp>
        <p:nvSpPr>
          <p:cNvPr id="6" name="Footer Placeholder 5">
            <a:extLst>
              <a:ext uri="{FF2B5EF4-FFF2-40B4-BE49-F238E27FC236}">
                <a16:creationId xmlns:a16="http://schemas.microsoft.com/office/drawing/2014/main" id="{5F4499B5-9336-3657-E708-8B003B639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11E3E-C15A-7443-C30D-C3CEF8382FC6}"/>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104141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543B-E3B2-C716-D000-7EDC694FB4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E4EEF7-BE1A-9E14-F138-8C18C2892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BEC7B8-5CC6-1132-AA7B-C60A4710B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5B7CA-11A2-B232-55C6-8DC31058CA36}"/>
              </a:ext>
            </a:extLst>
          </p:cNvPr>
          <p:cNvSpPr>
            <a:spLocks noGrp="1"/>
          </p:cNvSpPr>
          <p:nvPr>
            <p:ph type="dt" sz="half" idx="10"/>
          </p:nvPr>
        </p:nvSpPr>
        <p:spPr/>
        <p:txBody>
          <a:bodyPr/>
          <a:lstStyle/>
          <a:p>
            <a:fld id="{AFAE20DE-1BEC-4F46-9439-B369E85F58AB}" type="datetimeFigureOut">
              <a:rPr lang="en-US" smtClean="0"/>
              <a:t>11/14/23</a:t>
            </a:fld>
            <a:endParaRPr lang="en-US"/>
          </a:p>
        </p:txBody>
      </p:sp>
      <p:sp>
        <p:nvSpPr>
          <p:cNvPr id="6" name="Footer Placeholder 5">
            <a:extLst>
              <a:ext uri="{FF2B5EF4-FFF2-40B4-BE49-F238E27FC236}">
                <a16:creationId xmlns:a16="http://schemas.microsoft.com/office/drawing/2014/main" id="{757458CD-34AF-4882-1319-EC4FA08D7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7FB77-7C9D-034F-6953-E37241EDA637}"/>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125273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A8FA77-F476-9526-7035-32022D4E1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DAB7CE-FDE8-C078-544F-BE735AEC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DFB09-DD32-586F-06C4-602E4BD74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E20DE-1BEC-4F46-9439-B369E85F58AB}" type="datetimeFigureOut">
              <a:rPr lang="en-US" smtClean="0"/>
              <a:t>11/14/23</a:t>
            </a:fld>
            <a:endParaRPr lang="en-US"/>
          </a:p>
        </p:txBody>
      </p:sp>
      <p:sp>
        <p:nvSpPr>
          <p:cNvPr id="5" name="Footer Placeholder 4">
            <a:extLst>
              <a:ext uri="{FF2B5EF4-FFF2-40B4-BE49-F238E27FC236}">
                <a16:creationId xmlns:a16="http://schemas.microsoft.com/office/drawing/2014/main" id="{D226D836-02C8-F569-2771-7BDDD2314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709ED6-A701-0835-9C00-CD560286E7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EDBA9-934A-AE4D-9BCE-271D7F21C59E}" type="slidenum">
              <a:rPr lang="en-US" smtClean="0"/>
              <a:t>‹#›</a:t>
            </a:fld>
            <a:endParaRPr lang="en-US"/>
          </a:p>
        </p:txBody>
      </p:sp>
    </p:spTree>
    <p:extLst>
      <p:ext uri="{BB962C8B-B14F-4D97-AF65-F5344CB8AC3E}">
        <p14:creationId xmlns:p14="http://schemas.microsoft.com/office/powerpoint/2010/main" val="1337280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nature.com/articles/nrg3962"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rrresearch.fieldofscience.com/2018/01/might-gta-be-vaccination-system-for.html?utm_source=feedburner&amp;utm_medium=feed&amp;utm_campaign=Feed:+RRResearch+(RRResearch)"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rrresearch.fieldofscience.com/2018/01/might-gta-be-vaccination-system-for.html?utm_source=feedburner&amp;utm_medium=feed&amp;utm_campaign=Feed:+RRResearch+(RRResearch)"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www.sciencedirect.com/science/article/pii/S0966842X16301421?via=ihub"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hfreeman.com/" TargetMode="External"/><Relationship Id="rId7" Type="http://schemas.openxmlformats.org/officeDocument/2006/relationships/hyperlink" Target="https://www.ncbi.nlm.nih.gov/books/n/iga/A4529/def-item/A5201/" TargetMode="External"/><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hyperlink" Target="https://www.ncbi.nlm.nih.gov/books/n/iga/A4529/def-item/A4884/" TargetMode="External"/><Relationship Id="rId5" Type="http://schemas.openxmlformats.org/officeDocument/2006/relationships/image" Target="../media/image4.png"/><Relationship Id="rId4" Type="http://schemas.openxmlformats.org/officeDocument/2006/relationships/hyperlink" Target="https://www.ncbi.nlm.nih.gov/books/n/iga/"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ncbi.nlm.nih.gov/books/n/iga/A4529/def-item/A4530/" TargetMode="External"/><Relationship Id="rId3" Type="http://schemas.openxmlformats.org/officeDocument/2006/relationships/hyperlink" Target="http://www.whfreeman.com/" TargetMode="External"/><Relationship Id="rId7" Type="http://schemas.openxmlformats.org/officeDocument/2006/relationships/hyperlink" Target="https://www.ncbi.nlm.nih.gov/books/n/iga/A4529/def-item/A5201/" TargetMode="External"/><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hyperlink" Target="https://www.ncbi.nlm.nih.gov/books/n/iga/A4529/def-item/A5462/" TargetMode="External"/><Relationship Id="rId11" Type="http://schemas.openxmlformats.org/officeDocument/2006/relationships/hyperlink" Target="https://www.ncbi.nlm.nih.gov/books/n/iga/A4529/def-item/A5515/" TargetMode="External"/><Relationship Id="rId5" Type="http://schemas.openxmlformats.org/officeDocument/2006/relationships/image" Target="../media/image4.png"/><Relationship Id="rId10" Type="http://schemas.openxmlformats.org/officeDocument/2006/relationships/hyperlink" Target="https://www.ncbi.nlm.nih.gov/books/n/iga/A4529/def-item/A5017/" TargetMode="External"/><Relationship Id="rId4" Type="http://schemas.openxmlformats.org/officeDocument/2006/relationships/hyperlink" Target="https://www.ncbi.nlm.nih.gov/books/n/iga/" TargetMode="External"/><Relationship Id="rId9" Type="http://schemas.openxmlformats.org/officeDocument/2006/relationships/hyperlink" Target="https://www.ncbi.nlm.nih.gov/books/n/iga/A4529/def-item/A471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hyperlink" Target="https://www.ncbi.nlm.nih.gov/entrez/eutils/elink.fcgi?dbfrom=pubmed&amp;retmode=ref&amp;cmd=prlinks&amp;id=2268388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ncbi.nlm.nih.gov/pubmed/?term=Beatty%20JT%5BAuthor%5D&amp;cauthor=true&amp;cauthor_uid=22683880" TargetMode="External"/><Relationship Id="rId5" Type="http://schemas.openxmlformats.org/officeDocument/2006/relationships/hyperlink" Target="https://www.ncbi.nlm.nih.gov/pubmed/?term=Zhaxybayeva%20O%5BAuthor%5D&amp;cauthor=true&amp;cauthor_uid=22683880" TargetMode="External"/><Relationship Id="rId4" Type="http://schemas.openxmlformats.org/officeDocument/2006/relationships/hyperlink" Target="https://www.ncbi.nlm.nih.gov/pubmed/?term=Lang%20AS%5BAuthor%5D&amp;cauthor=true&amp;cauthor_uid=2268388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ubmed/?term=Lang%20AS%5BAuthor%5D&amp;cauthor=true&amp;cauthor_uid=22683880" TargetMode="External"/><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ncbi.nlm.nih.gov/entrez/eutils/elink.fcgi?dbfrom=pubmed&amp;retmode=ref&amp;cmd=prlinks&amp;id=22683880" TargetMode="External"/><Relationship Id="rId5" Type="http://schemas.openxmlformats.org/officeDocument/2006/relationships/hyperlink" Target="https://www.ncbi.nlm.nih.gov/pubmed/?term=Beatty%20JT%5BAuthor%5D&amp;cauthor=true&amp;cauthor_uid=22683880" TargetMode="External"/><Relationship Id="rId4" Type="http://schemas.openxmlformats.org/officeDocument/2006/relationships/hyperlink" Target="https://www.ncbi.nlm.nih.gov/pubmed/?term=Zhaxybayeva%20O%5BAuthor%5D&amp;cauthor=true&amp;cauthor_uid=2268388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9133-E0C4-4449-B988-E786AE377DE2}"/>
              </a:ext>
            </a:extLst>
          </p:cNvPr>
          <p:cNvSpPr>
            <a:spLocks noGrp="1"/>
          </p:cNvSpPr>
          <p:nvPr>
            <p:ph type="ctrTitle"/>
          </p:nvPr>
        </p:nvSpPr>
        <p:spPr>
          <a:xfrm>
            <a:off x="596348" y="3501542"/>
            <a:ext cx="10754139" cy="2387600"/>
          </a:xfrm>
        </p:spPr>
        <p:txBody>
          <a:bodyPr>
            <a:normAutofit fontScale="90000"/>
          </a:bodyPr>
          <a:lstStyle/>
          <a:p>
            <a:r>
              <a:rPr lang="en-US" dirty="0"/>
              <a:t>Transduction and  </a:t>
            </a:r>
            <a:br>
              <a:rPr lang="en-US" dirty="0"/>
            </a:br>
            <a:r>
              <a:rPr lang="en-US" dirty="0"/>
              <a:t>Gene Transfer Agents</a:t>
            </a:r>
            <a:br>
              <a:rPr lang="en-US" dirty="0"/>
            </a:br>
            <a:br>
              <a:rPr lang="en-US" dirty="0"/>
            </a:br>
            <a:r>
              <a:rPr lang="en-US" sz="4400" dirty="0" err="1"/>
              <a:t>dN</a:t>
            </a:r>
            <a:r>
              <a:rPr lang="en-US" sz="4400" dirty="0"/>
              <a:t>/</a:t>
            </a:r>
            <a:r>
              <a:rPr lang="en-US" sz="4400" dirty="0" err="1"/>
              <a:t>dS</a:t>
            </a:r>
            <a:r>
              <a:rPr lang="en-US" sz="4400" dirty="0"/>
              <a:t> &lt;1  - A positive contribution to fitness?  </a:t>
            </a:r>
          </a:p>
        </p:txBody>
      </p:sp>
      <p:sp>
        <p:nvSpPr>
          <p:cNvPr id="4" name="TextBox 3">
            <a:extLst>
              <a:ext uri="{FF2B5EF4-FFF2-40B4-BE49-F238E27FC236}">
                <a16:creationId xmlns:a16="http://schemas.microsoft.com/office/drawing/2014/main" id="{DF58619F-4C82-FE77-21D1-D515FB41496E}"/>
              </a:ext>
            </a:extLst>
          </p:cNvPr>
          <p:cNvSpPr txBox="1"/>
          <p:nvPr/>
        </p:nvSpPr>
        <p:spPr>
          <a:xfrm>
            <a:off x="3736219" y="897948"/>
            <a:ext cx="4719562" cy="923330"/>
          </a:xfrm>
          <a:prstGeom prst="rect">
            <a:avLst/>
          </a:prstGeom>
          <a:noFill/>
        </p:spPr>
        <p:txBody>
          <a:bodyPr wrap="none" rtlCol="0">
            <a:spAutoFit/>
          </a:bodyPr>
          <a:lstStyle/>
          <a:p>
            <a:r>
              <a:rPr lang="en-US" sz="3600" dirty="0"/>
              <a:t>MCB3421 2023 class 23 </a:t>
            </a:r>
          </a:p>
          <a:p>
            <a:endParaRPr lang="en-US" dirty="0"/>
          </a:p>
        </p:txBody>
      </p:sp>
    </p:spTree>
    <p:extLst>
      <p:ext uri="{BB962C8B-B14F-4D97-AF65-F5344CB8AC3E}">
        <p14:creationId xmlns:p14="http://schemas.microsoft.com/office/powerpoint/2010/main" val="117182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7D38-CF7F-CD9C-27B0-E27FD022BB57}"/>
              </a:ext>
            </a:extLst>
          </p:cNvPr>
          <p:cNvSpPr>
            <a:spLocks noGrp="1"/>
          </p:cNvSpPr>
          <p:nvPr>
            <p:ph type="title"/>
          </p:nvPr>
        </p:nvSpPr>
        <p:spPr>
          <a:xfrm>
            <a:off x="1005417" y="1321184"/>
            <a:ext cx="10492899" cy="1295400"/>
          </a:xfrm>
        </p:spPr>
        <p:txBody>
          <a:bodyPr>
            <a:normAutofit fontScale="90000"/>
          </a:bodyPr>
          <a:lstStyle/>
          <a:p>
            <a:r>
              <a:rPr lang="en-US" dirty="0"/>
              <a:t>Purifying selection provides evidence that a gene is doing something positive (as in making a positive contribution to fitness) </a:t>
            </a:r>
          </a:p>
        </p:txBody>
      </p:sp>
      <p:sp>
        <p:nvSpPr>
          <p:cNvPr id="3" name="TextBox 2">
            <a:extLst>
              <a:ext uri="{FF2B5EF4-FFF2-40B4-BE49-F238E27FC236}">
                <a16:creationId xmlns:a16="http://schemas.microsoft.com/office/drawing/2014/main" id="{BB994BB5-F83D-840E-8DD3-E0E224F2199E}"/>
              </a:ext>
            </a:extLst>
          </p:cNvPr>
          <p:cNvSpPr txBox="1"/>
          <p:nvPr/>
        </p:nvSpPr>
        <p:spPr>
          <a:xfrm>
            <a:off x="5724158" y="3586655"/>
            <a:ext cx="527709"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charset="0"/>
                <a:ea typeface="ＭＳ Ｐゴシック" charset="0"/>
              </a:rPr>
              <a:t>?</a:t>
            </a:r>
          </a:p>
        </p:txBody>
      </p:sp>
    </p:spTree>
    <p:extLst>
      <p:ext uri="{BB962C8B-B14F-4D97-AF65-F5344CB8AC3E}">
        <p14:creationId xmlns:p14="http://schemas.microsoft.com/office/powerpoint/2010/main" val="367831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D:\kuloth\2015\07-July\10-07-2015\nrg_issue\slides_img\nrg3962-f2.jpg">
            <a:extLst>
              <a:ext uri="{FF2B5EF4-FFF2-40B4-BE49-F238E27FC236}">
                <a16:creationId xmlns:a16="http://schemas.microsoft.com/office/drawing/2014/main" id="{C267C97E-1D7A-CC40-9723-53EF617BB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637" y="737461"/>
            <a:ext cx="6266591" cy="587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57AB052-D10B-174E-AC16-CC76B716F8E8}"/>
              </a:ext>
            </a:extLst>
          </p:cNvPr>
          <p:cNvSpPr txBox="1"/>
          <p:nvPr/>
        </p:nvSpPr>
        <p:spPr>
          <a:xfrm>
            <a:off x="148046" y="5867880"/>
            <a:ext cx="4646023"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rPr>
              <a:t>From: </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hlinkClick r:id="rId4"/>
              </a:rPr>
              <a:t>https://www.nature.com/articles/nrg3962</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rPr>
              <a:t> </a:t>
            </a:r>
            <a:r>
              <a:rPr kumimoji="0" lang="en-US" sz="1800" b="0" i="0" u="none" strike="noStrike" kern="1200" cap="none" spc="0" normalizeH="0" baseline="0" noProof="0" err="1">
                <a:ln>
                  <a:noFill/>
                </a:ln>
                <a:solidFill>
                  <a:srgbClr val="000000"/>
                </a:solidFill>
                <a:effectLst/>
                <a:uLnTx/>
                <a:uFillTx/>
                <a:latin typeface="Arial" panose="020B0604020202020204" pitchFamily="34" charset="0"/>
                <a:ea typeface="ＭＳ Ｐゴシック" charset="0"/>
                <a:cs typeface="+mn-cs"/>
              </a:rPr>
              <a:t>doi</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rPr>
              <a:t>: 10.1038/nrg3962</a:t>
            </a:r>
          </a:p>
        </p:txBody>
      </p:sp>
      <p:sp>
        <p:nvSpPr>
          <p:cNvPr id="7" name="TextBox 6">
            <a:extLst>
              <a:ext uri="{FF2B5EF4-FFF2-40B4-BE49-F238E27FC236}">
                <a16:creationId xmlns:a16="http://schemas.microsoft.com/office/drawing/2014/main" id="{6835FDC2-A4CF-EB4F-9978-6A2167030067}"/>
              </a:ext>
            </a:extLst>
          </p:cNvPr>
          <p:cNvSpPr txBox="1"/>
          <p:nvPr/>
        </p:nvSpPr>
        <p:spPr>
          <a:xfrm>
            <a:off x="1524001" y="135697"/>
            <a:ext cx="601959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rPr>
              <a:t>Figure 2: Nested levels of selection on gene content. </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endParaRPr>
          </a:p>
        </p:txBody>
      </p:sp>
    </p:spTree>
    <p:extLst>
      <p:ext uri="{BB962C8B-B14F-4D97-AF65-F5344CB8AC3E}">
        <p14:creationId xmlns:p14="http://schemas.microsoft.com/office/powerpoint/2010/main" val="176402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Box 1"/>
          <p:cNvSpPr txBox="1">
            <a:spLocks noChangeArrowheads="1"/>
          </p:cNvSpPr>
          <p:nvPr/>
        </p:nvSpPr>
        <p:spPr bwMode="auto">
          <a:xfrm>
            <a:off x="1765300" y="292101"/>
            <a:ext cx="60848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rPr>
              <a:t>Gene Transfer, Sex, and Recombination:</a:t>
            </a:r>
          </a:p>
        </p:txBody>
      </p:sp>
      <p:sp>
        <p:nvSpPr>
          <p:cNvPr id="98306" name="TextBox 2"/>
          <p:cNvSpPr txBox="1">
            <a:spLocks noChangeArrowheads="1"/>
          </p:cNvSpPr>
          <p:nvPr/>
        </p:nvSpPr>
        <p:spPr bwMode="auto">
          <a:xfrm>
            <a:off x="2044700" y="754064"/>
            <a:ext cx="83693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4" rIns="91429" bIns="45714">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rPr>
              <a:t>Inventions do not need to be made sequentially</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rPr>
              <a:t>Gene transfer, followed by homologous or non-homologous recombination, allows inventions to be shared across the tree of life </a:t>
            </a:r>
          </a:p>
        </p:txBody>
      </p:sp>
      <p:pic>
        <p:nvPicPr>
          <p:cNvPr id="9830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1890714"/>
            <a:ext cx="6756400" cy="466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72249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8A8B9E-A7DA-2643-B91A-10FE42979A91}"/>
              </a:ext>
            </a:extLst>
          </p:cNvPr>
          <p:cNvSpPr txBox="1"/>
          <p:nvPr/>
        </p:nvSpPr>
        <p:spPr>
          <a:xfrm>
            <a:off x="1631630" y="521957"/>
            <a:ext cx="781220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GTAs cannot survive as </a:t>
            </a:r>
            <a:r>
              <a:rPr kumimoji="0" lang="en-US" sz="1800" b="1" i="0" u="none" strike="noStrike" kern="1200" cap="none" spc="0" normalizeH="0" baseline="0" noProof="0">
                <a:ln>
                  <a:noFill/>
                </a:ln>
                <a:solidFill>
                  <a:prstClr val="black"/>
                </a:solidFill>
                <a:effectLst/>
                <a:uLnTx/>
                <a:uFillTx/>
                <a:latin typeface="Calibri"/>
                <a:ea typeface="ＭＳ Ｐゴシック" charset="0"/>
                <a:cs typeface="+mn-cs"/>
              </a:rPr>
              <a:t>selfish genetic elements</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because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GTAs are too small to encode all GTA genes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The GTA+ cell dies upon release of the GTAs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At best one GTA- cell (that has a mutation in its GTA can be converted to GTA+.</a:t>
            </a:r>
          </a:p>
        </p:txBody>
      </p:sp>
      <p:sp>
        <p:nvSpPr>
          <p:cNvPr id="3" name="TextBox 2">
            <a:extLst>
              <a:ext uri="{FF2B5EF4-FFF2-40B4-BE49-F238E27FC236}">
                <a16:creationId xmlns:a16="http://schemas.microsoft.com/office/drawing/2014/main" id="{7928C585-1B78-064E-AD87-BDCD628CE5F8}"/>
              </a:ext>
            </a:extLst>
          </p:cNvPr>
          <p:cNvSpPr txBox="1"/>
          <p:nvPr/>
        </p:nvSpPr>
        <p:spPr>
          <a:xfrm>
            <a:off x="1631630" y="2174242"/>
            <a:ext cx="814260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Recombination is </a:t>
            </a:r>
            <a:r>
              <a:rPr kumimoji="0" lang="en-US" sz="1800" b="1" i="0" u="none" strike="noStrike" kern="1200" cap="none" spc="0" normalizeH="0" baseline="0" noProof="0" dirty="0">
                <a:ln>
                  <a:noFill/>
                </a:ln>
                <a:solidFill>
                  <a:prstClr val="black"/>
                </a:solidFill>
                <a:effectLst/>
                <a:uLnTx/>
                <a:uFillTx/>
                <a:latin typeface="Calibri"/>
                <a:ea typeface="ＭＳ Ｐゴシック" charset="0"/>
                <a:cs typeface="+mn-cs"/>
              </a:rPr>
              <a:t>beneficial to a group</a:t>
            </a: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 because it prevents slightly deleterious mutations to be fixed along site beneficial ones, and it allows beneficial mutations that occurred in different cells to come together in a lineage. </a:t>
            </a:r>
            <a:b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br>
            <a:r>
              <a:rPr kumimoji="0" lang="en-US" sz="1800" b="1" i="0" u="none" strike="noStrike" kern="1200" cap="none" spc="0" normalizeH="0" baseline="0" noProof="0" dirty="0">
                <a:ln>
                  <a:noFill/>
                </a:ln>
                <a:solidFill>
                  <a:prstClr val="black"/>
                </a:solidFill>
                <a:effectLst/>
                <a:uLnTx/>
                <a:uFillTx/>
                <a:latin typeface="Calibri"/>
                <a:ea typeface="ＭＳ Ｐゴシック" charset="0"/>
                <a:cs typeface="+mn-cs"/>
              </a:rPr>
              <a:t>However, </a:t>
            </a: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GTAs do not represent an </a:t>
            </a:r>
            <a:r>
              <a:rPr kumimoji="0" lang="en-US" sz="1800" b="1" i="0" u="none" strike="noStrike" kern="1200" cap="none" spc="0" normalizeH="0" baseline="0" noProof="0" dirty="0">
                <a:ln>
                  <a:noFill/>
                </a:ln>
                <a:solidFill>
                  <a:prstClr val="black"/>
                </a:solidFill>
                <a:effectLst/>
                <a:uLnTx/>
                <a:uFillTx/>
                <a:latin typeface="Calibri"/>
                <a:ea typeface="ＭＳ Ｐゴシック" charset="0"/>
                <a:cs typeface="+mn-cs"/>
              </a:rPr>
              <a:t>evolutionary stable strategy</a:t>
            </a: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GTA- cells can invade GTA+ population (the never lyse themselves, and the reap the benefits of recombination).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GTA+ cells can only invade a GTA- population, if the GTA+ cells manage somehow to restrict recombination to other GTA+ cells.</a:t>
            </a:r>
          </a:p>
        </p:txBody>
      </p:sp>
      <p:sp>
        <p:nvSpPr>
          <p:cNvPr id="4" name="TextBox 3">
            <a:extLst>
              <a:ext uri="{FF2B5EF4-FFF2-40B4-BE49-F238E27FC236}">
                <a16:creationId xmlns:a16="http://schemas.microsoft.com/office/drawing/2014/main" id="{E09D29DA-8D30-3B4D-AF2C-5EF1F60FBF98}"/>
              </a:ext>
            </a:extLst>
          </p:cNvPr>
          <p:cNvSpPr txBox="1"/>
          <p:nvPr/>
        </p:nvSpPr>
        <p:spPr>
          <a:xfrm>
            <a:off x="1631630" y="4798599"/>
            <a:ext cx="777818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Why are GTAs around?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GTAs just represent decaying phages … But they are under purifying selection (or not, see below); and they persist in lineages.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The gene transfer they catalyze has some other benefits; Rosie Redfield (</a:t>
            </a: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hlinkClick r:id="rId2"/>
              </a:rPr>
              <a:t>here</a:t>
            </a: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 discusses the possibility that they might help transfer immunity against phages.  (Can this be an evolutionary stable strategy?) </a:t>
            </a:r>
          </a:p>
        </p:txBody>
      </p:sp>
    </p:spTree>
    <p:extLst>
      <p:ext uri="{BB962C8B-B14F-4D97-AF65-F5344CB8AC3E}">
        <p14:creationId xmlns:p14="http://schemas.microsoft.com/office/powerpoint/2010/main" val="427208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25E23-054A-7044-AD79-F2161086C0D2}"/>
              </a:ext>
            </a:extLst>
          </p:cNvPr>
          <p:cNvPicPr>
            <a:picLocks noChangeAspect="1"/>
          </p:cNvPicPr>
          <p:nvPr/>
        </p:nvPicPr>
        <p:blipFill>
          <a:blip r:embed="rId2"/>
          <a:stretch>
            <a:fillRect/>
          </a:stretch>
        </p:blipFill>
        <p:spPr>
          <a:xfrm>
            <a:off x="657719" y="104253"/>
            <a:ext cx="5689600" cy="1752600"/>
          </a:xfrm>
          <a:prstGeom prst="rect">
            <a:avLst/>
          </a:prstGeom>
        </p:spPr>
      </p:pic>
      <p:sp>
        <p:nvSpPr>
          <p:cNvPr id="3" name="TextBox 2">
            <a:extLst>
              <a:ext uri="{FF2B5EF4-FFF2-40B4-BE49-F238E27FC236}">
                <a16:creationId xmlns:a16="http://schemas.microsoft.com/office/drawing/2014/main" id="{1A50AE35-58AC-494B-84E9-F3AB762ED875}"/>
              </a:ext>
            </a:extLst>
          </p:cNvPr>
          <p:cNvSpPr txBox="1"/>
          <p:nvPr/>
        </p:nvSpPr>
        <p:spPr>
          <a:xfrm>
            <a:off x="657719" y="1631207"/>
            <a:ext cx="886871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While recombination is great for the populations, GTAs cannot be selected for this.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GTA+ cell dies when GTAs are produced.   Head is too small to transfer all the GTA genes.  </a:t>
            </a:r>
            <a:b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b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No selection as selfish genetic element! No group selection, because GTA- cells would invade</a:t>
            </a:r>
          </a:p>
        </p:txBody>
      </p:sp>
      <p:sp>
        <p:nvSpPr>
          <p:cNvPr id="4" name="TextBox 3">
            <a:extLst>
              <a:ext uri="{FF2B5EF4-FFF2-40B4-BE49-F238E27FC236}">
                <a16:creationId xmlns:a16="http://schemas.microsoft.com/office/drawing/2014/main" id="{8A11EFA1-F7A0-6247-B5A7-A5EAF167B2BB}"/>
              </a:ext>
            </a:extLst>
          </p:cNvPr>
          <p:cNvSpPr txBox="1"/>
          <p:nvPr/>
        </p:nvSpPr>
        <p:spPr>
          <a:xfrm>
            <a:off x="278295" y="3105834"/>
            <a:ext cx="39801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GTA as a bacterial vaccination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pic>
        <p:nvPicPr>
          <p:cNvPr id="5" name="Picture 4">
            <a:extLst>
              <a:ext uri="{FF2B5EF4-FFF2-40B4-BE49-F238E27FC236}">
                <a16:creationId xmlns:a16="http://schemas.microsoft.com/office/drawing/2014/main" id="{87051684-E759-E24B-A822-5E951228D81C}"/>
              </a:ext>
            </a:extLst>
          </p:cNvPr>
          <p:cNvPicPr>
            <a:picLocks noChangeAspect="1"/>
          </p:cNvPicPr>
          <p:nvPr/>
        </p:nvPicPr>
        <p:blipFill>
          <a:blip r:embed="rId3"/>
          <a:stretch>
            <a:fillRect/>
          </a:stretch>
        </p:blipFill>
        <p:spPr>
          <a:xfrm>
            <a:off x="1579769" y="3387298"/>
            <a:ext cx="6794500" cy="2171700"/>
          </a:xfrm>
          <a:prstGeom prst="rect">
            <a:avLst/>
          </a:prstGeom>
        </p:spPr>
      </p:pic>
      <p:sp>
        <p:nvSpPr>
          <p:cNvPr id="6" name="TextBox 5">
            <a:extLst>
              <a:ext uri="{FF2B5EF4-FFF2-40B4-BE49-F238E27FC236}">
                <a16:creationId xmlns:a16="http://schemas.microsoft.com/office/drawing/2014/main" id="{29E35FBF-91A5-4544-8467-5E1A62D89150}"/>
              </a:ext>
            </a:extLst>
          </p:cNvPr>
          <p:cNvSpPr txBox="1"/>
          <p:nvPr/>
        </p:nvSpPr>
        <p:spPr>
          <a:xfrm>
            <a:off x="1063487" y="23853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7" name="TextBox 6">
            <a:extLst>
              <a:ext uri="{FF2B5EF4-FFF2-40B4-BE49-F238E27FC236}">
                <a16:creationId xmlns:a16="http://schemas.microsoft.com/office/drawing/2014/main" id="{524EAACB-7A1D-DF42-9959-E5F0EB573D26}"/>
              </a:ext>
            </a:extLst>
          </p:cNvPr>
          <p:cNvSpPr txBox="1"/>
          <p:nvPr/>
        </p:nvSpPr>
        <p:spPr>
          <a:xfrm>
            <a:off x="387626" y="5378797"/>
            <a:ext cx="110622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If a cell is infected by a phage, the GTAs are induced, and many of them will package fragments of phage DNA.  These introduced into a recipient can lead to incorporation of the phage into the CRISPR array (without the recipient ever having experiences the phage.    </a:t>
            </a:r>
          </a:p>
        </p:txBody>
      </p:sp>
      <p:sp>
        <p:nvSpPr>
          <p:cNvPr id="8" name="TextBox 7">
            <a:extLst>
              <a:ext uri="{FF2B5EF4-FFF2-40B4-BE49-F238E27FC236}">
                <a16:creationId xmlns:a16="http://schemas.microsoft.com/office/drawing/2014/main" id="{9D5E3E1D-B8C4-924E-8D80-C82907496A0D}"/>
              </a:ext>
            </a:extLst>
          </p:cNvPr>
          <p:cNvSpPr txBox="1"/>
          <p:nvPr/>
        </p:nvSpPr>
        <p:spPr>
          <a:xfrm>
            <a:off x="327991" y="6530009"/>
            <a:ext cx="74744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Idea from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Sanna</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Koskiniemi</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from Uppsala University, via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4"/>
              </a:rPr>
              <a:t>Rosie Redfield’s blog  </a:t>
            </a: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58817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1"/>
          <p:cNvSpPr>
            <a:spLocks noGrp="1"/>
          </p:cNvSpPr>
          <p:nvPr>
            <p:ph type="title"/>
          </p:nvPr>
        </p:nvSpPr>
        <p:spPr/>
        <p:txBody>
          <a:bodyPr/>
          <a:lstStyle/>
          <a:p>
            <a:pPr algn="ctr" eaLnBrk="1" hangingPunct="1"/>
            <a:r>
              <a:rPr lang="en-US" sz="2000">
                <a:latin typeface="Arial" charset="0"/>
              </a:rPr>
              <a:t>Purifying selection in </a:t>
            </a:r>
            <a:r>
              <a:rPr lang="en-US" sz="2000" i="1">
                <a:latin typeface="Arial" charset="0"/>
              </a:rPr>
              <a:t>E.coli</a:t>
            </a:r>
            <a:r>
              <a:rPr lang="en-US" sz="2000">
                <a:latin typeface="Arial" charset="0"/>
              </a:rPr>
              <a:t> ORFans</a:t>
            </a:r>
          </a:p>
        </p:txBody>
      </p:sp>
      <p:sp>
        <p:nvSpPr>
          <p:cNvPr id="4" name="TextBox 3"/>
          <p:cNvSpPr txBox="1">
            <a:spLocks noChangeArrowheads="1"/>
          </p:cNvSpPr>
          <p:nvPr/>
        </p:nvSpPr>
        <p:spPr bwMode="auto">
          <a:xfrm>
            <a:off x="1685925" y="1435101"/>
            <a:ext cx="886618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12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err="1">
                <a:ln>
                  <a:noFill/>
                </a:ln>
                <a:solidFill>
                  <a:srgbClr val="000000"/>
                </a:solidFill>
                <a:effectLst/>
                <a:uLnTx/>
                <a:uFillTx/>
                <a:latin typeface="Arial" charset="0"/>
                <a:ea typeface="ＭＳ Ｐゴシック" charset="0"/>
                <a:cs typeface="Arial" charset="0"/>
              </a:rPr>
              <a:t>dN-dS</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 &lt; 0 for some </a:t>
            </a:r>
            <a:r>
              <a:rPr kumimoji="0" lang="en-US" sz="1800" b="0" i="0" u="none" strike="noStrike" kern="1200" cap="none" spc="0" normalizeH="0" baseline="0" noProof="0" err="1">
                <a:ln>
                  <a:noFill/>
                </a:ln>
                <a:solidFill>
                  <a:srgbClr val="000000"/>
                </a:solidFill>
                <a:effectLst/>
                <a:uLnTx/>
                <a:uFillTx/>
                <a:latin typeface="Arial" charset="0"/>
                <a:ea typeface="ＭＳ Ｐゴシック" charset="0"/>
                <a:cs typeface="Arial" charset="0"/>
              </a:rPr>
              <a:t>ORFan</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 </a:t>
            </a: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E. coli </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clusters seems to suggest they are functional genes.</a:t>
            </a:r>
          </a:p>
        </p:txBody>
      </p:sp>
      <p:sp>
        <p:nvSpPr>
          <p:cNvPr id="5" name="Rectangle 5"/>
          <p:cNvSpPr>
            <a:spLocks noChangeArrowheads="1"/>
          </p:cNvSpPr>
          <p:nvPr/>
        </p:nvSpPr>
        <p:spPr bwMode="auto">
          <a:xfrm>
            <a:off x="5140325" y="4822826"/>
            <a:ext cx="5137150" cy="246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49" tIns="45627" rIns="91249" bIns="45627" anchor="ctr">
            <a:spAutoFit/>
          </a:bodyPr>
          <a:lstStyle/>
          <a:p>
            <a:pPr marL="0" marR="0" lvl="0" indent="0" algn="r" defTabSz="911225"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charset="0"/>
                <a:ea typeface="ＭＳ Ｐゴシック" charset="0"/>
                <a:cs typeface="Arial" charset="0"/>
              </a:rPr>
              <a:t>Adapted after Yu, G. and Stoltzfus, A. Genome Biol Evol (2012) Vol. 4 1176-1187 </a:t>
            </a:r>
          </a:p>
        </p:txBody>
      </p:sp>
      <p:graphicFrame>
        <p:nvGraphicFramePr>
          <p:cNvPr id="3" name="Table 2"/>
          <p:cNvGraphicFramePr>
            <a:graphicFrameLocks noGrp="1"/>
          </p:cNvGraphicFramePr>
          <p:nvPr/>
        </p:nvGraphicFramePr>
        <p:xfrm>
          <a:off x="1971675" y="2406650"/>
          <a:ext cx="8305800" cy="2354264"/>
        </p:xfrm>
        <a:graphic>
          <a:graphicData uri="http://schemas.openxmlformats.org/drawingml/2006/table">
            <a:tbl>
              <a:tblPr/>
              <a:tblGrid>
                <a:gridCol w="2576513">
                  <a:extLst>
                    <a:ext uri="{9D8B030D-6E8A-4147-A177-3AD203B41FA5}">
                      <a16:colId xmlns:a16="http://schemas.microsoft.com/office/drawing/2014/main" val="20000"/>
                    </a:ext>
                  </a:extLst>
                </a:gridCol>
                <a:gridCol w="1433512">
                  <a:extLst>
                    <a:ext uri="{9D8B030D-6E8A-4147-A177-3AD203B41FA5}">
                      <a16:colId xmlns:a16="http://schemas.microsoft.com/office/drawing/2014/main" val="20001"/>
                    </a:ext>
                  </a:extLst>
                </a:gridCol>
                <a:gridCol w="1431925">
                  <a:extLst>
                    <a:ext uri="{9D8B030D-6E8A-4147-A177-3AD203B41FA5}">
                      <a16:colId xmlns:a16="http://schemas.microsoft.com/office/drawing/2014/main" val="20002"/>
                    </a:ext>
                  </a:extLst>
                </a:gridCol>
                <a:gridCol w="1431925">
                  <a:extLst>
                    <a:ext uri="{9D8B030D-6E8A-4147-A177-3AD203B41FA5}">
                      <a16:colId xmlns:a16="http://schemas.microsoft.com/office/drawing/2014/main" val="20003"/>
                    </a:ext>
                  </a:extLst>
                </a:gridCol>
                <a:gridCol w="1431925">
                  <a:extLst>
                    <a:ext uri="{9D8B030D-6E8A-4147-A177-3AD203B41FA5}">
                      <a16:colId xmlns:a16="http://schemas.microsoft.com/office/drawing/2014/main" val="20004"/>
                    </a:ext>
                  </a:extLst>
                </a:gridCol>
              </a:tblGrid>
              <a:tr h="522288">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Gene groups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Number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dN-dS&gt;0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dN-dS&lt;0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dN-dS=0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68313">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a:ln>
                            <a:noFill/>
                          </a:ln>
                          <a:solidFill>
                            <a:srgbClr val="000000"/>
                          </a:solidFill>
                          <a:effectLst/>
                          <a:latin typeface="Arial" charset="0"/>
                          <a:ea typeface="ＭＳ Ｐゴシック" charset="0"/>
                          <a:cs typeface="Arial" charset="0"/>
                        </a:rPr>
                        <a:t>E. coli </a:t>
                      </a:r>
                      <a:r>
                        <a:rPr kumimoji="0" lang="en-US" sz="1200" b="1" i="0" u="none" strike="noStrike" cap="none" normalizeH="0" baseline="0">
                          <a:ln>
                            <a:noFill/>
                          </a:ln>
                          <a:solidFill>
                            <a:srgbClr val="000000"/>
                          </a:solidFill>
                          <a:effectLst/>
                          <a:latin typeface="Arial" charset="0"/>
                          <a:ea typeface="ＭＳ Ｐゴシック" charset="0"/>
                          <a:cs typeface="Arial" charset="0"/>
                        </a:rPr>
                        <a:t>ORFan clusters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3773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944 (25%)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1953 (52%)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876 (23%)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extLst>
                  <a:ext uri="{0D108BD9-81ED-4DB2-BD59-A6C34878D82A}">
                    <a16:rowId xmlns:a16="http://schemas.microsoft.com/office/drawing/2014/main" val="10001"/>
                  </a:ext>
                </a:extLst>
              </a:tr>
              <a:tr h="708025">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Clusters of  </a:t>
                      </a:r>
                      <a:r>
                        <a:rPr kumimoji="0" lang="en-US" sz="1200" b="1" i="1" u="none" strike="noStrike" cap="none" normalizeH="0" baseline="0">
                          <a:ln>
                            <a:noFill/>
                          </a:ln>
                          <a:solidFill>
                            <a:srgbClr val="000000"/>
                          </a:solidFill>
                          <a:effectLst/>
                          <a:latin typeface="Arial" charset="0"/>
                          <a:ea typeface="ＭＳ Ｐゴシック" charset="0"/>
                          <a:cs typeface="Arial" charset="0"/>
                        </a:rPr>
                        <a:t>E.coli</a:t>
                      </a:r>
                      <a:r>
                        <a:rPr kumimoji="0" lang="en-US" sz="1200" b="1" i="0" u="none" strike="noStrike" cap="none" normalizeH="0" baseline="0">
                          <a:ln>
                            <a:noFill/>
                          </a:ln>
                          <a:solidFill>
                            <a:srgbClr val="000000"/>
                          </a:solidFill>
                          <a:effectLst/>
                          <a:latin typeface="Arial" charset="0"/>
                          <a:ea typeface="ＭＳ Ｐゴシック" charset="0"/>
                          <a:cs typeface="Arial" charset="0"/>
                        </a:rPr>
                        <a:t> sequences found in </a:t>
                      </a:r>
                      <a:r>
                        <a:rPr kumimoji="0" lang="en-US" sz="1200" b="1" i="1" u="none" strike="noStrike" cap="none" normalizeH="0" baseline="0">
                          <a:ln>
                            <a:noFill/>
                          </a:ln>
                          <a:solidFill>
                            <a:srgbClr val="000000"/>
                          </a:solidFill>
                          <a:effectLst/>
                          <a:latin typeface="Arial" charset="0"/>
                          <a:ea typeface="ＭＳ Ｐゴシック" charset="0"/>
                          <a:cs typeface="Arial" charset="0"/>
                        </a:rPr>
                        <a:t>Salmonella sp., Citrobacter sp.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610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104 (17%)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423(69%)</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83 (14%)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extLst>
                  <a:ext uri="{0D108BD9-81ED-4DB2-BD59-A6C34878D82A}">
                    <a16:rowId xmlns:a16="http://schemas.microsoft.com/office/drawing/2014/main" val="10002"/>
                  </a:ext>
                </a:extLst>
              </a:tr>
              <a:tr h="655638">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Clusters of  </a:t>
                      </a:r>
                      <a:r>
                        <a:rPr kumimoji="0" lang="en-US" sz="1200" b="1" i="1" u="none" strike="noStrike" cap="none" normalizeH="0" baseline="0">
                          <a:ln>
                            <a:noFill/>
                          </a:ln>
                          <a:solidFill>
                            <a:srgbClr val="000000"/>
                          </a:solidFill>
                          <a:effectLst/>
                          <a:latin typeface="Arial" charset="0"/>
                          <a:ea typeface="ＭＳ Ｐゴシック" charset="0"/>
                          <a:cs typeface="Arial" charset="0"/>
                        </a:rPr>
                        <a:t>E.coli </a:t>
                      </a:r>
                      <a:r>
                        <a:rPr kumimoji="0" lang="en-US" sz="1200" b="1" i="0" u="none" strike="noStrike" cap="none" normalizeH="0" baseline="0">
                          <a:ln>
                            <a:noFill/>
                          </a:ln>
                          <a:solidFill>
                            <a:srgbClr val="000000"/>
                          </a:solidFill>
                          <a:effectLst/>
                          <a:latin typeface="Arial" charset="0"/>
                          <a:ea typeface="ＭＳ Ｐゴシック" charset="0"/>
                          <a:cs typeface="Arial" charset="0"/>
                        </a:rPr>
                        <a:t>sequences found in some </a:t>
                      </a:r>
                      <a:r>
                        <a:rPr kumimoji="0" lang="en-US" sz="1200" b="1" i="1" u="none" strike="noStrike" cap="none" normalizeH="0" baseline="0">
                          <a:ln>
                            <a:noFill/>
                          </a:ln>
                          <a:solidFill>
                            <a:srgbClr val="000000"/>
                          </a:solidFill>
                          <a:effectLst/>
                          <a:latin typeface="Arial" charset="0"/>
                          <a:ea typeface="ＭＳ Ｐゴシック" charset="0"/>
                          <a:cs typeface="Arial" charset="0"/>
                        </a:rPr>
                        <a:t>Enterobacteriaceae </a:t>
                      </a:r>
                      <a:r>
                        <a:rPr kumimoji="0" lang="en-US" sz="1200" b="1" i="0" u="none" strike="noStrike" cap="none" normalizeH="0" baseline="0">
                          <a:ln>
                            <a:noFill/>
                          </a:ln>
                          <a:solidFill>
                            <a:srgbClr val="000000"/>
                          </a:solidFill>
                          <a:effectLst/>
                          <a:latin typeface="Arial" charset="0"/>
                          <a:ea typeface="ＭＳ Ｐゴシック" charset="0"/>
                          <a:cs typeface="Arial" charset="0"/>
                        </a:rPr>
                        <a:t>only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373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8 (2%)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365 (98%)</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0 (0%)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210947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52651"/>
            <a:ext cx="5524500" cy="388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8722" name="Rectangle 3"/>
          <p:cNvSpPr>
            <a:spLocks noChangeArrowheads="1"/>
          </p:cNvSpPr>
          <p:nvPr/>
        </p:nvSpPr>
        <p:spPr bwMode="auto">
          <a:xfrm>
            <a:off x="1752600" y="304800"/>
            <a:ext cx="85725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Vincent Daubin and Howard Ochman: Bacterial Genomes as New Gene Homes: The Genealogy of ORFans in </a:t>
            </a:r>
            <a:r>
              <a:rPr kumimoji="0" lang="en-US" sz="2400" b="0" i="1"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E. coli.  Genome Research 14:1036-1042, 2004  </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 </a:t>
            </a:r>
          </a:p>
        </p:txBody>
      </p:sp>
      <p:sp>
        <p:nvSpPr>
          <p:cNvPr id="158723" name="Text Box 4"/>
          <p:cNvSpPr txBox="1">
            <a:spLocks noChangeArrowheads="1"/>
          </p:cNvSpPr>
          <p:nvPr/>
        </p:nvSpPr>
        <p:spPr bwMode="auto">
          <a:xfrm>
            <a:off x="1524000" y="2841626"/>
            <a:ext cx="3048000" cy="283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Arial" charset="0"/>
                <a:ea typeface="ＭＳ Ｐゴシック" charset="0"/>
              </a:rPr>
              <a:t>The ratio of non-synonymous to synonymous substitutions for genes found only in the E.coli - Salmonella clade is lower than 1, but larger than for more widely distributed genes.  </a:t>
            </a:r>
          </a:p>
        </p:txBody>
      </p:sp>
      <p:sp>
        <p:nvSpPr>
          <p:cNvPr id="158724" name="Line 5"/>
          <p:cNvSpPr>
            <a:spLocks noChangeShapeType="1"/>
          </p:cNvSpPr>
          <p:nvPr/>
        </p:nvSpPr>
        <p:spPr bwMode="auto">
          <a:xfrm>
            <a:off x="3763963" y="3352800"/>
            <a:ext cx="2895600" cy="0"/>
          </a:xfrm>
          <a:prstGeom prst="line">
            <a:avLst/>
          </a:prstGeom>
          <a:noFill/>
          <a:ln w="76200">
            <a:solidFill>
              <a:srgbClr val="5BD75B"/>
            </a:solidFill>
            <a:round/>
            <a:headEnd/>
            <a:tailEnd type="triangle" w="med" len="med"/>
          </a:ln>
          <a:extLst>
            <a:ext uri="{909E8E84-426E-40dd-AFC4-6F175D3DCCD1}">
              <a14:hiddenFill xmlns:a14="http://schemas.microsoft.com/office/drawing/2010/main" xmlns="">
                <a:noFill/>
              </a14:hiddenFill>
            </a:ext>
          </a:ex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endParaRPr>
          </a:p>
        </p:txBody>
      </p:sp>
      <p:sp>
        <p:nvSpPr>
          <p:cNvPr id="158725" name="Text Box 6"/>
          <p:cNvSpPr txBox="1">
            <a:spLocks noChangeArrowheads="1"/>
          </p:cNvSpPr>
          <p:nvPr/>
        </p:nvSpPr>
        <p:spPr bwMode="auto">
          <a:xfrm>
            <a:off x="4419600" y="6035676"/>
            <a:ext cx="63706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Fig. 3 from Vincent Daubin and Howard Ochman,</a:t>
            </a:r>
            <a:r>
              <a:rPr kumimoji="0" lang="en-US" sz="1200" b="0" i="1" u="none" strike="noStrike" kern="1200" cap="none" spc="0" normalizeH="0" baseline="0" noProof="0">
                <a:ln>
                  <a:noFill/>
                </a:ln>
                <a:solidFill>
                  <a:srgbClr val="000000"/>
                </a:solidFill>
                <a:effectLst/>
                <a:uLnTx/>
                <a:uFillTx/>
                <a:latin typeface="Arial" charset="0"/>
                <a:ea typeface="ＭＳ Ｐゴシック" charset="0"/>
              </a:rPr>
              <a:t>  Genome Research 14:1036-1042, 2004</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cxnSp>
        <p:nvCxnSpPr>
          <p:cNvPr id="158726" name="Straight Arrow Connector 6"/>
          <p:cNvCxnSpPr>
            <a:cxnSpLocks noChangeShapeType="1"/>
          </p:cNvCxnSpPr>
          <p:nvPr/>
        </p:nvCxnSpPr>
        <p:spPr bwMode="auto">
          <a:xfrm flipV="1">
            <a:off x="6245225" y="5318125"/>
            <a:ext cx="3479800" cy="7938"/>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8727" name="TextBox 7"/>
          <p:cNvSpPr txBox="1">
            <a:spLocks noChangeArrowheads="1"/>
          </p:cNvSpPr>
          <p:nvPr/>
        </p:nvSpPr>
        <p:spPr bwMode="auto">
          <a:xfrm>
            <a:off x="6462714" y="4987926"/>
            <a:ext cx="32654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cs typeface="Arial" charset="0"/>
              </a:rPr>
              <a:t>Increasing phylogenetic depth</a:t>
            </a:r>
          </a:p>
        </p:txBody>
      </p:sp>
    </p:spTree>
    <p:extLst>
      <p:ext uri="{BB962C8B-B14F-4D97-AF65-F5344CB8AC3E}">
        <p14:creationId xmlns:p14="http://schemas.microsoft.com/office/powerpoint/2010/main" val="785650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769" name="Object 2"/>
          <p:cNvGraphicFramePr>
            <a:graphicFrameLocks noChangeAspect="1"/>
          </p:cNvGraphicFramePr>
          <p:nvPr/>
        </p:nvGraphicFramePr>
        <p:xfrm>
          <a:off x="2882349" y="1553740"/>
          <a:ext cx="5860425" cy="4394949"/>
        </p:xfrm>
        <a:graphic>
          <a:graphicData uri="http://schemas.openxmlformats.org/presentationml/2006/ole">
            <mc:AlternateContent xmlns:mc="http://schemas.openxmlformats.org/markup-compatibility/2006">
              <mc:Choice xmlns:v="urn:schemas-microsoft-com:vml" Requires="v">
                <p:oleObj name="Photo Editor Photo" r:id="rId3" imgW="6095238" imgH="4572396" progId="">
                  <p:embed/>
                </p:oleObj>
              </mc:Choice>
              <mc:Fallback>
                <p:oleObj name="Photo Editor Photo" r:id="rId3" imgW="6095238" imgH="4572396" progId="">
                  <p:embed/>
                  <p:pic>
                    <p:nvPicPr>
                      <p:cNvPr id="16076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349" y="1553740"/>
                        <a:ext cx="5860425" cy="43949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0770" name="Text Box 3"/>
          <p:cNvSpPr txBox="1">
            <a:spLocks noChangeArrowheads="1"/>
          </p:cNvSpPr>
          <p:nvPr/>
        </p:nvSpPr>
        <p:spPr bwMode="auto">
          <a:xfrm>
            <a:off x="782912" y="118121"/>
            <a:ext cx="8581805" cy="1323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rPr>
              <a:t>Trunk-of-my-car analogy:  Hardly anything in there is the is the result of providing a selective advantage.  Some items are removed quickly (purifying selection), some are useful under some conditions, but most things do not alter the fitness.   See </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hlinkClick r:id="rId5"/>
              </a:rPr>
              <a:t>here </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rPr>
              <a:t>for a published version. </a:t>
            </a:r>
          </a:p>
        </p:txBody>
      </p:sp>
      <p:pic>
        <p:nvPicPr>
          <p:cNvPr id="160771" name="Picture 4" descr="roquefo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1" y="2859089"/>
            <a:ext cx="2193925" cy="202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0772" name="Line 5"/>
          <p:cNvSpPr>
            <a:spLocks noChangeShapeType="1"/>
          </p:cNvSpPr>
          <p:nvPr/>
        </p:nvSpPr>
        <p:spPr bwMode="auto">
          <a:xfrm>
            <a:off x="1812926" y="2859088"/>
            <a:ext cx="1692275" cy="1649412"/>
          </a:xfrm>
          <a:prstGeom prst="line">
            <a:avLst/>
          </a:prstGeom>
          <a:noFill/>
          <a:ln w="76200">
            <a:solidFill>
              <a:srgbClr val="FF9900"/>
            </a:solidFill>
            <a:round/>
            <a:headEnd/>
            <a:tailEnd/>
          </a:ln>
          <a:extLst>
            <a:ext uri="{909E8E84-426E-40dd-AFC4-6F175D3DCCD1}">
              <a14:hiddenFill xmlns:a14="http://schemas.microsoft.com/office/drawing/2010/main" xmlns="">
                <a:noFill/>
              </a14:hiddenFill>
            </a:ext>
          </a:ex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60773" name="Line 6"/>
          <p:cNvSpPr>
            <a:spLocks noChangeShapeType="1"/>
          </p:cNvSpPr>
          <p:nvPr/>
        </p:nvSpPr>
        <p:spPr bwMode="auto">
          <a:xfrm flipV="1">
            <a:off x="1812926" y="2859088"/>
            <a:ext cx="1692275" cy="1649412"/>
          </a:xfrm>
          <a:prstGeom prst="line">
            <a:avLst/>
          </a:prstGeom>
          <a:noFill/>
          <a:ln w="76200">
            <a:solidFill>
              <a:srgbClr val="FF9900"/>
            </a:solidFill>
            <a:round/>
            <a:headEnd/>
            <a:tailEnd/>
          </a:ln>
          <a:extLst>
            <a:ext uri="{909E8E84-426E-40dd-AFC4-6F175D3DCCD1}">
              <a14:hiddenFill xmlns:a14="http://schemas.microsoft.com/office/drawing/2010/main" xmlns="">
                <a:noFill/>
              </a14:hiddenFill>
            </a:ext>
          </a:ex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grpSp>
        <p:nvGrpSpPr>
          <p:cNvPr id="160774" name="Group 7"/>
          <p:cNvGrpSpPr>
            <a:grpSpLocks/>
          </p:cNvGrpSpPr>
          <p:nvPr/>
        </p:nvGrpSpPr>
        <p:grpSpPr bwMode="auto">
          <a:xfrm>
            <a:off x="8332545" y="873126"/>
            <a:ext cx="1954212" cy="4537074"/>
            <a:chOff x="4224" y="288"/>
            <a:chExt cx="1375" cy="3002"/>
          </a:xfrm>
        </p:grpSpPr>
        <p:pic>
          <p:nvPicPr>
            <p:cNvPr id="160778" name="Picture 8" descr="TN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 y="816"/>
              <a:ext cx="734" cy="2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779" name="Picture 9" descr="TN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5" y="1051"/>
              <a:ext cx="734" cy="2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780" name="Picture 10" descr="TN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1" y="288"/>
              <a:ext cx="734" cy="2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0775" name="Line 11"/>
          <p:cNvSpPr>
            <a:spLocks noChangeShapeType="1"/>
          </p:cNvSpPr>
          <p:nvPr/>
        </p:nvSpPr>
        <p:spPr bwMode="auto">
          <a:xfrm>
            <a:off x="8320070" y="2804897"/>
            <a:ext cx="1905000" cy="1981200"/>
          </a:xfrm>
          <a:prstGeom prst="line">
            <a:avLst/>
          </a:prstGeom>
          <a:noFill/>
          <a:ln w="76200">
            <a:solidFill>
              <a:srgbClr val="FF9900"/>
            </a:solidFill>
            <a:round/>
            <a:headEnd/>
            <a:tailEnd/>
          </a:ln>
          <a:extLst>
            <a:ext uri="{909E8E84-426E-40dd-AFC4-6F175D3DCCD1}">
              <a14:hiddenFill xmlns:a14="http://schemas.microsoft.com/office/drawing/2010/main" xmlns="">
                <a:noFill/>
              </a14:hiddenFill>
            </a:ext>
          </a:ex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60776" name="Line 12"/>
          <p:cNvSpPr>
            <a:spLocks noChangeShapeType="1"/>
          </p:cNvSpPr>
          <p:nvPr/>
        </p:nvSpPr>
        <p:spPr bwMode="auto">
          <a:xfrm flipV="1">
            <a:off x="8381760" y="2627313"/>
            <a:ext cx="1905000" cy="1981200"/>
          </a:xfrm>
          <a:prstGeom prst="line">
            <a:avLst/>
          </a:prstGeom>
          <a:noFill/>
          <a:ln w="76200">
            <a:solidFill>
              <a:srgbClr val="FF9900"/>
            </a:solidFill>
            <a:round/>
            <a:headEnd/>
            <a:tailEnd/>
          </a:ln>
          <a:extLst>
            <a:ext uri="{909E8E84-426E-40dd-AFC4-6F175D3DCCD1}">
              <a14:hiddenFill xmlns:a14="http://schemas.microsoft.com/office/drawing/2010/main" xmlns="">
                <a:noFill/>
              </a14:hiddenFill>
            </a:ext>
          </a:ex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60777" name="Text Box 13"/>
          <p:cNvSpPr txBox="1">
            <a:spLocks noChangeArrowheads="1"/>
          </p:cNvSpPr>
          <p:nvPr/>
        </p:nvSpPr>
        <p:spPr bwMode="auto">
          <a:xfrm>
            <a:off x="0" y="6025762"/>
            <a:ext cx="12013323" cy="830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1" u="none" strike="noStrike" kern="1200" cap="none" spc="0" normalizeH="0" baseline="0" noProof="0" dirty="0">
                <a:ln>
                  <a:noFill/>
                </a:ln>
                <a:solidFill>
                  <a:srgbClr val="0066FF"/>
                </a:solidFill>
                <a:effectLst/>
                <a:uLnTx/>
                <a:uFillTx/>
                <a:latin typeface="Arial" charset="0"/>
                <a:ea typeface="ＭＳ Ｐゴシック" charset="0"/>
              </a:rPr>
              <a:t>Could some of the inferred purifying selection be due to the acquisition of novel detrimental characteristics (e.g., protein toxicity, HOPELESS MONSTERS)? </a:t>
            </a:r>
          </a:p>
        </p:txBody>
      </p:sp>
    </p:spTree>
    <p:extLst>
      <p:ext uri="{BB962C8B-B14F-4D97-AF65-F5344CB8AC3E}">
        <p14:creationId xmlns:p14="http://schemas.microsoft.com/office/powerpoint/2010/main" val="35228043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1"/>
          <p:cNvSpPr>
            <a:spLocks noGrp="1"/>
          </p:cNvSpPr>
          <p:nvPr>
            <p:ph type="title"/>
          </p:nvPr>
        </p:nvSpPr>
        <p:spPr/>
        <p:txBody>
          <a:bodyPr/>
          <a:lstStyle/>
          <a:p>
            <a:pPr eaLnBrk="1" hangingPunct="1"/>
            <a:r>
              <a:rPr lang="en-US">
                <a:latin typeface="Arial" charset="0"/>
              </a:rPr>
              <a:t> </a:t>
            </a:r>
          </a:p>
        </p:txBody>
      </p:sp>
      <p:sp>
        <p:nvSpPr>
          <p:cNvPr id="272386" name="Title 1"/>
          <p:cNvSpPr txBox="1">
            <a:spLocks/>
          </p:cNvSpPr>
          <p:nvPr/>
        </p:nvSpPr>
        <p:spPr bwMode="gray">
          <a:xfrm>
            <a:off x="1857376" y="284163"/>
            <a:ext cx="85201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627" rIns="0" bIns="45627"/>
          <a:lstStyle>
            <a:lvl1pPr defTabSz="450850" eaLnBrk="0" hangingPunct="0">
              <a:defRPr sz="2400">
                <a:solidFill>
                  <a:schemeClr val="tx1"/>
                </a:solidFill>
                <a:latin typeface="Arial" charset="0"/>
                <a:ea typeface="ＭＳ Ｐゴシック" charset="0"/>
                <a:cs typeface="ＭＳ Ｐゴシック" charset="0"/>
              </a:defRPr>
            </a:lvl1pPr>
            <a:lvl2pPr marL="742950" indent="-285750" defTabSz="450850" eaLnBrk="0" hangingPunct="0">
              <a:defRPr sz="2400">
                <a:solidFill>
                  <a:schemeClr val="tx1"/>
                </a:solidFill>
                <a:latin typeface="Arial" charset="0"/>
                <a:ea typeface="ＭＳ Ｐゴシック" charset="0"/>
              </a:defRPr>
            </a:lvl2pPr>
            <a:lvl3pPr marL="1143000" indent="-228600" defTabSz="450850" eaLnBrk="0" hangingPunct="0">
              <a:defRPr sz="2400">
                <a:solidFill>
                  <a:schemeClr val="tx1"/>
                </a:solidFill>
                <a:latin typeface="Arial" charset="0"/>
                <a:ea typeface="ＭＳ Ｐゴシック" charset="0"/>
              </a:defRPr>
            </a:lvl3pPr>
            <a:lvl4pPr marL="1600200" indent="-228600" defTabSz="450850" eaLnBrk="0" hangingPunct="0">
              <a:defRPr sz="2400">
                <a:solidFill>
                  <a:schemeClr val="tx1"/>
                </a:solidFill>
                <a:latin typeface="Arial" charset="0"/>
                <a:ea typeface="ＭＳ Ｐゴシック" charset="0"/>
              </a:defRPr>
            </a:lvl4pPr>
            <a:lvl5pPr marL="2057400" indent="-228600" defTabSz="450850" eaLnBrk="0" hangingPunct="0">
              <a:defRPr sz="2400">
                <a:solidFill>
                  <a:schemeClr val="tx1"/>
                </a:solidFill>
                <a:latin typeface="Arial" charset="0"/>
                <a:ea typeface="ＭＳ Ｐゴシック" charset="0"/>
              </a:defRPr>
            </a:lvl5pPr>
            <a:lvl6pPr marL="2514600" indent="-228600" defTabSz="4508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08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08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085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0850" rtl="0" eaLnBrk="1" fontAlgn="base" latinLnBrk="0" hangingPunct="1">
              <a:lnSpc>
                <a:spcPct val="9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Vertically Inherited Genes  Not Expressed for Function</a:t>
            </a:r>
            <a:endParaRPr kumimoji="0" lang="en-US" sz="2000" b="1"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b="7365"/>
          <a:stretch>
            <a:fillRect/>
          </a:stretch>
        </p:blipFill>
        <p:spPr bwMode="auto">
          <a:xfrm>
            <a:off x="1857376" y="1808163"/>
            <a:ext cx="8569325" cy="443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0351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a:xfrm>
            <a:off x="761696" y="0"/>
            <a:ext cx="10515600" cy="1325563"/>
          </a:xfrm>
        </p:spPr>
        <p:txBody>
          <a:bodyPr/>
          <a:lstStyle/>
          <a:p>
            <a:pPr algn="ctr" eaLnBrk="1" hangingPunct="1"/>
            <a:r>
              <a:rPr lang="en-US" sz="2000" dirty="0">
                <a:latin typeface="Arial" charset="0"/>
              </a:rPr>
              <a:t>Counting Algorithm</a:t>
            </a:r>
          </a:p>
        </p:txBody>
      </p:sp>
      <p:pic>
        <p:nvPicPr>
          <p:cNvPr id="273410" name="Picture 2"/>
          <p:cNvPicPr>
            <a:picLocks noChangeAspect="1" noChangeArrowheads="1"/>
          </p:cNvPicPr>
          <p:nvPr/>
        </p:nvPicPr>
        <p:blipFill>
          <a:blip r:embed="rId2">
            <a:extLst>
              <a:ext uri="{28A0092B-C50C-407E-A947-70E740481C1C}">
                <a14:useLocalDpi xmlns:a14="http://schemas.microsoft.com/office/drawing/2010/main" val="0"/>
              </a:ext>
            </a:extLst>
          </a:blip>
          <a:srcRect l="3343" t="3099" r="2406" b="76241"/>
          <a:stretch>
            <a:fillRect/>
          </a:stretch>
        </p:blipFill>
        <p:spPr bwMode="auto">
          <a:xfrm>
            <a:off x="1660526" y="1049338"/>
            <a:ext cx="6556375" cy="1860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3411" name="Picture 3"/>
          <p:cNvPicPr>
            <a:picLocks noChangeAspect="1" noChangeArrowheads="1"/>
          </p:cNvPicPr>
          <p:nvPr/>
        </p:nvPicPr>
        <p:blipFill>
          <a:blip r:embed="rId3">
            <a:extLst>
              <a:ext uri="{28A0092B-C50C-407E-A947-70E740481C1C}">
                <a14:useLocalDpi xmlns:a14="http://schemas.microsoft.com/office/drawing/2010/main" val="0"/>
              </a:ext>
            </a:extLst>
          </a:blip>
          <a:srcRect l="3609" t="2892" r="1871" b="62604"/>
          <a:stretch>
            <a:fillRect/>
          </a:stretch>
        </p:blipFill>
        <p:spPr bwMode="auto">
          <a:xfrm>
            <a:off x="1701800" y="3476626"/>
            <a:ext cx="6472238" cy="305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3698876" y="1049338"/>
            <a:ext cx="157163" cy="1776412"/>
          </a:xfrm>
          <a:prstGeom prst="rect">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lIns="89814" tIns="46705" rIns="89814" bIns="46705" anchor="ctr"/>
          <a:lstStyle/>
          <a:p>
            <a:pPr marL="0" marR="0" lvl="0" indent="0" algn="l" defTabSz="91122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1" name="Rectangle 10"/>
          <p:cNvSpPr>
            <a:spLocks noChangeArrowheads="1"/>
          </p:cNvSpPr>
          <p:nvPr/>
        </p:nvSpPr>
        <p:spPr bwMode="auto">
          <a:xfrm>
            <a:off x="3019425" y="3462338"/>
            <a:ext cx="158750" cy="1776412"/>
          </a:xfrm>
          <a:prstGeom prst="rect">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lIns="89814" tIns="46705" rIns="89814" bIns="46705" anchor="ctr"/>
          <a:lstStyle/>
          <a:p>
            <a:pPr marL="0" marR="0" lvl="0" indent="0" algn="l" defTabSz="91122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graphicFrame>
        <p:nvGraphicFramePr>
          <p:cNvPr id="13" name="Diagram 12"/>
          <p:cNvGraphicFramePr/>
          <p:nvPr/>
        </p:nvGraphicFramePr>
        <p:xfrm>
          <a:off x="8139548" y="1251526"/>
          <a:ext cx="2528454" cy="5136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0" name="Group 19"/>
          <p:cNvGrpSpPr>
            <a:grpSpLocks/>
          </p:cNvGrpSpPr>
          <p:nvPr/>
        </p:nvGrpSpPr>
        <p:grpSpPr bwMode="auto">
          <a:xfrm>
            <a:off x="5021264" y="2936875"/>
            <a:ext cx="3057525" cy="412750"/>
            <a:chOff x="3497056" y="2936773"/>
            <a:chExt cx="3057306" cy="412581"/>
          </a:xfrm>
        </p:grpSpPr>
        <p:grpSp>
          <p:nvGrpSpPr>
            <p:cNvPr id="273422" name="Group 17"/>
            <p:cNvGrpSpPr>
              <a:grpSpLocks/>
            </p:cNvGrpSpPr>
            <p:nvPr/>
          </p:nvGrpSpPr>
          <p:grpSpPr bwMode="auto">
            <a:xfrm>
              <a:off x="3497056" y="2936773"/>
              <a:ext cx="998162" cy="412581"/>
              <a:chOff x="3497056" y="2936773"/>
              <a:chExt cx="998162" cy="412581"/>
            </a:xfrm>
          </p:grpSpPr>
          <p:cxnSp>
            <p:nvCxnSpPr>
              <p:cNvPr id="273424" name="Straight Arrow Connector 6"/>
              <p:cNvCxnSpPr>
                <a:cxnSpLocks noChangeShapeType="1"/>
              </p:cNvCxnSpPr>
              <p:nvPr/>
            </p:nvCxnSpPr>
            <p:spPr bwMode="auto">
              <a:xfrm>
                <a:off x="4118290" y="2936773"/>
                <a:ext cx="376928" cy="166360"/>
              </a:xfrm>
              <a:prstGeom prst="straightConnector1">
                <a:avLst/>
              </a:prstGeom>
              <a:noFill/>
              <a:ln w="28575">
                <a:solidFill>
                  <a:srgbClr val="FF0000"/>
                </a:solidFill>
                <a:round/>
                <a:headEn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3425" name="Straight Arrow Connector 13"/>
              <p:cNvCxnSpPr>
                <a:cxnSpLocks noChangeShapeType="1"/>
              </p:cNvCxnSpPr>
              <p:nvPr/>
            </p:nvCxnSpPr>
            <p:spPr bwMode="auto">
              <a:xfrm flipV="1">
                <a:off x="3497056" y="3172692"/>
                <a:ext cx="998162" cy="176662"/>
              </a:xfrm>
              <a:prstGeom prst="straightConnector1">
                <a:avLst/>
              </a:prstGeom>
              <a:noFill/>
              <a:ln w="28575">
                <a:solidFill>
                  <a:srgbClr val="FF0000"/>
                </a:solidFill>
                <a:round/>
                <a:headEn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73423" name="TextBox 18"/>
            <p:cNvSpPr txBox="1">
              <a:spLocks noChangeArrowheads="1"/>
            </p:cNvSpPr>
            <p:nvPr/>
          </p:nvSpPr>
          <p:spPr bwMode="auto">
            <a:xfrm>
              <a:off x="4495217" y="3012315"/>
              <a:ext cx="205914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charset="0"/>
                  <a:ea typeface="ＭＳ Ｐゴシック" charset="0"/>
                </a:rPr>
                <a:t>1 non-synonymous change</a:t>
              </a:r>
            </a:p>
          </p:txBody>
        </p:sp>
      </p:grpSp>
      <p:grpSp>
        <p:nvGrpSpPr>
          <p:cNvPr id="273416" name="Group 3"/>
          <p:cNvGrpSpPr>
            <a:grpSpLocks/>
          </p:cNvGrpSpPr>
          <p:nvPr/>
        </p:nvGrpSpPr>
        <p:grpSpPr bwMode="auto">
          <a:xfrm>
            <a:off x="3470276" y="2813051"/>
            <a:ext cx="2360613" cy="246063"/>
            <a:chOff x="1947046" y="2813663"/>
            <a:chExt cx="2359708" cy="246224"/>
          </a:xfrm>
        </p:grpSpPr>
        <p:sp>
          <p:nvSpPr>
            <p:cNvPr id="273420" name="TextBox 2"/>
            <p:cNvSpPr txBox="1">
              <a:spLocks noChangeArrowheads="1"/>
            </p:cNvSpPr>
            <p:nvPr/>
          </p:nvSpPr>
          <p:spPr bwMode="auto">
            <a:xfrm>
              <a:off x="1947046" y="2813663"/>
              <a:ext cx="2359708" cy="246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charset="0"/>
                  <a:ea typeface="ＭＳ Ｐゴシック" charset="0"/>
                </a:rPr>
                <a:t>X=2     1 nucleotide substitution</a:t>
              </a:r>
            </a:p>
          </p:txBody>
        </p:sp>
        <p:cxnSp>
          <p:nvCxnSpPr>
            <p:cNvPr id="273421" name="Straight Arrow Connector 15"/>
            <p:cNvCxnSpPr>
              <a:cxnSpLocks noChangeShapeType="1"/>
            </p:cNvCxnSpPr>
            <p:nvPr/>
          </p:nvCxnSpPr>
          <p:spPr bwMode="auto">
            <a:xfrm flipV="1">
              <a:off x="2416708" y="2948351"/>
              <a:ext cx="151758" cy="1"/>
            </a:xfrm>
            <a:prstGeom prst="straightConnector1">
              <a:avLst/>
            </a:prstGeom>
            <a:noFill/>
            <a:ln w="19050">
              <a:solidFill>
                <a:srgbClr val="0070C0"/>
              </a:solidFill>
              <a:round/>
              <a:headEn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73417" name="Group 7"/>
          <p:cNvGrpSpPr>
            <a:grpSpLocks/>
          </p:cNvGrpSpPr>
          <p:nvPr/>
        </p:nvGrpSpPr>
        <p:grpSpPr bwMode="auto">
          <a:xfrm>
            <a:off x="2800351" y="3225801"/>
            <a:ext cx="2359025" cy="246063"/>
            <a:chOff x="1275789" y="3226244"/>
            <a:chExt cx="2359708" cy="246224"/>
          </a:xfrm>
        </p:grpSpPr>
        <p:sp>
          <p:nvSpPr>
            <p:cNvPr id="273418" name="TextBox 11"/>
            <p:cNvSpPr txBox="1">
              <a:spLocks noChangeArrowheads="1"/>
            </p:cNvSpPr>
            <p:nvPr/>
          </p:nvSpPr>
          <p:spPr bwMode="auto">
            <a:xfrm>
              <a:off x="1275789" y="3226244"/>
              <a:ext cx="2359708" cy="246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charset="0"/>
                  <a:ea typeface="ＭＳ Ｐゴシック" charset="0"/>
                </a:rPr>
                <a:t>X=2     1 amino acid substitution</a:t>
              </a:r>
            </a:p>
          </p:txBody>
        </p:sp>
        <p:cxnSp>
          <p:nvCxnSpPr>
            <p:cNvPr id="273419" name="Straight Arrow Connector 22"/>
            <p:cNvCxnSpPr>
              <a:cxnSpLocks noChangeShapeType="1"/>
            </p:cNvCxnSpPr>
            <p:nvPr/>
          </p:nvCxnSpPr>
          <p:spPr bwMode="auto">
            <a:xfrm flipV="1">
              <a:off x="1742453" y="3349354"/>
              <a:ext cx="151758" cy="1"/>
            </a:xfrm>
            <a:prstGeom prst="straightConnector1">
              <a:avLst/>
            </a:prstGeom>
            <a:noFill/>
            <a:ln w="19050">
              <a:solidFill>
                <a:srgbClr val="0070C0"/>
              </a:solidFill>
              <a:round/>
              <a:headEn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287527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C07E6858-A3B1-5B4A-94E3-B6F391A6538A}"/>
              </a:ext>
            </a:extLst>
          </p:cNvPr>
          <p:cNvSpPr>
            <a:spLocks noGrp="1"/>
          </p:cNvSpPr>
          <p:nvPr>
            <p:ph type="ctrTitle"/>
          </p:nvPr>
        </p:nvSpPr>
        <p:spPr/>
        <p:txBody>
          <a:bodyPr/>
          <a:lstStyle/>
          <a:p>
            <a:r>
              <a:rPr lang="en-US" altLang="en-US" sz="8800"/>
              <a:t>GTA </a:t>
            </a:r>
          </a:p>
        </p:txBody>
      </p:sp>
      <p:sp>
        <p:nvSpPr>
          <p:cNvPr id="3" name="Subtitle 2">
            <a:extLst>
              <a:ext uri="{FF2B5EF4-FFF2-40B4-BE49-F238E27FC236}">
                <a16:creationId xmlns:a16="http://schemas.microsoft.com/office/drawing/2014/main" id="{B28D9B17-B09D-DA4C-9F3F-495CF045EC6A}"/>
              </a:ext>
            </a:extLst>
          </p:cNvPr>
          <p:cNvSpPr>
            <a:spLocks noGrp="1"/>
          </p:cNvSpPr>
          <p:nvPr>
            <p:ph type="subTitle" idx="1"/>
          </p:nvPr>
        </p:nvSpPr>
        <p:spPr/>
        <p:txBody>
          <a:bodyPr rtlCol="0">
            <a:normAutofit/>
          </a:bodyPr>
          <a:lstStyle/>
          <a:p>
            <a:pPr fontAlgn="auto">
              <a:spcAft>
                <a:spcPts val="0"/>
              </a:spcAft>
              <a:defRPr/>
            </a:pPr>
            <a:r>
              <a:rPr lang="en-US">
                <a:ea typeface="+mn-ea"/>
              </a:rPr>
              <a:t>Genetic transfer Agents</a:t>
            </a:r>
          </a:p>
        </p:txBody>
      </p:sp>
      <p:pic>
        <p:nvPicPr>
          <p:cNvPr id="22531" name="Picture 5">
            <a:extLst>
              <a:ext uri="{FF2B5EF4-FFF2-40B4-BE49-F238E27FC236}">
                <a16:creationId xmlns:a16="http://schemas.microsoft.com/office/drawing/2014/main" id="{021AA17A-0590-F545-85EE-6F7524FE9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404948" y="389863"/>
            <a:ext cx="2022474" cy="204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a:extLst>
              <a:ext uri="{FF2B5EF4-FFF2-40B4-BE49-F238E27FC236}">
                <a16:creationId xmlns:a16="http://schemas.microsoft.com/office/drawing/2014/main" id="{E1D151D5-467A-3045-A828-AA48DF424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7417" y="394516"/>
            <a:ext cx="2193997" cy="173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558A191-CC01-2D4A-B320-CFE0258E90AF}"/>
              </a:ext>
            </a:extLst>
          </p:cNvPr>
          <p:cNvSpPr txBox="1"/>
          <p:nvPr/>
        </p:nvSpPr>
        <p:spPr>
          <a:xfrm>
            <a:off x="3385130" y="4884747"/>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1598642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4433" name="Title 1"/>
          <p:cNvSpPr>
            <a:spLocks noGrp="1"/>
          </p:cNvSpPr>
          <p:nvPr>
            <p:ph type="title"/>
          </p:nvPr>
        </p:nvSpPr>
        <p:spPr/>
        <p:txBody>
          <a:bodyPr/>
          <a:lstStyle/>
          <a:p>
            <a:pPr algn="ctr" eaLnBrk="1" hangingPunct="1"/>
            <a:r>
              <a:rPr lang="en-US" sz="2000">
                <a:latin typeface="Arial" charset="0"/>
              </a:rPr>
              <a:t>Simulation Algorithm</a:t>
            </a:r>
          </a:p>
        </p:txBody>
      </p:sp>
      <p:pic>
        <p:nvPicPr>
          <p:cNvPr id="274434" name="Picture 2"/>
          <p:cNvPicPr>
            <a:picLocks noChangeAspect="1" noChangeArrowheads="1"/>
          </p:cNvPicPr>
          <p:nvPr/>
        </p:nvPicPr>
        <p:blipFill>
          <a:blip r:embed="rId2">
            <a:extLst>
              <a:ext uri="{28A0092B-C50C-407E-A947-70E740481C1C}">
                <a14:useLocalDpi xmlns:a14="http://schemas.microsoft.com/office/drawing/2010/main" val="0"/>
              </a:ext>
            </a:extLst>
          </a:blip>
          <a:srcRect l="3343" t="3099" r="2406" b="76241"/>
          <a:stretch>
            <a:fillRect/>
          </a:stretch>
        </p:blipFill>
        <p:spPr bwMode="auto">
          <a:xfrm>
            <a:off x="1617664" y="1049338"/>
            <a:ext cx="6396037" cy="181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Diagram 8"/>
          <p:cNvGraphicFramePr/>
          <p:nvPr/>
        </p:nvGraphicFramePr>
        <p:xfrm>
          <a:off x="8057188" y="1251526"/>
          <a:ext cx="2528454" cy="5136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a:spLocks noChangeArrowheads="1"/>
          </p:cNvSpPr>
          <p:nvPr/>
        </p:nvSpPr>
        <p:spPr bwMode="auto">
          <a:xfrm>
            <a:off x="3425825" y="1547814"/>
            <a:ext cx="292100" cy="149225"/>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89814" tIns="46705" rIns="89814" bIns="46705" anchor="ctr"/>
          <a:lstStyle/>
          <a:p>
            <a:pPr marL="0" marR="0" lvl="0" indent="0" algn="l" defTabSz="91122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pic>
        <p:nvPicPr>
          <p:cNvPr id="274437" name="Picture 3"/>
          <p:cNvPicPr>
            <a:picLocks noChangeAspect="1" noChangeArrowheads="1"/>
          </p:cNvPicPr>
          <p:nvPr/>
        </p:nvPicPr>
        <p:blipFill>
          <a:blip r:embed="rId8">
            <a:extLst>
              <a:ext uri="{28A0092B-C50C-407E-A947-70E740481C1C}">
                <a14:useLocalDpi xmlns:a14="http://schemas.microsoft.com/office/drawing/2010/main" val="0"/>
              </a:ext>
            </a:extLst>
          </a:blip>
          <a:srcRect l="3609" t="2892" r="1871" b="62604"/>
          <a:stretch>
            <a:fillRect/>
          </a:stretch>
        </p:blipFill>
        <p:spPr bwMode="auto">
          <a:xfrm>
            <a:off x="1706564" y="3192464"/>
            <a:ext cx="6307137" cy="2979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a:spLocks noChangeArrowheads="1"/>
          </p:cNvSpPr>
          <p:nvPr/>
        </p:nvSpPr>
        <p:spPr bwMode="auto">
          <a:xfrm>
            <a:off x="2998789" y="3330576"/>
            <a:ext cx="136525" cy="1566863"/>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89814" tIns="46705" rIns="89814" bIns="46705" anchor="ctr"/>
          <a:lstStyle/>
          <a:p>
            <a:pPr marL="0" marR="0" lvl="0" indent="0" algn="l" defTabSz="91122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8" name="Rectangle 7"/>
          <p:cNvSpPr>
            <a:spLocks noChangeArrowheads="1"/>
          </p:cNvSpPr>
          <p:nvPr/>
        </p:nvSpPr>
        <p:spPr bwMode="auto">
          <a:xfrm>
            <a:off x="3417888" y="1506539"/>
            <a:ext cx="146050" cy="211137"/>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89814" tIns="46705" rIns="89814" bIns="46705" anchor="ctr"/>
          <a:lstStyle/>
          <a:p>
            <a:pPr marL="0" marR="0" lvl="0" indent="0" algn="l" defTabSz="91122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9852231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grpId="1"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p:cNvSpPr>
            <a:spLocks noGrp="1"/>
          </p:cNvSpPr>
          <p:nvPr>
            <p:ph type="title"/>
          </p:nvPr>
        </p:nvSpPr>
        <p:spPr>
          <a:xfrm>
            <a:off x="1846263" y="217489"/>
            <a:ext cx="8520112" cy="668337"/>
          </a:xfrm>
        </p:spPr>
        <p:txBody>
          <a:bodyPr/>
          <a:lstStyle/>
          <a:p>
            <a:pPr algn="ctr" eaLnBrk="1" hangingPunct="1"/>
            <a:r>
              <a:rPr lang="en-US" sz="1800">
                <a:latin typeface="Arial" charset="0"/>
              </a:rPr>
              <a:t>Evolution of Coding DNA Sequences Under a Neutral Model</a:t>
            </a:r>
            <a:br>
              <a:rPr lang="en-US" sz="1800">
                <a:latin typeface="Arial" charset="0"/>
              </a:rPr>
            </a:br>
            <a:r>
              <a:rPr lang="en-US" sz="1800" i="1">
                <a:latin typeface="Arial" charset="0"/>
              </a:rPr>
              <a:t>E. coli </a:t>
            </a:r>
            <a:r>
              <a:rPr lang="en-US" sz="1800">
                <a:latin typeface="Arial" charset="0"/>
              </a:rPr>
              <a:t>Prophage Genes</a:t>
            </a:r>
          </a:p>
        </p:txBody>
      </p:sp>
      <p:pic>
        <p:nvPicPr>
          <p:cNvPr id="5141"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339" y="4076701"/>
            <a:ext cx="3514725" cy="2551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4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4081463"/>
            <a:ext cx="3509962" cy="2546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4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463" y="1403350"/>
            <a:ext cx="3509962" cy="2547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6870700" y="1074739"/>
            <a:ext cx="3265488" cy="307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Probability distribution</a:t>
            </a:r>
          </a:p>
        </p:txBody>
      </p:sp>
      <p:sp>
        <p:nvSpPr>
          <p:cNvPr id="32" name="TextBox 31"/>
          <p:cNvSpPr txBox="1">
            <a:spLocks noChangeArrowheads="1"/>
          </p:cNvSpPr>
          <p:nvPr/>
        </p:nvSpPr>
        <p:spPr bwMode="auto">
          <a:xfrm>
            <a:off x="3205164" y="1033464"/>
            <a:ext cx="3267075" cy="307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Count distribution from simulations </a:t>
            </a:r>
          </a:p>
        </p:txBody>
      </p:sp>
      <p:sp>
        <p:nvSpPr>
          <p:cNvPr id="4" name="TextBox 3"/>
          <p:cNvSpPr txBox="1">
            <a:spLocks noChangeArrowheads="1"/>
          </p:cNvSpPr>
          <p:nvPr/>
        </p:nvSpPr>
        <p:spPr bwMode="auto">
          <a:xfrm>
            <a:off x="1574800" y="2133601"/>
            <a:ext cx="15573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Arial" charset="0"/>
              </a:rPr>
              <a:t>Non-synonymous</a:t>
            </a:r>
          </a:p>
        </p:txBody>
      </p:sp>
      <p:sp>
        <p:nvSpPr>
          <p:cNvPr id="34" name="TextBox 33"/>
          <p:cNvSpPr txBox="1">
            <a:spLocks noChangeArrowheads="1"/>
          </p:cNvSpPr>
          <p:nvPr/>
        </p:nvSpPr>
        <p:spPr bwMode="auto">
          <a:xfrm>
            <a:off x="1574800" y="5213351"/>
            <a:ext cx="1557338"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charset="0"/>
                <a:ea typeface="ＭＳ Ｐゴシック" charset="0"/>
                <a:cs typeface="Arial" charset="0"/>
              </a:rPr>
              <a:t>Synonymous</a:t>
            </a:r>
          </a:p>
        </p:txBody>
      </p:sp>
      <p:pic>
        <p:nvPicPr>
          <p:cNvPr id="5145"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339" y="1403350"/>
            <a:ext cx="3514725" cy="2552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9" name="Group 8"/>
          <p:cNvGrpSpPr>
            <a:grpSpLocks/>
          </p:cNvGrpSpPr>
          <p:nvPr/>
        </p:nvGrpSpPr>
        <p:grpSpPr bwMode="auto">
          <a:xfrm>
            <a:off x="7912100" y="2665413"/>
            <a:ext cx="1098550" cy="1009650"/>
            <a:chOff x="6388851" y="2665867"/>
            <a:chExt cx="1097948" cy="1008666"/>
          </a:xfrm>
        </p:grpSpPr>
        <p:cxnSp>
          <p:nvCxnSpPr>
            <p:cNvPr id="275478" name="Straight Arrow Connector 15"/>
            <p:cNvCxnSpPr>
              <a:cxnSpLocks noChangeShapeType="1"/>
            </p:cNvCxnSpPr>
            <p:nvPr/>
          </p:nvCxnSpPr>
          <p:spPr bwMode="auto">
            <a:xfrm flipH="1">
              <a:off x="6388851" y="3310959"/>
              <a:ext cx="196114" cy="363574"/>
            </a:xfrm>
            <a:prstGeom prst="straightConnector1">
              <a:avLst/>
            </a:prstGeom>
            <a:noFill/>
            <a:ln w="19050">
              <a:solidFill>
                <a:srgbClr val="FF0000"/>
              </a:solidFill>
              <a:round/>
              <a:headEn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75479" name="TextBox 6"/>
            <p:cNvSpPr txBox="1">
              <a:spLocks noChangeArrowheads="1"/>
            </p:cNvSpPr>
            <p:nvPr/>
          </p:nvSpPr>
          <p:spPr bwMode="auto">
            <a:xfrm>
              <a:off x="6501740" y="2665867"/>
              <a:ext cx="985059"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n= 90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k= 24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p=0.763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P(≤24)=3.63E-23</a:t>
              </a:r>
            </a:p>
          </p:txBody>
        </p:sp>
      </p:grpSp>
      <p:grpSp>
        <p:nvGrpSpPr>
          <p:cNvPr id="20" name="Group 19"/>
          <p:cNvGrpSpPr>
            <a:grpSpLocks/>
          </p:cNvGrpSpPr>
          <p:nvPr/>
        </p:nvGrpSpPr>
        <p:grpSpPr bwMode="auto">
          <a:xfrm>
            <a:off x="4384675" y="2973388"/>
            <a:ext cx="1098550" cy="671512"/>
            <a:chOff x="6388851" y="3003027"/>
            <a:chExt cx="1097948" cy="671506"/>
          </a:xfrm>
        </p:grpSpPr>
        <p:cxnSp>
          <p:nvCxnSpPr>
            <p:cNvPr id="275476" name="Straight Arrow Connector 20"/>
            <p:cNvCxnSpPr>
              <a:cxnSpLocks noChangeShapeType="1"/>
            </p:cNvCxnSpPr>
            <p:nvPr/>
          </p:nvCxnSpPr>
          <p:spPr bwMode="auto">
            <a:xfrm flipH="1">
              <a:off x="6388851" y="3310959"/>
              <a:ext cx="196114" cy="363574"/>
            </a:xfrm>
            <a:prstGeom prst="straightConnector1">
              <a:avLst/>
            </a:prstGeom>
            <a:noFill/>
            <a:ln w="19050">
              <a:solidFill>
                <a:srgbClr val="FF0000"/>
              </a:solidFill>
              <a:round/>
              <a:headEn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75477" name="TextBox 21"/>
            <p:cNvSpPr txBox="1">
              <a:spLocks noChangeArrowheads="1"/>
            </p:cNvSpPr>
            <p:nvPr/>
          </p:nvSpPr>
          <p:spPr bwMode="auto">
            <a:xfrm>
              <a:off x="6501740" y="3003027"/>
              <a:ext cx="98505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Observed=24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P(≤24) &lt; 10</a:t>
              </a:r>
              <a:r>
                <a:rPr kumimoji="0" lang="en-US" sz="1000" b="1" i="0" u="none" strike="noStrike" kern="1200" cap="none" spc="0" normalizeH="0" baseline="30000" noProof="0">
                  <a:ln>
                    <a:noFill/>
                  </a:ln>
                  <a:solidFill>
                    <a:srgbClr val="FF0000"/>
                  </a:solidFill>
                  <a:effectLst/>
                  <a:uLnTx/>
                  <a:uFillTx/>
                  <a:latin typeface="Arial" charset="0"/>
                  <a:ea typeface="ＭＳ Ｐゴシック" charset="0"/>
                </a:rPr>
                <a:t>-6</a:t>
              </a:r>
            </a:p>
          </p:txBody>
        </p:sp>
      </p:grpSp>
      <p:grpSp>
        <p:nvGrpSpPr>
          <p:cNvPr id="24" name="Group 23"/>
          <p:cNvGrpSpPr>
            <a:grpSpLocks/>
          </p:cNvGrpSpPr>
          <p:nvPr/>
        </p:nvGrpSpPr>
        <p:grpSpPr bwMode="auto">
          <a:xfrm>
            <a:off x="8616950" y="5346700"/>
            <a:ext cx="984250" cy="979488"/>
            <a:chOff x="6501740" y="2799185"/>
            <a:chExt cx="985059" cy="979127"/>
          </a:xfrm>
        </p:grpSpPr>
        <p:cxnSp>
          <p:nvCxnSpPr>
            <p:cNvPr id="275474" name="Straight Arrow Connector 24"/>
            <p:cNvCxnSpPr>
              <a:cxnSpLocks noChangeShapeType="1"/>
            </p:cNvCxnSpPr>
            <p:nvPr/>
          </p:nvCxnSpPr>
          <p:spPr bwMode="auto">
            <a:xfrm>
              <a:off x="6896212" y="3414738"/>
              <a:ext cx="311247" cy="363574"/>
            </a:xfrm>
            <a:prstGeom prst="straightConnector1">
              <a:avLst/>
            </a:prstGeom>
            <a:noFill/>
            <a:ln w="19050">
              <a:solidFill>
                <a:srgbClr val="FF0000"/>
              </a:solidFill>
              <a:round/>
              <a:headEn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75475" name="TextBox 25"/>
            <p:cNvSpPr txBox="1">
              <a:spLocks noChangeArrowheads="1"/>
            </p:cNvSpPr>
            <p:nvPr/>
          </p:nvSpPr>
          <p:spPr bwMode="auto">
            <a:xfrm>
              <a:off x="6501740" y="2799185"/>
              <a:ext cx="985059"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n= 90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k= 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p=0.2365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P(≥66)=3.22E-23</a:t>
              </a:r>
            </a:p>
          </p:txBody>
        </p:sp>
      </p:grpSp>
      <p:grpSp>
        <p:nvGrpSpPr>
          <p:cNvPr id="28" name="Group 27"/>
          <p:cNvGrpSpPr>
            <a:grpSpLocks/>
          </p:cNvGrpSpPr>
          <p:nvPr/>
        </p:nvGrpSpPr>
        <p:grpSpPr bwMode="auto">
          <a:xfrm>
            <a:off x="4838700" y="5668963"/>
            <a:ext cx="985838" cy="671512"/>
            <a:chOff x="6388850" y="3017664"/>
            <a:chExt cx="985059" cy="671351"/>
          </a:xfrm>
        </p:grpSpPr>
        <p:cxnSp>
          <p:nvCxnSpPr>
            <p:cNvPr id="275472" name="Straight Arrow Connector 28"/>
            <p:cNvCxnSpPr>
              <a:cxnSpLocks noChangeShapeType="1"/>
            </p:cNvCxnSpPr>
            <p:nvPr/>
          </p:nvCxnSpPr>
          <p:spPr bwMode="auto">
            <a:xfrm>
              <a:off x="6828517" y="3325441"/>
              <a:ext cx="409304" cy="363574"/>
            </a:xfrm>
            <a:prstGeom prst="straightConnector1">
              <a:avLst/>
            </a:prstGeom>
            <a:noFill/>
            <a:ln w="19050">
              <a:solidFill>
                <a:srgbClr val="FF0000"/>
              </a:solidFill>
              <a:round/>
              <a:headEn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75473" name="TextBox 29"/>
            <p:cNvSpPr txBox="1">
              <a:spLocks noChangeArrowheads="1"/>
            </p:cNvSpPr>
            <p:nvPr/>
          </p:nvSpPr>
          <p:spPr bwMode="auto">
            <a:xfrm>
              <a:off x="6388850" y="3017664"/>
              <a:ext cx="98505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Observed=66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P(≥66) &lt; 10</a:t>
              </a:r>
              <a:r>
                <a:rPr kumimoji="0" lang="en-US" sz="1000" b="1" i="0" u="none" strike="noStrike" kern="1200" cap="none" spc="0" normalizeH="0" baseline="30000" noProof="0">
                  <a:ln>
                    <a:noFill/>
                  </a:ln>
                  <a:solidFill>
                    <a:srgbClr val="FF0000"/>
                  </a:solidFill>
                  <a:effectLst/>
                  <a:uLnTx/>
                  <a:uFillTx/>
                  <a:latin typeface="Arial" charset="0"/>
                  <a:ea typeface="ＭＳ Ｐゴシック" charset="0"/>
                </a:rPr>
                <a:t>-6</a:t>
              </a:r>
            </a:p>
          </p:txBody>
        </p:sp>
      </p:grpSp>
      <p:sp>
        <p:nvSpPr>
          <p:cNvPr id="6" name="TextBox 5"/>
          <p:cNvSpPr txBox="1">
            <a:spLocks noChangeArrowheads="1"/>
          </p:cNvSpPr>
          <p:nvPr/>
        </p:nvSpPr>
        <p:spPr bwMode="auto">
          <a:xfrm>
            <a:off x="3559175" y="1666876"/>
            <a:ext cx="165258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n=90</a:t>
            </a:r>
          </a:p>
        </p:txBody>
      </p:sp>
      <p:sp>
        <p:nvSpPr>
          <p:cNvPr id="27" name="TextBox 26"/>
          <p:cNvSpPr txBox="1">
            <a:spLocks noChangeArrowheads="1"/>
          </p:cNvSpPr>
          <p:nvPr/>
        </p:nvSpPr>
        <p:spPr bwMode="auto">
          <a:xfrm>
            <a:off x="4819650" y="4402138"/>
            <a:ext cx="165258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n=90</a:t>
            </a:r>
          </a:p>
        </p:txBody>
      </p:sp>
    </p:spTree>
    <p:extLst>
      <p:ext uri="{BB962C8B-B14F-4D97-AF65-F5344CB8AC3E}">
        <p14:creationId xmlns:p14="http://schemas.microsoft.com/office/powerpoint/2010/main" val="8471075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145"/>
                                        </p:tgtEl>
                                        <p:attrNameLst>
                                          <p:attrName>style.visibility</p:attrName>
                                        </p:attrNameLst>
                                      </p:cBhvr>
                                      <p:to>
                                        <p:strVal val="visible"/>
                                      </p:to>
                                    </p:set>
                                    <p:animEffect transition="in" filter="fade">
                                      <p:cBhvr>
                                        <p:cTn id="13" dur="500"/>
                                        <p:tgtEl>
                                          <p:spTgt spid="51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5144"/>
                                        </p:tgtEl>
                                        <p:attrNameLst>
                                          <p:attrName>style.visibility</p:attrName>
                                        </p:attrNameLst>
                                      </p:cBhvr>
                                      <p:to>
                                        <p:strVal val="visible"/>
                                      </p:to>
                                    </p:set>
                                    <p:animEffect transition="in" filter="fade">
                                      <p:cBhvr>
                                        <p:cTn id="26" dur="500"/>
                                        <p:tgtEl>
                                          <p:spTgt spid="51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nodeType="withEffect">
                                  <p:stCondLst>
                                    <p:cond delay="0"/>
                                  </p:stCondLst>
                                  <p:childTnLst>
                                    <p:set>
                                      <p:cBhvr>
                                        <p:cTn id="41" dur="1" fill="hold">
                                          <p:stCondLst>
                                            <p:cond delay="0"/>
                                          </p:stCondLst>
                                        </p:cTn>
                                        <p:tgtEl>
                                          <p:spTgt spid="5141"/>
                                        </p:tgtEl>
                                        <p:attrNameLst>
                                          <p:attrName>style.visibility</p:attrName>
                                        </p:attrNameLst>
                                      </p:cBhvr>
                                      <p:to>
                                        <p:strVal val="visible"/>
                                      </p:to>
                                    </p:set>
                                    <p:animEffect transition="in" filter="fade">
                                      <p:cBhvr>
                                        <p:cTn id="42" dur="500"/>
                                        <p:tgtEl>
                                          <p:spTgt spid="51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5142"/>
                                        </p:tgtEl>
                                        <p:attrNameLst>
                                          <p:attrName>style.visibility</p:attrName>
                                        </p:attrNameLst>
                                      </p:cBhvr>
                                      <p:to>
                                        <p:strVal val="visible"/>
                                      </p:to>
                                    </p:set>
                                    <p:animEffect transition="in" filter="fade">
                                      <p:cBhvr>
                                        <p:cTn id="55" dur="500"/>
                                        <p:tgtEl>
                                          <p:spTgt spid="514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4" grpId="0"/>
      <p:bldP spid="34" grpId="0"/>
      <p:bldP spid="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955801" y="5938992"/>
            <a:ext cx="8410575" cy="707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rPr>
              <a:t>Values well under the </a:t>
            </a:r>
            <a:r>
              <a:rPr kumimoji="0" lang="en-US" sz="2000" b="0" i="1" u="none" strike="noStrike" kern="1200" cap="none" spc="0" normalizeH="0" baseline="0" noProof="0">
                <a:ln>
                  <a:noFill/>
                </a:ln>
                <a:solidFill>
                  <a:srgbClr val="000000"/>
                </a:solidFill>
                <a:effectLst/>
                <a:uLnTx/>
                <a:uFillTx/>
                <a:latin typeface="Arial" charset="0"/>
                <a:ea typeface="ＭＳ Ｐゴシック" charset="0"/>
              </a:rPr>
              <a:t>p</a:t>
            </a:r>
            <a:r>
              <a:rPr kumimoji="0" lang="en-US" sz="2000" b="0" i="0" u="none" strike="noStrike" kern="1200" cap="none" spc="0" normalizeH="0" baseline="0" noProof="0">
                <a:ln>
                  <a:noFill/>
                </a:ln>
                <a:solidFill>
                  <a:srgbClr val="000000"/>
                </a:solidFill>
                <a:effectLst/>
                <a:uLnTx/>
                <a:uFillTx/>
                <a:latin typeface="Arial" charset="0"/>
                <a:ea typeface="ＭＳ Ｐゴシック" charset="0"/>
              </a:rPr>
              <a:t>=0.01 threshold, suggesting rejection of the null hypothesis of neutral evolution of </a:t>
            </a:r>
            <a:r>
              <a:rPr kumimoji="0" lang="en-US" sz="2000" b="0" i="0" u="none" strike="noStrike" kern="1200" cap="none" spc="0" normalizeH="0" baseline="0" noProof="0" err="1">
                <a:ln>
                  <a:noFill/>
                </a:ln>
                <a:solidFill>
                  <a:srgbClr val="000000"/>
                </a:solidFill>
                <a:effectLst/>
                <a:uLnTx/>
                <a:uFillTx/>
                <a:latin typeface="Arial" charset="0"/>
                <a:ea typeface="ＭＳ Ｐゴシック" charset="0"/>
              </a:rPr>
              <a:t>prophage</a:t>
            </a:r>
            <a:r>
              <a:rPr kumimoji="0" lang="en-US" sz="2000" b="0" i="0" u="none" strike="noStrike" kern="1200" cap="none" spc="0" normalizeH="0" baseline="0" noProof="0">
                <a:ln>
                  <a:noFill/>
                </a:ln>
                <a:solidFill>
                  <a:srgbClr val="000000"/>
                </a:solidFill>
                <a:effectLst/>
                <a:uLnTx/>
                <a:uFillTx/>
                <a:latin typeface="Arial" charset="0"/>
                <a:ea typeface="ＭＳ Ｐゴシック" charset="0"/>
              </a:rPr>
              <a:t> sequences. </a:t>
            </a:r>
          </a:p>
        </p:txBody>
      </p:sp>
      <p:sp>
        <p:nvSpPr>
          <p:cNvPr id="277506" name="Title 1"/>
          <p:cNvSpPr>
            <a:spLocks noGrp="1"/>
          </p:cNvSpPr>
          <p:nvPr>
            <p:ph type="title"/>
          </p:nvPr>
        </p:nvSpPr>
        <p:spPr>
          <a:xfrm>
            <a:off x="1846263" y="246063"/>
            <a:ext cx="8520112" cy="658812"/>
          </a:xfrm>
        </p:spPr>
        <p:txBody>
          <a:bodyPr/>
          <a:lstStyle/>
          <a:p>
            <a:pPr algn="ctr" eaLnBrk="1" hangingPunct="1"/>
            <a:r>
              <a:rPr lang="en-US" sz="1800">
                <a:latin typeface="Arial" charset="0"/>
              </a:rPr>
              <a:t>Evolution of Coding DNA Sequences Under a Neutral Model</a:t>
            </a:r>
            <a:br>
              <a:rPr lang="en-US" sz="1800">
                <a:latin typeface="Arial" charset="0"/>
              </a:rPr>
            </a:br>
            <a:r>
              <a:rPr lang="en-US" sz="1800" i="1">
                <a:latin typeface="Arial" charset="0"/>
              </a:rPr>
              <a:t>E. coli </a:t>
            </a:r>
            <a:r>
              <a:rPr lang="en-US" sz="1800">
                <a:latin typeface="Arial" charset="0"/>
              </a:rPr>
              <a:t>Prophage Genes</a:t>
            </a:r>
          </a:p>
        </p:txBody>
      </p:sp>
      <p:graphicFrame>
        <p:nvGraphicFramePr>
          <p:cNvPr id="8" name="Table 7"/>
          <p:cNvGraphicFramePr>
            <a:graphicFrameLocks noGrp="1"/>
          </p:cNvGraphicFramePr>
          <p:nvPr/>
        </p:nvGraphicFramePr>
        <p:xfrm>
          <a:off x="1803401" y="1338263"/>
          <a:ext cx="8647113" cy="4435478"/>
        </p:xfrm>
        <a:graphic>
          <a:graphicData uri="http://schemas.openxmlformats.org/drawingml/2006/table">
            <a:tbl>
              <a:tblPr firstRow="1" bandRow="1"/>
              <a:tblGrid>
                <a:gridCol w="1203723">
                  <a:extLst>
                    <a:ext uri="{9D8B030D-6E8A-4147-A177-3AD203B41FA5}">
                      <a16:colId xmlns:a16="http://schemas.microsoft.com/office/drawing/2014/main" val="20000"/>
                    </a:ext>
                  </a:extLst>
                </a:gridCol>
                <a:gridCol w="877132">
                  <a:extLst>
                    <a:ext uri="{9D8B030D-6E8A-4147-A177-3AD203B41FA5}">
                      <a16:colId xmlns:a16="http://schemas.microsoft.com/office/drawing/2014/main" val="20001"/>
                    </a:ext>
                  </a:extLst>
                </a:gridCol>
                <a:gridCol w="979775">
                  <a:extLst>
                    <a:ext uri="{9D8B030D-6E8A-4147-A177-3AD203B41FA5}">
                      <a16:colId xmlns:a16="http://schemas.microsoft.com/office/drawing/2014/main" val="20002"/>
                    </a:ext>
                  </a:extLst>
                </a:gridCol>
                <a:gridCol w="1097905">
                  <a:extLst>
                    <a:ext uri="{9D8B030D-6E8A-4147-A177-3AD203B41FA5}">
                      <a16:colId xmlns:a16="http://schemas.microsoft.com/office/drawing/2014/main" val="20003"/>
                    </a:ext>
                  </a:extLst>
                </a:gridCol>
                <a:gridCol w="990128">
                  <a:extLst>
                    <a:ext uri="{9D8B030D-6E8A-4147-A177-3AD203B41FA5}">
                      <a16:colId xmlns:a16="http://schemas.microsoft.com/office/drawing/2014/main" val="20004"/>
                    </a:ext>
                  </a:extLst>
                </a:gridCol>
                <a:gridCol w="924119">
                  <a:extLst>
                    <a:ext uri="{9D8B030D-6E8A-4147-A177-3AD203B41FA5}">
                      <a16:colId xmlns:a16="http://schemas.microsoft.com/office/drawing/2014/main" val="20005"/>
                    </a:ext>
                  </a:extLst>
                </a:gridCol>
                <a:gridCol w="990128">
                  <a:extLst>
                    <a:ext uri="{9D8B030D-6E8A-4147-A177-3AD203B41FA5}">
                      <a16:colId xmlns:a16="http://schemas.microsoft.com/office/drawing/2014/main" val="20006"/>
                    </a:ext>
                  </a:extLst>
                </a:gridCol>
                <a:gridCol w="858110">
                  <a:extLst>
                    <a:ext uri="{9D8B030D-6E8A-4147-A177-3AD203B41FA5}">
                      <a16:colId xmlns:a16="http://schemas.microsoft.com/office/drawing/2014/main" val="20007"/>
                    </a:ext>
                  </a:extLst>
                </a:gridCol>
                <a:gridCol w="726093">
                  <a:extLst>
                    <a:ext uri="{9D8B030D-6E8A-4147-A177-3AD203B41FA5}">
                      <a16:colId xmlns:a16="http://schemas.microsoft.com/office/drawing/2014/main" val="20008"/>
                    </a:ext>
                  </a:extLst>
                </a:gridCol>
              </a:tblGrid>
              <a:tr h="1958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a:effectLst/>
                          <a:latin typeface="Gill Sans MT" pitchFamily="34" charset="0"/>
                        </a:rPr>
                        <a:t> </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a:effectLst/>
                          <a:latin typeface="Gill Sans MT" pitchFamily="34" charset="0"/>
                        </a:rPr>
                        <a:t> </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a:effectLst/>
                          <a:latin typeface="Gill Sans MT" pitchFamily="34" charset="0"/>
                        </a:rPr>
                        <a:t>OBSERVED</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l" fontAlgn="b"/>
                      <a:endParaRPr lang="en-US" sz="1100" b="1" i="0" u="none" strike="noStrike">
                        <a:solidFill>
                          <a:srgbClr val="000000"/>
                        </a:solidFill>
                        <a:effectLst/>
                        <a:latin typeface="Calibri"/>
                      </a:endParaRPr>
                    </a:p>
                  </a:txBody>
                  <a:tcPr marL="7620" marR="7620" marT="7620" marB="0" anchor="b"/>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a:effectLst/>
                          <a:latin typeface="Gill Sans MT" pitchFamily="34" charset="0"/>
                        </a:rPr>
                        <a:t>SIMULATED</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fontAlgn="b"/>
                      <a:endParaRPr lang="en-US" sz="1100" b="1" i="0" u="none" strike="noStrike">
                        <a:solidFill>
                          <a:srgbClr val="000000"/>
                        </a:solidFill>
                        <a:effectLst/>
                        <a:latin typeface="Calibri"/>
                      </a:endParaRPr>
                    </a:p>
                  </a:txBody>
                  <a:tcPr marL="7620" marR="7620" marT="7620" marB="0" anchor="b"/>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err="1">
                          <a:effectLst/>
                          <a:latin typeface="Gill Sans MT" pitchFamily="34" charset="0"/>
                        </a:rPr>
                        <a:t>Dnapars</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a:effectLst/>
                          <a:latin typeface="Gill Sans MT" pitchFamily="34" charset="0"/>
                        </a:rPr>
                        <a:t>Simulated</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err="1">
                          <a:effectLst/>
                          <a:latin typeface="Gill Sans MT" pitchFamily="34" charset="0"/>
                        </a:rPr>
                        <a:t>Codeml</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Gene</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a:solidFill>
                            <a:schemeClr val="bg1"/>
                          </a:solidFill>
                          <a:effectLst/>
                          <a:latin typeface="Gill Sans MT" pitchFamily="34" charset="0"/>
                        </a:rPr>
                        <a:t>Alignment</a:t>
                      </a:r>
                    </a:p>
                    <a:p>
                      <a:pPr algn="ctr" fontAlgn="b"/>
                      <a:r>
                        <a:rPr lang="en-US" sz="1200" b="1" u="none" strike="noStrike">
                          <a:solidFill>
                            <a:schemeClr val="bg1"/>
                          </a:solidFill>
                          <a:effectLst/>
                          <a:latin typeface="Gill Sans MT" pitchFamily="34" charset="0"/>
                        </a:rPr>
                        <a:t>Length (</a:t>
                      </a:r>
                      <a:r>
                        <a:rPr lang="en-US" sz="1200" b="1" u="none" strike="noStrike" err="1">
                          <a:solidFill>
                            <a:schemeClr val="bg1"/>
                          </a:solidFill>
                          <a:effectLst/>
                          <a:latin typeface="Gill Sans MT" pitchFamily="34" charset="0"/>
                        </a:rPr>
                        <a:t>bp</a:t>
                      </a:r>
                      <a:r>
                        <a:rPr lang="en-US" sz="1200" b="1" u="none" strike="noStrike">
                          <a:solidFill>
                            <a:schemeClr val="bg1"/>
                          </a:solidFill>
                          <a:effectLst/>
                          <a:latin typeface="Gill Sans MT" pitchFamily="34" charset="0"/>
                        </a:rPr>
                        <a:t>)</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a:solidFill>
                            <a:schemeClr val="bg1"/>
                          </a:solidFill>
                          <a:effectLst/>
                          <a:latin typeface="Gill Sans MT" pitchFamily="34" charset="0"/>
                        </a:rPr>
                        <a:t>Substitutions</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a:solidFill>
                            <a:schemeClr val="bg1"/>
                          </a:solidFill>
                          <a:effectLst/>
                          <a:latin typeface="Gill Sans MT" pitchFamily="34" charset="0"/>
                        </a:rPr>
                        <a:t>Synonymous changes*</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a:solidFill>
                            <a:schemeClr val="bg1"/>
                          </a:solidFill>
                          <a:effectLst/>
                          <a:latin typeface="Gill Sans MT" pitchFamily="34" charset="0"/>
                        </a:rPr>
                        <a:t>Substitutions</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a:solidFill>
                            <a:srgbClr val="FF0000"/>
                          </a:solidFill>
                          <a:effectLst/>
                          <a:latin typeface="Gill Sans MT" pitchFamily="34" charset="0"/>
                        </a:rPr>
                        <a:t>p-value synonymous (given *)</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a:solidFill>
                            <a:schemeClr val="bg1"/>
                          </a:solidFill>
                          <a:effectLst/>
                          <a:latin typeface="Gill Sans MT" pitchFamily="34" charset="0"/>
                        </a:rPr>
                        <a:t>Minimum</a:t>
                      </a:r>
                      <a:r>
                        <a:rPr lang="en-US" sz="1200" b="1" u="none" strike="noStrike" baseline="0">
                          <a:solidFill>
                            <a:schemeClr val="bg1"/>
                          </a:solidFill>
                          <a:effectLst/>
                          <a:latin typeface="Gill Sans MT" pitchFamily="34" charset="0"/>
                        </a:rPr>
                        <a:t> number of s</a:t>
                      </a:r>
                      <a:r>
                        <a:rPr lang="en-US" sz="1200" b="1" u="none" strike="noStrike">
                          <a:solidFill>
                            <a:schemeClr val="bg1"/>
                          </a:solidFill>
                          <a:effectLst/>
                          <a:latin typeface="Gill Sans MT" pitchFamily="34" charset="0"/>
                        </a:rPr>
                        <a:t>ubstitutions</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err="1">
                          <a:solidFill>
                            <a:schemeClr val="bg1"/>
                          </a:solidFill>
                          <a:effectLst/>
                          <a:latin typeface="Gill Sans MT" pitchFamily="34" charset="0"/>
                        </a:rPr>
                        <a:t>dN</a:t>
                      </a:r>
                      <a:r>
                        <a:rPr lang="en-US" sz="1200" b="1" u="none" strike="noStrike">
                          <a:solidFill>
                            <a:schemeClr val="bg1"/>
                          </a:solidFill>
                          <a:effectLst/>
                          <a:latin typeface="Gill Sans MT" pitchFamily="34" charset="0"/>
                        </a:rPr>
                        <a:t>/</a:t>
                      </a:r>
                      <a:r>
                        <a:rPr lang="en-US" sz="1200" b="1" u="none" strike="noStrike" err="1">
                          <a:solidFill>
                            <a:schemeClr val="bg1"/>
                          </a:solidFill>
                          <a:effectLst/>
                          <a:latin typeface="Gill Sans MT" pitchFamily="34" charset="0"/>
                        </a:rPr>
                        <a:t>dS</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err="1">
                          <a:solidFill>
                            <a:schemeClr val="bg1"/>
                          </a:solidFill>
                          <a:effectLst/>
                          <a:latin typeface="Gill Sans MT" pitchFamily="34" charset="0"/>
                        </a:rPr>
                        <a:t>dN</a:t>
                      </a:r>
                      <a:r>
                        <a:rPr lang="en-US" sz="1200" b="1" u="none" strike="noStrike">
                          <a:solidFill>
                            <a:schemeClr val="bg1"/>
                          </a:solidFill>
                          <a:effectLst/>
                          <a:latin typeface="Gill Sans MT" pitchFamily="34" charset="0"/>
                        </a:rPr>
                        <a:t>/</a:t>
                      </a:r>
                      <a:r>
                        <a:rPr lang="en-US" sz="1200" b="1" u="none" strike="noStrike" err="1">
                          <a:solidFill>
                            <a:schemeClr val="bg1"/>
                          </a:solidFill>
                          <a:effectLst/>
                          <a:latin typeface="Gill Sans MT" pitchFamily="34" charset="0"/>
                        </a:rPr>
                        <a:t>dS</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extLst>
                  <a:ext uri="{0D108BD9-81ED-4DB2-BD59-A6C34878D82A}">
                    <a16:rowId xmlns:a16="http://schemas.microsoft.com/office/drawing/2014/main" val="10001"/>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Major capsid</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1023</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90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90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3.23E-23</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94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0.113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0.13142</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Minor capsid C</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1329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59</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1.98E-19</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0.124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0.17704</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Large </a:t>
                      </a:r>
                      <a:r>
                        <a:rPr lang="en-US" sz="1200" b="1" u="none" strike="noStrike" err="1">
                          <a:solidFill>
                            <a:schemeClr val="bg1"/>
                          </a:solidFill>
                          <a:effectLst/>
                          <a:latin typeface="Gill Sans MT" pitchFamily="34" charset="0"/>
                        </a:rPr>
                        <a:t>terminase</a:t>
                      </a:r>
                      <a:r>
                        <a:rPr lang="en-US" sz="1200" b="1" u="none" strike="noStrike">
                          <a:solidFill>
                            <a:schemeClr val="bg1"/>
                          </a:solidFill>
                          <a:effectLst/>
                          <a:latin typeface="Gill Sans MT" pitchFamily="34" charset="0"/>
                        </a:rPr>
                        <a:t> subunit</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1923</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7.10E-35</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82</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0.035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0.03773</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Small </a:t>
                      </a:r>
                      <a:r>
                        <a:rPr lang="en-US" sz="1200" b="1" u="none" strike="noStrike" err="1">
                          <a:solidFill>
                            <a:schemeClr val="bg1"/>
                          </a:solidFill>
                          <a:effectLst/>
                          <a:latin typeface="Gill Sans MT" pitchFamily="34" charset="0"/>
                        </a:rPr>
                        <a:t>terminase</a:t>
                      </a:r>
                      <a:r>
                        <a:rPr lang="en-US" sz="1200" b="1" u="none" strike="noStrike">
                          <a:solidFill>
                            <a:schemeClr val="bg1"/>
                          </a:solidFill>
                          <a:effectLst/>
                          <a:latin typeface="Gill Sans MT" pitchFamily="34" charset="0"/>
                        </a:rPr>
                        <a:t> subunit</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543</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100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100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1.07E-19</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101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0.156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0.25147</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Portal</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1599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1.36E-21</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0.057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0.08081</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Protease</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1329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4.64E-11</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0.162</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0.24421</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Minor tail H</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2565</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168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1.81E-44</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0.30928</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8"/>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Minor tail L</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696</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1.30E-13</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0.044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0.05004</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9"/>
                  </a:ext>
                </a:extLst>
              </a:tr>
              <a:tr h="38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Host specificity J</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3480</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723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498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723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6.42E-149</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*773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0.137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0.17103</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0"/>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Tail fiber K</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741</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1.06E-09</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0.18354</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1"/>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Tail assembly I</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669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39</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39</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3.82E-15</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0.064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0.07987</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2"/>
                  </a:ext>
                </a:extLst>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Tail tape measure protein</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2577</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375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243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375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7.92E-64</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378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0.169</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0.27957</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8446296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EC21A-70F9-524F-AAFA-D5E797A5F65F}"/>
              </a:ext>
            </a:extLst>
          </p:cNvPr>
          <p:cNvSpPr>
            <a:spLocks noGrp="1"/>
          </p:cNvSpPr>
          <p:nvPr>
            <p:ph idx="1"/>
          </p:nvPr>
        </p:nvSpPr>
        <p:spPr>
          <a:xfrm>
            <a:off x="980704" y="1429180"/>
            <a:ext cx="11400367" cy="4664075"/>
          </a:xfrm>
        </p:spPr>
        <p:txBody>
          <a:bodyPr/>
          <a:lstStyle/>
          <a:p>
            <a:pPr marL="0" indent="0">
              <a:buNone/>
            </a:pPr>
            <a:r>
              <a:rPr lang="en-US" err="1"/>
              <a:t>dN</a:t>
            </a:r>
            <a:r>
              <a:rPr lang="en-US"/>
              <a:t>/</a:t>
            </a:r>
            <a:r>
              <a:rPr lang="en-US" err="1"/>
              <a:t>dS</a:t>
            </a:r>
            <a:r>
              <a:rPr lang="en-US"/>
              <a:t> &lt; 1  is not sufficient evidence for the beneficial function of the encoded protein.  </a:t>
            </a:r>
          </a:p>
          <a:p>
            <a:pPr marL="0" indent="0">
              <a:buNone/>
            </a:pPr>
            <a:r>
              <a:rPr lang="en-US"/>
              <a:t>Prophages that have not been active as phages and are inherited vertically have a </a:t>
            </a:r>
            <a:r>
              <a:rPr lang="en-US" err="1"/>
              <a:t>dN</a:t>
            </a:r>
            <a:r>
              <a:rPr lang="en-US"/>
              <a:t>/</a:t>
            </a:r>
            <a:r>
              <a:rPr lang="en-US" err="1"/>
              <a:t>dS</a:t>
            </a:r>
            <a:r>
              <a:rPr lang="en-US"/>
              <a:t> below 1. </a:t>
            </a:r>
          </a:p>
          <a:p>
            <a:pPr marL="0" indent="0">
              <a:buNone/>
            </a:pPr>
            <a:r>
              <a:rPr lang="en-US"/>
              <a:t>A </a:t>
            </a:r>
            <a:r>
              <a:rPr lang="en-US" err="1"/>
              <a:t>dN</a:t>
            </a:r>
            <a:r>
              <a:rPr lang="en-US"/>
              <a:t>/</a:t>
            </a:r>
            <a:r>
              <a:rPr lang="en-US" err="1"/>
              <a:t>dS</a:t>
            </a:r>
            <a:r>
              <a:rPr lang="en-US"/>
              <a:t> of this size may be due to the encoded protein turning bad after some mutations.   </a:t>
            </a:r>
          </a:p>
        </p:txBody>
      </p:sp>
    </p:spTree>
    <p:extLst>
      <p:ext uri="{BB962C8B-B14F-4D97-AF65-F5344CB8AC3E}">
        <p14:creationId xmlns:p14="http://schemas.microsoft.com/office/powerpoint/2010/main" val="764388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6CDA78-7665-4C81-E7FB-DC12275ABAF1}"/>
              </a:ext>
            </a:extLst>
          </p:cNvPr>
          <p:cNvSpPr txBox="1"/>
          <p:nvPr/>
        </p:nvSpPr>
        <p:spPr>
          <a:xfrm>
            <a:off x="142296" y="2886248"/>
            <a:ext cx="332126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A genes contribution to fitness after a mutation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6" name="TextBox 5">
            <a:extLst>
              <a:ext uri="{FF2B5EF4-FFF2-40B4-BE49-F238E27FC236}">
                <a16:creationId xmlns:a16="http://schemas.microsoft.com/office/drawing/2014/main" id="{2DFA651A-6963-BAE3-FD0C-EFC2CE1BB4CB}"/>
              </a:ext>
            </a:extLst>
          </p:cNvPr>
          <p:cNvSpPr txBox="1"/>
          <p:nvPr/>
        </p:nvSpPr>
        <p:spPr>
          <a:xfrm>
            <a:off x="213981" y="1252802"/>
            <a:ext cx="392035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A genes contribution to fitness before a mutation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cxnSp>
        <p:nvCxnSpPr>
          <p:cNvPr id="10" name="Straight Connector 9">
            <a:extLst>
              <a:ext uri="{FF2B5EF4-FFF2-40B4-BE49-F238E27FC236}">
                <a16:creationId xmlns:a16="http://schemas.microsoft.com/office/drawing/2014/main" id="{B2584C83-608D-89DF-32EB-2E49DE54EE91}"/>
              </a:ext>
            </a:extLst>
          </p:cNvPr>
          <p:cNvCxnSpPr/>
          <p:nvPr/>
        </p:nvCxnSpPr>
        <p:spPr bwMode="auto">
          <a:xfrm>
            <a:off x="4918841" y="1016093"/>
            <a:ext cx="0" cy="1387365"/>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11" name="Straight Connector 10">
            <a:extLst>
              <a:ext uri="{FF2B5EF4-FFF2-40B4-BE49-F238E27FC236}">
                <a16:creationId xmlns:a16="http://schemas.microsoft.com/office/drawing/2014/main" id="{411A7E9B-4F7E-5A59-5B2F-21953079A4B4}"/>
              </a:ext>
            </a:extLst>
          </p:cNvPr>
          <p:cNvCxnSpPr>
            <a:cxnSpLocks/>
          </p:cNvCxnSpPr>
          <p:nvPr/>
        </p:nvCxnSpPr>
        <p:spPr bwMode="auto">
          <a:xfrm>
            <a:off x="4918841" y="1709776"/>
            <a:ext cx="10510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5-Point Star 14">
            <a:extLst>
              <a:ext uri="{FF2B5EF4-FFF2-40B4-BE49-F238E27FC236}">
                <a16:creationId xmlns:a16="http://schemas.microsoft.com/office/drawing/2014/main" id="{482E9E6B-B0F8-4A54-2D03-F068A406D7A0}"/>
              </a:ext>
            </a:extLst>
          </p:cNvPr>
          <p:cNvSpPr/>
          <p:nvPr/>
        </p:nvSpPr>
        <p:spPr bwMode="auto">
          <a:xfrm>
            <a:off x="5171089" y="1020779"/>
            <a:ext cx="168166" cy="178676"/>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 name="TextBox 16">
            <a:extLst>
              <a:ext uri="{FF2B5EF4-FFF2-40B4-BE49-F238E27FC236}">
                <a16:creationId xmlns:a16="http://schemas.microsoft.com/office/drawing/2014/main" id="{3066A54F-38D1-01B5-CD28-4E16EED526AA}"/>
              </a:ext>
            </a:extLst>
          </p:cNvPr>
          <p:cNvSpPr txBox="1"/>
          <p:nvPr/>
        </p:nvSpPr>
        <p:spPr>
          <a:xfrm>
            <a:off x="4542797" y="1478942"/>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0</a:t>
            </a:r>
          </a:p>
        </p:txBody>
      </p:sp>
      <p:cxnSp>
        <p:nvCxnSpPr>
          <p:cNvPr id="18" name="Straight Connector 17">
            <a:extLst>
              <a:ext uri="{FF2B5EF4-FFF2-40B4-BE49-F238E27FC236}">
                <a16:creationId xmlns:a16="http://schemas.microsoft.com/office/drawing/2014/main" id="{E12D70B4-44DC-D104-2536-229479C60CCE}"/>
              </a:ext>
            </a:extLst>
          </p:cNvPr>
          <p:cNvCxnSpPr/>
          <p:nvPr/>
        </p:nvCxnSpPr>
        <p:spPr bwMode="auto">
          <a:xfrm>
            <a:off x="4898985" y="3039333"/>
            <a:ext cx="0" cy="1387365"/>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19" name="Straight Connector 18">
            <a:extLst>
              <a:ext uri="{FF2B5EF4-FFF2-40B4-BE49-F238E27FC236}">
                <a16:creationId xmlns:a16="http://schemas.microsoft.com/office/drawing/2014/main" id="{E5AB148B-021C-BA5E-7F39-1B9ABF60E6E1}"/>
              </a:ext>
            </a:extLst>
          </p:cNvPr>
          <p:cNvCxnSpPr>
            <a:cxnSpLocks/>
          </p:cNvCxnSpPr>
          <p:nvPr/>
        </p:nvCxnSpPr>
        <p:spPr bwMode="auto">
          <a:xfrm>
            <a:off x="4898985" y="3733016"/>
            <a:ext cx="10510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5-Point Star 19">
            <a:extLst>
              <a:ext uri="{FF2B5EF4-FFF2-40B4-BE49-F238E27FC236}">
                <a16:creationId xmlns:a16="http://schemas.microsoft.com/office/drawing/2014/main" id="{B5393243-6917-AA17-56A8-24220B9368C0}"/>
              </a:ext>
            </a:extLst>
          </p:cNvPr>
          <p:cNvSpPr/>
          <p:nvPr/>
        </p:nvSpPr>
        <p:spPr bwMode="auto">
          <a:xfrm>
            <a:off x="5151233" y="3056376"/>
            <a:ext cx="167001" cy="157656"/>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 name="TextBox 20">
            <a:extLst>
              <a:ext uri="{FF2B5EF4-FFF2-40B4-BE49-F238E27FC236}">
                <a16:creationId xmlns:a16="http://schemas.microsoft.com/office/drawing/2014/main" id="{43F04DCE-CD76-B630-B55C-19A67E363AD9}"/>
              </a:ext>
            </a:extLst>
          </p:cNvPr>
          <p:cNvSpPr txBox="1"/>
          <p:nvPr/>
        </p:nvSpPr>
        <p:spPr>
          <a:xfrm>
            <a:off x="4522941" y="3502182"/>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0</a:t>
            </a:r>
          </a:p>
        </p:txBody>
      </p:sp>
      <p:sp>
        <p:nvSpPr>
          <p:cNvPr id="22" name="5-Point Star 21">
            <a:extLst>
              <a:ext uri="{FF2B5EF4-FFF2-40B4-BE49-F238E27FC236}">
                <a16:creationId xmlns:a16="http://schemas.microsoft.com/office/drawing/2014/main" id="{A5D3C119-ED12-2D5B-5FDA-4C28590E4D5D}"/>
              </a:ext>
            </a:extLst>
          </p:cNvPr>
          <p:cNvSpPr/>
          <p:nvPr/>
        </p:nvSpPr>
        <p:spPr bwMode="auto">
          <a:xfrm rot="12600000">
            <a:off x="9462191" y="3502494"/>
            <a:ext cx="167001" cy="157656"/>
          </a:xfrm>
          <a:prstGeom prst="star5">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3" name="TextBox 22">
            <a:extLst>
              <a:ext uri="{FF2B5EF4-FFF2-40B4-BE49-F238E27FC236}">
                <a16:creationId xmlns:a16="http://schemas.microsoft.com/office/drawing/2014/main" id="{7CA8C91C-16DD-DA23-66FE-13A109979A32}"/>
              </a:ext>
            </a:extLst>
          </p:cNvPr>
          <p:cNvSpPr txBox="1"/>
          <p:nvPr/>
        </p:nvSpPr>
        <p:spPr>
          <a:xfrm>
            <a:off x="3061270" y="4540095"/>
            <a:ext cx="4219638"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charset="0"/>
                <a:ea typeface="ＭＳ Ｐゴシック" charset="0"/>
              </a:rPr>
              <a:t>dN</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sz="2400" b="0" i="0" u="none" strike="noStrike" kern="1200" cap="none" spc="0" normalizeH="0" baseline="0" noProof="0" dirty="0" err="1">
                <a:ln>
                  <a:noFill/>
                </a:ln>
                <a:solidFill>
                  <a:srgbClr val="000000"/>
                </a:solidFill>
                <a:effectLst/>
                <a:uLnTx/>
                <a:uFillTx/>
                <a:latin typeface="Arial" charset="0"/>
                <a:ea typeface="ＭＳ Ｐゴシック" charset="0"/>
              </a:rPr>
              <a:t>dS</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 &gt;1 because before a </a:t>
            </a:r>
            <a:r>
              <a:rPr kumimoji="0" lang="en-US" sz="2400" b="0" i="0" u="none" strike="noStrike" kern="1200" cap="none" spc="0" normalizeH="0" baseline="0" noProof="0" dirty="0" err="1">
                <a:ln>
                  <a:noFill/>
                </a:ln>
                <a:solidFill>
                  <a:srgbClr val="000000"/>
                </a:solidFill>
                <a:effectLst/>
                <a:uLnTx/>
                <a:uFillTx/>
                <a:latin typeface="Arial" charset="0"/>
                <a:ea typeface="ＭＳ Ｐゴシック" charset="0"/>
              </a:rPr>
              <a:t>disabeling</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 non-synonymous mutation happened the gene made a positive contribution.</a:t>
            </a:r>
            <a:b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b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cxnSp>
        <p:nvCxnSpPr>
          <p:cNvPr id="24" name="Straight Connector 23">
            <a:extLst>
              <a:ext uri="{FF2B5EF4-FFF2-40B4-BE49-F238E27FC236}">
                <a16:creationId xmlns:a16="http://schemas.microsoft.com/office/drawing/2014/main" id="{9DD528E3-587E-B485-4012-3651E543A0C4}"/>
              </a:ext>
            </a:extLst>
          </p:cNvPr>
          <p:cNvCxnSpPr/>
          <p:nvPr/>
        </p:nvCxnSpPr>
        <p:spPr bwMode="auto">
          <a:xfrm>
            <a:off x="9223123" y="871927"/>
            <a:ext cx="0" cy="1387365"/>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25" name="Straight Connector 24">
            <a:extLst>
              <a:ext uri="{FF2B5EF4-FFF2-40B4-BE49-F238E27FC236}">
                <a16:creationId xmlns:a16="http://schemas.microsoft.com/office/drawing/2014/main" id="{1CB39A0F-3F2B-C2D7-D755-3A2ABD18A215}"/>
              </a:ext>
            </a:extLst>
          </p:cNvPr>
          <p:cNvCxnSpPr>
            <a:cxnSpLocks/>
          </p:cNvCxnSpPr>
          <p:nvPr/>
        </p:nvCxnSpPr>
        <p:spPr bwMode="auto">
          <a:xfrm>
            <a:off x="9223123" y="1565610"/>
            <a:ext cx="10510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39160367-17FD-A2A0-E7FD-DBAA106C43DB}"/>
              </a:ext>
            </a:extLst>
          </p:cNvPr>
          <p:cNvSpPr txBox="1"/>
          <p:nvPr/>
        </p:nvSpPr>
        <p:spPr>
          <a:xfrm>
            <a:off x="8847079" y="1334776"/>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0</a:t>
            </a:r>
          </a:p>
        </p:txBody>
      </p:sp>
      <p:cxnSp>
        <p:nvCxnSpPr>
          <p:cNvPr id="28" name="Straight Connector 27">
            <a:extLst>
              <a:ext uri="{FF2B5EF4-FFF2-40B4-BE49-F238E27FC236}">
                <a16:creationId xmlns:a16="http://schemas.microsoft.com/office/drawing/2014/main" id="{BB78E603-B0FA-9804-CAB5-54F5CB5B76A8}"/>
              </a:ext>
            </a:extLst>
          </p:cNvPr>
          <p:cNvCxnSpPr/>
          <p:nvPr/>
        </p:nvCxnSpPr>
        <p:spPr bwMode="auto">
          <a:xfrm>
            <a:off x="9203267" y="2882809"/>
            <a:ext cx="0" cy="1387365"/>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29" name="Straight Connector 28">
            <a:extLst>
              <a:ext uri="{FF2B5EF4-FFF2-40B4-BE49-F238E27FC236}">
                <a16:creationId xmlns:a16="http://schemas.microsoft.com/office/drawing/2014/main" id="{8AF11B8D-134A-86E1-1F76-4D8ACCAF7D20}"/>
              </a:ext>
            </a:extLst>
          </p:cNvPr>
          <p:cNvCxnSpPr>
            <a:cxnSpLocks/>
          </p:cNvCxnSpPr>
          <p:nvPr/>
        </p:nvCxnSpPr>
        <p:spPr bwMode="auto">
          <a:xfrm>
            <a:off x="9203267" y="3576492"/>
            <a:ext cx="10510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5-Point Star 29">
            <a:extLst>
              <a:ext uri="{FF2B5EF4-FFF2-40B4-BE49-F238E27FC236}">
                <a16:creationId xmlns:a16="http://schemas.microsoft.com/office/drawing/2014/main" id="{48A0F392-E48E-9F3B-696A-44FF5E2ADCC8}"/>
              </a:ext>
            </a:extLst>
          </p:cNvPr>
          <p:cNvSpPr/>
          <p:nvPr/>
        </p:nvSpPr>
        <p:spPr bwMode="auto">
          <a:xfrm>
            <a:off x="9455515" y="4036678"/>
            <a:ext cx="167001" cy="157656"/>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1" name="TextBox 30">
            <a:extLst>
              <a:ext uri="{FF2B5EF4-FFF2-40B4-BE49-F238E27FC236}">
                <a16:creationId xmlns:a16="http://schemas.microsoft.com/office/drawing/2014/main" id="{FDC92AF6-C712-DC69-C997-800A46E3A694}"/>
              </a:ext>
            </a:extLst>
          </p:cNvPr>
          <p:cNvSpPr txBox="1"/>
          <p:nvPr/>
        </p:nvSpPr>
        <p:spPr>
          <a:xfrm>
            <a:off x="8827223" y="3345658"/>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0</a:t>
            </a:r>
          </a:p>
        </p:txBody>
      </p:sp>
      <p:sp>
        <p:nvSpPr>
          <p:cNvPr id="32" name="5-Point Star 31">
            <a:extLst>
              <a:ext uri="{FF2B5EF4-FFF2-40B4-BE49-F238E27FC236}">
                <a16:creationId xmlns:a16="http://schemas.microsoft.com/office/drawing/2014/main" id="{E2103D66-98E5-79E0-F9E6-F3060161660D}"/>
              </a:ext>
            </a:extLst>
          </p:cNvPr>
          <p:cNvSpPr/>
          <p:nvPr/>
        </p:nvSpPr>
        <p:spPr bwMode="auto">
          <a:xfrm>
            <a:off x="9466308" y="1467746"/>
            <a:ext cx="167001" cy="157656"/>
          </a:xfrm>
          <a:prstGeom prst="star5">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3" name="5-Point Star 32">
            <a:extLst>
              <a:ext uri="{FF2B5EF4-FFF2-40B4-BE49-F238E27FC236}">
                <a16:creationId xmlns:a16="http://schemas.microsoft.com/office/drawing/2014/main" id="{36E68DFF-6754-3B5F-4468-B8A03B638E87}"/>
              </a:ext>
            </a:extLst>
          </p:cNvPr>
          <p:cNvSpPr/>
          <p:nvPr/>
        </p:nvSpPr>
        <p:spPr bwMode="auto">
          <a:xfrm>
            <a:off x="5157901" y="3634305"/>
            <a:ext cx="167001" cy="157656"/>
          </a:xfrm>
          <a:prstGeom prst="star5">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1" name="U-Turn Arrow 40">
            <a:extLst>
              <a:ext uri="{FF2B5EF4-FFF2-40B4-BE49-F238E27FC236}">
                <a16:creationId xmlns:a16="http://schemas.microsoft.com/office/drawing/2014/main" id="{E0FD2046-F293-85EB-7BAE-5DD590471D6D}"/>
              </a:ext>
            </a:extLst>
          </p:cNvPr>
          <p:cNvSpPr/>
          <p:nvPr/>
        </p:nvSpPr>
        <p:spPr bwMode="auto">
          <a:xfrm rot="5400000">
            <a:off x="5297746" y="3280863"/>
            <a:ext cx="641558" cy="389667"/>
          </a:xfrm>
          <a:prstGeom prst="uturnArrow">
            <a:avLst>
              <a:gd name="adj1" fmla="val 9615"/>
              <a:gd name="adj2" fmla="val 25000"/>
              <a:gd name="adj3" fmla="val 26709"/>
              <a:gd name="adj4" fmla="val 73291"/>
              <a:gd name="adj5" fmla="val 10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2" name="U-Turn Arrow 41">
            <a:extLst>
              <a:ext uri="{FF2B5EF4-FFF2-40B4-BE49-F238E27FC236}">
                <a16:creationId xmlns:a16="http://schemas.microsoft.com/office/drawing/2014/main" id="{7A07507B-8CCC-1224-66B2-65FC49D858D5}"/>
              </a:ext>
            </a:extLst>
          </p:cNvPr>
          <p:cNvSpPr/>
          <p:nvPr/>
        </p:nvSpPr>
        <p:spPr bwMode="auto">
          <a:xfrm rot="5400000">
            <a:off x="9585543" y="3700990"/>
            <a:ext cx="641558" cy="389667"/>
          </a:xfrm>
          <a:prstGeom prst="uturnArrow">
            <a:avLst>
              <a:gd name="adj1" fmla="val 9615"/>
              <a:gd name="adj2" fmla="val 25000"/>
              <a:gd name="adj3" fmla="val 26709"/>
              <a:gd name="adj4" fmla="val 73291"/>
              <a:gd name="adj5" fmla="val 10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 name="TextBox 42">
            <a:extLst>
              <a:ext uri="{FF2B5EF4-FFF2-40B4-BE49-F238E27FC236}">
                <a16:creationId xmlns:a16="http://schemas.microsoft.com/office/drawing/2014/main" id="{C13A91A3-5023-9AF8-1E87-DE4C94DA858C}"/>
              </a:ext>
            </a:extLst>
          </p:cNvPr>
          <p:cNvSpPr txBox="1"/>
          <p:nvPr/>
        </p:nvSpPr>
        <p:spPr>
          <a:xfrm>
            <a:off x="7756836" y="4503024"/>
            <a:ext cx="4435145"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charset="0"/>
                <a:ea typeface="ＭＳ Ｐゴシック" charset="0"/>
              </a:rPr>
              <a:t>dN</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sz="2400" b="0" i="0" u="none" strike="noStrike" kern="1200" cap="none" spc="0" normalizeH="0" baseline="0" noProof="0" dirty="0" err="1">
                <a:ln>
                  <a:noFill/>
                </a:ln>
                <a:solidFill>
                  <a:srgbClr val="000000"/>
                </a:solidFill>
                <a:effectLst/>
                <a:uLnTx/>
                <a:uFillTx/>
                <a:latin typeface="Arial" charset="0"/>
                <a:ea typeface="ＭＳ Ｐゴシック" charset="0"/>
              </a:rPr>
              <a:t>dS</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 &gt;1 because after the  non-synonymous mutation the mutated gene makes a negative contribution to fitness.</a:t>
            </a:r>
            <a:b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b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44" name="TextBox 43">
            <a:extLst>
              <a:ext uri="{FF2B5EF4-FFF2-40B4-BE49-F238E27FC236}">
                <a16:creationId xmlns:a16="http://schemas.microsoft.com/office/drawing/2014/main" id="{2CFAAB63-8926-EBC9-29FD-38EB71208580}"/>
              </a:ext>
            </a:extLst>
          </p:cNvPr>
          <p:cNvSpPr txBox="1"/>
          <p:nvPr/>
        </p:nvSpPr>
        <p:spPr>
          <a:xfrm>
            <a:off x="4014604" y="6295429"/>
            <a:ext cx="598272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After the mutation the organisms is less fit.</a:t>
            </a:r>
          </a:p>
        </p:txBody>
      </p:sp>
      <p:sp>
        <p:nvSpPr>
          <p:cNvPr id="45" name="TextBox 44">
            <a:extLst>
              <a:ext uri="{FF2B5EF4-FFF2-40B4-BE49-F238E27FC236}">
                <a16:creationId xmlns:a16="http://schemas.microsoft.com/office/drawing/2014/main" id="{832524D5-A8D1-7A82-3713-65EBB8A9CF37}"/>
              </a:ext>
            </a:extLst>
          </p:cNvPr>
          <p:cNvSpPr txBox="1"/>
          <p:nvPr/>
        </p:nvSpPr>
        <p:spPr>
          <a:xfrm>
            <a:off x="4584355" y="741407"/>
            <a:ext cx="3385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a:t>
            </a:r>
          </a:p>
        </p:txBody>
      </p:sp>
      <p:sp>
        <p:nvSpPr>
          <p:cNvPr id="47" name="TextBox 46">
            <a:extLst>
              <a:ext uri="{FF2B5EF4-FFF2-40B4-BE49-F238E27FC236}">
                <a16:creationId xmlns:a16="http://schemas.microsoft.com/office/drawing/2014/main" id="{9A03360B-A20D-BBD8-BD9B-BB6AB03D54F5}"/>
              </a:ext>
            </a:extLst>
          </p:cNvPr>
          <p:cNvSpPr txBox="1"/>
          <p:nvPr/>
        </p:nvSpPr>
        <p:spPr>
          <a:xfrm>
            <a:off x="4514329" y="2821465"/>
            <a:ext cx="3385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a:t>
            </a:r>
          </a:p>
        </p:txBody>
      </p:sp>
      <p:sp>
        <p:nvSpPr>
          <p:cNvPr id="48" name="TextBox 47">
            <a:extLst>
              <a:ext uri="{FF2B5EF4-FFF2-40B4-BE49-F238E27FC236}">
                <a16:creationId xmlns:a16="http://schemas.microsoft.com/office/drawing/2014/main" id="{8E30831D-114F-98CA-E637-B36A35151BC7}"/>
              </a:ext>
            </a:extLst>
          </p:cNvPr>
          <p:cNvSpPr txBox="1"/>
          <p:nvPr/>
        </p:nvSpPr>
        <p:spPr>
          <a:xfrm>
            <a:off x="8818613" y="2714369"/>
            <a:ext cx="3385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a:t>
            </a:r>
          </a:p>
        </p:txBody>
      </p:sp>
      <p:sp>
        <p:nvSpPr>
          <p:cNvPr id="49" name="TextBox 48">
            <a:extLst>
              <a:ext uri="{FF2B5EF4-FFF2-40B4-BE49-F238E27FC236}">
                <a16:creationId xmlns:a16="http://schemas.microsoft.com/office/drawing/2014/main" id="{1E9CD896-530C-A5D3-8C9C-AFCEDB83BD26}"/>
              </a:ext>
            </a:extLst>
          </p:cNvPr>
          <p:cNvSpPr txBox="1"/>
          <p:nvPr/>
        </p:nvSpPr>
        <p:spPr>
          <a:xfrm>
            <a:off x="8843327" y="737284"/>
            <a:ext cx="3385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a:t>
            </a:r>
          </a:p>
        </p:txBody>
      </p:sp>
    </p:spTree>
    <p:extLst>
      <p:ext uri="{BB962C8B-B14F-4D97-AF65-F5344CB8AC3E}">
        <p14:creationId xmlns:p14="http://schemas.microsoft.com/office/powerpoint/2010/main" val="321310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6981C-E3D4-E742-BFE5-B15D610321A3}"/>
              </a:ext>
            </a:extLst>
          </p:cNvPr>
          <p:cNvSpPr>
            <a:spLocks noGrp="1"/>
          </p:cNvSpPr>
          <p:nvPr>
            <p:ph type="title"/>
          </p:nvPr>
        </p:nvSpPr>
        <p:spPr/>
        <p:txBody>
          <a:bodyPr/>
          <a:lstStyle/>
          <a:p>
            <a:r>
              <a:rPr lang="en-US"/>
              <a:t>Phage and Horizontal gene Transfer</a:t>
            </a:r>
          </a:p>
        </p:txBody>
      </p:sp>
      <p:pic>
        <p:nvPicPr>
          <p:cNvPr id="4" name="Content Placeholder 3">
            <a:extLst>
              <a:ext uri="{FF2B5EF4-FFF2-40B4-BE49-F238E27FC236}">
                <a16:creationId xmlns:a16="http://schemas.microsoft.com/office/drawing/2014/main" id="{3AC71E6F-2359-7E43-9EA1-17B1318801EA}"/>
              </a:ext>
            </a:extLst>
          </p:cNvPr>
          <p:cNvPicPr>
            <a:picLocks noGrp="1" noChangeAspect="1"/>
          </p:cNvPicPr>
          <p:nvPr>
            <p:ph idx="1"/>
          </p:nvPr>
        </p:nvPicPr>
        <p:blipFill>
          <a:blip r:embed="rId2"/>
          <a:stretch>
            <a:fillRect/>
          </a:stretch>
        </p:blipFill>
        <p:spPr>
          <a:xfrm>
            <a:off x="600075" y="1448892"/>
            <a:ext cx="7183321" cy="4494707"/>
          </a:xfrm>
          <a:prstGeom prst="rect">
            <a:avLst/>
          </a:prstGeom>
        </p:spPr>
      </p:pic>
      <p:sp>
        <p:nvSpPr>
          <p:cNvPr id="6" name="Rectangle 1">
            <a:extLst>
              <a:ext uri="{FF2B5EF4-FFF2-40B4-BE49-F238E27FC236}">
                <a16:creationId xmlns:a16="http://schemas.microsoft.com/office/drawing/2014/main" id="{94F2374E-3460-CD41-BB37-1D91165FD75E}"/>
              </a:ext>
            </a:extLst>
          </p:cNvPr>
          <p:cNvSpPr>
            <a:spLocks noChangeArrowheads="1"/>
          </p:cNvSpPr>
          <p:nvPr/>
        </p:nvSpPr>
        <p:spPr bwMode="auto">
          <a:xfrm>
            <a:off x="9528771" y="3880073"/>
            <a:ext cx="2932804"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870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rPr>
              <a:t>From: </a:t>
            </a:r>
            <a:r>
              <a:rPr kumimoji="0" lang="en-US" altLang="en-US" sz="900" b="0" i="0" u="none" strike="noStrike" kern="1200" cap="none" spc="0" normalizeH="0" baseline="0" noProof="0">
                <a:ln>
                  <a:noFill/>
                </a:ln>
                <a:solidFill>
                  <a:srgbClr val="642A8F"/>
                </a:solidFill>
                <a:effectLst/>
                <a:uLnTx/>
                <a:uFillTx/>
                <a:latin typeface="Arial" panose="020B0604020202020204" pitchFamily="34" charset="0"/>
                <a:ea typeface="ＭＳ Ｐゴシック" charset="0"/>
                <a:cs typeface="Arial" panose="020B0604020202020204" pitchFamily="34" charset="0"/>
              </a:rPr>
              <a:t>  </a:t>
            </a:r>
            <a:r>
              <a:rPr kumimoji="0" lang="en-US" altLang="en-US" sz="16000" b="0" i="0" u="none" strike="noStrike" kern="1200" cap="none" spc="0" normalizeH="0" baseline="0" noProof="0">
                <a:ln>
                  <a:noFill/>
                </a:ln>
                <a:solidFill>
                  <a:srgbClr val="642A8F"/>
                </a:solidFill>
                <a:effectLst/>
                <a:uLnTx/>
                <a:uFillTx/>
                <a:latin typeface="Arial" panose="020B0604020202020204" pitchFamily="34" charset="0"/>
                <a:ea typeface="ＭＳ Ｐゴシック" charset="0"/>
                <a:cs typeface="Arial" panose="020B0604020202020204" pitchFamily="34" charset="0"/>
              </a:rPr>
              <a:t>    </a:t>
            </a:r>
            <a:endPar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An Introduction to Genetic Analysis. 7th edition.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Griffiths AJF, Miller JH, Suzuki DT, et al.</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New York: </a:t>
            </a:r>
            <a:r>
              <a:rPr kumimoji="0" lang="en-US" altLang="en-US" sz="900" b="0" i="0" u="none" strike="noStrike" kern="1200" cap="none" spc="0" normalizeH="0" baseline="0" noProof="0">
                <a:ln>
                  <a:noFill/>
                </a:ln>
                <a:solidFill>
                  <a:srgbClr val="642A8F"/>
                </a:solidFill>
                <a:effectLst/>
                <a:uLnTx/>
                <a:uFillTx/>
                <a:latin typeface="Arial" panose="020B0604020202020204" pitchFamily="34" charset="0"/>
                <a:ea typeface="ＭＳ Ｐゴシック" charset="0"/>
                <a:cs typeface="Arial" panose="020B0604020202020204" pitchFamily="34" charset="0"/>
                <a:hlinkClick r:id="rId3"/>
              </a:rPr>
              <a:t>W. H. Freeman</a:t>
            </a: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2000.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mn-cs"/>
            </a:endParaRPr>
          </a:p>
        </p:txBody>
      </p:sp>
      <p:pic>
        <p:nvPicPr>
          <p:cNvPr id="7" name="Picture 2" descr="Cover of An Introduction to Genetic Analysis">
            <a:hlinkClick r:id="rId4" tooltip="Table of Contents Page"/>
            <a:extLst>
              <a:ext uri="{FF2B5EF4-FFF2-40B4-BE49-F238E27FC236}">
                <a16:creationId xmlns:a16="http://schemas.microsoft.com/office/drawing/2014/main" id="{96D469EB-AA8F-B246-9BC7-BA4D0C5AD4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3941" y="3713375"/>
            <a:ext cx="2032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345DC4-035E-D043-B621-EBF49B8B0991}"/>
              </a:ext>
            </a:extLst>
          </p:cNvPr>
          <p:cNvSpPr txBox="1"/>
          <p:nvPr/>
        </p:nvSpPr>
        <p:spPr>
          <a:xfrm>
            <a:off x="86059" y="6067205"/>
            <a:ext cx="92304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The mechanism of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6"/>
              </a:rPr>
              <a:t>generalized transduction</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In reality, only a very small minority of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7"/>
              </a:rPr>
              <a:t>phage</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progeny (1 in 10,000) carries donor genes.</a:t>
            </a:r>
          </a:p>
        </p:txBody>
      </p:sp>
    </p:spTree>
    <p:extLst>
      <p:ext uri="{BB962C8B-B14F-4D97-AF65-F5344CB8AC3E}">
        <p14:creationId xmlns:p14="http://schemas.microsoft.com/office/powerpoint/2010/main" val="1682872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D4A66-181F-D948-B616-52C36FDA39B5}"/>
              </a:ext>
            </a:extLst>
          </p:cNvPr>
          <p:cNvPicPr>
            <a:picLocks noChangeAspect="1"/>
          </p:cNvPicPr>
          <p:nvPr/>
        </p:nvPicPr>
        <p:blipFill>
          <a:blip r:embed="rId2"/>
          <a:stretch>
            <a:fillRect/>
          </a:stretch>
        </p:blipFill>
        <p:spPr>
          <a:xfrm>
            <a:off x="644700" y="1390200"/>
            <a:ext cx="12762806" cy="4977494"/>
          </a:xfrm>
          <a:prstGeom prst="rect">
            <a:avLst/>
          </a:prstGeom>
        </p:spPr>
      </p:pic>
      <p:sp>
        <p:nvSpPr>
          <p:cNvPr id="2" name="Title 1">
            <a:extLst>
              <a:ext uri="{FF2B5EF4-FFF2-40B4-BE49-F238E27FC236}">
                <a16:creationId xmlns:a16="http://schemas.microsoft.com/office/drawing/2014/main" id="{8B96981C-E3D4-E742-BFE5-B15D610321A3}"/>
              </a:ext>
            </a:extLst>
          </p:cNvPr>
          <p:cNvSpPr>
            <a:spLocks noGrp="1"/>
          </p:cNvSpPr>
          <p:nvPr>
            <p:ph type="title"/>
          </p:nvPr>
        </p:nvSpPr>
        <p:spPr>
          <a:xfrm>
            <a:off x="733097" y="-172476"/>
            <a:ext cx="10515600" cy="1325563"/>
          </a:xfrm>
        </p:spPr>
        <p:txBody>
          <a:bodyPr/>
          <a:lstStyle/>
          <a:p>
            <a:r>
              <a:rPr lang="en-US"/>
              <a:t>Phage and Horizontal gene Transfer</a:t>
            </a:r>
          </a:p>
        </p:txBody>
      </p:sp>
      <p:sp>
        <p:nvSpPr>
          <p:cNvPr id="6" name="Rectangle 1">
            <a:extLst>
              <a:ext uri="{FF2B5EF4-FFF2-40B4-BE49-F238E27FC236}">
                <a16:creationId xmlns:a16="http://schemas.microsoft.com/office/drawing/2014/main" id="{94F2374E-3460-CD41-BB37-1D91165FD75E}"/>
              </a:ext>
            </a:extLst>
          </p:cNvPr>
          <p:cNvSpPr>
            <a:spLocks noChangeArrowheads="1"/>
          </p:cNvSpPr>
          <p:nvPr/>
        </p:nvSpPr>
        <p:spPr bwMode="auto">
          <a:xfrm>
            <a:off x="9528771" y="3880073"/>
            <a:ext cx="2932804"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870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rPr>
              <a:t>From: </a:t>
            </a:r>
            <a:r>
              <a:rPr kumimoji="0" lang="en-US" altLang="en-US" sz="900" b="0" i="0" u="none" strike="noStrike" kern="1200" cap="none" spc="0" normalizeH="0" baseline="0" noProof="0">
                <a:ln>
                  <a:noFill/>
                </a:ln>
                <a:solidFill>
                  <a:srgbClr val="642A8F"/>
                </a:solidFill>
                <a:effectLst/>
                <a:uLnTx/>
                <a:uFillTx/>
                <a:latin typeface="Arial" panose="020B0604020202020204" pitchFamily="34" charset="0"/>
                <a:ea typeface="ＭＳ Ｐゴシック" charset="0"/>
                <a:cs typeface="Arial" panose="020B0604020202020204" pitchFamily="34" charset="0"/>
              </a:rPr>
              <a:t>  </a:t>
            </a:r>
            <a:r>
              <a:rPr kumimoji="0" lang="en-US" altLang="en-US" sz="16000" b="0" i="0" u="none" strike="noStrike" kern="1200" cap="none" spc="0" normalizeH="0" baseline="0" noProof="0">
                <a:ln>
                  <a:noFill/>
                </a:ln>
                <a:solidFill>
                  <a:srgbClr val="642A8F"/>
                </a:solidFill>
                <a:effectLst/>
                <a:uLnTx/>
                <a:uFillTx/>
                <a:latin typeface="Arial" panose="020B0604020202020204" pitchFamily="34" charset="0"/>
                <a:ea typeface="ＭＳ Ｐゴシック" charset="0"/>
                <a:cs typeface="Arial" panose="020B0604020202020204" pitchFamily="34" charset="0"/>
              </a:rPr>
              <a:t>    </a:t>
            </a:r>
            <a:endPar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An Introduction to Genetic Analysis. 7th edition.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Griffiths AJF, Miller JH, Suzuki DT, et al.</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New York: </a:t>
            </a:r>
            <a:r>
              <a:rPr kumimoji="0" lang="en-US" altLang="en-US" sz="900" b="0" i="0" u="none" strike="noStrike" kern="1200" cap="none" spc="0" normalizeH="0" baseline="0" noProof="0">
                <a:ln>
                  <a:noFill/>
                </a:ln>
                <a:solidFill>
                  <a:srgbClr val="642A8F"/>
                </a:solidFill>
                <a:effectLst/>
                <a:uLnTx/>
                <a:uFillTx/>
                <a:latin typeface="Arial" panose="020B0604020202020204" pitchFamily="34" charset="0"/>
                <a:ea typeface="ＭＳ Ｐゴシック" charset="0"/>
                <a:cs typeface="Arial" panose="020B0604020202020204" pitchFamily="34" charset="0"/>
                <a:hlinkClick r:id="rId3"/>
              </a:rPr>
              <a:t>W. H. Freeman</a:t>
            </a: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2000.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mn-cs"/>
            </a:endParaRPr>
          </a:p>
        </p:txBody>
      </p:sp>
      <p:pic>
        <p:nvPicPr>
          <p:cNvPr id="7" name="Picture 2" descr="Cover of An Introduction to Genetic Analysis">
            <a:hlinkClick r:id="rId4" tooltip="Table of Contents Page"/>
            <a:extLst>
              <a:ext uri="{FF2B5EF4-FFF2-40B4-BE49-F238E27FC236}">
                <a16:creationId xmlns:a16="http://schemas.microsoft.com/office/drawing/2014/main" id="{96D469EB-AA8F-B246-9BC7-BA4D0C5AD4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3941" y="3713375"/>
            <a:ext cx="2032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345DC4-035E-D043-B621-EBF49B8B0991}"/>
              </a:ext>
            </a:extLst>
          </p:cNvPr>
          <p:cNvSpPr txBox="1"/>
          <p:nvPr/>
        </p:nvSpPr>
        <p:spPr>
          <a:xfrm>
            <a:off x="86059" y="5573218"/>
            <a:ext cx="923045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Specialized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6"/>
              </a:rPr>
              <a:t>transduction</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mechanism in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7"/>
              </a:rPr>
              <a:t>phage</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λ</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8"/>
              </a:rPr>
              <a:t>A</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lysogenic bacterial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9"/>
              </a:rPr>
              <a:t>culture</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can produce normal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λ</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or, rarely, an abnormal particle, </a:t>
            </a:r>
            <a:r>
              <a:rPr kumimoji="0" lang="en-US" sz="1800" b="0" i="1" u="none" strike="noStrike" kern="1200" cap="none" spc="0" normalizeH="0" baseline="0" noProof="0" err="1">
                <a:ln>
                  <a:noFill/>
                </a:ln>
                <a:solidFill>
                  <a:prstClr val="black"/>
                </a:solidFill>
                <a:effectLst/>
                <a:uLnTx/>
                <a:uFillTx/>
                <a:latin typeface="Calibri"/>
                <a:ea typeface="ＭＳ Ｐゴシック" charset="0"/>
                <a:cs typeface="+mn-cs"/>
              </a:rPr>
              <a:t>λdgal</a:t>
            </a:r>
            <a:r>
              <a:rPr kumimoji="0" lang="en-US" sz="1800" b="0" i="1" u="none" strike="noStrike" kern="1200" cap="none" spc="0" normalizeH="0" baseline="0" noProof="0">
                <a:ln>
                  <a:noFill/>
                </a:ln>
                <a:solidFill>
                  <a:prstClr val="black"/>
                </a:solidFill>
                <a:effectLst/>
                <a:uLnTx/>
                <a:uFillTx/>
                <a:latin typeface="Calibri"/>
                <a:ea typeface="ＭＳ Ｐゴシック" charset="0"/>
                <a:cs typeface="+mn-cs"/>
              </a:rPr>
              <a:t>,</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which is the transducing particle. (b) Transducing by the mixed lysate can produce </a:t>
            </a:r>
            <a:r>
              <a:rPr kumimoji="0" lang="en-US" sz="1800" b="0" i="1" u="none" strike="noStrike" kern="1200" cap="none" spc="0" normalizeH="0" baseline="0" noProof="0">
                <a:ln>
                  <a:noFill/>
                </a:ln>
                <a:solidFill>
                  <a:prstClr val="black"/>
                </a:solidFill>
                <a:effectLst/>
                <a:uLnTx/>
                <a:uFillTx/>
                <a:latin typeface="Calibri"/>
                <a:ea typeface="ＭＳ Ｐゴシック" charset="0"/>
                <a:cs typeface="+mn-cs"/>
              </a:rPr>
              <a:t>gal</a:t>
            </a:r>
            <a:r>
              <a:rPr kumimoji="0" lang="en-US" sz="1800" b="0" i="0" u="none" strike="noStrike" kern="1200" cap="none" spc="0" normalizeH="0" baseline="30000" noProof="0">
                <a:ln>
                  <a:noFill/>
                </a:ln>
                <a:solidFill>
                  <a:prstClr val="black"/>
                </a:solidFill>
                <a:effectLst/>
                <a:uLnTx/>
                <a:uFillTx/>
                <a:latin typeface="Calibri"/>
                <a:ea typeface="ＭＳ Ｐゴシック" charset="0"/>
                <a:cs typeface="+mn-cs"/>
              </a:rPr>
              <a:t>+</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transductants</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by the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coincorporation</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of </a:t>
            </a:r>
            <a:r>
              <a:rPr kumimoji="0" lang="en-US" sz="1800" b="0" i="1" u="none" strike="noStrike" kern="1200" cap="none" spc="0" normalizeH="0" baseline="0" noProof="0">
                <a:ln>
                  <a:noFill/>
                </a:ln>
                <a:solidFill>
                  <a:prstClr val="black"/>
                </a:solidFill>
                <a:effectLst/>
                <a:uLnTx/>
                <a:uFillTx/>
                <a:latin typeface="Calibri"/>
                <a:ea typeface="ＭＳ Ｐゴシック" charset="0"/>
                <a:cs typeface="+mn-cs"/>
                <a:hlinkClick r:id="rId10"/>
              </a:rPr>
              <a:t>λdgal</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and a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λ</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11"/>
              </a:rPr>
              <a:t>wild type</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b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24741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11C1-5ACF-5542-B46D-38AC0F6EAD9A}"/>
              </a:ext>
            </a:extLst>
          </p:cNvPr>
          <p:cNvSpPr>
            <a:spLocks noGrp="1"/>
          </p:cNvSpPr>
          <p:nvPr>
            <p:ph type="title"/>
          </p:nvPr>
        </p:nvSpPr>
        <p:spPr/>
        <p:txBody>
          <a:bodyPr/>
          <a:lstStyle/>
          <a:p>
            <a:r>
              <a:rPr lang="en-US" dirty="0"/>
              <a:t>Gene(tic) Transfer Agents:  Defective phage, no longer recognize their own DNA</a:t>
            </a:r>
          </a:p>
        </p:txBody>
      </p:sp>
      <p:pic>
        <p:nvPicPr>
          <p:cNvPr id="4" name="Picture 3">
            <a:extLst>
              <a:ext uri="{FF2B5EF4-FFF2-40B4-BE49-F238E27FC236}">
                <a16:creationId xmlns:a16="http://schemas.microsoft.com/office/drawing/2014/main" id="{423564A3-CD4C-CC42-9E27-A7307545FD10}"/>
              </a:ext>
            </a:extLst>
          </p:cNvPr>
          <p:cNvPicPr>
            <a:picLocks noChangeAspect="1"/>
          </p:cNvPicPr>
          <p:nvPr/>
        </p:nvPicPr>
        <p:blipFill>
          <a:blip r:embed="rId3"/>
          <a:stretch>
            <a:fillRect/>
          </a:stretch>
        </p:blipFill>
        <p:spPr>
          <a:xfrm>
            <a:off x="1300162" y="1618922"/>
            <a:ext cx="5722633" cy="4509889"/>
          </a:xfrm>
          <a:prstGeom prst="rect">
            <a:avLst/>
          </a:prstGeom>
        </p:spPr>
      </p:pic>
      <p:sp>
        <p:nvSpPr>
          <p:cNvPr id="6" name="TextBox 5">
            <a:extLst>
              <a:ext uri="{FF2B5EF4-FFF2-40B4-BE49-F238E27FC236}">
                <a16:creationId xmlns:a16="http://schemas.microsoft.com/office/drawing/2014/main" id="{F535951B-FFF7-8B4B-B629-FD863170E4E1}"/>
              </a:ext>
            </a:extLst>
          </p:cNvPr>
          <p:cNvSpPr txBox="1"/>
          <p:nvPr/>
        </p:nvSpPr>
        <p:spPr>
          <a:xfrm>
            <a:off x="1671637" y="6343134"/>
            <a:ext cx="750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ＭＳ Ｐゴシック" charset="0"/>
                <a:cs typeface="+mn-cs"/>
              </a:rPr>
              <a:t>GTA </a:t>
            </a:r>
          </a:p>
        </p:txBody>
      </p:sp>
      <p:sp>
        <p:nvSpPr>
          <p:cNvPr id="7" name="TextBox 6">
            <a:extLst>
              <a:ext uri="{FF2B5EF4-FFF2-40B4-BE49-F238E27FC236}">
                <a16:creationId xmlns:a16="http://schemas.microsoft.com/office/drawing/2014/main" id="{91931AF1-C9A5-1A42-B4F0-416EF1A30625}"/>
              </a:ext>
            </a:extLst>
          </p:cNvPr>
          <p:cNvSpPr txBox="1"/>
          <p:nvPr/>
        </p:nvSpPr>
        <p:spPr>
          <a:xfrm>
            <a:off x="4600575" y="6262042"/>
            <a:ext cx="22839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ＭＳ Ｐゴシック" charset="0"/>
                <a:cs typeface="+mn-cs"/>
              </a:rPr>
              <a:t>Lysogenic phage </a:t>
            </a:r>
          </a:p>
        </p:txBody>
      </p:sp>
      <p:sp>
        <p:nvSpPr>
          <p:cNvPr id="8" name="TextBox 7">
            <a:extLst>
              <a:ext uri="{FF2B5EF4-FFF2-40B4-BE49-F238E27FC236}">
                <a16:creationId xmlns:a16="http://schemas.microsoft.com/office/drawing/2014/main" id="{FD4E7DE3-422D-C240-9208-B2DA6FA8D3C0}"/>
              </a:ext>
            </a:extLst>
          </p:cNvPr>
          <p:cNvSpPr txBox="1"/>
          <p:nvPr/>
        </p:nvSpPr>
        <p:spPr>
          <a:xfrm>
            <a:off x="7243763" y="3062882"/>
            <a:ext cx="494823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4"/>
              </a:rPr>
              <a:t>Andrew S. Lang</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5"/>
              </a:rPr>
              <a:t>Olga Zhaxybayeva</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and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6"/>
              </a:rPr>
              <a:t>J. Thomas Beatty</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t>
            </a:r>
            <a:r>
              <a:rPr kumimoji="0" lang="en-US" sz="1800" b="0" i="0" u="none" strike="noStrike" kern="1200" cap="none" spc="0" normalizeH="0" baseline="3000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Gene transfer agents: phage-like elements of genetic exchange.</a:t>
            </a:r>
            <a:b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br>
            <a:r>
              <a:rPr kumimoji="0" lang="nn-NO" sz="1800" b="0" i="0" u="none" strike="noStrike" kern="1200" cap="none" spc="0" normalizeH="0" baseline="0" noProof="0">
                <a:ln>
                  <a:noFill/>
                </a:ln>
                <a:solidFill>
                  <a:prstClr val="black"/>
                </a:solidFill>
                <a:effectLst/>
                <a:uLnTx/>
                <a:uFillTx/>
                <a:latin typeface="Calibri"/>
                <a:ea typeface="ＭＳ Ｐゴシック" charset="0"/>
                <a:cs typeface="+mn-cs"/>
                <a:hlinkClick r:id="rId7"/>
              </a:rPr>
              <a:t>Nat Rev Microbiol. 2012 Jun 11; 10(7): 472–482.</a:t>
            </a: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https://</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www.ncbi.nlm.nih.gov</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pmc</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/articles/PMC3626599/</a:t>
            </a:r>
          </a:p>
        </p:txBody>
      </p:sp>
    </p:spTree>
    <p:extLst>
      <p:ext uri="{BB962C8B-B14F-4D97-AF65-F5344CB8AC3E}">
        <p14:creationId xmlns:p14="http://schemas.microsoft.com/office/powerpoint/2010/main" val="90005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11C1-5ACF-5542-B46D-38AC0F6EAD9A}"/>
              </a:ext>
            </a:extLst>
          </p:cNvPr>
          <p:cNvSpPr>
            <a:spLocks noGrp="1"/>
          </p:cNvSpPr>
          <p:nvPr>
            <p:ph type="title"/>
          </p:nvPr>
        </p:nvSpPr>
        <p:spPr/>
        <p:txBody>
          <a:bodyPr/>
          <a:lstStyle/>
          <a:p>
            <a:r>
              <a:rPr lang="en-US"/>
              <a:t>Gene Transfer Agents:  Defective phage, no longer recognize their own DNA</a:t>
            </a:r>
          </a:p>
        </p:txBody>
      </p:sp>
      <p:sp>
        <p:nvSpPr>
          <p:cNvPr id="6" name="TextBox 5">
            <a:extLst>
              <a:ext uri="{FF2B5EF4-FFF2-40B4-BE49-F238E27FC236}">
                <a16:creationId xmlns:a16="http://schemas.microsoft.com/office/drawing/2014/main" id="{F535951B-FFF7-8B4B-B629-FD863170E4E1}"/>
              </a:ext>
            </a:extLst>
          </p:cNvPr>
          <p:cNvSpPr txBox="1"/>
          <p:nvPr/>
        </p:nvSpPr>
        <p:spPr>
          <a:xfrm>
            <a:off x="485476" y="6235568"/>
            <a:ext cx="111660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ＭＳ Ｐゴシック" charset="0"/>
                <a:cs typeface="+mn-cs"/>
              </a:rPr>
              <a:t>The heads of GTAs are smaller than necessary to pack all of the genes encoding the GTA </a:t>
            </a:r>
          </a:p>
        </p:txBody>
      </p:sp>
      <p:sp>
        <p:nvSpPr>
          <p:cNvPr id="8" name="TextBox 7">
            <a:extLst>
              <a:ext uri="{FF2B5EF4-FFF2-40B4-BE49-F238E27FC236}">
                <a16:creationId xmlns:a16="http://schemas.microsoft.com/office/drawing/2014/main" id="{FD4E7DE3-422D-C240-9208-B2DA6FA8D3C0}"/>
              </a:ext>
            </a:extLst>
          </p:cNvPr>
          <p:cNvSpPr txBox="1"/>
          <p:nvPr/>
        </p:nvSpPr>
        <p:spPr>
          <a:xfrm>
            <a:off x="6505303" y="2704012"/>
            <a:ext cx="56866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3"/>
              </a:rPr>
              <a:t>Andrew S. Lang</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4"/>
              </a:rPr>
              <a:t>Olga Zhaxybayeva</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and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5"/>
              </a:rPr>
              <a:t>J. Thomas Beatty</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t>
            </a:r>
            <a:r>
              <a:rPr kumimoji="0" lang="en-US" sz="1800" b="0" i="0" u="none" strike="noStrike" kern="1200" cap="none" spc="0" normalizeH="0" baseline="3000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Gene transfer agents: phage-like elements of genetic exchange.</a:t>
            </a:r>
            <a:b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br>
            <a:r>
              <a:rPr kumimoji="0" lang="nn-NO" sz="1800" b="0" i="0" u="none" strike="noStrike" kern="1200" cap="none" spc="0" normalizeH="0" baseline="0" noProof="0">
                <a:ln>
                  <a:noFill/>
                </a:ln>
                <a:solidFill>
                  <a:prstClr val="black"/>
                </a:solidFill>
                <a:effectLst/>
                <a:uLnTx/>
                <a:uFillTx/>
                <a:latin typeface="Calibri"/>
                <a:ea typeface="ＭＳ Ｐゴシック" charset="0"/>
                <a:cs typeface="+mn-cs"/>
                <a:hlinkClick r:id="rId6"/>
              </a:rPr>
              <a:t>Nat Rev Microbiol. 2012 Jun 11; 10(7): 472–482.</a:t>
            </a: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https://</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www.ncbi.nlm.nih.gov</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pmc</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/articles/PMC3626599/</a:t>
            </a:r>
          </a:p>
        </p:txBody>
      </p:sp>
      <p:pic>
        <p:nvPicPr>
          <p:cNvPr id="3" name="Picture 2">
            <a:extLst>
              <a:ext uri="{FF2B5EF4-FFF2-40B4-BE49-F238E27FC236}">
                <a16:creationId xmlns:a16="http://schemas.microsoft.com/office/drawing/2014/main" id="{088D5ADE-1EC2-0F4E-BDEB-493EABB9D69D}"/>
              </a:ext>
            </a:extLst>
          </p:cNvPr>
          <p:cNvPicPr>
            <a:picLocks noChangeAspect="1"/>
          </p:cNvPicPr>
          <p:nvPr/>
        </p:nvPicPr>
        <p:blipFill>
          <a:blip r:embed="rId7"/>
          <a:stretch>
            <a:fillRect/>
          </a:stretch>
        </p:blipFill>
        <p:spPr>
          <a:xfrm>
            <a:off x="838200" y="1577354"/>
            <a:ext cx="5080000" cy="4559300"/>
          </a:xfrm>
          <a:prstGeom prst="rect">
            <a:avLst/>
          </a:prstGeom>
        </p:spPr>
      </p:pic>
    </p:spTree>
    <p:extLst>
      <p:ext uri="{BB962C8B-B14F-4D97-AF65-F5344CB8AC3E}">
        <p14:creationId xmlns:p14="http://schemas.microsoft.com/office/powerpoint/2010/main" val="11658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A3A05AB2-FCC0-654D-BC25-4391FE03B9DE}"/>
              </a:ext>
            </a:extLst>
          </p:cNvPr>
          <p:cNvSpPr>
            <a:spLocks noGrp="1"/>
          </p:cNvSpPr>
          <p:nvPr>
            <p:ph type="title"/>
          </p:nvPr>
        </p:nvSpPr>
        <p:spPr/>
        <p:txBody>
          <a:bodyPr/>
          <a:lstStyle/>
          <a:p>
            <a:r>
              <a:rPr lang="en-US" altLang="en-US" dirty="0" err="1"/>
              <a:t>Rhodobacter</a:t>
            </a:r>
            <a:r>
              <a:rPr lang="en-US" altLang="en-US" dirty="0"/>
              <a:t> </a:t>
            </a:r>
            <a:r>
              <a:rPr lang="en-US" altLang="en-US" dirty="0" err="1"/>
              <a:t>capsulatus</a:t>
            </a:r>
            <a:endParaRPr lang="en-US" altLang="en-US" dirty="0"/>
          </a:p>
        </p:txBody>
      </p:sp>
      <p:sp>
        <p:nvSpPr>
          <p:cNvPr id="23554" name="Content Placeholder 2">
            <a:extLst>
              <a:ext uri="{FF2B5EF4-FFF2-40B4-BE49-F238E27FC236}">
                <a16:creationId xmlns:a16="http://schemas.microsoft.com/office/drawing/2014/main" id="{598E64E6-A3A6-5243-B7C1-92C9D294321A}"/>
              </a:ext>
            </a:extLst>
          </p:cNvPr>
          <p:cNvSpPr>
            <a:spLocks noGrp="1"/>
          </p:cNvSpPr>
          <p:nvPr>
            <p:ph idx="1"/>
          </p:nvPr>
        </p:nvSpPr>
        <p:spPr/>
        <p:txBody>
          <a:bodyPr/>
          <a:lstStyle/>
          <a:p>
            <a:r>
              <a:rPr lang="en-US" altLang="en-US" dirty="0"/>
              <a:t>GTA discovered in 1974</a:t>
            </a:r>
          </a:p>
          <a:p>
            <a:r>
              <a:rPr lang="en-US" altLang="en-US" dirty="0"/>
              <a:t>Resemble </a:t>
            </a:r>
            <a:r>
              <a:rPr lang="en-US" altLang="en-US" b="1" dirty="0"/>
              <a:t>prophage </a:t>
            </a:r>
            <a:r>
              <a:rPr lang="en-US" altLang="en-US" dirty="0"/>
              <a:t>(see next slide)</a:t>
            </a:r>
          </a:p>
          <a:p>
            <a:r>
              <a:rPr lang="en-US" altLang="en-US" dirty="0"/>
              <a:t>Regulated quorum sensing system</a:t>
            </a:r>
          </a:p>
          <a:p>
            <a:r>
              <a:rPr lang="en-US" altLang="en-US" dirty="0" err="1"/>
              <a:t>RcGTA</a:t>
            </a:r>
            <a:r>
              <a:rPr lang="en-US" altLang="en-US" dirty="0"/>
              <a:t> like gene clusters shown in many</a:t>
            </a:r>
          </a:p>
          <a:p>
            <a:pPr>
              <a:buFont typeface="Arial" panose="020B0604020202020204" pitchFamily="34" charset="0"/>
              <a:buNone/>
            </a:pPr>
            <a:r>
              <a:rPr lang="en-US" altLang="en-US" dirty="0"/>
              <a:t>   </a:t>
            </a:r>
            <a:r>
              <a:rPr lang="el-GR" altLang="en-US" dirty="0"/>
              <a:t>α</a:t>
            </a:r>
            <a:r>
              <a:rPr lang="en-US" altLang="en-US" dirty="0"/>
              <a:t>-proteobacteria, suggesting vertical transmission began around the time of the split of the groups of alphaproteobacteria.</a:t>
            </a:r>
          </a:p>
          <a:p>
            <a:pPr>
              <a:buFont typeface="Arial" panose="020B0604020202020204" pitchFamily="34" charset="0"/>
              <a:buNone/>
            </a:pPr>
            <a:endParaRPr lang="en-US" altLang="en-US" dirty="0"/>
          </a:p>
        </p:txBody>
      </p:sp>
    </p:spTree>
    <p:extLst>
      <p:ext uri="{BB962C8B-B14F-4D97-AF65-F5344CB8AC3E}">
        <p14:creationId xmlns:p14="http://schemas.microsoft.com/office/powerpoint/2010/main" val="296816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7C4A5D34-E5AA-BE4D-BA3F-4917093EA958}"/>
              </a:ext>
            </a:extLst>
          </p:cNvPr>
          <p:cNvSpPr>
            <a:spLocks noGrp="1"/>
          </p:cNvSpPr>
          <p:nvPr>
            <p:ph type="title"/>
          </p:nvPr>
        </p:nvSpPr>
        <p:spPr>
          <a:xfrm>
            <a:off x="1981200" y="76200"/>
            <a:ext cx="8229600" cy="1143000"/>
          </a:xfrm>
        </p:spPr>
        <p:txBody>
          <a:bodyPr/>
          <a:lstStyle/>
          <a:p>
            <a:r>
              <a:rPr lang="en-US" altLang="en-US" sz="2000"/>
              <a:t>GTA Origin and Evolution</a:t>
            </a:r>
          </a:p>
        </p:txBody>
      </p:sp>
      <p:sp>
        <p:nvSpPr>
          <p:cNvPr id="6" name="TextBox 5">
            <a:extLst>
              <a:ext uri="{FF2B5EF4-FFF2-40B4-BE49-F238E27FC236}">
                <a16:creationId xmlns:a16="http://schemas.microsoft.com/office/drawing/2014/main" id="{A1E733B7-35B1-EF46-B887-9C29597F52D1}"/>
              </a:ext>
            </a:extLst>
          </p:cNvPr>
          <p:cNvSpPr txBox="1">
            <a:spLocks noChangeArrowheads="1"/>
          </p:cNvSpPr>
          <p:nvPr/>
        </p:nvSpPr>
        <p:spPr bwMode="auto">
          <a:xfrm>
            <a:off x="1719264" y="1096964"/>
            <a:ext cx="8683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t>The conserved gene neighborhoods suggests vertical inheritance in </a:t>
            </a:r>
            <a:r>
              <a:rPr kumimoji="0" lang="el-GR" altLang="en-US" sz="16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t>α</a:t>
            </a:r>
            <a:r>
              <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t>-proteobacterial lineages </a:t>
            </a:r>
          </a:p>
        </p:txBody>
      </p:sp>
      <p:grpSp>
        <p:nvGrpSpPr>
          <p:cNvPr id="4" name="Group 3">
            <a:extLst>
              <a:ext uri="{FF2B5EF4-FFF2-40B4-BE49-F238E27FC236}">
                <a16:creationId xmlns:a16="http://schemas.microsoft.com/office/drawing/2014/main" id="{02E22968-9A3A-1448-B432-03FBC3FA509B}"/>
              </a:ext>
            </a:extLst>
          </p:cNvPr>
          <p:cNvGrpSpPr>
            <a:grpSpLocks/>
          </p:cNvGrpSpPr>
          <p:nvPr/>
        </p:nvGrpSpPr>
        <p:grpSpPr bwMode="auto">
          <a:xfrm>
            <a:off x="3940175" y="1743075"/>
            <a:ext cx="4419600" cy="5003800"/>
            <a:chOff x="2415540" y="1743611"/>
            <a:chExt cx="4419600" cy="5003960"/>
          </a:xfrm>
        </p:grpSpPr>
        <p:sp>
          <p:nvSpPr>
            <p:cNvPr id="25606" name="TextBox 7">
              <a:extLst>
                <a:ext uri="{FF2B5EF4-FFF2-40B4-BE49-F238E27FC236}">
                  <a16:creationId xmlns:a16="http://schemas.microsoft.com/office/drawing/2014/main" id="{BD93DD28-A0FA-764E-B257-EEF88AE8DADA}"/>
                </a:ext>
              </a:extLst>
            </p:cNvPr>
            <p:cNvSpPr txBox="1">
              <a:spLocks noChangeArrowheads="1"/>
            </p:cNvSpPr>
            <p:nvPr/>
          </p:nvSpPr>
          <p:spPr bwMode="auto">
            <a:xfrm>
              <a:off x="3286125" y="6562905"/>
              <a:ext cx="27622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6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t>Lang, A.S. &amp; Beatty, J.T.  Trends in Microbiology , Vol.15, No.2 , 2006</a:t>
              </a:r>
            </a:p>
          </p:txBody>
        </p:sp>
        <p:pic>
          <p:nvPicPr>
            <p:cNvPr id="25607" name="Picture 2">
              <a:extLst>
                <a:ext uri="{FF2B5EF4-FFF2-40B4-BE49-F238E27FC236}">
                  <a16:creationId xmlns:a16="http://schemas.microsoft.com/office/drawing/2014/main" id="{73A49C53-28E7-AE42-A3CA-F8AA1EF6319E}"/>
                </a:ext>
              </a:extLst>
            </p:cNvPr>
            <p:cNvPicPr>
              <a:picLocks noChangeAspect="1"/>
            </p:cNvPicPr>
            <p:nvPr/>
          </p:nvPicPr>
          <p:blipFill>
            <a:blip r:embed="rId3">
              <a:extLst>
                <a:ext uri="{28A0092B-C50C-407E-A947-70E740481C1C}">
                  <a14:useLocalDpi xmlns:a14="http://schemas.microsoft.com/office/drawing/2010/main" val="0"/>
                </a:ext>
              </a:extLst>
            </a:blip>
            <a:srcRect l="616" t="607" r="723" b="1648"/>
            <a:stretch>
              <a:fillRect/>
            </a:stretch>
          </p:blipFill>
          <p:spPr bwMode="auto">
            <a:xfrm>
              <a:off x="2415540" y="1743611"/>
              <a:ext cx="4419600" cy="473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a:extLst>
              <a:ext uri="{FF2B5EF4-FFF2-40B4-BE49-F238E27FC236}">
                <a16:creationId xmlns:a16="http://schemas.microsoft.com/office/drawing/2014/main" id="{9172BBD5-FE81-DE49-8429-0C154E2886EA}"/>
              </a:ext>
            </a:extLst>
          </p:cNvPr>
          <p:cNvSpPr>
            <a:spLocks noChangeArrowheads="1"/>
          </p:cNvSpPr>
          <p:nvPr/>
        </p:nvSpPr>
        <p:spPr bwMode="auto">
          <a:xfrm>
            <a:off x="3940176" y="1919288"/>
            <a:ext cx="403225" cy="203835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0" name="Rectangle 9">
            <a:extLst>
              <a:ext uri="{FF2B5EF4-FFF2-40B4-BE49-F238E27FC236}">
                <a16:creationId xmlns:a16="http://schemas.microsoft.com/office/drawing/2014/main" id="{A9F776BC-F3C9-0441-8239-BAD1438744B9}"/>
              </a:ext>
            </a:extLst>
          </p:cNvPr>
          <p:cNvSpPr>
            <a:spLocks noChangeArrowheads="1"/>
          </p:cNvSpPr>
          <p:nvPr/>
        </p:nvSpPr>
        <p:spPr bwMode="auto">
          <a:xfrm>
            <a:off x="7572375" y="1919288"/>
            <a:ext cx="787400" cy="203835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33778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1835151" y="300039"/>
            <a:ext cx="8520113" cy="409575"/>
          </a:xfrm>
        </p:spPr>
        <p:txBody>
          <a:bodyPr/>
          <a:lstStyle/>
          <a:p>
            <a:pPr algn="ctr" eaLnBrk="1" hangingPunct="1"/>
            <a:r>
              <a:rPr lang="en-US" sz="2000">
                <a:latin typeface="Arial" charset="0"/>
              </a:rPr>
              <a:t>Purifying selection in GTA genes</a:t>
            </a:r>
          </a:p>
        </p:txBody>
      </p:sp>
      <p:pic>
        <p:nvPicPr>
          <p:cNvPr id="4" name="Content Placeholder 3" descr="nrmicro2802-f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9599"/>
          <a:stretch>
            <a:fillRect/>
          </a:stretch>
        </p:blipFill>
        <p:spPr>
          <a:xfrm>
            <a:off x="4062413" y="1724025"/>
            <a:ext cx="3865562" cy="3244850"/>
          </a:xfrm>
        </p:spPr>
      </p:pic>
      <p:sp>
        <p:nvSpPr>
          <p:cNvPr id="5" name="TextBox 4"/>
          <p:cNvSpPr txBox="1">
            <a:spLocks noChangeArrowheads="1"/>
          </p:cNvSpPr>
          <p:nvPr/>
        </p:nvSpPr>
        <p:spPr bwMode="auto">
          <a:xfrm>
            <a:off x="2143125" y="1074738"/>
            <a:ext cx="80248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1225"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err="1">
                <a:ln>
                  <a:noFill/>
                </a:ln>
                <a:solidFill>
                  <a:srgbClr val="000000"/>
                </a:solidFill>
                <a:effectLst/>
                <a:uLnTx/>
                <a:uFillTx/>
                <a:latin typeface="Arial" charset="0"/>
                <a:ea typeface="ＭＳ Ｐゴシック" charset="0"/>
                <a:cs typeface="Arial" charset="0"/>
              </a:rPr>
              <a:t>dN</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a:t>
            </a:r>
            <a:r>
              <a:rPr kumimoji="0" lang="en-US" sz="2000" b="0" i="0" u="none" strike="noStrike" kern="1200" cap="none" spc="0" normalizeH="0" baseline="0" noProof="0" err="1">
                <a:ln>
                  <a:noFill/>
                </a:ln>
                <a:solidFill>
                  <a:srgbClr val="000000"/>
                </a:solidFill>
                <a:effectLst/>
                <a:uLnTx/>
                <a:uFillTx/>
                <a:latin typeface="Arial" charset="0"/>
                <a:ea typeface="ＭＳ Ｐゴシック" charset="0"/>
                <a:cs typeface="Arial" charset="0"/>
              </a:rPr>
              <a:t>dS</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&lt;1 for GTA genes has been used to infer selection for function</a:t>
            </a:r>
          </a:p>
        </p:txBody>
      </p:sp>
      <p:grpSp>
        <p:nvGrpSpPr>
          <p:cNvPr id="9" name="Group 8"/>
          <p:cNvGrpSpPr>
            <a:grpSpLocks/>
          </p:cNvGrpSpPr>
          <p:nvPr/>
        </p:nvGrpSpPr>
        <p:grpSpPr bwMode="auto">
          <a:xfrm>
            <a:off x="2143125" y="2530476"/>
            <a:ext cx="2300288" cy="1935163"/>
            <a:chOff x="656948" y="2711272"/>
            <a:chExt cx="2299316" cy="1935332"/>
          </a:xfrm>
        </p:grpSpPr>
        <p:sp>
          <p:nvSpPr>
            <p:cNvPr id="270344" name="TextBox 5"/>
            <p:cNvSpPr txBox="1">
              <a:spLocks noChangeArrowheads="1"/>
            </p:cNvSpPr>
            <p:nvPr/>
          </p:nvSpPr>
          <p:spPr bwMode="auto">
            <a:xfrm>
              <a:off x="656948" y="3494272"/>
              <a:ext cx="13760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ＭＳ Ｐゴシック" charset="0"/>
                  <a:cs typeface="Arial" charset="0"/>
                </a:rPr>
                <a:t>GTA genes</a:t>
              </a:r>
            </a:p>
          </p:txBody>
        </p:sp>
        <p:sp>
          <p:nvSpPr>
            <p:cNvPr id="270345" name="Line Callout 1 7"/>
            <p:cNvSpPr>
              <a:spLocks/>
            </p:cNvSpPr>
            <p:nvPr/>
          </p:nvSpPr>
          <p:spPr bwMode="auto">
            <a:xfrm>
              <a:off x="2539013" y="2711272"/>
              <a:ext cx="417251" cy="1935332"/>
            </a:xfrm>
            <a:prstGeom prst="borderCallout1">
              <a:avLst>
                <a:gd name="adj1" fmla="val 49486"/>
                <a:gd name="adj2" fmla="val -8333"/>
                <a:gd name="adj3" fmla="val 49657"/>
                <a:gd name="adj4" fmla="val -123440"/>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lstStyle/>
            <a:p>
              <a:pPr marL="0" marR="0" lvl="0" indent="0" algn="l" defTabSz="91122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b="84296"/>
          <a:stretch>
            <a:fillRect/>
          </a:stretch>
        </p:blipFill>
        <p:spPr bwMode="auto">
          <a:xfrm>
            <a:off x="3078163" y="5467350"/>
            <a:ext cx="6716712"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4"/>
          <p:cNvSpPr>
            <a:spLocks noChangeArrowheads="1"/>
          </p:cNvSpPr>
          <p:nvPr/>
        </p:nvSpPr>
        <p:spPr bwMode="auto">
          <a:xfrm>
            <a:off x="3868738" y="5003800"/>
            <a:ext cx="4064000" cy="190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49" tIns="45627" rIns="91249" bIns="45627" anchor="ctr">
            <a:spAutoFit/>
          </a:bodyPr>
          <a:lstStyle/>
          <a:p>
            <a:pPr marL="0" marR="0" lvl="0" indent="0" algn="r" defTabSz="911225"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a:ln>
                  <a:noFill/>
                </a:ln>
                <a:solidFill>
                  <a:srgbClr val="000000"/>
                </a:solidFill>
                <a:effectLst/>
                <a:uLnTx/>
                <a:uFillTx/>
                <a:latin typeface="Arial" charset="0"/>
                <a:ea typeface="ＭＳ Ｐゴシック" charset="0"/>
                <a:cs typeface="Arial" charset="0"/>
              </a:rPr>
              <a:t>Lang AS, Zhaxybayeva O, Beatty JT. Nat Rev Microbiol. 2012 Jun 11;10(7):472-82 </a:t>
            </a:r>
          </a:p>
        </p:txBody>
      </p:sp>
      <p:sp>
        <p:nvSpPr>
          <p:cNvPr id="12" name="TextBox 11"/>
          <p:cNvSpPr txBox="1">
            <a:spLocks noChangeArrowheads="1"/>
          </p:cNvSpPr>
          <p:nvPr/>
        </p:nvSpPr>
        <p:spPr bwMode="auto">
          <a:xfrm>
            <a:off x="4643438" y="6562725"/>
            <a:ext cx="358140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a:ln>
                  <a:noFill/>
                </a:ln>
                <a:solidFill>
                  <a:srgbClr val="000000"/>
                </a:solidFill>
                <a:effectLst/>
                <a:uLnTx/>
                <a:uFillTx/>
                <a:latin typeface="Arial" charset="0"/>
                <a:ea typeface="ＭＳ Ｐゴシック" charset="0"/>
                <a:cs typeface="Arial" charset="0"/>
              </a:rPr>
              <a:t>Lang, A.S. &amp; Beatty, J.T.  Trends in Microbiology , Vol.15, No.2 , 2006</a:t>
            </a:r>
          </a:p>
        </p:txBody>
      </p:sp>
    </p:spTree>
    <p:extLst>
      <p:ext uri="{BB962C8B-B14F-4D97-AF65-F5344CB8AC3E}">
        <p14:creationId xmlns:p14="http://schemas.microsoft.com/office/powerpoint/2010/main" val="34470687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2273</Words>
  <Application>Microsoft Macintosh PowerPoint</Application>
  <PresentationFormat>Widescreen</PresentationFormat>
  <Paragraphs>283</Paragraphs>
  <Slides>24</Slides>
  <Notes>7</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Gill Sans MT</vt:lpstr>
      <vt:lpstr>Times New Roman</vt:lpstr>
      <vt:lpstr>Office Theme</vt:lpstr>
      <vt:lpstr>Photo Editor Photo</vt:lpstr>
      <vt:lpstr>Transduction and   Gene Transfer Agents  dN/dS &lt;1  - A positive contribution to fitness?  </vt:lpstr>
      <vt:lpstr>GTA </vt:lpstr>
      <vt:lpstr>Phage and Horizontal gene Transfer</vt:lpstr>
      <vt:lpstr>Phage and Horizontal gene Transfer</vt:lpstr>
      <vt:lpstr>Gene(tic) Transfer Agents:  Defective phage, no longer recognize their own DNA</vt:lpstr>
      <vt:lpstr>Gene Transfer Agents:  Defective phage, no longer recognize their own DNA</vt:lpstr>
      <vt:lpstr>Rhodobacter capsulatus</vt:lpstr>
      <vt:lpstr>GTA Origin and Evolution</vt:lpstr>
      <vt:lpstr>Purifying selection in GTA genes</vt:lpstr>
      <vt:lpstr>Purifying selection provides evidence that a gene is doing something positive (as in making a positive contribution to fitness) </vt:lpstr>
      <vt:lpstr>PowerPoint Presentation</vt:lpstr>
      <vt:lpstr>PowerPoint Presentation</vt:lpstr>
      <vt:lpstr>PowerPoint Presentation</vt:lpstr>
      <vt:lpstr>PowerPoint Presentation</vt:lpstr>
      <vt:lpstr>Purifying selection in E.coli ORFans</vt:lpstr>
      <vt:lpstr>PowerPoint Presentation</vt:lpstr>
      <vt:lpstr>PowerPoint Presentation</vt:lpstr>
      <vt:lpstr> </vt:lpstr>
      <vt:lpstr>Counting Algorithm</vt:lpstr>
      <vt:lpstr>Simulation Algorithm</vt:lpstr>
      <vt:lpstr>Evolution of Coding DNA Sequences Under a Neutral Model E. coli Prophage Genes</vt:lpstr>
      <vt:lpstr>Evolution of Coding DNA Sequences Under a Neutral Model E. coli Prophage Genes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Transduction  Gene Transfer Agents  dN/dS &lt;1  - A positive contribution to fitness?  </dc:title>
  <dc:creator>Gogarten, J. Peter</dc:creator>
  <cp:lastModifiedBy>Gogarten, J. Peter</cp:lastModifiedBy>
  <cp:revision>2</cp:revision>
  <dcterms:created xsi:type="dcterms:W3CDTF">2023-11-10T21:32:47Z</dcterms:created>
  <dcterms:modified xsi:type="dcterms:W3CDTF">2023-11-14T18:58:11Z</dcterms:modified>
</cp:coreProperties>
</file>