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99" r:id="rId3"/>
    <p:sldId id="288" r:id="rId4"/>
    <p:sldId id="300" r:id="rId5"/>
    <p:sldId id="256" r:id="rId6"/>
    <p:sldId id="302" r:id="rId7"/>
    <p:sldId id="301" r:id="rId8"/>
    <p:sldId id="303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1"/>
    <p:restoredTop sz="96327"/>
  </p:normalViewPr>
  <p:slideViewPr>
    <p:cSldViewPr snapToGrid="0">
      <p:cViewPr varScale="1">
        <p:scale>
          <a:sx n="98" d="100"/>
          <a:sy n="98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garten, J. Peter" userId="08c346f3-9f2a-4776-a6cf-add1e690cd47" providerId="ADAL" clId="{CFEE9F09-584A-1D44-BCFE-7789522CC212}"/>
    <pc:docChg chg="modSld">
      <pc:chgData name="Gogarten, J. Peter" userId="08c346f3-9f2a-4776-a6cf-add1e690cd47" providerId="ADAL" clId="{CFEE9F09-584A-1D44-BCFE-7789522CC212}" dt="2023-12-07T22:51:57.690" v="0" actId="18131"/>
      <pc:docMkLst>
        <pc:docMk/>
      </pc:docMkLst>
      <pc:sldChg chg="modSp mod">
        <pc:chgData name="Gogarten, J. Peter" userId="08c346f3-9f2a-4776-a6cf-add1e690cd47" providerId="ADAL" clId="{CFEE9F09-584A-1D44-BCFE-7789522CC212}" dt="2023-12-07T22:51:57.690" v="0" actId="18131"/>
        <pc:sldMkLst>
          <pc:docMk/>
          <pc:sldMk cId="2671271474" sldId="304"/>
        </pc:sldMkLst>
        <pc:picChg chg="mod modCrop">
          <ac:chgData name="Gogarten, J. Peter" userId="08c346f3-9f2a-4776-a6cf-add1e690cd47" providerId="ADAL" clId="{CFEE9F09-584A-1D44-BCFE-7789522CC212}" dt="2023-12-07T22:51:57.690" v="0" actId="18131"/>
          <ac:picMkLst>
            <pc:docMk/>
            <pc:sldMk cId="2671271474" sldId="304"/>
            <ac:picMk id="5" creationId="{783DF5DD-BC65-BE11-F7D8-041D276296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64AD-B15B-7A9D-F8E5-F5BA6B0E1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CC5E4-4EA7-7AE5-F16B-DFE7E3987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071FE-14C4-D4C2-B4EF-D2868D40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6D221-19EB-0F51-7A30-90CF17BC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69228-9C0F-393E-A987-27BB7C03A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A12D-70B5-1D56-C0F5-7F0C07EA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3C6D5-4C1A-9CBA-892B-9250BCA64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0CB3D-7AEC-D0C8-F1B3-5DBB3F6F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A7C3-9659-AAFF-9D19-D4CF406E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D6AA8-27BE-850C-E3F3-23D9BDA1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6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F233E-D9DA-7BFB-02CA-0A0AA0938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4A993-E753-ACAA-CA1F-61A7B6EC4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960B-FE0D-D05F-83D5-B1F52254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15D87-EF44-F0BF-DDB4-D515EE3C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C733D-1859-23B9-B2D4-5C5FF99B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840E-3D10-58F0-BCE6-5C99D1DA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210E-0569-9FCE-83A3-C3F546DDF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E4545-99FE-B7D8-A63B-99F3CA24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DA5C-B134-16F9-1EEE-41A80313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DD72-BD7F-3DA2-AA4B-B3316BEC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A012-CC3A-2E1B-ED9F-309C6E2F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5AB57-2CB1-E6CA-D37B-9BDAD614E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390C-12C0-E064-9890-4360AB0F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F23F-9D99-DBCE-2925-9CD8AC79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D81D-B869-C49C-ED2D-4250D50A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9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DD02-4941-92E9-26A7-1EF57DB7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6F1EF-AECE-3411-D144-84AC58B89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28023-49F1-1DE6-1492-3D525F5FA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C64D1-788B-5A93-67F6-4741CDDE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3D846-2C1C-6CEB-1AE5-086A5956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001B2-4791-EA46-380C-AE6D7535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1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FF6A-05FF-197A-C5D0-FC2C7A45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9F028-C9F2-0692-CB9F-A7393714A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9649C-5FBF-B658-5698-73E5BD588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F9F2E-C14F-19A9-20A9-4ADCF2A60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F102B-5BB2-F7FC-552A-7E9F6A39B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91AB0-D5F8-60EF-CCA0-4A8766C0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90EEF-5857-05D2-8E57-14D590B6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B1218-41A6-D3A8-9B03-A2EA8D7E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90C1-E4E2-E62C-CCE5-9B60F5E7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215E9-F055-0A27-8B9F-F97D77DE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CBF4C-68E8-A8DA-D434-1560C78B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A3473-0CC9-6B84-6584-03D29384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5D997-202C-D154-2D52-9DC69D57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30280-4865-2E20-30F8-E34A199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EE29-C8F6-D747-82BD-D1A08667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3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BF48-B823-3DCE-96EE-FC934B8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8A832-3278-F20F-53C7-803F01AA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40922-1EC4-17FF-3442-FAAB4ED6F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DE33E-A08E-59C6-4D2A-514203EF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70846-E681-8879-7945-820607FE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7611F-DDC3-4668-B71F-866AF63C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1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4CDC3-D16A-6044-6C61-5B0D6FB1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0A01F-F801-DB8D-6C1C-08EC856EC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3AD75-901C-9AD9-D39B-EB44A20BC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F7B2F-EC2C-1ACC-8FF1-76CBDF53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6CCEB-027B-88BE-0919-7AC372C0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29B4C-A4B8-9675-C02E-738371DF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3FCDE-F693-4558-EC65-068C7DEE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BDB0B-DDAB-EAA3-85DB-6324FA2FB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CA136-7059-729E-127B-2DBAAF048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DC36B-F2F0-5544-99D5-800EB5A6D948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187FA-8690-4D0E-1499-44694A903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426F-CA8A-3118-5DFE-19882EC32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0DFB-4B86-1C44-A15B-6B931CCFC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cust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s://en.wikipedia.org/wiki/Microbiology" TargetMode="External"/><Relationship Id="rId7" Type="http://schemas.openxmlformats.org/officeDocument/2006/relationships/hyperlink" Target="https://en.wikipedia.org/wiki/Schnapps" TargetMode="External"/><Relationship Id="rId12" Type="http://schemas.openxmlformats.org/officeDocument/2006/relationships/image" Target="../media/image1.tiff"/><Relationship Id="rId2" Type="http://schemas.openxmlformats.org/officeDocument/2006/relationships/hyperlink" Target="https://en.wikipedia.org/wiki/French_Canadian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Turkey" TargetMode="External"/><Relationship Id="rId11" Type="http://schemas.openxmlformats.org/officeDocument/2006/relationships/hyperlink" Target="https://www.ncbi.nlm.nih.gov/pmc/articles/PMC5221746/" TargetMode="External"/><Relationship Id="rId5" Type="http://schemas.openxmlformats.org/officeDocument/2006/relationships/hyperlink" Target="https://en.wikipedia.org/wiki/South_America" TargetMode="External"/><Relationship Id="rId10" Type="http://schemas.openxmlformats.org/officeDocument/2006/relationships/hyperlink" Target="https://en.wikipedia.org/wiki/F&#233;lix_d'Herelle" TargetMode="External"/><Relationship Id="rId4" Type="http://schemas.openxmlformats.org/officeDocument/2006/relationships/hyperlink" Target="https://en.wikipedia.org/wiki/Europe" TargetMode="External"/><Relationship Id="rId9" Type="http://schemas.openxmlformats.org/officeDocument/2006/relationships/hyperlink" Target="https://en.wikipedia.org/wiki/Pathogeni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5221746/" TargetMode="External"/><Relationship Id="rId3" Type="http://schemas.openxmlformats.org/officeDocument/2006/relationships/hyperlink" Target="https://en.wikipedia.org/wiki/Microbiology" TargetMode="External"/><Relationship Id="rId7" Type="http://schemas.openxmlformats.org/officeDocument/2006/relationships/hyperlink" Target="https://en.wikipedia.org/wiki/F&#233;lix_d'Herelle" TargetMode="External"/><Relationship Id="rId2" Type="http://schemas.openxmlformats.org/officeDocument/2006/relationships/hyperlink" Target="https://en.wikipedia.org/wiki/French_Canadian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s://en.citizendium.org/wiki/F&#233;lix_d%27H&#233;relle/Citable_Version" TargetMode="External"/><Relationship Id="rId4" Type="http://schemas.openxmlformats.org/officeDocument/2006/relationships/hyperlink" Target="https://en.wikipedia.org/wiki/Lavrentiy_Beria" TargetMode="External"/><Relationship Id="rId9" Type="http://schemas.openxmlformats.org/officeDocument/2006/relationships/hyperlink" Target="https://www.cdnmedhall.ca/laureates/felixdherel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255C30-FB9D-1147-943F-73D8F9CE9A0C}"/>
              </a:ext>
            </a:extLst>
          </p:cNvPr>
          <p:cNvSpPr/>
          <p:nvPr/>
        </p:nvSpPr>
        <p:spPr>
          <a:xfrm>
            <a:off x="1635827" y="188252"/>
            <a:ext cx="8693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Félix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d'Hérelle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(1873 –1949) was a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2" tooltip="French Canadians"/>
              </a:rPr>
              <a:t>French-Canadian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3" tooltip="Microbiology"/>
              </a:rPr>
              <a:t>microbiologist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988A6-3017-0442-99E6-1600D561F578}"/>
              </a:ext>
            </a:extLst>
          </p:cNvPr>
          <p:cNvSpPr txBox="1"/>
          <p:nvPr/>
        </p:nvSpPr>
        <p:spPr>
          <a:xfrm>
            <a:off x="402936" y="711472"/>
            <a:ext cx="94732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schools in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16 biked through western </a:t>
            </a:r>
            <a:r>
              <a:rPr lang="en-US" sz="2000" dirty="0">
                <a:hlinkClick r:id="rId4" tooltip="Europe"/>
              </a:rPr>
              <a:t>Europe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17 traveled through </a:t>
            </a:r>
            <a:r>
              <a:rPr lang="en-US" sz="2000" dirty="0">
                <a:hlinkClick r:id="rId5" tooltip="South America"/>
              </a:rPr>
              <a:t>South America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Continued his travels through Europe, including </a:t>
            </a:r>
            <a:r>
              <a:rPr lang="en-US" sz="2000" dirty="0">
                <a:hlinkClick r:id="rId6" tooltip="Turkey"/>
              </a:rPr>
              <a:t>Turkey</a:t>
            </a:r>
            <a:r>
              <a:rPr lang="en-US" sz="2000" dirty="0"/>
              <a:t>, attended lectures at the University of Bonn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20, got married in Turkey to Marie (15 Years old).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1893, joined the French military for a 4-year tour of duty. His military record lists desertion in November 1894.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 age 24 (1897) moved to Canada with wife and daughter.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Grant to study the </a:t>
            </a:r>
            <a:r>
              <a:rPr lang="en-US" sz="2000" b="1" dirty="0"/>
              <a:t>fermentation and distillation of maple syrup to </a:t>
            </a:r>
            <a:r>
              <a:rPr lang="en-US" sz="2000" b="1" dirty="0">
                <a:hlinkClick r:id="rId7" tooltip="Schnapp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schnapps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Bacteriologist at the General Hospital </a:t>
            </a:r>
            <a:r>
              <a:rPr lang="en-US" sz="2000" dirty="0"/>
              <a:t>in Guatemala City.  (Malaria and infectious diseases. Side projects fungal infections of Coffee plants and make </a:t>
            </a:r>
            <a:r>
              <a:rPr lang="en-US" sz="2000" b="1" dirty="0"/>
              <a:t>whiskey </a:t>
            </a:r>
            <a:r>
              <a:rPr lang="en-US" sz="2000" dirty="0"/>
              <a:t>from</a:t>
            </a:r>
            <a:r>
              <a:rPr lang="en-US" sz="2000" b="1" dirty="0"/>
              <a:t> bananas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1907, he, his wife and 2 daughters moved to a sisal plantation near Mérida, Yucatán. In 1909 established a method to produce </a:t>
            </a:r>
            <a:r>
              <a:rPr lang="en-US" sz="2000" b="1" dirty="0">
                <a:latin typeface="+mj-lt"/>
              </a:rPr>
              <a:t>sisal schnapps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Stopped a </a:t>
            </a:r>
            <a:r>
              <a:rPr lang="en-US" sz="2000" b="1" dirty="0">
                <a:latin typeface="+mj-lt"/>
                <a:hlinkClick r:id="rId8" tooltip="Locust"/>
              </a:rPr>
              <a:t>locust</a:t>
            </a:r>
            <a:r>
              <a:rPr lang="en-US" sz="2000" b="1" dirty="0">
                <a:latin typeface="+mj-lt"/>
              </a:rPr>
              <a:t> plague at the plantation using their own diseases</a:t>
            </a:r>
            <a:r>
              <a:rPr lang="en-US" sz="2000" dirty="0">
                <a:latin typeface="+mj-lt"/>
              </a:rPr>
              <a:t>. He extracted </a:t>
            </a:r>
            <a:r>
              <a:rPr lang="en-US" sz="2000" dirty="0">
                <a:latin typeface="+mj-lt"/>
                <a:hlinkClick r:id="rId9" tooltip="Pathogenic"/>
              </a:rPr>
              <a:t>pathogenic</a:t>
            </a:r>
            <a:r>
              <a:rPr lang="en-US" sz="2000" dirty="0">
                <a:latin typeface="+mj-lt"/>
              </a:rPr>
              <a:t> bacteria  from the locust guts.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1911, moved to Paris, worked (unpaid) at the Institute Pasteur.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8228D-28D2-8D49-8A51-4334DD420A32}"/>
              </a:ext>
            </a:extLst>
          </p:cNvPr>
          <p:cNvSpPr txBox="1"/>
          <p:nvPr/>
        </p:nvSpPr>
        <p:spPr>
          <a:xfrm>
            <a:off x="3695828" y="6436116"/>
            <a:ext cx="849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Excerpts from </a:t>
            </a:r>
            <a:r>
              <a:rPr lang="en-US" dirty="0">
                <a:hlinkClick r:id="rId10"/>
              </a:rPr>
              <a:t>Wikipedia</a:t>
            </a:r>
            <a:r>
              <a:rPr lang="en-US" dirty="0"/>
              <a:t> and </a:t>
            </a:r>
            <a:r>
              <a:rPr lang="en-US" dirty="0">
                <a:hlinkClick r:id="rId11"/>
              </a:rPr>
              <a:t>https://www.ncbi.nlm.nih.gov/pmc/articles/PMC5221746/</a:t>
            </a:r>
            <a:r>
              <a:rPr lang="en-US" dirty="0"/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2E50D2-E0D5-4C46-B734-B524B0CCA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6173" y="3429000"/>
            <a:ext cx="2134381" cy="27164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79AB0C-976E-89ED-E45A-4CF3BB1A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54" y="526806"/>
            <a:ext cx="2184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9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9A9D-526E-8BA6-96AB-11EB0A7B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A8F0DA-AA32-47B3-85CF-015B4BFB6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734" y="122489"/>
            <a:ext cx="4234249" cy="6861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418B2-96DD-3005-2BC1-3E730E81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4" y="0"/>
            <a:ext cx="4559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255C30-FB9D-1147-943F-73D8F9CE9A0C}"/>
              </a:ext>
            </a:extLst>
          </p:cNvPr>
          <p:cNvSpPr/>
          <p:nvPr/>
        </p:nvSpPr>
        <p:spPr>
          <a:xfrm>
            <a:off x="571601" y="286625"/>
            <a:ext cx="8693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Félix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d'Hérelle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in France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81755-0E67-A745-A0F2-D3C54D57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200" y="-38203"/>
            <a:ext cx="4187757" cy="68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9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255C30-FB9D-1147-943F-73D8F9CE9A0C}"/>
              </a:ext>
            </a:extLst>
          </p:cNvPr>
          <p:cNvSpPr/>
          <p:nvPr/>
        </p:nvSpPr>
        <p:spPr>
          <a:xfrm>
            <a:off x="1635827" y="188252"/>
            <a:ext cx="8693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latin typeface="Arial" panose="020B0604020202020204" pitchFamily="34" charset="0"/>
              </a:rPr>
              <a:t>Félix </a:t>
            </a:r>
            <a:r>
              <a:rPr lang="en-US" sz="28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d'Hérelle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(1873 –1949) was a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2" tooltip="French Canadians"/>
              </a:rPr>
              <a:t>French-Canadian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3" tooltip="Microbiology"/>
              </a:rPr>
              <a:t>microbiologist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988A6-3017-0442-99E6-1600D561F578}"/>
              </a:ext>
            </a:extLst>
          </p:cNvPr>
          <p:cNvSpPr txBox="1"/>
          <p:nvPr/>
        </p:nvSpPr>
        <p:spPr>
          <a:xfrm>
            <a:off x="637715" y="1031420"/>
            <a:ext cx="94732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1917 announced the discovery of an invisible, antagonistic microbe of the dysentery bacillus.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early 1919 isolated phages from chicken feces, successfully treating a plague of chicken typhus with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August 1919 treated human dysentery using phage therapy 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Work on phages in India and the US (Yale, </a:t>
            </a:r>
            <a:r>
              <a:rPr lang="en-US" sz="2000" i="0" u="none" strike="noStrike" dirty="0">
                <a:solidFill>
                  <a:srgbClr val="444444"/>
                </a:solidFill>
                <a:effectLst/>
                <a:latin typeface="Mallory Book"/>
              </a:rPr>
              <a:t>1928 to 1933</a:t>
            </a:r>
            <a:r>
              <a:rPr lang="en-US" sz="2000" dirty="0">
                <a:latin typeface="+mj-lt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 1934 moved to Tbilisi, Georgia to work with George </a:t>
            </a:r>
            <a:r>
              <a:rPr lang="en-US" sz="2000" dirty="0" err="1">
                <a:latin typeface="+mj-lt"/>
              </a:rPr>
              <a:t>Eliava</a:t>
            </a:r>
            <a:r>
              <a:rPr lang="en-US" sz="2000" dirty="0">
                <a:latin typeface="+mj-lt"/>
              </a:rPr>
              <a:t>, founder of the Tbilisi Institute (George </a:t>
            </a:r>
            <a:r>
              <a:rPr lang="en-US" sz="2000" dirty="0" err="1">
                <a:latin typeface="+mj-lt"/>
              </a:rPr>
              <a:t>Eliava</a:t>
            </a:r>
            <a:r>
              <a:rPr lang="en-US" sz="2000" dirty="0">
                <a:latin typeface="+mj-lt"/>
              </a:rPr>
              <a:t> Institute of Bacteriophage, Microbiology and Virology).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His book, "The Bacteriophage and the Phenomenon of Recovery," written in Tbilisi was dedicated to  Comrade Stalin.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George </a:t>
            </a:r>
            <a:r>
              <a:rPr lang="en-US" sz="2000" dirty="0" err="1">
                <a:latin typeface="+mj-lt"/>
              </a:rPr>
              <a:t>Eliava</a:t>
            </a:r>
            <a:r>
              <a:rPr lang="en-US" sz="2000" dirty="0">
                <a:latin typeface="+mj-lt"/>
              </a:rPr>
              <a:t> and </a:t>
            </a:r>
            <a:r>
              <a:rPr lang="en-US" sz="2000" dirty="0">
                <a:latin typeface="+mj-lt"/>
                <a:hlinkClick r:id="rId4"/>
              </a:rPr>
              <a:t>Lavrenty Beria </a:t>
            </a:r>
            <a:r>
              <a:rPr lang="en-US" sz="2000" dirty="0">
                <a:latin typeface="+mj-lt"/>
              </a:rPr>
              <a:t>(head of Stalin’s secret police) were in love with the same woman, George </a:t>
            </a:r>
            <a:r>
              <a:rPr lang="en-US" sz="2000" dirty="0" err="1">
                <a:latin typeface="+mj-lt"/>
              </a:rPr>
              <a:t>Eliava</a:t>
            </a:r>
            <a:r>
              <a:rPr lang="en-US" sz="2000" dirty="0">
                <a:latin typeface="+mj-lt"/>
              </a:rPr>
              <a:t> and denounced as an enemy of the people. </a:t>
            </a:r>
            <a:r>
              <a:rPr lang="en-US" sz="2000" dirty="0" err="1">
                <a:latin typeface="+mj-lt"/>
              </a:rPr>
              <a:t>D'Herelle</a:t>
            </a:r>
            <a:r>
              <a:rPr lang="en-US" sz="2000" dirty="0">
                <a:latin typeface="+mj-lt"/>
              </a:rPr>
              <a:t> escaped and never returned to Tbilisi.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6E6806-D31A-426D-67A8-D6256A85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088" y="3224686"/>
            <a:ext cx="2143174" cy="31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of Felix d'Herelle">
            <a:extLst>
              <a:ext uri="{FF2B5EF4-FFF2-40B4-BE49-F238E27FC236}">
                <a16:creationId xmlns:a16="http://schemas.microsoft.com/office/drawing/2014/main" id="{EF9B13B4-B65F-7B54-2A0F-C6075DDE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56" y="354312"/>
            <a:ext cx="2149406" cy="27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A69709-7FFE-04AF-BF6A-9FCAD85826BB}"/>
              </a:ext>
            </a:extLst>
          </p:cNvPr>
          <p:cNvSpPr txBox="1"/>
          <p:nvPr/>
        </p:nvSpPr>
        <p:spPr>
          <a:xfrm>
            <a:off x="0" y="5737332"/>
            <a:ext cx="849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Excerpts from </a:t>
            </a:r>
            <a:r>
              <a:rPr lang="en-US" dirty="0">
                <a:hlinkClick r:id="rId7"/>
              </a:rPr>
              <a:t>Wikipedia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https://www.ncbi.nlm.nih.gov/pmc/articles/PMC5221746/</a:t>
            </a:r>
            <a:r>
              <a:rPr lang="en-US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832DB-D5B9-D4F7-6224-711AA05A7482}"/>
              </a:ext>
            </a:extLst>
          </p:cNvPr>
          <p:cNvSpPr txBox="1"/>
          <p:nvPr/>
        </p:nvSpPr>
        <p:spPr>
          <a:xfrm>
            <a:off x="64738" y="6180522"/>
            <a:ext cx="1188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from </a:t>
            </a:r>
            <a:r>
              <a:rPr lang="en-US" dirty="0">
                <a:hlinkClick r:id="rId9"/>
              </a:rPr>
              <a:t>https://www.cdnmedhall.ca/laureates/felixdherelle</a:t>
            </a:r>
            <a:r>
              <a:rPr lang="en-US" dirty="0"/>
              <a:t> and </a:t>
            </a:r>
            <a:r>
              <a:rPr lang="en-US" dirty="0">
                <a:hlinkClick r:id="rId10"/>
              </a:rPr>
              <a:t>https://en.citizendium.org/wiki/Félix_d%27Hérelle/Citable_Version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298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2F52-7C89-B6DB-CAFD-8425ADD8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579A-52A2-1A13-D25B-C1C727E13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5497" cy="4351338"/>
          </a:xfrm>
        </p:spPr>
        <p:txBody>
          <a:bodyPr/>
          <a:lstStyle/>
          <a:p>
            <a:r>
              <a:rPr lang="en-US" dirty="0"/>
              <a:t>Phage are an alternative to antibiotics.</a:t>
            </a:r>
          </a:p>
          <a:p>
            <a:r>
              <a:rPr lang="en-US" dirty="0"/>
              <a:t>Problems include the need of extensive purification and for effective treatment an individualized phage cocktail is necessary.   </a:t>
            </a:r>
          </a:p>
          <a:p>
            <a:r>
              <a:rPr lang="en-US" dirty="0"/>
              <a:t>On successful target are mycobacteria (Actinobacteria)</a:t>
            </a:r>
          </a:p>
          <a:p>
            <a:r>
              <a:rPr lang="en-US" dirty="0"/>
              <a:t>PhagesDB is a databank of annotated and draft genomes of Actinophage.</a:t>
            </a:r>
          </a:p>
          <a:p>
            <a:r>
              <a:rPr lang="en-US" dirty="0"/>
              <a:t>One tool to visually compare phage genomes (in addition to </a:t>
            </a:r>
            <a:r>
              <a:rPr lang="en-US" dirty="0" err="1"/>
              <a:t>dotplots</a:t>
            </a:r>
            <a:r>
              <a:rPr lang="en-US" dirty="0"/>
              <a:t>, sequence alignments and phylogenetic trees) is </a:t>
            </a:r>
            <a:r>
              <a:rPr lang="en-US" b="1" dirty="0"/>
              <a:t>Phamerator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7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43DCD-0D13-6D55-E4F7-BA2354F9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29" y="724356"/>
            <a:ext cx="11465137" cy="1654317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16A2B9A9-77C6-E327-1B66-6DAAFA240687}"/>
              </a:ext>
            </a:extLst>
          </p:cNvPr>
          <p:cNvSpPr/>
          <p:nvPr/>
        </p:nvSpPr>
        <p:spPr>
          <a:xfrm rot="10800000">
            <a:off x="6182495" y="1224059"/>
            <a:ext cx="568411" cy="654909"/>
          </a:xfrm>
          <a:prstGeom prst="downArrow">
            <a:avLst/>
          </a:prstGeom>
          <a:solidFill>
            <a:srgbClr val="FFC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F62FA-67DA-6EF6-7BE5-380096126C44}"/>
              </a:ext>
            </a:extLst>
          </p:cNvPr>
          <p:cNvSpPr txBox="1"/>
          <p:nvPr/>
        </p:nvSpPr>
        <p:spPr>
          <a:xfrm>
            <a:off x="210065" y="172994"/>
            <a:ext cx="52708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Phamerator works better under Chrome.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19FCF-F9E9-9B6B-DCAF-FDC3318EF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53" y="2730843"/>
            <a:ext cx="11591749" cy="1359243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9EE20E45-E521-878F-1B21-74BE00BA7FA1}"/>
              </a:ext>
            </a:extLst>
          </p:cNvPr>
          <p:cNvSpPr/>
          <p:nvPr/>
        </p:nvSpPr>
        <p:spPr>
          <a:xfrm rot="10800000">
            <a:off x="2845466" y="3787347"/>
            <a:ext cx="568411" cy="654909"/>
          </a:xfrm>
          <a:prstGeom prst="downArrow">
            <a:avLst/>
          </a:prstGeom>
          <a:solidFill>
            <a:srgbClr val="FFC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9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22408-B2AD-B998-0C94-7FCD37E7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97" y="697792"/>
            <a:ext cx="7772400" cy="3831324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16A2B9A9-77C6-E327-1B66-6DAAFA240687}"/>
              </a:ext>
            </a:extLst>
          </p:cNvPr>
          <p:cNvSpPr/>
          <p:nvPr/>
        </p:nvSpPr>
        <p:spPr>
          <a:xfrm rot="10800000">
            <a:off x="418069" y="1755400"/>
            <a:ext cx="568411" cy="654909"/>
          </a:xfrm>
          <a:prstGeom prst="downArrow">
            <a:avLst/>
          </a:prstGeom>
          <a:solidFill>
            <a:srgbClr val="FFC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EE20E45-E521-878F-1B21-74BE00BA7FA1}"/>
              </a:ext>
            </a:extLst>
          </p:cNvPr>
          <p:cNvSpPr/>
          <p:nvPr/>
        </p:nvSpPr>
        <p:spPr>
          <a:xfrm rot="10800000">
            <a:off x="4353697" y="1755400"/>
            <a:ext cx="568411" cy="654909"/>
          </a:xfrm>
          <a:prstGeom prst="downArrow">
            <a:avLst/>
          </a:prstGeom>
          <a:solidFill>
            <a:srgbClr val="FFC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CC6CB-24BE-660D-AE94-DD4231E18D46}"/>
              </a:ext>
            </a:extLst>
          </p:cNvPr>
          <p:cNvSpPr txBox="1"/>
          <p:nvPr/>
        </p:nvSpPr>
        <p:spPr>
          <a:xfrm>
            <a:off x="8390238" y="428021"/>
            <a:ext cx="353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select phages, click on the line that has the name of the subcluster.</a:t>
            </a:r>
          </a:p>
          <a:p>
            <a:endParaRPr lang="en-US" dirty="0"/>
          </a:p>
          <a:p>
            <a:r>
              <a:rPr lang="en-US" dirty="0"/>
              <a:t>Do not  place a check mark!  Usually, you do not want to select all the phages in a subcluster.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A7566-1893-3FE9-7E30-63F60E553DAA}"/>
              </a:ext>
            </a:extLst>
          </p:cNvPr>
          <p:cNvCxnSpPr/>
          <p:nvPr/>
        </p:nvCxnSpPr>
        <p:spPr>
          <a:xfrm>
            <a:off x="284205" y="1755400"/>
            <a:ext cx="815546" cy="56767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71477D-F7E0-2D10-440F-4D88F72B9DF6}"/>
              </a:ext>
            </a:extLst>
          </p:cNvPr>
          <p:cNvCxnSpPr>
            <a:cxnSpLocks/>
          </p:cNvCxnSpPr>
          <p:nvPr/>
        </p:nvCxnSpPr>
        <p:spPr>
          <a:xfrm flipV="1">
            <a:off x="185351" y="1907800"/>
            <a:ext cx="984421" cy="41527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F0A41-6E0E-691B-9BA2-5C9F51769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45" y="0"/>
            <a:ext cx="72938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B185E4-9081-D998-F742-EC65BB0E5846}"/>
              </a:ext>
            </a:extLst>
          </p:cNvPr>
          <p:cNvSpPr txBox="1"/>
          <p:nvPr/>
        </p:nvSpPr>
        <p:spPr>
          <a:xfrm>
            <a:off x="7982465" y="354566"/>
            <a:ext cx="353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place checkmarks </a:t>
            </a:r>
            <a:r>
              <a:rPr lang="en-US" dirty="0" err="1"/>
              <a:t>infront</a:t>
            </a:r>
            <a:r>
              <a:rPr lang="en-US" dirty="0"/>
              <a:t> of the phages you want to analyze.</a:t>
            </a:r>
          </a:p>
        </p:txBody>
      </p:sp>
    </p:spTree>
    <p:extLst>
      <p:ext uri="{BB962C8B-B14F-4D97-AF65-F5344CB8AC3E}">
        <p14:creationId xmlns:p14="http://schemas.microsoft.com/office/powerpoint/2010/main" val="218948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14B708-249A-DC9D-870C-002883D4B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" y="2314596"/>
            <a:ext cx="11591749" cy="1359243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5ABFD09F-B8F8-487F-3D03-CC6CD20FC622}"/>
              </a:ext>
            </a:extLst>
          </p:cNvPr>
          <p:cNvSpPr/>
          <p:nvPr/>
        </p:nvSpPr>
        <p:spPr>
          <a:xfrm rot="10800000">
            <a:off x="8604713" y="3346384"/>
            <a:ext cx="568411" cy="654909"/>
          </a:xfrm>
          <a:prstGeom prst="downArrow">
            <a:avLst/>
          </a:prstGeom>
          <a:solidFill>
            <a:srgbClr val="FFC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B264F-C3D2-C213-5C54-657E6FF0CCA8}"/>
              </a:ext>
            </a:extLst>
          </p:cNvPr>
          <p:cNvSpPr txBox="1"/>
          <p:nvPr/>
        </p:nvSpPr>
        <p:spPr>
          <a:xfrm>
            <a:off x="7049823" y="4336295"/>
            <a:ext cx="405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see the header, you need to scroll </a:t>
            </a:r>
            <a:br>
              <a:rPr lang="en-US" dirty="0"/>
            </a:br>
            <a:r>
              <a:rPr lang="en-US" dirty="0"/>
              <a:t>back to the top or use         the        menu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58BED-E539-836B-76CB-CAFDBB2B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21" y="4651168"/>
            <a:ext cx="391006" cy="381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0719D-012E-5982-CFA3-6441CE828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492" y="4631967"/>
            <a:ext cx="380448" cy="4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045270-1E45-F3BB-ECD9-A29731733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1" y="135924"/>
            <a:ext cx="58104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DF5DD-BC65-BE11-F7D8-041D27629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" t="5946" r="-340"/>
          <a:stretch/>
        </p:blipFill>
        <p:spPr>
          <a:xfrm>
            <a:off x="6425552" y="407773"/>
            <a:ext cx="3838755" cy="64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7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587</Words>
  <Application>Microsoft Macintosh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Mallory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Gogarten, J. Peter</dc:creator>
  <cp:lastModifiedBy>Gogarten, J. Peter</cp:lastModifiedBy>
  <cp:revision>1</cp:revision>
  <dcterms:created xsi:type="dcterms:W3CDTF">2023-12-05T19:58:21Z</dcterms:created>
  <dcterms:modified xsi:type="dcterms:W3CDTF">2023-12-07T22:52:07Z</dcterms:modified>
</cp:coreProperties>
</file>