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85" r:id="rId4"/>
  </p:sldMasterIdLst>
  <p:notesMasterIdLst>
    <p:notesMasterId r:id="rId89"/>
  </p:notesMasterIdLst>
  <p:handoutMasterIdLst>
    <p:handoutMasterId r:id="rId90"/>
  </p:handoutMasterIdLst>
  <p:sldIdLst>
    <p:sldId id="256" r:id="rId5"/>
    <p:sldId id="353" r:id="rId6"/>
    <p:sldId id="354" r:id="rId7"/>
    <p:sldId id="355" r:id="rId8"/>
    <p:sldId id="356" r:id="rId9"/>
    <p:sldId id="357" r:id="rId10"/>
    <p:sldId id="358" r:id="rId11"/>
    <p:sldId id="360" r:id="rId12"/>
    <p:sldId id="359" r:id="rId13"/>
    <p:sldId id="348" r:id="rId14"/>
    <p:sldId id="350" r:id="rId15"/>
    <p:sldId id="351" r:id="rId16"/>
    <p:sldId id="379" r:id="rId17"/>
    <p:sldId id="297" r:id="rId18"/>
    <p:sldId id="333" r:id="rId19"/>
    <p:sldId id="334" r:id="rId20"/>
    <p:sldId id="335" r:id="rId21"/>
    <p:sldId id="336" r:id="rId22"/>
    <p:sldId id="347" r:id="rId23"/>
    <p:sldId id="337" r:id="rId24"/>
    <p:sldId id="380" r:id="rId25"/>
    <p:sldId id="271" r:id="rId26"/>
    <p:sldId id="272" r:id="rId27"/>
    <p:sldId id="273" r:id="rId28"/>
    <p:sldId id="259" r:id="rId29"/>
    <p:sldId id="274" r:id="rId30"/>
    <p:sldId id="262" r:id="rId31"/>
    <p:sldId id="263" r:id="rId32"/>
    <p:sldId id="370" r:id="rId33"/>
    <p:sldId id="321" r:id="rId34"/>
    <p:sldId id="322" r:id="rId35"/>
    <p:sldId id="371" r:id="rId36"/>
    <p:sldId id="372" r:id="rId37"/>
    <p:sldId id="303" r:id="rId38"/>
    <p:sldId id="373" r:id="rId39"/>
    <p:sldId id="323" r:id="rId40"/>
    <p:sldId id="327" r:id="rId41"/>
    <p:sldId id="320" r:id="rId42"/>
    <p:sldId id="374" r:id="rId43"/>
    <p:sldId id="261" r:id="rId44"/>
    <p:sldId id="375" r:id="rId45"/>
    <p:sldId id="377" r:id="rId46"/>
    <p:sldId id="330" r:id="rId47"/>
    <p:sldId id="382" r:id="rId48"/>
    <p:sldId id="383" r:id="rId49"/>
    <p:sldId id="384" r:id="rId50"/>
    <p:sldId id="385" r:id="rId51"/>
    <p:sldId id="386" r:id="rId52"/>
    <p:sldId id="381" r:id="rId53"/>
    <p:sldId id="376" r:id="rId54"/>
    <p:sldId id="331" r:id="rId55"/>
    <p:sldId id="369" r:id="rId56"/>
    <p:sldId id="332" r:id="rId57"/>
    <p:sldId id="378" r:id="rId58"/>
    <p:sldId id="338" r:id="rId59"/>
    <p:sldId id="340" r:id="rId60"/>
    <p:sldId id="339" r:id="rId61"/>
    <p:sldId id="304" r:id="rId62"/>
    <p:sldId id="363" r:id="rId63"/>
    <p:sldId id="341" r:id="rId64"/>
    <p:sldId id="364" r:id="rId65"/>
    <p:sldId id="366" r:id="rId66"/>
    <p:sldId id="365" r:id="rId67"/>
    <p:sldId id="343" r:id="rId68"/>
    <p:sldId id="367" r:id="rId69"/>
    <p:sldId id="368" r:id="rId70"/>
    <p:sldId id="313" r:id="rId71"/>
    <p:sldId id="344" r:id="rId72"/>
    <p:sldId id="345" r:id="rId73"/>
    <p:sldId id="280" r:id="rId74"/>
    <p:sldId id="291" r:id="rId75"/>
    <p:sldId id="283" r:id="rId76"/>
    <p:sldId id="287" r:id="rId77"/>
    <p:sldId id="362" r:id="rId78"/>
    <p:sldId id="275" r:id="rId79"/>
    <p:sldId id="276" r:id="rId80"/>
    <p:sldId id="277" r:id="rId81"/>
    <p:sldId id="264" r:id="rId82"/>
    <p:sldId id="265" r:id="rId83"/>
    <p:sldId id="266" r:id="rId84"/>
    <p:sldId id="267" r:id="rId85"/>
    <p:sldId id="268" r:id="rId86"/>
    <p:sldId id="269" r:id="rId87"/>
    <p:sldId id="270" r:id="rId88"/>
  </p:sldIdLst>
  <p:sldSz cx="12192000" cy="6858000"/>
  <p:notesSz cx="9601200" cy="7315200"/>
  <p:defaultTextStyle>
    <a:defPPr>
      <a:defRPr lang="en-US"/>
    </a:defPPr>
    <a:lvl1pPr algn="l" rtl="0" eaLnBrk="0" fontAlgn="base" hangingPunct="0">
      <a:spcBef>
        <a:spcPct val="0"/>
      </a:spcBef>
      <a:spcAft>
        <a:spcPct val="0"/>
      </a:spcAft>
      <a:defRPr sz="2400" b="1"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b="1"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b="1"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b="1"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b="1" kern="1200">
        <a:solidFill>
          <a:schemeClr val="tx1"/>
        </a:solidFill>
        <a:latin typeface="Times New Roman" charset="0"/>
        <a:ea typeface="ＭＳ Ｐゴシック" charset="-128"/>
        <a:cs typeface="+mn-cs"/>
      </a:defRPr>
    </a:lvl5pPr>
    <a:lvl6pPr marL="2286000" algn="l" defTabSz="914400" rtl="0" eaLnBrk="1" latinLnBrk="0" hangingPunct="1">
      <a:defRPr sz="2400" b="1" kern="1200">
        <a:solidFill>
          <a:schemeClr val="tx1"/>
        </a:solidFill>
        <a:latin typeface="Times New Roman" charset="0"/>
        <a:ea typeface="ＭＳ Ｐゴシック" charset="-128"/>
        <a:cs typeface="+mn-cs"/>
      </a:defRPr>
    </a:lvl6pPr>
    <a:lvl7pPr marL="2743200" algn="l" defTabSz="914400" rtl="0" eaLnBrk="1" latinLnBrk="0" hangingPunct="1">
      <a:defRPr sz="2400" b="1" kern="1200">
        <a:solidFill>
          <a:schemeClr val="tx1"/>
        </a:solidFill>
        <a:latin typeface="Times New Roman" charset="0"/>
        <a:ea typeface="ＭＳ Ｐゴシック" charset="-128"/>
        <a:cs typeface="+mn-cs"/>
      </a:defRPr>
    </a:lvl7pPr>
    <a:lvl8pPr marL="3200400" algn="l" defTabSz="914400" rtl="0" eaLnBrk="1" latinLnBrk="0" hangingPunct="1">
      <a:defRPr sz="2400" b="1" kern="1200">
        <a:solidFill>
          <a:schemeClr val="tx1"/>
        </a:solidFill>
        <a:latin typeface="Times New Roman" charset="0"/>
        <a:ea typeface="ＭＳ Ｐゴシック" charset="-128"/>
        <a:cs typeface="+mn-cs"/>
      </a:defRPr>
    </a:lvl8pPr>
    <a:lvl9pPr marL="3657600" algn="l" defTabSz="914400" rtl="0" eaLnBrk="1" latinLnBrk="0" hangingPunct="1">
      <a:defRPr sz="2400" b="1"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168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198BBE-BBA8-3F41-8A02-F9DF5168B7E5}" v="15" dt="2023-09-20T00:22:17.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5"/>
    <p:restoredTop sz="94694"/>
  </p:normalViewPr>
  <p:slideViewPr>
    <p:cSldViewPr>
      <p:cViewPr varScale="1">
        <p:scale>
          <a:sx n="98" d="100"/>
          <a:sy n="98" d="100"/>
        </p:scale>
        <p:origin x="216" y="688"/>
      </p:cViewPr>
      <p:guideLst>
        <p:guide orient="horz" pos="168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Number</a:t>
            </a:r>
            <a:r>
              <a:rPr lang="en-US" baseline="0" dirty="0"/>
              <a:t> of alignments of randomized sequences with score in interval (-2)</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number</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Sheet1!$A$2:$A$29</c:f>
              <c:numCache>
                <c:formatCode>General</c:formatCode>
                <c:ptCount val="28"/>
                <c:pt idx="0">
                  <c:v>40</c:v>
                </c:pt>
                <c:pt idx="1">
                  <c:v>42</c:v>
                </c:pt>
                <c:pt idx="2">
                  <c:v>44</c:v>
                </c:pt>
                <c:pt idx="3">
                  <c:v>46</c:v>
                </c:pt>
                <c:pt idx="4">
                  <c:v>48</c:v>
                </c:pt>
                <c:pt idx="5">
                  <c:v>50</c:v>
                </c:pt>
                <c:pt idx="6">
                  <c:v>52</c:v>
                </c:pt>
                <c:pt idx="7">
                  <c:v>54</c:v>
                </c:pt>
                <c:pt idx="8">
                  <c:v>56</c:v>
                </c:pt>
                <c:pt idx="9">
                  <c:v>58</c:v>
                </c:pt>
                <c:pt idx="10">
                  <c:v>60</c:v>
                </c:pt>
                <c:pt idx="11">
                  <c:v>62</c:v>
                </c:pt>
                <c:pt idx="12">
                  <c:v>64</c:v>
                </c:pt>
                <c:pt idx="13">
                  <c:v>66</c:v>
                </c:pt>
                <c:pt idx="14">
                  <c:v>68</c:v>
                </c:pt>
                <c:pt idx="15">
                  <c:v>70</c:v>
                </c:pt>
                <c:pt idx="16">
                  <c:v>72</c:v>
                </c:pt>
                <c:pt idx="17">
                  <c:v>74</c:v>
                </c:pt>
                <c:pt idx="18">
                  <c:v>76</c:v>
                </c:pt>
                <c:pt idx="19">
                  <c:v>78</c:v>
                </c:pt>
                <c:pt idx="20">
                  <c:v>80</c:v>
                </c:pt>
                <c:pt idx="21">
                  <c:v>82</c:v>
                </c:pt>
                <c:pt idx="22">
                  <c:v>84</c:v>
                </c:pt>
                <c:pt idx="23">
                  <c:v>86</c:v>
                </c:pt>
                <c:pt idx="24">
                  <c:v>88</c:v>
                </c:pt>
                <c:pt idx="25">
                  <c:v>90</c:v>
                </c:pt>
                <c:pt idx="26">
                  <c:v>92</c:v>
                </c:pt>
                <c:pt idx="27">
                  <c:v>94</c:v>
                </c:pt>
              </c:numCache>
            </c:numRef>
          </c:xVal>
          <c:yVal>
            <c:numRef>
              <c:f>Sheet1!$B$2:$B$29</c:f>
              <c:numCache>
                <c:formatCode>General</c:formatCode>
                <c:ptCount val="28"/>
                <c:pt idx="0">
                  <c:v>0</c:v>
                </c:pt>
                <c:pt idx="1">
                  <c:v>0</c:v>
                </c:pt>
                <c:pt idx="2">
                  <c:v>1</c:v>
                </c:pt>
                <c:pt idx="3">
                  <c:v>5</c:v>
                </c:pt>
                <c:pt idx="4">
                  <c:v>7</c:v>
                </c:pt>
                <c:pt idx="5">
                  <c:v>12</c:v>
                </c:pt>
                <c:pt idx="6">
                  <c:v>11</c:v>
                </c:pt>
                <c:pt idx="7">
                  <c:v>10</c:v>
                </c:pt>
                <c:pt idx="8">
                  <c:v>10</c:v>
                </c:pt>
                <c:pt idx="9">
                  <c:v>9</c:v>
                </c:pt>
                <c:pt idx="10">
                  <c:v>4</c:v>
                </c:pt>
                <c:pt idx="11">
                  <c:v>4</c:v>
                </c:pt>
                <c:pt idx="12">
                  <c:v>7</c:v>
                </c:pt>
                <c:pt idx="13">
                  <c:v>3</c:v>
                </c:pt>
                <c:pt idx="14">
                  <c:v>4</c:v>
                </c:pt>
                <c:pt idx="15">
                  <c:v>3</c:v>
                </c:pt>
                <c:pt idx="16">
                  <c:v>2</c:v>
                </c:pt>
                <c:pt idx="17">
                  <c:v>1</c:v>
                </c:pt>
                <c:pt idx="18">
                  <c:v>0</c:v>
                </c:pt>
                <c:pt idx="19">
                  <c:v>1</c:v>
                </c:pt>
                <c:pt idx="20">
                  <c:v>2</c:v>
                </c:pt>
                <c:pt idx="21">
                  <c:v>1</c:v>
                </c:pt>
                <c:pt idx="22">
                  <c:v>0</c:v>
                </c:pt>
                <c:pt idx="23">
                  <c:v>0</c:v>
                </c:pt>
                <c:pt idx="24">
                  <c:v>0</c:v>
                </c:pt>
                <c:pt idx="25">
                  <c:v>0</c:v>
                </c:pt>
                <c:pt idx="26">
                  <c:v>1</c:v>
                </c:pt>
                <c:pt idx="27">
                  <c:v>2</c:v>
                </c:pt>
              </c:numCache>
            </c:numRef>
          </c:yVal>
          <c:smooth val="0"/>
          <c:extLst>
            <c:ext xmlns:c16="http://schemas.microsoft.com/office/drawing/2014/chart" uri="{C3380CC4-5D6E-409C-BE32-E72D297353CC}">
              <c16:uniqueId val="{00000000-951A-4246-9CF2-E4387F398E9A}"/>
            </c:ext>
          </c:extLst>
        </c:ser>
        <c:dLbls>
          <c:showLegendKey val="0"/>
          <c:showVal val="0"/>
          <c:showCatName val="0"/>
          <c:showSerName val="0"/>
          <c:showPercent val="0"/>
          <c:showBubbleSize val="0"/>
        </c:dLbls>
        <c:axId val="293197888"/>
        <c:axId val="625875263"/>
      </c:scatterChart>
      <c:valAx>
        <c:axId val="293197888"/>
        <c:scaling>
          <c:orientation val="minMax"/>
          <c:min val="3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875263"/>
        <c:crosses val="autoZero"/>
        <c:crossBetween val="midCat"/>
      </c:valAx>
      <c:valAx>
        <c:axId val="6258752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31978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0.40815</cdr:x>
      <cdr:y>0.136</cdr:y>
    </cdr:from>
    <cdr:to>
      <cdr:x>0.40815</cdr:x>
      <cdr:y>0.94371</cdr:y>
    </cdr:to>
    <cdr:cxnSp macro="">
      <cdr:nvCxnSpPr>
        <cdr:cNvPr id="3" name="Straight Connector 2">
          <a:extLst xmlns:a="http://schemas.openxmlformats.org/drawingml/2006/main">
            <a:ext uri="{FF2B5EF4-FFF2-40B4-BE49-F238E27FC236}">
              <a16:creationId xmlns:a16="http://schemas.microsoft.com/office/drawing/2014/main" id="{97C83F01-BC7C-784A-9654-C85F11BFB422}"/>
            </a:ext>
          </a:extLst>
        </cdr:cNvPr>
        <cdr:cNvCxnSpPr/>
      </cdr:nvCxnSpPr>
      <cdr:spPr>
        <a:xfrm xmlns:a="http://schemas.openxmlformats.org/drawingml/2006/main">
          <a:off x="3029786" y="725905"/>
          <a:ext cx="0" cy="4311316"/>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defTabSz="966788" eaLnBrk="1" hangingPunct="1">
              <a:defRPr sz="1200" b="0">
                <a:ea typeface="ＭＳ Ｐゴシック" charset="0"/>
                <a:cs typeface="ＭＳ Ｐゴシック" charset="0"/>
              </a:defRPr>
            </a:lvl1pPr>
          </a:lstStyle>
          <a:p>
            <a:pPr>
              <a:defRPr/>
            </a:pPr>
            <a:endParaRPr lang="en-US"/>
          </a:p>
        </p:txBody>
      </p:sp>
      <p:sp>
        <p:nvSpPr>
          <p:cNvPr id="24579" name="Rectangle 3"/>
          <p:cNvSpPr>
            <a:spLocks noGrp="1" noChangeArrowheads="1"/>
          </p:cNvSpPr>
          <p:nvPr>
            <p:ph type="dt" sz="quarter" idx="1"/>
          </p:nvPr>
        </p:nvSpPr>
        <p:spPr bwMode="auto">
          <a:xfrm>
            <a:off x="5440363" y="0"/>
            <a:ext cx="4160837"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algn="r" defTabSz="966788" eaLnBrk="1" hangingPunct="1">
              <a:defRPr sz="1200" b="0">
                <a:ea typeface="ＭＳ Ｐゴシック" charset="0"/>
                <a:cs typeface="ＭＳ Ｐゴシック" charset="0"/>
              </a:defRPr>
            </a:lvl1pPr>
          </a:lstStyle>
          <a:p>
            <a:pPr>
              <a:defRPr/>
            </a:pPr>
            <a:endParaRPr lang="en-US"/>
          </a:p>
        </p:txBody>
      </p:sp>
      <p:sp>
        <p:nvSpPr>
          <p:cNvPr id="24580" name="Rectangle 4"/>
          <p:cNvSpPr>
            <a:spLocks noGrp="1" noChangeArrowheads="1"/>
          </p:cNvSpPr>
          <p:nvPr>
            <p:ph type="ftr" sz="quarter" idx="2"/>
          </p:nvPr>
        </p:nvSpPr>
        <p:spPr bwMode="auto">
          <a:xfrm>
            <a:off x="0" y="6948488"/>
            <a:ext cx="4160838"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defTabSz="966788" eaLnBrk="1" hangingPunct="1">
              <a:defRPr sz="1200" b="0">
                <a:ea typeface="ＭＳ Ｐゴシック" charset="0"/>
                <a:cs typeface="ＭＳ Ｐゴシック" charset="0"/>
              </a:defRPr>
            </a:lvl1pPr>
          </a:lstStyle>
          <a:p>
            <a:pPr>
              <a:defRPr/>
            </a:pPr>
            <a:endParaRPr lang="en-US"/>
          </a:p>
        </p:txBody>
      </p:sp>
      <p:sp>
        <p:nvSpPr>
          <p:cNvPr id="24581" name="Rectangle 5"/>
          <p:cNvSpPr>
            <a:spLocks noGrp="1" noChangeArrowheads="1"/>
          </p:cNvSpPr>
          <p:nvPr>
            <p:ph type="sldNum" sz="quarter" idx="3"/>
          </p:nvPr>
        </p:nvSpPr>
        <p:spPr bwMode="auto">
          <a:xfrm>
            <a:off x="5440363" y="6948488"/>
            <a:ext cx="4160837"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algn="r" defTabSz="966788" eaLnBrk="1" hangingPunct="1">
              <a:defRPr sz="1200" b="0"/>
            </a:lvl1pPr>
          </a:lstStyle>
          <a:p>
            <a:pPr>
              <a:defRPr/>
            </a:pPr>
            <a:fld id="{078995FE-EAD8-9948-96DC-C1FE56E8F1DB}" type="slidenum">
              <a:rPr lang="en-US" altLang="en-US"/>
              <a:pPr>
                <a:defRPr/>
              </a:pPr>
              <a:t>‹#›</a:t>
            </a:fld>
            <a:endParaRPr lang="en-US" altLang="en-US"/>
          </a:p>
        </p:txBody>
      </p:sp>
    </p:spTree>
    <p:extLst>
      <p:ext uri="{BB962C8B-B14F-4D97-AF65-F5344CB8AC3E}">
        <p14:creationId xmlns:p14="http://schemas.microsoft.com/office/powerpoint/2010/main" val="44153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68611" name="Rectangle 3"/>
          <p:cNvSpPr>
            <a:spLocks noGrp="1" noChangeArrowheads="1"/>
          </p:cNvSpPr>
          <p:nvPr>
            <p:ph type="dt" idx="1"/>
          </p:nvPr>
        </p:nvSpPr>
        <p:spPr bwMode="auto">
          <a:xfrm>
            <a:off x="5400675"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2324100" y="522288"/>
            <a:ext cx="4954588" cy="2787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3" name="Rectangle 5"/>
          <p:cNvSpPr>
            <a:spLocks noGrp="1" noChangeArrowheads="1"/>
          </p:cNvSpPr>
          <p:nvPr>
            <p:ph type="body" sz="quarter" idx="3"/>
          </p:nvPr>
        </p:nvSpPr>
        <p:spPr bwMode="auto">
          <a:xfrm>
            <a:off x="1300163" y="3482975"/>
            <a:ext cx="7000875" cy="3309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6"/>
          <p:cNvSpPr>
            <a:spLocks noGrp="1" noChangeArrowheads="1"/>
          </p:cNvSpPr>
          <p:nvPr>
            <p:ph type="ftr" sz="quarter" idx="4"/>
          </p:nvPr>
        </p:nvSpPr>
        <p:spPr bwMode="auto">
          <a:xfrm>
            <a:off x="0"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68615" name="Rectangle 7"/>
          <p:cNvSpPr>
            <a:spLocks noGrp="1" noChangeArrowheads="1"/>
          </p:cNvSpPr>
          <p:nvPr>
            <p:ph type="sldNum" sz="quarter" idx="5"/>
          </p:nvPr>
        </p:nvSpPr>
        <p:spPr bwMode="auto">
          <a:xfrm>
            <a:off x="5400675"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8D2B0E5-C81B-C043-8A80-05BECF03987C}" type="slidenum">
              <a:rPr lang="en-US" altLang="en-US"/>
              <a:pPr>
                <a:defRPr/>
              </a:pPr>
              <a:t>‹#›</a:t>
            </a:fld>
            <a:endParaRPr lang="en-US" altLang="en-US"/>
          </a:p>
        </p:txBody>
      </p:sp>
    </p:spTree>
    <p:extLst>
      <p:ext uri="{BB962C8B-B14F-4D97-AF65-F5344CB8AC3E}">
        <p14:creationId xmlns:p14="http://schemas.microsoft.com/office/powerpoint/2010/main" val="11138013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D2B0E5-C81B-C043-8A80-05BECF03987C}" type="slidenum">
              <a:rPr lang="en-US" altLang="en-US" smtClean="0"/>
              <a:pPr>
                <a:defRPr/>
              </a:pPr>
              <a:t>7</a:t>
            </a:fld>
            <a:endParaRPr lang="en-US" altLang="en-US"/>
          </a:p>
        </p:txBody>
      </p:sp>
    </p:spTree>
    <p:extLst>
      <p:ext uri="{BB962C8B-B14F-4D97-AF65-F5344CB8AC3E}">
        <p14:creationId xmlns:p14="http://schemas.microsoft.com/office/powerpoint/2010/main" val="2266295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071C1930-9884-3042-844A-2EB94C70A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9DC523-BB67-064C-861D-32B69653E7ED}"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6866" name="Rectangle 2">
            <a:extLst>
              <a:ext uri="{FF2B5EF4-FFF2-40B4-BE49-F238E27FC236}">
                <a16:creationId xmlns:a16="http://schemas.microsoft.com/office/drawing/2014/main" id="{A7040540-F1D6-B948-BC5B-D1E5DF296718}"/>
              </a:ext>
            </a:extLst>
          </p:cNvPr>
          <p:cNvSpPr>
            <a:spLocks noGrp="1" noRot="1" noChangeAspect="1"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51D23E45-61E1-0348-8092-AEB791FDEC3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40050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B598FD55-E181-F249-9471-D2EE20A375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91FB3C-154B-414D-BB26-7659385E72A4}"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8914" name="Rectangle 2">
            <a:extLst>
              <a:ext uri="{FF2B5EF4-FFF2-40B4-BE49-F238E27FC236}">
                <a16:creationId xmlns:a16="http://schemas.microsoft.com/office/drawing/2014/main" id="{BA81288A-FF5D-5247-9875-BAB1B9576FE4}"/>
              </a:ext>
            </a:extLst>
          </p:cNvPr>
          <p:cNvSpPr>
            <a:spLocks noGrp="1" noRot="1" noChangeAspect="1" noChangeArrowheads="1" noTextEdit="1"/>
          </p:cNvSpPr>
          <p:nvPr>
            <p:ph type="sldImg"/>
          </p:nvPr>
        </p:nvSpPr>
        <p:spPr>
          <a:solidFill>
            <a:srgbClr val="FFFFFF"/>
          </a:solidFill>
          <a:ln/>
        </p:spPr>
      </p:sp>
      <p:sp>
        <p:nvSpPr>
          <p:cNvPr id="38915" name="Rectangle 3">
            <a:extLst>
              <a:ext uri="{FF2B5EF4-FFF2-40B4-BE49-F238E27FC236}">
                <a16:creationId xmlns:a16="http://schemas.microsoft.com/office/drawing/2014/main" id="{4E4BCD86-261E-7645-9CDA-C25BCE16E71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85964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6">
            <a:extLst>
              <a:ext uri="{FF2B5EF4-FFF2-40B4-BE49-F238E27FC236}">
                <a16:creationId xmlns:a16="http://schemas.microsoft.com/office/drawing/2014/main" id="{B5ADE670-207C-244F-B2E0-8B2E2F91583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0962" name="Rectangle 7">
            <a:extLst>
              <a:ext uri="{FF2B5EF4-FFF2-40B4-BE49-F238E27FC236}">
                <a16:creationId xmlns:a16="http://schemas.microsoft.com/office/drawing/2014/main" id="{E06E07A9-3997-FF43-AA57-B96F15DF93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FEBC203C-16F0-BB4A-9AC1-1DBBAF44FF25}"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32</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63" name="Rectangle 2">
            <a:extLst>
              <a:ext uri="{FF2B5EF4-FFF2-40B4-BE49-F238E27FC236}">
                <a16:creationId xmlns:a16="http://schemas.microsoft.com/office/drawing/2014/main" id="{CC63C57D-02B1-8F47-AE22-460662144D07}"/>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02BDBCE6-98B9-7249-BFD0-6549EE5167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22901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6">
            <a:extLst>
              <a:ext uri="{FF2B5EF4-FFF2-40B4-BE49-F238E27FC236}">
                <a16:creationId xmlns:a16="http://schemas.microsoft.com/office/drawing/2014/main" id="{508BC143-CF57-2B4B-A13C-0B3FBB66DA0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3010" name="Rectangle 7">
            <a:extLst>
              <a:ext uri="{FF2B5EF4-FFF2-40B4-BE49-F238E27FC236}">
                <a16:creationId xmlns:a16="http://schemas.microsoft.com/office/drawing/2014/main" id="{90CF26F0-D9F9-5045-9E45-808936112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FF74C49-2A68-8F41-A446-6C57134FEAE7}"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33</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3011" name="Rectangle 2">
            <a:extLst>
              <a:ext uri="{FF2B5EF4-FFF2-40B4-BE49-F238E27FC236}">
                <a16:creationId xmlns:a16="http://schemas.microsoft.com/office/drawing/2014/main" id="{92ABC349-7855-DD41-83B7-56F424406E21}"/>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C64B0916-0C90-CD42-BF0B-E147924FD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207632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093863B2-E250-8F43-BB7F-BD895AE3E0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8C60A7-C4D6-FB41-8F61-53616EE1E2AD}"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2770" name="Rectangle 2">
            <a:extLst>
              <a:ext uri="{FF2B5EF4-FFF2-40B4-BE49-F238E27FC236}">
                <a16:creationId xmlns:a16="http://schemas.microsoft.com/office/drawing/2014/main" id="{679CA708-020B-014A-8153-4167AAA75ED9}"/>
              </a:ext>
            </a:extLst>
          </p:cNvPr>
          <p:cNvSpPr>
            <a:spLocks noGrp="1" noRot="1" noChangeAspect="1" noChangeArrowheads="1" noTextEdit="1"/>
          </p:cNvSpPr>
          <p:nvPr>
            <p:ph type="sldImg"/>
          </p:nvPr>
        </p:nvSpPr>
        <p:spPr>
          <a:solidFill>
            <a:srgbClr val="FFFFFF"/>
          </a:solidFill>
          <a:ln/>
        </p:spPr>
      </p:sp>
      <p:sp>
        <p:nvSpPr>
          <p:cNvPr id="32771" name="Rectangle 3">
            <a:extLst>
              <a:ext uri="{FF2B5EF4-FFF2-40B4-BE49-F238E27FC236}">
                <a16:creationId xmlns:a16="http://schemas.microsoft.com/office/drawing/2014/main" id="{5440E1BB-C72D-B748-87FC-33339A57D24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50411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a:extLst>
              <a:ext uri="{FF2B5EF4-FFF2-40B4-BE49-F238E27FC236}">
                <a16:creationId xmlns:a16="http://schemas.microsoft.com/office/drawing/2014/main" id="{1FDD1228-B2CE-6D49-B90D-9F84031FBB1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5058" name="Rectangle 7">
            <a:extLst>
              <a:ext uri="{FF2B5EF4-FFF2-40B4-BE49-F238E27FC236}">
                <a16:creationId xmlns:a16="http://schemas.microsoft.com/office/drawing/2014/main" id="{48896C12-4955-2D46-B39E-5A13B43FCF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D0714732-BC23-BA4D-95F8-F3EA8BF600AB}"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35</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059" name="Rectangle 2">
            <a:extLst>
              <a:ext uri="{FF2B5EF4-FFF2-40B4-BE49-F238E27FC236}">
                <a16:creationId xmlns:a16="http://schemas.microsoft.com/office/drawing/2014/main" id="{5E3B0FA7-78D7-A94E-9E70-3B697759F6B2}"/>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D3F2AC23-BECF-984F-8E17-5032A78FF0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36291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74AC4727-AECB-534B-AA6E-7EDD4AFED4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8C316-1E39-424E-9E4E-BA3BB1103FB5}"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7106" name="Rectangle 2">
            <a:extLst>
              <a:ext uri="{FF2B5EF4-FFF2-40B4-BE49-F238E27FC236}">
                <a16:creationId xmlns:a16="http://schemas.microsoft.com/office/drawing/2014/main" id="{F9A413C8-FA60-964C-BB01-08872928EA59}"/>
              </a:ext>
            </a:extLst>
          </p:cNvPr>
          <p:cNvSpPr>
            <a:spLocks noGrp="1" noRot="1" noChangeAspect="1" noChangeArrowheads="1" noTextEdit="1"/>
          </p:cNvSpPr>
          <p:nvPr>
            <p:ph type="sldImg"/>
          </p:nvPr>
        </p:nvSpPr>
        <p:spPr>
          <a:solidFill>
            <a:srgbClr val="FFFFFF"/>
          </a:solidFill>
          <a:ln/>
        </p:spPr>
      </p:sp>
      <p:sp>
        <p:nvSpPr>
          <p:cNvPr id="47107" name="Rectangle 3">
            <a:extLst>
              <a:ext uri="{FF2B5EF4-FFF2-40B4-BE49-F238E27FC236}">
                <a16:creationId xmlns:a16="http://schemas.microsoft.com/office/drawing/2014/main" id="{05494FEC-C59E-C448-B3B2-F9247544B8D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56672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F6F75087-1622-1749-9172-FA96ED7529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83B895-F977-0640-8E3E-3E1863CF7B14}"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9154" name="Rectangle 2">
            <a:extLst>
              <a:ext uri="{FF2B5EF4-FFF2-40B4-BE49-F238E27FC236}">
                <a16:creationId xmlns:a16="http://schemas.microsoft.com/office/drawing/2014/main" id="{77B903AB-50DF-9D46-9900-F3CD50EC5C79}"/>
              </a:ext>
            </a:extLst>
          </p:cNvPr>
          <p:cNvSpPr>
            <a:spLocks noGrp="1" noRot="1" noChangeAspect="1" noChangeArrowheads="1" noTextEdit="1"/>
          </p:cNvSpPr>
          <p:nvPr>
            <p:ph type="sldImg"/>
          </p:nvPr>
        </p:nvSpPr>
        <p:spPr>
          <a:solidFill>
            <a:srgbClr val="FFFFFF"/>
          </a:solidFill>
          <a:ln/>
        </p:spPr>
      </p:sp>
      <p:sp>
        <p:nvSpPr>
          <p:cNvPr id="49155" name="Rectangle 3">
            <a:extLst>
              <a:ext uri="{FF2B5EF4-FFF2-40B4-BE49-F238E27FC236}">
                <a16:creationId xmlns:a16="http://schemas.microsoft.com/office/drawing/2014/main" id="{73E0BD0F-9FB3-2642-BA8B-E9F2DE09958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52767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0F86379B-2DFC-424C-83ED-3037AE358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6F4C5E-8B57-A64F-8736-8C0B8D8589E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8" name="Rectangle 2">
            <a:extLst>
              <a:ext uri="{FF2B5EF4-FFF2-40B4-BE49-F238E27FC236}">
                <a16:creationId xmlns:a16="http://schemas.microsoft.com/office/drawing/2014/main" id="{A63340BE-7040-7D4E-A3D9-BCBA44A5D901}"/>
              </a:ext>
            </a:extLst>
          </p:cNvPr>
          <p:cNvSpPr>
            <a:spLocks noGrp="1" noRot="1" noChangeAspect="1" noChangeArrowheads="1" noTextEdit="1"/>
          </p:cNvSpPr>
          <p:nvPr>
            <p:ph type="sldImg"/>
          </p:nvPr>
        </p:nvSpPr>
        <p:spPr>
          <a:solidFill>
            <a:srgbClr val="FFFFFF"/>
          </a:solidFill>
          <a:ln/>
        </p:spPr>
      </p:sp>
      <p:sp>
        <p:nvSpPr>
          <p:cNvPr id="34819" name="Rectangle 3">
            <a:extLst>
              <a:ext uri="{FF2B5EF4-FFF2-40B4-BE49-F238E27FC236}">
                <a16:creationId xmlns:a16="http://schemas.microsoft.com/office/drawing/2014/main" id="{768A8862-4B27-704B-B0FF-F8CB29B7CA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46128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995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D2B0E5-C81B-C043-8A80-05BECF03987C}" type="slidenum">
              <a:rPr lang="en-US" altLang="en-US" smtClean="0"/>
              <a:pPr>
                <a:defRPr/>
              </a:pPr>
              <a:t>8</a:t>
            </a:fld>
            <a:endParaRPr lang="en-US" altLang="en-US"/>
          </a:p>
        </p:txBody>
      </p:sp>
    </p:spTree>
    <p:extLst>
      <p:ext uri="{BB962C8B-B14F-4D97-AF65-F5344CB8AC3E}">
        <p14:creationId xmlns:p14="http://schemas.microsoft.com/office/powerpoint/2010/main" val="4093591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714e99fb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714e99fb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Started with a blast search on the </a:t>
            </a:r>
            <a:r>
              <a:rPr lang="en" dirty="0" err="1"/>
              <a:t>PauloDiaboli</a:t>
            </a:r>
            <a:r>
              <a:rPr lang="en" dirty="0"/>
              <a:t> protein sequence</a:t>
            </a:r>
            <a:endParaRPr dirty="0"/>
          </a:p>
          <a:p>
            <a:pPr marL="457200" lvl="0" indent="-298450" algn="l" rtl="0">
              <a:spcBef>
                <a:spcPts val="0"/>
              </a:spcBef>
              <a:spcAft>
                <a:spcPts val="0"/>
              </a:spcAft>
              <a:buSzPts val="1100"/>
              <a:buChar char="-"/>
            </a:pPr>
            <a:r>
              <a:rPr lang="en" dirty="0"/>
              <a:t>Each line represents a match to a phage that had significant alignment to the query phage (</a:t>
            </a:r>
            <a:r>
              <a:rPr lang="en" dirty="0" err="1"/>
              <a:t>PauloDiaboli</a:t>
            </a:r>
            <a:r>
              <a:rPr lang="en" dirty="0"/>
              <a:t>)</a:t>
            </a:r>
            <a:endParaRPr dirty="0"/>
          </a:p>
          <a:p>
            <a:pPr marL="457200" lvl="0" indent="-298450" algn="l" rtl="0">
              <a:spcBef>
                <a:spcPts val="0"/>
              </a:spcBef>
              <a:spcAft>
                <a:spcPts val="0"/>
              </a:spcAft>
              <a:buSzPts val="1100"/>
              <a:buChar char="-"/>
            </a:pPr>
            <a:r>
              <a:rPr lang="en" dirty="0"/>
              <a:t>We can see from this that there are intein only matches, extein only matches, and some that are extein and intein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C67AC487-FB2B-104A-97AC-E47F58909E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991E17-E2CC-2C44-B0E8-13C1F673294F}"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226" name="Rectangle 2">
            <a:extLst>
              <a:ext uri="{FF2B5EF4-FFF2-40B4-BE49-F238E27FC236}">
                <a16:creationId xmlns:a16="http://schemas.microsoft.com/office/drawing/2014/main" id="{F22066E5-BE4E-5947-89A4-31A8DABDC1BF}"/>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D943C2EC-120B-6548-8AC9-38A8E083AD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86568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8E350E0D-F715-274B-8BF6-810CA5A864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2A40C6-7739-F448-9482-B286829EFEB1}"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4274" name="Rectangle 2">
            <a:extLst>
              <a:ext uri="{FF2B5EF4-FFF2-40B4-BE49-F238E27FC236}">
                <a16:creationId xmlns:a16="http://schemas.microsoft.com/office/drawing/2014/main" id="{611841A1-DB0C-1241-A01B-27E3D02FD05B}"/>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91B7C29C-E485-774C-8D8F-A533DAE7FD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32006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4ABD3E30-5A06-ED45-A8F9-2779EF44BD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A7C9D5-3D1F-4C47-AA4A-1CBF41B25A20}"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6322" name="Rectangle 2">
            <a:extLst>
              <a:ext uri="{FF2B5EF4-FFF2-40B4-BE49-F238E27FC236}">
                <a16:creationId xmlns:a16="http://schemas.microsoft.com/office/drawing/2014/main" id="{63B6B5C6-7E98-CD47-A724-0B168F8F0251}"/>
              </a:ext>
            </a:extLst>
          </p:cNvPr>
          <p:cNvSpPr>
            <a:spLocks noGrp="1" noRot="1" noChangeAspect="1" noChangeArrowheads="1" noTextEdit="1"/>
          </p:cNvSpPr>
          <p:nvPr>
            <p:ph type="sldImg"/>
          </p:nvPr>
        </p:nvSpPr>
        <p:spPr>
          <a:solidFill>
            <a:srgbClr val="FFFFFF"/>
          </a:solidFill>
          <a:ln/>
        </p:spPr>
      </p:sp>
      <p:sp>
        <p:nvSpPr>
          <p:cNvPr id="56323" name="Rectangle 3">
            <a:extLst>
              <a:ext uri="{FF2B5EF4-FFF2-40B4-BE49-F238E27FC236}">
                <a16:creationId xmlns:a16="http://schemas.microsoft.com/office/drawing/2014/main" id="{B167EAE6-9ABF-3A42-B647-8F660E50991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57673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3B69B2C2-D2AB-FC43-A917-5EC374E5FA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1BD6F-ACCB-104D-A21A-FBB19C21D01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82377761-4C12-8347-9D27-8B67E1DC5A16}"/>
              </a:ext>
            </a:extLst>
          </p:cNvPr>
          <p:cNvSpPr>
            <a:spLocks noGrp="1" noRot="1" noChangeAspect="1" noChangeArrowheads="1" noTextEdit="1"/>
          </p:cNvSpPr>
          <p:nvPr>
            <p:ph type="sldImg"/>
          </p:nvPr>
        </p:nvSpPr>
        <p:spPr>
          <a:solidFill>
            <a:srgbClr val="FFFFFF"/>
          </a:solidFill>
          <a:ln/>
        </p:spPr>
      </p:sp>
      <p:sp>
        <p:nvSpPr>
          <p:cNvPr id="62467" name="Rectangle 3">
            <a:extLst>
              <a:ext uri="{FF2B5EF4-FFF2-40B4-BE49-F238E27FC236}">
                <a16:creationId xmlns:a16="http://schemas.microsoft.com/office/drawing/2014/main" id="{97754BC0-E4C9-544D-A8B5-E6DF5B57892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83074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768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76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DCD502DB-B1EA-E643-9314-948F04D265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3A4AFB-D270-524B-AED4-9C48917EB294}"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A09337ED-BBAE-E240-A14E-032A73E4F614}"/>
              </a:ext>
            </a:extLst>
          </p:cNvPr>
          <p:cNvSpPr>
            <a:spLocks noGrp="1" noRot="1" noChangeAspect="1" noChangeArrowheads="1" noTextEdit="1"/>
          </p:cNvSpPr>
          <p:nvPr>
            <p:ph type="sldImg"/>
          </p:nvPr>
        </p:nvSpPr>
        <p:spPr>
          <a:solidFill>
            <a:srgbClr val="FFFFFF"/>
          </a:solidFill>
          <a:ln/>
        </p:spPr>
      </p:sp>
      <p:sp>
        <p:nvSpPr>
          <p:cNvPr id="68611" name="Rectangle 3">
            <a:extLst>
              <a:ext uri="{FF2B5EF4-FFF2-40B4-BE49-F238E27FC236}">
                <a16:creationId xmlns:a16="http://schemas.microsoft.com/office/drawing/2014/main" id="{40EA43B4-9808-A249-AD38-F2299F460E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04989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699B6117-8403-CC46-BF81-FAC81B98D3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269636-6097-6746-883F-2978902F365C}"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2706" name="Rectangle 2">
            <a:extLst>
              <a:ext uri="{FF2B5EF4-FFF2-40B4-BE49-F238E27FC236}">
                <a16:creationId xmlns:a16="http://schemas.microsoft.com/office/drawing/2014/main" id="{2A7264E3-9A7A-AB46-8861-C772E9499905}"/>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5CEB7F08-DDC4-874B-83CE-B395C9E5E9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98154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C001513-4AC9-304A-859D-8123038A85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59C89-F4D9-ED4F-8D92-4CF442217496}"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4" name="Rectangle 2">
            <a:extLst>
              <a:ext uri="{FF2B5EF4-FFF2-40B4-BE49-F238E27FC236}">
                <a16:creationId xmlns:a16="http://schemas.microsoft.com/office/drawing/2014/main" id="{3E018BEB-3670-144E-8B66-48578CFC7CDC}"/>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AA829403-7A1E-1349-A4BB-9F829CC44C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59508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D2B0E5-C81B-C043-8A80-05BECF03987C}" type="slidenum">
              <a:rPr lang="en-US" altLang="en-US" smtClean="0"/>
              <a:pPr>
                <a:defRPr/>
              </a:pPr>
              <a:t>15</a:t>
            </a:fld>
            <a:endParaRPr lang="en-US" altLang="en-US"/>
          </a:p>
        </p:txBody>
      </p:sp>
    </p:spTree>
    <p:extLst>
      <p:ext uri="{BB962C8B-B14F-4D97-AF65-F5344CB8AC3E}">
        <p14:creationId xmlns:p14="http://schemas.microsoft.com/office/powerpoint/2010/main" val="3419176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261643AB-332E-9345-B8B9-E5155BBC9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19365A-5683-234A-B884-532577A46A4E}"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2A7396F1-02E2-CA42-8F4D-FBEDBD5A77C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A1036B8D-6A85-544A-B2D8-CE7AC4312C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02202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CD4D6F7-DC56-454C-AF34-16F76B90FF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E74E7A-C5C5-3D48-9E7F-75AB3CA9AA03}"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467AE41B-A54E-9546-BCE7-C3013FD4C6DB}"/>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2733DFEC-526F-484A-A3E6-EB9A4EA34D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50955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329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80</a:t>
            </a:fld>
            <a:endParaRPr lang="en-US"/>
          </a:p>
        </p:txBody>
      </p:sp>
    </p:spTree>
    <p:extLst>
      <p:ext uri="{BB962C8B-B14F-4D97-AF65-F5344CB8AC3E}">
        <p14:creationId xmlns:p14="http://schemas.microsoft.com/office/powerpoint/2010/main" val="2753939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81</a:t>
            </a:fld>
            <a:endParaRPr lang="en-US"/>
          </a:p>
        </p:txBody>
      </p:sp>
    </p:spTree>
    <p:extLst>
      <p:ext uri="{BB962C8B-B14F-4D97-AF65-F5344CB8AC3E}">
        <p14:creationId xmlns:p14="http://schemas.microsoft.com/office/powerpoint/2010/main" val="360768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charset="0"/>
                <a:ea typeface="ＭＳ Ｐゴシック" charset="-128"/>
              </a:defRPr>
            </a:lvl1pPr>
            <a:lvl2pPr marL="742950" indent="-285750" defTabSz="966788">
              <a:spcBef>
                <a:spcPct val="30000"/>
              </a:spcBef>
              <a:defRPr sz="1200">
                <a:solidFill>
                  <a:schemeClr val="tx1"/>
                </a:solidFill>
                <a:latin typeface="Times New Roman" charset="0"/>
                <a:ea typeface="ＭＳ Ｐゴシック" charset="-128"/>
              </a:defRPr>
            </a:lvl2pPr>
            <a:lvl3pPr marL="1143000" indent="-228600" defTabSz="966788">
              <a:spcBef>
                <a:spcPct val="30000"/>
              </a:spcBef>
              <a:defRPr sz="1200">
                <a:solidFill>
                  <a:schemeClr val="tx1"/>
                </a:solidFill>
                <a:latin typeface="Times New Roman" charset="0"/>
                <a:ea typeface="ＭＳ Ｐゴシック" charset="-128"/>
              </a:defRPr>
            </a:lvl3pPr>
            <a:lvl4pPr marL="1600200" indent="-228600" defTabSz="966788">
              <a:spcBef>
                <a:spcPct val="30000"/>
              </a:spcBef>
              <a:defRPr sz="1200">
                <a:solidFill>
                  <a:schemeClr val="tx1"/>
                </a:solidFill>
                <a:latin typeface="Times New Roman" charset="0"/>
                <a:ea typeface="ＭＳ Ｐゴシック" charset="-128"/>
              </a:defRPr>
            </a:lvl4pPr>
            <a:lvl5pPr marL="2057400" indent="-228600" defTabSz="966788">
              <a:spcBef>
                <a:spcPct val="30000"/>
              </a:spcBef>
              <a:defRPr sz="1200">
                <a:solidFill>
                  <a:schemeClr val="tx1"/>
                </a:solidFill>
                <a:latin typeface="Times New Roman"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r>
              <a:rPr lang="en-US" altLang="en-US">
                <a:solidFill>
                  <a:srgbClr val="000000"/>
                </a:solidFill>
                <a:latin typeface="Arial" charset="0"/>
              </a:rPr>
              <a:t>8.  Teaching Tools</a:t>
            </a:r>
          </a:p>
        </p:txBody>
      </p:sp>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charset="0"/>
                <a:ea typeface="ＭＳ Ｐゴシック" charset="-128"/>
              </a:defRPr>
            </a:lvl1pPr>
            <a:lvl2pPr marL="742950" indent="-285750" defTabSz="966788">
              <a:spcBef>
                <a:spcPct val="30000"/>
              </a:spcBef>
              <a:defRPr sz="1200">
                <a:solidFill>
                  <a:schemeClr val="tx1"/>
                </a:solidFill>
                <a:latin typeface="Times New Roman" charset="0"/>
                <a:ea typeface="ＭＳ Ｐゴシック" charset="-128"/>
              </a:defRPr>
            </a:lvl2pPr>
            <a:lvl3pPr marL="1143000" indent="-228600" defTabSz="966788">
              <a:spcBef>
                <a:spcPct val="30000"/>
              </a:spcBef>
              <a:defRPr sz="1200">
                <a:solidFill>
                  <a:schemeClr val="tx1"/>
                </a:solidFill>
                <a:latin typeface="Times New Roman" charset="0"/>
                <a:ea typeface="ＭＳ Ｐゴシック" charset="-128"/>
              </a:defRPr>
            </a:lvl3pPr>
            <a:lvl4pPr marL="1600200" indent="-228600" defTabSz="966788">
              <a:spcBef>
                <a:spcPct val="30000"/>
              </a:spcBef>
              <a:defRPr sz="1200">
                <a:solidFill>
                  <a:schemeClr val="tx1"/>
                </a:solidFill>
                <a:latin typeface="Times New Roman" charset="0"/>
                <a:ea typeface="ＭＳ Ｐゴシック" charset="-128"/>
              </a:defRPr>
            </a:lvl4pPr>
            <a:lvl5pPr marL="2057400" indent="-228600" defTabSz="966788">
              <a:spcBef>
                <a:spcPct val="30000"/>
              </a:spcBef>
              <a:defRPr sz="1200">
                <a:solidFill>
                  <a:schemeClr val="tx1"/>
                </a:solidFill>
                <a:latin typeface="Times New Roman"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3733F3D2-80C8-2342-806C-3E6B56C09288}" type="slidenum">
              <a:rPr lang="en-US" altLang="en-US">
                <a:solidFill>
                  <a:srgbClr val="000000"/>
                </a:solidFill>
                <a:latin typeface="Arial" charset="0"/>
              </a:rPr>
              <a:pPr>
                <a:spcBef>
                  <a:spcPct val="0"/>
                </a:spcBef>
              </a:pPr>
              <a:t>19</a:t>
            </a:fld>
            <a:endParaRPr lang="en-US" altLang="en-US">
              <a:solidFill>
                <a:srgbClr val="000000"/>
              </a:solidFill>
              <a:latin typeface="Arial" charset="0"/>
            </a:endParaRPr>
          </a:p>
        </p:txBody>
      </p:sp>
      <p:sp>
        <p:nvSpPr>
          <p:cNvPr id="35843" name="Rectangle 2"/>
          <p:cNvSpPr>
            <a:spLocks noGrp="1" noRot="1" noChangeAspect="1" noChangeArrowheads="1" noTextEdit="1"/>
          </p:cNvSpPr>
          <p:nvPr>
            <p:ph type="sldImg"/>
          </p:nvPr>
        </p:nvSpPr>
        <p:spPr>
          <a:xfrm>
            <a:off x="2324100" y="522288"/>
            <a:ext cx="4954588" cy="278765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856214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xfrm>
            <a:off x="2324100" y="522288"/>
            <a:ext cx="4954588" cy="2787650"/>
          </a:xfrm>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ＭＳ Ｐゴシック" charset="-128"/>
              </a:rPr>
              <a:t>Dayhoff recoding</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6CC8F3FC-8CB1-7149-B990-3C8DE2F67A5A}" type="slidenum">
              <a:rPr lang="en-US" altLang="en-US"/>
              <a:pPr>
                <a:spcBef>
                  <a:spcPct val="0"/>
                </a:spcBef>
              </a:pPr>
              <a:t>20</a:t>
            </a:fld>
            <a:endParaRPr lang="en-US" altLang="en-US"/>
          </a:p>
        </p:txBody>
      </p:sp>
    </p:spTree>
    <p:extLst>
      <p:ext uri="{BB962C8B-B14F-4D97-AF65-F5344CB8AC3E}">
        <p14:creationId xmlns:p14="http://schemas.microsoft.com/office/powerpoint/2010/main" val="139111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23</a:t>
            </a:fld>
            <a:endParaRPr lang="en-US"/>
          </a:p>
        </p:txBody>
      </p:sp>
    </p:spTree>
    <p:extLst>
      <p:ext uri="{BB962C8B-B14F-4D97-AF65-F5344CB8AC3E}">
        <p14:creationId xmlns:p14="http://schemas.microsoft.com/office/powerpoint/2010/main" val="1081126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24</a:t>
            </a:fld>
            <a:endParaRPr lang="en-US"/>
          </a:p>
        </p:txBody>
      </p:sp>
    </p:spTree>
    <p:extLst>
      <p:ext uri="{BB962C8B-B14F-4D97-AF65-F5344CB8AC3E}">
        <p14:creationId xmlns:p14="http://schemas.microsoft.com/office/powerpoint/2010/main" val="87242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Distinction between probability and probability density</a:t>
            </a:r>
          </a:p>
        </p:txBody>
      </p:sp>
      <p:sp>
        <p:nvSpPr>
          <p:cNvPr id="4" name="Slide Number Placeholder 3"/>
          <p:cNvSpPr>
            <a:spLocks noGrp="1"/>
          </p:cNvSpPr>
          <p:nvPr>
            <p:ph type="sldNum" sz="quarter" idx="5"/>
          </p:nvPr>
        </p:nvSpPr>
        <p:spPr/>
        <p:txBody>
          <a:bodyPr/>
          <a:lstStyle/>
          <a:p>
            <a:fld id="{1F0B59E4-4D70-9A41-94E0-61C150A436A8}" type="slidenum">
              <a:rPr lang="en-US" smtClean="0"/>
              <a:t>25</a:t>
            </a:fld>
            <a:endParaRPr lang="en-US"/>
          </a:p>
        </p:txBody>
      </p:sp>
    </p:spTree>
    <p:extLst>
      <p:ext uri="{BB962C8B-B14F-4D97-AF65-F5344CB8AC3E}">
        <p14:creationId xmlns:p14="http://schemas.microsoft.com/office/powerpoint/2010/main" val="64372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a:t>
            </a:r>
            <a:r>
              <a:rPr lang="en-US" dirty="0" err="1"/>
              <a:t>stabds</a:t>
            </a:r>
            <a:r>
              <a:rPr lang="en-US" dirty="0"/>
              <a:t> for engineering format not </a:t>
            </a:r>
            <a:r>
              <a:rPr lang="en-US" dirty="0" err="1"/>
              <a:t>Eulers</a:t>
            </a:r>
            <a:r>
              <a:rPr lang="en-US" dirty="0"/>
              <a:t> number!  </a:t>
            </a:r>
          </a:p>
        </p:txBody>
      </p:sp>
      <p:sp>
        <p:nvSpPr>
          <p:cNvPr id="4" name="Slide Number Placeholder 3"/>
          <p:cNvSpPr>
            <a:spLocks noGrp="1"/>
          </p:cNvSpPr>
          <p:nvPr>
            <p:ph type="sldNum" sz="quarter" idx="5"/>
          </p:nvPr>
        </p:nvSpPr>
        <p:spPr/>
        <p:txBody>
          <a:bodyPr/>
          <a:lstStyle/>
          <a:p>
            <a:fld id="{1F0B59E4-4D70-9A41-94E0-61C150A436A8}" type="slidenum">
              <a:rPr lang="en-US" smtClean="0"/>
              <a:t>26</a:t>
            </a:fld>
            <a:endParaRPr lang="en-US"/>
          </a:p>
        </p:txBody>
      </p:sp>
    </p:spTree>
    <p:extLst>
      <p:ext uri="{BB962C8B-B14F-4D97-AF65-F5344CB8AC3E}">
        <p14:creationId xmlns:p14="http://schemas.microsoft.com/office/powerpoint/2010/main" val="145217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4208BB-A01E-0142-96B0-53074A2E7741}" type="slidenum">
              <a:rPr lang="en-US" altLang="en-US"/>
              <a:pPr>
                <a:defRPr/>
              </a:pPr>
              <a:t>‹#›</a:t>
            </a:fld>
            <a:endParaRPr lang="en-US" altLang="en-US"/>
          </a:p>
        </p:txBody>
      </p:sp>
    </p:spTree>
    <p:extLst>
      <p:ext uri="{BB962C8B-B14F-4D97-AF65-F5344CB8AC3E}">
        <p14:creationId xmlns:p14="http://schemas.microsoft.com/office/powerpoint/2010/main" val="11313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28AC25-2F05-C448-918E-DD99BC1BA51D}" type="slidenum">
              <a:rPr lang="en-US" altLang="en-US"/>
              <a:pPr>
                <a:defRPr/>
              </a:pPr>
              <a:t>‹#›</a:t>
            </a:fld>
            <a:endParaRPr lang="en-US" altLang="en-US"/>
          </a:p>
        </p:txBody>
      </p:sp>
    </p:spTree>
    <p:extLst>
      <p:ext uri="{BB962C8B-B14F-4D97-AF65-F5344CB8AC3E}">
        <p14:creationId xmlns:p14="http://schemas.microsoft.com/office/powerpoint/2010/main" val="438856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40E93E-5CAE-F048-9A6A-8D1772131215}" type="slidenum">
              <a:rPr lang="en-US" altLang="en-US"/>
              <a:pPr>
                <a:defRPr/>
              </a:pPr>
              <a:t>‹#›</a:t>
            </a:fld>
            <a:endParaRPr lang="en-US" altLang="en-US"/>
          </a:p>
        </p:txBody>
      </p:sp>
    </p:spTree>
    <p:extLst>
      <p:ext uri="{BB962C8B-B14F-4D97-AF65-F5344CB8AC3E}">
        <p14:creationId xmlns:p14="http://schemas.microsoft.com/office/powerpoint/2010/main" val="1395712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BA1AE-1D98-EE4C-A753-80A181C0E5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1D9D78-85B2-F343-A71E-5F7FE1F3C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7FE148-62DC-734D-B423-8658876A414F}"/>
              </a:ext>
            </a:extLst>
          </p:cNvPr>
          <p:cNvSpPr>
            <a:spLocks noGrp="1"/>
          </p:cNvSpPr>
          <p:nvPr>
            <p:ph type="dt" sz="half" idx="10"/>
          </p:nvPr>
        </p:nvSpPr>
        <p:spPr/>
        <p:txBody>
          <a:bodyPr/>
          <a:lstStyle/>
          <a:p>
            <a:fld id="{13A4995D-2EB9-6943-8686-0FCE77BBE794}" type="datetimeFigureOut">
              <a:rPr lang="en-US" smtClean="0"/>
              <a:t>9/19/23</a:t>
            </a:fld>
            <a:endParaRPr lang="en-US"/>
          </a:p>
        </p:txBody>
      </p:sp>
      <p:sp>
        <p:nvSpPr>
          <p:cNvPr id="5" name="Footer Placeholder 4">
            <a:extLst>
              <a:ext uri="{FF2B5EF4-FFF2-40B4-BE49-F238E27FC236}">
                <a16:creationId xmlns:a16="http://schemas.microsoft.com/office/drawing/2014/main" id="{792C8EF3-875D-8A4D-BAB0-14DD8051C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47E56-7AB6-B445-BDA3-F444AAC74E9E}"/>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760350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034A-E14F-8843-9C49-F1D4A0956E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E211B-3483-0045-B2DB-10C75BA780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110AE-D9BA-B246-AC00-AA4133EA659D}"/>
              </a:ext>
            </a:extLst>
          </p:cNvPr>
          <p:cNvSpPr>
            <a:spLocks noGrp="1"/>
          </p:cNvSpPr>
          <p:nvPr>
            <p:ph type="dt" sz="half" idx="10"/>
          </p:nvPr>
        </p:nvSpPr>
        <p:spPr/>
        <p:txBody>
          <a:bodyPr/>
          <a:lstStyle/>
          <a:p>
            <a:fld id="{13A4995D-2EB9-6943-8686-0FCE77BBE794}" type="datetimeFigureOut">
              <a:rPr lang="en-US" smtClean="0"/>
              <a:t>9/19/23</a:t>
            </a:fld>
            <a:endParaRPr lang="en-US"/>
          </a:p>
        </p:txBody>
      </p:sp>
      <p:sp>
        <p:nvSpPr>
          <p:cNvPr id="5" name="Footer Placeholder 4">
            <a:extLst>
              <a:ext uri="{FF2B5EF4-FFF2-40B4-BE49-F238E27FC236}">
                <a16:creationId xmlns:a16="http://schemas.microsoft.com/office/drawing/2014/main" id="{6355717A-F4D2-A446-8552-63A9B461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9529F-56AA-DF48-AF15-4116B9C34C46}"/>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2841341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5772-372C-C140-B78C-BD12DDB639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890618-C504-8C45-A8D2-FF0C7DCE0E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8650ED-3CE2-B343-98E0-CD7323B4F6D3}"/>
              </a:ext>
            </a:extLst>
          </p:cNvPr>
          <p:cNvSpPr>
            <a:spLocks noGrp="1"/>
          </p:cNvSpPr>
          <p:nvPr>
            <p:ph type="dt" sz="half" idx="10"/>
          </p:nvPr>
        </p:nvSpPr>
        <p:spPr/>
        <p:txBody>
          <a:bodyPr/>
          <a:lstStyle/>
          <a:p>
            <a:fld id="{13A4995D-2EB9-6943-8686-0FCE77BBE794}" type="datetimeFigureOut">
              <a:rPr lang="en-US" smtClean="0"/>
              <a:t>9/19/23</a:t>
            </a:fld>
            <a:endParaRPr lang="en-US"/>
          </a:p>
        </p:txBody>
      </p:sp>
      <p:sp>
        <p:nvSpPr>
          <p:cNvPr id="5" name="Footer Placeholder 4">
            <a:extLst>
              <a:ext uri="{FF2B5EF4-FFF2-40B4-BE49-F238E27FC236}">
                <a16:creationId xmlns:a16="http://schemas.microsoft.com/office/drawing/2014/main" id="{6F52EC69-994A-144D-BB02-2CA60FB6A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83C3C-25B9-B04B-A34E-656EB22E0A2A}"/>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291191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BC30F-9520-1D41-BB39-5165C26BF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78F42-83FA-5145-BD7E-EAE7EE2C2D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123306-FB9F-E74F-9569-8069004549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74287-F3CA-054D-B5B5-C12509416882}"/>
              </a:ext>
            </a:extLst>
          </p:cNvPr>
          <p:cNvSpPr>
            <a:spLocks noGrp="1"/>
          </p:cNvSpPr>
          <p:nvPr>
            <p:ph type="dt" sz="half" idx="10"/>
          </p:nvPr>
        </p:nvSpPr>
        <p:spPr/>
        <p:txBody>
          <a:bodyPr/>
          <a:lstStyle/>
          <a:p>
            <a:fld id="{13A4995D-2EB9-6943-8686-0FCE77BBE794}" type="datetimeFigureOut">
              <a:rPr lang="en-US" smtClean="0"/>
              <a:t>9/19/23</a:t>
            </a:fld>
            <a:endParaRPr lang="en-US"/>
          </a:p>
        </p:txBody>
      </p:sp>
      <p:sp>
        <p:nvSpPr>
          <p:cNvPr id="6" name="Footer Placeholder 5">
            <a:extLst>
              <a:ext uri="{FF2B5EF4-FFF2-40B4-BE49-F238E27FC236}">
                <a16:creationId xmlns:a16="http://schemas.microsoft.com/office/drawing/2014/main" id="{BA1B9F17-E5A1-F942-971B-DD8174236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E44D-D1BE-3F46-BC31-9716564B7B9F}"/>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351294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97EE3-1F28-B843-9121-3D7F3CFE38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8C3901-8C87-8944-9806-4017D2FA3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F3691E-C5E1-E24E-947D-2B9B6A3DF8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2F34E5-0E1E-5B46-BEDF-EBE4849EFA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1E8F-AAF8-2D4F-8592-364EB83634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5C52D4-B99F-2C4B-B62B-F4F517C36A70}"/>
              </a:ext>
            </a:extLst>
          </p:cNvPr>
          <p:cNvSpPr>
            <a:spLocks noGrp="1"/>
          </p:cNvSpPr>
          <p:nvPr>
            <p:ph type="dt" sz="half" idx="10"/>
          </p:nvPr>
        </p:nvSpPr>
        <p:spPr/>
        <p:txBody>
          <a:bodyPr/>
          <a:lstStyle/>
          <a:p>
            <a:fld id="{13A4995D-2EB9-6943-8686-0FCE77BBE794}" type="datetimeFigureOut">
              <a:rPr lang="en-US" smtClean="0"/>
              <a:t>9/19/23</a:t>
            </a:fld>
            <a:endParaRPr lang="en-US"/>
          </a:p>
        </p:txBody>
      </p:sp>
      <p:sp>
        <p:nvSpPr>
          <p:cNvPr id="8" name="Footer Placeholder 7">
            <a:extLst>
              <a:ext uri="{FF2B5EF4-FFF2-40B4-BE49-F238E27FC236}">
                <a16:creationId xmlns:a16="http://schemas.microsoft.com/office/drawing/2014/main" id="{989773A0-817A-494A-8AE3-ECFD6F8BA8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E58A6B-2E6B-EC4F-8978-BFDE109B42C3}"/>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203347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3DF1-09FB-C14D-B98C-5054E3983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E0B0BB-A127-EE4E-8E5F-1C969301E2CD}"/>
              </a:ext>
            </a:extLst>
          </p:cNvPr>
          <p:cNvSpPr>
            <a:spLocks noGrp="1"/>
          </p:cNvSpPr>
          <p:nvPr>
            <p:ph type="dt" sz="half" idx="10"/>
          </p:nvPr>
        </p:nvSpPr>
        <p:spPr/>
        <p:txBody>
          <a:bodyPr/>
          <a:lstStyle/>
          <a:p>
            <a:fld id="{13A4995D-2EB9-6943-8686-0FCE77BBE794}" type="datetimeFigureOut">
              <a:rPr lang="en-US" smtClean="0"/>
              <a:t>9/19/23</a:t>
            </a:fld>
            <a:endParaRPr lang="en-US"/>
          </a:p>
        </p:txBody>
      </p:sp>
      <p:sp>
        <p:nvSpPr>
          <p:cNvPr id="4" name="Footer Placeholder 3">
            <a:extLst>
              <a:ext uri="{FF2B5EF4-FFF2-40B4-BE49-F238E27FC236}">
                <a16:creationId xmlns:a16="http://schemas.microsoft.com/office/drawing/2014/main" id="{A388B09E-96F9-054F-9942-CBC1C97B7C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E0801D-C726-4E46-95F4-AE23ABCF6E5D}"/>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172214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94221-0D98-A04A-A9CD-965ABD2D7C9E}"/>
              </a:ext>
            </a:extLst>
          </p:cNvPr>
          <p:cNvSpPr>
            <a:spLocks noGrp="1"/>
          </p:cNvSpPr>
          <p:nvPr>
            <p:ph type="dt" sz="half" idx="10"/>
          </p:nvPr>
        </p:nvSpPr>
        <p:spPr/>
        <p:txBody>
          <a:bodyPr/>
          <a:lstStyle/>
          <a:p>
            <a:fld id="{13A4995D-2EB9-6943-8686-0FCE77BBE794}" type="datetimeFigureOut">
              <a:rPr lang="en-US" smtClean="0"/>
              <a:t>9/19/23</a:t>
            </a:fld>
            <a:endParaRPr lang="en-US"/>
          </a:p>
        </p:txBody>
      </p:sp>
      <p:sp>
        <p:nvSpPr>
          <p:cNvPr id="3" name="Footer Placeholder 2">
            <a:extLst>
              <a:ext uri="{FF2B5EF4-FFF2-40B4-BE49-F238E27FC236}">
                <a16:creationId xmlns:a16="http://schemas.microsoft.com/office/drawing/2014/main" id="{54D952DE-7DCC-AB49-A6CD-92BD62AA72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01FF6D-3755-C747-939F-8EEB5816BD1C}"/>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928541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EA79-95E6-FE45-83EB-E5326A874F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D88C6D-59C4-3B4A-89D2-B41CB474CB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A171C5-8661-BD4A-96DE-3A7CE786F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2C475D-CDEB-294C-A32D-CF06D264661D}"/>
              </a:ext>
            </a:extLst>
          </p:cNvPr>
          <p:cNvSpPr>
            <a:spLocks noGrp="1"/>
          </p:cNvSpPr>
          <p:nvPr>
            <p:ph type="dt" sz="half" idx="10"/>
          </p:nvPr>
        </p:nvSpPr>
        <p:spPr/>
        <p:txBody>
          <a:bodyPr/>
          <a:lstStyle/>
          <a:p>
            <a:fld id="{13A4995D-2EB9-6943-8686-0FCE77BBE794}" type="datetimeFigureOut">
              <a:rPr lang="en-US" smtClean="0"/>
              <a:t>9/19/23</a:t>
            </a:fld>
            <a:endParaRPr lang="en-US"/>
          </a:p>
        </p:txBody>
      </p:sp>
      <p:sp>
        <p:nvSpPr>
          <p:cNvPr id="6" name="Footer Placeholder 5">
            <a:extLst>
              <a:ext uri="{FF2B5EF4-FFF2-40B4-BE49-F238E27FC236}">
                <a16:creationId xmlns:a16="http://schemas.microsoft.com/office/drawing/2014/main" id="{0DC967A4-4080-EF4B-9010-AFC9ADA3C1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9A288E-2596-024A-B8E0-A6E22AF6441D}"/>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92246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BD1B9B-7515-E74F-A8AA-69B705F252CE}" type="slidenum">
              <a:rPr lang="en-US" altLang="en-US"/>
              <a:pPr>
                <a:defRPr/>
              </a:pPr>
              <a:t>‹#›</a:t>
            </a:fld>
            <a:endParaRPr lang="en-US" altLang="en-US"/>
          </a:p>
        </p:txBody>
      </p:sp>
    </p:spTree>
    <p:extLst>
      <p:ext uri="{BB962C8B-B14F-4D97-AF65-F5344CB8AC3E}">
        <p14:creationId xmlns:p14="http://schemas.microsoft.com/office/powerpoint/2010/main" val="896546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E7517-F137-6742-B999-01D65813A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90898B-B576-AE4C-9503-1119E173C7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D71ABF-2F43-FF49-9B3D-2C15F028B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780F8-C4DF-3341-90AE-B923C57A1D11}"/>
              </a:ext>
            </a:extLst>
          </p:cNvPr>
          <p:cNvSpPr>
            <a:spLocks noGrp="1"/>
          </p:cNvSpPr>
          <p:nvPr>
            <p:ph type="dt" sz="half" idx="10"/>
          </p:nvPr>
        </p:nvSpPr>
        <p:spPr/>
        <p:txBody>
          <a:bodyPr/>
          <a:lstStyle/>
          <a:p>
            <a:fld id="{13A4995D-2EB9-6943-8686-0FCE77BBE794}" type="datetimeFigureOut">
              <a:rPr lang="en-US" smtClean="0"/>
              <a:t>9/19/23</a:t>
            </a:fld>
            <a:endParaRPr lang="en-US"/>
          </a:p>
        </p:txBody>
      </p:sp>
      <p:sp>
        <p:nvSpPr>
          <p:cNvPr id="6" name="Footer Placeholder 5">
            <a:extLst>
              <a:ext uri="{FF2B5EF4-FFF2-40B4-BE49-F238E27FC236}">
                <a16:creationId xmlns:a16="http://schemas.microsoft.com/office/drawing/2014/main" id="{740BCED7-FA63-E347-B2FE-E485356DEF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C8719-1CA2-DE4C-8D28-438D2461B5F4}"/>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2977177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8185-9858-BD4E-BEA9-AE716970F9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3E565-3FE5-C940-A351-36CEA1406F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093DA-CDDD-914F-BC3A-E6F771A8B61D}"/>
              </a:ext>
            </a:extLst>
          </p:cNvPr>
          <p:cNvSpPr>
            <a:spLocks noGrp="1"/>
          </p:cNvSpPr>
          <p:nvPr>
            <p:ph type="dt" sz="half" idx="10"/>
          </p:nvPr>
        </p:nvSpPr>
        <p:spPr/>
        <p:txBody>
          <a:bodyPr/>
          <a:lstStyle/>
          <a:p>
            <a:fld id="{13A4995D-2EB9-6943-8686-0FCE77BBE794}" type="datetimeFigureOut">
              <a:rPr lang="en-US" smtClean="0"/>
              <a:t>9/19/23</a:t>
            </a:fld>
            <a:endParaRPr lang="en-US"/>
          </a:p>
        </p:txBody>
      </p:sp>
      <p:sp>
        <p:nvSpPr>
          <p:cNvPr id="5" name="Footer Placeholder 4">
            <a:extLst>
              <a:ext uri="{FF2B5EF4-FFF2-40B4-BE49-F238E27FC236}">
                <a16:creationId xmlns:a16="http://schemas.microsoft.com/office/drawing/2014/main" id="{74BFA0DA-BF2D-0547-90BD-423331E34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8E04C-3F9A-E747-A662-717C89A6718E}"/>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968856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9A7D07-3689-E845-977B-C07E40088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FB640C-9523-2642-8607-F7BD79577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2A101-19B6-7F41-B555-9BD2B4B991FC}"/>
              </a:ext>
            </a:extLst>
          </p:cNvPr>
          <p:cNvSpPr>
            <a:spLocks noGrp="1"/>
          </p:cNvSpPr>
          <p:nvPr>
            <p:ph type="dt" sz="half" idx="10"/>
          </p:nvPr>
        </p:nvSpPr>
        <p:spPr/>
        <p:txBody>
          <a:bodyPr/>
          <a:lstStyle/>
          <a:p>
            <a:fld id="{13A4995D-2EB9-6943-8686-0FCE77BBE794}" type="datetimeFigureOut">
              <a:rPr lang="en-US" smtClean="0"/>
              <a:t>9/19/23</a:t>
            </a:fld>
            <a:endParaRPr lang="en-US"/>
          </a:p>
        </p:txBody>
      </p:sp>
      <p:sp>
        <p:nvSpPr>
          <p:cNvPr id="5" name="Footer Placeholder 4">
            <a:extLst>
              <a:ext uri="{FF2B5EF4-FFF2-40B4-BE49-F238E27FC236}">
                <a16:creationId xmlns:a16="http://schemas.microsoft.com/office/drawing/2014/main" id="{E0FBAC5C-8EB4-8C42-87EA-ED98DCF4A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FD8CC-1766-E644-A370-58EDC188E246}"/>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1074439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5520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E38E12-EF91-1448-A1C1-85A70E2A8F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3C136F-D6B9-454F-82EF-2FF0C4FFCB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56CC3F-60A4-7649-903D-EB0603D7BDE4}"/>
              </a:ext>
            </a:extLst>
          </p:cNvPr>
          <p:cNvSpPr>
            <a:spLocks noGrp="1" noChangeArrowheads="1"/>
          </p:cNvSpPr>
          <p:nvPr>
            <p:ph type="sldNum" sz="quarter" idx="12"/>
          </p:nvPr>
        </p:nvSpPr>
        <p:spPr>
          <a:ln/>
        </p:spPr>
        <p:txBody>
          <a:bodyPr/>
          <a:lstStyle>
            <a:lvl1pPr>
              <a:defRPr/>
            </a:lvl1pPr>
          </a:lstStyle>
          <a:p>
            <a:fld id="{2FADC91C-A94F-A749-84F0-DF38D19F3B2A}" type="slidenum">
              <a:rPr lang="en-US" altLang="en-US"/>
              <a:pPr/>
              <a:t>‹#›</a:t>
            </a:fld>
            <a:endParaRPr lang="en-US" altLang="en-US"/>
          </a:p>
        </p:txBody>
      </p:sp>
    </p:spTree>
    <p:extLst>
      <p:ext uri="{BB962C8B-B14F-4D97-AF65-F5344CB8AC3E}">
        <p14:creationId xmlns:p14="http://schemas.microsoft.com/office/powerpoint/2010/main" val="718521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C16995-C496-A14D-BB6F-D222BB3722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4379C5-6173-A94A-8C92-B8AE890663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395367-4164-9449-92FE-0C0F35E68D71}"/>
              </a:ext>
            </a:extLst>
          </p:cNvPr>
          <p:cNvSpPr>
            <a:spLocks noGrp="1" noChangeArrowheads="1"/>
          </p:cNvSpPr>
          <p:nvPr>
            <p:ph type="sldNum" sz="quarter" idx="12"/>
          </p:nvPr>
        </p:nvSpPr>
        <p:spPr>
          <a:ln/>
        </p:spPr>
        <p:txBody>
          <a:bodyPr/>
          <a:lstStyle>
            <a:lvl1pPr>
              <a:defRPr/>
            </a:lvl1pPr>
          </a:lstStyle>
          <a:p>
            <a:fld id="{45AB52F4-5280-9F48-92C6-45E57E083729}" type="slidenum">
              <a:rPr lang="en-US" altLang="en-US"/>
              <a:pPr/>
              <a:t>‹#›</a:t>
            </a:fld>
            <a:endParaRPr lang="en-US" altLang="en-US"/>
          </a:p>
        </p:txBody>
      </p:sp>
    </p:spTree>
    <p:extLst>
      <p:ext uri="{BB962C8B-B14F-4D97-AF65-F5344CB8AC3E}">
        <p14:creationId xmlns:p14="http://schemas.microsoft.com/office/powerpoint/2010/main" val="923603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72FFC01-5292-DA43-9043-7D98AA9178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5A7AE8-AB36-EA4A-B07A-A971F52583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C37C1C-41F0-404F-A622-9DDFB32B76FD}"/>
              </a:ext>
            </a:extLst>
          </p:cNvPr>
          <p:cNvSpPr>
            <a:spLocks noGrp="1" noChangeArrowheads="1"/>
          </p:cNvSpPr>
          <p:nvPr>
            <p:ph type="sldNum" sz="quarter" idx="12"/>
          </p:nvPr>
        </p:nvSpPr>
        <p:spPr>
          <a:ln/>
        </p:spPr>
        <p:txBody>
          <a:bodyPr/>
          <a:lstStyle>
            <a:lvl1pPr>
              <a:defRPr/>
            </a:lvl1pPr>
          </a:lstStyle>
          <a:p>
            <a:fld id="{8C927A08-9CC5-6C4E-ACE7-9DF1DD6236E5}" type="slidenum">
              <a:rPr lang="en-US" altLang="en-US"/>
              <a:pPr/>
              <a:t>‹#›</a:t>
            </a:fld>
            <a:endParaRPr lang="en-US" altLang="en-US"/>
          </a:p>
        </p:txBody>
      </p:sp>
    </p:spTree>
    <p:extLst>
      <p:ext uri="{BB962C8B-B14F-4D97-AF65-F5344CB8AC3E}">
        <p14:creationId xmlns:p14="http://schemas.microsoft.com/office/powerpoint/2010/main" val="2845911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1E8E85-AC6C-174D-AD49-84D6EC73BF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AE6954-8675-0F40-9972-341BAB8A30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DE6EE7-E813-C447-B7D2-D48DB9877834}"/>
              </a:ext>
            </a:extLst>
          </p:cNvPr>
          <p:cNvSpPr>
            <a:spLocks noGrp="1" noChangeArrowheads="1"/>
          </p:cNvSpPr>
          <p:nvPr>
            <p:ph type="sldNum" sz="quarter" idx="12"/>
          </p:nvPr>
        </p:nvSpPr>
        <p:spPr>
          <a:ln/>
        </p:spPr>
        <p:txBody>
          <a:bodyPr/>
          <a:lstStyle>
            <a:lvl1pPr>
              <a:defRPr/>
            </a:lvl1pPr>
          </a:lstStyle>
          <a:p>
            <a:fld id="{3D6B5623-59A3-C54E-9A1C-CA8DAEFC2B2F}" type="slidenum">
              <a:rPr lang="en-US" altLang="en-US"/>
              <a:pPr/>
              <a:t>‹#›</a:t>
            </a:fld>
            <a:endParaRPr lang="en-US" altLang="en-US"/>
          </a:p>
        </p:txBody>
      </p:sp>
    </p:spTree>
    <p:extLst>
      <p:ext uri="{BB962C8B-B14F-4D97-AF65-F5344CB8AC3E}">
        <p14:creationId xmlns:p14="http://schemas.microsoft.com/office/powerpoint/2010/main" val="39413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AF52AE2-7F59-5A41-A7F4-C9235818749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00D0F60-5C69-0444-A0D6-B64AD13735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4D3EE69-DD1E-BE48-8474-0B9815DF4AB2}"/>
              </a:ext>
            </a:extLst>
          </p:cNvPr>
          <p:cNvSpPr>
            <a:spLocks noGrp="1" noChangeArrowheads="1"/>
          </p:cNvSpPr>
          <p:nvPr>
            <p:ph type="sldNum" sz="quarter" idx="12"/>
          </p:nvPr>
        </p:nvSpPr>
        <p:spPr>
          <a:ln/>
        </p:spPr>
        <p:txBody>
          <a:bodyPr/>
          <a:lstStyle>
            <a:lvl1pPr>
              <a:defRPr/>
            </a:lvl1pPr>
          </a:lstStyle>
          <a:p>
            <a:fld id="{DEBDB78B-5BC4-864D-BEB5-CB7A6EF147F1}" type="slidenum">
              <a:rPr lang="en-US" altLang="en-US"/>
              <a:pPr/>
              <a:t>‹#›</a:t>
            </a:fld>
            <a:endParaRPr lang="en-US" altLang="en-US"/>
          </a:p>
        </p:txBody>
      </p:sp>
    </p:spTree>
    <p:extLst>
      <p:ext uri="{BB962C8B-B14F-4D97-AF65-F5344CB8AC3E}">
        <p14:creationId xmlns:p14="http://schemas.microsoft.com/office/powerpoint/2010/main" val="1099032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B275B70-0A21-AC4D-87E2-03CAB4F3F3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F942846-0AB4-9D46-B93F-6A9A2C536D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EBDBD4-6884-A646-9BC7-A8D5236B1136}"/>
              </a:ext>
            </a:extLst>
          </p:cNvPr>
          <p:cNvSpPr>
            <a:spLocks noGrp="1" noChangeArrowheads="1"/>
          </p:cNvSpPr>
          <p:nvPr>
            <p:ph type="sldNum" sz="quarter" idx="12"/>
          </p:nvPr>
        </p:nvSpPr>
        <p:spPr>
          <a:ln/>
        </p:spPr>
        <p:txBody>
          <a:bodyPr/>
          <a:lstStyle>
            <a:lvl1pPr>
              <a:defRPr/>
            </a:lvl1pPr>
          </a:lstStyle>
          <a:p>
            <a:fld id="{41AD9177-F8B8-C846-A012-EE4BA3F1E83E}" type="slidenum">
              <a:rPr lang="en-US" altLang="en-US"/>
              <a:pPr/>
              <a:t>‹#›</a:t>
            </a:fld>
            <a:endParaRPr lang="en-US" altLang="en-US"/>
          </a:p>
        </p:txBody>
      </p:sp>
    </p:spTree>
    <p:extLst>
      <p:ext uri="{BB962C8B-B14F-4D97-AF65-F5344CB8AC3E}">
        <p14:creationId xmlns:p14="http://schemas.microsoft.com/office/powerpoint/2010/main" val="405104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4AD53D-8EBC-AA42-BFC1-AF2C9A5C9A79}" type="slidenum">
              <a:rPr lang="en-US" altLang="en-US"/>
              <a:pPr>
                <a:defRPr/>
              </a:pPr>
              <a:t>‹#›</a:t>
            </a:fld>
            <a:endParaRPr lang="en-US" altLang="en-US"/>
          </a:p>
        </p:txBody>
      </p:sp>
    </p:spTree>
    <p:extLst>
      <p:ext uri="{BB962C8B-B14F-4D97-AF65-F5344CB8AC3E}">
        <p14:creationId xmlns:p14="http://schemas.microsoft.com/office/powerpoint/2010/main" val="1520010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EA67C4-E8B4-864E-B1A6-095677F85D5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3AED2A3-7C3D-0C43-A31D-54FD002C0D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89929F-625A-D343-B534-02CA7D18E589}"/>
              </a:ext>
            </a:extLst>
          </p:cNvPr>
          <p:cNvSpPr>
            <a:spLocks noGrp="1" noChangeArrowheads="1"/>
          </p:cNvSpPr>
          <p:nvPr>
            <p:ph type="sldNum" sz="quarter" idx="12"/>
          </p:nvPr>
        </p:nvSpPr>
        <p:spPr>
          <a:ln/>
        </p:spPr>
        <p:txBody>
          <a:bodyPr/>
          <a:lstStyle>
            <a:lvl1pPr>
              <a:defRPr/>
            </a:lvl1pPr>
          </a:lstStyle>
          <a:p>
            <a:fld id="{88830D83-7251-4841-BE40-5892EF9D8B90}" type="slidenum">
              <a:rPr lang="en-US" altLang="en-US"/>
              <a:pPr/>
              <a:t>‹#›</a:t>
            </a:fld>
            <a:endParaRPr lang="en-US" altLang="en-US"/>
          </a:p>
        </p:txBody>
      </p:sp>
    </p:spTree>
    <p:extLst>
      <p:ext uri="{BB962C8B-B14F-4D97-AF65-F5344CB8AC3E}">
        <p14:creationId xmlns:p14="http://schemas.microsoft.com/office/powerpoint/2010/main" val="102272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3CC8EB-23A8-3C4E-AFDB-53D6C02BA1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4DA0FF-DE97-8840-81C7-74B7D7C2C5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A69840-F107-454A-B0EF-0B9AD4307293}"/>
              </a:ext>
            </a:extLst>
          </p:cNvPr>
          <p:cNvSpPr>
            <a:spLocks noGrp="1" noChangeArrowheads="1"/>
          </p:cNvSpPr>
          <p:nvPr>
            <p:ph type="sldNum" sz="quarter" idx="12"/>
          </p:nvPr>
        </p:nvSpPr>
        <p:spPr>
          <a:ln/>
        </p:spPr>
        <p:txBody>
          <a:bodyPr/>
          <a:lstStyle>
            <a:lvl1pPr>
              <a:defRPr/>
            </a:lvl1pPr>
          </a:lstStyle>
          <a:p>
            <a:fld id="{B8D50BE4-CFB7-DA4F-9DFF-8182918350E1}" type="slidenum">
              <a:rPr lang="en-US" altLang="en-US"/>
              <a:pPr/>
              <a:t>‹#›</a:t>
            </a:fld>
            <a:endParaRPr lang="en-US" altLang="en-US"/>
          </a:p>
        </p:txBody>
      </p:sp>
    </p:spTree>
    <p:extLst>
      <p:ext uri="{BB962C8B-B14F-4D97-AF65-F5344CB8AC3E}">
        <p14:creationId xmlns:p14="http://schemas.microsoft.com/office/powerpoint/2010/main" val="1479608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F2F241C-7208-7742-98C8-1C22E5D3FE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CB2D8F-6EEA-1743-AF8F-4D868A784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68D56D-5033-924E-96D0-40FED09C7A77}"/>
              </a:ext>
            </a:extLst>
          </p:cNvPr>
          <p:cNvSpPr>
            <a:spLocks noGrp="1" noChangeArrowheads="1"/>
          </p:cNvSpPr>
          <p:nvPr>
            <p:ph type="sldNum" sz="quarter" idx="12"/>
          </p:nvPr>
        </p:nvSpPr>
        <p:spPr>
          <a:ln/>
        </p:spPr>
        <p:txBody>
          <a:bodyPr/>
          <a:lstStyle>
            <a:lvl1pPr>
              <a:defRPr/>
            </a:lvl1pPr>
          </a:lstStyle>
          <a:p>
            <a:fld id="{B1E77206-D9D3-E64C-A7B6-760915752D89}" type="slidenum">
              <a:rPr lang="en-US" altLang="en-US"/>
              <a:pPr/>
              <a:t>‹#›</a:t>
            </a:fld>
            <a:endParaRPr lang="en-US" altLang="en-US"/>
          </a:p>
        </p:txBody>
      </p:sp>
    </p:spTree>
    <p:extLst>
      <p:ext uri="{BB962C8B-B14F-4D97-AF65-F5344CB8AC3E}">
        <p14:creationId xmlns:p14="http://schemas.microsoft.com/office/powerpoint/2010/main" val="1066923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5734F5-8C0B-124B-A27F-8A23B77CE5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D1B064-2F98-9C4E-9028-2C255C915A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AE72D5-8C50-DC41-84EF-6437C5AC3ECC}"/>
              </a:ext>
            </a:extLst>
          </p:cNvPr>
          <p:cNvSpPr>
            <a:spLocks noGrp="1" noChangeArrowheads="1"/>
          </p:cNvSpPr>
          <p:nvPr>
            <p:ph type="sldNum" sz="quarter" idx="12"/>
          </p:nvPr>
        </p:nvSpPr>
        <p:spPr>
          <a:ln/>
        </p:spPr>
        <p:txBody>
          <a:bodyPr/>
          <a:lstStyle>
            <a:lvl1pPr>
              <a:defRPr/>
            </a:lvl1pPr>
          </a:lstStyle>
          <a:p>
            <a:fld id="{98A9CA88-784D-2345-A144-B46F5F962482}" type="slidenum">
              <a:rPr lang="en-US" altLang="en-US"/>
              <a:pPr/>
              <a:t>‹#›</a:t>
            </a:fld>
            <a:endParaRPr lang="en-US" altLang="en-US"/>
          </a:p>
        </p:txBody>
      </p:sp>
    </p:spTree>
    <p:extLst>
      <p:ext uri="{BB962C8B-B14F-4D97-AF65-F5344CB8AC3E}">
        <p14:creationId xmlns:p14="http://schemas.microsoft.com/office/powerpoint/2010/main" val="648253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AC07D2-8D6A-0D41-9FFA-CF78D743B8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EB13C0-0260-A24B-BAAB-37F35ABD72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68D008-A94D-274E-9F7E-7D7A571CB07C}"/>
              </a:ext>
            </a:extLst>
          </p:cNvPr>
          <p:cNvSpPr>
            <a:spLocks noGrp="1" noChangeArrowheads="1"/>
          </p:cNvSpPr>
          <p:nvPr>
            <p:ph type="sldNum" sz="quarter" idx="12"/>
          </p:nvPr>
        </p:nvSpPr>
        <p:spPr>
          <a:ln/>
        </p:spPr>
        <p:txBody>
          <a:bodyPr/>
          <a:lstStyle>
            <a:lvl1pPr>
              <a:defRPr/>
            </a:lvl1pPr>
          </a:lstStyle>
          <a:p>
            <a:fld id="{CD2F2835-F40B-CE49-9197-ED6410FD49B9}" type="slidenum">
              <a:rPr lang="en-US" altLang="en-US"/>
              <a:pPr/>
              <a:t>‹#›</a:t>
            </a:fld>
            <a:endParaRPr lang="en-US" altLang="en-US"/>
          </a:p>
        </p:txBody>
      </p:sp>
    </p:spTree>
    <p:extLst>
      <p:ext uri="{BB962C8B-B14F-4D97-AF65-F5344CB8AC3E}">
        <p14:creationId xmlns:p14="http://schemas.microsoft.com/office/powerpoint/2010/main" val="2442078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CBEAB342-D89B-3E48-AB79-0698405F243C}"/>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3B4DBE58-BFE4-7449-856C-7338AD5689E0}"/>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C876D74E-67F4-9540-8438-9AE5CA06AC55}" type="slidenum">
              <a:rPr lang="en-US" altLang="en-US"/>
              <a:pPr/>
              <a:t>‹#›</a:t>
            </a:fld>
            <a:endParaRPr lang="en-US" altLang="en-US"/>
          </a:p>
        </p:txBody>
      </p:sp>
    </p:spTree>
    <p:extLst>
      <p:ext uri="{BB962C8B-B14F-4D97-AF65-F5344CB8AC3E}">
        <p14:creationId xmlns:p14="http://schemas.microsoft.com/office/powerpoint/2010/main" val="1580435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B71EC30-DF40-9B44-A1F5-26E0F9CFEF08}"/>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608851DD-3C0F-5C4C-B79B-ECA340A1CDE4}"/>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6493D92C-2B4E-9D4F-9363-B65288D3B2D2}" type="slidenum">
              <a:rPr lang="en-US" altLang="en-US"/>
              <a:pPr/>
              <a:t>‹#›</a:t>
            </a:fld>
            <a:endParaRPr lang="en-US" altLang="en-US"/>
          </a:p>
        </p:txBody>
      </p:sp>
    </p:spTree>
    <p:extLst>
      <p:ext uri="{BB962C8B-B14F-4D97-AF65-F5344CB8AC3E}">
        <p14:creationId xmlns:p14="http://schemas.microsoft.com/office/powerpoint/2010/main" val="3511811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4481C3EE-0385-EB4A-8907-DE0B063279CB}"/>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1033AE3F-BE41-624F-AE7A-F225A1C1F46F}"/>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169CF7DA-AFD7-BF4F-A640-D2CF73DAECF1}" type="slidenum">
              <a:rPr lang="en-US" altLang="en-US"/>
              <a:pPr/>
              <a:t>‹#›</a:t>
            </a:fld>
            <a:endParaRPr lang="en-US" altLang="en-US"/>
          </a:p>
        </p:txBody>
      </p:sp>
    </p:spTree>
    <p:extLst>
      <p:ext uri="{BB962C8B-B14F-4D97-AF65-F5344CB8AC3E}">
        <p14:creationId xmlns:p14="http://schemas.microsoft.com/office/powerpoint/2010/main" val="2785954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86D75A0-00E2-F145-B781-1A5072D15C15}"/>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B906A1E1-DA87-6F43-9A80-1B2638F94BAD}"/>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1D41131C-7BFE-964F-9EBA-43EFAF3D2255}" type="slidenum">
              <a:rPr lang="en-US" altLang="en-US"/>
              <a:pPr/>
              <a:t>‹#›</a:t>
            </a:fld>
            <a:endParaRPr lang="en-US" altLang="en-US"/>
          </a:p>
        </p:txBody>
      </p:sp>
    </p:spTree>
    <p:extLst>
      <p:ext uri="{BB962C8B-B14F-4D97-AF65-F5344CB8AC3E}">
        <p14:creationId xmlns:p14="http://schemas.microsoft.com/office/powerpoint/2010/main" val="2755728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39B983B-F411-5D4D-BD47-ACE71B28AAB2}"/>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8" name="Rectangle 6">
            <a:extLst>
              <a:ext uri="{FF2B5EF4-FFF2-40B4-BE49-F238E27FC236}">
                <a16:creationId xmlns:a16="http://schemas.microsoft.com/office/drawing/2014/main" id="{866B7381-BC9C-B942-A478-9373D62349FB}"/>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5B4A7C4D-4FB2-A34B-9D26-34DCF190ACF9}" type="slidenum">
              <a:rPr lang="en-US" altLang="en-US"/>
              <a:pPr/>
              <a:t>‹#›</a:t>
            </a:fld>
            <a:endParaRPr lang="en-US" altLang="en-US"/>
          </a:p>
        </p:txBody>
      </p:sp>
    </p:spTree>
    <p:extLst>
      <p:ext uri="{BB962C8B-B14F-4D97-AF65-F5344CB8AC3E}">
        <p14:creationId xmlns:p14="http://schemas.microsoft.com/office/powerpoint/2010/main" val="231012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DE399-94E0-924B-918B-D2D72BE1B1FD}" type="slidenum">
              <a:rPr lang="en-US" altLang="en-US"/>
              <a:pPr>
                <a:defRPr/>
              </a:pPr>
              <a:t>‹#›</a:t>
            </a:fld>
            <a:endParaRPr lang="en-US" altLang="en-US"/>
          </a:p>
        </p:txBody>
      </p:sp>
    </p:spTree>
    <p:extLst>
      <p:ext uri="{BB962C8B-B14F-4D97-AF65-F5344CB8AC3E}">
        <p14:creationId xmlns:p14="http://schemas.microsoft.com/office/powerpoint/2010/main" val="3490759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97894F35-3837-1440-AAE5-9C8A7DEBF08A}"/>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4" name="Rectangle 6">
            <a:extLst>
              <a:ext uri="{FF2B5EF4-FFF2-40B4-BE49-F238E27FC236}">
                <a16:creationId xmlns:a16="http://schemas.microsoft.com/office/drawing/2014/main" id="{32E941BA-84D4-E049-BEBF-9A17AF97EFD3}"/>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305D650F-BD8A-6C4A-B589-098D028BF7A2}" type="slidenum">
              <a:rPr lang="en-US" altLang="en-US"/>
              <a:pPr/>
              <a:t>‹#›</a:t>
            </a:fld>
            <a:endParaRPr lang="en-US" altLang="en-US"/>
          </a:p>
        </p:txBody>
      </p:sp>
    </p:spTree>
    <p:extLst>
      <p:ext uri="{BB962C8B-B14F-4D97-AF65-F5344CB8AC3E}">
        <p14:creationId xmlns:p14="http://schemas.microsoft.com/office/powerpoint/2010/main" val="738065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691F803-6BEC-5B4B-9DD6-5DE6FC0965FD}"/>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3" name="Rectangle 6">
            <a:extLst>
              <a:ext uri="{FF2B5EF4-FFF2-40B4-BE49-F238E27FC236}">
                <a16:creationId xmlns:a16="http://schemas.microsoft.com/office/drawing/2014/main" id="{C38DF713-2D6E-C841-9569-281A55B9D07A}"/>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601C0456-4950-5E45-A33D-443E39C1FB6C}" type="slidenum">
              <a:rPr lang="en-US" altLang="en-US"/>
              <a:pPr/>
              <a:t>‹#›</a:t>
            </a:fld>
            <a:endParaRPr lang="en-US" altLang="en-US"/>
          </a:p>
        </p:txBody>
      </p:sp>
    </p:spTree>
    <p:extLst>
      <p:ext uri="{BB962C8B-B14F-4D97-AF65-F5344CB8AC3E}">
        <p14:creationId xmlns:p14="http://schemas.microsoft.com/office/powerpoint/2010/main" val="3859825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2B474E2-446C-494F-8620-FDD0F1B0B5BF}"/>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348FCAF0-3239-CA4A-A91F-A53E044CB145}"/>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153FFC1B-CBC8-5140-AC68-B26460F6A4A4}" type="slidenum">
              <a:rPr lang="en-US" altLang="en-US"/>
              <a:pPr/>
              <a:t>‹#›</a:t>
            </a:fld>
            <a:endParaRPr lang="en-US" altLang="en-US"/>
          </a:p>
        </p:txBody>
      </p:sp>
    </p:spTree>
    <p:extLst>
      <p:ext uri="{BB962C8B-B14F-4D97-AF65-F5344CB8AC3E}">
        <p14:creationId xmlns:p14="http://schemas.microsoft.com/office/powerpoint/2010/main" val="4197776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C68195A3-DC5A-DB4E-8C5A-FC3A9FFB4D9D}"/>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0D3FBEDB-F7D6-DF41-AD3A-F3BE537402E9}"/>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B2ACA7DE-721E-2D41-865C-3F5EDDA2BCAE}" type="slidenum">
              <a:rPr lang="en-US" altLang="en-US"/>
              <a:pPr/>
              <a:t>‹#›</a:t>
            </a:fld>
            <a:endParaRPr lang="en-US" altLang="en-US"/>
          </a:p>
        </p:txBody>
      </p:sp>
    </p:spTree>
    <p:extLst>
      <p:ext uri="{BB962C8B-B14F-4D97-AF65-F5344CB8AC3E}">
        <p14:creationId xmlns:p14="http://schemas.microsoft.com/office/powerpoint/2010/main" val="505244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C2141D1-A571-794C-B5F4-83A8668A566A}"/>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65D964BF-9EFF-A043-A30F-458031D2D6C2}"/>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5DFF7B0E-44D4-A94F-AA40-6B957C288EC3}" type="slidenum">
              <a:rPr lang="en-US" altLang="en-US"/>
              <a:pPr/>
              <a:t>‹#›</a:t>
            </a:fld>
            <a:endParaRPr lang="en-US" altLang="en-US"/>
          </a:p>
        </p:txBody>
      </p:sp>
    </p:spTree>
    <p:extLst>
      <p:ext uri="{BB962C8B-B14F-4D97-AF65-F5344CB8AC3E}">
        <p14:creationId xmlns:p14="http://schemas.microsoft.com/office/powerpoint/2010/main" val="910056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6E04437-7041-5342-B446-AC5B20404B4F}"/>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3F20FE95-4462-2C41-9717-E947ABBBA2E6}"/>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06918993-9EEC-594B-88FE-BD31C804433C}" type="slidenum">
              <a:rPr lang="en-US" altLang="en-US"/>
              <a:pPr/>
              <a:t>‹#›</a:t>
            </a:fld>
            <a:endParaRPr lang="en-US" altLang="en-US"/>
          </a:p>
        </p:txBody>
      </p:sp>
    </p:spTree>
    <p:extLst>
      <p:ext uri="{BB962C8B-B14F-4D97-AF65-F5344CB8AC3E}">
        <p14:creationId xmlns:p14="http://schemas.microsoft.com/office/powerpoint/2010/main" val="2656043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5">
            <a:extLst>
              <a:ext uri="{FF2B5EF4-FFF2-40B4-BE49-F238E27FC236}">
                <a16:creationId xmlns:a16="http://schemas.microsoft.com/office/drawing/2014/main" id="{944301B3-01C5-8D42-B93D-5FCB630494C9}"/>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9F8C4832-F07E-FA40-9144-4EE082C8F046}"/>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2800AE07-D4CB-044A-A41C-672C1D213E24}" type="slidenum">
              <a:rPr lang="en-US" altLang="en-US"/>
              <a:pPr/>
              <a:t>‹#›</a:t>
            </a:fld>
            <a:endParaRPr lang="en-US" altLang="en-US"/>
          </a:p>
        </p:txBody>
      </p:sp>
    </p:spTree>
    <p:extLst>
      <p:ext uri="{BB962C8B-B14F-4D97-AF65-F5344CB8AC3E}">
        <p14:creationId xmlns:p14="http://schemas.microsoft.com/office/powerpoint/2010/main" val="3942828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E231419-5542-2346-94AF-BDCE35B0EE4E}"/>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A06F9882-A754-EE44-A11A-B8D33F34726A}"/>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DA7843EB-83D4-604A-9981-EC6F571BA1B5}" type="slidenum">
              <a:rPr lang="en-US" altLang="en-US"/>
              <a:pPr/>
              <a:t>‹#›</a:t>
            </a:fld>
            <a:endParaRPr lang="en-US" altLang="en-US"/>
          </a:p>
        </p:txBody>
      </p:sp>
    </p:spTree>
    <p:extLst>
      <p:ext uri="{BB962C8B-B14F-4D97-AF65-F5344CB8AC3E}">
        <p14:creationId xmlns:p14="http://schemas.microsoft.com/office/powerpoint/2010/main" val="1508581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FC8E2F-EB8B-7548-9201-C044C3F71579}" type="slidenum">
              <a:rPr lang="en-US" altLang="en-US"/>
              <a:pPr>
                <a:defRPr/>
              </a:pPr>
              <a:t>‹#›</a:t>
            </a:fld>
            <a:endParaRPr lang="en-US" altLang="en-US"/>
          </a:p>
        </p:txBody>
      </p:sp>
    </p:spTree>
    <p:extLst>
      <p:ext uri="{BB962C8B-B14F-4D97-AF65-F5344CB8AC3E}">
        <p14:creationId xmlns:p14="http://schemas.microsoft.com/office/powerpoint/2010/main" val="214220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F8A70B-C9EA-FC4C-80E4-C636141418CE}" type="slidenum">
              <a:rPr lang="en-US" altLang="en-US"/>
              <a:pPr>
                <a:defRPr/>
              </a:pPr>
              <a:t>‹#›</a:t>
            </a:fld>
            <a:endParaRPr lang="en-US" altLang="en-US"/>
          </a:p>
        </p:txBody>
      </p:sp>
    </p:spTree>
    <p:extLst>
      <p:ext uri="{BB962C8B-B14F-4D97-AF65-F5344CB8AC3E}">
        <p14:creationId xmlns:p14="http://schemas.microsoft.com/office/powerpoint/2010/main" val="1498345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48001-43F2-B948-8418-653D9DAB7BB4}" type="slidenum">
              <a:rPr lang="en-US" altLang="en-US"/>
              <a:pPr>
                <a:defRPr/>
              </a:pPr>
              <a:t>‹#›</a:t>
            </a:fld>
            <a:endParaRPr lang="en-US" altLang="en-US"/>
          </a:p>
        </p:txBody>
      </p:sp>
    </p:spTree>
    <p:extLst>
      <p:ext uri="{BB962C8B-B14F-4D97-AF65-F5344CB8AC3E}">
        <p14:creationId xmlns:p14="http://schemas.microsoft.com/office/powerpoint/2010/main" val="129979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6076BA-C613-3E4D-B962-7D6D9E4005A0}" type="slidenum">
              <a:rPr lang="en-US" altLang="en-US"/>
              <a:pPr>
                <a:defRPr/>
              </a:pPr>
              <a:t>‹#›</a:t>
            </a:fld>
            <a:endParaRPr lang="en-US" altLang="en-US"/>
          </a:p>
        </p:txBody>
      </p:sp>
    </p:spTree>
    <p:extLst>
      <p:ext uri="{BB962C8B-B14F-4D97-AF65-F5344CB8AC3E}">
        <p14:creationId xmlns:p14="http://schemas.microsoft.com/office/powerpoint/2010/main" val="1405007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F6B43A-50E7-EF4C-BF40-4CEE06251B6F}" type="slidenum">
              <a:rPr lang="en-US" altLang="en-US"/>
              <a:pPr>
                <a:defRPr/>
              </a:pPr>
              <a:t>‹#›</a:t>
            </a:fld>
            <a:endParaRPr lang="en-US" altLang="en-US"/>
          </a:p>
        </p:txBody>
      </p:sp>
    </p:spTree>
    <p:extLst>
      <p:ext uri="{BB962C8B-B14F-4D97-AF65-F5344CB8AC3E}">
        <p14:creationId xmlns:p14="http://schemas.microsoft.com/office/powerpoint/2010/main" val="235895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A2DD626B-9ACD-614B-A0BC-F78C3634D4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D0DAF-2CA2-0840-89AA-7247952952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CE8EA-9CB9-EA4B-BEF7-DE084D555F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098B5-7B73-944D-A3B0-12936A11B3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4995D-2EB9-6943-8686-0FCE77BBE794}" type="datetimeFigureOut">
              <a:rPr lang="en-US" smtClean="0"/>
              <a:t>9/19/23</a:t>
            </a:fld>
            <a:endParaRPr lang="en-US"/>
          </a:p>
        </p:txBody>
      </p:sp>
      <p:sp>
        <p:nvSpPr>
          <p:cNvPr id="5" name="Footer Placeholder 4">
            <a:extLst>
              <a:ext uri="{FF2B5EF4-FFF2-40B4-BE49-F238E27FC236}">
                <a16:creationId xmlns:a16="http://schemas.microsoft.com/office/drawing/2014/main" id="{730112EE-C676-3042-9D6E-58AFC4EB0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A6A710-864A-4E4E-B79A-E1DE699D0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3AF6F-3E8E-A243-A262-5865BC6B035E}" type="slidenum">
              <a:rPr lang="en-US" smtClean="0"/>
              <a:t>‹#›</a:t>
            </a:fld>
            <a:endParaRPr lang="en-US"/>
          </a:p>
        </p:txBody>
      </p:sp>
    </p:spTree>
    <p:extLst>
      <p:ext uri="{BB962C8B-B14F-4D97-AF65-F5344CB8AC3E}">
        <p14:creationId xmlns:p14="http://schemas.microsoft.com/office/powerpoint/2010/main" val="3013383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2BE665-B37E-0941-8DC6-34617D35F98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B10C826-5F7D-BA4B-BDBC-1FD4A0D36B3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B80761A-B928-0447-9239-E0EC9F28272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F693F1C-F5D5-7042-8EE3-0D37D1FFB7F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2E749CA-92CB-7C4A-835C-393770BD4ED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fld id="{066715A0-5499-B541-BE36-A6CB511C92B0}" type="slidenum">
              <a:rPr lang="en-US" altLang="en-US"/>
              <a:pPr/>
              <a:t>‹#›</a:t>
            </a:fld>
            <a:endParaRPr lang="en-US" altLang="en-US"/>
          </a:p>
        </p:txBody>
      </p:sp>
    </p:spTree>
    <p:extLst>
      <p:ext uri="{BB962C8B-B14F-4D97-AF65-F5344CB8AC3E}">
        <p14:creationId xmlns:p14="http://schemas.microsoft.com/office/powerpoint/2010/main" val="39556005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96D0330-6613-1247-87E8-67CC6DB5588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461DDA94-903A-2343-B2B5-794D39CF8FA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9781" name="Rectangle 5">
            <a:extLst>
              <a:ext uri="{FF2B5EF4-FFF2-40B4-BE49-F238E27FC236}">
                <a16:creationId xmlns:a16="http://schemas.microsoft.com/office/drawing/2014/main" id="{25070269-D443-CA4A-917D-9209DD95F96D}"/>
              </a:ext>
            </a:extLst>
          </p:cNvPr>
          <p:cNvSpPr>
            <a:spLocks noGrp="1" noChangeArrowheads="1"/>
          </p:cNvSpPr>
          <p:nvPr>
            <p:ph type="ftr" sz="quarter" idx="3"/>
          </p:nvPr>
        </p:nvSpPr>
        <p:spPr bwMode="auto">
          <a:xfrm>
            <a:off x="609600" y="6381750"/>
            <a:ext cx="6502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n-ea"/>
                <a:cs typeface="Arial" charset="0"/>
              </a:defRPr>
            </a:lvl1pPr>
          </a:lstStyle>
          <a:p>
            <a:pPr>
              <a:defRPr/>
            </a:pPr>
            <a:r>
              <a:rPr lang="en-US"/>
              <a:t>Kerfeld and Scott, PLoS Biology 2010</a:t>
            </a:r>
          </a:p>
        </p:txBody>
      </p:sp>
      <p:sp>
        <p:nvSpPr>
          <p:cNvPr id="459782" name="Rectangle 6">
            <a:extLst>
              <a:ext uri="{FF2B5EF4-FFF2-40B4-BE49-F238E27FC236}">
                <a16:creationId xmlns:a16="http://schemas.microsoft.com/office/drawing/2014/main" id="{8479617A-6709-2C4E-B549-8DBA0F68DDF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fld id="{609A60FB-D73F-B649-8411-B4A816089FCB}" type="slidenum">
              <a:rPr lang="en-US" altLang="en-US"/>
              <a:pPr/>
              <a:t>‹#›</a:t>
            </a:fld>
            <a:endParaRPr lang="en-US" altLang="en-US"/>
          </a:p>
        </p:txBody>
      </p:sp>
      <p:sp>
        <p:nvSpPr>
          <p:cNvPr id="5" name="Rectangle 4">
            <a:extLst>
              <a:ext uri="{FF2B5EF4-FFF2-40B4-BE49-F238E27FC236}">
                <a16:creationId xmlns:a16="http://schemas.microsoft.com/office/drawing/2014/main" id="{2EE3683F-B730-F140-A947-138AA09661F2}"/>
              </a:ext>
            </a:extLst>
          </p:cNvPr>
          <p:cNvSpPr/>
          <p:nvPr userDrawn="1"/>
        </p:nvSpPr>
        <p:spPr>
          <a:xfrm>
            <a:off x="0" y="0"/>
            <a:ext cx="12192000" cy="6858000"/>
          </a:xfrm>
          <a:prstGeom prst="rect">
            <a:avLst/>
          </a:prstGeom>
          <a:noFill/>
          <a:ln w="19050">
            <a:solidFill>
              <a:srgbClr val="A1A7B3"/>
            </a:solidFill>
          </a:ln>
        </p:spPr>
        <p:style>
          <a:lnRef idx="2">
            <a:schemeClr val="accent1">
              <a:shade val="50000"/>
            </a:schemeClr>
          </a:lnRef>
          <a:fillRef idx="1">
            <a:schemeClr val="accent1"/>
          </a:fillRef>
          <a:effectRef idx="0">
            <a:schemeClr val="accent1"/>
          </a:effectRef>
          <a:fontRef idx="minor">
            <a:schemeClr val="lt1"/>
          </a:fontRef>
        </p:style>
        <p:txBody>
          <a:bodyPr lIns="20510" tIns="10255" rIns="20510" bIns="10255" anchor="ctr"/>
          <a:lstStyle/>
          <a:p>
            <a:pPr algn="ctr" defTabSz="914151" eaLnBrk="1" fontAlgn="auto" hangingPunct="1">
              <a:spcBef>
                <a:spcPts val="0"/>
              </a:spcBef>
              <a:spcAft>
                <a:spcPts val="0"/>
              </a:spcAft>
              <a:defRPr/>
            </a:pPr>
            <a:endParaRPr lang="en-US" sz="1800" b="0">
              <a:ln>
                <a:solidFill>
                  <a:srgbClr val="A1A7B3"/>
                </a:solidFill>
              </a:ln>
              <a:solidFill>
                <a:srgbClr val="FFFFFF"/>
              </a:solidFill>
            </a:endParaRPr>
          </a:p>
        </p:txBody>
      </p:sp>
    </p:spTree>
    <p:extLst>
      <p:ext uri="{BB962C8B-B14F-4D97-AF65-F5344CB8AC3E}">
        <p14:creationId xmlns:p14="http://schemas.microsoft.com/office/powerpoint/2010/main" val="14463142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j.p.gogarten.uconn.edu/mcb3421_2019/Aeromonas%20Whats%20in%20a%20Name.pptx" TargetMode="External"/><Relationship Id="rId2" Type="http://schemas.openxmlformats.org/officeDocument/2006/relationships/hyperlink" Target="http://mic.microbiologyresearch.org/content/journal/micro/10.1099/mic.0.033811-0#tab2" TargetMode="External"/><Relationship Id="rId1" Type="http://schemas.openxmlformats.org/officeDocument/2006/relationships/slideLayout" Target="../slideLayouts/slideLayout2.xml"/><Relationship Id="rId4" Type="http://schemas.openxmlformats.org/officeDocument/2006/relationships/hyperlink" Target="http://mbio.asm.org/content/5/6/e02136-14"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Flat_file_database"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www.ncbi.nlm.nih.gov/Sitemap/samplerecord.html" TargetMode="External"/><Relationship Id="rId4" Type="http://schemas.openxmlformats.org/officeDocument/2006/relationships/hyperlink" Target="http://en.wikipedia.org/wiki/Abstract_Syntax_Notation_On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ncbi.nlm.nih.gov/" TargetMode="External"/><Relationship Id="rId1" Type="http://schemas.openxmlformats.org/officeDocument/2006/relationships/slideLayout" Target="../slideLayouts/slideLayout2.xml"/><Relationship Id="rId4" Type="http://schemas.openxmlformats.org/officeDocument/2006/relationships/hyperlink" Target="https://www.ncbi.nlm.nih.gov/books/NBK383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en.wikipedia.org/wiki/Standard_score" TargetMode="External"/><Relationship Id="rId4" Type="http://schemas.openxmlformats.org/officeDocument/2006/relationships/image" Target="../media/image24.sv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ubmed.ncbi.nlm.nih.gov/"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hyperlink" Target="http://www.ncbi.nlm.nih.gov/BLAST/Blast.cgi?CMD=Web&amp;LAYOUT=TwoWindows&amp;AUTO_FORMAT=Semiauto&amp;ALIGNMENTS=250&amp;ALIGNMENT_VIEW=Pairwise&amp;CDD_SEARCH=on&amp;CLIENT=web&amp;DATABASE=nr&amp;DESCRIPTIONS=500&amp;ENTREZ_QUERY=(none)&amp;EXPECT=10&amp;FILTER=L&amp;FORMAT_OBJECT=Alignm"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hyperlink" Target="https://phagesdb.org/blastp/KashFlow_CDS_155/" TargetMode="External"/><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mathworld.wolfram.com/BonferroniCorrection.html" TargetMode="External"/><Relationship Id="rId2" Type="http://schemas.openxmlformats.org/officeDocument/2006/relationships/hyperlink" Target="https://en.wikipedia.org/wiki/Data_dredging"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2" Type="http://schemas.openxmlformats.org/officeDocument/2006/relationships/hyperlink" Target="https://j.p.gogarten.uconn.edu/mcb3421_2019/fasta_search.html#gi%7C3122907" TargetMode="Externa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hyperlink" Target="https://www.ncbi.nlm.nih.gov/genome/browse/" TargetMode="External"/><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hyperlink" Target="http://carrot.mcb.uconn.edu/mcb372/old/UNIXCOMM.htm" TargetMode="External"/><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hyperlink" Target="ftp://ftp.uconn.edu/packages/ssh/pc/" TargetMode="External"/><Relationship Id="rId5" Type="http://schemas.openxmlformats.org/officeDocument/2006/relationships/hyperlink" Target="http://www.chiark.greenend.org.uk/~sgtatham/putty/download.html" TargetMode="External"/><Relationship Id="rId4" Type="http://schemas.openxmlformats.org/officeDocument/2006/relationships/hyperlink" Target="http://catcode.com/teachmod/"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carrot.mcb.uconn.edu/mcb372/old/UNIXCOMM.htm" TargetMode="External"/><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hyperlink" Target="http://kb.iu.edu/data/abdb.html"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codecademy.com/courses/learn-the-command-line" TargetMode="External"/><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hyperlink" Target="https://www.barebones.com/products/bbedit/" TargetMode="External"/><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hyperlink" Target="https://filezilla-project.org/" TargetMode="External"/><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hyperlink" Target="https://fivethirtyeight.com/features/science-isnt-broken/#part1" TargetMode="External"/><Relationship Id="rId2" Type="http://schemas.openxmlformats.org/officeDocument/2006/relationships/hyperlink" Target="https://projects.fivethirtyeight.com/p-hacking/"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5.tiff"/><Relationship Id="rId4" Type="http://schemas.openxmlformats.org/officeDocument/2006/relationships/image" Target="../media/image25.png"/></Relationships>
</file>

<file path=ppt/slides/_rels/slide82.xml.rels><?xml version="1.0" encoding="UTF-8" standalone="yes"?>
<Relationships xmlns="http://schemas.openxmlformats.org/package/2006/relationships"><Relationship Id="rId3" Type="http://schemas.openxmlformats.org/officeDocument/2006/relationships/hyperlink" Target="https://www.newyorker.com/magazine/2010/12/13/the-truth-wears-off" TargetMode="External"/><Relationship Id="rId2" Type="http://schemas.openxmlformats.org/officeDocument/2006/relationships/hyperlink" Target="https://en.wikipedia.org/wiki/Verbal_overshadowing"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EC10-AE0A-294E-A987-AD75C09A6BA0}"/>
              </a:ext>
            </a:extLst>
          </p:cNvPr>
          <p:cNvSpPr>
            <a:spLocks noGrp="1"/>
          </p:cNvSpPr>
          <p:nvPr>
            <p:ph type="ctrTitle"/>
          </p:nvPr>
        </p:nvSpPr>
        <p:spPr>
          <a:xfrm>
            <a:off x="1786759" y="5299841"/>
            <a:ext cx="9144000" cy="1060677"/>
          </a:xfrm>
        </p:spPr>
        <p:txBody>
          <a:bodyPr>
            <a:normAutofit fontScale="90000"/>
          </a:bodyPr>
          <a:lstStyle/>
          <a:p>
            <a:br>
              <a:rPr lang="en-US" sz="3600" dirty="0"/>
            </a:br>
            <a:endParaRPr lang="en-US" sz="3600" dirty="0"/>
          </a:p>
        </p:txBody>
      </p:sp>
      <p:sp>
        <p:nvSpPr>
          <p:cNvPr id="6" name="Subtitle 5">
            <a:extLst>
              <a:ext uri="{FF2B5EF4-FFF2-40B4-BE49-F238E27FC236}">
                <a16:creationId xmlns:a16="http://schemas.microsoft.com/office/drawing/2014/main" id="{D241630B-A34B-B14B-B9EF-C6CF2705EEB2}"/>
              </a:ext>
            </a:extLst>
          </p:cNvPr>
          <p:cNvSpPr>
            <a:spLocks noGrp="1"/>
          </p:cNvSpPr>
          <p:nvPr>
            <p:ph type="subTitle" idx="1"/>
          </p:nvPr>
        </p:nvSpPr>
        <p:spPr>
          <a:xfrm>
            <a:off x="1433010" y="1454626"/>
            <a:ext cx="9144000" cy="1655762"/>
          </a:xfrm>
        </p:spPr>
        <p:txBody>
          <a:bodyPr>
            <a:normAutofit/>
          </a:bodyPr>
          <a:lstStyle/>
          <a:p>
            <a:r>
              <a:rPr lang="en-US" sz="2800" dirty="0"/>
              <a:t>MCB 3421 2023</a:t>
            </a:r>
          </a:p>
          <a:p>
            <a:endParaRPr lang="en-US" sz="2800" dirty="0"/>
          </a:p>
          <a:p>
            <a:r>
              <a:rPr lang="en-US" sz="2800" dirty="0"/>
              <a:t>Class 7</a:t>
            </a:r>
          </a:p>
        </p:txBody>
      </p:sp>
      <p:sp>
        <p:nvSpPr>
          <p:cNvPr id="4" name="TextBox 3">
            <a:extLst>
              <a:ext uri="{FF2B5EF4-FFF2-40B4-BE49-F238E27FC236}">
                <a16:creationId xmlns:a16="http://schemas.microsoft.com/office/drawing/2014/main" id="{D236F094-71AE-5A59-DE4F-302AFD5E6F84}"/>
              </a:ext>
            </a:extLst>
          </p:cNvPr>
          <p:cNvSpPr txBox="1"/>
          <p:nvPr/>
        </p:nvSpPr>
        <p:spPr>
          <a:xfrm>
            <a:off x="2320985" y="3753543"/>
            <a:ext cx="8075548" cy="2062103"/>
          </a:xfrm>
          <a:prstGeom prst="rect">
            <a:avLst/>
          </a:prstGeom>
          <a:noFill/>
        </p:spPr>
        <p:txBody>
          <a:bodyPr wrap="square">
            <a:spAutoFit/>
          </a:bodyPr>
          <a:lstStyle/>
          <a:p>
            <a:pPr algn="ctr"/>
            <a:r>
              <a:rPr lang="en-US" sz="3200" dirty="0"/>
              <a:t>Databanks, Entrez and the history of </a:t>
            </a:r>
            <a:r>
              <a:rPr lang="en-US" sz="3200" dirty="0" err="1"/>
              <a:t>Genbank</a:t>
            </a:r>
            <a:r>
              <a:rPr lang="en-US" sz="3200" dirty="0"/>
              <a:t>; </a:t>
            </a:r>
          </a:p>
          <a:p>
            <a:pPr algn="ctr"/>
            <a:r>
              <a:rPr lang="en-US" sz="3200" dirty="0"/>
              <a:t>BLAST,</a:t>
            </a:r>
            <a:br>
              <a:rPr lang="en-US" sz="3200" dirty="0"/>
            </a:br>
            <a:r>
              <a:rPr lang="en-US" sz="3200" dirty="0"/>
              <a:t>Intro to Statistics</a:t>
            </a:r>
          </a:p>
        </p:txBody>
      </p:sp>
    </p:spTree>
    <p:extLst>
      <p:ext uri="{BB962C8B-B14F-4D97-AF65-F5344CB8AC3E}">
        <p14:creationId xmlns:p14="http://schemas.microsoft.com/office/powerpoint/2010/main" val="3761367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0E57C43-62CB-034B-8799-719CE058857F}"/>
              </a:ext>
            </a:extLst>
          </p:cNvPr>
          <p:cNvGraphicFramePr>
            <a:graphicFrameLocks noGrp="1"/>
          </p:cNvGraphicFramePr>
          <p:nvPr>
            <p:extLst>
              <p:ext uri="{D42A27DB-BD31-4B8C-83A1-F6EECF244321}">
                <p14:modId xmlns:p14="http://schemas.microsoft.com/office/powerpoint/2010/main" val="1823838364"/>
              </p:ext>
            </p:extLst>
          </p:nvPr>
        </p:nvGraphicFramePr>
        <p:xfrm>
          <a:off x="152400" y="294502"/>
          <a:ext cx="12039600" cy="7020697"/>
        </p:xfrm>
        <a:graphic>
          <a:graphicData uri="http://schemas.openxmlformats.org/drawingml/2006/table">
            <a:tbl>
              <a:tblPr/>
              <a:tblGrid>
                <a:gridCol w="6019800">
                  <a:extLst>
                    <a:ext uri="{9D8B030D-6E8A-4147-A177-3AD203B41FA5}">
                      <a16:colId xmlns:a16="http://schemas.microsoft.com/office/drawing/2014/main" val="271617799"/>
                    </a:ext>
                  </a:extLst>
                </a:gridCol>
                <a:gridCol w="6019800">
                  <a:extLst>
                    <a:ext uri="{9D8B030D-6E8A-4147-A177-3AD203B41FA5}">
                      <a16:colId xmlns:a16="http://schemas.microsoft.com/office/drawing/2014/main" val="3870728618"/>
                    </a:ext>
                  </a:extLst>
                </a:gridCol>
              </a:tblGrid>
              <a:tr h="7020697">
                <a:tc>
                  <a:txBody>
                    <a:bodyPr/>
                    <a:lstStyle/>
                    <a:p>
                      <a:pPr algn="ctr"/>
                      <a:r>
                        <a:rPr lang="en-US" sz="2000" b="1" dirty="0"/>
                        <a:t>Supervised databanks with gatekeeper. </a:t>
                      </a:r>
                      <a:br>
                        <a:rPr lang="en-US" sz="2000" dirty="0"/>
                      </a:br>
                      <a:br>
                        <a:rPr lang="en-US" sz="2000" dirty="0"/>
                      </a:br>
                      <a:r>
                        <a:rPr lang="en-US" sz="2000" dirty="0"/>
                        <a:t>Examples: </a:t>
                      </a:r>
                    </a:p>
                    <a:p>
                      <a:pPr algn="ctr">
                        <a:buFont typeface="Arial" panose="020B0604020202020204" pitchFamily="34" charset="0"/>
                        <a:buChar char="•"/>
                      </a:pPr>
                      <a:r>
                        <a:rPr lang="en-US" sz="2000" dirty="0" err="1"/>
                        <a:t>Swissprot</a:t>
                      </a:r>
                      <a:endParaRPr lang="en-US" sz="2000" dirty="0"/>
                    </a:p>
                    <a:p>
                      <a:pPr algn="ctr">
                        <a:buFont typeface="Arial" panose="020B0604020202020204" pitchFamily="34" charset="0"/>
                        <a:buChar char="•"/>
                      </a:pPr>
                      <a:r>
                        <a:rPr lang="en-US" sz="2000" dirty="0" err="1"/>
                        <a:t>Refseq</a:t>
                      </a:r>
                      <a:r>
                        <a:rPr lang="en-US" sz="2000" dirty="0"/>
                        <a:t> (at NCBI)</a:t>
                      </a:r>
                    </a:p>
                    <a:p>
                      <a:pPr algn="ctr">
                        <a:buFont typeface="Arial" panose="020B0604020202020204" pitchFamily="34" charset="0"/>
                        <a:buChar char="•"/>
                      </a:pPr>
                      <a:r>
                        <a:rPr lang="en-US" sz="2000" dirty="0"/>
                        <a:t>PhagesDB</a:t>
                      </a:r>
                    </a:p>
                    <a:p>
                      <a:pPr algn="ctr"/>
                      <a:r>
                        <a:rPr lang="en-US" sz="2000" dirty="0"/>
                        <a:t>Entries are checked for accuracy.</a:t>
                      </a:r>
                      <a:br>
                        <a:rPr lang="en-US" sz="2000" dirty="0"/>
                      </a:br>
                      <a:r>
                        <a:rPr lang="en-US" sz="2000" dirty="0"/>
                        <a:t>+ more reliable annotations (but still not great)</a:t>
                      </a:r>
                    </a:p>
                    <a:p>
                      <a:pPr algn="ctr"/>
                      <a:r>
                        <a:rPr lang="en-US" sz="2000" dirty="0"/>
                        <a:t>-- frequently out of date</a:t>
                      </a:r>
                    </a:p>
                    <a:p>
                      <a:pPr algn="ctr"/>
                      <a:r>
                        <a:rPr lang="en-US" dirty="0"/>
                        <a:t> </a:t>
                      </a:r>
                    </a:p>
                  </a:txBody>
                  <a:tcPr marL="9525" marR="9525" marT="9525" marB="9525" anchor="ctr">
                    <a:lnL>
                      <a:noFill/>
                    </a:lnL>
                    <a:lnR>
                      <a:noFill/>
                    </a:lnR>
                    <a:lnT>
                      <a:noFill/>
                    </a:lnT>
                    <a:lnB>
                      <a:noFill/>
                    </a:lnB>
                    <a:solidFill>
                      <a:srgbClr val="FFFFCC"/>
                    </a:solidFill>
                  </a:tcPr>
                </a:tc>
                <a:tc>
                  <a:txBody>
                    <a:bodyPr/>
                    <a:lstStyle/>
                    <a:p>
                      <a:pPr algn="ctr"/>
                      <a:r>
                        <a:rPr lang="en-US" dirty="0"/>
                        <a:t> </a:t>
                      </a:r>
                    </a:p>
                    <a:p>
                      <a:pPr algn="ctr"/>
                      <a:r>
                        <a:rPr lang="en-US" sz="2000" b="1" dirty="0"/>
                        <a:t>Repositories without gatekeeper. </a:t>
                      </a:r>
                      <a:endParaRPr lang="en-US" sz="2000" dirty="0"/>
                    </a:p>
                    <a:p>
                      <a:pPr algn="ctr"/>
                      <a:r>
                        <a:rPr lang="en-US" sz="2000" dirty="0"/>
                        <a:t>Examples: </a:t>
                      </a:r>
                    </a:p>
                    <a:p>
                      <a:pPr algn="ctr">
                        <a:buFont typeface="Arial" panose="020B0604020202020204" pitchFamily="34" charset="0"/>
                        <a:buChar char="•"/>
                      </a:pPr>
                      <a:r>
                        <a:rPr lang="en-US" sz="2000" dirty="0"/>
                        <a:t>GenBank</a:t>
                      </a:r>
                    </a:p>
                    <a:p>
                      <a:pPr algn="ctr">
                        <a:buFont typeface="Arial" panose="020B0604020202020204" pitchFamily="34" charset="0"/>
                        <a:buChar char="•"/>
                      </a:pPr>
                      <a:r>
                        <a:rPr lang="en-US" sz="2000" dirty="0"/>
                        <a:t>EMBL</a:t>
                      </a:r>
                    </a:p>
                    <a:p>
                      <a:pPr algn="ctr">
                        <a:buFont typeface="Arial" panose="020B0604020202020204" pitchFamily="34" charset="0"/>
                        <a:buChar char="•"/>
                      </a:pPr>
                      <a:r>
                        <a:rPr lang="en-US" sz="2000" dirty="0" err="1"/>
                        <a:t>TrEMBL</a:t>
                      </a:r>
                      <a:endParaRPr lang="en-US" sz="2000" dirty="0"/>
                    </a:p>
                    <a:p>
                      <a:pPr algn="ctr"/>
                      <a:r>
                        <a:rPr lang="en-US" sz="2000" dirty="0"/>
                        <a:t>Everything is accepted. </a:t>
                      </a:r>
                      <a:br>
                        <a:rPr lang="en-US" sz="2000" dirty="0"/>
                      </a:br>
                      <a:r>
                        <a:rPr lang="en-US" sz="2000" dirty="0"/>
                        <a:t>+ everything is available</a:t>
                      </a:r>
                      <a:br>
                        <a:rPr lang="en-US" sz="2000" dirty="0"/>
                      </a:br>
                      <a:r>
                        <a:rPr lang="en-US" sz="2000" dirty="0"/>
                        <a:t>-- many duplicates</a:t>
                      </a:r>
                      <a:br>
                        <a:rPr lang="en-US" sz="2000" dirty="0"/>
                      </a:br>
                      <a:r>
                        <a:rPr lang="en-US" sz="2000" dirty="0"/>
                        <a:t>-- poor reliability of annotations</a:t>
                      </a:r>
                      <a:br>
                        <a:rPr lang="en-US" dirty="0"/>
                      </a:br>
                      <a:br>
                        <a:rPr lang="en-US" dirty="0"/>
                      </a:br>
                      <a:endParaRPr lang="en-US" dirty="0"/>
                    </a:p>
                  </a:txBody>
                  <a:tcPr marL="9525" marR="9525" marT="9525" marB="9525" anchor="ctr">
                    <a:lnL>
                      <a:noFill/>
                    </a:lnL>
                    <a:lnR>
                      <a:noFill/>
                    </a:lnR>
                    <a:lnT>
                      <a:noFill/>
                    </a:lnT>
                    <a:lnB>
                      <a:noFill/>
                    </a:lnB>
                    <a:solidFill>
                      <a:srgbClr val="FFFFCC"/>
                    </a:solidFill>
                  </a:tcPr>
                </a:tc>
                <a:extLst>
                  <a:ext uri="{0D108BD9-81ED-4DB2-BD59-A6C34878D82A}">
                    <a16:rowId xmlns:a16="http://schemas.microsoft.com/office/drawing/2014/main" val="27007903"/>
                  </a:ext>
                </a:extLst>
              </a:tr>
            </a:tbl>
          </a:graphicData>
        </a:graphic>
      </p:graphicFrame>
      <p:sp>
        <p:nvSpPr>
          <p:cNvPr id="2" name="Title 1">
            <a:extLst>
              <a:ext uri="{FF2B5EF4-FFF2-40B4-BE49-F238E27FC236}">
                <a16:creationId xmlns:a16="http://schemas.microsoft.com/office/drawing/2014/main" id="{C2761242-42E6-D947-A570-DD45071C291B}"/>
              </a:ext>
            </a:extLst>
          </p:cNvPr>
          <p:cNvSpPr>
            <a:spLocks noGrp="1"/>
          </p:cNvSpPr>
          <p:nvPr>
            <p:ph type="title"/>
          </p:nvPr>
        </p:nvSpPr>
        <p:spPr>
          <a:xfrm>
            <a:off x="914400" y="294503"/>
            <a:ext cx="10363200" cy="1143000"/>
          </a:xfrm>
        </p:spPr>
        <p:txBody>
          <a:bodyPr/>
          <a:lstStyle/>
          <a:p>
            <a:r>
              <a:rPr lang="en-US" dirty="0"/>
              <a:t>Distinctions between Databanks</a:t>
            </a:r>
          </a:p>
        </p:txBody>
      </p:sp>
      <p:sp>
        <p:nvSpPr>
          <p:cNvPr id="8" name="Rectangle 2">
            <a:extLst>
              <a:ext uri="{FF2B5EF4-FFF2-40B4-BE49-F238E27FC236}">
                <a16:creationId xmlns:a16="http://schemas.microsoft.com/office/drawing/2014/main" id="{326EF623-2C64-724F-AA8A-51E52A2F1793}"/>
              </a:ext>
            </a:extLst>
          </p:cNvPr>
          <p:cNvSpPr>
            <a:spLocks noChangeArrowheads="1"/>
          </p:cNvSpPr>
          <p:nvPr/>
        </p:nvSpPr>
        <p:spPr bwMode="auto">
          <a:xfrm>
            <a:off x="1951038" y="2082531"/>
            <a:ext cx="142762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07543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36D3-6472-A741-A895-5086A7313A66}"/>
              </a:ext>
            </a:extLst>
          </p:cNvPr>
          <p:cNvSpPr>
            <a:spLocks noGrp="1"/>
          </p:cNvSpPr>
          <p:nvPr>
            <p:ph type="title"/>
          </p:nvPr>
        </p:nvSpPr>
        <p:spPr>
          <a:xfrm>
            <a:off x="1052384" y="304800"/>
            <a:ext cx="10363200" cy="1143000"/>
          </a:xfrm>
        </p:spPr>
        <p:txBody>
          <a:bodyPr/>
          <a:lstStyle/>
          <a:p>
            <a:r>
              <a:rPr lang="en-US" dirty="0"/>
              <a:t>Problem with Ownership</a:t>
            </a:r>
          </a:p>
        </p:txBody>
      </p:sp>
      <p:sp>
        <p:nvSpPr>
          <p:cNvPr id="4" name="Rectangle 3">
            <a:extLst>
              <a:ext uri="{FF2B5EF4-FFF2-40B4-BE49-F238E27FC236}">
                <a16:creationId xmlns:a16="http://schemas.microsoft.com/office/drawing/2014/main" id="{F7401F61-9D12-6D4F-AF33-D9004AB37A11}"/>
              </a:ext>
            </a:extLst>
          </p:cNvPr>
          <p:cNvSpPr/>
          <p:nvPr/>
        </p:nvSpPr>
        <p:spPr>
          <a:xfrm>
            <a:off x="549876" y="1474573"/>
            <a:ext cx="10896600" cy="4893647"/>
          </a:xfrm>
          <a:prstGeom prst="rect">
            <a:avLst/>
          </a:prstGeom>
        </p:spPr>
        <p:txBody>
          <a:bodyPr wrap="square">
            <a:spAutoFit/>
          </a:bodyPr>
          <a:lstStyle/>
          <a:p>
            <a:r>
              <a:rPr lang="en-US" b="0" dirty="0">
                <a:solidFill>
                  <a:srgbClr val="000000"/>
                </a:solidFill>
                <a:latin typeface="Calibri" panose="020F0502020204030204" pitchFamily="34" charset="0"/>
                <a:cs typeface="Calibri" panose="020F0502020204030204" pitchFamily="34" charset="0"/>
              </a:rPr>
              <a:t>One problem in maintaining databanks (supervised and unsupervised) is "ownership" of sequences, which in many data banks prevents a continuous update of sequences. Even if errors are detected, they are not easily removed form the databank.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b="0" dirty="0">
                <a:solidFill>
                  <a:srgbClr val="000000"/>
                </a:solidFill>
                <a:latin typeface="Calibri" panose="020F0502020204030204" pitchFamily="34" charset="0"/>
                <a:cs typeface="Calibri" panose="020F0502020204030204" pitchFamily="34" charset="0"/>
              </a:rPr>
              <a:t>Example 1:  </a:t>
            </a:r>
            <a:r>
              <a:rPr lang="en-US" b="0" dirty="0">
                <a:solidFill>
                  <a:srgbClr val="000000"/>
                </a:solidFill>
                <a:latin typeface="Calibri Light" panose="020F0302020204030204" pitchFamily="34" charset="0"/>
                <a:cs typeface="Calibri Light" panose="020F0302020204030204" pitchFamily="34" charset="0"/>
              </a:rPr>
              <a:t>Jordan </a:t>
            </a:r>
            <a:r>
              <a:rPr lang="en-US" b="0" dirty="0" err="1">
                <a:solidFill>
                  <a:srgbClr val="000000"/>
                </a:solidFill>
                <a:latin typeface="Calibri Light" panose="020F0302020204030204" pitchFamily="34" charset="0"/>
                <a:cs typeface="Calibri Light" panose="020F0302020204030204" pitchFamily="34" charset="0"/>
              </a:rPr>
              <a:t>Konisky’s</a:t>
            </a:r>
            <a:r>
              <a:rPr lang="en-US" b="0" dirty="0">
                <a:solidFill>
                  <a:srgbClr val="000000"/>
                </a:solidFill>
                <a:latin typeface="Calibri Light" panose="020F0302020204030204" pitchFamily="34" charset="0"/>
                <a:cs typeface="Calibri Light" panose="020F0302020204030204" pitchFamily="34" charset="0"/>
              </a:rPr>
              <a:t> K</a:t>
            </a:r>
            <a:r>
              <a:rPr lang="en-US" b="0" baseline="30000" dirty="0">
                <a:solidFill>
                  <a:srgbClr val="000000"/>
                </a:solidFill>
                <a:latin typeface="Calibri Light" panose="020F0302020204030204" pitchFamily="34" charset="0"/>
                <a:cs typeface="Calibri Light" panose="020F0302020204030204" pitchFamily="34" charset="0"/>
              </a:rPr>
              <a:t>+</a:t>
            </a:r>
            <a:r>
              <a:rPr lang="en-US" b="0" dirty="0">
                <a:solidFill>
                  <a:srgbClr val="000000"/>
                </a:solidFill>
                <a:latin typeface="Calibri Light" panose="020F0302020204030204" pitchFamily="34" charset="0"/>
                <a:cs typeface="Calibri Light" panose="020F0302020204030204" pitchFamily="34" charset="0"/>
              </a:rPr>
              <a:t> pump (putative P-type ATPase) in </a:t>
            </a:r>
            <a:r>
              <a:rPr lang="en-US" b="0" i="1" dirty="0" err="1">
                <a:solidFill>
                  <a:srgbClr val="000000"/>
                </a:solidFill>
                <a:latin typeface="Calibri Light" panose="020F0302020204030204" pitchFamily="34" charset="0"/>
                <a:cs typeface="Calibri Light" panose="020F0302020204030204" pitchFamily="34" charset="0"/>
              </a:rPr>
              <a:t>Methanococcus</a:t>
            </a:r>
            <a:r>
              <a:rPr lang="en-US" b="0" i="1" dirty="0">
                <a:solidFill>
                  <a:srgbClr val="000000"/>
                </a:solidFill>
                <a:latin typeface="Calibri Light" panose="020F0302020204030204" pitchFamily="34" charset="0"/>
                <a:cs typeface="Calibri Light" panose="020F0302020204030204" pitchFamily="34" charset="0"/>
              </a:rPr>
              <a:t> </a:t>
            </a:r>
            <a:r>
              <a:rPr lang="en-US" b="0" i="1" dirty="0" err="1">
                <a:solidFill>
                  <a:srgbClr val="000000"/>
                </a:solidFill>
                <a:latin typeface="Calibri Light" panose="020F0302020204030204" pitchFamily="34" charset="0"/>
                <a:cs typeface="Calibri Light" panose="020F0302020204030204" pitchFamily="34" charset="0"/>
              </a:rPr>
              <a:t>voltae</a:t>
            </a:r>
            <a:r>
              <a:rPr lang="en-US" b="0" dirty="0">
                <a:solidFill>
                  <a:srgbClr val="000000"/>
                </a:solidFill>
                <a:latin typeface="Calibri Light" panose="020F0302020204030204" pitchFamily="34" charset="0"/>
                <a:cs typeface="Calibri Light" panose="020F0302020204030204" pitchFamily="34" charset="0"/>
              </a:rPr>
              <a:t>.  </a:t>
            </a:r>
          </a:p>
          <a:p>
            <a:endParaRPr lang="en-US" b="0" dirty="0">
              <a:solidFill>
                <a:srgbClr val="000000"/>
              </a:solidFill>
              <a:latin typeface="Calibri" panose="020F0502020204030204" pitchFamily="34" charset="0"/>
              <a:cs typeface="Calibri" panose="020F0502020204030204" pitchFamily="34" charset="0"/>
            </a:endParaRPr>
          </a:p>
          <a:p>
            <a:r>
              <a:rPr lang="en-US" b="0" dirty="0">
                <a:solidFill>
                  <a:srgbClr val="000000"/>
                </a:solidFill>
                <a:latin typeface="Calibri" panose="020F0502020204030204" pitchFamily="34" charset="0"/>
                <a:cs typeface="Calibri" panose="020F0502020204030204" pitchFamily="34" charset="0"/>
              </a:rPr>
              <a:t>Example 2: </a:t>
            </a:r>
            <a:r>
              <a:rPr lang="en-US" b="0" dirty="0">
                <a:solidFill>
                  <a:srgbClr val="000000"/>
                </a:solidFill>
                <a:latin typeface="Calibri Light" panose="020F0302020204030204" pitchFamily="34" charset="0"/>
                <a:cs typeface="Calibri Light" panose="020F0302020204030204" pitchFamily="34" charset="0"/>
              </a:rPr>
              <a:t>ATP synthase operons in E.coli see Fig.1 in </a:t>
            </a:r>
            <a:br>
              <a:rPr lang="en-US" b="0" dirty="0">
                <a:solidFill>
                  <a:srgbClr val="000000"/>
                </a:solidFill>
                <a:latin typeface="Calibri Light" panose="020F0302020204030204" pitchFamily="34" charset="0"/>
                <a:cs typeface="Calibri Light" panose="020F0302020204030204" pitchFamily="34" charset="0"/>
              </a:rPr>
            </a:br>
            <a:r>
              <a:rPr lang="en-US" b="0" dirty="0">
                <a:solidFill>
                  <a:srgbClr val="000000"/>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http://mic.microbiologyresearch.org/content/journal/micro/10.1099/mic.0.033811-0#tab2</a:t>
            </a:r>
          </a:p>
          <a:p>
            <a:br>
              <a:rPr lang="en-US" b="0" dirty="0">
                <a:latin typeface="Calibri" panose="020F0502020204030204" pitchFamily="34" charset="0"/>
                <a:cs typeface="Calibri" panose="020F0502020204030204" pitchFamily="34" charset="0"/>
                <a:hlinkClick r:id="rId2"/>
              </a:rPr>
            </a:br>
            <a:r>
              <a:rPr lang="en-US" b="0" dirty="0">
                <a:solidFill>
                  <a:srgbClr val="000000"/>
                </a:solidFill>
                <a:latin typeface="Calibri" panose="020F0502020204030204" pitchFamily="34" charset="0"/>
                <a:cs typeface="Calibri" panose="020F0502020204030204" pitchFamily="34" charset="0"/>
              </a:rPr>
              <a:t>Example 3: </a:t>
            </a:r>
            <a:r>
              <a:rPr lang="en-US" b="0" dirty="0">
                <a:solidFill>
                  <a:srgbClr val="000000"/>
                </a:solidFill>
                <a:latin typeface="Calibri Light" panose="020F0302020204030204" pitchFamily="34" charset="0"/>
                <a:cs typeface="Calibri Light" panose="020F0302020204030204" pitchFamily="34" charset="0"/>
              </a:rPr>
              <a:t>Even species names are often wrongly assigned (see</a:t>
            </a:r>
            <a:r>
              <a:rPr lang="en-US" b="0" dirty="0">
                <a:solidFill>
                  <a:srgbClr val="000000"/>
                </a:solidFill>
                <a:latin typeface="Calibri" panose="020F0502020204030204" pitchFamily="34" charset="0"/>
                <a:cs typeface="Calibri" panose="020F0502020204030204" pitchFamily="34" charset="0"/>
              </a:rPr>
              <a:t> </a:t>
            </a:r>
            <a:r>
              <a:rPr lang="en-US" b="0" dirty="0">
                <a:solidFill>
                  <a:srgbClr val="000000"/>
                </a:solidFill>
                <a:latin typeface="Calibri" panose="020F0502020204030204" pitchFamily="34" charset="0"/>
                <a:cs typeface="Calibri" panose="020F0502020204030204" pitchFamily="34" charset="0"/>
                <a:hlinkClick r:id="rId3"/>
              </a:rPr>
              <a:t>slides</a:t>
            </a:r>
            <a:r>
              <a:rPr lang="en-US" b="0" dirty="0">
                <a:solidFill>
                  <a:srgbClr val="000000"/>
                </a:solidFill>
                <a:latin typeface="Calibri" panose="020F0502020204030204" pitchFamily="34" charset="0"/>
                <a:cs typeface="Calibri" panose="020F0502020204030204" pitchFamily="34" charset="0"/>
              </a:rPr>
              <a:t> </a:t>
            </a:r>
            <a:r>
              <a:rPr lang="en-US" b="0" dirty="0">
                <a:solidFill>
                  <a:srgbClr val="000000"/>
                </a:solidFill>
                <a:latin typeface="Calibri Light" panose="020F0302020204030204" pitchFamily="34" charset="0"/>
                <a:cs typeface="Calibri Light" panose="020F0302020204030204" pitchFamily="34" charset="0"/>
              </a:rPr>
              <a:t>and/or </a:t>
            </a:r>
            <a:r>
              <a:rPr lang="en-US" b="0" dirty="0">
                <a:solidFill>
                  <a:srgbClr val="000000"/>
                </a:solidFill>
                <a:latin typeface="Calibri" panose="020F0502020204030204" pitchFamily="34" charset="0"/>
                <a:cs typeface="Calibri" panose="020F0502020204030204" pitchFamily="34" charset="0"/>
                <a:hlinkClick r:id="rId4"/>
              </a:rPr>
              <a:t>manuscript</a:t>
            </a:r>
            <a:r>
              <a:rPr lang="en-US" b="0" dirty="0">
                <a:solidFill>
                  <a:srgbClr val="000000"/>
                </a:solidFill>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3974986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56F2D36-81A1-094D-9EFC-8117B236F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6686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096905-8577-BF48-A010-798FED29D182}"/>
              </a:ext>
            </a:extLst>
          </p:cNvPr>
          <p:cNvSpPr txBox="1"/>
          <p:nvPr/>
        </p:nvSpPr>
        <p:spPr>
          <a:xfrm>
            <a:off x="7861739" y="609600"/>
            <a:ext cx="4177862" cy="1938992"/>
          </a:xfrm>
          <a:prstGeom prst="rect">
            <a:avLst/>
          </a:prstGeom>
          <a:noFill/>
        </p:spPr>
        <p:txBody>
          <a:bodyPr wrap="square" rtlCol="0">
            <a:spAutoFit/>
          </a:bodyPr>
          <a:lstStyle/>
          <a:p>
            <a:r>
              <a:rPr lang="en-US" b="0" dirty="0">
                <a:latin typeface="Calibri" panose="020F0502020204030204" pitchFamily="34" charset="0"/>
                <a:cs typeface="Calibri" panose="020F0502020204030204" pitchFamily="34" charset="0"/>
              </a:rPr>
              <a:t>The hypothetical proteins in APEC01  have now become part of a conserved hypothetical protein family – they are found in many other </a:t>
            </a:r>
            <a:r>
              <a:rPr lang="en-US" b="0" i="1" dirty="0">
                <a:latin typeface="Calibri" panose="020F0502020204030204" pitchFamily="34" charset="0"/>
                <a:cs typeface="Calibri" panose="020F0502020204030204" pitchFamily="34" charset="0"/>
              </a:rPr>
              <a:t>E. coli</a:t>
            </a:r>
            <a:r>
              <a:rPr lang="en-US" b="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1112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D786-E660-491D-B517-7A27E415C7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BDDABC-ED39-8849-C8DE-280A174DAA2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13A077F-BAD3-86CA-D1CC-074751D97138}"/>
              </a:ext>
            </a:extLst>
          </p:cNvPr>
          <p:cNvPicPr>
            <a:picLocks noChangeAspect="1"/>
          </p:cNvPicPr>
          <p:nvPr/>
        </p:nvPicPr>
        <p:blipFill>
          <a:blip r:embed="rId2"/>
          <a:stretch>
            <a:fillRect/>
          </a:stretch>
        </p:blipFill>
        <p:spPr>
          <a:xfrm>
            <a:off x="475307" y="1143000"/>
            <a:ext cx="11241386" cy="4572000"/>
          </a:xfrm>
          <a:prstGeom prst="rect">
            <a:avLst/>
          </a:prstGeom>
        </p:spPr>
      </p:pic>
    </p:spTree>
    <p:extLst>
      <p:ext uri="{BB962C8B-B14F-4D97-AF65-F5344CB8AC3E}">
        <p14:creationId xmlns:p14="http://schemas.microsoft.com/office/powerpoint/2010/main" val="2219546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86524"/>
            <a:ext cx="8229600" cy="357976"/>
          </a:xfrm>
        </p:spPr>
        <p:txBody>
          <a:bodyPr>
            <a:normAutofit fontScale="90000"/>
          </a:bodyPr>
          <a:lstStyle/>
          <a:p>
            <a:r>
              <a:rPr lang="en-US" sz="4000" dirty="0"/>
              <a:t>Average Nucleotide Identity (</a:t>
            </a:r>
            <a:r>
              <a:rPr lang="en-US" sz="4000" dirty="0" err="1"/>
              <a:t>mANI</a:t>
            </a:r>
            <a:r>
              <a:rPr lang="en-US" sz="4000" dirty="0"/>
              <a:t>)</a:t>
            </a:r>
          </a:p>
        </p:txBody>
      </p:sp>
      <p:pic>
        <p:nvPicPr>
          <p:cNvPr id="28" name="Picture 27" descr="54Genome_ANIm_Tetra_21May14.p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647700"/>
            <a:ext cx="8280400" cy="5919213"/>
          </a:xfrm>
          <a:prstGeom prst="rect">
            <a:avLst/>
          </a:prstGeom>
        </p:spPr>
      </p:pic>
      <p:sp>
        <p:nvSpPr>
          <p:cNvPr id="30" name="Rectangle 29"/>
          <p:cNvSpPr/>
          <p:nvPr/>
        </p:nvSpPr>
        <p:spPr>
          <a:xfrm>
            <a:off x="1866902" y="2084850"/>
            <a:ext cx="1981199" cy="26465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1" name="Rectangle 30"/>
          <p:cNvSpPr/>
          <p:nvPr/>
        </p:nvSpPr>
        <p:spPr>
          <a:xfrm>
            <a:off x="3848100" y="647700"/>
            <a:ext cx="1308100" cy="256540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2" name="Rectangle 31"/>
          <p:cNvSpPr/>
          <p:nvPr/>
        </p:nvSpPr>
        <p:spPr>
          <a:xfrm>
            <a:off x="1866902" y="2349500"/>
            <a:ext cx="3289299" cy="86360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3" name="Rectangle 32"/>
          <p:cNvSpPr/>
          <p:nvPr/>
        </p:nvSpPr>
        <p:spPr>
          <a:xfrm flipV="1">
            <a:off x="3456450" y="644918"/>
            <a:ext cx="378951" cy="1704582"/>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4" name="Rectangle 33"/>
          <p:cNvSpPr/>
          <p:nvPr/>
        </p:nvSpPr>
        <p:spPr>
          <a:xfrm flipV="1">
            <a:off x="1841500" y="3416302"/>
            <a:ext cx="3835810" cy="165099"/>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435868" y="647700"/>
            <a:ext cx="279950" cy="293370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6" name="Rectangle 35"/>
          <p:cNvSpPr/>
          <p:nvPr/>
        </p:nvSpPr>
        <p:spPr>
          <a:xfrm flipV="1">
            <a:off x="1841500" y="3594096"/>
            <a:ext cx="4381500" cy="342902"/>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7" name="Rectangle 36"/>
          <p:cNvSpPr/>
          <p:nvPr/>
        </p:nvSpPr>
        <p:spPr>
          <a:xfrm>
            <a:off x="5690418" y="647700"/>
            <a:ext cx="519882" cy="3289299"/>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8" name="TextBox 37"/>
          <p:cNvSpPr txBox="1"/>
          <p:nvPr/>
        </p:nvSpPr>
        <p:spPr>
          <a:xfrm>
            <a:off x="1866902" y="2041484"/>
            <a:ext cx="1492716" cy="369332"/>
          </a:xfrm>
          <a:prstGeom prst="rect">
            <a:avLst/>
          </a:prstGeom>
          <a:noFill/>
        </p:spPr>
        <p:txBody>
          <a:bodyPr wrap="none" rtlCol="0">
            <a:spAutoFit/>
          </a:bodyPr>
          <a:lstStyle/>
          <a:p>
            <a:r>
              <a:rPr lang="en-US" sz="1800" i="1" dirty="0"/>
              <a:t>A. </a:t>
            </a:r>
            <a:r>
              <a:rPr lang="en-US" sz="1800" i="1" dirty="0" err="1"/>
              <a:t>hydrophila</a:t>
            </a:r>
            <a:endParaRPr lang="en-US" sz="1800" i="1" dirty="0"/>
          </a:p>
        </p:txBody>
      </p:sp>
      <p:sp>
        <p:nvSpPr>
          <p:cNvPr id="39" name="TextBox 38"/>
          <p:cNvSpPr txBox="1"/>
          <p:nvPr/>
        </p:nvSpPr>
        <p:spPr>
          <a:xfrm>
            <a:off x="1866902" y="2444683"/>
            <a:ext cx="2682145" cy="830997"/>
          </a:xfrm>
          <a:prstGeom prst="rect">
            <a:avLst/>
          </a:prstGeom>
          <a:noFill/>
        </p:spPr>
        <p:txBody>
          <a:bodyPr wrap="none" rtlCol="0">
            <a:spAutoFit/>
          </a:bodyPr>
          <a:lstStyle/>
          <a:p>
            <a:r>
              <a:rPr lang="en-US" i="1" dirty="0"/>
              <a:t>A. </a:t>
            </a:r>
            <a:r>
              <a:rPr lang="en-US" i="1" dirty="0" err="1"/>
              <a:t>aquariorum</a:t>
            </a:r>
            <a:r>
              <a:rPr lang="en-US" i="1" dirty="0"/>
              <a:t>/</a:t>
            </a:r>
            <a:br>
              <a:rPr lang="en-US" i="1" dirty="0"/>
            </a:br>
            <a:r>
              <a:rPr lang="en-US" i="1" dirty="0"/>
              <a:t>                </a:t>
            </a:r>
            <a:r>
              <a:rPr lang="en-US" i="1" dirty="0" err="1"/>
              <a:t>dhakensis</a:t>
            </a:r>
            <a:endParaRPr lang="en-US" i="1" dirty="0"/>
          </a:p>
        </p:txBody>
      </p:sp>
      <p:sp>
        <p:nvSpPr>
          <p:cNvPr id="40" name="TextBox 39"/>
          <p:cNvSpPr txBox="1"/>
          <p:nvPr/>
        </p:nvSpPr>
        <p:spPr>
          <a:xfrm>
            <a:off x="1866901" y="3306169"/>
            <a:ext cx="1056700" cy="369332"/>
          </a:xfrm>
          <a:prstGeom prst="rect">
            <a:avLst/>
          </a:prstGeom>
          <a:noFill/>
        </p:spPr>
        <p:txBody>
          <a:bodyPr wrap="none" rtlCol="0">
            <a:spAutoFit/>
          </a:bodyPr>
          <a:lstStyle/>
          <a:p>
            <a:r>
              <a:rPr lang="en-US" sz="1800" i="1" dirty="0"/>
              <a:t>A. </a:t>
            </a:r>
            <a:r>
              <a:rPr lang="en-US" sz="1800" i="1" dirty="0" err="1"/>
              <a:t>caviae</a:t>
            </a:r>
            <a:endParaRPr lang="en-US" sz="1800" i="1" dirty="0"/>
          </a:p>
        </p:txBody>
      </p:sp>
      <p:sp>
        <p:nvSpPr>
          <p:cNvPr id="41" name="TextBox 40"/>
          <p:cNvSpPr txBox="1"/>
          <p:nvPr/>
        </p:nvSpPr>
        <p:spPr>
          <a:xfrm>
            <a:off x="1866902" y="3572868"/>
            <a:ext cx="1608133" cy="369332"/>
          </a:xfrm>
          <a:prstGeom prst="rect">
            <a:avLst/>
          </a:prstGeom>
          <a:noFill/>
        </p:spPr>
        <p:txBody>
          <a:bodyPr wrap="none" rtlCol="0">
            <a:spAutoFit/>
          </a:bodyPr>
          <a:lstStyle/>
          <a:p>
            <a:r>
              <a:rPr lang="en-US" sz="1800" i="1" dirty="0"/>
              <a:t>A. </a:t>
            </a:r>
            <a:r>
              <a:rPr lang="en-US" sz="1800" i="1" dirty="0" err="1"/>
              <a:t>salmonicida</a:t>
            </a:r>
            <a:endParaRPr lang="en-US" sz="1800" i="1" dirty="0"/>
          </a:p>
        </p:txBody>
      </p:sp>
      <p:grpSp>
        <p:nvGrpSpPr>
          <p:cNvPr id="42" name="Group 41"/>
          <p:cNvGrpSpPr/>
          <p:nvPr/>
        </p:nvGrpSpPr>
        <p:grpSpPr>
          <a:xfrm>
            <a:off x="1854200" y="644918"/>
            <a:ext cx="8293100" cy="5895582"/>
            <a:chOff x="330200" y="898920"/>
            <a:chExt cx="8273796" cy="5959080"/>
          </a:xfrm>
        </p:grpSpPr>
        <p:sp>
          <p:nvSpPr>
            <p:cNvPr id="43" name="Rectangle 42"/>
            <p:cNvSpPr/>
            <p:nvPr/>
          </p:nvSpPr>
          <p:spPr>
            <a:xfrm>
              <a:off x="7431980" y="898920"/>
              <a:ext cx="1172016" cy="595908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4" name="Rectangle 43"/>
            <p:cNvSpPr/>
            <p:nvPr/>
          </p:nvSpPr>
          <p:spPr>
            <a:xfrm>
              <a:off x="330200" y="6072824"/>
              <a:ext cx="8273795" cy="785176"/>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5" name="TextBox 44"/>
            <p:cNvSpPr txBox="1"/>
            <p:nvPr/>
          </p:nvSpPr>
          <p:spPr>
            <a:xfrm>
              <a:off x="342901" y="6246217"/>
              <a:ext cx="1428469" cy="466637"/>
            </a:xfrm>
            <a:prstGeom prst="rect">
              <a:avLst/>
            </a:prstGeom>
            <a:noFill/>
          </p:spPr>
          <p:txBody>
            <a:bodyPr wrap="none" rtlCol="0">
              <a:spAutoFit/>
            </a:bodyPr>
            <a:lstStyle/>
            <a:p>
              <a:r>
                <a:rPr lang="en-US" i="1" dirty="0"/>
                <a:t>A. </a:t>
              </a:r>
              <a:r>
                <a:rPr lang="en-US" i="1" dirty="0" err="1"/>
                <a:t>veronii</a:t>
              </a:r>
              <a:endParaRPr lang="en-US" i="1" dirty="0"/>
            </a:p>
          </p:txBody>
        </p:sp>
      </p:grpSp>
      <p:grpSp>
        <p:nvGrpSpPr>
          <p:cNvPr id="46" name="Group 45"/>
          <p:cNvGrpSpPr/>
          <p:nvPr/>
        </p:nvGrpSpPr>
        <p:grpSpPr>
          <a:xfrm>
            <a:off x="1841501" y="647700"/>
            <a:ext cx="6210300" cy="4495801"/>
            <a:chOff x="330201" y="965199"/>
            <a:chExt cx="6210300" cy="4495801"/>
          </a:xfrm>
        </p:grpSpPr>
        <p:sp>
          <p:nvSpPr>
            <p:cNvPr id="47" name="Rectangle 46"/>
            <p:cNvSpPr/>
            <p:nvPr/>
          </p:nvSpPr>
          <p:spPr>
            <a:xfrm>
              <a:off x="330201" y="5120324"/>
              <a:ext cx="5956300" cy="188276"/>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8" name="Rectangle 47"/>
            <p:cNvSpPr/>
            <p:nvPr/>
          </p:nvSpPr>
          <p:spPr>
            <a:xfrm>
              <a:off x="6019799" y="965199"/>
              <a:ext cx="266701" cy="434340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9" name="TextBox 48"/>
            <p:cNvSpPr txBox="1"/>
            <p:nvPr/>
          </p:nvSpPr>
          <p:spPr>
            <a:xfrm>
              <a:off x="342901" y="5007967"/>
              <a:ext cx="1031051" cy="369332"/>
            </a:xfrm>
            <a:prstGeom prst="rect">
              <a:avLst/>
            </a:prstGeom>
            <a:noFill/>
          </p:spPr>
          <p:txBody>
            <a:bodyPr wrap="none" rtlCol="0">
              <a:spAutoFit/>
            </a:bodyPr>
            <a:lstStyle/>
            <a:p>
              <a:r>
                <a:rPr lang="en-US" sz="1800" i="1" dirty="0"/>
                <a:t>A. media</a:t>
              </a:r>
            </a:p>
          </p:txBody>
        </p:sp>
        <p:sp>
          <p:nvSpPr>
            <p:cNvPr id="50" name="Rectangle 49"/>
            <p:cNvSpPr/>
            <p:nvPr/>
          </p:nvSpPr>
          <p:spPr>
            <a:xfrm>
              <a:off x="6273800" y="965199"/>
              <a:ext cx="266701" cy="449580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1" name="Rectangle 50"/>
            <p:cNvSpPr/>
            <p:nvPr/>
          </p:nvSpPr>
          <p:spPr>
            <a:xfrm>
              <a:off x="330201" y="5298124"/>
              <a:ext cx="6210300" cy="162876"/>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sp>
        <p:nvSpPr>
          <p:cNvPr id="52" name="TextBox 51"/>
          <p:cNvSpPr txBox="1"/>
          <p:nvPr/>
        </p:nvSpPr>
        <p:spPr>
          <a:xfrm>
            <a:off x="1866902" y="4875134"/>
            <a:ext cx="2621230" cy="369332"/>
          </a:xfrm>
          <a:prstGeom prst="rect">
            <a:avLst/>
          </a:prstGeom>
          <a:noFill/>
        </p:spPr>
        <p:txBody>
          <a:bodyPr wrap="none" rtlCol="0">
            <a:spAutoFit/>
          </a:bodyPr>
          <a:lstStyle/>
          <a:p>
            <a:r>
              <a:rPr lang="en-US" sz="1800" i="1" dirty="0"/>
              <a:t>A. </a:t>
            </a:r>
            <a:r>
              <a:rPr lang="en-US" sz="1800" i="1" dirty="0" err="1"/>
              <a:t>enteropelogenes</a:t>
            </a:r>
            <a:r>
              <a:rPr lang="en-US" sz="1800" i="1" dirty="0"/>
              <a:t> / </a:t>
            </a:r>
            <a:r>
              <a:rPr lang="en-US" sz="1800" i="1" dirty="0" err="1"/>
              <a:t>trota</a:t>
            </a:r>
            <a:endParaRPr lang="en-US" sz="1800" i="1" dirty="0"/>
          </a:p>
        </p:txBody>
      </p:sp>
      <p:sp>
        <p:nvSpPr>
          <p:cNvPr id="53" name="Rectangle 52"/>
          <p:cNvSpPr/>
          <p:nvPr/>
        </p:nvSpPr>
        <p:spPr>
          <a:xfrm>
            <a:off x="1854200" y="5600700"/>
            <a:ext cx="7118350" cy="154624"/>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4" name="Rectangle 53"/>
          <p:cNvSpPr/>
          <p:nvPr/>
        </p:nvSpPr>
        <p:spPr>
          <a:xfrm>
            <a:off x="8705850" y="647700"/>
            <a:ext cx="266701" cy="5107625"/>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TextBox 54"/>
          <p:cNvSpPr txBox="1"/>
          <p:nvPr/>
        </p:nvSpPr>
        <p:spPr>
          <a:xfrm>
            <a:off x="1854202" y="5453500"/>
            <a:ext cx="2159566" cy="369332"/>
          </a:xfrm>
          <a:prstGeom prst="rect">
            <a:avLst/>
          </a:prstGeom>
          <a:noFill/>
        </p:spPr>
        <p:txBody>
          <a:bodyPr wrap="none" rtlCol="0">
            <a:spAutoFit/>
          </a:bodyPr>
          <a:lstStyle/>
          <a:p>
            <a:r>
              <a:rPr lang="en-US" sz="1800" i="1" dirty="0"/>
              <a:t>A. </a:t>
            </a:r>
            <a:r>
              <a:rPr lang="en-US" sz="1800" i="1" dirty="0" err="1"/>
              <a:t>allosaccharophila</a:t>
            </a:r>
            <a:endParaRPr lang="en-US" sz="1800" i="1" dirty="0"/>
          </a:p>
        </p:txBody>
      </p:sp>
      <p:sp>
        <p:nvSpPr>
          <p:cNvPr id="56" name="Rectangle 55"/>
          <p:cNvSpPr/>
          <p:nvPr/>
        </p:nvSpPr>
        <p:spPr>
          <a:xfrm>
            <a:off x="1866932" y="4002721"/>
            <a:ext cx="4864069" cy="277179"/>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7" name="Rectangle 56"/>
          <p:cNvSpPr/>
          <p:nvPr/>
        </p:nvSpPr>
        <p:spPr>
          <a:xfrm>
            <a:off x="6316134" y="637224"/>
            <a:ext cx="414867" cy="3642676"/>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8" name="TextBox 57"/>
          <p:cNvSpPr txBox="1"/>
          <p:nvPr/>
        </p:nvSpPr>
        <p:spPr>
          <a:xfrm>
            <a:off x="1905000" y="3951925"/>
            <a:ext cx="4337459" cy="369332"/>
          </a:xfrm>
          <a:prstGeom prst="rect">
            <a:avLst/>
          </a:prstGeom>
          <a:noFill/>
        </p:spPr>
        <p:txBody>
          <a:bodyPr wrap="square" rtlCol="0">
            <a:spAutoFit/>
          </a:bodyPr>
          <a:lstStyle/>
          <a:p>
            <a:r>
              <a:rPr lang="en-US" sz="1800" i="1" dirty="0"/>
              <a:t>A. </a:t>
            </a:r>
            <a:r>
              <a:rPr lang="en-US" sz="1800" i="1" dirty="0" err="1"/>
              <a:t>piscicola</a:t>
            </a:r>
            <a:r>
              <a:rPr lang="en-US" sz="1800" i="1" dirty="0"/>
              <a:t> / </a:t>
            </a:r>
            <a:r>
              <a:rPr lang="en-US" sz="1800" i="1" dirty="0" err="1"/>
              <a:t>bestarium</a:t>
            </a:r>
            <a:r>
              <a:rPr lang="en-US" sz="1800" i="1" dirty="0"/>
              <a:t> /</a:t>
            </a:r>
            <a:r>
              <a:rPr lang="en-US" sz="1800" i="1" dirty="0" err="1"/>
              <a:t>hydrophila</a:t>
            </a:r>
            <a:r>
              <a:rPr lang="en-US" sz="1800" i="1" dirty="0"/>
              <a:t> AH4</a:t>
            </a:r>
          </a:p>
        </p:txBody>
      </p:sp>
      <p:sp>
        <p:nvSpPr>
          <p:cNvPr id="59" name="Rectangle 58"/>
          <p:cNvSpPr/>
          <p:nvPr/>
        </p:nvSpPr>
        <p:spPr>
          <a:xfrm>
            <a:off x="1841500" y="5223401"/>
            <a:ext cx="8305800" cy="106366"/>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60" name="TextBox 59"/>
          <p:cNvSpPr txBox="1"/>
          <p:nvPr/>
        </p:nvSpPr>
        <p:spPr>
          <a:xfrm>
            <a:off x="1768395" y="6482248"/>
            <a:ext cx="7733848" cy="369332"/>
          </a:xfrm>
          <a:prstGeom prst="rect">
            <a:avLst/>
          </a:prstGeom>
          <a:noFill/>
        </p:spPr>
        <p:txBody>
          <a:bodyPr wrap="none" rtlCol="0">
            <a:spAutoFit/>
          </a:bodyPr>
          <a:lstStyle/>
          <a:p>
            <a:r>
              <a:rPr lang="en-US" sz="1800" b="0" dirty="0"/>
              <a:t>Using </a:t>
            </a:r>
            <a:r>
              <a:rPr lang="en-US" sz="1800" b="0" dirty="0" err="1"/>
              <a:t>JSpecies</a:t>
            </a:r>
            <a:r>
              <a:rPr lang="en-US" sz="1800" b="0" dirty="0"/>
              <a:t> (Richter and </a:t>
            </a:r>
            <a:r>
              <a:rPr lang="en-US" sz="1800" b="0" dirty="0" err="1"/>
              <a:t>Rosselló-Móra</a:t>
            </a:r>
            <a:r>
              <a:rPr lang="en-US" sz="1800" b="0" dirty="0"/>
              <a:t>, 2009, PNAS 106: 19126–19131)  </a:t>
            </a:r>
          </a:p>
        </p:txBody>
      </p:sp>
    </p:spTree>
    <p:extLst>
      <p:ext uri="{BB962C8B-B14F-4D97-AF65-F5344CB8AC3E}">
        <p14:creationId xmlns:p14="http://schemas.microsoft.com/office/powerpoint/2010/main" val="49843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38"/>
                                        </p:tgtEl>
                                      </p:cBhvr>
                                    </p:animEffect>
                                    <p:set>
                                      <p:cBhvr>
                                        <p:cTn id="21" dur="1" fill="hold">
                                          <p:stCondLst>
                                            <p:cond delay="499"/>
                                          </p:stCondLst>
                                        </p:cTn>
                                        <p:tgtEl>
                                          <p:spTgt spid="38"/>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39"/>
                                        </p:tgtEl>
                                      </p:cBhvr>
                                    </p:animEffect>
                                    <p:set>
                                      <p:cBhvr>
                                        <p:cTn id="24" dur="1" fill="hold">
                                          <p:stCondLst>
                                            <p:cond delay="499"/>
                                          </p:stCondLst>
                                        </p:cTn>
                                        <p:tgtEl>
                                          <p:spTgt spid="39"/>
                                        </p:tgtEl>
                                        <p:attrNameLst>
                                          <p:attrName>style.visibility</p:attrName>
                                        </p:attrNameLst>
                                      </p:cBhvr>
                                      <p:to>
                                        <p:strVal val="hidden"/>
                                      </p:to>
                                    </p:set>
                                  </p:childTnLst>
                                </p:cTn>
                              </p:par>
                              <p:par>
                                <p:cTn id="25" presetID="3" presetClass="exit" presetSubtype="10" fill="hold" grpId="1" nodeType="withEffect">
                                  <p:stCondLst>
                                    <p:cond delay="0"/>
                                  </p:stCondLst>
                                  <p:childTnLst>
                                    <p:animEffect transition="out" filter="blinds(horizontal)">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32"/>
                                        </p:tgtEl>
                                      </p:cBhvr>
                                    </p:animEffect>
                                    <p:set>
                                      <p:cBhvr>
                                        <p:cTn id="30" dur="1" fill="hold">
                                          <p:stCondLst>
                                            <p:cond delay="499"/>
                                          </p:stCondLst>
                                        </p:cTn>
                                        <p:tgtEl>
                                          <p:spTgt spid="32"/>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31"/>
                                        </p:tgtEl>
                                      </p:cBhvr>
                                    </p:animEffect>
                                    <p:set>
                                      <p:cBhvr>
                                        <p:cTn id="36" dur="1" fill="hold">
                                          <p:stCondLst>
                                            <p:cond delay="499"/>
                                          </p:stCondLst>
                                        </p:cTn>
                                        <p:tgtEl>
                                          <p:spTgt spid="3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1" nodeType="clickEffect">
                                  <p:stCondLst>
                                    <p:cond delay="0"/>
                                  </p:stCondLst>
                                  <p:childTnLst>
                                    <p:animEffect transition="out" filter="blinds(horizontal)">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40"/>
                                        </p:tgtEl>
                                      </p:cBhvr>
                                    </p:animEffect>
                                    <p:set>
                                      <p:cBhvr>
                                        <p:cTn id="59" dur="1" fill="hold">
                                          <p:stCondLst>
                                            <p:cond delay="499"/>
                                          </p:stCondLst>
                                        </p:cTn>
                                        <p:tgtEl>
                                          <p:spTgt spid="40"/>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37"/>
                                        </p:tgtEl>
                                      </p:cBhvr>
                                    </p:animEffect>
                                    <p:set>
                                      <p:cBhvr>
                                        <p:cTn id="68" dur="1" fill="hold">
                                          <p:stCondLst>
                                            <p:cond delay="499"/>
                                          </p:stCondLst>
                                        </p:cTn>
                                        <p:tgtEl>
                                          <p:spTgt spid="37"/>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xit" presetSubtype="10" fill="hold" nodeType="clickEffect">
                                  <p:stCondLst>
                                    <p:cond delay="0"/>
                                  </p:stCondLst>
                                  <p:childTnLst>
                                    <p:animEffect transition="out" filter="blinds(horizontal)">
                                      <p:cBhvr>
                                        <p:cTn id="78" dur="500"/>
                                        <p:tgtEl>
                                          <p:spTgt spid="42"/>
                                        </p:tgtEl>
                                      </p:cBhvr>
                                    </p:animEffect>
                                    <p:set>
                                      <p:cBhvr>
                                        <p:cTn id="79" dur="1" fill="hold">
                                          <p:stCondLst>
                                            <p:cond delay="499"/>
                                          </p:stCondLst>
                                        </p:cTn>
                                        <p:tgtEl>
                                          <p:spTgt spid="42"/>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46"/>
                                        </p:tgtEl>
                                      </p:cBhvr>
                                    </p:animEffect>
                                    <p:set>
                                      <p:cBhvr>
                                        <p:cTn id="82" dur="1" fill="hold">
                                          <p:stCondLst>
                                            <p:cond delay="499"/>
                                          </p:stCondLst>
                                        </p:cTn>
                                        <p:tgtEl>
                                          <p:spTgt spid="46"/>
                                        </p:tgtEl>
                                        <p:attrNameLst>
                                          <p:attrName>style.visibility</p:attrName>
                                        </p:attrNameLst>
                                      </p:cBhvr>
                                      <p:to>
                                        <p:strVal val="hidden"/>
                                      </p:to>
                                    </p:set>
                                  </p:childTnLst>
                                </p:cTn>
                              </p:par>
                              <p:par>
                                <p:cTn id="83" presetID="3" presetClass="exit" presetSubtype="10" fill="hold" grpId="0" nodeType="withEffect">
                                  <p:stCondLst>
                                    <p:cond delay="0"/>
                                  </p:stCondLst>
                                  <p:childTnLst>
                                    <p:animEffect transition="out" filter="blinds(horizontal)">
                                      <p:cBhvr>
                                        <p:cTn id="84" dur="500"/>
                                        <p:tgtEl>
                                          <p:spTgt spid="52">
                                            <p:txEl>
                                              <p:pRg st="0" end="0"/>
                                            </p:txEl>
                                          </p:spTgt>
                                        </p:tgtEl>
                                      </p:cBhvr>
                                    </p:animEffect>
                                    <p:set>
                                      <p:cBhvr>
                                        <p:cTn id="85" dur="1" fill="hold">
                                          <p:stCondLst>
                                            <p:cond delay="499"/>
                                          </p:stCondLst>
                                        </p:cTn>
                                        <p:tgtEl>
                                          <p:spTgt spid="52">
                                            <p:txEl>
                                              <p:pRg st="0" end="0"/>
                                            </p:txEl>
                                          </p:spTgt>
                                        </p:tgtEl>
                                        <p:attrNameLst>
                                          <p:attrName>style.visibility</p:attrName>
                                        </p:attrNameLst>
                                      </p:cBhvr>
                                      <p:to>
                                        <p:strVal val="hidden"/>
                                      </p:to>
                                    </p:set>
                                  </p:childTnLst>
                                </p:cTn>
                              </p:par>
                              <p:par>
                                <p:cTn id="86" presetID="1" presetClass="entr" presetSubtype="0"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53"/>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3" presetClass="exit" presetSubtype="10" fill="hold" grpId="1" nodeType="clickEffect">
                                  <p:stCondLst>
                                    <p:cond delay="0"/>
                                  </p:stCondLst>
                                  <p:childTnLst>
                                    <p:animEffect transition="out" filter="blinds(horizontal)">
                                      <p:cBhvr>
                                        <p:cTn id="95" dur="500"/>
                                        <p:tgtEl>
                                          <p:spTgt spid="54"/>
                                        </p:tgtEl>
                                      </p:cBhvr>
                                    </p:animEffect>
                                    <p:set>
                                      <p:cBhvr>
                                        <p:cTn id="96" dur="1" fill="hold">
                                          <p:stCondLst>
                                            <p:cond delay="499"/>
                                          </p:stCondLst>
                                        </p:cTn>
                                        <p:tgtEl>
                                          <p:spTgt spid="54"/>
                                        </p:tgtEl>
                                        <p:attrNameLst>
                                          <p:attrName>style.visibility</p:attrName>
                                        </p:attrNameLst>
                                      </p:cBhvr>
                                      <p:to>
                                        <p:strVal val="hidden"/>
                                      </p:to>
                                    </p:set>
                                  </p:childTnLst>
                                </p:cTn>
                              </p:par>
                              <p:par>
                                <p:cTn id="97" presetID="3" presetClass="exit" presetSubtype="10" fill="hold" grpId="1" nodeType="withEffect">
                                  <p:stCondLst>
                                    <p:cond delay="0"/>
                                  </p:stCondLst>
                                  <p:childTnLst>
                                    <p:animEffect transition="out" filter="blinds(horizontal)">
                                      <p:cBhvr>
                                        <p:cTn id="98" dur="500"/>
                                        <p:tgtEl>
                                          <p:spTgt spid="55"/>
                                        </p:tgtEl>
                                      </p:cBhvr>
                                    </p:animEffect>
                                    <p:set>
                                      <p:cBhvr>
                                        <p:cTn id="99" dur="1" fill="hold">
                                          <p:stCondLst>
                                            <p:cond delay="499"/>
                                          </p:stCondLst>
                                        </p:cTn>
                                        <p:tgtEl>
                                          <p:spTgt spid="55"/>
                                        </p:tgtEl>
                                        <p:attrNameLst>
                                          <p:attrName>style.visibility</p:attrName>
                                        </p:attrNameLst>
                                      </p:cBhvr>
                                      <p:to>
                                        <p:strVal val="hidden"/>
                                      </p:to>
                                    </p:set>
                                  </p:childTnLst>
                                </p:cTn>
                              </p:par>
                              <p:par>
                                <p:cTn id="100" presetID="3" presetClass="exit" presetSubtype="10" fill="hold" grpId="1" nodeType="withEffect">
                                  <p:stCondLst>
                                    <p:cond delay="0"/>
                                  </p:stCondLst>
                                  <p:childTnLst>
                                    <p:animEffect transition="out" filter="blinds(horizontal)">
                                      <p:cBhvr>
                                        <p:cTn id="101" dur="500"/>
                                        <p:tgtEl>
                                          <p:spTgt spid="53"/>
                                        </p:tgtEl>
                                      </p:cBhvr>
                                    </p:animEffect>
                                    <p:set>
                                      <p:cBhvr>
                                        <p:cTn id="102" dur="1" fill="hold">
                                          <p:stCondLst>
                                            <p:cond delay="499"/>
                                          </p:stCondLst>
                                        </p:cTn>
                                        <p:tgtEl>
                                          <p:spTgt spid="53"/>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5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 presetClass="exit" presetSubtype="10" fill="hold" grpId="1" nodeType="clickEffect">
                                  <p:stCondLst>
                                    <p:cond delay="0"/>
                                  </p:stCondLst>
                                  <p:childTnLst>
                                    <p:animEffect transition="out" filter="blinds(horizontal)">
                                      <p:cBhvr>
                                        <p:cTn id="112" dur="500"/>
                                        <p:tgtEl>
                                          <p:spTgt spid="58"/>
                                        </p:tgtEl>
                                      </p:cBhvr>
                                    </p:animEffect>
                                    <p:set>
                                      <p:cBhvr>
                                        <p:cTn id="113" dur="1" fill="hold">
                                          <p:stCondLst>
                                            <p:cond delay="499"/>
                                          </p:stCondLst>
                                        </p:cTn>
                                        <p:tgtEl>
                                          <p:spTgt spid="58"/>
                                        </p:tgtEl>
                                        <p:attrNameLst>
                                          <p:attrName>style.visibility</p:attrName>
                                        </p:attrNameLst>
                                      </p:cBhvr>
                                      <p:to>
                                        <p:strVal val="hidden"/>
                                      </p:to>
                                    </p:set>
                                  </p:childTnLst>
                                </p:cTn>
                              </p:par>
                              <p:par>
                                <p:cTn id="114" presetID="3" presetClass="exit" presetSubtype="10" fill="hold" grpId="1" nodeType="withEffect">
                                  <p:stCondLst>
                                    <p:cond delay="0"/>
                                  </p:stCondLst>
                                  <p:childTnLst>
                                    <p:animEffect transition="out" filter="blinds(horizontal)">
                                      <p:cBhvr>
                                        <p:cTn id="115" dur="500"/>
                                        <p:tgtEl>
                                          <p:spTgt spid="57"/>
                                        </p:tgtEl>
                                      </p:cBhvr>
                                    </p:animEffect>
                                    <p:set>
                                      <p:cBhvr>
                                        <p:cTn id="116" dur="1" fill="hold">
                                          <p:stCondLst>
                                            <p:cond delay="499"/>
                                          </p:stCondLst>
                                        </p:cTn>
                                        <p:tgtEl>
                                          <p:spTgt spid="57"/>
                                        </p:tgtEl>
                                        <p:attrNameLst>
                                          <p:attrName>style.visibility</p:attrName>
                                        </p:attrNameLst>
                                      </p:cBhvr>
                                      <p:to>
                                        <p:strVal val="hidden"/>
                                      </p:to>
                                    </p:set>
                                  </p:childTnLst>
                                </p:cTn>
                              </p:par>
                              <p:par>
                                <p:cTn id="117" presetID="3" presetClass="exit" presetSubtype="10" fill="hold" grpId="1" nodeType="withEffect">
                                  <p:stCondLst>
                                    <p:cond delay="0"/>
                                  </p:stCondLst>
                                  <p:childTnLst>
                                    <p:animEffect transition="out" filter="blinds(horizontal)">
                                      <p:cBhvr>
                                        <p:cTn id="118" dur="500"/>
                                        <p:tgtEl>
                                          <p:spTgt spid="56"/>
                                        </p:tgtEl>
                                      </p:cBhvr>
                                    </p:animEffect>
                                    <p:set>
                                      <p:cBhvr>
                                        <p:cTn id="119" dur="1" fill="hold">
                                          <p:stCondLst>
                                            <p:cond delay="499"/>
                                          </p:stCondLst>
                                        </p:cTn>
                                        <p:tgtEl>
                                          <p:spTgt spid="56"/>
                                        </p:tgtEl>
                                        <p:attrNameLst>
                                          <p:attrName>style.visibility</p:attrName>
                                        </p:attrNameLst>
                                      </p:cBhvr>
                                      <p:to>
                                        <p:strVal val="hidden"/>
                                      </p:to>
                                    </p:set>
                                  </p:childTnLst>
                                </p:cTn>
                              </p:par>
                              <p:par>
                                <p:cTn id="120" presetID="1" presetClass="entr" presetSubtype="0" fill="hold" grpId="0" nodeType="withEffect">
                                  <p:stCondLst>
                                    <p:cond delay="0"/>
                                  </p:stCondLst>
                                  <p:childTnLst>
                                    <p:set>
                                      <p:cBhvr>
                                        <p:cTn id="121"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p:bldP spid="38" grpId="1"/>
      <p:bldP spid="39" grpId="0"/>
      <p:bldP spid="39" grpId="1"/>
      <p:bldP spid="40" grpId="0"/>
      <p:bldP spid="40" grpId="1"/>
      <p:bldP spid="41" grpId="0"/>
      <p:bldP spid="41" grpId="1"/>
      <p:bldP spid="52" grpId="0" build="allAtOnce"/>
      <p:bldP spid="53" grpId="0" animBg="1"/>
      <p:bldP spid="53" grpId="1" animBg="1"/>
      <p:bldP spid="54" grpId="0" animBg="1"/>
      <p:bldP spid="54" grpId="1" animBg="1"/>
      <p:bldP spid="55" grpId="0"/>
      <p:bldP spid="55" grpId="1"/>
      <p:bldP spid="56" grpId="0" animBg="1"/>
      <p:bldP spid="56" grpId="1" animBg="1"/>
      <p:bldP spid="57" grpId="0" animBg="1"/>
      <p:bldP spid="57" grpId="1" animBg="1"/>
      <p:bldP spid="58" grpId="0"/>
      <p:bldP spid="58" grpId="1"/>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3"/>
          <p:cNvSpPr txBox="1">
            <a:spLocks noChangeArrowheads="1"/>
          </p:cNvSpPr>
          <p:nvPr/>
        </p:nvSpPr>
        <p:spPr bwMode="auto">
          <a:xfrm>
            <a:off x="1143000" y="1005744"/>
            <a:ext cx="93726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pPr>
            <a:r>
              <a:rPr lang="en-US" altLang="en-US" sz="2000" b="0" dirty="0">
                <a:solidFill>
                  <a:srgbClr val="000000"/>
                </a:solidFill>
                <a:latin typeface="Calibri" charset="0"/>
              </a:rPr>
              <a:t>Founded in 1982 at the Los Alamos National Laboratory</a:t>
            </a:r>
          </a:p>
          <a:p>
            <a:pPr eaLnBrk="1" hangingPunct="1">
              <a:spcBef>
                <a:spcPct val="0"/>
              </a:spcBef>
            </a:pPr>
            <a:r>
              <a:rPr lang="en-US" altLang="en-US" sz="2000" b="0" dirty="0">
                <a:solidFill>
                  <a:srgbClr val="000000"/>
                </a:solidFill>
                <a:latin typeface="Calibri" charset="0"/>
              </a:rPr>
              <a:t>Initially managed at Stanford in conjunction with the  BIOSCI/</a:t>
            </a:r>
            <a:r>
              <a:rPr lang="en-US" altLang="en-US" sz="2000" b="0" dirty="0" err="1">
                <a:solidFill>
                  <a:srgbClr val="000000"/>
                </a:solidFill>
                <a:latin typeface="Calibri" charset="0"/>
              </a:rPr>
              <a:t>Bionet</a:t>
            </a:r>
            <a:r>
              <a:rPr lang="en-US" altLang="en-US" sz="2000" b="0" dirty="0">
                <a:solidFill>
                  <a:srgbClr val="000000"/>
                </a:solidFill>
                <a:latin typeface="Calibri" charset="0"/>
              </a:rPr>
              <a:t> news groups </a:t>
            </a:r>
          </a:p>
          <a:p>
            <a:pPr eaLnBrk="1" hangingPunct="1">
              <a:spcBef>
                <a:spcPct val="0"/>
              </a:spcBef>
            </a:pPr>
            <a:r>
              <a:rPr lang="en-US" altLang="en-US" sz="2000" b="0" dirty="0">
                <a:solidFill>
                  <a:srgbClr val="000000"/>
                </a:solidFill>
                <a:latin typeface="Calibri" charset="0"/>
              </a:rPr>
              <a:t>1989-92 transition to the </a:t>
            </a:r>
            <a:r>
              <a:rPr lang="en-US" altLang="en-US" sz="2000" dirty="0">
                <a:solidFill>
                  <a:srgbClr val="000000"/>
                </a:solidFill>
                <a:latin typeface="Calibri" charset="0"/>
              </a:rPr>
              <a:t>NCBI</a:t>
            </a:r>
            <a:r>
              <a:rPr lang="en-US" altLang="en-US" sz="2000" b="0" dirty="0">
                <a:solidFill>
                  <a:srgbClr val="000000"/>
                </a:solidFill>
                <a:latin typeface="Calibri" charset="0"/>
              </a:rPr>
              <a:t> on the east coast </a:t>
            </a:r>
          </a:p>
          <a:p>
            <a:pPr eaLnBrk="1" hangingPunct="1">
              <a:spcBef>
                <a:spcPct val="0"/>
              </a:spcBef>
            </a:pPr>
            <a:r>
              <a:rPr lang="en-US" altLang="en-US" sz="2000" b="0" dirty="0">
                <a:solidFill>
                  <a:srgbClr val="000000"/>
                </a:solidFill>
                <a:latin typeface="Calibri" charset="0"/>
              </a:rPr>
              <a:t>One precursor was Margaret </a:t>
            </a:r>
            <a:r>
              <a:rPr lang="en-US" altLang="en-US" sz="2000" b="0" dirty="0" err="1">
                <a:solidFill>
                  <a:srgbClr val="000000"/>
                </a:solidFill>
                <a:latin typeface="Calibri" charset="0"/>
              </a:rPr>
              <a:t>Dayhoff’</a:t>
            </a:r>
            <a:r>
              <a:rPr lang="en-US" altLang="ja-JP" sz="2000" b="0" dirty="0" err="1">
                <a:solidFill>
                  <a:srgbClr val="000000"/>
                </a:solidFill>
                <a:latin typeface="Calibri" charset="0"/>
              </a:rPr>
              <a:t>s</a:t>
            </a:r>
            <a:r>
              <a:rPr lang="en-US" altLang="ja-JP" sz="2000" b="0" dirty="0">
                <a:solidFill>
                  <a:srgbClr val="000000"/>
                </a:solidFill>
                <a:latin typeface="Calibri" charset="0"/>
              </a:rPr>
              <a:t> Atlas of Protein Sequence and Structure</a:t>
            </a:r>
          </a:p>
          <a:p>
            <a:pPr eaLnBrk="1" hangingPunct="1">
              <a:spcBef>
                <a:spcPct val="0"/>
              </a:spcBef>
            </a:pPr>
            <a:r>
              <a:rPr lang="en-US" altLang="en-US" sz="2000" b="0" dirty="0">
                <a:solidFill>
                  <a:srgbClr val="000000"/>
                </a:solidFill>
                <a:latin typeface="Calibri" charset="0"/>
              </a:rPr>
              <a:t>In 1987 </a:t>
            </a:r>
            <a:r>
              <a:rPr lang="en-US" altLang="en-US" sz="2000" b="0" dirty="0" err="1">
                <a:solidFill>
                  <a:srgbClr val="000000"/>
                </a:solidFill>
                <a:latin typeface="Calibri" charset="0"/>
              </a:rPr>
              <a:t>genbank</a:t>
            </a:r>
            <a:r>
              <a:rPr lang="en-US" altLang="en-US" sz="2000" b="0" dirty="0">
                <a:solidFill>
                  <a:srgbClr val="000000"/>
                </a:solidFill>
                <a:latin typeface="Calibri" charset="0"/>
              </a:rPr>
              <a:t> fit onto a few 360 KB floppy disks.  </a:t>
            </a:r>
          </a:p>
          <a:p>
            <a:pPr eaLnBrk="1" hangingPunct="1">
              <a:spcBef>
                <a:spcPct val="0"/>
              </a:spcBef>
            </a:pPr>
            <a:r>
              <a:rPr lang="en-US" altLang="en-US" sz="2000" b="0" dirty="0" err="1">
                <a:solidFill>
                  <a:srgbClr val="000000"/>
                </a:solidFill>
                <a:latin typeface="Calibri" charset="0"/>
              </a:rPr>
              <a:t>Genbank</a:t>
            </a:r>
            <a:r>
              <a:rPr lang="en-US" altLang="en-US" sz="2000" b="0" dirty="0">
                <a:solidFill>
                  <a:srgbClr val="000000"/>
                </a:solidFill>
                <a:latin typeface="Calibri" charset="0"/>
              </a:rPr>
              <a:t> uses a flat file database format (see </a:t>
            </a:r>
            <a:r>
              <a:rPr lang="en-US" altLang="en-US" sz="2000" b="0" dirty="0">
                <a:solidFill>
                  <a:srgbClr val="000000"/>
                </a:solidFill>
                <a:latin typeface="Calibri" charset="0"/>
                <a:hlinkClick r:id="rId3"/>
              </a:rPr>
              <a:t>http://en.wikipedia.org/wiki/Flat_file_database</a:t>
            </a:r>
            <a:r>
              <a:rPr lang="en-US" altLang="en-US" sz="2000" b="0" dirty="0">
                <a:solidFill>
                  <a:srgbClr val="000000"/>
                </a:solidFill>
                <a:latin typeface="Calibri" charset="0"/>
              </a:rPr>
              <a:t>)</a:t>
            </a:r>
          </a:p>
          <a:p>
            <a:pPr eaLnBrk="1" hangingPunct="1">
              <a:spcBef>
                <a:spcPct val="0"/>
              </a:spcBef>
            </a:pPr>
            <a:r>
              <a:rPr lang="en-US" altLang="en-US" sz="2000" b="0" dirty="0">
                <a:solidFill>
                  <a:srgbClr val="000000"/>
                </a:solidFill>
                <a:latin typeface="Calibri" charset="0"/>
              </a:rPr>
              <a:t>NCBI does not use a relational databank (as in Oracle, </a:t>
            </a:r>
            <a:r>
              <a:rPr lang="en-US" altLang="en-US" sz="2000" b="0" dirty="0" err="1">
                <a:solidFill>
                  <a:srgbClr val="000000"/>
                </a:solidFill>
                <a:latin typeface="Calibri" charset="0"/>
              </a:rPr>
              <a:t>peoplesoft</a:t>
            </a:r>
            <a:r>
              <a:rPr lang="en-US" altLang="en-US" sz="2000" b="0" dirty="0">
                <a:solidFill>
                  <a:srgbClr val="000000"/>
                </a:solidFill>
                <a:latin typeface="Calibri" charset="0"/>
              </a:rPr>
              <a:t>)</a:t>
            </a:r>
          </a:p>
          <a:p>
            <a:pPr eaLnBrk="1" hangingPunct="1">
              <a:spcBef>
                <a:spcPct val="0"/>
              </a:spcBef>
            </a:pPr>
            <a:r>
              <a:rPr lang="en-US" altLang="en-US" sz="2000" b="0" dirty="0">
                <a:solidFill>
                  <a:srgbClr val="000000"/>
                </a:solidFill>
                <a:latin typeface="Calibri" charset="0"/>
              </a:rPr>
              <a:t>NCBI stores data in ASN.1 format (</a:t>
            </a:r>
            <a:r>
              <a:rPr lang="en-US" altLang="en-US" sz="2000" b="0" dirty="0">
                <a:solidFill>
                  <a:srgbClr val="000000"/>
                </a:solidFill>
                <a:latin typeface="Calibri" charset="0"/>
                <a:hlinkClick r:id="rId4"/>
              </a:rPr>
              <a:t>http://en.wikipedia.org/wiki/Abstract_Syntax_Notation_One</a:t>
            </a:r>
            <a:r>
              <a:rPr lang="en-US" altLang="en-US" sz="2000" b="0" dirty="0">
                <a:solidFill>
                  <a:srgbClr val="000000"/>
                </a:solidFill>
                <a:latin typeface="Calibri" charset="0"/>
              </a:rPr>
              <a:t>), </a:t>
            </a:r>
            <a:br>
              <a:rPr lang="en-US" altLang="en-US" sz="2000" b="0" dirty="0">
                <a:solidFill>
                  <a:srgbClr val="000000"/>
                </a:solidFill>
                <a:latin typeface="Calibri" charset="0"/>
              </a:rPr>
            </a:br>
            <a:r>
              <a:rPr lang="en-US" altLang="en-US" sz="2000" b="0" dirty="0">
                <a:solidFill>
                  <a:srgbClr val="000000"/>
                </a:solidFill>
                <a:latin typeface="Calibri" charset="0"/>
              </a:rPr>
              <a:t>which allows to hardwire crosslinks to other data banks, and makes retrieval of related information fast.   </a:t>
            </a:r>
          </a:p>
          <a:p>
            <a:pPr eaLnBrk="1" hangingPunct="1">
              <a:spcBef>
                <a:spcPct val="0"/>
              </a:spcBef>
            </a:pPr>
            <a:r>
              <a:rPr lang="en-US" altLang="en-US" sz="2000" b="0" dirty="0">
                <a:solidFill>
                  <a:srgbClr val="000000"/>
                </a:solidFill>
                <a:latin typeface="Calibri" charset="0"/>
              </a:rPr>
              <a:t>NCBI’</a:t>
            </a:r>
            <a:r>
              <a:rPr lang="en-US" altLang="ja-JP" sz="2000" b="0" dirty="0">
                <a:solidFill>
                  <a:srgbClr val="000000"/>
                </a:solidFill>
                <a:latin typeface="Calibri" charset="0"/>
              </a:rPr>
              <a:t>s sample record (</a:t>
            </a:r>
            <a:r>
              <a:rPr lang="en-US" altLang="ja-JP" sz="2000" b="0" dirty="0">
                <a:solidFill>
                  <a:srgbClr val="000000"/>
                </a:solidFill>
                <a:latin typeface="Calibri" charset="0"/>
                <a:hlinkClick r:id="rId5"/>
              </a:rPr>
              <a:t>http://www.ncbi.nlm.nih.gov/Sitemap/samplerecord.html</a:t>
            </a:r>
            <a:r>
              <a:rPr lang="en-US" altLang="ja-JP" sz="2000" b="0" dirty="0">
                <a:solidFill>
                  <a:srgbClr val="000000"/>
                </a:solidFill>
                <a:latin typeface="Calibri" charset="0"/>
              </a:rPr>
              <a:t>) contains links to most the fields used in the </a:t>
            </a:r>
            <a:r>
              <a:rPr lang="en-US" altLang="ja-JP" sz="2000" b="0" dirty="0" err="1">
                <a:solidFill>
                  <a:srgbClr val="000000"/>
                </a:solidFill>
                <a:latin typeface="Calibri" charset="0"/>
              </a:rPr>
              <a:t>gbk</a:t>
            </a:r>
            <a:r>
              <a:rPr lang="en-US" altLang="ja-JP" sz="2000" b="0" dirty="0">
                <a:solidFill>
                  <a:srgbClr val="000000"/>
                </a:solidFill>
                <a:latin typeface="Calibri" charset="0"/>
              </a:rPr>
              <a:t> </a:t>
            </a:r>
            <a:r>
              <a:rPr lang="en-US" altLang="ja-JP" sz="2000" b="0" dirty="0" err="1">
                <a:solidFill>
                  <a:srgbClr val="000000"/>
                </a:solidFill>
                <a:latin typeface="Calibri" charset="0"/>
              </a:rPr>
              <a:t>flatfile</a:t>
            </a:r>
            <a:r>
              <a:rPr lang="en-US" altLang="ja-JP" sz="2000" b="0" dirty="0">
                <a:solidFill>
                  <a:srgbClr val="000000"/>
                </a:solidFill>
                <a:latin typeface="Calibri" charset="0"/>
              </a:rPr>
              <a:t>.   </a:t>
            </a:r>
          </a:p>
          <a:p>
            <a:pPr marL="0" indent="0" eaLnBrk="1" hangingPunct="1">
              <a:spcBef>
                <a:spcPct val="0"/>
              </a:spcBef>
              <a:buNone/>
            </a:pPr>
            <a:endParaRPr lang="en-US" altLang="en-US" sz="1800" b="0" dirty="0">
              <a:solidFill>
                <a:srgbClr val="000000"/>
              </a:solidFill>
              <a:latin typeface="Calibri" charset="0"/>
            </a:endParaRPr>
          </a:p>
        </p:txBody>
      </p:sp>
      <p:sp>
        <p:nvSpPr>
          <p:cNvPr id="28674" name="TextBox 4"/>
          <p:cNvSpPr txBox="1">
            <a:spLocks noChangeArrowheads="1"/>
          </p:cNvSpPr>
          <p:nvPr/>
        </p:nvSpPr>
        <p:spPr bwMode="auto">
          <a:xfrm>
            <a:off x="381000" y="152400"/>
            <a:ext cx="17732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b="0" dirty="0" err="1">
                <a:solidFill>
                  <a:srgbClr val="000000"/>
                </a:solidFill>
                <a:latin typeface="Calibri" charset="0"/>
              </a:rPr>
              <a:t>Genbank</a:t>
            </a:r>
            <a:r>
              <a:rPr lang="en-US" altLang="en-US" b="0" dirty="0">
                <a:solidFill>
                  <a:srgbClr val="000000"/>
                </a:solidFill>
                <a:latin typeface="Calibri"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
            <a:ext cx="25590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5"/>
          <p:cNvSpPr>
            <a:spLocks noChangeArrowheads="1"/>
          </p:cNvSpPr>
          <p:nvPr/>
        </p:nvSpPr>
        <p:spPr bwMode="auto">
          <a:xfrm>
            <a:off x="694533" y="3901946"/>
            <a:ext cx="337343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600" b="0" dirty="0">
                <a:solidFill>
                  <a:srgbClr val="000000"/>
                </a:solidFill>
                <a:latin typeface="Arial" charset="0"/>
              </a:rPr>
              <a:t>Dr. </a:t>
            </a:r>
            <a:r>
              <a:rPr lang="en-US" altLang="en-US" sz="1600" dirty="0">
                <a:solidFill>
                  <a:srgbClr val="000000"/>
                </a:solidFill>
                <a:latin typeface="Arial" charset="0"/>
              </a:rPr>
              <a:t>Margaret</a:t>
            </a:r>
            <a:r>
              <a:rPr lang="en-US" altLang="en-US" sz="1600" b="0" dirty="0">
                <a:solidFill>
                  <a:srgbClr val="000000"/>
                </a:solidFill>
                <a:latin typeface="Arial" charset="0"/>
              </a:rPr>
              <a:t> Belle (Oakley) </a:t>
            </a:r>
            <a:r>
              <a:rPr lang="en-US" altLang="en-US" sz="1600" dirty="0" err="1">
                <a:solidFill>
                  <a:srgbClr val="000000"/>
                </a:solidFill>
                <a:latin typeface="Arial" charset="0"/>
              </a:rPr>
              <a:t>Dayhoff</a:t>
            </a:r>
            <a:r>
              <a:rPr lang="en-US" altLang="en-US" sz="1600" b="0" dirty="0">
                <a:solidFill>
                  <a:srgbClr val="000000"/>
                </a:solidFill>
                <a:latin typeface="Arial" charset="0"/>
              </a:rPr>
              <a:t> </a:t>
            </a:r>
            <a:br>
              <a:rPr lang="en-US" altLang="en-US" sz="1600" b="0" dirty="0">
                <a:solidFill>
                  <a:srgbClr val="000000"/>
                </a:solidFill>
                <a:latin typeface="Arial" charset="0"/>
              </a:rPr>
            </a:br>
            <a:r>
              <a:rPr lang="en-US" altLang="en-US" sz="1600" b="0" dirty="0">
                <a:solidFill>
                  <a:srgbClr val="000000"/>
                </a:solidFill>
                <a:latin typeface="Arial" charset="0"/>
              </a:rPr>
              <a:t>March 11, 1925 – February 5, 1983 </a:t>
            </a:r>
          </a:p>
          <a:p>
            <a:pPr eaLnBrk="1" hangingPunct="1">
              <a:spcBef>
                <a:spcPct val="0"/>
              </a:spcBef>
              <a:buFontTx/>
              <a:buNone/>
            </a:pPr>
            <a:endParaRPr lang="en-US" altLang="en-US" sz="1600" b="0" dirty="0">
              <a:solidFill>
                <a:srgbClr val="000000"/>
              </a:solidFill>
              <a:latin typeface="Arial" charset="0"/>
            </a:endParaRPr>
          </a:p>
          <a:p>
            <a:pPr eaLnBrk="1" hangingPunct="1">
              <a:spcBef>
                <a:spcPct val="0"/>
              </a:spcBef>
              <a:buFontTx/>
              <a:buNone/>
            </a:pPr>
            <a:r>
              <a:rPr lang="en-US" altLang="en-US" sz="1600" b="0" dirty="0">
                <a:solidFill>
                  <a:srgbClr val="000000"/>
                </a:solidFill>
                <a:latin typeface="Arial" charset="0"/>
              </a:rPr>
              <a:t>Among other things, we owe her the first nucleotide and protein data bank, the </a:t>
            </a:r>
            <a:r>
              <a:rPr lang="en-US" altLang="en-US" sz="1600" dirty="0">
                <a:solidFill>
                  <a:srgbClr val="000000"/>
                </a:solidFill>
                <a:latin typeface="Arial" charset="0"/>
              </a:rPr>
              <a:t>PAM substitution matrix</a:t>
            </a:r>
            <a:r>
              <a:rPr lang="en-US" altLang="en-US" sz="1600" b="0" dirty="0">
                <a:solidFill>
                  <a:srgbClr val="000000"/>
                </a:solidFill>
                <a:latin typeface="Arial" charset="0"/>
              </a:rPr>
              <a:t>, and the </a:t>
            </a:r>
            <a:r>
              <a:rPr lang="en-US" altLang="en-US" sz="1600" dirty="0">
                <a:solidFill>
                  <a:srgbClr val="000000"/>
                </a:solidFill>
                <a:latin typeface="Arial" charset="0"/>
              </a:rPr>
              <a:t>single letter amino acid</a:t>
            </a:r>
            <a:r>
              <a:rPr lang="en-US" altLang="en-US" sz="1600" b="0" dirty="0">
                <a:solidFill>
                  <a:srgbClr val="000000"/>
                </a:solidFill>
                <a:latin typeface="Arial" charset="0"/>
              </a:rPr>
              <a:t> </a:t>
            </a:r>
            <a:r>
              <a:rPr lang="en-US" altLang="en-US" sz="1600" dirty="0">
                <a:solidFill>
                  <a:srgbClr val="000000"/>
                </a:solidFill>
                <a:latin typeface="Arial" charset="0"/>
              </a:rPr>
              <a:t>code</a:t>
            </a:r>
            <a:r>
              <a:rPr lang="en-US" altLang="en-US" sz="1600" b="0" dirty="0">
                <a:solidFill>
                  <a:srgbClr val="000000"/>
                </a:solidFill>
                <a:latin typeface="Arial" charset="0"/>
              </a:rPr>
              <a:t>. (Image from </a:t>
            </a:r>
            <a:r>
              <a:rPr lang="en-US" altLang="en-US" sz="1600" b="0" dirty="0" err="1">
                <a:solidFill>
                  <a:srgbClr val="000000"/>
                </a:solidFill>
                <a:latin typeface="Arial" charset="0"/>
              </a:rPr>
              <a:t>wikipedia</a:t>
            </a:r>
            <a:r>
              <a:rPr lang="en-US" altLang="en-US" sz="1600" b="0" dirty="0">
                <a:solidFill>
                  <a:srgbClr val="000000"/>
                </a:solidFill>
                <a:latin typeface="Arial" charset="0"/>
              </a:rPr>
              <a:t>)</a:t>
            </a:r>
          </a:p>
        </p:txBody>
      </p:sp>
      <p:pic>
        <p:nvPicPr>
          <p:cNvPr id="29699" name="Picture 8" descr="P109099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6049"/>
            <a:ext cx="5489575"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9" descr="P109099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97862" y="3787283"/>
            <a:ext cx="3894138"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 descr="P109099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468814"/>
            <a:ext cx="319405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50" y="66676"/>
            <a:ext cx="8229600" cy="665163"/>
          </a:xfrm>
        </p:spPr>
        <p:txBody>
          <a:bodyPr rtlCol="0">
            <a:normAutofit/>
          </a:bodyPr>
          <a:lstStyle/>
          <a:p>
            <a:pPr eaLnBrk="1" fontAlgn="auto" hangingPunct="1">
              <a:spcAft>
                <a:spcPts val="0"/>
              </a:spcAft>
              <a:defRPr/>
            </a:pPr>
            <a:r>
              <a:rPr lang="en-US" sz="3600" dirty="0">
                <a:ea typeface="+mj-ea"/>
              </a:rPr>
              <a:t>Atlas of Protein Sequences 1972 (</a:t>
            </a:r>
            <a:r>
              <a:rPr lang="en-US" sz="3600" dirty="0" err="1">
                <a:ea typeface="+mj-ea"/>
              </a:rPr>
              <a:t>cont</a:t>
            </a:r>
            <a:r>
              <a:rPr lang="en-US" sz="3600" dirty="0">
                <a:ea typeface="+mj-ea"/>
              </a:rPr>
              <a:t>) </a:t>
            </a:r>
          </a:p>
        </p:txBody>
      </p:sp>
      <p:pic>
        <p:nvPicPr>
          <p:cNvPr id="30722" name="Picture 3" descr="P1090994.JP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18984" y="1828800"/>
            <a:ext cx="6421595" cy="45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4"/>
          <p:cNvSpPr txBox="1">
            <a:spLocks noChangeArrowheads="1"/>
          </p:cNvSpPr>
          <p:nvPr/>
        </p:nvSpPr>
        <p:spPr bwMode="auto">
          <a:xfrm>
            <a:off x="2325688" y="969963"/>
            <a:ext cx="7815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2000" b="0">
                <a:solidFill>
                  <a:srgbClr val="000000"/>
                </a:solidFill>
                <a:latin typeface="Calibri" charset="0"/>
              </a:rPr>
              <a:t>The Atlas also contained RNA sequences, and PAM matrix for nucleotides</a:t>
            </a:r>
          </a:p>
        </p:txBody>
      </p:sp>
      <p:pic>
        <p:nvPicPr>
          <p:cNvPr id="30724" name="Picture 5" descr="P1090998.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153400" y="1608137"/>
            <a:ext cx="3161151" cy="50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50" y="66676"/>
            <a:ext cx="8229600" cy="665163"/>
          </a:xfrm>
        </p:spPr>
        <p:txBody>
          <a:bodyPr rtlCol="0">
            <a:normAutofit/>
          </a:bodyPr>
          <a:lstStyle/>
          <a:p>
            <a:pPr eaLnBrk="1" fontAlgn="auto" hangingPunct="1">
              <a:spcAft>
                <a:spcPts val="0"/>
              </a:spcAft>
              <a:defRPr/>
            </a:pPr>
            <a:r>
              <a:rPr lang="en-US" sz="3600" dirty="0">
                <a:ea typeface="+mj-ea"/>
              </a:rPr>
              <a:t>Atlas of Protein Sequences 1972 (</a:t>
            </a:r>
            <a:r>
              <a:rPr lang="en-US" sz="3600" dirty="0" err="1">
                <a:ea typeface="+mj-ea"/>
              </a:rPr>
              <a:t>cont</a:t>
            </a:r>
            <a:r>
              <a:rPr lang="en-US" sz="3600" dirty="0">
                <a:ea typeface="+mj-ea"/>
              </a:rPr>
              <a:t>) </a:t>
            </a:r>
          </a:p>
        </p:txBody>
      </p:sp>
      <p:sp>
        <p:nvSpPr>
          <p:cNvPr id="31746" name="TextBox 4"/>
          <p:cNvSpPr txBox="1">
            <a:spLocks noChangeArrowheads="1"/>
          </p:cNvSpPr>
          <p:nvPr/>
        </p:nvSpPr>
        <p:spPr bwMode="auto">
          <a:xfrm>
            <a:off x="1143000" y="731839"/>
            <a:ext cx="10058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2000" b="0" dirty="0">
                <a:solidFill>
                  <a:srgbClr val="000000"/>
                </a:solidFill>
                <a:latin typeface="Calibri" charset="0"/>
              </a:rPr>
              <a:t>Contained phylogenetic reconstructions that went back in time to far before the Last Universal Common Ancestor (LUCA) aka the </a:t>
            </a:r>
            <a:r>
              <a:rPr lang="en-US" altLang="en-US" sz="2000" b="0" dirty="0" err="1">
                <a:solidFill>
                  <a:srgbClr val="000000"/>
                </a:solidFill>
                <a:latin typeface="Calibri" charset="0"/>
              </a:rPr>
              <a:t>cenancestor</a:t>
            </a:r>
            <a:r>
              <a:rPr lang="en-US" altLang="en-US" sz="2000" b="0" dirty="0">
                <a:solidFill>
                  <a:srgbClr val="000000"/>
                </a:solidFill>
                <a:latin typeface="Calibri" charset="0"/>
              </a:rPr>
              <a:t> of all living cellular organisms alive today.</a:t>
            </a:r>
          </a:p>
        </p:txBody>
      </p:sp>
      <p:pic>
        <p:nvPicPr>
          <p:cNvPr id="31747" name="Picture 2" descr="P109099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1770063"/>
            <a:ext cx="6726238"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p:cNvSpPr txBox="1">
            <a:spLocks noChangeArrowheads="1"/>
          </p:cNvSpPr>
          <p:nvPr/>
        </p:nvSpPr>
        <p:spPr bwMode="auto">
          <a:xfrm>
            <a:off x="7335839" y="1947863"/>
            <a:ext cx="1692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800" b="0">
                <a:solidFill>
                  <a:srgbClr val="000000"/>
                </a:solidFill>
                <a:latin typeface="Calibri" charset="0"/>
              </a:rPr>
              <a:t>tRNA phylogeny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5"/>
          <p:cNvSpPr>
            <a:spLocks noGrp="1" noChangeArrowheads="1"/>
          </p:cNvSpPr>
          <p:nvPr>
            <p:ph type="ftr" sz="quarter" idx="11"/>
          </p:nvPr>
        </p:nvSpPr>
        <p:spPr>
          <a:xfrm>
            <a:off x="457200" y="6245225"/>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l">
              <a:spcBef>
                <a:spcPct val="0"/>
              </a:spcBef>
              <a:buFontTx/>
              <a:buNone/>
            </a:pPr>
            <a:r>
              <a:rPr lang="en-US" altLang="en-US" sz="1400" b="1" dirty="0">
                <a:solidFill>
                  <a:srgbClr val="000000"/>
                </a:solidFill>
                <a:latin typeface="Arial" charset="0"/>
              </a:rPr>
              <a:t>Kerfeld and Scott, </a:t>
            </a:r>
            <a:r>
              <a:rPr lang="en-US" altLang="en-US" sz="1400" b="1" dirty="0" err="1">
                <a:solidFill>
                  <a:srgbClr val="000000"/>
                </a:solidFill>
                <a:latin typeface="Arial" charset="0"/>
              </a:rPr>
              <a:t>PLoS</a:t>
            </a:r>
            <a:r>
              <a:rPr lang="en-US" altLang="en-US" sz="1400" b="1" dirty="0">
                <a:solidFill>
                  <a:srgbClr val="000000"/>
                </a:solidFill>
                <a:latin typeface="Arial" charset="0"/>
              </a:rPr>
              <a:t> Biology 2011</a:t>
            </a:r>
          </a:p>
        </p:txBody>
      </p:sp>
      <p:sp>
        <p:nvSpPr>
          <p:cNvPr id="34818" name="Slide Number Placeholder 6"/>
          <p:cNvSpPr>
            <a:spLocks noGrp="1" noChangeArrowheads="1"/>
          </p:cNvSpPr>
          <p:nvPr>
            <p:ph type="sldNum" sz="quarter" idx="12"/>
          </p:nvPr>
        </p:nvSpPr>
        <p:spPr>
          <a:xfrm>
            <a:off x="4648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fld id="{C7C15A94-DEEE-4841-86C3-903C30E1DFA2}" type="slidenum">
              <a:rPr lang="en-US" altLang="en-US" sz="1400" b="1">
                <a:solidFill>
                  <a:srgbClr val="000000"/>
                </a:solidFill>
                <a:latin typeface="Arial" charset="0"/>
              </a:rPr>
              <a:pPr algn="ctr">
                <a:spcBef>
                  <a:spcPct val="0"/>
                </a:spcBef>
                <a:buFontTx/>
                <a:buNone/>
              </a:pPr>
              <a:t>19</a:t>
            </a:fld>
            <a:endParaRPr lang="en-US" altLang="en-US" sz="1400" b="1">
              <a:solidFill>
                <a:srgbClr val="000000"/>
              </a:solidFill>
              <a:latin typeface="Arial" charset="0"/>
            </a:endParaRPr>
          </a:p>
        </p:txBody>
      </p:sp>
      <p:sp>
        <p:nvSpPr>
          <p:cNvPr id="34819" name="Rectangle 6"/>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fld id="{9AB20511-5B64-724C-B3B0-D9A6A27423E1}" type="slidenum">
              <a:rPr lang="en-US" altLang="en-US" sz="1400" b="0">
                <a:solidFill>
                  <a:srgbClr val="000000"/>
                </a:solidFill>
                <a:latin typeface="Arial" charset="0"/>
              </a:rPr>
              <a:pPr algn="r" eaLnBrk="1" hangingPunct="1">
                <a:spcBef>
                  <a:spcPct val="0"/>
                </a:spcBef>
                <a:buFontTx/>
                <a:buNone/>
              </a:pPr>
              <a:t>19</a:t>
            </a:fld>
            <a:endParaRPr lang="en-US" altLang="en-US" sz="1400" b="0">
              <a:solidFill>
                <a:srgbClr val="000000"/>
              </a:solidFill>
              <a:latin typeface="Arial" charset="0"/>
            </a:endParaRPr>
          </a:p>
        </p:txBody>
      </p:sp>
      <p:sp>
        <p:nvSpPr>
          <p:cNvPr id="34820" name="Rectangle 2"/>
          <p:cNvSpPr>
            <a:spLocks noGrp="1" noChangeArrowheads="1"/>
          </p:cNvSpPr>
          <p:nvPr>
            <p:ph type="title"/>
          </p:nvPr>
        </p:nvSpPr>
        <p:spPr>
          <a:xfrm>
            <a:off x="1828800" y="228601"/>
            <a:ext cx="8534400" cy="563563"/>
          </a:xfrm>
        </p:spPr>
        <p:txBody>
          <a:bodyPr/>
          <a:lstStyle/>
          <a:p>
            <a:pPr eaLnBrk="1" hangingPunct="1"/>
            <a:r>
              <a:rPr lang="en-US" altLang="en-US" sz="3500">
                <a:ea typeface="ＭＳ Ｐゴシック" charset="-128"/>
              </a:rPr>
              <a:t>Selecting Scoring Matrices</a:t>
            </a:r>
          </a:p>
        </p:txBody>
      </p:sp>
      <p:sp>
        <p:nvSpPr>
          <p:cNvPr id="34821" name="Rectangle 3"/>
          <p:cNvSpPr>
            <a:spLocks noGrp="1" noChangeArrowheads="1"/>
          </p:cNvSpPr>
          <p:nvPr>
            <p:ph type="body" idx="1"/>
          </p:nvPr>
        </p:nvSpPr>
        <p:spPr>
          <a:xfrm>
            <a:off x="1981200" y="1219201"/>
            <a:ext cx="4648200" cy="4525963"/>
          </a:xfrm>
        </p:spPr>
        <p:txBody>
          <a:bodyPr/>
          <a:lstStyle/>
          <a:p>
            <a:pPr eaLnBrk="1" hangingPunct="1"/>
            <a:r>
              <a:rPr lang="en-US" altLang="en-US" sz="2400">
                <a:ea typeface="ＭＳ Ｐゴシック" charset="-128"/>
              </a:rPr>
              <a:t>Choose a matrix appropriate to the suspected degree of sequence identity between the query and its target sequences</a:t>
            </a:r>
          </a:p>
          <a:p>
            <a:pPr eaLnBrk="1" hangingPunct="1"/>
            <a:r>
              <a:rPr lang="en-US" altLang="en-US" sz="2400">
                <a:ea typeface="ＭＳ Ｐゴシック" charset="-128"/>
              </a:rPr>
              <a:t>PAM:  empirically derived for close relatives</a:t>
            </a:r>
          </a:p>
          <a:p>
            <a:pPr eaLnBrk="1" hangingPunct="1"/>
            <a:r>
              <a:rPr lang="en-US" altLang="en-US" sz="2400">
                <a:ea typeface="ＭＳ Ｐゴシック" charset="-128"/>
              </a:rPr>
              <a:t>BLOSUM:  empirically derived for distant relatives</a:t>
            </a:r>
          </a:p>
        </p:txBody>
      </p:sp>
      <p:pic>
        <p:nvPicPr>
          <p:cNvPr id="348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1219200"/>
            <a:ext cx="34210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8520-722B-9C4A-84CA-41EBDF2EF41F}"/>
              </a:ext>
            </a:extLst>
          </p:cNvPr>
          <p:cNvSpPr>
            <a:spLocks noGrp="1"/>
          </p:cNvSpPr>
          <p:nvPr>
            <p:ph type="title"/>
          </p:nvPr>
        </p:nvSpPr>
        <p:spPr>
          <a:xfrm>
            <a:off x="990600" y="304800"/>
            <a:ext cx="10363200" cy="1143000"/>
          </a:xfrm>
        </p:spPr>
        <p:txBody>
          <a:bodyPr/>
          <a:lstStyle/>
          <a:p>
            <a:r>
              <a:rPr lang="en-US" dirty="0"/>
              <a:t>Databanks at the NCBI</a:t>
            </a:r>
          </a:p>
        </p:txBody>
      </p:sp>
      <p:sp>
        <p:nvSpPr>
          <p:cNvPr id="4" name="Rectangle 3">
            <a:extLst>
              <a:ext uri="{FF2B5EF4-FFF2-40B4-BE49-F238E27FC236}">
                <a16:creationId xmlns:a16="http://schemas.microsoft.com/office/drawing/2014/main" id="{D93F139C-776B-0F40-BBFC-A2606A5E0CC6}"/>
              </a:ext>
            </a:extLst>
          </p:cNvPr>
          <p:cNvSpPr/>
          <p:nvPr/>
        </p:nvSpPr>
        <p:spPr>
          <a:xfrm>
            <a:off x="762000" y="1447800"/>
            <a:ext cx="10972800" cy="1200329"/>
          </a:xfrm>
          <a:prstGeom prst="rect">
            <a:avLst/>
          </a:prstGeom>
        </p:spPr>
        <p:txBody>
          <a:bodyPr wrap="square">
            <a:spAutoFit/>
          </a:bodyPr>
          <a:lstStyle/>
          <a:p>
            <a:r>
              <a:rPr lang="en-US" b="0" dirty="0">
                <a:latin typeface="-webkit-standard"/>
                <a:hlinkClick r:id="rId2"/>
              </a:rPr>
              <a:t>NCBI</a:t>
            </a:r>
            <a:r>
              <a:rPr lang="en-US" b="0" dirty="0">
                <a:solidFill>
                  <a:srgbClr val="000000"/>
                </a:solidFill>
                <a:latin typeface="-webkit-standard"/>
              </a:rPr>
              <a:t> (National Center for Biotechnology Information) is a home for many public biological databases (see diagram below). All of the databases are interlinked, and they all have common search and retrieval system - </a:t>
            </a:r>
            <a:r>
              <a:rPr lang="en-US" dirty="0">
                <a:solidFill>
                  <a:srgbClr val="000000"/>
                </a:solidFill>
                <a:latin typeface="-webkit-standard"/>
              </a:rPr>
              <a:t>Entrez</a:t>
            </a:r>
            <a:r>
              <a:rPr lang="en-US" b="0" dirty="0">
                <a:solidFill>
                  <a:srgbClr val="000000"/>
                </a:solidFill>
                <a:latin typeface="-webkit-standard"/>
              </a:rPr>
              <a:t>. </a:t>
            </a:r>
            <a:endParaRPr lang="en-US" dirty="0"/>
          </a:p>
        </p:txBody>
      </p:sp>
      <p:pic>
        <p:nvPicPr>
          <p:cNvPr id="5122" name="Picture 2" descr="old entrez connections">
            <a:extLst>
              <a:ext uri="{FF2B5EF4-FFF2-40B4-BE49-F238E27FC236}">
                <a16:creationId xmlns:a16="http://schemas.microsoft.com/office/drawing/2014/main" id="{F944A66C-8E73-2E4B-A991-5C0EACE8B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176" y="2648129"/>
            <a:ext cx="6383721" cy="40552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735431-A89E-6E42-979F-916509B8E59E}"/>
              </a:ext>
            </a:extLst>
          </p:cNvPr>
          <p:cNvSpPr txBox="1"/>
          <p:nvPr/>
        </p:nvSpPr>
        <p:spPr>
          <a:xfrm>
            <a:off x="620110" y="3195145"/>
            <a:ext cx="3829446" cy="461665"/>
          </a:xfrm>
          <a:prstGeom prst="rect">
            <a:avLst/>
          </a:prstGeom>
          <a:noFill/>
        </p:spPr>
        <p:txBody>
          <a:bodyPr wrap="none" rtlCol="0">
            <a:spAutoFit/>
          </a:bodyPr>
          <a:lstStyle/>
          <a:p>
            <a:r>
              <a:rPr lang="en-US" b="0" dirty="0"/>
              <a:t>Very old connection diagram:</a:t>
            </a:r>
          </a:p>
        </p:txBody>
      </p:sp>
      <p:sp>
        <p:nvSpPr>
          <p:cNvPr id="6" name="TextBox 5">
            <a:extLst>
              <a:ext uri="{FF2B5EF4-FFF2-40B4-BE49-F238E27FC236}">
                <a16:creationId xmlns:a16="http://schemas.microsoft.com/office/drawing/2014/main" id="{0C212E4C-5DC8-B343-AA0A-E545F102365C}"/>
              </a:ext>
            </a:extLst>
          </p:cNvPr>
          <p:cNvSpPr txBox="1"/>
          <p:nvPr/>
        </p:nvSpPr>
        <p:spPr>
          <a:xfrm>
            <a:off x="819807" y="4130566"/>
            <a:ext cx="3371193" cy="1200329"/>
          </a:xfrm>
          <a:prstGeom prst="rect">
            <a:avLst/>
          </a:prstGeom>
          <a:noFill/>
        </p:spPr>
        <p:txBody>
          <a:bodyPr wrap="square" rtlCol="0">
            <a:spAutoFit/>
          </a:bodyPr>
          <a:lstStyle/>
          <a:p>
            <a:r>
              <a:rPr lang="en-US" b="0" dirty="0"/>
              <a:t>A list of the different databases in ENTREZ is </a:t>
            </a:r>
            <a:r>
              <a:rPr lang="en-US" b="0" dirty="0">
                <a:hlinkClick r:id="rId4"/>
              </a:rPr>
              <a:t>here</a:t>
            </a:r>
            <a:r>
              <a:rPr lang="en-US" b="0" dirty="0"/>
              <a:t> </a:t>
            </a:r>
            <a:endParaRPr lang="en-US" dirty="0"/>
          </a:p>
        </p:txBody>
      </p:sp>
    </p:spTree>
    <p:extLst>
      <p:ext uri="{BB962C8B-B14F-4D97-AF65-F5344CB8AC3E}">
        <p14:creationId xmlns:p14="http://schemas.microsoft.com/office/powerpoint/2010/main" val="746886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457201"/>
            <a:ext cx="62769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650266"/>
            <a:ext cx="6276975"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7"/>
          <p:cNvSpPr txBox="1">
            <a:spLocks noChangeArrowheads="1"/>
          </p:cNvSpPr>
          <p:nvPr/>
        </p:nvSpPr>
        <p:spPr bwMode="auto">
          <a:xfrm>
            <a:off x="3962400" y="6351"/>
            <a:ext cx="464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2400"/>
              <a:t>PAM 250 log (odds) matrix</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FB5-B785-95BD-EAD8-5A35A0662377}"/>
              </a:ext>
            </a:extLst>
          </p:cNvPr>
          <p:cNvSpPr>
            <a:spLocks noGrp="1"/>
          </p:cNvSpPr>
          <p:nvPr>
            <p:ph type="title"/>
          </p:nvPr>
        </p:nvSpPr>
        <p:spPr/>
        <p:txBody>
          <a:bodyPr/>
          <a:lstStyle/>
          <a:p>
            <a:r>
              <a:rPr lang="en-US" dirty="0"/>
              <a:t>Statistics of data – bank searches</a:t>
            </a:r>
          </a:p>
        </p:txBody>
      </p:sp>
      <p:sp>
        <p:nvSpPr>
          <p:cNvPr id="3" name="Content Placeholder 2">
            <a:extLst>
              <a:ext uri="{FF2B5EF4-FFF2-40B4-BE49-F238E27FC236}">
                <a16:creationId xmlns:a16="http://schemas.microsoft.com/office/drawing/2014/main" id="{F1C1AECA-9354-8EC3-09A9-CDA87DF4E29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39828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629B-8CBE-F548-B494-FB79BA5BDBDF}"/>
              </a:ext>
            </a:extLst>
          </p:cNvPr>
          <p:cNvSpPr>
            <a:spLocks noGrp="1"/>
          </p:cNvSpPr>
          <p:nvPr>
            <p:ph type="title"/>
          </p:nvPr>
        </p:nvSpPr>
        <p:spPr>
          <a:xfrm>
            <a:off x="688075" y="351477"/>
            <a:ext cx="10515600" cy="1325563"/>
          </a:xfrm>
        </p:spPr>
        <p:txBody>
          <a:bodyPr/>
          <a:lstStyle/>
          <a:p>
            <a:r>
              <a:rPr lang="en-US" dirty="0"/>
              <a:t>False Positives </a:t>
            </a:r>
            <a:r>
              <a:rPr lang="en-US" sz="2800" dirty="0"/>
              <a:t>(probability of) </a:t>
            </a:r>
          </a:p>
        </p:txBody>
      </p:sp>
      <p:sp>
        <p:nvSpPr>
          <p:cNvPr id="3" name="Content Placeholder 2">
            <a:extLst>
              <a:ext uri="{FF2B5EF4-FFF2-40B4-BE49-F238E27FC236}">
                <a16:creationId xmlns:a16="http://schemas.microsoft.com/office/drawing/2014/main" id="{28A9D78C-7CAE-2847-B529-558E055A3029}"/>
              </a:ext>
            </a:extLst>
          </p:cNvPr>
          <p:cNvSpPr>
            <a:spLocks noGrp="1"/>
          </p:cNvSpPr>
          <p:nvPr>
            <p:ph idx="1"/>
          </p:nvPr>
        </p:nvSpPr>
        <p:spPr>
          <a:xfrm>
            <a:off x="688075" y="1552670"/>
            <a:ext cx="10515600" cy="5068136"/>
          </a:xfrm>
        </p:spPr>
        <p:txBody>
          <a:bodyPr>
            <a:normAutofit/>
          </a:bodyPr>
          <a:lstStyle/>
          <a:p>
            <a:pPr marL="0" indent="0">
              <a:buNone/>
            </a:pPr>
            <a:r>
              <a:rPr lang="en-US" sz="2400" dirty="0"/>
              <a:t>The probability of have the observed outcome under the null hypothesis </a:t>
            </a:r>
            <a:br>
              <a:rPr lang="en-US" sz="2200" dirty="0">
                <a:latin typeface="+mj-lt"/>
              </a:rPr>
            </a:br>
            <a:r>
              <a:rPr lang="en-US" sz="2200" dirty="0">
                <a:latin typeface="+mj-lt"/>
              </a:rPr>
              <a:t>(the drug doesn’t make a difference, the sequences aren’t related, the target sites are not particularly conserved …)</a:t>
            </a:r>
          </a:p>
          <a:p>
            <a:pPr marL="0" indent="0">
              <a:buNone/>
            </a:pPr>
            <a:r>
              <a:rPr lang="en-US" dirty="0"/>
              <a:t>Example: Sequence similarity between two sequences. </a:t>
            </a:r>
            <a:br>
              <a:rPr lang="en-US" dirty="0"/>
            </a:br>
            <a:r>
              <a:rPr lang="en-US" dirty="0"/>
              <a:t> </a:t>
            </a:r>
          </a:p>
          <a:p>
            <a:pPr marL="0" indent="0">
              <a:buNone/>
            </a:pPr>
            <a:r>
              <a:rPr lang="en-US" dirty="0">
                <a:latin typeface="+mj-lt"/>
              </a:rPr>
              <a:t>How to measure what is expected under the null hypothesis?</a:t>
            </a:r>
          </a:p>
          <a:p>
            <a:pPr marL="0" indent="0">
              <a:buNone/>
            </a:pPr>
            <a:r>
              <a:rPr lang="en-US" sz="2400" dirty="0"/>
              <a:t>Possibility 1: Randomize one or both of the sequences.</a:t>
            </a:r>
          </a:p>
          <a:p>
            <a:pPr marL="0" indent="0">
              <a:buNone/>
            </a:pPr>
            <a:r>
              <a:rPr lang="en-US" sz="2400" dirty="0"/>
              <a:t>Possibility 2: Compare one of the sequences against a databank.   </a:t>
            </a:r>
            <a:r>
              <a:rPr lang="en-US" sz="2200" dirty="0">
                <a:latin typeface="+mj-lt"/>
              </a:rPr>
              <a:t>(Assuming the databank has mainly unrelated sequences) </a:t>
            </a:r>
          </a:p>
          <a:p>
            <a:pPr marL="0" indent="0">
              <a:buNone/>
            </a:pPr>
            <a:r>
              <a:rPr lang="en-US" sz="2400" dirty="0"/>
              <a:t>Possibility 3: </a:t>
            </a:r>
            <a:r>
              <a:rPr lang="en-US" sz="2400" dirty="0">
                <a:latin typeface="+mj-lt"/>
              </a:rPr>
              <a:t> </a:t>
            </a:r>
            <a:r>
              <a:rPr lang="en-US" sz="2400" dirty="0"/>
              <a:t>Use a formula for the distribution that is based on a model or that fit  observations.   </a:t>
            </a:r>
          </a:p>
        </p:txBody>
      </p:sp>
    </p:spTree>
    <p:extLst>
      <p:ext uri="{BB962C8B-B14F-4D97-AF65-F5344CB8AC3E}">
        <p14:creationId xmlns:p14="http://schemas.microsoft.com/office/powerpoint/2010/main" val="893713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869AFC-55F7-B640-A91F-CC055F6037A4}"/>
              </a:ext>
            </a:extLst>
          </p:cNvPr>
          <p:cNvSpPr>
            <a:spLocks noGrp="1"/>
          </p:cNvSpPr>
          <p:nvPr>
            <p:ph idx="1"/>
          </p:nvPr>
        </p:nvSpPr>
        <p:spPr>
          <a:xfrm>
            <a:off x="574668" y="1585878"/>
            <a:ext cx="11232107" cy="4361811"/>
          </a:xfrm>
        </p:spPr>
        <p:txBody>
          <a:bodyPr>
            <a:normAutofit lnSpcReduction="10000"/>
          </a:bodyPr>
          <a:lstStyle/>
          <a:p>
            <a:r>
              <a:rPr lang="en-US" sz="2400" dirty="0"/>
              <a:t>Calculate alignment score for actual sequences</a:t>
            </a:r>
          </a:p>
          <a:p>
            <a:pPr marL="0" indent="0">
              <a:buNone/>
            </a:pPr>
            <a:endParaRPr lang="en-US" sz="2400" dirty="0"/>
          </a:p>
          <a:p>
            <a:pPr marL="0" indent="0">
              <a:buNone/>
            </a:pPr>
            <a:r>
              <a:rPr lang="en-US" sz="2400" dirty="0"/>
              <a:t>Calculate expectation under null hypothesis </a:t>
            </a:r>
          </a:p>
          <a:p>
            <a:r>
              <a:rPr lang="en-US" sz="2400" dirty="0"/>
              <a:t>randomize (scramble) one (or both) of the sequences and calculate the alignment score for the randomized sequences.</a:t>
            </a:r>
          </a:p>
          <a:p>
            <a:r>
              <a:rPr lang="en-US" sz="2400" dirty="0"/>
              <a:t>repeat the last step at least 100 times (usually 1000)</a:t>
            </a:r>
          </a:p>
          <a:p>
            <a:r>
              <a:rPr lang="en-US" sz="2400" dirty="0"/>
              <a:t>describe distribution of randomized alignment scores</a:t>
            </a:r>
          </a:p>
          <a:p>
            <a:pPr marL="0" indent="0">
              <a:buNone/>
            </a:pPr>
            <a:endParaRPr lang="en-US" sz="2400" dirty="0"/>
          </a:p>
          <a:p>
            <a:r>
              <a:rPr lang="en-US" sz="2400" dirty="0"/>
              <a:t>Calculate the probability of the score for actual sequences under the null hypothesis, </a:t>
            </a:r>
            <a:r>
              <a:rPr lang="en-US" sz="2400" i="1" dirty="0"/>
              <a:t>i.e.</a:t>
            </a:r>
            <a:r>
              <a:rPr lang="en-US" sz="2400" dirty="0"/>
              <a:t>, Is the score obtained for the real sequences significantly better than the score for the randomized sequences?  </a:t>
            </a:r>
          </a:p>
          <a:p>
            <a:endParaRPr lang="en-US" dirty="0"/>
          </a:p>
        </p:txBody>
      </p:sp>
      <p:sp>
        <p:nvSpPr>
          <p:cNvPr id="4" name="TextBox 3">
            <a:extLst>
              <a:ext uri="{FF2B5EF4-FFF2-40B4-BE49-F238E27FC236}">
                <a16:creationId xmlns:a16="http://schemas.microsoft.com/office/drawing/2014/main" id="{66EF9354-276C-9140-B583-8DFD28DD537B}"/>
              </a:ext>
            </a:extLst>
          </p:cNvPr>
          <p:cNvSpPr txBox="1"/>
          <p:nvPr/>
        </p:nvSpPr>
        <p:spPr>
          <a:xfrm>
            <a:off x="189445" y="6492875"/>
            <a:ext cx="12002555" cy="892552"/>
          </a:xfrm>
          <a:prstGeom prst="rect">
            <a:avLst/>
          </a:prstGeom>
          <a:noFill/>
        </p:spPr>
        <p:txBody>
          <a:bodyPr wrap="square" rtlCol="0">
            <a:spAutoFit/>
          </a:bodyPr>
          <a:lstStyle/>
          <a:p>
            <a:r>
              <a:rPr lang="en-US" sz="1600" dirty="0"/>
              <a:t>Lipman and Pearson (1984) Rapid and Sensitive Protein Similarity Searches, Science 227(4693):1435-41, DOI: 10.1126/science.2983426</a:t>
            </a:r>
          </a:p>
          <a:p>
            <a:endParaRPr lang="en-US" dirty="0"/>
          </a:p>
          <a:p>
            <a:endParaRPr lang="en-US" dirty="0"/>
          </a:p>
        </p:txBody>
      </p:sp>
      <p:sp>
        <p:nvSpPr>
          <p:cNvPr id="5" name="TextBox 4">
            <a:extLst>
              <a:ext uri="{FF2B5EF4-FFF2-40B4-BE49-F238E27FC236}">
                <a16:creationId xmlns:a16="http://schemas.microsoft.com/office/drawing/2014/main" id="{F96394B1-F3A5-0845-AFF6-264FB878D989}"/>
              </a:ext>
            </a:extLst>
          </p:cNvPr>
          <p:cNvSpPr txBox="1"/>
          <p:nvPr/>
        </p:nvSpPr>
        <p:spPr>
          <a:xfrm>
            <a:off x="354431" y="455917"/>
            <a:ext cx="10637271" cy="584775"/>
          </a:xfrm>
          <a:prstGeom prst="rect">
            <a:avLst/>
          </a:prstGeom>
          <a:noFill/>
        </p:spPr>
        <p:txBody>
          <a:bodyPr wrap="none" rtlCol="0">
            <a:spAutoFit/>
          </a:bodyPr>
          <a:lstStyle/>
          <a:p>
            <a:r>
              <a:rPr lang="en-US" sz="3200" dirty="0">
                <a:latin typeface="+mj-lt"/>
              </a:rPr>
              <a:t>Distribution under null hypothesis from randomized sequences </a:t>
            </a:r>
          </a:p>
        </p:txBody>
      </p:sp>
    </p:spTree>
    <p:extLst>
      <p:ext uri="{BB962C8B-B14F-4D97-AF65-F5344CB8AC3E}">
        <p14:creationId xmlns:p14="http://schemas.microsoft.com/office/powerpoint/2010/main" val="2697716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693E71C-ADC8-AA49-AB59-8BDFC5122811}"/>
              </a:ext>
            </a:extLst>
          </p:cNvPr>
          <p:cNvGraphicFramePr>
            <a:graphicFrameLocks/>
          </p:cNvGraphicFramePr>
          <p:nvPr/>
        </p:nvGraphicFramePr>
        <p:xfrm>
          <a:off x="732087" y="866274"/>
          <a:ext cx="7423150" cy="533767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7F4F3A3-106B-9140-A440-F4ACAEC8DA54}"/>
              </a:ext>
            </a:extLst>
          </p:cNvPr>
          <p:cNvSpPr txBox="1"/>
          <p:nvPr/>
        </p:nvSpPr>
        <p:spPr>
          <a:xfrm>
            <a:off x="3368841" y="1307432"/>
            <a:ext cx="773673" cy="369332"/>
          </a:xfrm>
          <a:prstGeom prst="rect">
            <a:avLst/>
          </a:prstGeom>
          <a:noFill/>
        </p:spPr>
        <p:txBody>
          <a:bodyPr wrap="none" rtlCol="0">
            <a:spAutoFit/>
          </a:bodyPr>
          <a:lstStyle/>
          <a:p>
            <a:r>
              <a:rPr lang="en-US" dirty="0"/>
              <a:t>MEAN</a:t>
            </a:r>
          </a:p>
        </p:txBody>
      </p:sp>
      <p:cxnSp>
        <p:nvCxnSpPr>
          <p:cNvPr id="7" name="Straight Arrow Connector 6">
            <a:extLst>
              <a:ext uri="{FF2B5EF4-FFF2-40B4-BE49-F238E27FC236}">
                <a16:creationId xmlns:a16="http://schemas.microsoft.com/office/drawing/2014/main" id="{5BF9FC1C-704F-7147-8971-1DEE028F00D8}"/>
              </a:ext>
            </a:extLst>
          </p:cNvPr>
          <p:cNvCxnSpPr/>
          <p:nvPr/>
        </p:nvCxnSpPr>
        <p:spPr>
          <a:xfrm>
            <a:off x="3755677" y="2815750"/>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A6EEE9F-C72B-FA4C-8EF1-DA6801890056}"/>
              </a:ext>
            </a:extLst>
          </p:cNvPr>
          <p:cNvCxnSpPr/>
          <p:nvPr/>
        </p:nvCxnSpPr>
        <p:spPr>
          <a:xfrm>
            <a:off x="4750287" y="2815750"/>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A12F602-E84B-2542-A11C-9832C1DDE77F}"/>
              </a:ext>
            </a:extLst>
          </p:cNvPr>
          <p:cNvCxnSpPr/>
          <p:nvPr/>
        </p:nvCxnSpPr>
        <p:spPr>
          <a:xfrm>
            <a:off x="5744897" y="2815750"/>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F605AE8-D87A-6B45-A8E3-A8F5B9A4DD7B}"/>
              </a:ext>
            </a:extLst>
          </p:cNvPr>
          <p:cNvSpPr txBox="1"/>
          <p:nvPr/>
        </p:nvSpPr>
        <p:spPr>
          <a:xfrm>
            <a:off x="3787950" y="2446418"/>
            <a:ext cx="930063" cy="369332"/>
          </a:xfrm>
          <a:prstGeom prst="rect">
            <a:avLst/>
          </a:prstGeom>
          <a:noFill/>
        </p:spPr>
        <p:txBody>
          <a:bodyPr wrap="none" rtlCol="0">
            <a:spAutoFit/>
          </a:bodyPr>
          <a:lstStyle/>
          <a:p>
            <a:r>
              <a:rPr lang="en-US" dirty="0"/>
              <a:t>STDDEV</a:t>
            </a:r>
          </a:p>
        </p:txBody>
      </p:sp>
      <p:cxnSp>
        <p:nvCxnSpPr>
          <p:cNvPr id="11" name="Straight Arrow Connector 10">
            <a:extLst>
              <a:ext uri="{FF2B5EF4-FFF2-40B4-BE49-F238E27FC236}">
                <a16:creationId xmlns:a16="http://schemas.microsoft.com/office/drawing/2014/main" id="{A4E652A3-C7A6-3548-9027-06ED80114E0A}"/>
              </a:ext>
            </a:extLst>
          </p:cNvPr>
          <p:cNvCxnSpPr/>
          <p:nvPr/>
        </p:nvCxnSpPr>
        <p:spPr>
          <a:xfrm>
            <a:off x="6739507" y="2816114"/>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362457-3E2D-6945-9C78-332867160A9E}"/>
              </a:ext>
            </a:extLst>
          </p:cNvPr>
          <p:cNvCxnSpPr>
            <a:cxnSpLocks/>
          </p:cNvCxnSpPr>
          <p:nvPr/>
        </p:nvCxnSpPr>
        <p:spPr>
          <a:xfrm>
            <a:off x="7843861" y="2061589"/>
            <a:ext cx="0" cy="569495"/>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D88912-1664-C848-B9B8-390C387704E4}"/>
              </a:ext>
            </a:extLst>
          </p:cNvPr>
          <p:cNvSpPr txBox="1"/>
          <p:nvPr/>
        </p:nvSpPr>
        <p:spPr>
          <a:xfrm>
            <a:off x="6779268" y="1347538"/>
            <a:ext cx="1835759" cy="646331"/>
          </a:xfrm>
          <a:prstGeom prst="rect">
            <a:avLst/>
          </a:prstGeom>
          <a:noFill/>
        </p:spPr>
        <p:txBody>
          <a:bodyPr wrap="none" rtlCol="0">
            <a:spAutoFit/>
          </a:bodyPr>
          <a:lstStyle/>
          <a:p>
            <a:r>
              <a:rPr lang="en-US" dirty="0"/>
              <a:t>Alignment Score </a:t>
            </a:r>
          </a:p>
          <a:p>
            <a:r>
              <a:rPr lang="en-US" dirty="0"/>
              <a:t>Actual Sequences</a:t>
            </a:r>
          </a:p>
        </p:txBody>
      </p:sp>
      <p:sp>
        <p:nvSpPr>
          <p:cNvPr id="15" name="TextBox 14">
            <a:extLst>
              <a:ext uri="{FF2B5EF4-FFF2-40B4-BE49-F238E27FC236}">
                <a16:creationId xmlns:a16="http://schemas.microsoft.com/office/drawing/2014/main" id="{47C3B6A3-BAD6-2943-9232-42E08648B034}"/>
              </a:ext>
            </a:extLst>
          </p:cNvPr>
          <p:cNvSpPr txBox="1"/>
          <p:nvPr/>
        </p:nvSpPr>
        <p:spPr>
          <a:xfrm>
            <a:off x="9264316" y="1499937"/>
            <a:ext cx="1426865" cy="369332"/>
          </a:xfrm>
          <a:prstGeom prst="rect">
            <a:avLst/>
          </a:prstGeom>
          <a:noFill/>
        </p:spPr>
        <p:txBody>
          <a:bodyPr wrap="none" rtlCol="0">
            <a:spAutoFit/>
          </a:bodyPr>
          <a:lstStyle/>
          <a:p>
            <a:r>
              <a:rPr lang="en-US" dirty="0"/>
              <a:t>z Score = 4.1 </a:t>
            </a:r>
          </a:p>
        </p:txBody>
      </p:sp>
      <p:sp>
        <p:nvSpPr>
          <p:cNvPr id="13" name="Title 1">
            <a:extLst>
              <a:ext uri="{FF2B5EF4-FFF2-40B4-BE49-F238E27FC236}">
                <a16:creationId xmlns:a16="http://schemas.microsoft.com/office/drawing/2014/main" id="{FA731CC0-97CF-1C49-9C94-13F863AA9D3A}"/>
              </a:ext>
            </a:extLst>
          </p:cNvPr>
          <p:cNvSpPr>
            <a:spLocks noGrp="1"/>
          </p:cNvSpPr>
          <p:nvPr>
            <p:ph type="title"/>
          </p:nvPr>
        </p:nvSpPr>
        <p:spPr>
          <a:xfrm>
            <a:off x="295060" y="201448"/>
            <a:ext cx="10515600" cy="315912"/>
          </a:xfrm>
        </p:spPr>
        <p:txBody>
          <a:bodyPr>
            <a:normAutofit fontScale="90000"/>
          </a:bodyPr>
          <a:lstStyle/>
          <a:p>
            <a:r>
              <a:rPr lang="en-US" dirty="0"/>
              <a:t>z -score </a:t>
            </a:r>
          </a:p>
        </p:txBody>
      </p:sp>
    </p:spTree>
    <p:extLst>
      <p:ext uri="{BB962C8B-B14F-4D97-AF65-F5344CB8AC3E}">
        <p14:creationId xmlns:p14="http://schemas.microsoft.com/office/powerpoint/2010/main" val="872409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9E1B-1718-CA4E-955E-78BCEB3CE9C7}"/>
              </a:ext>
            </a:extLst>
          </p:cNvPr>
          <p:cNvSpPr>
            <a:spLocks noGrp="1"/>
          </p:cNvSpPr>
          <p:nvPr>
            <p:ph type="title"/>
          </p:nvPr>
        </p:nvSpPr>
        <p:spPr>
          <a:xfrm>
            <a:off x="838200" y="365126"/>
            <a:ext cx="10515600" cy="315912"/>
          </a:xfrm>
        </p:spPr>
        <p:txBody>
          <a:bodyPr>
            <a:normAutofit fontScale="90000"/>
          </a:bodyPr>
          <a:lstStyle/>
          <a:p>
            <a:r>
              <a:rPr lang="en-US" dirty="0"/>
              <a:t>z -score </a:t>
            </a:r>
          </a:p>
        </p:txBody>
      </p:sp>
      <p:pic>
        <p:nvPicPr>
          <p:cNvPr id="5" name="Graphic 4">
            <a:extLst>
              <a:ext uri="{FF2B5EF4-FFF2-40B4-BE49-F238E27FC236}">
                <a16:creationId xmlns:a16="http://schemas.microsoft.com/office/drawing/2014/main" id="{F4FC0597-8440-0D47-ADEB-D2DB8225A5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407570"/>
            <a:ext cx="10423358" cy="7817520"/>
          </a:xfrm>
          <a:prstGeom prst="rect">
            <a:avLst/>
          </a:prstGeom>
        </p:spPr>
      </p:pic>
      <p:sp>
        <p:nvSpPr>
          <p:cNvPr id="6" name="TextBox 5">
            <a:extLst>
              <a:ext uri="{FF2B5EF4-FFF2-40B4-BE49-F238E27FC236}">
                <a16:creationId xmlns:a16="http://schemas.microsoft.com/office/drawing/2014/main" id="{3C6ECF39-EC1F-2241-8219-48B31F4452B2}"/>
              </a:ext>
            </a:extLst>
          </p:cNvPr>
          <p:cNvSpPr txBox="1"/>
          <p:nvPr/>
        </p:nvSpPr>
        <p:spPr>
          <a:xfrm>
            <a:off x="381000" y="6400800"/>
            <a:ext cx="5132431" cy="369332"/>
          </a:xfrm>
          <a:prstGeom prst="rect">
            <a:avLst/>
          </a:prstGeom>
          <a:noFill/>
        </p:spPr>
        <p:txBody>
          <a:bodyPr wrap="none" rtlCol="0">
            <a:spAutoFit/>
          </a:bodyPr>
          <a:lstStyle/>
          <a:p>
            <a:r>
              <a:rPr lang="en-US" dirty="0"/>
              <a:t>From: </a:t>
            </a:r>
            <a:r>
              <a:rPr lang="en-US" dirty="0">
                <a:hlinkClick r:id="rId5"/>
              </a:rPr>
              <a:t>https://en.wikipedia.org/wiki/Standard_score</a:t>
            </a:r>
            <a:r>
              <a:rPr lang="en-US" dirty="0"/>
              <a:t> </a:t>
            </a:r>
          </a:p>
        </p:txBody>
      </p:sp>
    </p:spTree>
    <p:extLst>
      <p:ext uri="{BB962C8B-B14F-4D97-AF65-F5344CB8AC3E}">
        <p14:creationId xmlns:p14="http://schemas.microsoft.com/office/powerpoint/2010/main" val="3181626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AE347F-12C3-F540-8DF6-30371C07B707}"/>
              </a:ext>
            </a:extLst>
          </p:cNvPr>
          <p:cNvSpPr txBox="1"/>
          <p:nvPr/>
        </p:nvSpPr>
        <p:spPr>
          <a:xfrm>
            <a:off x="810126" y="753979"/>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2A57E16C-1108-FF4B-AA94-0A39A4E9037A}"/>
              </a:ext>
            </a:extLst>
          </p:cNvPr>
          <p:cNvPicPr>
            <a:picLocks noChangeAspect="1"/>
          </p:cNvPicPr>
          <p:nvPr/>
        </p:nvPicPr>
        <p:blipFill>
          <a:blip r:embed="rId3"/>
          <a:stretch>
            <a:fillRect/>
          </a:stretch>
        </p:blipFill>
        <p:spPr>
          <a:xfrm>
            <a:off x="2553114" y="680644"/>
            <a:ext cx="2897159" cy="6177356"/>
          </a:xfrm>
          <a:prstGeom prst="rect">
            <a:avLst/>
          </a:prstGeom>
        </p:spPr>
      </p:pic>
      <p:sp>
        <p:nvSpPr>
          <p:cNvPr id="7" name="TextBox 6">
            <a:extLst>
              <a:ext uri="{FF2B5EF4-FFF2-40B4-BE49-F238E27FC236}">
                <a16:creationId xmlns:a16="http://schemas.microsoft.com/office/drawing/2014/main" id="{B94E9C37-6726-5A41-9E5F-825836A41E62}"/>
              </a:ext>
            </a:extLst>
          </p:cNvPr>
          <p:cNvSpPr txBox="1"/>
          <p:nvPr/>
        </p:nvSpPr>
        <p:spPr>
          <a:xfrm>
            <a:off x="513877" y="908853"/>
            <a:ext cx="1448025" cy="369332"/>
          </a:xfrm>
          <a:prstGeom prst="rect">
            <a:avLst/>
          </a:prstGeom>
          <a:noFill/>
        </p:spPr>
        <p:txBody>
          <a:bodyPr wrap="none" rtlCol="0">
            <a:spAutoFit/>
          </a:bodyPr>
          <a:lstStyle/>
          <a:p>
            <a:r>
              <a:rPr lang="en-US" dirty="0"/>
              <a:t>Modern PRSS</a:t>
            </a:r>
          </a:p>
        </p:txBody>
      </p:sp>
      <p:sp>
        <p:nvSpPr>
          <p:cNvPr id="8" name="TextBox 7">
            <a:extLst>
              <a:ext uri="{FF2B5EF4-FFF2-40B4-BE49-F238E27FC236}">
                <a16:creationId xmlns:a16="http://schemas.microsoft.com/office/drawing/2014/main" id="{3A0F636D-BF87-844E-8239-39AC08950D9F}"/>
              </a:ext>
            </a:extLst>
          </p:cNvPr>
          <p:cNvSpPr txBox="1"/>
          <p:nvPr/>
        </p:nvSpPr>
        <p:spPr>
          <a:xfrm>
            <a:off x="5471294" y="1050182"/>
            <a:ext cx="6237605" cy="4524315"/>
          </a:xfrm>
          <a:prstGeom prst="rect">
            <a:avLst/>
          </a:prstGeom>
          <a:noFill/>
        </p:spPr>
        <p:txBody>
          <a:bodyPr wrap="none" rtlCol="0">
            <a:spAutoFit/>
          </a:bodyPr>
          <a:lstStyle/>
          <a:p>
            <a:r>
              <a:rPr lang="en-US" dirty="0"/>
              <a:t>  </a:t>
            </a:r>
            <a:r>
              <a:rPr lang="en-US" dirty="0">
                <a:latin typeface="Courier New" panose="02070309020205020404" pitchFamily="49" charset="0"/>
                <a:cs typeface="Courier New" panose="02070309020205020404" pitchFamily="49" charset="0"/>
              </a:rPr>
              <a:t>43400 residues in 100 sequences,</a:t>
            </a:r>
          </a:p>
          <a:p>
            <a:r>
              <a:rPr lang="en-US" dirty="0">
                <a:latin typeface="Courier New" panose="02070309020205020404" pitchFamily="49" charset="0"/>
                <a:cs typeface="Courier New" panose="02070309020205020404" pitchFamily="49" charset="0"/>
              </a:rPr>
              <a:t> BLOSUM50 matrix,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gap penalties: -12,-2</a:t>
            </a:r>
          </a:p>
          <a:p>
            <a:r>
              <a:rPr lang="en-US" dirty="0">
                <a:latin typeface="Courier New" panose="02070309020205020404" pitchFamily="49" charset="0"/>
                <a:cs typeface="Courier New" panose="02070309020205020404" pitchFamily="49" charset="0"/>
              </a:rPr>
              <a:t> unshuffled s-w score: 269; </a:t>
            </a:r>
          </a:p>
          <a:p>
            <a:r>
              <a:rPr lang="en-US" dirty="0">
                <a:latin typeface="Courier New" panose="02070309020205020404" pitchFamily="49" charset="0"/>
                <a:cs typeface="Courier New" panose="02070309020205020404" pitchFamily="49" charset="0"/>
              </a:rPr>
              <a:t> shuffled score range: 43 - 96</a:t>
            </a:r>
          </a:p>
          <a:p>
            <a:r>
              <a:rPr lang="en-US" dirty="0">
                <a:latin typeface="Courier New" panose="02070309020205020404" pitchFamily="49" charset="0"/>
                <a:cs typeface="Courier New" panose="02070309020205020404" pitchFamily="49" charset="0"/>
              </a:rPr>
              <a:t> Lambda: 0.13635 K: 0.0055017; </a:t>
            </a:r>
          </a:p>
          <a:p>
            <a:r>
              <a:rPr lang="en-US" dirty="0">
                <a:latin typeface="Courier New" panose="02070309020205020404" pitchFamily="49" charset="0"/>
                <a:cs typeface="Courier New" panose="02070309020205020404" pitchFamily="49" charset="0"/>
              </a:rPr>
              <a:t>P(269)= 1.9668e-13</a:t>
            </a:r>
          </a:p>
          <a:p>
            <a:r>
              <a:rPr lang="en-US" dirty="0">
                <a:latin typeface="Courier New" panose="02070309020205020404" pitchFamily="49" charset="0"/>
                <a:cs typeface="Courier New" panose="02070309020205020404" pitchFamily="49" charset="0"/>
              </a:rPr>
              <a:t>For 100 sequences,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a score &gt;=269 is expected </a:t>
            </a:r>
          </a:p>
          <a:p>
            <a:r>
              <a:rPr lang="en-US" dirty="0">
                <a:latin typeface="Courier New" panose="02070309020205020404" pitchFamily="49" charset="0"/>
                <a:cs typeface="Courier New" panose="02070309020205020404" pitchFamily="49" charset="0"/>
              </a:rPr>
              <a:t>    1.97e-11 times</a:t>
            </a:r>
          </a:p>
          <a:p>
            <a:br>
              <a:rPr lang="en-US" dirty="0">
                <a:latin typeface="Courier New" panose="02070309020205020404" pitchFamily="49" charset="0"/>
                <a:cs typeface="Courier New" panose="02070309020205020404" pitchFamily="49" charset="0"/>
              </a:rPr>
            </a:br>
            <a:endParaRPr lang="en-US" dirty="0">
              <a:latin typeface="Courier New" panose="02070309020205020404" pitchFamily="49" charset="0"/>
              <a:cs typeface="Courier New" panose="02070309020205020404" pitchFamily="49" charset="0"/>
            </a:endParaRPr>
          </a:p>
        </p:txBody>
      </p:sp>
      <p:sp>
        <p:nvSpPr>
          <p:cNvPr id="2" name="TextBox 1">
            <a:extLst>
              <a:ext uri="{FF2B5EF4-FFF2-40B4-BE49-F238E27FC236}">
                <a16:creationId xmlns:a16="http://schemas.microsoft.com/office/drawing/2014/main" id="{A26B6E6B-31DE-4A46-9E68-669D15F4672C}"/>
              </a:ext>
            </a:extLst>
          </p:cNvPr>
          <p:cNvSpPr txBox="1"/>
          <p:nvPr/>
        </p:nvSpPr>
        <p:spPr>
          <a:xfrm>
            <a:off x="142617" y="106042"/>
            <a:ext cx="4762650" cy="523220"/>
          </a:xfrm>
          <a:prstGeom prst="rect">
            <a:avLst/>
          </a:prstGeom>
          <a:noFill/>
        </p:spPr>
        <p:txBody>
          <a:bodyPr wrap="none" rtlCol="0">
            <a:spAutoFit/>
          </a:bodyPr>
          <a:lstStyle/>
          <a:p>
            <a:r>
              <a:rPr lang="en-US" sz="2800" dirty="0">
                <a:latin typeface="+mj-lt"/>
              </a:rPr>
              <a:t>Using a probability distribution </a:t>
            </a:r>
          </a:p>
        </p:txBody>
      </p:sp>
    </p:spTree>
    <p:extLst>
      <p:ext uri="{BB962C8B-B14F-4D97-AF65-F5344CB8AC3E}">
        <p14:creationId xmlns:p14="http://schemas.microsoft.com/office/powerpoint/2010/main" val="403738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328B60-1311-B048-9287-BC149294BAF9}"/>
              </a:ext>
            </a:extLst>
          </p:cNvPr>
          <p:cNvPicPr>
            <a:picLocks noChangeAspect="1"/>
          </p:cNvPicPr>
          <p:nvPr/>
        </p:nvPicPr>
        <p:blipFill>
          <a:blip r:embed="rId2"/>
          <a:stretch>
            <a:fillRect/>
          </a:stretch>
        </p:blipFill>
        <p:spPr>
          <a:xfrm>
            <a:off x="3818113" y="0"/>
            <a:ext cx="7635858" cy="6858000"/>
          </a:xfrm>
          <a:prstGeom prst="rect">
            <a:avLst/>
          </a:prstGeom>
        </p:spPr>
      </p:pic>
      <p:sp>
        <p:nvSpPr>
          <p:cNvPr id="5" name="TextBox 4">
            <a:extLst>
              <a:ext uri="{FF2B5EF4-FFF2-40B4-BE49-F238E27FC236}">
                <a16:creationId xmlns:a16="http://schemas.microsoft.com/office/drawing/2014/main" id="{B1710174-B4DE-E14A-AD54-EA803120564A}"/>
              </a:ext>
            </a:extLst>
          </p:cNvPr>
          <p:cNvSpPr txBox="1"/>
          <p:nvPr/>
        </p:nvSpPr>
        <p:spPr>
          <a:xfrm>
            <a:off x="368968" y="1283368"/>
            <a:ext cx="3216443" cy="1754326"/>
          </a:xfrm>
          <a:prstGeom prst="rect">
            <a:avLst/>
          </a:prstGeom>
          <a:noFill/>
        </p:spPr>
        <p:txBody>
          <a:bodyPr wrap="square" rtlCol="0">
            <a:spAutoFit/>
          </a:bodyPr>
          <a:lstStyle/>
          <a:p>
            <a:r>
              <a:rPr lang="en-US" dirty="0"/>
              <a:t>FASTA databank search</a:t>
            </a:r>
          </a:p>
          <a:p>
            <a:endParaRPr lang="en-US" dirty="0"/>
          </a:p>
          <a:p>
            <a:r>
              <a:rPr lang="en-US" dirty="0"/>
              <a:t>(Distribution under H</a:t>
            </a:r>
            <a:r>
              <a:rPr lang="en-US" baseline="-25000" dirty="0"/>
              <a:t>0</a:t>
            </a:r>
            <a:r>
              <a:rPr lang="en-US" dirty="0"/>
              <a:t> is estimated from the data, i.e. all scores against the databank sequences)</a:t>
            </a:r>
          </a:p>
        </p:txBody>
      </p:sp>
    </p:spTree>
    <p:extLst>
      <p:ext uri="{BB962C8B-B14F-4D97-AF65-F5344CB8AC3E}">
        <p14:creationId xmlns:p14="http://schemas.microsoft.com/office/powerpoint/2010/main" val="2028288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B714-6C31-944A-BF5B-002D4FE2A239}"/>
              </a:ext>
            </a:extLst>
          </p:cNvPr>
          <p:cNvSpPr>
            <a:spLocks noGrp="1"/>
          </p:cNvSpPr>
          <p:nvPr>
            <p:ph type="title"/>
          </p:nvPr>
        </p:nvSpPr>
        <p:spPr>
          <a:xfrm>
            <a:off x="753979" y="0"/>
            <a:ext cx="10515600" cy="1325563"/>
          </a:xfrm>
        </p:spPr>
        <p:txBody>
          <a:bodyPr/>
          <a:lstStyle/>
          <a:p>
            <a:r>
              <a:rPr lang="en-US" dirty="0"/>
              <a:t>False Positives </a:t>
            </a:r>
            <a:r>
              <a:rPr lang="en-US" i="1" dirty="0"/>
              <a:t>versus</a:t>
            </a:r>
            <a:r>
              <a:rPr lang="en-US" dirty="0"/>
              <a:t> False Negatives </a:t>
            </a:r>
          </a:p>
        </p:txBody>
      </p:sp>
      <p:sp>
        <p:nvSpPr>
          <p:cNvPr id="3" name="Content Placeholder 2">
            <a:extLst>
              <a:ext uri="{FF2B5EF4-FFF2-40B4-BE49-F238E27FC236}">
                <a16:creationId xmlns:a16="http://schemas.microsoft.com/office/drawing/2014/main" id="{514E34B4-F5EB-3647-93A9-D1DDB18144CA}"/>
              </a:ext>
            </a:extLst>
          </p:cNvPr>
          <p:cNvSpPr>
            <a:spLocks noGrp="1"/>
          </p:cNvSpPr>
          <p:nvPr>
            <p:ph idx="1"/>
          </p:nvPr>
        </p:nvSpPr>
        <p:spPr>
          <a:xfrm>
            <a:off x="711868" y="1079667"/>
            <a:ext cx="10599821" cy="5128628"/>
          </a:xfrm>
        </p:spPr>
        <p:txBody>
          <a:bodyPr>
            <a:normAutofit fontScale="77500" lnSpcReduction="20000"/>
          </a:bodyPr>
          <a:lstStyle/>
          <a:p>
            <a:pPr marL="0" indent="0">
              <a:lnSpc>
                <a:spcPct val="120000"/>
              </a:lnSpc>
              <a:buNone/>
            </a:pPr>
            <a:r>
              <a:rPr lang="en-US" sz="3400" dirty="0"/>
              <a:t>If a databank search with a sequence is considered a search a ”homology search” (significant similar complex sequence are homologs), then</a:t>
            </a:r>
          </a:p>
          <a:p>
            <a:pPr marL="0" indent="0">
              <a:lnSpc>
                <a:spcPct val="120000"/>
              </a:lnSpc>
              <a:buNone/>
            </a:pPr>
            <a:r>
              <a:rPr lang="en-US" sz="3400" dirty="0"/>
              <a:t>False Positives: non-homologous sequences that are reported as similar (these are very well estimated by E-values)</a:t>
            </a:r>
          </a:p>
          <a:p>
            <a:pPr marL="0" indent="0">
              <a:lnSpc>
                <a:spcPct val="120000"/>
              </a:lnSpc>
              <a:buNone/>
            </a:pPr>
            <a:r>
              <a:rPr lang="en-US" sz="3400" dirty="0"/>
              <a:t>False Negatives: homologous sequences that are not reported as similar (there are many, but the number is unknown) </a:t>
            </a:r>
            <a:endParaRPr lang="en-US" sz="2400" dirty="0"/>
          </a:p>
          <a:p>
            <a:pPr marL="0" indent="0">
              <a:lnSpc>
                <a:spcPct val="120000"/>
              </a:lnSpc>
              <a:buNone/>
            </a:pPr>
            <a:r>
              <a:rPr lang="en-US" sz="2400" dirty="0">
                <a:latin typeface="+mj-lt"/>
              </a:rPr>
              <a:t>Aside: </a:t>
            </a:r>
            <a:br>
              <a:rPr lang="en-US" sz="2400" dirty="0">
                <a:latin typeface="+mj-lt"/>
              </a:rPr>
            </a:br>
            <a:r>
              <a:rPr lang="en-US" sz="2400" dirty="0">
                <a:latin typeface="+mj-lt"/>
              </a:rPr>
              <a:t>E-values give the expected </a:t>
            </a:r>
            <a:r>
              <a:rPr lang="en-US" sz="2400" b="1" dirty="0">
                <a:latin typeface="+mj-lt"/>
              </a:rPr>
              <a:t>number of matches </a:t>
            </a:r>
            <a:r>
              <a:rPr lang="en-US" sz="2400" dirty="0">
                <a:latin typeface="+mj-lt"/>
              </a:rPr>
              <a:t>with an alignment score this good or better due to chance alone (no shared ancestry, no convergent evolution) </a:t>
            </a:r>
          </a:p>
          <a:p>
            <a:pPr marL="0" indent="0">
              <a:lnSpc>
                <a:spcPct val="120000"/>
              </a:lnSpc>
              <a:buNone/>
            </a:pPr>
            <a:r>
              <a:rPr lang="en-US" sz="2400" dirty="0">
                <a:latin typeface="+mj-lt"/>
              </a:rPr>
              <a:t>P-values give the probability of to find a match of this quality or better due to chance alone (no shared ancestry, no convergent evolution). </a:t>
            </a:r>
            <a:br>
              <a:rPr lang="en-US" sz="2400" dirty="0">
                <a:latin typeface="+mj-lt"/>
              </a:rPr>
            </a:br>
            <a:r>
              <a:rPr lang="en-US" sz="2400" dirty="0">
                <a:latin typeface="+mj-lt"/>
              </a:rPr>
              <a:t>The P value is equal to the probability that the null hypothesis (similarity is due to chance alone) is true. This probability is also known as the significance level at which the null hypothesis can be rejected. </a:t>
            </a:r>
          </a:p>
          <a:p>
            <a:pPr marL="0" indent="0">
              <a:lnSpc>
                <a:spcPct val="120000"/>
              </a:lnSpc>
              <a:buNone/>
            </a:pPr>
            <a:r>
              <a:rPr lang="en-US" sz="2400" dirty="0">
                <a:latin typeface="+mj-lt"/>
              </a:rPr>
              <a:t>P values are [0,1], E-values are [0,infinity). </a:t>
            </a:r>
            <a:endParaRPr lang="en-US" sz="2400" dirty="0"/>
          </a:p>
        </p:txBody>
      </p:sp>
    </p:spTree>
    <p:extLst>
      <p:ext uri="{BB962C8B-B14F-4D97-AF65-F5344CB8AC3E}">
        <p14:creationId xmlns:p14="http://schemas.microsoft.com/office/powerpoint/2010/main" val="2715929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EC8A3D-7C25-1917-B32C-F9C467827302}"/>
              </a:ext>
            </a:extLst>
          </p:cNvPr>
          <p:cNvSpPr>
            <a:spLocks noGrp="1"/>
          </p:cNvSpPr>
          <p:nvPr>
            <p:ph type="title"/>
          </p:nvPr>
        </p:nvSpPr>
        <p:spPr/>
        <p:txBody>
          <a:bodyPr/>
          <a:lstStyle/>
          <a:p>
            <a:r>
              <a:rPr lang="en-US" dirty="0"/>
              <a:t>blast searches via web interfaces</a:t>
            </a:r>
          </a:p>
        </p:txBody>
      </p:sp>
      <p:sp>
        <p:nvSpPr>
          <p:cNvPr id="7" name="Content Placeholder 6">
            <a:extLst>
              <a:ext uri="{FF2B5EF4-FFF2-40B4-BE49-F238E27FC236}">
                <a16:creationId xmlns:a16="http://schemas.microsoft.com/office/drawing/2014/main" id="{A5BF1C89-4841-A8CD-AFDA-143890F32ECB}"/>
              </a:ext>
            </a:extLst>
          </p:cNvPr>
          <p:cNvSpPr>
            <a:spLocks noGrp="1"/>
          </p:cNvSpPr>
          <p:nvPr>
            <p:ph idx="1"/>
          </p:nvPr>
        </p:nvSpPr>
        <p:spPr/>
        <p:txBody>
          <a:bodyPr/>
          <a:lstStyle/>
          <a:p>
            <a:r>
              <a:rPr lang="en-US" dirty="0"/>
              <a:t>@ NCBI</a:t>
            </a:r>
          </a:p>
          <a:p>
            <a:r>
              <a:rPr lang="en-US" dirty="0"/>
              <a:t>@ phagesDB</a:t>
            </a:r>
          </a:p>
          <a:p>
            <a:r>
              <a:rPr lang="en-US" dirty="0"/>
              <a:t>@ EMBL</a:t>
            </a:r>
          </a:p>
          <a:p>
            <a:r>
              <a:rPr lang="en-US" dirty="0"/>
              <a:t>@ .....</a:t>
            </a:r>
          </a:p>
          <a:p>
            <a:endParaRPr lang="en-US" dirty="0"/>
          </a:p>
        </p:txBody>
      </p:sp>
    </p:spTree>
    <p:extLst>
      <p:ext uri="{BB962C8B-B14F-4D97-AF65-F5344CB8AC3E}">
        <p14:creationId xmlns:p14="http://schemas.microsoft.com/office/powerpoint/2010/main" val="3990353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1846-F3EB-EB48-989E-31966A9D2F34}"/>
              </a:ext>
            </a:extLst>
          </p:cNvPr>
          <p:cNvSpPr>
            <a:spLocks noGrp="1"/>
          </p:cNvSpPr>
          <p:nvPr>
            <p:ph type="title"/>
          </p:nvPr>
        </p:nvSpPr>
        <p:spPr>
          <a:xfrm>
            <a:off x="898634" y="190500"/>
            <a:ext cx="10363200" cy="1143000"/>
          </a:xfrm>
        </p:spPr>
        <p:txBody>
          <a:bodyPr/>
          <a:lstStyle/>
          <a:p>
            <a:pPr algn="l"/>
            <a:r>
              <a:rPr lang="en-US" sz="2400" dirty="0"/>
              <a:t>To get from the new </a:t>
            </a:r>
            <a:r>
              <a:rPr lang="en-US" sz="2400" dirty="0" err="1">
                <a:hlinkClick r:id="rId2"/>
              </a:rPr>
              <a:t>pubmed</a:t>
            </a:r>
            <a:r>
              <a:rPr lang="en-US" sz="2400" dirty="0">
                <a:hlinkClick r:id="rId2"/>
              </a:rPr>
              <a:t> interface </a:t>
            </a:r>
            <a:r>
              <a:rPr lang="en-US" sz="2400" dirty="0"/>
              <a:t>to an interface that includes all databanks click on the NIH link </a:t>
            </a:r>
          </a:p>
        </p:txBody>
      </p:sp>
      <p:pic>
        <p:nvPicPr>
          <p:cNvPr id="4" name="Picture 3">
            <a:extLst>
              <a:ext uri="{FF2B5EF4-FFF2-40B4-BE49-F238E27FC236}">
                <a16:creationId xmlns:a16="http://schemas.microsoft.com/office/drawing/2014/main" id="{C1956303-4B3A-9042-BAB5-CD62458C86EC}"/>
              </a:ext>
            </a:extLst>
          </p:cNvPr>
          <p:cNvPicPr>
            <a:picLocks noChangeAspect="1"/>
          </p:cNvPicPr>
          <p:nvPr/>
        </p:nvPicPr>
        <p:blipFill>
          <a:blip r:embed="rId3"/>
          <a:stretch>
            <a:fillRect/>
          </a:stretch>
        </p:blipFill>
        <p:spPr>
          <a:xfrm>
            <a:off x="228600" y="1458621"/>
            <a:ext cx="12192000" cy="5341572"/>
          </a:xfrm>
          <a:prstGeom prst="rect">
            <a:avLst/>
          </a:prstGeom>
        </p:spPr>
      </p:pic>
      <p:cxnSp>
        <p:nvCxnSpPr>
          <p:cNvPr id="6" name="Straight Arrow Connector 5">
            <a:extLst>
              <a:ext uri="{FF2B5EF4-FFF2-40B4-BE49-F238E27FC236}">
                <a16:creationId xmlns:a16="http://schemas.microsoft.com/office/drawing/2014/main" id="{AC37DD01-BAB1-B34C-A00B-FA4CFDD91451}"/>
              </a:ext>
            </a:extLst>
          </p:cNvPr>
          <p:cNvCxnSpPr>
            <a:cxnSpLocks/>
          </p:cNvCxnSpPr>
          <p:nvPr/>
        </p:nvCxnSpPr>
        <p:spPr bwMode="auto">
          <a:xfrm>
            <a:off x="533400" y="1009594"/>
            <a:ext cx="228600" cy="772934"/>
          </a:xfrm>
          <a:prstGeom prst="straightConnector1">
            <a:avLst/>
          </a:prstGeom>
          <a:ln w="73025">
            <a:solidFill>
              <a:srgbClr val="FF0000"/>
            </a:solidFill>
            <a:headEnd type="none" w="med" len="med"/>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12578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AF36C0CC-6047-A64B-9F6C-EE9CA4D01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9" y="1128714"/>
            <a:ext cx="5602287"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 Box 3">
            <a:extLst>
              <a:ext uri="{FF2B5EF4-FFF2-40B4-BE49-F238E27FC236}">
                <a16:creationId xmlns:a16="http://schemas.microsoft.com/office/drawing/2014/main" id="{23907701-3FC1-6D40-8BC7-4BB664D46151}"/>
              </a:ext>
            </a:extLst>
          </p:cNvPr>
          <p:cNvSpPr txBox="1">
            <a:spLocks noChangeArrowheads="1"/>
          </p:cNvSpPr>
          <p:nvPr/>
        </p:nvSpPr>
        <p:spPr bwMode="auto">
          <a:xfrm>
            <a:off x="1858963" y="404813"/>
            <a:ext cx="8539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Routine BlastP search</a:t>
            </a:r>
            <a:endParaRPr kumimoji="0" lang="en-US" altLang="en-US" sz="22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endParaRPr>
          </a:p>
        </p:txBody>
      </p:sp>
      <p:sp>
        <p:nvSpPr>
          <p:cNvPr id="35843" name="Line 4">
            <a:extLst>
              <a:ext uri="{FF2B5EF4-FFF2-40B4-BE49-F238E27FC236}">
                <a16:creationId xmlns:a16="http://schemas.microsoft.com/office/drawing/2014/main" id="{203A85CD-C5F9-C44A-8B9D-F8796DAAF9E6}"/>
              </a:ext>
            </a:extLst>
          </p:cNvPr>
          <p:cNvSpPr>
            <a:spLocks noChangeShapeType="1"/>
          </p:cNvSpPr>
          <p:nvPr/>
        </p:nvSpPr>
        <p:spPr bwMode="auto">
          <a:xfrm>
            <a:off x="3290888" y="1793876"/>
            <a:ext cx="1752600" cy="1431925"/>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4" name="Text Box 5">
            <a:extLst>
              <a:ext uri="{FF2B5EF4-FFF2-40B4-BE49-F238E27FC236}">
                <a16:creationId xmlns:a16="http://schemas.microsoft.com/office/drawing/2014/main" id="{94807269-B299-E64A-8463-80B49261244F}"/>
              </a:ext>
            </a:extLst>
          </p:cNvPr>
          <p:cNvSpPr txBox="1">
            <a:spLocks noChangeArrowheads="1"/>
          </p:cNvSpPr>
          <p:nvPr/>
        </p:nvSpPr>
        <p:spPr bwMode="auto">
          <a:xfrm>
            <a:off x="1738313" y="1374775"/>
            <a:ext cx="22209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FASTA formatted text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or Genbank ID#</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5" name="Line 6">
            <a:extLst>
              <a:ext uri="{FF2B5EF4-FFF2-40B4-BE49-F238E27FC236}">
                <a16:creationId xmlns:a16="http://schemas.microsoft.com/office/drawing/2014/main" id="{AEF2860E-480A-1941-999A-7B8C08BB55F1}"/>
              </a:ext>
            </a:extLst>
          </p:cNvPr>
          <p:cNvSpPr>
            <a:spLocks noChangeShapeType="1"/>
          </p:cNvSpPr>
          <p:nvPr/>
        </p:nvSpPr>
        <p:spPr bwMode="auto">
          <a:xfrm>
            <a:off x="3243263" y="3575050"/>
            <a:ext cx="1871662" cy="788988"/>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6" name="Text Box 7">
            <a:extLst>
              <a:ext uri="{FF2B5EF4-FFF2-40B4-BE49-F238E27FC236}">
                <a16:creationId xmlns:a16="http://schemas.microsoft.com/office/drawing/2014/main" id="{5CE7C45C-B996-BF46-BEA4-FE1BA3AA1B72}"/>
              </a:ext>
            </a:extLst>
          </p:cNvPr>
          <p:cNvSpPr txBox="1">
            <a:spLocks noChangeArrowheads="1"/>
          </p:cNvSpPr>
          <p:nvPr/>
        </p:nvSpPr>
        <p:spPr bwMode="auto">
          <a:xfrm>
            <a:off x="1785939" y="3232150"/>
            <a:ext cx="1811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Protein database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7" name="Line 8">
            <a:extLst>
              <a:ext uri="{FF2B5EF4-FFF2-40B4-BE49-F238E27FC236}">
                <a16:creationId xmlns:a16="http://schemas.microsoft.com/office/drawing/2014/main" id="{01BFF5BD-5106-8347-B3C3-E2FD7EA199F8}"/>
              </a:ext>
            </a:extLst>
          </p:cNvPr>
          <p:cNvSpPr>
            <a:spLocks noChangeShapeType="1"/>
          </p:cNvSpPr>
          <p:nvPr/>
        </p:nvSpPr>
        <p:spPr bwMode="auto">
          <a:xfrm>
            <a:off x="3244850" y="4757739"/>
            <a:ext cx="1873250" cy="192087"/>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8" name="Text Box 9">
            <a:extLst>
              <a:ext uri="{FF2B5EF4-FFF2-40B4-BE49-F238E27FC236}">
                <a16:creationId xmlns:a16="http://schemas.microsoft.com/office/drawing/2014/main" id="{691CC62F-78EB-F845-9C0F-BDC72086653D}"/>
              </a:ext>
            </a:extLst>
          </p:cNvPr>
          <p:cNvSpPr txBox="1">
            <a:spLocks noChangeArrowheads="1"/>
          </p:cNvSpPr>
          <p:nvPr/>
        </p:nvSpPr>
        <p:spPr bwMode="auto">
          <a:xfrm>
            <a:off x="2506664" y="4522788"/>
            <a:ext cx="879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Run</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9" name="Text Box 10">
            <a:extLst>
              <a:ext uri="{FF2B5EF4-FFF2-40B4-BE49-F238E27FC236}">
                <a16:creationId xmlns:a16="http://schemas.microsoft.com/office/drawing/2014/main" id="{D5C73476-A3BF-CB4A-9450-E4A911B97F20}"/>
              </a:ext>
            </a:extLst>
          </p:cNvPr>
          <p:cNvSpPr txBox="1">
            <a:spLocks noChangeArrowheads="1"/>
          </p:cNvSpPr>
          <p:nvPr/>
        </p:nvSpPr>
        <p:spPr bwMode="auto">
          <a:xfrm rot="16200000">
            <a:off x="-532949" y="5647532"/>
            <a:ext cx="1731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20521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id="{BFB901D6-7E2F-AB44-B49A-39D06EF17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025" y="1174751"/>
            <a:ext cx="5602288"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Line 3">
            <a:extLst>
              <a:ext uri="{FF2B5EF4-FFF2-40B4-BE49-F238E27FC236}">
                <a16:creationId xmlns:a16="http://schemas.microsoft.com/office/drawing/2014/main" id="{911EAE93-DB5D-ED4D-8CAC-2B50F6E97C5A}"/>
              </a:ext>
            </a:extLst>
          </p:cNvPr>
          <p:cNvSpPr>
            <a:spLocks noChangeShapeType="1"/>
          </p:cNvSpPr>
          <p:nvPr/>
        </p:nvSpPr>
        <p:spPr bwMode="auto">
          <a:xfrm>
            <a:off x="4095751" y="2027238"/>
            <a:ext cx="2670175" cy="385762"/>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Text Box 4">
            <a:extLst>
              <a:ext uri="{FF2B5EF4-FFF2-40B4-BE49-F238E27FC236}">
                <a16:creationId xmlns:a16="http://schemas.microsoft.com/office/drawing/2014/main" id="{92789835-75E5-A147-983D-F5EC4A60EB3B}"/>
              </a:ext>
            </a:extLst>
          </p:cNvPr>
          <p:cNvSpPr txBox="1">
            <a:spLocks noChangeArrowheads="1"/>
          </p:cNvSpPr>
          <p:nvPr/>
        </p:nvSpPr>
        <p:spPr bwMode="auto">
          <a:xfrm>
            <a:off x="1752600" y="1752600"/>
            <a:ext cx="2611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Restrict by taxonomic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group</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2" name="Line 5">
            <a:extLst>
              <a:ext uri="{FF2B5EF4-FFF2-40B4-BE49-F238E27FC236}">
                <a16:creationId xmlns:a16="http://schemas.microsoft.com/office/drawing/2014/main" id="{8B917199-D7F1-AC4C-8A3F-637D22347859}"/>
              </a:ext>
            </a:extLst>
          </p:cNvPr>
          <p:cNvSpPr>
            <a:spLocks noChangeShapeType="1"/>
          </p:cNvSpPr>
          <p:nvPr/>
        </p:nvSpPr>
        <p:spPr bwMode="auto">
          <a:xfrm>
            <a:off x="3957638" y="3033713"/>
            <a:ext cx="671512" cy="188912"/>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3" name="Text Box 6">
            <a:extLst>
              <a:ext uri="{FF2B5EF4-FFF2-40B4-BE49-F238E27FC236}">
                <a16:creationId xmlns:a16="http://schemas.microsoft.com/office/drawing/2014/main" id="{0E341639-8C8B-1545-A9D4-6E30AC497B4E}"/>
              </a:ext>
            </a:extLst>
          </p:cNvPr>
          <p:cNvSpPr txBox="1">
            <a:spLocks noChangeArrowheads="1"/>
          </p:cNvSpPr>
          <p:nvPr/>
        </p:nvSpPr>
        <p:spPr bwMode="auto">
          <a:xfrm>
            <a:off x="1524000" y="2667001"/>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Filter repetitive regions</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4" name="Line 7">
            <a:extLst>
              <a:ext uri="{FF2B5EF4-FFF2-40B4-BE49-F238E27FC236}">
                <a16:creationId xmlns:a16="http://schemas.microsoft.com/office/drawing/2014/main" id="{CBD9BB45-6DD4-1C49-BD06-4F2911ABB1D3}"/>
              </a:ext>
            </a:extLst>
          </p:cNvPr>
          <p:cNvSpPr>
            <a:spLocks noChangeShapeType="1"/>
          </p:cNvSpPr>
          <p:nvPr/>
        </p:nvSpPr>
        <p:spPr bwMode="auto">
          <a:xfrm>
            <a:off x="3657600" y="3505200"/>
            <a:ext cx="1168400" cy="65088"/>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5" name="Text Box 8">
            <a:extLst>
              <a:ext uri="{FF2B5EF4-FFF2-40B4-BE49-F238E27FC236}">
                <a16:creationId xmlns:a16="http://schemas.microsoft.com/office/drawing/2014/main" id="{F467FB77-FC9B-964D-8B0B-F97E78BECDAB}"/>
              </a:ext>
            </a:extLst>
          </p:cNvPr>
          <p:cNvSpPr txBox="1">
            <a:spLocks noChangeArrowheads="1"/>
          </p:cNvSpPr>
          <p:nvPr/>
        </p:nvSpPr>
        <p:spPr bwMode="auto">
          <a:xfrm>
            <a:off x="1676401" y="3276601"/>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Statistical cut-off</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6" name="Line 9">
            <a:extLst>
              <a:ext uri="{FF2B5EF4-FFF2-40B4-BE49-F238E27FC236}">
                <a16:creationId xmlns:a16="http://schemas.microsoft.com/office/drawing/2014/main" id="{24AE49A1-AEC5-AD45-ABEA-3EAC12619B79}"/>
              </a:ext>
            </a:extLst>
          </p:cNvPr>
          <p:cNvSpPr>
            <a:spLocks noChangeShapeType="1"/>
          </p:cNvSpPr>
          <p:nvPr/>
        </p:nvSpPr>
        <p:spPr bwMode="auto">
          <a:xfrm flipV="1">
            <a:off x="3727451" y="4276725"/>
            <a:ext cx="1101725" cy="211138"/>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7" name="Text Box 10">
            <a:extLst>
              <a:ext uri="{FF2B5EF4-FFF2-40B4-BE49-F238E27FC236}">
                <a16:creationId xmlns:a16="http://schemas.microsoft.com/office/drawing/2014/main" id="{9E349D37-501A-D143-BFE8-EFFED3A730EF}"/>
              </a:ext>
            </a:extLst>
          </p:cNvPr>
          <p:cNvSpPr txBox="1">
            <a:spLocks noChangeArrowheads="1"/>
          </p:cNvSpPr>
          <p:nvPr/>
        </p:nvSpPr>
        <p:spPr bwMode="auto">
          <a:xfrm>
            <a:off x="1971676" y="4319588"/>
            <a:ext cx="1838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Similarity matrix (cost of gaps)</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8" name="Text Box 11">
            <a:extLst>
              <a:ext uri="{FF2B5EF4-FFF2-40B4-BE49-F238E27FC236}">
                <a16:creationId xmlns:a16="http://schemas.microsoft.com/office/drawing/2014/main" id="{4C614D1B-4630-474B-93FD-77497260212D}"/>
              </a:ext>
            </a:extLst>
          </p:cNvPr>
          <p:cNvSpPr txBox="1">
            <a:spLocks noChangeArrowheads="1"/>
          </p:cNvSpPr>
          <p:nvPr/>
        </p:nvSpPr>
        <p:spPr bwMode="auto">
          <a:xfrm>
            <a:off x="1858963" y="404813"/>
            <a:ext cx="8539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BlastP parameters</a:t>
            </a:r>
            <a:endParaRPr kumimoji="0" lang="en-US" altLang="en-US" sz="22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endParaRPr>
          </a:p>
        </p:txBody>
      </p:sp>
      <p:sp>
        <p:nvSpPr>
          <p:cNvPr id="37899" name="Text Box 12">
            <a:extLst>
              <a:ext uri="{FF2B5EF4-FFF2-40B4-BE49-F238E27FC236}">
                <a16:creationId xmlns:a16="http://schemas.microsoft.com/office/drawing/2014/main" id="{7A446D3E-2F9D-3940-A3B0-299B3692E858}"/>
              </a:ext>
            </a:extLst>
          </p:cNvPr>
          <p:cNvSpPr txBox="1">
            <a:spLocks noChangeArrowheads="1"/>
          </p:cNvSpPr>
          <p:nvPr/>
        </p:nvSpPr>
        <p:spPr bwMode="auto">
          <a:xfrm rot="16200000">
            <a:off x="-482448" y="5658644"/>
            <a:ext cx="1731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900" name="Text Box 13">
            <a:extLst>
              <a:ext uri="{FF2B5EF4-FFF2-40B4-BE49-F238E27FC236}">
                <a16:creationId xmlns:a16="http://schemas.microsoft.com/office/drawing/2014/main" id="{5E40D0FC-2A43-244D-94B7-4DC79FF01EAF}"/>
              </a:ext>
            </a:extLst>
          </p:cNvPr>
          <p:cNvSpPr txBox="1">
            <a:spLocks noChangeArrowheads="1"/>
          </p:cNvSpPr>
          <p:nvPr/>
        </p:nvSpPr>
        <p:spPr bwMode="auto">
          <a:xfrm>
            <a:off x="1676401" y="3657600"/>
            <a:ext cx="2219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Size of words in look-up table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901" name="Line 14">
            <a:extLst>
              <a:ext uri="{FF2B5EF4-FFF2-40B4-BE49-F238E27FC236}">
                <a16:creationId xmlns:a16="http://schemas.microsoft.com/office/drawing/2014/main" id="{5FEE7201-08B7-B744-B3F9-650F67C5AB76}"/>
              </a:ext>
            </a:extLst>
          </p:cNvPr>
          <p:cNvSpPr>
            <a:spLocks noChangeShapeType="1"/>
          </p:cNvSpPr>
          <p:nvPr/>
        </p:nvSpPr>
        <p:spPr bwMode="auto">
          <a:xfrm>
            <a:off x="3657601" y="3886201"/>
            <a:ext cx="1052513" cy="36513"/>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830824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4" name="Picture 10">
            <a:extLst>
              <a:ext uri="{FF2B5EF4-FFF2-40B4-BE49-F238E27FC236}">
                <a16:creationId xmlns:a16="http://schemas.microsoft.com/office/drawing/2014/main" id="{E9A8B147-0817-3D4A-B991-14B6B5767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535" y="2286000"/>
            <a:ext cx="4645541" cy="339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38" name="Rectangle 5">
            <a:extLst>
              <a:ext uri="{FF2B5EF4-FFF2-40B4-BE49-F238E27FC236}">
                <a16:creationId xmlns:a16="http://schemas.microsoft.com/office/drawing/2014/main" id="{9B6EBBA8-1D01-2D42-A947-F61824DFE03F}"/>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39939" name="Slide Number Placeholder 6">
            <a:extLst>
              <a:ext uri="{FF2B5EF4-FFF2-40B4-BE49-F238E27FC236}">
                <a16:creationId xmlns:a16="http://schemas.microsoft.com/office/drawing/2014/main" id="{6C4F147E-CE9B-AA49-8D37-0CCE4A498FB7}"/>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DC1FB1-ECBE-CE49-A432-2A5749F0004D}"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9940" name="Rectangle 6">
            <a:extLst>
              <a:ext uri="{FF2B5EF4-FFF2-40B4-BE49-F238E27FC236}">
                <a16:creationId xmlns:a16="http://schemas.microsoft.com/office/drawing/2014/main" id="{284AD4F3-4FDC-FA4A-8D63-480FD999D809}"/>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82C533-5D31-9B42-B3BC-2BEA53D2780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9941" name="Rectangle 2">
            <a:extLst>
              <a:ext uri="{FF2B5EF4-FFF2-40B4-BE49-F238E27FC236}">
                <a16:creationId xmlns:a16="http://schemas.microsoft.com/office/drawing/2014/main" id="{3379F2C4-178C-FC46-8E43-CFE3ACD813D7}"/>
              </a:ext>
            </a:extLst>
          </p:cNvPr>
          <p:cNvSpPr>
            <a:spLocks noGrp="1" noChangeArrowheads="1"/>
          </p:cNvSpPr>
          <p:nvPr>
            <p:ph type="title"/>
          </p:nvPr>
        </p:nvSpPr>
        <p:spPr/>
        <p:txBody>
          <a:bodyPr/>
          <a:lstStyle/>
          <a:p>
            <a:pPr eaLnBrk="1" hangingPunct="1"/>
            <a:r>
              <a:rPr lang="en-US" altLang="en-US" sz="2400" b="1" dirty="0"/>
              <a:t>BLAST Phase 1:  </a:t>
            </a:r>
            <a:r>
              <a:rPr lang="en-US" altLang="en-US" sz="2400" dirty="0"/>
              <a:t>Segmenting the query sequence; </a:t>
            </a:r>
            <a:br>
              <a:rPr lang="en-US" altLang="en-US" sz="2400" dirty="0"/>
            </a:br>
            <a:r>
              <a:rPr lang="en-US" altLang="en-US" sz="2400" dirty="0"/>
              <a:t>scoring potential word matches--compile</a:t>
            </a:r>
          </a:p>
        </p:txBody>
      </p:sp>
      <p:sp>
        <p:nvSpPr>
          <p:cNvPr id="39942" name="Rectangle 3">
            <a:extLst>
              <a:ext uri="{FF2B5EF4-FFF2-40B4-BE49-F238E27FC236}">
                <a16:creationId xmlns:a16="http://schemas.microsoft.com/office/drawing/2014/main" id="{94D2199D-39E0-B849-A96E-9ECD1C65C9F8}"/>
              </a:ext>
            </a:extLst>
          </p:cNvPr>
          <p:cNvSpPr>
            <a:spLocks noGrp="1" noChangeArrowheads="1"/>
          </p:cNvSpPr>
          <p:nvPr>
            <p:ph sz="half" idx="2"/>
          </p:nvPr>
        </p:nvSpPr>
        <p:spPr/>
        <p:txBody>
          <a:bodyPr/>
          <a:lstStyle/>
          <a:p>
            <a:pPr eaLnBrk="1" hangingPunct="1">
              <a:lnSpc>
                <a:spcPct val="80000"/>
              </a:lnSpc>
            </a:pPr>
            <a:r>
              <a:rPr lang="en-US" altLang="en-US" sz="2400" dirty="0"/>
              <a:t>BLAST:</a:t>
            </a:r>
          </a:p>
          <a:p>
            <a:pPr lvl="1" eaLnBrk="1" hangingPunct="1"/>
            <a:r>
              <a:rPr lang="en-US" altLang="en-US" sz="2000" dirty="0"/>
              <a:t>Segments the query sequence into pieces (“words”) </a:t>
            </a:r>
          </a:p>
          <a:p>
            <a:pPr lvl="2" eaLnBrk="1" hangingPunct="1"/>
            <a:r>
              <a:rPr lang="en-US" altLang="en-US" sz="1800" dirty="0"/>
              <a:t>Default word length:  3 amino acids or 11 nucleic acids</a:t>
            </a:r>
          </a:p>
          <a:p>
            <a:pPr lvl="1" eaLnBrk="1" hangingPunct="1"/>
            <a:r>
              <a:rPr lang="en-US" altLang="en-US" sz="2000" dirty="0"/>
              <a:t>Creates a list of synonyms and their scores for comparing query words to target words</a:t>
            </a:r>
          </a:p>
          <a:p>
            <a:pPr lvl="2" eaLnBrk="1" hangingPunct="1"/>
            <a:r>
              <a:rPr lang="en-US" altLang="en-US" sz="1800" dirty="0"/>
              <a:t>Uses scoring matrix to calculate scores for synonyms that might be found in the database</a:t>
            </a:r>
          </a:p>
          <a:p>
            <a:pPr lvl="1" eaLnBrk="1" hangingPunct="1"/>
            <a:r>
              <a:rPr lang="en-US" altLang="en-US" sz="2000" dirty="0"/>
              <a:t>Saves the scores (and synonyms) exceeding a given threshold T</a:t>
            </a:r>
          </a:p>
        </p:txBody>
      </p:sp>
    </p:spTree>
    <p:extLst>
      <p:ext uri="{BB962C8B-B14F-4D97-AF65-F5344CB8AC3E}">
        <p14:creationId xmlns:p14="http://schemas.microsoft.com/office/powerpoint/2010/main" val="760730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5">
            <a:extLst>
              <a:ext uri="{FF2B5EF4-FFF2-40B4-BE49-F238E27FC236}">
                <a16:creationId xmlns:a16="http://schemas.microsoft.com/office/drawing/2014/main" id="{A81A2A41-11CB-C946-9BF3-A7AE07E4960F}"/>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41986" name="Rectangle 6">
            <a:extLst>
              <a:ext uri="{FF2B5EF4-FFF2-40B4-BE49-F238E27FC236}">
                <a16:creationId xmlns:a16="http://schemas.microsoft.com/office/drawing/2014/main" id="{3DB5CF1F-3280-4442-B3CC-58B2E39F84D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C3634A-88FC-C245-934E-ABAAFC5DF28F}"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987" name="Rectangle 6">
            <a:extLst>
              <a:ext uri="{FF2B5EF4-FFF2-40B4-BE49-F238E27FC236}">
                <a16:creationId xmlns:a16="http://schemas.microsoft.com/office/drawing/2014/main" id="{9F48D9B4-F919-6E4F-9B13-31431D6C56F5}"/>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B479B9-C4FF-3A4F-B53B-C65AF1DBF6D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988" name="Rectangle 2">
            <a:extLst>
              <a:ext uri="{FF2B5EF4-FFF2-40B4-BE49-F238E27FC236}">
                <a16:creationId xmlns:a16="http://schemas.microsoft.com/office/drawing/2014/main" id="{EA2AD991-3B25-404B-BA81-1537CB21B4C3}"/>
              </a:ext>
            </a:extLst>
          </p:cNvPr>
          <p:cNvSpPr>
            <a:spLocks noGrp="1" noChangeArrowheads="1"/>
          </p:cNvSpPr>
          <p:nvPr>
            <p:ph type="title"/>
          </p:nvPr>
        </p:nvSpPr>
        <p:spPr>
          <a:xfrm>
            <a:off x="1981200" y="0"/>
            <a:ext cx="8229600" cy="1143000"/>
          </a:xfrm>
        </p:spPr>
        <p:txBody>
          <a:bodyPr/>
          <a:lstStyle/>
          <a:p>
            <a:pPr eaLnBrk="1" hangingPunct="1"/>
            <a:r>
              <a:rPr lang="en-US" altLang="en-US" sz="2400" b="1" dirty="0"/>
              <a:t>BLAST Phase 2: </a:t>
            </a:r>
            <a:r>
              <a:rPr lang="en-US" altLang="en-US" sz="2400" dirty="0"/>
              <a:t>Scanning the database</a:t>
            </a:r>
          </a:p>
        </p:txBody>
      </p:sp>
      <p:sp>
        <p:nvSpPr>
          <p:cNvPr id="41989" name="Rectangle 3">
            <a:extLst>
              <a:ext uri="{FF2B5EF4-FFF2-40B4-BE49-F238E27FC236}">
                <a16:creationId xmlns:a16="http://schemas.microsoft.com/office/drawing/2014/main" id="{B40251EE-71BC-E740-9622-3118B1F846E5}"/>
              </a:ext>
            </a:extLst>
          </p:cNvPr>
          <p:cNvSpPr>
            <a:spLocks noGrp="1" noChangeArrowheads="1"/>
          </p:cNvSpPr>
          <p:nvPr>
            <p:ph type="body" sz="half" idx="1"/>
          </p:nvPr>
        </p:nvSpPr>
        <p:spPr>
          <a:xfrm>
            <a:off x="1981200" y="990601"/>
            <a:ext cx="8229600" cy="2187575"/>
          </a:xfrm>
        </p:spPr>
        <p:txBody>
          <a:bodyPr/>
          <a:lstStyle/>
          <a:p>
            <a:pPr eaLnBrk="1" hangingPunct="1"/>
            <a:r>
              <a:rPr lang="en-US" altLang="en-US" sz="2800" dirty="0"/>
              <a:t>BLAST </a:t>
            </a:r>
          </a:p>
          <a:p>
            <a:pPr lvl="1" eaLnBrk="1" hangingPunct="1"/>
            <a:r>
              <a:rPr lang="en-US" altLang="en-US" sz="2400" dirty="0"/>
              <a:t>Scans the database for matches to the word list with acceptable T values</a:t>
            </a:r>
          </a:p>
          <a:p>
            <a:pPr lvl="1" eaLnBrk="1" hangingPunct="1"/>
            <a:r>
              <a:rPr lang="en-US" altLang="en-US" sz="2400" dirty="0"/>
              <a:t>Requires two matches (“hits”) within the target sequence</a:t>
            </a:r>
          </a:p>
          <a:p>
            <a:pPr lvl="1" eaLnBrk="1" hangingPunct="1"/>
            <a:r>
              <a:rPr lang="en-US" altLang="en-US" sz="2400" dirty="0"/>
              <a:t>Sets aside sequences with matches above T for further analysis</a:t>
            </a:r>
          </a:p>
          <a:p>
            <a:pPr lvl="1" eaLnBrk="1" hangingPunct="1"/>
            <a:endParaRPr lang="en-US" altLang="en-US" sz="2400" dirty="0"/>
          </a:p>
          <a:p>
            <a:pPr lvl="1" eaLnBrk="1" hangingPunct="1">
              <a:buFontTx/>
              <a:buNone/>
            </a:pPr>
            <a:endParaRPr lang="en-US" altLang="en-US" sz="2400" dirty="0"/>
          </a:p>
        </p:txBody>
      </p:sp>
      <p:sp>
        <p:nvSpPr>
          <p:cNvPr id="41990" name="TextBox 9">
            <a:extLst>
              <a:ext uri="{FF2B5EF4-FFF2-40B4-BE49-F238E27FC236}">
                <a16:creationId xmlns:a16="http://schemas.microsoft.com/office/drawing/2014/main" id="{92EF914E-1E9D-C843-851A-A2D8F5067D20}"/>
              </a:ext>
            </a:extLst>
          </p:cNvPr>
          <p:cNvSpPr txBox="1">
            <a:spLocks noChangeArrowheads="1"/>
          </p:cNvSpPr>
          <p:nvPr/>
        </p:nvSpPr>
        <p:spPr bwMode="auto">
          <a:xfrm>
            <a:off x="2590801" y="5265738"/>
            <a:ext cx="3355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…………..SWITEASFSPPGIM…..</a:t>
            </a:r>
          </a:p>
        </p:txBody>
      </p:sp>
      <p:sp>
        <p:nvSpPr>
          <p:cNvPr id="41991" name="Rectangle 10">
            <a:extLst>
              <a:ext uri="{FF2B5EF4-FFF2-40B4-BE49-F238E27FC236}">
                <a16:creationId xmlns:a16="http://schemas.microsoft.com/office/drawing/2014/main" id="{08A6A476-7802-BF46-874E-86432A260B2C}"/>
              </a:ext>
            </a:extLst>
          </p:cNvPr>
          <p:cNvSpPr>
            <a:spLocks noChangeArrowheads="1"/>
          </p:cNvSpPr>
          <p:nvPr/>
        </p:nvSpPr>
        <p:spPr bwMode="auto">
          <a:xfrm>
            <a:off x="3429001" y="4964114"/>
            <a:ext cx="62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SWI</a:t>
            </a:r>
          </a:p>
        </p:txBody>
      </p:sp>
      <p:sp>
        <p:nvSpPr>
          <p:cNvPr id="41992" name="Rectangle 11">
            <a:extLst>
              <a:ext uri="{FF2B5EF4-FFF2-40B4-BE49-F238E27FC236}">
                <a16:creationId xmlns:a16="http://schemas.microsoft.com/office/drawing/2014/main" id="{A820D920-D3EC-5045-BAA7-719C8B79FAE7}"/>
              </a:ext>
            </a:extLst>
          </p:cNvPr>
          <p:cNvSpPr>
            <a:spLocks noChangeArrowheads="1"/>
          </p:cNvSpPr>
          <p:nvPr/>
        </p:nvSpPr>
        <p:spPr bwMode="auto">
          <a:xfrm>
            <a:off x="4800600" y="4964114"/>
            <a:ext cx="598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PGI</a:t>
            </a:r>
          </a:p>
        </p:txBody>
      </p:sp>
      <p:sp>
        <p:nvSpPr>
          <p:cNvPr id="41993" name="TextBox 13">
            <a:extLst>
              <a:ext uri="{FF2B5EF4-FFF2-40B4-BE49-F238E27FC236}">
                <a16:creationId xmlns:a16="http://schemas.microsoft.com/office/drawing/2014/main" id="{2937F6D5-CF3F-B94D-B7FD-041FBD308A2E}"/>
              </a:ext>
            </a:extLst>
          </p:cNvPr>
          <p:cNvSpPr txBox="1">
            <a:spLocks noChangeArrowheads="1"/>
          </p:cNvSpPr>
          <p:nvPr/>
        </p:nvSpPr>
        <p:spPr bwMode="auto">
          <a:xfrm>
            <a:off x="6705601" y="5268914"/>
            <a:ext cx="367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Possible match from the database</a:t>
            </a:r>
          </a:p>
        </p:txBody>
      </p:sp>
      <p:sp>
        <p:nvSpPr>
          <p:cNvPr id="41994" name="TextBox 14">
            <a:extLst>
              <a:ext uri="{FF2B5EF4-FFF2-40B4-BE49-F238E27FC236}">
                <a16:creationId xmlns:a16="http://schemas.microsoft.com/office/drawing/2014/main" id="{FFB2C0AA-E836-4D41-B492-31966C05C5A2}"/>
              </a:ext>
            </a:extLst>
          </p:cNvPr>
          <p:cNvSpPr txBox="1">
            <a:spLocks noChangeArrowheads="1"/>
          </p:cNvSpPr>
          <p:nvPr/>
        </p:nvSpPr>
        <p:spPr bwMode="auto">
          <a:xfrm>
            <a:off x="5715000" y="3810001"/>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Words</a:t>
            </a:r>
          </a:p>
        </p:txBody>
      </p:sp>
      <p:cxnSp>
        <p:nvCxnSpPr>
          <p:cNvPr id="41995" name="Straight Arrow Connector 15">
            <a:extLst>
              <a:ext uri="{FF2B5EF4-FFF2-40B4-BE49-F238E27FC236}">
                <a16:creationId xmlns:a16="http://schemas.microsoft.com/office/drawing/2014/main" id="{B77E5C29-6164-894A-B308-053D153588CE}"/>
              </a:ext>
            </a:extLst>
          </p:cNvPr>
          <p:cNvCxnSpPr>
            <a:cxnSpLocks noChangeShapeType="1"/>
            <a:stCxn id="41994" idx="1"/>
            <a:endCxn id="41992" idx="0"/>
          </p:cNvCxnSpPr>
          <p:nvPr/>
        </p:nvCxnSpPr>
        <p:spPr bwMode="auto">
          <a:xfrm flipH="1">
            <a:off x="5100638" y="3994151"/>
            <a:ext cx="614362" cy="969963"/>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1996" name="Straight Arrow Connector 18">
            <a:extLst>
              <a:ext uri="{FF2B5EF4-FFF2-40B4-BE49-F238E27FC236}">
                <a16:creationId xmlns:a16="http://schemas.microsoft.com/office/drawing/2014/main" id="{4CFFB060-16DA-EE44-8D3C-B9BB02F6FB16}"/>
              </a:ext>
            </a:extLst>
          </p:cNvPr>
          <p:cNvCxnSpPr>
            <a:cxnSpLocks noChangeShapeType="1"/>
            <a:stCxn id="41994" idx="1"/>
            <a:endCxn id="41991" idx="0"/>
          </p:cNvCxnSpPr>
          <p:nvPr/>
        </p:nvCxnSpPr>
        <p:spPr bwMode="auto">
          <a:xfrm flipH="1">
            <a:off x="3740150" y="3994151"/>
            <a:ext cx="1974850" cy="969963"/>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1997" name="Straight Arrow Connector 21">
            <a:extLst>
              <a:ext uri="{FF2B5EF4-FFF2-40B4-BE49-F238E27FC236}">
                <a16:creationId xmlns:a16="http://schemas.microsoft.com/office/drawing/2014/main" id="{82312FB9-F5A8-0144-BD64-CB97D629C991}"/>
              </a:ext>
            </a:extLst>
          </p:cNvPr>
          <p:cNvCxnSpPr>
            <a:cxnSpLocks noChangeShapeType="1"/>
            <a:stCxn id="41993" idx="1"/>
            <a:endCxn id="41990" idx="3"/>
          </p:cNvCxnSpPr>
          <p:nvPr/>
        </p:nvCxnSpPr>
        <p:spPr bwMode="auto">
          <a:xfrm rot="10800000">
            <a:off x="5946776" y="5449888"/>
            <a:ext cx="758825" cy="4762"/>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5224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F09922A4-6E6A-1D46-BA12-69BE4676D705}"/>
              </a:ext>
            </a:extLst>
          </p:cNvPr>
          <p:cNvSpPr>
            <a:spLocks noChangeArrowheads="1"/>
          </p:cNvSpPr>
          <p:nvPr/>
        </p:nvSpPr>
        <p:spPr bwMode="auto">
          <a:xfrm>
            <a:off x="2655888" y="490538"/>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Uses of Blast in bioinformatics</a:t>
            </a:r>
            <a:endParaRPr kumimoji="0" lang="en-GB"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31746" name="Text Box 3">
            <a:extLst>
              <a:ext uri="{FF2B5EF4-FFF2-40B4-BE49-F238E27FC236}">
                <a16:creationId xmlns:a16="http://schemas.microsoft.com/office/drawing/2014/main" id="{51105565-F2B5-A04D-BB54-128604116D8C}"/>
              </a:ext>
            </a:extLst>
          </p:cNvPr>
          <p:cNvSpPr txBox="1">
            <a:spLocks noChangeArrowheads="1"/>
          </p:cNvSpPr>
          <p:nvPr/>
        </p:nvSpPr>
        <p:spPr bwMode="auto">
          <a:xfrm>
            <a:off x="2297113" y="1836739"/>
            <a:ext cx="76136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The Blast web tool at NCBI is limited:</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custom and multiple databases are not available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before long searches are completed</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1747" name="Text Box 4">
            <a:extLst>
              <a:ext uri="{FF2B5EF4-FFF2-40B4-BE49-F238E27FC236}">
                <a16:creationId xmlns:a16="http://schemas.microsoft.com/office/drawing/2014/main" id="{02E98E7D-9482-774E-B600-2B1C45C06498}"/>
              </a:ext>
            </a:extLst>
          </p:cNvPr>
          <p:cNvSpPr txBox="1">
            <a:spLocks noChangeArrowheads="1"/>
          </p:cNvSpPr>
          <p:nvPr/>
        </p:nvSpPr>
        <p:spPr bwMode="auto">
          <a:xfrm>
            <a:off x="2225676" y="5387976"/>
            <a:ext cx="76120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Also: The command-line allows the user to run commands repeatedly</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1748" name="Text Box 5">
            <a:extLst>
              <a:ext uri="{FF2B5EF4-FFF2-40B4-BE49-F238E27FC236}">
                <a16:creationId xmlns:a16="http://schemas.microsoft.com/office/drawing/2014/main" id="{60F08FEB-F171-8B45-AB5A-188719BDFF51}"/>
              </a:ext>
            </a:extLst>
          </p:cNvPr>
          <p:cNvSpPr txBox="1">
            <a:spLocks noChangeArrowheads="1"/>
          </p:cNvSpPr>
          <p:nvPr/>
        </p:nvSpPr>
        <p:spPr bwMode="auto">
          <a:xfrm>
            <a:off x="2241550" y="3676651"/>
            <a:ext cx="76136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What if researcher wants to use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tBlastn</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 find all olfactory receptors in the mosquito? Or, if you want to check the presence of a (pseudo)gene in a preliminary genome assembly?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Answer:  Use Blast from command-line</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1749" name="Text Box 6">
            <a:extLst>
              <a:ext uri="{FF2B5EF4-FFF2-40B4-BE49-F238E27FC236}">
                <a16:creationId xmlns:a16="http://schemas.microsoft.com/office/drawing/2014/main" id="{4B7F2429-507A-D346-8B7F-AAE76671FB91}"/>
              </a:ext>
            </a:extLst>
          </p:cNvPr>
          <p:cNvSpPr txBox="1">
            <a:spLocks noChangeArrowheads="1"/>
          </p:cNvSpPr>
          <p:nvPr/>
        </p:nvSpPr>
        <p:spPr bwMode="auto">
          <a:xfrm rot="16200000">
            <a:off x="-697706" y="5564982"/>
            <a:ext cx="1731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94460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5">
            <a:extLst>
              <a:ext uri="{FF2B5EF4-FFF2-40B4-BE49-F238E27FC236}">
                <a16:creationId xmlns:a16="http://schemas.microsoft.com/office/drawing/2014/main" id="{756ADC7D-F972-6D4F-90C1-BFC5565B94DB}"/>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44034" name="Slide Number Placeholder 6">
            <a:extLst>
              <a:ext uri="{FF2B5EF4-FFF2-40B4-BE49-F238E27FC236}">
                <a16:creationId xmlns:a16="http://schemas.microsoft.com/office/drawing/2014/main" id="{A289AFBF-FCC6-8D4D-8E30-92B25874094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86DFF4-8148-D745-9FD5-DDC0AB2D9037}"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6">
            <a:extLst>
              <a:ext uri="{FF2B5EF4-FFF2-40B4-BE49-F238E27FC236}">
                <a16:creationId xmlns:a16="http://schemas.microsoft.com/office/drawing/2014/main" id="{C5DF7222-F7EC-784F-9766-854CEA0BE46B}"/>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831CD-D08C-1342-AD9A-C6D3009EE27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a:extLst>
              <a:ext uri="{FF2B5EF4-FFF2-40B4-BE49-F238E27FC236}">
                <a16:creationId xmlns:a16="http://schemas.microsoft.com/office/drawing/2014/main" id="{1C719726-F725-2B4C-AE13-AA54CB1492F3}"/>
              </a:ext>
            </a:extLst>
          </p:cNvPr>
          <p:cNvSpPr>
            <a:spLocks noGrp="1" noChangeArrowheads="1"/>
          </p:cNvSpPr>
          <p:nvPr>
            <p:ph type="title"/>
          </p:nvPr>
        </p:nvSpPr>
        <p:spPr>
          <a:xfrm>
            <a:off x="1981200" y="-152400"/>
            <a:ext cx="8229600" cy="1143000"/>
          </a:xfrm>
        </p:spPr>
        <p:txBody>
          <a:bodyPr/>
          <a:lstStyle/>
          <a:p>
            <a:pPr eaLnBrk="1" hangingPunct="1"/>
            <a:r>
              <a:rPr lang="en-US" altLang="en-US" sz="2400" b="1"/>
              <a:t>BLAST Phase 3: Extending the hits</a:t>
            </a:r>
          </a:p>
        </p:txBody>
      </p:sp>
      <p:sp>
        <p:nvSpPr>
          <p:cNvPr id="44037" name="Rectangle 3">
            <a:extLst>
              <a:ext uri="{FF2B5EF4-FFF2-40B4-BE49-F238E27FC236}">
                <a16:creationId xmlns:a16="http://schemas.microsoft.com/office/drawing/2014/main" id="{3B4FDA98-061E-1F49-B138-F4B2A8C0C235}"/>
              </a:ext>
            </a:extLst>
          </p:cNvPr>
          <p:cNvSpPr>
            <a:spLocks noGrp="1" noChangeArrowheads="1"/>
          </p:cNvSpPr>
          <p:nvPr>
            <p:ph type="body" sz="half" idx="1"/>
          </p:nvPr>
        </p:nvSpPr>
        <p:spPr>
          <a:xfrm>
            <a:off x="1981200" y="762001"/>
            <a:ext cx="8229600" cy="2187575"/>
          </a:xfrm>
        </p:spPr>
        <p:txBody>
          <a:bodyPr/>
          <a:lstStyle/>
          <a:p>
            <a:pPr eaLnBrk="1" hangingPunct="1"/>
            <a:r>
              <a:rPr lang="en-US" altLang="en-US" sz="2800"/>
              <a:t>BLAST</a:t>
            </a:r>
          </a:p>
          <a:p>
            <a:pPr lvl="1" eaLnBrk="1" hangingPunct="1"/>
            <a:r>
              <a:rPr lang="en-US" altLang="en-US" sz="2400"/>
              <a:t>Searches 5’ and 3’ of the word hit on both the query and target sequence </a:t>
            </a:r>
          </a:p>
          <a:p>
            <a:pPr lvl="1" eaLnBrk="1" hangingPunct="1"/>
            <a:r>
              <a:rPr lang="en-US" altLang="en-US" sz="2400"/>
              <a:t>Adds up the score for sequence identity or similarity until value exceeds S</a:t>
            </a:r>
          </a:p>
          <a:p>
            <a:pPr lvl="1" eaLnBrk="1" hangingPunct="1"/>
            <a:r>
              <a:rPr lang="en-US" altLang="en-US" sz="2400"/>
              <a:t>Alignment is dropped from subsequent analyses if value never exceeds S</a:t>
            </a:r>
          </a:p>
        </p:txBody>
      </p:sp>
      <p:pic>
        <p:nvPicPr>
          <p:cNvPr id="44038" name="Picture 5">
            <a:extLst>
              <a:ext uri="{FF2B5EF4-FFF2-40B4-BE49-F238E27FC236}">
                <a16:creationId xmlns:a16="http://schemas.microsoft.com/office/drawing/2014/main" id="{725C2036-3504-204C-B6CC-F87A33BBB9D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24188" y="3733800"/>
            <a:ext cx="5726112" cy="1295400"/>
          </a:xfrm>
        </p:spPr>
      </p:pic>
    </p:spTree>
    <p:extLst>
      <p:ext uri="{BB962C8B-B14F-4D97-AF65-F5344CB8AC3E}">
        <p14:creationId xmlns:p14="http://schemas.microsoft.com/office/powerpoint/2010/main" val="3023597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2">
            <a:extLst>
              <a:ext uri="{FF2B5EF4-FFF2-40B4-BE49-F238E27FC236}">
                <a16:creationId xmlns:a16="http://schemas.microsoft.com/office/drawing/2014/main" id="{577B4301-7EBE-764B-8FB2-AC89D7AFC7D1}"/>
              </a:ext>
            </a:extLst>
          </p:cNvPr>
          <p:cNvSpPr txBox="1">
            <a:spLocks noChangeArrowheads="1"/>
          </p:cNvSpPr>
          <p:nvPr/>
        </p:nvSpPr>
        <p:spPr bwMode="auto">
          <a:xfrm>
            <a:off x="1825626" y="304800"/>
            <a:ext cx="8539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Establishing a significant </a:t>
            </a:r>
            <a:r>
              <a:rPr kumimoji="0" lang="ja-JP"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a:t>
            </a:r>
            <a:r>
              <a:rPr kumimoji="0" lang="en-US" altLang="ja-JP"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hit</a:t>
            </a:r>
            <a:r>
              <a:rPr kumimoji="0" lang="ja-JP"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a:t>
            </a:r>
            <a:endParaRPr kumimoji="0" lang="en-US" altLang="en-US" sz="22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endParaRPr>
          </a:p>
        </p:txBody>
      </p:sp>
      <p:sp>
        <p:nvSpPr>
          <p:cNvPr id="46082" name="Text Box 3">
            <a:extLst>
              <a:ext uri="{FF2B5EF4-FFF2-40B4-BE49-F238E27FC236}">
                <a16:creationId xmlns:a16="http://schemas.microsoft.com/office/drawing/2014/main" id="{0F73C49C-5B9D-F04F-9548-7E57E96104FE}"/>
              </a:ext>
            </a:extLst>
          </p:cNvPr>
          <p:cNvSpPr txBox="1">
            <a:spLocks noChangeArrowheads="1"/>
          </p:cNvSpPr>
          <p:nvPr/>
        </p:nvSpPr>
        <p:spPr bwMode="auto">
          <a:xfrm>
            <a:off x="2001796" y="2001796"/>
            <a:ext cx="926756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is the Expected number of sequence matches in database of </a:t>
            </a: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number of sequences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database size is arbitrary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multiple testing problem</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E-value calculated from many assumptions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E-value depends on size of data bank.</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Examples: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 1 = expect the match to occur in the database by chance 1x</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 .01 = expect 1% chance of match occurring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 1x10</a:t>
            </a:r>
            <a:r>
              <a:rPr kumimoji="0" lang="en-US" altLang="en-US" sz="20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strict match between protein domains</a:t>
            </a:r>
          </a:p>
        </p:txBody>
      </p:sp>
      <p:sp>
        <p:nvSpPr>
          <p:cNvPr id="46083" name="Text Box 4">
            <a:extLst>
              <a:ext uri="{FF2B5EF4-FFF2-40B4-BE49-F238E27FC236}">
                <a16:creationId xmlns:a16="http://schemas.microsoft.com/office/drawing/2014/main" id="{21DF8272-A57F-FC45-A4F0-FE1B6FB071FB}"/>
              </a:ext>
            </a:extLst>
          </p:cNvPr>
          <p:cNvSpPr txBox="1">
            <a:spLocks noChangeArrowheads="1"/>
          </p:cNvSpPr>
          <p:nvPr/>
        </p:nvSpPr>
        <p:spPr bwMode="auto">
          <a:xfrm>
            <a:off x="1359243" y="1284160"/>
            <a:ext cx="91141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Blast</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 E-value indicates statistical significance of a sequence match</a:t>
            </a:r>
          </a:p>
        </p:txBody>
      </p:sp>
      <p:sp>
        <p:nvSpPr>
          <p:cNvPr id="46084" name="Text Box 5">
            <a:extLst>
              <a:ext uri="{FF2B5EF4-FFF2-40B4-BE49-F238E27FC236}">
                <a16:creationId xmlns:a16="http://schemas.microsoft.com/office/drawing/2014/main" id="{BE287993-0D2A-6E44-A405-937B08C395C3}"/>
              </a:ext>
            </a:extLst>
          </p:cNvPr>
          <p:cNvSpPr txBox="1">
            <a:spLocks noChangeArrowheads="1"/>
          </p:cNvSpPr>
          <p:nvPr/>
        </p:nvSpPr>
        <p:spPr bwMode="auto">
          <a:xfrm rot="16200000">
            <a:off x="-446451" y="5602224"/>
            <a:ext cx="173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4284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3C1CB107-DDBF-2345-A009-3D509EBD3549}"/>
              </a:ext>
            </a:extLst>
          </p:cNvPr>
          <p:cNvSpPr>
            <a:spLocks noChangeArrowheads="1"/>
          </p:cNvSpPr>
          <p:nvPr/>
        </p:nvSpPr>
        <p:spPr bwMode="auto">
          <a:xfrm>
            <a:off x="2641600" y="228600"/>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Blast databases</a:t>
            </a:r>
            <a:endParaRPr kumimoji="0" lang="en-GB" alt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0" name="Rectangle 3">
            <a:extLst>
              <a:ext uri="{FF2B5EF4-FFF2-40B4-BE49-F238E27FC236}">
                <a16:creationId xmlns:a16="http://schemas.microsoft.com/office/drawing/2014/main" id="{C8FD4605-C6D7-4048-BC8E-551F5E697DE5}"/>
              </a:ext>
            </a:extLst>
          </p:cNvPr>
          <p:cNvSpPr>
            <a:spLocks noChangeArrowheads="1"/>
          </p:cNvSpPr>
          <p:nvPr/>
        </p:nvSpPr>
        <p:spPr bwMode="auto">
          <a:xfrm>
            <a:off x="1829075" y="945293"/>
            <a:ext cx="10086202"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EST - Expression Sequence Tags; cDNA</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wgs</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whole genome shotgun reads</a:t>
            </a: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Reference genome sequences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NR - non-redundant DNA or amino acid sequence database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NT - NR database excluding EST, STS, GSS, HTGS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PDB - DNA or amino acid sequences accompanied by 3d structures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STS -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Sequence Tagged Sites; short genomic markers for mapping</a:t>
            </a: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Swissprot</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well-annotated amino-acid sequences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Refseq_select</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proteins/mRNAs encoded by well characterized transcripts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env_nr</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Metagenomic proteins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SRA – sequence read archive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wgs</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whole genome shotgun sequences</a:t>
            </a:r>
          </a:p>
          <a:p>
            <a:pPr marL="0" marR="0" lvl="0" indent="0" algn="l" defTabSz="914400" rtl="0" eaLnBrk="1" fontAlgn="base" latinLnBrk="0" hangingPunct="1">
              <a:lnSpc>
                <a:spcPct val="90000"/>
              </a:lnSpc>
              <a:spcBef>
                <a:spcPct val="20000"/>
              </a:spcBef>
              <a:spcAft>
                <a:spcPct val="0"/>
              </a:spcAft>
              <a:buClrTx/>
              <a:buSzTx/>
              <a:buFontTx/>
              <a:buNone/>
              <a:tabLst/>
              <a:defRPr/>
            </a:pPr>
            <a:b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the EBI: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Uniref90 / Uniref50 – data base that clusters sequences more than 90 or 50 % identical and represents each cluster by a single representative sequence </a:t>
            </a:r>
            <a:b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Great to assemble sequences to calculate profiles.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8131" name="Text Box 4">
            <a:extLst>
              <a:ext uri="{FF2B5EF4-FFF2-40B4-BE49-F238E27FC236}">
                <a16:creationId xmlns:a16="http://schemas.microsoft.com/office/drawing/2014/main" id="{55DB3DE7-6BF3-8A4D-A9CD-06640FF782EB}"/>
              </a:ext>
            </a:extLst>
          </p:cNvPr>
          <p:cNvSpPr txBox="1">
            <a:spLocks noChangeArrowheads="1"/>
          </p:cNvSpPr>
          <p:nvPr/>
        </p:nvSpPr>
        <p:spPr bwMode="auto">
          <a:xfrm rot="16200000">
            <a:off x="-238746" y="5633180"/>
            <a:ext cx="173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21886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2FA0BD4-D132-B048-BB77-DFC3071A2305}"/>
              </a:ext>
            </a:extLst>
          </p:cNvPr>
          <p:cNvSpPr>
            <a:spLocks noChangeArrowheads="1"/>
          </p:cNvSpPr>
          <p:nvPr/>
        </p:nvSpPr>
        <p:spPr bwMode="auto">
          <a:xfrm>
            <a:off x="2641600" y="304800"/>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Types of Blast searching</a:t>
            </a:r>
            <a:endParaRPr kumimoji="0" lang="en-GB"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33794" name="Rectangle 3">
            <a:extLst>
              <a:ext uri="{FF2B5EF4-FFF2-40B4-BE49-F238E27FC236}">
                <a16:creationId xmlns:a16="http://schemas.microsoft.com/office/drawing/2014/main" id="{FBCCB1B2-0AFA-D44F-B01F-C95C740EE971}"/>
              </a:ext>
            </a:extLst>
          </p:cNvPr>
          <p:cNvSpPr>
            <a:spLocks noChangeArrowheads="1"/>
          </p:cNvSpPr>
          <p:nvPr/>
        </p:nvSpPr>
        <p:spPr bwMode="auto">
          <a:xfrm>
            <a:off x="2641600" y="1447801"/>
            <a:ext cx="6908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blastp compares an amino acid query sequence against a protein sequence database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blastn compares a nucleotide query sequence against a nucleotide sequence database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blastx compares the six-frame conceptual protein translation products of a nucleotide query sequence against a protein sequence database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tblastn compares a protein query sequence against a nucleotide sequence database translated in six reading frames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tblastx compares the six-frame translations of a nucleotide query sequence against the six-frame translations of a nucleotide sequence database. </a:t>
            </a:r>
          </a:p>
        </p:txBody>
      </p:sp>
      <p:sp>
        <p:nvSpPr>
          <p:cNvPr id="33795" name="Text Box 4">
            <a:extLst>
              <a:ext uri="{FF2B5EF4-FFF2-40B4-BE49-F238E27FC236}">
                <a16:creationId xmlns:a16="http://schemas.microsoft.com/office/drawing/2014/main" id="{8E4580BA-BCBA-5941-A9CF-F2A6679DD875}"/>
              </a:ext>
            </a:extLst>
          </p:cNvPr>
          <p:cNvSpPr txBox="1">
            <a:spLocks noChangeArrowheads="1"/>
          </p:cNvSpPr>
          <p:nvPr/>
        </p:nvSpPr>
        <p:spPr bwMode="auto">
          <a:xfrm rot="16200000">
            <a:off x="826294" y="5801519"/>
            <a:ext cx="1731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6" name="Rectangle 5">
            <a:extLst>
              <a:ext uri="{FF2B5EF4-FFF2-40B4-BE49-F238E27FC236}">
                <a16:creationId xmlns:a16="http://schemas.microsoft.com/office/drawing/2014/main" id="{825ECF6B-13AB-B445-9F7E-3499ACBB5A94}"/>
              </a:ext>
            </a:extLst>
          </p:cNvPr>
          <p:cNvSpPr>
            <a:spLocks noChangeArrowheads="1"/>
          </p:cNvSpPr>
          <p:nvPr/>
        </p:nvSpPr>
        <p:spPr bwMode="auto">
          <a:xfrm>
            <a:off x="1358900" y="47053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75551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3C8D7-B76D-E44D-A379-1E3C21C326F0}"/>
              </a:ext>
            </a:extLst>
          </p:cNvPr>
          <p:cNvSpPr>
            <a:spLocks noGrp="1"/>
          </p:cNvSpPr>
          <p:nvPr>
            <p:ph type="title"/>
          </p:nvPr>
        </p:nvSpPr>
        <p:spPr>
          <a:xfrm>
            <a:off x="751702" y="124104"/>
            <a:ext cx="10974859" cy="1325563"/>
          </a:xfrm>
        </p:spPr>
        <p:txBody>
          <a:bodyPr>
            <a:normAutofit/>
          </a:bodyPr>
          <a:lstStyle/>
          <a:p>
            <a:r>
              <a:rPr lang="en-US" sz="3600" dirty="0" err="1"/>
              <a:t>blastn</a:t>
            </a:r>
            <a:r>
              <a:rPr lang="en-US" sz="3600" dirty="0"/>
              <a:t> and </a:t>
            </a:r>
            <a:r>
              <a:rPr lang="en-US" sz="3600" dirty="0" err="1"/>
              <a:t>blastp</a:t>
            </a:r>
            <a:r>
              <a:rPr lang="en-US" sz="3600" dirty="0"/>
              <a:t> searches using the same gene as query</a:t>
            </a:r>
          </a:p>
        </p:txBody>
      </p:sp>
      <p:graphicFrame>
        <p:nvGraphicFramePr>
          <p:cNvPr id="4" name="Content Placeholder 3">
            <a:extLst>
              <a:ext uri="{FF2B5EF4-FFF2-40B4-BE49-F238E27FC236}">
                <a16:creationId xmlns:a16="http://schemas.microsoft.com/office/drawing/2014/main" id="{5681EA78-FB4D-5C49-9CF5-04670D984DFD}"/>
              </a:ext>
            </a:extLst>
          </p:cNvPr>
          <p:cNvGraphicFramePr>
            <a:graphicFrameLocks noGrp="1"/>
          </p:cNvGraphicFramePr>
          <p:nvPr>
            <p:ph idx="1"/>
          </p:nvPr>
        </p:nvGraphicFramePr>
        <p:xfrm>
          <a:off x="1186250" y="1283129"/>
          <a:ext cx="9193426" cy="4291741"/>
        </p:xfrm>
        <a:graphic>
          <a:graphicData uri="http://schemas.openxmlformats.org/drawingml/2006/table">
            <a:tbl>
              <a:tblPr firstRow="1" firstCol="1" bandRow="1">
                <a:tableStyleId>{5C22544A-7EE6-4342-B048-85BDC9FD1C3A}</a:tableStyleId>
              </a:tblPr>
              <a:tblGrid>
                <a:gridCol w="4493947">
                  <a:extLst>
                    <a:ext uri="{9D8B030D-6E8A-4147-A177-3AD203B41FA5}">
                      <a16:colId xmlns:a16="http://schemas.microsoft.com/office/drawing/2014/main" val="3824771272"/>
                    </a:ext>
                  </a:extLst>
                </a:gridCol>
                <a:gridCol w="2430842">
                  <a:extLst>
                    <a:ext uri="{9D8B030D-6E8A-4147-A177-3AD203B41FA5}">
                      <a16:colId xmlns:a16="http://schemas.microsoft.com/office/drawing/2014/main" val="4082261128"/>
                    </a:ext>
                  </a:extLst>
                </a:gridCol>
                <a:gridCol w="2268637">
                  <a:extLst>
                    <a:ext uri="{9D8B030D-6E8A-4147-A177-3AD203B41FA5}">
                      <a16:colId xmlns:a16="http://schemas.microsoft.com/office/drawing/2014/main" val="1913693923"/>
                    </a:ext>
                  </a:extLst>
                </a:gridCol>
              </a:tblGrid>
              <a:tr h="580768">
                <a:tc>
                  <a:txBody>
                    <a:bodyPr/>
                    <a:lstStyle/>
                    <a:p>
                      <a:pPr marL="0" marR="0">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rPr>
                        <a:t>Nucleotide Query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Protein Query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3645726"/>
                  </a:ext>
                </a:extLst>
              </a:tr>
              <a:tr h="473070">
                <a:tc>
                  <a:txBody>
                    <a:bodyPr/>
                    <a:lstStyle/>
                    <a:p>
                      <a:pPr marL="0" marR="0">
                        <a:spcBef>
                          <a:spcPts val="0"/>
                        </a:spcBef>
                        <a:spcAft>
                          <a:spcPts val="0"/>
                        </a:spcAft>
                      </a:pPr>
                      <a:r>
                        <a:rPr lang="en-US" sz="2400">
                          <a:effectLst/>
                        </a:rPr>
                        <a:t>Flowering plants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1417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2055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8292712"/>
                  </a:ext>
                </a:extLst>
              </a:tr>
              <a:tr h="473070">
                <a:tc>
                  <a:txBody>
                    <a:bodyPr/>
                    <a:lstStyle/>
                    <a:p>
                      <a:pPr marL="0" marR="0">
                        <a:spcBef>
                          <a:spcPts val="0"/>
                        </a:spcBef>
                        <a:spcAft>
                          <a:spcPts val="0"/>
                        </a:spcAft>
                      </a:pPr>
                      <a:r>
                        <a:rPr lang="en-US" sz="2400" dirty="0">
                          <a:effectLst/>
                        </a:rPr>
                        <a:t>Other green plants  </a:t>
                      </a:r>
                      <a:br>
                        <a:rPr lang="en-US" sz="2400" dirty="0">
                          <a:effectLst/>
                        </a:rPr>
                      </a:br>
                      <a:r>
                        <a:rPr lang="en-US" sz="2400" dirty="0">
                          <a:effectLst/>
                        </a:rPr>
                        <a:t>(minus flowering plants)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36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708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7031230"/>
                  </a:ext>
                </a:extLst>
              </a:tr>
              <a:tr h="497129">
                <a:tc>
                  <a:txBody>
                    <a:bodyPr/>
                    <a:lstStyle/>
                    <a:p>
                      <a:pPr marL="0" marR="0">
                        <a:spcBef>
                          <a:spcPts val="0"/>
                        </a:spcBef>
                        <a:spcAft>
                          <a:spcPts val="0"/>
                        </a:spcAft>
                      </a:pPr>
                      <a:r>
                        <a:rPr lang="en-US" sz="2400">
                          <a:effectLst/>
                        </a:rPr>
                        <a:t>Red algae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42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9538781"/>
                  </a:ext>
                </a:extLst>
              </a:tr>
              <a:tr h="517769">
                <a:tc>
                  <a:txBody>
                    <a:bodyPr/>
                    <a:lstStyle/>
                    <a:p>
                      <a:pPr marL="0" marR="0">
                        <a:spcBef>
                          <a:spcPts val="0"/>
                        </a:spcBef>
                        <a:spcAft>
                          <a:spcPts val="0"/>
                        </a:spcAft>
                      </a:pPr>
                      <a:r>
                        <a:rPr lang="en-US" sz="2400">
                          <a:effectLst/>
                        </a:rPr>
                        <a:t>Opisthokonts (animals and fungi)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2479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&gt;5000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141294"/>
                  </a:ext>
                </a:extLst>
              </a:tr>
              <a:tr h="545345">
                <a:tc>
                  <a:txBody>
                    <a:bodyPr/>
                    <a:lstStyle/>
                    <a:p>
                      <a:pPr marL="0" marR="0">
                        <a:spcBef>
                          <a:spcPts val="0"/>
                        </a:spcBef>
                        <a:spcAft>
                          <a:spcPts val="0"/>
                        </a:spcAft>
                      </a:pPr>
                      <a:r>
                        <a:rPr lang="en-US" sz="2400">
                          <a:effectLst/>
                        </a:rPr>
                        <a:t>Primates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152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046194"/>
                  </a:ext>
                </a:extLst>
              </a:tr>
              <a:tr h="473070">
                <a:tc>
                  <a:txBody>
                    <a:bodyPr/>
                    <a:lstStyle/>
                    <a:p>
                      <a:pPr marL="0" marR="0">
                        <a:spcBef>
                          <a:spcPts val="0"/>
                        </a:spcBef>
                        <a:spcAft>
                          <a:spcPts val="0"/>
                        </a:spcAft>
                      </a:pPr>
                      <a:r>
                        <a:rPr lang="en-US" sz="2400">
                          <a:effectLst/>
                        </a:rPr>
                        <a:t>Thermoplasmatales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117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5874274"/>
                  </a:ext>
                </a:extLst>
              </a:tr>
              <a:tr h="473070">
                <a:tc>
                  <a:txBody>
                    <a:bodyPr/>
                    <a:lstStyle/>
                    <a:p>
                      <a:pPr marL="0" marR="0">
                        <a:spcBef>
                          <a:spcPts val="0"/>
                        </a:spcBef>
                        <a:spcAft>
                          <a:spcPts val="0"/>
                        </a:spcAft>
                      </a:pPr>
                      <a:r>
                        <a:rPr lang="en-US" sz="2400" dirty="0">
                          <a:effectLst/>
                        </a:rPr>
                        <a:t>Cyanobacteria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rPr>
                        <a:t>326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3450581"/>
                  </a:ext>
                </a:extLst>
              </a:tr>
            </a:tbl>
          </a:graphicData>
        </a:graphic>
      </p:graphicFrame>
      <p:sp>
        <p:nvSpPr>
          <p:cNvPr id="5" name="TextBox 4">
            <a:extLst>
              <a:ext uri="{FF2B5EF4-FFF2-40B4-BE49-F238E27FC236}">
                <a16:creationId xmlns:a16="http://schemas.microsoft.com/office/drawing/2014/main" id="{7FBF23C5-A9EF-7C48-A78B-C006F5558A91}"/>
              </a:ext>
            </a:extLst>
          </p:cNvPr>
          <p:cNvSpPr txBox="1"/>
          <p:nvPr/>
        </p:nvSpPr>
        <p:spPr>
          <a:xfrm>
            <a:off x="362465" y="5918887"/>
            <a:ext cx="114670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first 6 searches target organisms that posses the vacuolar/archaeal type ATPase,  the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cyanobacteria only have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more divergent F-ATPase</a:t>
            </a:r>
          </a:p>
        </p:txBody>
      </p:sp>
    </p:spTree>
    <p:extLst>
      <p:ext uri="{BB962C8B-B14F-4D97-AF65-F5344CB8AC3E}">
        <p14:creationId xmlns:p14="http://schemas.microsoft.com/office/powerpoint/2010/main" val="79346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6B36-68B9-8F43-8B10-E8E059791D0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11CC840-9CBE-134A-9C6B-7BC9A631DE56}"/>
              </a:ext>
            </a:extLst>
          </p:cNvPr>
          <p:cNvPicPr>
            <a:picLocks noChangeAspect="1"/>
          </p:cNvPicPr>
          <p:nvPr/>
        </p:nvPicPr>
        <p:blipFill>
          <a:blip r:embed="rId2"/>
          <a:stretch>
            <a:fillRect/>
          </a:stretch>
        </p:blipFill>
        <p:spPr>
          <a:xfrm>
            <a:off x="152400" y="304800"/>
            <a:ext cx="12192000" cy="5025376"/>
          </a:xfrm>
          <a:prstGeom prst="rect">
            <a:avLst/>
          </a:prstGeom>
        </p:spPr>
      </p:pic>
      <p:sp>
        <p:nvSpPr>
          <p:cNvPr id="5" name="TextBox 4">
            <a:extLst>
              <a:ext uri="{FF2B5EF4-FFF2-40B4-BE49-F238E27FC236}">
                <a16:creationId xmlns:a16="http://schemas.microsoft.com/office/drawing/2014/main" id="{BD33DC88-07EE-234A-9012-F30DE8580703}"/>
              </a:ext>
            </a:extLst>
          </p:cNvPr>
          <p:cNvSpPr txBox="1"/>
          <p:nvPr/>
        </p:nvSpPr>
        <p:spPr>
          <a:xfrm>
            <a:off x="152400" y="5404143"/>
            <a:ext cx="10412915" cy="707886"/>
          </a:xfrm>
          <a:prstGeom prst="rect">
            <a:avLst/>
          </a:prstGeom>
          <a:noFill/>
        </p:spPr>
        <p:txBody>
          <a:bodyPr wrap="none" rtlCol="0">
            <a:spAutoFit/>
          </a:bodyPr>
          <a:lstStyle/>
          <a:p>
            <a:r>
              <a:rPr lang="en-US" sz="2000" b="0" dirty="0">
                <a:latin typeface="Calibri" panose="020F0502020204030204" pitchFamily="34" charset="0"/>
                <a:cs typeface="Calibri" panose="020F0502020204030204" pitchFamily="34" charset="0"/>
              </a:rPr>
              <a:t>This allows to search either individual or all databases  simultaneously.</a:t>
            </a:r>
          </a:p>
          <a:p>
            <a:r>
              <a:rPr lang="en-US" sz="2000" b="0" dirty="0">
                <a:latin typeface="Calibri" panose="020F0502020204030204" pitchFamily="34" charset="0"/>
                <a:cs typeface="Calibri" panose="020F0502020204030204" pitchFamily="34" charset="0"/>
              </a:rPr>
              <a:t>For example, if you search for a particular protein that is listed with the “accession” A3C58_00620 </a:t>
            </a:r>
          </a:p>
        </p:txBody>
      </p:sp>
    </p:spTree>
    <p:extLst>
      <p:ext uri="{BB962C8B-B14F-4D97-AF65-F5344CB8AC3E}">
        <p14:creationId xmlns:p14="http://schemas.microsoft.com/office/powerpoint/2010/main" val="3106361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ED4673-38D3-BF44-B9CF-59DF305C75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DFFBBCE-051C-1643-9089-9C1CF97FE77E}"/>
              </a:ext>
            </a:extLst>
          </p:cNvPr>
          <p:cNvPicPr>
            <a:picLocks noChangeAspect="1"/>
          </p:cNvPicPr>
          <p:nvPr/>
        </p:nvPicPr>
        <p:blipFill>
          <a:blip r:embed="rId2"/>
          <a:stretch>
            <a:fillRect/>
          </a:stretch>
        </p:blipFill>
        <p:spPr>
          <a:xfrm>
            <a:off x="0" y="684944"/>
            <a:ext cx="12192000" cy="6173056"/>
          </a:xfrm>
          <a:prstGeom prst="rect">
            <a:avLst/>
          </a:prstGeom>
        </p:spPr>
      </p:pic>
      <p:sp>
        <p:nvSpPr>
          <p:cNvPr id="5" name="TextBox 4">
            <a:extLst>
              <a:ext uri="{FF2B5EF4-FFF2-40B4-BE49-F238E27FC236}">
                <a16:creationId xmlns:a16="http://schemas.microsoft.com/office/drawing/2014/main" id="{90AF5F1A-5F10-7349-B2B2-3C11140FBB06}"/>
              </a:ext>
            </a:extLst>
          </p:cNvPr>
          <p:cNvSpPr txBox="1"/>
          <p:nvPr/>
        </p:nvSpPr>
        <p:spPr>
          <a:xfrm>
            <a:off x="123568" y="234778"/>
            <a:ext cx="50689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Blast search with an intein containing protein query </a:t>
            </a:r>
          </a:p>
        </p:txBody>
      </p:sp>
      <p:sp>
        <p:nvSpPr>
          <p:cNvPr id="6" name="TextBox 5">
            <a:extLst>
              <a:ext uri="{FF2B5EF4-FFF2-40B4-BE49-F238E27FC236}">
                <a16:creationId xmlns:a16="http://schemas.microsoft.com/office/drawing/2014/main" id="{2C9E829C-43D4-0747-A404-70010A648CF6}"/>
              </a:ext>
            </a:extLst>
          </p:cNvPr>
          <p:cNvSpPr txBox="1"/>
          <p:nvPr/>
        </p:nvSpPr>
        <p:spPr>
          <a:xfrm rot="2555628">
            <a:off x="3300105" y="4248287"/>
            <a:ext cx="10811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7" name="TextBox 6">
            <a:extLst>
              <a:ext uri="{FF2B5EF4-FFF2-40B4-BE49-F238E27FC236}">
                <a16:creationId xmlns:a16="http://schemas.microsoft.com/office/drawing/2014/main" id="{776C684B-592E-8F4C-A2A2-311A90D5E702}"/>
              </a:ext>
            </a:extLst>
          </p:cNvPr>
          <p:cNvSpPr txBox="1"/>
          <p:nvPr/>
        </p:nvSpPr>
        <p:spPr>
          <a:xfrm rot="2555628">
            <a:off x="7031846" y="4297714"/>
            <a:ext cx="10811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8" name="TextBox 7">
            <a:extLst>
              <a:ext uri="{FF2B5EF4-FFF2-40B4-BE49-F238E27FC236}">
                <a16:creationId xmlns:a16="http://schemas.microsoft.com/office/drawing/2014/main" id="{7DBD0B3A-A2CA-A84D-8EFE-60C5D62F9AEA}"/>
              </a:ext>
            </a:extLst>
          </p:cNvPr>
          <p:cNvSpPr txBox="1"/>
          <p:nvPr/>
        </p:nvSpPr>
        <p:spPr>
          <a:xfrm>
            <a:off x="5253875" y="4248287"/>
            <a:ext cx="10254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Intein</a:t>
            </a:r>
          </a:p>
        </p:txBody>
      </p:sp>
    </p:spTree>
    <p:extLst>
      <p:ext uri="{BB962C8B-B14F-4D97-AF65-F5344CB8AC3E}">
        <p14:creationId xmlns:p14="http://schemas.microsoft.com/office/powerpoint/2010/main" val="4221505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415600" y="233933"/>
            <a:ext cx="11360800" cy="763600"/>
          </a:xfrm>
          <a:prstGeom prst="rect">
            <a:avLst/>
          </a:prstGeom>
        </p:spPr>
        <p:txBody>
          <a:bodyPr spcFirstLastPara="1" vert="horz" wrap="square" lIns="121900" tIns="121900" rIns="121900" bIns="121900" rtlCol="0" anchor="t" anchorCtr="0">
            <a:normAutofit fontScale="90000"/>
          </a:bodyPr>
          <a:lstStyle/>
          <a:p>
            <a:r>
              <a:rPr lang="en" dirty="0" err="1"/>
              <a:t>PauloDiaboli</a:t>
            </a:r>
            <a:r>
              <a:rPr lang="en" dirty="0"/>
              <a:t> Terminase </a:t>
            </a:r>
            <a:r>
              <a:rPr lang="en" dirty="0" err="1"/>
              <a:t>Blastp</a:t>
            </a:r>
            <a:r>
              <a:rPr lang="en" dirty="0"/>
              <a:t> Search on </a:t>
            </a:r>
            <a:r>
              <a:rPr lang="en" dirty="0" err="1"/>
              <a:t>PhagesDB</a:t>
            </a:r>
            <a:endParaRPr dirty="0"/>
          </a:p>
        </p:txBody>
      </p:sp>
      <p:sp>
        <p:nvSpPr>
          <p:cNvPr id="87" name="Google Shape;87;p18"/>
          <p:cNvSpPr txBox="1">
            <a:spLocks noGrp="1"/>
          </p:cNvSpPr>
          <p:nvPr>
            <p:ph type="body" idx="1"/>
          </p:nvPr>
        </p:nvSpPr>
        <p:spPr>
          <a:xfrm>
            <a:off x="6238399" y="1522267"/>
            <a:ext cx="5835365" cy="4555200"/>
          </a:xfrm>
          <a:prstGeom prst="rect">
            <a:avLst/>
          </a:prstGeom>
        </p:spPr>
        <p:txBody>
          <a:bodyPr spcFirstLastPara="1" vert="horz" wrap="square" lIns="121900" tIns="121900" rIns="121900" bIns="121900" rtlCol="0" anchor="t" anchorCtr="0">
            <a:normAutofit/>
          </a:bodyPr>
          <a:lstStyle/>
          <a:p>
            <a:pPr marL="0" indent="0">
              <a:spcBef>
                <a:spcPts val="1600"/>
              </a:spcBef>
              <a:spcAft>
                <a:spcPts val="1600"/>
              </a:spcAft>
              <a:buNone/>
            </a:pPr>
            <a:endParaRPr dirty="0"/>
          </a:p>
        </p:txBody>
      </p:sp>
      <p:pic>
        <p:nvPicPr>
          <p:cNvPr id="88" name="Google Shape;88;p18"/>
          <p:cNvPicPr preferRelativeResize="0"/>
          <p:nvPr/>
        </p:nvPicPr>
        <p:blipFill>
          <a:blip r:embed="rId3">
            <a:alphaModFix/>
          </a:blip>
          <a:stretch>
            <a:fillRect/>
          </a:stretch>
        </p:blipFill>
        <p:spPr>
          <a:xfrm>
            <a:off x="403034" y="1356967"/>
            <a:ext cx="5835365" cy="5341165"/>
          </a:xfrm>
          <a:prstGeom prst="rect">
            <a:avLst/>
          </a:prstGeom>
          <a:noFill/>
          <a:ln>
            <a:noFill/>
          </a:ln>
        </p:spPr>
      </p:pic>
      <p:cxnSp>
        <p:nvCxnSpPr>
          <p:cNvPr id="89" name="Google Shape;89;p18"/>
          <p:cNvCxnSpPr>
            <a:cxnSpLocks/>
          </p:cNvCxnSpPr>
          <p:nvPr/>
        </p:nvCxnSpPr>
        <p:spPr>
          <a:xfrm flipH="1" flipV="1">
            <a:off x="3965439" y="5736567"/>
            <a:ext cx="3482302" cy="36558"/>
          </a:xfrm>
          <a:prstGeom prst="straightConnector1">
            <a:avLst/>
          </a:prstGeom>
          <a:noFill/>
          <a:ln w="9525" cap="flat" cmpd="sng">
            <a:solidFill>
              <a:schemeClr val="dk2"/>
            </a:solidFill>
            <a:prstDash val="solid"/>
            <a:round/>
            <a:headEnd type="none" w="med" len="med"/>
            <a:tailEnd type="triangle" w="med" len="med"/>
          </a:ln>
        </p:spPr>
      </p:cxnSp>
      <p:sp>
        <p:nvSpPr>
          <p:cNvPr id="90" name="Google Shape;90;p18"/>
          <p:cNvSpPr txBox="1"/>
          <p:nvPr/>
        </p:nvSpPr>
        <p:spPr>
          <a:xfrm>
            <a:off x="7447741" y="5465368"/>
            <a:ext cx="2429600"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Intein only</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Google Shape;91;p18"/>
          <p:cNvCxnSpPr>
            <a:cxnSpLocks/>
          </p:cNvCxnSpPr>
          <p:nvPr/>
        </p:nvCxnSpPr>
        <p:spPr>
          <a:xfrm flipH="1" flipV="1">
            <a:off x="5927834" y="4315168"/>
            <a:ext cx="1965333" cy="26799"/>
          </a:xfrm>
          <a:prstGeom prst="straightConnector1">
            <a:avLst/>
          </a:prstGeom>
          <a:noFill/>
          <a:ln w="9525" cap="flat" cmpd="sng">
            <a:solidFill>
              <a:schemeClr val="dk2"/>
            </a:solidFill>
            <a:prstDash val="solid"/>
            <a:round/>
            <a:headEnd type="none" w="med" len="med"/>
            <a:tailEnd type="triangle" w="med" len="med"/>
          </a:ln>
        </p:spPr>
      </p:cxnSp>
      <p:sp>
        <p:nvSpPr>
          <p:cNvPr id="92" name="Google Shape;92;p18"/>
          <p:cNvSpPr txBox="1"/>
          <p:nvPr/>
        </p:nvSpPr>
        <p:spPr>
          <a:xfrm>
            <a:off x="7879766" y="4061767"/>
            <a:ext cx="3651033"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More divergent Extein only</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Google Shape;93;p18"/>
          <p:cNvSpPr txBox="1"/>
          <p:nvPr/>
        </p:nvSpPr>
        <p:spPr>
          <a:xfrm>
            <a:off x="8155833" y="2262852"/>
            <a:ext cx="2429600"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prstClr val="black"/>
                </a:solidFill>
                <a:effectLst/>
                <a:uLnTx/>
                <a:uFillTx/>
                <a:latin typeface="Calibri" panose="020F0502020204030204"/>
                <a:ea typeface="+mn-ea"/>
                <a:cs typeface="+mn-cs"/>
              </a:rPr>
              <a:t>Extein and Intein</a:t>
            </a: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4" name="Google Shape;94;p18"/>
          <p:cNvCxnSpPr>
            <a:cxnSpLocks/>
          </p:cNvCxnSpPr>
          <p:nvPr/>
        </p:nvCxnSpPr>
        <p:spPr>
          <a:xfrm flipH="1">
            <a:off x="5927834" y="2543051"/>
            <a:ext cx="2227999" cy="0"/>
          </a:xfrm>
          <a:prstGeom prst="straightConnector1">
            <a:avLst/>
          </a:prstGeom>
          <a:noFill/>
          <a:ln w="9525" cap="flat" cmpd="sng">
            <a:solidFill>
              <a:schemeClr val="dk2"/>
            </a:solidFill>
            <a:prstDash val="solid"/>
            <a:round/>
            <a:headEnd type="none" w="med" len="med"/>
            <a:tailEnd type="triangle" w="med" len="med"/>
          </a:ln>
        </p:spPr>
      </p:cxnSp>
      <p:cxnSp>
        <p:nvCxnSpPr>
          <p:cNvPr id="11" name="Google Shape;91;p18">
            <a:extLst>
              <a:ext uri="{FF2B5EF4-FFF2-40B4-BE49-F238E27FC236}">
                <a16:creationId xmlns:a16="http://schemas.microsoft.com/office/drawing/2014/main" id="{F89FB418-85EE-4F49-B3D2-69FFD89D251B}"/>
              </a:ext>
            </a:extLst>
          </p:cNvPr>
          <p:cNvCxnSpPr>
            <a:cxnSpLocks/>
          </p:cNvCxnSpPr>
          <p:nvPr/>
        </p:nvCxnSpPr>
        <p:spPr>
          <a:xfrm flipH="1" flipV="1">
            <a:off x="5927834" y="3007152"/>
            <a:ext cx="2175540" cy="1"/>
          </a:xfrm>
          <a:prstGeom prst="straightConnector1">
            <a:avLst/>
          </a:prstGeom>
          <a:noFill/>
          <a:ln w="9525" cap="flat" cmpd="sng">
            <a:solidFill>
              <a:schemeClr val="dk2"/>
            </a:solidFill>
            <a:prstDash val="solid"/>
            <a:round/>
            <a:headEnd type="none" w="med" len="med"/>
            <a:tailEnd type="triangle" w="med" len="med"/>
          </a:ln>
        </p:spPr>
      </p:cxnSp>
      <p:sp>
        <p:nvSpPr>
          <p:cNvPr id="12" name="Google Shape;92;p18">
            <a:extLst>
              <a:ext uri="{FF2B5EF4-FFF2-40B4-BE49-F238E27FC236}">
                <a16:creationId xmlns:a16="http://schemas.microsoft.com/office/drawing/2014/main" id="{75530530-245D-8245-B253-1653F546513C}"/>
              </a:ext>
            </a:extLst>
          </p:cNvPr>
          <p:cNvSpPr txBox="1"/>
          <p:nvPr/>
        </p:nvSpPr>
        <p:spPr>
          <a:xfrm>
            <a:off x="8089974" y="2726953"/>
            <a:ext cx="2429600"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Extein only</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BD205BB-BA67-EF4B-9082-43D514BBB633}"/>
              </a:ext>
            </a:extLst>
          </p:cNvPr>
          <p:cNvSpPr txBox="1"/>
          <p:nvPr/>
        </p:nvSpPr>
        <p:spPr>
          <a:xfrm rot="2555628">
            <a:off x="684014" y="3333805"/>
            <a:ext cx="1169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20" name="TextBox 19">
            <a:extLst>
              <a:ext uri="{FF2B5EF4-FFF2-40B4-BE49-F238E27FC236}">
                <a16:creationId xmlns:a16="http://schemas.microsoft.com/office/drawing/2014/main" id="{70CAC8BB-480E-2A48-AD94-0709FDD86ABE}"/>
              </a:ext>
            </a:extLst>
          </p:cNvPr>
          <p:cNvSpPr txBox="1"/>
          <p:nvPr/>
        </p:nvSpPr>
        <p:spPr>
          <a:xfrm rot="2555628">
            <a:off x="3795076" y="3522991"/>
            <a:ext cx="1169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21" name="TextBox 20">
            <a:extLst>
              <a:ext uri="{FF2B5EF4-FFF2-40B4-BE49-F238E27FC236}">
                <a16:creationId xmlns:a16="http://schemas.microsoft.com/office/drawing/2014/main" id="{04468D0E-55AF-2A4F-BDBA-68A223445196}"/>
              </a:ext>
            </a:extLst>
          </p:cNvPr>
          <p:cNvSpPr txBox="1"/>
          <p:nvPr/>
        </p:nvSpPr>
        <p:spPr>
          <a:xfrm>
            <a:off x="1920686" y="4066957"/>
            <a:ext cx="10254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Intein</a:t>
            </a:r>
          </a:p>
        </p:txBody>
      </p:sp>
      <p:sp>
        <p:nvSpPr>
          <p:cNvPr id="6" name="TextBox 5">
            <a:extLst>
              <a:ext uri="{FF2B5EF4-FFF2-40B4-BE49-F238E27FC236}">
                <a16:creationId xmlns:a16="http://schemas.microsoft.com/office/drawing/2014/main" id="{3FB917FC-C241-7740-AFB1-CE92290F699D}"/>
              </a:ext>
            </a:extLst>
          </p:cNvPr>
          <p:cNvSpPr txBox="1"/>
          <p:nvPr/>
        </p:nvSpPr>
        <p:spPr>
          <a:xfrm>
            <a:off x="3494160" y="5978174"/>
            <a:ext cx="8282240"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Note: blast tries to extend the alignment.  Consequently, the boundaries are not always reliable. </a:t>
            </a:r>
          </a:p>
        </p:txBody>
      </p:sp>
      <p:sp>
        <p:nvSpPr>
          <p:cNvPr id="7" name="Right Brace 6">
            <a:extLst>
              <a:ext uri="{FF2B5EF4-FFF2-40B4-BE49-F238E27FC236}">
                <a16:creationId xmlns:a16="http://schemas.microsoft.com/office/drawing/2014/main" id="{3F3106FE-7873-DA43-A272-B4594A98BC57}"/>
              </a:ext>
            </a:extLst>
          </p:cNvPr>
          <p:cNvSpPr/>
          <p:nvPr/>
        </p:nvSpPr>
        <p:spPr>
          <a:xfrm>
            <a:off x="5695407" y="2465295"/>
            <a:ext cx="95172" cy="26165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ight Brace 23">
            <a:extLst>
              <a:ext uri="{FF2B5EF4-FFF2-40B4-BE49-F238E27FC236}">
                <a16:creationId xmlns:a16="http://schemas.microsoft.com/office/drawing/2014/main" id="{47D31D72-8788-D347-BBBD-4191BA068DE9}"/>
              </a:ext>
            </a:extLst>
          </p:cNvPr>
          <p:cNvSpPr/>
          <p:nvPr/>
        </p:nvSpPr>
        <p:spPr>
          <a:xfrm>
            <a:off x="5673774" y="2748101"/>
            <a:ext cx="269205" cy="49165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a:extLst>
              <a:ext uri="{FF2B5EF4-FFF2-40B4-BE49-F238E27FC236}">
                <a16:creationId xmlns:a16="http://schemas.microsoft.com/office/drawing/2014/main" id="{8FD8FC97-4041-F14F-B2EE-EC79D266F4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0"/>
            <a:ext cx="8972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035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EB1C97BC-3151-3F4A-9EA0-0EFF90727D81}"/>
              </a:ext>
            </a:extLst>
          </p:cNvPr>
          <p:cNvSpPr>
            <a:spLocks noGrp="1" noChangeArrowheads="1"/>
          </p:cNvSpPr>
          <p:nvPr>
            <p:ph type="title"/>
          </p:nvPr>
        </p:nvSpPr>
        <p:spPr>
          <a:xfrm>
            <a:off x="1676400" y="0"/>
            <a:ext cx="7772400" cy="1143000"/>
          </a:xfrm>
        </p:spPr>
        <p:txBody>
          <a:bodyPr/>
          <a:lstStyle/>
          <a:p>
            <a:pPr algn="l" eaLnBrk="1" hangingPunct="1"/>
            <a:r>
              <a:rPr lang="en-US" altLang="en-US" sz="2800" b="1">
                <a:ea typeface="ＭＳ Ｐゴシック" panose="020B0600070205080204" pitchFamily="34" charset="-128"/>
              </a:rPr>
              <a:t>Example of web based BLAST</a:t>
            </a:r>
            <a:r>
              <a:rPr lang="en-US" altLang="en-US">
                <a:ea typeface="ＭＳ Ｐゴシック" panose="020B0600070205080204" pitchFamily="34" charset="-128"/>
              </a:rPr>
              <a:t> </a:t>
            </a:r>
          </a:p>
        </p:txBody>
      </p:sp>
      <p:sp>
        <p:nvSpPr>
          <p:cNvPr id="51202" name="Text Box 3">
            <a:extLst>
              <a:ext uri="{FF2B5EF4-FFF2-40B4-BE49-F238E27FC236}">
                <a16:creationId xmlns:a16="http://schemas.microsoft.com/office/drawing/2014/main" id="{BD069D0F-0044-3A48-9177-605887E65A95}"/>
              </a:ext>
            </a:extLst>
          </p:cNvPr>
          <p:cNvSpPr txBox="1">
            <a:spLocks noChangeArrowheads="1"/>
          </p:cNvSpPr>
          <p:nvPr/>
        </p:nvSpPr>
        <p:spPr bwMode="auto">
          <a:xfrm>
            <a:off x="2209800" y="1066800"/>
            <a:ext cx="36464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program: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BLASTP</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b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sequence: vma1 gi:</a:t>
            </a:r>
            <a:r>
              <a:rPr kumimoji="0" lang="en-US" altLang="en-US" sz="2400" b="1" i="0" u="none" strike="noStrike" kern="1200" cap="none" spc="0" normalizeH="0" baseline="0" noProof="0" dirty="0">
                <a:ln>
                  <a:noFill/>
                </a:ln>
                <a:solidFill>
                  <a:srgbClr val="000000"/>
                </a:solidFill>
                <a:effectLst/>
                <a:uLnTx/>
                <a:uFillTx/>
                <a:latin typeface="Arial Unicode MS" panose="020B0604020202020204" pitchFamily="34" charset="-128"/>
                <a:ea typeface="ＭＳ Ｐゴシック" panose="020B0600070205080204" pitchFamily="34" charset="-128"/>
                <a:cs typeface="+mn-cs"/>
              </a:rPr>
              <a:t>137464</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b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graphicFrame>
        <p:nvGraphicFramePr>
          <p:cNvPr id="51203" name="Object 2">
            <a:extLst>
              <a:ext uri="{FF2B5EF4-FFF2-40B4-BE49-F238E27FC236}">
                <a16:creationId xmlns:a16="http://schemas.microsoft.com/office/drawing/2014/main" id="{3B32034A-CBB8-DC48-8777-288F5C24C94B}"/>
              </a:ext>
            </a:extLst>
          </p:cNvPr>
          <p:cNvGraphicFramePr>
            <a:graphicFrameLocks noChangeAspect="1"/>
          </p:cNvGraphicFramePr>
          <p:nvPr/>
        </p:nvGraphicFramePr>
        <p:xfrm>
          <a:off x="5867400" y="990600"/>
          <a:ext cx="4654550" cy="5105400"/>
        </p:xfrm>
        <a:graphic>
          <a:graphicData uri="http://schemas.openxmlformats.org/presentationml/2006/ole">
            <mc:AlternateContent xmlns:mc="http://schemas.openxmlformats.org/markup-compatibility/2006">
              <mc:Choice xmlns:v="urn:schemas-microsoft-com:vml" Requires="v">
                <p:oleObj name="Photo Editor Photo" r:id="rId4" imgW="3670300" imgH="4025900" progId="MSPhotoEd.3">
                  <p:embed/>
                </p:oleObj>
              </mc:Choice>
              <mc:Fallback>
                <p:oleObj name="Photo Editor Photo" r:id="rId4" imgW="3670300" imgH="4025900" progId="MSPhotoEd.3">
                  <p:embed/>
                  <p:pic>
                    <p:nvPicPr>
                      <p:cNvPr id="51203" name="Object 2">
                        <a:extLst>
                          <a:ext uri="{FF2B5EF4-FFF2-40B4-BE49-F238E27FC236}">
                            <a16:creationId xmlns:a16="http://schemas.microsoft.com/office/drawing/2014/main" id="{3B32034A-CBB8-DC48-8777-288F5C24C9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990600"/>
                        <a:ext cx="46545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42722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179A-23ED-74D8-78A8-15182CCCD5DD}"/>
              </a:ext>
            </a:extLst>
          </p:cNvPr>
          <p:cNvSpPr>
            <a:spLocks noGrp="1"/>
          </p:cNvSpPr>
          <p:nvPr>
            <p:ph type="title"/>
          </p:nvPr>
        </p:nvSpPr>
        <p:spPr>
          <a:xfrm>
            <a:off x="76200" y="609600"/>
            <a:ext cx="2667000" cy="1143000"/>
          </a:xfrm>
        </p:spPr>
        <p:txBody>
          <a:bodyPr/>
          <a:lstStyle/>
          <a:p>
            <a:r>
              <a:rPr lang="en-US" dirty="0"/>
              <a:t>PhagesDB</a:t>
            </a:r>
            <a:br>
              <a:rPr lang="en-US" dirty="0"/>
            </a:br>
            <a:endParaRPr lang="en-US" dirty="0"/>
          </a:p>
        </p:txBody>
      </p:sp>
      <p:pic>
        <p:nvPicPr>
          <p:cNvPr id="3" name="Picture 2">
            <a:extLst>
              <a:ext uri="{FF2B5EF4-FFF2-40B4-BE49-F238E27FC236}">
                <a16:creationId xmlns:a16="http://schemas.microsoft.com/office/drawing/2014/main" id="{1E06B277-158D-C0A6-DBB6-039B9213ED8A}"/>
              </a:ext>
            </a:extLst>
          </p:cNvPr>
          <p:cNvPicPr>
            <a:picLocks noChangeAspect="1"/>
          </p:cNvPicPr>
          <p:nvPr/>
        </p:nvPicPr>
        <p:blipFill>
          <a:blip r:embed="rId2"/>
          <a:stretch>
            <a:fillRect/>
          </a:stretch>
        </p:blipFill>
        <p:spPr>
          <a:xfrm>
            <a:off x="3200399" y="76200"/>
            <a:ext cx="8649317" cy="6553200"/>
          </a:xfrm>
          <a:prstGeom prst="rect">
            <a:avLst/>
          </a:prstGeom>
        </p:spPr>
      </p:pic>
      <p:pic>
        <p:nvPicPr>
          <p:cNvPr id="4" name="Picture 3">
            <a:extLst>
              <a:ext uri="{FF2B5EF4-FFF2-40B4-BE49-F238E27FC236}">
                <a16:creationId xmlns:a16="http://schemas.microsoft.com/office/drawing/2014/main" id="{34EDE92D-5FA0-6D79-5BC8-51FB58C0DC96}"/>
              </a:ext>
            </a:extLst>
          </p:cNvPr>
          <p:cNvPicPr>
            <a:picLocks noChangeAspect="1"/>
          </p:cNvPicPr>
          <p:nvPr/>
        </p:nvPicPr>
        <p:blipFill>
          <a:blip r:embed="rId3"/>
          <a:stretch>
            <a:fillRect/>
          </a:stretch>
        </p:blipFill>
        <p:spPr>
          <a:xfrm>
            <a:off x="111512" y="1447800"/>
            <a:ext cx="2950358" cy="3276600"/>
          </a:xfrm>
          <a:prstGeom prst="rect">
            <a:avLst/>
          </a:prstGeom>
        </p:spPr>
      </p:pic>
      <p:sp>
        <p:nvSpPr>
          <p:cNvPr id="5" name="TextBox 4">
            <a:extLst>
              <a:ext uri="{FF2B5EF4-FFF2-40B4-BE49-F238E27FC236}">
                <a16:creationId xmlns:a16="http://schemas.microsoft.com/office/drawing/2014/main" id="{B0C2FA6A-BC44-D827-39C7-25B0B1FD6FEF}"/>
              </a:ext>
            </a:extLst>
          </p:cNvPr>
          <p:cNvSpPr txBox="1"/>
          <p:nvPr/>
        </p:nvSpPr>
        <p:spPr>
          <a:xfrm>
            <a:off x="211873" y="5475249"/>
            <a:ext cx="3140927" cy="830997"/>
          </a:xfrm>
          <a:prstGeom prst="rect">
            <a:avLst/>
          </a:prstGeom>
          <a:noFill/>
        </p:spPr>
        <p:txBody>
          <a:bodyPr wrap="square" rtlCol="0">
            <a:spAutoFit/>
          </a:bodyPr>
          <a:lstStyle/>
          <a:p>
            <a:r>
              <a:rPr lang="en-US" dirty="0"/>
              <a:t>Phams:  Families of Phage proteins</a:t>
            </a:r>
          </a:p>
        </p:txBody>
      </p:sp>
    </p:spTree>
    <p:extLst>
      <p:ext uri="{BB962C8B-B14F-4D97-AF65-F5344CB8AC3E}">
        <p14:creationId xmlns:p14="http://schemas.microsoft.com/office/powerpoint/2010/main" val="1932535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4665E9-1C02-9D03-9C6A-B5EE9076D5AE}"/>
              </a:ext>
            </a:extLst>
          </p:cNvPr>
          <p:cNvSpPr txBox="1"/>
          <p:nvPr/>
        </p:nvSpPr>
        <p:spPr>
          <a:xfrm>
            <a:off x="4355" y="685800"/>
            <a:ext cx="6777446" cy="4524315"/>
          </a:xfrm>
          <a:prstGeom prst="rect">
            <a:avLst/>
          </a:prstGeom>
          <a:noFill/>
        </p:spPr>
        <p:txBody>
          <a:bodyPr wrap="square" rtlCol="0">
            <a:spAutoFit/>
          </a:bodyPr>
          <a:lstStyle/>
          <a:p>
            <a:r>
              <a:rPr lang="en-US" dirty="0"/>
              <a:t>Every phage has their own page, which links to the  </a:t>
            </a:r>
            <a:r>
              <a:rPr lang="en-US" dirty="0" err="1"/>
              <a:t>fasta</a:t>
            </a:r>
            <a:r>
              <a:rPr lang="en-US" dirty="0"/>
              <a:t> sequence of the genome,</a:t>
            </a:r>
          </a:p>
          <a:p>
            <a:r>
              <a:rPr lang="en-US" dirty="0"/>
              <a:t>a list of phages in the same cluster, </a:t>
            </a:r>
          </a:p>
          <a:p>
            <a:r>
              <a:rPr lang="en-US" dirty="0"/>
              <a:t>a Gene List of all encoded proteins, </a:t>
            </a:r>
          </a:p>
          <a:p>
            <a:r>
              <a:rPr lang="en-US" dirty="0"/>
              <a:t>data on who isolated the phage where and when,</a:t>
            </a:r>
          </a:p>
          <a:p>
            <a:r>
              <a:rPr lang="en-US" dirty="0"/>
              <a:t>an image of the plaque, and </a:t>
            </a:r>
          </a:p>
          <a:p>
            <a:r>
              <a:rPr lang="en-US" dirty="0"/>
              <a:t>often a negative contrast EM picture.  </a:t>
            </a:r>
          </a:p>
          <a:p>
            <a:endParaRPr lang="en-US" dirty="0"/>
          </a:p>
          <a:p>
            <a:r>
              <a:rPr lang="en-US" dirty="0"/>
              <a:t>On top is a link to blastn the genome against the other phage genomes in </a:t>
            </a:r>
            <a:r>
              <a:rPr lang="en-US" dirty="0" err="1"/>
              <a:t>phagesdb</a:t>
            </a:r>
            <a:r>
              <a:rPr lang="en-US" dirty="0"/>
              <a:t> </a:t>
            </a:r>
            <a:br>
              <a:rPr lang="en-US" dirty="0"/>
            </a:br>
            <a:endParaRPr lang="en-US" dirty="0"/>
          </a:p>
          <a:p>
            <a:endParaRPr lang="en-US" dirty="0"/>
          </a:p>
        </p:txBody>
      </p:sp>
      <p:pic>
        <p:nvPicPr>
          <p:cNvPr id="7" name="Picture 6">
            <a:extLst>
              <a:ext uri="{FF2B5EF4-FFF2-40B4-BE49-F238E27FC236}">
                <a16:creationId xmlns:a16="http://schemas.microsoft.com/office/drawing/2014/main" id="{FD05641B-21BC-DA97-C648-DBD01E19F154}"/>
              </a:ext>
            </a:extLst>
          </p:cNvPr>
          <p:cNvPicPr>
            <a:picLocks noChangeAspect="1"/>
          </p:cNvPicPr>
          <p:nvPr/>
        </p:nvPicPr>
        <p:blipFill>
          <a:blip r:embed="rId2"/>
          <a:stretch>
            <a:fillRect/>
          </a:stretch>
        </p:blipFill>
        <p:spPr>
          <a:xfrm>
            <a:off x="7086600" y="0"/>
            <a:ext cx="4664404" cy="6858000"/>
          </a:xfrm>
          <a:prstGeom prst="rect">
            <a:avLst/>
          </a:prstGeom>
        </p:spPr>
      </p:pic>
    </p:spTree>
    <p:extLst>
      <p:ext uri="{BB962C8B-B14F-4D97-AF65-F5344CB8AC3E}">
        <p14:creationId xmlns:p14="http://schemas.microsoft.com/office/powerpoint/2010/main" val="694915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06F65E-8161-2C9C-B65E-9DE95299FAB7}"/>
              </a:ext>
            </a:extLst>
          </p:cNvPr>
          <p:cNvPicPr>
            <a:picLocks noChangeAspect="1"/>
          </p:cNvPicPr>
          <p:nvPr/>
        </p:nvPicPr>
        <p:blipFill>
          <a:blip r:embed="rId2"/>
          <a:stretch>
            <a:fillRect/>
          </a:stretch>
        </p:blipFill>
        <p:spPr>
          <a:xfrm>
            <a:off x="4029105" y="0"/>
            <a:ext cx="4133789" cy="6858000"/>
          </a:xfrm>
          <a:prstGeom prst="rect">
            <a:avLst/>
          </a:prstGeom>
        </p:spPr>
      </p:pic>
    </p:spTree>
    <p:extLst>
      <p:ext uri="{BB962C8B-B14F-4D97-AF65-F5344CB8AC3E}">
        <p14:creationId xmlns:p14="http://schemas.microsoft.com/office/powerpoint/2010/main" val="464717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BB8395-A5C2-B318-CD7D-F17D4ADCBD3E}"/>
              </a:ext>
            </a:extLst>
          </p:cNvPr>
          <p:cNvSpPr txBox="1"/>
          <p:nvPr/>
        </p:nvSpPr>
        <p:spPr>
          <a:xfrm>
            <a:off x="0" y="705394"/>
            <a:ext cx="3962400" cy="3416320"/>
          </a:xfrm>
          <a:prstGeom prst="rect">
            <a:avLst/>
          </a:prstGeom>
          <a:noFill/>
        </p:spPr>
        <p:txBody>
          <a:bodyPr wrap="square" rtlCol="0">
            <a:spAutoFit/>
          </a:bodyPr>
          <a:lstStyle/>
          <a:p>
            <a:r>
              <a:rPr lang="en-US" dirty="0"/>
              <a:t>If on the gene list, one follows the link to a particular gene, one has links to amino acid sequence, other members of the protein </a:t>
            </a:r>
            <a:r>
              <a:rPr lang="en-US" dirty="0" err="1"/>
              <a:t>phamily</a:t>
            </a:r>
            <a:r>
              <a:rPr lang="en-US" dirty="0"/>
              <a:t>, and on top links to blast searches at NCBI and phagesDB</a:t>
            </a:r>
          </a:p>
          <a:p>
            <a:endParaRPr lang="en-US" dirty="0"/>
          </a:p>
        </p:txBody>
      </p:sp>
      <p:pic>
        <p:nvPicPr>
          <p:cNvPr id="5" name="Picture 4">
            <a:extLst>
              <a:ext uri="{FF2B5EF4-FFF2-40B4-BE49-F238E27FC236}">
                <a16:creationId xmlns:a16="http://schemas.microsoft.com/office/drawing/2014/main" id="{4233C7F9-9D07-7F32-3A6F-8F2148464F8D}"/>
              </a:ext>
            </a:extLst>
          </p:cNvPr>
          <p:cNvPicPr>
            <a:picLocks noChangeAspect="1"/>
          </p:cNvPicPr>
          <p:nvPr/>
        </p:nvPicPr>
        <p:blipFill rotWithShape="1">
          <a:blip r:embed="rId2"/>
          <a:srcRect l="1273" r="8361" b="7621"/>
          <a:stretch/>
        </p:blipFill>
        <p:spPr>
          <a:xfrm>
            <a:off x="3962399" y="381000"/>
            <a:ext cx="8258176" cy="6477000"/>
          </a:xfrm>
          <a:prstGeom prst="rect">
            <a:avLst/>
          </a:prstGeom>
        </p:spPr>
      </p:pic>
      <p:sp>
        <p:nvSpPr>
          <p:cNvPr id="6" name="TextBox 5">
            <a:extLst>
              <a:ext uri="{FF2B5EF4-FFF2-40B4-BE49-F238E27FC236}">
                <a16:creationId xmlns:a16="http://schemas.microsoft.com/office/drawing/2014/main" id="{8EE76253-6BCD-D2A0-C343-5D160B576B98}"/>
              </a:ext>
            </a:extLst>
          </p:cNvPr>
          <p:cNvSpPr txBox="1"/>
          <p:nvPr/>
        </p:nvSpPr>
        <p:spPr>
          <a:xfrm>
            <a:off x="228600" y="4953000"/>
            <a:ext cx="3581400" cy="830997"/>
          </a:xfrm>
          <a:prstGeom prst="rect">
            <a:avLst/>
          </a:prstGeom>
          <a:noFill/>
        </p:spPr>
        <p:txBody>
          <a:bodyPr wrap="square" rtlCol="0">
            <a:spAutoFit/>
          </a:bodyPr>
          <a:lstStyle/>
          <a:p>
            <a:r>
              <a:rPr lang="en-US" dirty="0">
                <a:hlinkClick r:id="rId3"/>
              </a:rPr>
              <a:t>https://phagesdb.org/blastp/KashFlow_CDS_155/</a:t>
            </a:r>
            <a:r>
              <a:rPr lang="en-US" dirty="0"/>
              <a:t> </a:t>
            </a:r>
          </a:p>
        </p:txBody>
      </p:sp>
    </p:spTree>
    <p:extLst>
      <p:ext uri="{BB962C8B-B14F-4D97-AF65-F5344CB8AC3E}">
        <p14:creationId xmlns:p14="http://schemas.microsoft.com/office/powerpoint/2010/main" val="1480496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A34CD-F0E8-BDFA-56D3-8B371E5F83BF}"/>
              </a:ext>
            </a:extLst>
          </p:cNvPr>
          <p:cNvPicPr>
            <a:picLocks noChangeAspect="1"/>
          </p:cNvPicPr>
          <p:nvPr/>
        </p:nvPicPr>
        <p:blipFill>
          <a:blip r:embed="rId2"/>
          <a:stretch>
            <a:fillRect/>
          </a:stretch>
        </p:blipFill>
        <p:spPr>
          <a:xfrm>
            <a:off x="6553200" y="2177"/>
            <a:ext cx="5253073" cy="6858000"/>
          </a:xfrm>
          <a:prstGeom prst="rect">
            <a:avLst/>
          </a:prstGeom>
        </p:spPr>
      </p:pic>
      <p:pic>
        <p:nvPicPr>
          <p:cNvPr id="5" name="Picture 4">
            <a:extLst>
              <a:ext uri="{FF2B5EF4-FFF2-40B4-BE49-F238E27FC236}">
                <a16:creationId xmlns:a16="http://schemas.microsoft.com/office/drawing/2014/main" id="{CE97EE58-892F-3FDB-BC6A-2618A67C96C1}"/>
              </a:ext>
            </a:extLst>
          </p:cNvPr>
          <p:cNvPicPr>
            <a:picLocks noChangeAspect="1"/>
          </p:cNvPicPr>
          <p:nvPr/>
        </p:nvPicPr>
        <p:blipFill>
          <a:blip r:embed="rId3"/>
          <a:stretch>
            <a:fillRect/>
          </a:stretch>
        </p:blipFill>
        <p:spPr>
          <a:xfrm>
            <a:off x="228600" y="0"/>
            <a:ext cx="5319081" cy="6858000"/>
          </a:xfrm>
          <a:prstGeom prst="rect">
            <a:avLst/>
          </a:prstGeom>
        </p:spPr>
      </p:pic>
    </p:spTree>
    <p:extLst>
      <p:ext uri="{BB962C8B-B14F-4D97-AF65-F5344CB8AC3E}">
        <p14:creationId xmlns:p14="http://schemas.microsoft.com/office/powerpoint/2010/main" val="1537497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6A992-D4B3-F46E-A20B-A68EEF7CDCDF}"/>
              </a:ext>
            </a:extLst>
          </p:cNvPr>
          <p:cNvSpPr>
            <a:spLocks noGrp="1"/>
          </p:cNvSpPr>
          <p:nvPr>
            <p:ph type="title"/>
          </p:nvPr>
        </p:nvSpPr>
        <p:spPr/>
        <p:txBody>
          <a:bodyPr/>
          <a:lstStyle/>
          <a:p>
            <a:r>
              <a:rPr lang="en-US" dirty="0"/>
              <a:t>lecture </a:t>
            </a:r>
            <a:r>
              <a:rPr lang="en-US"/>
              <a:t>should end </a:t>
            </a:r>
            <a:r>
              <a:rPr lang="en-US" dirty="0"/>
              <a:t>here </a:t>
            </a:r>
          </a:p>
        </p:txBody>
      </p:sp>
    </p:spTree>
    <p:extLst>
      <p:ext uri="{BB962C8B-B14F-4D97-AF65-F5344CB8AC3E}">
        <p14:creationId xmlns:p14="http://schemas.microsoft.com/office/powerpoint/2010/main" val="1022674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25407-670C-CC40-83DF-9E2017669E45}"/>
              </a:ext>
            </a:extLst>
          </p:cNvPr>
          <p:cNvPicPr>
            <a:picLocks noChangeAspect="1"/>
          </p:cNvPicPr>
          <p:nvPr/>
        </p:nvPicPr>
        <p:blipFill>
          <a:blip r:embed="rId2"/>
          <a:stretch>
            <a:fillRect/>
          </a:stretch>
        </p:blipFill>
        <p:spPr>
          <a:xfrm>
            <a:off x="304800" y="-12357"/>
            <a:ext cx="9068161" cy="6858000"/>
          </a:xfrm>
          <a:prstGeom prst="rect">
            <a:avLst/>
          </a:prstGeom>
        </p:spPr>
      </p:pic>
      <p:sp>
        <p:nvSpPr>
          <p:cNvPr id="5" name="TextBox 4">
            <a:extLst>
              <a:ext uri="{FF2B5EF4-FFF2-40B4-BE49-F238E27FC236}">
                <a16:creationId xmlns:a16="http://schemas.microsoft.com/office/drawing/2014/main" id="{43470869-72D2-AE40-819A-F78C16242C4D}"/>
              </a:ext>
            </a:extLst>
          </p:cNvPr>
          <p:cNvSpPr txBox="1"/>
          <p:nvPr/>
        </p:nvSpPr>
        <p:spPr>
          <a:xfrm>
            <a:off x="8793853" y="914400"/>
            <a:ext cx="3093347" cy="2862322"/>
          </a:xfrm>
          <a:prstGeom prst="rect">
            <a:avLst/>
          </a:prstGeom>
          <a:noFill/>
        </p:spPr>
        <p:txBody>
          <a:bodyPr wrap="square" rtlCol="0">
            <a:spAutoFit/>
          </a:bodyPr>
          <a:lstStyle/>
          <a:p>
            <a:r>
              <a:rPr lang="en-US" sz="2000" b="0" dirty="0"/>
              <a:t>One match in protein databank, and two in genomes (which have the number in the annotation)</a:t>
            </a:r>
          </a:p>
          <a:p>
            <a:endParaRPr lang="en-US" sz="2000" b="0" dirty="0"/>
          </a:p>
          <a:p>
            <a:r>
              <a:rPr lang="en-US" sz="2000" b="0" dirty="0"/>
              <a:t>Clicking the link gets you to a listing of the entries, and another click gets you to the sequence.  </a:t>
            </a:r>
            <a:endParaRPr lang="en-US" dirty="0"/>
          </a:p>
        </p:txBody>
      </p:sp>
    </p:spTree>
    <p:extLst>
      <p:ext uri="{BB962C8B-B14F-4D97-AF65-F5344CB8AC3E}">
        <p14:creationId xmlns:p14="http://schemas.microsoft.com/office/powerpoint/2010/main" val="3385575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3270-001A-114B-9586-C3B2E6941930}"/>
              </a:ext>
            </a:extLst>
          </p:cNvPr>
          <p:cNvSpPr>
            <a:spLocks noGrp="1"/>
          </p:cNvSpPr>
          <p:nvPr>
            <p:ph type="title"/>
          </p:nvPr>
        </p:nvSpPr>
        <p:spPr>
          <a:xfrm>
            <a:off x="924696" y="0"/>
            <a:ext cx="11495903" cy="1325563"/>
          </a:xfrm>
        </p:spPr>
        <p:txBody>
          <a:bodyPr/>
          <a:lstStyle/>
          <a:p>
            <a:r>
              <a:rPr lang="en-US" b="1" dirty="0"/>
              <a:t>Review:  Types of Error in a Databank Search </a:t>
            </a:r>
            <a:endParaRPr lang="en-US" dirty="0"/>
          </a:p>
        </p:txBody>
      </p:sp>
      <p:sp>
        <p:nvSpPr>
          <p:cNvPr id="3" name="Content Placeholder 2">
            <a:extLst>
              <a:ext uri="{FF2B5EF4-FFF2-40B4-BE49-F238E27FC236}">
                <a16:creationId xmlns:a16="http://schemas.microsoft.com/office/drawing/2014/main" id="{A089333A-8335-0641-9AEE-E288D480C42B}"/>
              </a:ext>
            </a:extLst>
          </p:cNvPr>
          <p:cNvSpPr>
            <a:spLocks noGrp="1"/>
          </p:cNvSpPr>
          <p:nvPr>
            <p:ph idx="1"/>
          </p:nvPr>
        </p:nvSpPr>
        <p:spPr>
          <a:xfrm>
            <a:off x="838200" y="1253330"/>
            <a:ext cx="10515600" cy="5604669"/>
          </a:xfrm>
        </p:spPr>
        <p:txBody>
          <a:bodyPr>
            <a:noAutofit/>
          </a:bodyPr>
          <a:lstStyle/>
          <a:p>
            <a:pPr>
              <a:lnSpc>
                <a:spcPct val="120000"/>
              </a:lnSpc>
            </a:pPr>
            <a:r>
              <a:rPr lang="en-US" sz="1900" b="1" dirty="0"/>
              <a:t>False positives</a:t>
            </a:r>
            <a:r>
              <a:rPr lang="en-US" sz="1900" dirty="0"/>
              <a:t>: The number of false positives are estimated in the E-value. The P-value or significance value gives the probability that a positive identification is made in error (same as with drug tests). </a:t>
            </a:r>
            <a:br>
              <a:rPr lang="en-US" sz="1900" dirty="0"/>
            </a:br>
            <a:r>
              <a:rPr lang="en-US" sz="1900" dirty="0"/>
              <a:t>Danger: avoid </a:t>
            </a:r>
            <a:r>
              <a:rPr lang="en-US" sz="1900" dirty="0">
                <a:hlinkClick r:id="rId2"/>
              </a:rPr>
              <a:t>fishing expeditions</a:t>
            </a:r>
            <a:r>
              <a:rPr lang="en-US" sz="1900" dirty="0"/>
              <a:t>. If you do 100 tests on random data, you expect one to be positive at the 1% significance level. </a:t>
            </a:r>
            <a:br>
              <a:rPr lang="en-US" sz="1900" dirty="0"/>
            </a:br>
            <a:r>
              <a:rPr lang="en-US" sz="1900" dirty="0"/>
              <a:t>You could apply the </a:t>
            </a:r>
            <a:r>
              <a:rPr lang="en-US" sz="1900" dirty="0">
                <a:hlinkClick r:id="rId3"/>
              </a:rPr>
              <a:t>Bonferroni correction</a:t>
            </a:r>
            <a:r>
              <a:rPr lang="en-US" sz="1900" dirty="0"/>
              <a:t>:</a:t>
            </a:r>
          </a:p>
          <a:p>
            <a:pPr>
              <a:lnSpc>
                <a:spcPct val="120000"/>
              </a:lnSpc>
            </a:pPr>
            <a:r>
              <a:rPr lang="en-US" sz="1900" dirty="0"/>
              <a:t>The significance level for the individual test is calculated through dividing the overall desired significance level by the number of parallel tests. </a:t>
            </a:r>
            <a:br>
              <a:rPr lang="en-US" sz="1900" dirty="0"/>
            </a:br>
            <a:r>
              <a:rPr lang="en-US" sz="1900" dirty="0"/>
              <a:t>The null-hypothesis of the overall test is that </a:t>
            </a:r>
            <a:r>
              <a:rPr lang="en-US" sz="1900" b="1" dirty="0"/>
              <a:t>None of the individual tests is significantly different from chance</a:t>
            </a:r>
            <a:r>
              <a:rPr lang="en-US" sz="1900" dirty="0"/>
              <a:t>. (The opposite of none being "at least one") </a:t>
            </a:r>
            <a:br>
              <a:rPr lang="en-US" sz="1900" dirty="0"/>
            </a:br>
            <a:endParaRPr lang="en-US" sz="1900" dirty="0"/>
          </a:p>
          <a:p>
            <a:pPr>
              <a:lnSpc>
                <a:spcPct val="120000"/>
              </a:lnSpc>
            </a:pPr>
            <a:r>
              <a:rPr lang="en-US" sz="1900" b="1" dirty="0"/>
              <a:t>False negatives</a:t>
            </a:r>
            <a:r>
              <a:rPr lang="en-US" sz="1900" dirty="0"/>
              <a:t>: Homologous sequences in the databank that are not recognized as such. If there are only 12000 different protein families, on average a sequence should have (size of the databank)/12000 matches. In other words, the number of false negatives is probably very large.</a:t>
            </a:r>
          </a:p>
        </p:txBody>
      </p:sp>
    </p:spTree>
    <p:extLst>
      <p:ext uri="{BB962C8B-B14F-4D97-AF65-F5344CB8AC3E}">
        <p14:creationId xmlns:p14="http://schemas.microsoft.com/office/powerpoint/2010/main" val="4283381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B63DF64F-ADF8-6E4C-B512-E87717AF1C2E}"/>
              </a:ext>
            </a:extLst>
          </p:cNvPr>
          <p:cNvSpPr>
            <a:spLocks noGrp="1" noChangeArrowheads="1"/>
          </p:cNvSpPr>
          <p:nvPr>
            <p:ph type="title"/>
          </p:nvPr>
        </p:nvSpPr>
        <p:spPr>
          <a:xfrm>
            <a:off x="615778" y="152400"/>
            <a:ext cx="7772400" cy="1143000"/>
          </a:xfrm>
        </p:spPr>
        <p:txBody>
          <a:bodyPr/>
          <a:lstStyle/>
          <a:p>
            <a:pPr algn="l" eaLnBrk="1" hangingPunct="1"/>
            <a:r>
              <a:rPr lang="en-US" altLang="en-US" sz="3600" dirty="0">
                <a:ea typeface="ＭＳ Ｐゴシック" panose="020B0600070205080204" pitchFamily="34" charset="-128"/>
              </a:rPr>
              <a:t>Effect of low complexity filter</a:t>
            </a:r>
          </a:p>
        </p:txBody>
      </p:sp>
      <p:graphicFrame>
        <p:nvGraphicFramePr>
          <p:cNvPr id="53250" name="Object 2">
            <a:extLst>
              <a:ext uri="{FF2B5EF4-FFF2-40B4-BE49-F238E27FC236}">
                <a16:creationId xmlns:a16="http://schemas.microsoft.com/office/drawing/2014/main" id="{BEDE1E4D-4136-2244-9961-BF10AAC1F2D0}"/>
              </a:ext>
            </a:extLst>
          </p:cNvPr>
          <p:cNvGraphicFramePr>
            <a:graphicFrameLocks noChangeAspect="1"/>
          </p:cNvGraphicFramePr>
          <p:nvPr/>
        </p:nvGraphicFramePr>
        <p:xfrm>
          <a:off x="1752600" y="1295400"/>
          <a:ext cx="8272389" cy="4648199"/>
        </p:xfrm>
        <a:graphic>
          <a:graphicData uri="http://schemas.openxmlformats.org/presentationml/2006/ole">
            <mc:AlternateContent xmlns:mc="http://schemas.openxmlformats.org/markup-compatibility/2006">
              <mc:Choice xmlns:v="urn:schemas-microsoft-com:vml" Requires="v">
                <p:oleObj name="Photo Editor Photo" r:id="rId3" imgW="5492750" imgH="3086100" progId="MSPhotoEd.3">
                  <p:embed/>
                </p:oleObj>
              </mc:Choice>
              <mc:Fallback>
                <p:oleObj name="Photo Editor Photo" r:id="rId3" imgW="5492750" imgH="3086100" progId="MSPhotoEd.3">
                  <p:embed/>
                  <p:pic>
                    <p:nvPicPr>
                      <p:cNvPr id="53250" name="Object 2">
                        <a:extLst>
                          <a:ext uri="{FF2B5EF4-FFF2-40B4-BE49-F238E27FC236}">
                            <a16:creationId xmlns:a16="http://schemas.microsoft.com/office/drawing/2014/main" id="{BEDE1E4D-4136-2244-9961-BF10AAC1F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8272389" cy="4648199"/>
                      </a:xfrm>
                      <a:prstGeom prst="rect">
                        <a:avLst/>
                      </a:prstGeom>
                      <a:noFill/>
                      <a:ln>
                        <a:noFill/>
                      </a:ln>
                      <a:effectLst/>
                    </p:spPr>
                  </p:pic>
                </p:oleObj>
              </mc:Fallback>
            </mc:AlternateContent>
          </a:graphicData>
        </a:graphic>
      </p:graphicFrame>
      <p:sp>
        <p:nvSpPr>
          <p:cNvPr id="53251" name="Text Box 4">
            <a:extLst>
              <a:ext uri="{FF2B5EF4-FFF2-40B4-BE49-F238E27FC236}">
                <a16:creationId xmlns:a16="http://schemas.microsoft.com/office/drawing/2014/main" id="{52D46BD3-80CD-D148-97BC-2E3E362E26C8}"/>
              </a:ext>
            </a:extLst>
          </p:cNvPr>
          <p:cNvSpPr txBox="1">
            <a:spLocks noChangeArrowheads="1"/>
          </p:cNvSpPr>
          <p:nvPr/>
        </p:nvSpPr>
        <p:spPr bwMode="auto">
          <a:xfrm>
            <a:off x="1149923" y="6001264"/>
            <a:ext cx="9892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the most common sequences in databases are simple repeats !!! </a:t>
            </a:r>
          </a:p>
        </p:txBody>
      </p:sp>
    </p:spTree>
    <p:extLst>
      <p:ext uri="{BB962C8B-B14F-4D97-AF65-F5344CB8AC3E}">
        <p14:creationId xmlns:p14="http://schemas.microsoft.com/office/powerpoint/2010/main" val="401423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9E8C-24F4-0044-A0B2-BC76FDFB1A28}"/>
              </a:ext>
            </a:extLst>
          </p:cNvPr>
          <p:cNvSpPr>
            <a:spLocks noGrp="1"/>
          </p:cNvSpPr>
          <p:nvPr>
            <p:ph type="title"/>
          </p:nvPr>
        </p:nvSpPr>
        <p:spPr/>
        <p:txBody>
          <a:bodyPr/>
          <a:lstStyle/>
          <a:p>
            <a:pPr algn="l"/>
            <a:r>
              <a:rPr lang="en-US" dirty="0" err="1"/>
              <a:t>fasta</a:t>
            </a:r>
            <a:r>
              <a:rPr lang="en-US" dirty="0"/>
              <a:t>: an alternative to blast  </a:t>
            </a:r>
          </a:p>
        </p:txBody>
      </p:sp>
      <p:sp>
        <p:nvSpPr>
          <p:cNvPr id="3" name="TextBox 2">
            <a:extLst>
              <a:ext uri="{FF2B5EF4-FFF2-40B4-BE49-F238E27FC236}">
                <a16:creationId xmlns:a16="http://schemas.microsoft.com/office/drawing/2014/main" id="{21824CEE-C329-3A4F-AB5D-370B90259E50}"/>
              </a:ext>
            </a:extLst>
          </p:cNvPr>
          <p:cNvSpPr txBox="1"/>
          <p:nvPr/>
        </p:nvSpPr>
        <p:spPr>
          <a:xfrm>
            <a:off x="914400" y="1927654"/>
            <a:ext cx="5602816"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slower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better alignments between query and database sequences.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An example output is </a:t>
            </a:r>
            <a:r>
              <a:rPr kumimoji="0" lang="en-US" sz="1800" b="0" i="0" u="none" strike="noStrike" kern="1200" cap="none" spc="0" normalizeH="0" baseline="0" noProof="0" dirty="0">
                <a:ln>
                  <a:noFill/>
                </a:ln>
                <a:solidFill>
                  <a:srgbClr val="000000"/>
                </a:solidFill>
                <a:effectLst/>
                <a:uLnTx/>
                <a:uFillTx/>
                <a:latin typeface="Times New Roman"/>
                <a:ea typeface="+mn-ea"/>
                <a:cs typeface="+mn-cs"/>
                <a:hlinkClick r:id="rId2"/>
              </a:rPr>
              <a:t>here</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553603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E8BD5F0E-381B-044C-B691-AC739BAB010B}"/>
              </a:ext>
            </a:extLst>
          </p:cNvPr>
          <p:cNvSpPr>
            <a:spLocks noChangeArrowheads="1"/>
          </p:cNvSpPr>
          <p:nvPr/>
        </p:nvSpPr>
        <p:spPr bwMode="auto">
          <a:xfrm>
            <a:off x="2655888" y="490538"/>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Custom databases</a:t>
            </a:r>
            <a:endParaRPr kumimoji="0" lang="en-GB"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Text Box 3">
            <a:extLst>
              <a:ext uri="{FF2B5EF4-FFF2-40B4-BE49-F238E27FC236}">
                <a16:creationId xmlns:a16="http://schemas.microsoft.com/office/drawing/2014/main" id="{EE5C005D-D011-124C-BFCA-D957459F9E27}"/>
              </a:ext>
            </a:extLst>
          </p:cNvPr>
          <p:cNvSpPr txBox="1">
            <a:spLocks noChangeArrowheads="1"/>
          </p:cNvSpPr>
          <p:nvPr/>
        </p:nvSpPr>
        <p:spPr bwMode="auto">
          <a:xfrm>
            <a:off x="2222500" y="1603315"/>
            <a:ext cx="76136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Custom databases can include private sequence data, non-redundant gene sets based on genomic locations, merging of genetic data from specific organisms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Text Box 4">
            <a:extLst>
              <a:ext uri="{FF2B5EF4-FFF2-40B4-BE49-F238E27FC236}">
                <a16:creationId xmlns:a16="http://schemas.microsoft.com/office/drawing/2014/main" id="{86AB88C2-452B-5D4F-A30E-9F55EB21A130}"/>
              </a:ext>
            </a:extLst>
          </p:cNvPr>
          <p:cNvSpPr txBox="1">
            <a:spLocks noChangeArrowheads="1"/>
          </p:cNvSpPr>
          <p:nvPr/>
        </p:nvSpPr>
        <p:spPr bwMode="auto">
          <a:xfrm>
            <a:off x="2227263" y="3082926"/>
            <a:ext cx="7612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 also faster to search only the sequence data that is necessary</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300" name="Text Box 5">
            <a:extLst>
              <a:ext uri="{FF2B5EF4-FFF2-40B4-BE49-F238E27FC236}">
                <a16:creationId xmlns:a16="http://schemas.microsoft.com/office/drawing/2014/main" id="{F2C747DE-24DF-2044-BFF5-E379C3DD396D}"/>
              </a:ext>
            </a:extLst>
          </p:cNvPr>
          <p:cNvSpPr txBox="1">
            <a:spLocks noChangeArrowheads="1"/>
          </p:cNvSpPr>
          <p:nvPr/>
        </p:nvSpPr>
        <p:spPr bwMode="auto">
          <a:xfrm>
            <a:off x="2224088" y="3960813"/>
            <a:ext cx="7612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Can search against sequences with custom names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301" name="Text Box 6">
            <a:extLst>
              <a:ext uri="{FF2B5EF4-FFF2-40B4-BE49-F238E27FC236}">
                <a16:creationId xmlns:a16="http://schemas.microsoft.com/office/drawing/2014/main" id="{BC7BF670-B4B1-4D4A-AAF0-6538F602856B}"/>
              </a:ext>
            </a:extLst>
          </p:cNvPr>
          <p:cNvSpPr txBox="1">
            <a:spLocks noChangeArrowheads="1"/>
          </p:cNvSpPr>
          <p:nvPr/>
        </p:nvSpPr>
        <p:spPr bwMode="auto">
          <a:xfrm rot="16200000">
            <a:off x="-372311" y="5648476"/>
            <a:ext cx="173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2608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59A547DD-B62D-284E-AAAB-38F4F5BC21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065" y="963825"/>
            <a:ext cx="11765112" cy="801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1C04586-526B-8B4C-BEF7-92100B35609A}"/>
              </a:ext>
            </a:extLst>
          </p:cNvPr>
          <p:cNvSpPr txBox="1"/>
          <p:nvPr/>
        </p:nvSpPr>
        <p:spPr>
          <a:xfrm>
            <a:off x="305065" y="204229"/>
            <a:ext cx="62840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Browsing and retrieving genomes from the NCBI</a:t>
            </a:r>
          </a:p>
        </p:txBody>
      </p:sp>
    </p:spTree>
    <p:extLst>
      <p:ext uri="{BB962C8B-B14F-4D97-AF65-F5344CB8AC3E}">
        <p14:creationId xmlns:p14="http://schemas.microsoft.com/office/powerpoint/2010/main" val="1930242733"/>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a:extLst>
              <a:ext uri="{FF2B5EF4-FFF2-40B4-BE49-F238E27FC236}">
                <a16:creationId xmlns:a16="http://schemas.microsoft.com/office/drawing/2014/main" id="{A6E55207-9C1C-B14C-A777-B04C3F7202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1867" y="533264"/>
            <a:ext cx="10168706" cy="611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2">
            <a:extLst>
              <a:ext uri="{FF2B5EF4-FFF2-40B4-BE49-F238E27FC236}">
                <a16:creationId xmlns:a16="http://schemas.microsoft.com/office/drawing/2014/main" id="{6407B761-A399-0D48-BE5A-C1353951DDD6}"/>
              </a:ext>
            </a:extLst>
          </p:cNvPr>
          <p:cNvSpPr txBox="1">
            <a:spLocks noChangeArrowheads="1"/>
          </p:cNvSpPr>
          <p:nvPr/>
        </p:nvSpPr>
        <p:spPr bwMode="auto">
          <a:xfrm>
            <a:off x="1905000" y="31751"/>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Genome browser at NCBI </a:t>
            </a: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https://www.ncbi.nlm.nih.gov/genome/browse/</a:t>
            </a:r>
            <a:endPar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44237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E3D9211E-3EBF-E54C-AFD0-6771404853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9621" y="128507"/>
            <a:ext cx="10602097" cy="674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053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7CFB7D2D-DFE9-B34A-81AC-0D2B990C0A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3825"/>
            <a:ext cx="914400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380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EE2FAD01-7887-0646-B386-AAC0692C2023}"/>
              </a:ext>
            </a:extLst>
          </p:cNvPr>
          <p:cNvSpPr>
            <a:spLocks noChangeArrowheads="1"/>
          </p:cNvSpPr>
          <p:nvPr/>
        </p:nvSpPr>
        <p:spPr bwMode="auto">
          <a:xfrm>
            <a:off x="2655888" y="490538"/>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Formatting a custom database</a:t>
            </a:r>
            <a:endParaRPr kumimoji="0" lang="en-GB"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Text Box 3">
            <a:extLst>
              <a:ext uri="{FF2B5EF4-FFF2-40B4-BE49-F238E27FC236}">
                <a16:creationId xmlns:a16="http://schemas.microsoft.com/office/drawing/2014/main" id="{D7388AF9-D7B1-174C-96A7-A742627A8FB3}"/>
              </a:ext>
            </a:extLst>
          </p:cNvPr>
          <p:cNvSpPr txBox="1">
            <a:spLocks noChangeArrowheads="1"/>
          </p:cNvSpPr>
          <p:nvPr/>
        </p:nvSpPr>
        <p:spPr bwMode="auto">
          <a:xfrm>
            <a:off x="2054396" y="1465897"/>
            <a:ext cx="76136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Format sequence data into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format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Example of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format: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&gt;sequence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AAATGCTTAAAAA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&gt;sequence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AAATTGCTAAAAGA</a:t>
            </a:r>
          </a:p>
        </p:txBody>
      </p:sp>
      <p:sp>
        <p:nvSpPr>
          <p:cNvPr id="61443" name="Text Box 4">
            <a:extLst>
              <a:ext uri="{FF2B5EF4-FFF2-40B4-BE49-F238E27FC236}">
                <a16:creationId xmlns:a16="http://schemas.microsoft.com/office/drawing/2014/main" id="{C6F3E526-A069-8740-8968-C690DA354794}"/>
              </a:ext>
            </a:extLst>
          </p:cNvPr>
          <p:cNvSpPr txBox="1">
            <a:spLocks noChangeArrowheads="1"/>
          </p:cNvSpPr>
          <p:nvPr/>
        </p:nvSpPr>
        <p:spPr bwMode="auto">
          <a:xfrm>
            <a:off x="476594" y="4040677"/>
            <a:ext cx="115753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Convert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 Blast format by using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makeblastdb</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program from command-line: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makeblastdb</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-in </a:t>
            </a:r>
            <a:r>
              <a:rPr kumimoji="0" lang="en-US" sz="2400" b="0" i="1"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proteins</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.faa</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dbtype</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prot</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parse_seqids</a:t>
            </a:r>
            <a:b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formatdb.log</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is a file where the results are logged from the formatting operation)</a:t>
            </a:r>
          </a:p>
        </p:txBody>
      </p:sp>
      <p:sp>
        <p:nvSpPr>
          <p:cNvPr id="61444" name="Text Box 5">
            <a:extLst>
              <a:ext uri="{FF2B5EF4-FFF2-40B4-BE49-F238E27FC236}">
                <a16:creationId xmlns:a16="http://schemas.microsoft.com/office/drawing/2014/main" id="{B5E81511-73A4-D948-962E-A3EC65A8EB46}"/>
              </a:ext>
            </a:extLst>
          </p:cNvPr>
          <p:cNvSpPr txBox="1">
            <a:spLocks noChangeArrowheads="1"/>
          </p:cNvSpPr>
          <p:nvPr/>
        </p:nvSpPr>
        <p:spPr bwMode="auto">
          <a:xfrm rot="16200000">
            <a:off x="-725936" y="5823744"/>
            <a:ext cx="173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23528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94BD0-2629-D14B-B6C8-A5AB2F402E7E}"/>
              </a:ext>
            </a:extLst>
          </p:cNvPr>
          <p:cNvSpPr txBox="1"/>
          <p:nvPr/>
        </p:nvSpPr>
        <p:spPr>
          <a:xfrm>
            <a:off x="331573" y="208665"/>
            <a:ext cx="38122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Searching a custom database:</a:t>
            </a:r>
          </a:p>
        </p:txBody>
      </p:sp>
      <p:sp>
        <p:nvSpPr>
          <p:cNvPr id="3" name="Rectangle 2">
            <a:extLst>
              <a:ext uri="{FF2B5EF4-FFF2-40B4-BE49-F238E27FC236}">
                <a16:creationId xmlns:a16="http://schemas.microsoft.com/office/drawing/2014/main" id="{A93651E5-8CEB-FA41-BD7C-97FC76E7A3A0}"/>
              </a:ext>
            </a:extLst>
          </p:cNvPr>
          <p:cNvSpPr/>
          <p:nvPr/>
        </p:nvSpPr>
        <p:spPr>
          <a:xfrm>
            <a:off x="467498" y="843677"/>
            <a:ext cx="11528854" cy="44627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blastp</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-query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query_protein</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db</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proteins</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-out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blast.txt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outfmt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6</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srgbClr val="000000"/>
                </a:solidFill>
                <a:effectLst/>
                <a:uLnTx/>
                <a:uFillTx/>
                <a:latin typeface="-webkit-standard"/>
                <a:ea typeface="+mn-ea"/>
                <a:cs typeface="+mn-cs"/>
              </a:rPr>
            </a:b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outfmt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6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specifies a tabular output format.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default e-value cut-off is 10 (i.e. at the bottom of the list you expect about 10 false positives).  To reduce the size of the output file you can set the e value cut-off to 0.0001 (you would probably not have any false positives).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You would add </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evalue</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0.0001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to the above command.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output will be written to a text file called </a:t>
            </a:r>
            <a:r>
              <a:rPr kumimoji="0" lang="en-US" sz="2000" b="0" i="0" u="none" strike="noStrike" kern="1200" cap="none" spc="0" normalizeH="0" baseline="0" noProof="0" dirty="0" err="1">
                <a:ln>
                  <a:noFill/>
                </a:ln>
                <a:solidFill>
                  <a:srgbClr val="000000"/>
                </a:solidFill>
                <a:effectLst/>
                <a:uLnTx/>
                <a:uFillTx/>
                <a:latin typeface="-webkit-standard"/>
                <a:ea typeface="+mn-ea"/>
                <a:cs typeface="+mn-cs"/>
              </a:rPr>
              <a:t>blast.txt</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file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query_protein</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can contain one or many sequences in </a:t>
            </a:r>
            <a:r>
              <a:rPr kumimoji="0" lang="en-US" sz="2000" b="0" i="0" u="none" strike="noStrike" kern="1200" cap="none" spc="0" normalizeH="0" baseline="0" noProof="0" dirty="0" err="1">
                <a:ln>
                  <a:noFill/>
                </a:ln>
                <a:solidFill>
                  <a:srgbClr val="000000"/>
                </a:solidFill>
                <a:effectLst/>
                <a:uLnTx/>
                <a:uFillTx/>
                <a:latin typeface="-webkit-standard"/>
                <a:ea typeface="+mn-ea"/>
                <a:cs typeface="+mn-cs"/>
              </a:rPr>
              <a:t>fasta</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 format.  If the file has more than one sequences a blast search will be done for every sequence.  However, all the output goes into the same file.  </a:t>
            </a:r>
          </a:p>
        </p:txBody>
      </p:sp>
    </p:spTree>
    <p:extLst>
      <p:ext uri="{BB962C8B-B14F-4D97-AF65-F5344CB8AC3E}">
        <p14:creationId xmlns:p14="http://schemas.microsoft.com/office/powerpoint/2010/main" val="366711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945942-E73D-EC46-8352-5DEA92B6C0BD}"/>
              </a:ext>
            </a:extLst>
          </p:cNvPr>
          <p:cNvPicPr>
            <a:picLocks noChangeAspect="1"/>
          </p:cNvPicPr>
          <p:nvPr/>
        </p:nvPicPr>
        <p:blipFill>
          <a:blip r:embed="rId2"/>
          <a:stretch>
            <a:fillRect/>
          </a:stretch>
        </p:blipFill>
        <p:spPr>
          <a:xfrm>
            <a:off x="304800" y="228600"/>
            <a:ext cx="6960352" cy="4038600"/>
          </a:xfrm>
          <a:prstGeom prst="rect">
            <a:avLst/>
          </a:prstGeom>
        </p:spPr>
      </p:pic>
      <p:pic>
        <p:nvPicPr>
          <p:cNvPr id="5" name="Picture 4">
            <a:extLst>
              <a:ext uri="{FF2B5EF4-FFF2-40B4-BE49-F238E27FC236}">
                <a16:creationId xmlns:a16="http://schemas.microsoft.com/office/drawing/2014/main" id="{7E3CFE0B-A334-DE45-B793-75501ECD37A5}"/>
              </a:ext>
            </a:extLst>
          </p:cNvPr>
          <p:cNvPicPr>
            <a:picLocks noChangeAspect="1"/>
          </p:cNvPicPr>
          <p:nvPr/>
        </p:nvPicPr>
        <p:blipFill>
          <a:blip r:embed="rId3"/>
          <a:stretch>
            <a:fillRect/>
          </a:stretch>
        </p:blipFill>
        <p:spPr>
          <a:xfrm>
            <a:off x="4747553" y="3962400"/>
            <a:ext cx="7394399" cy="2837935"/>
          </a:xfrm>
          <a:prstGeom prst="rect">
            <a:avLst/>
          </a:prstGeom>
        </p:spPr>
      </p:pic>
      <p:sp>
        <p:nvSpPr>
          <p:cNvPr id="6" name="TextBox 5">
            <a:extLst>
              <a:ext uri="{FF2B5EF4-FFF2-40B4-BE49-F238E27FC236}">
                <a16:creationId xmlns:a16="http://schemas.microsoft.com/office/drawing/2014/main" id="{29DA8511-8951-774B-BDC3-A7D410421F4F}"/>
              </a:ext>
            </a:extLst>
          </p:cNvPr>
          <p:cNvSpPr txBox="1"/>
          <p:nvPr/>
        </p:nvSpPr>
        <p:spPr>
          <a:xfrm>
            <a:off x="7924800" y="1754659"/>
            <a:ext cx="3962400" cy="830997"/>
          </a:xfrm>
          <a:prstGeom prst="rect">
            <a:avLst/>
          </a:prstGeom>
          <a:noFill/>
          <a:ln>
            <a:solidFill>
              <a:schemeClr val="bg2"/>
            </a:solidFill>
          </a:ln>
        </p:spPr>
        <p:txBody>
          <a:bodyPr wrap="square" rtlCol="0">
            <a:spAutoFit/>
          </a:bodyPr>
          <a:lstStyle/>
          <a:p>
            <a:r>
              <a:rPr lang="en-US" b="0" dirty="0"/>
              <a:t>You also can send item to file or a clipboard for later use</a:t>
            </a:r>
          </a:p>
        </p:txBody>
      </p:sp>
      <p:cxnSp>
        <p:nvCxnSpPr>
          <p:cNvPr id="8" name="Straight Arrow Connector 7">
            <a:extLst>
              <a:ext uri="{FF2B5EF4-FFF2-40B4-BE49-F238E27FC236}">
                <a16:creationId xmlns:a16="http://schemas.microsoft.com/office/drawing/2014/main" id="{06F328FC-8968-2347-B3A3-68F99749B139}"/>
              </a:ext>
            </a:extLst>
          </p:cNvPr>
          <p:cNvCxnSpPr>
            <a:stCxn id="6" idx="1"/>
          </p:cNvCxnSpPr>
          <p:nvPr/>
        </p:nvCxnSpPr>
        <p:spPr bwMode="auto">
          <a:xfrm flipH="1" flipV="1">
            <a:off x="6934200" y="609600"/>
            <a:ext cx="990600" cy="15605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3A34712E-F9CA-374C-AF95-257B8E9A3EC9}"/>
              </a:ext>
            </a:extLst>
          </p:cNvPr>
          <p:cNvCxnSpPr>
            <a:stCxn id="6" idx="2"/>
          </p:cNvCxnSpPr>
          <p:nvPr/>
        </p:nvCxnSpPr>
        <p:spPr bwMode="auto">
          <a:xfrm>
            <a:off x="9906000" y="2585656"/>
            <a:ext cx="1828800" cy="152914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1075876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2">
            <a:extLst>
              <a:ext uri="{FF2B5EF4-FFF2-40B4-BE49-F238E27FC236}">
                <a16:creationId xmlns:a16="http://schemas.microsoft.com/office/drawing/2014/main" id="{6FF62B3A-5ED0-0E40-BDF3-17A7626F13AC}"/>
              </a:ext>
            </a:extLst>
          </p:cNvPr>
          <p:cNvSpPr txBox="1">
            <a:spLocks noChangeArrowheads="1"/>
          </p:cNvSpPr>
          <p:nvPr/>
        </p:nvSpPr>
        <p:spPr bwMode="auto">
          <a:xfrm>
            <a:off x="2729041" y="202686"/>
            <a:ext cx="4344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a:t>
            </a:r>
            <a:r>
              <a:rPr kumimoji="0" lang="en-US" altLang="en-US" sz="2400" b="1" i="0" u="none" strike="noStrike" kern="1200" cap="none" spc="0" normalizeH="0" baseline="0" noProof="0" dirty="0">
                <a:ln>
                  <a:noFill/>
                </a:ln>
                <a:solidFill>
                  <a:srgbClr val="000000"/>
                </a:solidFill>
                <a:effectLst/>
                <a:uLnTx/>
                <a:uFillTx/>
                <a:latin typeface="Courier" pitchFamily="2" charset="0"/>
                <a:ea typeface="Courier" pitchFamily="2" charset="0"/>
                <a:cs typeface="Courier" pitchFamily="2" charset="0"/>
              </a:rPr>
              <a:t>command -h</a:t>
            </a:r>
          </a:p>
        </p:txBody>
      </p:sp>
      <p:sp>
        <p:nvSpPr>
          <p:cNvPr id="2" name="Rectangle 1">
            <a:extLst>
              <a:ext uri="{FF2B5EF4-FFF2-40B4-BE49-F238E27FC236}">
                <a16:creationId xmlns:a16="http://schemas.microsoft.com/office/drawing/2014/main" id="{B0C5089F-7768-854E-A39A-CF997B4CC81A}"/>
              </a:ext>
            </a:extLst>
          </p:cNvPr>
          <p:cNvSpPr/>
          <p:nvPr/>
        </p:nvSpPr>
        <p:spPr>
          <a:xfrm>
            <a:off x="407773" y="873126"/>
            <a:ext cx="11883081" cy="59093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bash-4.2$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blastp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blastp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 [-help]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import_search_strategy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export_search_strategy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[-task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task_name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num_letters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seqidlist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negative_gilist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negative_seqidlist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entrez_query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entrez_query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db_soft_mask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filtering_algorithm</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db_hard_mask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filtering_algorithm</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[-subject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subject_input_file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subject_loc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range] [-query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[-out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output_file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word_size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gapopen</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open_penalty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gapextend</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extend_penalty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qcov_hsp_perc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max_hsps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xdrop_ungap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xdrop_gap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xdrop_gap_final</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searchsp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sum_stats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bool_value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[-seg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SEG_options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soft_masking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soft_masking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[-matrix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matrix_name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[-threshold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culling_limit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best_hit_overhang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best_hit_score_edge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window_size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lcase_masking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query_loc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parse_deflines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outfmt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format]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show_gis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num_descriptions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num_alignments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line_length</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line_length</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[-html]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max_target_seqs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num_sequences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num_threads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ungapped</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[-remote]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comp_based_stats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compo]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use_sw_tback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[-version]</a:t>
            </a:r>
            <a:b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Protein-Protein BLAST 2.7.1+</a:t>
            </a:r>
            <a:b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Use '-help' to print detailed descriptions of command line arguments</a:t>
            </a:r>
          </a:p>
        </p:txBody>
      </p:sp>
    </p:spTree>
    <p:extLst>
      <p:ext uri="{BB962C8B-B14F-4D97-AF65-F5344CB8AC3E}">
        <p14:creationId xmlns:p14="http://schemas.microsoft.com/office/powerpoint/2010/main" val="742301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5304B-59EF-EF41-BB25-CBF278A6557D}"/>
              </a:ext>
            </a:extLst>
          </p:cNvPr>
          <p:cNvSpPr txBox="1"/>
          <p:nvPr/>
        </p:nvSpPr>
        <p:spPr>
          <a:xfrm>
            <a:off x="556053" y="358346"/>
            <a:ext cx="43268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From blast –help:   (goes over several pages)</a:t>
            </a:r>
          </a:p>
        </p:txBody>
      </p:sp>
      <p:sp>
        <p:nvSpPr>
          <p:cNvPr id="3" name="Rectangle 2">
            <a:extLst>
              <a:ext uri="{FF2B5EF4-FFF2-40B4-BE49-F238E27FC236}">
                <a16:creationId xmlns:a16="http://schemas.microsoft.com/office/drawing/2014/main" id="{A54466CE-5188-0E4F-A5C1-E81F18E9134F}"/>
              </a:ext>
            </a:extLst>
          </p:cNvPr>
          <p:cNvSpPr/>
          <p:nvPr/>
        </p:nvSpPr>
        <p:spPr>
          <a:xfrm>
            <a:off x="197708" y="899263"/>
            <a:ext cx="10466173" cy="59093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Formatting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outfmt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&lt;String&gt;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alignment view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0 = Pairwise,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 = Query-anchored showing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2 = Query-anchored no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3 = Flat query-anchored showing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4 = Flat query-anchored no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5 = BLAST XML,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6 = Tabular,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7 = Tabular with comment 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8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(Text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9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(Binary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10 = Comma-separated values,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11 = BLAST archive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12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13 = Multiple-file BLAST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14 = Multiple-file BLAST XML2,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15 = Single-file BLAST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16 = Single-file BLAST XML2,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18 = Organism Report</a:t>
            </a:r>
          </a:p>
        </p:txBody>
      </p:sp>
    </p:spTree>
    <p:extLst>
      <p:ext uri="{BB962C8B-B14F-4D97-AF65-F5344CB8AC3E}">
        <p14:creationId xmlns:p14="http://schemas.microsoft.com/office/powerpoint/2010/main" val="4216467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5304B-59EF-EF41-BB25-CBF278A6557D}"/>
              </a:ext>
            </a:extLst>
          </p:cNvPr>
          <p:cNvSpPr txBox="1"/>
          <p:nvPr/>
        </p:nvSpPr>
        <p:spPr>
          <a:xfrm>
            <a:off x="556053" y="358346"/>
            <a:ext cx="30508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From blast –help:   (continued)</a:t>
            </a:r>
          </a:p>
        </p:txBody>
      </p:sp>
      <p:sp>
        <p:nvSpPr>
          <p:cNvPr id="5" name="TextBox 4">
            <a:extLst>
              <a:ext uri="{FF2B5EF4-FFF2-40B4-BE49-F238E27FC236}">
                <a16:creationId xmlns:a16="http://schemas.microsoft.com/office/drawing/2014/main" id="{FD8994BF-D61F-B541-A51A-94DC4E040331}"/>
              </a:ext>
            </a:extLst>
          </p:cNvPr>
          <p:cNvSpPr txBox="1"/>
          <p:nvPr/>
        </p:nvSpPr>
        <p:spPr>
          <a:xfrm>
            <a:off x="-135923" y="751021"/>
            <a:ext cx="6320961" cy="63709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Options 6, 7 and 10 can be additionally configured to produce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 custom format specified by space delimited format specifiers.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The supported format specifiers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Seq-id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qaccver</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accesion.version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qlen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sequence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Seq-id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Seq-id(s),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GIs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accession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saccver</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accession.version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accessions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slen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sequence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qstart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Start of alignment in query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qend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End of alignment in query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sstart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Start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send means End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qseq</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Aligned part of query sequence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sseq</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Aligned part of subject sequence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evalue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Expect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bitscore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score means Raw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length means Alignment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pident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Percentage of identical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nident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Number of identical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mismatch means Number of mismatches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positive means Number of positive-scoring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gapopen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Number of gap openings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gaps means Total number of gaps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E8EEA1AD-9326-B14E-AC25-A6736D45EB95}"/>
              </a:ext>
            </a:extLst>
          </p:cNvPr>
          <p:cNvSpPr txBox="1"/>
          <p:nvPr/>
        </p:nvSpPr>
        <p:spPr>
          <a:xfrm>
            <a:off x="5480701" y="1445055"/>
            <a:ext cx="6971780" cy="49859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ppos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Percentage of positive-scoring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frames means Query and subject frames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qframe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frame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sframe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frame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btop</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Blast traceback operations (BTOP)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staxid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Taxonomy 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ssciname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Scientific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scomname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Common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sblastname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Blast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sskingdom</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Super Kingdom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staxids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Taxonomy ID(s),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numerical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sscinames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Scientific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scomnames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Common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sblastnames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Blast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alphabetical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sskingdoms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Super Kingdom(s),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alphabetical order)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stitle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salltitles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Title(s), separated by a '&lt;&gt;'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sstrand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Strand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qcovhsp</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HSP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qcovus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Unique Subject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blastn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14261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605E91-27A3-B742-94E9-6C734BB98E51}"/>
              </a:ext>
            </a:extLst>
          </p:cNvPr>
          <p:cNvSpPr txBox="1"/>
          <p:nvPr/>
        </p:nvSpPr>
        <p:spPr>
          <a:xfrm>
            <a:off x="790832" y="1062682"/>
            <a:ext cx="10386177"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When not provided, the default value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qaccver</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saccver</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pident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length mismatch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gapopen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qstart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qend</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sstart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send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evalue</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bitscore</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which is equivalent to the keyword 'std'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Default = `0'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4F61EF7D-D25B-9C48-8CE1-AF6EDC64F798}"/>
              </a:ext>
            </a:extLst>
          </p:cNvPr>
          <p:cNvSpPr txBox="1"/>
          <p:nvPr/>
        </p:nvSpPr>
        <p:spPr>
          <a:xfrm>
            <a:off x="1198607" y="2471331"/>
            <a:ext cx="726577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Query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accession_number.version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Subject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accession_number.version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Alignment length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Number of mismatches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Number of gap openings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Start of alignment in query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End of alignment in query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Start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End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Expect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316293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2">
            <a:extLst>
              <a:ext uri="{FF2B5EF4-FFF2-40B4-BE49-F238E27FC236}">
                <a16:creationId xmlns:a16="http://schemas.microsoft.com/office/drawing/2014/main" id="{8829CE7A-DCF7-484E-B788-C6C76C1A7719}"/>
              </a:ext>
            </a:extLst>
          </p:cNvPr>
          <p:cNvSpPr txBox="1">
            <a:spLocks noChangeArrowheads="1"/>
          </p:cNvSpPr>
          <p:nvPr/>
        </p:nvSpPr>
        <p:spPr bwMode="auto">
          <a:xfrm>
            <a:off x="205581" y="152401"/>
            <a:ext cx="43444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a:t>
            </a:r>
            <a:r>
              <a:rPr kumimoji="0" lang="en-US" altLang="en-US" sz="2400" b="1" i="0" u="none" strike="noStrike" kern="1200" cap="none" spc="0" normalizeH="0" baseline="0" noProof="0" dirty="0">
                <a:ln>
                  <a:noFill/>
                </a:ln>
                <a:solidFill>
                  <a:srgbClr val="000000"/>
                </a:solidFill>
                <a:effectLst/>
                <a:uLnTx/>
                <a:uFillTx/>
                <a:latin typeface="Courier" pitchFamily="2" charset="0"/>
                <a:ea typeface="Courier" pitchFamily="2" charset="0"/>
                <a:cs typeface="Courier" pitchFamily="2" charset="0"/>
              </a:rPr>
              <a:t>command -h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2712AA4C-5A81-6F49-A1E3-1952B0E2B951}"/>
              </a:ext>
            </a:extLst>
          </p:cNvPr>
          <p:cNvSpPr/>
          <p:nvPr/>
        </p:nvSpPr>
        <p:spPr>
          <a:xfrm>
            <a:off x="323152" y="1166842"/>
            <a:ext cx="11545695"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bash-4.2$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makeblastdb</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makeblastdb</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 [-help]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[-in </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input_file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input_type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dbtype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molecule_type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[-title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database_title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parse_seqids</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hash_index</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mask_data</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mask_data_files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mask_algo_ids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mask_desc</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mask_algo_descriptions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gi_mask</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gi_mask_name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gi_based_mask_names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[-out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max_file_sz</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number_of_bytes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[-logfile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File_Name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taxid_map</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TaxIDMapFile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[-version]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Application to create BLAST databases, version 2.7.1+</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Use '-help' to print detailed descriptions of command line arguments</a:t>
            </a:r>
          </a:p>
        </p:txBody>
      </p:sp>
    </p:spTree>
    <p:extLst>
      <p:ext uri="{BB962C8B-B14F-4D97-AF65-F5344CB8AC3E}">
        <p14:creationId xmlns:p14="http://schemas.microsoft.com/office/powerpoint/2010/main" val="2504217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737F2-AF59-974F-9BF6-27A1DC29A120}"/>
              </a:ext>
            </a:extLst>
          </p:cNvPr>
          <p:cNvSpPr txBox="1"/>
          <p:nvPr/>
        </p:nvSpPr>
        <p:spPr>
          <a:xfrm>
            <a:off x="163335" y="281984"/>
            <a:ext cx="93794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Default tabular output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outfmt</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6):  (gene 10 from bacteriophage Zhengyi against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actinophagedb</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9D12183E-841B-D546-B6C4-359DD43E191C}"/>
              </a:ext>
            </a:extLst>
          </p:cNvPr>
          <p:cNvSpPr txBox="1"/>
          <p:nvPr/>
        </p:nvSpPr>
        <p:spPr>
          <a:xfrm>
            <a:off x="163335" y="928315"/>
            <a:ext cx="11546751" cy="50013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94287_EugeneKrabs_Draft_10	99.463	745	4	0	1	745	1	745	0.0	1544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311157_Unphazed_10	85.542	747	106	1	1	745	1	747	0.0	1338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325083_Xitlalli_Draft_10	85.906	745	103	1	3	745	4	748	0.0	1337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15244_ArMaWen_10	85.542	747	106	1	1	745	1	747	0.0	1337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169244_LilyLou_11	85.408	747	107	1	1	745	1	747	0.0	1335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288178_Stormbreaker_Draft_10	85.638	745	105	1	3	745	4	748	0.0	1332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35842_BlueRugrat_Draft_10	85.599	743	105	1	5	745	3	745	0.0	1330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301381_TinyTimothy_10	84.688	738	105	2	8	745	4	733	0.0	1288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319351_Wesak_10	84.553	738	106	2	8	745	4	733	0.0	1285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233484_Phogo_10	81.392	747	129	4	1	745	1	739	0.0	1245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5978_Alex44_10	81.258	747	130	4	1	745	1	739	0.0	1243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219502_Pabst_Draft_11	75.963	753	165	7	3	745	4	750	0.0	1155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5386_Akoni_10	60.881	772	242	11	5	745	7	749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16330_Ashton_10	60.881	772	242	11	5	745	7	749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6996_AloeVera_Draft_10	61.061	773	239	12	5	745	4	746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307288_Truong_10	60.931	773	240	12	5	745	7	749	0.0	887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97649_Fede_Draft_10	61.282	749	269	13	5	745	4	739	0.0	879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17656_Atraxi_Draft_10	60.610	754	261	12	5	745	4	734	0.0	874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184880_Mazun_Draft_10	60.898	757	248	15	7	745	6	732	0.0	870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234940_PhriedRice_10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234112_Phractured_10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229391_Phedro_10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228522_Pharky_10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14465_Arete_11	37.517	757	416	19	3	745	13	726	1.30e-133	414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45652_Burro_10	37.813	759	403	21	7	745	15	724	3.58e-130	405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13154_Araxxi_10	36.842	760	413	21	5	745	14	725	2.12e-124	390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307086_Troy_42	26.267	750	406	35	6	721	2	638	1.45e-33	139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265199_SamW_42	26.267	750	406	35	6	721	2	638	1.45e-33	139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164472_Lederberg_42	26.267	750	406	35	6	721	2	638	1.45e-33	139</a:t>
            </a:r>
          </a:p>
        </p:txBody>
      </p:sp>
      <p:sp>
        <p:nvSpPr>
          <p:cNvPr id="5" name="TextBox 4">
            <a:extLst>
              <a:ext uri="{FF2B5EF4-FFF2-40B4-BE49-F238E27FC236}">
                <a16:creationId xmlns:a16="http://schemas.microsoft.com/office/drawing/2014/main" id="{8645747F-60D5-E94A-8EB1-27BB758F9F56}"/>
              </a:ext>
            </a:extLst>
          </p:cNvPr>
          <p:cNvSpPr txBox="1"/>
          <p:nvPr/>
        </p:nvSpPr>
        <p:spPr>
          <a:xfrm>
            <a:off x="345989" y="6215449"/>
            <a:ext cx="113195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Often looks strange, because some entries run into the next tab – making the font smaller, or loading it into excel helps.  </a:t>
            </a:r>
          </a:p>
        </p:txBody>
      </p:sp>
    </p:spTree>
    <p:extLst>
      <p:ext uri="{BB962C8B-B14F-4D97-AF65-F5344CB8AC3E}">
        <p14:creationId xmlns:p14="http://schemas.microsoft.com/office/powerpoint/2010/main" val="2398933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737F2-AF59-974F-9BF6-27A1DC29A120}"/>
              </a:ext>
            </a:extLst>
          </p:cNvPr>
          <p:cNvSpPr txBox="1"/>
          <p:nvPr/>
        </p:nvSpPr>
        <p:spPr>
          <a:xfrm>
            <a:off x="93816" y="133703"/>
            <a:ext cx="1209818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Default tabular output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outfmt</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7): gene all proteins in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Hfx</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genome against a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nanohaloarchaeal</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genome  (strain SG9)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5">
            <a:extLst>
              <a:ext uri="{FF2B5EF4-FFF2-40B4-BE49-F238E27FC236}">
                <a16:creationId xmlns:a16="http://schemas.microsoft.com/office/drawing/2014/main" id="{D246BCC5-5157-1E42-B322-BC5A88D5F6C2}"/>
              </a:ext>
            </a:extLst>
          </p:cNvPr>
          <p:cNvSpPr/>
          <p:nvPr/>
        </p:nvSpPr>
        <p:spPr>
          <a:xfrm>
            <a:off x="284205" y="558747"/>
            <a:ext cx="11623589" cy="54476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WP_004040797.1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11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AOV94602.1	45.000	20	11	0	66	85	1240	1259	0.14	26.6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AOV95267.1	27.273	66	38	3	25	84	354	415	0.37	25.4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AOV94348.1	50.000	14	7	0	104	117	44	57	2.8	22.7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AOV94453.1	25.000	60	43	1	57	116	352	409	3.2	22.7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AOV94962.1	27.869	61	42	2	15	73	547	607	3.2	22.3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AOV94961.1	20.909	110	75	3	10	117	8	107	4.0	21.9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AOV94654.1	66.667	15	5	0	82	96	314	328	6.7	21.6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AOV94708.1	37.500	24	15	0	62	85	8	31	6.9	21.6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AOV94738.1	41.935	31	18	0	30	60	487	517	7.9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AOV94984.1	37.143	35	20	1	27	59	722	756	8.7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AOV94472.1	28.235	85	57	1	6	86	142	226	9.4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BLASTP 2.7.1+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WP_004040798.1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2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WP_004040798.1	AOV95137.1	28.889	45	32	0	7	51	15	59	0.23	25.8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WP_004040798.1	AOV95296.1	50.000	14	7	0	125	138	243	256	6.7	22.3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BLASTP 2.7.1+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WP_004040800.1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13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WP_004040800.1	AOV94411.1	30.645	62	42	1	247	307	18	79	0.83	26.2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p>
        </p:txBody>
      </p:sp>
      <p:sp>
        <p:nvSpPr>
          <p:cNvPr id="7" name="TextBox 6">
            <a:extLst>
              <a:ext uri="{FF2B5EF4-FFF2-40B4-BE49-F238E27FC236}">
                <a16:creationId xmlns:a16="http://schemas.microsoft.com/office/drawing/2014/main" id="{BBD02754-4A60-CE4D-AECB-4E8F7123FA81}"/>
              </a:ext>
            </a:extLst>
          </p:cNvPr>
          <p:cNvSpPr txBox="1"/>
          <p:nvPr/>
        </p:nvSpPr>
        <p:spPr>
          <a:xfrm>
            <a:off x="333632" y="6227805"/>
            <a:ext cx="6298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Continues for all ~4000 genes in the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genome.  </a:t>
            </a:r>
          </a:p>
        </p:txBody>
      </p:sp>
    </p:spTree>
    <p:extLst>
      <p:ext uri="{BB962C8B-B14F-4D97-AF65-F5344CB8AC3E}">
        <p14:creationId xmlns:p14="http://schemas.microsoft.com/office/powerpoint/2010/main" val="22110198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2">
            <a:extLst>
              <a:ext uri="{FF2B5EF4-FFF2-40B4-BE49-F238E27FC236}">
                <a16:creationId xmlns:a16="http://schemas.microsoft.com/office/drawing/2014/main" id="{03ACDE14-EF2E-7543-A004-5D075840A5AE}"/>
              </a:ext>
            </a:extLst>
          </p:cNvPr>
          <p:cNvSpPr txBox="1">
            <a:spLocks noChangeArrowheads="1"/>
          </p:cNvSpPr>
          <p:nvPr/>
        </p:nvSpPr>
        <p:spPr bwMode="auto">
          <a:xfrm>
            <a:off x="2133600" y="914401"/>
            <a:ext cx="8382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favored operating system flavor in computational biology is UNIX/LINUX.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command line is similar to DOS.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Some of the frequently used commands are </a:t>
            </a: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here</a:t>
            </a: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3">
            <a:extLst>
              <a:ext uri="{FF2B5EF4-FFF2-40B4-BE49-F238E27FC236}">
                <a16:creationId xmlns:a16="http://schemas.microsoft.com/office/drawing/2014/main" id="{D8700084-B6AF-8A43-9933-27D1DA97460D}"/>
              </a:ext>
            </a:extLst>
          </p:cNvPr>
          <p:cNvSpPr>
            <a:spLocks noGrp="1" noChangeArrowheads="1"/>
          </p:cNvSpPr>
          <p:nvPr>
            <p:ph type="title" idx="4294967295"/>
          </p:nvPr>
        </p:nvSpPr>
        <p:spPr>
          <a:xfrm>
            <a:off x="1524000" y="0"/>
            <a:ext cx="7772400" cy="762000"/>
          </a:xfrm>
        </p:spPr>
        <p:txBody>
          <a:bodyPr/>
          <a:lstStyle/>
          <a:p>
            <a:pPr algn="l" eaLnBrk="1" hangingPunct="1"/>
            <a:r>
              <a:rPr lang="en-US" altLang="en-US">
                <a:ea typeface="ＭＳ Ｐゴシック" panose="020B0600070205080204" pitchFamily="34" charset="-128"/>
              </a:rPr>
              <a:t>Command Line </a:t>
            </a:r>
          </a:p>
        </p:txBody>
      </p:sp>
      <p:sp>
        <p:nvSpPr>
          <p:cNvPr id="67587" name="Text Box 4">
            <a:extLst>
              <a:ext uri="{FF2B5EF4-FFF2-40B4-BE49-F238E27FC236}">
                <a16:creationId xmlns:a16="http://schemas.microsoft.com/office/drawing/2014/main" id="{CFC06422-51AD-DE4D-9F8F-78F417C33B1C}"/>
              </a:ext>
            </a:extLst>
          </p:cNvPr>
          <p:cNvSpPr txBox="1">
            <a:spLocks noChangeArrowheads="1"/>
          </p:cNvSpPr>
          <p:nvPr/>
        </p:nvSpPr>
        <p:spPr bwMode="auto">
          <a:xfrm>
            <a:off x="2133600" y="2438401"/>
            <a:ext cx="33845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pwd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ls –l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hlinkClick r:id="rId4"/>
              </a:rPr>
              <a:t>chmod</a:t>
            </a: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chmod a+x blastall.sh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chmod 755 *.sh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cd $HOME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passwd</a:t>
            </a:r>
          </a:p>
        </p:txBody>
      </p:sp>
      <p:sp>
        <p:nvSpPr>
          <p:cNvPr id="67588" name="Text Box 5">
            <a:extLst>
              <a:ext uri="{FF2B5EF4-FFF2-40B4-BE49-F238E27FC236}">
                <a16:creationId xmlns:a16="http://schemas.microsoft.com/office/drawing/2014/main" id="{B0C2B699-FE77-5848-9C24-72703E723C92}"/>
              </a:ext>
            </a:extLst>
          </p:cNvPr>
          <p:cNvSpPr txBox="1">
            <a:spLocks noChangeArrowheads="1"/>
          </p:cNvSpPr>
          <p:nvPr/>
        </p:nvSpPr>
        <p:spPr bwMode="auto">
          <a:xfrm>
            <a:off x="6096000" y="2438401"/>
            <a:ext cx="4038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 </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 aux</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rm</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more</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cat </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vi (text editor)</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 aux</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ssh</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sftp</a:t>
            </a:r>
          </a:p>
        </p:txBody>
      </p:sp>
      <p:sp>
        <p:nvSpPr>
          <p:cNvPr id="67589" name="Text Box 6">
            <a:extLst>
              <a:ext uri="{FF2B5EF4-FFF2-40B4-BE49-F238E27FC236}">
                <a16:creationId xmlns:a16="http://schemas.microsoft.com/office/drawing/2014/main" id="{12A5A6AE-BCAD-1446-95B9-966AB9384969}"/>
              </a:ext>
            </a:extLst>
          </p:cNvPr>
          <p:cNvSpPr txBox="1">
            <a:spLocks noChangeArrowheads="1"/>
          </p:cNvSpPr>
          <p:nvPr/>
        </p:nvSpPr>
        <p:spPr bwMode="auto">
          <a:xfrm>
            <a:off x="2057400" y="5715001"/>
            <a:ext cx="85227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windows an </a:t>
            </a:r>
            <a:r>
              <a:rPr kumimoji="0" lang="ja-JP"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ok</a:t>
            </a:r>
            <a:r>
              <a:rPr kumimoji="0" lang="ja-JP"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ssh program is </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5"/>
              </a:rPr>
              <a:t>putty</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UConn also has a site license for the ssh program from </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6" action="ppaction://hlinkfile"/>
              </a:rPr>
              <a:t>ssh.com </a:t>
            </a: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6016197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2">
            <a:extLst>
              <a:ext uri="{FF2B5EF4-FFF2-40B4-BE49-F238E27FC236}">
                <a16:creationId xmlns:a16="http://schemas.microsoft.com/office/drawing/2014/main" id="{459FBC35-F951-A848-9A80-7EDD6FEC42C0}"/>
              </a:ext>
            </a:extLst>
          </p:cNvPr>
          <p:cNvSpPr txBox="1">
            <a:spLocks noChangeArrowheads="1"/>
          </p:cNvSpPr>
          <p:nvPr/>
        </p:nvSpPr>
        <p:spPr bwMode="auto">
          <a:xfrm>
            <a:off x="1655763" y="228601"/>
            <a:ext cx="7008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on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unix</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commands:  man </a:t>
            </a:r>
            <a:r>
              <a:rPr kumimoji="0" lang="en-US" altLang="en-US" sz="2400" b="1" i="0" u="none" strike="noStrike" kern="1200" cap="none" spc="0" normalizeH="0" baseline="0" noProof="0" dirty="0">
                <a:ln>
                  <a:noFill/>
                </a:ln>
                <a:solidFill>
                  <a:srgbClr val="000000"/>
                </a:solidFill>
                <a:effectLst/>
                <a:uLnTx/>
                <a:uFillTx/>
                <a:latin typeface="Courier" pitchFamily="2" charset="0"/>
                <a:ea typeface="Courier" pitchFamily="2" charset="0"/>
                <a:cs typeface="Courier" pitchFamily="2" charset="0"/>
              </a:rPr>
              <a:t>command</a:t>
            </a:r>
          </a:p>
        </p:txBody>
      </p:sp>
      <p:pic>
        <p:nvPicPr>
          <p:cNvPr id="69634" name="Picture 3">
            <a:extLst>
              <a:ext uri="{FF2B5EF4-FFF2-40B4-BE49-F238E27FC236}">
                <a16:creationId xmlns:a16="http://schemas.microsoft.com/office/drawing/2014/main" id="{DD27A99C-08C5-B34B-8103-C095A309CA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890589"/>
            <a:ext cx="9144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321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2">
            <a:extLst>
              <a:ext uri="{FF2B5EF4-FFF2-40B4-BE49-F238E27FC236}">
                <a16:creationId xmlns:a16="http://schemas.microsoft.com/office/drawing/2014/main" id="{FC2D2A51-F4A7-064D-981A-8CB46DEABB44}"/>
              </a:ext>
            </a:extLst>
          </p:cNvPr>
          <p:cNvSpPr txBox="1">
            <a:spLocks noChangeArrowheads="1"/>
          </p:cNvSpPr>
          <p:nvPr/>
        </p:nvSpPr>
        <p:spPr bwMode="auto">
          <a:xfrm>
            <a:off x="1655763" y="228601"/>
            <a:ext cx="2500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a:t>
            </a: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man </a:t>
            </a:r>
            <a:r>
              <a:rPr kumimoji="0" lang="en-US" altLang="en-US" sz="2400" b="1" i="0" u="none" strike="noStrike" kern="1200" cap="none" spc="0" normalizeH="0" baseline="0" noProof="0">
                <a:ln>
                  <a:noFill/>
                </a:ln>
                <a:solidFill>
                  <a:srgbClr val="000000"/>
                </a:solidFill>
                <a:effectLst/>
                <a:uLnTx/>
                <a:uFillTx/>
                <a:latin typeface="Courier" pitchFamily="2" charset="0"/>
                <a:ea typeface="Courier" pitchFamily="2" charset="0"/>
                <a:cs typeface="Courier" pitchFamily="2" charset="0"/>
              </a:rPr>
              <a:t>command</a:t>
            </a:r>
          </a:p>
        </p:txBody>
      </p:sp>
      <p:pic>
        <p:nvPicPr>
          <p:cNvPr id="70658" name="Picture 1">
            <a:extLst>
              <a:ext uri="{FF2B5EF4-FFF2-40B4-BE49-F238E27FC236}">
                <a16:creationId xmlns:a16="http://schemas.microsoft.com/office/drawing/2014/main" id="{F49A4A71-913F-9748-B81D-607E2FB1E7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4925" y="0"/>
            <a:ext cx="554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4">
            <a:extLst>
              <a:ext uri="{FF2B5EF4-FFF2-40B4-BE49-F238E27FC236}">
                <a16:creationId xmlns:a16="http://schemas.microsoft.com/office/drawing/2014/main" id="{FE3943D7-61A7-F04C-9D7A-257C952B312E}"/>
              </a:ext>
            </a:extLst>
          </p:cNvPr>
          <p:cNvSpPr txBox="1">
            <a:spLocks noChangeArrowheads="1"/>
          </p:cNvSpPr>
          <p:nvPr/>
        </p:nvSpPr>
        <p:spPr bwMode="auto">
          <a:xfrm>
            <a:off x="1914525" y="1155700"/>
            <a:ext cx="32004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man often gives too much information, </a:t>
            </a:r>
            <a:b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google is a great alternative</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pic>
        <p:nvPicPr>
          <p:cNvPr id="70660" name="Picture 6">
            <a:extLst>
              <a:ext uri="{FF2B5EF4-FFF2-40B4-BE49-F238E27FC236}">
                <a16:creationId xmlns:a16="http://schemas.microsoft.com/office/drawing/2014/main" id="{EA7B138A-BE45-D64E-8981-2218D27265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903" y="2078038"/>
            <a:ext cx="4430681" cy="464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20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2927A-22AB-CD41-B4FE-74630169EEF9}"/>
              </a:ext>
            </a:extLst>
          </p:cNvPr>
          <p:cNvSpPr txBox="1"/>
          <p:nvPr/>
        </p:nvSpPr>
        <p:spPr>
          <a:xfrm>
            <a:off x="432815" y="381000"/>
            <a:ext cx="11326370" cy="461665"/>
          </a:xfrm>
          <a:prstGeom prst="rect">
            <a:avLst/>
          </a:prstGeom>
          <a:noFill/>
        </p:spPr>
        <p:txBody>
          <a:bodyPr wrap="none" rtlCol="0">
            <a:spAutoFit/>
          </a:bodyPr>
          <a:lstStyle/>
          <a:p>
            <a:r>
              <a:rPr lang="en-US" dirty="0"/>
              <a:t>If you want to know more about the organism, you could use the taxonomy databank</a:t>
            </a:r>
          </a:p>
        </p:txBody>
      </p:sp>
      <p:pic>
        <p:nvPicPr>
          <p:cNvPr id="2" name="Picture 1">
            <a:extLst>
              <a:ext uri="{FF2B5EF4-FFF2-40B4-BE49-F238E27FC236}">
                <a16:creationId xmlns:a16="http://schemas.microsoft.com/office/drawing/2014/main" id="{D0EE09C1-B582-F846-9C31-FC35E4816877}"/>
              </a:ext>
            </a:extLst>
          </p:cNvPr>
          <p:cNvPicPr>
            <a:picLocks noChangeAspect="1"/>
          </p:cNvPicPr>
          <p:nvPr/>
        </p:nvPicPr>
        <p:blipFill>
          <a:blip r:embed="rId3"/>
          <a:stretch>
            <a:fillRect/>
          </a:stretch>
        </p:blipFill>
        <p:spPr>
          <a:xfrm>
            <a:off x="339587" y="990600"/>
            <a:ext cx="11852413" cy="5334000"/>
          </a:xfrm>
          <a:prstGeom prst="rect">
            <a:avLst/>
          </a:prstGeom>
        </p:spPr>
      </p:pic>
    </p:spTree>
    <p:extLst>
      <p:ext uri="{BB962C8B-B14F-4D97-AF65-F5344CB8AC3E}">
        <p14:creationId xmlns:p14="http://schemas.microsoft.com/office/powerpoint/2010/main" val="4001288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4A0526A9-D50D-6542-B604-365519CEFF1A}"/>
              </a:ext>
            </a:extLst>
          </p:cNvPr>
          <p:cNvSpPr>
            <a:spLocks noGrp="1" noChangeArrowheads="1"/>
          </p:cNvSpPr>
          <p:nvPr>
            <p:ph type="title"/>
          </p:nvPr>
        </p:nvSpPr>
        <p:spPr>
          <a:xfrm>
            <a:off x="1524000" y="0"/>
            <a:ext cx="7772400" cy="1143000"/>
          </a:xfrm>
        </p:spPr>
        <p:txBody>
          <a:bodyPr/>
          <a:lstStyle/>
          <a:p>
            <a:pPr algn="l" eaLnBrk="1" hangingPunct="1"/>
            <a:r>
              <a:rPr lang="en-US" altLang="en-US">
                <a:ea typeface="ＭＳ Ｐゴシック" panose="020B0600070205080204" pitchFamily="34" charset="-128"/>
              </a:rPr>
              <a:t>UNIX</a:t>
            </a:r>
          </a:p>
        </p:txBody>
      </p:sp>
      <p:sp>
        <p:nvSpPr>
          <p:cNvPr id="71682" name="Text Box 3">
            <a:extLst>
              <a:ext uri="{FF2B5EF4-FFF2-40B4-BE49-F238E27FC236}">
                <a16:creationId xmlns:a16="http://schemas.microsoft.com/office/drawing/2014/main" id="{779101D0-115B-0540-BF3D-FB56955545D0}"/>
              </a:ext>
            </a:extLst>
          </p:cNvPr>
          <p:cNvSpPr txBox="1">
            <a:spLocks noChangeArrowheads="1"/>
          </p:cNvSpPr>
          <p:nvPr/>
        </p:nvSpPr>
        <p:spPr bwMode="auto">
          <a:xfrm>
            <a:off x="1676400" y="914400"/>
            <a:ext cx="89916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Basic UNIX commands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b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ls, cd,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cp, rm,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mkdir</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more (or) less, vi,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ps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kill </a:t>
            </a:r>
            <a:r>
              <a:rPr kumimoji="0" lang="en-US" altLang="en-US" sz="2400" b="0" i="0" u="none" strike="noStrike" kern="1200" cap="none" spc="0" normalizeH="0" baseline="0" noProof="0" dirty="0">
                <a:ln>
                  <a:noFill/>
                </a:ln>
                <a:solidFill>
                  <a:srgbClr val="000000"/>
                </a:solidFill>
                <a:effectLst/>
                <a:uLnTx/>
                <a:uFillTx/>
                <a:latin typeface="Lucida Grande" panose="020B0600040502020204" pitchFamily="34" charset="0"/>
                <a:ea typeface="ＭＳ Ｐゴシック" panose="020B0600070205080204" pitchFamily="34" charset="-128"/>
                <a:cs typeface="+mn-cs"/>
              </a:rPr>
              <a: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9, 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 brief listing is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here</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is a particular pain in the ... . </a:t>
            </a:r>
            <a:b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Under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unix</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every file has an owner and the owner, his group and everyone else have permissions to read, write and/or execute the file (or they don</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 If you want to see which permissions are currently assigned to your files, type ls -l at the command prompt. </a:t>
            </a:r>
            <a:b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ja-JP"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ja-JP"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a+x</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*.pl gives everyone execute permission for all files that end with .pl the * is a wildcard. (warning don't ever use rm in conjunction with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For more on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type  </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man </a:t>
            </a:r>
            <a:r>
              <a:rPr kumimoji="0" lang="en-US" altLang="ja-JP" sz="20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mn-cs"/>
              </a:rPr>
              <a:t>chmod</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or see </a:t>
            </a:r>
            <a:r>
              <a:rPr kumimoji="0" lang="en-US" altLang="ja-JP" sz="2000" b="0"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hlinkClick r:id="rId4"/>
              </a:rPr>
              <a:t>here</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b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 the OSX GUI you can control click at a file, and change permissions in the info box). Most </a:t>
            </a:r>
            <a:r>
              <a:rPr kumimoji="0" lang="en-US" altLang="ja-JP"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ssh</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clients (FUGU and SSH) allow you to use a GUI to change file permissions (in FUGU ctrl click).</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93899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836A33A3-2E4C-F84B-B695-A585179512AE}"/>
              </a:ext>
            </a:extLst>
          </p:cNvPr>
          <p:cNvSpPr>
            <a:spLocks noGrp="1" noChangeArrowheads="1"/>
          </p:cNvSpPr>
          <p:nvPr>
            <p:ph type="title"/>
          </p:nvPr>
        </p:nvSpPr>
        <p:spPr>
          <a:xfrm>
            <a:off x="1524000" y="0"/>
            <a:ext cx="7772400" cy="1143000"/>
          </a:xfrm>
        </p:spPr>
        <p:txBody>
          <a:bodyPr/>
          <a:lstStyle/>
          <a:p>
            <a:pPr eaLnBrk="1" hangingPunct="1"/>
            <a:r>
              <a:rPr lang="en-US" altLang="en-US">
                <a:ea typeface="ＭＳ Ｐゴシック" panose="020B0600070205080204" pitchFamily="34" charset="-128"/>
              </a:rPr>
              <a:t>Unix - command line interface</a:t>
            </a:r>
          </a:p>
        </p:txBody>
      </p:sp>
      <p:sp>
        <p:nvSpPr>
          <p:cNvPr id="73730" name="Text Box 3">
            <a:extLst>
              <a:ext uri="{FF2B5EF4-FFF2-40B4-BE49-F238E27FC236}">
                <a16:creationId xmlns:a16="http://schemas.microsoft.com/office/drawing/2014/main" id="{00CA7A46-0D23-A74C-B1FA-510F6EB16DE8}"/>
              </a:ext>
            </a:extLst>
          </p:cNvPr>
          <p:cNvSpPr txBox="1">
            <a:spLocks noChangeArrowheads="1"/>
          </p:cNvSpPr>
          <p:nvPr/>
        </p:nvSpPr>
        <p:spPr bwMode="auto">
          <a:xfrm>
            <a:off x="1981200" y="1295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3731" name="Text Box 4">
            <a:extLst>
              <a:ext uri="{FF2B5EF4-FFF2-40B4-BE49-F238E27FC236}">
                <a16:creationId xmlns:a16="http://schemas.microsoft.com/office/drawing/2014/main" id="{7A5C87F4-8BCC-9343-A94A-98FBD83374A5}"/>
              </a:ext>
            </a:extLst>
          </p:cNvPr>
          <p:cNvSpPr txBox="1">
            <a:spLocks noChangeArrowheads="1"/>
          </p:cNvSpPr>
          <p:nvPr/>
        </p:nvSpPr>
        <p:spPr bwMode="auto">
          <a:xfrm>
            <a:off x="1812926" y="1119189"/>
            <a:ext cx="8626475"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you tried to execute a command, and you made a mistake, for example, you mistyped a file name, </a:t>
            </a:r>
            <a:r>
              <a:rPr kumimoji="0" lang="en-US" altLang="en-US" sz="2400" b="1"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ＭＳ Ｐゴシック" panose="020B0600070205080204" pitchFamily="34" charset="-128"/>
                <a:cs typeface="+mn-cs"/>
              </a:rPr>
              <a:t>you can recall the last command using the up arrow</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(down arrow for more recent).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you are tired typing long filenames, you can use the </a:t>
            </a:r>
            <a:r>
              <a:rPr kumimoji="0" lang="en-US" altLang="en-US" sz="2400" b="1"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ＭＳ Ｐゴシック" panose="020B0600070205080204" pitchFamily="34" charset="-128"/>
                <a:cs typeface="+mn-cs"/>
              </a:rPr>
              <a:t>tab key to complete the line</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provided there is only one way to complete the line.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E.g</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cd /Desktop could be replaced by cd /D&lt;tab&gt;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there are two or more choices you hear a boing, if you hit &lt;tab&gt; again, you get a list of choices.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you want to become more familiar with the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unix</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command line, the code-academy has a good introduction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https://www.codecademy.com/courses/learn-the-command-line</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0936887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C1F5356B-511A-AB43-8270-8B3CF1996D98}"/>
              </a:ext>
            </a:extLst>
          </p:cNvPr>
          <p:cNvSpPr>
            <a:spLocks noGrp="1" noChangeArrowheads="1"/>
          </p:cNvSpPr>
          <p:nvPr>
            <p:ph type="title"/>
          </p:nvPr>
        </p:nvSpPr>
        <p:spPr>
          <a:xfrm>
            <a:off x="160638" y="-233364"/>
            <a:ext cx="7772400" cy="1143000"/>
          </a:xfrm>
        </p:spPr>
        <p:txBody>
          <a:bodyPr/>
          <a:lstStyle/>
          <a:p>
            <a:pPr algn="l" eaLnBrk="1" hangingPunct="1"/>
            <a:r>
              <a:rPr lang="en-US" altLang="en-US" dirty="0">
                <a:ea typeface="ＭＳ Ｐゴシック" panose="020B0600070205080204" pitchFamily="34" charset="-128"/>
              </a:rPr>
              <a:t>characters at the end of lines</a:t>
            </a:r>
          </a:p>
        </p:txBody>
      </p:sp>
      <p:sp>
        <p:nvSpPr>
          <p:cNvPr id="75778" name="Text Box 3">
            <a:extLst>
              <a:ext uri="{FF2B5EF4-FFF2-40B4-BE49-F238E27FC236}">
                <a16:creationId xmlns:a16="http://schemas.microsoft.com/office/drawing/2014/main" id="{AD849ECB-A226-9542-A811-01615A1B4592}"/>
              </a:ext>
            </a:extLst>
          </p:cNvPr>
          <p:cNvSpPr txBox="1">
            <a:spLocks noChangeArrowheads="1"/>
          </p:cNvSpPr>
          <p:nvPr/>
        </p:nvSpPr>
        <p:spPr bwMode="auto">
          <a:xfrm>
            <a:off x="1752600" y="1066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5779" name="Text Box 4">
            <a:extLst>
              <a:ext uri="{FF2B5EF4-FFF2-40B4-BE49-F238E27FC236}">
                <a16:creationId xmlns:a16="http://schemas.microsoft.com/office/drawing/2014/main" id="{F79F1D70-ACCD-1B49-9413-C4E9E999F446}"/>
              </a:ext>
            </a:extLst>
          </p:cNvPr>
          <p:cNvSpPr txBox="1">
            <a:spLocks noChangeArrowheads="1"/>
          </p:cNvSpPr>
          <p:nvPr/>
        </p:nvSpPr>
        <p:spPr bwMode="auto">
          <a:xfrm>
            <a:off x="94735" y="909636"/>
            <a:ext cx="11936627"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File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tranfers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from Windows to UNIX and return: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End of Line characters are a problem. Under Windows DO NOT use notepad, it does not understand UNIX newline symbols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Best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write your programs under UNIX using vi or vim (or any other editor you are comfortable with)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2nd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best is to use a text editor like </a:t>
            </a:r>
            <a:r>
              <a:rPr kumimoji="0" lang="en-US" altLang="en-US" sz="1800" b="0" i="0" u="sng"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bbedit</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(very nice and free program for UNIX). Like vi and vim it provides context dependent coloring.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3rd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best is to remove end of line symbols in a UNIX editor or use sed (Stream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EDitor</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after you transferred the file: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sed s/.$// </a:t>
            </a:r>
            <a:r>
              <a:rPr kumimoji="0" lang="en-US" altLang="en-US" sz="18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mn-cs"/>
              </a:rPr>
              <a:t>name_of_WINDOWS_infile</a:t>
            </a: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 &gt; </a:t>
            </a:r>
            <a:r>
              <a:rPr kumimoji="0" lang="en-US" altLang="en-US" sz="18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mn-cs"/>
              </a:rPr>
              <a:t>name_of_UNIX_outfile</a:t>
            </a: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(This replaces the last non letter character before the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eol</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with nothing)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Some versions of office allow to save files as UNIX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textfiles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but ...</a:t>
            </a:r>
            <a:endPar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 related problem is encountered by Mac users. Many older text editors will use MAC carriage returns at the end of the line. Most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unix</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programs will not be able to handle these. In a terminal window you could use the following command to convert your file: </a:t>
            </a:r>
            <a:b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tr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 &lt; </a:t>
            </a:r>
            <a:r>
              <a:rPr kumimoji="0" lang="en-US" altLang="ja-JP"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name_of_the_Mac_file</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&gt; </a:t>
            </a:r>
            <a:r>
              <a:rPr kumimoji="0" lang="en-US" altLang="ja-JP"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name_of_the_unix_file</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EoL</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confusion is very inconvenient, but there really is no easy solution, tough luck; and you better know about this in case something goes wrong.</a:t>
            </a:r>
          </a:p>
        </p:txBody>
      </p:sp>
    </p:spTree>
    <p:extLst>
      <p:ext uri="{BB962C8B-B14F-4D97-AF65-F5344CB8AC3E}">
        <p14:creationId xmlns:p14="http://schemas.microsoft.com/office/powerpoint/2010/main" val="32840493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207788D7-E0B5-E440-B10A-40C02377B1EA}"/>
              </a:ext>
            </a:extLst>
          </p:cNvPr>
          <p:cNvSpPr>
            <a:spLocks noGrp="1" noChangeArrowheads="1"/>
          </p:cNvSpPr>
          <p:nvPr>
            <p:ph type="title"/>
          </p:nvPr>
        </p:nvSpPr>
        <p:spPr/>
        <p:txBody>
          <a:bodyPr/>
          <a:lstStyle/>
          <a:p>
            <a:pPr algn="l" eaLnBrk="1" hangingPunct="1"/>
            <a:r>
              <a:rPr lang="en-US" altLang="en-US" sz="2400">
                <a:latin typeface="Arial" panose="020B0604020202020204" pitchFamily="34" charset="0"/>
                <a:ea typeface="ＭＳ Ｐゴシック" panose="020B0600070205080204" pitchFamily="34" charset="-128"/>
              </a:rPr>
              <a:t>Special characters:</a:t>
            </a:r>
            <a:endParaRPr lang="en-US" altLang="en-US">
              <a:latin typeface="Arial" panose="020B0604020202020204" pitchFamily="34" charset="0"/>
              <a:ea typeface="ＭＳ Ｐゴシック" panose="020B0600070205080204" pitchFamily="34" charset="-128"/>
            </a:endParaRPr>
          </a:p>
        </p:txBody>
      </p:sp>
      <p:sp>
        <p:nvSpPr>
          <p:cNvPr id="77826" name="Rectangle 3">
            <a:extLst>
              <a:ext uri="{FF2B5EF4-FFF2-40B4-BE49-F238E27FC236}">
                <a16:creationId xmlns:a16="http://schemas.microsoft.com/office/drawing/2014/main" id="{4A0B25A3-75DA-F84A-A296-F5D42EEBA1D2}"/>
              </a:ext>
            </a:extLst>
          </p:cNvPr>
          <p:cNvSpPr>
            <a:spLocks noChangeArrowheads="1"/>
          </p:cNvSpPr>
          <p:nvPr/>
        </p:nvSpPr>
        <p:spPr bwMode="auto">
          <a:xfrm>
            <a:off x="4038600" y="1965326"/>
            <a:ext cx="1860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\n #newline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\t #tab</a:t>
            </a:r>
            <a:r>
              <a:rPr kumimoji="0" lang="en-US" altLang="en-US" sz="16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 </a:t>
            </a:r>
          </a:p>
        </p:txBody>
      </p:sp>
    </p:spTree>
    <p:extLst>
      <p:ext uri="{BB962C8B-B14F-4D97-AF65-F5344CB8AC3E}">
        <p14:creationId xmlns:p14="http://schemas.microsoft.com/office/powerpoint/2010/main" val="2781099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2">
            <a:extLst>
              <a:ext uri="{FF2B5EF4-FFF2-40B4-BE49-F238E27FC236}">
                <a16:creationId xmlns:a16="http://schemas.microsoft.com/office/drawing/2014/main" id="{16E636B0-2B45-764F-9367-A9E9D9A52D6C}"/>
              </a:ext>
            </a:extLst>
          </p:cNvPr>
          <p:cNvSpPr txBox="1">
            <a:spLocks noChangeArrowheads="1"/>
          </p:cNvSpPr>
          <p:nvPr/>
        </p:nvSpPr>
        <p:spPr bwMode="auto">
          <a:xfrm>
            <a:off x="290512" y="176345"/>
            <a:ext cx="5805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To move files between local PC and server:</a:t>
            </a:r>
          </a:p>
        </p:txBody>
      </p:sp>
      <p:sp>
        <p:nvSpPr>
          <p:cNvPr id="79874" name="TextBox 3">
            <a:extLst>
              <a:ext uri="{FF2B5EF4-FFF2-40B4-BE49-F238E27FC236}">
                <a16:creationId xmlns:a16="http://schemas.microsoft.com/office/drawing/2014/main" id="{20B80A60-166C-D44E-8725-48385153543C}"/>
              </a:ext>
            </a:extLst>
          </p:cNvPr>
          <p:cNvSpPr txBox="1">
            <a:spLocks noChangeArrowheads="1"/>
          </p:cNvSpPr>
          <p:nvPr/>
        </p:nvSpPr>
        <p:spPr bwMode="auto">
          <a:xfrm>
            <a:off x="834259" y="874455"/>
            <a:ext cx="8610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windows machines: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install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Filezilla</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client for transfer and putty as terminal.</a:t>
            </a:r>
            <a:b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Macintosh computers: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install Filezilla (client!) from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https://filezilla-project.org/</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C8817260-EC51-A547-9CC0-D3DC676FE1DA}"/>
              </a:ext>
            </a:extLst>
          </p:cNvPr>
          <p:cNvSpPr txBox="1"/>
          <p:nvPr/>
        </p:nvSpPr>
        <p:spPr>
          <a:xfrm>
            <a:off x="290512" y="2868087"/>
            <a:ext cx="8322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To establish a command line connection via </a:t>
            </a:r>
            <a:r>
              <a:rPr kumimoji="0" lang="en-US" sz="2400" b="1" i="0" u="none" strike="noStrike" kern="1200" cap="none" spc="0" normalizeH="0" baseline="0" noProof="0" dirty="0" err="1">
                <a:ln>
                  <a:noFill/>
                </a:ln>
                <a:solidFill>
                  <a:srgbClr val="000000"/>
                </a:solidFill>
                <a:effectLst/>
                <a:uLnTx/>
                <a:uFillTx/>
                <a:latin typeface="Times New Roman"/>
                <a:ea typeface="+mn-ea"/>
                <a:cs typeface="+mn-cs"/>
              </a:rPr>
              <a:t>ssh</a:t>
            </a:r>
            <a:r>
              <a:rPr kumimoji="0" lang="en-US" sz="2400" b="1" i="0" u="none" strike="noStrike" kern="1200" cap="none" spc="0" normalizeH="0" baseline="0" noProof="0" dirty="0">
                <a:ln>
                  <a:noFill/>
                </a:ln>
                <a:solidFill>
                  <a:srgbClr val="000000"/>
                </a:solidFill>
                <a:effectLst/>
                <a:uLnTx/>
                <a:uFillTx/>
                <a:latin typeface="Times New Roman"/>
                <a:ea typeface="+mn-ea"/>
                <a:cs typeface="+mn-cs"/>
              </a:rPr>
              <a:t> (secure shell): </a:t>
            </a:r>
          </a:p>
        </p:txBody>
      </p:sp>
      <p:sp>
        <p:nvSpPr>
          <p:cNvPr id="5" name="TextBox 3">
            <a:extLst>
              <a:ext uri="{FF2B5EF4-FFF2-40B4-BE49-F238E27FC236}">
                <a16:creationId xmlns:a16="http://schemas.microsoft.com/office/drawing/2014/main" id="{973A2F0B-C4E4-2444-8E97-A860C4D298C9}"/>
              </a:ext>
            </a:extLst>
          </p:cNvPr>
          <p:cNvSpPr txBox="1">
            <a:spLocks noChangeArrowheads="1"/>
          </p:cNvSpPr>
          <p:nvPr/>
        </p:nvSpPr>
        <p:spPr bwMode="auto">
          <a:xfrm>
            <a:off x="834259" y="3429000"/>
            <a:ext cx="1135774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windows machines: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PuTTY to establish an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ssh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connection</a:t>
            </a:r>
            <a:b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There are more user-friendly programs (e.g., </a:t>
            </a:r>
            <a:r>
              <a:rPr kumimoji="0" lang="en-US" alt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Bitvise</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SSH Client); however, UConn’s bioinformatics cluster Xanadu uses different nodes for file transfer and </a:t>
            </a:r>
            <a:r>
              <a:rPr kumimoji="0" lang="en-US" alt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ssh</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connections, thus the program with more bells and whistles that assume the same address for both doesn’t help much, and mainly creates confusion.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Macintosh computers: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the terminal program that is part of the operating system (in the Applications/Utilities folder</a:t>
            </a:r>
          </a:p>
        </p:txBody>
      </p:sp>
    </p:spTree>
    <p:extLst>
      <p:ext uri="{BB962C8B-B14F-4D97-AF65-F5344CB8AC3E}">
        <p14:creationId xmlns:p14="http://schemas.microsoft.com/office/powerpoint/2010/main" val="12867232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D7C0B-3D89-1948-A985-89DA1B884921}"/>
              </a:ext>
            </a:extLst>
          </p:cNvPr>
          <p:cNvSpPr>
            <a:spLocks noGrp="1"/>
          </p:cNvSpPr>
          <p:nvPr>
            <p:ph type="title"/>
          </p:nvPr>
        </p:nvSpPr>
        <p:spPr/>
        <p:txBody>
          <a:bodyPr/>
          <a:lstStyle/>
          <a:p>
            <a:r>
              <a:rPr lang="en-US" dirty="0"/>
              <a:t>P-Hacking</a:t>
            </a:r>
          </a:p>
        </p:txBody>
      </p:sp>
      <p:sp>
        <p:nvSpPr>
          <p:cNvPr id="3" name="Content Placeholder 2">
            <a:extLst>
              <a:ext uri="{FF2B5EF4-FFF2-40B4-BE49-F238E27FC236}">
                <a16:creationId xmlns:a16="http://schemas.microsoft.com/office/drawing/2014/main" id="{C5AB65AD-C83A-E04F-B5B8-AF8BA81382DC}"/>
              </a:ext>
            </a:extLst>
          </p:cNvPr>
          <p:cNvSpPr>
            <a:spLocks noGrp="1"/>
          </p:cNvSpPr>
          <p:nvPr>
            <p:ph idx="1"/>
          </p:nvPr>
        </p:nvSpPr>
        <p:spPr/>
        <p:txBody>
          <a:bodyPr>
            <a:normAutofit fontScale="70000" lnSpcReduction="20000"/>
          </a:bodyPr>
          <a:lstStyle/>
          <a:p>
            <a:r>
              <a:rPr lang="en-US" dirty="0"/>
              <a:t>You should define a testable hypothesis before you select the data to analyze.  </a:t>
            </a:r>
          </a:p>
          <a:p>
            <a:r>
              <a:rPr lang="en-US" dirty="0"/>
              <a:t>The interactive selection of which data to include or exclude is known as P-hacking – you try out different things until you det the expected result.  </a:t>
            </a:r>
            <a:br>
              <a:rPr lang="en-US" dirty="0"/>
            </a:br>
            <a:br>
              <a:rPr lang="en-US" dirty="0"/>
            </a:br>
            <a:r>
              <a:rPr lang="en-US" dirty="0"/>
              <a:t>For example, the question if a government formed by democrats (or republicans) is significantly beneficial to the economy.</a:t>
            </a:r>
            <a:br>
              <a:rPr lang="en-US" dirty="0"/>
            </a:br>
            <a:r>
              <a:rPr lang="en-US" dirty="0"/>
              <a:t>This depends on which level of government you include, and which measures for the economy you use. </a:t>
            </a:r>
            <a:br>
              <a:rPr lang="en-US" dirty="0"/>
            </a:br>
            <a:endParaRPr lang="en-US" dirty="0"/>
          </a:p>
          <a:p>
            <a:pPr marL="0" indent="0">
              <a:buNone/>
            </a:pPr>
            <a:r>
              <a:rPr lang="en-US" dirty="0"/>
              <a:t>An interactive P-hacking scheme on this question is at </a:t>
            </a:r>
          </a:p>
          <a:p>
            <a:pPr marL="0" indent="0">
              <a:buNone/>
            </a:pPr>
            <a:r>
              <a:rPr lang="en-US" dirty="0">
                <a:hlinkClick r:id="rId2"/>
              </a:rPr>
              <a:t>https://projects.fivethirtyeight.com/p-hacking/</a:t>
            </a:r>
            <a:endParaRPr lang="en-US" dirty="0"/>
          </a:p>
          <a:p>
            <a:pPr marL="0" indent="0">
              <a:buNone/>
            </a:pPr>
            <a:r>
              <a:rPr lang="en-US" dirty="0"/>
              <a:t>Also see </a:t>
            </a:r>
            <a:r>
              <a:rPr lang="en-US" dirty="0">
                <a:hlinkClick r:id="rId3"/>
              </a:rPr>
              <a:t>https://fivethirtyeight.com/features/science-isnt-broken/#part1</a:t>
            </a:r>
            <a:r>
              <a:rPr lang="en-US" dirty="0"/>
              <a:t> </a:t>
            </a:r>
          </a:p>
          <a:p>
            <a:pPr marL="0" indent="0">
              <a:buNone/>
            </a:pPr>
            <a:endParaRPr lang="en-US" dirty="0"/>
          </a:p>
        </p:txBody>
      </p:sp>
    </p:spTree>
    <p:extLst>
      <p:ext uri="{BB962C8B-B14F-4D97-AF65-F5344CB8AC3E}">
        <p14:creationId xmlns:p14="http://schemas.microsoft.com/office/powerpoint/2010/main" val="21689017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0874-B2E2-7B4D-A559-F75E1A00A326}"/>
              </a:ext>
            </a:extLst>
          </p:cNvPr>
          <p:cNvSpPr>
            <a:spLocks noGrp="1"/>
          </p:cNvSpPr>
          <p:nvPr>
            <p:ph type="title"/>
          </p:nvPr>
        </p:nvSpPr>
        <p:spPr>
          <a:xfrm>
            <a:off x="838200" y="365126"/>
            <a:ext cx="10515600" cy="654378"/>
          </a:xfrm>
        </p:spPr>
        <p:txBody>
          <a:bodyPr>
            <a:normAutofit/>
          </a:bodyPr>
          <a:lstStyle/>
          <a:p>
            <a:r>
              <a:rPr lang="en-US" sz="3600" dirty="0"/>
              <a:t>Using all the data does not give significant results</a:t>
            </a:r>
          </a:p>
        </p:txBody>
      </p:sp>
      <p:pic>
        <p:nvPicPr>
          <p:cNvPr id="4" name="Picture 3">
            <a:extLst>
              <a:ext uri="{FF2B5EF4-FFF2-40B4-BE49-F238E27FC236}">
                <a16:creationId xmlns:a16="http://schemas.microsoft.com/office/drawing/2014/main" id="{6C8D1DCD-DB8A-F946-9F8A-9A4BCD0E98A6}"/>
              </a:ext>
            </a:extLst>
          </p:cNvPr>
          <p:cNvPicPr>
            <a:picLocks noChangeAspect="1"/>
          </p:cNvPicPr>
          <p:nvPr/>
        </p:nvPicPr>
        <p:blipFill>
          <a:blip r:embed="rId2"/>
          <a:stretch>
            <a:fillRect/>
          </a:stretch>
        </p:blipFill>
        <p:spPr>
          <a:xfrm>
            <a:off x="0" y="1315732"/>
            <a:ext cx="6117358" cy="5177142"/>
          </a:xfrm>
          <a:prstGeom prst="rect">
            <a:avLst/>
          </a:prstGeom>
        </p:spPr>
      </p:pic>
      <p:pic>
        <p:nvPicPr>
          <p:cNvPr id="5" name="Picture 4">
            <a:extLst>
              <a:ext uri="{FF2B5EF4-FFF2-40B4-BE49-F238E27FC236}">
                <a16:creationId xmlns:a16="http://schemas.microsoft.com/office/drawing/2014/main" id="{EF196956-9949-4846-A377-AEE78DE2FC51}"/>
              </a:ext>
            </a:extLst>
          </p:cNvPr>
          <p:cNvPicPr>
            <a:picLocks noChangeAspect="1"/>
          </p:cNvPicPr>
          <p:nvPr/>
        </p:nvPicPr>
        <p:blipFill>
          <a:blip r:embed="rId3"/>
          <a:stretch>
            <a:fillRect/>
          </a:stretch>
        </p:blipFill>
        <p:spPr>
          <a:xfrm>
            <a:off x="6096000" y="1315732"/>
            <a:ext cx="6123819" cy="5177142"/>
          </a:xfrm>
          <a:prstGeom prst="rect">
            <a:avLst/>
          </a:prstGeom>
        </p:spPr>
      </p:pic>
    </p:spTree>
    <p:extLst>
      <p:ext uri="{BB962C8B-B14F-4D97-AF65-F5344CB8AC3E}">
        <p14:creationId xmlns:p14="http://schemas.microsoft.com/office/powerpoint/2010/main" val="7179924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0874-B2E2-7B4D-A559-F75E1A00A326}"/>
              </a:ext>
            </a:extLst>
          </p:cNvPr>
          <p:cNvSpPr>
            <a:spLocks noGrp="1"/>
          </p:cNvSpPr>
          <p:nvPr>
            <p:ph type="title"/>
          </p:nvPr>
        </p:nvSpPr>
        <p:spPr>
          <a:xfrm>
            <a:off x="838200" y="365126"/>
            <a:ext cx="10515600" cy="654378"/>
          </a:xfrm>
        </p:spPr>
        <p:txBody>
          <a:bodyPr>
            <a:normAutofit/>
          </a:bodyPr>
          <a:lstStyle/>
          <a:p>
            <a:r>
              <a:rPr lang="en-US" sz="3600" dirty="0"/>
              <a:t>But with minor modification:</a:t>
            </a:r>
          </a:p>
        </p:txBody>
      </p:sp>
      <p:pic>
        <p:nvPicPr>
          <p:cNvPr id="3" name="Picture 2">
            <a:extLst>
              <a:ext uri="{FF2B5EF4-FFF2-40B4-BE49-F238E27FC236}">
                <a16:creationId xmlns:a16="http://schemas.microsoft.com/office/drawing/2014/main" id="{CDFBEF52-DFEF-9241-93F9-F87E04CFEADF}"/>
              </a:ext>
            </a:extLst>
          </p:cNvPr>
          <p:cNvPicPr>
            <a:picLocks noChangeAspect="1"/>
          </p:cNvPicPr>
          <p:nvPr/>
        </p:nvPicPr>
        <p:blipFill>
          <a:blip r:embed="rId2"/>
          <a:stretch>
            <a:fillRect/>
          </a:stretch>
        </p:blipFill>
        <p:spPr>
          <a:xfrm>
            <a:off x="6117358" y="1315732"/>
            <a:ext cx="6091454" cy="5177142"/>
          </a:xfrm>
          <a:prstGeom prst="rect">
            <a:avLst/>
          </a:prstGeom>
        </p:spPr>
      </p:pic>
      <p:pic>
        <p:nvPicPr>
          <p:cNvPr id="6" name="Picture 5">
            <a:extLst>
              <a:ext uri="{FF2B5EF4-FFF2-40B4-BE49-F238E27FC236}">
                <a16:creationId xmlns:a16="http://schemas.microsoft.com/office/drawing/2014/main" id="{E14EE027-4B55-1A4F-8B9D-0013957F338E}"/>
              </a:ext>
            </a:extLst>
          </p:cNvPr>
          <p:cNvPicPr>
            <a:picLocks noChangeAspect="1"/>
          </p:cNvPicPr>
          <p:nvPr/>
        </p:nvPicPr>
        <p:blipFill>
          <a:blip r:embed="rId3"/>
          <a:stretch>
            <a:fillRect/>
          </a:stretch>
        </p:blipFill>
        <p:spPr>
          <a:xfrm>
            <a:off x="-2743" y="1303858"/>
            <a:ext cx="6091454" cy="5189016"/>
          </a:xfrm>
          <a:prstGeom prst="rect">
            <a:avLst/>
          </a:prstGeom>
        </p:spPr>
      </p:pic>
    </p:spTree>
    <p:extLst>
      <p:ext uri="{BB962C8B-B14F-4D97-AF65-F5344CB8AC3E}">
        <p14:creationId xmlns:p14="http://schemas.microsoft.com/office/powerpoint/2010/main" val="41354092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C34A-FCFD-D740-9B9A-F6C95D73BA09}"/>
              </a:ext>
            </a:extLst>
          </p:cNvPr>
          <p:cNvSpPr>
            <a:spLocks noGrp="1"/>
          </p:cNvSpPr>
          <p:nvPr>
            <p:ph type="title"/>
          </p:nvPr>
        </p:nvSpPr>
        <p:spPr>
          <a:xfrm>
            <a:off x="838200" y="140535"/>
            <a:ext cx="10515600" cy="1325563"/>
          </a:xfrm>
        </p:spPr>
        <p:txBody>
          <a:bodyPr/>
          <a:lstStyle/>
          <a:p>
            <a:r>
              <a:rPr lang="en-US" dirty="0"/>
              <a:t>Data Dredging aka Fishing Expeditions</a:t>
            </a:r>
          </a:p>
        </p:txBody>
      </p:sp>
      <p:sp>
        <p:nvSpPr>
          <p:cNvPr id="3" name="Content Placeholder 2">
            <a:extLst>
              <a:ext uri="{FF2B5EF4-FFF2-40B4-BE49-F238E27FC236}">
                <a16:creationId xmlns:a16="http://schemas.microsoft.com/office/drawing/2014/main" id="{4C1192F3-15D1-5E42-958C-517F6C7127E5}"/>
              </a:ext>
            </a:extLst>
          </p:cNvPr>
          <p:cNvSpPr>
            <a:spLocks noGrp="1"/>
          </p:cNvSpPr>
          <p:nvPr>
            <p:ph idx="1"/>
          </p:nvPr>
        </p:nvSpPr>
        <p:spPr>
          <a:xfrm>
            <a:off x="838200" y="1466097"/>
            <a:ext cx="10515600" cy="4910639"/>
          </a:xfrm>
        </p:spPr>
        <p:txBody>
          <a:bodyPr>
            <a:normAutofit fontScale="92500" lnSpcReduction="20000"/>
          </a:bodyPr>
          <a:lstStyle/>
          <a:p>
            <a:pPr marL="0" indent="0">
              <a:lnSpc>
                <a:spcPct val="100000"/>
              </a:lnSpc>
              <a:buNone/>
            </a:pPr>
            <a:r>
              <a:rPr lang="en-US" dirty="0"/>
              <a:t>If you do 100 experiments, you expect to find one experiment that is significant at the 1% level due to chance alone.  </a:t>
            </a:r>
            <a:br>
              <a:rPr lang="en-US" dirty="0"/>
            </a:br>
            <a:r>
              <a:rPr lang="en-US" dirty="0"/>
              <a:t>(P-value = The probability to find something under the null hypothesis or due to chance alone.)  </a:t>
            </a:r>
          </a:p>
          <a:p>
            <a:pPr marL="0" indent="0">
              <a:lnSpc>
                <a:spcPct val="100000"/>
              </a:lnSpc>
              <a:buNone/>
            </a:pPr>
            <a:r>
              <a:rPr lang="en-US" dirty="0"/>
              <a:t>If in 100 experiments you do not want to have a false positive with a probability of 1%, then you need to correct the P-value for the individual test.  </a:t>
            </a:r>
          </a:p>
          <a:p>
            <a:pPr marL="0" indent="0">
              <a:lnSpc>
                <a:spcPct val="100000"/>
              </a:lnSpc>
              <a:buNone/>
            </a:pPr>
            <a:r>
              <a:rPr lang="en-US" dirty="0"/>
              <a:t>The </a:t>
            </a:r>
            <a:r>
              <a:rPr lang="en-US" b="1" dirty="0"/>
              <a:t>Bonferroni correction </a:t>
            </a:r>
            <a:r>
              <a:rPr lang="en-US" dirty="0"/>
              <a:t>(often considered unreasonably harsh) divides the overall acceptable probability for a false positive by the number of parallel experiments:  </a:t>
            </a:r>
          </a:p>
          <a:p>
            <a:pPr marL="0" indent="0">
              <a:lnSpc>
                <a:spcPct val="100000"/>
              </a:lnSpc>
              <a:buNone/>
            </a:pPr>
            <a:r>
              <a:rPr lang="en-US" dirty="0"/>
              <a:t>Overall P&lt;0.01, n=100, significance level for the individual test: </a:t>
            </a:r>
          </a:p>
          <a:p>
            <a:pPr marL="0" indent="0">
              <a:lnSpc>
                <a:spcPct val="100000"/>
              </a:lnSpc>
              <a:buNone/>
            </a:pPr>
            <a:r>
              <a:rPr lang="en-US" dirty="0"/>
              <a:t>P=0.01/100=0.0001=10</a:t>
            </a:r>
            <a:r>
              <a:rPr lang="en-US" baseline="30000" dirty="0"/>
              <a:t>-4  </a:t>
            </a:r>
          </a:p>
        </p:txBody>
      </p:sp>
    </p:spTree>
    <p:extLst>
      <p:ext uri="{BB962C8B-B14F-4D97-AF65-F5344CB8AC3E}">
        <p14:creationId xmlns:p14="http://schemas.microsoft.com/office/powerpoint/2010/main" val="3610289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8800-CE52-334E-8419-8314263D14A3}"/>
              </a:ext>
            </a:extLst>
          </p:cNvPr>
          <p:cNvSpPr>
            <a:spLocks noGrp="1"/>
          </p:cNvSpPr>
          <p:nvPr>
            <p:ph type="title"/>
          </p:nvPr>
        </p:nvSpPr>
        <p:spPr/>
        <p:txBody>
          <a:bodyPr>
            <a:normAutofit fontScale="90000"/>
          </a:bodyPr>
          <a:lstStyle/>
          <a:p>
            <a:r>
              <a:rPr lang="en-US" dirty="0"/>
              <a:t>When do you need a correction for multiple tests?  </a:t>
            </a:r>
            <a:br>
              <a:rPr lang="en-US" dirty="0"/>
            </a:br>
            <a:endParaRPr lang="en-US" dirty="0"/>
          </a:p>
        </p:txBody>
      </p:sp>
      <p:sp>
        <p:nvSpPr>
          <p:cNvPr id="3" name="Content Placeholder 2">
            <a:extLst>
              <a:ext uri="{FF2B5EF4-FFF2-40B4-BE49-F238E27FC236}">
                <a16:creationId xmlns:a16="http://schemas.microsoft.com/office/drawing/2014/main" id="{AD51E9C3-F2DC-EA4D-9861-7002A6254AB7}"/>
              </a:ext>
            </a:extLst>
          </p:cNvPr>
          <p:cNvSpPr>
            <a:spLocks noGrp="1"/>
          </p:cNvSpPr>
          <p:nvPr>
            <p:ph idx="1"/>
          </p:nvPr>
        </p:nvSpPr>
        <p:spPr>
          <a:xfrm>
            <a:off x="838200" y="1544888"/>
            <a:ext cx="10515600" cy="4351338"/>
          </a:xfrm>
        </p:spPr>
        <p:txBody>
          <a:bodyPr/>
          <a:lstStyle/>
          <a:p>
            <a:r>
              <a:rPr lang="en-US" dirty="0"/>
              <a:t>Expression studies, where you test all possible transcripts simultaneously</a:t>
            </a:r>
          </a:p>
          <a:p>
            <a:r>
              <a:rPr lang="en-US" dirty="0"/>
              <a:t>Test all genes in a genome against a database of pathogenicity genes</a:t>
            </a:r>
          </a:p>
          <a:p>
            <a:endParaRPr lang="en-US" dirty="0"/>
          </a:p>
        </p:txBody>
      </p:sp>
    </p:spTree>
    <p:extLst>
      <p:ext uri="{BB962C8B-B14F-4D97-AF65-F5344CB8AC3E}">
        <p14:creationId xmlns:p14="http://schemas.microsoft.com/office/powerpoint/2010/main" val="327488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2927A-22AB-CD41-B4FE-74630169EEF9}"/>
              </a:ext>
            </a:extLst>
          </p:cNvPr>
          <p:cNvSpPr txBox="1"/>
          <p:nvPr/>
        </p:nvSpPr>
        <p:spPr>
          <a:xfrm>
            <a:off x="330707" y="117901"/>
            <a:ext cx="11530585" cy="830997"/>
          </a:xfrm>
          <a:prstGeom prst="rect">
            <a:avLst/>
          </a:prstGeom>
          <a:noFill/>
        </p:spPr>
        <p:txBody>
          <a:bodyPr wrap="square" rtlCol="0">
            <a:spAutoFit/>
          </a:bodyPr>
          <a:lstStyle/>
          <a:p>
            <a:r>
              <a:rPr lang="en-US" dirty="0"/>
              <a:t>If you want to download all genomes or all proteins from the respective databanks, select items in the header</a:t>
            </a:r>
          </a:p>
        </p:txBody>
      </p:sp>
      <p:pic>
        <p:nvPicPr>
          <p:cNvPr id="3" name="Picture 2">
            <a:extLst>
              <a:ext uri="{FF2B5EF4-FFF2-40B4-BE49-F238E27FC236}">
                <a16:creationId xmlns:a16="http://schemas.microsoft.com/office/drawing/2014/main" id="{EB52D262-FC01-BA48-BC4F-616C88150369}"/>
              </a:ext>
            </a:extLst>
          </p:cNvPr>
          <p:cNvPicPr>
            <a:picLocks noChangeAspect="1"/>
          </p:cNvPicPr>
          <p:nvPr/>
        </p:nvPicPr>
        <p:blipFill>
          <a:blip r:embed="rId3"/>
          <a:stretch>
            <a:fillRect/>
          </a:stretch>
        </p:blipFill>
        <p:spPr>
          <a:xfrm>
            <a:off x="0" y="711609"/>
            <a:ext cx="12192000" cy="5434782"/>
          </a:xfrm>
          <a:prstGeom prst="rect">
            <a:avLst/>
          </a:prstGeom>
        </p:spPr>
      </p:pic>
    </p:spTree>
    <p:extLst>
      <p:ext uri="{BB962C8B-B14F-4D97-AF65-F5344CB8AC3E}">
        <p14:creationId xmlns:p14="http://schemas.microsoft.com/office/powerpoint/2010/main" val="4610671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F6C641-66F3-6448-B059-47625E537145}"/>
              </a:ext>
            </a:extLst>
          </p:cNvPr>
          <p:cNvSpPr txBox="1"/>
          <p:nvPr/>
        </p:nvSpPr>
        <p:spPr>
          <a:xfrm>
            <a:off x="954504" y="488318"/>
            <a:ext cx="1266116" cy="369332"/>
          </a:xfrm>
          <a:prstGeom prst="rect">
            <a:avLst/>
          </a:prstGeom>
          <a:noFill/>
        </p:spPr>
        <p:txBody>
          <a:bodyPr wrap="none" rtlCol="0">
            <a:spAutoFit/>
          </a:bodyPr>
          <a:lstStyle/>
          <a:p>
            <a:r>
              <a:rPr lang="en-US" dirty="0"/>
              <a:t>One Person</a:t>
            </a:r>
          </a:p>
        </p:txBody>
      </p:sp>
      <p:sp>
        <p:nvSpPr>
          <p:cNvPr id="6" name="TextBox 5">
            <a:extLst>
              <a:ext uri="{FF2B5EF4-FFF2-40B4-BE49-F238E27FC236}">
                <a16:creationId xmlns:a16="http://schemas.microsoft.com/office/drawing/2014/main" id="{76EB097C-63F2-454D-A23F-1A8C07AF042C}"/>
              </a:ext>
            </a:extLst>
          </p:cNvPr>
          <p:cNvSpPr txBox="1"/>
          <p:nvPr/>
        </p:nvSpPr>
        <p:spPr>
          <a:xfrm>
            <a:off x="954504" y="762849"/>
            <a:ext cx="732893" cy="369332"/>
          </a:xfrm>
          <a:prstGeom prst="rect">
            <a:avLst/>
          </a:prstGeom>
          <a:noFill/>
        </p:spPr>
        <p:txBody>
          <a:bodyPr wrap="none" rtlCol="0">
            <a:spAutoFit/>
          </a:bodyPr>
          <a:lstStyle/>
          <a:p>
            <a:r>
              <a:rPr lang="en-US" dirty="0"/>
              <a:t>doing</a:t>
            </a:r>
          </a:p>
        </p:txBody>
      </p:sp>
      <p:sp>
        <p:nvSpPr>
          <p:cNvPr id="7" name="TextBox 6">
            <a:extLst>
              <a:ext uri="{FF2B5EF4-FFF2-40B4-BE49-F238E27FC236}">
                <a16:creationId xmlns:a16="http://schemas.microsoft.com/office/drawing/2014/main" id="{5B491261-9871-D644-AF25-4A8B32480086}"/>
              </a:ext>
            </a:extLst>
          </p:cNvPr>
          <p:cNvSpPr txBox="1"/>
          <p:nvPr/>
        </p:nvSpPr>
        <p:spPr>
          <a:xfrm>
            <a:off x="954504" y="1037380"/>
            <a:ext cx="1034001" cy="369332"/>
          </a:xfrm>
          <a:prstGeom prst="rect">
            <a:avLst/>
          </a:prstGeom>
          <a:noFill/>
        </p:spPr>
        <p:txBody>
          <a:bodyPr wrap="none" rtlCol="0">
            <a:spAutoFit/>
          </a:bodyPr>
          <a:lstStyle/>
          <a:p>
            <a:r>
              <a:rPr lang="en-US" dirty="0"/>
              <a:t>one test </a:t>
            </a:r>
          </a:p>
        </p:txBody>
      </p:sp>
      <p:pic>
        <p:nvPicPr>
          <p:cNvPr id="8" name="Picture 7">
            <a:extLst>
              <a:ext uri="{FF2B5EF4-FFF2-40B4-BE49-F238E27FC236}">
                <a16:creationId xmlns:a16="http://schemas.microsoft.com/office/drawing/2014/main" id="{6FD42801-B23E-2B4D-A539-82C239E0434E}"/>
              </a:ext>
            </a:extLst>
          </p:cNvPr>
          <p:cNvPicPr>
            <a:picLocks noChangeAspect="1"/>
          </p:cNvPicPr>
          <p:nvPr/>
        </p:nvPicPr>
        <p:blipFill>
          <a:blip r:embed="rId3"/>
          <a:stretch>
            <a:fillRect/>
          </a:stretch>
        </p:blipFill>
        <p:spPr>
          <a:xfrm>
            <a:off x="688035" y="1564375"/>
            <a:ext cx="1799055" cy="1199165"/>
          </a:xfrm>
          <a:prstGeom prst="rect">
            <a:avLst/>
          </a:prstGeom>
        </p:spPr>
      </p:pic>
      <p:pic>
        <p:nvPicPr>
          <p:cNvPr id="9" name="Picture 8">
            <a:extLst>
              <a:ext uri="{FF2B5EF4-FFF2-40B4-BE49-F238E27FC236}">
                <a16:creationId xmlns:a16="http://schemas.microsoft.com/office/drawing/2014/main" id="{BEE7ED74-70D4-034D-B180-8A0E1C6806BF}"/>
              </a:ext>
            </a:extLst>
          </p:cNvPr>
          <p:cNvPicPr>
            <a:picLocks noChangeAspect="1"/>
          </p:cNvPicPr>
          <p:nvPr/>
        </p:nvPicPr>
        <p:blipFill>
          <a:blip r:embed="rId4"/>
          <a:stretch>
            <a:fillRect/>
          </a:stretch>
        </p:blipFill>
        <p:spPr>
          <a:xfrm>
            <a:off x="216242" y="3098078"/>
            <a:ext cx="1271305" cy="2710691"/>
          </a:xfrm>
          <a:prstGeom prst="rect">
            <a:avLst/>
          </a:prstGeom>
        </p:spPr>
      </p:pic>
      <p:sp>
        <p:nvSpPr>
          <p:cNvPr id="11" name="TextBox 10">
            <a:extLst>
              <a:ext uri="{FF2B5EF4-FFF2-40B4-BE49-F238E27FC236}">
                <a16:creationId xmlns:a16="http://schemas.microsoft.com/office/drawing/2014/main" id="{A982163E-8824-CB4E-B65E-AA68C55F952A}"/>
              </a:ext>
            </a:extLst>
          </p:cNvPr>
          <p:cNvSpPr txBox="1"/>
          <p:nvPr/>
        </p:nvSpPr>
        <p:spPr>
          <a:xfrm>
            <a:off x="2174512" y="4298407"/>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P&lt;0.01</a:t>
            </a:r>
          </a:p>
        </p:txBody>
      </p:sp>
      <p:sp>
        <p:nvSpPr>
          <p:cNvPr id="12" name="TextBox 11">
            <a:extLst>
              <a:ext uri="{FF2B5EF4-FFF2-40B4-BE49-F238E27FC236}">
                <a16:creationId xmlns:a16="http://schemas.microsoft.com/office/drawing/2014/main" id="{5EC1F11D-AB3B-6247-8A2F-FDAF5CC344E8}"/>
              </a:ext>
            </a:extLst>
          </p:cNvPr>
          <p:cNvSpPr txBox="1"/>
          <p:nvPr/>
        </p:nvSpPr>
        <p:spPr>
          <a:xfrm>
            <a:off x="2230096" y="3098078"/>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3" name="TextBox 12">
            <a:extLst>
              <a:ext uri="{FF2B5EF4-FFF2-40B4-BE49-F238E27FC236}">
                <a16:creationId xmlns:a16="http://schemas.microsoft.com/office/drawing/2014/main" id="{862FCAED-E104-A74F-9B0C-400883922685}"/>
              </a:ext>
            </a:extLst>
          </p:cNvPr>
          <p:cNvSpPr txBox="1"/>
          <p:nvPr/>
        </p:nvSpPr>
        <p:spPr>
          <a:xfrm>
            <a:off x="6518788" y="488318"/>
            <a:ext cx="1266116" cy="369332"/>
          </a:xfrm>
          <a:prstGeom prst="rect">
            <a:avLst/>
          </a:prstGeom>
          <a:noFill/>
        </p:spPr>
        <p:txBody>
          <a:bodyPr wrap="none" rtlCol="0">
            <a:spAutoFit/>
          </a:bodyPr>
          <a:lstStyle/>
          <a:p>
            <a:r>
              <a:rPr lang="en-US" dirty="0"/>
              <a:t>One Person</a:t>
            </a:r>
          </a:p>
        </p:txBody>
      </p:sp>
      <p:sp>
        <p:nvSpPr>
          <p:cNvPr id="14" name="TextBox 13">
            <a:extLst>
              <a:ext uri="{FF2B5EF4-FFF2-40B4-BE49-F238E27FC236}">
                <a16:creationId xmlns:a16="http://schemas.microsoft.com/office/drawing/2014/main" id="{8F257947-7865-9D47-AB6A-C7417A4FB4F4}"/>
              </a:ext>
            </a:extLst>
          </p:cNvPr>
          <p:cNvSpPr txBox="1"/>
          <p:nvPr/>
        </p:nvSpPr>
        <p:spPr>
          <a:xfrm>
            <a:off x="6518788" y="762849"/>
            <a:ext cx="732893" cy="369332"/>
          </a:xfrm>
          <a:prstGeom prst="rect">
            <a:avLst/>
          </a:prstGeom>
          <a:noFill/>
        </p:spPr>
        <p:txBody>
          <a:bodyPr wrap="none" rtlCol="0">
            <a:spAutoFit/>
          </a:bodyPr>
          <a:lstStyle/>
          <a:p>
            <a:r>
              <a:rPr lang="en-US" dirty="0"/>
              <a:t>doing</a:t>
            </a:r>
          </a:p>
        </p:txBody>
      </p:sp>
      <p:sp>
        <p:nvSpPr>
          <p:cNvPr id="15" name="TextBox 14">
            <a:extLst>
              <a:ext uri="{FF2B5EF4-FFF2-40B4-BE49-F238E27FC236}">
                <a16:creationId xmlns:a16="http://schemas.microsoft.com/office/drawing/2014/main" id="{9711569C-D675-BB44-819E-CCEA8787E9A4}"/>
              </a:ext>
            </a:extLst>
          </p:cNvPr>
          <p:cNvSpPr txBox="1"/>
          <p:nvPr/>
        </p:nvSpPr>
        <p:spPr>
          <a:xfrm>
            <a:off x="6518788" y="1037380"/>
            <a:ext cx="1466812" cy="369332"/>
          </a:xfrm>
          <a:prstGeom prst="rect">
            <a:avLst/>
          </a:prstGeom>
          <a:noFill/>
        </p:spPr>
        <p:txBody>
          <a:bodyPr wrap="none" rtlCol="0">
            <a:spAutoFit/>
          </a:bodyPr>
          <a:lstStyle/>
          <a:p>
            <a:r>
              <a:rPr lang="en-US" dirty="0"/>
              <a:t>N=1000 tests </a:t>
            </a:r>
          </a:p>
        </p:txBody>
      </p:sp>
      <p:pic>
        <p:nvPicPr>
          <p:cNvPr id="17" name="Picture 16">
            <a:extLst>
              <a:ext uri="{FF2B5EF4-FFF2-40B4-BE49-F238E27FC236}">
                <a16:creationId xmlns:a16="http://schemas.microsoft.com/office/drawing/2014/main" id="{2104A38C-7699-6C49-B244-E117FB69341D}"/>
              </a:ext>
            </a:extLst>
          </p:cNvPr>
          <p:cNvPicPr>
            <a:picLocks noChangeAspect="1"/>
          </p:cNvPicPr>
          <p:nvPr/>
        </p:nvPicPr>
        <p:blipFill>
          <a:blip r:embed="rId4"/>
          <a:stretch>
            <a:fillRect/>
          </a:stretch>
        </p:blipFill>
        <p:spPr>
          <a:xfrm>
            <a:off x="5587682" y="2171429"/>
            <a:ext cx="1271305" cy="2710691"/>
          </a:xfrm>
          <a:prstGeom prst="rect">
            <a:avLst/>
          </a:prstGeom>
        </p:spPr>
      </p:pic>
      <p:pic>
        <p:nvPicPr>
          <p:cNvPr id="20" name="Picture 19">
            <a:extLst>
              <a:ext uri="{FF2B5EF4-FFF2-40B4-BE49-F238E27FC236}">
                <a16:creationId xmlns:a16="http://schemas.microsoft.com/office/drawing/2014/main" id="{27321860-9350-D14A-BDDD-AC697DD07941}"/>
              </a:ext>
            </a:extLst>
          </p:cNvPr>
          <p:cNvPicPr>
            <a:picLocks noChangeAspect="1"/>
          </p:cNvPicPr>
          <p:nvPr/>
        </p:nvPicPr>
        <p:blipFill>
          <a:blip r:embed="rId4"/>
          <a:stretch>
            <a:fillRect/>
          </a:stretch>
        </p:blipFill>
        <p:spPr>
          <a:xfrm>
            <a:off x="6040264" y="2445960"/>
            <a:ext cx="1271305" cy="2710691"/>
          </a:xfrm>
          <a:prstGeom prst="rect">
            <a:avLst/>
          </a:prstGeom>
        </p:spPr>
      </p:pic>
      <p:pic>
        <p:nvPicPr>
          <p:cNvPr id="21" name="Picture 20">
            <a:extLst>
              <a:ext uri="{FF2B5EF4-FFF2-40B4-BE49-F238E27FC236}">
                <a16:creationId xmlns:a16="http://schemas.microsoft.com/office/drawing/2014/main" id="{8B1FCCBE-DAFC-8444-AC58-9972CA021A82}"/>
              </a:ext>
            </a:extLst>
          </p:cNvPr>
          <p:cNvPicPr>
            <a:picLocks noChangeAspect="1"/>
          </p:cNvPicPr>
          <p:nvPr/>
        </p:nvPicPr>
        <p:blipFill>
          <a:blip r:embed="rId4"/>
          <a:stretch>
            <a:fillRect/>
          </a:stretch>
        </p:blipFill>
        <p:spPr>
          <a:xfrm>
            <a:off x="6239922" y="2720491"/>
            <a:ext cx="1271305" cy="2710691"/>
          </a:xfrm>
          <a:prstGeom prst="rect">
            <a:avLst/>
          </a:prstGeom>
        </p:spPr>
      </p:pic>
      <p:pic>
        <p:nvPicPr>
          <p:cNvPr id="22" name="Picture 21">
            <a:extLst>
              <a:ext uri="{FF2B5EF4-FFF2-40B4-BE49-F238E27FC236}">
                <a16:creationId xmlns:a16="http://schemas.microsoft.com/office/drawing/2014/main" id="{B9957988-E664-1549-9A3B-2F1E8AAC4DD4}"/>
              </a:ext>
            </a:extLst>
          </p:cNvPr>
          <p:cNvPicPr>
            <a:picLocks noChangeAspect="1"/>
          </p:cNvPicPr>
          <p:nvPr/>
        </p:nvPicPr>
        <p:blipFill>
          <a:blip r:embed="rId4"/>
          <a:stretch>
            <a:fillRect/>
          </a:stretch>
        </p:blipFill>
        <p:spPr>
          <a:xfrm>
            <a:off x="5740082" y="2323829"/>
            <a:ext cx="1271305" cy="2710691"/>
          </a:xfrm>
          <a:prstGeom prst="rect">
            <a:avLst/>
          </a:prstGeom>
        </p:spPr>
      </p:pic>
      <p:pic>
        <p:nvPicPr>
          <p:cNvPr id="23" name="Picture 22">
            <a:extLst>
              <a:ext uri="{FF2B5EF4-FFF2-40B4-BE49-F238E27FC236}">
                <a16:creationId xmlns:a16="http://schemas.microsoft.com/office/drawing/2014/main" id="{B7D3552B-E2DE-0F49-B6D3-245F249063DD}"/>
              </a:ext>
            </a:extLst>
          </p:cNvPr>
          <p:cNvPicPr>
            <a:picLocks noChangeAspect="1"/>
          </p:cNvPicPr>
          <p:nvPr/>
        </p:nvPicPr>
        <p:blipFill>
          <a:blip r:embed="rId4"/>
          <a:stretch>
            <a:fillRect/>
          </a:stretch>
        </p:blipFill>
        <p:spPr>
          <a:xfrm>
            <a:off x="5892482" y="2476229"/>
            <a:ext cx="1271305" cy="2710691"/>
          </a:xfrm>
          <a:prstGeom prst="rect">
            <a:avLst/>
          </a:prstGeom>
        </p:spPr>
      </p:pic>
      <p:pic>
        <p:nvPicPr>
          <p:cNvPr id="24" name="Picture 23">
            <a:extLst>
              <a:ext uri="{FF2B5EF4-FFF2-40B4-BE49-F238E27FC236}">
                <a16:creationId xmlns:a16="http://schemas.microsoft.com/office/drawing/2014/main" id="{A46EEA88-BF99-D147-A1BB-9498180B20E8}"/>
              </a:ext>
            </a:extLst>
          </p:cNvPr>
          <p:cNvPicPr>
            <a:picLocks noChangeAspect="1"/>
          </p:cNvPicPr>
          <p:nvPr/>
        </p:nvPicPr>
        <p:blipFill>
          <a:blip r:embed="rId4"/>
          <a:stretch>
            <a:fillRect/>
          </a:stretch>
        </p:blipFill>
        <p:spPr>
          <a:xfrm>
            <a:off x="6044882" y="2628629"/>
            <a:ext cx="1271305" cy="2710691"/>
          </a:xfrm>
          <a:prstGeom prst="rect">
            <a:avLst/>
          </a:prstGeom>
        </p:spPr>
      </p:pic>
      <p:pic>
        <p:nvPicPr>
          <p:cNvPr id="25" name="Picture 24">
            <a:extLst>
              <a:ext uri="{FF2B5EF4-FFF2-40B4-BE49-F238E27FC236}">
                <a16:creationId xmlns:a16="http://schemas.microsoft.com/office/drawing/2014/main" id="{349136D3-A59B-6A4A-9C90-0C9F8E14309A}"/>
              </a:ext>
            </a:extLst>
          </p:cNvPr>
          <p:cNvPicPr>
            <a:picLocks noChangeAspect="1"/>
          </p:cNvPicPr>
          <p:nvPr/>
        </p:nvPicPr>
        <p:blipFill>
          <a:blip r:embed="rId4"/>
          <a:stretch>
            <a:fillRect/>
          </a:stretch>
        </p:blipFill>
        <p:spPr>
          <a:xfrm>
            <a:off x="6197282" y="2781029"/>
            <a:ext cx="1271305" cy="2710691"/>
          </a:xfrm>
          <a:prstGeom prst="rect">
            <a:avLst/>
          </a:prstGeom>
        </p:spPr>
      </p:pic>
      <p:pic>
        <p:nvPicPr>
          <p:cNvPr id="26" name="Picture 25">
            <a:extLst>
              <a:ext uri="{FF2B5EF4-FFF2-40B4-BE49-F238E27FC236}">
                <a16:creationId xmlns:a16="http://schemas.microsoft.com/office/drawing/2014/main" id="{7BB16489-E02E-4D4D-B93A-90E79481B85B}"/>
              </a:ext>
            </a:extLst>
          </p:cNvPr>
          <p:cNvPicPr>
            <a:picLocks noChangeAspect="1"/>
          </p:cNvPicPr>
          <p:nvPr/>
        </p:nvPicPr>
        <p:blipFill>
          <a:blip r:embed="rId4"/>
          <a:stretch>
            <a:fillRect/>
          </a:stretch>
        </p:blipFill>
        <p:spPr>
          <a:xfrm>
            <a:off x="6349682" y="2933429"/>
            <a:ext cx="1271305" cy="2710691"/>
          </a:xfrm>
          <a:prstGeom prst="rect">
            <a:avLst/>
          </a:prstGeom>
        </p:spPr>
      </p:pic>
      <p:pic>
        <p:nvPicPr>
          <p:cNvPr id="27" name="Picture 26">
            <a:extLst>
              <a:ext uri="{FF2B5EF4-FFF2-40B4-BE49-F238E27FC236}">
                <a16:creationId xmlns:a16="http://schemas.microsoft.com/office/drawing/2014/main" id="{5956BB62-512D-3645-B3F3-6FF62F7E3B5E}"/>
              </a:ext>
            </a:extLst>
          </p:cNvPr>
          <p:cNvPicPr>
            <a:picLocks noChangeAspect="1"/>
          </p:cNvPicPr>
          <p:nvPr/>
        </p:nvPicPr>
        <p:blipFill>
          <a:blip r:embed="rId4"/>
          <a:stretch>
            <a:fillRect/>
          </a:stretch>
        </p:blipFill>
        <p:spPr>
          <a:xfrm>
            <a:off x="6502082" y="3085829"/>
            <a:ext cx="1271305" cy="2710691"/>
          </a:xfrm>
          <a:prstGeom prst="rect">
            <a:avLst/>
          </a:prstGeom>
        </p:spPr>
      </p:pic>
      <p:pic>
        <p:nvPicPr>
          <p:cNvPr id="28" name="Picture 27">
            <a:extLst>
              <a:ext uri="{FF2B5EF4-FFF2-40B4-BE49-F238E27FC236}">
                <a16:creationId xmlns:a16="http://schemas.microsoft.com/office/drawing/2014/main" id="{1715222D-2866-554D-8521-C7FBCC7D9A4A}"/>
              </a:ext>
            </a:extLst>
          </p:cNvPr>
          <p:cNvPicPr>
            <a:picLocks noChangeAspect="1"/>
          </p:cNvPicPr>
          <p:nvPr/>
        </p:nvPicPr>
        <p:blipFill>
          <a:blip r:embed="rId4"/>
          <a:stretch>
            <a:fillRect/>
          </a:stretch>
        </p:blipFill>
        <p:spPr>
          <a:xfrm>
            <a:off x="6654482" y="3238229"/>
            <a:ext cx="1271305" cy="2710691"/>
          </a:xfrm>
          <a:prstGeom prst="rect">
            <a:avLst/>
          </a:prstGeom>
        </p:spPr>
      </p:pic>
      <p:pic>
        <p:nvPicPr>
          <p:cNvPr id="29" name="Picture 28">
            <a:extLst>
              <a:ext uri="{FF2B5EF4-FFF2-40B4-BE49-F238E27FC236}">
                <a16:creationId xmlns:a16="http://schemas.microsoft.com/office/drawing/2014/main" id="{E7F7616B-6CE0-1241-896F-9C351AFB6FCA}"/>
              </a:ext>
            </a:extLst>
          </p:cNvPr>
          <p:cNvPicPr>
            <a:picLocks noChangeAspect="1"/>
          </p:cNvPicPr>
          <p:nvPr/>
        </p:nvPicPr>
        <p:blipFill>
          <a:blip r:embed="rId4"/>
          <a:stretch>
            <a:fillRect/>
          </a:stretch>
        </p:blipFill>
        <p:spPr>
          <a:xfrm>
            <a:off x="5027106" y="2889332"/>
            <a:ext cx="1271305" cy="2710691"/>
          </a:xfrm>
          <a:prstGeom prst="rect">
            <a:avLst/>
          </a:prstGeom>
        </p:spPr>
      </p:pic>
      <p:pic>
        <p:nvPicPr>
          <p:cNvPr id="30" name="Picture 29">
            <a:extLst>
              <a:ext uri="{FF2B5EF4-FFF2-40B4-BE49-F238E27FC236}">
                <a16:creationId xmlns:a16="http://schemas.microsoft.com/office/drawing/2014/main" id="{F34D9D5A-6435-384B-92B9-A2F9F6A0AE69}"/>
              </a:ext>
            </a:extLst>
          </p:cNvPr>
          <p:cNvPicPr>
            <a:picLocks noChangeAspect="1"/>
          </p:cNvPicPr>
          <p:nvPr/>
        </p:nvPicPr>
        <p:blipFill>
          <a:blip r:embed="rId4"/>
          <a:stretch>
            <a:fillRect/>
          </a:stretch>
        </p:blipFill>
        <p:spPr>
          <a:xfrm>
            <a:off x="5256829" y="3060294"/>
            <a:ext cx="1271305" cy="2710691"/>
          </a:xfrm>
          <a:prstGeom prst="rect">
            <a:avLst/>
          </a:prstGeom>
        </p:spPr>
      </p:pic>
      <p:pic>
        <p:nvPicPr>
          <p:cNvPr id="31" name="Picture 30">
            <a:extLst>
              <a:ext uri="{FF2B5EF4-FFF2-40B4-BE49-F238E27FC236}">
                <a16:creationId xmlns:a16="http://schemas.microsoft.com/office/drawing/2014/main" id="{18974A20-DD88-5043-B73B-8A817FCAF581}"/>
              </a:ext>
            </a:extLst>
          </p:cNvPr>
          <p:cNvPicPr>
            <a:picLocks noChangeAspect="1"/>
          </p:cNvPicPr>
          <p:nvPr/>
        </p:nvPicPr>
        <p:blipFill>
          <a:blip r:embed="rId4"/>
          <a:stretch>
            <a:fillRect/>
          </a:stretch>
        </p:blipFill>
        <p:spPr>
          <a:xfrm>
            <a:off x="5409229" y="3212694"/>
            <a:ext cx="1271305" cy="2710691"/>
          </a:xfrm>
          <a:prstGeom prst="rect">
            <a:avLst/>
          </a:prstGeom>
        </p:spPr>
      </p:pic>
      <p:pic>
        <p:nvPicPr>
          <p:cNvPr id="32" name="Picture 31">
            <a:extLst>
              <a:ext uri="{FF2B5EF4-FFF2-40B4-BE49-F238E27FC236}">
                <a16:creationId xmlns:a16="http://schemas.microsoft.com/office/drawing/2014/main" id="{9165D7F8-85A6-2848-9648-59DD47973416}"/>
              </a:ext>
            </a:extLst>
          </p:cNvPr>
          <p:cNvPicPr>
            <a:picLocks noChangeAspect="1"/>
          </p:cNvPicPr>
          <p:nvPr/>
        </p:nvPicPr>
        <p:blipFill>
          <a:blip r:embed="rId4"/>
          <a:stretch>
            <a:fillRect/>
          </a:stretch>
        </p:blipFill>
        <p:spPr>
          <a:xfrm>
            <a:off x="5561629" y="3365094"/>
            <a:ext cx="1271305" cy="2710691"/>
          </a:xfrm>
          <a:prstGeom prst="rect">
            <a:avLst/>
          </a:prstGeom>
        </p:spPr>
      </p:pic>
      <p:pic>
        <p:nvPicPr>
          <p:cNvPr id="33" name="Picture 32">
            <a:extLst>
              <a:ext uri="{FF2B5EF4-FFF2-40B4-BE49-F238E27FC236}">
                <a16:creationId xmlns:a16="http://schemas.microsoft.com/office/drawing/2014/main" id="{2CA28F77-F98A-8241-AA07-3C6DBA05C19D}"/>
              </a:ext>
            </a:extLst>
          </p:cNvPr>
          <p:cNvPicPr>
            <a:picLocks noChangeAspect="1"/>
          </p:cNvPicPr>
          <p:nvPr/>
        </p:nvPicPr>
        <p:blipFill>
          <a:blip r:embed="rId4"/>
          <a:stretch>
            <a:fillRect/>
          </a:stretch>
        </p:blipFill>
        <p:spPr>
          <a:xfrm>
            <a:off x="5714029" y="3517494"/>
            <a:ext cx="1271305" cy="2710691"/>
          </a:xfrm>
          <a:prstGeom prst="rect">
            <a:avLst/>
          </a:prstGeom>
        </p:spPr>
      </p:pic>
      <p:pic>
        <p:nvPicPr>
          <p:cNvPr id="34" name="Picture 33">
            <a:extLst>
              <a:ext uri="{FF2B5EF4-FFF2-40B4-BE49-F238E27FC236}">
                <a16:creationId xmlns:a16="http://schemas.microsoft.com/office/drawing/2014/main" id="{748EBE79-1F15-A546-9AE3-49002C690CE9}"/>
              </a:ext>
            </a:extLst>
          </p:cNvPr>
          <p:cNvPicPr>
            <a:picLocks noChangeAspect="1"/>
          </p:cNvPicPr>
          <p:nvPr/>
        </p:nvPicPr>
        <p:blipFill>
          <a:blip r:embed="rId4"/>
          <a:stretch>
            <a:fillRect/>
          </a:stretch>
        </p:blipFill>
        <p:spPr>
          <a:xfrm>
            <a:off x="5866429" y="3669894"/>
            <a:ext cx="1271305" cy="2710691"/>
          </a:xfrm>
          <a:prstGeom prst="rect">
            <a:avLst/>
          </a:prstGeom>
        </p:spPr>
      </p:pic>
      <p:pic>
        <p:nvPicPr>
          <p:cNvPr id="35" name="Picture 34">
            <a:extLst>
              <a:ext uri="{FF2B5EF4-FFF2-40B4-BE49-F238E27FC236}">
                <a16:creationId xmlns:a16="http://schemas.microsoft.com/office/drawing/2014/main" id="{7A7BDE41-5169-5D42-8AB4-8F2BEEFEBE02}"/>
              </a:ext>
            </a:extLst>
          </p:cNvPr>
          <p:cNvPicPr>
            <a:picLocks noChangeAspect="1"/>
          </p:cNvPicPr>
          <p:nvPr/>
        </p:nvPicPr>
        <p:blipFill>
          <a:blip r:embed="rId4"/>
          <a:stretch>
            <a:fillRect/>
          </a:stretch>
        </p:blipFill>
        <p:spPr>
          <a:xfrm>
            <a:off x="6034905" y="3838695"/>
            <a:ext cx="1271305" cy="2710691"/>
          </a:xfrm>
          <a:prstGeom prst="rect">
            <a:avLst/>
          </a:prstGeom>
        </p:spPr>
      </p:pic>
      <p:pic>
        <p:nvPicPr>
          <p:cNvPr id="36" name="Picture 35">
            <a:extLst>
              <a:ext uri="{FF2B5EF4-FFF2-40B4-BE49-F238E27FC236}">
                <a16:creationId xmlns:a16="http://schemas.microsoft.com/office/drawing/2014/main" id="{3970B6F8-BF4D-B744-9AFE-8659E920B08A}"/>
              </a:ext>
            </a:extLst>
          </p:cNvPr>
          <p:cNvPicPr>
            <a:picLocks noChangeAspect="1"/>
          </p:cNvPicPr>
          <p:nvPr/>
        </p:nvPicPr>
        <p:blipFill>
          <a:blip r:embed="rId4"/>
          <a:stretch>
            <a:fillRect/>
          </a:stretch>
        </p:blipFill>
        <p:spPr>
          <a:xfrm>
            <a:off x="6171229" y="3974694"/>
            <a:ext cx="1271305" cy="2710691"/>
          </a:xfrm>
          <a:prstGeom prst="rect">
            <a:avLst/>
          </a:prstGeom>
        </p:spPr>
      </p:pic>
      <p:pic>
        <p:nvPicPr>
          <p:cNvPr id="37" name="Picture 36">
            <a:extLst>
              <a:ext uri="{FF2B5EF4-FFF2-40B4-BE49-F238E27FC236}">
                <a16:creationId xmlns:a16="http://schemas.microsoft.com/office/drawing/2014/main" id="{A226311D-A008-7849-AE6B-5343557D1D85}"/>
              </a:ext>
            </a:extLst>
          </p:cNvPr>
          <p:cNvPicPr>
            <a:picLocks noChangeAspect="1"/>
          </p:cNvPicPr>
          <p:nvPr/>
        </p:nvPicPr>
        <p:blipFill>
          <a:blip r:embed="rId4"/>
          <a:stretch>
            <a:fillRect/>
          </a:stretch>
        </p:blipFill>
        <p:spPr>
          <a:xfrm>
            <a:off x="4426046" y="3684134"/>
            <a:ext cx="1271305" cy="2710691"/>
          </a:xfrm>
          <a:prstGeom prst="rect">
            <a:avLst/>
          </a:prstGeom>
        </p:spPr>
      </p:pic>
      <p:pic>
        <p:nvPicPr>
          <p:cNvPr id="38" name="Picture 37">
            <a:extLst>
              <a:ext uri="{FF2B5EF4-FFF2-40B4-BE49-F238E27FC236}">
                <a16:creationId xmlns:a16="http://schemas.microsoft.com/office/drawing/2014/main" id="{6453A505-981E-4749-B236-C94F02932956}"/>
              </a:ext>
            </a:extLst>
          </p:cNvPr>
          <p:cNvPicPr>
            <a:picLocks noChangeAspect="1"/>
          </p:cNvPicPr>
          <p:nvPr/>
        </p:nvPicPr>
        <p:blipFill>
          <a:blip r:embed="rId4"/>
          <a:stretch>
            <a:fillRect/>
          </a:stretch>
        </p:blipFill>
        <p:spPr>
          <a:xfrm>
            <a:off x="4655769" y="3855096"/>
            <a:ext cx="1271305" cy="2710691"/>
          </a:xfrm>
          <a:prstGeom prst="rect">
            <a:avLst/>
          </a:prstGeom>
        </p:spPr>
      </p:pic>
      <p:pic>
        <p:nvPicPr>
          <p:cNvPr id="39" name="Picture 38">
            <a:extLst>
              <a:ext uri="{FF2B5EF4-FFF2-40B4-BE49-F238E27FC236}">
                <a16:creationId xmlns:a16="http://schemas.microsoft.com/office/drawing/2014/main" id="{36C7A47A-BDF9-7E41-84EF-7C6A99C53780}"/>
              </a:ext>
            </a:extLst>
          </p:cNvPr>
          <p:cNvPicPr>
            <a:picLocks noChangeAspect="1"/>
          </p:cNvPicPr>
          <p:nvPr/>
        </p:nvPicPr>
        <p:blipFill>
          <a:blip r:embed="rId4"/>
          <a:stretch>
            <a:fillRect/>
          </a:stretch>
        </p:blipFill>
        <p:spPr>
          <a:xfrm>
            <a:off x="4808169" y="4007496"/>
            <a:ext cx="1271305" cy="2710691"/>
          </a:xfrm>
          <a:prstGeom prst="rect">
            <a:avLst/>
          </a:prstGeom>
        </p:spPr>
      </p:pic>
      <p:pic>
        <p:nvPicPr>
          <p:cNvPr id="40" name="Picture 39">
            <a:extLst>
              <a:ext uri="{FF2B5EF4-FFF2-40B4-BE49-F238E27FC236}">
                <a16:creationId xmlns:a16="http://schemas.microsoft.com/office/drawing/2014/main" id="{AAADC338-28D4-6E40-84B3-981B02046259}"/>
              </a:ext>
            </a:extLst>
          </p:cNvPr>
          <p:cNvPicPr>
            <a:picLocks noChangeAspect="1"/>
          </p:cNvPicPr>
          <p:nvPr/>
        </p:nvPicPr>
        <p:blipFill>
          <a:blip r:embed="rId4"/>
          <a:stretch>
            <a:fillRect/>
          </a:stretch>
        </p:blipFill>
        <p:spPr>
          <a:xfrm>
            <a:off x="4960569" y="4159896"/>
            <a:ext cx="1271305" cy="2710691"/>
          </a:xfrm>
          <a:prstGeom prst="rect">
            <a:avLst/>
          </a:prstGeom>
        </p:spPr>
      </p:pic>
      <p:pic>
        <p:nvPicPr>
          <p:cNvPr id="41" name="Picture 40">
            <a:extLst>
              <a:ext uri="{FF2B5EF4-FFF2-40B4-BE49-F238E27FC236}">
                <a16:creationId xmlns:a16="http://schemas.microsoft.com/office/drawing/2014/main" id="{86D9DEBE-F7F0-5946-8D42-66004617F855}"/>
              </a:ext>
            </a:extLst>
          </p:cNvPr>
          <p:cNvPicPr>
            <a:picLocks noChangeAspect="1"/>
          </p:cNvPicPr>
          <p:nvPr/>
        </p:nvPicPr>
        <p:blipFill>
          <a:blip r:embed="rId4"/>
          <a:stretch>
            <a:fillRect/>
          </a:stretch>
        </p:blipFill>
        <p:spPr>
          <a:xfrm>
            <a:off x="5112969" y="4312296"/>
            <a:ext cx="1271305" cy="2710691"/>
          </a:xfrm>
          <a:prstGeom prst="rect">
            <a:avLst/>
          </a:prstGeom>
        </p:spPr>
      </p:pic>
      <p:pic>
        <p:nvPicPr>
          <p:cNvPr id="42" name="Picture 41">
            <a:extLst>
              <a:ext uri="{FF2B5EF4-FFF2-40B4-BE49-F238E27FC236}">
                <a16:creationId xmlns:a16="http://schemas.microsoft.com/office/drawing/2014/main" id="{3AE827D6-4F71-144E-BCC4-4B77405FE538}"/>
              </a:ext>
            </a:extLst>
          </p:cNvPr>
          <p:cNvPicPr>
            <a:picLocks noChangeAspect="1"/>
          </p:cNvPicPr>
          <p:nvPr/>
        </p:nvPicPr>
        <p:blipFill>
          <a:blip r:embed="rId4"/>
          <a:stretch>
            <a:fillRect/>
          </a:stretch>
        </p:blipFill>
        <p:spPr>
          <a:xfrm>
            <a:off x="5265369" y="4464696"/>
            <a:ext cx="1271305" cy="2710691"/>
          </a:xfrm>
          <a:prstGeom prst="rect">
            <a:avLst/>
          </a:prstGeom>
        </p:spPr>
      </p:pic>
      <p:pic>
        <p:nvPicPr>
          <p:cNvPr id="43" name="Picture 42">
            <a:extLst>
              <a:ext uri="{FF2B5EF4-FFF2-40B4-BE49-F238E27FC236}">
                <a16:creationId xmlns:a16="http://schemas.microsoft.com/office/drawing/2014/main" id="{85331FD1-491F-044C-BE2B-6BE37788C5C9}"/>
              </a:ext>
            </a:extLst>
          </p:cNvPr>
          <p:cNvPicPr>
            <a:picLocks noChangeAspect="1"/>
          </p:cNvPicPr>
          <p:nvPr/>
        </p:nvPicPr>
        <p:blipFill>
          <a:blip r:embed="rId4"/>
          <a:stretch>
            <a:fillRect/>
          </a:stretch>
        </p:blipFill>
        <p:spPr>
          <a:xfrm>
            <a:off x="5417769" y="4617096"/>
            <a:ext cx="1271305" cy="2710691"/>
          </a:xfrm>
          <a:prstGeom prst="rect">
            <a:avLst/>
          </a:prstGeom>
        </p:spPr>
      </p:pic>
      <p:pic>
        <p:nvPicPr>
          <p:cNvPr id="44" name="Picture 43">
            <a:extLst>
              <a:ext uri="{FF2B5EF4-FFF2-40B4-BE49-F238E27FC236}">
                <a16:creationId xmlns:a16="http://schemas.microsoft.com/office/drawing/2014/main" id="{9ED1B019-8C14-6C47-9B92-8D7518FB745B}"/>
              </a:ext>
            </a:extLst>
          </p:cNvPr>
          <p:cNvPicPr>
            <a:picLocks noChangeAspect="1"/>
          </p:cNvPicPr>
          <p:nvPr/>
        </p:nvPicPr>
        <p:blipFill>
          <a:blip r:embed="rId4"/>
          <a:stretch>
            <a:fillRect/>
          </a:stretch>
        </p:blipFill>
        <p:spPr>
          <a:xfrm>
            <a:off x="5570169" y="4769496"/>
            <a:ext cx="1271305" cy="2710691"/>
          </a:xfrm>
          <a:prstGeom prst="rect">
            <a:avLst/>
          </a:prstGeom>
        </p:spPr>
      </p:pic>
      <p:pic>
        <p:nvPicPr>
          <p:cNvPr id="16" name="Picture 15">
            <a:extLst>
              <a:ext uri="{FF2B5EF4-FFF2-40B4-BE49-F238E27FC236}">
                <a16:creationId xmlns:a16="http://schemas.microsoft.com/office/drawing/2014/main" id="{6F863FD1-27AB-D84E-A107-839DFCA9BCF4}"/>
              </a:ext>
            </a:extLst>
          </p:cNvPr>
          <p:cNvPicPr>
            <a:picLocks noChangeAspect="1"/>
          </p:cNvPicPr>
          <p:nvPr/>
        </p:nvPicPr>
        <p:blipFill>
          <a:blip r:embed="rId3"/>
          <a:stretch>
            <a:fillRect/>
          </a:stretch>
        </p:blipFill>
        <p:spPr>
          <a:xfrm>
            <a:off x="6252319" y="1564375"/>
            <a:ext cx="1799055" cy="1199165"/>
          </a:xfrm>
          <a:prstGeom prst="rect">
            <a:avLst/>
          </a:prstGeom>
        </p:spPr>
      </p:pic>
      <p:sp>
        <p:nvSpPr>
          <p:cNvPr id="19" name="TextBox 18">
            <a:extLst>
              <a:ext uri="{FF2B5EF4-FFF2-40B4-BE49-F238E27FC236}">
                <a16:creationId xmlns:a16="http://schemas.microsoft.com/office/drawing/2014/main" id="{31034AB9-F605-FA49-BDCE-2C2B7C1DE699}"/>
              </a:ext>
            </a:extLst>
          </p:cNvPr>
          <p:cNvSpPr txBox="1"/>
          <p:nvPr/>
        </p:nvSpPr>
        <p:spPr>
          <a:xfrm>
            <a:off x="8008582" y="3195734"/>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8" name="TextBox 17">
            <a:extLst>
              <a:ext uri="{FF2B5EF4-FFF2-40B4-BE49-F238E27FC236}">
                <a16:creationId xmlns:a16="http://schemas.microsoft.com/office/drawing/2014/main" id="{01F40563-3A99-2441-90E5-66DE84482A51}"/>
              </a:ext>
            </a:extLst>
          </p:cNvPr>
          <p:cNvSpPr txBox="1"/>
          <p:nvPr/>
        </p:nvSpPr>
        <p:spPr>
          <a:xfrm>
            <a:off x="9997694" y="3238229"/>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P&lt;10 </a:t>
            </a:r>
          </a:p>
        </p:txBody>
      </p:sp>
      <p:pic>
        <p:nvPicPr>
          <p:cNvPr id="46" name="Picture 45">
            <a:extLst>
              <a:ext uri="{FF2B5EF4-FFF2-40B4-BE49-F238E27FC236}">
                <a16:creationId xmlns:a16="http://schemas.microsoft.com/office/drawing/2014/main" id="{B88965BE-C8AC-D242-9303-58EA82ACB7BF}"/>
              </a:ext>
            </a:extLst>
          </p:cNvPr>
          <p:cNvPicPr>
            <a:picLocks noChangeAspect="1"/>
          </p:cNvPicPr>
          <p:nvPr/>
        </p:nvPicPr>
        <p:blipFill>
          <a:blip r:embed="rId4"/>
          <a:stretch>
            <a:fillRect/>
          </a:stretch>
        </p:blipFill>
        <p:spPr>
          <a:xfrm>
            <a:off x="4722308" y="2889332"/>
            <a:ext cx="1271305" cy="2710691"/>
          </a:xfrm>
          <a:prstGeom prst="rect">
            <a:avLst/>
          </a:prstGeom>
        </p:spPr>
      </p:pic>
      <p:pic>
        <p:nvPicPr>
          <p:cNvPr id="47" name="Picture 46">
            <a:extLst>
              <a:ext uri="{FF2B5EF4-FFF2-40B4-BE49-F238E27FC236}">
                <a16:creationId xmlns:a16="http://schemas.microsoft.com/office/drawing/2014/main" id="{00E17BB8-25E4-8C41-843C-D5D67107F186}"/>
              </a:ext>
            </a:extLst>
          </p:cNvPr>
          <p:cNvPicPr>
            <a:picLocks noChangeAspect="1"/>
          </p:cNvPicPr>
          <p:nvPr/>
        </p:nvPicPr>
        <p:blipFill>
          <a:blip r:embed="rId4"/>
          <a:stretch>
            <a:fillRect/>
          </a:stretch>
        </p:blipFill>
        <p:spPr>
          <a:xfrm>
            <a:off x="4952031" y="3060294"/>
            <a:ext cx="1271305" cy="2710691"/>
          </a:xfrm>
          <a:prstGeom prst="rect">
            <a:avLst/>
          </a:prstGeom>
        </p:spPr>
      </p:pic>
      <p:pic>
        <p:nvPicPr>
          <p:cNvPr id="48" name="Picture 47">
            <a:extLst>
              <a:ext uri="{FF2B5EF4-FFF2-40B4-BE49-F238E27FC236}">
                <a16:creationId xmlns:a16="http://schemas.microsoft.com/office/drawing/2014/main" id="{0AF60C79-3654-ED4A-B8E3-0A2269AB6598}"/>
              </a:ext>
            </a:extLst>
          </p:cNvPr>
          <p:cNvPicPr>
            <a:picLocks noChangeAspect="1"/>
          </p:cNvPicPr>
          <p:nvPr/>
        </p:nvPicPr>
        <p:blipFill>
          <a:blip r:embed="rId4"/>
          <a:stretch>
            <a:fillRect/>
          </a:stretch>
        </p:blipFill>
        <p:spPr>
          <a:xfrm>
            <a:off x="5104431" y="3212694"/>
            <a:ext cx="1271305" cy="2710691"/>
          </a:xfrm>
          <a:prstGeom prst="rect">
            <a:avLst/>
          </a:prstGeom>
        </p:spPr>
      </p:pic>
      <p:pic>
        <p:nvPicPr>
          <p:cNvPr id="49" name="Picture 48">
            <a:extLst>
              <a:ext uri="{FF2B5EF4-FFF2-40B4-BE49-F238E27FC236}">
                <a16:creationId xmlns:a16="http://schemas.microsoft.com/office/drawing/2014/main" id="{186D69D0-C42B-BB46-BD39-1A125E2AF7ED}"/>
              </a:ext>
            </a:extLst>
          </p:cNvPr>
          <p:cNvPicPr>
            <a:picLocks noChangeAspect="1"/>
          </p:cNvPicPr>
          <p:nvPr/>
        </p:nvPicPr>
        <p:blipFill>
          <a:blip r:embed="rId4"/>
          <a:stretch>
            <a:fillRect/>
          </a:stretch>
        </p:blipFill>
        <p:spPr>
          <a:xfrm>
            <a:off x="5256831" y="3365094"/>
            <a:ext cx="1271305" cy="2710691"/>
          </a:xfrm>
          <a:prstGeom prst="rect">
            <a:avLst/>
          </a:prstGeom>
        </p:spPr>
      </p:pic>
      <p:pic>
        <p:nvPicPr>
          <p:cNvPr id="50" name="Picture 49">
            <a:extLst>
              <a:ext uri="{FF2B5EF4-FFF2-40B4-BE49-F238E27FC236}">
                <a16:creationId xmlns:a16="http://schemas.microsoft.com/office/drawing/2014/main" id="{8C2EB333-B785-0B45-8B59-AB6EBC535BCA}"/>
              </a:ext>
            </a:extLst>
          </p:cNvPr>
          <p:cNvPicPr>
            <a:picLocks noChangeAspect="1"/>
          </p:cNvPicPr>
          <p:nvPr/>
        </p:nvPicPr>
        <p:blipFill>
          <a:blip r:embed="rId4"/>
          <a:stretch>
            <a:fillRect/>
          </a:stretch>
        </p:blipFill>
        <p:spPr>
          <a:xfrm>
            <a:off x="5409231" y="3517494"/>
            <a:ext cx="1271305" cy="2710691"/>
          </a:xfrm>
          <a:prstGeom prst="rect">
            <a:avLst/>
          </a:prstGeom>
        </p:spPr>
      </p:pic>
      <p:pic>
        <p:nvPicPr>
          <p:cNvPr id="51" name="Picture 50">
            <a:extLst>
              <a:ext uri="{FF2B5EF4-FFF2-40B4-BE49-F238E27FC236}">
                <a16:creationId xmlns:a16="http://schemas.microsoft.com/office/drawing/2014/main" id="{BE3D3BEE-88B1-BA44-9B03-8548D6F0C23F}"/>
              </a:ext>
            </a:extLst>
          </p:cNvPr>
          <p:cNvPicPr>
            <a:picLocks noChangeAspect="1"/>
          </p:cNvPicPr>
          <p:nvPr/>
        </p:nvPicPr>
        <p:blipFill>
          <a:blip r:embed="rId4"/>
          <a:stretch>
            <a:fillRect/>
          </a:stretch>
        </p:blipFill>
        <p:spPr>
          <a:xfrm>
            <a:off x="5561631" y="3669894"/>
            <a:ext cx="1271305" cy="2710691"/>
          </a:xfrm>
          <a:prstGeom prst="rect">
            <a:avLst/>
          </a:prstGeom>
        </p:spPr>
      </p:pic>
      <p:pic>
        <p:nvPicPr>
          <p:cNvPr id="52" name="Picture 51">
            <a:extLst>
              <a:ext uri="{FF2B5EF4-FFF2-40B4-BE49-F238E27FC236}">
                <a16:creationId xmlns:a16="http://schemas.microsoft.com/office/drawing/2014/main" id="{C45CB6D2-1E5C-364D-A491-846F422AC7CD}"/>
              </a:ext>
            </a:extLst>
          </p:cNvPr>
          <p:cNvPicPr>
            <a:picLocks noChangeAspect="1"/>
          </p:cNvPicPr>
          <p:nvPr/>
        </p:nvPicPr>
        <p:blipFill>
          <a:blip r:embed="rId4"/>
          <a:stretch>
            <a:fillRect/>
          </a:stretch>
        </p:blipFill>
        <p:spPr>
          <a:xfrm>
            <a:off x="5714031" y="3822294"/>
            <a:ext cx="1271305" cy="2710691"/>
          </a:xfrm>
          <a:prstGeom prst="rect">
            <a:avLst/>
          </a:prstGeom>
        </p:spPr>
      </p:pic>
      <p:pic>
        <p:nvPicPr>
          <p:cNvPr id="53" name="Picture 52">
            <a:extLst>
              <a:ext uri="{FF2B5EF4-FFF2-40B4-BE49-F238E27FC236}">
                <a16:creationId xmlns:a16="http://schemas.microsoft.com/office/drawing/2014/main" id="{BA7312C0-78FD-5B46-83B0-6293733B87D5}"/>
              </a:ext>
            </a:extLst>
          </p:cNvPr>
          <p:cNvPicPr>
            <a:picLocks noChangeAspect="1"/>
          </p:cNvPicPr>
          <p:nvPr/>
        </p:nvPicPr>
        <p:blipFill>
          <a:blip r:embed="rId4"/>
          <a:stretch>
            <a:fillRect/>
          </a:stretch>
        </p:blipFill>
        <p:spPr>
          <a:xfrm>
            <a:off x="5866431" y="3974694"/>
            <a:ext cx="1271305" cy="2710691"/>
          </a:xfrm>
          <a:prstGeom prst="rect">
            <a:avLst/>
          </a:prstGeom>
        </p:spPr>
      </p:pic>
      <p:sp>
        <p:nvSpPr>
          <p:cNvPr id="54" name="TextBox 53">
            <a:extLst>
              <a:ext uri="{FF2B5EF4-FFF2-40B4-BE49-F238E27FC236}">
                <a16:creationId xmlns:a16="http://schemas.microsoft.com/office/drawing/2014/main" id="{58DF9E49-560A-2244-A63D-6A032E241ABA}"/>
              </a:ext>
            </a:extLst>
          </p:cNvPr>
          <p:cNvSpPr txBox="1"/>
          <p:nvPr/>
        </p:nvSpPr>
        <p:spPr>
          <a:xfrm>
            <a:off x="8008582" y="5372276"/>
            <a:ext cx="20293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P&lt;0.01/N=0.00001</a:t>
            </a:r>
          </a:p>
        </p:txBody>
      </p:sp>
      <p:sp>
        <p:nvSpPr>
          <p:cNvPr id="55" name="TextBox 54">
            <a:extLst>
              <a:ext uri="{FF2B5EF4-FFF2-40B4-BE49-F238E27FC236}">
                <a16:creationId xmlns:a16="http://schemas.microsoft.com/office/drawing/2014/main" id="{8C086A4D-C61B-AA4F-93FC-5A0283595FA3}"/>
              </a:ext>
            </a:extLst>
          </p:cNvPr>
          <p:cNvSpPr txBox="1"/>
          <p:nvPr/>
        </p:nvSpPr>
        <p:spPr>
          <a:xfrm>
            <a:off x="10225884" y="5515241"/>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P&lt;0.01</a:t>
            </a:r>
          </a:p>
        </p:txBody>
      </p:sp>
      <p:sp>
        <p:nvSpPr>
          <p:cNvPr id="57" name="TextBox 56">
            <a:extLst>
              <a:ext uri="{FF2B5EF4-FFF2-40B4-BE49-F238E27FC236}">
                <a16:creationId xmlns:a16="http://schemas.microsoft.com/office/drawing/2014/main" id="{AA94E959-CF08-C040-8ACC-F2F516F6ED4B}"/>
              </a:ext>
            </a:extLst>
          </p:cNvPr>
          <p:cNvSpPr txBox="1"/>
          <p:nvPr/>
        </p:nvSpPr>
        <p:spPr>
          <a:xfrm>
            <a:off x="8799921" y="2676893"/>
            <a:ext cx="1976695" cy="369332"/>
          </a:xfrm>
          <a:prstGeom prst="rect">
            <a:avLst/>
          </a:prstGeom>
          <a:noFill/>
        </p:spPr>
        <p:txBody>
          <a:bodyPr wrap="none" rtlCol="0">
            <a:spAutoFit/>
          </a:bodyPr>
          <a:lstStyle/>
          <a:p>
            <a:r>
              <a:rPr lang="en-US" dirty="0"/>
              <a:t>Without correction</a:t>
            </a:r>
          </a:p>
        </p:txBody>
      </p:sp>
      <p:sp>
        <p:nvSpPr>
          <p:cNvPr id="58" name="TextBox 57">
            <a:extLst>
              <a:ext uri="{FF2B5EF4-FFF2-40B4-BE49-F238E27FC236}">
                <a16:creationId xmlns:a16="http://schemas.microsoft.com/office/drawing/2014/main" id="{C9D99393-DC96-4141-ABFA-FF453D7ED4F8}"/>
              </a:ext>
            </a:extLst>
          </p:cNvPr>
          <p:cNvSpPr txBox="1"/>
          <p:nvPr/>
        </p:nvSpPr>
        <p:spPr>
          <a:xfrm>
            <a:off x="8446391" y="4933943"/>
            <a:ext cx="2762551" cy="369332"/>
          </a:xfrm>
          <a:prstGeom prst="rect">
            <a:avLst/>
          </a:prstGeom>
          <a:noFill/>
        </p:spPr>
        <p:txBody>
          <a:bodyPr wrap="none" rtlCol="0">
            <a:spAutoFit/>
          </a:bodyPr>
          <a:lstStyle/>
          <a:p>
            <a:r>
              <a:rPr lang="en-US" dirty="0"/>
              <a:t>With Bonferroni correction </a:t>
            </a:r>
          </a:p>
        </p:txBody>
      </p:sp>
      <p:pic>
        <p:nvPicPr>
          <p:cNvPr id="61" name="Picture 60">
            <a:extLst>
              <a:ext uri="{FF2B5EF4-FFF2-40B4-BE49-F238E27FC236}">
                <a16:creationId xmlns:a16="http://schemas.microsoft.com/office/drawing/2014/main" id="{DF457230-74F0-3A4F-B598-E590A4B42C66}"/>
              </a:ext>
            </a:extLst>
          </p:cNvPr>
          <p:cNvPicPr>
            <a:picLocks noChangeAspect="1"/>
          </p:cNvPicPr>
          <p:nvPr/>
        </p:nvPicPr>
        <p:blipFill>
          <a:blip r:embed="rId4"/>
          <a:stretch>
            <a:fillRect/>
          </a:stretch>
        </p:blipFill>
        <p:spPr>
          <a:xfrm>
            <a:off x="6018831" y="4127094"/>
            <a:ext cx="1271305" cy="2710691"/>
          </a:xfrm>
          <a:prstGeom prst="rect">
            <a:avLst/>
          </a:prstGeom>
        </p:spPr>
      </p:pic>
      <p:pic>
        <p:nvPicPr>
          <p:cNvPr id="62" name="Picture 61">
            <a:extLst>
              <a:ext uri="{FF2B5EF4-FFF2-40B4-BE49-F238E27FC236}">
                <a16:creationId xmlns:a16="http://schemas.microsoft.com/office/drawing/2014/main" id="{1B61F316-C391-FA4B-AACB-73AEEEE8EDCD}"/>
              </a:ext>
            </a:extLst>
          </p:cNvPr>
          <p:cNvPicPr>
            <a:picLocks noChangeAspect="1"/>
          </p:cNvPicPr>
          <p:nvPr/>
        </p:nvPicPr>
        <p:blipFill>
          <a:blip r:embed="rId4"/>
          <a:stretch>
            <a:fillRect/>
          </a:stretch>
        </p:blipFill>
        <p:spPr>
          <a:xfrm>
            <a:off x="6171231" y="4279494"/>
            <a:ext cx="1271305" cy="2710691"/>
          </a:xfrm>
          <a:prstGeom prst="rect">
            <a:avLst/>
          </a:prstGeom>
        </p:spPr>
      </p:pic>
      <p:pic>
        <p:nvPicPr>
          <p:cNvPr id="63" name="Picture 62">
            <a:extLst>
              <a:ext uri="{FF2B5EF4-FFF2-40B4-BE49-F238E27FC236}">
                <a16:creationId xmlns:a16="http://schemas.microsoft.com/office/drawing/2014/main" id="{4FF70BC1-8B1D-7443-AF9A-82F226F5266F}"/>
              </a:ext>
            </a:extLst>
          </p:cNvPr>
          <p:cNvPicPr>
            <a:picLocks noChangeAspect="1"/>
          </p:cNvPicPr>
          <p:nvPr/>
        </p:nvPicPr>
        <p:blipFill>
          <a:blip r:embed="rId4"/>
          <a:stretch>
            <a:fillRect/>
          </a:stretch>
        </p:blipFill>
        <p:spPr>
          <a:xfrm>
            <a:off x="6323631" y="4431894"/>
            <a:ext cx="1271305" cy="2710691"/>
          </a:xfrm>
          <a:prstGeom prst="rect">
            <a:avLst/>
          </a:prstGeom>
        </p:spPr>
      </p:pic>
      <p:pic>
        <p:nvPicPr>
          <p:cNvPr id="64" name="Picture 63">
            <a:extLst>
              <a:ext uri="{FF2B5EF4-FFF2-40B4-BE49-F238E27FC236}">
                <a16:creationId xmlns:a16="http://schemas.microsoft.com/office/drawing/2014/main" id="{05770D37-325C-7647-AE94-B6603317A6B8}"/>
              </a:ext>
            </a:extLst>
          </p:cNvPr>
          <p:cNvPicPr>
            <a:picLocks noChangeAspect="1"/>
          </p:cNvPicPr>
          <p:nvPr/>
        </p:nvPicPr>
        <p:blipFill>
          <a:blip r:embed="rId4"/>
          <a:stretch>
            <a:fillRect/>
          </a:stretch>
        </p:blipFill>
        <p:spPr>
          <a:xfrm>
            <a:off x="6476031" y="4584294"/>
            <a:ext cx="1271305" cy="2710691"/>
          </a:xfrm>
          <a:prstGeom prst="rect">
            <a:avLst/>
          </a:prstGeom>
        </p:spPr>
      </p:pic>
      <p:pic>
        <p:nvPicPr>
          <p:cNvPr id="65" name="Picture 64">
            <a:extLst>
              <a:ext uri="{FF2B5EF4-FFF2-40B4-BE49-F238E27FC236}">
                <a16:creationId xmlns:a16="http://schemas.microsoft.com/office/drawing/2014/main" id="{CAEF24AB-27D5-594A-81A9-0BE96247D4CB}"/>
              </a:ext>
            </a:extLst>
          </p:cNvPr>
          <p:cNvPicPr>
            <a:picLocks noChangeAspect="1"/>
          </p:cNvPicPr>
          <p:nvPr/>
        </p:nvPicPr>
        <p:blipFill>
          <a:blip r:embed="rId4"/>
          <a:stretch>
            <a:fillRect/>
          </a:stretch>
        </p:blipFill>
        <p:spPr>
          <a:xfrm>
            <a:off x="6628431" y="4736694"/>
            <a:ext cx="1271305" cy="2710691"/>
          </a:xfrm>
          <a:prstGeom prst="rect">
            <a:avLst/>
          </a:prstGeom>
        </p:spPr>
      </p:pic>
    </p:spTree>
    <p:extLst>
      <p:ext uri="{BB962C8B-B14F-4D97-AF65-F5344CB8AC3E}">
        <p14:creationId xmlns:p14="http://schemas.microsoft.com/office/powerpoint/2010/main" val="35595060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27202345-EFAE-B243-A966-A5687C93DAA6}"/>
              </a:ext>
            </a:extLst>
          </p:cNvPr>
          <p:cNvPicPr>
            <a:picLocks noChangeAspect="1"/>
          </p:cNvPicPr>
          <p:nvPr/>
        </p:nvPicPr>
        <p:blipFill>
          <a:blip r:embed="rId3"/>
          <a:stretch>
            <a:fillRect/>
          </a:stretch>
        </p:blipFill>
        <p:spPr>
          <a:xfrm>
            <a:off x="6270124" y="153438"/>
            <a:ext cx="1799055" cy="1199165"/>
          </a:xfrm>
          <a:prstGeom prst="rect">
            <a:avLst/>
          </a:prstGeom>
        </p:spPr>
      </p:pic>
      <p:sp>
        <p:nvSpPr>
          <p:cNvPr id="4" name="TextBox 3">
            <a:extLst>
              <a:ext uri="{FF2B5EF4-FFF2-40B4-BE49-F238E27FC236}">
                <a16:creationId xmlns:a16="http://schemas.microsoft.com/office/drawing/2014/main" id="{69F6C641-66F3-6448-B059-47625E537145}"/>
              </a:ext>
            </a:extLst>
          </p:cNvPr>
          <p:cNvSpPr txBox="1"/>
          <p:nvPr/>
        </p:nvSpPr>
        <p:spPr>
          <a:xfrm>
            <a:off x="954504" y="488318"/>
            <a:ext cx="1266116" cy="369332"/>
          </a:xfrm>
          <a:prstGeom prst="rect">
            <a:avLst/>
          </a:prstGeom>
          <a:noFill/>
        </p:spPr>
        <p:txBody>
          <a:bodyPr wrap="none" rtlCol="0">
            <a:spAutoFit/>
          </a:bodyPr>
          <a:lstStyle/>
          <a:p>
            <a:r>
              <a:rPr lang="en-US" dirty="0"/>
              <a:t>One Person</a:t>
            </a:r>
          </a:p>
        </p:txBody>
      </p:sp>
      <p:sp>
        <p:nvSpPr>
          <p:cNvPr id="6" name="TextBox 5">
            <a:extLst>
              <a:ext uri="{FF2B5EF4-FFF2-40B4-BE49-F238E27FC236}">
                <a16:creationId xmlns:a16="http://schemas.microsoft.com/office/drawing/2014/main" id="{76EB097C-63F2-454D-A23F-1A8C07AF042C}"/>
              </a:ext>
            </a:extLst>
          </p:cNvPr>
          <p:cNvSpPr txBox="1"/>
          <p:nvPr/>
        </p:nvSpPr>
        <p:spPr>
          <a:xfrm>
            <a:off x="954504" y="762849"/>
            <a:ext cx="732893" cy="369332"/>
          </a:xfrm>
          <a:prstGeom prst="rect">
            <a:avLst/>
          </a:prstGeom>
          <a:noFill/>
        </p:spPr>
        <p:txBody>
          <a:bodyPr wrap="none" rtlCol="0">
            <a:spAutoFit/>
          </a:bodyPr>
          <a:lstStyle/>
          <a:p>
            <a:r>
              <a:rPr lang="en-US" dirty="0"/>
              <a:t>doing</a:t>
            </a:r>
          </a:p>
        </p:txBody>
      </p:sp>
      <p:sp>
        <p:nvSpPr>
          <p:cNvPr id="7" name="TextBox 6">
            <a:extLst>
              <a:ext uri="{FF2B5EF4-FFF2-40B4-BE49-F238E27FC236}">
                <a16:creationId xmlns:a16="http://schemas.microsoft.com/office/drawing/2014/main" id="{5B491261-9871-D644-AF25-4A8B32480086}"/>
              </a:ext>
            </a:extLst>
          </p:cNvPr>
          <p:cNvSpPr txBox="1"/>
          <p:nvPr/>
        </p:nvSpPr>
        <p:spPr>
          <a:xfrm>
            <a:off x="954504" y="1037380"/>
            <a:ext cx="1034001" cy="369332"/>
          </a:xfrm>
          <a:prstGeom prst="rect">
            <a:avLst/>
          </a:prstGeom>
          <a:noFill/>
        </p:spPr>
        <p:txBody>
          <a:bodyPr wrap="none" rtlCol="0">
            <a:spAutoFit/>
          </a:bodyPr>
          <a:lstStyle/>
          <a:p>
            <a:r>
              <a:rPr lang="en-US" dirty="0"/>
              <a:t>one test </a:t>
            </a:r>
          </a:p>
        </p:txBody>
      </p:sp>
      <p:pic>
        <p:nvPicPr>
          <p:cNvPr id="8" name="Picture 7">
            <a:extLst>
              <a:ext uri="{FF2B5EF4-FFF2-40B4-BE49-F238E27FC236}">
                <a16:creationId xmlns:a16="http://schemas.microsoft.com/office/drawing/2014/main" id="{6FD42801-B23E-2B4D-A539-82C239E0434E}"/>
              </a:ext>
            </a:extLst>
          </p:cNvPr>
          <p:cNvPicPr>
            <a:picLocks noChangeAspect="1"/>
          </p:cNvPicPr>
          <p:nvPr/>
        </p:nvPicPr>
        <p:blipFill>
          <a:blip r:embed="rId3"/>
          <a:stretch>
            <a:fillRect/>
          </a:stretch>
        </p:blipFill>
        <p:spPr>
          <a:xfrm>
            <a:off x="688035" y="1564375"/>
            <a:ext cx="1799055" cy="1199165"/>
          </a:xfrm>
          <a:prstGeom prst="rect">
            <a:avLst/>
          </a:prstGeom>
        </p:spPr>
      </p:pic>
      <p:pic>
        <p:nvPicPr>
          <p:cNvPr id="9" name="Picture 8">
            <a:extLst>
              <a:ext uri="{FF2B5EF4-FFF2-40B4-BE49-F238E27FC236}">
                <a16:creationId xmlns:a16="http://schemas.microsoft.com/office/drawing/2014/main" id="{BEE7ED74-70D4-034D-B180-8A0E1C6806BF}"/>
              </a:ext>
            </a:extLst>
          </p:cNvPr>
          <p:cNvPicPr>
            <a:picLocks noChangeAspect="1"/>
          </p:cNvPicPr>
          <p:nvPr/>
        </p:nvPicPr>
        <p:blipFill>
          <a:blip r:embed="rId4"/>
          <a:stretch>
            <a:fillRect/>
          </a:stretch>
        </p:blipFill>
        <p:spPr>
          <a:xfrm>
            <a:off x="216242" y="3098078"/>
            <a:ext cx="1271305" cy="2710691"/>
          </a:xfrm>
          <a:prstGeom prst="rect">
            <a:avLst/>
          </a:prstGeom>
        </p:spPr>
      </p:pic>
      <p:sp>
        <p:nvSpPr>
          <p:cNvPr id="11" name="TextBox 10">
            <a:extLst>
              <a:ext uri="{FF2B5EF4-FFF2-40B4-BE49-F238E27FC236}">
                <a16:creationId xmlns:a16="http://schemas.microsoft.com/office/drawing/2014/main" id="{A982163E-8824-CB4E-B65E-AA68C55F952A}"/>
              </a:ext>
            </a:extLst>
          </p:cNvPr>
          <p:cNvSpPr txBox="1"/>
          <p:nvPr/>
        </p:nvSpPr>
        <p:spPr>
          <a:xfrm>
            <a:off x="2174512" y="4298407"/>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P&lt;0.01</a:t>
            </a:r>
          </a:p>
        </p:txBody>
      </p:sp>
      <p:sp>
        <p:nvSpPr>
          <p:cNvPr id="12" name="TextBox 11">
            <a:extLst>
              <a:ext uri="{FF2B5EF4-FFF2-40B4-BE49-F238E27FC236}">
                <a16:creationId xmlns:a16="http://schemas.microsoft.com/office/drawing/2014/main" id="{5EC1F11D-AB3B-6247-8A2F-FDAF5CC344E8}"/>
              </a:ext>
            </a:extLst>
          </p:cNvPr>
          <p:cNvSpPr txBox="1"/>
          <p:nvPr/>
        </p:nvSpPr>
        <p:spPr>
          <a:xfrm>
            <a:off x="2230096" y="3098078"/>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3" name="TextBox 12">
            <a:extLst>
              <a:ext uri="{FF2B5EF4-FFF2-40B4-BE49-F238E27FC236}">
                <a16:creationId xmlns:a16="http://schemas.microsoft.com/office/drawing/2014/main" id="{862FCAED-E104-A74F-9B0C-400883922685}"/>
              </a:ext>
            </a:extLst>
          </p:cNvPr>
          <p:cNvSpPr txBox="1"/>
          <p:nvPr/>
        </p:nvSpPr>
        <p:spPr>
          <a:xfrm>
            <a:off x="9059590" y="471310"/>
            <a:ext cx="1347035" cy="369332"/>
          </a:xfrm>
          <a:prstGeom prst="rect">
            <a:avLst/>
          </a:prstGeom>
          <a:noFill/>
        </p:spPr>
        <p:txBody>
          <a:bodyPr wrap="none" rtlCol="0">
            <a:spAutoFit/>
          </a:bodyPr>
          <a:lstStyle/>
          <a:p>
            <a:r>
              <a:rPr lang="en-US" dirty="0"/>
              <a:t>1000 People</a:t>
            </a:r>
          </a:p>
        </p:txBody>
      </p:sp>
      <p:sp>
        <p:nvSpPr>
          <p:cNvPr id="14" name="TextBox 13">
            <a:extLst>
              <a:ext uri="{FF2B5EF4-FFF2-40B4-BE49-F238E27FC236}">
                <a16:creationId xmlns:a16="http://schemas.microsoft.com/office/drawing/2014/main" id="{8F257947-7865-9D47-AB6A-C7417A4FB4F4}"/>
              </a:ext>
            </a:extLst>
          </p:cNvPr>
          <p:cNvSpPr txBox="1"/>
          <p:nvPr/>
        </p:nvSpPr>
        <p:spPr>
          <a:xfrm>
            <a:off x="9059590" y="745841"/>
            <a:ext cx="732893" cy="369332"/>
          </a:xfrm>
          <a:prstGeom prst="rect">
            <a:avLst/>
          </a:prstGeom>
          <a:noFill/>
        </p:spPr>
        <p:txBody>
          <a:bodyPr wrap="none" rtlCol="0">
            <a:spAutoFit/>
          </a:bodyPr>
          <a:lstStyle/>
          <a:p>
            <a:r>
              <a:rPr lang="en-US" dirty="0"/>
              <a:t>doing</a:t>
            </a:r>
          </a:p>
        </p:txBody>
      </p:sp>
      <p:sp>
        <p:nvSpPr>
          <p:cNvPr id="15" name="TextBox 14">
            <a:extLst>
              <a:ext uri="{FF2B5EF4-FFF2-40B4-BE49-F238E27FC236}">
                <a16:creationId xmlns:a16="http://schemas.microsoft.com/office/drawing/2014/main" id="{9711569C-D675-BB44-819E-CCEA8787E9A4}"/>
              </a:ext>
            </a:extLst>
          </p:cNvPr>
          <p:cNvSpPr txBox="1"/>
          <p:nvPr/>
        </p:nvSpPr>
        <p:spPr>
          <a:xfrm>
            <a:off x="9059590" y="1020372"/>
            <a:ext cx="1524520" cy="369332"/>
          </a:xfrm>
          <a:prstGeom prst="rect">
            <a:avLst/>
          </a:prstGeom>
          <a:noFill/>
        </p:spPr>
        <p:txBody>
          <a:bodyPr wrap="none" rtlCol="0">
            <a:spAutoFit/>
          </a:bodyPr>
          <a:lstStyle/>
          <a:p>
            <a:r>
              <a:rPr lang="en-US" dirty="0"/>
              <a:t>N=1 test each </a:t>
            </a:r>
          </a:p>
        </p:txBody>
      </p:sp>
      <p:pic>
        <p:nvPicPr>
          <p:cNvPr id="37" name="Picture 36">
            <a:extLst>
              <a:ext uri="{FF2B5EF4-FFF2-40B4-BE49-F238E27FC236}">
                <a16:creationId xmlns:a16="http://schemas.microsoft.com/office/drawing/2014/main" id="{A226311D-A008-7849-AE6B-5343557D1D85}"/>
              </a:ext>
            </a:extLst>
          </p:cNvPr>
          <p:cNvPicPr>
            <a:picLocks noChangeAspect="1"/>
          </p:cNvPicPr>
          <p:nvPr/>
        </p:nvPicPr>
        <p:blipFill>
          <a:blip r:embed="rId4"/>
          <a:stretch>
            <a:fillRect/>
          </a:stretch>
        </p:blipFill>
        <p:spPr>
          <a:xfrm>
            <a:off x="5302154" y="3777441"/>
            <a:ext cx="1271305" cy="2710691"/>
          </a:xfrm>
          <a:prstGeom prst="rect">
            <a:avLst/>
          </a:prstGeom>
        </p:spPr>
      </p:pic>
      <p:pic>
        <p:nvPicPr>
          <p:cNvPr id="16" name="Picture 15">
            <a:extLst>
              <a:ext uri="{FF2B5EF4-FFF2-40B4-BE49-F238E27FC236}">
                <a16:creationId xmlns:a16="http://schemas.microsoft.com/office/drawing/2014/main" id="{6F863FD1-27AB-D84E-A107-839DFCA9BCF4}"/>
              </a:ext>
            </a:extLst>
          </p:cNvPr>
          <p:cNvPicPr>
            <a:picLocks noChangeAspect="1"/>
          </p:cNvPicPr>
          <p:nvPr/>
        </p:nvPicPr>
        <p:blipFill>
          <a:blip r:embed="rId3"/>
          <a:stretch>
            <a:fillRect/>
          </a:stretch>
        </p:blipFill>
        <p:spPr>
          <a:xfrm>
            <a:off x="3847765" y="505573"/>
            <a:ext cx="1799055" cy="1199165"/>
          </a:xfrm>
          <a:prstGeom prst="rect">
            <a:avLst/>
          </a:prstGeom>
        </p:spPr>
      </p:pic>
      <p:sp>
        <p:nvSpPr>
          <p:cNvPr id="19" name="TextBox 18">
            <a:extLst>
              <a:ext uri="{FF2B5EF4-FFF2-40B4-BE49-F238E27FC236}">
                <a16:creationId xmlns:a16="http://schemas.microsoft.com/office/drawing/2014/main" id="{31034AB9-F605-FA49-BDCE-2C2B7C1DE699}"/>
              </a:ext>
            </a:extLst>
          </p:cNvPr>
          <p:cNvSpPr txBox="1"/>
          <p:nvPr/>
        </p:nvSpPr>
        <p:spPr>
          <a:xfrm>
            <a:off x="8265254" y="2658327"/>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8" name="TextBox 17">
            <a:extLst>
              <a:ext uri="{FF2B5EF4-FFF2-40B4-BE49-F238E27FC236}">
                <a16:creationId xmlns:a16="http://schemas.microsoft.com/office/drawing/2014/main" id="{01F40563-3A99-2441-90E5-66DE84482A51}"/>
              </a:ext>
            </a:extLst>
          </p:cNvPr>
          <p:cNvSpPr txBox="1"/>
          <p:nvPr/>
        </p:nvSpPr>
        <p:spPr>
          <a:xfrm>
            <a:off x="10254366" y="2700822"/>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P&lt;10 </a:t>
            </a:r>
          </a:p>
        </p:txBody>
      </p:sp>
      <p:sp>
        <p:nvSpPr>
          <p:cNvPr id="57" name="TextBox 56">
            <a:extLst>
              <a:ext uri="{FF2B5EF4-FFF2-40B4-BE49-F238E27FC236}">
                <a16:creationId xmlns:a16="http://schemas.microsoft.com/office/drawing/2014/main" id="{AA94E959-CF08-C040-8ACC-F2F516F6ED4B}"/>
              </a:ext>
            </a:extLst>
          </p:cNvPr>
          <p:cNvSpPr txBox="1"/>
          <p:nvPr/>
        </p:nvSpPr>
        <p:spPr>
          <a:xfrm>
            <a:off x="9141095" y="2216708"/>
            <a:ext cx="1976695" cy="369332"/>
          </a:xfrm>
          <a:prstGeom prst="rect">
            <a:avLst/>
          </a:prstGeom>
          <a:noFill/>
        </p:spPr>
        <p:txBody>
          <a:bodyPr wrap="none" rtlCol="0">
            <a:spAutoFit/>
          </a:bodyPr>
          <a:lstStyle/>
          <a:p>
            <a:r>
              <a:rPr lang="en-US" dirty="0"/>
              <a:t>Without correction</a:t>
            </a:r>
          </a:p>
        </p:txBody>
      </p:sp>
      <p:pic>
        <p:nvPicPr>
          <p:cNvPr id="60" name="Picture 59">
            <a:extLst>
              <a:ext uri="{FF2B5EF4-FFF2-40B4-BE49-F238E27FC236}">
                <a16:creationId xmlns:a16="http://schemas.microsoft.com/office/drawing/2014/main" id="{40B56297-EFC8-0147-AB87-895A3DC19498}"/>
              </a:ext>
            </a:extLst>
          </p:cNvPr>
          <p:cNvPicPr>
            <a:picLocks noChangeAspect="1"/>
          </p:cNvPicPr>
          <p:nvPr/>
        </p:nvPicPr>
        <p:blipFill>
          <a:blip r:embed="rId3"/>
          <a:stretch>
            <a:fillRect/>
          </a:stretch>
        </p:blipFill>
        <p:spPr>
          <a:xfrm>
            <a:off x="4000165" y="657973"/>
            <a:ext cx="1799055" cy="1199165"/>
          </a:xfrm>
          <a:prstGeom prst="rect">
            <a:avLst/>
          </a:prstGeom>
        </p:spPr>
      </p:pic>
      <p:pic>
        <p:nvPicPr>
          <p:cNvPr id="66" name="Picture 65">
            <a:extLst>
              <a:ext uri="{FF2B5EF4-FFF2-40B4-BE49-F238E27FC236}">
                <a16:creationId xmlns:a16="http://schemas.microsoft.com/office/drawing/2014/main" id="{936AAE48-7223-9B48-B210-1E71CB43C53F}"/>
              </a:ext>
            </a:extLst>
          </p:cNvPr>
          <p:cNvPicPr>
            <a:picLocks noChangeAspect="1"/>
          </p:cNvPicPr>
          <p:nvPr/>
        </p:nvPicPr>
        <p:blipFill>
          <a:blip r:embed="rId3"/>
          <a:stretch>
            <a:fillRect/>
          </a:stretch>
        </p:blipFill>
        <p:spPr>
          <a:xfrm>
            <a:off x="4152565" y="810373"/>
            <a:ext cx="1799055" cy="1199165"/>
          </a:xfrm>
          <a:prstGeom prst="rect">
            <a:avLst/>
          </a:prstGeom>
        </p:spPr>
      </p:pic>
      <p:pic>
        <p:nvPicPr>
          <p:cNvPr id="67" name="Picture 66">
            <a:extLst>
              <a:ext uri="{FF2B5EF4-FFF2-40B4-BE49-F238E27FC236}">
                <a16:creationId xmlns:a16="http://schemas.microsoft.com/office/drawing/2014/main" id="{36BF7350-4655-CD4E-88BB-18D65DA0DC84}"/>
              </a:ext>
            </a:extLst>
          </p:cNvPr>
          <p:cNvPicPr>
            <a:picLocks noChangeAspect="1"/>
          </p:cNvPicPr>
          <p:nvPr/>
        </p:nvPicPr>
        <p:blipFill>
          <a:blip r:embed="rId3"/>
          <a:stretch>
            <a:fillRect/>
          </a:stretch>
        </p:blipFill>
        <p:spPr>
          <a:xfrm>
            <a:off x="4304965" y="962773"/>
            <a:ext cx="1799055" cy="1199165"/>
          </a:xfrm>
          <a:prstGeom prst="rect">
            <a:avLst/>
          </a:prstGeom>
        </p:spPr>
      </p:pic>
      <p:pic>
        <p:nvPicPr>
          <p:cNvPr id="68" name="Picture 67">
            <a:extLst>
              <a:ext uri="{FF2B5EF4-FFF2-40B4-BE49-F238E27FC236}">
                <a16:creationId xmlns:a16="http://schemas.microsoft.com/office/drawing/2014/main" id="{0198A113-6660-FF4E-BAAC-652A7E06D0A7}"/>
              </a:ext>
            </a:extLst>
          </p:cNvPr>
          <p:cNvPicPr>
            <a:picLocks noChangeAspect="1"/>
          </p:cNvPicPr>
          <p:nvPr/>
        </p:nvPicPr>
        <p:blipFill>
          <a:blip r:embed="rId3"/>
          <a:stretch>
            <a:fillRect/>
          </a:stretch>
        </p:blipFill>
        <p:spPr>
          <a:xfrm>
            <a:off x="4457365" y="1115173"/>
            <a:ext cx="1799055" cy="1199165"/>
          </a:xfrm>
          <a:prstGeom prst="rect">
            <a:avLst/>
          </a:prstGeom>
        </p:spPr>
      </p:pic>
      <p:pic>
        <p:nvPicPr>
          <p:cNvPr id="69" name="Picture 68">
            <a:extLst>
              <a:ext uri="{FF2B5EF4-FFF2-40B4-BE49-F238E27FC236}">
                <a16:creationId xmlns:a16="http://schemas.microsoft.com/office/drawing/2014/main" id="{55023D96-76DE-1544-BEE7-B27CACF01A85}"/>
              </a:ext>
            </a:extLst>
          </p:cNvPr>
          <p:cNvPicPr>
            <a:picLocks noChangeAspect="1"/>
          </p:cNvPicPr>
          <p:nvPr/>
        </p:nvPicPr>
        <p:blipFill>
          <a:blip r:embed="rId3"/>
          <a:stretch>
            <a:fillRect/>
          </a:stretch>
        </p:blipFill>
        <p:spPr>
          <a:xfrm>
            <a:off x="4609765" y="1267573"/>
            <a:ext cx="1799055" cy="1199165"/>
          </a:xfrm>
          <a:prstGeom prst="rect">
            <a:avLst/>
          </a:prstGeom>
        </p:spPr>
      </p:pic>
      <p:pic>
        <p:nvPicPr>
          <p:cNvPr id="70" name="Picture 69">
            <a:extLst>
              <a:ext uri="{FF2B5EF4-FFF2-40B4-BE49-F238E27FC236}">
                <a16:creationId xmlns:a16="http://schemas.microsoft.com/office/drawing/2014/main" id="{DEFE4BAB-6BA8-4244-9A09-C9E91DF99443}"/>
              </a:ext>
            </a:extLst>
          </p:cNvPr>
          <p:cNvPicPr>
            <a:picLocks noChangeAspect="1"/>
          </p:cNvPicPr>
          <p:nvPr/>
        </p:nvPicPr>
        <p:blipFill>
          <a:blip r:embed="rId3"/>
          <a:stretch>
            <a:fillRect/>
          </a:stretch>
        </p:blipFill>
        <p:spPr>
          <a:xfrm>
            <a:off x="4762165" y="1419973"/>
            <a:ext cx="1799055" cy="1199165"/>
          </a:xfrm>
          <a:prstGeom prst="rect">
            <a:avLst/>
          </a:prstGeom>
        </p:spPr>
      </p:pic>
      <p:pic>
        <p:nvPicPr>
          <p:cNvPr id="71" name="Picture 70">
            <a:extLst>
              <a:ext uri="{FF2B5EF4-FFF2-40B4-BE49-F238E27FC236}">
                <a16:creationId xmlns:a16="http://schemas.microsoft.com/office/drawing/2014/main" id="{6031D08F-5B55-ED47-90A8-BD0D7E9B07F8}"/>
              </a:ext>
            </a:extLst>
          </p:cNvPr>
          <p:cNvPicPr>
            <a:picLocks noChangeAspect="1"/>
          </p:cNvPicPr>
          <p:nvPr/>
        </p:nvPicPr>
        <p:blipFill>
          <a:blip r:embed="rId3"/>
          <a:stretch>
            <a:fillRect/>
          </a:stretch>
        </p:blipFill>
        <p:spPr>
          <a:xfrm>
            <a:off x="4914565" y="1572373"/>
            <a:ext cx="1799055" cy="1199165"/>
          </a:xfrm>
          <a:prstGeom prst="rect">
            <a:avLst/>
          </a:prstGeom>
        </p:spPr>
      </p:pic>
      <p:pic>
        <p:nvPicPr>
          <p:cNvPr id="72" name="Picture 71">
            <a:extLst>
              <a:ext uri="{FF2B5EF4-FFF2-40B4-BE49-F238E27FC236}">
                <a16:creationId xmlns:a16="http://schemas.microsoft.com/office/drawing/2014/main" id="{AD32852D-3119-E84D-AB31-E71D497E08FB}"/>
              </a:ext>
            </a:extLst>
          </p:cNvPr>
          <p:cNvPicPr>
            <a:picLocks noChangeAspect="1"/>
          </p:cNvPicPr>
          <p:nvPr/>
        </p:nvPicPr>
        <p:blipFill>
          <a:blip r:embed="rId3"/>
          <a:stretch>
            <a:fillRect/>
          </a:stretch>
        </p:blipFill>
        <p:spPr>
          <a:xfrm>
            <a:off x="5066965" y="1724773"/>
            <a:ext cx="1799055" cy="1199165"/>
          </a:xfrm>
          <a:prstGeom prst="rect">
            <a:avLst/>
          </a:prstGeom>
        </p:spPr>
      </p:pic>
      <p:pic>
        <p:nvPicPr>
          <p:cNvPr id="73" name="Picture 72">
            <a:extLst>
              <a:ext uri="{FF2B5EF4-FFF2-40B4-BE49-F238E27FC236}">
                <a16:creationId xmlns:a16="http://schemas.microsoft.com/office/drawing/2014/main" id="{6FA57378-69DD-5446-B783-6B9F5040F66D}"/>
              </a:ext>
            </a:extLst>
          </p:cNvPr>
          <p:cNvPicPr>
            <a:picLocks noChangeAspect="1"/>
          </p:cNvPicPr>
          <p:nvPr/>
        </p:nvPicPr>
        <p:blipFill>
          <a:blip r:embed="rId3"/>
          <a:stretch>
            <a:fillRect/>
          </a:stretch>
        </p:blipFill>
        <p:spPr>
          <a:xfrm>
            <a:off x="5219365" y="1877173"/>
            <a:ext cx="1799055" cy="1199165"/>
          </a:xfrm>
          <a:prstGeom prst="rect">
            <a:avLst/>
          </a:prstGeom>
        </p:spPr>
      </p:pic>
      <p:pic>
        <p:nvPicPr>
          <p:cNvPr id="2" name="Picture 1">
            <a:extLst>
              <a:ext uri="{FF2B5EF4-FFF2-40B4-BE49-F238E27FC236}">
                <a16:creationId xmlns:a16="http://schemas.microsoft.com/office/drawing/2014/main" id="{CA22D6E7-ECC5-6640-9B6B-89309AA93E3F}"/>
              </a:ext>
            </a:extLst>
          </p:cNvPr>
          <p:cNvPicPr>
            <a:picLocks noChangeAspect="1"/>
          </p:cNvPicPr>
          <p:nvPr/>
        </p:nvPicPr>
        <p:blipFill>
          <a:blip r:embed="rId5"/>
          <a:stretch>
            <a:fillRect/>
          </a:stretch>
        </p:blipFill>
        <p:spPr>
          <a:xfrm>
            <a:off x="5191008" y="19045"/>
            <a:ext cx="1739003" cy="1571388"/>
          </a:xfrm>
          <a:prstGeom prst="rect">
            <a:avLst/>
          </a:prstGeom>
        </p:spPr>
      </p:pic>
      <p:pic>
        <p:nvPicPr>
          <p:cNvPr id="76" name="Picture 75">
            <a:extLst>
              <a:ext uri="{FF2B5EF4-FFF2-40B4-BE49-F238E27FC236}">
                <a16:creationId xmlns:a16="http://schemas.microsoft.com/office/drawing/2014/main" id="{AC0DFE22-710F-C54D-A513-281785BF8DC7}"/>
              </a:ext>
            </a:extLst>
          </p:cNvPr>
          <p:cNvPicPr>
            <a:picLocks noChangeAspect="1"/>
          </p:cNvPicPr>
          <p:nvPr/>
        </p:nvPicPr>
        <p:blipFill>
          <a:blip r:embed="rId5"/>
          <a:stretch>
            <a:fillRect/>
          </a:stretch>
        </p:blipFill>
        <p:spPr>
          <a:xfrm>
            <a:off x="5495808" y="323845"/>
            <a:ext cx="1739003" cy="1571388"/>
          </a:xfrm>
          <a:prstGeom prst="rect">
            <a:avLst/>
          </a:prstGeom>
        </p:spPr>
      </p:pic>
      <p:pic>
        <p:nvPicPr>
          <p:cNvPr id="84" name="Picture 83">
            <a:extLst>
              <a:ext uri="{FF2B5EF4-FFF2-40B4-BE49-F238E27FC236}">
                <a16:creationId xmlns:a16="http://schemas.microsoft.com/office/drawing/2014/main" id="{A2431CEB-681A-7843-AC4D-885A47646C16}"/>
              </a:ext>
            </a:extLst>
          </p:cNvPr>
          <p:cNvPicPr>
            <a:picLocks noChangeAspect="1"/>
          </p:cNvPicPr>
          <p:nvPr/>
        </p:nvPicPr>
        <p:blipFill>
          <a:blip r:embed="rId3"/>
          <a:stretch>
            <a:fillRect/>
          </a:stretch>
        </p:blipFill>
        <p:spPr>
          <a:xfrm>
            <a:off x="6573459" y="421292"/>
            <a:ext cx="1799055" cy="1199165"/>
          </a:xfrm>
          <a:prstGeom prst="rect">
            <a:avLst/>
          </a:prstGeom>
        </p:spPr>
      </p:pic>
      <p:pic>
        <p:nvPicPr>
          <p:cNvPr id="79" name="Picture 78">
            <a:extLst>
              <a:ext uri="{FF2B5EF4-FFF2-40B4-BE49-F238E27FC236}">
                <a16:creationId xmlns:a16="http://schemas.microsoft.com/office/drawing/2014/main" id="{32127741-51EA-B743-8C6D-85AA2C0DA147}"/>
              </a:ext>
            </a:extLst>
          </p:cNvPr>
          <p:cNvPicPr>
            <a:picLocks noChangeAspect="1"/>
          </p:cNvPicPr>
          <p:nvPr/>
        </p:nvPicPr>
        <p:blipFill>
          <a:blip r:embed="rId5"/>
          <a:stretch>
            <a:fillRect/>
          </a:stretch>
        </p:blipFill>
        <p:spPr>
          <a:xfrm>
            <a:off x="5876976" y="707767"/>
            <a:ext cx="1739003" cy="1571388"/>
          </a:xfrm>
          <a:prstGeom prst="rect">
            <a:avLst/>
          </a:prstGeom>
        </p:spPr>
      </p:pic>
      <p:pic>
        <p:nvPicPr>
          <p:cNvPr id="85" name="Picture 84">
            <a:extLst>
              <a:ext uri="{FF2B5EF4-FFF2-40B4-BE49-F238E27FC236}">
                <a16:creationId xmlns:a16="http://schemas.microsoft.com/office/drawing/2014/main" id="{0472EE22-41FC-6447-8F0C-BDEFB6EDBD02}"/>
              </a:ext>
            </a:extLst>
          </p:cNvPr>
          <p:cNvPicPr>
            <a:picLocks noChangeAspect="1"/>
          </p:cNvPicPr>
          <p:nvPr/>
        </p:nvPicPr>
        <p:blipFill>
          <a:blip r:embed="rId3"/>
          <a:stretch>
            <a:fillRect/>
          </a:stretch>
        </p:blipFill>
        <p:spPr>
          <a:xfrm>
            <a:off x="6790641" y="794117"/>
            <a:ext cx="1799055" cy="1199165"/>
          </a:xfrm>
          <a:prstGeom prst="rect">
            <a:avLst/>
          </a:prstGeom>
        </p:spPr>
      </p:pic>
      <p:pic>
        <p:nvPicPr>
          <p:cNvPr id="81" name="Picture 80">
            <a:extLst>
              <a:ext uri="{FF2B5EF4-FFF2-40B4-BE49-F238E27FC236}">
                <a16:creationId xmlns:a16="http://schemas.microsoft.com/office/drawing/2014/main" id="{58E598DF-7FA0-5242-B363-EFDFEB075BDC}"/>
              </a:ext>
            </a:extLst>
          </p:cNvPr>
          <p:cNvPicPr>
            <a:picLocks noChangeAspect="1"/>
          </p:cNvPicPr>
          <p:nvPr/>
        </p:nvPicPr>
        <p:blipFill>
          <a:blip r:embed="rId5"/>
          <a:stretch>
            <a:fillRect/>
          </a:stretch>
        </p:blipFill>
        <p:spPr>
          <a:xfrm>
            <a:off x="6167477" y="1050931"/>
            <a:ext cx="1739003" cy="1571388"/>
          </a:xfrm>
          <a:prstGeom prst="rect">
            <a:avLst/>
          </a:prstGeom>
        </p:spPr>
      </p:pic>
      <p:pic>
        <p:nvPicPr>
          <p:cNvPr id="86" name="Picture 85">
            <a:extLst>
              <a:ext uri="{FF2B5EF4-FFF2-40B4-BE49-F238E27FC236}">
                <a16:creationId xmlns:a16="http://schemas.microsoft.com/office/drawing/2014/main" id="{1B502374-44F9-7344-BE96-3353BB18B13A}"/>
              </a:ext>
            </a:extLst>
          </p:cNvPr>
          <p:cNvPicPr>
            <a:picLocks noChangeAspect="1"/>
          </p:cNvPicPr>
          <p:nvPr/>
        </p:nvPicPr>
        <p:blipFill>
          <a:blip r:embed="rId3"/>
          <a:stretch>
            <a:fillRect/>
          </a:stretch>
        </p:blipFill>
        <p:spPr>
          <a:xfrm>
            <a:off x="7056993" y="1331727"/>
            <a:ext cx="1799055" cy="1199165"/>
          </a:xfrm>
          <a:prstGeom prst="rect">
            <a:avLst/>
          </a:prstGeom>
        </p:spPr>
      </p:pic>
      <p:pic>
        <p:nvPicPr>
          <p:cNvPr id="82" name="Picture 81">
            <a:extLst>
              <a:ext uri="{FF2B5EF4-FFF2-40B4-BE49-F238E27FC236}">
                <a16:creationId xmlns:a16="http://schemas.microsoft.com/office/drawing/2014/main" id="{70CE31D6-D95A-0443-B2EA-C948D5D03EDB}"/>
              </a:ext>
            </a:extLst>
          </p:cNvPr>
          <p:cNvPicPr>
            <a:picLocks noChangeAspect="1"/>
          </p:cNvPicPr>
          <p:nvPr/>
        </p:nvPicPr>
        <p:blipFill>
          <a:blip r:embed="rId5"/>
          <a:stretch>
            <a:fillRect/>
          </a:stretch>
        </p:blipFill>
        <p:spPr>
          <a:xfrm>
            <a:off x="6489180" y="1411830"/>
            <a:ext cx="1739003" cy="1571388"/>
          </a:xfrm>
          <a:prstGeom prst="rect">
            <a:avLst/>
          </a:prstGeom>
        </p:spPr>
      </p:pic>
      <p:sp>
        <p:nvSpPr>
          <p:cNvPr id="5" name="TextBox 4">
            <a:extLst>
              <a:ext uri="{FF2B5EF4-FFF2-40B4-BE49-F238E27FC236}">
                <a16:creationId xmlns:a16="http://schemas.microsoft.com/office/drawing/2014/main" id="{FC101500-FC8E-8C47-9DB5-AA03D2B10A03}"/>
              </a:ext>
            </a:extLst>
          </p:cNvPr>
          <p:cNvSpPr txBox="1"/>
          <p:nvPr/>
        </p:nvSpPr>
        <p:spPr>
          <a:xfrm>
            <a:off x="6932540" y="3962107"/>
            <a:ext cx="4708357" cy="3139321"/>
          </a:xfrm>
          <a:prstGeom prst="rect">
            <a:avLst/>
          </a:prstGeom>
          <a:noFill/>
        </p:spPr>
        <p:txBody>
          <a:bodyPr wrap="square" rtlCol="0">
            <a:spAutoFit/>
          </a:bodyPr>
          <a:lstStyle/>
          <a:p>
            <a:r>
              <a:rPr lang="en-US" dirty="0"/>
              <a:t>990 people have an insignificant finding and conclude this was a good idea, while it lasted. </a:t>
            </a:r>
          </a:p>
          <a:p>
            <a:endParaRPr lang="en-US" dirty="0"/>
          </a:p>
          <a:p>
            <a:r>
              <a:rPr lang="en-US" dirty="0"/>
              <a:t>10 people have a significant result with P &lt; 0.01</a:t>
            </a:r>
          </a:p>
          <a:p>
            <a:r>
              <a:rPr lang="en-US" dirty="0"/>
              <a:t>1 person has a a significant result with P &lt; 0.001</a:t>
            </a:r>
          </a:p>
          <a:p>
            <a:r>
              <a:rPr lang="en-US" dirty="0"/>
              <a:t>They conclude that this is an important and exciting result providing significant support to an important hypothesis.  </a:t>
            </a:r>
          </a:p>
          <a:p>
            <a:endParaRPr lang="en-US" dirty="0"/>
          </a:p>
          <a:p>
            <a:r>
              <a:rPr lang="en-US" dirty="0"/>
              <a:t>=&gt; News Headline!</a:t>
            </a:r>
          </a:p>
          <a:p>
            <a:endParaRPr lang="en-US" dirty="0"/>
          </a:p>
        </p:txBody>
      </p:sp>
      <p:sp>
        <p:nvSpPr>
          <p:cNvPr id="10" name="TextBox 9">
            <a:extLst>
              <a:ext uri="{FF2B5EF4-FFF2-40B4-BE49-F238E27FC236}">
                <a16:creationId xmlns:a16="http://schemas.microsoft.com/office/drawing/2014/main" id="{86219F32-FFC4-494F-A39F-B66C15F36D03}"/>
              </a:ext>
            </a:extLst>
          </p:cNvPr>
          <p:cNvSpPr txBox="1"/>
          <p:nvPr/>
        </p:nvSpPr>
        <p:spPr>
          <a:xfrm>
            <a:off x="6942861" y="3592775"/>
            <a:ext cx="825034" cy="369332"/>
          </a:xfrm>
          <a:prstGeom prst="rect">
            <a:avLst/>
          </a:prstGeom>
          <a:noFill/>
        </p:spPr>
        <p:txBody>
          <a:bodyPr wrap="none" rtlCol="0">
            <a:spAutoFit/>
          </a:bodyPr>
          <a:lstStyle/>
          <a:p>
            <a:r>
              <a:rPr lang="en-US" dirty="0"/>
              <a:t>Result:</a:t>
            </a:r>
          </a:p>
        </p:txBody>
      </p:sp>
    </p:spTree>
    <p:extLst>
      <p:ext uri="{BB962C8B-B14F-4D97-AF65-F5344CB8AC3E}">
        <p14:creationId xmlns:p14="http://schemas.microsoft.com/office/powerpoint/2010/main" val="31424529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1750CC-5C8C-C64D-B7E6-CFFF11971CB8}"/>
              </a:ext>
            </a:extLst>
          </p:cNvPr>
          <p:cNvSpPr>
            <a:spLocks noGrp="1"/>
          </p:cNvSpPr>
          <p:nvPr>
            <p:ph idx="1"/>
          </p:nvPr>
        </p:nvSpPr>
        <p:spPr>
          <a:xfrm>
            <a:off x="838200" y="646530"/>
            <a:ext cx="10515600" cy="4351338"/>
          </a:xfrm>
        </p:spPr>
        <p:txBody>
          <a:bodyPr>
            <a:normAutofit fontScale="85000" lnSpcReduction="10000"/>
          </a:bodyPr>
          <a:lstStyle/>
          <a:p>
            <a:pPr marL="0" indent="0">
              <a:buNone/>
            </a:pPr>
            <a:r>
              <a:rPr lang="en-US" b="1" dirty="0"/>
              <a:t>Verbal overshadowing</a:t>
            </a:r>
            <a:r>
              <a:rPr lang="en-US" dirty="0"/>
              <a:t> is the phenomenon where giving a verbal description of a face (or other complex stimuli) impairs recognition of that face or stimuli first reported by Schooler and </a:t>
            </a:r>
            <a:r>
              <a:rPr lang="en-US" dirty="0" err="1"/>
              <a:t>Englster</a:t>
            </a:r>
            <a:r>
              <a:rPr lang="en-US" dirty="0"/>
              <a:t>-Schooler (1990). The effects are observed across multiple domains of cognition that are known to rely on non-verbal knowledge and perceptual expertise, such as memory. Memory has been known to be influenced by language. Seminal work by Carmichael and collaborators (1932) demonstrated that labels attached to, or associated with, non-verbal forms during memory encoding can affect the way the forms were subsequently reproduced. Because of this, memory performance that relies on reportable aspects of memory that encode visual forms should be vulnerable to the effects of verbalization.</a:t>
            </a:r>
          </a:p>
        </p:txBody>
      </p:sp>
      <p:sp>
        <p:nvSpPr>
          <p:cNvPr id="4" name="TextBox 3">
            <a:extLst>
              <a:ext uri="{FF2B5EF4-FFF2-40B4-BE49-F238E27FC236}">
                <a16:creationId xmlns:a16="http://schemas.microsoft.com/office/drawing/2014/main" id="{77E0F25A-3A28-FC4F-9BC4-2943594AAD74}"/>
              </a:ext>
            </a:extLst>
          </p:cNvPr>
          <p:cNvSpPr txBox="1"/>
          <p:nvPr/>
        </p:nvSpPr>
        <p:spPr>
          <a:xfrm>
            <a:off x="770020" y="5446295"/>
            <a:ext cx="9742026" cy="646331"/>
          </a:xfrm>
          <a:prstGeom prst="rect">
            <a:avLst/>
          </a:prstGeom>
          <a:noFill/>
        </p:spPr>
        <p:txBody>
          <a:bodyPr wrap="none" rtlCol="0">
            <a:spAutoFit/>
          </a:bodyPr>
          <a:lstStyle/>
          <a:p>
            <a:r>
              <a:rPr lang="en-US" dirty="0"/>
              <a:t>From Wikipedia </a:t>
            </a:r>
            <a:r>
              <a:rPr lang="en-US" dirty="0">
                <a:hlinkClick r:id="rId2"/>
              </a:rPr>
              <a:t>https://en.wikipedia.org/wiki/Verbal_overshadowing</a:t>
            </a:r>
            <a:r>
              <a:rPr lang="en-US" dirty="0"/>
              <a:t> </a:t>
            </a:r>
          </a:p>
          <a:p>
            <a:r>
              <a:rPr lang="en-US" dirty="0"/>
              <a:t>See: Article in New Yorker at </a:t>
            </a:r>
            <a:r>
              <a:rPr lang="en-US" dirty="0">
                <a:hlinkClick r:id="rId3"/>
              </a:rPr>
              <a:t>https://www.newyorker.com/magazine/2010/12/13/the-truth-wears-off</a:t>
            </a:r>
            <a:r>
              <a:rPr lang="en-US" dirty="0"/>
              <a:t>  </a:t>
            </a:r>
          </a:p>
        </p:txBody>
      </p:sp>
    </p:spTree>
    <p:extLst>
      <p:ext uri="{BB962C8B-B14F-4D97-AF65-F5344CB8AC3E}">
        <p14:creationId xmlns:p14="http://schemas.microsoft.com/office/powerpoint/2010/main" val="7180948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BFE82-5720-CF4B-AD1D-1AD8D6F5B363}"/>
              </a:ext>
            </a:extLst>
          </p:cNvPr>
          <p:cNvSpPr>
            <a:spLocks noGrp="1"/>
          </p:cNvSpPr>
          <p:nvPr>
            <p:ph type="title"/>
          </p:nvPr>
        </p:nvSpPr>
        <p:spPr/>
        <p:txBody>
          <a:bodyPr/>
          <a:lstStyle/>
          <a:p>
            <a:r>
              <a:rPr lang="en-US" dirty="0"/>
              <a:t>The Decline Effect</a:t>
            </a:r>
            <a:br>
              <a:rPr lang="en-US" dirty="0"/>
            </a:br>
            <a:endParaRPr lang="en-US" dirty="0"/>
          </a:p>
        </p:txBody>
      </p:sp>
      <p:sp>
        <p:nvSpPr>
          <p:cNvPr id="3" name="Content Placeholder 2">
            <a:extLst>
              <a:ext uri="{FF2B5EF4-FFF2-40B4-BE49-F238E27FC236}">
                <a16:creationId xmlns:a16="http://schemas.microsoft.com/office/drawing/2014/main" id="{65274B58-78B4-1346-8BEB-93A45E189B88}"/>
              </a:ext>
            </a:extLst>
          </p:cNvPr>
          <p:cNvSpPr>
            <a:spLocks noGrp="1"/>
          </p:cNvSpPr>
          <p:nvPr>
            <p:ph idx="1"/>
          </p:nvPr>
        </p:nvSpPr>
        <p:spPr>
          <a:xfrm>
            <a:off x="766010" y="1127793"/>
            <a:ext cx="10515600" cy="4351338"/>
          </a:xfrm>
        </p:spPr>
        <p:txBody>
          <a:bodyPr>
            <a:normAutofit fontScale="92500" lnSpcReduction="20000"/>
          </a:bodyPr>
          <a:lstStyle/>
          <a:p>
            <a:pPr marL="0" indent="0">
              <a:buNone/>
            </a:pPr>
            <a:r>
              <a:rPr lang="en-US" dirty="0"/>
              <a:t>Other examples</a:t>
            </a:r>
          </a:p>
          <a:p>
            <a:r>
              <a:rPr lang="en-US" dirty="0"/>
              <a:t>second generation anti-psychotic drugs</a:t>
            </a:r>
          </a:p>
          <a:p>
            <a:r>
              <a:rPr lang="en-US" dirty="0"/>
              <a:t>connection between symmetry and sexual preference of female birds in nature</a:t>
            </a:r>
          </a:p>
          <a:p>
            <a:pPr marL="0" indent="0">
              <a:buNone/>
            </a:pPr>
            <a:endParaRPr lang="en-US" dirty="0"/>
          </a:p>
          <a:p>
            <a:pPr marL="0" indent="0">
              <a:buNone/>
            </a:pPr>
            <a:r>
              <a:rPr lang="en-US" dirty="0"/>
              <a:t>The “truth wears off” because:</a:t>
            </a:r>
          </a:p>
          <a:p>
            <a:r>
              <a:rPr lang="en-US" dirty="0"/>
              <a:t>regression toward the mean </a:t>
            </a:r>
          </a:p>
          <a:p>
            <a:r>
              <a:rPr lang="en-US" dirty="0"/>
              <a:t>publication bias</a:t>
            </a:r>
          </a:p>
          <a:p>
            <a:r>
              <a:rPr lang="en-US" dirty="0"/>
              <a:t>novel drugs might have a stronger placebo effect</a:t>
            </a:r>
          </a:p>
          <a:p>
            <a:pPr marL="0" indent="0">
              <a:buNone/>
            </a:pPr>
            <a:endParaRPr lang="en-US" dirty="0"/>
          </a:p>
          <a:p>
            <a:endParaRPr lang="en-US" dirty="0"/>
          </a:p>
        </p:txBody>
      </p:sp>
    </p:spTree>
    <p:extLst>
      <p:ext uri="{BB962C8B-B14F-4D97-AF65-F5344CB8AC3E}">
        <p14:creationId xmlns:p14="http://schemas.microsoft.com/office/powerpoint/2010/main" val="17710570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F539-A21A-FB40-8ADE-BAD867BAF9D6}"/>
              </a:ext>
            </a:extLst>
          </p:cNvPr>
          <p:cNvSpPr>
            <a:spLocks noGrp="1"/>
          </p:cNvSpPr>
          <p:nvPr>
            <p:ph type="title"/>
          </p:nvPr>
        </p:nvSpPr>
        <p:spPr>
          <a:xfrm>
            <a:off x="990600" y="1223378"/>
            <a:ext cx="10515600" cy="1325563"/>
          </a:xfrm>
        </p:spPr>
        <p:txBody>
          <a:bodyPr>
            <a:normAutofit fontScale="90000"/>
          </a:bodyPr>
          <a:lstStyle/>
          <a:p>
            <a:r>
              <a:rPr lang="en-US" dirty="0"/>
              <a:t>What can one do to prevent the scientific enterprise to report false results on a regular basis?</a:t>
            </a:r>
          </a:p>
        </p:txBody>
      </p:sp>
    </p:spTree>
    <p:extLst>
      <p:ext uri="{BB962C8B-B14F-4D97-AF65-F5344CB8AC3E}">
        <p14:creationId xmlns:p14="http://schemas.microsoft.com/office/powerpoint/2010/main" val="823774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CAFFB-65AD-A148-B2E6-F73C709C94FA}"/>
              </a:ext>
            </a:extLst>
          </p:cNvPr>
          <p:cNvSpPr>
            <a:spLocks noGrp="1"/>
          </p:cNvSpPr>
          <p:nvPr>
            <p:ph type="title"/>
          </p:nvPr>
        </p:nvSpPr>
        <p:spPr>
          <a:xfrm>
            <a:off x="609600" y="190500"/>
            <a:ext cx="10363200" cy="1143000"/>
          </a:xfrm>
        </p:spPr>
        <p:txBody>
          <a:bodyPr/>
          <a:lstStyle/>
          <a:p>
            <a:pPr algn="l"/>
            <a:r>
              <a:rPr lang="en-US" sz="3200" dirty="0"/>
              <a:t>For genomes, the NCBI’s genome browser is a more straight-forward resource: </a:t>
            </a:r>
          </a:p>
        </p:txBody>
      </p:sp>
      <p:pic>
        <p:nvPicPr>
          <p:cNvPr id="4" name="Picture 3">
            <a:extLst>
              <a:ext uri="{FF2B5EF4-FFF2-40B4-BE49-F238E27FC236}">
                <a16:creationId xmlns:a16="http://schemas.microsoft.com/office/drawing/2014/main" id="{45AAB4A7-AB3E-084A-8203-0A968BD34713}"/>
              </a:ext>
            </a:extLst>
          </p:cNvPr>
          <p:cNvPicPr>
            <a:picLocks noChangeAspect="1"/>
          </p:cNvPicPr>
          <p:nvPr/>
        </p:nvPicPr>
        <p:blipFill>
          <a:blip r:embed="rId2"/>
          <a:stretch>
            <a:fillRect/>
          </a:stretch>
        </p:blipFill>
        <p:spPr>
          <a:xfrm>
            <a:off x="762000" y="1328987"/>
            <a:ext cx="10972800" cy="5529013"/>
          </a:xfrm>
          <a:prstGeom prst="rect">
            <a:avLst/>
          </a:prstGeom>
        </p:spPr>
      </p:pic>
    </p:spTree>
    <p:extLst>
      <p:ext uri="{BB962C8B-B14F-4D97-AF65-F5344CB8AC3E}">
        <p14:creationId xmlns:p14="http://schemas.microsoft.com/office/powerpoint/2010/main" val="1534155521"/>
      </p:ext>
    </p:extLst>
  </p:cSld>
  <p:clrMapOvr>
    <a:masterClrMapping/>
  </p:clrMapOvr>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1175</TotalTime>
  <Words>7326</Words>
  <Application>Microsoft Macintosh PowerPoint</Application>
  <PresentationFormat>Widescreen</PresentationFormat>
  <Paragraphs>705</Paragraphs>
  <Slides>84</Slides>
  <Notes>34</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84</vt:i4>
      </vt:variant>
    </vt:vector>
  </HeadingPairs>
  <TitlesOfParts>
    <vt:vector size="99" baseType="lpstr">
      <vt:lpstr>Arial Unicode MS</vt:lpstr>
      <vt:lpstr>-webkit-standard</vt:lpstr>
      <vt:lpstr>Arial</vt:lpstr>
      <vt:lpstr>Calibri</vt:lpstr>
      <vt:lpstr>Calibri Light</vt:lpstr>
      <vt:lpstr>Courier</vt:lpstr>
      <vt:lpstr>Courier New</vt:lpstr>
      <vt:lpstr>Lucida Grande</vt:lpstr>
      <vt:lpstr>Menlo</vt:lpstr>
      <vt:lpstr>Times New Roman</vt:lpstr>
      <vt:lpstr>Default Design</vt:lpstr>
      <vt:lpstr>Office Theme</vt:lpstr>
      <vt:lpstr>1_Default Design</vt:lpstr>
      <vt:lpstr>2_Default Design</vt:lpstr>
      <vt:lpstr>Photo Editor Photo</vt:lpstr>
      <vt:lpstr> </vt:lpstr>
      <vt:lpstr>Databanks at the NCBI</vt:lpstr>
      <vt:lpstr>To get from the new pubmed interface to an interface that includes all databanks click on the NIH link </vt:lpstr>
      <vt:lpstr>PowerPoint Presentation</vt:lpstr>
      <vt:lpstr>PowerPoint Presentation</vt:lpstr>
      <vt:lpstr>PowerPoint Presentation</vt:lpstr>
      <vt:lpstr>PowerPoint Presentation</vt:lpstr>
      <vt:lpstr>PowerPoint Presentation</vt:lpstr>
      <vt:lpstr>For genomes, the NCBI’s genome browser is a more straight-forward resource: </vt:lpstr>
      <vt:lpstr>Distinctions between Databanks</vt:lpstr>
      <vt:lpstr>Problem with Ownership</vt:lpstr>
      <vt:lpstr>PowerPoint Presentation</vt:lpstr>
      <vt:lpstr>PowerPoint Presentation</vt:lpstr>
      <vt:lpstr>Average Nucleotide Identity (mANI)</vt:lpstr>
      <vt:lpstr>PowerPoint Presentation</vt:lpstr>
      <vt:lpstr>PowerPoint Presentation</vt:lpstr>
      <vt:lpstr>Atlas of Protein Sequences 1972 (cont) </vt:lpstr>
      <vt:lpstr>Atlas of Protein Sequences 1972 (cont) </vt:lpstr>
      <vt:lpstr>Selecting Scoring Matrices</vt:lpstr>
      <vt:lpstr>PowerPoint Presentation</vt:lpstr>
      <vt:lpstr>Statistics of data – bank searches</vt:lpstr>
      <vt:lpstr>False Positives (probability of) </vt:lpstr>
      <vt:lpstr>PowerPoint Presentation</vt:lpstr>
      <vt:lpstr>z -score </vt:lpstr>
      <vt:lpstr>z -score </vt:lpstr>
      <vt:lpstr>PowerPoint Presentation</vt:lpstr>
      <vt:lpstr>PowerPoint Presentation</vt:lpstr>
      <vt:lpstr>False Positives versus False Negatives </vt:lpstr>
      <vt:lpstr>blast searches via web interfaces</vt:lpstr>
      <vt:lpstr>PowerPoint Presentation</vt:lpstr>
      <vt:lpstr>PowerPoint Presentation</vt:lpstr>
      <vt:lpstr>BLAST Phase 1:  Segmenting the query sequence;  scoring potential word matches--compile</vt:lpstr>
      <vt:lpstr>BLAST Phase 2: Scanning the database</vt:lpstr>
      <vt:lpstr>PowerPoint Presentation</vt:lpstr>
      <vt:lpstr>BLAST Phase 3: Extending the hits</vt:lpstr>
      <vt:lpstr>PowerPoint Presentation</vt:lpstr>
      <vt:lpstr>PowerPoint Presentation</vt:lpstr>
      <vt:lpstr>PowerPoint Presentation</vt:lpstr>
      <vt:lpstr>blastn and blastp searches using the same gene as query</vt:lpstr>
      <vt:lpstr>PowerPoint Presentation</vt:lpstr>
      <vt:lpstr>PauloDiaboli Terminase Blastp Search on PhagesDB</vt:lpstr>
      <vt:lpstr>PowerPoint Presentation</vt:lpstr>
      <vt:lpstr>Example of web based BLAST </vt:lpstr>
      <vt:lpstr>PhagesDB </vt:lpstr>
      <vt:lpstr>PowerPoint Presentation</vt:lpstr>
      <vt:lpstr>PowerPoint Presentation</vt:lpstr>
      <vt:lpstr>PowerPoint Presentation</vt:lpstr>
      <vt:lpstr>PowerPoint Presentation</vt:lpstr>
      <vt:lpstr>lecture should end here </vt:lpstr>
      <vt:lpstr>Review:  Types of Error in a Databank Search </vt:lpstr>
      <vt:lpstr>Effect of low complexity filter</vt:lpstr>
      <vt:lpstr>fasta: an alternative to blast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Command Line </vt:lpstr>
      <vt:lpstr>PowerPoint Presentation</vt:lpstr>
      <vt:lpstr>PowerPoint Presentation</vt:lpstr>
      <vt:lpstr>UNIX</vt:lpstr>
      <vt:lpstr>Unix - command line interface</vt:lpstr>
      <vt:lpstr>characters at the end of lines</vt:lpstr>
      <vt:lpstr>Special characters:</vt:lpstr>
      <vt:lpstr>PowerPoint Presentation</vt:lpstr>
      <vt:lpstr>P-Hacking</vt:lpstr>
      <vt:lpstr>Using all the data does not give significant results</vt:lpstr>
      <vt:lpstr>But with minor modification:</vt:lpstr>
      <vt:lpstr>Data Dredging aka Fishing Expeditions</vt:lpstr>
      <vt:lpstr>When do you need a correction for multiple tests?   </vt:lpstr>
      <vt:lpstr>PowerPoint Presentation</vt:lpstr>
      <vt:lpstr>PowerPoint Presentation</vt:lpstr>
      <vt:lpstr>PowerPoint Presentation</vt:lpstr>
      <vt:lpstr>The Decline Effect </vt:lpstr>
      <vt:lpstr>What can one do to prevent the scientific enterprise to report false results on a regular basis?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"Nothing in biology makes sense except in the light of evolution"  </dc:title>
  <dc:subject/>
  <dc:creator>Gogarten, J. Peter</dc:creator>
  <cp:keywords/>
  <dc:description/>
  <cp:lastModifiedBy>Gogarten, J. Peter</cp:lastModifiedBy>
  <cp:revision>28</cp:revision>
  <cp:lastPrinted>2008-01-28T16:51:56Z</cp:lastPrinted>
  <dcterms:created xsi:type="dcterms:W3CDTF">2015-10-05T13:38:28Z</dcterms:created>
  <dcterms:modified xsi:type="dcterms:W3CDTF">2023-09-20T00:22:23Z</dcterms:modified>
  <cp:category/>
</cp:coreProperties>
</file>