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9" r:id="rId1"/>
    <p:sldMasterId id="2147483904" r:id="rId2"/>
  </p:sldMasterIdLst>
  <p:notesMasterIdLst>
    <p:notesMasterId r:id="rId60"/>
  </p:notesMasterIdLst>
  <p:sldIdLst>
    <p:sldId id="548" r:id="rId3"/>
    <p:sldId id="261" r:id="rId4"/>
    <p:sldId id="262" r:id="rId5"/>
    <p:sldId id="263" r:id="rId6"/>
    <p:sldId id="264" r:id="rId7"/>
    <p:sldId id="561" r:id="rId8"/>
    <p:sldId id="562" r:id="rId9"/>
    <p:sldId id="563" r:id="rId10"/>
    <p:sldId id="564" r:id="rId11"/>
    <p:sldId id="926" r:id="rId12"/>
    <p:sldId id="694" r:id="rId13"/>
    <p:sldId id="851" r:id="rId14"/>
    <p:sldId id="730" r:id="rId15"/>
    <p:sldId id="924" r:id="rId16"/>
    <p:sldId id="407" r:id="rId17"/>
    <p:sldId id="937" r:id="rId18"/>
    <p:sldId id="316" r:id="rId19"/>
    <p:sldId id="933" r:id="rId20"/>
    <p:sldId id="928" r:id="rId21"/>
    <p:sldId id="930" r:id="rId22"/>
    <p:sldId id="391" r:id="rId23"/>
    <p:sldId id="394" r:id="rId24"/>
    <p:sldId id="395" r:id="rId25"/>
    <p:sldId id="751" r:id="rId26"/>
    <p:sldId id="392" r:id="rId27"/>
    <p:sldId id="767" r:id="rId28"/>
    <p:sldId id="434" r:id="rId29"/>
    <p:sldId id="753" r:id="rId30"/>
    <p:sldId id="754" r:id="rId31"/>
    <p:sldId id="435" r:id="rId32"/>
    <p:sldId id="393" r:id="rId33"/>
    <p:sldId id="396" r:id="rId34"/>
    <p:sldId id="397" r:id="rId35"/>
    <p:sldId id="398" r:id="rId36"/>
    <p:sldId id="934" r:id="rId37"/>
    <p:sldId id="531" r:id="rId38"/>
    <p:sldId id="532" r:id="rId39"/>
    <p:sldId id="749" r:id="rId40"/>
    <p:sldId id="549" r:id="rId41"/>
    <p:sldId id="550" r:id="rId42"/>
    <p:sldId id="551" r:id="rId43"/>
    <p:sldId id="553" r:id="rId44"/>
    <p:sldId id="552" r:id="rId45"/>
    <p:sldId id="554" r:id="rId46"/>
    <p:sldId id="555" r:id="rId47"/>
    <p:sldId id="556" r:id="rId48"/>
    <p:sldId id="744" r:id="rId49"/>
    <p:sldId id="935" r:id="rId50"/>
    <p:sldId id="750" r:id="rId51"/>
    <p:sldId id="534" r:id="rId52"/>
    <p:sldId id="535" r:id="rId53"/>
    <p:sldId id="672" r:id="rId54"/>
    <p:sldId id="673" r:id="rId55"/>
    <p:sldId id="938" r:id="rId56"/>
    <p:sldId id="259" r:id="rId57"/>
    <p:sldId id="936" r:id="rId58"/>
    <p:sldId id="557"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2"/>
    <p:restoredTop sz="94694"/>
  </p:normalViewPr>
  <p:slideViewPr>
    <p:cSldViewPr snapToGrid="0" snapToObjects="1">
      <p:cViewPr varScale="1">
        <p:scale>
          <a:sx n="121" d="100"/>
          <a:sy n="121" d="100"/>
        </p:scale>
        <p:origin x="728" y="176"/>
      </p:cViewPr>
      <p:guideLst>
        <p:guide orient="horz" pos="2160"/>
        <p:guide pos="384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garten, J. Peter" userId="08c346f3-9f2a-4776-a6cf-add1e690cd47" providerId="ADAL" clId="{67157D36-0654-CA49-AA6E-F15F8D40B1FC}"/>
    <pc:docChg chg="delSld">
      <pc:chgData name="Gogarten, J. Peter" userId="08c346f3-9f2a-4776-a6cf-add1e690cd47" providerId="ADAL" clId="{67157D36-0654-CA49-AA6E-F15F8D40B1FC}" dt="2023-11-28T22:46:35.893" v="0" actId="2696"/>
      <pc:docMkLst>
        <pc:docMk/>
      </pc:docMkLst>
      <pc:sldChg chg="del">
        <pc:chgData name="Gogarten, J. Peter" userId="08c346f3-9f2a-4776-a6cf-add1e690cd47" providerId="ADAL" clId="{67157D36-0654-CA49-AA6E-F15F8D40B1FC}" dt="2023-11-28T22:46:35.893" v="0" actId="2696"/>
        <pc:sldMkLst>
          <pc:docMk/>
          <pc:sldMk cId="1649362358" sldId="519"/>
        </pc:sldMkLst>
      </pc:sldChg>
      <pc:sldChg chg="del">
        <pc:chgData name="Gogarten, J. Peter" userId="08c346f3-9f2a-4776-a6cf-add1e690cd47" providerId="ADAL" clId="{67157D36-0654-CA49-AA6E-F15F8D40B1FC}" dt="2023-11-28T22:46:35.893" v="0" actId="2696"/>
        <pc:sldMkLst>
          <pc:docMk/>
          <pc:sldMk cId="1114235430" sldId="520"/>
        </pc:sldMkLst>
      </pc:sldChg>
      <pc:sldChg chg="del">
        <pc:chgData name="Gogarten, J. Peter" userId="08c346f3-9f2a-4776-a6cf-add1e690cd47" providerId="ADAL" clId="{67157D36-0654-CA49-AA6E-F15F8D40B1FC}" dt="2023-11-28T22:46:35.893" v="0" actId="2696"/>
        <pc:sldMkLst>
          <pc:docMk/>
          <pc:sldMk cId="897470170" sldId="521"/>
        </pc:sldMkLst>
      </pc:sldChg>
      <pc:sldChg chg="del">
        <pc:chgData name="Gogarten, J. Peter" userId="08c346f3-9f2a-4776-a6cf-add1e690cd47" providerId="ADAL" clId="{67157D36-0654-CA49-AA6E-F15F8D40B1FC}" dt="2023-11-28T22:46:35.893" v="0" actId="2696"/>
        <pc:sldMkLst>
          <pc:docMk/>
          <pc:sldMk cId="2003494309" sldId="522"/>
        </pc:sldMkLst>
      </pc:sldChg>
      <pc:sldChg chg="del">
        <pc:chgData name="Gogarten, J. Peter" userId="08c346f3-9f2a-4776-a6cf-add1e690cd47" providerId="ADAL" clId="{67157D36-0654-CA49-AA6E-F15F8D40B1FC}" dt="2023-11-28T22:46:35.893" v="0" actId="2696"/>
        <pc:sldMkLst>
          <pc:docMk/>
          <pc:sldMk cId="1375573178" sldId="523"/>
        </pc:sldMkLst>
      </pc:sldChg>
      <pc:sldChg chg="del">
        <pc:chgData name="Gogarten, J. Peter" userId="08c346f3-9f2a-4776-a6cf-add1e690cd47" providerId="ADAL" clId="{67157D36-0654-CA49-AA6E-F15F8D40B1FC}" dt="2023-11-28T22:46:35.893" v="0" actId="2696"/>
        <pc:sldMkLst>
          <pc:docMk/>
          <pc:sldMk cId="1911034137" sldId="524"/>
        </pc:sldMkLst>
      </pc:sldChg>
      <pc:sldChg chg="del">
        <pc:chgData name="Gogarten, J. Peter" userId="08c346f3-9f2a-4776-a6cf-add1e690cd47" providerId="ADAL" clId="{67157D36-0654-CA49-AA6E-F15F8D40B1FC}" dt="2023-11-28T22:46:35.893" v="0" actId="2696"/>
        <pc:sldMkLst>
          <pc:docMk/>
          <pc:sldMk cId="985316027" sldId="525"/>
        </pc:sldMkLst>
      </pc:sldChg>
      <pc:sldChg chg="del">
        <pc:chgData name="Gogarten, J. Peter" userId="08c346f3-9f2a-4776-a6cf-add1e690cd47" providerId="ADAL" clId="{67157D36-0654-CA49-AA6E-F15F8D40B1FC}" dt="2023-11-28T22:46:35.893" v="0" actId="2696"/>
        <pc:sldMkLst>
          <pc:docMk/>
          <pc:sldMk cId="1653216491" sldId="527"/>
        </pc:sldMkLst>
      </pc:sldChg>
      <pc:sldChg chg="del">
        <pc:chgData name="Gogarten, J. Peter" userId="08c346f3-9f2a-4776-a6cf-add1e690cd47" providerId="ADAL" clId="{67157D36-0654-CA49-AA6E-F15F8D40B1FC}" dt="2023-11-28T22:46:35.893" v="0" actId="2696"/>
        <pc:sldMkLst>
          <pc:docMk/>
          <pc:sldMk cId="1466139351" sldId="528"/>
        </pc:sldMkLst>
      </pc:sldChg>
      <pc:sldChg chg="del">
        <pc:chgData name="Gogarten, J. Peter" userId="08c346f3-9f2a-4776-a6cf-add1e690cd47" providerId="ADAL" clId="{67157D36-0654-CA49-AA6E-F15F8D40B1FC}" dt="2023-11-28T22:46:35.893" v="0" actId="2696"/>
        <pc:sldMkLst>
          <pc:docMk/>
          <pc:sldMk cId="871898839" sldId="533"/>
        </pc:sldMkLst>
      </pc:sldChg>
      <pc:sldChg chg="del">
        <pc:chgData name="Gogarten, J. Peter" userId="08c346f3-9f2a-4776-a6cf-add1e690cd47" providerId="ADAL" clId="{67157D36-0654-CA49-AA6E-F15F8D40B1FC}" dt="2023-11-28T22:46:35.893" v="0" actId="2696"/>
        <pc:sldMkLst>
          <pc:docMk/>
          <pc:sldMk cId="468000205" sldId="536"/>
        </pc:sldMkLst>
      </pc:sldChg>
      <pc:sldChg chg="del">
        <pc:chgData name="Gogarten, J. Peter" userId="08c346f3-9f2a-4776-a6cf-add1e690cd47" providerId="ADAL" clId="{67157D36-0654-CA49-AA6E-F15F8D40B1FC}" dt="2023-11-28T22:46:35.893" v="0" actId="2696"/>
        <pc:sldMkLst>
          <pc:docMk/>
          <pc:sldMk cId="1852933690" sldId="537"/>
        </pc:sldMkLst>
      </pc:sldChg>
      <pc:sldChg chg="del">
        <pc:chgData name="Gogarten, J. Peter" userId="08c346f3-9f2a-4776-a6cf-add1e690cd47" providerId="ADAL" clId="{67157D36-0654-CA49-AA6E-F15F8D40B1FC}" dt="2023-11-28T22:46:35.893" v="0" actId="2696"/>
        <pc:sldMkLst>
          <pc:docMk/>
          <pc:sldMk cId="968172238" sldId="538"/>
        </pc:sldMkLst>
      </pc:sldChg>
      <pc:sldChg chg="del">
        <pc:chgData name="Gogarten, J. Peter" userId="08c346f3-9f2a-4776-a6cf-add1e690cd47" providerId="ADAL" clId="{67157D36-0654-CA49-AA6E-F15F8D40B1FC}" dt="2023-11-28T22:46:35.893" v="0" actId="2696"/>
        <pc:sldMkLst>
          <pc:docMk/>
          <pc:sldMk cId="1189566284" sldId="539"/>
        </pc:sldMkLst>
      </pc:sldChg>
      <pc:sldChg chg="del">
        <pc:chgData name="Gogarten, J. Peter" userId="08c346f3-9f2a-4776-a6cf-add1e690cd47" providerId="ADAL" clId="{67157D36-0654-CA49-AA6E-F15F8D40B1FC}" dt="2023-11-28T22:46:35.893" v="0" actId="2696"/>
        <pc:sldMkLst>
          <pc:docMk/>
          <pc:sldMk cId="90663101" sldId="540"/>
        </pc:sldMkLst>
      </pc:sldChg>
      <pc:sldChg chg="del">
        <pc:chgData name="Gogarten, J. Peter" userId="08c346f3-9f2a-4776-a6cf-add1e690cd47" providerId="ADAL" clId="{67157D36-0654-CA49-AA6E-F15F8D40B1FC}" dt="2023-11-28T22:46:35.893" v="0" actId="2696"/>
        <pc:sldMkLst>
          <pc:docMk/>
          <pc:sldMk cId="377446124" sldId="541"/>
        </pc:sldMkLst>
      </pc:sldChg>
      <pc:sldChg chg="del">
        <pc:chgData name="Gogarten, J. Peter" userId="08c346f3-9f2a-4776-a6cf-add1e690cd47" providerId="ADAL" clId="{67157D36-0654-CA49-AA6E-F15F8D40B1FC}" dt="2023-11-28T22:46:35.893" v="0" actId="2696"/>
        <pc:sldMkLst>
          <pc:docMk/>
          <pc:sldMk cId="1189190557" sldId="542"/>
        </pc:sldMkLst>
      </pc:sldChg>
      <pc:sldChg chg="del">
        <pc:chgData name="Gogarten, J. Peter" userId="08c346f3-9f2a-4776-a6cf-add1e690cd47" providerId="ADAL" clId="{67157D36-0654-CA49-AA6E-F15F8D40B1FC}" dt="2023-11-28T22:46:35.893" v="0" actId="2696"/>
        <pc:sldMkLst>
          <pc:docMk/>
          <pc:sldMk cId="1519648912" sldId="543"/>
        </pc:sldMkLst>
      </pc:sldChg>
      <pc:sldChg chg="del">
        <pc:chgData name="Gogarten, J. Peter" userId="08c346f3-9f2a-4776-a6cf-add1e690cd47" providerId="ADAL" clId="{67157D36-0654-CA49-AA6E-F15F8D40B1FC}" dt="2023-11-28T22:46:35.893" v="0" actId="2696"/>
        <pc:sldMkLst>
          <pc:docMk/>
          <pc:sldMk cId="1229553482" sldId="544"/>
        </pc:sldMkLst>
      </pc:sldChg>
      <pc:sldChg chg="del">
        <pc:chgData name="Gogarten, J. Peter" userId="08c346f3-9f2a-4776-a6cf-add1e690cd47" providerId="ADAL" clId="{67157D36-0654-CA49-AA6E-F15F8D40B1FC}" dt="2023-11-28T22:46:35.893" v="0" actId="2696"/>
        <pc:sldMkLst>
          <pc:docMk/>
          <pc:sldMk cId="3513104834" sldId="545"/>
        </pc:sldMkLst>
      </pc:sldChg>
      <pc:sldChg chg="del">
        <pc:chgData name="Gogarten, J. Peter" userId="08c346f3-9f2a-4776-a6cf-add1e690cd47" providerId="ADAL" clId="{67157D36-0654-CA49-AA6E-F15F8D40B1FC}" dt="2023-11-28T22:46:35.893" v="0" actId="2696"/>
        <pc:sldMkLst>
          <pc:docMk/>
          <pc:sldMk cId="192431993" sldId="546"/>
        </pc:sldMkLst>
      </pc:sldChg>
      <pc:sldChg chg="del">
        <pc:chgData name="Gogarten, J. Peter" userId="08c346f3-9f2a-4776-a6cf-add1e690cd47" providerId="ADAL" clId="{67157D36-0654-CA49-AA6E-F15F8D40B1FC}" dt="2023-11-28T22:46:35.893" v="0" actId="2696"/>
        <pc:sldMkLst>
          <pc:docMk/>
          <pc:sldMk cId="4050057719" sldId="547"/>
        </pc:sldMkLst>
      </pc:sldChg>
      <pc:sldChg chg="del">
        <pc:chgData name="Gogarten, J. Peter" userId="08c346f3-9f2a-4776-a6cf-add1e690cd47" providerId="ADAL" clId="{67157D36-0654-CA49-AA6E-F15F8D40B1FC}" dt="2023-11-28T22:46:35.893" v="0" actId="2696"/>
        <pc:sldMkLst>
          <pc:docMk/>
          <pc:sldMk cId="1304165351" sldId="558"/>
        </pc:sldMkLst>
      </pc:sldChg>
      <pc:sldChg chg="del">
        <pc:chgData name="Gogarten, J. Peter" userId="08c346f3-9f2a-4776-a6cf-add1e690cd47" providerId="ADAL" clId="{67157D36-0654-CA49-AA6E-F15F8D40B1FC}" dt="2023-11-28T22:46:35.893" v="0" actId="2696"/>
        <pc:sldMkLst>
          <pc:docMk/>
          <pc:sldMk cId="4007932678" sldId="559"/>
        </pc:sldMkLst>
      </pc:sldChg>
      <pc:sldChg chg="del">
        <pc:chgData name="Gogarten, J. Peter" userId="08c346f3-9f2a-4776-a6cf-add1e690cd47" providerId="ADAL" clId="{67157D36-0654-CA49-AA6E-F15F8D40B1FC}" dt="2023-11-28T22:46:35.893" v="0" actId="2696"/>
        <pc:sldMkLst>
          <pc:docMk/>
          <pc:sldMk cId="589339164" sldId="5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2E0EBF-A78E-394D-8A69-C2DDA1FF11CB}" type="datetimeFigureOut">
              <a:rPr lang="en-US" smtClean="0"/>
              <a:t>11/28/23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1A68D0-AB71-FD4B-A430-DEA9F7948DF9}" type="slidenum">
              <a:rPr lang="en-US" smtClean="0"/>
              <a:t>‹#›</a:t>
            </a:fld>
            <a:endParaRPr lang="en-US"/>
          </a:p>
        </p:txBody>
      </p:sp>
    </p:spTree>
    <p:extLst>
      <p:ext uri="{BB962C8B-B14F-4D97-AF65-F5344CB8AC3E}">
        <p14:creationId xmlns:p14="http://schemas.microsoft.com/office/powerpoint/2010/main" val="32878953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xfrm>
            <a:off x="2354263" y="515938"/>
            <a:ext cx="4587875" cy="25812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sz="1100">
                <a:latin typeface="Arial" charset="0"/>
                <a:ea typeface="ＭＳ Ｐゴシック" charset="0"/>
                <a:cs typeface="ＭＳ Ｐゴシック" charset="0"/>
              </a:rPr>
              <a:t>The two TyrRS enzymes can be seen as variants similar to alleles in a population.  Individual lines of descent possess one or the other of these variants, and in rare instances, they can possess both.  We propose to call these variants homeoalleles.  Like alleles, they have the same general function, but can have distinct characteristics.   As is the case for homeologs in polypoids, homeoalleles cannot be considered orthologs, even though they are homologs with the same function.  The line of descent has access to a gene pool that contains both TyrRS homeoalleles, whereas individual strains and species usually contain only one of the alleles.  Genes in the accessible gene pool have different propensity to be swapped into an individual line of decent.  Genes present in members of the same strain in the same environment likely have the highest propensity of being acquired, genes from organisms with similar regulatory promoter sequences and similar composition will be more frequently acquired than genes with less similar composition and promoters.  Genes from divergent organisms will frequently fall in the latter category, and may contain sequence motifs incompatible with the genome organization of the recipient (36).  </a:t>
            </a:r>
          </a:p>
          <a:p>
            <a:pPr eaLnBrk="1" hangingPunct="1">
              <a:spcBef>
                <a:spcPct val="0"/>
              </a:spcBef>
            </a:pPr>
            <a:endParaRPr lang="en-US" sz="1100">
              <a:latin typeface="Arial" charset="0"/>
              <a:ea typeface="ＭＳ Ｐゴシック" charset="0"/>
              <a:cs typeface="ＭＳ Ｐゴシック" charset="0"/>
            </a:endParaRPr>
          </a:p>
          <a:p>
            <a:pPr eaLnBrk="1" hangingPunct="1">
              <a:spcBef>
                <a:spcPct val="0"/>
              </a:spcBef>
            </a:pPr>
            <a:r>
              <a:rPr lang="en-US" sz="1100">
                <a:latin typeface="Arial" charset="0"/>
                <a:ea typeface="ＭＳ Ｐゴシック" charset="0"/>
                <a:cs typeface="ＭＳ Ｐゴシック" charset="0"/>
              </a:rPr>
              <a:t>The two TyrRS types are so divergent (approximately 28 % identity between the two </a:t>
            </a:r>
            <a:r>
              <a:rPr lang="en-US" sz="1100" i="1">
                <a:latin typeface="Arial" charset="0"/>
                <a:ea typeface="ＭＳ Ｐゴシック" charset="0"/>
                <a:cs typeface="ＭＳ Ｐゴシック" charset="0"/>
              </a:rPr>
              <a:t>Pseudomonas</a:t>
            </a:r>
            <a:r>
              <a:rPr lang="en-US" sz="1100">
                <a:latin typeface="Arial" charset="0"/>
                <a:ea typeface="ＭＳ Ｐゴシック" charset="0"/>
                <a:cs typeface="ＭＳ Ｐゴシック" charset="0"/>
              </a:rPr>
              <a:t> TyrRS types) that the possibility of homologous recombination between the TyrRS homeoalleles is unlikely.  Consequently, in case of TyrRS homeoalleles we expect that the unit of successful horizontal gene transfer includes at least the complete </a:t>
            </a:r>
            <a:r>
              <a:rPr lang="en-US" sz="1100" i="1">
                <a:latin typeface="Arial" charset="0"/>
                <a:ea typeface="ＭＳ Ｐゴシック" charset="0"/>
                <a:cs typeface="ＭＳ Ｐゴシック" charset="0"/>
              </a:rPr>
              <a:t>tyrRS</a:t>
            </a:r>
            <a:r>
              <a:rPr lang="en-US" sz="1100">
                <a:latin typeface="Arial" charset="0"/>
                <a:ea typeface="ＭＳ Ｐゴシック" charset="0"/>
                <a:cs typeface="ＭＳ Ｐゴシック" charset="0"/>
              </a:rPr>
              <a:t> gene.  Homeoalelles can then be brought together temporarily in a lineage following horizontal transfer, but due to largely overlapping function, only one of the alleles is likely to survive in a lineage on the long run.  The surviving allele may be selected due to an adaptive advantage under prevailing conditions. </a:t>
            </a:r>
          </a:p>
          <a:p>
            <a:pPr eaLnBrk="1" hangingPunct="1">
              <a:spcBef>
                <a:spcPct val="0"/>
              </a:spcBef>
            </a:pPr>
            <a:endParaRPr lang="en-US" sz="1100">
              <a:latin typeface="Arial" charset="0"/>
              <a:ea typeface="ＭＳ Ｐゴシック" charset="0"/>
              <a:cs typeface="ＭＳ Ｐゴシック" charset="0"/>
            </a:endParaRP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4088" eaLnBrk="0" hangingPunct="0">
              <a:defRPr sz="2400">
                <a:solidFill>
                  <a:schemeClr val="tx1"/>
                </a:solidFill>
                <a:latin typeface="Calibri" charset="0"/>
                <a:ea typeface="ＭＳ Ｐゴシック" charset="0"/>
                <a:cs typeface="ＭＳ Ｐゴシック" charset="0"/>
              </a:defRPr>
            </a:lvl1pPr>
            <a:lvl2pPr marL="751122" indent="-288893" defTabSz="934088" eaLnBrk="0" hangingPunct="0">
              <a:defRPr sz="2400">
                <a:solidFill>
                  <a:schemeClr val="tx1"/>
                </a:solidFill>
                <a:latin typeface="Calibri" charset="0"/>
                <a:ea typeface="ＭＳ Ｐゴシック" charset="0"/>
              </a:defRPr>
            </a:lvl2pPr>
            <a:lvl3pPr marL="1155573" indent="-231115" defTabSz="934088" eaLnBrk="0" hangingPunct="0">
              <a:defRPr sz="2400">
                <a:solidFill>
                  <a:schemeClr val="tx1"/>
                </a:solidFill>
                <a:latin typeface="Calibri" charset="0"/>
                <a:ea typeface="ＭＳ Ｐゴシック" charset="0"/>
              </a:defRPr>
            </a:lvl3pPr>
            <a:lvl4pPr marL="1617802" indent="-231115" defTabSz="934088" eaLnBrk="0" hangingPunct="0">
              <a:defRPr sz="2400">
                <a:solidFill>
                  <a:schemeClr val="tx1"/>
                </a:solidFill>
                <a:latin typeface="Calibri" charset="0"/>
                <a:ea typeface="ＭＳ Ｐゴシック" charset="0"/>
              </a:defRPr>
            </a:lvl4pPr>
            <a:lvl5pPr marL="2080031" indent="-231115" defTabSz="934088" eaLnBrk="0" hangingPunct="0">
              <a:defRPr sz="2400">
                <a:solidFill>
                  <a:schemeClr val="tx1"/>
                </a:solidFill>
                <a:latin typeface="Calibri" charset="0"/>
                <a:ea typeface="ＭＳ Ｐゴシック" charset="0"/>
              </a:defRPr>
            </a:lvl5pPr>
            <a:lvl6pPr marL="2542261" indent="-231115" defTabSz="934088" eaLnBrk="0" fontAlgn="base" hangingPunct="0">
              <a:spcBef>
                <a:spcPct val="0"/>
              </a:spcBef>
              <a:spcAft>
                <a:spcPct val="0"/>
              </a:spcAft>
              <a:defRPr sz="2400">
                <a:solidFill>
                  <a:schemeClr val="tx1"/>
                </a:solidFill>
                <a:latin typeface="Calibri" charset="0"/>
                <a:ea typeface="ＭＳ Ｐゴシック" charset="0"/>
              </a:defRPr>
            </a:lvl6pPr>
            <a:lvl7pPr marL="3004490" indent="-231115" defTabSz="934088" eaLnBrk="0" fontAlgn="base" hangingPunct="0">
              <a:spcBef>
                <a:spcPct val="0"/>
              </a:spcBef>
              <a:spcAft>
                <a:spcPct val="0"/>
              </a:spcAft>
              <a:defRPr sz="2400">
                <a:solidFill>
                  <a:schemeClr val="tx1"/>
                </a:solidFill>
                <a:latin typeface="Calibri" charset="0"/>
                <a:ea typeface="ＭＳ Ｐゴシック" charset="0"/>
              </a:defRPr>
            </a:lvl7pPr>
            <a:lvl8pPr marL="3466719" indent="-231115" defTabSz="934088" eaLnBrk="0" fontAlgn="base" hangingPunct="0">
              <a:spcBef>
                <a:spcPct val="0"/>
              </a:spcBef>
              <a:spcAft>
                <a:spcPct val="0"/>
              </a:spcAft>
              <a:defRPr sz="2400">
                <a:solidFill>
                  <a:schemeClr val="tx1"/>
                </a:solidFill>
                <a:latin typeface="Calibri" charset="0"/>
                <a:ea typeface="ＭＳ Ｐゴシック" charset="0"/>
              </a:defRPr>
            </a:lvl8pPr>
            <a:lvl9pPr marL="3928948" indent="-231115" defTabSz="93408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934088" rtl="0" eaLnBrk="1" fontAlgn="base" latinLnBrk="0" hangingPunct="1">
              <a:lnSpc>
                <a:spcPct val="100000"/>
              </a:lnSpc>
              <a:spcBef>
                <a:spcPct val="0"/>
              </a:spcBef>
              <a:spcAft>
                <a:spcPct val="0"/>
              </a:spcAft>
              <a:buClrTx/>
              <a:buSzTx/>
              <a:buFontTx/>
              <a:buNone/>
              <a:tabLst/>
              <a:defRPr/>
            </a:pPr>
            <a:fld id="{93A08C85-DDFF-4C40-B47D-7B84D41DF3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34088"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24341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058B49E3-FBDE-DF4D-A5B7-59AF1BC55410}" type="slidenum">
              <a:rPr kumimoji="0" lang="en-US" sz="1200" b="0" i="0" u="none" strike="noStrike" kern="1200" cap="none" spc="0" normalizeH="0" baseline="0" noProof="0">
                <a:ln>
                  <a:noFill/>
                </a:ln>
                <a:solidFill>
                  <a:prstClr val="black"/>
                </a:solidFill>
                <a:effectLst/>
                <a:uLnTx/>
                <a:uFillTx/>
                <a:latin typeface="Arial" pitchFamily="-108"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pitchFamily="-108" charset="0"/>
              <a:ea typeface="+mn-ea"/>
              <a:cs typeface="+mn-cs"/>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419930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69FD5E-86BE-B347-8618-D1332E2118A7}" type="slidenum">
              <a:rPr lang="en-US" sz="1200" b="1">
                <a:solidFill>
                  <a:srgbClr val="000000"/>
                </a:solidFill>
                <a:latin typeface="Times New Roman" charset="0"/>
              </a:rPr>
              <a:pPr eaLnBrk="1" hangingPunct="1"/>
              <a:t>31</a:t>
            </a:fld>
            <a:endParaRPr lang="en-US" sz="1200" b="1">
              <a:solidFill>
                <a:srgbClr val="000000"/>
              </a:solidFill>
              <a:latin typeface="Times New Roman" charset="0"/>
            </a:endParaRPr>
          </a:p>
        </p:txBody>
      </p:sp>
      <p:sp>
        <p:nvSpPr>
          <p:cNvPr id="109570" name="Rectangle 2"/>
          <p:cNvSpPr>
            <a:spLocks noGrp="1" noRot="1" noChangeAspect="1" noChangeArrowheads="1" noTextEdit="1"/>
          </p:cNvSpPr>
          <p:nvPr>
            <p:ph type="sldImg"/>
          </p:nvPr>
        </p:nvSpPr>
        <p:spPr>
          <a:xfrm>
            <a:off x="381000" y="685800"/>
            <a:ext cx="6096000" cy="3429000"/>
          </a:xfrm>
          <a:ln/>
        </p:spPr>
      </p:sp>
      <p:sp>
        <p:nvSpPr>
          <p:cNvPr id="10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564D7152-96BF-E746-AA19-7EA34D683F80}"/>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FA7F21A7-A2AB-F543-AF8F-F27C79F1F176}"/>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Structures of human tri-snRNP and pre–B complex. (</a:t>
            </a:r>
            <a:r>
              <a:rPr lang="en-GB" altLang="en-US" sz="1400" b="1">
                <a:latin typeface="Arial" panose="020B0604020202020204" pitchFamily="34" charset="0"/>
                <a:ea typeface="msgothic" charset="0"/>
                <a:cs typeface="msgothic" charset="0"/>
              </a:rPr>
              <a:t>A</a:t>
            </a:r>
            <a:r>
              <a:rPr lang="en-GB" altLang="en-US">
                <a:latin typeface="Arial" panose="020B0604020202020204" pitchFamily="34" charset="0"/>
                <a:ea typeface="msgothic" charset="0"/>
                <a:cs typeface="msgothic" charset="0"/>
              </a:rPr>
              <a:t>) Overview of human U4/U6.U5 tri-snRNP. (</a:t>
            </a:r>
            <a:r>
              <a:rPr lang="en-GB" altLang="en-US" sz="1400" b="1">
                <a:latin typeface="Arial" panose="020B0604020202020204" pitchFamily="34" charset="0"/>
                <a:ea typeface="msgothic" charset="0"/>
                <a:cs typeface="msgothic" charset="0"/>
              </a:rPr>
              <a:t>B</a:t>
            </a:r>
            <a:r>
              <a:rPr lang="en-GB" altLang="en-US">
                <a:latin typeface="Arial" panose="020B0604020202020204" pitchFamily="34" charset="0"/>
                <a:ea typeface="msgothic" charset="0"/>
                <a:cs typeface="msgothic" charset="0"/>
              </a:rPr>
              <a:t> and </a:t>
            </a:r>
            <a:r>
              <a:rPr lang="en-GB" altLang="en-US" sz="1400" b="1">
                <a:latin typeface="Arial" panose="020B0604020202020204" pitchFamily="34" charset="0"/>
                <a:ea typeface="msgothic" charset="0"/>
                <a:cs typeface="msgothic" charset="0"/>
              </a:rPr>
              <a:t>C</a:t>
            </a:r>
            <a:r>
              <a:rPr lang="en-GB" altLang="en-US">
                <a:latin typeface="Arial" panose="020B0604020202020204" pitchFamily="34" charset="0"/>
                <a:ea typeface="msgothic" charset="0"/>
                <a:cs typeface="msgothic" charset="0"/>
              </a:rPr>
              <a:t>) Overview of the human U1.U2.U4/U6.U5 pre–B complex in two orientations. The black dashed line represents the theoretical path of the pre-mRNA intron.</a:t>
            </a:r>
          </a:p>
        </p:txBody>
      </p:sp>
    </p:spTree>
    <p:extLst>
      <p:ext uri="{BB962C8B-B14F-4D97-AF65-F5344CB8AC3E}">
        <p14:creationId xmlns:p14="http://schemas.microsoft.com/office/powerpoint/2010/main" val="3685547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A68D0-AB71-FD4B-A430-DEA9F7948DF9}" type="slidenum">
              <a:rPr lang="en-US" smtClean="0"/>
              <a:t>42</a:t>
            </a:fld>
            <a:endParaRPr lang="en-US"/>
          </a:p>
        </p:txBody>
      </p:sp>
    </p:spTree>
    <p:extLst>
      <p:ext uri="{BB962C8B-B14F-4D97-AF65-F5344CB8AC3E}">
        <p14:creationId xmlns:p14="http://schemas.microsoft.com/office/powerpoint/2010/main" val="3129659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88BB4-CA78-194A-9D7C-78E930175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281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AA0993-78A8-1A4F-807B-82BA15947709}" type="slidenum">
              <a:rPr lang="en-US" smtClean="0"/>
              <a:t>55</a:t>
            </a:fld>
            <a:endParaRPr lang="en-US"/>
          </a:p>
        </p:txBody>
      </p:sp>
    </p:spTree>
    <p:extLst>
      <p:ext uri="{BB962C8B-B14F-4D97-AF65-F5344CB8AC3E}">
        <p14:creationId xmlns:p14="http://schemas.microsoft.com/office/powerpoint/2010/main" val="2409303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p:cNvSpPr>
          <p:nvPr>
            <p:ph type="sldImg"/>
          </p:nvPr>
        </p:nvSpPr>
        <p:spPr>
          <a:xfrm>
            <a:off x="2354263" y="515938"/>
            <a:ext cx="4587875" cy="2581275"/>
          </a:xfrm>
          <a:ln/>
        </p:spPr>
      </p:sp>
      <p:sp>
        <p:nvSpPr>
          <p:cNvPr id="166915" name="Notes Placeholder 2"/>
          <p:cNvSpPr>
            <a:spLocks noGrp="1"/>
          </p:cNvSpPr>
          <p:nvPr>
            <p:ph type="body" idx="1"/>
          </p:nvPr>
        </p:nvSpPr>
        <p:spPr>
          <a:noFill/>
          <a:ln/>
        </p:spPr>
        <p:txBody>
          <a:bodyPr/>
          <a:lstStyle/>
          <a:p>
            <a:pPr eaLnBrk="1" hangingPunct="1">
              <a:lnSpc>
                <a:spcPct val="90000"/>
              </a:lnSpc>
            </a:pPr>
            <a:r>
              <a:rPr lang="en-US" sz="1300">
                <a:latin typeface="Arial" pitchFamily="-65" charset="0"/>
                <a:ea typeface="ＭＳ Ｐゴシック" pitchFamily="-65" charset="-128"/>
                <a:cs typeface="ＭＳ Ｐゴシック" pitchFamily="-65" charset="-128"/>
              </a:rPr>
              <a:t>There are 3 species (same strain) here that have duplicates found in both subtrees – Pseudomonas aeruginosa PA01, Aeromonas hydrophila ATCC7966 and Pseudoalteromonas haloplanktis TAC125.  All three are from complete genome sequences and I checked the papers that published the description of each genome.  For Pseudomonas PA01 genome, the authors stated that its large genome size (6.3M bp) was a result of gene duplication, with 50% more paralogous groups than predicted (Stover et al. 2000).  However, they didn’t say anything about which genes might have been duplicated.  Aeromonas ATCC7966 has more tRNAs (128) than other sequenced genomes and many of these were a result of tandem duplication (Seshadri et al 2006).  So does this suggest that their synthetases might have been duplicated as well?  They have also found many protein-coding genes that are paralogous.  Lastly, the Pseudoaltermonas TAC125 has two chromosomes but all tRNAs are found in only one of them (Medigue et al. 2005).  They also found a high number of tRNA genes (106), similar to other vibrios.  What I found interesting in their paper is that when they compared its genes with homologs with other related bacteria, the authors found high similarity with Shewanella and Vibrio (which are found in the top part of our tree) and also with Idiomarina and Photobacterium (found in bottom part of our tree).  I wonder if some other genes of Pseudoalteromonas also show the same pattern like this?  That is, if its other genes that were duplicated also split into two groups?</a:t>
            </a:r>
          </a:p>
        </p:txBody>
      </p:sp>
      <p:sp>
        <p:nvSpPr>
          <p:cNvPr id="166916" name="Slide Number Placeholder 3"/>
          <p:cNvSpPr>
            <a:spLocks noGrp="1"/>
          </p:cNvSpPr>
          <p:nvPr>
            <p:ph type="sldNum" sz="quarter" idx="5"/>
          </p:nvPr>
        </p:nvSpPr>
        <p:spPr>
          <a:noFill/>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E1445BE7-15D1-E441-8F28-421E678124DD}" type="slidenum">
              <a:rPr kumimoji="0" lang="en-US" sz="1200" b="0" i="0" u="none" strike="noStrike" kern="1200" cap="none" spc="0" normalizeH="0" baseline="0" noProof="0" smtClean="0">
                <a:ln>
                  <a:noFill/>
                </a:ln>
                <a:solidFill>
                  <a:srgbClr val="000000"/>
                </a:solidFill>
                <a:effectLst/>
                <a:uLnTx/>
                <a:uFillTx/>
                <a:latin typeface="Arial" pitchFamily="-65" charset="0"/>
                <a:ea typeface="ＭＳ Ｐゴシック" charset="0"/>
                <a:cs typeface="+mn-cs"/>
              </a:rPr>
              <a:pPr marL="0" marR="0" lvl="0" indent="0" algn="r" defTabSz="923925"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pitchFamily="-65" charset="0"/>
              <a:ea typeface="ＭＳ Ｐゴシック" charset="0"/>
              <a:cs typeface="+mn-cs"/>
            </a:endParaRPr>
          </a:p>
        </p:txBody>
      </p:sp>
    </p:spTree>
    <p:extLst>
      <p:ext uri="{BB962C8B-B14F-4D97-AF65-F5344CB8AC3E}">
        <p14:creationId xmlns:p14="http://schemas.microsoft.com/office/powerpoint/2010/main" val="2621469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2354263" y="515938"/>
            <a:ext cx="4587875" cy="2581275"/>
          </a:xfrm>
          <a:noFill/>
          <a:ln>
            <a:solidFill>
              <a:srgbClr val="000000"/>
            </a:solidFill>
            <a:miter lim="800000"/>
            <a:headEnd/>
            <a:tailEnd/>
          </a:ln>
        </p:spPr>
      </p:sp>
      <p:sp>
        <p:nvSpPr>
          <p:cNvPr id="72707" name="Notes Placeholder 2"/>
          <p:cNvSpPr>
            <a:spLocks noGrp="1"/>
          </p:cNvSpPr>
          <p:nvPr>
            <p:ph type="body" idx="1"/>
          </p:nvPr>
        </p:nvSpPr>
        <p:spPr bwMode="auto">
          <a:noFill/>
        </p:spPr>
        <p:txBody>
          <a:bodyPr/>
          <a:lstStyle/>
          <a:p>
            <a:pPr eaLnBrk="1" hangingPunct="1">
              <a:spcBef>
                <a:spcPct val="0"/>
              </a:spcBef>
            </a:pPr>
            <a:r>
              <a:rPr lang="en-US"/>
              <a:t>similar neighboring gene identity and order for both </a:t>
            </a:r>
            <a:r>
              <a:rPr lang="en-US" i="1"/>
              <a:t>tyrRS</a:t>
            </a:r>
            <a:r>
              <a:rPr lang="en-US"/>
              <a:t> types A and B</a:t>
            </a:r>
          </a:p>
          <a:p>
            <a:pPr eaLnBrk="1" hangingPunct="1">
              <a:spcBef>
                <a:spcPct val="0"/>
              </a:spcBef>
            </a:pPr>
            <a:endParaRPr lang="en-US"/>
          </a:p>
          <a:p>
            <a:pPr eaLnBrk="1" hangingPunct="1">
              <a:spcBef>
                <a:spcPct val="0"/>
              </a:spcBef>
            </a:pPr>
            <a:r>
              <a:rPr lang="en-US"/>
              <a:t>The similarities in </a:t>
            </a:r>
            <a:r>
              <a:rPr lang="en-US" i="1"/>
              <a:t>tyrRS</a:t>
            </a:r>
            <a:r>
              <a:rPr lang="en-US"/>
              <a:t> region but differences in </a:t>
            </a:r>
            <a:r>
              <a:rPr lang="en-US" i="1"/>
              <a:t>tyrRS</a:t>
            </a:r>
            <a:r>
              <a:rPr lang="en-US"/>
              <a:t> type imply that transfer of </a:t>
            </a:r>
            <a:r>
              <a:rPr lang="en-US" i="1"/>
              <a:t>tyrRS </a:t>
            </a:r>
            <a:r>
              <a:rPr lang="en-US"/>
              <a:t>types among these genomes followed by homologous recombination.  Although the two </a:t>
            </a:r>
            <a:r>
              <a:rPr lang="en-US" i="1"/>
              <a:t>tyrRS</a:t>
            </a:r>
            <a:r>
              <a:rPr lang="en-US"/>
              <a:t> types have low identity, homologous replacement with breakpoints in the neighboring genes may have facilitated the switching between TyrRS types.  </a:t>
            </a:r>
            <a:r>
              <a:rPr lang="en-US" i="1"/>
              <a:t>P. aeruginosa</a:t>
            </a:r>
            <a:r>
              <a:rPr lang="en-US"/>
              <a:t> also carries </a:t>
            </a:r>
            <a:r>
              <a:rPr lang="en-US" i="1"/>
              <a:t>tyrRS</a:t>
            </a:r>
            <a:r>
              <a:rPr lang="en-US"/>
              <a:t> type A, but the genomic neighborhood of this gene does not show synteny with that of the </a:t>
            </a:r>
            <a:r>
              <a:rPr lang="en-US" i="1"/>
              <a:t>tyrRS</a:t>
            </a:r>
            <a:r>
              <a:rPr lang="en-US"/>
              <a:t> type A of other closely related taxa.</a:t>
            </a:r>
          </a:p>
          <a:p>
            <a:pPr eaLnBrk="1" hangingPunct="1">
              <a:spcBef>
                <a:spcPct val="0"/>
              </a:spcBef>
            </a:pPr>
            <a:endParaRPr lang="en-US"/>
          </a:p>
          <a:p>
            <a:pPr eaLnBrk="1" hangingPunct="1">
              <a:spcBef>
                <a:spcPct val="0"/>
              </a:spcBef>
            </a:pPr>
            <a:r>
              <a:rPr lang="en-US"/>
              <a:t>The finding of similar </a:t>
            </a:r>
            <a:r>
              <a:rPr lang="en-US" i="1"/>
              <a:t>tyrRS </a:t>
            </a:r>
            <a:r>
              <a:rPr lang="en-US"/>
              <a:t>gene neighborhoods in close relatives carrying either type A or type B provides evidence for the replacement of one form of </a:t>
            </a:r>
            <a:r>
              <a:rPr lang="en-US" i="1"/>
              <a:t>tyrRS</a:t>
            </a:r>
            <a:r>
              <a:rPr lang="en-US"/>
              <a:t> with another.  Significantly, this rejects the differential loss hypothesis for these organisms.  If the last common ancestor possessed both types of enzymes, we would expect the genes coding for each type of </a:t>
            </a:r>
            <a:r>
              <a:rPr lang="en-US" i="1"/>
              <a:t>tyrRS</a:t>
            </a:r>
            <a:r>
              <a:rPr lang="en-US"/>
              <a:t> to possess dissimilar genes flanking them. </a:t>
            </a:r>
          </a:p>
          <a:p>
            <a:pPr eaLnBrk="1" hangingPunct="1">
              <a:spcBef>
                <a:spcPct val="0"/>
              </a:spcBef>
            </a:pPr>
            <a:endParaRPr lang="en-US"/>
          </a:p>
          <a:p>
            <a:pPr eaLnBrk="1" hangingPunct="1">
              <a:spcBef>
                <a:spcPct val="0"/>
              </a:spcBef>
            </a:pPr>
            <a:r>
              <a:rPr lang="en-US"/>
              <a:t>The two TyrRS types are so divergent (approximately 28 % identity between the two </a:t>
            </a:r>
            <a:r>
              <a:rPr lang="en-US" i="1"/>
              <a:t>Pseudomonas</a:t>
            </a:r>
            <a:r>
              <a:rPr lang="en-US"/>
              <a:t> TyrRS types) that the possibility of homologous recombination within the TyrRS homeoalleles is unlikely.  Consequently, in case of TyrRS homeoalleles, we expect that the unit of successful horizontal gene transfer includes at least the complete </a:t>
            </a:r>
            <a:r>
              <a:rPr lang="en-US" i="1"/>
              <a:t>tyrRS</a:t>
            </a:r>
            <a:r>
              <a:rPr lang="en-US"/>
              <a:t> gene. </a:t>
            </a:r>
          </a:p>
        </p:txBody>
      </p:sp>
      <p:sp>
        <p:nvSpPr>
          <p:cNvPr id="72708" name="Slide Number Placeholder 3"/>
          <p:cNvSpPr>
            <a:spLocks noGrp="1"/>
          </p:cNvSpPr>
          <p:nvPr>
            <p:ph type="sldNum" sz="quarter" idx="5"/>
          </p:nvPr>
        </p:nvSpPr>
        <p:spPr bwMode="auto">
          <a:noFill/>
          <a:ln>
            <a:miter lim="800000"/>
            <a:headEnd/>
            <a:tailEnd/>
          </a:ln>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11215066-CED3-4F8C-BCFA-2594586457E1}" type="slidenum">
              <a:rPr kumimoji="0" lang="en-US" sz="1200" b="0" i="0" u="none" strike="noStrike" kern="1200" cap="none" spc="0" normalizeH="0" baseline="0" noProof="0">
                <a:ln>
                  <a:noFill/>
                </a:ln>
                <a:solidFill>
                  <a:prstClr val="black"/>
                </a:solidFill>
                <a:effectLst/>
                <a:uLnTx/>
                <a:uFillTx/>
                <a:latin typeface="Arial" pitchFamily="-108" charset="0"/>
                <a:ea typeface="ＭＳ Ｐゴシック" charset="0"/>
                <a:cs typeface="+mn-cs"/>
              </a:rPr>
              <a:pPr marL="0" marR="0" lvl="0" indent="0" algn="r" defTabSz="923925"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pitchFamily="-108" charset="0"/>
              <a:ea typeface="ＭＳ Ｐゴシック" charset="0"/>
              <a:cs typeface="+mn-cs"/>
            </a:endParaRPr>
          </a:p>
        </p:txBody>
      </p:sp>
    </p:spTree>
    <p:extLst>
      <p:ext uri="{BB962C8B-B14F-4D97-AF65-F5344CB8AC3E}">
        <p14:creationId xmlns:p14="http://schemas.microsoft.com/office/powerpoint/2010/main" val="3021995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xfrm>
            <a:off x="2354263" y="515938"/>
            <a:ext cx="4587875" cy="25812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sz="1100">
                <a:latin typeface="Arial" charset="0"/>
                <a:ea typeface="ＭＳ Ｐゴシック" charset="0"/>
                <a:cs typeface="ＭＳ Ｐゴシック" charset="0"/>
              </a:rPr>
              <a:t>The two TyrRS enzymes can be seen as variants similar to alleles in a population.  Individual lines of descent possess one or the other of these variants, and in rare instances, they can possess both.  We propose to call these variants homeoalleles.  Like alleles, they have the same general function, but can have distinct characteristics.   As is the case for homeologs in polypoids, homeoalleles cannot be considered orthologs, even though they are homologs with the same function.  The line of descent has access to a gene pool that contains both TyrRS homeoalleles, whereas individual strains and species usually contain only one of the alleles.  Genes in the accessible gene pool have different propensity to be swapped into an individual line of decent.  Genes present in members of the same strain in the same environment likely have the highest propensity of being acquired, genes from organisms with similar regulatory promoter sequences and similar composition will be more frequently acquired than genes with less similar composition and promoters.  Genes from divergent organisms will frequently fall in the latter category, and may contain sequence motifs incompatible with the genome organization of the recipient (36).  </a:t>
            </a:r>
          </a:p>
          <a:p>
            <a:pPr eaLnBrk="1" hangingPunct="1">
              <a:spcBef>
                <a:spcPct val="0"/>
              </a:spcBef>
            </a:pPr>
            <a:endParaRPr lang="en-US" sz="1100">
              <a:latin typeface="Arial" charset="0"/>
              <a:ea typeface="ＭＳ Ｐゴシック" charset="0"/>
              <a:cs typeface="ＭＳ Ｐゴシック" charset="0"/>
            </a:endParaRPr>
          </a:p>
          <a:p>
            <a:pPr eaLnBrk="1" hangingPunct="1">
              <a:spcBef>
                <a:spcPct val="0"/>
              </a:spcBef>
            </a:pPr>
            <a:r>
              <a:rPr lang="en-US" sz="1100">
                <a:latin typeface="Arial" charset="0"/>
                <a:ea typeface="ＭＳ Ｐゴシック" charset="0"/>
                <a:cs typeface="ＭＳ Ｐゴシック" charset="0"/>
              </a:rPr>
              <a:t>The two TyrRS types are so divergent (approximately 28 % identity between the two </a:t>
            </a:r>
            <a:r>
              <a:rPr lang="en-US" sz="1100" i="1">
                <a:latin typeface="Arial" charset="0"/>
                <a:ea typeface="ＭＳ Ｐゴシック" charset="0"/>
                <a:cs typeface="ＭＳ Ｐゴシック" charset="0"/>
              </a:rPr>
              <a:t>Pseudomonas</a:t>
            </a:r>
            <a:r>
              <a:rPr lang="en-US" sz="1100">
                <a:latin typeface="Arial" charset="0"/>
                <a:ea typeface="ＭＳ Ｐゴシック" charset="0"/>
                <a:cs typeface="ＭＳ Ｐゴシック" charset="0"/>
              </a:rPr>
              <a:t> TyrRS types) that the possibility of homologous recombination between the TyrRS homeoalleles is unlikely.  Consequently, in case of TyrRS homeoalleles we expect that the unit of successful horizontal gene transfer includes at least the complete </a:t>
            </a:r>
            <a:r>
              <a:rPr lang="en-US" sz="1100" i="1">
                <a:latin typeface="Arial" charset="0"/>
                <a:ea typeface="ＭＳ Ｐゴシック" charset="0"/>
                <a:cs typeface="ＭＳ Ｐゴシック" charset="0"/>
              </a:rPr>
              <a:t>tyrRS</a:t>
            </a:r>
            <a:r>
              <a:rPr lang="en-US" sz="1100">
                <a:latin typeface="Arial" charset="0"/>
                <a:ea typeface="ＭＳ Ｐゴシック" charset="0"/>
                <a:cs typeface="ＭＳ Ｐゴシック" charset="0"/>
              </a:rPr>
              <a:t> gene.  Homeoalelles can then be brought together temporarily in a lineage following horizontal transfer, but due to largely overlapping function, only one of the alleles is likely to survive in a lineage on the long run.  The surviving allele may be selected due to an adaptive advantage under prevailing conditions. </a:t>
            </a:r>
          </a:p>
          <a:p>
            <a:pPr eaLnBrk="1" hangingPunct="1">
              <a:spcBef>
                <a:spcPct val="0"/>
              </a:spcBef>
            </a:pPr>
            <a:endParaRPr lang="en-US" sz="1100">
              <a:latin typeface="Arial" charset="0"/>
              <a:ea typeface="ＭＳ Ｐゴシック" charset="0"/>
              <a:cs typeface="ＭＳ Ｐゴシック" charset="0"/>
            </a:endParaRP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4088" eaLnBrk="0" hangingPunct="0">
              <a:defRPr sz="2400">
                <a:solidFill>
                  <a:schemeClr val="tx1"/>
                </a:solidFill>
                <a:latin typeface="Calibri" charset="0"/>
                <a:ea typeface="ＭＳ Ｐゴシック" charset="0"/>
                <a:cs typeface="ＭＳ Ｐゴシック" charset="0"/>
              </a:defRPr>
            </a:lvl1pPr>
            <a:lvl2pPr marL="751122" indent="-288893" defTabSz="934088" eaLnBrk="0" hangingPunct="0">
              <a:defRPr sz="2400">
                <a:solidFill>
                  <a:schemeClr val="tx1"/>
                </a:solidFill>
                <a:latin typeface="Calibri" charset="0"/>
                <a:ea typeface="ＭＳ Ｐゴシック" charset="0"/>
              </a:defRPr>
            </a:lvl2pPr>
            <a:lvl3pPr marL="1155573" indent="-231115" defTabSz="934088" eaLnBrk="0" hangingPunct="0">
              <a:defRPr sz="2400">
                <a:solidFill>
                  <a:schemeClr val="tx1"/>
                </a:solidFill>
                <a:latin typeface="Calibri" charset="0"/>
                <a:ea typeface="ＭＳ Ｐゴシック" charset="0"/>
              </a:defRPr>
            </a:lvl3pPr>
            <a:lvl4pPr marL="1617802" indent="-231115" defTabSz="934088" eaLnBrk="0" hangingPunct="0">
              <a:defRPr sz="2400">
                <a:solidFill>
                  <a:schemeClr val="tx1"/>
                </a:solidFill>
                <a:latin typeface="Calibri" charset="0"/>
                <a:ea typeface="ＭＳ Ｐゴシック" charset="0"/>
              </a:defRPr>
            </a:lvl4pPr>
            <a:lvl5pPr marL="2080031" indent="-231115" defTabSz="934088" eaLnBrk="0" hangingPunct="0">
              <a:defRPr sz="2400">
                <a:solidFill>
                  <a:schemeClr val="tx1"/>
                </a:solidFill>
                <a:latin typeface="Calibri" charset="0"/>
                <a:ea typeface="ＭＳ Ｐゴシック" charset="0"/>
              </a:defRPr>
            </a:lvl5pPr>
            <a:lvl6pPr marL="2542261" indent="-231115" defTabSz="934088" eaLnBrk="0" fontAlgn="base" hangingPunct="0">
              <a:spcBef>
                <a:spcPct val="0"/>
              </a:spcBef>
              <a:spcAft>
                <a:spcPct val="0"/>
              </a:spcAft>
              <a:defRPr sz="2400">
                <a:solidFill>
                  <a:schemeClr val="tx1"/>
                </a:solidFill>
                <a:latin typeface="Calibri" charset="0"/>
                <a:ea typeface="ＭＳ Ｐゴシック" charset="0"/>
              </a:defRPr>
            </a:lvl6pPr>
            <a:lvl7pPr marL="3004490" indent="-231115" defTabSz="934088" eaLnBrk="0" fontAlgn="base" hangingPunct="0">
              <a:spcBef>
                <a:spcPct val="0"/>
              </a:spcBef>
              <a:spcAft>
                <a:spcPct val="0"/>
              </a:spcAft>
              <a:defRPr sz="2400">
                <a:solidFill>
                  <a:schemeClr val="tx1"/>
                </a:solidFill>
                <a:latin typeface="Calibri" charset="0"/>
                <a:ea typeface="ＭＳ Ｐゴシック" charset="0"/>
              </a:defRPr>
            </a:lvl7pPr>
            <a:lvl8pPr marL="3466719" indent="-231115" defTabSz="934088" eaLnBrk="0" fontAlgn="base" hangingPunct="0">
              <a:spcBef>
                <a:spcPct val="0"/>
              </a:spcBef>
              <a:spcAft>
                <a:spcPct val="0"/>
              </a:spcAft>
              <a:defRPr sz="2400">
                <a:solidFill>
                  <a:schemeClr val="tx1"/>
                </a:solidFill>
                <a:latin typeface="Calibri" charset="0"/>
                <a:ea typeface="ＭＳ Ｐゴシック" charset="0"/>
              </a:defRPr>
            </a:lvl8pPr>
            <a:lvl9pPr marL="3928948" indent="-231115" defTabSz="93408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934088" rtl="0" eaLnBrk="1" fontAlgn="base" latinLnBrk="0" hangingPunct="1">
              <a:lnSpc>
                <a:spcPct val="100000"/>
              </a:lnSpc>
              <a:spcBef>
                <a:spcPct val="0"/>
              </a:spcBef>
              <a:spcAft>
                <a:spcPct val="0"/>
              </a:spcAft>
              <a:buClrTx/>
              <a:buSzTx/>
              <a:buFontTx/>
              <a:buNone/>
              <a:tabLst/>
              <a:defRPr/>
            </a:pPr>
            <a:fld id="{93A08C85-DDFF-4C40-B47D-7B84D41DF3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34088"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93646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6744" tIns="43372" rIns="86744" bIns="43372" anchor="ctr"/>
          <a:lstStyle/>
          <a:p>
            <a:pPr defTabSz="914400" eaLnBrk="0" fontAlgn="base" hangingPunct="0">
              <a:spcBef>
                <a:spcPct val="0"/>
              </a:spcBef>
              <a:spcAft>
                <a:spcPct val="0"/>
              </a:spcAft>
              <a:defRPr/>
            </a:pPr>
            <a:endParaRPr lang="en-US" sz="2400">
              <a:solidFill>
                <a:prstClr val="black"/>
              </a:solidFill>
              <a:latin typeface="Arial" charset="0"/>
              <a:ea typeface="ＭＳ Ｐゴシック" charset="0"/>
              <a:cs typeface="ＭＳ Ｐゴシック" charset="0"/>
            </a:endParaRPr>
          </a:p>
        </p:txBody>
      </p:sp>
      <p:sp>
        <p:nvSpPr>
          <p:cNvPr id="4098" name="Text Box 2"/>
          <p:cNvSpPr txBox="1">
            <a:spLocks noGrp="1" noChangeArrowheads="1"/>
          </p:cNvSpPr>
          <p:nvPr>
            <p:ph type="body"/>
          </p:nvPr>
        </p:nvSpPr>
        <p:spPr>
          <a:xfrm>
            <a:off x="1046163" y="4354513"/>
            <a:ext cx="4770437" cy="3478212"/>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a:latin typeface="Arial" charset="0"/>
                <a:cs typeface="msgothic" charset="0"/>
              </a:rPr>
              <a:t>A heterologous fusion model for the evolution of oxygenic photosynthesis based on phylogenetic analysis. Details of the model are provided in the text.</a:t>
            </a:r>
          </a:p>
        </p:txBody>
      </p:sp>
    </p:spTree>
    <p:extLst>
      <p:ext uri="{BB962C8B-B14F-4D97-AF65-F5344CB8AC3E}">
        <p14:creationId xmlns:p14="http://schemas.microsoft.com/office/powerpoint/2010/main" val="3596161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162A82CF-D232-CB47-A5C3-4EB62CA87F74}" type="slidenum">
              <a:rPr kumimoji="0" lang="en-US" sz="1200" b="0" i="0" u="none" strike="noStrike" kern="1200" cap="none" spc="0" normalizeH="0" baseline="0" noProof="0">
                <a:ln>
                  <a:noFill/>
                </a:ln>
                <a:solidFill>
                  <a:prstClr val="black"/>
                </a:solidFill>
                <a:effectLst/>
                <a:uLnTx/>
                <a:uFillTx/>
                <a:latin typeface="Arial" pitchFamily="-108"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pitchFamily="-108" charset="0"/>
              <a:ea typeface="+mn-ea"/>
              <a:cs typeface="+mn-cs"/>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2499397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D8FC9A-F53D-FA49-B851-6E5E53A31B44}" type="slidenum">
              <a:rPr lang="en-US" sz="1200" b="1">
                <a:solidFill>
                  <a:srgbClr val="000000"/>
                </a:solidFill>
                <a:latin typeface="Times New Roman" charset="0"/>
              </a:rPr>
              <a:pPr eaLnBrk="1" hangingPunct="1"/>
              <a:t>25</a:t>
            </a:fld>
            <a:endParaRPr lang="en-US" sz="1200" b="1">
              <a:solidFill>
                <a:srgbClr val="000000"/>
              </a:solidFill>
              <a:latin typeface="Times New Roman" charset="0"/>
            </a:endParaRPr>
          </a:p>
        </p:txBody>
      </p:sp>
      <p:sp>
        <p:nvSpPr>
          <p:cNvPr id="107522" name="Rectangle 2"/>
          <p:cNvSpPr>
            <a:spLocks noGrp="1" noRot="1" noChangeAspect="1" noChangeArrowheads="1" noTextEdit="1"/>
          </p:cNvSpPr>
          <p:nvPr>
            <p:ph type="sldImg"/>
          </p:nvPr>
        </p:nvSpPr>
        <p:spPr>
          <a:xfrm>
            <a:off x="381000" y="685800"/>
            <a:ext cx="6096000" cy="3429000"/>
          </a:xfrm>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8A7BA3B3-F6E3-414B-941D-1B90E0EAAF72}" type="slidenum">
              <a:rPr kumimoji="0" lang="en-US" sz="1200" b="0" i="0" u="none" strike="noStrike" kern="1200" cap="none" spc="0" normalizeH="0" baseline="0" noProof="0">
                <a:ln>
                  <a:noFill/>
                </a:ln>
                <a:solidFill>
                  <a:prstClr val="black"/>
                </a:solidFill>
                <a:effectLst/>
                <a:uLnTx/>
                <a:uFillTx/>
                <a:latin typeface="Arial" pitchFamily="-108"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pitchFamily="-108" charset="0"/>
              <a:ea typeface="+mn-ea"/>
              <a:cs typeface="+mn-cs"/>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2663628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37AFB883-102C-4245-9C70-2E8160FB5353}" type="slidenum">
              <a:rPr kumimoji="0" lang="en-US" sz="1200" b="0" i="0" u="none" strike="noStrike" kern="1200" cap="none" spc="0" normalizeH="0" baseline="0" noProof="0">
                <a:ln>
                  <a:noFill/>
                </a:ln>
                <a:solidFill>
                  <a:prstClr val="black"/>
                </a:solidFill>
                <a:effectLst/>
                <a:uLnTx/>
                <a:uFillTx/>
                <a:latin typeface="Arial" pitchFamily="-108"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pitchFamily="-108" charset="0"/>
              <a:ea typeface="+mn-ea"/>
              <a:cs typeface="+mn-cs"/>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4274317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13FE1AF0-5E56-3741-8A79-54AAFF9FB40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C0BD7-7B30-2048-9664-9B436D3BE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4A7D1F-6E03-5144-9E09-CF3416A121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0DACD0-4851-B446-88C2-152BC5D146C6}"/>
              </a:ext>
            </a:extLst>
          </p:cNvPr>
          <p:cNvSpPr>
            <a:spLocks noGrp="1"/>
          </p:cNvSpPr>
          <p:nvPr>
            <p:ph type="dt" sz="half" idx="10"/>
          </p:nvPr>
        </p:nvSpPr>
        <p:spPr/>
        <p:txBody>
          <a:bodyPr/>
          <a:lstStyle/>
          <a:p>
            <a:fld id="{F393F434-AF65-C64A-9AF7-E29985E595EB}" type="datetimeFigureOut">
              <a:rPr lang="en-US" smtClean="0"/>
              <a:t>11/28/23</a:t>
            </a:fld>
            <a:endParaRPr lang="en-US"/>
          </a:p>
        </p:txBody>
      </p:sp>
      <p:sp>
        <p:nvSpPr>
          <p:cNvPr id="5" name="Footer Placeholder 4">
            <a:extLst>
              <a:ext uri="{FF2B5EF4-FFF2-40B4-BE49-F238E27FC236}">
                <a16:creationId xmlns:a16="http://schemas.microsoft.com/office/drawing/2014/main" id="{B7CAE52E-80C8-3640-898C-72CB2367C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7743B7-5D01-0947-9A23-17628CECDC19}"/>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2740324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2C2CF-84C5-EE42-B7DB-05A7362DB0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82C3FC-968C-7F4C-B798-029BCCF7FA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3C51DE-16D6-314A-9E72-02FA16779F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4C4B13-7D99-1542-AC29-5628E2C261DF}"/>
              </a:ext>
            </a:extLst>
          </p:cNvPr>
          <p:cNvSpPr>
            <a:spLocks noGrp="1"/>
          </p:cNvSpPr>
          <p:nvPr>
            <p:ph type="dt" sz="half" idx="10"/>
          </p:nvPr>
        </p:nvSpPr>
        <p:spPr/>
        <p:txBody>
          <a:bodyPr/>
          <a:lstStyle/>
          <a:p>
            <a:fld id="{F393F434-AF65-C64A-9AF7-E29985E595EB}" type="datetimeFigureOut">
              <a:rPr lang="en-US" smtClean="0"/>
              <a:t>11/28/23</a:t>
            </a:fld>
            <a:endParaRPr lang="en-US"/>
          </a:p>
        </p:txBody>
      </p:sp>
      <p:sp>
        <p:nvSpPr>
          <p:cNvPr id="6" name="Footer Placeholder 5">
            <a:extLst>
              <a:ext uri="{FF2B5EF4-FFF2-40B4-BE49-F238E27FC236}">
                <a16:creationId xmlns:a16="http://schemas.microsoft.com/office/drawing/2014/main" id="{2899F5F0-31DF-A048-B10C-6495C49FF0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C60C9C-34C1-A540-908A-68288C9A61C2}"/>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1720948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0E1ED-6357-144E-8220-07C933A087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F5129F-C499-DB47-8E81-52F2C1F96E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11C8B-B9DF-914B-978A-8C3A451D14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F6ACA8-1DAE-D94A-BFA1-94B2245F25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6F3433-88AE-E542-B9A9-3EB972C319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7B06C6-A4E3-F44C-A8FF-8C84391ECE61}"/>
              </a:ext>
            </a:extLst>
          </p:cNvPr>
          <p:cNvSpPr>
            <a:spLocks noGrp="1"/>
          </p:cNvSpPr>
          <p:nvPr>
            <p:ph type="dt" sz="half" idx="10"/>
          </p:nvPr>
        </p:nvSpPr>
        <p:spPr/>
        <p:txBody>
          <a:bodyPr/>
          <a:lstStyle/>
          <a:p>
            <a:fld id="{F393F434-AF65-C64A-9AF7-E29985E595EB}" type="datetimeFigureOut">
              <a:rPr lang="en-US" smtClean="0"/>
              <a:t>11/28/23</a:t>
            </a:fld>
            <a:endParaRPr lang="en-US"/>
          </a:p>
        </p:txBody>
      </p:sp>
      <p:sp>
        <p:nvSpPr>
          <p:cNvPr id="8" name="Footer Placeholder 7">
            <a:extLst>
              <a:ext uri="{FF2B5EF4-FFF2-40B4-BE49-F238E27FC236}">
                <a16:creationId xmlns:a16="http://schemas.microsoft.com/office/drawing/2014/main" id="{CDEB853A-FA7A-E14C-9B4D-7EA28D1E7A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FB3B0F-FBCA-204F-B76C-CF367F7E6214}"/>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9275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D1AD1-AA5F-0844-A9F9-C1E1999099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1F81B8-781F-B342-8B3B-0B7840F134C3}"/>
              </a:ext>
            </a:extLst>
          </p:cNvPr>
          <p:cNvSpPr>
            <a:spLocks noGrp="1"/>
          </p:cNvSpPr>
          <p:nvPr>
            <p:ph type="dt" sz="half" idx="10"/>
          </p:nvPr>
        </p:nvSpPr>
        <p:spPr/>
        <p:txBody>
          <a:bodyPr/>
          <a:lstStyle/>
          <a:p>
            <a:fld id="{F393F434-AF65-C64A-9AF7-E29985E595EB}" type="datetimeFigureOut">
              <a:rPr lang="en-US" smtClean="0"/>
              <a:t>11/28/23</a:t>
            </a:fld>
            <a:endParaRPr lang="en-US"/>
          </a:p>
        </p:txBody>
      </p:sp>
      <p:sp>
        <p:nvSpPr>
          <p:cNvPr id="4" name="Footer Placeholder 3">
            <a:extLst>
              <a:ext uri="{FF2B5EF4-FFF2-40B4-BE49-F238E27FC236}">
                <a16:creationId xmlns:a16="http://schemas.microsoft.com/office/drawing/2014/main" id="{5FF996B4-7F6B-A34C-9F69-2F813AC70B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E4B23B-4B95-6341-A1DE-6A9C1F156574}"/>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1852804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828540-2A91-7B41-A7D9-257648218505}"/>
              </a:ext>
            </a:extLst>
          </p:cNvPr>
          <p:cNvSpPr>
            <a:spLocks noGrp="1"/>
          </p:cNvSpPr>
          <p:nvPr>
            <p:ph type="dt" sz="half" idx="10"/>
          </p:nvPr>
        </p:nvSpPr>
        <p:spPr/>
        <p:txBody>
          <a:bodyPr/>
          <a:lstStyle/>
          <a:p>
            <a:fld id="{F393F434-AF65-C64A-9AF7-E29985E595EB}" type="datetimeFigureOut">
              <a:rPr lang="en-US" smtClean="0"/>
              <a:t>11/28/23</a:t>
            </a:fld>
            <a:endParaRPr lang="en-US"/>
          </a:p>
        </p:txBody>
      </p:sp>
      <p:sp>
        <p:nvSpPr>
          <p:cNvPr id="3" name="Footer Placeholder 2">
            <a:extLst>
              <a:ext uri="{FF2B5EF4-FFF2-40B4-BE49-F238E27FC236}">
                <a16:creationId xmlns:a16="http://schemas.microsoft.com/office/drawing/2014/main" id="{9F667075-610A-6F40-963E-65FFC4C27F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4C1E0A-74E4-A842-9A43-F2D2271CB35E}"/>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682503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1D957-8E64-F044-B9E5-7AF247A37F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21475E-E02A-CA4D-AEB2-4A93028BCF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8D9B89-EECB-4B4D-87A2-355656A332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445BBD-AA3A-FC43-A802-E12B23320F54}"/>
              </a:ext>
            </a:extLst>
          </p:cNvPr>
          <p:cNvSpPr>
            <a:spLocks noGrp="1"/>
          </p:cNvSpPr>
          <p:nvPr>
            <p:ph type="dt" sz="half" idx="10"/>
          </p:nvPr>
        </p:nvSpPr>
        <p:spPr/>
        <p:txBody>
          <a:bodyPr/>
          <a:lstStyle/>
          <a:p>
            <a:fld id="{F393F434-AF65-C64A-9AF7-E29985E595EB}" type="datetimeFigureOut">
              <a:rPr lang="en-US" smtClean="0"/>
              <a:t>11/28/23</a:t>
            </a:fld>
            <a:endParaRPr lang="en-US"/>
          </a:p>
        </p:txBody>
      </p:sp>
      <p:sp>
        <p:nvSpPr>
          <p:cNvPr id="6" name="Footer Placeholder 5">
            <a:extLst>
              <a:ext uri="{FF2B5EF4-FFF2-40B4-BE49-F238E27FC236}">
                <a16:creationId xmlns:a16="http://schemas.microsoft.com/office/drawing/2014/main" id="{3B8FB294-42C7-A74F-B0A6-EDAF2200EA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28C362-8D48-6746-B5D9-EE3568099B06}"/>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3500353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8F6AA-BCA2-6948-9DA0-42D94DDA0A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8E433A-0A13-5640-B2A1-65220B0552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C422CE-614B-B847-B67B-DBE7540CA1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46922E-6F4E-8641-8BC4-5AB84137249C}"/>
              </a:ext>
            </a:extLst>
          </p:cNvPr>
          <p:cNvSpPr>
            <a:spLocks noGrp="1"/>
          </p:cNvSpPr>
          <p:nvPr>
            <p:ph type="dt" sz="half" idx="10"/>
          </p:nvPr>
        </p:nvSpPr>
        <p:spPr/>
        <p:txBody>
          <a:bodyPr/>
          <a:lstStyle/>
          <a:p>
            <a:fld id="{F393F434-AF65-C64A-9AF7-E29985E595EB}" type="datetimeFigureOut">
              <a:rPr lang="en-US" smtClean="0"/>
              <a:t>11/28/23</a:t>
            </a:fld>
            <a:endParaRPr lang="en-US"/>
          </a:p>
        </p:txBody>
      </p:sp>
      <p:sp>
        <p:nvSpPr>
          <p:cNvPr id="6" name="Footer Placeholder 5">
            <a:extLst>
              <a:ext uri="{FF2B5EF4-FFF2-40B4-BE49-F238E27FC236}">
                <a16:creationId xmlns:a16="http://schemas.microsoft.com/office/drawing/2014/main" id="{460B9724-B76F-2148-914F-51482AFBC2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6AE4C7-5E06-894E-B543-16BC3BCF133E}"/>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1681057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470AE-54C4-D34C-924E-B8F7564766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259F14-5AE9-044C-BF33-D046CE4BE6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A8D97-A487-B04E-83C8-F11920974EC0}"/>
              </a:ext>
            </a:extLst>
          </p:cNvPr>
          <p:cNvSpPr>
            <a:spLocks noGrp="1"/>
          </p:cNvSpPr>
          <p:nvPr>
            <p:ph type="dt" sz="half" idx="10"/>
          </p:nvPr>
        </p:nvSpPr>
        <p:spPr/>
        <p:txBody>
          <a:bodyPr/>
          <a:lstStyle/>
          <a:p>
            <a:fld id="{F393F434-AF65-C64A-9AF7-E29985E595EB}" type="datetimeFigureOut">
              <a:rPr lang="en-US" smtClean="0"/>
              <a:t>11/28/23</a:t>
            </a:fld>
            <a:endParaRPr lang="en-US"/>
          </a:p>
        </p:txBody>
      </p:sp>
      <p:sp>
        <p:nvSpPr>
          <p:cNvPr id="5" name="Footer Placeholder 4">
            <a:extLst>
              <a:ext uri="{FF2B5EF4-FFF2-40B4-BE49-F238E27FC236}">
                <a16:creationId xmlns:a16="http://schemas.microsoft.com/office/drawing/2014/main" id="{494F3682-89AB-374C-B24F-E505C65AA4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F015B4-4B47-2242-90A0-2CBD86797A97}"/>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4090538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110500-D6D2-264C-8712-117BDEFF72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48BE-2591-244A-82B5-65C20D6D7C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4D16D-9117-DF47-ABDE-1D3BB0D82F7B}"/>
              </a:ext>
            </a:extLst>
          </p:cNvPr>
          <p:cNvSpPr>
            <a:spLocks noGrp="1"/>
          </p:cNvSpPr>
          <p:nvPr>
            <p:ph type="dt" sz="half" idx="10"/>
          </p:nvPr>
        </p:nvSpPr>
        <p:spPr/>
        <p:txBody>
          <a:bodyPr/>
          <a:lstStyle/>
          <a:p>
            <a:fld id="{F393F434-AF65-C64A-9AF7-E29985E595EB}" type="datetimeFigureOut">
              <a:rPr lang="en-US" smtClean="0"/>
              <a:t>11/28/23</a:t>
            </a:fld>
            <a:endParaRPr lang="en-US"/>
          </a:p>
        </p:txBody>
      </p:sp>
      <p:sp>
        <p:nvSpPr>
          <p:cNvPr id="5" name="Footer Placeholder 4">
            <a:extLst>
              <a:ext uri="{FF2B5EF4-FFF2-40B4-BE49-F238E27FC236}">
                <a16:creationId xmlns:a16="http://schemas.microsoft.com/office/drawing/2014/main" id="{8000E3BC-5500-3B44-8172-233776541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222DB0-0393-7041-B079-D0A8387C371A}"/>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3811939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099D36B-6F8F-254A-8B8E-B1890AF6192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5BCF-5D22-8E44-9F4E-91E1189031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4F8061-28C9-7645-BA48-C53A689A95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3E3D7-6D8B-FD4D-B326-498D886F1A09}"/>
              </a:ext>
            </a:extLst>
          </p:cNvPr>
          <p:cNvSpPr>
            <a:spLocks noGrp="1"/>
          </p:cNvSpPr>
          <p:nvPr>
            <p:ph type="dt" sz="half" idx="10"/>
          </p:nvPr>
        </p:nvSpPr>
        <p:spPr/>
        <p:txBody>
          <a:bodyPr/>
          <a:lstStyle/>
          <a:p>
            <a:fld id="{EB9FF4C5-8BC5-414C-81BA-F8F62800A728}" type="datetimeFigureOut">
              <a:rPr lang="en-US" smtClean="0"/>
              <a:t>11/28/23</a:t>
            </a:fld>
            <a:endParaRPr lang="en-US"/>
          </a:p>
        </p:txBody>
      </p:sp>
      <p:sp>
        <p:nvSpPr>
          <p:cNvPr id="5" name="Footer Placeholder 4">
            <a:extLst>
              <a:ext uri="{FF2B5EF4-FFF2-40B4-BE49-F238E27FC236}">
                <a16:creationId xmlns:a16="http://schemas.microsoft.com/office/drawing/2014/main" id="{0FF07101-40DC-184B-9723-5D49575E65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10CC05-5B56-094D-B513-D3EE0083028E}"/>
              </a:ext>
            </a:extLst>
          </p:cNvPr>
          <p:cNvSpPr>
            <a:spLocks noGrp="1"/>
          </p:cNvSpPr>
          <p:nvPr>
            <p:ph type="sldNum" sz="quarter" idx="12"/>
          </p:nvPr>
        </p:nvSpPr>
        <p:spPr/>
        <p:txBody>
          <a:bodyPr/>
          <a:lstStyle/>
          <a:p>
            <a:fld id="{A1B2B4DB-6EED-EE47-A80A-45D8940AF3BE}" type="slidenum">
              <a:rPr lang="en-US" smtClean="0"/>
              <a:t>‹#›</a:t>
            </a:fld>
            <a:endParaRPr lang="en-US"/>
          </a:p>
        </p:txBody>
      </p:sp>
    </p:spTree>
    <p:extLst>
      <p:ext uri="{BB962C8B-B14F-4D97-AF65-F5344CB8AC3E}">
        <p14:creationId xmlns:p14="http://schemas.microsoft.com/office/powerpoint/2010/main" val="798440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081BD-691C-E043-9E12-A4BC698AF2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DEC475-FC19-EB4F-83F3-EB39A1776A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C60F1F-520F-5147-8B9D-1B369E07F5CD}"/>
              </a:ext>
            </a:extLst>
          </p:cNvPr>
          <p:cNvSpPr>
            <a:spLocks noGrp="1"/>
          </p:cNvSpPr>
          <p:nvPr>
            <p:ph type="dt" sz="half" idx="10"/>
          </p:nvPr>
        </p:nvSpPr>
        <p:spPr/>
        <p:txBody>
          <a:bodyPr/>
          <a:lstStyle/>
          <a:p>
            <a:fld id="{F393F434-AF65-C64A-9AF7-E29985E595EB}" type="datetimeFigureOut">
              <a:rPr lang="en-US" smtClean="0"/>
              <a:t>11/28/23</a:t>
            </a:fld>
            <a:endParaRPr lang="en-US"/>
          </a:p>
        </p:txBody>
      </p:sp>
      <p:sp>
        <p:nvSpPr>
          <p:cNvPr id="5" name="Footer Placeholder 4">
            <a:extLst>
              <a:ext uri="{FF2B5EF4-FFF2-40B4-BE49-F238E27FC236}">
                <a16:creationId xmlns:a16="http://schemas.microsoft.com/office/drawing/2014/main" id="{DDDA1518-A384-5340-83D9-9388785CF9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882C35-01BA-D542-BD73-ED717BA540BC}"/>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2737126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1736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BE922062-5EBC-7749-8318-1E49B4870613}" type="slidenum">
              <a:rPr lang="en-US" altLang="en-US"/>
              <a:pPr/>
              <a:t>‹#›</a:t>
            </a:fld>
            <a:endParaRPr lang="en-US" altLang="en-US"/>
          </a:p>
        </p:txBody>
      </p:sp>
    </p:spTree>
    <p:extLst>
      <p:ext uri="{BB962C8B-B14F-4D97-AF65-F5344CB8AC3E}">
        <p14:creationId xmlns:p14="http://schemas.microsoft.com/office/powerpoint/2010/main" val="934018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018" y="609320"/>
            <a:ext cx="10363969" cy="1143000"/>
          </a:xfrm>
        </p:spPr>
        <p:txBody>
          <a:bodyPr/>
          <a:lstStyle/>
          <a:p>
            <a:r>
              <a:rPr lang="en-US"/>
              <a:t>Click to edit Master title style</a:t>
            </a:r>
          </a:p>
        </p:txBody>
      </p:sp>
      <p:sp>
        <p:nvSpPr>
          <p:cNvPr id="3" name="Chart Placeholder 2"/>
          <p:cNvSpPr>
            <a:spLocks noGrp="1"/>
          </p:cNvSpPr>
          <p:nvPr>
            <p:ph type="chart" sz="half" idx="1"/>
          </p:nvPr>
        </p:nvSpPr>
        <p:spPr>
          <a:xfrm>
            <a:off x="914019" y="1982043"/>
            <a:ext cx="5089620" cy="4113959"/>
          </a:xfrm>
        </p:spPr>
        <p:txBody>
          <a:bodyPr/>
          <a:lstStyle/>
          <a:p>
            <a:pPr lvl="0"/>
            <a:endParaRPr lang="en-US" noProof="0"/>
          </a:p>
        </p:txBody>
      </p:sp>
      <p:sp>
        <p:nvSpPr>
          <p:cNvPr id="4" name="Text Placeholder 3"/>
          <p:cNvSpPr>
            <a:spLocks noGrp="1"/>
          </p:cNvSpPr>
          <p:nvPr>
            <p:ph type="body" sz="half" idx="2"/>
          </p:nvPr>
        </p:nvSpPr>
        <p:spPr>
          <a:xfrm>
            <a:off x="6188364" y="1982043"/>
            <a:ext cx="5089621" cy="4113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Times New Roman" charset="0"/>
                <a:ea typeface="MS Pゴシック"/>
                <a:cs typeface="MS P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ea typeface="MS Pゴシック"/>
                <a:cs typeface="MS P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1225">
              <a:defRPr b="1">
                <a:latin typeface="Times New Roman" charset="0"/>
                <a:cs typeface="MS Pゴシック" charset="0"/>
              </a:defRPr>
            </a:lvl1pPr>
          </a:lstStyle>
          <a:p>
            <a:pPr>
              <a:defRPr/>
            </a:pPr>
            <a:fld id="{8EA5D445-DE6C-594E-87DD-AA386878701A}" type="slidenum">
              <a:rPr lang="en-US"/>
              <a:pPr>
                <a:defRPr/>
              </a:pPr>
              <a:t>‹#›</a:t>
            </a:fld>
            <a:endParaRPr lang="en-US"/>
          </a:p>
        </p:txBody>
      </p:sp>
    </p:spTree>
    <p:extLst>
      <p:ext uri="{BB962C8B-B14F-4D97-AF65-F5344CB8AC3E}">
        <p14:creationId xmlns:p14="http://schemas.microsoft.com/office/powerpoint/2010/main" val="720422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274639"/>
            <a:ext cx="10972800" cy="58515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4"/>
          <p:cNvSpPr>
            <a:spLocks noGrp="1" noChangeArrowheads="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Rectangle 5"/>
          <p:cNvSpPr>
            <a:spLocks noGrp="1" noChangeArrowheads="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Rectangle 6"/>
          <p:cNvSpPr>
            <a:spLocks noGrp="1" noChangeArrowheads="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6A352E4-540A-C441-834E-8BDBED9558B3}" type="slidenum">
              <a:rPr lang="de-DE"/>
              <a:pPr>
                <a:defRPr/>
              </a:pPr>
              <a:t>‹#›</a:t>
            </a:fld>
            <a:endParaRPr lang="de-DE"/>
          </a:p>
        </p:txBody>
      </p:sp>
    </p:spTree>
    <p:extLst>
      <p:ext uri="{BB962C8B-B14F-4D97-AF65-F5344CB8AC3E}">
        <p14:creationId xmlns:p14="http://schemas.microsoft.com/office/powerpoint/2010/main" val="3914360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081BD-691C-E043-9E12-A4BC698AF2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DEC475-FC19-EB4F-83F3-EB39A1776A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C60F1F-520F-5147-8B9D-1B369E07F5CD}"/>
              </a:ext>
            </a:extLst>
          </p:cNvPr>
          <p:cNvSpPr>
            <a:spLocks noGrp="1"/>
          </p:cNvSpPr>
          <p:nvPr>
            <p:ph type="dt" sz="half" idx="10"/>
          </p:nvPr>
        </p:nvSpPr>
        <p:spPr/>
        <p:txBody>
          <a:bodyPr/>
          <a:lstStyle/>
          <a:p>
            <a:fld id="{F393F434-AF65-C64A-9AF7-E29985E595EB}" type="datetimeFigureOut">
              <a:rPr lang="en-US" smtClean="0"/>
              <a:t>11/28/23</a:t>
            </a:fld>
            <a:endParaRPr lang="en-US"/>
          </a:p>
        </p:txBody>
      </p:sp>
      <p:sp>
        <p:nvSpPr>
          <p:cNvPr id="5" name="Footer Placeholder 4">
            <a:extLst>
              <a:ext uri="{FF2B5EF4-FFF2-40B4-BE49-F238E27FC236}">
                <a16:creationId xmlns:a16="http://schemas.microsoft.com/office/drawing/2014/main" id="{DDDA1518-A384-5340-83D9-9388785CF9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882C35-01BA-D542-BD73-ED717BA540BC}"/>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1995020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F594E-E722-0E4A-885D-0ADABD0354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105D83-5B51-D241-99BA-155C20EC4A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C6FC4-F06D-7E40-8D5F-50A9B8D1F8D4}"/>
              </a:ext>
            </a:extLst>
          </p:cNvPr>
          <p:cNvSpPr>
            <a:spLocks noGrp="1"/>
          </p:cNvSpPr>
          <p:nvPr>
            <p:ph type="dt" sz="half" idx="10"/>
          </p:nvPr>
        </p:nvSpPr>
        <p:spPr/>
        <p:txBody>
          <a:bodyPr/>
          <a:lstStyle/>
          <a:p>
            <a:fld id="{F393F434-AF65-C64A-9AF7-E29985E595EB}" type="datetimeFigureOut">
              <a:rPr lang="en-US" smtClean="0"/>
              <a:t>11/28/23</a:t>
            </a:fld>
            <a:endParaRPr lang="en-US"/>
          </a:p>
        </p:txBody>
      </p:sp>
      <p:sp>
        <p:nvSpPr>
          <p:cNvPr id="5" name="Footer Placeholder 4">
            <a:extLst>
              <a:ext uri="{FF2B5EF4-FFF2-40B4-BE49-F238E27FC236}">
                <a16:creationId xmlns:a16="http://schemas.microsoft.com/office/drawing/2014/main" id="{6CDE0FCB-E774-4548-9FC8-1CD78F751A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73B087-6F75-6A4F-AA74-062C6DE6F90F}"/>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634734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2" tIns="45662" rIns="91322" bIns="4566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2" tIns="45662" rIns="91322" bIns="4566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322" tIns="45662" rIns="91322" bIns="45662" numCol="1" anchor="t" anchorCtr="0" compatLnSpc="1">
            <a:prstTxWarp prst="textNoShape">
              <a:avLst/>
            </a:prstTxWarp>
          </a:bodyPr>
          <a:lstStyle>
            <a:lvl1pP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322" tIns="45662" rIns="91322" bIns="45662" numCol="1" anchor="t" anchorCtr="0" compatLnSpc="1">
            <a:prstTxWarp prst="textNoShape">
              <a:avLst/>
            </a:prstTxWarp>
          </a:bodyPr>
          <a:lstStyle>
            <a:lvl1pPr algn="ct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322" tIns="45662" rIns="91322" bIns="45662" numCol="1" anchor="t" anchorCtr="0" compatLnSpc="1">
            <a:prstTxWarp prst="textNoShape">
              <a:avLst/>
            </a:prstTxWarp>
          </a:bodyPr>
          <a:lstStyle>
            <a:lvl1pPr algn="r">
              <a:defRPr sz="1400" b="0">
                <a:solidFill>
                  <a:srgbClr val="000000"/>
                </a:solidFill>
                <a:latin typeface="Times New Roman" charset="0"/>
              </a:defRPr>
            </a:lvl1pPr>
          </a:lstStyle>
          <a:p>
            <a:pPr defTabSz="914400" fontAlgn="base">
              <a:spcBef>
                <a:spcPct val="0"/>
              </a:spcBef>
              <a:spcAft>
                <a:spcPct val="0"/>
              </a:spcAft>
              <a:defRPr/>
            </a:pPr>
            <a:fld id="{369D514B-E58A-464F-A1D6-5FC84B6A3562}" type="slidenum">
              <a:rPr lang="en-US" smtClean="0">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5769495"/>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16" r:id="rId5"/>
    <p:sldLayoutId id="2147483917" r:id="rId6"/>
    <p:sldLayoutId id="2147483918" r:id="rId7"/>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614" algn="ctr" rtl="0" fontAlgn="base">
        <a:spcBef>
          <a:spcPct val="0"/>
        </a:spcBef>
        <a:spcAft>
          <a:spcPct val="0"/>
        </a:spcAft>
        <a:defRPr sz="4400">
          <a:solidFill>
            <a:schemeClr val="tx2"/>
          </a:solidFill>
          <a:latin typeface="Times New Roman" charset="0"/>
        </a:defRPr>
      </a:lvl6pPr>
      <a:lvl7pPr marL="913224" algn="ctr" rtl="0" fontAlgn="base">
        <a:spcBef>
          <a:spcPct val="0"/>
        </a:spcBef>
        <a:spcAft>
          <a:spcPct val="0"/>
        </a:spcAft>
        <a:defRPr sz="4400">
          <a:solidFill>
            <a:schemeClr val="tx2"/>
          </a:solidFill>
          <a:latin typeface="Times New Roman" charset="0"/>
        </a:defRPr>
      </a:lvl7pPr>
      <a:lvl8pPr marL="1369838" algn="ctr" rtl="0" fontAlgn="base">
        <a:spcBef>
          <a:spcPct val="0"/>
        </a:spcBef>
        <a:spcAft>
          <a:spcPct val="0"/>
        </a:spcAft>
        <a:defRPr sz="4400">
          <a:solidFill>
            <a:schemeClr val="tx2"/>
          </a:solidFill>
          <a:latin typeface="Times New Roman" charset="0"/>
        </a:defRPr>
      </a:lvl8pPr>
      <a:lvl9pPr marL="1826449" algn="ctr" rtl="0" fontAlgn="base">
        <a:spcBef>
          <a:spcPct val="0"/>
        </a:spcBef>
        <a:spcAft>
          <a:spcPct val="0"/>
        </a:spcAft>
        <a:defRPr sz="4400">
          <a:solidFill>
            <a:schemeClr val="tx2"/>
          </a:solidFill>
          <a:latin typeface="Times New Roman" charset="0"/>
        </a:defRPr>
      </a:lvl9pPr>
    </p:titleStyle>
    <p:bodyStyle>
      <a:lvl1pPr marL="340915" indent="-34091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0494" indent="-283831" algn="l" rtl="0" eaLnBrk="0" fontAlgn="base" hangingPunct="0">
        <a:spcBef>
          <a:spcPct val="20000"/>
        </a:spcBef>
        <a:spcAft>
          <a:spcPct val="0"/>
        </a:spcAft>
        <a:buChar char="–"/>
        <a:defRPr sz="2800">
          <a:solidFill>
            <a:schemeClr val="tx1"/>
          </a:solidFill>
          <a:latin typeface="+mn-lt"/>
          <a:ea typeface="ＭＳ Ｐゴシック" charset="-128"/>
        </a:defRPr>
      </a:lvl2pPr>
      <a:lvl3pPr marL="1140079" indent="-226751" algn="l" rtl="0" eaLnBrk="0" fontAlgn="base" hangingPunct="0">
        <a:spcBef>
          <a:spcPct val="20000"/>
        </a:spcBef>
        <a:spcAft>
          <a:spcPct val="0"/>
        </a:spcAft>
        <a:buChar char="•"/>
        <a:defRPr sz="2400">
          <a:solidFill>
            <a:schemeClr val="tx1"/>
          </a:solidFill>
          <a:latin typeface="+mn-lt"/>
          <a:ea typeface="ＭＳ Ｐゴシック" charset="-128"/>
        </a:defRPr>
      </a:lvl3pPr>
      <a:lvl4pPr marL="1596746" indent="-226751" algn="l" rtl="0" eaLnBrk="0" fontAlgn="base" hangingPunct="0">
        <a:spcBef>
          <a:spcPct val="20000"/>
        </a:spcBef>
        <a:spcAft>
          <a:spcPct val="0"/>
        </a:spcAft>
        <a:buChar char="–"/>
        <a:defRPr sz="2000">
          <a:solidFill>
            <a:schemeClr val="tx1"/>
          </a:solidFill>
          <a:latin typeface="+mn-lt"/>
          <a:ea typeface="ＭＳ Ｐゴシック" charset="-128"/>
        </a:defRPr>
      </a:lvl4pPr>
      <a:lvl5pPr marL="2053411" indent="-226751" algn="l" rtl="0" eaLnBrk="0" fontAlgn="base" hangingPunct="0">
        <a:spcBef>
          <a:spcPct val="20000"/>
        </a:spcBef>
        <a:spcAft>
          <a:spcPct val="0"/>
        </a:spcAft>
        <a:buChar char="»"/>
        <a:defRPr sz="2000">
          <a:solidFill>
            <a:schemeClr val="tx1"/>
          </a:solidFill>
          <a:latin typeface="+mn-lt"/>
          <a:ea typeface="ＭＳ Ｐゴシック" charset="-128"/>
        </a:defRPr>
      </a:lvl5pPr>
      <a:lvl6pPr marL="2511368" indent="-228308" algn="l" rtl="0" fontAlgn="base">
        <a:spcBef>
          <a:spcPct val="20000"/>
        </a:spcBef>
        <a:spcAft>
          <a:spcPct val="0"/>
        </a:spcAft>
        <a:buChar char="»"/>
        <a:defRPr sz="2000">
          <a:solidFill>
            <a:schemeClr val="tx1"/>
          </a:solidFill>
          <a:latin typeface="+mn-lt"/>
          <a:ea typeface="ＭＳ Ｐゴシック" charset="-128"/>
        </a:defRPr>
      </a:lvl6pPr>
      <a:lvl7pPr marL="2967981" indent="-228308" algn="l" rtl="0" fontAlgn="base">
        <a:spcBef>
          <a:spcPct val="20000"/>
        </a:spcBef>
        <a:spcAft>
          <a:spcPct val="0"/>
        </a:spcAft>
        <a:buChar char="»"/>
        <a:defRPr sz="2000">
          <a:solidFill>
            <a:schemeClr val="tx1"/>
          </a:solidFill>
          <a:latin typeface="+mn-lt"/>
          <a:ea typeface="ＭＳ Ｐゴシック" charset="-128"/>
        </a:defRPr>
      </a:lvl7pPr>
      <a:lvl8pPr marL="3424592" indent="-228308" algn="l" rtl="0" fontAlgn="base">
        <a:spcBef>
          <a:spcPct val="20000"/>
        </a:spcBef>
        <a:spcAft>
          <a:spcPct val="0"/>
        </a:spcAft>
        <a:buChar char="»"/>
        <a:defRPr sz="2000">
          <a:solidFill>
            <a:schemeClr val="tx1"/>
          </a:solidFill>
          <a:latin typeface="+mn-lt"/>
          <a:ea typeface="ＭＳ Ｐゴシック" charset="-128"/>
        </a:defRPr>
      </a:lvl8pPr>
      <a:lvl9pPr marL="3881202" indent="-228308"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614" rtl="0" eaLnBrk="1" latinLnBrk="0" hangingPunct="1">
        <a:defRPr sz="1800" kern="1200">
          <a:solidFill>
            <a:schemeClr val="tx1"/>
          </a:solidFill>
          <a:latin typeface="+mn-lt"/>
          <a:ea typeface="+mn-ea"/>
          <a:cs typeface="+mn-cs"/>
        </a:defRPr>
      </a:lvl1pPr>
      <a:lvl2pPr marL="456614" algn="l" defTabSz="456614" rtl="0" eaLnBrk="1" latinLnBrk="0" hangingPunct="1">
        <a:defRPr sz="1800" kern="1200">
          <a:solidFill>
            <a:schemeClr val="tx1"/>
          </a:solidFill>
          <a:latin typeface="+mn-lt"/>
          <a:ea typeface="+mn-ea"/>
          <a:cs typeface="+mn-cs"/>
        </a:defRPr>
      </a:lvl2pPr>
      <a:lvl3pPr marL="913224" algn="l" defTabSz="456614" rtl="0" eaLnBrk="1" latinLnBrk="0" hangingPunct="1">
        <a:defRPr sz="1800" kern="1200">
          <a:solidFill>
            <a:schemeClr val="tx1"/>
          </a:solidFill>
          <a:latin typeface="+mn-lt"/>
          <a:ea typeface="+mn-ea"/>
          <a:cs typeface="+mn-cs"/>
        </a:defRPr>
      </a:lvl3pPr>
      <a:lvl4pPr marL="1369838" algn="l" defTabSz="456614" rtl="0" eaLnBrk="1" latinLnBrk="0" hangingPunct="1">
        <a:defRPr sz="1800" kern="1200">
          <a:solidFill>
            <a:schemeClr val="tx1"/>
          </a:solidFill>
          <a:latin typeface="+mn-lt"/>
          <a:ea typeface="+mn-ea"/>
          <a:cs typeface="+mn-cs"/>
        </a:defRPr>
      </a:lvl4pPr>
      <a:lvl5pPr marL="1826449" algn="l" defTabSz="456614" rtl="0" eaLnBrk="1" latinLnBrk="0" hangingPunct="1">
        <a:defRPr sz="1800" kern="1200">
          <a:solidFill>
            <a:schemeClr val="tx1"/>
          </a:solidFill>
          <a:latin typeface="+mn-lt"/>
          <a:ea typeface="+mn-ea"/>
          <a:cs typeface="+mn-cs"/>
        </a:defRPr>
      </a:lvl5pPr>
      <a:lvl6pPr marL="2283063" algn="l" defTabSz="456614" rtl="0" eaLnBrk="1" latinLnBrk="0" hangingPunct="1">
        <a:defRPr sz="1800" kern="1200">
          <a:solidFill>
            <a:schemeClr val="tx1"/>
          </a:solidFill>
          <a:latin typeface="+mn-lt"/>
          <a:ea typeface="+mn-ea"/>
          <a:cs typeface="+mn-cs"/>
        </a:defRPr>
      </a:lvl6pPr>
      <a:lvl7pPr marL="2739672" algn="l" defTabSz="456614" rtl="0" eaLnBrk="1" latinLnBrk="0" hangingPunct="1">
        <a:defRPr sz="1800" kern="1200">
          <a:solidFill>
            <a:schemeClr val="tx1"/>
          </a:solidFill>
          <a:latin typeface="+mn-lt"/>
          <a:ea typeface="+mn-ea"/>
          <a:cs typeface="+mn-cs"/>
        </a:defRPr>
      </a:lvl7pPr>
      <a:lvl8pPr marL="3196287" algn="l" defTabSz="456614" rtl="0" eaLnBrk="1" latinLnBrk="0" hangingPunct="1">
        <a:defRPr sz="1800" kern="1200">
          <a:solidFill>
            <a:schemeClr val="tx1"/>
          </a:solidFill>
          <a:latin typeface="+mn-lt"/>
          <a:ea typeface="+mn-ea"/>
          <a:cs typeface="+mn-cs"/>
        </a:defRPr>
      </a:lvl8pPr>
      <a:lvl9pPr marL="3652897" algn="l" defTabSz="45661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BE7936-CF09-074A-8308-F7A46C3125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4711E0-18C1-8547-A0F7-61DF8ECD90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8B280D-01B2-6144-BEEA-0CBDF2950E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3F434-AF65-C64A-9AF7-E29985E595EB}" type="datetimeFigureOut">
              <a:rPr lang="en-US" smtClean="0"/>
              <a:t>11/28/23</a:t>
            </a:fld>
            <a:endParaRPr lang="en-US"/>
          </a:p>
        </p:txBody>
      </p:sp>
      <p:sp>
        <p:nvSpPr>
          <p:cNvPr id="5" name="Footer Placeholder 4">
            <a:extLst>
              <a:ext uri="{FF2B5EF4-FFF2-40B4-BE49-F238E27FC236}">
                <a16:creationId xmlns:a16="http://schemas.microsoft.com/office/drawing/2014/main" id="{4C1E63E2-85ED-8544-B285-3629D77CEA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5FC9FF-EFEF-BD40-A8E7-13F385BD74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10161-BFF6-9144-8891-4FE67302E4D3}" type="slidenum">
              <a:rPr lang="en-US" smtClean="0"/>
              <a:t>‹#›</a:t>
            </a:fld>
            <a:endParaRPr lang="en-US"/>
          </a:p>
        </p:txBody>
      </p:sp>
    </p:spTree>
    <p:extLst>
      <p:ext uri="{BB962C8B-B14F-4D97-AF65-F5344CB8AC3E}">
        <p14:creationId xmlns:p14="http://schemas.microsoft.com/office/powerpoint/2010/main" val="498076144"/>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hyperlink" Target="https://microbe.net/2015/04/08/what-does-the-term-microbiome-mean-and-where-did-it-come-from-a-bit-of-a-surprise/"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genetics.org/content/genetics/143/4/1843.full.pdf" TargetMode="External"/><Relationship Id="rId2" Type="http://schemas.openxmlformats.org/officeDocument/2006/relationships/image" Target="../media/image23.emf"/><Relationship Id="rId1" Type="http://schemas.openxmlformats.org/officeDocument/2006/relationships/slideLayout" Target="../slideLayouts/slideLayout5.xml"/><Relationship Id="rId4" Type="http://schemas.openxmlformats.org/officeDocument/2006/relationships/hyperlink" Target="https://www.sciencedirect.com/science/article/pii/S0966842X97011104?via%3Dihub"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tree.bio.ed.ac.uk/software/"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hyperlink" Target="https://www.frontiersin.org/articles/10.3389/fmicb.2015.00728/ful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cience.umd.edu/labs/mount/RNAinfo/matrices.html" TargetMode="External"/><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hyperlink" Target="https://pubmed.ncbi.nlm.nih.gov/9536098/"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cience.umd.edu/labs/mount/RNAinfo/matrices.html" TargetMode="External"/><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hyperlink" Target="https://pubmed.ncbi.nlm.nih.gov/9536098/"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hyperlink" Target="https://www.pnas.org/content/93/25/14632" TargetMode="External"/><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www.nature.com/nature" TargetMode="External"/><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https://en.wikipedia.org/wiki/Nonsense-mediated_decay" TargetMode="External"/><Relationship Id="rId2" Type="http://schemas.openxmlformats.org/officeDocument/2006/relationships/image" Target="../media/image67.png"/><Relationship Id="rId1" Type="http://schemas.openxmlformats.org/officeDocument/2006/relationships/slideLayout" Target="../slideLayouts/slideLayout3.xml"/><Relationship Id="rId4" Type="http://schemas.openxmlformats.org/officeDocument/2006/relationships/hyperlink" Target="https://en.wikipedia.org/wiki/MRNA_surveillance"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genomebiology.biomedcentral.com/articles/10.1186/gb-2010-11-7-126"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hyperlink" Target="https://www.ncbi.nlm.nih.gov/pmc/articles/PMC2926785/" TargetMode="External"/><Relationship Id="rId4" Type="http://schemas.openxmlformats.org/officeDocument/2006/relationships/image" Target="../media/image6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2" Type="http://schemas.openxmlformats.org/officeDocument/2006/relationships/hyperlink" Target="https://en.wikipedia.org/wiki/Nonsense-mediated_decay" TargetMode="Externa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http://ccb.jhu.edu/software/glimmer/index.shtml" TargetMode="External"/><Relationship Id="rId7" Type="http://schemas.openxmlformats.org/officeDocument/2006/relationships/hyperlink" Target="https://rast.nmpdr.org/" TargetMode="External"/><Relationship Id="rId2" Type="http://schemas.openxmlformats.org/officeDocument/2006/relationships/hyperlink" Target="http://exon.gatech.edu/GeneMark/" TargetMode="External"/><Relationship Id="rId1" Type="http://schemas.openxmlformats.org/officeDocument/2006/relationships/slideLayout" Target="../slideLayouts/slideLayout2.xml"/><Relationship Id="rId6" Type="http://schemas.openxmlformats.org/officeDocument/2006/relationships/hyperlink" Target="https://academic.oup.com/bioinformatics/article/30/14/2068/2390517" TargetMode="External"/><Relationship Id="rId5" Type="http://schemas.openxmlformats.org/officeDocument/2006/relationships/hyperlink" Target="https://github.com/tseemann/prokka" TargetMode="External"/><Relationship Id="rId4" Type="http://schemas.openxmlformats.org/officeDocument/2006/relationships/hyperlink" Target="GlimmerHM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ACA2D9-6ABF-9D40-A684-7283CF2827B0}"/>
              </a:ext>
            </a:extLst>
          </p:cNvPr>
          <p:cNvSpPr txBox="1"/>
          <p:nvPr/>
        </p:nvSpPr>
        <p:spPr>
          <a:xfrm>
            <a:off x="2834402" y="1407936"/>
            <a:ext cx="6307752" cy="5139869"/>
          </a:xfrm>
          <a:prstGeom prst="rect">
            <a:avLst/>
          </a:prstGeom>
          <a:noFill/>
        </p:spPr>
        <p:txBody>
          <a:bodyPr wrap="none" rtlCol="0">
            <a:spAutoFit/>
          </a:bodyPr>
          <a:lstStyle/>
          <a:p>
            <a:pPr algn="ctr"/>
            <a:r>
              <a:rPr lang="en-US" sz="4400" b="1" dirty="0">
                <a:latin typeface="Calibri Light" panose="020F0302020204030204" pitchFamily="34" charset="0"/>
                <a:cs typeface="Calibri Light" panose="020F0302020204030204" pitchFamily="34" charset="0"/>
              </a:rPr>
              <a:t>MCB3421</a:t>
            </a:r>
          </a:p>
          <a:p>
            <a:pPr algn="ctr"/>
            <a:r>
              <a:rPr lang="en-US" sz="4400">
                <a:latin typeface="Calibri Light" panose="020F0302020204030204" pitchFamily="34" charset="0"/>
                <a:cs typeface="Calibri Light" panose="020F0302020204030204" pitchFamily="34" charset="0"/>
              </a:rPr>
              <a:t>class 24 </a:t>
            </a:r>
            <a:endParaRPr lang="en-US" sz="4400" dirty="0">
              <a:latin typeface="Calibri Light" panose="020F0302020204030204" pitchFamily="34" charset="0"/>
              <a:cs typeface="Calibri Light" panose="020F0302020204030204" pitchFamily="34" charset="0"/>
            </a:endParaRPr>
          </a:p>
          <a:p>
            <a:endParaRPr lang="en-US" dirty="0"/>
          </a:p>
          <a:p>
            <a:endParaRPr lang="en-US" dirty="0"/>
          </a:p>
          <a:p>
            <a:endParaRPr lang="en-US" dirty="0"/>
          </a:p>
          <a:p>
            <a:endParaRPr lang="en-US" dirty="0"/>
          </a:p>
          <a:p>
            <a:endParaRPr lang="en-US" dirty="0"/>
          </a:p>
          <a:p>
            <a:r>
              <a:rPr lang="en-US" sz="4400" dirty="0">
                <a:latin typeface="Calibri Light" panose="020F0302020204030204" pitchFamily="34" charset="0"/>
                <a:cs typeface="Calibri Light" panose="020F0302020204030204" pitchFamily="34" charset="0"/>
              </a:rPr>
              <a:t>Introns Early </a:t>
            </a:r>
            <a:r>
              <a:rPr lang="en-US" sz="4400" i="1" dirty="0">
                <a:latin typeface="Calibri Light" panose="020F0302020204030204" pitchFamily="34" charset="0"/>
                <a:cs typeface="Calibri Light" panose="020F0302020204030204" pitchFamily="34" charset="0"/>
              </a:rPr>
              <a:t>vs</a:t>
            </a:r>
            <a:r>
              <a:rPr lang="en-US" sz="4400" dirty="0">
                <a:latin typeface="Calibri Light" panose="020F0302020204030204" pitchFamily="34" charset="0"/>
                <a:cs typeface="Calibri Light" panose="020F0302020204030204" pitchFamily="34" charset="0"/>
              </a:rPr>
              <a:t> Introns late</a:t>
            </a:r>
          </a:p>
          <a:p>
            <a:pPr algn="ctr"/>
            <a:r>
              <a:rPr lang="en-US" sz="4400" dirty="0">
                <a:latin typeface="Calibri Light" panose="020F0302020204030204" pitchFamily="34" charset="0"/>
                <a:cs typeface="Calibri Light" panose="020F0302020204030204" pitchFamily="34" charset="0"/>
              </a:rPr>
              <a:t>Figtree</a:t>
            </a:r>
          </a:p>
          <a:p>
            <a:endParaRPr lang="en-US" sz="4400" dirty="0">
              <a:latin typeface="Calibri Light" panose="020F0302020204030204" pitchFamily="34" charset="0"/>
              <a:cs typeface="Calibri Light" panose="020F0302020204030204" pitchFamily="34" charset="0"/>
            </a:endParaRPr>
          </a:p>
          <a:p>
            <a:endParaRPr lang="en-US" dirty="0"/>
          </a:p>
        </p:txBody>
      </p:sp>
    </p:spTree>
    <p:extLst>
      <p:ext uri="{BB962C8B-B14F-4D97-AF65-F5344CB8AC3E}">
        <p14:creationId xmlns:p14="http://schemas.microsoft.com/office/powerpoint/2010/main" val="614825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pPr eaLnBrk="1" hangingPunct="1"/>
            <a:r>
              <a:rPr lang="en-US" b="1">
                <a:latin typeface="Calibri" charset="0"/>
                <a:ea typeface="ＭＳ Ｐゴシック" charset="0"/>
                <a:cs typeface="Times New Roman" charset="0"/>
              </a:rPr>
              <a:t>Homeoalleles</a:t>
            </a:r>
          </a:p>
        </p:txBody>
      </p:sp>
      <p:sp>
        <p:nvSpPr>
          <p:cNvPr id="60418" name="Content Placeholder 2"/>
          <p:cNvSpPr>
            <a:spLocks noGrp="1"/>
          </p:cNvSpPr>
          <p:nvPr>
            <p:ph idx="1"/>
          </p:nvPr>
        </p:nvSpPr>
        <p:spPr>
          <a:xfrm>
            <a:off x="500921" y="1998288"/>
            <a:ext cx="11400367" cy="4664075"/>
          </a:xfrm>
        </p:spPr>
        <p:txBody>
          <a:bodyPr/>
          <a:lstStyle/>
          <a:p>
            <a:pPr eaLnBrk="1" hangingPunct="1"/>
            <a:r>
              <a:rPr lang="en-US" dirty="0">
                <a:latin typeface="Times New Roman" charset="0"/>
                <a:ea typeface="ＭＳ Ｐゴシック" charset="0"/>
                <a:cs typeface="Times New Roman" charset="0"/>
              </a:rPr>
              <a:t>Variants that have the same general function, but can have distinct characteristics.</a:t>
            </a:r>
          </a:p>
          <a:p>
            <a:pPr eaLnBrk="1" hangingPunct="1"/>
            <a:endParaRPr lang="en-US" sz="1941" dirty="0">
              <a:latin typeface="Times New Roman" charset="0"/>
              <a:ea typeface="ＭＳ Ｐゴシック" charset="0"/>
              <a:cs typeface="Times New Roman" charset="0"/>
            </a:endParaRPr>
          </a:p>
          <a:p>
            <a:pPr eaLnBrk="1" hangingPunct="1"/>
            <a:r>
              <a:rPr lang="en-US" dirty="0">
                <a:latin typeface="Times New Roman" charset="0"/>
                <a:ea typeface="ＭＳ Ｐゴシック" charset="0"/>
                <a:cs typeface="Times New Roman" charset="0"/>
              </a:rPr>
              <a:t>Gene pool contains different </a:t>
            </a:r>
            <a:r>
              <a:rPr lang="en-US" dirty="0" err="1">
                <a:latin typeface="Times New Roman" charset="0"/>
                <a:ea typeface="ＭＳ Ｐゴシック" charset="0"/>
                <a:cs typeface="Times New Roman" charset="0"/>
              </a:rPr>
              <a:t>homeoalleles</a:t>
            </a:r>
            <a:r>
              <a:rPr lang="en-US" dirty="0">
                <a:latin typeface="Times New Roman" charset="0"/>
                <a:ea typeface="ＭＳ Ｐゴシック" charset="0"/>
                <a:cs typeface="Times New Roman" charset="0"/>
              </a:rPr>
              <a:t>, but individual strains and species usually contain only one of the alleles.</a:t>
            </a:r>
          </a:p>
          <a:p>
            <a:pPr eaLnBrk="1" hangingPunct="1"/>
            <a:endParaRPr lang="en-US" sz="1941" dirty="0">
              <a:latin typeface="Times New Roman" charset="0"/>
              <a:ea typeface="ＭＳ Ｐゴシック" charset="0"/>
              <a:cs typeface="Times New Roman" charset="0"/>
            </a:endParaRPr>
          </a:p>
          <a:p>
            <a:pPr eaLnBrk="1" hangingPunct="1"/>
            <a:r>
              <a:rPr lang="en-US" dirty="0">
                <a:latin typeface="Times New Roman" charset="0"/>
                <a:ea typeface="ＭＳ Ｐゴシック" charset="0"/>
                <a:cs typeface="Times New Roman" charset="0"/>
              </a:rPr>
              <a:t>Can be brought together temporarily in a lineage through HGT</a:t>
            </a:r>
          </a:p>
        </p:txBody>
      </p:sp>
      <p:sp>
        <p:nvSpPr>
          <p:cNvPr id="60419" name="TextBox 4"/>
          <p:cNvSpPr txBox="1">
            <a:spLocks noChangeArrowheads="1"/>
          </p:cNvSpPr>
          <p:nvPr/>
        </p:nvSpPr>
        <p:spPr bwMode="auto">
          <a:xfrm>
            <a:off x="6396463" y="6488117"/>
            <a:ext cx="3986338" cy="3484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530" tIns="44767" rIns="89530" bIns="44767">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677" b="0" i="0" u="none" strike="noStrike" kern="1200" cap="none" spc="0" normalizeH="0" baseline="0" noProof="0">
                <a:ln>
                  <a:noFill/>
                </a:ln>
                <a:solidFill>
                  <a:srgbClr val="000000"/>
                </a:solidFill>
                <a:effectLst/>
                <a:uLnTx/>
                <a:uFillTx/>
                <a:latin typeface="Arial" charset="0"/>
                <a:ea typeface="ＭＳ Ｐゴシック" charset="0"/>
              </a:rPr>
              <a:t>Andam, Williams, Gogarten 2010 PNAS</a:t>
            </a:r>
          </a:p>
        </p:txBody>
      </p:sp>
    </p:spTree>
    <p:extLst>
      <p:ext uri="{BB962C8B-B14F-4D97-AF65-F5344CB8AC3E}">
        <p14:creationId xmlns:p14="http://schemas.microsoft.com/office/powerpoint/2010/main" val="3412596666"/>
      </p:ext>
    </p:extLst>
  </p:cSld>
  <p:clrMapOvr>
    <a:masterClrMapping/>
  </p:clrMapOvr>
  <mc:AlternateContent xmlns:mc="http://schemas.openxmlformats.org/markup-compatibility/2006" xmlns:p14="http://schemas.microsoft.com/office/powerpoint/2010/main">
    <mc:Choice Requires="p14">
      <p:transition spd="slow" p14:dur="2000" advTm="51067"/>
    </mc:Choice>
    <mc:Fallback xmlns="">
      <p:transition spd="slow" advTm="5106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44370" y="5991419"/>
            <a:ext cx="2514320" cy="388349"/>
          </a:xfrm>
          <a:prstGeom prst="rect">
            <a:avLst/>
          </a:prstGeom>
          <a:solidFill>
            <a:srgbClr val="FFF0C5"/>
          </a:solidFill>
        </p:spPr>
        <p:style>
          <a:lnRef idx="3">
            <a:schemeClr val="lt1"/>
          </a:lnRef>
          <a:fillRef idx="1">
            <a:schemeClr val="accent3"/>
          </a:fillRef>
          <a:effectRef idx="1">
            <a:schemeClr val="accent3"/>
          </a:effectRef>
          <a:fontRef idx="minor">
            <a:schemeClr val="lt1"/>
          </a:fontRef>
        </p:style>
        <p:txBody>
          <a:bodyPr lIns="88803" tIns="44405" rIns="88803" bIns="44405">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941" b="0" i="0" u="none" strike="noStrike" kern="1200" cap="none" spc="0" normalizeH="0" baseline="0" noProof="0" err="1">
                <a:ln>
                  <a:noFill/>
                </a:ln>
                <a:solidFill>
                  <a:srgbClr val="2B2C6F"/>
                </a:solidFill>
                <a:effectLst/>
                <a:uLnTx/>
                <a:uFillTx/>
                <a:latin typeface="Times New Roman" pitchFamily="-108" charset="0"/>
                <a:ea typeface="Times New Roman" pitchFamily="-108" charset="0"/>
                <a:cs typeface="Times New Roman" pitchFamily="-108" charset="0"/>
              </a:rPr>
              <a:t>β</a:t>
            </a:r>
            <a:r>
              <a:rPr kumimoji="0" lang="en-US" sz="1941" b="0" i="0" u="none" strike="noStrike" kern="1200" cap="none" spc="0" normalizeH="0" baseline="0" noProof="0">
                <a:ln>
                  <a:noFill/>
                </a:ln>
                <a:solidFill>
                  <a:srgbClr val="2B2C6F"/>
                </a:solidFill>
                <a:effectLst/>
                <a:uLnTx/>
                <a:uFillTx/>
                <a:latin typeface="Times New Roman" pitchFamily="-108" charset="0"/>
                <a:ea typeface="Times New Roman" pitchFamily="-108" charset="0"/>
                <a:cs typeface="Times New Roman" pitchFamily="-108" charset="0"/>
              </a:rPr>
              <a:t>-Proteobacteria</a:t>
            </a:r>
          </a:p>
        </p:txBody>
      </p:sp>
      <p:sp>
        <p:nvSpPr>
          <p:cNvPr id="8" name="TextBox 7"/>
          <p:cNvSpPr txBox="1"/>
          <p:nvPr/>
        </p:nvSpPr>
        <p:spPr>
          <a:xfrm>
            <a:off x="7544370" y="5106155"/>
            <a:ext cx="2514320" cy="38834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88803" tIns="44405" rIns="88803" bIns="44405">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941" b="0" i="0" u="none" strike="noStrike" kern="1200" cap="none" spc="0" normalizeH="0" baseline="0" noProof="0" err="1">
                <a:ln>
                  <a:noFill/>
                </a:ln>
                <a:solidFill>
                  <a:srgbClr val="2B2C6F"/>
                </a:solidFill>
                <a:effectLst/>
                <a:uLnTx/>
                <a:uFillTx/>
                <a:latin typeface="Times New Roman" pitchFamily="-108" charset="0"/>
                <a:ea typeface="Times New Roman" pitchFamily="-108" charset="0"/>
                <a:cs typeface="Times New Roman" pitchFamily="-108" charset="0"/>
              </a:rPr>
              <a:t>γ</a:t>
            </a:r>
            <a:r>
              <a:rPr kumimoji="0" lang="en-US" sz="1941" b="0" i="0" u="none" strike="noStrike" kern="1200" cap="none" spc="0" normalizeH="0" baseline="0" noProof="0">
                <a:ln>
                  <a:noFill/>
                </a:ln>
                <a:solidFill>
                  <a:srgbClr val="2B2C6F"/>
                </a:solidFill>
                <a:effectLst/>
                <a:uLnTx/>
                <a:uFillTx/>
                <a:latin typeface="Times New Roman" pitchFamily="-108" charset="0"/>
                <a:ea typeface="Times New Roman" pitchFamily="-108" charset="0"/>
                <a:cs typeface="Times New Roman" pitchFamily="-108" charset="0"/>
              </a:rPr>
              <a:t>-Proteobacteria</a:t>
            </a:r>
          </a:p>
        </p:txBody>
      </p:sp>
      <p:sp>
        <p:nvSpPr>
          <p:cNvPr id="12" name="TextBox 11"/>
          <p:cNvSpPr txBox="1"/>
          <p:nvPr/>
        </p:nvSpPr>
        <p:spPr>
          <a:xfrm>
            <a:off x="7544370" y="1724774"/>
            <a:ext cx="2514320" cy="388349"/>
          </a:xfrm>
          <a:prstGeom prst="rect">
            <a:avLst/>
          </a:prstGeom>
          <a:solidFill>
            <a:srgbClr val="B0D9FF"/>
          </a:solidFill>
        </p:spPr>
        <p:style>
          <a:lnRef idx="2">
            <a:schemeClr val="accent3">
              <a:shade val="50000"/>
            </a:schemeClr>
          </a:lnRef>
          <a:fillRef idx="1">
            <a:schemeClr val="accent3"/>
          </a:fillRef>
          <a:effectRef idx="0">
            <a:schemeClr val="accent3"/>
          </a:effectRef>
          <a:fontRef idx="minor">
            <a:schemeClr val="lt1"/>
          </a:fontRef>
        </p:style>
        <p:txBody>
          <a:bodyPr lIns="88803" tIns="44405" rIns="88803" bIns="44405">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941" b="0" i="0" u="none" strike="noStrike" kern="1200" cap="none" spc="0" normalizeH="0" baseline="0" noProof="0" err="1">
                <a:ln>
                  <a:noFill/>
                </a:ln>
                <a:solidFill>
                  <a:srgbClr val="2B2C6F"/>
                </a:solidFill>
                <a:effectLst/>
                <a:uLnTx/>
                <a:uFillTx/>
                <a:latin typeface="Times New Roman" pitchFamily="-108" charset="0"/>
                <a:ea typeface="Times New Roman" pitchFamily="-108" charset="0"/>
                <a:cs typeface="Times New Roman" pitchFamily="-108" charset="0"/>
              </a:rPr>
              <a:t>Planctomycetes</a:t>
            </a:r>
            <a:endParaRPr kumimoji="0" lang="en-US" sz="1941" b="0" i="0" u="none" strike="noStrike" kern="1200" cap="none" spc="0" normalizeH="0" baseline="0" noProof="0">
              <a:ln>
                <a:noFill/>
              </a:ln>
              <a:solidFill>
                <a:srgbClr val="2B2C6F"/>
              </a:solidFill>
              <a:effectLst/>
              <a:uLnTx/>
              <a:uFillTx/>
              <a:latin typeface="Times New Roman" pitchFamily="-108" charset="0"/>
              <a:ea typeface="Times New Roman" pitchFamily="-108" charset="0"/>
              <a:cs typeface="Times New Roman" pitchFamily="-108" charset="0"/>
            </a:endParaRPr>
          </a:p>
        </p:txBody>
      </p:sp>
      <p:sp>
        <p:nvSpPr>
          <p:cNvPr id="16" name="TextBox 15"/>
          <p:cNvSpPr txBox="1"/>
          <p:nvPr/>
        </p:nvSpPr>
        <p:spPr>
          <a:xfrm>
            <a:off x="7544370" y="3324415"/>
            <a:ext cx="2514320" cy="388349"/>
          </a:xfrm>
          <a:prstGeom prst="rect">
            <a:avLst/>
          </a:prstGeom>
          <a:solidFill>
            <a:srgbClr val="A1C8B5"/>
          </a:solidFill>
        </p:spPr>
        <p:style>
          <a:lnRef idx="3">
            <a:schemeClr val="lt1"/>
          </a:lnRef>
          <a:fillRef idx="1">
            <a:schemeClr val="accent3"/>
          </a:fillRef>
          <a:effectRef idx="1">
            <a:schemeClr val="accent3"/>
          </a:effectRef>
          <a:fontRef idx="minor">
            <a:schemeClr val="lt1"/>
          </a:fontRef>
        </p:style>
        <p:txBody>
          <a:bodyPr lIns="88803" tIns="44405" rIns="88803" bIns="44405">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941" b="0" i="0" u="none" strike="noStrike" kern="1200" cap="none" spc="0" normalizeH="0" baseline="0" noProof="0">
                <a:ln>
                  <a:noFill/>
                </a:ln>
                <a:solidFill>
                  <a:srgbClr val="2B2C6F"/>
                </a:solidFill>
                <a:effectLst/>
                <a:uLnTx/>
                <a:uFillTx/>
                <a:latin typeface="Times New Roman" pitchFamily="-108" charset="0"/>
                <a:ea typeface="Times New Roman" pitchFamily="-108" charset="0"/>
                <a:cs typeface="Times New Roman" pitchFamily="-108" charset="0"/>
              </a:rPr>
              <a:t>Spirochetes</a:t>
            </a:r>
          </a:p>
        </p:txBody>
      </p:sp>
      <p:sp>
        <p:nvSpPr>
          <p:cNvPr id="19" name="TextBox 18"/>
          <p:cNvSpPr txBox="1"/>
          <p:nvPr/>
        </p:nvSpPr>
        <p:spPr>
          <a:xfrm>
            <a:off x="7544370" y="2638054"/>
            <a:ext cx="2514320" cy="388349"/>
          </a:xfrm>
          <a:prstGeom prst="rect">
            <a:avLst/>
          </a:prstGeom>
          <a:solidFill>
            <a:srgbClr val="FFD3FF"/>
          </a:solidFill>
        </p:spPr>
        <p:style>
          <a:lnRef idx="2">
            <a:schemeClr val="accent3">
              <a:shade val="50000"/>
            </a:schemeClr>
          </a:lnRef>
          <a:fillRef idx="1">
            <a:schemeClr val="accent3"/>
          </a:fillRef>
          <a:effectRef idx="0">
            <a:schemeClr val="accent3"/>
          </a:effectRef>
          <a:fontRef idx="minor">
            <a:schemeClr val="lt1"/>
          </a:fontRef>
        </p:style>
        <p:txBody>
          <a:bodyPr lIns="88803" tIns="44405" rIns="88803" bIns="44405">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941" b="0" i="0" u="none" strike="noStrike" kern="1200" cap="none" spc="0" normalizeH="0" baseline="0" noProof="0" err="1">
                <a:ln>
                  <a:noFill/>
                </a:ln>
                <a:solidFill>
                  <a:srgbClr val="2B2C6F"/>
                </a:solidFill>
                <a:effectLst/>
                <a:uLnTx/>
                <a:uFillTx/>
                <a:latin typeface="Times New Roman" pitchFamily="-108" charset="0"/>
                <a:ea typeface="Times New Roman" pitchFamily="-108" charset="0"/>
                <a:cs typeface="Times New Roman" pitchFamily="-108" charset="0"/>
              </a:rPr>
              <a:t>Firmicutes</a:t>
            </a:r>
            <a:endParaRPr kumimoji="0" lang="en-US" sz="1941" b="0" i="0" u="none" strike="noStrike" kern="1200" cap="none" spc="0" normalizeH="0" baseline="0" noProof="0">
              <a:ln>
                <a:noFill/>
              </a:ln>
              <a:solidFill>
                <a:srgbClr val="2B2C6F"/>
              </a:solidFill>
              <a:effectLst/>
              <a:uLnTx/>
              <a:uFillTx/>
              <a:latin typeface="Times New Roman" pitchFamily="-108" charset="0"/>
              <a:ea typeface="Times New Roman" pitchFamily="-108" charset="0"/>
              <a:cs typeface="Times New Roman" pitchFamily="-108" charset="0"/>
            </a:endParaRPr>
          </a:p>
        </p:txBody>
      </p:sp>
      <p:sp>
        <p:nvSpPr>
          <p:cNvPr id="24" name="TextBox 23"/>
          <p:cNvSpPr txBox="1"/>
          <p:nvPr/>
        </p:nvSpPr>
        <p:spPr>
          <a:xfrm>
            <a:off x="7544370" y="4180268"/>
            <a:ext cx="2514320" cy="388349"/>
          </a:xfrm>
          <a:prstGeom prst="rect">
            <a:avLst/>
          </a:prstGeom>
          <a:solidFill>
            <a:srgbClr val="FFD8B0"/>
          </a:solidFill>
          <a:ln/>
        </p:spPr>
        <p:style>
          <a:lnRef idx="3">
            <a:schemeClr val="lt1"/>
          </a:lnRef>
          <a:fillRef idx="1">
            <a:schemeClr val="accent3"/>
          </a:fillRef>
          <a:effectRef idx="1">
            <a:schemeClr val="accent3"/>
          </a:effectRef>
          <a:fontRef idx="minor">
            <a:schemeClr val="lt1"/>
          </a:fontRef>
        </p:style>
        <p:txBody>
          <a:bodyPr lIns="88803" tIns="44405" rIns="88803" bIns="44405">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941" b="0" i="0" u="none" strike="noStrike" kern="1200" cap="none" spc="0" normalizeH="0" baseline="0" noProof="0" err="1">
                <a:ln>
                  <a:noFill/>
                </a:ln>
                <a:solidFill>
                  <a:srgbClr val="2B2C6F"/>
                </a:solidFill>
                <a:effectLst/>
                <a:uLnTx/>
                <a:uFillTx/>
                <a:latin typeface="Times New Roman" pitchFamily="-108" charset="0"/>
                <a:ea typeface="Times New Roman" pitchFamily="-108" charset="0"/>
                <a:cs typeface="Times New Roman" pitchFamily="-108" charset="0"/>
              </a:rPr>
              <a:t>δ</a:t>
            </a:r>
            <a:r>
              <a:rPr kumimoji="0" lang="en-US" sz="1941" b="0" i="0" u="none" strike="noStrike" kern="1200" cap="none" spc="0" normalizeH="0" baseline="0" noProof="0">
                <a:ln>
                  <a:noFill/>
                </a:ln>
                <a:solidFill>
                  <a:srgbClr val="2B2C6F"/>
                </a:solidFill>
                <a:effectLst/>
                <a:uLnTx/>
                <a:uFillTx/>
                <a:latin typeface="Times New Roman" pitchFamily="-108" charset="0"/>
                <a:ea typeface="Times New Roman" pitchFamily="-108" charset="0"/>
                <a:cs typeface="Times New Roman" pitchFamily="-108" charset="0"/>
              </a:rPr>
              <a:t>-Proteobacteria</a:t>
            </a:r>
          </a:p>
        </p:txBody>
      </p:sp>
      <p:grpSp>
        <p:nvGrpSpPr>
          <p:cNvPr id="28" name="Group 27"/>
          <p:cNvGrpSpPr/>
          <p:nvPr/>
        </p:nvGrpSpPr>
        <p:grpSpPr>
          <a:xfrm>
            <a:off x="1144838" y="-57608"/>
            <a:ext cx="5251357" cy="6858000"/>
            <a:chOff x="503238" y="0"/>
            <a:chExt cx="5951538" cy="7772400"/>
          </a:xfrm>
        </p:grpSpPr>
        <p:sp>
          <p:nvSpPr>
            <p:cNvPr id="27" name="Rectangle 26"/>
            <p:cNvSpPr/>
            <p:nvPr/>
          </p:nvSpPr>
          <p:spPr>
            <a:xfrm>
              <a:off x="503239" y="0"/>
              <a:ext cx="5951537" cy="77724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pic>
          <p:nvPicPr>
            <p:cNvPr id="165891" name="Picture 1" descr="illuNov11TyrosylNoAnaeromyx.pdf"/>
            <p:cNvPicPr>
              <a:picLocks noChangeAspect="1"/>
            </p:cNvPicPr>
            <p:nvPr/>
          </p:nvPicPr>
          <p:blipFill>
            <a:blip r:embed="rId3"/>
            <a:srcRect b="4443"/>
            <a:stretch>
              <a:fillRect/>
            </a:stretch>
          </p:blipFill>
          <p:spPr bwMode="auto">
            <a:xfrm>
              <a:off x="503238" y="0"/>
              <a:ext cx="5765800" cy="7772400"/>
            </a:xfrm>
            <a:prstGeom prst="rect">
              <a:avLst/>
            </a:prstGeom>
            <a:noFill/>
            <a:ln w="9525">
              <a:noFill/>
              <a:miter lim="800000"/>
              <a:headEnd/>
              <a:tailEnd/>
            </a:ln>
          </p:spPr>
        </p:pic>
        <p:sp>
          <p:nvSpPr>
            <p:cNvPr id="3" name="Rectangle 2"/>
            <p:cNvSpPr/>
            <p:nvPr/>
          </p:nvSpPr>
          <p:spPr>
            <a:xfrm>
              <a:off x="4006850" y="6823076"/>
              <a:ext cx="2095500" cy="690563"/>
            </a:xfrm>
            <a:prstGeom prst="rect">
              <a:avLst/>
            </a:prstGeom>
            <a:gradFill flip="none" rotWithShape="1">
              <a:gsLst>
                <a:gs pos="0">
                  <a:schemeClr val="accent1">
                    <a:tint val="100000"/>
                    <a:shade val="100000"/>
                    <a:satMod val="130000"/>
                    <a:alpha val="34000"/>
                  </a:schemeClr>
                </a:gs>
                <a:gs pos="100000">
                  <a:schemeClr val="accent1">
                    <a:tint val="50000"/>
                    <a:shade val="100000"/>
                    <a:satMod val="350000"/>
                    <a:alpha val="34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p:cNvSpPr/>
            <p:nvPr/>
          </p:nvSpPr>
          <p:spPr>
            <a:xfrm>
              <a:off x="4845051" y="2643189"/>
              <a:ext cx="1341438" cy="206375"/>
            </a:xfrm>
            <a:prstGeom prst="rect">
              <a:avLst/>
            </a:prstGeom>
            <a:gradFill flip="none" rotWithShape="1">
              <a:gsLst>
                <a:gs pos="0">
                  <a:schemeClr val="accent1">
                    <a:tint val="100000"/>
                    <a:shade val="100000"/>
                    <a:satMod val="130000"/>
                    <a:alpha val="34000"/>
                  </a:schemeClr>
                </a:gs>
                <a:gs pos="100000">
                  <a:schemeClr val="accent1">
                    <a:tint val="50000"/>
                    <a:shade val="100000"/>
                    <a:satMod val="350000"/>
                    <a:alpha val="34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6" name="Rectangle 5"/>
            <p:cNvSpPr/>
            <p:nvPr/>
          </p:nvSpPr>
          <p:spPr>
            <a:xfrm>
              <a:off x="3838576" y="5354639"/>
              <a:ext cx="2263775" cy="1468437"/>
            </a:xfrm>
            <a:prstGeom prst="rect">
              <a:avLst/>
            </a:prstGeom>
            <a:solidFill>
              <a:schemeClr val="accent3">
                <a:lumMod val="75000"/>
                <a:alpha val="43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7" name="Rectangle 6"/>
            <p:cNvSpPr/>
            <p:nvPr/>
          </p:nvSpPr>
          <p:spPr>
            <a:xfrm>
              <a:off x="4845051" y="2849563"/>
              <a:ext cx="1341438" cy="919162"/>
            </a:xfrm>
            <a:prstGeom prst="rect">
              <a:avLst/>
            </a:prstGeom>
            <a:solidFill>
              <a:schemeClr val="accent3">
                <a:lumMod val="75000"/>
                <a:alpha val="43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9" name="Rectangle 8"/>
            <p:cNvSpPr/>
            <p:nvPr/>
          </p:nvSpPr>
          <p:spPr>
            <a:xfrm>
              <a:off x="3940175" y="3886200"/>
              <a:ext cx="1022350" cy="141288"/>
            </a:xfrm>
            <a:prstGeom prst="rect">
              <a:avLst/>
            </a:prstGeom>
            <a:solidFill>
              <a:srgbClr val="0080FF">
                <a:alpha val="31000"/>
              </a:srgbClr>
            </a:solidFill>
            <a:ln>
              <a:solidFill>
                <a:srgbClr val="0080FF"/>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p:cNvSpPr/>
            <p:nvPr/>
          </p:nvSpPr>
          <p:spPr>
            <a:xfrm>
              <a:off x="4359276" y="1812926"/>
              <a:ext cx="920750" cy="87313"/>
            </a:xfrm>
            <a:prstGeom prst="rect">
              <a:avLst/>
            </a:prstGeom>
            <a:solidFill>
              <a:srgbClr val="0080FF">
                <a:alpha val="31000"/>
              </a:srgbClr>
            </a:solidFill>
            <a:ln>
              <a:solidFill>
                <a:srgbClr val="0080FF"/>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14" name="Rectangle 13"/>
            <p:cNvSpPr/>
            <p:nvPr/>
          </p:nvSpPr>
          <p:spPr>
            <a:xfrm>
              <a:off x="4525964" y="1554164"/>
              <a:ext cx="1022350" cy="141287"/>
            </a:xfrm>
            <a:prstGeom prst="rect">
              <a:avLst/>
            </a:prstGeom>
            <a:solidFill>
              <a:srgbClr val="008040">
                <a:alpha val="31000"/>
              </a:srgbClr>
            </a:solidFill>
            <a:ln>
              <a:solidFill>
                <a:srgbClr val="008040"/>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15" name="Rectangle 14"/>
            <p:cNvSpPr/>
            <p:nvPr/>
          </p:nvSpPr>
          <p:spPr>
            <a:xfrm>
              <a:off x="3940176" y="4664076"/>
              <a:ext cx="920750" cy="74613"/>
            </a:xfrm>
            <a:prstGeom prst="rect">
              <a:avLst/>
            </a:prstGeom>
            <a:solidFill>
              <a:srgbClr val="008040">
                <a:alpha val="31000"/>
              </a:srgbClr>
            </a:solidFill>
            <a:ln>
              <a:solidFill>
                <a:srgbClr val="008040"/>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17" name="Rectangle 16"/>
            <p:cNvSpPr/>
            <p:nvPr/>
          </p:nvSpPr>
          <p:spPr>
            <a:xfrm>
              <a:off x="3771901" y="4038601"/>
              <a:ext cx="1609725" cy="193675"/>
            </a:xfrm>
            <a:prstGeom prst="rect">
              <a:avLst/>
            </a:prstGeom>
            <a:solidFill>
              <a:srgbClr val="FF66FF">
                <a:alpha val="31000"/>
              </a:srgbClr>
            </a:solidFill>
            <a:ln>
              <a:solidFill>
                <a:srgbClr val="FF66FF"/>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18" name="Rectangle 17"/>
            <p:cNvSpPr/>
            <p:nvPr/>
          </p:nvSpPr>
          <p:spPr>
            <a:xfrm>
              <a:off x="4778375" y="2332038"/>
              <a:ext cx="1423989" cy="311150"/>
            </a:xfrm>
            <a:prstGeom prst="rect">
              <a:avLst/>
            </a:prstGeom>
            <a:solidFill>
              <a:srgbClr val="FF66FF">
                <a:alpha val="31000"/>
              </a:srgbClr>
            </a:solidFill>
            <a:ln>
              <a:solidFill>
                <a:srgbClr val="FF66FF"/>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21" name="Rectangle 20"/>
            <p:cNvSpPr/>
            <p:nvPr/>
          </p:nvSpPr>
          <p:spPr>
            <a:xfrm>
              <a:off x="4006851" y="5233988"/>
              <a:ext cx="1022350" cy="120650"/>
            </a:xfrm>
            <a:prstGeom prst="rect">
              <a:avLst/>
            </a:prstGeom>
            <a:solidFill>
              <a:srgbClr val="FF8000">
                <a:alpha val="31000"/>
              </a:srgbClr>
            </a:solidFill>
            <a:ln>
              <a:solidFill>
                <a:srgbClr val="FF8000"/>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22" name="Rectangle 21"/>
            <p:cNvSpPr/>
            <p:nvPr/>
          </p:nvSpPr>
          <p:spPr>
            <a:xfrm>
              <a:off x="4173538" y="4973639"/>
              <a:ext cx="855663" cy="122237"/>
            </a:xfrm>
            <a:prstGeom prst="rect">
              <a:avLst/>
            </a:prstGeom>
            <a:solidFill>
              <a:srgbClr val="FF8000">
                <a:alpha val="31000"/>
              </a:srgbClr>
            </a:solidFill>
            <a:ln>
              <a:solidFill>
                <a:srgbClr val="FF8000"/>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23" name="Rectangle 22"/>
            <p:cNvSpPr/>
            <p:nvPr/>
          </p:nvSpPr>
          <p:spPr>
            <a:xfrm>
              <a:off x="3940176" y="4746626"/>
              <a:ext cx="1339850" cy="109538"/>
            </a:xfrm>
            <a:prstGeom prst="rect">
              <a:avLst/>
            </a:prstGeom>
            <a:solidFill>
              <a:srgbClr val="FF8000">
                <a:alpha val="31000"/>
              </a:srgbClr>
            </a:solidFill>
            <a:ln>
              <a:solidFill>
                <a:srgbClr val="FF8000"/>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26" name="Rectangle 25"/>
            <p:cNvSpPr/>
            <p:nvPr/>
          </p:nvSpPr>
          <p:spPr>
            <a:xfrm>
              <a:off x="4694239" y="2073276"/>
              <a:ext cx="1173162" cy="85725"/>
            </a:xfrm>
            <a:prstGeom prst="rect">
              <a:avLst/>
            </a:prstGeom>
            <a:solidFill>
              <a:srgbClr val="FF8000">
                <a:alpha val="31000"/>
              </a:srgbClr>
            </a:solidFill>
            <a:ln>
              <a:solidFill>
                <a:srgbClr val="FF8000"/>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grpSp>
      <p:sp>
        <p:nvSpPr>
          <p:cNvPr id="165912" name="TextBox 27"/>
          <p:cNvSpPr txBox="1">
            <a:spLocks noChangeArrowheads="1"/>
          </p:cNvSpPr>
          <p:nvPr/>
        </p:nvSpPr>
        <p:spPr bwMode="auto">
          <a:xfrm>
            <a:off x="7395887" y="189572"/>
            <a:ext cx="2662798" cy="1067509"/>
          </a:xfrm>
          <a:prstGeom prst="rect">
            <a:avLst/>
          </a:prstGeom>
          <a:noFill/>
          <a:ln w="9525">
            <a:noFill/>
            <a:miter lim="800000"/>
            <a:headEnd/>
            <a:tailEnd/>
          </a:ln>
        </p:spPr>
        <p:txBody>
          <a:bodyPr lIns="88803" tIns="44405" rIns="88803" bIns="44405">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3177" b="0" i="0" u="none" strike="noStrike" kern="1200" cap="none" spc="0" normalizeH="0" baseline="0" noProof="0" err="1">
                <a:ln>
                  <a:noFill/>
                </a:ln>
                <a:solidFill>
                  <a:prstClr val="black"/>
                </a:solidFill>
                <a:effectLst/>
                <a:uLnTx/>
                <a:uFillTx/>
                <a:latin typeface="Times New Roman" pitchFamily="-65" charset="0"/>
                <a:ea typeface="Times New Roman" pitchFamily="-65" charset="0"/>
                <a:cs typeface="Times New Roman" pitchFamily="-65" charset="0"/>
              </a:rPr>
              <a:t>Tyrosyl</a:t>
            </a:r>
            <a:r>
              <a:rPr kumimoji="0" lang="en-US" sz="3177" b="0" i="0" u="none" strike="noStrike" kern="1200" cap="none" spc="0" normalizeH="0" baseline="0" noProof="0">
                <a:ln>
                  <a:noFill/>
                </a:ln>
                <a:solidFill>
                  <a:prstClr val="black"/>
                </a:solidFill>
                <a:effectLst/>
                <a:uLnTx/>
                <a:uFillTx/>
                <a:latin typeface="Times New Roman" pitchFamily="-65" charset="0"/>
                <a:ea typeface="Times New Roman" pitchFamily="-65" charset="0"/>
                <a:cs typeface="Times New Roman" pitchFamily="-65" charset="0"/>
              </a:rPr>
              <a:t>-tRNA synthetase</a:t>
            </a:r>
          </a:p>
        </p:txBody>
      </p:sp>
      <p:sp>
        <p:nvSpPr>
          <p:cNvPr id="25" name="Rectangle 24"/>
          <p:cNvSpPr/>
          <p:nvPr/>
        </p:nvSpPr>
        <p:spPr>
          <a:xfrm>
            <a:off x="7022353" y="6529302"/>
            <a:ext cx="5369344" cy="311347"/>
          </a:xfrm>
          <a:prstGeom prst="rect">
            <a:avLst/>
          </a:prstGeom>
        </p:spPr>
        <p:txBody>
          <a:bodyPr wrap="square" lIns="79749" tIns="39868" rIns="79749" bIns="39868">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Arial" pitchFamily="-112" charset="0"/>
                <a:ea typeface="Arial" pitchFamily="-112" charset="0"/>
                <a:cs typeface="Arial" pitchFamily="-112" charset="0"/>
              </a:rPr>
              <a:t>Andam</a:t>
            </a:r>
            <a:r>
              <a:rPr kumimoji="0" lang="en-US" sz="1500" b="0" i="0" u="none" strike="noStrike" kern="1200" cap="none" spc="0" normalizeH="0" baseline="0" noProof="0" dirty="0">
                <a:ln>
                  <a:noFill/>
                </a:ln>
                <a:solidFill>
                  <a:prstClr val="black"/>
                </a:solidFill>
                <a:effectLst/>
                <a:uLnTx/>
                <a:uFillTx/>
                <a:latin typeface="Arial" pitchFamily="-112" charset="0"/>
                <a:ea typeface="Arial" pitchFamily="-112" charset="0"/>
                <a:cs typeface="Arial" pitchFamily="-112" charset="0"/>
              </a:rPr>
              <a:t>, Williams, Gogarten 2010 PNAS</a:t>
            </a:r>
          </a:p>
        </p:txBody>
      </p:sp>
    </p:spTree>
    <p:extLst>
      <p:ext uri="{BB962C8B-B14F-4D97-AF65-F5344CB8AC3E}">
        <p14:creationId xmlns:p14="http://schemas.microsoft.com/office/powerpoint/2010/main" val="3328793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2224" y="533400"/>
            <a:ext cx="7987553" cy="1143000"/>
          </a:xfrm>
        </p:spPr>
        <p:txBody>
          <a:bodyPr>
            <a:normAutofit fontScale="90000"/>
          </a:bodyPr>
          <a:lstStyle/>
          <a:p>
            <a:pPr eaLnBrk="1" hangingPunct="1"/>
            <a:r>
              <a:rPr lang="en-US" sz="3971" b="1">
                <a:ea typeface="Times New Roman" pitchFamily="-112" charset="0"/>
                <a:cs typeface="Times New Roman" pitchFamily="-112" charset="0"/>
              </a:rPr>
              <a:t>The genomic neighborhood of </a:t>
            </a:r>
            <a:r>
              <a:rPr lang="en-US" sz="3971" b="1" i="1">
                <a:ea typeface="Times New Roman" pitchFamily="-112" charset="0"/>
                <a:cs typeface="Times New Roman" pitchFamily="-112" charset="0"/>
              </a:rPr>
              <a:t>tyrRS</a:t>
            </a:r>
            <a:r>
              <a:rPr lang="en-US" sz="3971" b="1">
                <a:ea typeface="Times New Roman" pitchFamily="-112" charset="0"/>
                <a:cs typeface="Times New Roman" pitchFamily="-112" charset="0"/>
              </a:rPr>
              <a:t> in </a:t>
            </a:r>
            <a:br>
              <a:rPr lang="en-US" sz="3971" b="1">
                <a:ea typeface="Times New Roman" pitchFamily="-112" charset="0"/>
                <a:cs typeface="Times New Roman" pitchFamily="-112" charset="0"/>
              </a:rPr>
            </a:br>
            <a:r>
              <a:rPr lang="en-US" sz="3971" b="1" err="1">
                <a:ea typeface="Times New Roman" pitchFamily="-112" charset="0"/>
                <a:cs typeface="Times New Roman" pitchFamily="-112" charset="0"/>
              </a:rPr>
              <a:t>γ</a:t>
            </a:r>
            <a:r>
              <a:rPr lang="en-US" sz="3971" b="1">
                <a:ea typeface="Times New Roman" pitchFamily="-112" charset="0"/>
                <a:cs typeface="Times New Roman" pitchFamily="-112" charset="0"/>
              </a:rPr>
              <a:t>-proteobacteria</a:t>
            </a:r>
            <a:br>
              <a:rPr lang="en-US" sz="3971" b="1">
                <a:ea typeface="Times New Roman" pitchFamily="-112" charset="0"/>
                <a:cs typeface="Times New Roman" pitchFamily="-112" charset="0"/>
              </a:rPr>
            </a:br>
            <a:endParaRPr lang="en-US" sz="3971">
              <a:ea typeface="Times New Roman" pitchFamily="-112" charset="0"/>
              <a:cs typeface="Times New Roman" pitchFamily="-112" charset="0"/>
            </a:endParaRPr>
          </a:p>
        </p:txBody>
      </p:sp>
      <p:pic>
        <p:nvPicPr>
          <p:cNvPr id="38915" name="Picture 2"/>
          <p:cNvPicPr>
            <a:picLocks noChangeAspect="1" noChangeArrowheads="1"/>
          </p:cNvPicPr>
          <p:nvPr/>
        </p:nvPicPr>
        <p:blipFill>
          <a:blip r:embed="rId3"/>
          <a:srcRect/>
          <a:stretch>
            <a:fillRect/>
          </a:stretch>
        </p:blipFill>
        <p:spPr bwMode="auto">
          <a:xfrm>
            <a:off x="2351840" y="1752600"/>
            <a:ext cx="7488331" cy="4419600"/>
          </a:xfrm>
          <a:prstGeom prst="rect">
            <a:avLst/>
          </a:prstGeom>
          <a:noFill/>
          <a:ln w="9525">
            <a:noFill/>
            <a:miter lim="800000"/>
            <a:headEnd/>
            <a:tailEnd/>
          </a:ln>
        </p:spPr>
      </p:pic>
      <p:sp>
        <p:nvSpPr>
          <p:cNvPr id="38916" name="TextBox 4"/>
          <p:cNvSpPr txBox="1">
            <a:spLocks noChangeArrowheads="1"/>
          </p:cNvSpPr>
          <p:nvPr/>
        </p:nvSpPr>
        <p:spPr bwMode="auto">
          <a:xfrm>
            <a:off x="6396515" y="6488158"/>
            <a:ext cx="4185245" cy="361290"/>
          </a:xfrm>
          <a:prstGeom prst="rect">
            <a:avLst/>
          </a:prstGeom>
          <a:noFill/>
          <a:ln w="9525">
            <a:noFill/>
            <a:miter lim="800000"/>
            <a:headEnd/>
            <a:tailEnd/>
          </a:ln>
        </p:spPr>
        <p:txBody>
          <a:bodyPr wrap="none" lIns="88803" tIns="44405" rIns="88803" bIns="44405">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765" b="0" i="0" u="none" strike="noStrike" kern="1200" cap="none" spc="0" normalizeH="0" baseline="0" noProof="0" err="1">
                <a:ln>
                  <a:noFill/>
                </a:ln>
                <a:solidFill>
                  <a:prstClr val="black"/>
                </a:solidFill>
                <a:effectLst/>
                <a:uLnTx/>
                <a:uFillTx/>
                <a:latin typeface="Arial" pitchFamily="-112" charset="0"/>
                <a:ea typeface="Arial" pitchFamily="-112" charset="0"/>
                <a:cs typeface="Arial" pitchFamily="-112" charset="0"/>
              </a:rPr>
              <a:t>Andam</a:t>
            </a:r>
            <a:r>
              <a:rPr kumimoji="0" lang="en-US" sz="1765" b="0" i="0" u="none" strike="noStrike" kern="1200" cap="none" spc="0" normalizeH="0" baseline="0" noProof="0">
                <a:ln>
                  <a:noFill/>
                </a:ln>
                <a:solidFill>
                  <a:prstClr val="black"/>
                </a:solidFill>
                <a:effectLst/>
                <a:uLnTx/>
                <a:uFillTx/>
                <a:latin typeface="Arial" pitchFamily="-112" charset="0"/>
                <a:ea typeface="Arial" pitchFamily="-112" charset="0"/>
                <a:cs typeface="Arial" pitchFamily="-112" charset="0"/>
              </a:rPr>
              <a:t>, Williams, Gogarten 2010 PNAS</a:t>
            </a:r>
          </a:p>
        </p:txBody>
      </p:sp>
    </p:spTree>
    <p:extLst>
      <p:ext uri="{BB962C8B-B14F-4D97-AF65-F5344CB8AC3E}">
        <p14:creationId xmlns:p14="http://schemas.microsoft.com/office/powerpoint/2010/main" val="3070582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a:spLocks noChangeArrowheads="1"/>
          </p:cNvSpPr>
          <p:nvPr/>
        </p:nvSpPr>
        <p:spPr bwMode="auto">
          <a:xfrm>
            <a:off x="1837766" y="5670179"/>
            <a:ext cx="5348940" cy="1098862"/>
          </a:xfrm>
          <a:prstGeom prst="rect">
            <a:avLst/>
          </a:prstGeom>
          <a:noFill/>
          <a:ln w="9525">
            <a:noFill/>
            <a:miter lim="800000"/>
            <a:headEnd/>
            <a:tailEnd/>
          </a:ln>
        </p:spPr>
        <p:txBody>
          <a:bodyPr wrap="square" lIns="79740" tIns="39864" rIns="79740" bIns="39864">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2206" b="0" i="0" u="none" strike="noStrike" kern="1200" cap="none" spc="0" normalizeH="0" baseline="0" noProof="0">
                <a:ln>
                  <a:noFill/>
                </a:ln>
                <a:solidFill>
                  <a:srgbClr val="008000"/>
                </a:solidFill>
                <a:effectLst/>
                <a:uLnTx/>
                <a:uFillTx/>
                <a:latin typeface="Times" pitchFamily="-108" charset="0"/>
                <a:ea typeface="Times" pitchFamily="-108" charset="0"/>
                <a:cs typeface="Times" pitchFamily="-108" charset="0"/>
              </a:rPr>
              <a:t>Green</a:t>
            </a:r>
            <a:r>
              <a:rPr kumimoji="0" lang="en-US" sz="2206" b="0" i="0" u="none" strike="noStrike" kern="1200" cap="none" spc="0" normalizeH="0" baseline="0" noProof="0">
                <a:ln>
                  <a:noFill/>
                </a:ln>
                <a:solidFill>
                  <a:prstClr val="black"/>
                </a:solidFill>
                <a:effectLst/>
                <a:uLnTx/>
                <a:uFillTx/>
                <a:latin typeface="Times" pitchFamily="-108" charset="0"/>
                <a:ea typeface="Times" pitchFamily="-108" charset="0"/>
                <a:cs typeface="Times" pitchFamily="-108" charset="0"/>
              </a:rPr>
              <a:t> -Type A </a:t>
            </a:r>
            <a:r>
              <a:rPr kumimoji="0" lang="en-US" sz="2206" b="0" i="0" u="none" strike="noStrike" kern="1200" cap="none" spc="0" normalizeH="0" baseline="0" noProof="0" err="1">
                <a:ln>
                  <a:noFill/>
                </a:ln>
                <a:solidFill>
                  <a:prstClr val="black"/>
                </a:solidFill>
                <a:effectLst/>
                <a:uLnTx/>
                <a:uFillTx/>
                <a:latin typeface="Times" pitchFamily="-108" charset="0"/>
                <a:ea typeface="Times" pitchFamily="-108" charset="0"/>
                <a:cs typeface="Times" pitchFamily="-108" charset="0"/>
              </a:rPr>
              <a:t>tyrRS</a:t>
            </a:r>
            <a:endParaRPr kumimoji="0" lang="en-US" sz="2206" b="0" i="0" u="none" strike="noStrike" kern="1200" cap="none" spc="0" normalizeH="0" baseline="0" noProof="0">
              <a:ln>
                <a:noFill/>
              </a:ln>
              <a:solidFill>
                <a:prstClr val="black"/>
              </a:solidFill>
              <a:effectLst/>
              <a:uLnTx/>
              <a:uFillTx/>
              <a:latin typeface="Times" pitchFamily="-108" charset="0"/>
              <a:ea typeface="Times" pitchFamily="-108" charset="0"/>
              <a:cs typeface="Times" pitchFamily="-108" charset="0"/>
            </a:endParaRPr>
          </a:p>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2206" b="0" i="0" u="none" strike="noStrike" kern="1200" cap="none" spc="0" normalizeH="0" baseline="0" noProof="0">
                <a:ln>
                  <a:noFill/>
                </a:ln>
                <a:solidFill>
                  <a:srgbClr val="FF0000"/>
                </a:solidFill>
                <a:effectLst/>
                <a:uLnTx/>
                <a:uFillTx/>
                <a:latin typeface="Times" pitchFamily="-108" charset="0"/>
                <a:ea typeface="Times" pitchFamily="-108" charset="0"/>
                <a:cs typeface="Times" pitchFamily="-108" charset="0"/>
              </a:rPr>
              <a:t>Red</a:t>
            </a:r>
            <a:r>
              <a:rPr kumimoji="0" lang="en-US" sz="2206" b="0" i="0" u="none" strike="noStrike" kern="1200" cap="none" spc="0" normalizeH="0" baseline="0" noProof="0">
                <a:ln>
                  <a:noFill/>
                </a:ln>
                <a:solidFill>
                  <a:prstClr val="black"/>
                </a:solidFill>
                <a:effectLst/>
                <a:uLnTx/>
                <a:uFillTx/>
                <a:latin typeface="Times" pitchFamily="-108" charset="0"/>
                <a:ea typeface="Times" pitchFamily="-108" charset="0"/>
                <a:cs typeface="Times" pitchFamily="-108" charset="0"/>
              </a:rPr>
              <a:t> -  	Type B </a:t>
            </a:r>
            <a:r>
              <a:rPr kumimoji="0" lang="en-US" sz="2206" b="0" i="0" u="none" strike="noStrike" kern="1200" cap="none" spc="0" normalizeH="0" baseline="0" noProof="0" err="1">
                <a:ln>
                  <a:noFill/>
                </a:ln>
                <a:solidFill>
                  <a:prstClr val="black"/>
                </a:solidFill>
                <a:effectLst/>
                <a:uLnTx/>
                <a:uFillTx/>
                <a:latin typeface="Times" pitchFamily="-108" charset="0"/>
                <a:ea typeface="Times" pitchFamily="-108" charset="0"/>
                <a:cs typeface="Times" pitchFamily="-108" charset="0"/>
              </a:rPr>
              <a:t>tyrRS</a:t>
            </a:r>
            <a:endParaRPr kumimoji="0" lang="en-US" sz="2206" b="0" i="0" u="none" strike="noStrike" kern="1200" cap="none" spc="0" normalizeH="0" baseline="0" noProof="0">
              <a:ln>
                <a:noFill/>
              </a:ln>
              <a:solidFill>
                <a:prstClr val="black"/>
              </a:solidFill>
              <a:effectLst/>
              <a:uLnTx/>
              <a:uFillTx/>
              <a:latin typeface="Times" pitchFamily="-108" charset="0"/>
              <a:ea typeface="Times" pitchFamily="-108" charset="0"/>
              <a:cs typeface="Times" pitchFamily="-108" charset="0"/>
            </a:endParaRPr>
          </a:p>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2206" b="0" i="0" u="none" strike="noStrike" kern="1200" cap="none" spc="0" normalizeH="0" baseline="0" noProof="0">
                <a:ln>
                  <a:noFill/>
                </a:ln>
                <a:solidFill>
                  <a:srgbClr val="0000FF"/>
                </a:solidFill>
                <a:effectLst/>
                <a:uLnTx/>
                <a:uFillTx/>
                <a:latin typeface="Times" pitchFamily="-108" charset="0"/>
                <a:ea typeface="Times" pitchFamily="-108" charset="0"/>
                <a:cs typeface="Times" pitchFamily="-108" charset="0"/>
              </a:rPr>
              <a:t>Blue </a:t>
            </a:r>
            <a:r>
              <a:rPr kumimoji="0" lang="en-US" sz="2206" b="0" i="0" u="none" strike="noStrike" kern="1200" cap="none" spc="0" normalizeH="0" baseline="0" noProof="0">
                <a:ln>
                  <a:noFill/>
                </a:ln>
                <a:solidFill>
                  <a:prstClr val="black"/>
                </a:solidFill>
                <a:effectLst/>
                <a:uLnTx/>
                <a:uFillTx/>
                <a:latin typeface="Times" pitchFamily="-108" charset="0"/>
                <a:ea typeface="Times" pitchFamily="-108" charset="0"/>
                <a:cs typeface="Times" pitchFamily="-108" charset="0"/>
              </a:rPr>
              <a:t>-	Between the two types of </a:t>
            </a:r>
            <a:r>
              <a:rPr kumimoji="0" lang="en-US" sz="2206" b="0" i="0" u="none" strike="noStrike" kern="1200" cap="none" spc="0" normalizeH="0" baseline="0" noProof="0" err="1">
                <a:ln>
                  <a:noFill/>
                </a:ln>
                <a:solidFill>
                  <a:prstClr val="black"/>
                </a:solidFill>
                <a:effectLst/>
                <a:uLnTx/>
                <a:uFillTx/>
                <a:latin typeface="Times" pitchFamily="-108" charset="0"/>
                <a:ea typeface="Times" pitchFamily="-108" charset="0"/>
                <a:cs typeface="Times" pitchFamily="-108" charset="0"/>
              </a:rPr>
              <a:t>tyrRS</a:t>
            </a:r>
            <a:r>
              <a:rPr kumimoji="0" lang="en-US" sz="2206" b="0" i="0" u="none" strike="noStrike" kern="1200" cap="none" spc="0" normalizeH="0" baseline="0" noProof="0">
                <a:ln>
                  <a:noFill/>
                </a:ln>
                <a:solidFill>
                  <a:prstClr val="black"/>
                </a:solidFill>
                <a:effectLst/>
                <a:uLnTx/>
                <a:uFillTx/>
                <a:latin typeface="Times" pitchFamily="-108" charset="0"/>
                <a:ea typeface="Times" pitchFamily="-108" charset="0"/>
                <a:cs typeface="Times" pitchFamily="-108" charset="0"/>
              </a:rPr>
              <a:t> </a:t>
            </a:r>
          </a:p>
        </p:txBody>
      </p:sp>
      <p:pic>
        <p:nvPicPr>
          <p:cNvPr id="5" name="Picture 4" descr="Cheryls plot(2).png"/>
          <p:cNvPicPr>
            <a:picLocks noChangeAspect="1"/>
          </p:cNvPicPr>
          <p:nvPr/>
        </p:nvPicPr>
        <p:blipFill>
          <a:blip r:embed="rId2"/>
          <a:stretch>
            <a:fillRect/>
          </a:stretch>
        </p:blipFill>
        <p:spPr>
          <a:xfrm>
            <a:off x="4439320" y="1445064"/>
            <a:ext cx="5929860" cy="4382023"/>
          </a:xfrm>
          <a:prstGeom prst="rect">
            <a:avLst/>
          </a:prstGeom>
        </p:spPr>
      </p:pic>
      <p:sp>
        <p:nvSpPr>
          <p:cNvPr id="7" name="TextBox 6"/>
          <p:cNvSpPr txBox="1"/>
          <p:nvPr/>
        </p:nvSpPr>
        <p:spPr>
          <a:xfrm>
            <a:off x="1822821" y="298924"/>
            <a:ext cx="8710709" cy="895217"/>
          </a:xfrm>
          <a:prstGeom prst="rect">
            <a:avLst/>
          </a:prstGeom>
          <a:noFill/>
        </p:spPr>
        <p:txBody>
          <a:bodyPr wrap="square" lIns="79740" tIns="39864" rIns="79740" bIns="39864" rtlCol="0">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2647" b="0" i="0" u="none" strike="noStrike" kern="1200" cap="none" spc="0" normalizeH="0" baseline="0" noProof="0" err="1">
                <a:ln>
                  <a:noFill/>
                </a:ln>
                <a:solidFill>
                  <a:prstClr val="black"/>
                </a:solidFill>
                <a:effectLst>
                  <a:outerShdw blurRad="50800" dist="38100" dir="18900000" algn="tr">
                    <a:srgbClr val="8D9AB3">
                      <a:lumMod val="20000"/>
                      <a:lumOff val="80000"/>
                      <a:alpha val="43000"/>
                    </a:srgbClr>
                  </a:outerShdw>
                </a:effectLst>
                <a:uLnTx/>
                <a:uFillTx/>
                <a:latin typeface="Arial" pitchFamily="-65" charset="0"/>
                <a:ea typeface="ＭＳ Ｐゴシック" charset="0"/>
              </a:rPr>
              <a:t>Pairwise</a:t>
            </a:r>
            <a:r>
              <a:rPr kumimoji="0" lang="en-US" sz="2647" b="0" i="0" u="none" strike="noStrike" kern="1200" cap="none" spc="0" normalizeH="0" baseline="0" noProof="0">
                <a:ln>
                  <a:noFill/>
                </a:ln>
                <a:solidFill>
                  <a:prstClr val="black"/>
                </a:solidFill>
                <a:effectLst>
                  <a:outerShdw blurRad="50800" dist="38100" dir="18900000" algn="tr">
                    <a:srgbClr val="8D9AB3">
                      <a:lumMod val="20000"/>
                      <a:lumOff val="80000"/>
                      <a:alpha val="43000"/>
                    </a:srgbClr>
                  </a:outerShdw>
                </a:effectLst>
                <a:uLnTx/>
                <a:uFillTx/>
                <a:latin typeface="Arial" pitchFamily="-65" charset="0"/>
                <a:ea typeface="ＭＳ Ｐゴシック" charset="0"/>
              </a:rPr>
              <a:t> distance between </a:t>
            </a:r>
            <a:r>
              <a:rPr kumimoji="0" lang="en-US" sz="2647" b="0" i="0" u="none" strike="noStrike" kern="1200" cap="none" spc="0" normalizeH="0" baseline="0" noProof="0" err="1">
                <a:ln>
                  <a:noFill/>
                </a:ln>
                <a:solidFill>
                  <a:prstClr val="black"/>
                </a:solidFill>
                <a:effectLst>
                  <a:outerShdw blurRad="50800" dist="38100" dir="18900000" algn="tr">
                    <a:srgbClr val="8D9AB3">
                      <a:lumMod val="20000"/>
                      <a:lumOff val="80000"/>
                      <a:alpha val="43000"/>
                    </a:srgbClr>
                  </a:outerShdw>
                </a:effectLst>
                <a:uLnTx/>
                <a:uFillTx/>
                <a:latin typeface="Arial" pitchFamily="-65" charset="0"/>
                <a:ea typeface="ＭＳ Ｐゴシック" charset="0"/>
              </a:rPr>
              <a:t>tyrRSs</a:t>
            </a:r>
            <a:r>
              <a:rPr kumimoji="0" lang="en-US" sz="2647" b="0" i="0" u="none" strike="noStrike" kern="1200" cap="none" spc="0" normalizeH="0" baseline="0" noProof="0">
                <a:ln>
                  <a:noFill/>
                </a:ln>
                <a:solidFill>
                  <a:prstClr val="black"/>
                </a:solidFill>
                <a:effectLst>
                  <a:outerShdw blurRad="50800" dist="38100" dir="18900000" algn="tr">
                    <a:srgbClr val="8D9AB3">
                      <a:lumMod val="20000"/>
                      <a:lumOff val="80000"/>
                      <a:alpha val="43000"/>
                    </a:srgbClr>
                  </a:outerShdw>
                </a:effectLst>
                <a:uLnTx/>
                <a:uFillTx/>
                <a:latin typeface="Arial" pitchFamily="-65" charset="0"/>
                <a:ea typeface="ＭＳ Ｐゴシック" charset="0"/>
              </a:rPr>
              <a:t> </a:t>
            </a:r>
            <a:r>
              <a:rPr kumimoji="0" lang="en-US" sz="2647" b="0" i="1" u="none" strike="noStrike" kern="1200" cap="none" spc="0" normalizeH="0" baseline="0" noProof="0">
                <a:ln>
                  <a:noFill/>
                </a:ln>
                <a:solidFill>
                  <a:prstClr val="black"/>
                </a:solidFill>
                <a:effectLst>
                  <a:outerShdw blurRad="50800" dist="38100" dir="18900000" algn="tr">
                    <a:srgbClr val="8D9AB3">
                      <a:lumMod val="20000"/>
                      <a:lumOff val="80000"/>
                      <a:alpha val="43000"/>
                    </a:srgbClr>
                  </a:outerShdw>
                </a:effectLst>
                <a:uLnTx/>
                <a:uFillTx/>
                <a:latin typeface="Arial" pitchFamily="-65" charset="0"/>
                <a:ea typeface="ＭＳ Ｐゴシック" charset="0"/>
              </a:rPr>
              <a:t>versus </a:t>
            </a:r>
          </a:p>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2647" b="0" i="0" u="none" strike="noStrike" kern="1200" cap="none" spc="0" normalizeH="0" baseline="0" noProof="0" err="1">
                <a:ln>
                  <a:noFill/>
                </a:ln>
                <a:solidFill>
                  <a:prstClr val="black"/>
                </a:solidFill>
                <a:effectLst>
                  <a:outerShdw blurRad="50800" dist="38100" dir="18900000" algn="tr">
                    <a:srgbClr val="8D9AB3">
                      <a:lumMod val="20000"/>
                      <a:lumOff val="80000"/>
                      <a:alpha val="43000"/>
                    </a:srgbClr>
                  </a:outerShdw>
                </a:effectLst>
                <a:uLnTx/>
                <a:uFillTx/>
                <a:latin typeface="Arial" pitchFamily="-65" charset="0"/>
                <a:ea typeface="ＭＳ Ｐゴシック" charset="0"/>
              </a:rPr>
              <a:t>pairwise</a:t>
            </a:r>
            <a:r>
              <a:rPr kumimoji="0" lang="en-US" sz="2647" b="0" i="0" u="none" strike="noStrike" kern="1200" cap="none" spc="0" normalizeH="0" baseline="0" noProof="0">
                <a:ln>
                  <a:noFill/>
                </a:ln>
                <a:solidFill>
                  <a:prstClr val="black"/>
                </a:solidFill>
                <a:effectLst>
                  <a:outerShdw blurRad="50800" dist="38100" dir="18900000" algn="tr">
                    <a:srgbClr val="8D9AB3">
                      <a:lumMod val="20000"/>
                      <a:lumOff val="80000"/>
                      <a:alpha val="43000"/>
                    </a:srgbClr>
                  </a:outerShdw>
                </a:effectLst>
                <a:uLnTx/>
                <a:uFillTx/>
                <a:latin typeface="Arial" pitchFamily="-65" charset="0"/>
                <a:ea typeface="ＭＳ Ｐゴシック" charset="0"/>
              </a:rPr>
              <a:t> distance of 16S </a:t>
            </a:r>
            <a:r>
              <a:rPr kumimoji="0" lang="en-US" sz="2647" b="0" i="0" u="none" strike="noStrike" kern="1200" cap="none" spc="0" normalizeH="0" baseline="0" noProof="0" err="1">
                <a:ln>
                  <a:noFill/>
                </a:ln>
                <a:solidFill>
                  <a:prstClr val="black"/>
                </a:solidFill>
                <a:effectLst>
                  <a:outerShdw blurRad="50800" dist="38100" dir="18900000" algn="tr">
                    <a:srgbClr val="8D9AB3">
                      <a:lumMod val="20000"/>
                      <a:lumOff val="80000"/>
                      <a:alpha val="43000"/>
                    </a:srgbClr>
                  </a:outerShdw>
                </a:effectLst>
                <a:uLnTx/>
                <a:uFillTx/>
                <a:latin typeface="Arial" pitchFamily="-65" charset="0"/>
                <a:ea typeface="ＭＳ Ｐゴシック" charset="0"/>
              </a:rPr>
              <a:t>rRNAs</a:t>
            </a:r>
            <a:r>
              <a:rPr kumimoji="0" lang="en-US" sz="2647" b="0" i="0" u="none" strike="noStrike" kern="1200" cap="none" spc="0" normalizeH="0" baseline="0" noProof="0">
                <a:ln>
                  <a:noFill/>
                </a:ln>
                <a:solidFill>
                  <a:prstClr val="black"/>
                </a:solidFill>
                <a:effectLst>
                  <a:outerShdw blurRad="50800" dist="38100" dir="18900000" algn="tr">
                    <a:srgbClr val="8D9AB3">
                      <a:lumMod val="20000"/>
                      <a:lumOff val="80000"/>
                      <a:alpha val="43000"/>
                    </a:srgbClr>
                  </a:outerShdw>
                </a:effectLst>
                <a:uLnTx/>
                <a:uFillTx/>
                <a:latin typeface="Arial" pitchFamily="-65" charset="0"/>
                <a:ea typeface="ＭＳ Ｐゴシック" charset="0"/>
              </a:rPr>
              <a:t> from the same genomes</a:t>
            </a:r>
          </a:p>
        </p:txBody>
      </p:sp>
      <p:sp>
        <p:nvSpPr>
          <p:cNvPr id="6" name="Rectangle 5"/>
          <p:cNvSpPr/>
          <p:nvPr/>
        </p:nvSpPr>
        <p:spPr>
          <a:xfrm>
            <a:off x="6955119" y="6534192"/>
            <a:ext cx="3578411" cy="311347"/>
          </a:xfrm>
          <a:prstGeom prst="rect">
            <a:avLst/>
          </a:prstGeom>
        </p:spPr>
        <p:txBody>
          <a:bodyPr wrap="square" lIns="79749" tIns="39868" rIns="79749" bIns="39868">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err="1">
                <a:ln>
                  <a:noFill/>
                </a:ln>
                <a:solidFill>
                  <a:prstClr val="black"/>
                </a:solidFill>
                <a:effectLst/>
                <a:uLnTx/>
                <a:uFillTx/>
                <a:latin typeface="Arial" pitchFamily="-112" charset="0"/>
                <a:ea typeface="Arial" pitchFamily="-112" charset="0"/>
                <a:cs typeface="Arial" pitchFamily="-112" charset="0"/>
              </a:rPr>
              <a:t>Andam</a:t>
            </a:r>
            <a:r>
              <a:rPr kumimoji="0" lang="en-US" sz="1500" b="0" i="0" u="none" strike="noStrike" kern="1200" cap="none" spc="0" normalizeH="0" baseline="0" noProof="0">
                <a:ln>
                  <a:noFill/>
                </a:ln>
                <a:solidFill>
                  <a:prstClr val="black"/>
                </a:solidFill>
                <a:effectLst/>
                <a:uLnTx/>
                <a:uFillTx/>
                <a:latin typeface="Arial" pitchFamily="-112" charset="0"/>
                <a:ea typeface="Arial" pitchFamily="-112" charset="0"/>
                <a:cs typeface="Arial" pitchFamily="-112" charset="0"/>
              </a:rPr>
              <a:t>, Williams, Gogarten 2010 PNAS</a:t>
            </a:r>
          </a:p>
        </p:txBody>
      </p:sp>
    </p:spTree>
    <p:extLst>
      <p:ext uri="{BB962C8B-B14F-4D97-AF65-F5344CB8AC3E}">
        <p14:creationId xmlns:p14="http://schemas.microsoft.com/office/powerpoint/2010/main" val="3727318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g20_Bact_argRS10_16&amp;23Scolor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1" y="302559"/>
            <a:ext cx="8875059" cy="6247596"/>
          </a:xfrm>
          <a:prstGeom prst="rect">
            <a:avLst/>
          </a:prstGeom>
        </p:spPr>
      </p:pic>
    </p:spTree>
    <p:extLst>
      <p:ext uri="{BB962C8B-B14F-4D97-AF65-F5344CB8AC3E}">
        <p14:creationId xmlns:p14="http://schemas.microsoft.com/office/powerpoint/2010/main" val="923078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gRSsynteny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499" y="1057549"/>
            <a:ext cx="5098012" cy="5804529"/>
          </a:xfrm>
          <a:prstGeom prst="rect">
            <a:avLst/>
          </a:prstGeom>
        </p:spPr>
      </p:pic>
      <p:sp>
        <p:nvSpPr>
          <p:cNvPr id="6" name="TextBox 5"/>
          <p:cNvSpPr txBox="1"/>
          <p:nvPr/>
        </p:nvSpPr>
        <p:spPr>
          <a:xfrm rot="18151265">
            <a:off x="4453551" y="544158"/>
            <a:ext cx="1389747" cy="368886"/>
          </a:xfrm>
          <a:prstGeom prst="rect">
            <a:avLst/>
          </a:prstGeom>
          <a:noFill/>
          <a:ln>
            <a:noFill/>
          </a:ln>
        </p:spPr>
        <p:txBody>
          <a:bodyPr wrap="none" lIns="90993" tIns="45499" rIns="90993" bIns="45499" rtlCol="0">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srgbClr val="FF0000"/>
                </a:solidFill>
                <a:effectLst/>
                <a:uLnTx/>
                <a:uFillTx/>
                <a:latin typeface="Arial" pitchFamily="-65" charset="0"/>
                <a:ea typeface="ＭＳ Ｐゴシック" charset="0"/>
              </a:rPr>
              <a:t>ArgRS</a:t>
            </a:r>
            <a:r>
              <a:rPr kumimoji="0" lang="en-US" sz="2400" b="0" i="0" u="none" strike="noStrike" kern="1200" cap="none" spc="0" normalizeH="0" baseline="0" noProof="0">
                <a:ln>
                  <a:noFill/>
                </a:ln>
                <a:solidFill>
                  <a:srgbClr val="FF0000"/>
                </a:solidFill>
                <a:effectLst/>
                <a:uLnTx/>
                <a:uFillTx/>
                <a:latin typeface="Arial" pitchFamily="-65" charset="0"/>
                <a:ea typeface="ＭＳ Ｐゴシック" charset="0"/>
              </a:rPr>
              <a:t> A&amp;B</a:t>
            </a:r>
          </a:p>
        </p:txBody>
      </p:sp>
      <p:sp>
        <p:nvSpPr>
          <p:cNvPr id="7" name="TextBox 6"/>
          <p:cNvSpPr txBox="1"/>
          <p:nvPr/>
        </p:nvSpPr>
        <p:spPr>
          <a:xfrm rot="18151265">
            <a:off x="1785386" y="286745"/>
            <a:ext cx="1260981" cy="645884"/>
          </a:xfrm>
          <a:prstGeom prst="rect">
            <a:avLst/>
          </a:prstGeom>
          <a:solidFill>
            <a:srgbClr val="9CD2E1"/>
          </a:solidFill>
        </p:spPr>
        <p:txBody>
          <a:bodyPr wrap="none" lIns="90993" tIns="45499" rIns="90993" bIns="45499" rtlCol="0">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rPr>
              <a:t>glutamate </a:t>
            </a:r>
            <a:br>
              <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rPr>
            </a:br>
            <a:r>
              <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rPr>
              <a:t>synthase</a:t>
            </a:r>
          </a:p>
        </p:txBody>
      </p:sp>
      <p:sp>
        <p:nvSpPr>
          <p:cNvPr id="8" name="TextBox 7"/>
          <p:cNvSpPr txBox="1"/>
          <p:nvPr/>
        </p:nvSpPr>
        <p:spPr>
          <a:xfrm rot="18151265">
            <a:off x="2967245" y="628386"/>
            <a:ext cx="619843" cy="368886"/>
          </a:xfrm>
          <a:prstGeom prst="rect">
            <a:avLst/>
          </a:prstGeom>
          <a:solidFill>
            <a:srgbClr val="FF669B"/>
          </a:solidFill>
        </p:spPr>
        <p:txBody>
          <a:bodyPr wrap="none" lIns="90993" tIns="45499" rIns="90993" bIns="45499" rtlCol="0">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prstClr val="black"/>
                </a:solidFill>
                <a:effectLst/>
                <a:uLnTx/>
                <a:uFillTx/>
                <a:latin typeface="Arial" pitchFamily="-65" charset="0"/>
                <a:ea typeface="ＭＳ Ｐゴシック" charset="0"/>
              </a:rPr>
              <a:t>PilQ</a:t>
            </a:r>
            <a:endPar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endParaRPr>
          </a:p>
        </p:txBody>
      </p:sp>
      <p:sp>
        <p:nvSpPr>
          <p:cNvPr id="9" name="TextBox 8"/>
          <p:cNvSpPr txBox="1"/>
          <p:nvPr/>
        </p:nvSpPr>
        <p:spPr>
          <a:xfrm rot="18151265">
            <a:off x="4419644" y="634380"/>
            <a:ext cx="619780" cy="368886"/>
          </a:xfrm>
          <a:prstGeom prst="rect">
            <a:avLst/>
          </a:prstGeom>
          <a:solidFill>
            <a:srgbClr val="FF6839"/>
          </a:solidFill>
        </p:spPr>
        <p:txBody>
          <a:bodyPr wrap="none" lIns="90993" tIns="45499" rIns="90993" bIns="45499" rtlCol="0">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prstClr val="black"/>
                </a:solidFill>
                <a:effectLst/>
                <a:uLnTx/>
                <a:uFillTx/>
                <a:latin typeface="Arial" pitchFamily="-65" charset="0"/>
                <a:ea typeface="ＭＳ Ｐゴシック" charset="0"/>
              </a:rPr>
              <a:t>PriA</a:t>
            </a:r>
            <a:endPar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endParaRPr>
          </a:p>
        </p:txBody>
      </p:sp>
      <p:sp>
        <p:nvSpPr>
          <p:cNvPr id="10" name="TextBox 9"/>
          <p:cNvSpPr txBox="1"/>
          <p:nvPr/>
        </p:nvSpPr>
        <p:spPr>
          <a:xfrm rot="18151265">
            <a:off x="5115546" y="685383"/>
            <a:ext cx="696712" cy="368886"/>
          </a:xfrm>
          <a:prstGeom prst="rect">
            <a:avLst/>
          </a:prstGeom>
          <a:solidFill>
            <a:srgbClr val="9DB6FE"/>
          </a:solidFill>
        </p:spPr>
        <p:txBody>
          <a:bodyPr wrap="none" lIns="90993" tIns="45499" rIns="90993" bIns="45499" rtlCol="0">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prstClr val="black"/>
                </a:solidFill>
                <a:effectLst/>
                <a:uLnTx/>
                <a:uFillTx/>
                <a:latin typeface="Arial" pitchFamily="-65" charset="0"/>
                <a:ea typeface="ＭＳ Ｐゴシック" charset="0"/>
              </a:rPr>
              <a:t>HsIU</a:t>
            </a:r>
            <a:endPar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endParaRPr>
          </a:p>
        </p:txBody>
      </p:sp>
      <p:sp>
        <p:nvSpPr>
          <p:cNvPr id="11" name="TextBox 10"/>
          <p:cNvSpPr txBox="1"/>
          <p:nvPr/>
        </p:nvSpPr>
        <p:spPr>
          <a:xfrm rot="18151265">
            <a:off x="3220427" y="380525"/>
            <a:ext cx="1402734" cy="368886"/>
          </a:xfrm>
          <a:prstGeom prst="rect">
            <a:avLst/>
          </a:prstGeom>
          <a:solidFill>
            <a:srgbClr val="FFE0A3"/>
          </a:solidFill>
        </p:spPr>
        <p:txBody>
          <a:bodyPr wrap="none" lIns="90993" tIns="45499" rIns="90993" bIns="45499" rtlCol="0">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rPr>
              <a:t>penicillin-</a:t>
            </a:r>
            <a:r>
              <a:rPr kumimoji="0" lang="en-US" sz="2400" b="0" i="0" u="none" strike="noStrike" kern="1200" cap="none" spc="0" normalizeH="0" baseline="0" noProof="0" err="1">
                <a:ln>
                  <a:noFill/>
                </a:ln>
                <a:solidFill>
                  <a:prstClr val="black"/>
                </a:solidFill>
                <a:effectLst/>
                <a:uLnTx/>
                <a:uFillTx/>
                <a:latin typeface="Arial" pitchFamily="-65" charset="0"/>
                <a:ea typeface="ＭＳ Ｐゴシック" charset="0"/>
              </a:rPr>
              <a:t>bp</a:t>
            </a:r>
            <a:endPar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endParaRPr>
          </a:p>
        </p:txBody>
      </p:sp>
      <p:sp>
        <p:nvSpPr>
          <p:cNvPr id="12" name="TextBox 11"/>
          <p:cNvSpPr txBox="1"/>
          <p:nvPr/>
        </p:nvSpPr>
        <p:spPr>
          <a:xfrm rot="18151265">
            <a:off x="3733562" y="450558"/>
            <a:ext cx="1158715" cy="368886"/>
          </a:xfrm>
          <a:prstGeom prst="rect">
            <a:avLst/>
          </a:prstGeom>
          <a:solidFill>
            <a:srgbClr val="74558C"/>
          </a:solidFill>
        </p:spPr>
        <p:txBody>
          <a:bodyPr wrap="none" lIns="90993" tIns="45499" rIns="90993" bIns="45499" rtlCol="0">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rPr>
              <a:t>malic </a:t>
            </a:r>
            <a:r>
              <a:rPr kumimoji="0" lang="en-US" sz="2400" b="0" i="0" u="none" strike="noStrike" kern="1200" cap="none" spc="0" normalizeH="0" baseline="0" noProof="0" err="1">
                <a:ln>
                  <a:noFill/>
                </a:ln>
                <a:solidFill>
                  <a:prstClr val="black"/>
                </a:solidFill>
                <a:effectLst/>
                <a:uLnTx/>
                <a:uFillTx/>
                <a:latin typeface="Arial" pitchFamily="-65" charset="0"/>
                <a:ea typeface="ＭＳ Ｐゴシック" charset="0"/>
              </a:rPr>
              <a:t>enz</a:t>
            </a:r>
            <a:endPar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endParaRPr>
          </a:p>
        </p:txBody>
      </p:sp>
      <p:sp>
        <p:nvSpPr>
          <p:cNvPr id="13" name="TextBox 12"/>
          <p:cNvSpPr txBox="1"/>
          <p:nvPr/>
        </p:nvSpPr>
        <p:spPr>
          <a:xfrm rot="18151265">
            <a:off x="2567095" y="558290"/>
            <a:ext cx="671352" cy="368886"/>
          </a:xfrm>
          <a:prstGeom prst="rect">
            <a:avLst/>
          </a:prstGeom>
          <a:solidFill>
            <a:srgbClr val="75568D"/>
          </a:solidFill>
        </p:spPr>
        <p:txBody>
          <a:bodyPr wrap="none" lIns="90993" tIns="45499" rIns="90993" bIns="45499" rtlCol="0">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prstClr val="black"/>
                </a:solidFill>
                <a:effectLst/>
                <a:uLnTx/>
                <a:uFillTx/>
                <a:latin typeface="Arial" pitchFamily="-65" charset="0"/>
                <a:ea typeface="ＭＳ Ｐゴシック" charset="0"/>
              </a:rPr>
              <a:t>aroB</a:t>
            </a:r>
            <a:endPar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endParaRPr>
          </a:p>
        </p:txBody>
      </p:sp>
      <p:sp>
        <p:nvSpPr>
          <p:cNvPr id="15" name="TextBox 14"/>
          <p:cNvSpPr txBox="1"/>
          <p:nvPr/>
        </p:nvSpPr>
        <p:spPr>
          <a:xfrm>
            <a:off x="7230196" y="418861"/>
            <a:ext cx="3874411" cy="1569660"/>
          </a:xfrm>
          <a:prstGeom prst="rect">
            <a:avLst/>
          </a:prstGeom>
          <a:noFill/>
        </p:spPr>
        <p:txBody>
          <a:bodyPr wrap="square" lIns="90993" tIns="45499" rIns="90993" bIns="45499" rtlCol="0">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prstClr val="black"/>
                </a:solidFill>
                <a:effectLst/>
                <a:uLnTx/>
                <a:uFillTx/>
                <a:latin typeface="Arial" pitchFamily="-65" charset="0"/>
                <a:ea typeface="ＭＳ Ｐゴシック" charset="0"/>
              </a:rPr>
              <a:t>ArgRS</a:t>
            </a:r>
            <a:r>
              <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rPr>
              <a:t> synteny </a:t>
            </a:r>
          </a:p>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rPr>
              <a:t>between types in </a:t>
            </a:r>
            <a:r>
              <a:rPr kumimoji="0" lang="en-US" sz="2400" b="0" i="0" u="none" strike="noStrike" kern="1200" cap="none" spc="0" normalizeH="0" baseline="0" noProof="0" err="1">
                <a:ln>
                  <a:noFill/>
                </a:ln>
                <a:solidFill>
                  <a:prstClr val="black"/>
                </a:solidFill>
                <a:effectLst/>
                <a:uLnTx/>
                <a:uFillTx/>
                <a:latin typeface="Arial" pitchFamily="-65" charset="0"/>
                <a:ea typeface="ＭＳ Ｐゴシック" charset="0"/>
              </a:rPr>
              <a:t>Pseudomonadales</a:t>
            </a:r>
            <a:r>
              <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rPr>
              <a:t> and </a:t>
            </a:r>
            <a:r>
              <a:rPr kumimoji="0" lang="en-US" sz="2400" b="0" i="0" u="none" strike="noStrike" kern="1200" cap="none" spc="0" normalizeH="0" baseline="0" noProof="0" err="1">
                <a:ln>
                  <a:noFill/>
                </a:ln>
                <a:solidFill>
                  <a:prstClr val="black"/>
                </a:solidFill>
                <a:effectLst/>
                <a:uLnTx/>
                <a:uFillTx/>
                <a:latin typeface="Arial" pitchFamily="-65" charset="0"/>
                <a:ea typeface="ＭＳ Ｐゴシック" charset="0"/>
              </a:rPr>
              <a:t>Oceanospirillales</a:t>
            </a:r>
            <a:r>
              <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rPr>
              <a:t> </a:t>
            </a:r>
          </a:p>
        </p:txBody>
      </p:sp>
      <p:sp>
        <p:nvSpPr>
          <p:cNvPr id="20" name="Rectangle 19"/>
          <p:cNvSpPr/>
          <p:nvPr/>
        </p:nvSpPr>
        <p:spPr>
          <a:xfrm>
            <a:off x="3453578" y="2856223"/>
            <a:ext cx="1459407" cy="276987"/>
          </a:xfrm>
          <a:prstGeom prst="rect">
            <a:avLst/>
          </a:prstGeom>
        </p:spPr>
        <p:txBody>
          <a:bodyPr wrap="none" lIns="90993" tIns="45499" rIns="90993" bIns="45499">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Arial" pitchFamily="-65" charset="0"/>
                <a:ea typeface="ＭＳ Ｐゴシック" charset="0"/>
              </a:rPr>
              <a:t>Pseudomonadales</a:t>
            </a:r>
            <a:endParaRPr kumimoji="0" lang="en-US" sz="1200" b="0" i="0" u="none" strike="noStrike" kern="1200" cap="none" spc="0" normalizeH="0" baseline="0" noProof="0">
              <a:ln>
                <a:noFill/>
              </a:ln>
              <a:solidFill>
                <a:prstClr val="black"/>
              </a:solidFill>
              <a:effectLst/>
              <a:uLnTx/>
              <a:uFillTx/>
              <a:latin typeface="Arial" pitchFamily="-65" charset="0"/>
              <a:ea typeface="ＭＳ Ｐゴシック" charset="0"/>
            </a:endParaRPr>
          </a:p>
        </p:txBody>
      </p:sp>
      <p:cxnSp>
        <p:nvCxnSpPr>
          <p:cNvPr id="26" name="Straight Connector 25"/>
          <p:cNvCxnSpPr/>
          <p:nvPr/>
        </p:nvCxnSpPr>
        <p:spPr bwMode="auto">
          <a:xfrm>
            <a:off x="4786121" y="1203691"/>
            <a:ext cx="0" cy="5658386"/>
          </a:xfrm>
          <a:prstGeom prst="line">
            <a:avLst/>
          </a:prstGeom>
          <a:noFill/>
          <a:ln w="19050" cap="flat" cmpd="sng" algn="ctr">
            <a:solidFill>
              <a:srgbClr val="FF0000"/>
            </a:solidFill>
            <a:prstDash val="solid"/>
            <a:round/>
            <a:headEnd type="none" w="med" len="med"/>
            <a:tailEnd type="none" w="med" len="med"/>
          </a:ln>
          <a:effectLst/>
        </p:spPr>
      </p:cxnSp>
      <p:cxnSp>
        <p:nvCxnSpPr>
          <p:cNvPr id="31" name="Straight Connector 30"/>
          <p:cNvCxnSpPr/>
          <p:nvPr/>
        </p:nvCxnSpPr>
        <p:spPr bwMode="auto">
          <a:xfrm>
            <a:off x="5014961" y="1203691"/>
            <a:ext cx="0" cy="5658386"/>
          </a:xfrm>
          <a:prstGeom prst="line">
            <a:avLst/>
          </a:prstGeom>
          <a:noFill/>
          <a:ln w="190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88349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pPr eaLnBrk="1" hangingPunct="1"/>
            <a:r>
              <a:rPr lang="en-US" b="1">
                <a:latin typeface="Calibri" charset="0"/>
                <a:ea typeface="ＭＳ Ｐゴシック" charset="0"/>
                <a:cs typeface="Times New Roman" charset="0"/>
              </a:rPr>
              <a:t>Homeoalleles</a:t>
            </a:r>
          </a:p>
        </p:txBody>
      </p:sp>
      <p:sp>
        <p:nvSpPr>
          <p:cNvPr id="60418" name="Content Placeholder 2"/>
          <p:cNvSpPr>
            <a:spLocks noGrp="1"/>
          </p:cNvSpPr>
          <p:nvPr>
            <p:ph idx="1"/>
          </p:nvPr>
        </p:nvSpPr>
        <p:spPr>
          <a:xfrm>
            <a:off x="500921" y="1998288"/>
            <a:ext cx="11400367" cy="4664075"/>
          </a:xfrm>
        </p:spPr>
        <p:txBody>
          <a:bodyPr/>
          <a:lstStyle/>
          <a:p>
            <a:pPr eaLnBrk="1" hangingPunct="1"/>
            <a:r>
              <a:rPr lang="en-US" dirty="0">
                <a:latin typeface="Times New Roman" charset="0"/>
                <a:ea typeface="ＭＳ Ｐゴシック" charset="0"/>
                <a:cs typeface="Times New Roman" charset="0"/>
              </a:rPr>
              <a:t>Variants that have the same general function, but can have distinct characteristics.</a:t>
            </a:r>
          </a:p>
          <a:p>
            <a:pPr eaLnBrk="1" hangingPunct="1"/>
            <a:endParaRPr lang="en-US" sz="1941" dirty="0">
              <a:latin typeface="Times New Roman" charset="0"/>
              <a:ea typeface="ＭＳ Ｐゴシック" charset="0"/>
              <a:cs typeface="Times New Roman" charset="0"/>
            </a:endParaRPr>
          </a:p>
          <a:p>
            <a:pPr eaLnBrk="1" hangingPunct="1"/>
            <a:r>
              <a:rPr lang="en-US" dirty="0">
                <a:latin typeface="Times New Roman" charset="0"/>
                <a:ea typeface="ＭＳ Ｐゴシック" charset="0"/>
                <a:cs typeface="Times New Roman" charset="0"/>
              </a:rPr>
              <a:t>Gene pool contains different </a:t>
            </a:r>
            <a:r>
              <a:rPr lang="en-US" dirty="0" err="1">
                <a:latin typeface="Times New Roman" charset="0"/>
                <a:ea typeface="ＭＳ Ｐゴシック" charset="0"/>
                <a:cs typeface="Times New Roman" charset="0"/>
              </a:rPr>
              <a:t>homeoalleles</a:t>
            </a:r>
            <a:r>
              <a:rPr lang="en-US" dirty="0">
                <a:latin typeface="Times New Roman" charset="0"/>
                <a:ea typeface="ＭＳ Ｐゴシック" charset="0"/>
                <a:cs typeface="Times New Roman" charset="0"/>
              </a:rPr>
              <a:t>, but individual strains and species usually contain only one of the alleles.</a:t>
            </a:r>
          </a:p>
          <a:p>
            <a:pPr eaLnBrk="1" hangingPunct="1"/>
            <a:endParaRPr lang="en-US" sz="1941" dirty="0">
              <a:latin typeface="Times New Roman" charset="0"/>
              <a:ea typeface="ＭＳ Ｐゴシック" charset="0"/>
              <a:cs typeface="Times New Roman" charset="0"/>
            </a:endParaRPr>
          </a:p>
          <a:p>
            <a:pPr eaLnBrk="1" hangingPunct="1"/>
            <a:r>
              <a:rPr lang="en-US" dirty="0">
                <a:latin typeface="Times New Roman" charset="0"/>
                <a:ea typeface="ＭＳ Ｐゴシック" charset="0"/>
                <a:cs typeface="Times New Roman" charset="0"/>
              </a:rPr>
              <a:t>Can be brought together temporarily in a lineage through HGT</a:t>
            </a:r>
          </a:p>
        </p:txBody>
      </p:sp>
      <p:sp>
        <p:nvSpPr>
          <p:cNvPr id="60419" name="TextBox 4"/>
          <p:cNvSpPr txBox="1">
            <a:spLocks noChangeArrowheads="1"/>
          </p:cNvSpPr>
          <p:nvPr/>
        </p:nvSpPr>
        <p:spPr bwMode="auto">
          <a:xfrm>
            <a:off x="6396463" y="6488117"/>
            <a:ext cx="3986338" cy="3484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530" tIns="44767" rIns="89530" bIns="44767">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677" b="0" i="0" u="none" strike="noStrike" kern="1200" cap="none" spc="0" normalizeH="0" baseline="0" noProof="0">
                <a:ln>
                  <a:noFill/>
                </a:ln>
                <a:solidFill>
                  <a:srgbClr val="000000"/>
                </a:solidFill>
                <a:effectLst/>
                <a:uLnTx/>
                <a:uFillTx/>
                <a:latin typeface="Arial" charset="0"/>
                <a:ea typeface="ＭＳ Ｐゴシック" charset="0"/>
              </a:rPr>
              <a:t>Andam, Williams, Gogarten 2010 PNAS</a:t>
            </a:r>
          </a:p>
        </p:txBody>
      </p:sp>
    </p:spTree>
    <p:extLst>
      <p:ext uri="{BB962C8B-B14F-4D97-AF65-F5344CB8AC3E}">
        <p14:creationId xmlns:p14="http://schemas.microsoft.com/office/powerpoint/2010/main" val="1023359581"/>
      </p:ext>
    </p:extLst>
  </p:cSld>
  <p:clrMapOvr>
    <a:masterClrMapping/>
  </p:clrMapOvr>
  <mc:AlternateContent xmlns:mc="http://schemas.openxmlformats.org/markup-compatibility/2006" xmlns:p14="http://schemas.microsoft.com/office/powerpoint/2010/main">
    <mc:Choice Requires="p14">
      <p:transition spd="slow" p14:dur="2000" advTm="51067"/>
    </mc:Choice>
    <mc:Fallback xmlns="">
      <p:transition spd="slow" advTm="5106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Figure Box1.pd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6701" b="6701"/>
          <a:stretch/>
        </p:blipFill>
        <p:spPr>
          <a:xfrm>
            <a:off x="609600" y="470452"/>
            <a:ext cx="5384800" cy="5725805"/>
          </a:xfrm>
          <a:prstGeom prst="rect">
            <a:avLst/>
          </a:prstGeom>
        </p:spPr>
      </p:pic>
      <p:sp>
        <p:nvSpPr>
          <p:cNvPr id="2" name="Title 1"/>
          <p:cNvSpPr>
            <a:spLocks noGrp="1"/>
          </p:cNvSpPr>
          <p:nvPr>
            <p:ph type="title"/>
          </p:nvPr>
        </p:nvSpPr>
        <p:spPr>
          <a:xfrm>
            <a:off x="478183" y="0"/>
            <a:ext cx="10972800" cy="1143000"/>
          </a:xfrm>
        </p:spPr>
        <p:txBody>
          <a:bodyPr>
            <a:normAutofit/>
          </a:bodyPr>
          <a:lstStyle/>
          <a:p>
            <a:r>
              <a:rPr lang="en-US" sz="3600" dirty="0"/>
              <a:t>Terminology</a:t>
            </a:r>
          </a:p>
        </p:txBody>
      </p:sp>
      <p:sp>
        <p:nvSpPr>
          <p:cNvPr id="12" name="Content Placeholder 11"/>
          <p:cNvSpPr>
            <a:spLocks noGrp="1"/>
          </p:cNvSpPr>
          <p:nvPr>
            <p:ph sz="half" idx="2"/>
          </p:nvPr>
        </p:nvSpPr>
        <p:spPr>
          <a:xfrm>
            <a:off x="6511235" y="1332595"/>
            <a:ext cx="4038600" cy="4863662"/>
          </a:xfrm>
        </p:spPr>
        <p:txBody>
          <a:bodyPr>
            <a:noAutofit/>
          </a:bodyPr>
          <a:lstStyle/>
          <a:p>
            <a:pPr marL="0" indent="0">
              <a:buSzPct val="75000"/>
              <a:buNone/>
            </a:pPr>
            <a:r>
              <a:rPr lang="en-US" sz="2000"/>
              <a:t>Typically, the term pangenome is used to describe the gene content of a related taxonomic group, like a species or genus, family or phylum.</a:t>
            </a:r>
          </a:p>
          <a:p>
            <a:pPr marL="0" indent="0">
              <a:buSzPct val="75000"/>
              <a:buNone/>
            </a:pPr>
            <a:endParaRPr lang="en-US" sz="2000"/>
          </a:p>
          <a:p>
            <a:pPr marL="0" indent="0">
              <a:buSzPct val="75000"/>
              <a:buNone/>
            </a:pPr>
            <a:r>
              <a:rPr lang="en-US" sz="2000"/>
              <a:t>Sometimes it refers to a broader set like the entire contents of a gut,</a:t>
            </a:r>
          </a:p>
          <a:p>
            <a:pPr marL="0" indent="0">
              <a:buSzPct val="75000"/>
              <a:buNone/>
            </a:pPr>
            <a:r>
              <a:rPr lang="en-US" sz="2000"/>
              <a:t>but this is usually referred to (and should be referred to) as a </a:t>
            </a:r>
            <a:r>
              <a:rPr lang="en-US" sz="2000" b="1"/>
              <a:t>meta-genome </a:t>
            </a:r>
            <a:r>
              <a:rPr lang="en-US" sz="2000"/>
              <a:t>and considered a separate phenomenon.</a:t>
            </a:r>
          </a:p>
          <a:p>
            <a:pPr marL="0" indent="0">
              <a:buSzPct val="75000"/>
              <a:buNone/>
            </a:pPr>
            <a:endParaRPr lang="en-US" sz="2000"/>
          </a:p>
        </p:txBody>
      </p:sp>
      <p:sp>
        <p:nvSpPr>
          <p:cNvPr id="13" name="Text Box 7"/>
          <p:cNvSpPr txBox="1">
            <a:spLocks noChangeArrowheads="1"/>
          </p:cNvSpPr>
          <p:nvPr/>
        </p:nvSpPr>
        <p:spPr bwMode="auto">
          <a:xfrm>
            <a:off x="2431738" y="6196258"/>
            <a:ext cx="1285740" cy="242929"/>
          </a:xfrm>
          <a:prstGeom prst="rect">
            <a:avLst/>
          </a:prstGeom>
          <a:noFill/>
          <a:ln w="9525">
            <a:noFill/>
            <a:miter lim="800000"/>
            <a:headEnd/>
            <a:tailEnd/>
          </a:ln>
        </p:spPr>
        <p:txBody>
          <a:bodyPr wrap="none" lIns="88171" tIns="44090" rIns="88171" bIns="44090">
            <a:prstTxWarp prst="textNoShape">
              <a:avLst/>
            </a:prstTxWarp>
            <a:spAutoFit/>
          </a:bodyPr>
          <a:lstStyle/>
          <a:p>
            <a:pPr marL="0" marR="0" lvl="0" indent="0" algn="l" defTabSz="791303"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a:ea typeface="ＭＳ Ｐゴシック" charset="-128"/>
                <a:cs typeface="ＭＳ Ｐゴシック" charset="-128"/>
              </a:rPr>
              <a:t>A.W.F. Edwards 1998</a:t>
            </a:r>
          </a:p>
        </p:txBody>
      </p:sp>
      <p:sp>
        <p:nvSpPr>
          <p:cNvPr id="14" name="Text Box 8"/>
          <p:cNvSpPr txBox="1">
            <a:spLocks noChangeArrowheads="1"/>
          </p:cNvSpPr>
          <p:nvPr/>
        </p:nvSpPr>
        <p:spPr bwMode="auto">
          <a:xfrm>
            <a:off x="2431738" y="5809806"/>
            <a:ext cx="1960796" cy="304485"/>
          </a:xfrm>
          <a:prstGeom prst="rect">
            <a:avLst/>
          </a:prstGeom>
          <a:noFill/>
          <a:ln w="9525">
            <a:noFill/>
            <a:miter lim="800000"/>
            <a:headEnd/>
            <a:tailEnd/>
          </a:ln>
        </p:spPr>
        <p:txBody>
          <a:bodyPr wrap="none" lIns="88171" tIns="44090" rIns="88171" bIns="44090">
            <a:prstTxWarp prst="textNoShape">
              <a:avLst/>
            </a:prstTxWarp>
            <a:spAutoFit/>
          </a:bodyPr>
          <a:lstStyle/>
          <a:p>
            <a:pPr marL="0" marR="0" lvl="0" indent="0" algn="l" defTabSz="791303"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charset="-128"/>
                <a:cs typeface="ＭＳ Ｐゴシック" charset="-128"/>
              </a:rPr>
              <a:t>Edwards-Venn cogwheel</a:t>
            </a:r>
          </a:p>
        </p:txBody>
      </p:sp>
    </p:spTree>
    <p:extLst>
      <p:ext uri="{BB962C8B-B14F-4D97-AF65-F5344CB8AC3E}">
        <p14:creationId xmlns:p14="http://schemas.microsoft.com/office/powerpoint/2010/main" val="1452203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2EB642-D3A6-854D-9B18-10980C61AECA}"/>
              </a:ext>
            </a:extLst>
          </p:cNvPr>
          <p:cNvSpPr txBox="1"/>
          <p:nvPr/>
        </p:nvSpPr>
        <p:spPr>
          <a:xfrm>
            <a:off x="234462" y="164123"/>
            <a:ext cx="4705134"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Aside on disputes in terminology:</a:t>
            </a:r>
          </a:p>
        </p:txBody>
      </p:sp>
      <p:sp>
        <p:nvSpPr>
          <p:cNvPr id="6" name="TextBox 5">
            <a:extLst>
              <a:ext uri="{FF2B5EF4-FFF2-40B4-BE49-F238E27FC236}">
                <a16:creationId xmlns:a16="http://schemas.microsoft.com/office/drawing/2014/main" id="{0C443E13-24E2-8F42-827B-42C0322CD91A}"/>
              </a:ext>
            </a:extLst>
          </p:cNvPr>
          <p:cNvSpPr txBox="1"/>
          <p:nvPr/>
        </p:nvSpPr>
        <p:spPr>
          <a:xfrm>
            <a:off x="861646" y="751344"/>
            <a:ext cx="10468708" cy="267765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Two definitions for the term microbiome: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Micro-biome:  a biome occupied by microorganisms (the skin can be considered a biome, for large organisms, the tundra is an example for a biome)</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0" i="0" u="none" strike="noStrike" kern="1200" cap="none" spc="0" normalizeH="0" baseline="0" noProof="0" dirty="0" err="1">
                <a:ln>
                  <a:noFill/>
                </a:ln>
                <a:solidFill>
                  <a:srgbClr val="000000"/>
                </a:solidFill>
                <a:effectLst/>
                <a:uLnTx/>
                <a:uFillTx/>
                <a:latin typeface="Arial" charset="0"/>
                <a:ea typeface="ＭＳ Ｐゴシック" charset="0"/>
              </a:rPr>
              <a:t>Microb-i-ome</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the summary of -</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om</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ics information obtained for a </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microbi</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al community.  </a:t>
            </a:r>
          </a:p>
        </p:txBody>
      </p:sp>
      <p:sp>
        <p:nvSpPr>
          <p:cNvPr id="8" name="TextBox 7">
            <a:extLst>
              <a:ext uri="{FF2B5EF4-FFF2-40B4-BE49-F238E27FC236}">
                <a16:creationId xmlns:a16="http://schemas.microsoft.com/office/drawing/2014/main" id="{01666D4D-A1B3-F848-AC41-1D7CC370FE3C}"/>
              </a:ext>
            </a:extLst>
          </p:cNvPr>
          <p:cNvSpPr txBox="1"/>
          <p:nvPr/>
        </p:nvSpPr>
        <p:spPr>
          <a:xfrm>
            <a:off x="363416" y="3554556"/>
            <a:ext cx="11828584" cy="34163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It seems #1 has won, see Jonathan Eisen’s discussion </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hlinkClick r:id="rId2"/>
              </a:rPr>
              <a:t>here</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Bottomline: </a:t>
            </a: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rPr>
              <a:t>The characterization of a micro-biome goes beyond a catalog of species (the microbiota), and certainly beyond the enumerations of 16S rRNA OTUs present in an environment; it includes the interactions between organisms, defining guilds (groups of organisms with similar roles in a biome), placing organisms into guilds, and characterizing the ecological parameters that define the niche.  In addition, the microbiome is also populated by phages, other viruses, and eukaryotes.  Catalogs of 16S rRNA OTUs and metagenome sequencing are an important first step, but alone they are insufficient to define of fully describe a microbiome.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053969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Figure Box1.pd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6701" b="6701"/>
          <a:stretch/>
        </p:blipFill>
        <p:spPr>
          <a:xfrm>
            <a:off x="609600" y="470452"/>
            <a:ext cx="5384800" cy="5725805"/>
          </a:xfrm>
          <a:prstGeom prst="rect">
            <a:avLst/>
          </a:prstGeom>
        </p:spPr>
      </p:pic>
      <p:sp>
        <p:nvSpPr>
          <p:cNvPr id="2" name="Title 1"/>
          <p:cNvSpPr>
            <a:spLocks noGrp="1"/>
          </p:cNvSpPr>
          <p:nvPr>
            <p:ph type="title"/>
          </p:nvPr>
        </p:nvSpPr>
        <p:spPr>
          <a:xfrm>
            <a:off x="478183" y="0"/>
            <a:ext cx="10972800" cy="1143000"/>
          </a:xfrm>
        </p:spPr>
        <p:txBody>
          <a:bodyPr>
            <a:normAutofit/>
          </a:bodyPr>
          <a:lstStyle/>
          <a:p>
            <a:r>
              <a:rPr lang="en-US" sz="3600"/>
              <a:t>The pangenome as a shared genetic resource</a:t>
            </a:r>
          </a:p>
        </p:txBody>
      </p:sp>
      <p:sp>
        <p:nvSpPr>
          <p:cNvPr id="12" name="Content Placeholder 11"/>
          <p:cNvSpPr>
            <a:spLocks noGrp="1"/>
          </p:cNvSpPr>
          <p:nvPr>
            <p:ph sz="half" idx="2"/>
          </p:nvPr>
        </p:nvSpPr>
        <p:spPr>
          <a:xfrm>
            <a:off x="5964582" y="1098386"/>
            <a:ext cx="5617817" cy="4863662"/>
          </a:xfrm>
        </p:spPr>
        <p:txBody>
          <a:bodyPr>
            <a:noAutofit/>
          </a:bodyPr>
          <a:lstStyle/>
          <a:p>
            <a:pPr marL="0" indent="0">
              <a:buSzPct val="75000"/>
              <a:buNone/>
            </a:pPr>
            <a:r>
              <a:rPr lang="en-US" sz="2000"/>
              <a:t>The </a:t>
            </a:r>
            <a:r>
              <a:rPr lang="en-US" sz="2000" b="1" err="1"/>
              <a:t>homeoalleles</a:t>
            </a:r>
            <a:r>
              <a:rPr lang="en-US" sz="2000"/>
              <a:t> provide an example for the pangenome providing a shared genetic recourse.  (The different </a:t>
            </a:r>
            <a:r>
              <a:rPr lang="en-US" sz="2000" err="1"/>
              <a:t>aaRS</a:t>
            </a:r>
            <a:r>
              <a:rPr lang="en-US" sz="2000"/>
              <a:t> types provide resistance to antibiotics produced by competitors – switching to another type can provide a selective advantage.)  </a:t>
            </a:r>
          </a:p>
          <a:p>
            <a:pPr marL="0" indent="0">
              <a:buSzPct val="75000"/>
              <a:buNone/>
            </a:pPr>
            <a:endParaRPr lang="en-US" sz="2000"/>
          </a:p>
          <a:p>
            <a:pPr marL="0" indent="0">
              <a:buSzPct val="75000"/>
              <a:buNone/>
            </a:pPr>
            <a:r>
              <a:rPr lang="en-US" sz="2000"/>
              <a:t>Another example are weakly selected functions (</a:t>
            </a:r>
            <a:r>
              <a:rPr lang="en-US" sz="2000" err="1"/>
              <a:t>wsf</a:t>
            </a:r>
            <a:r>
              <a:rPr lang="en-US" sz="2000"/>
              <a:t>) – genes or gene clusters that are only used under some conditions, e.g. a complex sugar in the environment.  In the absence of the sugar, the genes will decay and may be lost from most genomes, only to be shared between members if the sugar becomes available again.  </a:t>
            </a:r>
          </a:p>
          <a:p>
            <a:pPr marL="0" indent="0">
              <a:buSzPct val="75000"/>
              <a:buNone/>
            </a:pPr>
            <a:r>
              <a:rPr lang="en-US" sz="2000"/>
              <a:t>Jeffrey Lawrence and John Roth suggested that this sharing can drive operon formation (</a:t>
            </a:r>
            <a:r>
              <a:rPr lang="en-US" sz="2000">
                <a:hlinkClick r:id="rId3"/>
              </a:rPr>
              <a:t>here</a:t>
            </a:r>
            <a:r>
              <a:rPr lang="en-US" sz="2000"/>
              <a:t> and </a:t>
            </a:r>
            <a:r>
              <a:rPr lang="en-US" sz="2000">
                <a:hlinkClick r:id="rId4"/>
              </a:rPr>
              <a:t>here</a:t>
            </a:r>
            <a:r>
              <a:rPr lang="en-US" sz="2000"/>
              <a:t>)!  </a:t>
            </a:r>
          </a:p>
          <a:p>
            <a:pPr marL="0" indent="0">
              <a:buSzPct val="75000"/>
              <a:buNone/>
            </a:pPr>
            <a:endParaRPr lang="en-US" sz="2000"/>
          </a:p>
        </p:txBody>
      </p:sp>
      <p:sp>
        <p:nvSpPr>
          <p:cNvPr id="13" name="Text Box 7"/>
          <p:cNvSpPr txBox="1">
            <a:spLocks noChangeArrowheads="1"/>
          </p:cNvSpPr>
          <p:nvPr/>
        </p:nvSpPr>
        <p:spPr bwMode="auto">
          <a:xfrm>
            <a:off x="2431738" y="6196258"/>
            <a:ext cx="1285740" cy="242929"/>
          </a:xfrm>
          <a:prstGeom prst="rect">
            <a:avLst/>
          </a:prstGeom>
          <a:noFill/>
          <a:ln w="9525">
            <a:noFill/>
            <a:miter lim="800000"/>
            <a:headEnd/>
            <a:tailEnd/>
          </a:ln>
        </p:spPr>
        <p:txBody>
          <a:bodyPr wrap="none" lIns="88171" tIns="44090" rIns="88171" bIns="44090">
            <a:prstTxWarp prst="textNoShape">
              <a:avLst/>
            </a:prstTxWarp>
            <a:spAutoFit/>
          </a:bodyPr>
          <a:lstStyle/>
          <a:p>
            <a:pPr marL="0" marR="0" lvl="0" indent="0" algn="l" defTabSz="791303"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a:ea typeface="ＭＳ Ｐゴシック" charset="-128"/>
                <a:cs typeface="ＭＳ Ｐゴシック" charset="-128"/>
              </a:rPr>
              <a:t>A.W.F. Edwards 1998</a:t>
            </a:r>
          </a:p>
        </p:txBody>
      </p:sp>
      <p:sp>
        <p:nvSpPr>
          <p:cNvPr id="14" name="Text Box 8"/>
          <p:cNvSpPr txBox="1">
            <a:spLocks noChangeArrowheads="1"/>
          </p:cNvSpPr>
          <p:nvPr/>
        </p:nvSpPr>
        <p:spPr bwMode="auto">
          <a:xfrm>
            <a:off x="2431738" y="5809806"/>
            <a:ext cx="1960796" cy="304485"/>
          </a:xfrm>
          <a:prstGeom prst="rect">
            <a:avLst/>
          </a:prstGeom>
          <a:noFill/>
          <a:ln w="9525">
            <a:noFill/>
            <a:miter lim="800000"/>
            <a:headEnd/>
            <a:tailEnd/>
          </a:ln>
        </p:spPr>
        <p:txBody>
          <a:bodyPr wrap="none" lIns="88171" tIns="44090" rIns="88171" bIns="44090">
            <a:prstTxWarp prst="textNoShape">
              <a:avLst/>
            </a:prstTxWarp>
            <a:spAutoFit/>
          </a:bodyPr>
          <a:lstStyle/>
          <a:p>
            <a:pPr marL="0" marR="0" lvl="0" indent="0" algn="l" defTabSz="791303"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charset="-128"/>
                <a:cs typeface="ＭＳ Ｐゴシック" charset="-128"/>
              </a:rPr>
              <a:t>Edwards-Venn cogwheel</a:t>
            </a:r>
          </a:p>
        </p:txBody>
      </p:sp>
    </p:spTree>
    <p:extLst>
      <p:ext uri="{BB962C8B-B14F-4D97-AF65-F5344CB8AC3E}">
        <p14:creationId xmlns:p14="http://schemas.microsoft.com/office/powerpoint/2010/main" val="2625954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6CBD2-7E9A-664E-9C48-40F9F5012404}"/>
              </a:ext>
            </a:extLst>
          </p:cNvPr>
          <p:cNvSpPr>
            <a:spLocks noGrp="1"/>
          </p:cNvSpPr>
          <p:nvPr>
            <p:ph type="title"/>
          </p:nvPr>
        </p:nvSpPr>
        <p:spPr/>
        <p:txBody>
          <a:bodyPr>
            <a:normAutofit fontScale="90000"/>
          </a:bodyPr>
          <a:lstStyle/>
          <a:p>
            <a:r>
              <a:rPr lang="en-US" dirty="0"/>
              <a:t>Figtree</a:t>
            </a:r>
            <a:br>
              <a:rPr lang="en-US" dirty="0"/>
            </a:br>
            <a:r>
              <a:rPr lang="en-US" sz="3100" dirty="0"/>
              <a:t>developed by the </a:t>
            </a:r>
            <a:r>
              <a:rPr lang="en-US" sz="3100" dirty="0">
                <a:hlinkClick r:id="rId2"/>
              </a:rPr>
              <a:t>same group </a:t>
            </a:r>
            <a:r>
              <a:rPr lang="en-US" sz="3100" dirty="0"/>
              <a:t>that developed tracer</a:t>
            </a:r>
          </a:p>
        </p:txBody>
      </p:sp>
      <p:pic>
        <p:nvPicPr>
          <p:cNvPr id="4" name="Picture 3">
            <a:extLst>
              <a:ext uri="{FF2B5EF4-FFF2-40B4-BE49-F238E27FC236}">
                <a16:creationId xmlns:a16="http://schemas.microsoft.com/office/drawing/2014/main" id="{6EFA4FF0-D0FE-C94A-9155-D528D406EB78}"/>
              </a:ext>
            </a:extLst>
          </p:cNvPr>
          <p:cNvPicPr>
            <a:picLocks noChangeAspect="1"/>
          </p:cNvPicPr>
          <p:nvPr/>
        </p:nvPicPr>
        <p:blipFill>
          <a:blip r:embed="rId3"/>
          <a:stretch>
            <a:fillRect/>
          </a:stretch>
        </p:blipFill>
        <p:spPr>
          <a:xfrm>
            <a:off x="838200" y="2012091"/>
            <a:ext cx="7797800" cy="2438400"/>
          </a:xfrm>
          <a:prstGeom prst="rect">
            <a:avLst/>
          </a:prstGeom>
        </p:spPr>
      </p:pic>
      <p:sp>
        <p:nvSpPr>
          <p:cNvPr id="5" name="TextBox 4">
            <a:extLst>
              <a:ext uri="{FF2B5EF4-FFF2-40B4-BE49-F238E27FC236}">
                <a16:creationId xmlns:a16="http://schemas.microsoft.com/office/drawing/2014/main" id="{08FDFD45-3B1B-A645-87E9-25AAD5026AB3}"/>
              </a:ext>
            </a:extLst>
          </p:cNvPr>
          <p:cNvSpPr txBox="1"/>
          <p:nvPr/>
        </p:nvSpPr>
        <p:spPr>
          <a:xfrm>
            <a:off x="838200" y="5053913"/>
            <a:ext cx="10196383" cy="1200329"/>
          </a:xfrm>
          <a:prstGeom prst="rect">
            <a:avLst/>
          </a:prstGeom>
          <a:noFill/>
        </p:spPr>
        <p:txBody>
          <a:bodyPr wrap="square" rtlCol="0">
            <a:spAutoFit/>
          </a:bodyPr>
          <a:lstStyle/>
          <a:p>
            <a:r>
              <a:rPr lang="en-US" dirty="0"/>
              <a:t>Reads trees in a variety of different formats (including </a:t>
            </a:r>
            <a:r>
              <a:rPr lang="en-US" dirty="0" err="1"/>
              <a:t>Newick</a:t>
            </a:r>
            <a:r>
              <a:rPr lang="en-US" dirty="0"/>
              <a:t>)</a:t>
            </a:r>
          </a:p>
          <a:p>
            <a:r>
              <a:rPr lang="en-US" dirty="0"/>
              <a:t>Re-root, flip branches, subtree</a:t>
            </a:r>
          </a:p>
          <a:p>
            <a:r>
              <a:rPr lang="en-US" dirty="0"/>
              <a:t>color, branch and node labels</a:t>
            </a:r>
          </a:p>
          <a:p>
            <a:r>
              <a:rPr lang="en-US" dirty="0"/>
              <a:t>Draws trees as trees, stars, and circular diagrams</a:t>
            </a:r>
          </a:p>
        </p:txBody>
      </p:sp>
    </p:spTree>
    <p:extLst>
      <p:ext uri="{BB962C8B-B14F-4D97-AF65-F5344CB8AC3E}">
        <p14:creationId xmlns:p14="http://schemas.microsoft.com/office/powerpoint/2010/main" val="1524216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405CE2-62D6-2A41-B3E2-5FEE37F34D3E}"/>
              </a:ext>
            </a:extLst>
          </p:cNvPr>
          <p:cNvPicPr>
            <a:picLocks noChangeAspect="1"/>
          </p:cNvPicPr>
          <p:nvPr/>
        </p:nvPicPr>
        <p:blipFill>
          <a:blip r:embed="rId2"/>
          <a:stretch>
            <a:fillRect/>
          </a:stretch>
        </p:blipFill>
        <p:spPr>
          <a:xfrm>
            <a:off x="5425873" y="2891425"/>
            <a:ext cx="4960518" cy="3724931"/>
          </a:xfrm>
          <a:prstGeom prst="rect">
            <a:avLst/>
          </a:prstGeom>
        </p:spPr>
      </p:pic>
      <p:pic>
        <p:nvPicPr>
          <p:cNvPr id="11" name="Content Placeholder 10" descr="Figure Box1.pdf"/>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6701" b="6701"/>
          <a:stretch/>
        </p:blipFill>
        <p:spPr>
          <a:xfrm>
            <a:off x="375848" y="793406"/>
            <a:ext cx="4058304" cy="4315306"/>
          </a:xfrm>
          <a:prstGeom prst="rect">
            <a:avLst/>
          </a:prstGeom>
        </p:spPr>
      </p:pic>
      <p:sp>
        <p:nvSpPr>
          <p:cNvPr id="2" name="Title 1"/>
          <p:cNvSpPr>
            <a:spLocks noGrp="1"/>
          </p:cNvSpPr>
          <p:nvPr>
            <p:ph type="title"/>
          </p:nvPr>
        </p:nvSpPr>
        <p:spPr>
          <a:xfrm>
            <a:off x="478183" y="0"/>
            <a:ext cx="10972800" cy="1143000"/>
          </a:xfrm>
        </p:spPr>
        <p:txBody>
          <a:bodyPr>
            <a:normAutofit/>
          </a:bodyPr>
          <a:lstStyle/>
          <a:p>
            <a:r>
              <a:rPr lang="en-US" sz="3600"/>
              <a:t>The pangenome as a shared genetic resource</a:t>
            </a:r>
          </a:p>
        </p:txBody>
      </p:sp>
      <p:sp>
        <p:nvSpPr>
          <p:cNvPr id="12" name="Content Placeholder 11"/>
          <p:cNvSpPr>
            <a:spLocks noGrp="1"/>
          </p:cNvSpPr>
          <p:nvPr>
            <p:ph sz="half" idx="2"/>
          </p:nvPr>
        </p:nvSpPr>
        <p:spPr>
          <a:xfrm>
            <a:off x="5088622" y="997169"/>
            <a:ext cx="5954680" cy="4863662"/>
          </a:xfrm>
        </p:spPr>
        <p:txBody>
          <a:bodyPr>
            <a:noAutofit/>
          </a:bodyPr>
          <a:lstStyle/>
          <a:p>
            <a:pPr marL="0" indent="0">
              <a:buSzPct val="75000"/>
              <a:buNone/>
            </a:pPr>
            <a:r>
              <a:rPr lang="en-US" sz="2000"/>
              <a:t>Another important group of genes among the accessory pool are genes that are involved in cheating (an individual relies on its neighbors to provide the function), or the division of labor (aka mutual cheating).  This is the subject of the </a:t>
            </a:r>
            <a:r>
              <a:rPr lang="en-US" sz="2000">
                <a:hlinkClick r:id="rId4"/>
              </a:rPr>
              <a:t>Strong Black Queen Hypothesis</a:t>
            </a:r>
            <a:r>
              <a:rPr lang="en-US" sz="2000"/>
              <a:t>. </a:t>
            </a:r>
          </a:p>
          <a:p>
            <a:pPr marL="0" indent="0">
              <a:buSzPct val="75000"/>
              <a:buNone/>
            </a:pPr>
            <a:endParaRPr lang="en-US" sz="2000"/>
          </a:p>
          <a:p>
            <a:pPr marL="0" indent="0">
              <a:buSzPct val="75000"/>
              <a:buNone/>
            </a:pPr>
            <a:endParaRPr lang="en-US" sz="2000"/>
          </a:p>
          <a:p>
            <a:pPr marL="0" indent="0">
              <a:buSzPct val="75000"/>
              <a:buNone/>
            </a:pPr>
            <a:endParaRPr lang="en-US" sz="2000"/>
          </a:p>
        </p:txBody>
      </p:sp>
      <p:sp>
        <p:nvSpPr>
          <p:cNvPr id="13" name="Text Box 7"/>
          <p:cNvSpPr txBox="1">
            <a:spLocks noChangeArrowheads="1"/>
          </p:cNvSpPr>
          <p:nvPr/>
        </p:nvSpPr>
        <p:spPr bwMode="auto">
          <a:xfrm>
            <a:off x="786295" y="4544009"/>
            <a:ext cx="1423872" cy="242929"/>
          </a:xfrm>
          <a:prstGeom prst="rect">
            <a:avLst/>
          </a:prstGeom>
          <a:noFill/>
          <a:ln w="9525">
            <a:noFill/>
            <a:miter lim="800000"/>
            <a:headEnd/>
            <a:tailEnd/>
          </a:ln>
        </p:spPr>
        <p:txBody>
          <a:bodyPr wrap="square" lIns="88171" tIns="44090" rIns="88171" bIns="44090">
            <a:prstTxWarp prst="textNoShape">
              <a:avLst/>
            </a:prstTxWarp>
            <a:spAutoFit/>
          </a:bodyPr>
          <a:lstStyle/>
          <a:p>
            <a:pPr marL="0" marR="0" lvl="0" indent="0" algn="l" defTabSz="791303"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a:ea typeface="ＭＳ Ｐゴシック" charset="-128"/>
                <a:cs typeface="ＭＳ Ｐゴシック" charset="-128"/>
              </a:rPr>
              <a:t>A.W.F. Edwards 1998</a:t>
            </a:r>
          </a:p>
        </p:txBody>
      </p:sp>
      <p:sp>
        <p:nvSpPr>
          <p:cNvPr id="14" name="Text Box 8"/>
          <p:cNvSpPr txBox="1">
            <a:spLocks noChangeArrowheads="1"/>
          </p:cNvSpPr>
          <p:nvPr/>
        </p:nvSpPr>
        <p:spPr bwMode="auto">
          <a:xfrm>
            <a:off x="375848" y="4786938"/>
            <a:ext cx="1960796" cy="304485"/>
          </a:xfrm>
          <a:prstGeom prst="rect">
            <a:avLst/>
          </a:prstGeom>
          <a:noFill/>
          <a:ln w="9525">
            <a:noFill/>
            <a:miter lim="800000"/>
            <a:headEnd/>
            <a:tailEnd/>
          </a:ln>
        </p:spPr>
        <p:txBody>
          <a:bodyPr wrap="none" lIns="88171" tIns="44090" rIns="88171" bIns="44090">
            <a:prstTxWarp prst="textNoShape">
              <a:avLst/>
            </a:prstTxWarp>
            <a:spAutoFit/>
          </a:bodyPr>
          <a:lstStyle/>
          <a:p>
            <a:pPr marL="0" marR="0" lvl="0" indent="0" algn="l" defTabSz="791303"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charset="-128"/>
                <a:cs typeface="ＭＳ Ｐゴシック" charset="-128"/>
              </a:rPr>
              <a:t>Edwards-Venn cogwheel</a:t>
            </a:r>
          </a:p>
        </p:txBody>
      </p:sp>
    </p:spTree>
    <p:extLst>
      <p:ext uri="{BB962C8B-B14F-4D97-AF65-F5344CB8AC3E}">
        <p14:creationId xmlns:p14="http://schemas.microsoft.com/office/powerpoint/2010/main" val="2347823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Box 1"/>
          <p:cNvSpPr txBox="1">
            <a:spLocks noChangeArrowheads="1"/>
          </p:cNvSpPr>
          <p:nvPr/>
        </p:nvSpPr>
        <p:spPr bwMode="auto">
          <a:xfrm>
            <a:off x="2749550" y="895351"/>
            <a:ext cx="67500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b="1" dirty="0">
                <a:solidFill>
                  <a:srgbClr val="000000"/>
                </a:solidFill>
              </a:rPr>
              <a:t>HGT as a force creating new pathways</a:t>
            </a:r>
          </a:p>
        </p:txBody>
      </p:sp>
    </p:spTree>
    <p:extLst>
      <p:ext uri="{BB962C8B-B14F-4D97-AF65-F5344CB8AC3E}">
        <p14:creationId xmlns:p14="http://schemas.microsoft.com/office/powerpoint/2010/main" val="1583975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Box 1"/>
          <p:cNvSpPr txBox="1">
            <a:spLocks noChangeArrowheads="1"/>
          </p:cNvSpPr>
          <p:nvPr/>
        </p:nvSpPr>
        <p:spPr bwMode="auto">
          <a:xfrm>
            <a:off x="1743076" y="223839"/>
            <a:ext cx="84613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a:solidFill>
                  <a:srgbClr val="000000"/>
                </a:solidFill>
              </a:rPr>
              <a:t>HGT as a force creating new pathways – Example 2</a:t>
            </a:r>
          </a:p>
        </p:txBody>
      </p:sp>
      <p:sp>
        <p:nvSpPr>
          <p:cNvPr id="110595" name="TextBox 1"/>
          <p:cNvSpPr txBox="1">
            <a:spLocks noChangeArrowheads="1"/>
          </p:cNvSpPr>
          <p:nvPr/>
        </p:nvSpPr>
        <p:spPr bwMode="auto">
          <a:xfrm>
            <a:off x="2568432" y="1180676"/>
            <a:ext cx="705513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200" b="1" dirty="0">
                <a:solidFill>
                  <a:srgbClr val="000000"/>
                </a:solidFill>
              </a:rPr>
              <a:t>Oxygen producing photosynthesis </a:t>
            </a:r>
          </a:p>
        </p:txBody>
      </p:sp>
      <p:pic>
        <p:nvPicPr>
          <p:cNvPr id="110596" name="Picture 13" descr="Blankenship-f07-cl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4850" y="2198414"/>
            <a:ext cx="7997825" cy="424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049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849439" y="381001"/>
            <a:ext cx="8493125" cy="4159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914400" eaLnBrk="0" fontAlgn="base" hangingPunct="0">
              <a:spcBef>
                <a:spcPct val="0"/>
              </a:spcBef>
              <a:spcAft>
                <a:spcPct val="0"/>
              </a:spcAft>
              <a:defRPr/>
            </a:pPr>
            <a:r>
              <a:rPr lang="en-GB" sz="1500" b="1" dirty="0">
                <a:latin typeface="Arial" charset="0"/>
              </a:rPr>
              <a:t>A heterologous fusion model for the evolution of oxygenic photosynthesis based on phylogenetic analysis.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5" y="5943601"/>
            <a:ext cx="9105900" cy="9429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2276" y="979489"/>
            <a:ext cx="6272213" cy="48926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962275" y="5972176"/>
            <a:ext cx="391795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914400" eaLnBrk="0" fontAlgn="base" hangingPunct="0">
              <a:spcBef>
                <a:spcPct val="0"/>
              </a:spcBef>
              <a:spcAft>
                <a:spcPct val="0"/>
              </a:spcAft>
              <a:defRPr/>
            </a:pPr>
            <a:r>
              <a:rPr lang="en-GB" sz="1100" b="1">
                <a:latin typeface="Arial" charset="0"/>
              </a:rPr>
              <a:t>Xiong J et al. PNAS 1998;95:14851-14856</a:t>
            </a:r>
          </a:p>
        </p:txBody>
      </p:sp>
      <p:sp>
        <p:nvSpPr>
          <p:cNvPr id="3077" name="Text Box 5"/>
          <p:cNvSpPr txBox="1">
            <a:spLocks noChangeArrowheads="1"/>
          </p:cNvSpPr>
          <p:nvPr/>
        </p:nvSpPr>
        <p:spPr bwMode="auto">
          <a:xfrm>
            <a:off x="1622426" y="6613526"/>
            <a:ext cx="4930775" cy="3470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defTabSz="914400" eaLnBrk="0" fontAlgn="base" hangingPunct="0">
              <a:spcBef>
                <a:spcPct val="0"/>
              </a:spcBef>
              <a:spcAft>
                <a:spcPct val="0"/>
              </a:spcAft>
              <a:defRPr/>
            </a:pPr>
            <a:r>
              <a:rPr lang="en-GB" sz="900">
                <a:latin typeface="Arial" charset="0"/>
              </a:rPr>
              <a:t>©1998 by National Academy of Sciences</a:t>
            </a:r>
          </a:p>
        </p:txBody>
      </p:sp>
    </p:spTree>
    <p:extLst>
      <p:ext uri="{BB962C8B-B14F-4D97-AF65-F5344CB8AC3E}">
        <p14:creationId xmlns:p14="http://schemas.microsoft.com/office/powerpoint/2010/main" val="3268573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4"/>
          <p:cNvSpPr txBox="1">
            <a:spLocks noChangeArrowheads="1"/>
          </p:cNvSpPr>
          <p:nvPr/>
        </p:nvSpPr>
        <p:spPr bwMode="auto">
          <a:xfrm>
            <a:off x="2028265" y="5715000"/>
            <a:ext cx="3368230" cy="336695"/>
          </a:xfrm>
          <a:prstGeom prst="rect">
            <a:avLst/>
          </a:prstGeom>
          <a:noFill/>
          <a:ln w="9525">
            <a:noFill/>
            <a:miter lim="800000"/>
            <a:headEnd/>
            <a:tailEnd/>
          </a:ln>
        </p:spPr>
        <p:txBody>
          <a:bodyPr wrap="none">
            <a:prstTxWarp prst="textNoShape">
              <a:avLst/>
            </a:prstTxWarp>
            <a:spAutoFit/>
          </a:bodyPr>
          <a:lstStyle/>
          <a:p>
            <a:pPr defTabSz="806867" eaLnBrk="0" fontAlgn="base" hangingPunct="0">
              <a:spcBef>
                <a:spcPct val="0"/>
              </a:spcBef>
              <a:spcAft>
                <a:spcPct val="0"/>
              </a:spcAft>
            </a:pPr>
            <a:r>
              <a:rPr lang="en-US" sz="1588">
                <a:solidFill>
                  <a:srgbClr val="FFFFFF"/>
                </a:solidFill>
                <a:latin typeface="Arial" pitchFamily="-65" charset="0"/>
                <a:ea typeface="ＭＳ Ｐゴシック" pitchFamily="-65" charset="-128"/>
                <a:cs typeface="ＭＳ Ｐゴシック" pitchFamily="-65" charset="-128"/>
              </a:rPr>
              <a:t>Modified from: Galagan et al., 2002</a:t>
            </a:r>
            <a:endParaRPr lang="en-US" sz="2118">
              <a:solidFill>
                <a:srgbClr val="000000"/>
              </a:solidFill>
              <a:latin typeface="Arial" pitchFamily="-65" charset="0"/>
              <a:ea typeface="ＭＳ Ｐゴシック" pitchFamily="-65" charset="-128"/>
              <a:cs typeface="ＭＳ Ｐゴシック" pitchFamily="-65" charset="-128"/>
            </a:endParaRPr>
          </a:p>
        </p:txBody>
      </p:sp>
      <p:grpSp>
        <p:nvGrpSpPr>
          <p:cNvPr id="2" name="Group 9"/>
          <p:cNvGrpSpPr>
            <a:grpSpLocks/>
          </p:cNvGrpSpPr>
          <p:nvPr/>
        </p:nvGrpSpPr>
        <p:grpSpPr bwMode="auto">
          <a:xfrm>
            <a:off x="2028265" y="1522213"/>
            <a:ext cx="8135471" cy="4845143"/>
            <a:chOff x="240" y="528"/>
            <a:chExt cx="5280" cy="3052"/>
          </a:xfrm>
        </p:grpSpPr>
        <p:pic>
          <p:nvPicPr>
            <p:cNvPr id="131076" name="Picture 2"/>
            <p:cNvPicPr>
              <a:picLocks noChangeAspect="1" noChangeArrowheads="1"/>
            </p:cNvPicPr>
            <p:nvPr/>
          </p:nvPicPr>
          <p:blipFill>
            <a:blip r:embed="rId3"/>
            <a:srcRect/>
            <a:stretch>
              <a:fillRect/>
            </a:stretch>
          </p:blipFill>
          <p:spPr bwMode="auto">
            <a:xfrm>
              <a:off x="240" y="528"/>
              <a:ext cx="5280" cy="3052"/>
            </a:xfrm>
            <a:prstGeom prst="rect">
              <a:avLst/>
            </a:prstGeom>
            <a:noFill/>
            <a:ln w="9525">
              <a:noFill/>
              <a:miter lim="800000"/>
              <a:headEnd/>
              <a:tailEnd/>
            </a:ln>
          </p:spPr>
        </p:pic>
        <p:sp>
          <p:nvSpPr>
            <p:cNvPr id="131077" name="Oval 3"/>
            <p:cNvSpPr>
              <a:spLocks noChangeArrowheads="1"/>
            </p:cNvSpPr>
            <p:nvPr/>
          </p:nvSpPr>
          <p:spPr bwMode="auto">
            <a:xfrm>
              <a:off x="2592" y="960"/>
              <a:ext cx="1104" cy="624"/>
            </a:xfrm>
            <a:prstGeom prst="ellipse">
              <a:avLst/>
            </a:prstGeom>
            <a:noFill/>
            <a:ln w="28575">
              <a:solidFill>
                <a:srgbClr val="F70906"/>
              </a:solidFill>
              <a:round/>
              <a:headEnd/>
              <a:tailEnd/>
            </a:ln>
          </p:spPr>
          <p:txBody>
            <a:bodyPr wrap="none" anchor="ctr">
              <a:prstTxWarp prst="textNoShape">
                <a:avLst/>
              </a:prstTxWarp>
            </a:bodyPr>
            <a:lstStyle/>
            <a:p>
              <a:pPr defTabSz="806867" fontAlgn="base">
                <a:spcBef>
                  <a:spcPct val="0"/>
                </a:spcBef>
                <a:spcAft>
                  <a:spcPct val="0"/>
                </a:spcAft>
              </a:pPr>
              <a:endParaRPr lang="en-US" sz="2118">
                <a:solidFill>
                  <a:srgbClr val="000000"/>
                </a:solidFill>
                <a:latin typeface="Arial" pitchFamily="-65" charset="0"/>
              </a:endParaRPr>
            </a:p>
          </p:txBody>
        </p:sp>
        <p:sp>
          <p:nvSpPr>
            <p:cNvPr id="131078" name="Line 5"/>
            <p:cNvSpPr>
              <a:spLocks noChangeShapeType="1"/>
            </p:cNvSpPr>
            <p:nvPr/>
          </p:nvSpPr>
          <p:spPr bwMode="auto">
            <a:xfrm flipV="1">
              <a:off x="2887" y="2613"/>
              <a:ext cx="160" cy="27"/>
            </a:xfrm>
            <a:prstGeom prst="line">
              <a:avLst/>
            </a:prstGeom>
            <a:noFill/>
            <a:ln w="28575">
              <a:solidFill>
                <a:srgbClr val="000000"/>
              </a:solidFill>
              <a:round/>
              <a:headEnd/>
              <a:tailEnd/>
            </a:ln>
          </p:spPr>
          <p:txBody>
            <a:bodyPr wrap="none" anchor="ctr">
              <a:prstTxWarp prst="textNoShape">
                <a:avLst/>
              </a:prstTxWarp>
            </a:bodyPr>
            <a:lstStyle/>
            <a:p>
              <a:pPr defTabSz="806867" fontAlgn="base">
                <a:spcBef>
                  <a:spcPct val="0"/>
                </a:spcBef>
                <a:spcAft>
                  <a:spcPct val="0"/>
                </a:spcAft>
              </a:pPr>
              <a:endParaRPr lang="en-US" sz="2118">
                <a:solidFill>
                  <a:srgbClr val="000000"/>
                </a:solidFill>
                <a:latin typeface="Arial" pitchFamily="-65" charset="0"/>
              </a:endParaRPr>
            </a:p>
          </p:txBody>
        </p:sp>
        <p:sp>
          <p:nvSpPr>
            <p:cNvPr id="131079" name="Line 6"/>
            <p:cNvSpPr>
              <a:spLocks noChangeShapeType="1"/>
            </p:cNvSpPr>
            <p:nvPr/>
          </p:nvSpPr>
          <p:spPr bwMode="auto">
            <a:xfrm flipV="1">
              <a:off x="2960" y="2506"/>
              <a:ext cx="160" cy="27"/>
            </a:xfrm>
            <a:prstGeom prst="line">
              <a:avLst/>
            </a:prstGeom>
            <a:noFill/>
            <a:ln w="28575">
              <a:solidFill>
                <a:srgbClr val="000000"/>
              </a:solidFill>
              <a:round/>
              <a:headEnd/>
              <a:tailEnd/>
            </a:ln>
          </p:spPr>
          <p:txBody>
            <a:bodyPr wrap="none" anchor="ctr">
              <a:prstTxWarp prst="textNoShape">
                <a:avLst/>
              </a:prstTxWarp>
            </a:bodyPr>
            <a:lstStyle/>
            <a:p>
              <a:pPr defTabSz="806867" fontAlgn="base">
                <a:spcBef>
                  <a:spcPct val="0"/>
                </a:spcBef>
                <a:spcAft>
                  <a:spcPct val="0"/>
                </a:spcAft>
              </a:pPr>
              <a:endParaRPr lang="en-US" sz="2118">
                <a:solidFill>
                  <a:srgbClr val="000000"/>
                </a:solidFill>
                <a:latin typeface="Arial" pitchFamily="-65" charset="0"/>
              </a:endParaRPr>
            </a:p>
          </p:txBody>
        </p:sp>
        <p:sp>
          <p:nvSpPr>
            <p:cNvPr id="131080" name="Text Box 7"/>
            <p:cNvSpPr txBox="1">
              <a:spLocks noChangeArrowheads="1"/>
            </p:cNvSpPr>
            <p:nvPr/>
          </p:nvSpPr>
          <p:spPr bwMode="auto">
            <a:xfrm>
              <a:off x="3135" y="2306"/>
              <a:ext cx="590" cy="264"/>
            </a:xfrm>
            <a:prstGeom prst="rect">
              <a:avLst/>
            </a:prstGeom>
            <a:noFill/>
            <a:ln w="9525">
              <a:noFill/>
              <a:miter lim="800000"/>
              <a:headEnd/>
              <a:tailEnd/>
            </a:ln>
          </p:spPr>
          <p:txBody>
            <a:bodyPr wrap="none">
              <a:prstTxWarp prst="textNoShape">
                <a:avLst/>
              </a:prstTxWarp>
              <a:spAutoFit/>
            </a:bodyPr>
            <a:lstStyle/>
            <a:p>
              <a:pPr defTabSz="806867" fontAlgn="base">
                <a:spcBef>
                  <a:spcPct val="0"/>
                </a:spcBef>
                <a:spcAft>
                  <a:spcPct val="0"/>
                </a:spcAft>
              </a:pPr>
              <a:r>
                <a:rPr lang="en-US" sz="1059">
                  <a:solidFill>
                    <a:srgbClr val="AF67FF"/>
                  </a:solidFill>
                  <a:latin typeface="Arial" pitchFamily="-65" charset="0"/>
                </a:rPr>
                <a:t>Thermo-</a:t>
              </a:r>
              <a:br>
                <a:rPr lang="en-US" sz="1059">
                  <a:solidFill>
                    <a:srgbClr val="AF67FF"/>
                  </a:solidFill>
                  <a:latin typeface="Arial" pitchFamily="-65" charset="0"/>
                </a:rPr>
              </a:br>
              <a:r>
                <a:rPr lang="en-US" sz="1059">
                  <a:solidFill>
                    <a:srgbClr val="AF67FF"/>
                  </a:solidFill>
                  <a:latin typeface="Arial" pitchFamily="-65" charset="0"/>
                </a:rPr>
                <a:t>plasmatales</a:t>
              </a:r>
              <a:endParaRPr lang="en-US" sz="2118">
                <a:solidFill>
                  <a:srgbClr val="000000"/>
                </a:solidFill>
                <a:latin typeface="Arial" pitchFamily="-65" charset="0"/>
              </a:endParaRPr>
            </a:p>
          </p:txBody>
        </p:sp>
        <p:sp>
          <p:nvSpPr>
            <p:cNvPr id="131081" name="Text Box 8"/>
            <p:cNvSpPr txBox="1">
              <a:spLocks noChangeArrowheads="1"/>
            </p:cNvSpPr>
            <p:nvPr/>
          </p:nvSpPr>
          <p:spPr bwMode="auto">
            <a:xfrm>
              <a:off x="3015" y="2566"/>
              <a:ext cx="501" cy="161"/>
            </a:xfrm>
            <a:prstGeom prst="rect">
              <a:avLst/>
            </a:prstGeom>
            <a:noFill/>
            <a:ln w="9525">
              <a:noFill/>
              <a:miter lim="800000"/>
              <a:headEnd/>
              <a:tailEnd/>
            </a:ln>
          </p:spPr>
          <p:txBody>
            <a:bodyPr wrap="none">
              <a:prstTxWarp prst="textNoShape">
                <a:avLst/>
              </a:prstTxWarp>
              <a:spAutoFit/>
            </a:bodyPr>
            <a:lstStyle/>
            <a:p>
              <a:pPr defTabSz="806867" fontAlgn="base">
                <a:spcBef>
                  <a:spcPct val="0"/>
                </a:spcBef>
                <a:spcAft>
                  <a:spcPct val="0"/>
                </a:spcAft>
              </a:pPr>
              <a:r>
                <a:rPr lang="en-US" sz="1059">
                  <a:solidFill>
                    <a:srgbClr val="AF67FF"/>
                  </a:solidFill>
                  <a:latin typeface="Arial" pitchFamily="-65" charset="0"/>
                </a:rPr>
                <a:t>Pyrococci</a:t>
              </a:r>
              <a:endParaRPr lang="en-US" sz="2118">
                <a:solidFill>
                  <a:srgbClr val="000000"/>
                </a:solidFill>
                <a:latin typeface="Arial" pitchFamily="-65" charset="0"/>
              </a:endParaRPr>
            </a:p>
          </p:txBody>
        </p:sp>
      </p:grpSp>
      <p:sp>
        <p:nvSpPr>
          <p:cNvPr id="4" name="Rectangle 2">
            <a:extLst>
              <a:ext uri="{FF2B5EF4-FFF2-40B4-BE49-F238E27FC236}">
                <a16:creationId xmlns:a16="http://schemas.microsoft.com/office/drawing/2014/main" id="{1697939F-D98C-3EB5-AC29-6CCF2A409416}"/>
              </a:ext>
            </a:extLst>
          </p:cNvPr>
          <p:cNvSpPr>
            <a:spLocks noGrp="1" noChangeArrowheads="1"/>
          </p:cNvSpPr>
          <p:nvPr>
            <p:ph type="title"/>
          </p:nvPr>
        </p:nvSpPr>
        <p:spPr>
          <a:xfrm>
            <a:off x="1687186" y="243466"/>
            <a:ext cx="8839200" cy="923925"/>
          </a:xfrm>
        </p:spPr>
        <p:txBody>
          <a:bodyPr/>
          <a:lstStyle/>
          <a:p>
            <a:pPr eaLnBrk="1" hangingPunct="1"/>
            <a:r>
              <a:rPr lang="en-US" sz="2400" b="1" dirty="0">
                <a:latin typeface="Arial" charset="0"/>
              </a:rPr>
              <a:t>HGT as a force creating new pathways – Example I</a:t>
            </a:r>
            <a:br>
              <a:rPr lang="en-US" sz="2400" b="1" dirty="0">
                <a:latin typeface="Arial" charset="0"/>
              </a:rPr>
            </a:br>
            <a:r>
              <a:rPr lang="en-US" i="1" dirty="0" err="1">
                <a:latin typeface="Arial" charset="0"/>
                <a:ea typeface="ＭＳ Ｐゴシック" charset="0"/>
                <a:cs typeface="ＭＳ Ｐゴシック" charset="0"/>
              </a:rPr>
              <a:t>Acetoclastic</a:t>
            </a:r>
            <a:r>
              <a:rPr lang="en-US" i="1" dirty="0">
                <a:latin typeface="Arial" charset="0"/>
                <a:ea typeface="ＭＳ Ｐゴシック" charset="0"/>
                <a:cs typeface="ＭＳ Ｐゴシック" charset="0"/>
              </a:rPr>
              <a:t> Methanogenesis</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580369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4"/>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1909763" y="1504951"/>
            <a:ext cx="4267200" cy="3857625"/>
          </a:xfrm>
        </p:spPr>
      </p:pic>
      <p:sp>
        <p:nvSpPr>
          <p:cNvPr id="106500" name="Rectangle 3"/>
          <p:cNvSpPr>
            <a:spLocks noGrp="1" noChangeArrowheads="1"/>
          </p:cNvSpPr>
          <p:nvPr>
            <p:ph type="body" sz="half" idx="2"/>
          </p:nvPr>
        </p:nvSpPr>
        <p:spPr>
          <a:xfrm>
            <a:off x="6370639" y="1728788"/>
            <a:ext cx="3806825" cy="4113212"/>
          </a:xfrm>
        </p:spPr>
        <p:txBody>
          <a:bodyPr/>
          <a:lstStyle/>
          <a:p>
            <a:pPr eaLnBrk="1" hangingPunct="1">
              <a:lnSpc>
                <a:spcPct val="90000"/>
              </a:lnSpc>
              <a:buFont typeface="Wingdings" charset="0"/>
              <a:buChar char="§"/>
            </a:pPr>
            <a:r>
              <a:rPr lang="en-US" sz="1800">
                <a:latin typeface="Arial" charset="0"/>
              </a:rPr>
              <a:t>Unique to subset of Archaea</a:t>
            </a:r>
          </a:p>
          <a:p>
            <a:pPr eaLnBrk="1" hangingPunct="1">
              <a:lnSpc>
                <a:spcPct val="90000"/>
              </a:lnSpc>
              <a:buFont typeface="Wingdings" charset="0"/>
              <a:buChar char="§"/>
            </a:pPr>
            <a:r>
              <a:rPr lang="en-US" sz="1800">
                <a:latin typeface="Arial" charset="0"/>
              </a:rPr>
              <a:t>Energy production via reduction of multiple carbon substrates to CH</a:t>
            </a:r>
            <a:r>
              <a:rPr lang="en-US" sz="1800" baseline="-25000">
                <a:latin typeface="Arial" charset="0"/>
              </a:rPr>
              <a:t>4</a:t>
            </a:r>
          </a:p>
          <a:p>
            <a:pPr eaLnBrk="1" hangingPunct="1">
              <a:lnSpc>
                <a:spcPct val="90000"/>
              </a:lnSpc>
              <a:buFont typeface="Wingdings" charset="0"/>
              <a:buChar char="§"/>
            </a:pPr>
            <a:r>
              <a:rPr lang="en-US" sz="1800">
                <a:latin typeface="Arial" charset="0"/>
              </a:rPr>
              <a:t>900 Million metric tons of biogenic methane produced annually.</a:t>
            </a:r>
          </a:p>
          <a:p>
            <a:pPr eaLnBrk="1" hangingPunct="1">
              <a:lnSpc>
                <a:spcPct val="90000"/>
              </a:lnSpc>
              <a:buFont typeface="Wingdings" charset="0"/>
              <a:buChar char="§"/>
            </a:pPr>
            <a:r>
              <a:rPr lang="en-US" sz="1800">
                <a:latin typeface="Arial" charset="0"/>
              </a:rPr>
              <a:t>Over 66% of biogenic methane is produced from acetate, mostly by </a:t>
            </a:r>
            <a:r>
              <a:rPr lang="en-US" sz="1800" i="1">
                <a:latin typeface="Arial" charset="0"/>
              </a:rPr>
              <a:t>Methanosarcina </a:t>
            </a:r>
            <a:r>
              <a:rPr lang="en-US" sz="1800">
                <a:latin typeface="Arial" charset="0"/>
              </a:rPr>
              <a:t>genera.</a:t>
            </a:r>
          </a:p>
        </p:txBody>
      </p:sp>
      <p:sp>
        <p:nvSpPr>
          <p:cNvPr id="106501" name="Text Box 5"/>
          <p:cNvSpPr txBox="1">
            <a:spLocks noChangeArrowheads="1"/>
          </p:cNvSpPr>
          <p:nvPr/>
        </p:nvSpPr>
        <p:spPr bwMode="auto">
          <a:xfrm>
            <a:off x="1524001" y="5362576"/>
            <a:ext cx="2911475"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From: Galagan et al., 2002</a:t>
            </a:r>
            <a:endParaRPr lang="en-US" sz="2200">
              <a:solidFill>
                <a:srgbClr val="000000"/>
              </a:solidFill>
            </a:endParaRPr>
          </a:p>
        </p:txBody>
      </p:sp>
      <p:sp>
        <p:nvSpPr>
          <p:cNvPr id="106502" name="Rectangle 6"/>
          <p:cNvSpPr>
            <a:spLocks noChangeArrowheads="1"/>
          </p:cNvSpPr>
          <p:nvPr/>
        </p:nvSpPr>
        <p:spPr bwMode="auto">
          <a:xfrm>
            <a:off x="4987925" y="5702300"/>
            <a:ext cx="5608638" cy="10683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82039" tIns="41020" rIns="82039" bIns="41020">
            <a:spAutoFit/>
          </a:bodyPr>
          <a:lstStyle/>
          <a:p>
            <a:pPr defTabSz="819150" fontAlgn="base">
              <a:spcBef>
                <a:spcPct val="0"/>
              </a:spcBef>
              <a:spcAft>
                <a:spcPct val="0"/>
              </a:spcAft>
            </a:pPr>
            <a:r>
              <a:rPr lang="en-US" sz="1600" dirty="0">
                <a:solidFill>
                  <a:srgbClr val="000000"/>
                </a:solidFill>
                <a:latin typeface="Arial" charset="0"/>
                <a:ea typeface="ＭＳ Ｐゴシック" charset="0"/>
                <a:cs typeface="MS Pゴシック" charset="0"/>
              </a:rPr>
              <a:t>Fournier and Gogarten (2008) Evolution of </a:t>
            </a:r>
            <a:r>
              <a:rPr lang="en-US" sz="1600" dirty="0" err="1">
                <a:solidFill>
                  <a:srgbClr val="000000"/>
                </a:solidFill>
                <a:latin typeface="Arial" charset="0"/>
                <a:ea typeface="ＭＳ Ｐゴシック" charset="0"/>
                <a:cs typeface="MS Pゴシック" charset="0"/>
              </a:rPr>
              <a:t>Acetoclastic</a:t>
            </a:r>
            <a:r>
              <a:rPr lang="en-US" sz="1600" dirty="0">
                <a:solidFill>
                  <a:srgbClr val="000000"/>
                </a:solidFill>
                <a:latin typeface="Arial" charset="0"/>
                <a:ea typeface="ＭＳ Ｐゴシック" charset="0"/>
                <a:cs typeface="MS Pゴシック" charset="0"/>
              </a:rPr>
              <a:t> </a:t>
            </a:r>
            <a:r>
              <a:rPr lang="en-US" sz="1600" dirty="0" err="1">
                <a:solidFill>
                  <a:srgbClr val="000000"/>
                </a:solidFill>
                <a:latin typeface="Arial" charset="0"/>
                <a:ea typeface="ＭＳ Ｐゴシック" charset="0"/>
                <a:cs typeface="MS Pゴシック" charset="0"/>
              </a:rPr>
              <a:t>Methanogenesis</a:t>
            </a:r>
            <a:r>
              <a:rPr lang="en-US" sz="1600" dirty="0">
                <a:solidFill>
                  <a:srgbClr val="000000"/>
                </a:solidFill>
                <a:latin typeface="Arial" charset="0"/>
                <a:ea typeface="ＭＳ Ｐゴシック" charset="0"/>
                <a:cs typeface="MS Pゴシック" charset="0"/>
              </a:rPr>
              <a:t> in </a:t>
            </a:r>
            <a:r>
              <a:rPr lang="en-US" sz="1600" dirty="0" err="1">
                <a:solidFill>
                  <a:srgbClr val="000000"/>
                </a:solidFill>
                <a:latin typeface="Arial" charset="0"/>
                <a:ea typeface="ＭＳ Ｐゴシック" charset="0"/>
                <a:cs typeface="MS Pゴシック" charset="0"/>
              </a:rPr>
              <a:t>Methanosarcina</a:t>
            </a:r>
            <a:r>
              <a:rPr lang="en-US" sz="1600" dirty="0">
                <a:solidFill>
                  <a:srgbClr val="000000"/>
                </a:solidFill>
                <a:latin typeface="Arial" charset="0"/>
                <a:ea typeface="ＭＳ Ｐゴシック" charset="0"/>
                <a:cs typeface="MS Pゴシック" charset="0"/>
              </a:rPr>
              <a:t> via Horizontal Gene Transfer from Cellulolytic Clostridia. </a:t>
            </a:r>
            <a:r>
              <a:rPr lang="en-US" sz="1600" i="1" dirty="0">
                <a:solidFill>
                  <a:srgbClr val="000000"/>
                </a:solidFill>
                <a:latin typeface="Arial" charset="0"/>
                <a:ea typeface="ＭＳ Ｐゴシック" charset="0"/>
                <a:cs typeface="MS Pゴシック" charset="0"/>
              </a:rPr>
              <a:t>J. </a:t>
            </a:r>
            <a:r>
              <a:rPr lang="en-US" sz="1600" i="1" dirty="0" err="1">
                <a:solidFill>
                  <a:srgbClr val="000000"/>
                </a:solidFill>
                <a:latin typeface="Arial" charset="0"/>
                <a:ea typeface="ＭＳ Ｐゴシック" charset="0"/>
                <a:cs typeface="MS Pゴシック" charset="0"/>
              </a:rPr>
              <a:t>Bacteriol</a:t>
            </a:r>
            <a:r>
              <a:rPr lang="en-US" sz="1600" i="1" dirty="0">
                <a:solidFill>
                  <a:srgbClr val="000000"/>
                </a:solidFill>
                <a:latin typeface="Arial" charset="0"/>
                <a:ea typeface="ＭＳ Ｐゴシック" charset="0"/>
                <a:cs typeface="MS Pゴシック" charset="0"/>
              </a:rPr>
              <a:t>.</a:t>
            </a:r>
            <a:r>
              <a:rPr lang="en-US" sz="1600" dirty="0">
                <a:solidFill>
                  <a:srgbClr val="000000"/>
                </a:solidFill>
                <a:latin typeface="Arial" charset="0"/>
                <a:ea typeface="ＭＳ Ｐゴシック" charset="0"/>
                <a:cs typeface="MS Pゴシック" charset="0"/>
              </a:rPr>
              <a:t> 190(3):1124-7</a:t>
            </a:r>
          </a:p>
        </p:txBody>
      </p:sp>
      <p:sp>
        <p:nvSpPr>
          <p:cNvPr id="3" name="Title 2">
            <a:extLst>
              <a:ext uri="{FF2B5EF4-FFF2-40B4-BE49-F238E27FC236}">
                <a16:creationId xmlns:a16="http://schemas.microsoft.com/office/drawing/2014/main" id="{05CC2776-C21C-0A2D-A4AA-1A27D3ECEA8B}"/>
              </a:ext>
            </a:extLst>
          </p:cNvPr>
          <p:cNvSpPr>
            <a:spLocks noGrp="1"/>
          </p:cNvSpPr>
          <p:nvPr>
            <p:ph type="title"/>
          </p:nvPr>
        </p:nvSpPr>
        <p:spPr>
          <a:xfrm>
            <a:off x="914015" y="192089"/>
            <a:ext cx="10363969" cy="1143000"/>
          </a:xfrm>
        </p:spPr>
        <p:txBody>
          <a:bodyPr/>
          <a:lstStyle/>
          <a:p>
            <a:r>
              <a:rPr lang="en-US"/>
              <a:t>Methanogenesis </a:t>
            </a:r>
            <a:endParaRPr lang="en-US" dirty="0"/>
          </a:p>
        </p:txBody>
      </p:sp>
    </p:spTree>
    <p:extLst>
      <p:ext uri="{BB962C8B-B14F-4D97-AF65-F5344CB8AC3E}">
        <p14:creationId xmlns:p14="http://schemas.microsoft.com/office/powerpoint/2010/main" val="75289494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p:cNvSpPr>
            <a:spLocks noGrp="1" noChangeArrowheads="1"/>
          </p:cNvSpPr>
          <p:nvPr>
            <p:ph type="title"/>
          </p:nvPr>
        </p:nvSpPr>
        <p:spPr/>
        <p:txBody>
          <a:bodyPr/>
          <a:lstStyle/>
          <a:p>
            <a:pPr eaLnBrk="1" hangingPunct="1">
              <a:defRPr/>
            </a:pPr>
            <a:r>
              <a:rPr lang="en-US" i="1" dirty="0" err="1"/>
              <a:t>Methanogenesis</a:t>
            </a:r>
            <a:endParaRPr lang="en-US" dirty="0"/>
          </a:p>
        </p:txBody>
      </p:sp>
      <p:pic>
        <p:nvPicPr>
          <p:cNvPr id="131076" name="Picture 4"/>
          <p:cNvPicPr>
            <a:picLocks noGrp="1" noChangeAspect="1" noChangeArrowheads="1"/>
          </p:cNvPicPr>
          <p:nvPr>
            <p:ph type="chart" sz="half" idx="1"/>
          </p:nvPr>
        </p:nvPicPr>
        <p:blipFill>
          <a:blip r:embed="rId3"/>
          <a:srcRect/>
          <a:stretch>
            <a:fillRect/>
          </a:stretch>
        </p:blipFill>
        <p:spPr>
          <a:xfrm>
            <a:off x="1954027" y="1982041"/>
            <a:ext cx="4141974" cy="3857625"/>
          </a:xfrm>
        </p:spPr>
      </p:pic>
      <p:sp>
        <p:nvSpPr>
          <p:cNvPr id="133125" name="Text Box 5"/>
          <p:cNvSpPr txBox="1">
            <a:spLocks noChangeArrowheads="1"/>
          </p:cNvSpPr>
          <p:nvPr/>
        </p:nvSpPr>
        <p:spPr bwMode="auto">
          <a:xfrm>
            <a:off x="1954026" y="5867681"/>
            <a:ext cx="2610010" cy="336695"/>
          </a:xfrm>
          <a:prstGeom prst="rect">
            <a:avLst/>
          </a:prstGeom>
          <a:noFill/>
          <a:ln w="9525">
            <a:noFill/>
            <a:miter lim="800000"/>
            <a:headEnd/>
            <a:tailEnd/>
          </a:ln>
        </p:spPr>
        <p:txBody>
          <a:bodyPr wrap="none">
            <a:prstTxWarp prst="textNoShape">
              <a:avLst/>
            </a:prstTxWarp>
            <a:spAutoFit/>
          </a:bodyPr>
          <a:lstStyle/>
          <a:p>
            <a:pPr marL="0" marR="0" lvl="0" indent="0" algn="l" defTabSz="806867" rtl="0" eaLnBrk="0" fontAlgn="base" latinLnBrk="0" hangingPunct="0">
              <a:lnSpc>
                <a:spcPct val="100000"/>
              </a:lnSpc>
              <a:spcBef>
                <a:spcPct val="0"/>
              </a:spcBef>
              <a:spcAft>
                <a:spcPct val="0"/>
              </a:spcAft>
              <a:buClrTx/>
              <a:buSzTx/>
              <a:buFontTx/>
              <a:buNone/>
              <a:tabLst/>
              <a:defRPr/>
            </a:pPr>
            <a:r>
              <a:rPr kumimoji="0" lang="en-US" sz="1588" b="0" i="0" u="none" strike="noStrike" kern="1200" cap="none" spc="0" normalizeH="0" baseline="0" noProof="0">
                <a:ln>
                  <a:noFill/>
                </a:ln>
                <a:solidFill>
                  <a:srgbClr val="FFFFFF"/>
                </a:solidFill>
                <a:effectLst/>
                <a:uLnTx/>
                <a:uFillTx/>
                <a:latin typeface="Arial" pitchFamily="-65" charset="0"/>
                <a:ea typeface="ＭＳ Ｐゴシック" pitchFamily="-65" charset="-128"/>
                <a:cs typeface="ＭＳ Ｐゴシック" pitchFamily="-65" charset="-128"/>
              </a:rPr>
              <a:t>From: Galagan et al., 2002</a:t>
            </a:r>
            <a:endParaRPr kumimoji="0" lang="en-US" sz="2118"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784390" name="Oval 6"/>
          <p:cNvSpPr>
            <a:spLocks noChangeArrowheads="1"/>
          </p:cNvSpPr>
          <p:nvPr/>
        </p:nvSpPr>
        <p:spPr bwMode="auto">
          <a:xfrm>
            <a:off x="4986618" y="4724681"/>
            <a:ext cx="1257860" cy="1218640"/>
          </a:xfrm>
          <a:prstGeom prst="ellipse">
            <a:avLst/>
          </a:prstGeom>
          <a:noFill/>
          <a:ln w="38100">
            <a:solidFill>
              <a:srgbClr val="F70906"/>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marL="0" marR="0" lvl="0" indent="0" algn="l" defTabSz="806867" rtl="0" eaLnBrk="1" fontAlgn="base" latinLnBrk="0" hangingPunct="1">
              <a:lnSpc>
                <a:spcPct val="100000"/>
              </a:lnSpc>
              <a:spcBef>
                <a:spcPct val="0"/>
              </a:spcBef>
              <a:spcAft>
                <a:spcPct val="0"/>
              </a:spcAft>
              <a:buClrTx/>
              <a:buSzTx/>
              <a:buFontTx/>
              <a:buNone/>
              <a:tabLst/>
              <a:defRPr/>
            </a:pPr>
            <a:endParaRPr kumimoji="0" lang="en-US" sz="2118" b="0" i="0" u="none" strike="noStrike" kern="1200" cap="none" spc="0" normalizeH="0" baseline="0" noProof="0">
              <a:ln>
                <a:noFill/>
              </a:ln>
              <a:solidFill>
                <a:srgbClr val="000000"/>
              </a:solidFill>
              <a:effectLst/>
              <a:uLnTx/>
              <a:uFillTx/>
              <a:latin typeface="Arial" pitchFamily="-108" charset="0"/>
              <a:ea typeface="+mn-ea"/>
              <a:cs typeface="+mn-cs"/>
            </a:endParaRPr>
          </a:p>
        </p:txBody>
      </p:sp>
      <p:grpSp>
        <p:nvGrpSpPr>
          <p:cNvPr id="2" name="Group 7"/>
          <p:cNvGrpSpPr>
            <a:grpSpLocks/>
          </p:cNvGrpSpPr>
          <p:nvPr/>
        </p:nvGrpSpPr>
        <p:grpSpPr bwMode="auto">
          <a:xfrm>
            <a:off x="5060857" y="2575953"/>
            <a:ext cx="5102878" cy="2706404"/>
            <a:chOff x="2208" y="1622"/>
            <a:chExt cx="3312" cy="1705"/>
          </a:xfrm>
        </p:grpSpPr>
        <p:sp>
          <p:nvSpPr>
            <p:cNvPr id="133128" name="Text Box 8"/>
            <p:cNvSpPr txBox="1">
              <a:spLocks noChangeArrowheads="1"/>
            </p:cNvSpPr>
            <p:nvPr/>
          </p:nvSpPr>
          <p:spPr bwMode="auto">
            <a:xfrm>
              <a:off x="3168" y="2448"/>
              <a:ext cx="2352" cy="879"/>
            </a:xfrm>
            <a:prstGeom prst="rect">
              <a:avLst/>
            </a:prstGeom>
            <a:noFill/>
            <a:ln w="9525">
              <a:noFill/>
              <a:miter lim="800000"/>
              <a:headEnd/>
              <a:tailEnd/>
            </a:ln>
          </p:spPr>
          <p:txBody>
            <a:bodyPr>
              <a:prstTxWarp prst="textNoShape">
                <a:avLst/>
              </a:prstTxWarp>
              <a:spAutoFit/>
            </a:bodyPr>
            <a:lstStyle/>
            <a:p>
              <a:pPr marL="0" marR="0" lvl="0" indent="0" algn="l" defTabSz="806867" rtl="0" eaLnBrk="0" fontAlgn="base" latinLnBrk="0" hangingPunct="0">
                <a:lnSpc>
                  <a:spcPct val="100000"/>
                </a:lnSpc>
                <a:spcBef>
                  <a:spcPct val="0"/>
                </a:spcBef>
                <a:spcAft>
                  <a:spcPct val="0"/>
                </a:spcAft>
                <a:buClrTx/>
                <a:buSzTx/>
                <a:buFontTx/>
                <a:buNone/>
                <a:tabLst/>
                <a:defRPr/>
              </a:pPr>
              <a:r>
                <a:rPr kumimoji="0" lang="en-US" sz="2118" b="0" i="0" u="none" strike="noStrike" kern="1200" cap="none" spc="0" normalizeH="0" baseline="0" noProof="0" dirty="0" err="1">
                  <a:ln>
                    <a:noFill/>
                  </a:ln>
                  <a:solidFill>
                    <a:srgbClr val="000000"/>
                  </a:solidFill>
                  <a:effectLst/>
                  <a:uLnTx/>
                  <a:uFillTx/>
                  <a:latin typeface="Times New Roman" pitchFamily="-65" charset="0"/>
                  <a:ea typeface="ＭＳ Ｐゴシック" pitchFamily="-65" charset="-128"/>
                  <a:cs typeface="ＭＳ Ｐゴシック" pitchFamily="-65" charset="-128"/>
                </a:rPr>
                <a:t>Acetoclastic</a:t>
              </a:r>
              <a: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t> </a:t>
              </a:r>
              <a:r>
                <a:rPr kumimoji="0" lang="en-US" sz="2118" b="0" i="0" u="none" strike="noStrike" kern="1200" cap="none" spc="0" normalizeH="0" baseline="0" noProof="0" dirty="0" err="1">
                  <a:ln>
                    <a:noFill/>
                  </a:ln>
                  <a:solidFill>
                    <a:srgbClr val="000000"/>
                  </a:solidFill>
                  <a:effectLst/>
                  <a:uLnTx/>
                  <a:uFillTx/>
                  <a:latin typeface="Times New Roman" pitchFamily="-65" charset="0"/>
                  <a:ea typeface="ＭＳ Ｐゴシック" pitchFamily="-65" charset="-128"/>
                  <a:cs typeface="ＭＳ Ｐゴシック" pitchFamily="-65" charset="-128"/>
                </a:rPr>
                <a:t>methanogenesis</a:t>
              </a:r>
              <a: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t>-</a:t>
              </a:r>
              <a:b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br>
              <a: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t>specific pathway: </a:t>
              </a:r>
            </a:p>
            <a:p>
              <a:pPr marL="0" marR="0" lvl="0" indent="0" algn="l" defTabSz="806867" rtl="0" eaLnBrk="0" fontAlgn="base" latinLnBrk="0" hangingPunct="0">
                <a:lnSpc>
                  <a:spcPct val="100000"/>
                </a:lnSpc>
                <a:spcBef>
                  <a:spcPct val="0"/>
                </a:spcBef>
                <a:spcAft>
                  <a:spcPct val="0"/>
                </a:spcAft>
                <a:buClrTx/>
                <a:buSzTx/>
                <a:buFontTx/>
                <a:buNone/>
                <a:tabLst/>
                <a:defRPr/>
              </a:pPr>
              <a: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t>acetate </a:t>
              </a:r>
              <a:r>
                <a:rPr kumimoji="0" lang="en-US" sz="2118" b="0" i="0" u="none" strike="noStrike" kern="1200" cap="none" spc="0" normalizeH="0" baseline="0" noProof="0" dirty="0" err="1">
                  <a:ln>
                    <a:noFill/>
                  </a:ln>
                  <a:solidFill>
                    <a:srgbClr val="000000"/>
                  </a:solidFill>
                  <a:effectLst/>
                  <a:uLnTx/>
                  <a:uFillTx/>
                  <a:latin typeface="Times New Roman" pitchFamily="-65" charset="0"/>
                  <a:ea typeface="ＭＳ Ｐゴシック" pitchFamily="-65" charset="-128"/>
                  <a:cs typeface="ＭＳ Ｐゴシック" pitchFamily="-65" charset="-128"/>
                </a:rPr>
                <a:t>kinase</a:t>
              </a:r>
              <a: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t> (</a:t>
              </a:r>
              <a:r>
                <a:rPr kumimoji="0" lang="en-US" sz="2118" b="0" i="0" u="none" strike="noStrike" kern="1200" cap="none" spc="0" normalizeH="0" baseline="0" noProof="0" dirty="0" err="1">
                  <a:ln>
                    <a:noFill/>
                  </a:ln>
                  <a:solidFill>
                    <a:srgbClr val="000000"/>
                  </a:solidFill>
                  <a:effectLst/>
                  <a:uLnTx/>
                  <a:uFillTx/>
                  <a:latin typeface="Times New Roman" pitchFamily="-65" charset="0"/>
                  <a:ea typeface="ＭＳ Ｐゴシック" pitchFamily="-65" charset="-128"/>
                  <a:cs typeface="ＭＳ Ｐゴシック" pitchFamily="-65" charset="-128"/>
                </a:rPr>
                <a:t>AckA</a:t>
              </a:r>
              <a: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t>) and  </a:t>
              </a:r>
              <a:b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br>
              <a:r>
                <a:rPr kumimoji="0" lang="en-US" sz="2118" b="0" i="0" u="none" strike="noStrike" kern="1200" cap="none" spc="0" normalizeH="0" baseline="0" noProof="0" dirty="0" err="1">
                  <a:ln>
                    <a:noFill/>
                  </a:ln>
                  <a:solidFill>
                    <a:srgbClr val="000000"/>
                  </a:solidFill>
                  <a:effectLst/>
                  <a:uLnTx/>
                  <a:uFillTx/>
                  <a:latin typeface="Times New Roman" pitchFamily="-65" charset="0"/>
                  <a:ea typeface="ＭＳ Ｐゴシック" pitchFamily="-65" charset="-128"/>
                  <a:cs typeface="ＭＳ Ｐゴシック" pitchFamily="-65" charset="-128"/>
                </a:rPr>
                <a:t>phosphotransacetylase</a:t>
              </a:r>
              <a: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t> (</a:t>
              </a:r>
              <a:r>
                <a:rPr kumimoji="0" lang="en-US" sz="2118" b="0" i="0" u="none" strike="noStrike" kern="1200" cap="none" spc="0" normalizeH="0" baseline="0" noProof="0" dirty="0" err="1">
                  <a:ln>
                    <a:noFill/>
                  </a:ln>
                  <a:solidFill>
                    <a:srgbClr val="000000"/>
                  </a:solidFill>
                  <a:effectLst/>
                  <a:uLnTx/>
                  <a:uFillTx/>
                  <a:latin typeface="Times New Roman" pitchFamily="-65" charset="0"/>
                  <a:ea typeface="ＭＳ Ｐゴシック" pitchFamily="-65" charset="-128"/>
                  <a:cs typeface="ＭＳ Ｐゴシック" pitchFamily="-65" charset="-128"/>
                </a:rPr>
                <a:t>Pta</a:t>
              </a:r>
              <a: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t>)</a:t>
              </a:r>
            </a:p>
          </p:txBody>
        </p:sp>
        <p:sp>
          <p:nvSpPr>
            <p:cNvPr id="133129" name="Text Box 9"/>
            <p:cNvSpPr txBox="1">
              <a:spLocks noChangeArrowheads="1"/>
            </p:cNvSpPr>
            <p:nvPr/>
          </p:nvSpPr>
          <p:spPr bwMode="auto">
            <a:xfrm>
              <a:off x="3079" y="1622"/>
              <a:ext cx="1754" cy="520"/>
            </a:xfrm>
            <a:prstGeom prst="rect">
              <a:avLst/>
            </a:prstGeom>
            <a:noFill/>
            <a:ln w="9525">
              <a:solidFill>
                <a:schemeClr val="tx1"/>
              </a:solidFill>
              <a:miter lim="800000"/>
              <a:headEnd/>
              <a:tailEnd/>
            </a:ln>
          </p:spPr>
          <p:txBody>
            <a:bodyPr>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588"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rPr>
                <a:t>CODH complex: </a:t>
              </a:r>
              <a:br>
                <a:rPr kumimoji="0" lang="en-US" sz="1588"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rPr>
              </a:br>
              <a:r>
                <a:rPr kumimoji="0" lang="en-US" sz="1588"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rPr>
                <a:t>reversible Acetyl-CoA synthesis</a:t>
              </a:r>
            </a:p>
          </p:txBody>
        </p:sp>
        <p:sp>
          <p:nvSpPr>
            <p:cNvPr id="133130" name="Line 10"/>
            <p:cNvSpPr>
              <a:spLocks noChangeShapeType="1"/>
            </p:cNvSpPr>
            <p:nvPr/>
          </p:nvSpPr>
          <p:spPr bwMode="auto">
            <a:xfrm flipH="1">
              <a:off x="2208" y="1910"/>
              <a:ext cx="864" cy="981"/>
            </a:xfrm>
            <a:prstGeom prst="line">
              <a:avLst/>
            </a:prstGeom>
            <a:noFill/>
            <a:ln w="9525">
              <a:solidFill>
                <a:schemeClr val="tx1"/>
              </a:solidFill>
              <a:round/>
              <a:headEnd/>
              <a:tailEnd type="triangle" w="med" len="med"/>
            </a:ln>
          </p:spPr>
          <p:txBody>
            <a:bodyPr wrap="none" anchor="ctr">
              <a:prstTxWarp prst="textNoShape">
                <a:avLst/>
              </a:prstTxWarp>
            </a:bodyPr>
            <a:lstStyle/>
            <a:p>
              <a:pPr marL="0" marR="0" lvl="0" indent="0" algn="l" defTabSz="806867" rtl="0" eaLnBrk="1" fontAlgn="base" latinLnBrk="0" hangingPunct="1">
                <a:lnSpc>
                  <a:spcPct val="100000"/>
                </a:lnSpc>
                <a:spcBef>
                  <a:spcPct val="0"/>
                </a:spcBef>
                <a:spcAft>
                  <a:spcPct val="0"/>
                </a:spcAft>
                <a:buClrTx/>
                <a:buSzTx/>
                <a:buFontTx/>
                <a:buNone/>
                <a:tabLst/>
                <a:defRPr/>
              </a:pPr>
              <a:endParaRPr kumimoji="0" lang="en-US" sz="2118" b="0" i="0" u="none" strike="noStrike" kern="1200" cap="none" spc="0" normalizeH="0" baseline="0" noProof="0">
                <a:ln>
                  <a:noFill/>
                </a:ln>
                <a:solidFill>
                  <a:srgbClr val="000000"/>
                </a:solidFill>
                <a:effectLst/>
                <a:uLnTx/>
                <a:uFillTx/>
                <a:latin typeface="Arial" pitchFamily="-65" charset="0"/>
                <a:ea typeface="+mn-ea"/>
                <a:cs typeface="+mn-cs"/>
              </a:endParaRPr>
            </a:p>
          </p:txBody>
        </p:sp>
      </p:grpSp>
    </p:spTree>
    <p:extLst>
      <p:ext uri="{BB962C8B-B14F-4D97-AF65-F5344CB8AC3E}">
        <p14:creationId xmlns:p14="http://schemas.microsoft.com/office/powerpoint/2010/main" val="3622135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0" y="828456"/>
            <a:ext cx="9144000" cy="4343400"/>
          </a:xfrm>
          <a:prstGeom prst="rect">
            <a:avLst/>
          </a:prstGeom>
        </p:spPr>
      </p:pic>
      <p:sp>
        <p:nvSpPr>
          <p:cNvPr id="6" name="Rectangle 5"/>
          <p:cNvSpPr/>
          <p:nvPr/>
        </p:nvSpPr>
        <p:spPr>
          <a:xfrm>
            <a:off x="1524000" y="5832254"/>
            <a:ext cx="9144000" cy="923330"/>
          </a:xfrm>
          <a:prstGeom prst="rect">
            <a:avLst/>
          </a:prstGeom>
        </p:spPr>
        <p:txBody>
          <a:bodyPr wrap="square">
            <a:spAutoFit/>
          </a:bodyPr>
          <a:lstStyle/>
          <a:p>
            <a:r>
              <a:rPr lang="en-US" dirty="0"/>
              <a:t>Maximum likelihood phylogenetic trees of </a:t>
            </a:r>
            <a:r>
              <a:rPr lang="en-US" dirty="0" err="1"/>
              <a:t>Pta</a:t>
            </a:r>
            <a:r>
              <a:rPr lang="en-US" dirty="0"/>
              <a:t> and </a:t>
            </a:r>
            <a:r>
              <a:rPr lang="en-US" dirty="0" err="1"/>
              <a:t>AckA</a:t>
            </a:r>
            <a:r>
              <a:rPr lang="en-US" dirty="0"/>
              <a:t> homologs. Homologs found in </a:t>
            </a:r>
            <a:r>
              <a:rPr lang="en-US" dirty="0" err="1"/>
              <a:t>Methanosarcina</a:t>
            </a:r>
            <a:r>
              <a:rPr lang="en-US" dirty="0"/>
              <a:t> are red and in both cases are found in a monophyletic group corresponding to the Clostridia (blue) ... .</a:t>
            </a:r>
          </a:p>
        </p:txBody>
      </p:sp>
    </p:spTree>
    <p:extLst>
      <p:ext uri="{BB962C8B-B14F-4D97-AF65-F5344CB8AC3E}">
        <p14:creationId xmlns:p14="http://schemas.microsoft.com/office/powerpoint/2010/main" val="2883355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4106956" y="201710"/>
            <a:ext cx="3667992" cy="418256"/>
          </a:xfrm>
          <a:prstGeom prst="rect">
            <a:avLst/>
          </a:prstGeom>
          <a:noFill/>
          <a:ln w="9525">
            <a:noFill/>
            <a:miter lim="800000"/>
            <a:headEnd/>
            <a:tailEnd/>
          </a:ln>
        </p:spPr>
        <p:txBody>
          <a:bodyPr wrap="none">
            <a:prstTxWarp prst="textNoShape">
              <a:avLst/>
            </a:prstTxWarp>
            <a:spAutoFit/>
          </a:bodyPr>
          <a:lstStyle/>
          <a:p>
            <a:pPr defTabSz="806867" eaLnBrk="0" fontAlgn="base" hangingPunct="0">
              <a:spcBef>
                <a:spcPct val="0"/>
              </a:spcBef>
              <a:spcAft>
                <a:spcPct val="0"/>
              </a:spcAft>
            </a:pPr>
            <a:r>
              <a:rPr lang="en-US" sz="2118">
                <a:solidFill>
                  <a:srgbClr val="000000"/>
                </a:solidFill>
                <a:latin typeface="Arial" pitchFamily="-65" charset="0"/>
                <a:ea typeface="ＭＳ Ｐゴシック" pitchFamily="-65" charset="-128"/>
                <a:cs typeface="ＭＳ Ｐゴシック" pitchFamily="-65" charset="-128"/>
              </a:rPr>
              <a:t>Phosphotransacetylase (Pta)</a:t>
            </a:r>
            <a:endParaRPr lang="en-US" sz="2118" u="sng">
              <a:solidFill>
                <a:srgbClr val="000000"/>
              </a:solidFill>
              <a:latin typeface="Arial" pitchFamily="-65" charset="0"/>
              <a:ea typeface="ＭＳ Ｐゴシック" pitchFamily="-65" charset="-128"/>
              <a:cs typeface="ＭＳ Ｐゴシック" pitchFamily="-65" charset="-128"/>
            </a:endParaRPr>
          </a:p>
        </p:txBody>
      </p:sp>
      <p:pic>
        <p:nvPicPr>
          <p:cNvPr id="135171" name="Picture 3" descr="Figure 2A"/>
          <p:cNvPicPr>
            <a:picLocks noChangeAspect="1" noChangeArrowheads="1"/>
          </p:cNvPicPr>
          <p:nvPr/>
        </p:nvPicPr>
        <p:blipFill>
          <a:blip r:embed="rId3"/>
          <a:srcRect/>
          <a:stretch>
            <a:fillRect/>
          </a:stretch>
        </p:blipFill>
        <p:spPr bwMode="auto">
          <a:xfrm>
            <a:off x="2498912" y="619128"/>
            <a:ext cx="7618600" cy="5939118"/>
          </a:xfrm>
          <a:prstGeom prst="rect">
            <a:avLst/>
          </a:prstGeom>
          <a:noFill/>
          <a:ln w="9525">
            <a:noFill/>
            <a:miter lim="800000"/>
            <a:headEnd/>
            <a:tailEnd/>
          </a:ln>
        </p:spPr>
      </p:pic>
      <p:sp>
        <p:nvSpPr>
          <p:cNvPr id="135172" name="Rectangle 4"/>
          <p:cNvSpPr>
            <a:spLocks noChangeArrowheads="1"/>
          </p:cNvSpPr>
          <p:nvPr/>
        </p:nvSpPr>
        <p:spPr bwMode="auto">
          <a:xfrm>
            <a:off x="7611596" y="4777443"/>
            <a:ext cx="2449886" cy="825419"/>
          </a:xfrm>
          <a:prstGeom prst="rect">
            <a:avLst/>
          </a:prstGeom>
          <a:solidFill>
            <a:srgbClr val="FFFFFF"/>
          </a:solidFill>
          <a:ln w="9525">
            <a:noFill/>
            <a:miter lim="800000"/>
            <a:headEnd/>
            <a:tailEnd/>
          </a:ln>
        </p:spPr>
        <p:txBody>
          <a:bodyPr>
            <a:prstTxWarp prst="textNoShape">
              <a:avLst/>
            </a:prstTxWarp>
            <a:spAutoFit/>
          </a:bodyPr>
          <a:lstStyle/>
          <a:p>
            <a:pPr defTabSz="806867" fontAlgn="base">
              <a:spcBef>
                <a:spcPct val="50000"/>
              </a:spcBef>
              <a:spcAft>
                <a:spcPct val="0"/>
              </a:spcAft>
            </a:pPr>
            <a:r>
              <a:rPr lang="en-US" sz="1588" dirty="0" err="1">
                <a:solidFill>
                  <a:srgbClr val="000000"/>
                </a:solidFill>
                <a:latin typeface="Arial" pitchFamily="-65" charset="0"/>
              </a:rPr>
              <a:t>acetoclastic</a:t>
            </a:r>
            <a:r>
              <a:rPr lang="en-US" sz="1588" dirty="0">
                <a:solidFill>
                  <a:srgbClr val="000000"/>
                </a:solidFill>
                <a:latin typeface="Arial" pitchFamily="-65" charset="0"/>
              </a:rPr>
              <a:t> </a:t>
            </a:r>
            <a:r>
              <a:rPr lang="en-US" sz="1588" dirty="0" err="1">
                <a:solidFill>
                  <a:srgbClr val="000000"/>
                </a:solidFill>
                <a:latin typeface="Arial" pitchFamily="-65" charset="0"/>
              </a:rPr>
              <a:t>Methanosarcina</a:t>
            </a:r>
            <a:r>
              <a:rPr lang="en-US" sz="1588" dirty="0">
                <a:solidFill>
                  <a:srgbClr val="000000"/>
                </a:solidFill>
                <a:latin typeface="Arial" pitchFamily="-65" charset="0"/>
              </a:rPr>
              <a:t> and </a:t>
            </a:r>
            <a:r>
              <a:rPr lang="en-US" sz="1588" dirty="0" err="1">
                <a:solidFill>
                  <a:srgbClr val="000000"/>
                </a:solidFill>
                <a:latin typeface="Arial" pitchFamily="-65" charset="0"/>
              </a:rPr>
              <a:t>cellulolytic</a:t>
            </a:r>
            <a:r>
              <a:rPr lang="en-US" sz="1588" dirty="0">
                <a:solidFill>
                  <a:srgbClr val="000000"/>
                </a:solidFill>
                <a:latin typeface="Arial" pitchFamily="-65" charset="0"/>
              </a:rPr>
              <a:t> clostridia</a:t>
            </a:r>
          </a:p>
        </p:txBody>
      </p:sp>
      <p:sp>
        <p:nvSpPr>
          <p:cNvPr id="135173" name="Rectangle 5"/>
          <p:cNvSpPr>
            <a:spLocks noChangeArrowheads="1"/>
          </p:cNvSpPr>
          <p:nvPr/>
        </p:nvSpPr>
        <p:spPr bwMode="auto">
          <a:xfrm rot="-5400000">
            <a:off x="7416193" y="3736458"/>
            <a:ext cx="5608544" cy="581313"/>
          </a:xfrm>
          <a:prstGeom prst="rect">
            <a:avLst/>
          </a:prstGeom>
          <a:noFill/>
          <a:ln w="9525">
            <a:noFill/>
            <a:miter lim="800000"/>
            <a:headEnd/>
            <a:tailEnd/>
          </a:ln>
        </p:spPr>
        <p:txBody>
          <a:bodyPr>
            <a:prstTxWarp prst="textNoShape">
              <a:avLst/>
            </a:prstTxWarp>
            <a:spAutoFit/>
          </a:bodyPr>
          <a:lstStyle/>
          <a:p>
            <a:pPr defTabSz="806867" fontAlgn="base">
              <a:spcBef>
                <a:spcPct val="0"/>
              </a:spcBef>
              <a:spcAft>
                <a:spcPct val="0"/>
              </a:spcAft>
            </a:pPr>
            <a:r>
              <a:rPr lang="en-US" sz="1059">
                <a:solidFill>
                  <a:srgbClr val="000000"/>
                </a:solidFill>
                <a:latin typeface="Arial" pitchFamily="-65" charset="0"/>
              </a:rPr>
              <a:t>Modified form Fournier and Gogarten (2008) Evolution of Acetoclastic Methanogenesis in Methanosarcina via Horizontal Gene Transfer from Cellulolytic Clostridia. </a:t>
            </a:r>
            <a:r>
              <a:rPr lang="en-US" sz="1059" i="1">
                <a:solidFill>
                  <a:srgbClr val="000000"/>
                </a:solidFill>
                <a:latin typeface="Arial" pitchFamily="-65" charset="0"/>
              </a:rPr>
              <a:t>J. Bacteriol.</a:t>
            </a:r>
            <a:r>
              <a:rPr lang="en-US" sz="1059">
                <a:solidFill>
                  <a:srgbClr val="000000"/>
                </a:solidFill>
                <a:latin typeface="Arial" pitchFamily="-65" charset="0"/>
              </a:rPr>
              <a:t> 190(3):1124-7</a:t>
            </a:r>
            <a:endParaRPr lang="en-US" sz="2118">
              <a:solidFill>
                <a:srgbClr val="000000"/>
              </a:solidFill>
              <a:latin typeface="Arial" pitchFamily="-65" charset="0"/>
            </a:endParaRPr>
          </a:p>
        </p:txBody>
      </p:sp>
    </p:spTree>
    <p:extLst>
      <p:ext uri="{BB962C8B-B14F-4D97-AF65-F5344CB8AC3E}">
        <p14:creationId xmlns:p14="http://schemas.microsoft.com/office/powerpoint/2010/main" val="178276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ChangeArrowheads="1"/>
          </p:cNvSpPr>
          <p:nvPr/>
        </p:nvSpPr>
        <p:spPr bwMode="auto">
          <a:xfrm>
            <a:off x="9141198" y="672353"/>
            <a:ext cx="1379725" cy="5995147"/>
          </a:xfrm>
          <a:prstGeom prst="rect">
            <a:avLst/>
          </a:prstGeom>
          <a:solidFill>
            <a:srgbClr val="FFFFFF"/>
          </a:solidFill>
          <a:ln w="9525">
            <a:noFill/>
            <a:miter lim="800000"/>
            <a:headEnd/>
            <a:tailEnd/>
          </a:ln>
        </p:spPr>
        <p:txBody>
          <a:bodyPr wrap="none" anchor="ctr">
            <a:prstTxWarp prst="textNoShape">
              <a:avLst/>
            </a:prstTxWarp>
          </a:bodyPr>
          <a:lstStyle/>
          <a:p>
            <a:pPr defTabSz="806867" fontAlgn="base">
              <a:spcBef>
                <a:spcPct val="0"/>
              </a:spcBef>
              <a:spcAft>
                <a:spcPct val="0"/>
              </a:spcAft>
            </a:pPr>
            <a:endParaRPr lang="en-US" sz="2118">
              <a:solidFill>
                <a:srgbClr val="000000"/>
              </a:solidFill>
              <a:latin typeface="Arial" pitchFamily="-65" charset="0"/>
            </a:endParaRPr>
          </a:p>
        </p:txBody>
      </p:sp>
      <p:sp>
        <p:nvSpPr>
          <p:cNvPr id="137219" name="Text Box 2"/>
          <p:cNvSpPr txBox="1">
            <a:spLocks noChangeArrowheads="1"/>
          </p:cNvSpPr>
          <p:nvPr/>
        </p:nvSpPr>
        <p:spPr bwMode="auto">
          <a:xfrm>
            <a:off x="4692463" y="162486"/>
            <a:ext cx="2592376" cy="418256"/>
          </a:xfrm>
          <a:prstGeom prst="rect">
            <a:avLst/>
          </a:prstGeom>
          <a:noFill/>
          <a:ln w="9525">
            <a:noFill/>
            <a:miter lim="800000"/>
            <a:headEnd/>
            <a:tailEnd/>
          </a:ln>
        </p:spPr>
        <p:txBody>
          <a:bodyPr wrap="none">
            <a:prstTxWarp prst="textNoShape">
              <a:avLst/>
            </a:prstTxWarp>
            <a:spAutoFit/>
          </a:bodyPr>
          <a:lstStyle/>
          <a:p>
            <a:pPr defTabSz="806867" eaLnBrk="0" fontAlgn="base" hangingPunct="0">
              <a:spcBef>
                <a:spcPct val="0"/>
              </a:spcBef>
              <a:spcAft>
                <a:spcPct val="0"/>
              </a:spcAft>
            </a:pPr>
            <a:r>
              <a:rPr lang="en-US" sz="2118">
                <a:solidFill>
                  <a:srgbClr val="000000"/>
                </a:solidFill>
                <a:latin typeface="Times New Roman" pitchFamily="-65" charset="0"/>
                <a:ea typeface="ＭＳ Ｐゴシック" pitchFamily="-65" charset="-128"/>
                <a:cs typeface="ＭＳ Ｐゴシック" pitchFamily="-65" charset="-128"/>
              </a:rPr>
              <a:t>acetate kinase (AckA)</a:t>
            </a:r>
            <a:endParaRPr lang="en-US" sz="2118" u="sng">
              <a:solidFill>
                <a:srgbClr val="000000"/>
              </a:solidFill>
              <a:latin typeface="Arial" pitchFamily="-65" charset="0"/>
              <a:ea typeface="ＭＳ Ｐゴシック" pitchFamily="-65" charset="-128"/>
              <a:cs typeface="ＭＳ Ｐゴシック" pitchFamily="-65" charset="-128"/>
            </a:endParaRPr>
          </a:p>
        </p:txBody>
      </p:sp>
      <p:grpSp>
        <p:nvGrpSpPr>
          <p:cNvPr id="2" name="Group 3"/>
          <p:cNvGrpSpPr>
            <a:grpSpLocks/>
          </p:cNvGrpSpPr>
          <p:nvPr/>
        </p:nvGrpSpPr>
        <p:grpSpPr bwMode="auto">
          <a:xfrm>
            <a:off x="2976563" y="670953"/>
            <a:ext cx="6929437" cy="5995147"/>
            <a:chOff x="855" y="422"/>
            <a:chExt cx="4498" cy="3777"/>
          </a:xfrm>
        </p:grpSpPr>
        <p:pic>
          <p:nvPicPr>
            <p:cNvPr id="137222" name="Picture 4" descr="Figure 2B"/>
            <p:cNvPicPr>
              <a:picLocks noChangeAspect="1" noChangeArrowheads="1"/>
            </p:cNvPicPr>
            <p:nvPr/>
          </p:nvPicPr>
          <p:blipFill>
            <a:blip r:embed="rId3"/>
            <a:srcRect/>
            <a:stretch>
              <a:fillRect/>
            </a:stretch>
          </p:blipFill>
          <p:spPr bwMode="auto">
            <a:xfrm>
              <a:off x="855" y="422"/>
              <a:ext cx="4065" cy="3777"/>
            </a:xfrm>
            <a:prstGeom prst="rect">
              <a:avLst/>
            </a:prstGeom>
            <a:noFill/>
            <a:ln w="9525">
              <a:noFill/>
              <a:miter lim="800000"/>
              <a:headEnd/>
              <a:tailEnd/>
            </a:ln>
          </p:spPr>
        </p:pic>
        <p:sp>
          <p:nvSpPr>
            <p:cNvPr id="137223" name="Text Box 5"/>
            <p:cNvSpPr txBox="1">
              <a:spLocks noChangeArrowheads="1"/>
            </p:cNvSpPr>
            <p:nvPr/>
          </p:nvSpPr>
          <p:spPr bwMode="auto">
            <a:xfrm>
              <a:off x="3737" y="2188"/>
              <a:ext cx="1616" cy="725"/>
            </a:xfrm>
            <a:prstGeom prst="rect">
              <a:avLst/>
            </a:prstGeom>
            <a:solidFill>
              <a:srgbClr val="FFFFFF"/>
            </a:solidFill>
            <a:ln w="9525">
              <a:noFill/>
              <a:miter lim="800000"/>
              <a:headEnd/>
              <a:tailEnd/>
            </a:ln>
          </p:spPr>
          <p:txBody>
            <a:bodyPr>
              <a:prstTxWarp prst="textNoShape">
                <a:avLst/>
              </a:prstTxWarp>
              <a:spAutoFit/>
            </a:bodyPr>
            <a:lstStyle/>
            <a:p>
              <a:pPr defTabSz="806867" fontAlgn="base">
                <a:spcBef>
                  <a:spcPct val="50000"/>
                </a:spcBef>
                <a:spcAft>
                  <a:spcPct val="0"/>
                </a:spcAft>
              </a:pPr>
              <a:r>
                <a:rPr lang="en-US" sz="1588">
                  <a:solidFill>
                    <a:srgbClr val="000000"/>
                  </a:solidFill>
                  <a:latin typeface="Arial" pitchFamily="-65" charset="0"/>
                </a:rPr>
                <a:t>acetoclastic methonogens and cellulolytic clostridia</a:t>
              </a:r>
              <a:br>
                <a:rPr lang="en-US" sz="1588">
                  <a:solidFill>
                    <a:srgbClr val="000000"/>
                  </a:solidFill>
                  <a:latin typeface="Arial" pitchFamily="-65" charset="0"/>
                </a:rPr>
              </a:br>
              <a:endParaRPr lang="en-US" sz="2118">
                <a:solidFill>
                  <a:srgbClr val="000000"/>
                </a:solidFill>
                <a:latin typeface="Arial" pitchFamily="-65" charset="0"/>
              </a:endParaRPr>
            </a:p>
          </p:txBody>
        </p:sp>
      </p:grpSp>
      <p:sp>
        <p:nvSpPr>
          <p:cNvPr id="137221" name="Rectangle 6"/>
          <p:cNvSpPr>
            <a:spLocks noChangeArrowheads="1"/>
          </p:cNvSpPr>
          <p:nvPr/>
        </p:nvSpPr>
        <p:spPr bwMode="auto">
          <a:xfrm rot="-5400000">
            <a:off x="7416193" y="3540355"/>
            <a:ext cx="5608544" cy="581313"/>
          </a:xfrm>
          <a:prstGeom prst="rect">
            <a:avLst/>
          </a:prstGeom>
          <a:solidFill>
            <a:srgbClr val="FFFFFF"/>
          </a:solidFill>
          <a:ln w="9525">
            <a:noFill/>
            <a:miter lim="800000"/>
            <a:headEnd/>
            <a:tailEnd/>
          </a:ln>
        </p:spPr>
        <p:txBody>
          <a:bodyPr>
            <a:prstTxWarp prst="textNoShape">
              <a:avLst/>
            </a:prstTxWarp>
            <a:spAutoFit/>
          </a:bodyPr>
          <a:lstStyle/>
          <a:p>
            <a:pPr defTabSz="806867" fontAlgn="base">
              <a:spcBef>
                <a:spcPct val="0"/>
              </a:spcBef>
              <a:spcAft>
                <a:spcPct val="0"/>
              </a:spcAft>
            </a:pPr>
            <a:r>
              <a:rPr lang="en-US" sz="1059" dirty="0">
                <a:solidFill>
                  <a:srgbClr val="000000"/>
                </a:solidFill>
                <a:latin typeface="Arial" pitchFamily="-65" charset="0"/>
              </a:rPr>
              <a:t>Modified form Fournier and Gogarten (2008) Evolution of </a:t>
            </a:r>
            <a:r>
              <a:rPr lang="en-US" sz="1059" dirty="0" err="1">
                <a:solidFill>
                  <a:srgbClr val="000000"/>
                </a:solidFill>
                <a:latin typeface="Arial" pitchFamily="-65" charset="0"/>
              </a:rPr>
              <a:t>Acetoclastic</a:t>
            </a:r>
            <a:r>
              <a:rPr lang="en-US" sz="1059" dirty="0">
                <a:solidFill>
                  <a:srgbClr val="000000"/>
                </a:solidFill>
                <a:latin typeface="Arial" pitchFamily="-65" charset="0"/>
              </a:rPr>
              <a:t> </a:t>
            </a:r>
            <a:r>
              <a:rPr lang="en-US" sz="1059" dirty="0" err="1">
                <a:solidFill>
                  <a:srgbClr val="000000"/>
                </a:solidFill>
                <a:latin typeface="Arial" pitchFamily="-65" charset="0"/>
              </a:rPr>
              <a:t>Methanogenesis</a:t>
            </a:r>
            <a:r>
              <a:rPr lang="en-US" sz="1059" dirty="0">
                <a:solidFill>
                  <a:srgbClr val="000000"/>
                </a:solidFill>
                <a:latin typeface="Arial" pitchFamily="-65" charset="0"/>
              </a:rPr>
              <a:t> in </a:t>
            </a:r>
            <a:r>
              <a:rPr lang="en-US" sz="1059" dirty="0" err="1">
                <a:solidFill>
                  <a:srgbClr val="000000"/>
                </a:solidFill>
                <a:latin typeface="Arial" pitchFamily="-65" charset="0"/>
              </a:rPr>
              <a:t>Methanosarcina</a:t>
            </a:r>
            <a:r>
              <a:rPr lang="en-US" sz="1059" dirty="0">
                <a:solidFill>
                  <a:srgbClr val="000000"/>
                </a:solidFill>
                <a:latin typeface="Arial" pitchFamily="-65" charset="0"/>
              </a:rPr>
              <a:t> via Horizontal Gene Transfer from </a:t>
            </a:r>
            <a:r>
              <a:rPr lang="en-US" sz="1059" dirty="0" err="1">
                <a:solidFill>
                  <a:srgbClr val="000000"/>
                </a:solidFill>
                <a:latin typeface="Arial" pitchFamily="-65" charset="0"/>
              </a:rPr>
              <a:t>Cellulolytic</a:t>
            </a:r>
            <a:r>
              <a:rPr lang="en-US" sz="1059" dirty="0">
                <a:solidFill>
                  <a:srgbClr val="000000"/>
                </a:solidFill>
                <a:latin typeface="Arial" pitchFamily="-65" charset="0"/>
              </a:rPr>
              <a:t> Clostridia. </a:t>
            </a:r>
            <a:r>
              <a:rPr lang="en-US" sz="1059" i="1" dirty="0">
                <a:solidFill>
                  <a:srgbClr val="000000"/>
                </a:solidFill>
                <a:latin typeface="Arial" pitchFamily="-65" charset="0"/>
              </a:rPr>
              <a:t>J. </a:t>
            </a:r>
            <a:r>
              <a:rPr lang="en-US" sz="1059" i="1" dirty="0" err="1">
                <a:solidFill>
                  <a:srgbClr val="000000"/>
                </a:solidFill>
                <a:latin typeface="Arial" pitchFamily="-65" charset="0"/>
              </a:rPr>
              <a:t>Bacteriol</a:t>
            </a:r>
            <a:r>
              <a:rPr lang="en-US" sz="1059" i="1" dirty="0">
                <a:solidFill>
                  <a:srgbClr val="000000"/>
                </a:solidFill>
                <a:latin typeface="Arial" pitchFamily="-65" charset="0"/>
              </a:rPr>
              <a:t>.</a:t>
            </a:r>
            <a:r>
              <a:rPr lang="en-US" sz="1059" dirty="0">
                <a:solidFill>
                  <a:srgbClr val="000000"/>
                </a:solidFill>
                <a:latin typeface="Arial" pitchFamily="-65" charset="0"/>
              </a:rPr>
              <a:t> 190(3):1124-7</a:t>
            </a:r>
            <a:endParaRPr lang="en-US" sz="2118" dirty="0">
              <a:solidFill>
                <a:srgbClr val="000000"/>
              </a:solidFill>
              <a:latin typeface="Arial" pitchFamily="-65" charset="0"/>
            </a:endParaRPr>
          </a:p>
        </p:txBody>
      </p:sp>
    </p:spTree>
    <p:extLst>
      <p:ext uri="{BB962C8B-B14F-4D97-AF65-F5344CB8AC3E}">
        <p14:creationId xmlns:p14="http://schemas.microsoft.com/office/powerpoint/2010/main" val="3018164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B4AE39-1624-254B-8EE4-529FCE33D50D}"/>
              </a:ext>
            </a:extLst>
          </p:cNvPr>
          <p:cNvPicPr>
            <a:picLocks noChangeAspect="1"/>
          </p:cNvPicPr>
          <p:nvPr/>
        </p:nvPicPr>
        <p:blipFill>
          <a:blip r:embed="rId2"/>
          <a:stretch>
            <a:fillRect/>
          </a:stretch>
        </p:blipFill>
        <p:spPr>
          <a:xfrm>
            <a:off x="42129" y="378331"/>
            <a:ext cx="4250725" cy="6101337"/>
          </a:xfrm>
          <a:prstGeom prst="rect">
            <a:avLst/>
          </a:prstGeom>
        </p:spPr>
      </p:pic>
      <p:pic>
        <p:nvPicPr>
          <p:cNvPr id="5" name="Picture 4">
            <a:extLst>
              <a:ext uri="{FF2B5EF4-FFF2-40B4-BE49-F238E27FC236}">
                <a16:creationId xmlns:a16="http://schemas.microsoft.com/office/drawing/2014/main" id="{BA207662-6D41-EC49-93F7-4234DBCE5FB7}"/>
              </a:ext>
            </a:extLst>
          </p:cNvPr>
          <p:cNvPicPr>
            <a:picLocks noChangeAspect="1"/>
          </p:cNvPicPr>
          <p:nvPr/>
        </p:nvPicPr>
        <p:blipFill>
          <a:blip r:embed="rId3"/>
          <a:stretch>
            <a:fillRect/>
          </a:stretch>
        </p:blipFill>
        <p:spPr>
          <a:xfrm>
            <a:off x="4184822" y="1367127"/>
            <a:ext cx="4616369" cy="4327846"/>
          </a:xfrm>
          <a:prstGeom prst="rect">
            <a:avLst/>
          </a:prstGeom>
        </p:spPr>
      </p:pic>
      <p:pic>
        <p:nvPicPr>
          <p:cNvPr id="6" name="Picture 5">
            <a:extLst>
              <a:ext uri="{FF2B5EF4-FFF2-40B4-BE49-F238E27FC236}">
                <a16:creationId xmlns:a16="http://schemas.microsoft.com/office/drawing/2014/main" id="{A4F6BD3E-25E0-2747-96B6-6BA411C7D023}"/>
              </a:ext>
            </a:extLst>
          </p:cNvPr>
          <p:cNvPicPr>
            <a:picLocks noChangeAspect="1"/>
          </p:cNvPicPr>
          <p:nvPr/>
        </p:nvPicPr>
        <p:blipFill>
          <a:blip r:embed="rId4"/>
          <a:stretch>
            <a:fillRect/>
          </a:stretch>
        </p:blipFill>
        <p:spPr>
          <a:xfrm>
            <a:off x="8801191" y="111212"/>
            <a:ext cx="3301589" cy="6227804"/>
          </a:xfrm>
          <a:prstGeom prst="rect">
            <a:avLst/>
          </a:prstGeom>
        </p:spPr>
      </p:pic>
      <p:sp>
        <p:nvSpPr>
          <p:cNvPr id="7" name="TextBox 6">
            <a:extLst>
              <a:ext uri="{FF2B5EF4-FFF2-40B4-BE49-F238E27FC236}">
                <a16:creationId xmlns:a16="http://schemas.microsoft.com/office/drawing/2014/main" id="{98EB230F-2620-5548-B9F0-F063040513A8}"/>
              </a:ext>
            </a:extLst>
          </p:cNvPr>
          <p:cNvSpPr txBox="1"/>
          <p:nvPr/>
        </p:nvSpPr>
        <p:spPr>
          <a:xfrm>
            <a:off x="4991981" y="494271"/>
            <a:ext cx="3110082" cy="369332"/>
          </a:xfrm>
          <a:prstGeom prst="rect">
            <a:avLst/>
          </a:prstGeom>
          <a:noFill/>
        </p:spPr>
        <p:txBody>
          <a:bodyPr wrap="none" rtlCol="0">
            <a:spAutoFit/>
          </a:bodyPr>
          <a:lstStyle/>
          <a:p>
            <a:r>
              <a:rPr lang="en-US" dirty="0"/>
              <a:t>Different ways to draw the tree</a:t>
            </a:r>
          </a:p>
        </p:txBody>
      </p:sp>
      <p:cxnSp>
        <p:nvCxnSpPr>
          <p:cNvPr id="8" name="Straight Arrow Connector 7">
            <a:extLst>
              <a:ext uri="{FF2B5EF4-FFF2-40B4-BE49-F238E27FC236}">
                <a16:creationId xmlns:a16="http://schemas.microsoft.com/office/drawing/2014/main" id="{B758726E-02C3-E143-8A40-D89747A70A6D}"/>
              </a:ext>
            </a:extLst>
          </p:cNvPr>
          <p:cNvCxnSpPr>
            <a:cxnSpLocks/>
          </p:cNvCxnSpPr>
          <p:nvPr/>
        </p:nvCxnSpPr>
        <p:spPr>
          <a:xfrm flipV="1">
            <a:off x="234778" y="3470757"/>
            <a:ext cx="1" cy="2224216"/>
          </a:xfrm>
          <a:prstGeom prst="straightConnector1">
            <a:avLst/>
          </a:prstGeom>
          <a:ln w="444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F4E0F888-3ABA-304A-8767-4E5315B43426}"/>
              </a:ext>
            </a:extLst>
          </p:cNvPr>
          <p:cNvCxnSpPr>
            <a:cxnSpLocks/>
          </p:cNvCxnSpPr>
          <p:nvPr/>
        </p:nvCxnSpPr>
        <p:spPr>
          <a:xfrm>
            <a:off x="6547022" y="3200224"/>
            <a:ext cx="215485" cy="793460"/>
          </a:xfrm>
          <a:prstGeom prst="straightConnector1">
            <a:avLst/>
          </a:prstGeom>
          <a:ln w="444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045C1BA1-5E40-BA4F-84E9-E0AD727D9E45}"/>
              </a:ext>
            </a:extLst>
          </p:cNvPr>
          <p:cNvSpPr txBox="1"/>
          <p:nvPr/>
        </p:nvSpPr>
        <p:spPr>
          <a:xfrm>
            <a:off x="2982443" y="6339016"/>
            <a:ext cx="7802008" cy="369332"/>
          </a:xfrm>
          <a:prstGeom prst="rect">
            <a:avLst/>
          </a:prstGeom>
          <a:noFill/>
        </p:spPr>
        <p:txBody>
          <a:bodyPr wrap="none" rtlCol="0">
            <a:spAutoFit/>
          </a:bodyPr>
          <a:lstStyle/>
          <a:p>
            <a:r>
              <a:rPr lang="en-US" dirty="0"/>
              <a:t>Given that the tree does not have an outgroup, the branch at the root is strange! </a:t>
            </a:r>
          </a:p>
        </p:txBody>
      </p:sp>
    </p:spTree>
    <p:extLst>
      <p:ext uri="{BB962C8B-B14F-4D97-AF65-F5344CB8AC3E}">
        <p14:creationId xmlns:p14="http://schemas.microsoft.com/office/powerpoint/2010/main" val="840715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148136"/>
            <a:ext cx="9144000" cy="4968240"/>
          </a:xfrm>
          <a:prstGeom prst="rect">
            <a:avLst/>
          </a:prstGeom>
        </p:spPr>
      </p:pic>
      <p:sp>
        <p:nvSpPr>
          <p:cNvPr id="3" name="TextBox 2"/>
          <p:cNvSpPr txBox="1"/>
          <p:nvPr/>
        </p:nvSpPr>
        <p:spPr>
          <a:xfrm>
            <a:off x="1598225" y="5434447"/>
            <a:ext cx="8832671" cy="1323439"/>
          </a:xfrm>
          <a:prstGeom prst="rect">
            <a:avLst/>
          </a:prstGeom>
          <a:noFill/>
        </p:spPr>
        <p:txBody>
          <a:bodyPr wrap="square" rtlCol="0">
            <a:spAutoFit/>
          </a:bodyPr>
          <a:lstStyle/>
          <a:p>
            <a:r>
              <a:rPr lang="en-US" sz="1600" dirty="0"/>
              <a:t>Consensus trees of </a:t>
            </a:r>
            <a:r>
              <a:rPr lang="en-US" sz="1600" dirty="0" err="1"/>
              <a:t>Pta</a:t>
            </a:r>
            <a:r>
              <a:rPr lang="en-US" sz="1600" dirty="0"/>
              <a:t> and </a:t>
            </a:r>
            <a:r>
              <a:rPr lang="en-US" sz="1600" dirty="0" err="1"/>
              <a:t>AckA</a:t>
            </a:r>
            <a:r>
              <a:rPr lang="en-US" sz="1600" dirty="0"/>
              <a:t> homologs within the Clostridia. Branches in which there were postulated horizontal gene transfers to </a:t>
            </a:r>
            <a:r>
              <a:rPr lang="en-US" sz="1600" dirty="0" err="1"/>
              <a:t>Methanosarcina</a:t>
            </a:r>
            <a:r>
              <a:rPr lang="en-US" sz="1600" dirty="0"/>
              <a:t> are indicated by an asterisk. Homologs from the </a:t>
            </a:r>
            <a:r>
              <a:rPr lang="en-US" sz="1600" dirty="0" err="1"/>
              <a:t>firmicute</a:t>
            </a:r>
            <a:r>
              <a:rPr lang="en-US" sz="1600" dirty="0"/>
              <a:t> F. </a:t>
            </a:r>
            <a:r>
              <a:rPr lang="en-US" sz="1600" dirty="0" err="1"/>
              <a:t>nucleatum</a:t>
            </a:r>
            <a:r>
              <a:rPr lang="en-US" sz="1600" dirty="0"/>
              <a:t> were used as </a:t>
            </a:r>
            <a:r>
              <a:rPr lang="en-US" sz="1600" dirty="0" err="1"/>
              <a:t>outgroups</a:t>
            </a:r>
            <a:r>
              <a:rPr lang="en-US" sz="1600" dirty="0"/>
              <a:t> to root the trees. The numbers associated with each clade indicate bootstrap values for maximum likelihood and neighbor joining and the posterior probability from Bayesian inference, respectively. Sequence alignment was ...</a:t>
            </a:r>
          </a:p>
        </p:txBody>
      </p:sp>
    </p:spTree>
    <p:extLst>
      <p:ext uri="{BB962C8B-B14F-4D97-AF65-F5344CB8AC3E}">
        <p14:creationId xmlns:p14="http://schemas.microsoft.com/office/powerpoint/2010/main" val="3618517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1" y="2589214"/>
            <a:ext cx="2968625" cy="3709987"/>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085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1" y="762001"/>
            <a:ext cx="2976563" cy="3732213"/>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08548" name="Text Box 4"/>
          <p:cNvSpPr txBox="1">
            <a:spLocks noChangeArrowheads="1"/>
          </p:cNvSpPr>
          <p:nvPr/>
        </p:nvSpPr>
        <p:spPr bwMode="auto">
          <a:xfrm>
            <a:off x="1676400" y="228600"/>
            <a:ext cx="3943350" cy="4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2200">
                <a:solidFill>
                  <a:srgbClr val="000000"/>
                </a:solidFill>
              </a:rPr>
              <a:t>Clostridia acetigenic pathway</a:t>
            </a:r>
          </a:p>
        </p:txBody>
      </p:sp>
      <p:sp>
        <p:nvSpPr>
          <p:cNvPr id="108549" name="Text Box 5"/>
          <p:cNvSpPr txBox="1">
            <a:spLocks noChangeArrowheads="1"/>
          </p:cNvSpPr>
          <p:nvPr/>
        </p:nvSpPr>
        <p:spPr bwMode="auto">
          <a:xfrm>
            <a:off x="7334251" y="1676401"/>
            <a:ext cx="2855913" cy="76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2200" i="1">
                <a:solidFill>
                  <a:srgbClr val="000000"/>
                </a:solidFill>
              </a:rPr>
              <a:t>Methanosarcina</a:t>
            </a:r>
            <a:r>
              <a:rPr lang="en-US" sz="2200">
                <a:solidFill>
                  <a:srgbClr val="000000"/>
                </a:solidFill>
              </a:rPr>
              <a:t> </a:t>
            </a:r>
          </a:p>
          <a:p>
            <a:pPr algn="ctr" fontAlgn="base">
              <a:spcBef>
                <a:spcPct val="0"/>
              </a:spcBef>
              <a:spcAft>
                <a:spcPct val="0"/>
              </a:spcAft>
            </a:pPr>
            <a:r>
              <a:rPr lang="en-US" sz="2200">
                <a:solidFill>
                  <a:srgbClr val="000000"/>
                </a:solidFill>
              </a:rPr>
              <a:t>acetoclastic pathway</a:t>
            </a:r>
          </a:p>
        </p:txBody>
      </p:sp>
      <p:sp>
        <p:nvSpPr>
          <p:cNvPr id="108550" name="Text Box 6"/>
          <p:cNvSpPr txBox="1">
            <a:spLocks noChangeArrowheads="1"/>
          </p:cNvSpPr>
          <p:nvPr/>
        </p:nvSpPr>
        <p:spPr bwMode="auto">
          <a:xfrm>
            <a:off x="1752601" y="6248401"/>
            <a:ext cx="5053013"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Figures drawn with </a:t>
            </a:r>
            <a:r>
              <a:rPr lang="en-US" sz="1800" i="1">
                <a:solidFill>
                  <a:srgbClr val="000000"/>
                </a:solidFill>
              </a:rPr>
              <a:t>Metacyc</a:t>
            </a:r>
            <a:r>
              <a:rPr lang="en-US" sz="1800">
                <a:solidFill>
                  <a:srgbClr val="000000"/>
                </a:solidFill>
              </a:rPr>
              <a:t> (www.metacyc.org)</a:t>
            </a:r>
            <a:endParaRPr lang="en-US" sz="2200">
              <a:solidFill>
                <a:srgbClr val="000000"/>
              </a:solidFill>
            </a:endParaRPr>
          </a:p>
        </p:txBody>
      </p:sp>
      <p:sp>
        <p:nvSpPr>
          <p:cNvPr id="108551" name="Rectangle 7"/>
          <p:cNvSpPr>
            <a:spLocks noChangeArrowheads="1"/>
          </p:cNvSpPr>
          <p:nvPr/>
        </p:nvSpPr>
        <p:spPr bwMode="auto">
          <a:xfrm>
            <a:off x="8153400" y="3578226"/>
            <a:ext cx="692150" cy="35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latin typeface="Arial" charset="0"/>
                <a:ea typeface="ＭＳ Ｐゴシック" charset="0"/>
                <a:cs typeface="ＭＳ Ｐゴシック" charset="0"/>
              </a:rPr>
              <a:t>PtaA</a:t>
            </a:r>
            <a:endParaRPr lang="en-US" sz="2200">
              <a:solidFill>
                <a:srgbClr val="000000"/>
              </a:solidFill>
              <a:latin typeface="Arial" charset="0"/>
              <a:ea typeface="ＭＳ Ｐゴシック" charset="0"/>
              <a:cs typeface="ＭＳ Ｐゴシック" charset="0"/>
            </a:endParaRPr>
          </a:p>
        </p:txBody>
      </p:sp>
      <p:sp>
        <p:nvSpPr>
          <p:cNvPr id="108552" name="Rectangle 8"/>
          <p:cNvSpPr>
            <a:spLocks noChangeArrowheads="1"/>
          </p:cNvSpPr>
          <p:nvPr/>
        </p:nvSpPr>
        <p:spPr bwMode="auto">
          <a:xfrm>
            <a:off x="3505200" y="3732213"/>
            <a:ext cx="692150" cy="360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latin typeface="Arial" charset="0"/>
                <a:ea typeface="ＭＳ Ｐゴシック" charset="0"/>
                <a:cs typeface="ＭＳ Ｐゴシック" charset="0"/>
              </a:rPr>
              <a:t>PtaA</a:t>
            </a:r>
            <a:endParaRPr lang="en-US" sz="2200">
              <a:solidFill>
                <a:srgbClr val="000000"/>
              </a:solidFill>
              <a:latin typeface="Arial" charset="0"/>
              <a:ea typeface="ＭＳ Ｐゴシック" charset="0"/>
              <a:cs typeface="ＭＳ Ｐゴシック" charset="0"/>
            </a:endParaRPr>
          </a:p>
        </p:txBody>
      </p:sp>
      <p:sp>
        <p:nvSpPr>
          <p:cNvPr id="108553" name="Rectangle 9"/>
          <p:cNvSpPr>
            <a:spLocks noChangeArrowheads="1"/>
          </p:cNvSpPr>
          <p:nvPr/>
        </p:nvSpPr>
        <p:spPr bwMode="auto">
          <a:xfrm>
            <a:off x="8153400" y="2819401"/>
            <a:ext cx="755650"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latin typeface="Arial" charset="0"/>
                <a:ea typeface="ＭＳ Ｐゴシック" charset="0"/>
                <a:cs typeface="ＭＳ Ｐゴシック" charset="0"/>
              </a:rPr>
              <a:t>AckA</a:t>
            </a:r>
            <a:endParaRPr lang="en-US" sz="2200">
              <a:solidFill>
                <a:srgbClr val="000000"/>
              </a:solidFill>
              <a:latin typeface="Arial" charset="0"/>
              <a:ea typeface="ＭＳ Ｐゴシック" charset="0"/>
              <a:cs typeface="ＭＳ Ｐゴシック" charset="0"/>
            </a:endParaRPr>
          </a:p>
        </p:txBody>
      </p:sp>
      <p:sp>
        <p:nvSpPr>
          <p:cNvPr id="108554" name="Rectangle 10"/>
          <p:cNvSpPr>
            <a:spLocks noChangeArrowheads="1"/>
          </p:cNvSpPr>
          <p:nvPr/>
        </p:nvSpPr>
        <p:spPr bwMode="auto">
          <a:xfrm>
            <a:off x="3505200" y="4038601"/>
            <a:ext cx="755650" cy="35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latin typeface="Arial" charset="0"/>
                <a:ea typeface="ＭＳ Ｐゴシック" charset="0"/>
                <a:cs typeface="ＭＳ Ｐゴシック" charset="0"/>
              </a:rPr>
              <a:t>AckA</a:t>
            </a:r>
            <a:endParaRPr lang="en-US" sz="2200">
              <a:solidFill>
                <a:srgbClr val="000000"/>
              </a:solidFill>
              <a:latin typeface="Arial" charset="0"/>
              <a:ea typeface="ＭＳ Ｐゴシック" charset="0"/>
              <a:cs typeface="ＭＳ Ｐゴシック" charset="0"/>
            </a:endParaRPr>
          </a:p>
        </p:txBody>
      </p:sp>
      <p:sp>
        <p:nvSpPr>
          <p:cNvPr id="108555" name="Oval 11"/>
          <p:cNvSpPr>
            <a:spLocks noChangeArrowheads="1"/>
          </p:cNvSpPr>
          <p:nvPr/>
        </p:nvSpPr>
        <p:spPr bwMode="auto">
          <a:xfrm>
            <a:off x="8153400" y="2819400"/>
            <a:ext cx="762000" cy="381000"/>
          </a:xfrm>
          <a:prstGeom prst="ellipse">
            <a:avLst/>
          </a:prstGeom>
          <a:noFill/>
          <a:ln w="19050">
            <a:solidFill>
              <a:srgbClr val="F70906"/>
            </a:solidFill>
            <a:round/>
            <a:headEnd/>
            <a:tailEnd/>
          </a:ln>
          <a:extLst>
            <a:ext uri="{909E8E84-426E-40dd-AFC4-6F175D3DCCD1}">
              <a14:hiddenFill xmlns="" xmlns:a14="http://schemas.microsoft.com/office/drawing/2010/main">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latin typeface="Arial" charset="0"/>
              <a:ea typeface="ＭＳ Ｐゴシック" charset="0"/>
              <a:cs typeface="MS Pゴシック" charset="0"/>
            </a:endParaRPr>
          </a:p>
        </p:txBody>
      </p:sp>
      <p:sp>
        <p:nvSpPr>
          <p:cNvPr id="108556" name="Oval 12"/>
          <p:cNvSpPr>
            <a:spLocks noChangeArrowheads="1"/>
          </p:cNvSpPr>
          <p:nvPr/>
        </p:nvSpPr>
        <p:spPr bwMode="auto">
          <a:xfrm>
            <a:off x="8153400" y="3581400"/>
            <a:ext cx="762000" cy="381000"/>
          </a:xfrm>
          <a:prstGeom prst="ellipse">
            <a:avLst/>
          </a:prstGeom>
          <a:noFill/>
          <a:ln w="19050">
            <a:solidFill>
              <a:srgbClr val="F70906"/>
            </a:solidFill>
            <a:round/>
            <a:headEnd/>
            <a:tailEnd/>
          </a:ln>
          <a:extLst>
            <a:ext uri="{909E8E84-426E-40dd-AFC4-6F175D3DCCD1}">
              <a14:hiddenFill xmlns="" xmlns:a14="http://schemas.microsoft.com/office/drawing/2010/main">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latin typeface="Arial" charset="0"/>
              <a:ea typeface="ＭＳ Ｐゴシック" charset="0"/>
              <a:cs typeface="MS Pゴシック" charset="0"/>
            </a:endParaRPr>
          </a:p>
        </p:txBody>
      </p:sp>
      <p:sp>
        <p:nvSpPr>
          <p:cNvPr id="108557" name="Oval 13"/>
          <p:cNvSpPr>
            <a:spLocks noChangeArrowheads="1"/>
          </p:cNvSpPr>
          <p:nvPr/>
        </p:nvSpPr>
        <p:spPr bwMode="auto">
          <a:xfrm>
            <a:off x="3505200" y="3732213"/>
            <a:ext cx="762000" cy="381000"/>
          </a:xfrm>
          <a:prstGeom prst="ellipse">
            <a:avLst/>
          </a:prstGeom>
          <a:noFill/>
          <a:ln w="19050">
            <a:solidFill>
              <a:srgbClr val="F70906"/>
            </a:solidFill>
            <a:round/>
            <a:headEnd/>
            <a:tailEnd/>
          </a:ln>
          <a:extLst>
            <a:ext uri="{909E8E84-426E-40dd-AFC4-6F175D3DCCD1}">
              <a14:hiddenFill xmlns="" xmlns:a14="http://schemas.microsoft.com/office/drawing/2010/main">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latin typeface="Arial" charset="0"/>
              <a:ea typeface="ＭＳ Ｐゴシック" charset="0"/>
              <a:cs typeface="MS Pゴシック" charset="0"/>
            </a:endParaRPr>
          </a:p>
        </p:txBody>
      </p:sp>
      <p:sp>
        <p:nvSpPr>
          <p:cNvPr id="108558" name="Oval 14"/>
          <p:cNvSpPr>
            <a:spLocks noChangeArrowheads="1"/>
          </p:cNvSpPr>
          <p:nvPr/>
        </p:nvSpPr>
        <p:spPr bwMode="auto">
          <a:xfrm>
            <a:off x="3505200" y="4038600"/>
            <a:ext cx="762000" cy="381000"/>
          </a:xfrm>
          <a:prstGeom prst="ellipse">
            <a:avLst/>
          </a:prstGeom>
          <a:noFill/>
          <a:ln w="19050">
            <a:solidFill>
              <a:srgbClr val="F70906"/>
            </a:solidFill>
            <a:round/>
            <a:headEnd/>
            <a:tailEnd/>
          </a:ln>
          <a:extLst>
            <a:ext uri="{909E8E84-426E-40dd-AFC4-6F175D3DCCD1}">
              <a14:hiddenFill xmlns="" xmlns:a14="http://schemas.microsoft.com/office/drawing/2010/main">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latin typeface="Arial" charset="0"/>
              <a:ea typeface="ＭＳ Ｐゴシック" charset="0"/>
              <a:cs typeface="MS Pゴシック" charset="0"/>
            </a:endParaRPr>
          </a:p>
        </p:txBody>
      </p:sp>
      <p:cxnSp>
        <p:nvCxnSpPr>
          <p:cNvPr id="108559" name="AutoShape 15"/>
          <p:cNvCxnSpPr>
            <a:cxnSpLocks noChangeShapeType="1"/>
          </p:cNvCxnSpPr>
          <p:nvPr/>
        </p:nvCxnSpPr>
        <p:spPr bwMode="auto">
          <a:xfrm flipV="1">
            <a:off x="4929188" y="3384550"/>
            <a:ext cx="2667000" cy="649288"/>
          </a:xfrm>
          <a:prstGeom prst="curvedConnector3">
            <a:avLst>
              <a:gd name="adj1" fmla="val 50000"/>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08560" name="Text Box 16"/>
          <p:cNvSpPr txBox="1">
            <a:spLocks noChangeArrowheads="1"/>
          </p:cNvSpPr>
          <p:nvPr/>
        </p:nvSpPr>
        <p:spPr bwMode="auto">
          <a:xfrm>
            <a:off x="5976939" y="3462339"/>
            <a:ext cx="981075" cy="420687"/>
          </a:xfrm>
          <a:prstGeom prst="rect">
            <a:avLst/>
          </a:prstGeom>
          <a:solidFill>
            <a:srgbClr val="DFE4E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2200">
                <a:solidFill>
                  <a:srgbClr val="000000"/>
                </a:solidFill>
              </a:rPr>
              <a:t>HGT</a:t>
            </a:r>
          </a:p>
        </p:txBody>
      </p:sp>
      <p:sp>
        <p:nvSpPr>
          <p:cNvPr id="108561" name="Rectangle 17"/>
          <p:cNvSpPr>
            <a:spLocks noChangeArrowheads="1"/>
          </p:cNvSpPr>
          <p:nvPr/>
        </p:nvSpPr>
        <p:spPr bwMode="auto">
          <a:xfrm>
            <a:off x="6332539" y="1304925"/>
            <a:ext cx="168275" cy="4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39" tIns="41020" rIns="82039" bIns="41020">
            <a:spAutoFit/>
          </a:bodyPr>
          <a:lstStyle/>
          <a:p>
            <a:pPr defTabSz="819150" fontAlgn="base">
              <a:spcBef>
                <a:spcPct val="0"/>
              </a:spcBef>
              <a:spcAft>
                <a:spcPct val="0"/>
              </a:spcAft>
            </a:pPr>
            <a:endParaRPr lang="en-US" sz="2200">
              <a:solidFill>
                <a:srgbClr val="000000"/>
              </a:solidFill>
              <a:latin typeface="Arial" charset="0"/>
              <a:ea typeface="ＭＳ Ｐゴシック" charset="0"/>
              <a:cs typeface="MS Pゴシック" charset="0"/>
            </a:endParaRPr>
          </a:p>
        </p:txBody>
      </p:sp>
    </p:spTree>
    <p:extLst>
      <p:ext uri="{BB962C8B-B14F-4D97-AF65-F5344CB8AC3E}">
        <p14:creationId xmlns:p14="http://schemas.microsoft.com/office/powerpoint/2010/main" val="1582555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81"/>
          <p:cNvSpPr>
            <a:spLocks noChangeArrowheads="1"/>
          </p:cNvSpPr>
          <p:nvPr/>
        </p:nvSpPr>
        <p:spPr bwMode="auto">
          <a:xfrm>
            <a:off x="1524001" y="5671622"/>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454025" fontAlgn="base">
              <a:spcBef>
                <a:spcPct val="0"/>
              </a:spcBef>
              <a:spcAft>
                <a:spcPct val="0"/>
              </a:spcAft>
            </a:pPr>
            <a:endParaRPr lang="de-DE">
              <a:solidFill>
                <a:srgbClr val="000000"/>
              </a:solidFill>
              <a:latin typeface="Arial" charset="0"/>
              <a:ea typeface="ＭＳ Ｐゴシック" charset="0"/>
              <a:cs typeface="ＭＳ Ｐゴシック" charset="0"/>
            </a:endParaRPr>
          </a:p>
        </p:txBody>
      </p:sp>
      <p:grpSp>
        <p:nvGrpSpPr>
          <p:cNvPr id="113666" name="Group 2"/>
          <p:cNvGrpSpPr>
            <a:grpSpLocks/>
          </p:cNvGrpSpPr>
          <p:nvPr/>
        </p:nvGrpSpPr>
        <p:grpSpPr bwMode="auto">
          <a:xfrm>
            <a:off x="2230438" y="1196975"/>
            <a:ext cx="7275216" cy="5545138"/>
            <a:chOff x="1258888" y="765175"/>
            <a:chExt cx="7970229" cy="5976938"/>
          </a:xfrm>
        </p:grpSpPr>
        <p:grpSp>
          <p:nvGrpSpPr>
            <p:cNvPr id="113670" name="Group 3"/>
            <p:cNvGrpSpPr>
              <a:grpSpLocks/>
            </p:cNvGrpSpPr>
            <p:nvPr/>
          </p:nvGrpSpPr>
          <p:grpSpPr bwMode="auto">
            <a:xfrm>
              <a:off x="1258888" y="1654175"/>
              <a:ext cx="5167312" cy="5087938"/>
              <a:chOff x="1202" y="482"/>
              <a:chExt cx="3255" cy="3205"/>
            </a:xfrm>
          </p:grpSpPr>
          <p:sp>
            <p:nvSpPr>
              <p:cNvPr id="113689" name="Rectangle 4"/>
              <p:cNvSpPr>
                <a:spLocks noChangeArrowheads="1"/>
              </p:cNvSpPr>
              <p:nvPr/>
            </p:nvSpPr>
            <p:spPr bwMode="auto">
              <a:xfrm>
                <a:off x="2198" y="832"/>
                <a:ext cx="700"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oxaloacetate</a:t>
                </a:r>
                <a:endParaRPr lang="de-DE">
                  <a:solidFill>
                    <a:srgbClr val="000000"/>
                  </a:solidFill>
                  <a:latin typeface="Arial" charset="0"/>
                  <a:ea typeface="ＭＳ Ｐゴシック" charset="0"/>
                  <a:cs typeface="ＭＳ Ｐゴシック" charset="0"/>
                </a:endParaRPr>
              </a:p>
            </p:txBody>
          </p:sp>
          <p:sp>
            <p:nvSpPr>
              <p:cNvPr id="113690" name="Rectangle 5"/>
              <p:cNvSpPr>
                <a:spLocks noChangeArrowheads="1"/>
              </p:cNvSpPr>
              <p:nvPr/>
            </p:nvSpPr>
            <p:spPr bwMode="auto">
              <a:xfrm>
                <a:off x="2750" y="482"/>
                <a:ext cx="605"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3691" name="Rectangle 6"/>
              <p:cNvSpPr>
                <a:spLocks noChangeArrowheads="1"/>
              </p:cNvSpPr>
              <p:nvPr/>
            </p:nvSpPr>
            <p:spPr bwMode="auto">
              <a:xfrm>
                <a:off x="3178" y="939"/>
                <a:ext cx="336"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citrate</a:t>
                </a:r>
                <a:endParaRPr lang="de-DE">
                  <a:solidFill>
                    <a:srgbClr val="000000"/>
                  </a:solidFill>
                  <a:latin typeface="Arial" charset="0"/>
                  <a:ea typeface="ＭＳ Ｐゴシック" charset="0"/>
                  <a:cs typeface="ＭＳ Ｐゴシック" charset="0"/>
                </a:endParaRPr>
              </a:p>
            </p:txBody>
          </p:sp>
          <p:sp>
            <p:nvSpPr>
              <p:cNvPr id="113692" name="Rectangle 7"/>
              <p:cNvSpPr>
                <a:spLocks noChangeArrowheads="1"/>
              </p:cNvSpPr>
              <p:nvPr/>
            </p:nvSpPr>
            <p:spPr bwMode="auto">
              <a:xfrm>
                <a:off x="1652" y="1182"/>
                <a:ext cx="37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3693" name="Rectangle 8"/>
              <p:cNvSpPr>
                <a:spLocks noChangeArrowheads="1"/>
              </p:cNvSpPr>
              <p:nvPr/>
            </p:nvSpPr>
            <p:spPr bwMode="auto">
              <a:xfrm>
                <a:off x="1340" y="1617"/>
                <a:ext cx="487"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fumarate</a:t>
                </a:r>
                <a:endParaRPr lang="de-DE">
                  <a:solidFill>
                    <a:srgbClr val="000000"/>
                  </a:solidFill>
                  <a:latin typeface="Arial" charset="0"/>
                  <a:ea typeface="ＭＳ Ｐゴシック" charset="0"/>
                  <a:cs typeface="ＭＳ Ｐゴシック" charset="0"/>
                </a:endParaRPr>
              </a:p>
            </p:txBody>
          </p:sp>
          <p:sp>
            <p:nvSpPr>
              <p:cNvPr id="113694" name="Rectangle 9"/>
              <p:cNvSpPr>
                <a:spLocks noChangeArrowheads="1"/>
              </p:cNvSpPr>
              <p:nvPr/>
            </p:nvSpPr>
            <p:spPr bwMode="auto">
              <a:xfrm>
                <a:off x="3522" y="1259"/>
                <a:ext cx="494"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isocitrate</a:t>
                </a:r>
                <a:endParaRPr lang="de-DE">
                  <a:solidFill>
                    <a:srgbClr val="000000"/>
                  </a:solidFill>
                  <a:latin typeface="Arial" charset="0"/>
                  <a:ea typeface="ＭＳ Ｐゴシック" charset="0"/>
                  <a:cs typeface="ＭＳ Ｐゴシック" charset="0"/>
                </a:endParaRPr>
              </a:p>
            </p:txBody>
          </p:sp>
          <p:sp>
            <p:nvSpPr>
              <p:cNvPr id="113695" name="Rectangle 10"/>
              <p:cNvSpPr>
                <a:spLocks noChangeArrowheads="1"/>
              </p:cNvSpPr>
              <p:nvPr/>
            </p:nvSpPr>
            <p:spPr bwMode="auto">
              <a:xfrm>
                <a:off x="1202" y="2126"/>
                <a:ext cx="522"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succinate</a:t>
                </a:r>
                <a:endParaRPr lang="de-DE">
                  <a:solidFill>
                    <a:srgbClr val="000000"/>
                  </a:solidFill>
                  <a:latin typeface="Arial" charset="0"/>
                  <a:ea typeface="ＭＳ Ｐゴシック" charset="0"/>
                  <a:cs typeface="ＭＳ Ｐゴシック" charset="0"/>
                </a:endParaRPr>
              </a:p>
            </p:txBody>
          </p:sp>
          <p:sp>
            <p:nvSpPr>
              <p:cNvPr id="113696" name="Rectangle 11"/>
              <p:cNvSpPr>
                <a:spLocks noChangeArrowheads="1"/>
              </p:cNvSpPr>
              <p:nvPr/>
            </p:nvSpPr>
            <p:spPr bwMode="auto">
              <a:xfrm>
                <a:off x="1223" y="2598"/>
                <a:ext cx="722"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3697" name="Rectangle 12"/>
              <p:cNvSpPr>
                <a:spLocks noChangeArrowheads="1"/>
              </p:cNvSpPr>
              <p:nvPr/>
            </p:nvSpPr>
            <p:spPr bwMode="auto">
              <a:xfrm>
                <a:off x="1454" y="3051"/>
                <a:ext cx="783"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propionyl-CoA</a:t>
                </a:r>
                <a:endParaRPr lang="de-DE">
                  <a:solidFill>
                    <a:srgbClr val="000000"/>
                  </a:solidFill>
                  <a:latin typeface="Arial" charset="0"/>
                  <a:ea typeface="ＭＳ Ｐゴシック" charset="0"/>
                  <a:cs typeface="ＭＳ Ｐゴシック" charset="0"/>
                </a:endParaRPr>
              </a:p>
            </p:txBody>
          </p:sp>
          <p:sp>
            <p:nvSpPr>
              <p:cNvPr id="113698" name="Rectangle 13"/>
              <p:cNvSpPr>
                <a:spLocks noChangeArrowheads="1"/>
              </p:cNvSpPr>
              <p:nvPr/>
            </p:nvSpPr>
            <p:spPr bwMode="auto">
              <a:xfrm>
                <a:off x="1790" y="3414"/>
                <a:ext cx="1044"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3-methylmalyl-CoA</a:t>
                </a:r>
                <a:endParaRPr lang="de-DE">
                  <a:solidFill>
                    <a:srgbClr val="000000"/>
                  </a:solidFill>
                  <a:latin typeface="Arial" charset="0"/>
                  <a:ea typeface="ＭＳ Ｐゴシック" charset="0"/>
                  <a:cs typeface="ＭＳ Ｐゴシック" charset="0"/>
                </a:endParaRPr>
              </a:p>
            </p:txBody>
          </p:sp>
          <p:sp>
            <p:nvSpPr>
              <p:cNvPr id="113699" name="Rectangle 14"/>
              <p:cNvSpPr>
                <a:spLocks noChangeArrowheads="1"/>
              </p:cNvSpPr>
              <p:nvPr/>
            </p:nvSpPr>
            <p:spPr bwMode="auto">
              <a:xfrm>
                <a:off x="3608" y="1679"/>
                <a:ext cx="789"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2-oxoglutarate</a:t>
                </a:r>
                <a:endParaRPr lang="de-DE">
                  <a:solidFill>
                    <a:srgbClr val="000000"/>
                  </a:solidFill>
                  <a:latin typeface="Arial" charset="0"/>
                  <a:ea typeface="ＭＳ Ｐゴシック" charset="0"/>
                  <a:cs typeface="ＭＳ Ｐゴシック" charset="0"/>
                </a:endParaRPr>
              </a:p>
            </p:txBody>
          </p:sp>
          <p:sp>
            <p:nvSpPr>
              <p:cNvPr id="113700" name="Rectangle 15"/>
              <p:cNvSpPr>
                <a:spLocks noChangeArrowheads="1"/>
              </p:cNvSpPr>
              <p:nvPr/>
            </p:nvSpPr>
            <p:spPr bwMode="auto">
              <a:xfrm>
                <a:off x="3874" y="2118"/>
                <a:ext cx="542"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glutamate</a:t>
                </a:r>
                <a:endParaRPr lang="de-DE">
                  <a:solidFill>
                    <a:srgbClr val="000000"/>
                  </a:solidFill>
                  <a:latin typeface="Arial" charset="0"/>
                  <a:ea typeface="ＭＳ Ｐゴシック" charset="0"/>
                  <a:cs typeface="ＭＳ Ｐゴシック" charset="0"/>
                </a:endParaRPr>
              </a:p>
            </p:txBody>
          </p:sp>
          <p:sp>
            <p:nvSpPr>
              <p:cNvPr id="113701" name="Rectangle 16"/>
              <p:cNvSpPr>
                <a:spLocks noChangeArrowheads="1"/>
              </p:cNvSpPr>
              <p:nvPr/>
            </p:nvSpPr>
            <p:spPr bwMode="auto">
              <a:xfrm>
                <a:off x="3579" y="2613"/>
                <a:ext cx="878"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methylaspartate</a:t>
                </a:r>
                <a:endParaRPr lang="de-DE">
                  <a:solidFill>
                    <a:srgbClr val="000000"/>
                  </a:solidFill>
                  <a:latin typeface="Arial" charset="0"/>
                  <a:ea typeface="ＭＳ Ｐゴシック" charset="0"/>
                  <a:cs typeface="ＭＳ Ｐゴシック" charset="0"/>
                </a:endParaRPr>
              </a:p>
            </p:txBody>
          </p:sp>
          <p:sp>
            <p:nvSpPr>
              <p:cNvPr id="113702" name="Rectangle 17"/>
              <p:cNvSpPr>
                <a:spLocks noChangeArrowheads="1"/>
              </p:cNvSpPr>
              <p:nvPr/>
            </p:nvSpPr>
            <p:spPr bwMode="auto">
              <a:xfrm>
                <a:off x="2933" y="3458"/>
                <a:ext cx="873"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mesaconyl-CoA</a:t>
                </a:r>
                <a:endParaRPr lang="de-DE">
                  <a:solidFill>
                    <a:srgbClr val="000000"/>
                  </a:solidFill>
                  <a:latin typeface="Arial" charset="0"/>
                  <a:ea typeface="ＭＳ Ｐゴシック" charset="0"/>
                  <a:cs typeface="ＭＳ Ｐゴシック" charset="0"/>
                </a:endParaRPr>
              </a:p>
            </p:txBody>
          </p:sp>
          <p:sp>
            <p:nvSpPr>
              <p:cNvPr id="113703" name="Rectangle 18"/>
              <p:cNvSpPr>
                <a:spLocks noChangeArrowheads="1"/>
              </p:cNvSpPr>
              <p:nvPr/>
            </p:nvSpPr>
            <p:spPr bwMode="auto">
              <a:xfrm>
                <a:off x="3443" y="3080"/>
                <a:ext cx="673"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mesaconate</a:t>
                </a:r>
                <a:endParaRPr lang="de-DE">
                  <a:solidFill>
                    <a:srgbClr val="000000"/>
                  </a:solidFill>
                  <a:latin typeface="Arial" charset="0"/>
                  <a:ea typeface="ＭＳ Ｐゴシック" charset="0"/>
                  <a:cs typeface="ＭＳ Ｐゴシック" charset="0"/>
                </a:endParaRPr>
              </a:p>
            </p:txBody>
          </p:sp>
          <p:sp>
            <p:nvSpPr>
              <p:cNvPr id="113704" name="Freeform 19"/>
              <p:cNvSpPr>
                <a:spLocks/>
              </p:cNvSpPr>
              <p:nvPr/>
            </p:nvSpPr>
            <p:spPr bwMode="auto">
              <a:xfrm>
                <a:off x="1908" y="960"/>
                <a:ext cx="355" cy="221"/>
              </a:xfrm>
              <a:custGeom>
                <a:avLst/>
                <a:gdLst>
                  <a:gd name="T0" fmla="*/ 0 w 355"/>
                  <a:gd name="T1" fmla="*/ 221 h 221"/>
                  <a:gd name="T2" fmla="*/ 37 w 355"/>
                  <a:gd name="T3" fmla="*/ 190 h 221"/>
                  <a:gd name="T4" fmla="*/ 75 w 355"/>
                  <a:gd name="T5" fmla="*/ 161 h 221"/>
                  <a:gd name="T6" fmla="*/ 112 w 355"/>
                  <a:gd name="T7" fmla="*/ 133 h 221"/>
                  <a:gd name="T8" fmla="*/ 151 w 355"/>
                  <a:gd name="T9" fmla="*/ 107 h 221"/>
                  <a:gd name="T10" fmla="*/ 191 w 355"/>
                  <a:gd name="T11" fmla="*/ 83 h 221"/>
                  <a:gd name="T12" fmla="*/ 230 w 355"/>
                  <a:gd name="T13" fmla="*/ 60 h 221"/>
                  <a:gd name="T14" fmla="*/ 271 w 355"/>
                  <a:gd name="T15" fmla="*/ 37 h 221"/>
                  <a:gd name="T16" fmla="*/ 313 w 355"/>
                  <a:gd name="T17" fmla="*/ 18 h 221"/>
                  <a:gd name="T18" fmla="*/ 334 w 355"/>
                  <a:gd name="T19" fmla="*/ 8 h 221"/>
                  <a:gd name="T20" fmla="*/ 355 w 355"/>
                  <a:gd name="T21" fmla="*/ 0 h 2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5" h="221">
                    <a:moveTo>
                      <a:pt x="0" y="221"/>
                    </a:moveTo>
                    <a:lnTo>
                      <a:pt x="37" y="190"/>
                    </a:lnTo>
                    <a:lnTo>
                      <a:pt x="75" y="161"/>
                    </a:lnTo>
                    <a:lnTo>
                      <a:pt x="112" y="133"/>
                    </a:lnTo>
                    <a:lnTo>
                      <a:pt x="151" y="107"/>
                    </a:lnTo>
                    <a:lnTo>
                      <a:pt x="191" y="83"/>
                    </a:lnTo>
                    <a:lnTo>
                      <a:pt x="230" y="60"/>
                    </a:lnTo>
                    <a:lnTo>
                      <a:pt x="271" y="37"/>
                    </a:lnTo>
                    <a:lnTo>
                      <a:pt x="313" y="18"/>
                    </a:lnTo>
                    <a:lnTo>
                      <a:pt x="334" y="8"/>
                    </a:lnTo>
                    <a:lnTo>
                      <a:pt x="355"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5" name="Freeform 20"/>
              <p:cNvSpPr>
                <a:spLocks/>
              </p:cNvSpPr>
              <p:nvPr/>
            </p:nvSpPr>
            <p:spPr bwMode="auto">
              <a:xfrm>
                <a:off x="2208" y="960"/>
                <a:ext cx="55" cy="34"/>
              </a:xfrm>
              <a:custGeom>
                <a:avLst/>
                <a:gdLst>
                  <a:gd name="T0" fmla="*/ 0 w 55"/>
                  <a:gd name="T1" fmla="*/ 8 h 34"/>
                  <a:gd name="T2" fmla="*/ 55 w 55"/>
                  <a:gd name="T3" fmla="*/ 0 h 34"/>
                  <a:gd name="T4" fmla="*/ 12 w 55"/>
                  <a:gd name="T5" fmla="*/ 34 h 34"/>
                  <a:gd name="T6" fmla="*/ 15 w 55"/>
                  <a:gd name="T7" fmla="*/ 16 h 34"/>
                  <a:gd name="T8" fmla="*/ 0 w 55"/>
                  <a:gd name="T9" fmla="*/ 8 h 34"/>
                  <a:gd name="T10" fmla="*/ 0 w 55"/>
                  <a:gd name="T11" fmla="*/ 8 h 34"/>
                  <a:gd name="T12" fmla="*/ 0 w 55"/>
                  <a:gd name="T13" fmla="*/ 8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34">
                    <a:moveTo>
                      <a:pt x="0" y="8"/>
                    </a:moveTo>
                    <a:lnTo>
                      <a:pt x="55" y="0"/>
                    </a:lnTo>
                    <a:lnTo>
                      <a:pt x="12" y="34"/>
                    </a:lnTo>
                    <a:lnTo>
                      <a:pt x="15" y="16"/>
                    </a:lnTo>
                    <a:lnTo>
                      <a:pt x="0" y="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6" name="Freeform 21"/>
              <p:cNvSpPr>
                <a:spLocks/>
              </p:cNvSpPr>
              <p:nvPr/>
            </p:nvSpPr>
            <p:spPr bwMode="auto">
              <a:xfrm>
                <a:off x="2208" y="960"/>
                <a:ext cx="55" cy="34"/>
              </a:xfrm>
              <a:custGeom>
                <a:avLst/>
                <a:gdLst>
                  <a:gd name="T0" fmla="*/ 0 w 55"/>
                  <a:gd name="T1" fmla="*/ 8 h 34"/>
                  <a:gd name="T2" fmla="*/ 55 w 55"/>
                  <a:gd name="T3" fmla="*/ 0 h 34"/>
                  <a:gd name="T4" fmla="*/ 12 w 55"/>
                  <a:gd name="T5" fmla="*/ 34 h 34"/>
                  <a:gd name="T6" fmla="*/ 15 w 55"/>
                  <a:gd name="T7" fmla="*/ 16 h 34"/>
                  <a:gd name="T8" fmla="*/ 0 w 55"/>
                  <a:gd name="T9" fmla="*/ 8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4">
                    <a:moveTo>
                      <a:pt x="0" y="8"/>
                    </a:moveTo>
                    <a:lnTo>
                      <a:pt x="55" y="0"/>
                    </a:lnTo>
                    <a:lnTo>
                      <a:pt x="12" y="34"/>
                    </a:lnTo>
                    <a:lnTo>
                      <a:pt x="15" y="16"/>
                    </a:lnTo>
                    <a:lnTo>
                      <a:pt x="0" y="8"/>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7" name="Freeform 22"/>
              <p:cNvSpPr>
                <a:spLocks/>
              </p:cNvSpPr>
              <p:nvPr/>
            </p:nvSpPr>
            <p:spPr bwMode="auto">
              <a:xfrm>
                <a:off x="2805" y="863"/>
                <a:ext cx="399" cy="66"/>
              </a:xfrm>
              <a:custGeom>
                <a:avLst/>
                <a:gdLst>
                  <a:gd name="T0" fmla="*/ 0 w 399"/>
                  <a:gd name="T1" fmla="*/ 0 h 66"/>
                  <a:gd name="T2" fmla="*/ 73 w 399"/>
                  <a:gd name="T3" fmla="*/ 5 h 66"/>
                  <a:gd name="T4" fmla="*/ 145 w 399"/>
                  <a:gd name="T5" fmla="*/ 11 h 66"/>
                  <a:gd name="T6" fmla="*/ 216 w 399"/>
                  <a:gd name="T7" fmla="*/ 22 h 66"/>
                  <a:gd name="T8" fmla="*/ 286 w 399"/>
                  <a:gd name="T9" fmla="*/ 37 h 66"/>
                  <a:gd name="T10" fmla="*/ 354 w 399"/>
                  <a:gd name="T11" fmla="*/ 53 h 66"/>
                  <a:gd name="T12" fmla="*/ 377 w 399"/>
                  <a:gd name="T13" fmla="*/ 60 h 66"/>
                  <a:gd name="T14" fmla="*/ 399 w 399"/>
                  <a:gd name="T15" fmla="*/ 66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9" h="66">
                    <a:moveTo>
                      <a:pt x="0" y="0"/>
                    </a:moveTo>
                    <a:lnTo>
                      <a:pt x="73" y="5"/>
                    </a:lnTo>
                    <a:lnTo>
                      <a:pt x="145" y="11"/>
                    </a:lnTo>
                    <a:lnTo>
                      <a:pt x="216" y="22"/>
                    </a:lnTo>
                    <a:lnTo>
                      <a:pt x="286" y="37"/>
                    </a:lnTo>
                    <a:lnTo>
                      <a:pt x="354" y="53"/>
                    </a:lnTo>
                    <a:lnTo>
                      <a:pt x="377" y="60"/>
                    </a:lnTo>
                    <a:lnTo>
                      <a:pt x="399" y="66"/>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8" name="Freeform 23"/>
              <p:cNvSpPr>
                <a:spLocks/>
              </p:cNvSpPr>
              <p:nvPr/>
            </p:nvSpPr>
            <p:spPr bwMode="auto">
              <a:xfrm>
                <a:off x="3149" y="902"/>
                <a:ext cx="55" cy="27"/>
              </a:xfrm>
              <a:custGeom>
                <a:avLst/>
                <a:gdLst>
                  <a:gd name="T0" fmla="*/ 7 w 55"/>
                  <a:gd name="T1" fmla="*/ 0 h 27"/>
                  <a:gd name="T2" fmla="*/ 55 w 55"/>
                  <a:gd name="T3" fmla="*/ 27 h 27"/>
                  <a:gd name="T4" fmla="*/ 0 w 55"/>
                  <a:gd name="T5" fmla="*/ 26 h 27"/>
                  <a:gd name="T6" fmla="*/ 13 w 55"/>
                  <a:gd name="T7" fmla="*/ 16 h 27"/>
                  <a:gd name="T8" fmla="*/ 7 w 55"/>
                  <a:gd name="T9" fmla="*/ 0 h 27"/>
                  <a:gd name="T10" fmla="*/ 7 w 55"/>
                  <a:gd name="T11" fmla="*/ 0 h 27"/>
                  <a:gd name="T12" fmla="*/ 7 w 55"/>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27">
                    <a:moveTo>
                      <a:pt x="7" y="0"/>
                    </a:moveTo>
                    <a:lnTo>
                      <a:pt x="55" y="27"/>
                    </a:lnTo>
                    <a:lnTo>
                      <a:pt x="0" y="26"/>
                    </a:lnTo>
                    <a:lnTo>
                      <a:pt x="13" y="16"/>
                    </a:lnTo>
                    <a:lnTo>
                      <a:pt x="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9" name="Freeform 24"/>
              <p:cNvSpPr>
                <a:spLocks/>
              </p:cNvSpPr>
              <p:nvPr/>
            </p:nvSpPr>
            <p:spPr bwMode="auto">
              <a:xfrm>
                <a:off x="3149" y="902"/>
                <a:ext cx="55" cy="27"/>
              </a:xfrm>
              <a:custGeom>
                <a:avLst/>
                <a:gdLst>
                  <a:gd name="T0" fmla="*/ 7 w 55"/>
                  <a:gd name="T1" fmla="*/ 0 h 27"/>
                  <a:gd name="T2" fmla="*/ 55 w 55"/>
                  <a:gd name="T3" fmla="*/ 27 h 27"/>
                  <a:gd name="T4" fmla="*/ 0 w 55"/>
                  <a:gd name="T5" fmla="*/ 26 h 27"/>
                  <a:gd name="T6" fmla="*/ 13 w 55"/>
                  <a:gd name="T7" fmla="*/ 16 h 27"/>
                  <a:gd name="T8" fmla="*/ 7 w 55"/>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7">
                    <a:moveTo>
                      <a:pt x="7" y="0"/>
                    </a:moveTo>
                    <a:lnTo>
                      <a:pt x="55" y="27"/>
                    </a:lnTo>
                    <a:lnTo>
                      <a:pt x="0" y="26"/>
                    </a:lnTo>
                    <a:lnTo>
                      <a:pt x="13" y="16"/>
                    </a:lnTo>
                    <a:lnTo>
                      <a:pt x="7"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0" name="Freeform 25"/>
              <p:cNvSpPr>
                <a:spLocks/>
              </p:cNvSpPr>
              <p:nvPr/>
            </p:nvSpPr>
            <p:spPr bwMode="auto">
              <a:xfrm>
                <a:off x="3464" y="1069"/>
                <a:ext cx="263" cy="201"/>
              </a:xfrm>
              <a:custGeom>
                <a:avLst/>
                <a:gdLst>
                  <a:gd name="T0" fmla="*/ 0 w 263"/>
                  <a:gd name="T1" fmla="*/ 0 h 201"/>
                  <a:gd name="T2" fmla="*/ 63 w 263"/>
                  <a:gd name="T3" fmla="*/ 40 h 201"/>
                  <a:gd name="T4" fmla="*/ 123 w 263"/>
                  <a:gd name="T5" fmla="*/ 82 h 201"/>
                  <a:gd name="T6" fmla="*/ 182 w 263"/>
                  <a:gd name="T7" fmla="*/ 128 h 201"/>
                  <a:gd name="T8" fmla="*/ 237 w 263"/>
                  <a:gd name="T9" fmla="*/ 177 h 201"/>
                  <a:gd name="T10" fmla="*/ 263 w 263"/>
                  <a:gd name="T11" fmla="*/ 201 h 2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 h="201">
                    <a:moveTo>
                      <a:pt x="0" y="0"/>
                    </a:moveTo>
                    <a:lnTo>
                      <a:pt x="63" y="40"/>
                    </a:lnTo>
                    <a:lnTo>
                      <a:pt x="123" y="82"/>
                    </a:lnTo>
                    <a:lnTo>
                      <a:pt x="182" y="128"/>
                    </a:lnTo>
                    <a:lnTo>
                      <a:pt x="237" y="177"/>
                    </a:lnTo>
                    <a:lnTo>
                      <a:pt x="263" y="201"/>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1" name="Freeform 26"/>
              <p:cNvSpPr>
                <a:spLocks/>
              </p:cNvSpPr>
              <p:nvPr/>
            </p:nvSpPr>
            <p:spPr bwMode="auto">
              <a:xfrm>
                <a:off x="3678" y="1223"/>
                <a:ext cx="49" cy="47"/>
              </a:xfrm>
              <a:custGeom>
                <a:avLst/>
                <a:gdLst>
                  <a:gd name="T0" fmla="*/ 18 w 49"/>
                  <a:gd name="T1" fmla="*/ 0 h 47"/>
                  <a:gd name="T2" fmla="*/ 49 w 49"/>
                  <a:gd name="T3" fmla="*/ 47 h 47"/>
                  <a:gd name="T4" fmla="*/ 0 w 49"/>
                  <a:gd name="T5" fmla="*/ 19 h 47"/>
                  <a:gd name="T6" fmla="*/ 18 w 49"/>
                  <a:gd name="T7" fmla="*/ 18 h 47"/>
                  <a:gd name="T8" fmla="*/ 18 w 49"/>
                  <a:gd name="T9" fmla="*/ 0 h 47"/>
                  <a:gd name="T10" fmla="*/ 18 w 49"/>
                  <a:gd name="T11" fmla="*/ 0 h 47"/>
                  <a:gd name="T12" fmla="*/ 18 w 49"/>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47">
                    <a:moveTo>
                      <a:pt x="18" y="0"/>
                    </a:moveTo>
                    <a:lnTo>
                      <a:pt x="49" y="47"/>
                    </a:lnTo>
                    <a:lnTo>
                      <a:pt x="0" y="19"/>
                    </a:lnTo>
                    <a:lnTo>
                      <a:pt x="18" y="18"/>
                    </a:lnTo>
                    <a:lnTo>
                      <a:pt x="18"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2" name="Freeform 27"/>
              <p:cNvSpPr>
                <a:spLocks/>
              </p:cNvSpPr>
              <p:nvPr/>
            </p:nvSpPr>
            <p:spPr bwMode="auto">
              <a:xfrm>
                <a:off x="3678" y="1223"/>
                <a:ext cx="49" cy="47"/>
              </a:xfrm>
              <a:custGeom>
                <a:avLst/>
                <a:gdLst>
                  <a:gd name="T0" fmla="*/ 18 w 49"/>
                  <a:gd name="T1" fmla="*/ 0 h 47"/>
                  <a:gd name="T2" fmla="*/ 49 w 49"/>
                  <a:gd name="T3" fmla="*/ 47 h 47"/>
                  <a:gd name="T4" fmla="*/ 0 w 49"/>
                  <a:gd name="T5" fmla="*/ 19 h 47"/>
                  <a:gd name="T6" fmla="*/ 18 w 49"/>
                  <a:gd name="T7" fmla="*/ 18 h 47"/>
                  <a:gd name="T8" fmla="*/ 18 w 49"/>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7">
                    <a:moveTo>
                      <a:pt x="18" y="0"/>
                    </a:moveTo>
                    <a:lnTo>
                      <a:pt x="49" y="47"/>
                    </a:lnTo>
                    <a:lnTo>
                      <a:pt x="0" y="19"/>
                    </a:lnTo>
                    <a:lnTo>
                      <a:pt x="18" y="18"/>
                    </a:lnTo>
                    <a:lnTo>
                      <a:pt x="18"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3" name="Freeform 28"/>
              <p:cNvSpPr>
                <a:spLocks/>
              </p:cNvSpPr>
              <p:nvPr/>
            </p:nvSpPr>
            <p:spPr bwMode="auto">
              <a:xfrm>
                <a:off x="3843" y="1396"/>
                <a:ext cx="184" cy="302"/>
              </a:xfrm>
              <a:custGeom>
                <a:avLst/>
                <a:gdLst>
                  <a:gd name="T0" fmla="*/ 0 w 184"/>
                  <a:gd name="T1" fmla="*/ 0 h 302"/>
                  <a:gd name="T2" fmla="*/ 36 w 184"/>
                  <a:gd name="T3" fmla="*/ 47 h 302"/>
                  <a:gd name="T4" fmla="*/ 70 w 184"/>
                  <a:gd name="T5" fmla="*/ 98 h 302"/>
                  <a:gd name="T6" fmla="*/ 103 w 184"/>
                  <a:gd name="T7" fmla="*/ 146 h 302"/>
                  <a:gd name="T8" fmla="*/ 132 w 184"/>
                  <a:gd name="T9" fmla="*/ 198 h 302"/>
                  <a:gd name="T10" fmla="*/ 159 w 184"/>
                  <a:gd name="T11" fmla="*/ 249 h 302"/>
                  <a:gd name="T12" fmla="*/ 172 w 184"/>
                  <a:gd name="T13" fmla="*/ 275 h 302"/>
                  <a:gd name="T14" fmla="*/ 184 w 184"/>
                  <a:gd name="T15" fmla="*/ 302 h 3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4" h="302">
                    <a:moveTo>
                      <a:pt x="0" y="0"/>
                    </a:moveTo>
                    <a:lnTo>
                      <a:pt x="36" y="47"/>
                    </a:lnTo>
                    <a:lnTo>
                      <a:pt x="70" y="98"/>
                    </a:lnTo>
                    <a:lnTo>
                      <a:pt x="103" y="146"/>
                    </a:lnTo>
                    <a:lnTo>
                      <a:pt x="132" y="198"/>
                    </a:lnTo>
                    <a:lnTo>
                      <a:pt x="159" y="249"/>
                    </a:lnTo>
                    <a:lnTo>
                      <a:pt x="172" y="275"/>
                    </a:lnTo>
                    <a:lnTo>
                      <a:pt x="184" y="302"/>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4" name="Freeform 29"/>
              <p:cNvSpPr>
                <a:spLocks/>
              </p:cNvSpPr>
              <p:nvPr/>
            </p:nvSpPr>
            <p:spPr bwMode="auto">
              <a:xfrm>
                <a:off x="3994" y="1643"/>
                <a:ext cx="33" cy="55"/>
              </a:xfrm>
              <a:custGeom>
                <a:avLst/>
                <a:gdLst>
                  <a:gd name="T0" fmla="*/ 25 w 33"/>
                  <a:gd name="T1" fmla="*/ 0 h 55"/>
                  <a:gd name="T2" fmla="*/ 33 w 33"/>
                  <a:gd name="T3" fmla="*/ 55 h 55"/>
                  <a:gd name="T4" fmla="*/ 0 w 33"/>
                  <a:gd name="T5" fmla="*/ 10 h 55"/>
                  <a:gd name="T6" fmla="*/ 17 w 33"/>
                  <a:gd name="T7" fmla="*/ 15 h 55"/>
                  <a:gd name="T8" fmla="*/ 25 w 33"/>
                  <a:gd name="T9" fmla="*/ 0 h 55"/>
                  <a:gd name="T10" fmla="*/ 25 w 33"/>
                  <a:gd name="T11" fmla="*/ 0 h 55"/>
                  <a:gd name="T12" fmla="*/ 25 w 33"/>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55">
                    <a:moveTo>
                      <a:pt x="25" y="0"/>
                    </a:moveTo>
                    <a:lnTo>
                      <a:pt x="33" y="55"/>
                    </a:lnTo>
                    <a:lnTo>
                      <a:pt x="0" y="10"/>
                    </a:lnTo>
                    <a:lnTo>
                      <a:pt x="17" y="15"/>
                    </a:lnTo>
                    <a:lnTo>
                      <a:pt x="2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5" name="Freeform 30"/>
              <p:cNvSpPr>
                <a:spLocks/>
              </p:cNvSpPr>
              <p:nvPr/>
            </p:nvSpPr>
            <p:spPr bwMode="auto">
              <a:xfrm>
                <a:off x="3994" y="1643"/>
                <a:ext cx="33" cy="55"/>
              </a:xfrm>
              <a:custGeom>
                <a:avLst/>
                <a:gdLst>
                  <a:gd name="T0" fmla="*/ 25 w 33"/>
                  <a:gd name="T1" fmla="*/ 0 h 55"/>
                  <a:gd name="T2" fmla="*/ 33 w 33"/>
                  <a:gd name="T3" fmla="*/ 55 h 55"/>
                  <a:gd name="T4" fmla="*/ 0 w 33"/>
                  <a:gd name="T5" fmla="*/ 10 h 55"/>
                  <a:gd name="T6" fmla="*/ 17 w 33"/>
                  <a:gd name="T7" fmla="*/ 15 h 55"/>
                  <a:gd name="T8" fmla="*/ 25 w 33"/>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5">
                    <a:moveTo>
                      <a:pt x="25" y="0"/>
                    </a:moveTo>
                    <a:lnTo>
                      <a:pt x="33" y="55"/>
                    </a:lnTo>
                    <a:lnTo>
                      <a:pt x="0" y="10"/>
                    </a:lnTo>
                    <a:lnTo>
                      <a:pt x="17" y="15"/>
                    </a:lnTo>
                    <a:lnTo>
                      <a:pt x="25"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6" name="Freeform 31"/>
              <p:cNvSpPr>
                <a:spLocks/>
              </p:cNvSpPr>
              <p:nvPr/>
            </p:nvSpPr>
            <p:spPr bwMode="auto">
              <a:xfrm>
                <a:off x="4067" y="1812"/>
                <a:ext cx="64" cy="329"/>
              </a:xfrm>
              <a:custGeom>
                <a:avLst/>
                <a:gdLst>
                  <a:gd name="T0" fmla="*/ 0 w 64"/>
                  <a:gd name="T1" fmla="*/ 0 h 329"/>
                  <a:gd name="T2" fmla="*/ 17 w 64"/>
                  <a:gd name="T3" fmla="*/ 53 h 329"/>
                  <a:gd name="T4" fmla="*/ 30 w 64"/>
                  <a:gd name="T5" fmla="*/ 108 h 329"/>
                  <a:gd name="T6" fmla="*/ 41 w 64"/>
                  <a:gd name="T7" fmla="*/ 163 h 329"/>
                  <a:gd name="T8" fmla="*/ 51 w 64"/>
                  <a:gd name="T9" fmla="*/ 219 h 329"/>
                  <a:gd name="T10" fmla="*/ 59 w 64"/>
                  <a:gd name="T11" fmla="*/ 275 h 329"/>
                  <a:gd name="T12" fmla="*/ 60 w 64"/>
                  <a:gd name="T13" fmla="*/ 301 h 329"/>
                  <a:gd name="T14" fmla="*/ 64 w 64"/>
                  <a:gd name="T15" fmla="*/ 329 h 3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329">
                    <a:moveTo>
                      <a:pt x="0" y="0"/>
                    </a:moveTo>
                    <a:lnTo>
                      <a:pt x="17" y="53"/>
                    </a:lnTo>
                    <a:lnTo>
                      <a:pt x="30" y="108"/>
                    </a:lnTo>
                    <a:lnTo>
                      <a:pt x="41" y="163"/>
                    </a:lnTo>
                    <a:lnTo>
                      <a:pt x="51" y="219"/>
                    </a:lnTo>
                    <a:lnTo>
                      <a:pt x="59" y="275"/>
                    </a:lnTo>
                    <a:lnTo>
                      <a:pt x="60" y="301"/>
                    </a:lnTo>
                    <a:lnTo>
                      <a:pt x="64" y="329"/>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7" name="Freeform 32"/>
              <p:cNvSpPr>
                <a:spLocks/>
              </p:cNvSpPr>
              <p:nvPr/>
            </p:nvSpPr>
            <p:spPr bwMode="auto">
              <a:xfrm>
                <a:off x="4111" y="2086"/>
                <a:ext cx="26" cy="55"/>
              </a:xfrm>
              <a:custGeom>
                <a:avLst/>
                <a:gdLst>
                  <a:gd name="T0" fmla="*/ 26 w 26"/>
                  <a:gd name="T1" fmla="*/ 0 h 55"/>
                  <a:gd name="T2" fmla="*/ 20 w 26"/>
                  <a:gd name="T3" fmla="*/ 55 h 55"/>
                  <a:gd name="T4" fmla="*/ 0 w 26"/>
                  <a:gd name="T5" fmla="*/ 3 h 55"/>
                  <a:gd name="T6" fmla="*/ 15 w 26"/>
                  <a:gd name="T7" fmla="*/ 13 h 55"/>
                  <a:gd name="T8" fmla="*/ 26 w 26"/>
                  <a:gd name="T9" fmla="*/ 0 h 55"/>
                  <a:gd name="T10" fmla="*/ 26 w 26"/>
                  <a:gd name="T11" fmla="*/ 0 h 55"/>
                  <a:gd name="T12" fmla="*/ 26 w 26"/>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5">
                    <a:moveTo>
                      <a:pt x="26" y="0"/>
                    </a:moveTo>
                    <a:lnTo>
                      <a:pt x="20" y="55"/>
                    </a:lnTo>
                    <a:lnTo>
                      <a:pt x="0" y="3"/>
                    </a:lnTo>
                    <a:lnTo>
                      <a:pt x="15" y="13"/>
                    </a:lnTo>
                    <a:lnTo>
                      <a:pt x="2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8" name="Freeform 33"/>
              <p:cNvSpPr>
                <a:spLocks/>
              </p:cNvSpPr>
              <p:nvPr/>
            </p:nvSpPr>
            <p:spPr bwMode="auto">
              <a:xfrm>
                <a:off x="4111" y="2086"/>
                <a:ext cx="26" cy="55"/>
              </a:xfrm>
              <a:custGeom>
                <a:avLst/>
                <a:gdLst>
                  <a:gd name="T0" fmla="*/ 26 w 26"/>
                  <a:gd name="T1" fmla="*/ 0 h 55"/>
                  <a:gd name="T2" fmla="*/ 20 w 26"/>
                  <a:gd name="T3" fmla="*/ 55 h 55"/>
                  <a:gd name="T4" fmla="*/ 0 w 26"/>
                  <a:gd name="T5" fmla="*/ 3 h 55"/>
                  <a:gd name="T6" fmla="*/ 15 w 26"/>
                  <a:gd name="T7" fmla="*/ 13 h 55"/>
                  <a:gd name="T8" fmla="*/ 26 w 26"/>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5">
                    <a:moveTo>
                      <a:pt x="26" y="0"/>
                    </a:moveTo>
                    <a:lnTo>
                      <a:pt x="20" y="55"/>
                    </a:lnTo>
                    <a:lnTo>
                      <a:pt x="0" y="3"/>
                    </a:lnTo>
                    <a:lnTo>
                      <a:pt x="15" y="13"/>
                    </a:lnTo>
                    <a:lnTo>
                      <a:pt x="26"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9" name="Freeform 34"/>
              <p:cNvSpPr>
                <a:spLocks/>
              </p:cNvSpPr>
              <p:nvPr/>
            </p:nvSpPr>
            <p:spPr bwMode="auto">
              <a:xfrm>
                <a:off x="4095" y="2258"/>
                <a:ext cx="40" cy="376"/>
              </a:xfrm>
              <a:custGeom>
                <a:avLst/>
                <a:gdLst>
                  <a:gd name="T0" fmla="*/ 40 w 40"/>
                  <a:gd name="T1" fmla="*/ 0 h 376"/>
                  <a:gd name="T2" fmla="*/ 40 w 40"/>
                  <a:gd name="T3" fmla="*/ 52 h 376"/>
                  <a:gd name="T4" fmla="*/ 39 w 40"/>
                  <a:gd name="T5" fmla="*/ 104 h 376"/>
                  <a:gd name="T6" fmla="*/ 36 w 40"/>
                  <a:gd name="T7" fmla="*/ 154 h 376"/>
                  <a:gd name="T8" fmla="*/ 29 w 40"/>
                  <a:gd name="T9" fmla="*/ 204 h 376"/>
                  <a:gd name="T10" fmla="*/ 23 w 40"/>
                  <a:gd name="T11" fmla="*/ 254 h 376"/>
                  <a:gd name="T12" fmla="*/ 15 w 40"/>
                  <a:gd name="T13" fmla="*/ 303 h 376"/>
                  <a:gd name="T14" fmla="*/ 5 w 40"/>
                  <a:gd name="T15" fmla="*/ 352 h 376"/>
                  <a:gd name="T16" fmla="*/ 0 w 40"/>
                  <a:gd name="T17" fmla="*/ 376 h 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 h="376">
                    <a:moveTo>
                      <a:pt x="40" y="0"/>
                    </a:moveTo>
                    <a:lnTo>
                      <a:pt x="40" y="52"/>
                    </a:lnTo>
                    <a:lnTo>
                      <a:pt x="39" y="104"/>
                    </a:lnTo>
                    <a:lnTo>
                      <a:pt x="36" y="154"/>
                    </a:lnTo>
                    <a:lnTo>
                      <a:pt x="29" y="204"/>
                    </a:lnTo>
                    <a:lnTo>
                      <a:pt x="23" y="254"/>
                    </a:lnTo>
                    <a:lnTo>
                      <a:pt x="15" y="303"/>
                    </a:lnTo>
                    <a:lnTo>
                      <a:pt x="5" y="352"/>
                    </a:lnTo>
                    <a:lnTo>
                      <a:pt x="0" y="376"/>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0" name="Freeform 35"/>
              <p:cNvSpPr>
                <a:spLocks/>
              </p:cNvSpPr>
              <p:nvPr/>
            </p:nvSpPr>
            <p:spPr bwMode="auto">
              <a:xfrm>
                <a:off x="4092" y="2579"/>
                <a:ext cx="27" cy="55"/>
              </a:xfrm>
              <a:custGeom>
                <a:avLst/>
                <a:gdLst>
                  <a:gd name="T0" fmla="*/ 27 w 27"/>
                  <a:gd name="T1" fmla="*/ 5 h 55"/>
                  <a:gd name="T2" fmla="*/ 3 w 27"/>
                  <a:gd name="T3" fmla="*/ 55 h 55"/>
                  <a:gd name="T4" fmla="*/ 0 w 27"/>
                  <a:gd name="T5" fmla="*/ 0 h 55"/>
                  <a:gd name="T6" fmla="*/ 11 w 27"/>
                  <a:gd name="T7" fmla="*/ 13 h 55"/>
                  <a:gd name="T8" fmla="*/ 27 w 27"/>
                  <a:gd name="T9" fmla="*/ 5 h 55"/>
                  <a:gd name="T10" fmla="*/ 27 w 27"/>
                  <a:gd name="T11" fmla="*/ 5 h 55"/>
                  <a:gd name="T12" fmla="*/ 27 w 27"/>
                  <a:gd name="T13" fmla="*/ 5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55">
                    <a:moveTo>
                      <a:pt x="27" y="5"/>
                    </a:moveTo>
                    <a:lnTo>
                      <a:pt x="3" y="55"/>
                    </a:lnTo>
                    <a:lnTo>
                      <a:pt x="0" y="0"/>
                    </a:lnTo>
                    <a:lnTo>
                      <a:pt x="11" y="13"/>
                    </a:lnTo>
                    <a:lnTo>
                      <a:pt x="27"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1" name="Freeform 36"/>
              <p:cNvSpPr>
                <a:spLocks/>
              </p:cNvSpPr>
              <p:nvPr/>
            </p:nvSpPr>
            <p:spPr bwMode="auto">
              <a:xfrm>
                <a:off x="4092" y="2579"/>
                <a:ext cx="27" cy="55"/>
              </a:xfrm>
              <a:custGeom>
                <a:avLst/>
                <a:gdLst>
                  <a:gd name="T0" fmla="*/ 27 w 27"/>
                  <a:gd name="T1" fmla="*/ 5 h 55"/>
                  <a:gd name="T2" fmla="*/ 3 w 27"/>
                  <a:gd name="T3" fmla="*/ 55 h 55"/>
                  <a:gd name="T4" fmla="*/ 0 w 27"/>
                  <a:gd name="T5" fmla="*/ 0 h 55"/>
                  <a:gd name="T6" fmla="*/ 11 w 27"/>
                  <a:gd name="T7" fmla="*/ 13 h 55"/>
                  <a:gd name="T8" fmla="*/ 27 w 27"/>
                  <a:gd name="T9" fmla="*/ 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55">
                    <a:moveTo>
                      <a:pt x="27" y="5"/>
                    </a:moveTo>
                    <a:lnTo>
                      <a:pt x="3" y="55"/>
                    </a:lnTo>
                    <a:lnTo>
                      <a:pt x="0" y="0"/>
                    </a:lnTo>
                    <a:lnTo>
                      <a:pt x="11" y="13"/>
                    </a:lnTo>
                    <a:lnTo>
                      <a:pt x="27" y="5"/>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2" name="Freeform 37"/>
              <p:cNvSpPr>
                <a:spLocks/>
              </p:cNvSpPr>
              <p:nvPr/>
            </p:nvSpPr>
            <p:spPr bwMode="auto">
              <a:xfrm>
                <a:off x="3882" y="2761"/>
                <a:ext cx="176" cy="335"/>
              </a:xfrm>
              <a:custGeom>
                <a:avLst/>
                <a:gdLst>
                  <a:gd name="T0" fmla="*/ 176 w 176"/>
                  <a:gd name="T1" fmla="*/ 0 h 335"/>
                  <a:gd name="T2" fmla="*/ 155 w 176"/>
                  <a:gd name="T3" fmla="*/ 55 h 335"/>
                  <a:gd name="T4" fmla="*/ 130 w 176"/>
                  <a:gd name="T5" fmla="*/ 108 h 335"/>
                  <a:gd name="T6" fmla="*/ 104 w 176"/>
                  <a:gd name="T7" fmla="*/ 162 h 335"/>
                  <a:gd name="T8" fmla="*/ 77 w 176"/>
                  <a:gd name="T9" fmla="*/ 212 h 335"/>
                  <a:gd name="T10" fmla="*/ 47 w 176"/>
                  <a:gd name="T11" fmla="*/ 262 h 335"/>
                  <a:gd name="T12" fmla="*/ 17 w 176"/>
                  <a:gd name="T13" fmla="*/ 311 h 335"/>
                  <a:gd name="T14" fmla="*/ 0 w 176"/>
                  <a:gd name="T15" fmla="*/ 335 h 3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6" h="335">
                    <a:moveTo>
                      <a:pt x="176" y="0"/>
                    </a:moveTo>
                    <a:lnTo>
                      <a:pt x="155" y="55"/>
                    </a:lnTo>
                    <a:lnTo>
                      <a:pt x="130" y="108"/>
                    </a:lnTo>
                    <a:lnTo>
                      <a:pt x="104" y="162"/>
                    </a:lnTo>
                    <a:lnTo>
                      <a:pt x="77" y="212"/>
                    </a:lnTo>
                    <a:lnTo>
                      <a:pt x="47" y="262"/>
                    </a:lnTo>
                    <a:lnTo>
                      <a:pt x="17" y="311"/>
                    </a:lnTo>
                    <a:lnTo>
                      <a:pt x="0" y="335"/>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3" name="Freeform 38"/>
              <p:cNvSpPr>
                <a:spLocks/>
              </p:cNvSpPr>
              <p:nvPr/>
            </p:nvSpPr>
            <p:spPr bwMode="auto">
              <a:xfrm>
                <a:off x="3882" y="3044"/>
                <a:ext cx="41" cy="52"/>
              </a:xfrm>
              <a:custGeom>
                <a:avLst/>
                <a:gdLst>
                  <a:gd name="T0" fmla="*/ 41 w 41"/>
                  <a:gd name="T1" fmla="*/ 15 h 52"/>
                  <a:gd name="T2" fmla="*/ 0 w 41"/>
                  <a:gd name="T3" fmla="*/ 52 h 52"/>
                  <a:gd name="T4" fmla="*/ 20 w 41"/>
                  <a:gd name="T5" fmla="*/ 0 h 52"/>
                  <a:gd name="T6" fmla="*/ 25 w 41"/>
                  <a:gd name="T7" fmla="*/ 17 h 52"/>
                  <a:gd name="T8" fmla="*/ 41 w 41"/>
                  <a:gd name="T9" fmla="*/ 15 h 52"/>
                  <a:gd name="T10" fmla="*/ 41 w 41"/>
                  <a:gd name="T11" fmla="*/ 15 h 52"/>
                  <a:gd name="T12" fmla="*/ 41 w 41"/>
                  <a:gd name="T13" fmla="*/ 15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52">
                    <a:moveTo>
                      <a:pt x="41" y="15"/>
                    </a:moveTo>
                    <a:lnTo>
                      <a:pt x="0" y="52"/>
                    </a:lnTo>
                    <a:lnTo>
                      <a:pt x="20" y="0"/>
                    </a:lnTo>
                    <a:lnTo>
                      <a:pt x="25" y="17"/>
                    </a:lnTo>
                    <a:lnTo>
                      <a:pt x="41" y="1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4" name="Freeform 39"/>
              <p:cNvSpPr>
                <a:spLocks/>
              </p:cNvSpPr>
              <p:nvPr/>
            </p:nvSpPr>
            <p:spPr bwMode="auto">
              <a:xfrm>
                <a:off x="3882" y="3044"/>
                <a:ext cx="41" cy="52"/>
              </a:xfrm>
              <a:custGeom>
                <a:avLst/>
                <a:gdLst>
                  <a:gd name="T0" fmla="*/ 41 w 41"/>
                  <a:gd name="T1" fmla="*/ 15 h 52"/>
                  <a:gd name="T2" fmla="*/ 0 w 41"/>
                  <a:gd name="T3" fmla="*/ 52 h 52"/>
                  <a:gd name="T4" fmla="*/ 20 w 41"/>
                  <a:gd name="T5" fmla="*/ 0 h 52"/>
                  <a:gd name="T6" fmla="*/ 25 w 41"/>
                  <a:gd name="T7" fmla="*/ 17 h 52"/>
                  <a:gd name="T8" fmla="*/ 41 w 41"/>
                  <a:gd name="T9" fmla="*/ 15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2">
                    <a:moveTo>
                      <a:pt x="41" y="15"/>
                    </a:moveTo>
                    <a:lnTo>
                      <a:pt x="0" y="52"/>
                    </a:lnTo>
                    <a:lnTo>
                      <a:pt x="20" y="0"/>
                    </a:lnTo>
                    <a:lnTo>
                      <a:pt x="25" y="17"/>
                    </a:lnTo>
                    <a:lnTo>
                      <a:pt x="41" y="15"/>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5" name="Freeform 40"/>
              <p:cNvSpPr>
                <a:spLocks/>
              </p:cNvSpPr>
              <p:nvPr/>
            </p:nvSpPr>
            <p:spPr bwMode="auto">
              <a:xfrm>
                <a:off x="3553" y="3202"/>
                <a:ext cx="260" cy="246"/>
              </a:xfrm>
              <a:custGeom>
                <a:avLst/>
                <a:gdLst>
                  <a:gd name="T0" fmla="*/ 260 w 260"/>
                  <a:gd name="T1" fmla="*/ 0 h 246"/>
                  <a:gd name="T2" fmla="*/ 217 w 260"/>
                  <a:gd name="T3" fmla="*/ 50 h 246"/>
                  <a:gd name="T4" fmla="*/ 172 w 260"/>
                  <a:gd name="T5" fmla="*/ 97 h 246"/>
                  <a:gd name="T6" fmla="*/ 125 w 260"/>
                  <a:gd name="T7" fmla="*/ 142 h 246"/>
                  <a:gd name="T8" fmla="*/ 76 w 260"/>
                  <a:gd name="T9" fmla="*/ 186 h 246"/>
                  <a:gd name="T10" fmla="*/ 26 w 260"/>
                  <a:gd name="T11" fmla="*/ 227 h 246"/>
                  <a:gd name="T12" fmla="*/ 0 w 260"/>
                  <a:gd name="T13" fmla="*/ 246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0" h="246">
                    <a:moveTo>
                      <a:pt x="260" y="0"/>
                    </a:moveTo>
                    <a:lnTo>
                      <a:pt x="217" y="50"/>
                    </a:lnTo>
                    <a:lnTo>
                      <a:pt x="172" y="97"/>
                    </a:lnTo>
                    <a:lnTo>
                      <a:pt x="125" y="142"/>
                    </a:lnTo>
                    <a:lnTo>
                      <a:pt x="76" y="186"/>
                    </a:lnTo>
                    <a:lnTo>
                      <a:pt x="26" y="227"/>
                    </a:lnTo>
                    <a:lnTo>
                      <a:pt x="0" y="246"/>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6" name="Freeform 41"/>
              <p:cNvSpPr>
                <a:spLocks/>
              </p:cNvSpPr>
              <p:nvPr/>
            </p:nvSpPr>
            <p:spPr bwMode="auto">
              <a:xfrm>
                <a:off x="3553" y="3405"/>
                <a:ext cx="52" cy="43"/>
              </a:xfrm>
              <a:custGeom>
                <a:avLst/>
                <a:gdLst>
                  <a:gd name="T0" fmla="*/ 52 w 52"/>
                  <a:gd name="T1" fmla="*/ 22 h 43"/>
                  <a:gd name="T2" fmla="*/ 0 w 52"/>
                  <a:gd name="T3" fmla="*/ 43 h 43"/>
                  <a:gd name="T4" fmla="*/ 36 w 52"/>
                  <a:gd name="T5" fmla="*/ 0 h 43"/>
                  <a:gd name="T6" fmla="*/ 34 w 52"/>
                  <a:gd name="T7" fmla="*/ 17 h 43"/>
                  <a:gd name="T8" fmla="*/ 52 w 52"/>
                  <a:gd name="T9" fmla="*/ 22 h 43"/>
                  <a:gd name="T10" fmla="*/ 52 w 52"/>
                  <a:gd name="T11" fmla="*/ 22 h 43"/>
                  <a:gd name="T12" fmla="*/ 52 w 52"/>
                  <a:gd name="T13" fmla="*/ 22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43">
                    <a:moveTo>
                      <a:pt x="52" y="22"/>
                    </a:moveTo>
                    <a:lnTo>
                      <a:pt x="0" y="43"/>
                    </a:lnTo>
                    <a:lnTo>
                      <a:pt x="36" y="0"/>
                    </a:lnTo>
                    <a:lnTo>
                      <a:pt x="34" y="17"/>
                    </a:lnTo>
                    <a:lnTo>
                      <a:pt x="52" y="2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7" name="Freeform 42"/>
              <p:cNvSpPr>
                <a:spLocks/>
              </p:cNvSpPr>
              <p:nvPr/>
            </p:nvSpPr>
            <p:spPr bwMode="auto">
              <a:xfrm>
                <a:off x="3553" y="3405"/>
                <a:ext cx="52" cy="43"/>
              </a:xfrm>
              <a:custGeom>
                <a:avLst/>
                <a:gdLst>
                  <a:gd name="T0" fmla="*/ 52 w 52"/>
                  <a:gd name="T1" fmla="*/ 22 h 43"/>
                  <a:gd name="T2" fmla="*/ 0 w 52"/>
                  <a:gd name="T3" fmla="*/ 43 h 43"/>
                  <a:gd name="T4" fmla="*/ 36 w 52"/>
                  <a:gd name="T5" fmla="*/ 0 h 43"/>
                  <a:gd name="T6" fmla="*/ 34 w 52"/>
                  <a:gd name="T7" fmla="*/ 17 h 43"/>
                  <a:gd name="T8" fmla="*/ 52 w 52"/>
                  <a:gd name="T9" fmla="*/ 22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3">
                    <a:moveTo>
                      <a:pt x="52" y="22"/>
                    </a:moveTo>
                    <a:lnTo>
                      <a:pt x="0" y="43"/>
                    </a:lnTo>
                    <a:lnTo>
                      <a:pt x="36" y="0"/>
                    </a:lnTo>
                    <a:lnTo>
                      <a:pt x="34" y="17"/>
                    </a:lnTo>
                    <a:lnTo>
                      <a:pt x="52" y="22"/>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8" name="Freeform 43"/>
              <p:cNvSpPr>
                <a:spLocks/>
              </p:cNvSpPr>
              <p:nvPr/>
            </p:nvSpPr>
            <p:spPr bwMode="auto">
              <a:xfrm>
                <a:off x="2171" y="3559"/>
                <a:ext cx="1150" cy="128"/>
              </a:xfrm>
              <a:custGeom>
                <a:avLst/>
                <a:gdLst>
                  <a:gd name="T0" fmla="*/ 1150 w 1150"/>
                  <a:gd name="T1" fmla="*/ 32 h 128"/>
                  <a:gd name="T2" fmla="*/ 1093 w 1150"/>
                  <a:gd name="T3" fmla="*/ 52 h 128"/>
                  <a:gd name="T4" fmla="*/ 1035 w 1150"/>
                  <a:gd name="T5" fmla="*/ 69 h 128"/>
                  <a:gd name="T6" fmla="*/ 976 w 1150"/>
                  <a:gd name="T7" fmla="*/ 86 h 128"/>
                  <a:gd name="T8" fmla="*/ 916 w 1150"/>
                  <a:gd name="T9" fmla="*/ 99 h 128"/>
                  <a:gd name="T10" fmla="*/ 855 w 1150"/>
                  <a:gd name="T11" fmla="*/ 110 h 128"/>
                  <a:gd name="T12" fmla="*/ 793 w 1150"/>
                  <a:gd name="T13" fmla="*/ 118 h 128"/>
                  <a:gd name="T14" fmla="*/ 732 w 1150"/>
                  <a:gd name="T15" fmla="*/ 123 h 128"/>
                  <a:gd name="T16" fmla="*/ 668 w 1150"/>
                  <a:gd name="T17" fmla="*/ 126 h 128"/>
                  <a:gd name="T18" fmla="*/ 624 w 1150"/>
                  <a:gd name="T19" fmla="*/ 128 h 128"/>
                  <a:gd name="T20" fmla="*/ 603 w 1150"/>
                  <a:gd name="T21" fmla="*/ 128 h 128"/>
                  <a:gd name="T22" fmla="*/ 540 w 1150"/>
                  <a:gd name="T23" fmla="*/ 126 h 128"/>
                  <a:gd name="T24" fmla="*/ 478 w 1150"/>
                  <a:gd name="T25" fmla="*/ 121 h 128"/>
                  <a:gd name="T26" fmla="*/ 417 w 1150"/>
                  <a:gd name="T27" fmla="*/ 115 h 128"/>
                  <a:gd name="T28" fmla="*/ 357 w 1150"/>
                  <a:gd name="T29" fmla="*/ 107 h 128"/>
                  <a:gd name="T30" fmla="*/ 297 w 1150"/>
                  <a:gd name="T31" fmla="*/ 95 h 128"/>
                  <a:gd name="T32" fmla="*/ 238 w 1150"/>
                  <a:gd name="T33" fmla="*/ 81 h 128"/>
                  <a:gd name="T34" fmla="*/ 180 w 1150"/>
                  <a:gd name="T35" fmla="*/ 66 h 128"/>
                  <a:gd name="T36" fmla="*/ 123 w 1150"/>
                  <a:gd name="T37" fmla="*/ 47 h 128"/>
                  <a:gd name="T38" fmla="*/ 68 w 1150"/>
                  <a:gd name="T39" fmla="*/ 27 h 128"/>
                  <a:gd name="T40" fmla="*/ 13 w 1150"/>
                  <a:gd name="T41" fmla="*/ 4 h 128"/>
                  <a:gd name="T42" fmla="*/ 0 w 1150"/>
                  <a:gd name="T43" fmla="*/ 0 h 1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50" h="128">
                    <a:moveTo>
                      <a:pt x="1150" y="32"/>
                    </a:moveTo>
                    <a:lnTo>
                      <a:pt x="1093" y="52"/>
                    </a:lnTo>
                    <a:lnTo>
                      <a:pt x="1035" y="69"/>
                    </a:lnTo>
                    <a:lnTo>
                      <a:pt x="976" y="86"/>
                    </a:lnTo>
                    <a:lnTo>
                      <a:pt x="916" y="99"/>
                    </a:lnTo>
                    <a:lnTo>
                      <a:pt x="855" y="110"/>
                    </a:lnTo>
                    <a:lnTo>
                      <a:pt x="793" y="118"/>
                    </a:lnTo>
                    <a:lnTo>
                      <a:pt x="732" y="123"/>
                    </a:lnTo>
                    <a:lnTo>
                      <a:pt x="668" y="126"/>
                    </a:lnTo>
                    <a:lnTo>
                      <a:pt x="624" y="128"/>
                    </a:lnTo>
                    <a:lnTo>
                      <a:pt x="603" y="128"/>
                    </a:lnTo>
                    <a:lnTo>
                      <a:pt x="540" y="126"/>
                    </a:lnTo>
                    <a:lnTo>
                      <a:pt x="478" y="121"/>
                    </a:lnTo>
                    <a:lnTo>
                      <a:pt x="417" y="115"/>
                    </a:lnTo>
                    <a:lnTo>
                      <a:pt x="357" y="107"/>
                    </a:lnTo>
                    <a:lnTo>
                      <a:pt x="297" y="95"/>
                    </a:lnTo>
                    <a:lnTo>
                      <a:pt x="238" y="81"/>
                    </a:lnTo>
                    <a:lnTo>
                      <a:pt x="180" y="66"/>
                    </a:lnTo>
                    <a:lnTo>
                      <a:pt x="123" y="47"/>
                    </a:lnTo>
                    <a:lnTo>
                      <a:pt x="68" y="27"/>
                    </a:lnTo>
                    <a:lnTo>
                      <a:pt x="13" y="4"/>
                    </a:lnTo>
                    <a:lnTo>
                      <a:pt x="0"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9" name="Freeform 44"/>
              <p:cNvSpPr>
                <a:spLocks/>
              </p:cNvSpPr>
              <p:nvPr/>
            </p:nvSpPr>
            <p:spPr bwMode="auto">
              <a:xfrm>
                <a:off x="2171" y="3559"/>
                <a:ext cx="55" cy="32"/>
              </a:xfrm>
              <a:custGeom>
                <a:avLst/>
                <a:gdLst>
                  <a:gd name="T0" fmla="*/ 45 w 55"/>
                  <a:gd name="T1" fmla="*/ 32 h 32"/>
                  <a:gd name="T2" fmla="*/ 0 w 55"/>
                  <a:gd name="T3" fmla="*/ 0 h 32"/>
                  <a:gd name="T4" fmla="*/ 55 w 55"/>
                  <a:gd name="T5" fmla="*/ 8 h 32"/>
                  <a:gd name="T6" fmla="*/ 40 w 55"/>
                  <a:gd name="T7" fmla="*/ 16 h 32"/>
                  <a:gd name="T8" fmla="*/ 45 w 55"/>
                  <a:gd name="T9" fmla="*/ 32 h 32"/>
                  <a:gd name="T10" fmla="*/ 45 w 55"/>
                  <a:gd name="T11" fmla="*/ 32 h 32"/>
                  <a:gd name="T12" fmla="*/ 45 w 55"/>
                  <a:gd name="T13" fmla="*/ 32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32">
                    <a:moveTo>
                      <a:pt x="45" y="32"/>
                    </a:moveTo>
                    <a:lnTo>
                      <a:pt x="0" y="0"/>
                    </a:lnTo>
                    <a:lnTo>
                      <a:pt x="55" y="8"/>
                    </a:lnTo>
                    <a:lnTo>
                      <a:pt x="40" y="16"/>
                    </a:lnTo>
                    <a:lnTo>
                      <a:pt x="45" y="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0" name="Freeform 45"/>
              <p:cNvSpPr>
                <a:spLocks/>
              </p:cNvSpPr>
              <p:nvPr/>
            </p:nvSpPr>
            <p:spPr bwMode="auto">
              <a:xfrm>
                <a:off x="2171" y="3559"/>
                <a:ext cx="55" cy="32"/>
              </a:xfrm>
              <a:custGeom>
                <a:avLst/>
                <a:gdLst>
                  <a:gd name="T0" fmla="*/ 45 w 55"/>
                  <a:gd name="T1" fmla="*/ 32 h 32"/>
                  <a:gd name="T2" fmla="*/ 0 w 55"/>
                  <a:gd name="T3" fmla="*/ 0 h 32"/>
                  <a:gd name="T4" fmla="*/ 55 w 55"/>
                  <a:gd name="T5" fmla="*/ 8 h 32"/>
                  <a:gd name="T6" fmla="*/ 40 w 55"/>
                  <a:gd name="T7" fmla="*/ 16 h 32"/>
                  <a:gd name="T8" fmla="*/ 45 w 55"/>
                  <a:gd name="T9" fmla="*/ 32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2">
                    <a:moveTo>
                      <a:pt x="45" y="32"/>
                    </a:moveTo>
                    <a:lnTo>
                      <a:pt x="0" y="0"/>
                    </a:lnTo>
                    <a:lnTo>
                      <a:pt x="55" y="8"/>
                    </a:lnTo>
                    <a:lnTo>
                      <a:pt x="40" y="16"/>
                    </a:lnTo>
                    <a:lnTo>
                      <a:pt x="45" y="32"/>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1" name="Freeform 46"/>
              <p:cNvSpPr>
                <a:spLocks/>
              </p:cNvSpPr>
              <p:nvPr/>
            </p:nvSpPr>
            <p:spPr bwMode="auto">
              <a:xfrm>
                <a:off x="1728" y="3187"/>
                <a:ext cx="258" cy="256"/>
              </a:xfrm>
              <a:custGeom>
                <a:avLst/>
                <a:gdLst>
                  <a:gd name="T0" fmla="*/ 258 w 258"/>
                  <a:gd name="T1" fmla="*/ 256 h 256"/>
                  <a:gd name="T2" fmla="*/ 206 w 258"/>
                  <a:gd name="T3" fmla="*/ 214 h 256"/>
                  <a:gd name="T4" fmla="*/ 156 w 258"/>
                  <a:gd name="T5" fmla="*/ 169 h 256"/>
                  <a:gd name="T6" fmla="*/ 109 w 258"/>
                  <a:gd name="T7" fmla="*/ 123 h 256"/>
                  <a:gd name="T8" fmla="*/ 63 w 258"/>
                  <a:gd name="T9" fmla="*/ 75 h 256"/>
                  <a:gd name="T10" fmla="*/ 19 w 258"/>
                  <a:gd name="T11" fmla="*/ 26 h 256"/>
                  <a:gd name="T12" fmla="*/ 0 w 258"/>
                  <a:gd name="T13" fmla="*/ 0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8" h="256">
                    <a:moveTo>
                      <a:pt x="258" y="256"/>
                    </a:moveTo>
                    <a:lnTo>
                      <a:pt x="206" y="214"/>
                    </a:lnTo>
                    <a:lnTo>
                      <a:pt x="156" y="169"/>
                    </a:lnTo>
                    <a:lnTo>
                      <a:pt x="109" y="123"/>
                    </a:lnTo>
                    <a:lnTo>
                      <a:pt x="63" y="75"/>
                    </a:lnTo>
                    <a:lnTo>
                      <a:pt x="19" y="26"/>
                    </a:lnTo>
                    <a:lnTo>
                      <a:pt x="0"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2" name="Freeform 47"/>
              <p:cNvSpPr>
                <a:spLocks/>
              </p:cNvSpPr>
              <p:nvPr/>
            </p:nvSpPr>
            <p:spPr bwMode="auto">
              <a:xfrm>
                <a:off x="1728" y="3187"/>
                <a:ext cx="44" cy="52"/>
              </a:xfrm>
              <a:custGeom>
                <a:avLst/>
                <a:gdLst>
                  <a:gd name="T0" fmla="*/ 21 w 44"/>
                  <a:gd name="T1" fmla="*/ 52 h 52"/>
                  <a:gd name="T2" fmla="*/ 0 w 44"/>
                  <a:gd name="T3" fmla="*/ 0 h 52"/>
                  <a:gd name="T4" fmla="*/ 44 w 44"/>
                  <a:gd name="T5" fmla="*/ 36 h 52"/>
                  <a:gd name="T6" fmla="*/ 26 w 44"/>
                  <a:gd name="T7" fmla="*/ 34 h 52"/>
                  <a:gd name="T8" fmla="*/ 21 w 44"/>
                  <a:gd name="T9" fmla="*/ 52 h 52"/>
                  <a:gd name="T10" fmla="*/ 21 w 44"/>
                  <a:gd name="T11" fmla="*/ 52 h 52"/>
                  <a:gd name="T12" fmla="*/ 21 w 44"/>
                  <a:gd name="T13" fmla="*/ 52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52">
                    <a:moveTo>
                      <a:pt x="21" y="52"/>
                    </a:moveTo>
                    <a:lnTo>
                      <a:pt x="0" y="0"/>
                    </a:lnTo>
                    <a:lnTo>
                      <a:pt x="44" y="36"/>
                    </a:lnTo>
                    <a:lnTo>
                      <a:pt x="26" y="34"/>
                    </a:lnTo>
                    <a:lnTo>
                      <a:pt x="21" y="5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3" name="Freeform 48"/>
              <p:cNvSpPr>
                <a:spLocks/>
              </p:cNvSpPr>
              <p:nvPr/>
            </p:nvSpPr>
            <p:spPr bwMode="auto">
              <a:xfrm>
                <a:off x="1728" y="3187"/>
                <a:ext cx="44" cy="52"/>
              </a:xfrm>
              <a:custGeom>
                <a:avLst/>
                <a:gdLst>
                  <a:gd name="T0" fmla="*/ 21 w 44"/>
                  <a:gd name="T1" fmla="*/ 52 h 52"/>
                  <a:gd name="T2" fmla="*/ 0 w 44"/>
                  <a:gd name="T3" fmla="*/ 0 h 52"/>
                  <a:gd name="T4" fmla="*/ 44 w 44"/>
                  <a:gd name="T5" fmla="*/ 36 h 52"/>
                  <a:gd name="T6" fmla="*/ 26 w 44"/>
                  <a:gd name="T7" fmla="*/ 34 h 52"/>
                  <a:gd name="T8" fmla="*/ 21 w 44"/>
                  <a:gd name="T9" fmla="*/ 52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52">
                    <a:moveTo>
                      <a:pt x="21" y="52"/>
                    </a:moveTo>
                    <a:lnTo>
                      <a:pt x="0" y="0"/>
                    </a:lnTo>
                    <a:lnTo>
                      <a:pt x="44" y="36"/>
                    </a:lnTo>
                    <a:lnTo>
                      <a:pt x="26" y="34"/>
                    </a:lnTo>
                    <a:lnTo>
                      <a:pt x="21" y="52"/>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4" name="Freeform 49"/>
              <p:cNvSpPr>
                <a:spLocks/>
              </p:cNvSpPr>
              <p:nvPr/>
            </p:nvSpPr>
            <p:spPr bwMode="auto">
              <a:xfrm>
                <a:off x="1468" y="2743"/>
                <a:ext cx="159" cy="319"/>
              </a:xfrm>
              <a:custGeom>
                <a:avLst/>
                <a:gdLst>
                  <a:gd name="T0" fmla="*/ 159 w 159"/>
                  <a:gd name="T1" fmla="*/ 319 h 319"/>
                  <a:gd name="T2" fmla="*/ 130 w 159"/>
                  <a:gd name="T3" fmla="*/ 272 h 319"/>
                  <a:gd name="T4" fmla="*/ 103 w 159"/>
                  <a:gd name="T5" fmla="*/ 224 h 319"/>
                  <a:gd name="T6" fmla="*/ 77 w 159"/>
                  <a:gd name="T7" fmla="*/ 175 h 319"/>
                  <a:gd name="T8" fmla="*/ 52 w 159"/>
                  <a:gd name="T9" fmla="*/ 125 h 319"/>
                  <a:gd name="T10" fmla="*/ 30 w 159"/>
                  <a:gd name="T11" fmla="*/ 74 h 319"/>
                  <a:gd name="T12" fmla="*/ 10 w 159"/>
                  <a:gd name="T13" fmla="*/ 24 h 319"/>
                  <a:gd name="T14" fmla="*/ 0 w 159"/>
                  <a:gd name="T15" fmla="*/ 0 h 3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319">
                    <a:moveTo>
                      <a:pt x="159" y="319"/>
                    </a:moveTo>
                    <a:lnTo>
                      <a:pt x="130" y="272"/>
                    </a:lnTo>
                    <a:lnTo>
                      <a:pt x="103" y="224"/>
                    </a:lnTo>
                    <a:lnTo>
                      <a:pt x="77" y="175"/>
                    </a:lnTo>
                    <a:lnTo>
                      <a:pt x="52" y="125"/>
                    </a:lnTo>
                    <a:lnTo>
                      <a:pt x="30" y="74"/>
                    </a:lnTo>
                    <a:lnTo>
                      <a:pt x="10" y="24"/>
                    </a:lnTo>
                    <a:lnTo>
                      <a:pt x="0"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5" name="Freeform 50"/>
              <p:cNvSpPr>
                <a:spLocks/>
              </p:cNvSpPr>
              <p:nvPr/>
            </p:nvSpPr>
            <p:spPr bwMode="auto">
              <a:xfrm>
                <a:off x="1468" y="2743"/>
                <a:ext cx="33" cy="55"/>
              </a:xfrm>
              <a:custGeom>
                <a:avLst/>
                <a:gdLst>
                  <a:gd name="T0" fmla="*/ 7 w 33"/>
                  <a:gd name="T1" fmla="*/ 55 h 55"/>
                  <a:gd name="T2" fmla="*/ 0 w 33"/>
                  <a:gd name="T3" fmla="*/ 0 h 55"/>
                  <a:gd name="T4" fmla="*/ 33 w 33"/>
                  <a:gd name="T5" fmla="*/ 45 h 55"/>
                  <a:gd name="T6" fmla="*/ 17 w 33"/>
                  <a:gd name="T7" fmla="*/ 40 h 55"/>
                  <a:gd name="T8" fmla="*/ 7 w 33"/>
                  <a:gd name="T9" fmla="*/ 55 h 55"/>
                  <a:gd name="T10" fmla="*/ 7 w 33"/>
                  <a:gd name="T11" fmla="*/ 55 h 55"/>
                  <a:gd name="T12" fmla="*/ 7 w 33"/>
                  <a:gd name="T13" fmla="*/ 55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55">
                    <a:moveTo>
                      <a:pt x="7" y="55"/>
                    </a:moveTo>
                    <a:lnTo>
                      <a:pt x="0" y="0"/>
                    </a:lnTo>
                    <a:lnTo>
                      <a:pt x="33" y="45"/>
                    </a:lnTo>
                    <a:lnTo>
                      <a:pt x="17" y="40"/>
                    </a:lnTo>
                    <a:lnTo>
                      <a:pt x="7" y="5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6" name="Freeform 51"/>
              <p:cNvSpPr>
                <a:spLocks/>
              </p:cNvSpPr>
              <p:nvPr/>
            </p:nvSpPr>
            <p:spPr bwMode="auto">
              <a:xfrm>
                <a:off x="1468" y="2743"/>
                <a:ext cx="33" cy="55"/>
              </a:xfrm>
              <a:custGeom>
                <a:avLst/>
                <a:gdLst>
                  <a:gd name="T0" fmla="*/ 7 w 33"/>
                  <a:gd name="T1" fmla="*/ 55 h 55"/>
                  <a:gd name="T2" fmla="*/ 0 w 33"/>
                  <a:gd name="T3" fmla="*/ 0 h 55"/>
                  <a:gd name="T4" fmla="*/ 33 w 33"/>
                  <a:gd name="T5" fmla="*/ 45 h 55"/>
                  <a:gd name="T6" fmla="*/ 17 w 33"/>
                  <a:gd name="T7" fmla="*/ 40 h 55"/>
                  <a:gd name="T8" fmla="*/ 7 w 33"/>
                  <a:gd name="T9" fmla="*/ 5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5">
                    <a:moveTo>
                      <a:pt x="7" y="55"/>
                    </a:moveTo>
                    <a:lnTo>
                      <a:pt x="0" y="0"/>
                    </a:lnTo>
                    <a:lnTo>
                      <a:pt x="33" y="45"/>
                    </a:lnTo>
                    <a:lnTo>
                      <a:pt x="17" y="40"/>
                    </a:lnTo>
                    <a:lnTo>
                      <a:pt x="7" y="55"/>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7" name="Freeform 52"/>
              <p:cNvSpPr>
                <a:spLocks/>
              </p:cNvSpPr>
              <p:nvPr/>
            </p:nvSpPr>
            <p:spPr bwMode="auto">
              <a:xfrm>
                <a:off x="1400" y="2254"/>
                <a:ext cx="38" cy="354"/>
              </a:xfrm>
              <a:custGeom>
                <a:avLst/>
                <a:gdLst>
                  <a:gd name="T0" fmla="*/ 38 w 38"/>
                  <a:gd name="T1" fmla="*/ 354 h 354"/>
                  <a:gd name="T2" fmla="*/ 26 w 38"/>
                  <a:gd name="T3" fmla="*/ 299 h 354"/>
                  <a:gd name="T4" fmla="*/ 16 w 38"/>
                  <a:gd name="T5" fmla="*/ 245 h 354"/>
                  <a:gd name="T6" fmla="*/ 10 w 38"/>
                  <a:gd name="T7" fmla="*/ 190 h 354"/>
                  <a:gd name="T8" fmla="*/ 5 w 38"/>
                  <a:gd name="T9" fmla="*/ 137 h 354"/>
                  <a:gd name="T10" fmla="*/ 2 w 38"/>
                  <a:gd name="T11" fmla="*/ 82 h 354"/>
                  <a:gd name="T12" fmla="*/ 0 w 38"/>
                  <a:gd name="T13" fmla="*/ 28 h 354"/>
                  <a:gd name="T14" fmla="*/ 0 w 38"/>
                  <a:gd name="T15" fmla="*/ 0 h 3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 h="354">
                    <a:moveTo>
                      <a:pt x="38" y="354"/>
                    </a:moveTo>
                    <a:lnTo>
                      <a:pt x="26" y="299"/>
                    </a:lnTo>
                    <a:lnTo>
                      <a:pt x="16" y="245"/>
                    </a:lnTo>
                    <a:lnTo>
                      <a:pt x="10" y="190"/>
                    </a:lnTo>
                    <a:lnTo>
                      <a:pt x="5" y="137"/>
                    </a:lnTo>
                    <a:lnTo>
                      <a:pt x="2" y="82"/>
                    </a:lnTo>
                    <a:lnTo>
                      <a:pt x="0" y="28"/>
                    </a:lnTo>
                    <a:lnTo>
                      <a:pt x="0"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8" name="Freeform 53"/>
              <p:cNvSpPr>
                <a:spLocks/>
              </p:cNvSpPr>
              <p:nvPr/>
            </p:nvSpPr>
            <p:spPr bwMode="auto">
              <a:xfrm>
                <a:off x="1387" y="2254"/>
                <a:ext cx="26" cy="54"/>
              </a:xfrm>
              <a:custGeom>
                <a:avLst/>
                <a:gdLst>
                  <a:gd name="T0" fmla="*/ 0 w 26"/>
                  <a:gd name="T1" fmla="*/ 54 h 54"/>
                  <a:gd name="T2" fmla="*/ 13 w 26"/>
                  <a:gd name="T3" fmla="*/ 0 h 54"/>
                  <a:gd name="T4" fmla="*/ 26 w 26"/>
                  <a:gd name="T5" fmla="*/ 54 h 54"/>
                  <a:gd name="T6" fmla="*/ 13 w 26"/>
                  <a:gd name="T7" fmla="*/ 44 h 54"/>
                  <a:gd name="T8" fmla="*/ 0 w 26"/>
                  <a:gd name="T9" fmla="*/ 54 h 54"/>
                  <a:gd name="T10" fmla="*/ 0 w 26"/>
                  <a:gd name="T11" fmla="*/ 54 h 54"/>
                  <a:gd name="T12" fmla="*/ 0 w 26"/>
                  <a:gd name="T13" fmla="*/ 54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4">
                    <a:moveTo>
                      <a:pt x="0" y="54"/>
                    </a:moveTo>
                    <a:lnTo>
                      <a:pt x="13" y="0"/>
                    </a:lnTo>
                    <a:lnTo>
                      <a:pt x="26" y="54"/>
                    </a:lnTo>
                    <a:lnTo>
                      <a:pt x="13" y="44"/>
                    </a:lnTo>
                    <a:lnTo>
                      <a:pt x="0" y="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9" name="Freeform 54"/>
              <p:cNvSpPr>
                <a:spLocks/>
              </p:cNvSpPr>
              <p:nvPr/>
            </p:nvSpPr>
            <p:spPr bwMode="auto">
              <a:xfrm>
                <a:off x="1387" y="2254"/>
                <a:ext cx="26" cy="54"/>
              </a:xfrm>
              <a:custGeom>
                <a:avLst/>
                <a:gdLst>
                  <a:gd name="T0" fmla="*/ 0 w 26"/>
                  <a:gd name="T1" fmla="*/ 54 h 54"/>
                  <a:gd name="T2" fmla="*/ 13 w 26"/>
                  <a:gd name="T3" fmla="*/ 0 h 54"/>
                  <a:gd name="T4" fmla="*/ 26 w 26"/>
                  <a:gd name="T5" fmla="*/ 54 h 54"/>
                  <a:gd name="T6" fmla="*/ 13 w 26"/>
                  <a:gd name="T7" fmla="*/ 44 h 54"/>
                  <a:gd name="T8" fmla="*/ 0 w 26"/>
                  <a:gd name="T9" fmla="*/ 54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4">
                    <a:moveTo>
                      <a:pt x="0" y="54"/>
                    </a:moveTo>
                    <a:lnTo>
                      <a:pt x="13" y="0"/>
                    </a:lnTo>
                    <a:lnTo>
                      <a:pt x="26" y="54"/>
                    </a:lnTo>
                    <a:lnTo>
                      <a:pt x="13" y="44"/>
                    </a:lnTo>
                    <a:lnTo>
                      <a:pt x="0" y="54"/>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0" name="Freeform 55"/>
              <p:cNvSpPr>
                <a:spLocks/>
              </p:cNvSpPr>
              <p:nvPr/>
            </p:nvSpPr>
            <p:spPr bwMode="auto">
              <a:xfrm>
                <a:off x="1412" y="1763"/>
                <a:ext cx="86" cy="371"/>
              </a:xfrm>
              <a:custGeom>
                <a:avLst/>
                <a:gdLst>
                  <a:gd name="T0" fmla="*/ 0 w 86"/>
                  <a:gd name="T1" fmla="*/ 371 h 371"/>
                  <a:gd name="T2" fmla="*/ 6 w 86"/>
                  <a:gd name="T3" fmla="*/ 320 h 371"/>
                  <a:gd name="T4" fmla="*/ 14 w 86"/>
                  <a:gd name="T5" fmla="*/ 268 h 371"/>
                  <a:gd name="T6" fmla="*/ 22 w 86"/>
                  <a:gd name="T7" fmla="*/ 217 h 371"/>
                  <a:gd name="T8" fmla="*/ 34 w 86"/>
                  <a:gd name="T9" fmla="*/ 169 h 371"/>
                  <a:gd name="T10" fmla="*/ 47 w 86"/>
                  <a:gd name="T11" fmla="*/ 120 h 371"/>
                  <a:gd name="T12" fmla="*/ 61 w 86"/>
                  <a:gd name="T13" fmla="*/ 71 h 371"/>
                  <a:gd name="T14" fmla="*/ 76 w 86"/>
                  <a:gd name="T15" fmla="*/ 24 h 371"/>
                  <a:gd name="T16" fmla="*/ 86 w 86"/>
                  <a:gd name="T17" fmla="*/ 0 h 3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6" h="371">
                    <a:moveTo>
                      <a:pt x="0" y="371"/>
                    </a:moveTo>
                    <a:lnTo>
                      <a:pt x="6" y="320"/>
                    </a:lnTo>
                    <a:lnTo>
                      <a:pt x="14" y="268"/>
                    </a:lnTo>
                    <a:lnTo>
                      <a:pt x="22" y="217"/>
                    </a:lnTo>
                    <a:lnTo>
                      <a:pt x="34" y="169"/>
                    </a:lnTo>
                    <a:lnTo>
                      <a:pt x="47" y="120"/>
                    </a:lnTo>
                    <a:lnTo>
                      <a:pt x="61" y="71"/>
                    </a:lnTo>
                    <a:lnTo>
                      <a:pt x="76" y="24"/>
                    </a:lnTo>
                    <a:lnTo>
                      <a:pt x="86"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1" name="Freeform 56"/>
              <p:cNvSpPr>
                <a:spLocks/>
              </p:cNvSpPr>
              <p:nvPr/>
            </p:nvSpPr>
            <p:spPr bwMode="auto">
              <a:xfrm>
                <a:off x="1467" y="1763"/>
                <a:ext cx="31" cy="55"/>
              </a:xfrm>
              <a:custGeom>
                <a:avLst/>
                <a:gdLst>
                  <a:gd name="T0" fmla="*/ 0 w 31"/>
                  <a:gd name="T1" fmla="*/ 47 h 55"/>
                  <a:gd name="T2" fmla="*/ 31 w 31"/>
                  <a:gd name="T3" fmla="*/ 0 h 55"/>
                  <a:gd name="T4" fmla="*/ 26 w 31"/>
                  <a:gd name="T5" fmla="*/ 55 h 55"/>
                  <a:gd name="T6" fmla="*/ 16 w 31"/>
                  <a:gd name="T7" fmla="*/ 41 h 55"/>
                  <a:gd name="T8" fmla="*/ 0 w 31"/>
                  <a:gd name="T9" fmla="*/ 47 h 55"/>
                  <a:gd name="T10" fmla="*/ 0 w 31"/>
                  <a:gd name="T11" fmla="*/ 47 h 55"/>
                  <a:gd name="T12" fmla="*/ 0 w 31"/>
                  <a:gd name="T13" fmla="*/ 47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55">
                    <a:moveTo>
                      <a:pt x="0" y="47"/>
                    </a:moveTo>
                    <a:lnTo>
                      <a:pt x="31" y="0"/>
                    </a:lnTo>
                    <a:lnTo>
                      <a:pt x="26" y="55"/>
                    </a:lnTo>
                    <a:lnTo>
                      <a:pt x="16" y="41"/>
                    </a:lnTo>
                    <a:lnTo>
                      <a:pt x="0" y="4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2" name="Freeform 57"/>
              <p:cNvSpPr>
                <a:spLocks/>
              </p:cNvSpPr>
              <p:nvPr/>
            </p:nvSpPr>
            <p:spPr bwMode="auto">
              <a:xfrm>
                <a:off x="1467" y="1763"/>
                <a:ext cx="31" cy="55"/>
              </a:xfrm>
              <a:custGeom>
                <a:avLst/>
                <a:gdLst>
                  <a:gd name="T0" fmla="*/ 0 w 31"/>
                  <a:gd name="T1" fmla="*/ 47 h 55"/>
                  <a:gd name="T2" fmla="*/ 31 w 31"/>
                  <a:gd name="T3" fmla="*/ 0 h 55"/>
                  <a:gd name="T4" fmla="*/ 26 w 31"/>
                  <a:gd name="T5" fmla="*/ 55 h 55"/>
                  <a:gd name="T6" fmla="*/ 16 w 31"/>
                  <a:gd name="T7" fmla="*/ 41 h 55"/>
                  <a:gd name="T8" fmla="*/ 0 w 31"/>
                  <a:gd name="T9" fmla="*/ 47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55">
                    <a:moveTo>
                      <a:pt x="0" y="47"/>
                    </a:moveTo>
                    <a:lnTo>
                      <a:pt x="31" y="0"/>
                    </a:lnTo>
                    <a:lnTo>
                      <a:pt x="26" y="55"/>
                    </a:lnTo>
                    <a:lnTo>
                      <a:pt x="16" y="41"/>
                    </a:lnTo>
                    <a:lnTo>
                      <a:pt x="0" y="47"/>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3" name="Freeform 58"/>
              <p:cNvSpPr>
                <a:spLocks/>
              </p:cNvSpPr>
              <p:nvPr/>
            </p:nvSpPr>
            <p:spPr bwMode="auto">
              <a:xfrm>
                <a:off x="1554" y="1315"/>
                <a:ext cx="216" cy="312"/>
              </a:xfrm>
              <a:custGeom>
                <a:avLst/>
                <a:gdLst>
                  <a:gd name="T0" fmla="*/ 0 w 216"/>
                  <a:gd name="T1" fmla="*/ 312 h 312"/>
                  <a:gd name="T2" fmla="*/ 31 w 216"/>
                  <a:gd name="T3" fmla="*/ 257 h 312"/>
                  <a:gd name="T4" fmla="*/ 64 w 216"/>
                  <a:gd name="T5" fmla="*/ 201 h 312"/>
                  <a:gd name="T6" fmla="*/ 99 w 216"/>
                  <a:gd name="T7" fmla="*/ 148 h 312"/>
                  <a:gd name="T8" fmla="*/ 137 w 216"/>
                  <a:gd name="T9" fmla="*/ 98 h 312"/>
                  <a:gd name="T10" fmla="*/ 176 w 216"/>
                  <a:gd name="T11" fmla="*/ 47 h 312"/>
                  <a:gd name="T12" fmla="*/ 195 w 216"/>
                  <a:gd name="T13" fmla="*/ 25 h 312"/>
                  <a:gd name="T14" fmla="*/ 216 w 216"/>
                  <a:gd name="T15" fmla="*/ 0 h 3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 h="312">
                    <a:moveTo>
                      <a:pt x="0" y="312"/>
                    </a:moveTo>
                    <a:lnTo>
                      <a:pt x="31" y="257"/>
                    </a:lnTo>
                    <a:lnTo>
                      <a:pt x="64" y="201"/>
                    </a:lnTo>
                    <a:lnTo>
                      <a:pt x="99" y="148"/>
                    </a:lnTo>
                    <a:lnTo>
                      <a:pt x="137" y="98"/>
                    </a:lnTo>
                    <a:lnTo>
                      <a:pt x="176" y="47"/>
                    </a:lnTo>
                    <a:lnTo>
                      <a:pt x="195" y="25"/>
                    </a:lnTo>
                    <a:lnTo>
                      <a:pt x="216"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4" name="Freeform 59"/>
              <p:cNvSpPr>
                <a:spLocks/>
              </p:cNvSpPr>
              <p:nvPr/>
            </p:nvSpPr>
            <p:spPr bwMode="auto">
              <a:xfrm>
                <a:off x="1725" y="1315"/>
                <a:ext cx="45" cy="51"/>
              </a:xfrm>
              <a:custGeom>
                <a:avLst/>
                <a:gdLst>
                  <a:gd name="T0" fmla="*/ 0 w 45"/>
                  <a:gd name="T1" fmla="*/ 33 h 51"/>
                  <a:gd name="T2" fmla="*/ 45 w 45"/>
                  <a:gd name="T3" fmla="*/ 0 h 51"/>
                  <a:gd name="T4" fmla="*/ 19 w 45"/>
                  <a:gd name="T5" fmla="*/ 51 h 51"/>
                  <a:gd name="T6" fmla="*/ 18 w 45"/>
                  <a:gd name="T7" fmla="*/ 33 h 51"/>
                  <a:gd name="T8" fmla="*/ 0 w 45"/>
                  <a:gd name="T9" fmla="*/ 33 h 51"/>
                  <a:gd name="T10" fmla="*/ 0 w 45"/>
                  <a:gd name="T11" fmla="*/ 33 h 51"/>
                  <a:gd name="T12" fmla="*/ 0 w 45"/>
                  <a:gd name="T13" fmla="*/ 33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51">
                    <a:moveTo>
                      <a:pt x="0" y="33"/>
                    </a:moveTo>
                    <a:lnTo>
                      <a:pt x="45" y="0"/>
                    </a:lnTo>
                    <a:lnTo>
                      <a:pt x="19" y="51"/>
                    </a:lnTo>
                    <a:lnTo>
                      <a:pt x="18" y="33"/>
                    </a:lnTo>
                    <a:lnTo>
                      <a:pt x="0" y="3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5" name="Freeform 60"/>
              <p:cNvSpPr>
                <a:spLocks/>
              </p:cNvSpPr>
              <p:nvPr/>
            </p:nvSpPr>
            <p:spPr bwMode="auto">
              <a:xfrm>
                <a:off x="1725" y="1315"/>
                <a:ext cx="45" cy="51"/>
              </a:xfrm>
              <a:custGeom>
                <a:avLst/>
                <a:gdLst>
                  <a:gd name="T0" fmla="*/ 0 w 45"/>
                  <a:gd name="T1" fmla="*/ 33 h 51"/>
                  <a:gd name="T2" fmla="*/ 45 w 45"/>
                  <a:gd name="T3" fmla="*/ 0 h 51"/>
                  <a:gd name="T4" fmla="*/ 19 w 45"/>
                  <a:gd name="T5" fmla="*/ 51 h 51"/>
                  <a:gd name="T6" fmla="*/ 18 w 45"/>
                  <a:gd name="T7" fmla="*/ 33 h 51"/>
                  <a:gd name="T8" fmla="*/ 0 w 45"/>
                  <a:gd name="T9" fmla="*/ 33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1">
                    <a:moveTo>
                      <a:pt x="0" y="33"/>
                    </a:moveTo>
                    <a:lnTo>
                      <a:pt x="45" y="0"/>
                    </a:lnTo>
                    <a:lnTo>
                      <a:pt x="19" y="51"/>
                    </a:lnTo>
                    <a:lnTo>
                      <a:pt x="18" y="33"/>
                    </a:lnTo>
                    <a:lnTo>
                      <a:pt x="0" y="33"/>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6" name="Freeform 61"/>
              <p:cNvSpPr>
                <a:spLocks/>
              </p:cNvSpPr>
              <p:nvPr/>
            </p:nvSpPr>
            <p:spPr bwMode="auto">
              <a:xfrm>
                <a:off x="2963" y="652"/>
                <a:ext cx="146" cy="251"/>
              </a:xfrm>
              <a:custGeom>
                <a:avLst/>
                <a:gdLst>
                  <a:gd name="T0" fmla="*/ 146 w 146"/>
                  <a:gd name="T1" fmla="*/ 251 h 251"/>
                  <a:gd name="T2" fmla="*/ 133 w 146"/>
                  <a:gd name="T3" fmla="*/ 248 h 251"/>
                  <a:gd name="T4" fmla="*/ 120 w 146"/>
                  <a:gd name="T5" fmla="*/ 243 h 251"/>
                  <a:gd name="T6" fmla="*/ 108 w 146"/>
                  <a:gd name="T7" fmla="*/ 237 h 251"/>
                  <a:gd name="T8" fmla="*/ 95 w 146"/>
                  <a:gd name="T9" fmla="*/ 230 h 251"/>
                  <a:gd name="T10" fmla="*/ 86 w 146"/>
                  <a:gd name="T11" fmla="*/ 224 h 251"/>
                  <a:gd name="T12" fmla="*/ 74 w 146"/>
                  <a:gd name="T13" fmla="*/ 216 h 251"/>
                  <a:gd name="T14" fmla="*/ 64 w 146"/>
                  <a:gd name="T15" fmla="*/ 208 h 251"/>
                  <a:gd name="T16" fmla="*/ 55 w 146"/>
                  <a:gd name="T17" fmla="*/ 198 h 251"/>
                  <a:gd name="T18" fmla="*/ 47 w 146"/>
                  <a:gd name="T19" fmla="*/ 188 h 251"/>
                  <a:gd name="T20" fmla="*/ 38 w 146"/>
                  <a:gd name="T21" fmla="*/ 178 h 251"/>
                  <a:gd name="T22" fmla="*/ 32 w 146"/>
                  <a:gd name="T23" fmla="*/ 167 h 251"/>
                  <a:gd name="T24" fmla="*/ 26 w 146"/>
                  <a:gd name="T25" fmla="*/ 157 h 251"/>
                  <a:gd name="T26" fmla="*/ 19 w 146"/>
                  <a:gd name="T27" fmla="*/ 146 h 251"/>
                  <a:gd name="T28" fmla="*/ 14 w 146"/>
                  <a:gd name="T29" fmla="*/ 133 h 251"/>
                  <a:gd name="T30" fmla="*/ 9 w 146"/>
                  <a:gd name="T31" fmla="*/ 122 h 251"/>
                  <a:gd name="T32" fmla="*/ 6 w 146"/>
                  <a:gd name="T33" fmla="*/ 109 h 251"/>
                  <a:gd name="T34" fmla="*/ 3 w 146"/>
                  <a:gd name="T35" fmla="*/ 96 h 251"/>
                  <a:gd name="T36" fmla="*/ 1 w 146"/>
                  <a:gd name="T37" fmla="*/ 83 h 251"/>
                  <a:gd name="T38" fmla="*/ 0 w 146"/>
                  <a:gd name="T39" fmla="*/ 70 h 251"/>
                  <a:gd name="T40" fmla="*/ 0 w 146"/>
                  <a:gd name="T41" fmla="*/ 57 h 251"/>
                  <a:gd name="T42" fmla="*/ 0 w 146"/>
                  <a:gd name="T43" fmla="*/ 44 h 251"/>
                  <a:gd name="T44" fmla="*/ 1 w 146"/>
                  <a:gd name="T45" fmla="*/ 31 h 251"/>
                  <a:gd name="T46" fmla="*/ 3 w 146"/>
                  <a:gd name="T47" fmla="*/ 16 h 251"/>
                  <a:gd name="T48" fmla="*/ 4 w 146"/>
                  <a:gd name="T49" fmla="*/ 13 h 251"/>
                  <a:gd name="T50" fmla="*/ 4 w 146"/>
                  <a:gd name="T51" fmla="*/ 8 h 251"/>
                  <a:gd name="T52" fmla="*/ 8 w 146"/>
                  <a:gd name="T53" fmla="*/ 0 h 2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6" h="251">
                    <a:moveTo>
                      <a:pt x="146" y="251"/>
                    </a:moveTo>
                    <a:lnTo>
                      <a:pt x="133" y="248"/>
                    </a:lnTo>
                    <a:lnTo>
                      <a:pt x="120" y="243"/>
                    </a:lnTo>
                    <a:lnTo>
                      <a:pt x="108" y="237"/>
                    </a:lnTo>
                    <a:lnTo>
                      <a:pt x="95" y="230"/>
                    </a:lnTo>
                    <a:lnTo>
                      <a:pt x="86" y="224"/>
                    </a:lnTo>
                    <a:lnTo>
                      <a:pt x="74" y="216"/>
                    </a:lnTo>
                    <a:lnTo>
                      <a:pt x="64" y="208"/>
                    </a:lnTo>
                    <a:lnTo>
                      <a:pt x="55" y="198"/>
                    </a:lnTo>
                    <a:lnTo>
                      <a:pt x="47" y="188"/>
                    </a:lnTo>
                    <a:lnTo>
                      <a:pt x="38" y="178"/>
                    </a:lnTo>
                    <a:lnTo>
                      <a:pt x="32" y="167"/>
                    </a:lnTo>
                    <a:lnTo>
                      <a:pt x="26" y="157"/>
                    </a:lnTo>
                    <a:lnTo>
                      <a:pt x="19" y="146"/>
                    </a:lnTo>
                    <a:lnTo>
                      <a:pt x="14" y="133"/>
                    </a:lnTo>
                    <a:lnTo>
                      <a:pt x="9" y="122"/>
                    </a:lnTo>
                    <a:lnTo>
                      <a:pt x="6" y="109"/>
                    </a:lnTo>
                    <a:lnTo>
                      <a:pt x="3" y="96"/>
                    </a:lnTo>
                    <a:lnTo>
                      <a:pt x="1" y="83"/>
                    </a:lnTo>
                    <a:lnTo>
                      <a:pt x="0" y="70"/>
                    </a:lnTo>
                    <a:lnTo>
                      <a:pt x="0" y="57"/>
                    </a:lnTo>
                    <a:lnTo>
                      <a:pt x="0" y="44"/>
                    </a:lnTo>
                    <a:lnTo>
                      <a:pt x="1" y="31"/>
                    </a:lnTo>
                    <a:lnTo>
                      <a:pt x="3" y="16"/>
                    </a:lnTo>
                    <a:lnTo>
                      <a:pt x="4" y="13"/>
                    </a:lnTo>
                    <a:lnTo>
                      <a:pt x="4" y="8"/>
                    </a:lnTo>
                    <a:lnTo>
                      <a:pt x="8"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7" name="Freeform 62"/>
              <p:cNvSpPr>
                <a:spLocks/>
              </p:cNvSpPr>
              <p:nvPr/>
            </p:nvSpPr>
            <p:spPr bwMode="auto">
              <a:xfrm>
                <a:off x="1932" y="2425"/>
                <a:ext cx="1039" cy="980"/>
              </a:xfrm>
              <a:custGeom>
                <a:avLst/>
                <a:gdLst>
                  <a:gd name="T0" fmla="*/ 12 w 1039"/>
                  <a:gd name="T1" fmla="*/ 980 h 980"/>
                  <a:gd name="T2" fmla="*/ 4 w 1039"/>
                  <a:gd name="T3" fmla="*/ 967 h 980"/>
                  <a:gd name="T4" fmla="*/ 0 w 1039"/>
                  <a:gd name="T5" fmla="*/ 955 h 980"/>
                  <a:gd name="T6" fmla="*/ 0 w 1039"/>
                  <a:gd name="T7" fmla="*/ 944 h 980"/>
                  <a:gd name="T8" fmla="*/ 4 w 1039"/>
                  <a:gd name="T9" fmla="*/ 931 h 980"/>
                  <a:gd name="T10" fmla="*/ 10 w 1039"/>
                  <a:gd name="T11" fmla="*/ 919 h 980"/>
                  <a:gd name="T12" fmla="*/ 21 w 1039"/>
                  <a:gd name="T13" fmla="*/ 908 h 980"/>
                  <a:gd name="T14" fmla="*/ 34 w 1039"/>
                  <a:gd name="T15" fmla="*/ 897 h 980"/>
                  <a:gd name="T16" fmla="*/ 51 w 1039"/>
                  <a:gd name="T17" fmla="*/ 885 h 980"/>
                  <a:gd name="T18" fmla="*/ 70 w 1039"/>
                  <a:gd name="T19" fmla="*/ 874 h 980"/>
                  <a:gd name="T20" fmla="*/ 103 w 1039"/>
                  <a:gd name="T21" fmla="*/ 858 h 980"/>
                  <a:gd name="T22" fmla="*/ 142 w 1039"/>
                  <a:gd name="T23" fmla="*/ 840 h 980"/>
                  <a:gd name="T24" fmla="*/ 198 w 1039"/>
                  <a:gd name="T25" fmla="*/ 817 h 980"/>
                  <a:gd name="T26" fmla="*/ 297 w 1039"/>
                  <a:gd name="T27" fmla="*/ 782 h 980"/>
                  <a:gd name="T28" fmla="*/ 463 w 1039"/>
                  <a:gd name="T29" fmla="*/ 722 h 980"/>
                  <a:gd name="T30" fmla="*/ 558 w 1039"/>
                  <a:gd name="T31" fmla="*/ 686 h 980"/>
                  <a:gd name="T32" fmla="*/ 633 w 1039"/>
                  <a:gd name="T33" fmla="*/ 653 h 980"/>
                  <a:gd name="T34" fmla="*/ 688 w 1039"/>
                  <a:gd name="T35" fmla="*/ 628 h 980"/>
                  <a:gd name="T36" fmla="*/ 742 w 1039"/>
                  <a:gd name="T37" fmla="*/ 602 h 980"/>
                  <a:gd name="T38" fmla="*/ 792 w 1039"/>
                  <a:gd name="T39" fmla="*/ 572 h 980"/>
                  <a:gd name="T40" fmla="*/ 825 w 1039"/>
                  <a:gd name="T41" fmla="*/ 553 h 980"/>
                  <a:gd name="T42" fmla="*/ 855 w 1039"/>
                  <a:gd name="T43" fmla="*/ 532 h 980"/>
                  <a:gd name="T44" fmla="*/ 885 w 1039"/>
                  <a:gd name="T45" fmla="*/ 511 h 980"/>
                  <a:gd name="T46" fmla="*/ 912 w 1039"/>
                  <a:gd name="T47" fmla="*/ 488 h 980"/>
                  <a:gd name="T48" fmla="*/ 936 w 1039"/>
                  <a:gd name="T49" fmla="*/ 464 h 980"/>
                  <a:gd name="T50" fmla="*/ 959 w 1039"/>
                  <a:gd name="T51" fmla="*/ 439 h 980"/>
                  <a:gd name="T52" fmla="*/ 980 w 1039"/>
                  <a:gd name="T53" fmla="*/ 415 h 980"/>
                  <a:gd name="T54" fmla="*/ 996 w 1039"/>
                  <a:gd name="T55" fmla="*/ 387 h 980"/>
                  <a:gd name="T56" fmla="*/ 1011 w 1039"/>
                  <a:gd name="T57" fmla="*/ 360 h 980"/>
                  <a:gd name="T58" fmla="*/ 1024 w 1039"/>
                  <a:gd name="T59" fmla="*/ 332 h 980"/>
                  <a:gd name="T60" fmla="*/ 1032 w 1039"/>
                  <a:gd name="T61" fmla="*/ 301 h 980"/>
                  <a:gd name="T62" fmla="*/ 1037 w 1039"/>
                  <a:gd name="T63" fmla="*/ 271 h 980"/>
                  <a:gd name="T64" fmla="*/ 1039 w 1039"/>
                  <a:gd name="T65" fmla="*/ 240 h 980"/>
                  <a:gd name="T66" fmla="*/ 1037 w 1039"/>
                  <a:gd name="T67" fmla="*/ 206 h 980"/>
                  <a:gd name="T68" fmla="*/ 1031 w 1039"/>
                  <a:gd name="T69" fmla="*/ 172 h 980"/>
                  <a:gd name="T70" fmla="*/ 1021 w 1039"/>
                  <a:gd name="T71" fmla="*/ 136 h 980"/>
                  <a:gd name="T72" fmla="*/ 1006 w 1039"/>
                  <a:gd name="T73" fmla="*/ 99 h 980"/>
                  <a:gd name="T74" fmla="*/ 988 w 1039"/>
                  <a:gd name="T75" fmla="*/ 60 h 980"/>
                  <a:gd name="T76" fmla="*/ 964 w 1039"/>
                  <a:gd name="T77" fmla="*/ 21 h 980"/>
                  <a:gd name="T78" fmla="*/ 951 w 1039"/>
                  <a:gd name="T79" fmla="*/ 0 h 9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39" h="980">
                    <a:moveTo>
                      <a:pt x="12" y="980"/>
                    </a:moveTo>
                    <a:lnTo>
                      <a:pt x="4" y="967"/>
                    </a:lnTo>
                    <a:lnTo>
                      <a:pt x="0" y="955"/>
                    </a:lnTo>
                    <a:lnTo>
                      <a:pt x="0" y="944"/>
                    </a:lnTo>
                    <a:lnTo>
                      <a:pt x="4" y="931"/>
                    </a:lnTo>
                    <a:lnTo>
                      <a:pt x="10" y="919"/>
                    </a:lnTo>
                    <a:lnTo>
                      <a:pt x="21" y="908"/>
                    </a:lnTo>
                    <a:lnTo>
                      <a:pt x="34" y="897"/>
                    </a:lnTo>
                    <a:lnTo>
                      <a:pt x="51" y="885"/>
                    </a:lnTo>
                    <a:lnTo>
                      <a:pt x="70" y="874"/>
                    </a:lnTo>
                    <a:lnTo>
                      <a:pt x="103" y="858"/>
                    </a:lnTo>
                    <a:lnTo>
                      <a:pt x="142" y="840"/>
                    </a:lnTo>
                    <a:lnTo>
                      <a:pt x="198" y="817"/>
                    </a:lnTo>
                    <a:lnTo>
                      <a:pt x="297" y="782"/>
                    </a:lnTo>
                    <a:lnTo>
                      <a:pt x="463" y="722"/>
                    </a:lnTo>
                    <a:lnTo>
                      <a:pt x="558" y="686"/>
                    </a:lnTo>
                    <a:lnTo>
                      <a:pt x="633" y="653"/>
                    </a:lnTo>
                    <a:lnTo>
                      <a:pt x="688" y="628"/>
                    </a:lnTo>
                    <a:lnTo>
                      <a:pt x="742" y="602"/>
                    </a:lnTo>
                    <a:lnTo>
                      <a:pt x="792" y="572"/>
                    </a:lnTo>
                    <a:lnTo>
                      <a:pt x="825" y="553"/>
                    </a:lnTo>
                    <a:lnTo>
                      <a:pt x="855" y="532"/>
                    </a:lnTo>
                    <a:lnTo>
                      <a:pt x="885" y="511"/>
                    </a:lnTo>
                    <a:lnTo>
                      <a:pt x="912" y="488"/>
                    </a:lnTo>
                    <a:lnTo>
                      <a:pt x="936" y="464"/>
                    </a:lnTo>
                    <a:lnTo>
                      <a:pt x="959" y="439"/>
                    </a:lnTo>
                    <a:lnTo>
                      <a:pt x="980" y="415"/>
                    </a:lnTo>
                    <a:lnTo>
                      <a:pt x="996" y="387"/>
                    </a:lnTo>
                    <a:lnTo>
                      <a:pt x="1011" y="360"/>
                    </a:lnTo>
                    <a:lnTo>
                      <a:pt x="1024" y="332"/>
                    </a:lnTo>
                    <a:lnTo>
                      <a:pt x="1032" y="301"/>
                    </a:lnTo>
                    <a:lnTo>
                      <a:pt x="1037" y="271"/>
                    </a:lnTo>
                    <a:lnTo>
                      <a:pt x="1039" y="240"/>
                    </a:lnTo>
                    <a:lnTo>
                      <a:pt x="1037" y="206"/>
                    </a:lnTo>
                    <a:lnTo>
                      <a:pt x="1031" y="172"/>
                    </a:lnTo>
                    <a:lnTo>
                      <a:pt x="1021" y="136"/>
                    </a:lnTo>
                    <a:lnTo>
                      <a:pt x="1006" y="99"/>
                    </a:lnTo>
                    <a:lnTo>
                      <a:pt x="988" y="60"/>
                    </a:lnTo>
                    <a:lnTo>
                      <a:pt x="964" y="21"/>
                    </a:lnTo>
                    <a:lnTo>
                      <a:pt x="951" y="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8" name="Freeform 63"/>
              <p:cNvSpPr>
                <a:spLocks/>
              </p:cNvSpPr>
              <p:nvPr/>
            </p:nvSpPr>
            <p:spPr bwMode="auto">
              <a:xfrm>
                <a:off x="2883" y="2425"/>
                <a:ext cx="41" cy="53"/>
              </a:xfrm>
              <a:custGeom>
                <a:avLst/>
                <a:gdLst>
                  <a:gd name="T0" fmla="*/ 18 w 41"/>
                  <a:gd name="T1" fmla="*/ 53 h 53"/>
                  <a:gd name="T2" fmla="*/ 0 w 41"/>
                  <a:gd name="T3" fmla="*/ 0 h 53"/>
                  <a:gd name="T4" fmla="*/ 41 w 41"/>
                  <a:gd name="T5" fmla="*/ 39 h 53"/>
                  <a:gd name="T6" fmla="*/ 23 w 41"/>
                  <a:gd name="T7" fmla="*/ 37 h 53"/>
                  <a:gd name="T8" fmla="*/ 18 w 41"/>
                  <a:gd name="T9" fmla="*/ 53 h 53"/>
                  <a:gd name="T10" fmla="*/ 18 w 41"/>
                  <a:gd name="T11" fmla="*/ 53 h 53"/>
                  <a:gd name="T12" fmla="*/ 18 w 41"/>
                  <a:gd name="T13" fmla="*/ 53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53">
                    <a:moveTo>
                      <a:pt x="18" y="53"/>
                    </a:moveTo>
                    <a:lnTo>
                      <a:pt x="0" y="0"/>
                    </a:lnTo>
                    <a:lnTo>
                      <a:pt x="41" y="39"/>
                    </a:lnTo>
                    <a:lnTo>
                      <a:pt x="23" y="37"/>
                    </a:lnTo>
                    <a:lnTo>
                      <a:pt x="18"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9" name="Freeform 64"/>
              <p:cNvSpPr>
                <a:spLocks/>
              </p:cNvSpPr>
              <p:nvPr/>
            </p:nvSpPr>
            <p:spPr bwMode="auto">
              <a:xfrm>
                <a:off x="2883" y="2425"/>
                <a:ext cx="41" cy="53"/>
              </a:xfrm>
              <a:custGeom>
                <a:avLst/>
                <a:gdLst>
                  <a:gd name="T0" fmla="*/ 18 w 41"/>
                  <a:gd name="T1" fmla="*/ 53 h 53"/>
                  <a:gd name="T2" fmla="*/ 0 w 41"/>
                  <a:gd name="T3" fmla="*/ 0 h 53"/>
                  <a:gd name="T4" fmla="*/ 41 w 41"/>
                  <a:gd name="T5" fmla="*/ 39 h 53"/>
                  <a:gd name="T6" fmla="*/ 23 w 41"/>
                  <a:gd name="T7" fmla="*/ 37 h 53"/>
                  <a:gd name="T8" fmla="*/ 18 w 41"/>
                  <a:gd name="T9" fmla="*/ 53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3">
                    <a:moveTo>
                      <a:pt x="18" y="53"/>
                    </a:moveTo>
                    <a:lnTo>
                      <a:pt x="0" y="0"/>
                    </a:lnTo>
                    <a:lnTo>
                      <a:pt x="41" y="39"/>
                    </a:lnTo>
                    <a:lnTo>
                      <a:pt x="23" y="37"/>
                    </a:lnTo>
                    <a:lnTo>
                      <a:pt x="18" y="53"/>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0" name="Rectangle 65"/>
              <p:cNvSpPr>
                <a:spLocks noChangeArrowheads="1"/>
              </p:cNvSpPr>
              <p:nvPr/>
            </p:nvSpPr>
            <p:spPr bwMode="auto">
              <a:xfrm>
                <a:off x="2606" y="2292"/>
                <a:ext cx="550"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3751" name="Freeform 66"/>
              <p:cNvSpPr>
                <a:spLocks/>
              </p:cNvSpPr>
              <p:nvPr/>
            </p:nvSpPr>
            <p:spPr bwMode="auto">
              <a:xfrm>
                <a:off x="2012" y="1260"/>
                <a:ext cx="725" cy="1030"/>
              </a:xfrm>
              <a:custGeom>
                <a:avLst/>
                <a:gdLst>
                  <a:gd name="T0" fmla="*/ 725 w 725"/>
                  <a:gd name="T1" fmla="*/ 1030 h 1030"/>
                  <a:gd name="T2" fmla="*/ 704 w 725"/>
                  <a:gd name="T3" fmla="*/ 1011 h 1030"/>
                  <a:gd name="T4" fmla="*/ 684 w 725"/>
                  <a:gd name="T5" fmla="*/ 991 h 1030"/>
                  <a:gd name="T6" fmla="*/ 667 w 725"/>
                  <a:gd name="T7" fmla="*/ 970 h 1030"/>
                  <a:gd name="T8" fmla="*/ 650 w 725"/>
                  <a:gd name="T9" fmla="*/ 947 h 1030"/>
                  <a:gd name="T10" fmla="*/ 636 w 725"/>
                  <a:gd name="T11" fmla="*/ 925 h 1030"/>
                  <a:gd name="T12" fmla="*/ 623 w 725"/>
                  <a:gd name="T13" fmla="*/ 902 h 1030"/>
                  <a:gd name="T14" fmla="*/ 610 w 725"/>
                  <a:gd name="T15" fmla="*/ 878 h 1030"/>
                  <a:gd name="T16" fmla="*/ 600 w 725"/>
                  <a:gd name="T17" fmla="*/ 852 h 1030"/>
                  <a:gd name="T18" fmla="*/ 590 w 725"/>
                  <a:gd name="T19" fmla="*/ 827 h 1030"/>
                  <a:gd name="T20" fmla="*/ 577 w 725"/>
                  <a:gd name="T21" fmla="*/ 787 h 1030"/>
                  <a:gd name="T22" fmla="*/ 566 w 725"/>
                  <a:gd name="T23" fmla="*/ 745 h 1030"/>
                  <a:gd name="T24" fmla="*/ 556 w 725"/>
                  <a:gd name="T25" fmla="*/ 704 h 1030"/>
                  <a:gd name="T26" fmla="*/ 547 w 725"/>
                  <a:gd name="T27" fmla="*/ 647 h 1030"/>
                  <a:gd name="T28" fmla="*/ 537 w 725"/>
                  <a:gd name="T29" fmla="*/ 578 h 1030"/>
                  <a:gd name="T30" fmla="*/ 517 w 725"/>
                  <a:gd name="T31" fmla="*/ 436 h 1030"/>
                  <a:gd name="T32" fmla="*/ 509 w 725"/>
                  <a:gd name="T33" fmla="*/ 383 h 1030"/>
                  <a:gd name="T34" fmla="*/ 501 w 725"/>
                  <a:gd name="T35" fmla="*/ 342 h 1030"/>
                  <a:gd name="T36" fmla="*/ 491 w 725"/>
                  <a:gd name="T37" fmla="*/ 305 h 1030"/>
                  <a:gd name="T38" fmla="*/ 480 w 725"/>
                  <a:gd name="T39" fmla="*/ 268 h 1030"/>
                  <a:gd name="T40" fmla="*/ 467 w 725"/>
                  <a:gd name="T41" fmla="*/ 230 h 1030"/>
                  <a:gd name="T42" fmla="*/ 457 w 725"/>
                  <a:gd name="T43" fmla="*/ 209 h 1030"/>
                  <a:gd name="T44" fmla="*/ 446 w 725"/>
                  <a:gd name="T45" fmla="*/ 187 h 1030"/>
                  <a:gd name="T46" fmla="*/ 435 w 725"/>
                  <a:gd name="T47" fmla="*/ 167 h 1030"/>
                  <a:gd name="T48" fmla="*/ 422 w 725"/>
                  <a:gd name="T49" fmla="*/ 145 h 1030"/>
                  <a:gd name="T50" fmla="*/ 405 w 725"/>
                  <a:gd name="T51" fmla="*/ 127 h 1030"/>
                  <a:gd name="T52" fmla="*/ 389 w 725"/>
                  <a:gd name="T53" fmla="*/ 109 h 1030"/>
                  <a:gd name="T54" fmla="*/ 371 w 725"/>
                  <a:gd name="T55" fmla="*/ 93 h 1030"/>
                  <a:gd name="T56" fmla="*/ 352 w 725"/>
                  <a:gd name="T57" fmla="*/ 76 h 1030"/>
                  <a:gd name="T58" fmla="*/ 331 w 725"/>
                  <a:gd name="T59" fmla="*/ 62 h 1030"/>
                  <a:gd name="T60" fmla="*/ 308 w 725"/>
                  <a:gd name="T61" fmla="*/ 49 h 1030"/>
                  <a:gd name="T62" fmla="*/ 282 w 725"/>
                  <a:gd name="T63" fmla="*/ 37 h 1030"/>
                  <a:gd name="T64" fmla="*/ 255 w 725"/>
                  <a:gd name="T65" fmla="*/ 26 h 1030"/>
                  <a:gd name="T66" fmla="*/ 225 w 725"/>
                  <a:gd name="T67" fmla="*/ 18 h 1030"/>
                  <a:gd name="T68" fmla="*/ 195 w 725"/>
                  <a:gd name="T69" fmla="*/ 12 h 1030"/>
                  <a:gd name="T70" fmla="*/ 160 w 725"/>
                  <a:gd name="T71" fmla="*/ 7 h 1030"/>
                  <a:gd name="T72" fmla="*/ 125 w 725"/>
                  <a:gd name="T73" fmla="*/ 2 h 1030"/>
                  <a:gd name="T74" fmla="*/ 86 w 725"/>
                  <a:gd name="T75" fmla="*/ 0 h 1030"/>
                  <a:gd name="T76" fmla="*/ 44 w 725"/>
                  <a:gd name="T77" fmla="*/ 0 h 1030"/>
                  <a:gd name="T78" fmla="*/ 23 w 725"/>
                  <a:gd name="T79" fmla="*/ 0 h 1030"/>
                  <a:gd name="T80" fmla="*/ 0 w 725"/>
                  <a:gd name="T81" fmla="*/ 2 h 10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25" h="1030">
                    <a:moveTo>
                      <a:pt x="725" y="1030"/>
                    </a:moveTo>
                    <a:lnTo>
                      <a:pt x="704" y="1011"/>
                    </a:lnTo>
                    <a:lnTo>
                      <a:pt x="684" y="991"/>
                    </a:lnTo>
                    <a:lnTo>
                      <a:pt x="667" y="970"/>
                    </a:lnTo>
                    <a:lnTo>
                      <a:pt x="650" y="947"/>
                    </a:lnTo>
                    <a:lnTo>
                      <a:pt x="636" y="925"/>
                    </a:lnTo>
                    <a:lnTo>
                      <a:pt x="623" y="902"/>
                    </a:lnTo>
                    <a:lnTo>
                      <a:pt x="610" y="878"/>
                    </a:lnTo>
                    <a:lnTo>
                      <a:pt x="600" y="852"/>
                    </a:lnTo>
                    <a:lnTo>
                      <a:pt x="590" y="827"/>
                    </a:lnTo>
                    <a:lnTo>
                      <a:pt x="577" y="787"/>
                    </a:lnTo>
                    <a:lnTo>
                      <a:pt x="566" y="745"/>
                    </a:lnTo>
                    <a:lnTo>
                      <a:pt x="556" y="704"/>
                    </a:lnTo>
                    <a:lnTo>
                      <a:pt x="547" y="647"/>
                    </a:lnTo>
                    <a:lnTo>
                      <a:pt x="537" y="578"/>
                    </a:lnTo>
                    <a:lnTo>
                      <a:pt x="517" y="436"/>
                    </a:lnTo>
                    <a:lnTo>
                      <a:pt x="509" y="383"/>
                    </a:lnTo>
                    <a:lnTo>
                      <a:pt x="501" y="342"/>
                    </a:lnTo>
                    <a:lnTo>
                      <a:pt x="491" y="305"/>
                    </a:lnTo>
                    <a:lnTo>
                      <a:pt x="480" y="268"/>
                    </a:lnTo>
                    <a:lnTo>
                      <a:pt x="467" y="230"/>
                    </a:lnTo>
                    <a:lnTo>
                      <a:pt x="457" y="209"/>
                    </a:lnTo>
                    <a:lnTo>
                      <a:pt x="446" y="187"/>
                    </a:lnTo>
                    <a:lnTo>
                      <a:pt x="435" y="167"/>
                    </a:lnTo>
                    <a:lnTo>
                      <a:pt x="422" y="145"/>
                    </a:lnTo>
                    <a:lnTo>
                      <a:pt x="405" y="127"/>
                    </a:lnTo>
                    <a:lnTo>
                      <a:pt x="389" y="109"/>
                    </a:lnTo>
                    <a:lnTo>
                      <a:pt x="371" y="93"/>
                    </a:lnTo>
                    <a:lnTo>
                      <a:pt x="352" y="76"/>
                    </a:lnTo>
                    <a:lnTo>
                      <a:pt x="331" y="62"/>
                    </a:lnTo>
                    <a:lnTo>
                      <a:pt x="308" y="49"/>
                    </a:lnTo>
                    <a:lnTo>
                      <a:pt x="282" y="37"/>
                    </a:lnTo>
                    <a:lnTo>
                      <a:pt x="255" y="26"/>
                    </a:lnTo>
                    <a:lnTo>
                      <a:pt x="225" y="18"/>
                    </a:lnTo>
                    <a:lnTo>
                      <a:pt x="195" y="12"/>
                    </a:lnTo>
                    <a:lnTo>
                      <a:pt x="160" y="7"/>
                    </a:lnTo>
                    <a:lnTo>
                      <a:pt x="125" y="2"/>
                    </a:lnTo>
                    <a:lnTo>
                      <a:pt x="86" y="0"/>
                    </a:lnTo>
                    <a:lnTo>
                      <a:pt x="44" y="0"/>
                    </a:lnTo>
                    <a:lnTo>
                      <a:pt x="23" y="0"/>
                    </a:lnTo>
                    <a:lnTo>
                      <a:pt x="0" y="2"/>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2" name="Freeform 67"/>
              <p:cNvSpPr>
                <a:spLocks/>
              </p:cNvSpPr>
              <p:nvPr/>
            </p:nvSpPr>
            <p:spPr bwMode="auto">
              <a:xfrm>
                <a:off x="2009" y="1246"/>
                <a:ext cx="55" cy="27"/>
              </a:xfrm>
              <a:custGeom>
                <a:avLst/>
                <a:gdLst>
                  <a:gd name="T0" fmla="*/ 55 w 55"/>
                  <a:gd name="T1" fmla="*/ 27 h 27"/>
                  <a:gd name="T2" fmla="*/ 0 w 55"/>
                  <a:gd name="T3" fmla="*/ 16 h 27"/>
                  <a:gd name="T4" fmla="*/ 53 w 55"/>
                  <a:gd name="T5" fmla="*/ 0 h 27"/>
                  <a:gd name="T6" fmla="*/ 43 w 55"/>
                  <a:gd name="T7" fmla="*/ 14 h 27"/>
                  <a:gd name="T8" fmla="*/ 55 w 55"/>
                  <a:gd name="T9" fmla="*/ 27 h 27"/>
                  <a:gd name="T10" fmla="*/ 55 w 55"/>
                  <a:gd name="T11" fmla="*/ 27 h 27"/>
                  <a:gd name="T12" fmla="*/ 55 w 55"/>
                  <a:gd name="T13" fmla="*/ 27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27">
                    <a:moveTo>
                      <a:pt x="55" y="27"/>
                    </a:moveTo>
                    <a:lnTo>
                      <a:pt x="0" y="16"/>
                    </a:lnTo>
                    <a:lnTo>
                      <a:pt x="53" y="0"/>
                    </a:lnTo>
                    <a:lnTo>
                      <a:pt x="43" y="14"/>
                    </a:lnTo>
                    <a:lnTo>
                      <a:pt x="55" y="2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3" name="Freeform 68"/>
              <p:cNvSpPr>
                <a:spLocks/>
              </p:cNvSpPr>
              <p:nvPr/>
            </p:nvSpPr>
            <p:spPr bwMode="auto">
              <a:xfrm>
                <a:off x="2007" y="1246"/>
                <a:ext cx="55" cy="27"/>
              </a:xfrm>
              <a:custGeom>
                <a:avLst/>
                <a:gdLst>
                  <a:gd name="T0" fmla="*/ 55 w 55"/>
                  <a:gd name="T1" fmla="*/ 27 h 27"/>
                  <a:gd name="T2" fmla="*/ 0 w 55"/>
                  <a:gd name="T3" fmla="*/ 16 h 27"/>
                  <a:gd name="T4" fmla="*/ 54 w 55"/>
                  <a:gd name="T5" fmla="*/ 0 h 27"/>
                  <a:gd name="T6" fmla="*/ 44 w 55"/>
                  <a:gd name="T7" fmla="*/ 14 h 27"/>
                  <a:gd name="T8" fmla="*/ 55 w 55"/>
                  <a:gd name="T9" fmla="*/ 2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7">
                    <a:moveTo>
                      <a:pt x="55" y="27"/>
                    </a:moveTo>
                    <a:lnTo>
                      <a:pt x="0" y="16"/>
                    </a:lnTo>
                    <a:lnTo>
                      <a:pt x="54" y="0"/>
                    </a:lnTo>
                    <a:lnTo>
                      <a:pt x="44" y="14"/>
                    </a:lnTo>
                    <a:lnTo>
                      <a:pt x="55" y="27"/>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4" name="Rectangle 69"/>
              <p:cNvSpPr>
                <a:spLocks noChangeArrowheads="1"/>
              </p:cNvSpPr>
              <p:nvPr/>
            </p:nvSpPr>
            <p:spPr bwMode="auto">
              <a:xfrm>
                <a:off x="2857" y="1596"/>
                <a:ext cx="605"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3755" name="Freeform 70"/>
              <p:cNvSpPr>
                <a:spLocks/>
              </p:cNvSpPr>
              <p:nvPr/>
            </p:nvSpPr>
            <p:spPr bwMode="auto">
              <a:xfrm>
                <a:off x="2536" y="1727"/>
                <a:ext cx="490" cy="200"/>
              </a:xfrm>
              <a:custGeom>
                <a:avLst/>
                <a:gdLst>
                  <a:gd name="T0" fmla="*/ 490 w 490"/>
                  <a:gd name="T1" fmla="*/ 0 h 200"/>
                  <a:gd name="T2" fmla="*/ 485 w 490"/>
                  <a:gd name="T3" fmla="*/ 12 h 200"/>
                  <a:gd name="T4" fmla="*/ 478 w 490"/>
                  <a:gd name="T5" fmla="*/ 25 h 200"/>
                  <a:gd name="T6" fmla="*/ 469 w 490"/>
                  <a:gd name="T7" fmla="*/ 42 h 200"/>
                  <a:gd name="T8" fmla="*/ 457 w 490"/>
                  <a:gd name="T9" fmla="*/ 59 h 200"/>
                  <a:gd name="T10" fmla="*/ 444 w 490"/>
                  <a:gd name="T11" fmla="*/ 77 h 200"/>
                  <a:gd name="T12" fmla="*/ 430 w 490"/>
                  <a:gd name="T13" fmla="*/ 94 h 200"/>
                  <a:gd name="T14" fmla="*/ 414 w 490"/>
                  <a:gd name="T15" fmla="*/ 111 h 200"/>
                  <a:gd name="T16" fmla="*/ 396 w 490"/>
                  <a:gd name="T17" fmla="*/ 127 h 200"/>
                  <a:gd name="T18" fmla="*/ 378 w 490"/>
                  <a:gd name="T19" fmla="*/ 143 h 200"/>
                  <a:gd name="T20" fmla="*/ 363 w 490"/>
                  <a:gd name="T21" fmla="*/ 153 h 200"/>
                  <a:gd name="T22" fmla="*/ 347 w 490"/>
                  <a:gd name="T23" fmla="*/ 163 h 200"/>
                  <a:gd name="T24" fmla="*/ 332 w 490"/>
                  <a:gd name="T25" fmla="*/ 172 h 200"/>
                  <a:gd name="T26" fmla="*/ 316 w 490"/>
                  <a:gd name="T27" fmla="*/ 179 h 200"/>
                  <a:gd name="T28" fmla="*/ 298 w 490"/>
                  <a:gd name="T29" fmla="*/ 185 h 200"/>
                  <a:gd name="T30" fmla="*/ 282 w 490"/>
                  <a:gd name="T31" fmla="*/ 192 h 200"/>
                  <a:gd name="T32" fmla="*/ 264 w 490"/>
                  <a:gd name="T33" fmla="*/ 195 h 200"/>
                  <a:gd name="T34" fmla="*/ 246 w 490"/>
                  <a:gd name="T35" fmla="*/ 198 h 200"/>
                  <a:gd name="T36" fmla="*/ 230 w 490"/>
                  <a:gd name="T37" fmla="*/ 200 h 200"/>
                  <a:gd name="T38" fmla="*/ 211 w 490"/>
                  <a:gd name="T39" fmla="*/ 198 h 200"/>
                  <a:gd name="T40" fmla="*/ 199 w 490"/>
                  <a:gd name="T41" fmla="*/ 197 h 200"/>
                  <a:gd name="T42" fmla="*/ 188 w 490"/>
                  <a:gd name="T43" fmla="*/ 195 h 200"/>
                  <a:gd name="T44" fmla="*/ 175 w 490"/>
                  <a:gd name="T45" fmla="*/ 192 h 200"/>
                  <a:gd name="T46" fmla="*/ 164 w 490"/>
                  <a:gd name="T47" fmla="*/ 188 h 200"/>
                  <a:gd name="T48" fmla="*/ 151 w 490"/>
                  <a:gd name="T49" fmla="*/ 182 h 200"/>
                  <a:gd name="T50" fmla="*/ 139 w 490"/>
                  <a:gd name="T51" fmla="*/ 177 h 200"/>
                  <a:gd name="T52" fmla="*/ 126 w 490"/>
                  <a:gd name="T53" fmla="*/ 171 h 200"/>
                  <a:gd name="T54" fmla="*/ 115 w 490"/>
                  <a:gd name="T55" fmla="*/ 163 h 200"/>
                  <a:gd name="T56" fmla="*/ 104 w 490"/>
                  <a:gd name="T57" fmla="*/ 153 h 200"/>
                  <a:gd name="T58" fmla="*/ 86 w 490"/>
                  <a:gd name="T59" fmla="*/ 138 h 200"/>
                  <a:gd name="T60" fmla="*/ 68 w 490"/>
                  <a:gd name="T61" fmla="*/ 120 h 200"/>
                  <a:gd name="T62" fmla="*/ 50 w 490"/>
                  <a:gd name="T63" fmla="*/ 99 h 200"/>
                  <a:gd name="T64" fmla="*/ 32 w 490"/>
                  <a:gd name="T65" fmla="*/ 75 h 200"/>
                  <a:gd name="T66" fmla="*/ 16 w 490"/>
                  <a:gd name="T67" fmla="*/ 49 h 200"/>
                  <a:gd name="T68" fmla="*/ 5 w 490"/>
                  <a:gd name="T69" fmla="*/ 29 h 200"/>
                  <a:gd name="T70" fmla="*/ 0 w 490"/>
                  <a:gd name="T71" fmla="*/ 2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0" h="200">
                    <a:moveTo>
                      <a:pt x="490" y="0"/>
                    </a:moveTo>
                    <a:lnTo>
                      <a:pt x="485" y="12"/>
                    </a:lnTo>
                    <a:lnTo>
                      <a:pt x="478" y="25"/>
                    </a:lnTo>
                    <a:lnTo>
                      <a:pt x="469" y="42"/>
                    </a:lnTo>
                    <a:lnTo>
                      <a:pt x="457" y="59"/>
                    </a:lnTo>
                    <a:lnTo>
                      <a:pt x="444" y="77"/>
                    </a:lnTo>
                    <a:lnTo>
                      <a:pt x="430" y="94"/>
                    </a:lnTo>
                    <a:lnTo>
                      <a:pt x="414" y="111"/>
                    </a:lnTo>
                    <a:lnTo>
                      <a:pt x="396" y="127"/>
                    </a:lnTo>
                    <a:lnTo>
                      <a:pt x="378" y="143"/>
                    </a:lnTo>
                    <a:lnTo>
                      <a:pt x="363" y="153"/>
                    </a:lnTo>
                    <a:lnTo>
                      <a:pt x="347" y="163"/>
                    </a:lnTo>
                    <a:lnTo>
                      <a:pt x="332" y="172"/>
                    </a:lnTo>
                    <a:lnTo>
                      <a:pt x="316" y="179"/>
                    </a:lnTo>
                    <a:lnTo>
                      <a:pt x="298" y="185"/>
                    </a:lnTo>
                    <a:lnTo>
                      <a:pt x="282" y="192"/>
                    </a:lnTo>
                    <a:lnTo>
                      <a:pt x="264" y="195"/>
                    </a:lnTo>
                    <a:lnTo>
                      <a:pt x="246" y="198"/>
                    </a:lnTo>
                    <a:lnTo>
                      <a:pt x="230" y="200"/>
                    </a:lnTo>
                    <a:lnTo>
                      <a:pt x="211" y="198"/>
                    </a:lnTo>
                    <a:lnTo>
                      <a:pt x="199" y="197"/>
                    </a:lnTo>
                    <a:lnTo>
                      <a:pt x="188" y="195"/>
                    </a:lnTo>
                    <a:lnTo>
                      <a:pt x="175" y="192"/>
                    </a:lnTo>
                    <a:lnTo>
                      <a:pt x="164" y="188"/>
                    </a:lnTo>
                    <a:lnTo>
                      <a:pt x="151" y="182"/>
                    </a:lnTo>
                    <a:lnTo>
                      <a:pt x="139" y="177"/>
                    </a:lnTo>
                    <a:lnTo>
                      <a:pt x="126" y="171"/>
                    </a:lnTo>
                    <a:lnTo>
                      <a:pt x="115" y="163"/>
                    </a:lnTo>
                    <a:lnTo>
                      <a:pt x="104" y="153"/>
                    </a:lnTo>
                    <a:lnTo>
                      <a:pt x="86" y="138"/>
                    </a:lnTo>
                    <a:lnTo>
                      <a:pt x="68" y="120"/>
                    </a:lnTo>
                    <a:lnTo>
                      <a:pt x="50" y="99"/>
                    </a:lnTo>
                    <a:lnTo>
                      <a:pt x="32" y="75"/>
                    </a:lnTo>
                    <a:lnTo>
                      <a:pt x="16" y="49"/>
                    </a:lnTo>
                    <a:lnTo>
                      <a:pt x="5" y="29"/>
                    </a:lnTo>
                    <a:lnTo>
                      <a:pt x="0" y="20"/>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6" name="Freeform 71"/>
              <p:cNvSpPr>
                <a:spLocks/>
              </p:cNvSpPr>
              <p:nvPr/>
            </p:nvSpPr>
            <p:spPr bwMode="auto">
              <a:xfrm>
                <a:off x="3928" y="1510"/>
                <a:ext cx="152" cy="39"/>
              </a:xfrm>
              <a:custGeom>
                <a:avLst/>
                <a:gdLst>
                  <a:gd name="T0" fmla="*/ 152 w 152"/>
                  <a:gd name="T1" fmla="*/ 0 h 39"/>
                  <a:gd name="T2" fmla="*/ 131 w 152"/>
                  <a:gd name="T3" fmla="*/ 13 h 39"/>
                  <a:gd name="T4" fmla="*/ 113 w 152"/>
                  <a:gd name="T5" fmla="*/ 23 h 39"/>
                  <a:gd name="T6" fmla="*/ 100 w 152"/>
                  <a:gd name="T7" fmla="*/ 29 h 39"/>
                  <a:gd name="T8" fmla="*/ 87 w 152"/>
                  <a:gd name="T9" fmla="*/ 34 h 39"/>
                  <a:gd name="T10" fmla="*/ 79 w 152"/>
                  <a:gd name="T11" fmla="*/ 36 h 39"/>
                  <a:gd name="T12" fmla="*/ 71 w 152"/>
                  <a:gd name="T13" fmla="*/ 39 h 39"/>
                  <a:gd name="T14" fmla="*/ 63 w 152"/>
                  <a:gd name="T15" fmla="*/ 39 h 39"/>
                  <a:gd name="T16" fmla="*/ 57 w 152"/>
                  <a:gd name="T17" fmla="*/ 39 h 39"/>
                  <a:gd name="T18" fmla="*/ 50 w 152"/>
                  <a:gd name="T19" fmla="*/ 39 h 39"/>
                  <a:gd name="T20" fmla="*/ 44 w 152"/>
                  <a:gd name="T21" fmla="*/ 37 h 39"/>
                  <a:gd name="T22" fmla="*/ 37 w 152"/>
                  <a:gd name="T23" fmla="*/ 34 h 39"/>
                  <a:gd name="T24" fmla="*/ 31 w 152"/>
                  <a:gd name="T25" fmla="*/ 32 h 39"/>
                  <a:gd name="T26" fmla="*/ 24 w 152"/>
                  <a:gd name="T27" fmla="*/ 29 h 39"/>
                  <a:gd name="T28" fmla="*/ 18 w 152"/>
                  <a:gd name="T29" fmla="*/ 23 h 39"/>
                  <a:gd name="T30" fmla="*/ 10 w 152"/>
                  <a:gd name="T31" fmla="*/ 16 h 39"/>
                  <a:gd name="T32" fmla="*/ 1 w 152"/>
                  <a:gd name="T33" fmla="*/ 8 h 39"/>
                  <a:gd name="T34" fmla="*/ 0 w 152"/>
                  <a:gd name="T35" fmla="*/ 6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2" h="39">
                    <a:moveTo>
                      <a:pt x="152" y="0"/>
                    </a:moveTo>
                    <a:lnTo>
                      <a:pt x="131" y="13"/>
                    </a:lnTo>
                    <a:lnTo>
                      <a:pt x="113" y="23"/>
                    </a:lnTo>
                    <a:lnTo>
                      <a:pt x="100" y="29"/>
                    </a:lnTo>
                    <a:lnTo>
                      <a:pt x="87" y="34"/>
                    </a:lnTo>
                    <a:lnTo>
                      <a:pt x="79" y="36"/>
                    </a:lnTo>
                    <a:lnTo>
                      <a:pt x="71" y="39"/>
                    </a:lnTo>
                    <a:lnTo>
                      <a:pt x="63" y="39"/>
                    </a:lnTo>
                    <a:lnTo>
                      <a:pt x="57" y="39"/>
                    </a:lnTo>
                    <a:lnTo>
                      <a:pt x="50" y="39"/>
                    </a:lnTo>
                    <a:lnTo>
                      <a:pt x="44" y="37"/>
                    </a:lnTo>
                    <a:lnTo>
                      <a:pt x="37" y="34"/>
                    </a:lnTo>
                    <a:lnTo>
                      <a:pt x="31" y="32"/>
                    </a:lnTo>
                    <a:lnTo>
                      <a:pt x="24" y="29"/>
                    </a:lnTo>
                    <a:lnTo>
                      <a:pt x="18" y="23"/>
                    </a:lnTo>
                    <a:lnTo>
                      <a:pt x="10" y="16"/>
                    </a:lnTo>
                    <a:lnTo>
                      <a:pt x="1" y="8"/>
                    </a:lnTo>
                    <a:lnTo>
                      <a:pt x="0" y="6"/>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7" name="Freeform 72"/>
              <p:cNvSpPr>
                <a:spLocks/>
              </p:cNvSpPr>
              <p:nvPr/>
            </p:nvSpPr>
            <p:spPr bwMode="auto">
              <a:xfrm>
                <a:off x="4027" y="1510"/>
                <a:ext cx="53" cy="39"/>
              </a:xfrm>
              <a:custGeom>
                <a:avLst/>
                <a:gdLst>
                  <a:gd name="T0" fmla="*/ 13 w 53"/>
                  <a:gd name="T1" fmla="*/ 39 h 39"/>
                  <a:gd name="T2" fmla="*/ 53 w 53"/>
                  <a:gd name="T3" fmla="*/ 0 h 39"/>
                  <a:gd name="T4" fmla="*/ 0 w 53"/>
                  <a:gd name="T5" fmla="*/ 16 h 39"/>
                  <a:gd name="T6" fmla="*/ 16 w 53"/>
                  <a:gd name="T7" fmla="*/ 21 h 39"/>
                  <a:gd name="T8" fmla="*/ 13 w 53"/>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9">
                    <a:moveTo>
                      <a:pt x="13" y="39"/>
                    </a:moveTo>
                    <a:lnTo>
                      <a:pt x="53" y="0"/>
                    </a:lnTo>
                    <a:lnTo>
                      <a:pt x="0" y="16"/>
                    </a:lnTo>
                    <a:lnTo>
                      <a:pt x="16" y="21"/>
                    </a:lnTo>
                    <a:lnTo>
                      <a:pt x="13" y="3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8" name="Freeform 73"/>
              <p:cNvSpPr>
                <a:spLocks/>
              </p:cNvSpPr>
              <p:nvPr/>
            </p:nvSpPr>
            <p:spPr bwMode="auto">
              <a:xfrm>
                <a:off x="4027" y="1510"/>
                <a:ext cx="53" cy="39"/>
              </a:xfrm>
              <a:custGeom>
                <a:avLst/>
                <a:gdLst>
                  <a:gd name="T0" fmla="*/ 13 w 53"/>
                  <a:gd name="T1" fmla="*/ 39 h 39"/>
                  <a:gd name="T2" fmla="*/ 53 w 53"/>
                  <a:gd name="T3" fmla="*/ 0 h 39"/>
                  <a:gd name="T4" fmla="*/ 0 w 53"/>
                  <a:gd name="T5" fmla="*/ 16 h 39"/>
                  <a:gd name="T6" fmla="*/ 16 w 53"/>
                  <a:gd name="T7" fmla="*/ 21 h 39"/>
                  <a:gd name="T8" fmla="*/ 13 w 53"/>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9">
                    <a:moveTo>
                      <a:pt x="13" y="39"/>
                    </a:moveTo>
                    <a:lnTo>
                      <a:pt x="53" y="0"/>
                    </a:lnTo>
                    <a:lnTo>
                      <a:pt x="0" y="16"/>
                    </a:lnTo>
                    <a:lnTo>
                      <a:pt x="16" y="21"/>
                    </a:lnTo>
                    <a:lnTo>
                      <a:pt x="13" y="39"/>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9" name="Rectangle 74"/>
              <p:cNvSpPr>
                <a:spLocks noChangeArrowheads="1"/>
              </p:cNvSpPr>
              <p:nvPr/>
            </p:nvSpPr>
            <p:spPr bwMode="auto">
              <a:xfrm>
                <a:off x="4092" y="1429"/>
                <a:ext cx="186"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3760" name="Rectangle 75"/>
              <p:cNvSpPr>
                <a:spLocks noChangeArrowheads="1"/>
              </p:cNvSpPr>
              <p:nvPr/>
            </p:nvSpPr>
            <p:spPr bwMode="auto">
              <a:xfrm>
                <a:off x="4254" y="1497"/>
                <a:ext cx="44"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9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3761" name="Freeform 76"/>
              <p:cNvSpPr>
                <a:spLocks/>
              </p:cNvSpPr>
              <p:nvPr/>
            </p:nvSpPr>
            <p:spPr bwMode="auto">
              <a:xfrm>
                <a:off x="1449" y="2863"/>
                <a:ext cx="70" cy="136"/>
              </a:xfrm>
              <a:custGeom>
                <a:avLst/>
                <a:gdLst>
                  <a:gd name="T0" fmla="*/ 68 w 70"/>
                  <a:gd name="T1" fmla="*/ 0 h 136"/>
                  <a:gd name="T2" fmla="*/ 70 w 70"/>
                  <a:gd name="T3" fmla="*/ 24 h 136"/>
                  <a:gd name="T4" fmla="*/ 70 w 70"/>
                  <a:gd name="T5" fmla="*/ 40 h 136"/>
                  <a:gd name="T6" fmla="*/ 70 w 70"/>
                  <a:gd name="T7" fmla="*/ 57 h 136"/>
                  <a:gd name="T8" fmla="*/ 68 w 70"/>
                  <a:gd name="T9" fmla="*/ 69 h 136"/>
                  <a:gd name="T10" fmla="*/ 65 w 70"/>
                  <a:gd name="T11" fmla="*/ 79 h 136"/>
                  <a:gd name="T12" fmla="*/ 63 w 70"/>
                  <a:gd name="T13" fmla="*/ 87 h 136"/>
                  <a:gd name="T14" fmla="*/ 60 w 70"/>
                  <a:gd name="T15" fmla="*/ 95 h 136"/>
                  <a:gd name="T16" fmla="*/ 57 w 70"/>
                  <a:gd name="T17" fmla="*/ 102 h 136"/>
                  <a:gd name="T18" fmla="*/ 53 w 70"/>
                  <a:gd name="T19" fmla="*/ 107 h 136"/>
                  <a:gd name="T20" fmla="*/ 50 w 70"/>
                  <a:gd name="T21" fmla="*/ 112 h 136"/>
                  <a:gd name="T22" fmla="*/ 47 w 70"/>
                  <a:gd name="T23" fmla="*/ 115 h 136"/>
                  <a:gd name="T24" fmla="*/ 40 w 70"/>
                  <a:gd name="T25" fmla="*/ 120 h 136"/>
                  <a:gd name="T26" fmla="*/ 36 w 70"/>
                  <a:gd name="T27" fmla="*/ 123 h 136"/>
                  <a:gd name="T28" fmla="*/ 27 w 70"/>
                  <a:gd name="T29" fmla="*/ 128 h 136"/>
                  <a:gd name="T30" fmla="*/ 21 w 70"/>
                  <a:gd name="T31" fmla="*/ 131 h 136"/>
                  <a:gd name="T32" fmla="*/ 11 w 70"/>
                  <a:gd name="T33" fmla="*/ 134 h 136"/>
                  <a:gd name="T34" fmla="*/ 3 w 70"/>
                  <a:gd name="T35" fmla="*/ 136 h 136"/>
                  <a:gd name="T36" fmla="*/ 0 w 70"/>
                  <a:gd name="T37" fmla="*/ 136 h 1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136">
                    <a:moveTo>
                      <a:pt x="68" y="0"/>
                    </a:moveTo>
                    <a:lnTo>
                      <a:pt x="70" y="24"/>
                    </a:lnTo>
                    <a:lnTo>
                      <a:pt x="70" y="40"/>
                    </a:lnTo>
                    <a:lnTo>
                      <a:pt x="70" y="57"/>
                    </a:lnTo>
                    <a:lnTo>
                      <a:pt x="68" y="69"/>
                    </a:lnTo>
                    <a:lnTo>
                      <a:pt x="65" y="79"/>
                    </a:lnTo>
                    <a:lnTo>
                      <a:pt x="63" y="87"/>
                    </a:lnTo>
                    <a:lnTo>
                      <a:pt x="60" y="95"/>
                    </a:lnTo>
                    <a:lnTo>
                      <a:pt x="57" y="102"/>
                    </a:lnTo>
                    <a:lnTo>
                      <a:pt x="53" y="107"/>
                    </a:lnTo>
                    <a:lnTo>
                      <a:pt x="50" y="112"/>
                    </a:lnTo>
                    <a:lnTo>
                      <a:pt x="47" y="115"/>
                    </a:lnTo>
                    <a:lnTo>
                      <a:pt x="40" y="120"/>
                    </a:lnTo>
                    <a:lnTo>
                      <a:pt x="36" y="123"/>
                    </a:lnTo>
                    <a:lnTo>
                      <a:pt x="27" y="128"/>
                    </a:lnTo>
                    <a:lnTo>
                      <a:pt x="21" y="131"/>
                    </a:lnTo>
                    <a:lnTo>
                      <a:pt x="11" y="134"/>
                    </a:lnTo>
                    <a:lnTo>
                      <a:pt x="3" y="136"/>
                    </a:lnTo>
                    <a:lnTo>
                      <a:pt x="0" y="136"/>
                    </a:lnTo>
                  </a:path>
                </a:pathLst>
              </a:custGeom>
              <a:noFill/>
              <a:ln w="7938">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62" name="Rectangle 77"/>
              <p:cNvSpPr>
                <a:spLocks noChangeArrowheads="1"/>
              </p:cNvSpPr>
              <p:nvPr/>
            </p:nvSpPr>
            <p:spPr bwMode="auto">
              <a:xfrm>
                <a:off x="1266" y="2937"/>
                <a:ext cx="186"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3763" name="Rectangle 78"/>
              <p:cNvSpPr>
                <a:spLocks noChangeArrowheads="1"/>
              </p:cNvSpPr>
              <p:nvPr/>
            </p:nvSpPr>
            <p:spPr bwMode="auto">
              <a:xfrm>
                <a:off x="1428" y="3005"/>
                <a:ext cx="44"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9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grpSp>
        <p:sp>
          <p:nvSpPr>
            <p:cNvPr id="113671" name="Line 83"/>
            <p:cNvSpPr>
              <a:spLocks noChangeShapeType="1"/>
            </p:cNvSpPr>
            <p:nvPr/>
          </p:nvSpPr>
          <p:spPr bwMode="auto">
            <a:xfrm flipH="1">
              <a:off x="4787900" y="1268413"/>
              <a:ext cx="576263" cy="360362"/>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72" name="Text Box 84"/>
            <p:cNvSpPr txBox="1">
              <a:spLocks noChangeArrowheads="1"/>
            </p:cNvSpPr>
            <p:nvPr/>
          </p:nvSpPr>
          <p:spPr bwMode="auto">
            <a:xfrm>
              <a:off x="5364163" y="908050"/>
              <a:ext cx="2492315" cy="398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Polyhydroxybutyrate</a:t>
              </a:r>
            </a:p>
          </p:txBody>
        </p:sp>
        <p:sp>
          <p:nvSpPr>
            <p:cNvPr id="113673" name="Text Box 85"/>
            <p:cNvSpPr txBox="1">
              <a:spLocks noChangeArrowheads="1"/>
            </p:cNvSpPr>
            <p:nvPr/>
          </p:nvSpPr>
          <p:spPr bwMode="auto">
            <a:xfrm>
              <a:off x="5527675" y="1738313"/>
              <a:ext cx="1864740" cy="398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Lysine, leucine</a:t>
              </a:r>
            </a:p>
          </p:txBody>
        </p:sp>
        <p:sp>
          <p:nvSpPr>
            <p:cNvPr id="113674" name="Text Box 86"/>
            <p:cNvSpPr txBox="1">
              <a:spLocks noChangeArrowheads="1"/>
            </p:cNvSpPr>
            <p:nvPr/>
          </p:nvSpPr>
          <p:spPr bwMode="auto">
            <a:xfrm>
              <a:off x="2193925" y="908050"/>
              <a:ext cx="1059303" cy="398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Acetate</a:t>
              </a:r>
            </a:p>
          </p:txBody>
        </p:sp>
        <p:sp>
          <p:nvSpPr>
            <p:cNvPr id="113675" name="Text Box 87"/>
            <p:cNvSpPr txBox="1">
              <a:spLocks noChangeArrowheads="1"/>
            </p:cNvSpPr>
            <p:nvPr/>
          </p:nvSpPr>
          <p:spPr bwMode="auto">
            <a:xfrm>
              <a:off x="1547813" y="1628775"/>
              <a:ext cx="1424581" cy="398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Fatty acids</a:t>
              </a:r>
            </a:p>
          </p:txBody>
        </p:sp>
        <p:sp>
          <p:nvSpPr>
            <p:cNvPr id="113676" name="Text Box 88"/>
            <p:cNvSpPr txBox="1">
              <a:spLocks noChangeArrowheads="1"/>
            </p:cNvSpPr>
            <p:nvPr/>
          </p:nvSpPr>
          <p:spPr bwMode="auto">
            <a:xfrm>
              <a:off x="3635375" y="765175"/>
              <a:ext cx="1157648" cy="398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Alcohols</a:t>
              </a:r>
            </a:p>
          </p:txBody>
        </p:sp>
        <p:sp>
          <p:nvSpPr>
            <p:cNvPr id="113677" name="Line 89"/>
            <p:cNvSpPr>
              <a:spLocks noChangeShapeType="1"/>
            </p:cNvSpPr>
            <p:nvPr/>
          </p:nvSpPr>
          <p:spPr bwMode="auto">
            <a:xfrm flipH="1" flipV="1">
              <a:off x="4787900" y="1844675"/>
              <a:ext cx="647700" cy="7143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78" name="Line 90"/>
            <p:cNvSpPr>
              <a:spLocks noChangeShapeType="1"/>
            </p:cNvSpPr>
            <p:nvPr/>
          </p:nvSpPr>
          <p:spPr bwMode="auto">
            <a:xfrm>
              <a:off x="4067175" y="1125538"/>
              <a:ext cx="73025" cy="50482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79" name="Line 91"/>
            <p:cNvSpPr>
              <a:spLocks noChangeShapeType="1"/>
            </p:cNvSpPr>
            <p:nvPr/>
          </p:nvSpPr>
          <p:spPr bwMode="auto">
            <a:xfrm>
              <a:off x="3203575" y="1196975"/>
              <a:ext cx="504825" cy="431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0" name="Line 92"/>
            <p:cNvSpPr>
              <a:spLocks noChangeShapeType="1"/>
            </p:cNvSpPr>
            <p:nvPr/>
          </p:nvSpPr>
          <p:spPr bwMode="auto">
            <a:xfrm flipV="1">
              <a:off x="2916238" y="1773238"/>
              <a:ext cx="719137" cy="71437"/>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1" name="Line 93"/>
            <p:cNvSpPr>
              <a:spLocks noChangeShapeType="1"/>
            </p:cNvSpPr>
            <p:nvPr/>
          </p:nvSpPr>
          <p:spPr bwMode="auto">
            <a:xfrm>
              <a:off x="6443663" y="4365625"/>
              <a:ext cx="649287"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2" name="Text Box 94"/>
            <p:cNvSpPr txBox="1">
              <a:spLocks noChangeArrowheads="1"/>
            </p:cNvSpPr>
            <p:nvPr/>
          </p:nvSpPr>
          <p:spPr bwMode="auto">
            <a:xfrm>
              <a:off x="7164388" y="4149725"/>
              <a:ext cx="1129549" cy="398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Proteins</a:t>
              </a:r>
            </a:p>
          </p:txBody>
        </p:sp>
        <p:sp>
          <p:nvSpPr>
            <p:cNvPr id="113683" name="Line 96"/>
            <p:cNvSpPr>
              <a:spLocks noChangeShapeType="1"/>
            </p:cNvSpPr>
            <p:nvPr/>
          </p:nvSpPr>
          <p:spPr bwMode="auto">
            <a:xfrm flipV="1">
              <a:off x="6443663" y="3860800"/>
              <a:ext cx="504825" cy="360363"/>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4" name="Text Box 97"/>
            <p:cNvSpPr txBox="1">
              <a:spLocks noChangeArrowheads="1"/>
            </p:cNvSpPr>
            <p:nvPr/>
          </p:nvSpPr>
          <p:spPr bwMode="auto">
            <a:xfrm>
              <a:off x="6978650" y="3673475"/>
              <a:ext cx="2169184" cy="398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Poly-γ -glutamate</a:t>
              </a:r>
            </a:p>
          </p:txBody>
        </p:sp>
        <p:sp>
          <p:nvSpPr>
            <p:cNvPr id="113685" name="Line 98"/>
            <p:cNvSpPr>
              <a:spLocks noChangeShapeType="1"/>
            </p:cNvSpPr>
            <p:nvPr/>
          </p:nvSpPr>
          <p:spPr bwMode="auto">
            <a:xfrm>
              <a:off x="6443663" y="4508500"/>
              <a:ext cx="576262" cy="28892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6" name="Text Box 99"/>
            <p:cNvSpPr txBox="1">
              <a:spLocks noChangeArrowheads="1"/>
            </p:cNvSpPr>
            <p:nvPr/>
          </p:nvSpPr>
          <p:spPr bwMode="auto">
            <a:xfrm>
              <a:off x="6959599" y="4624388"/>
              <a:ext cx="2197283" cy="398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γ-Glutamylcystein</a:t>
              </a:r>
            </a:p>
          </p:txBody>
        </p:sp>
        <p:sp>
          <p:nvSpPr>
            <p:cNvPr id="113687" name="Line 100"/>
            <p:cNvSpPr>
              <a:spLocks noChangeShapeType="1"/>
            </p:cNvSpPr>
            <p:nvPr/>
          </p:nvSpPr>
          <p:spPr bwMode="auto">
            <a:xfrm>
              <a:off x="6227763" y="4508500"/>
              <a:ext cx="1081087" cy="1008063"/>
            </a:xfrm>
            <a:prstGeom prst="line">
              <a:avLst/>
            </a:prstGeom>
            <a:noFill/>
            <a:ln w="25400">
              <a:solidFill>
                <a:schemeClr val="tx1"/>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8" name="Text Box 101"/>
            <p:cNvSpPr txBox="1">
              <a:spLocks noChangeArrowheads="1"/>
            </p:cNvSpPr>
            <p:nvPr/>
          </p:nvSpPr>
          <p:spPr bwMode="auto">
            <a:xfrm>
              <a:off x="7172325" y="5440363"/>
              <a:ext cx="2056792" cy="398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Osmoadaptation</a:t>
              </a:r>
            </a:p>
          </p:txBody>
        </p:sp>
      </p:grpSp>
      <p:sp>
        <p:nvSpPr>
          <p:cNvPr id="113667" name="Rectangle 2"/>
          <p:cNvSpPr>
            <a:spLocks noChangeArrowheads="1"/>
          </p:cNvSpPr>
          <p:nvPr/>
        </p:nvSpPr>
        <p:spPr bwMode="auto">
          <a:xfrm>
            <a:off x="1524000" y="-14288"/>
            <a:ext cx="9144000" cy="1066801"/>
          </a:xfrm>
          <a:prstGeom prst="rect">
            <a:avLst/>
          </a:prstGeom>
          <a:solidFill>
            <a:srgbClr val="004A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a:solidFill>
                <a:srgbClr val="FFFFFF"/>
              </a:solidFill>
              <a:latin typeface="Calibri" charset="0"/>
              <a:ea typeface="ＭＳ Ｐゴシック" charset="0"/>
              <a:cs typeface="ＭＳ Ｐゴシック" charset="0"/>
            </a:endParaRPr>
          </a:p>
        </p:txBody>
      </p:sp>
      <p:sp>
        <p:nvSpPr>
          <p:cNvPr id="113668" name="Text Box 13"/>
          <p:cNvSpPr txBox="1">
            <a:spLocks noChangeArrowheads="1"/>
          </p:cNvSpPr>
          <p:nvPr/>
        </p:nvSpPr>
        <p:spPr bwMode="auto">
          <a:xfrm>
            <a:off x="1552575" y="-14288"/>
            <a:ext cx="7793038" cy="860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FFFFFF"/>
                </a:solidFill>
              </a:rPr>
              <a:t>HGT as a force creating new pathways – Example 3</a:t>
            </a:r>
          </a:p>
          <a:p>
            <a:pPr defTabSz="914400" eaLnBrk="1" fontAlgn="base" hangingPunct="1">
              <a:spcBef>
                <a:spcPct val="0"/>
              </a:spcBef>
              <a:spcAft>
                <a:spcPct val="0"/>
              </a:spcAft>
            </a:pPr>
            <a:r>
              <a:rPr lang="de-DE" sz="3000" b="1">
                <a:solidFill>
                  <a:srgbClr val="FFFFFF"/>
                </a:solidFill>
                <a:latin typeface="Calibri" charset="0"/>
              </a:rPr>
              <a:t>Acetyl-CoA Assimilation: Methylaspartate Cycle</a:t>
            </a:r>
            <a:endParaRPr lang="de-DE" sz="3000" b="1" i="1">
              <a:solidFill>
                <a:srgbClr val="FFFFFF"/>
              </a:solidFill>
              <a:latin typeface="Calibri" charset="0"/>
            </a:endParaRPr>
          </a:p>
        </p:txBody>
      </p:sp>
      <p:sp>
        <p:nvSpPr>
          <p:cNvPr id="113669" name="Text Box 15"/>
          <p:cNvSpPr txBox="1">
            <a:spLocks noChangeArrowheads="1"/>
          </p:cNvSpPr>
          <p:nvPr/>
        </p:nvSpPr>
        <p:spPr bwMode="auto">
          <a:xfrm>
            <a:off x="6152749" y="6519864"/>
            <a:ext cx="4532715"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de-DE" sz="1500">
                <a:solidFill>
                  <a:srgbClr val="000000"/>
                </a:solidFill>
                <a:latin typeface="Calibri" charset="0"/>
              </a:rPr>
              <a:t>Khomyakova, Bükmez, Thomas, Erb, Berg, </a:t>
            </a:r>
            <a:r>
              <a:rPr lang="de-DE" sz="1500" i="1">
                <a:solidFill>
                  <a:srgbClr val="000000"/>
                </a:solidFill>
                <a:latin typeface="Calibri" charset="0"/>
              </a:rPr>
              <a:t>Science</a:t>
            </a:r>
            <a:r>
              <a:rPr lang="de-DE" sz="1500">
                <a:solidFill>
                  <a:srgbClr val="000000"/>
                </a:solidFill>
                <a:latin typeface="Calibri" charset="0"/>
              </a:rPr>
              <a:t>, 2011</a:t>
            </a:r>
          </a:p>
        </p:txBody>
      </p:sp>
    </p:spTree>
    <p:extLst>
      <p:ext uri="{BB962C8B-B14F-4D97-AF65-F5344CB8AC3E}">
        <p14:creationId xmlns:p14="http://schemas.microsoft.com/office/powerpoint/2010/main" val="1186097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AutoShape 6"/>
          <p:cNvSpPr>
            <a:spLocks noChangeAspect="1" noChangeArrowheads="1" noTextEdit="1"/>
          </p:cNvSpPr>
          <p:nvPr/>
        </p:nvSpPr>
        <p:spPr bwMode="auto">
          <a:xfrm>
            <a:off x="1992313" y="1557338"/>
            <a:ext cx="8229600" cy="301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690" name="Rectangle 8"/>
          <p:cNvSpPr>
            <a:spLocks noChangeArrowheads="1"/>
          </p:cNvSpPr>
          <p:nvPr/>
        </p:nvSpPr>
        <p:spPr bwMode="auto">
          <a:xfrm>
            <a:off x="2389189" y="2151064"/>
            <a:ext cx="586699"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oxaloacetate</a:t>
            </a:r>
            <a:endParaRPr lang="de-DE">
              <a:solidFill>
                <a:srgbClr val="000000"/>
              </a:solidFill>
              <a:latin typeface="Arial" charset="0"/>
              <a:ea typeface="ＭＳ Ｐゴシック" charset="0"/>
              <a:cs typeface="ＭＳ Ｐゴシック" charset="0"/>
            </a:endParaRPr>
          </a:p>
        </p:txBody>
      </p:sp>
      <p:sp>
        <p:nvSpPr>
          <p:cNvPr id="114691" name="Rectangle 9"/>
          <p:cNvSpPr>
            <a:spLocks noChangeArrowheads="1"/>
          </p:cNvSpPr>
          <p:nvPr/>
        </p:nvSpPr>
        <p:spPr bwMode="auto">
          <a:xfrm>
            <a:off x="3341689" y="1633539"/>
            <a:ext cx="503343"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692" name="Rectangle 10"/>
          <p:cNvSpPr>
            <a:spLocks noChangeArrowheads="1"/>
          </p:cNvSpPr>
          <p:nvPr/>
        </p:nvSpPr>
        <p:spPr bwMode="auto">
          <a:xfrm>
            <a:off x="3867150" y="2093914"/>
            <a:ext cx="28052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citrate</a:t>
            </a:r>
            <a:endParaRPr lang="de-DE">
              <a:solidFill>
                <a:srgbClr val="000000"/>
              </a:solidFill>
              <a:latin typeface="Arial" charset="0"/>
              <a:ea typeface="ＭＳ Ｐゴシック" charset="0"/>
              <a:cs typeface="ＭＳ Ｐゴシック" charset="0"/>
            </a:endParaRPr>
          </a:p>
        </p:txBody>
      </p:sp>
      <p:sp>
        <p:nvSpPr>
          <p:cNvPr id="114693" name="Rectangle 11"/>
          <p:cNvSpPr>
            <a:spLocks noChangeArrowheads="1"/>
          </p:cNvSpPr>
          <p:nvPr/>
        </p:nvSpPr>
        <p:spPr bwMode="auto">
          <a:xfrm>
            <a:off x="2017713" y="2871789"/>
            <a:ext cx="309380"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4694" name="Rectangle 12"/>
          <p:cNvSpPr>
            <a:spLocks noChangeArrowheads="1"/>
          </p:cNvSpPr>
          <p:nvPr/>
        </p:nvSpPr>
        <p:spPr bwMode="auto">
          <a:xfrm>
            <a:off x="2068514" y="3752851"/>
            <a:ext cx="407163"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fumarate</a:t>
            </a:r>
            <a:endParaRPr lang="de-DE">
              <a:solidFill>
                <a:srgbClr val="000000"/>
              </a:solidFill>
              <a:latin typeface="Arial" charset="0"/>
              <a:ea typeface="ＭＳ Ｐゴシック" charset="0"/>
              <a:cs typeface="ＭＳ Ｐゴシック" charset="0"/>
            </a:endParaRPr>
          </a:p>
        </p:txBody>
      </p:sp>
      <p:sp>
        <p:nvSpPr>
          <p:cNvPr id="114695" name="Rectangle 13"/>
          <p:cNvSpPr>
            <a:spLocks noChangeArrowheads="1"/>
          </p:cNvSpPr>
          <p:nvPr/>
        </p:nvSpPr>
        <p:spPr bwMode="auto">
          <a:xfrm>
            <a:off x="4337050" y="2782889"/>
            <a:ext cx="41197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isocitrate</a:t>
            </a:r>
            <a:endParaRPr lang="de-DE">
              <a:solidFill>
                <a:srgbClr val="000000"/>
              </a:solidFill>
              <a:latin typeface="Arial" charset="0"/>
              <a:ea typeface="ＭＳ Ｐゴシック" charset="0"/>
              <a:cs typeface="ＭＳ Ｐゴシック" charset="0"/>
            </a:endParaRPr>
          </a:p>
        </p:txBody>
      </p:sp>
      <p:sp>
        <p:nvSpPr>
          <p:cNvPr id="114696" name="Rectangle 14"/>
          <p:cNvSpPr>
            <a:spLocks noChangeArrowheads="1"/>
          </p:cNvSpPr>
          <p:nvPr/>
        </p:nvSpPr>
        <p:spPr bwMode="auto">
          <a:xfrm>
            <a:off x="2659064" y="4329114"/>
            <a:ext cx="436017"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succinate</a:t>
            </a:r>
            <a:endParaRPr lang="de-DE">
              <a:solidFill>
                <a:srgbClr val="000000"/>
              </a:solidFill>
              <a:latin typeface="Arial" charset="0"/>
              <a:ea typeface="ＭＳ Ｐゴシック" charset="0"/>
              <a:cs typeface="ＭＳ Ｐゴシック" charset="0"/>
            </a:endParaRPr>
          </a:p>
        </p:txBody>
      </p:sp>
      <p:sp>
        <p:nvSpPr>
          <p:cNvPr id="114697" name="Rectangle 15"/>
          <p:cNvSpPr>
            <a:spLocks noChangeArrowheads="1"/>
          </p:cNvSpPr>
          <p:nvPr/>
        </p:nvSpPr>
        <p:spPr bwMode="auto">
          <a:xfrm>
            <a:off x="3733801" y="4227514"/>
            <a:ext cx="599523"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4698" name="Rectangle 16"/>
          <p:cNvSpPr>
            <a:spLocks noChangeArrowheads="1"/>
          </p:cNvSpPr>
          <p:nvPr/>
        </p:nvSpPr>
        <p:spPr bwMode="auto">
          <a:xfrm>
            <a:off x="4222751" y="3602039"/>
            <a:ext cx="660437"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2-oxoglutarate</a:t>
            </a:r>
            <a:endParaRPr lang="de-DE">
              <a:solidFill>
                <a:srgbClr val="000000"/>
              </a:solidFill>
              <a:latin typeface="Arial" charset="0"/>
              <a:ea typeface="ＭＳ Ｐゴシック" charset="0"/>
              <a:cs typeface="ＭＳ Ｐゴシック" charset="0"/>
            </a:endParaRPr>
          </a:p>
        </p:txBody>
      </p:sp>
      <p:sp>
        <p:nvSpPr>
          <p:cNvPr id="114699" name="Freeform 17"/>
          <p:cNvSpPr>
            <a:spLocks/>
          </p:cNvSpPr>
          <p:nvPr/>
        </p:nvSpPr>
        <p:spPr bwMode="auto">
          <a:xfrm>
            <a:off x="2133600" y="3219451"/>
            <a:ext cx="33338" cy="315913"/>
          </a:xfrm>
          <a:custGeom>
            <a:avLst/>
            <a:gdLst>
              <a:gd name="T0" fmla="*/ 2147483647 w 42"/>
              <a:gd name="T1" fmla="*/ 2147483647 h 399"/>
              <a:gd name="T2" fmla="*/ 2147483647 w 42"/>
              <a:gd name="T3" fmla="*/ 2147483647 h 399"/>
              <a:gd name="T4" fmla="*/ 2147483647 w 42"/>
              <a:gd name="T5" fmla="*/ 2147483647 h 399"/>
              <a:gd name="T6" fmla="*/ 2147483647 w 42"/>
              <a:gd name="T7" fmla="*/ 2147483647 h 399"/>
              <a:gd name="T8" fmla="*/ 2147483647 w 42"/>
              <a:gd name="T9" fmla="*/ 2147483647 h 399"/>
              <a:gd name="T10" fmla="*/ 2147483647 w 42"/>
              <a:gd name="T11" fmla="*/ 2147483647 h 399"/>
              <a:gd name="T12" fmla="*/ 0 w 42"/>
              <a:gd name="T13" fmla="*/ 2147483647 h 399"/>
              <a:gd name="T14" fmla="*/ 0 w 42"/>
              <a:gd name="T15" fmla="*/ 0 h 3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99">
                <a:moveTo>
                  <a:pt x="42" y="399"/>
                </a:moveTo>
                <a:lnTo>
                  <a:pt x="30" y="336"/>
                </a:lnTo>
                <a:lnTo>
                  <a:pt x="19" y="276"/>
                </a:lnTo>
                <a:lnTo>
                  <a:pt x="11" y="214"/>
                </a:lnTo>
                <a:lnTo>
                  <a:pt x="6" y="154"/>
                </a:lnTo>
                <a:lnTo>
                  <a:pt x="2" y="91"/>
                </a:lnTo>
                <a:lnTo>
                  <a:pt x="0" y="31"/>
                </a:lnTo>
                <a:lnTo>
                  <a:pt x="0"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0" name="Rectangle 18"/>
          <p:cNvSpPr>
            <a:spLocks noChangeArrowheads="1"/>
          </p:cNvSpPr>
          <p:nvPr/>
        </p:nvSpPr>
        <p:spPr bwMode="auto">
          <a:xfrm>
            <a:off x="3059114" y="3073401"/>
            <a:ext cx="458459"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4701" name="Freeform 19"/>
          <p:cNvSpPr>
            <a:spLocks/>
          </p:cNvSpPr>
          <p:nvPr/>
        </p:nvSpPr>
        <p:spPr bwMode="auto">
          <a:xfrm>
            <a:off x="2733676" y="1979613"/>
            <a:ext cx="1185863" cy="163512"/>
          </a:xfrm>
          <a:custGeom>
            <a:avLst/>
            <a:gdLst>
              <a:gd name="T0" fmla="*/ 0 w 1494"/>
              <a:gd name="T1" fmla="*/ 2147483647 h 205"/>
              <a:gd name="T2" fmla="*/ 2147483647 w 1494"/>
              <a:gd name="T3" fmla="*/ 2147483647 h 205"/>
              <a:gd name="T4" fmla="*/ 2147483647 w 1494"/>
              <a:gd name="T5" fmla="*/ 2147483647 h 205"/>
              <a:gd name="T6" fmla="*/ 2147483647 w 1494"/>
              <a:gd name="T7" fmla="*/ 2147483647 h 205"/>
              <a:gd name="T8" fmla="*/ 2147483647 w 1494"/>
              <a:gd name="T9" fmla="*/ 2147483647 h 205"/>
              <a:gd name="T10" fmla="*/ 2147483647 w 1494"/>
              <a:gd name="T11" fmla="*/ 2147483647 h 205"/>
              <a:gd name="T12" fmla="*/ 2147483647 w 1494"/>
              <a:gd name="T13" fmla="*/ 2147483647 h 205"/>
              <a:gd name="T14" fmla="*/ 2147483647 w 1494"/>
              <a:gd name="T15" fmla="*/ 2147483647 h 205"/>
              <a:gd name="T16" fmla="*/ 2147483647 w 1494"/>
              <a:gd name="T17" fmla="*/ 2147483647 h 205"/>
              <a:gd name="T18" fmla="*/ 2147483647 w 1494"/>
              <a:gd name="T19" fmla="*/ 2147483647 h 205"/>
              <a:gd name="T20" fmla="*/ 2147483647 w 1494"/>
              <a:gd name="T21" fmla="*/ 2147483647 h 205"/>
              <a:gd name="T22" fmla="*/ 2147483647 w 1494"/>
              <a:gd name="T23" fmla="*/ 2147483647 h 205"/>
              <a:gd name="T24" fmla="*/ 2147483647 w 1494"/>
              <a:gd name="T25" fmla="*/ 2147483647 h 205"/>
              <a:gd name="T26" fmla="*/ 2147483647 w 1494"/>
              <a:gd name="T27" fmla="*/ 2147483647 h 205"/>
              <a:gd name="T28" fmla="*/ 2147483647 w 1494"/>
              <a:gd name="T29" fmla="*/ 2147483647 h 205"/>
              <a:gd name="T30" fmla="*/ 2147483647 w 1494"/>
              <a:gd name="T31" fmla="*/ 0 h 205"/>
              <a:gd name="T32" fmla="*/ 2147483647 w 1494"/>
              <a:gd name="T33" fmla="*/ 0 h 205"/>
              <a:gd name="T34" fmla="*/ 2147483647 w 1494"/>
              <a:gd name="T35" fmla="*/ 0 h 205"/>
              <a:gd name="T36" fmla="*/ 2147483647 w 1494"/>
              <a:gd name="T37" fmla="*/ 2147483647 h 205"/>
              <a:gd name="T38" fmla="*/ 2147483647 w 1494"/>
              <a:gd name="T39" fmla="*/ 2147483647 h 205"/>
              <a:gd name="T40" fmla="*/ 2147483647 w 1494"/>
              <a:gd name="T41" fmla="*/ 2147483647 h 205"/>
              <a:gd name="T42" fmla="*/ 2147483647 w 1494"/>
              <a:gd name="T43" fmla="*/ 2147483647 h 205"/>
              <a:gd name="T44" fmla="*/ 2147483647 w 1494"/>
              <a:gd name="T45" fmla="*/ 2147483647 h 205"/>
              <a:gd name="T46" fmla="*/ 2147483647 w 1494"/>
              <a:gd name="T47" fmla="*/ 2147483647 h 205"/>
              <a:gd name="T48" fmla="*/ 2147483647 w 1494"/>
              <a:gd name="T49" fmla="*/ 2147483647 h 205"/>
              <a:gd name="T50" fmla="*/ 2147483647 w 1494"/>
              <a:gd name="T51" fmla="*/ 2147483647 h 205"/>
              <a:gd name="T52" fmla="*/ 2147483647 w 1494"/>
              <a:gd name="T53" fmla="*/ 2147483647 h 205"/>
              <a:gd name="T54" fmla="*/ 2147483647 w 1494"/>
              <a:gd name="T55" fmla="*/ 2147483647 h 205"/>
              <a:gd name="T56" fmla="*/ 2147483647 w 1494"/>
              <a:gd name="T57" fmla="*/ 2147483647 h 205"/>
              <a:gd name="T58" fmla="*/ 2147483647 w 1494"/>
              <a:gd name="T59" fmla="*/ 2147483647 h 205"/>
              <a:gd name="T60" fmla="*/ 2147483647 w 1494"/>
              <a:gd name="T61" fmla="*/ 2147483647 h 20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94" h="205">
                <a:moveTo>
                  <a:pt x="0" y="205"/>
                </a:moveTo>
                <a:lnTo>
                  <a:pt x="45" y="181"/>
                </a:lnTo>
                <a:lnTo>
                  <a:pt x="93" y="158"/>
                </a:lnTo>
                <a:lnTo>
                  <a:pt x="140" y="136"/>
                </a:lnTo>
                <a:lnTo>
                  <a:pt x="188" y="116"/>
                </a:lnTo>
                <a:lnTo>
                  <a:pt x="237" y="97"/>
                </a:lnTo>
                <a:lnTo>
                  <a:pt x="287" y="81"/>
                </a:lnTo>
                <a:lnTo>
                  <a:pt x="336" y="64"/>
                </a:lnTo>
                <a:lnTo>
                  <a:pt x="387" y="52"/>
                </a:lnTo>
                <a:lnTo>
                  <a:pt x="440" y="39"/>
                </a:lnTo>
                <a:lnTo>
                  <a:pt x="492" y="28"/>
                </a:lnTo>
                <a:lnTo>
                  <a:pt x="545" y="19"/>
                </a:lnTo>
                <a:lnTo>
                  <a:pt x="599" y="11"/>
                </a:lnTo>
                <a:lnTo>
                  <a:pt x="652" y="6"/>
                </a:lnTo>
                <a:lnTo>
                  <a:pt x="707" y="2"/>
                </a:lnTo>
                <a:lnTo>
                  <a:pt x="762" y="0"/>
                </a:lnTo>
                <a:lnTo>
                  <a:pt x="781" y="0"/>
                </a:lnTo>
                <a:lnTo>
                  <a:pt x="799" y="0"/>
                </a:lnTo>
                <a:lnTo>
                  <a:pt x="865" y="2"/>
                </a:lnTo>
                <a:lnTo>
                  <a:pt x="927" y="6"/>
                </a:lnTo>
                <a:lnTo>
                  <a:pt x="991" y="11"/>
                </a:lnTo>
                <a:lnTo>
                  <a:pt x="1053" y="21"/>
                </a:lnTo>
                <a:lnTo>
                  <a:pt x="1115" y="31"/>
                </a:lnTo>
                <a:lnTo>
                  <a:pt x="1176" y="46"/>
                </a:lnTo>
                <a:lnTo>
                  <a:pt x="1236" y="61"/>
                </a:lnTo>
                <a:lnTo>
                  <a:pt x="1296" y="79"/>
                </a:lnTo>
                <a:lnTo>
                  <a:pt x="1353" y="99"/>
                </a:lnTo>
                <a:lnTo>
                  <a:pt x="1411" y="121"/>
                </a:lnTo>
                <a:lnTo>
                  <a:pt x="1466" y="145"/>
                </a:lnTo>
                <a:lnTo>
                  <a:pt x="1481" y="152"/>
                </a:lnTo>
                <a:lnTo>
                  <a:pt x="1494" y="158"/>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2" name="Freeform 20"/>
          <p:cNvSpPr>
            <a:spLocks/>
          </p:cNvSpPr>
          <p:nvPr/>
        </p:nvSpPr>
        <p:spPr bwMode="auto">
          <a:xfrm>
            <a:off x="3870326" y="2074863"/>
            <a:ext cx="49213" cy="30162"/>
          </a:xfrm>
          <a:custGeom>
            <a:avLst/>
            <a:gdLst>
              <a:gd name="T0" fmla="*/ 2147483647 w 62"/>
              <a:gd name="T1" fmla="*/ 0 h 39"/>
              <a:gd name="T2" fmla="*/ 2147483647 w 62"/>
              <a:gd name="T3" fmla="*/ 2147483647 h 39"/>
              <a:gd name="T4" fmla="*/ 0 w 62"/>
              <a:gd name="T5" fmla="*/ 2147483647 h 39"/>
              <a:gd name="T6" fmla="*/ 2147483647 w 62"/>
              <a:gd name="T7" fmla="*/ 2147483647 h 39"/>
              <a:gd name="T8" fmla="*/ 2147483647 w 62"/>
              <a:gd name="T9" fmla="*/ 0 h 39"/>
              <a:gd name="T10" fmla="*/ 2147483647 w 62"/>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9">
                <a:moveTo>
                  <a:pt x="12" y="0"/>
                </a:moveTo>
                <a:lnTo>
                  <a:pt x="62" y="39"/>
                </a:lnTo>
                <a:lnTo>
                  <a:pt x="0" y="28"/>
                </a:lnTo>
                <a:lnTo>
                  <a:pt x="18" y="19"/>
                </a:lnTo>
                <a:lnTo>
                  <a:pt x="12"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3" name="Freeform 21"/>
          <p:cNvSpPr>
            <a:spLocks/>
          </p:cNvSpPr>
          <p:nvPr/>
        </p:nvSpPr>
        <p:spPr bwMode="auto">
          <a:xfrm>
            <a:off x="3870326" y="2074863"/>
            <a:ext cx="49213" cy="30162"/>
          </a:xfrm>
          <a:custGeom>
            <a:avLst/>
            <a:gdLst>
              <a:gd name="T0" fmla="*/ 2147483647 w 62"/>
              <a:gd name="T1" fmla="*/ 0 h 39"/>
              <a:gd name="T2" fmla="*/ 2147483647 w 62"/>
              <a:gd name="T3" fmla="*/ 2147483647 h 39"/>
              <a:gd name="T4" fmla="*/ 0 w 62"/>
              <a:gd name="T5" fmla="*/ 2147483647 h 39"/>
              <a:gd name="T6" fmla="*/ 2147483647 w 62"/>
              <a:gd name="T7" fmla="*/ 2147483647 h 39"/>
              <a:gd name="T8" fmla="*/ 2147483647 w 62"/>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9">
                <a:moveTo>
                  <a:pt x="12" y="0"/>
                </a:moveTo>
                <a:lnTo>
                  <a:pt x="62" y="39"/>
                </a:lnTo>
                <a:lnTo>
                  <a:pt x="0" y="28"/>
                </a:lnTo>
                <a:lnTo>
                  <a:pt x="18" y="19"/>
                </a:lnTo>
                <a:lnTo>
                  <a:pt x="12"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4" name="Freeform 22"/>
          <p:cNvSpPr>
            <a:spLocks/>
          </p:cNvSpPr>
          <p:nvPr/>
        </p:nvSpPr>
        <p:spPr bwMode="auto">
          <a:xfrm>
            <a:off x="4071939" y="2212976"/>
            <a:ext cx="428625" cy="574675"/>
          </a:xfrm>
          <a:custGeom>
            <a:avLst/>
            <a:gdLst>
              <a:gd name="T0" fmla="*/ 0 w 539"/>
              <a:gd name="T1" fmla="*/ 0 h 722"/>
              <a:gd name="T2" fmla="*/ 2147483647 w 539"/>
              <a:gd name="T3" fmla="*/ 2147483647 h 722"/>
              <a:gd name="T4" fmla="*/ 2147483647 w 539"/>
              <a:gd name="T5" fmla="*/ 2147483647 h 722"/>
              <a:gd name="T6" fmla="*/ 2147483647 w 539"/>
              <a:gd name="T7" fmla="*/ 2147483647 h 722"/>
              <a:gd name="T8" fmla="*/ 2147483647 w 539"/>
              <a:gd name="T9" fmla="*/ 2147483647 h 722"/>
              <a:gd name="T10" fmla="*/ 2147483647 w 539"/>
              <a:gd name="T11" fmla="*/ 2147483647 h 722"/>
              <a:gd name="T12" fmla="*/ 2147483647 w 539"/>
              <a:gd name="T13" fmla="*/ 2147483647 h 722"/>
              <a:gd name="T14" fmla="*/ 2147483647 w 539"/>
              <a:gd name="T15" fmla="*/ 2147483647 h 722"/>
              <a:gd name="T16" fmla="*/ 2147483647 w 539"/>
              <a:gd name="T17" fmla="*/ 2147483647 h 722"/>
              <a:gd name="T18" fmla="*/ 2147483647 w 539"/>
              <a:gd name="T19" fmla="*/ 2147483647 h 722"/>
              <a:gd name="T20" fmla="*/ 2147483647 w 539"/>
              <a:gd name="T21" fmla="*/ 2147483647 h 722"/>
              <a:gd name="T22" fmla="*/ 2147483647 w 539"/>
              <a:gd name="T23" fmla="*/ 2147483647 h 722"/>
              <a:gd name="T24" fmla="*/ 2147483647 w 539"/>
              <a:gd name="T25" fmla="*/ 2147483647 h 722"/>
              <a:gd name="T26" fmla="*/ 2147483647 w 539"/>
              <a:gd name="T27" fmla="*/ 2147483647 h 722"/>
              <a:gd name="T28" fmla="*/ 2147483647 w 539"/>
              <a:gd name="T29" fmla="*/ 2147483647 h 722"/>
              <a:gd name="T30" fmla="*/ 2147483647 w 539"/>
              <a:gd name="T31" fmla="*/ 2147483647 h 722"/>
              <a:gd name="T32" fmla="*/ 2147483647 w 539"/>
              <a:gd name="T33" fmla="*/ 2147483647 h 722"/>
              <a:gd name="T34" fmla="*/ 2147483647 w 539"/>
              <a:gd name="T35" fmla="*/ 2147483647 h 7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9" h="722">
                <a:moveTo>
                  <a:pt x="0" y="0"/>
                </a:moveTo>
                <a:lnTo>
                  <a:pt x="51" y="40"/>
                </a:lnTo>
                <a:lnTo>
                  <a:pt x="100" y="82"/>
                </a:lnTo>
                <a:lnTo>
                  <a:pt x="148" y="126"/>
                </a:lnTo>
                <a:lnTo>
                  <a:pt x="188" y="166"/>
                </a:lnTo>
                <a:lnTo>
                  <a:pt x="227" y="208"/>
                </a:lnTo>
                <a:lnTo>
                  <a:pt x="263" y="250"/>
                </a:lnTo>
                <a:lnTo>
                  <a:pt x="300" y="294"/>
                </a:lnTo>
                <a:lnTo>
                  <a:pt x="333" y="338"/>
                </a:lnTo>
                <a:lnTo>
                  <a:pt x="364" y="384"/>
                </a:lnTo>
                <a:lnTo>
                  <a:pt x="395" y="430"/>
                </a:lnTo>
                <a:lnTo>
                  <a:pt x="422" y="477"/>
                </a:lnTo>
                <a:lnTo>
                  <a:pt x="450" y="525"/>
                </a:lnTo>
                <a:lnTo>
                  <a:pt x="475" y="572"/>
                </a:lnTo>
                <a:lnTo>
                  <a:pt x="497" y="622"/>
                </a:lnTo>
                <a:lnTo>
                  <a:pt x="519" y="671"/>
                </a:lnTo>
                <a:lnTo>
                  <a:pt x="532" y="706"/>
                </a:lnTo>
                <a:lnTo>
                  <a:pt x="539" y="722"/>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5" name="Freeform 23"/>
          <p:cNvSpPr>
            <a:spLocks/>
          </p:cNvSpPr>
          <p:nvPr/>
        </p:nvSpPr>
        <p:spPr bwMode="auto">
          <a:xfrm>
            <a:off x="4471989" y="2736850"/>
            <a:ext cx="28575" cy="50800"/>
          </a:xfrm>
          <a:custGeom>
            <a:avLst/>
            <a:gdLst>
              <a:gd name="T0" fmla="*/ 2147483647 w 36"/>
              <a:gd name="T1" fmla="*/ 0 h 62"/>
              <a:gd name="T2" fmla="*/ 2147483647 w 36"/>
              <a:gd name="T3" fmla="*/ 2147483647 h 62"/>
              <a:gd name="T4" fmla="*/ 0 w 36"/>
              <a:gd name="T5" fmla="*/ 2147483647 h 62"/>
              <a:gd name="T6" fmla="*/ 2147483647 w 36"/>
              <a:gd name="T7" fmla="*/ 2147483647 h 62"/>
              <a:gd name="T8" fmla="*/ 2147483647 w 36"/>
              <a:gd name="T9" fmla="*/ 0 h 62"/>
              <a:gd name="T10" fmla="*/ 2147483647 w 36"/>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62">
                <a:moveTo>
                  <a:pt x="29" y="0"/>
                </a:moveTo>
                <a:lnTo>
                  <a:pt x="36" y="62"/>
                </a:lnTo>
                <a:lnTo>
                  <a:pt x="0" y="11"/>
                </a:lnTo>
                <a:lnTo>
                  <a:pt x="18" y="16"/>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6" name="Freeform 24"/>
          <p:cNvSpPr>
            <a:spLocks/>
          </p:cNvSpPr>
          <p:nvPr/>
        </p:nvSpPr>
        <p:spPr bwMode="auto">
          <a:xfrm>
            <a:off x="4471989" y="2736850"/>
            <a:ext cx="28575" cy="50800"/>
          </a:xfrm>
          <a:custGeom>
            <a:avLst/>
            <a:gdLst>
              <a:gd name="T0" fmla="*/ 2147483647 w 36"/>
              <a:gd name="T1" fmla="*/ 0 h 62"/>
              <a:gd name="T2" fmla="*/ 2147483647 w 36"/>
              <a:gd name="T3" fmla="*/ 2147483647 h 62"/>
              <a:gd name="T4" fmla="*/ 0 w 36"/>
              <a:gd name="T5" fmla="*/ 2147483647 h 62"/>
              <a:gd name="T6" fmla="*/ 2147483647 w 36"/>
              <a:gd name="T7" fmla="*/ 2147483647 h 62"/>
              <a:gd name="T8" fmla="*/ 2147483647 w 36"/>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62">
                <a:moveTo>
                  <a:pt x="29" y="0"/>
                </a:moveTo>
                <a:lnTo>
                  <a:pt x="36" y="62"/>
                </a:lnTo>
                <a:lnTo>
                  <a:pt x="0" y="11"/>
                </a:lnTo>
                <a:lnTo>
                  <a:pt x="18" y="16"/>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7" name="Freeform 25"/>
          <p:cNvSpPr>
            <a:spLocks/>
          </p:cNvSpPr>
          <p:nvPr/>
        </p:nvSpPr>
        <p:spPr bwMode="auto">
          <a:xfrm>
            <a:off x="4535488" y="2898776"/>
            <a:ext cx="49212" cy="703263"/>
          </a:xfrm>
          <a:custGeom>
            <a:avLst/>
            <a:gdLst>
              <a:gd name="T0" fmla="*/ 0 w 62"/>
              <a:gd name="T1" fmla="*/ 0 h 887"/>
              <a:gd name="T2" fmla="*/ 2147483647 w 62"/>
              <a:gd name="T3" fmla="*/ 2147483647 h 887"/>
              <a:gd name="T4" fmla="*/ 2147483647 w 62"/>
              <a:gd name="T5" fmla="*/ 2147483647 h 887"/>
              <a:gd name="T6" fmla="*/ 2147483647 w 62"/>
              <a:gd name="T7" fmla="*/ 2147483647 h 887"/>
              <a:gd name="T8" fmla="*/ 2147483647 w 62"/>
              <a:gd name="T9" fmla="*/ 2147483647 h 887"/>
              <a:gd name="T10" fmla="*/ 2147483647 w 62"/>
              <a:gd name="T11" fmla="*/ 2147483647 h 887"/>
              <a:gd name="T12" fmla="*/ 2147483647 w 62"/>
              <a:gd name="T13" fmla="*/ 2147483647 h 887"/>
              <a:gd name="T14" fmla="*/ 2147483647 w 62"/>
              <a:gd name="T15" fmla="*/ 2147483647 h 887"/>
              <a:gd name="T16" fmla="*/ 2147483647 w 62"/>
              <a:gd name="T17" fmla="*/ 2147483647 h 887"/>
              <a:gd name="T18" fmla="*/ 2147483647 w 62"/>
              <a:gd name="T19" fmla="*/ 2147483647 h 887"/>
              <a:gd name="T20" fmla="*/ 2147483647 w 62"/>
              <a:gd name="T21" fmla="*/ 2147483647 h 887"/>
              <a:gd name="T22" fmla="*/ 2147483647 w 62"/>
              <a:gd name="T23" fmla="*/ 2147483647 h 887"/>
              <a:gd name="T24" fmla="*/ 2147483647 w 62"/>
              <a:gd name="T25" fmla="*/ 2147483647 h 887"/>
              <a:gd name="T26" fmla="*/ 2147483647 w 62"/>
              <a:gd name="T27" fmla="*/ 2147483647 h 887"/>
              <a:gd name="T28" fmla="*/ 2147483647 w 62"/>
              <a:gd name="T29" fmla="*/ 2147483647 h 887"/>
              <a:gd name="T30" fmla="*/ 2147483647 w 62"/>
              <a:gd name="T31" fmla="*/ 2147483647 h 8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887">
                <a:moveTo>
                  <a:pt x="0" y="0"/>
                </a:moveTo>
                <a:lnTo>
                  <a:pt x="22" y="86"/>
                </a:lnTo>
                <a:lnTo>
                  <a:pt x="39" y="175"/>
                </a:lnTo>
                <a:lnTo>
                  <a:pt x="50" y="238"/>
                </a:lnTo>
                <a:lnTo>
                  <a:pt x="55" y="300"/>
                </a:lnTo>
                <a:lnTo>
                  <a:pt x="61" y="362"/>
                </a:lnTo>
                <a:lnTo>
                  <a:pt x="62" y="424"/>
                </a:lnTo>
                <a:lnTo>
                  <a:pt x="62" y="486"/>
                </a:lnTo>
                <a:lnTo>
                  <a:pt x="61" y="547"/>
                </a:lnTo>
                <a:lnTo>
                  <a:pt x="55" y="607"/>
                </a:lnTo>
                <a:lnTo>
                  <a:pt x="48" y="667"/>
                </a:lnTo>
                <a:lnTo>
                  <a:pt x="40" y="728"/>
                </a:lnTo>
                <a:lnTo>
                  <a:pt x="28" y="786"/>
                </a:lnTo>
                <a:lnTo>
                  <a:pt x="15" y="845"/>
                </a:lnTo>
                <a:lnTo>
                  <a:pt x="8" y="872"/>
                </a:lnTo>
                <a:lnTo>
                  <a:pt x="4" y="887"/>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8" name="Freeform 26"/>
          <p:cNvSpPr>
            <a:spLocks/>
          </p:cNvSpPr>
          <p:nvPr/>
        </p:nvSpPr>
        <p:spPr bwMode="auto">
          <a:xfrm>
            <a:off x="4538663" y="3552826"/>
            <a:ext cx="23812" cy="49213"/>
          </a:xfrm>
          <a:custGeom>
            <a:avLst/>
            <a:gdLst>
              <a:gd name="T0" fmla="*/ 2147483647 w 29"/>
              <a:gd name="T1" fmla="*/ 2147483647 h 62"/>
              <a:gd name="T2" fmla="*/ 0 w 29"/>
              <a:gd name="T3" fmla="*/ 2147483647 h 62"/>
              <a:gd name="T4" fmla="*/ 0 w 29"/>
              <a:gd name="T5" fmla="*/ 0 h 62"/>
              <a:gd name="T6" fmla="*/ 2147483647 w 29"/>
              <a:gd name="T7" fmla="*/ 2147483647 h 62"/>
              <a:gd name="T8" fmla="*/ 2147483647 w 29"/>
              <a:gd name="T9" fmla="*/ 2147483647 h 62"/>
              <a:gd name="T10" fmla="*/ 2147483647 w 29"/>
              <a:gd name="T11" fmla="*/ 2147483647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2">
                <a:moveTo>
                  <a:pt x="29" y="7"/>
                </a:moveTo>
                <a:lnTo>
                  <a:pt x="0" y="62"/>
                </a:lnTo>
                <a:lnTo>
                  <a:pt x="0" y="0"/>
                </a:lnTo>
                <a:lnTo>
                  <a:pt x="13" y="14"/>
                </a:lnTo>
                <a:lnTo>
                  <a:pt x="29" y="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9" name="Freeform 27"/>
          <p:cNvSpPr>
            <a:spLocks/>
          </p:cNvSpPr>
          <p:nvPr/>
        </p:nvSpPr>
        <p:spPr bwMode="auto">
          <a:xfrm>
            <a:off x="4538663" y="3552826"/>
            <a:ext cx="23812" cy="49213"/>
          </a:xfrm>
          <a:custGeom>
            <a:avLst/>
            <a:gdLst>
              <a:gd name="T0" fmla="*/ 2147483647 w 29"/>
              <a:gd name="T1" fmla="*/ 2147483647 h 62"/>
              <a:gd name="T2" fmla="*/ 0 w 29"/>
              <a:gd name="T3" fmla="*/ 2147483647 h 62"/>
              <a:gd name="T4" fmla="*/ 0 w 29"/>
              <a:gd name="T5" fmla="*/ 0 h 62"/>
              <a:gd name="T6" fmla="*/ 2147483647 w 29"/>
              <a:gd name="T7" fmla="*/ 2147483647 h 62"/>
              <a:gd name="T8" fmla="*/ 2147483647 w 29"/>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29" y="7"/>
                </a:moveTo>
                <a:lnTo>
                  <a:pt x="0" y="62"/>
                </a:lnTo>
                <a:lnTo>
                  <a:pt x="0" y="0"/>
                </a:lnTo>
                <a:lnTo>
                  <a:pt x="13" y="14"/>
                </a:lnTo>
                <a:lnTo>
                  <a:pt x="29" y="7"/>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0" name="Freeform 28"/>
          <p:cNvSpPr>
            <a:spLocks/>
          </p:cNvSpPr>
          <p:nvPr/>
        </p:nvSpPr>
        <p:spPr bwMode="auto">
          <a:xfrm>
            <a:off x="4132263" y="3743326"/>
            <a:ext cx="354012" cy="479425"/>
          </a:xfrm>
          <a:custGeom>
            <a:avLst/>
            <a:gdLst>
              <a:gd name="T0" fmla="*/ 2147483647 w 446"/>
              <a:gd name="T1" fmla="*/ 0 h 604"/>
              <a:gd name="T2" fmla="*/ 2147483647 w 446"/>
              <a:gd name="T3" fmla="*/ 2147483647 h 604"/>
              <a:gd name="T4" fmla="*/ 2147483647 w 446"/>
              <a:gd name="T5" fmla="*/ 2147483647 h 604"/>
              <a:gd name="T6" fmla="*/ 2147483647 w 446"/>
              <a:gd name="T7" fmla="*/ 2147483647 h 604"/>
              <a:gd name="T8" fmla="*/ 2147483647 w 446"/>
              <a:gd name="T9" fmla="*/ 2147483647 h 604"/>
              <a:gd name="T10" fmla="*/ 2147483647 w 446"/>
              <a:gd name="T11" fmla="*/ 2147483647 h 604"/>
              <a:gd name="T12" fmla="*/ 2147483647 w 446"/>
              <a:gd name="T13" fmla="*/ 2147483647 h 604"/>
              <a:gd name="T14" fmla="*/ 2147483647 w 446"/>
              <a:gd name="T15" fmla="*/ 2147483647 h 604"/>
              <a:gd name="T16" fmla="*/ 2147483647 w 446"/>
              <a:gd name="T17" fmla="*/ 2147483647 h 604"/>
              <a:gd name="T18" fmla="*/ 2147483647 w 446"/>
              <a:gd name="T19" fmla="*/ 2147483647 h 604"/>
              <a:gd name="T20" fmla="*/ 2147483647 w 446"/>
              <a:gd name="T21" fmla="*/ 2147483647 h 604"/>
              <a:gd name="T22" fmla="*/ 2147483647 w 446"/>
              <a:gd name="T23" fmla="*/ 2147483647 h 604"/>
              <a:gd name="T24" fmla="*/ 2147483647 w 446"/>
              <a:gd name="T25" fmla="*/ 2147483647 h 604"/>
              <a:gd name="T26" fmla="*/ 2147483647 w 446"/>
              <a:gd name="T27" fmla="*/ 2147483647 h 604"/>
              <a:gd name="T28" fmla="*/ 0 w 446"/>
              <a:gd name="T29" fmla="*/ 2147483647 h 6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6" h="604">
                <a:moveTo>
                  <a:pt x="446" y="0"/>
                </a:moveTo>
                <a:lnTo>
                  <a:pt x="430" y="37"/>
                </a:lnTo>
                <a:lnTo>
                  <a:pt x="404" y="90"/>
                </a:lnTo>
                <a:lnTo>
                  <a:pt x="377" y="143"/>
                </a:lnTo>
                <a:lnTo>
                  <a:pt x="345" y="194"/>
                </a:lnTo>
                <a:lnTo>
                  <a:pt x="316" y="245"/>
                </a:lnTo>
                <a:lnTo>
                  <a:pt x="283" y="293"/>
                </a:lnTo>
                <a:lnTo>
                  <a:pt x="249" y="340"/>
                </a:lnTo>
                <a:lnTo>
                  <a:pt x="212" y="386"/>
                </a:lnTo>
                <a:lnTo>
                  <a:pt x="175" y="430"/>
                </a:lnTo>
                <a:lnTo>
                  <a:pt x="137" y="474"/>
                </a:lnTo>
                <a:lnTo>
                  <a:pt x="97" y="514"/>
                </a:lnTo>
                <a:lnTo>
                  <a:pt x="56" y="554"/>
                </a:lnTo>
                <a:lnTo>
                  <a:pt x="14" y="593"/>
                </a:lnTo>
                <a:lnTo>
                  <a:pt x="0" y="604"/>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1" name="Freeform 29"/>
          <p:cNvSpPr>
            <a:spLocks/>
          </p:cNvSpPr>
          <p:nvPr/>
        </p:nvSpPr>
        <p:spPr bwMode="auto">
          <a:xfrm>
            <a:off x="4132263" y="4181476"/>
            <a:ext cx="44450" cy="41275"/>
          </a:xfrm>
          <a:custGeom>
            <a:avLst/>
            <a:gdLst>
              <a:gd name="T0" fmla="*/ 2147483647 w 56"/>
              <a:gd name="T1" fmla="*/ 2147483647 h 52"/>
              <a:gd name="T2" fmla="*/ 0 w 56"/>
              <a:gd name="T3" fmla="*/ 2147483647 h 52"/>
              <a:gd name="T4" fmla="*/ 2147483647 w 56"/>
              <a:gd name="T5" fmla="*/ 0 h 52"/>
              <a:gd name="T6" fmla="*/ 2147483647 w 56"/>
              <a:gd name="T7" fmla="*/ 2147483647 h 52"/>
              <a:gd name="T8" fmla="*/ 2147483647 w 56"/>
              <a:gd name="T9" fmla="*/ 2147483647 h 52"/>
              <a:gd name="T10" fmla="*/ 2147483647 w 56"/>
              <a:gd name="T11" fmla="*/ 2147483647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52">
                <a:moveTo>
                  <a:pt x="56" y="22"/>
                </a:moveTo>
                <a:lnTo>
                  <a:pt x="0" y="52"/>
                </a:lnTo>
                <a:lnTo>
                  <a:pt x="36" y="0"/>
                </a:lnTo>
                <a:lnTo>
                  <a:pt x="36" y="19"/>
                </a:lnTo>
                <a:lnTo>
                  <a:pt x="56" y="2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2" name="Freeform 30"/>
          <p:cNvSpPr>
            <a:spLocks/>
          </p:cNvSpPr>
          <p:nvPr/>
        </p:nvSpPr>
        <p:spPr bwMode="auto">
          <a:xfrm>
            <a:off x="4132263" y="4181476"/>
            <a:ext cx="44450" cy="41275"/>
          </a:xfrm>
          <a:custGeom>
            <a:avLst/>
            <a:gdLst>
              <a:gd name="T0" fmla="*/ 2147483647 w 56"/>
              <a:gd name="T1" fmla="*/ 2147483647 h 52"/>
              <a:gd name="T2" fmla="*/ 0 w 56"/>
              <a:gd name="T3" fmla="*/ 2147483647 h 52"/>
              <a:gd name="T4" fmla="*/ 2147483647 w 56"/>
              <a:gd name="T5" fmla="*/ 0 h 52"/>
              <a:gd name="T6" fmla="*/ 2147483647 w 56"/>
              <a:gd name="T7" fmla="*/ 2147483647 h 52"/>
              <a:gd name="T8" fmla="*/ 2147483647 w 56"/>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52">
                <a:moveTo>
                  <a:pt x="56" y="22"/>
                </a:moveTo>
                <a:lnTo>
                  <a:pt x="0" y="52"/>
                </a:lnTo>
                <a:lnTo>
                  <a:pt x="36" y="0"/>
                </a:lnTo>
                <a:lnTo>
                  <a:pt x="36" y="19"/>
                </a:lnTo>
                <a:lnTo>
                  <a:pt x="56" y="22"/>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3" name="Freeform 31"/>
          <p:cNvSpPr>
            <a:spLocks/>
          </p:cNvSpPr>
          <p:nvPr/>
        </p:nvSpPr>
        <p:spPr bwMode="auto">
          <a:xfrm>
            <a:off x="2946400" y="4338638"/>
            <a:ext cx="1041400" cy="165100"/>
          </a:xfrm>
          <a:custGeom>
            <a:avLst/>
            <a:gdLst>
              <a:gd name="T0" fmla="*/ 2147483647 w 1313"/>
              <a:gd name="T1" fmla="*/ 0 h 208"/>
              <a:gd name="T2" fmla="*/ 2147483647 w 1313"/>
              <a:gd name="T3" fmla="*/ 2147483647 h 208"/>
              <a:gd name="T4" fmla="*/ 2147483647 w 1313"/>
              <a:gd name="T5" fmla="*/ 2147483647 h 208"/>
              <a:gd name="T6" fmla="*/ 2147483647 w 1313"/>
              <a:gd name="T7" fmla="*/ 2147483647 h 208"/>
              <a:gd name="T8" fmla="*/ 2147483647 w 1313"/>
              <a:gd name="T9" fmla="*/ 2147483647 h 208"/>
              <a:gd name="T10" fmla="*/ 2147483647 w 1313"/>
              <a:gd name="T11" fmla="*/ 2147483647 h 208"/>
              <a:gd name="T12" fmla="*/ 2147483647 w 1313"/>
              <a:gd name="T13" fmla="*/ 2147483647 h 208"/>
              <a:gd name="T14" fmla="*/ 2147483647 w 1313"/>
              <a:gd name="T15" fmla="*/ 2147483647 h 208"/>
              <a:gd name="T16" fmla="*/ 2147483647 w 1313"/>
              <a:gd name="T17" fmla="*/ 2147483647 h 208"/>
              <a:gd name="T18" fmla="*/ 2147483647 w 1313"/>
              <a:gd name="T19" fmla="*/ 2147483647 h 208"/>
              <a:gd name="T20" fmla="*/ 2147483647 w 1313"/>
              <a:gd name="T21" fmla="*/ 2147483647 h 208"/>
              <a:gd name="T22" fmla="*/ 2147483647 w 1313"/>
              <a:gd name="T23" fmla="*/ 2147483647 h 208"/>
              <a:gd name="T24" fmla="*/ 2147483647 w 1313"/>
              <a:gd name="T25" fmla="*/ 2147483647 h 208"/>
              <a:gd name="T26" fmla="*/ 2147483647 w 1313"/>
              <a:gd name="T27" fmla="*/ 2147483647 h 208"/>
              <a:gd name="T28" fmla="*/ 2147483647 w 1313"/>
              <a:gd name="T29" fmla="*/ 2147483647 h 208"/>
              <a:gd name="T30" fmla="*/ 2147483647 w 1313"/>
              <a:gd name="T31" fmla="*/ 2147483647 h 208"/>
              <a:gd name="T32" fmla="*/ 2147483647 w 1313"/>
              <a:gd name="T33" fmla="*/ 2147483647 h 208"/>
              <a:gd name="T34" fmla="*/ 2147483647 w 1313"/>
              <a:gd name="T35" fmla="*/ 2147483647 h 208"/>
              <a:gd name="T36" fmla="*/ 2147483647 w 1313"/>
              <a:gd name="T37" fmla="*/ 2147483647 h 208"/>
              <a:gd name="T38" fmla="*/ 2147483647 w 1313"/>
              <a:gd name="T39" fmla="*/ 2147483647 h 208"/>
              <a:gd name="T40" fmla="*/ 2147483647 w 1313"/>
              <a:gd name="T41" fmla="*/ 2147483647 h 208"/>
              <a:gd name="T42" fmla="*/ 2147483647 w 1313"/>
              <a:gd name="T43" fmla="*/ 2147483647 h 208"/>
              <a:gd name="T44" fmla="*/ 2147483647 w 1313"/>
              <a:gd name="T45" fmla="*/ 2147483647 h 208"/>
              <a:gd name="T46" fmla="*/ 2147483647 w 1313"/>
              <a:gd name="T47" fmla="*/ 2147483647 h 208"/>
              <a:gd name="T48" fmla="*/ 0 w 1313"/>
              <a:gd name="T49" fmla="*/ 2147483647 h 2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13" h="208">
                <a:moveTo>
                  <a:pt x="1313" y="0"/>
                </a:moveTo>
                <a:lnTo>
                  <a:pt x="1260" y="29"/>
                </a:lnTo>
                <a:lnTo>
                  <a:pt x="1207" y="55"/>
                </a:lnTo>
                <a:lnTo>
                  <a:pt x="1152" y="80"/>
                </a:lnTo>
                <a:lnTo>
                  <a:pt x="1095" y="102"/>
                </a:lnTo>
                <a:lnTo>
                  <a:pt x="1037" y="122"/>
                </a:lnTo>
                <a:lnTo>
                  <a:pt x="978" y="141"/>
                </a:lnTo>
                <a:lnTo>
                  <a:pt x="918" y="157"/>
                </a:lnTo>
                <a:lnTo>
                  <a:pt x="888" y="164"/>
                </a:lnTo>
                <a:lnTo>
                  <a:pt x="857" y="172"/>
                </a:lnTo>
                <a:lnTo>
                  <a:pt x="797" y="183"/>
                </a:lnTo>
                <a:lnTo>
                  <a:pt x="738" y="192"/>
                </a:lnTo>
                <a:lnTo>
                  <a:pt x="680" y="199"/>
                </a:lnTo>
                <a:lnTo>
                  <a:pt x="621" y="205"/>
                </a:lnTo>
                <a:lnTo>
                  <a:pt x="563" y="207"/>
                </a:lnTo>
                <a:lnTo>
                  <a:pt x="504" y="208"/>
                </a:lnTo>
                <a:lnTo>
                  <a:pt x="446" y="207"/>
                </a:lnTo>
                <a:lnTo>
                  <a:pt x="389" y="203"/>
                </a:lnTo>
                <a:lnTo>
                  <a:pt x="331" y="197"/>
                </a:lnTo>
                <a:lnTo>
                  <a:pt x="274" y="190"/>
                </a:lnTo>
                <a:lnTo>
                  <a:pt x="219" y="179"/>
                </a:lnTo>
                <a:lnTo>
                  <a:pt x="162" y="168"/>
                </a:lnTo>
                <a:lnTo>
                  <a:pt x="107" y="155"/>
                </a:lnTo>
                <a:lnTo>
                  <a:pt x="53" y="141"/>
                </a:lnTo>
                <a:lnTo>
                  <a:pt x="0" y="122"/>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4" name="Freeform 32"/>
          <p:cNvSpPr>
            <a:spLocks/>
          </p:cNvSpPr>
          <p:nvPr/>
        </p:nvSpPr>
        <p:spPr bwMode="auto">
          <a:xfrm>
            <a:off x="2932113" y="4430714"/>
            <a:ext cx="49212" cy="26987"/>
          </a:xfrm>
          <a:custGeom>
            <a:avLst/>
            <a:gdLst>
              <a:gd name="T0" fmla="*/ 2147483647 w 62"/>
              <a:gd name="T1" fmla="*/ 2147483647 h 35"/>
              <a:gd name="T2" fmla="*/ 0 w 62"/>
              <a:gd name="T3" fmla="*/ 0 h 35"/>
              <a:gd name="T4" fmla="*/ 2147483647 w 62"/>
              <a:gd name="T5" fmla="*/ 2147483647 h 35"/>
              <a:gd name="T6" fmla="*/ 2147483647 w 62"/>
              <a:gd name="T7" fmla="*/ 2147483647 h 35"/>
              <a:gd name="T8" fmla="*/ 2147483647 w 62"/>
              <a:gd name="T9" fmla="*/ 2147483647 h 35"/>
              <a:gd name="T10" fmla="*/ 2147483647 w 62"/>
              <a:gd name="T11" fmla="*/ 2147483647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5">
                <a:moveTo>
                  <a:pt x="53" y="35"/>
                </a:moveTo>
                <a:lnTo>
                  <a:pt x="0" y="0"/>
                </a:lnTo>
                <a:lnTo>
                  <a:pt x="62" y="6"/>
                </a:lnTo>
                <a:lnTo>
                  <a:pt x="46" y="17"/>
                </a:lnTo>
                <a:lnTo>
                  <a:pt x="53" y="3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5" name="Freeform 33"/>
          <p:cNvSpPr>
            <a:spLocks/>
          </p:cNvSpPr>
          <p:nvPr/>
        </p:nvSpPr>
        <p:spPr bwMode="auto">
          <a:xfrm>
            <a:off x="2295526" y="3876675"/>
            <a:ext cx="434975" cy="458788"/>
          </a:xfrm>
          <a:custGeom>
            <a:avLst/>
            <a:gdLst>
              <a:gd name="T0" fmla="*/ 2147483647 w 549"/>
              <a:gd name="T1" fmla="*/ 2147483647 h 578"/>
              <a:gd name="T2" fmla="*/ 2147483647 w 549"/>
              <a:gd name="T3" fmla="*/ 2147483647 h 578"/>
              <a:gd name="T4" fmla="*/ 2147483647 w 549"/>
              <a:gd name="T5" fmla="*/ 2147483647 h 578"/>
              <a:gd name="T6" fmla="*/ 2147483647 w 549"/>
              <a:gd name="T7" fmla="*/ 2147483647 h 578"/>
              <a:gd name="T8" fmla="*/ 2147483647 w 549"/>
              <a:gd name="T9" fmla="*/ 2147483647 h 578"/>
              <a:gd name="T10" fmla="*/ 2147483647 w 549"/>
              <a:gd name="T11" fmla="*/ 2147483647 h 578"/>
              <a:gd name="T12" fmla="*/ 2147483647 w 549"/>
              <a:gd name="T13" fmla="*/ 2147483647 h 578"/>
              <a:gd name="T14" fmla="*/ 2147483647 w 549"/>
              <a:gd name="T15" fmla="*/ 2147483647 h 578"/>
              <a:gd name="T16" fmla="*/ 2147483647 w 549"/>
              <a:gd name="T17" fmla="*/ 2147483647 h 578"/>
              <a:gd name="T18" fmla="*/ 2147483647 w 549"/>
              <a:gd name="T19" fmla="*/ 2147483647 h 578"/>
              <a:gd name="T20" fmla="*/ 2147483647 w 549"/>
              <a:gd name="T21" fmla="*/ 2147483647 h 578"/>
              <a:gd name="T22" fmla="*/ 2147483647 w 549"/>
              <a:gd name="T23" fmla="*/ 2147483647 h 578"/>
              <a:gd name="T24" fmla="*/ 2147483647 w 549"/>
              <a:gd name="T25" fmla="*/ 2147483647 h 578"/>
              <a:gd name="T26" fmla="*/ 2147483647 w 549"/>
              <a:gd name="T27" fmla="*/ 2147483647 h 578"/>
              <a:gd name="T28" fmla="*/ 2147483647 w 549"/>
              <a:gd name="T29" fmla="*/ 2147483647 h 578"/>
              <a:gd name="T30" fmla="*/ 0 w 549"/>
              <a:gd name="T31" fmla="*/ 0 h 5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9" h="578">
                <a:moveTo>
                  <a:pt x="549" y="578"/>
                </a:moveTo>
                <a:lnTo>
                  <a:pt x="511" y="554"/>
                </a:lnTo>
                <a:lnTo>
                  <a:pt x="461" y="520"/>
                </a:lnTo>
                <a:lnTo>
                  <a:pt x="414" y="483"/>
                </a:lnTo>
                <a:lnTo>
                  <a:pt x="368" y="447"/>
                </a:lnTo>
                <a:lnTo>
                  <a:pt x="322" y="406"/>
                </a:lnTo>
                <a:lnTo>
                  <a:pt x="280" y="366"/>
                </a:lnTo>
                <a:lnTo>
                  <a:pt x="240" y="324"/>
                </a:lnTo>
                <a:lnTo>
                  <a:pt x="200" y="282"/>
                </a:lnTo>
                <a:lnTo>
                  <a:pt x="163" y="238"/>
                </a:lnTo>
                <a:lnTo>
                  <a:pt x="126" y="192"/>
                </a:lnTo>
                <a:lnTo>
                  <a:pt x="92" y="147"/>
                </a:lnTo>
                <a:lnTo>
                  <a:pt x="61" y="99"/>
                </a:lnTo>
                <a:lnTo>
                  <a:pt x="30" y="50"/>
                </a:lnTo>
                <a:lnTo>
                  <a:pt x="9" y="19"/>
                </a:lnTo>
                <a:lnTo>
                  <a:pt x="0"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6" name="Freeform 34"/>
          <p:cNvSpPr>
            <a:spLocks/>
          </p:cNvSpPr>
          <p:nvPr/>
        </p:nvSpPr>
        <p:spPr bwMode="auto">
          <a:xfrm>
            <a:off x="2295526" y="3876676"/>
            <a:ext cx="34925" cy="47625"/>
          </a:xfrm>
          <a:custGeom>
            <a:avLst/>
            <a:gdLst>
              <a:gd name="T0" fmla="*/ 2147483647 w 44"/>
              <a:gd name="T1" fmla="*/ 2147483647 h 61"/>
              <a:gd name="T2" fmla="*/ 0 w 44"/>
              <a:gd name="T3" fmla="*/ 0 h 61"/>
              <a:gd name="T4" fmla="*/ 2147483647 w 44"/>
              <a:gd name="T5" fmla="*/ 2147483647 h 61"/>
              <a:gd name="T6" fmla="*/ 2147483647 w 44"/>
              <a:gd name="T7" fmla="*/ 2147483647 h 61"/>
              <a:gd name="T8" fmla="*/ 2147483647 w 44"/>
              <a:gd name="T9" fmla="*/ 2147483647 h 61"/>
              <a:gd name="T10" fmla="*/ 2147483647 w 44"/>
              <a:gd name="T11" fmla="*/ 2147483647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61">
                <a:moveTo>
                  <a:pt x="19" y="61"/>
                </a:moveTo>
                <a:lnTo>
                  <a:pt x="0" y="0"/>
                </a:lnTo>
                <a:lnTo>
                  <a:pt x="44" y="44"/>
                </a:lnTo>
                <a:lnTo>
                  <a:pt x="26" y="42"/>
                </a:lnTo>
                <a:lnTo>
                  <a:pt x="19" y="6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7" name="Freeform 35"/>
          <p:cNvSpPr>
            <a:spLocks/>
          </p:cNvSpPr>
          <p:nvPr/>
        </p:nvSpPr>
        <p:spPr bwMode="auto">
          <a:xfrm>
            <a:off x="2295526" y="3876676"/>
            <a:ext cx="34925" cy="47625"/>
          </a:xfrm>
          <a:custGeom>
            <a:avLst/>
            <a:gdLst>
              <a:gd name="T0" fmla="*/ 2147483647 w 44"/>
              <a:gd name="T1" fmla="*/ 2147483647 h 61"/>
              <a:gd name="T2" fmla="*/ 0 w 44"/>
              <a:gd name="T3" fmla="*/ 0 h 61"/>
              <a:gd name="T4" fmla="*/ 2147483647 w 44"/>
              <a:gd name="T5" fmla="*/ 2147483647 h 61"/>
              <a:gd name="T6" fmla="*/ 2147483647 w 44"/>
              <a:gd name="T7" fmla="*/ 2147483647 h 61"/>
              <a:gd name="T8" fmla="*/ 2147483647 w 44"/>
              <a:gd name="T9" fmla="*/ 2147483647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61">
                <a:moveTo>
                  <a:pt x="19" y="61"/>
                </a:moveTo>
                <a:lnTo>
                  <a:pt x="0" y="0"/>
                </a:lnTo>
                <a:lnTo>
                  <a:pt x="44" y="44"/>
                </a:lnTo>
                <a:lnTo>
                  <a:pt x="26" y="42"/>
                </a:lnTo>
                <a:lnTo>
                  <a:pt x="19" y="61"/>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8" name="Freeform 36"/>
          <p:cNvSpPr>
            <a:spLocks/>
          </p:cNvSpPr>
          <p:nvPr/>
        </p:nvSpPr>
        <p:spPr bwMode="auto">
          <a:xfrm>
            <a:off x="2130426" y="2974975"/>
            <a:ext cx="112713" cy="788988"/>
          </a:xfrm>
          <a:custGeom>
            <a:avLst/>
            <a:gdLst>
              <a:gd name="T0" fmla="*/ 2147483647 w 142"/>
              <a:gd name="T1" fmla="*/ 2147483647 h 993"/>
              <a:gd name="T2" fmla="*/ 2147483647 w 142"/>
              <a:gd name="T3" fmla="*/ 2147483647 h 993"/>
              <a:gd name="T4" fmla="*/ 2147483647 w 142"/>
              <a:gd name="T5" fmla="*/ 2147483647 h 993"/>
              <a:gd name="T6" fmla="*/ 2147483647 w 142"/>
              <a:gd name="T7" fmla="*/ 2147483647 h 993"/>
              <a:gd name="T8" fmla="*/ 2147483647 w 142"/>
              <a:gd name="T9" fmla="*/ 2147483647 h 993"/>
              <a:gd name="T10" fmla="*/ 2147483647 w 142"/>
              <a:gd name="T11" fmla="*/ 2147483647 h 993"/>
              <a:gd name="T12" fmla="*/ 2147483647 w 142"/>
              <a:gd name="T13" fmla="*/ 2147483647 h 993"/>
              <a:gd name="T14" fmla="*/ 2147483647 w 142"/>
              <a:gd name="T15" fmla="*/ 2147483647 h 993"/>
              <a:gd name="T16" fmla="*/ 2147483647 w 142"/>
              <a:gd name="T17" fmla="*/ 2147483647 h 993"/>
              <a:gd name="T18" fmla="*/ 2147483647 w 142"/>
              <a:gd name="T19" fmla="*/ 2147483647 h 993"/>
              <a:gd name="T20" fmla="*/ 2147483647 w 142"/>
              <a:gd name="T21" fmla="*/ 2147483647 h 993"/>
              <a:gd name="T22" fmla="*/ 0 w 142"/>
              <a:gd name="T23" fmla="*/ 2147483647 h 993"/>
              <a:gd name="T24" fmla="*/ 2147483647 w 142"/>
              <a:gd name="T25" fmla="*/ 2147483647 h 993"/>
              <a:gd name="T26" fmla="*/ 2147483647 w 142"/>
              <a:gd name="T27" fmla="*/ 2147483647 h 993"/>
              <a:gd name="T28" fmla="*/ 2147483647 w 142"/>
              <a:gd name="T29" fmla="*/ 2147483647 h 993"/>
              <a:gd name="T30" fmla="*/ 2147483647 w 142"/>
              <a:gd name="T31" fmla="*/ 2147483647 h 993"/>
              <a:gd name="T32" fmla="*/ 2147483647 w 142"/>
              <a:gd name="T33" fmla="*/ 2147483647 h 993"/>
              <a:gd name="T34" fmla="*/ 2147483647 w 142"/>
              <a:gd name="T35" fmla="*/ 2147483647 h 993"/>
              <a:gd name="T36" fmla="*/ 2147483647 w 142"/>
              <a:gd name="T37" fmla="*/ 0 h 9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2" h="993">
                <a:moveTo>
                  <a:pt x="142" y="993"/>
                </a:moveTo>
                <a:lnTo>
                  <a:pt x="93" y="870"/>
                </a:lnTo>
                <a:lnTo>
                  <a:pt x="77" y="821"/>
                </a:lnTo>
                <a:lnTo>
                  <a:pt x="62" y="773"/>
                </a:lnTo>
                <a:lnTo>
                  <a:pt x="49" y="722"/>
                </a:lnTo>
                <a:lnTo>
                  <a:pt x="38" y="673"/>
                </a:lnTo>
                <a:lnTo>
                  <a:pt x="27" y="623"/>
                </a:lnTo>
                <a:lnTo>
                  <a:pt x="20" y="574"/>
                </a:lnTo>
                <a:lnTo>
                  <a:pt x="13" y="525"/>
                </a:lnTo>
                <a:lnTo>
                  <a:pt x="7" y="475"/>
                </a:lnTo>
                <a:lnTo>
                  <a:pt x="3" y="413"/>
                </a:lnTo>
                <a:lnTo>
                  <a:pt x="0" y="351"/>
                </a:lnTo>
                <a:lnTo>
                  <a:pt x="2" y="291"/>
                </a:lnTo>
                <a:lnTo>
                  <a:pt x="3" y="228"/>
                </a:lnTo>
                <a:lnTo>
                  <a:pt x="9" y="168"/>
                </a:lnTo>
                <a:lnTo>
                  <a:pt x="16" y="108"/>
                </a:lnTo>
                <a:lnTo>
                  <a:pt x="25" y="47"/>
                </a:lnTo>
                <a:lnTo>
                  <a:pt x="33" y="13"/>
                </a:lnTo>
                <a:lnTo>
                  <a:pt x="34"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9" name="Freeform 37"/>
          <p:cNvSpPr>
            <a:spLocks/>
          </p:cNvSpPr>
          <p:nvPr/>
        </p:nvSpPr>
        <p:spPr bwMode="auto">
          <a:xfrm>
            <a:off x="2136776" y="2974976"/>
            <a:ext cx="23813" cy="49213"/>
          </a:xfrm>
          <a:custGeom>
            <a:avLst/>
            <a:gdLst>
              <a:gd name="T0" fmla="*/ 0 w 29"/>
              <a:gd name="T1" fmla="*/ 2147483647 h 62"/>
              <a:gd name="T2" fmla="*/ 2147483647 w 29"/>
              <a:gd name="T3" fmla="*/ 0 h 62"/>
              <a:gd name="T4" fmla="*/ 2147483647 w 29"/>
              <a:gd name="T5" fmla="*/ 2147483647 h 62"/>
              <a:gd name="T6" fmla="*/ 2147483647 w 29"/>
              <a:gd name="T7" fmla="*/ 2147483647 h 62"/>
              <a:gd name="T8" fmla="*/ 0 w 29"/>
              <a:gd name="T9" fmla="*/ 2147483647 h 62"/>
              <a:gd name="T10" fmla="*/ 0 w 29"/>
              <a:gd name="T11" fmla="*/ 2147483647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2">
                <a:moveTo>
                  <a:pt x="0" y="57"/>
                </a:moveTo>
                <a:lnTo>
                  <a:pt x="25" y="0"/>
                </a:lnTo>
                <a:lnTo>
                  <a:pt x="29" y="62"/>
                </a:lnTo>
                <a:lnTo>
                  <a:pt x="16" y="47"/>
                </a:lnTo>
                <a:lnTo>
                  <a:pt x="0" y="5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0" name="Freeform 38"/>
          <p:cNvSpPr>
            <a:spLocks/>
          </p:cNvSpPr>
          <p:nvPr/>
        </p:nvSpPr>
        <p:spPr bwMode="auto">
          <a:xfrm>
            <a:off x="2136776" y="2974976"/>
            <a:ext cx="23813" cy="49213"/>
          </a:xfrm>
          <a:custGeom>
            <a:avLst/>
            <a:gdLst>
              <a:gd name="T0" fmla="*/ 0 w 29"/>
              <a:gd name="T1" fmla="*/ 2147483647 h 62"/>
              <a:gd name="T2" fmla="*/ 2147483647 w 29"/>
              <a:gd name="T3" fmla="*/ 0 h 62"/>
              <a:gd name="T4" fmla="*/ 2147483647 w 29"/>
              <a:gd name="T5" fmla="*/ 2147483647 h 62"/>
              <a:gd name="T6" fmla="*/ 2147483647 w 29"/>
              <a:gd name="T7" fmla="*/ 2147483647 h 62"/>
              <a:gd name="T8" fmla="*/ 0 w 29"/>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0" y="57"/>
                </a:moveTo>
                <a:lnTo>
                  <a:pt x="25" y="0"/>
                </a:lnTo>
                <a:lnTo>
                  <a:pt x="29" y="62"/>
                </a:lnTo>
                <a:lnTo>
                  <a:pt x="16" y="47"/>
                </a:lnTo>
                <a:lnTo>
                  <a:pt x="0" y="57"/>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1" name="Freeform 39"/>
          <p:cNvSpPr>
            <a:spLocks/>
          </p:cNvSpPr>
          <p:nvPr/>
        </p:nvSpPr>
        <p:spPr bwMode="auto">
          <a:xfrm>
            <a:off x="2193926" y="2271714"/>
            <a:ext cx="385763" cy="600075"/>
          </a:xfrm>
          <a:custGeom>
            <a:avLst/>
            <a:gdLst>
              <a:gd name="T0" fmla="*/ 0 w 487"/>
              <a:gd name="T1" fmla="*/ 2147483647 h 755"/>
              <a:gd name="T2" fmla="*/ 2147483647 w 487"/>
              <a:gd name="T3" fmla="*/ 2147483647 h 755"/>
              <a:gd name="T4" fmla="*/ 2147483647 w 487"/>
              <a:gd name="T5" fmla="*/ 2147483647 h 755"/>
              <a:gd name="T6" fmla="*/ 2147483647 w 487"/>
              <a:gd name="T7" fmla="*/ 2147483647 h 755"/>
              <a:gd name="T8" fmla="*/ 2147483647 w 487"/>
              <a:gd name="T9" fmla="*/ 2147483647 h 755"/>
              <a:gd name="T10" fmla="*/ 2147483647 w 487"/>
              <a:gd name="T11" fmla="*/ 2147483647 h 755"/>
              <a:gd name="T12" fmla="*/ 2147483647 w 487"/>
              <a:gd name="T13" fmla="*/ 2147483647 h 755"/>
              <a:gd name="T14" fmla="*/ 2147483647 w 487"/>
              <a:gd name="T15" fmla="*/ 2147483647 h 755"/>
              <a:gd name="T16" fmla="*/ 2147483647 w 487"/>
              <a:gd name="T17" fmla="*/ 2147483647 h 755"/>
              <a:gd name="T18" fmla="*/ 2147483647 w 487"/>
              <a:gd name="T19" fmla="*/ 2147483647 h 755"/>
              <a:gd name="T20" fmla="*/ 2147483647 w 487"/>
              <a:gd name="T21" fmla="*/ 2147483647 h 755"/>
              <a:gd name="T22" fmla="*/ 2147483647 w 487"/>
              <a:gd name="T23" fmla="*/ 2147483647 h 755"/>
              <a:gd name="T24" fmla="*/ 2147483647 w 487"/>
              <a:gd name="T25" fmla="*/ 2147483647 h 755"/>
              <a:gd name="T26" fmla="*/ 2147483647 w 487"/>
              <a:gd name="T27" fmla="*/ 2147483647 h 755"/>
              <a:gd name="T28" fmla="*/ 2147483647 w 487"/>
              <a:gd name="T29" fmla="*/ 2147483647 h 755"/>
              <a:gd name="T30" fmla="*/ 2147483647 w 487"/>
              <a:gd name="T31" fmla="*/ 2147483647 h 755"/>
              <a:gd name="T32" fmla="*/ 2147483647 w 487"/>
              <a:gd name="T33" fmla="*/ 0 h 7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7" h="755">
                <a:moveTo>
                  <a:pt x="0" y="755"/>
                </a:moveTo>
                <a:lnTo>
                  <a:pt x="19" y="700"/>
                </a:lnTo>
                <a:lnTo>
                  <a:pt x="39" y="642"/>
                </a:lnTo>
                <a:lnTo>
                  <a:pt x="62" y="585"/>
                </a:lnTo>
                <a:lnTo>
                  <a:pt x="86" y="528"/>
                </a:lnTo>
                <a:lnTo>
                  <a:pt x="114" y="474"/>
                </a:lnTo>
                <a:lnTo>
                  <a:pt x="143" y="421"/>
                </a:lnTo>
                <a:lnTo>
                  <a:pt x="174" y="369"/>
                </a:lnTo>
                <a:lnTo>
                  <a:pt x="205" y="320"/>
                </a:lnTo>
                <a:lnTo>
                  <a:pt x="240" y="271"/>
                </a:lnTo>
                <a:lnTo>
                  <a:pt x="275" y="223"/>
                </a:lnTo>
                <a:lnTo>
                  <a:pt x="311" y="177"/>
                </a:lnTo>
                <a:lnTo>
                  <a:pt x="351" y="133"/>
                </a:lnTo>
                <a:lnTo>
                  <a:pt x="390" y="90"/>
                </a:lnTo>
                <a:lnTo>
                  <a:pt x="432" y="49"/>
                </a:lnTo>
                <a:lnTo>
                  <a:pt x="476" y="9"/>
                </a:lnTo>
                <a:lnTo>
                  <a:pt x="487"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2" name="Freeform 40"/>
          <p:cNvSpPr>
            <a:spLocks/>
          </p:cNvSpPr>
          <p:nvPr/>
        </p:nvSpPr>
        <p:spPr bwMode="auto">
          <a:xfrm>
            <a:off x="2536826" y="2271714"/>
            <a:ext cx="42863" cy="41275"/>
          </a:xfrm>
          <a:custGeom>
            <a:avLst/>
            <a:gdLst>
              <a:gd name="T0" fmla="*/ 0 w 55"/>
              <a:gd name="T1" fmla="*/ 2147483647 h 51"/>
              <a:gd name="T2" fmla="*/ 2147483647 w 55"/>
              <a:gd name="T3" fmla="*/ 0 h 51"/>
              <a:gd name="T4" fmla="*/ 2147483647 w 55"/>
              <a:gd name="T5" fmla="*/ 2147483647 h 51"/>
              <a:gd name="T6" fmla="*/ 2147483647 w 55"/>
              <a:gd name="T7" fmla="*/ 2147483647 h 51"/>
              <a:gd name="T8" fmla="*/ 0 w 55"/>
              <a:gd name="T9" fmla="*/ 2147483647 h 51"/>
              <a:gd name="T10" fmla="*/ 0 w 55"/>
              <a:gd name="T11" fmla="*/ 2147483647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 h="51">
                <a:moveTo>
                  <a:pt x="0" y="29"/>
                </a:moveTo>
                <a:lnTo>
                  <a:pt x="55" y="0"/>
                </a:lnTo>
                <a:lnTo>
                  <a:pt x="20" y="51"/>
                </a:lnTo>
                <a:lnTo>
                  <a:pt x="18" y="33"/>
                </a:lnTo>
                <a:lnTo>
                  <a:pt x="0" y="2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3" name="Freeform 41"/>
          <p:cNvSpPr>
            <a:spLocks/>
          </p:cNvSpPr>
          <p:nvPr/>
        </p:nvSpPr>
        <p:spPr bwMode="auto">
          <a:xfrm>
            <a:off x="2536826" y="2271714"/>
            <a:ext cx="42863" cy="41275"/>
          </a:xfrm>
          <a:custGeom>
            <a:avLst/>
            <a:gdLst>
              <a:gd name="T0" fmla="*/ 0 w 55"/>
              <a:gd name="T1" fmla="*/ 2147483647 h 51"/>
              <a:gd name="T2" fmla="*/ 2147483647 w 55"/>
              <a:gd name="T3" fmla="*/ 0 h 51"/>
              <a:gd name="T4" fmla="*/ 2147483647 w 55"/>
              <a:gd name="T5" fmla="*/ 2147483647 h 51"/>
              <a:gd name="T6" fmla="*/ 2147483647 w 55"/>
              <a:gd name="T7" fmla="*/ 2147483647 h 51"/>
              <a:gd name="T8" fmla="*/ 0 w 55"/>
              <a:gd name="T9" fmla="*/ 2147483647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1">
                <a:moveTo>
                  <a:pt x="0" y="29"/>
                </a:moveTo>
                <a:lnTo>
                  <a:pt x="55" y="0"/>
                </a:lnTo>
                <a:lnTo>
                  <a:pt x="20" y="51"/>
                </a:lnTo>
                <a:lnTo>
                  <a:pt x="18" y="33"/>
                </a:lnTo>
                <a:lnTo>
                  <a:pt x="0" y="29"/>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4" name="Freeform 42"/>
          <p:cNvSpPr>
            <a:spLocks/>
          </p:cNvSpPr>
          <p:nvPr/>
        </p:nvSpPr>
        <p:spPr bwMode="auto">
          <a:xfrm>
            <a:off x="2946401" y="2847975"/>
            <a:ext cx="1344613" cy="1481138"/>
          </a:xfrm>
          <a:custGeom>
            <a:avLst/>
            <a:gdLst>
              <a:gd name="T0" fmla="*/ 2147483647 w 1695"/>
              <a:gd name="T1" fmla="*/ 0 h 1865"/>
              <a:gd name="T2" fmla="*/ 2147483647 w 1695"/>
              <a:gd name="T3" fmla="*/ 2147483647 h 1865"/>
              <a:gd name="T4" fmla="*/ 2147483647 w 1695"/>
              <a:gd name="T5" fmla="*/ 2147483647 h 1865"/>
              <a:gd name="T6" fmla="*/ 2147483647 w 1695"/>
              <a:gd name="T7" fmla="*/ 2147483647 h 1865"/>
              <a:gd name="T8" fmla="*/ 2147483647 w 1695"/>
              <a:gd name="T9" fmla="*/ 2147483647 h 1865"/>
              <a:gd name="T10" fmla="*/ 2147483647 w 1695"/>
              <a:gd name="T11" fmla="*/ 2147483647 h 1865"/>
              <a:gd name="T12" fmla="*/ 2147483647 w 1695"/>
              <a:gd name="T13" fmla="*/ 2147483647 h 1865"/>
              <a:gd name="T14" fmla="*/ 2147483647 w 1695"/>
              <a:gd name="T15" fmla="*/ 2147483647 h 1865"/>
              <a:gd name="T16" fmla="*/ 2147483647 w 1695"/>
              <a:gd name="T17" fmla="*/ 2147483647 h 1865"/>
              <a:gd name="T18" fmla="*/ 2147483647 w 1695"/>
              <a:gd name="T19" fmla="*/ 2147483647 h 1865"/>
              <a:gd name="T20" fmla="*/ 2147483647 w 1695"/>
              <a:gd name="T21" fmla="*/ 2147483647 h 1865"/>
              <a:gd name="T22" fmla="*/ 2147483647 w 1695"/>
              <a:gd name="T23" fmla="*/ 2147483647 h 1865"/>
              <a:gd name="T24" fmla="*/ 2147483647 w 1695"/>
              <a:gd name="T25" fmla="*/ 2147483647 h 1865"/>
              <a:gd name="T26" fmla="*/ 2147483647 w 1695"/>
              <a:gd name="T27" fmla="*/ 2147483647 h 1865"/>
              <a:gd name="T28" fmla="*/ 2147483647 w 1695"/>
              <a:gd name="T29" fmla="*/ 2147483647 h 1865"/>
              <a:gd name="T30" fmla="*/ 2147483647 w 1695"/>
              <a:gd name="T31" fmla="*/ 2147483647 h 1865"/>
              <a:gd name="T32" fmla="*/ 2147483647 w 1695"/>
              <a:gd name="T33" fmla="*/ 2147483647 h 1865"/>
              <a:gd name="T34" fmla="*/ 2147483647 w 1695"/>
              <a:gd name="T35" fmla="*/ 2147483647 h 1865"/>
              <a:gd name="T36" fmla="*/ 2147483647 w 1695"/>
              <a:gd name="T37" fmla="*/ 2147483647 h 1865"/>
              <a:gd name="T38" fmla="*/ 2147483647 w 1695"/>
              <a:gd name="T39" fmla="*/ 2147483647 h 1865"/>
              <a:gd name="T40" fmla="*/ 2147483647 w 1695"/>
              <a:gd name="T41" fmla="*/ 2147483647 h 1865"/>
              <a:gd name="T42" fmla="*/ 2147483647 w 1695"/>
              <a:gd name="T43" fmla="*/ 2147483647 h 1865"/>
              <a:gd name="T44" fmla="*/ 2147483647 w 1695"/>
              <a:gd name="T45" fmla="*/ 2147483647 h 1865"/>
              <a:gd name="T46" fmla="*/ 2147483647 w 1695"/>
              <a:gd name="T47" fmla="*/ 2147483647 h 1865"/>
              <a:gd name="T48" fmla="*/ 2147483647 w 1695"/>
              <a:gd name="T49" fmla="*/ 2147483647 h 1865"/>
              <a:gd name="T50" fmla="*/ 2147483647 w 1695"/>
              <a:gd name="T51" fmla="*/ 2147483647 h 1865"/>
              <a:gd name="T52" fmla="*/ 2147483647 w 1695"/>
              <a:gd name="T53" fmla="*/ 2147483647 h 1865"/>
              <a:gd name="T54" fmla="*/ 2147483647 w 1695"/>
              <a:gd name="T55" fmla="*/ 2147483647 h 1865"/>
              <a:gd name="T56" fmla="*/ 2147483647 w 1695"/>
              <a:gd name="T57" fmla="*/ 2147483647 h 1865"/>
              <a:gd name="T58" fmla="*/ 2147483647 w 1695"/>
              <a:gd name="T59" fmla="*/ 2147483647 h 1865"/>
              <a:gd name="T60" fmla="*/ 2147483647 w 1695"/>
              <a:gd name="T61" fmla="*/ 2147483647 h 1865"/>
              <a:gd name="T62" fmla="*/ 2147483647 w 1695"/>
              <a:gd name="T63" fmla="*/ 2147483647 h 1865"/>
              <a:gd name="T64" fmla="*/ 2147483647 w 1695"/>
              <a:gd name="T65" fmla="*/ 2147483647 h 1865"/>
              <a:gd name="T66" fmla="*/ 2147483647 w 1695"/>
              <a:gd name="T67" fmla="*/ 2147483647 h 1865"/>
              <a:gd name="T68" fmla="*/ 2147483647 w 1695"/>
              <a:gd name="T69" fmla="*/ 2147483647 h 1865"/>
              <a:gd name="T70" fmla="*/ 2147483647 w 1695"/>
              <a:gd name="T71" fmla="*/ 2147483647 h 1865"/>
              <a:gd name="T72" fmla="*/ 0 w 1695"/>
              <a:gd name="T73" fmla="*/ 2147483647 h 18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95" h="1865">
                <a:moveTo>
                  <a:pt x="1695" y="0"/>
                </a:moveTo>
                <a:lnTo>
                  <a:pt x="1662" y="5"/>
                </a:lnTo>
                <a:lnTo>
                  <a:pt x="1631" y="15"/>
                </a:lnTo>
                <a:lnTo>
                  <a:pt x="1602" y="26"/>
                </a:lnTo>
                <a:lnTo>
                  <a:pt x="1571" y="40"/>
                </a:lnTo>
                <a:lnTo>
                  <a:pt x="1543" y="57"/>
                </a:lnTo>
                <a:lnTo>
                  <a:pt x="1516" y="75"/>
                </a:lnTo>
                <a:lnTo>
                  <a:pt x="1488" y="97"/>
                </a:lnTo>
                <a:lnTo>
                  <a:pt x="1463" y="121"/>
                </a:lnTo>
                <a:lnTo>
                  <a:pt x="1437" y="146"/>
                </a:lnTo>
                <a:lnTo>
                  <a:pt x="1411" y="174"/>
                </a:lnTo>
                <a:lnTo>
                  <a:pt x="1386" y="205"/>
                </a:lnTo>
                <a:lnTo>
                  <a:pt x="1349" y="252"/>
                </a:lnTo>
                <a:lnTo>
                  <a:pt x="1315" y="305"/>
                </a:lnTo>
                <a:lnTo>
                  <a:pt x="1280" y="360"/>
                </a:lnTo>
                <a:lnTo>
                  <a:pt x="1232" y="439"/>
                </a:lnTo>
                <a:lnTo>
                  <a:pt x="1174" y="545"/>
                </a:lnTo>
                <a:lnTo>
                  <a:pt x="1026" y="823"/>
                </a:lnTo>
                <a:lnTo>
                  <a:pt x="956" y="942"/>
                </a:lnTo>
                <a:lnTo>
                  <a:pt x="899" y="1039"/>
                </a:lnTo>
                <a:lnTo>
                  <a:pt x="852" y="1112"/>
                </a:lnTo>
                <a:lnTo>
                  <a:pt x="804" y="1183"/>
                </a:lnTo>
                <a:lnTo>
                  <a:pt x="753" y="1254"/>
                </a:lnTo>
                <a:lnTo>
                  <a:pt x="700" y="1324"/>
                </a:lnTo>
                <a:lnTo>
                  <a:pt x="642" y="1393"/>
                </a:lnTo>
                <a:lnTo>
                  <a:pt x="581" y="1459"/>
                </a:lnTo>
                <a:lnTo>
                  <a:pt x="519" y="1523"/>
                </a:lnTo>
                <a:lnTo>
                  <a:pt x="473" y="1565"/>
                </a:lnTo>
                <a:lnTo>
                  <a:pt x="428" y="1605"/>
                </a:lnTo>
                <a:lnTo>
                  <a:pt x="378" y="1646"/>
                </a:lnTo>
                <a:lnTo>
                  <a:pt x="329" y="1682"/>
                </a:lnTo>
                <a:lnTo>
                  <a:pt x="276" y="1719"/>
                </a:lnTo>
                <a:lnTo>
                  <a:pt x="223" y="1754"/>
                </a:lnTo>
                <a:lnTo>
                  <a:pt x="166" y="1785"/>
                </a:lnTo>
                <a:lnTo>
                  <a:pt x="107" y="1816"/>
                </a:lnTo>
                <a:lnTo>
                  <a:pt x="78" y="1830"/>
                </a:lnTo>
                <a:lnTo>
                  <a:pt x="0" y="1865"/>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5" name="Freeform 43"/>
          <p:cNvSpPr>
            <a:spLocks/>
          </p:cNvSpPr>
          <p:nvPr/>
        </p:nvSpPr>
        <p:spPr bwMode="auto">
          <a:xfrm>
            <a:off x="3305176" y="2862264"/>
            <a:ext cx="930275" cy="352425"/>
          </a:xfrm>
          <a:custGeom>
            <a:avLst/>
            <a:gdLst>
              <a:gd name="T0" fmla="*/ 2147483647 w 1173"/>
              <a:gd name="T1" fmla="*/ 0 h 445"/>
              <a:gd name="T2" fmla="*/ 2147483647 w 1173"/>
              <a:gd name="T3" fmla="*/ 2147483647 h 445"/>
              <a:gd name="T4" fmla="*/ 2147483647 w 1173"/>
              <a:gd name="T5" fmla="*/ 2147483647 h 445"/>
              <a:gd name="T6" fmla="*/ 2147483647 w 1173"/>
              <a:gd name="T7" fmla="*/ 2147483647 h 445"/>
              <a:gd name="T8" fmla="*/ 2147483647 w 1173"/>
              <a:gd name="T9" fmla="*/ 2147483647 h 445"/>
              <a:gd name="T10" fmla="*/ 2147483647 w 1173"/>
              <a:gd name="T11" fmla="*/ 2147483647 h 445"/>
              <a:gd name="T12" fmla="*/ 2147483647 w 1173"/>
              <a:gd name="T13" fmla="*/ 2147483647 h 445"/>
              <a:gd name="T14" fmla="*/ 2147483647 w 1173"/>
              <a:gd name="T15" fmla="*/ 2147483647 h 445"/>
              <a:gd name="T16" fmla="*/ 2147483647 w 1173"/>
              <a:gd name="T17" fmla="*/ 2147483647 h 445"/>
              <a:gd name="T18" fmla="*/ 2147483647 w 1173"/>
              <a:gd name="T19" fmla="*/ 2147483647 h 445"/>
              <a:gd name="T20" fmla="*/ 2147483647 w 1173"/>
              <a:gd name="T21" fmla="*/ 2147483647 h 445"/>
              <a:gd name="T22" fmla="*/ 2147483647 w 1173"/>
              <a:gd name="T23" fmla="*/ 2147483647 h 445"/>
              <a:gd name="T24" fmla="*/ 2147483647 w 1173"/>
              <a:gd name="T25" fmla="*/ 2147483647 h 445"/>
              <a:gd name="T26" fmla="*/ 2147483647 w 1173"/>
              <a:gd name="T27" fmla="*/ 2147483647 h 445"/>
              <a:gd name="T28" fmla="*/ 2147483647 w 1173"/>
              <a:gd name="T29" fmla="*/ 2147483647 h 445"/>
              <a:gd name="T30" fmla="*/ 2147483647 w 1173"/>
              <a:gd name="T31" fmla="*/ 2147483647 h 445"/>
              <a:gd name="T32" fmla="*/ 2147483647 w 1173"/>
              <a:gd name="T33" fmla="*/ 2147483647 h 445"/>
              <a:gd name="T34" fmla="*/ 2147483647 w 1173"/>
              <a:gd name="T35" fmla="*/ 2147483647 h 445"/>
              <a:gd name="T36" fmla="*/ 2147483647 w 1173"/>
              <a:gd name="T37" fmla="*/ 2147483647 h 445"/>
              <a:gd name="T38" fmla="*/ 2147483647 w 1173"/>
              <a:gd name="T39" fmla="*/ 2147483647 h 445"/>
              <a:gd name="T40" fmla="*/ 2147483647 w 1173"/>
              <a:gd name="T41" fmla="*/ 2147483647 h 445"/>
              <a:gd name="T42" fmla="*/ 2147483647 w 1173"/>
              <a:gd name="T43" fmla="*/ 2147483647 h 445"/>
              <a:gd name="T44" fmla="*/ 2147483647 w 1173"/>
              <a:gd name="T45" fmla="*/ 2147483647 h 445"/>
              <a:gd name="T46" fmla="*/ 2147483647 w 1173"/>
              <a:gd name="T47" fmla="*/ 2147483647 h 445"/>
              <a:gd name="T48" fmla="*/ 2147483647 w 1173"/>
              <a:gd name="T49" fmla="*/ 2147483647 h 445"/>
              <a:gd name="T50" fmla="*/ 2147483647 w 1173"/>
              <a:gd name="T51" fmla="*/ 2147483647 h 445"/>
              <a:gd name="T52" fmla="*/ 2147483647 w 1173"/>
              <a:gd name="T53" fmla="*/ 2147483647 h 445"/>
              <a:gd name="T54" fmla="*/ 2147483647 w 1173"/>
              <a:gd name="T55" fmla="*/ 2147483647 h 445"/>
              <a:gd name="T56" fmla="*/ 0 w 1173"/>
              <a:gd name="T57" fmla="*/ 2147483647 h 4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3" h="445">
                <a:moveTo>
                  <a:pt x="1173" y="0"/>
                </a:moveTo>
                <a:lnTo>
                  <a:pt x="1131" y="11"/>
                </a:lnTo>
                <a:lnTo>
                  <a:pt x="1090" y="26"/>
                </a:lnTo>
                <a:lnTo>
                  <a:pt x="1052" y="39"/>
                </a:lnTo>
                <a:lnTo>
                  <a:pt x="1015" y="55"/>
                </a:lnTo>
                <a:lnTo>
                  <a:pt x="981" y="72"/>
                </a:lnTo>
                <a:lnTo>
                  <a:pt x="948" y="90"/>
                </a:lnTo>
                <a:lnTo>
                  <a:pt x="906" y="114"/>
                </a:lnTo>
                <a:lnTo>
                  <a:pt x="864" y="139"/>
                </a:lnTo>
                <a:lnTo>
                  <a:pt x="816" y="174"/>
                </a:lnTo>
                <a:lnTo>
                  <a:pt x="732" y="234"/>
                </a:lnTo>
                <a:lnTo>
                  <a:pt x="657" y="287"/>
                </a:lnTo>
                <a:lnTo>
                  <a:pt x="611" y="318"/>
                </a:lnTo>
                <a:lnTo>
                  <a:pt x="573" y="342"/>
                </a:lnTo>
                <a:lnTo>
                  <a:pt x="533" y="364"/>
                </a:lnTo>
                <a:lnTo>
                  <a:pt x="501" y="379"/>
                </a:lnTo>
                <a:lnTo>
                  <a:pt x="469" y="393"/>
                </a:lnTo>
                <a:lnTo>
                  <a:pt x="436" y="406"/>
                </a:lnTo>
                <a:lnTo>
                  <a:pt x="401" y="417"/>
                </a:lnTo>
                <a:lnTo>
                  <a:pt x="364" y="426"/>
                </a:lnTo>
                <a:lnTo>
                  <a:pt x="328" y="434"/>
                </a:lnTo>
                <a:lnTo>
                  <a:pt x="287" y="439"/>
                </a:lnTo>
                <a:lnTo>
                  <a:pt x="245" y="443"/>
                </a:lnTo>
                <a:lnTo>
                  <a:pt x="201" y="445"/>
                </a:lnTo>
                <a:lnTo>
                  <a:pt x="154" y="443"/>
                </a:lnTo>
                <a:lnTo>
                  <a:pt x="106" y="439"/>
                </a:lnTo>
                <a:lnTo>
                  <a:pt x="55" y="434"/>
                </a:lnTo>
                <a:lnTo>
                  <a:pt x="19" y="428"/>
                </a:lnTo>
                <a:lnTo>
                  <a:pt x="0" y="424"/>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6" name="Freeform 44"/>
          <p:cNvSpPr>
            <a:spLocks/>
          </p:cNvSpPr>
          <p:nvPr/>
        </p:nvSpPr>
        <p:spPr bwMode="auto">
          <a:xfrm>
            <a:off x="3305176" y="3194050"/>
            <a:ext cx="49213" cy="25400"/>
          </a:xfrm>
          <a:custGeom>
            <a:avLst/>
            <a:gdLst>
              <a:gd name="T0" fmla="*/ 2147483647 w 63"/>
              <a:gd name="T1" fmla="*/ 2147483647 h 31"/>
              <a:gd name="T2" fmla="*/ 0 w 63"/>
              <a:gd name="T3" fmla="*/ 2147483647 h 31"/>
              <a:gd name="T4" fmla="*/ 2147483647 w 63"/>
              <a:gd name="T5" fmla="*/ 0 h 31"/>
              <a:gd name="T6" fmla="*/ 2147483647 w 63"/>
              <a:gd name="T7" fmla="*/ 2147483647 h 31"/>
              <a:gd name="T8" fmla="*/ 2147483647 w 63"/>
              <a:gd name="T9" fmla="*/ 2147483647 h 31"/>
              <a:gd name="T10" fmla="*/ 2147483647 w 63"/>
              <a:gd name="T11" fmla="*/ 2147483647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31">
                <a:moveTo>
                  <a:pt x="59" y="31"/>
                </a:moveTo>
                <a:lnTo>
                  <a:pt x="0" y="5"/>
                </a:lnTo>
                <a:lnTo>
                  <a:pt x="63" y="0"/>
                </a:lnTo>
                <a:lnTo>
                  <a:pt x="48" y="13"/>
                </a:lnTo>
                <a:lnTo>
                  <a:pt x="59" y="3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7" name="Freeform 45"/>
          <p:cNvSpPr>
            <a:spLocks/>
          </p:cNvSpPr>
          <p:nvPr/>
        </p:nvSpPr>
        <p:spPr bwMode="auto">
          <a:xfrm>
            <a:off x="3305176" y="3194050"/>
            <a:ext cx="49213" cy="25400"/>
          </a:xfrm>
          <a:custGeom>
            <a:avLst/>
            <a:gdLst>
              <a:gd name="T0" fmla="*/ 2147483647 w 63"/>
              <a:gd name="T1" fmla="*/ 2147483647 h 31"/>
              <a:gd name="T2" fmla="*/ 0 w 63"/>
              <a:gd name="T3" fmla="*/ 2147483647 h 31"/>
              <a:gd name="T4" fmla="*/ 2147483647 w 63"/>
              <a:gd name="T5" fmla="*/ 0 h 31"/>
              <a:gd name="T6" fmla="*/ 2147483647 w 63"/>
              <a:gd name="T7" fmla="*/ 2147483647 h 31"/>
              <a:gd name="T8" fmla="*/ 2147483647 w 63"/>
              <a:gd name="T9" fmla="*/ 2147483647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31">
                <a:moveTo>
                  <a:pt x="59" y="31"/>
                </a:moveTo>
                <a:lnTo>
                  <a:pt x="0" y="5"/>
                </a:lnTo>
                <a:lnTo>
                  <a:pt x="63" y="0"/>
                </a:lnTo>
                <a:lnTo>
                  <a:pt x="48" y="13"/>
                </a:lnTo>
                <a:lnTo>
                  <a:pt x="59" y="31"/>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8" name="Freeform 46"/>
          <p:cNvSpPr>
            <a:spLocks/>
          </p:cNvSpPr>
          <p:nvPr/>
        </p:nvSpPr>
        <p:spPr bwMode="auto">
          <a:xfrm>
            <a:off x="2336801" y="2933701"/>
            <a:ext cx="671513" cy="157163"/>
          </a:xfrm>
          <a:custGeom>
            <a:avLst/>
            <a:gdLst>
              <a:gd name="T0" fmla="*/ 2147483647 w 847"/>
              <a:gd name="T1" fmla="*/ 2147483647 h 197"/>
              <a:gd name="T2" fmla="*/ 2147483647 w 847"/>
              <a:gd name="T3" fmla="*/ 2147483647 h 197"/>
              <a:gd name="T4" fmla="*/ 2147483647 w 847"/>
              <a:gd name="T5" fmla="*/ 2147483647 h 197"/>
              <a:gd name="T6" fmla="*/ 2147483647 w 847"/>
              <a:gd name="T7" fmla="*/ 2147483647 h 197"/>
              <a:gd name="T8" fmla="*/ 2147483647 w 847"/>
              <a:gd name="T9" fmla="*/ 2147483647 h 197"/>
              <a:gd name="T10" fmla="*/ 2147483647 w 847"/>
              <a:gd name="T11" fmla="*/ 2147483647 h 197"/>
              <a:gd name="T12" fmla="*/ 2147483647 w 847"/>
              <a:gd name="T13" fmla="*/ 2147483647 h 197"/>
              <a:gd name="T14" fmla="*/ 2147483647 w 847"/>
              <a:gd name="T15" fmla="*/ 2147483647 h 197"/>
              <a:gd name="T16" fmla="*/ 2147483647 w 847"/>
              <a:gd name="T17" fmla="*/ 2147483647 h 197"/>
              <a:gd name="T18" fmla="*/ 2147483647 w 847"/>
              <a:gd name="T19" fmla="*/ 2147483647 h 197"/>
              <a:gd name="T20" fmla="*/ 2147483647 w 847"/>
              <a:gd name="T21" fmla="*/ 2147483647 h 197"/>
              <a:gd name="T22" fmla="*/ 2147483647 w 847"/>
              <a:gd name="T23" fmla="*/ 2147483647 h 197"/>
              <a:gd name="T24" fmla="*/ 2147483647 w 847"/>
              <a:gd name="T25" fmla="*/ 2147483647 h 197"/>
              <a:gd name="T26" fmla="*/ 2147483647 w 847"/>
              <a:gd name="T27" fmla="*/ 2147483647 h 197"/>
              <a:gd name="T28" fmla="*/ 2147483647 w 847"/>
              <a:gd name="T29" fmla="*/ 2147483647 h 197"/>
              <a:gd name="T30" fmla="*/ 0 w 847"/>
              <a:gd name="T31" fmla="*/ 0 h 1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7" h="197">
                <a:moveTo>
                  <a:pt x="847" y="197"/>
                </a:moveTo>
                <a:lnTo>
                  <a:pt x="811" y="174"/>
                </a:lnTo>
                <a:lnTo>
                  <a:pt x="783" y="155"/>
                </a:lnTo>
                <a:lnTo>
                  <a:pt x="756" y="141"/>
                </a:lnTo>
                <a:lnTo>
                  <a:pt x="732" y="130"/>
                </a:lnTo>
                <a:lnTo>
                  <a:pt x="712" y="120"/>
                </a:lnTo>
                <a:lnTo>
                  <a:pt x="692" y="113"/>
                </a:lnTo>
                <a:lnTo>
                  <a:pt x="666" y="106"/>
                </a:lnTo>
                <a:lnTo>
                  <a:pt x="641" y="99"/>
                </a:lnTo>
                <a:lnTo>
                  <a:pt x="606" y="91"/>
                </a:lnTo>
                <a:lnTo>
                  <a:pt x="562" y="84"/>
                </a:lnTo>
                <a:lnTo>
                  <a:pt x="454" y="69"/>
                </a:lnTo>
                <a:lnTo>
                  <a:pt x="293" y="47"/>
                </a:lnTo>
                <a:lnTo>
                  <a:pt x="154" y="27"/>
                </a:lnTo>
                <a:lnTo>
                  <a:pt x="19" y="3"/>
                </a:lnTo>
                <a:lnTo>
                  <a:pt x="0"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9" name="Freeform 47"/>
          <p:cNvSpPr>
            <a:spLocks/>
          </p:cNvSpPr>
          <p:nvPr/>
        </p:nvSpPr>
        <p:spPr bwMode="auto">
          <a:xfrm>
            <a:off x="2336801" y="2930526"/>
            <a:ext cx="49213" cy="23813"/>
          </a:xfrm>
          <a:custGeom>
            <a:avLst/>
            <a:gdLst>
              <a:gd name="T0" fmla="*/ 2147483647 w 63"/>
              <a:gd name="T1" fmla="*/ 2147483647 h 29"/>
              <a:gd name="T2" fmla="*/ 0 w 63"/>
              <a:gd name="T3" fmla="*/ 2147483647 h 29"/>
              <a:gd name="T4" fmla="*/ 2147483647 w 63"/>
              <a:gd name="T5" fmla="*/ 0 h 29"/>
              <a:gd name="T6" fmla="*/ 2147483647 w 63"/>
              <a:gd name="T7" fmla="*/ 2147483647 h 29"/>
              <a:gd name="T8" fmla="*/ 2147483647 w 63"/>
              <a:gd name="T9" fmla="*/ 2147483647 h 29"/>
              <a:gd name="T10" fmla="*/ 2147483647 w 63"/>
              <a:gd name="T11" fmla="*/ 2147483647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29">
                <a:moveTo>
                  <a:pt x="57" y="29"/>
                </a:moveTo>
                <a:lnTo>
                  <a:pt x="0" y="4"/>
                </a:lnTo>
                <a:lnTo>
                  <a:pt x="63" y="0"/>
                </a:lnTo>
                <a:lnTo>
                  <a:pt x="48" y="13"/>
                </a:lnTo>
                <a:lnTo>
                  <a:pt x="57" y="2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0" name="Freeform 48"/>
          <p:cNvSpPr>
            <a:spLocks/>
          </p:cNvSpPr>
          <p:nvPr/>
        </p:nvSpPr>
        <p:spPr bwMode="auto">
          <a:xfrm>
            <a:off x="2336801" y="2930526"/>
            <a:ext cx="49213" cy="23813"/>
          </a:xfrm>
          <a:custGeom>
            <a:avLst/>
            <a:gdLst>
              <a:gd name="T0" fmla="*/ 2147483647 w 63"/>
              <a:gd name="T1" fmla="*/ 2147483647 h 29"/>
              <a:gd name="T2" fmla="*/ 0 w 63"/>
              <a:gd name="T3" fmla="*/ 2147483647 h 29"/>
              <a:gd name="T4" fmla="*/ 2147483647 w 63"/>
              <a:gd name="T5" fmla="*/ 0 h 29"/>
              <a:gd name="T6" fmla="*/ 2147483647 w 63"/>
              <a:gd name="T7" fmla="*/ 2147483647 h 29"/>
              <a:gd name="T8" fmla="*/ 2147483647 w 63"/>
              <a:gd name="T9" fmla="*/ 2147483647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9">
                <a:moveTo>
                  <a:pt x="57" y="29"/>
                </a:moveTo>
                <a:lnTo>
                  <a:pt x="0" y="4"/>
                </a:lnTo>
                <a:lnTo>
                  <a:pt x="63" y="0"/>
                </a:lnTo>
                <a:lnTo>
                  <a:pt x="48" y="13"/>
                </a:lnTo>
                <a:lnTo>
                  <a:pt x="57" y="29"/>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1" name="Rectangle 49"/>
          <p:cNvSpPr>
            <a:spLocks noChangeArrowheads="1"/>
          </p:cNvSpPr>
          <p:nvPr/>
        </p:nvSpPr>
        <p:spPr bwMode="auto">
          <a:xfrm>
            <a:off x="3101976" y="2470151"/>
            <a:ext cx="503343"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32" name="Freeform 50"/>
          <p:cNvSpPr>
            <a:spLocks/>
          </p:cNvSpPr>
          <p:nvPr/>
        </p:nvSpPr>
        <p:spPr bwMode="auto">
          <a:xfrm>
            <a:off x="2838451" y="2605089"/>
            <a:ext cx="473075" cy="409575"/>
          </a:xfrm>
          <a:custGeom>
            <a:avLst/>
            <a:gdLst>
              <a:gd name="T0" fmla="*/ 0 w 596"/>
              <a:gd name="T1" fmla="*/ 2147483647 h 515"/>
              <a:gd name="T2" fmla="*/ 2147483647 w 596"/>
              <a:gd name="T3" fmla="*/ 2147483647 h 515"/>
              <a:gd name="T4" fmla="*/ 2147483647 w 596"/>
              <a:gd name="T5" fmla="*/ 2147483647 h 515"/>
              <a:gd name="T6" fmla="*/ 2147483647 w 596"/>
              <a:gd name="T7" fmla="*/ 2147483647 h 515"/>
              <a:gd name="T8" fmla="*/ 2147483647 w 596"/>
              <a:gd name="T9" fmla="*/ 2147483647 h 515"/>
              <a:gd name="T10" fmla="*/ 2147483647 w 596"/>
              <a:gd name="T11" fmla="*/ 2147483647 h 515"/>
              <a:gd name="T12" fmla="*/ 2147483647 w 596"/>
              <a:gd name="T13" fmla="*/ 2147483647 h 515"/>
              <a:gd name="T14" fmla="*/ 2147483647 w 596"/>
              <a:gd name="T15" fmla="*/ 2147483647 h 515"/>
              <a:gd name="T16" fmla="*/ 2147483647 w 596"/>
              <a:gd name="T17" fmla="*/ 2147483647 h 515"/>
              <a:gd name="T18" fmla="*/ 2147483647 w 596"/>
              <a:gd name="T19" fmla="*/ 2147483647 h 515"/>
              <a:gd name="T20" fmla="*/ 2147483647 w 596"/>
              <a:gd name="T21" fmla="*/ 2147483647 h 515"/>
              <a:gd name="T22" fmla="*/ 2147483647 w 596"/>
              <a:gd name="T23" fmla="*/ 2147483647 h 515"/>
              <a:gd name="T24" fmla="*/ 2147483647 w 596"/>
              <a:gd name="T25" fmla="*/ 2147483647 h 515"/>
              <a:gd name="T26" fmla="*/ 2147483647 w 596"/>
              <a:gd name="T27" fmla="*/ 2147483647 h 515"/>
              <a:gd name="T28" fmla="*/ 2147483647 w 596"/>
              <a:gd name="T29" fmla="*/ 2147483647 h 515"/>
              <a:gd name="T30" fmla="*/ 2147483647 w 596"/>
              <a:gd name="T31" fmla="*/ 2147483647 h 515"/>
              <a:gd name="T32" fmla="*/ 2147483647 w 596"/>
              <a:gd name="T33" fmla="*/ 2147483647 h 515"/>
              <a:gd name="T34" fmla="*/ 2147483647 w 596"/>
              <a:gd name="T35" fmla="*/ 2147483647 h 515"/>
              <a:gd name="T36" fmla="*/ 2147483647 w 596"/>
              <a:gd name="T37" fmla="*/ 2147483647 h 515"/>
              <a:gd name="T38" fmla="*/ 2147483647 w 596"/>
              <a:gd name="T39" fmla="*/ 2147483647 h 515"/>
              <a:gd name="T40" fmla="*/ 2147483647 w 596"/>
              <a:gd name="T41" fmla="*/ 2147483647 h 515"/>
              <a:gd name="T42" fmla="*/ 2147483647 w 596"/>
              <a:gd name="T43" fmla="*/ 2147483647 h 515"/>
              <a:gd name="T44" fmla="*/ 2147483647 w 596"/>
              <a:gd name="T45" fmla="*/ 2147483647 h 515"/>
              <a:gd name="T46" fmla="*/ 2147483647 w 596"/>
              <a:gd name="T47" fmla="*/ 2147483647 h 515"/>
              <a:gd name="T48" fmla="*/ 2147483647 w 596"/>
              <a:gd name="T49" fmla="*/ 2147483647 h 515"/>
              <a:gd name="T50" fmla="*/ 2147483647 w 596"/>
              <a:gd name="T51" fmla="*/ 2147483647 h 515"/>
              <a:gd name="T52" fmla="*/ 2147483647 w 596"/>
              <a:gd name="T53" fmla="*/ 2147483647 h 515"/>
              <a:gd name="T54" fmla="*/ 2147483647 w 596"/>
              <a:gd name="T55" fmla="*/ 2147483647 h 515"/>
              <a:gd name="T56" fmla="*/ 2147483647 w 596"/>
              <a:gd name="T57" fmla="*/ 2147483647 h 515"/>
              <a:gd name="T58" fmla="*/ 2147483647 w 596"/>
              <a:gd name="T59" fmla="*/ 2147483647 h 515"/>
              <a:gd name="T60" fmla="*/ 2147483647 w 596"/>
              <a:gd name="T61" fmla="*/ 2147483647 h 515"/>
              <a:gd name="T62" fmla="*/ 2147483647 w 596"/>
              <a:gd name="T63" fmla="*/ 2147483647 h 515"/>
              <a:gd name="T64" fmla="*/ 2147483647 w 596"/>
              <a:gd name="T65" fmla="*/ 0 h 5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96" h="515">
                <a:moveTo>
                  <a:pt x="0" y="510"/>
                </a:moveTo>
                <a:lnTo>
                  <a:pt x="39" y="513"/>
                </a:lnTo>
                <a:lnTo>
                  <a:pt x="75" y="515"/>
                </a:lnTo>
                <a:lnTo>
                  <a:pt x="110" y="515"/>
                </a:lnTo>
                <a:lnTo>
                  <a:pt x="143" y="513"/>
                </a:lnTo>
                <a:lnTo>
                  <a:pt x="176" y="510"/>
                </a:lnTo>
                <a:lnTo>
                  <a:pt x="207" y="504"/>
                </a:lnTo>
                <a:lnTo>
                  <a:pt x="236" y="497"/>
                </a:lnTo>
                <a:lnTo>
                  <a:pt x="265" y="490"/>
                </a:lnTo>
                <a:lnTo>
                  <a:pt x="291" y="479"/>
                </a:lnTo>
                <a:lnTo>
                  <a:pt x="318" y="468"/>
                </a:lnTo>
                <a:lnTo>
                  <a:pt x="342" y="457"/>
                </a:lnTo>
                <a:lnTo>
                  <a:pt x="366" y="444"/>
                </a:lnTo>
                <a:lnTo>
                  <a:pt x="388" y="429"/>
                </a:lnTo>
                <a:lnTo>
                  <a:pt x="408" y="413"/>
                </a:lnTo>
                <a:lnTo>
                  <a:pt x="428" y="396"/>
                </a:lnTo>
                <a:lnTo>
                  <a:pt x="446" y="380"/>
                </a:lnTo>
                <a:lnTo>
                  <a:pt x="465" y="362"/>
                </a:lnTo>
                <a:lnTo>
                  <a:pt x="481" y="341"/>
                </a:lnTo>
                <a:lnTo>
                  <a:pt x="496" y="323"/>
                </a:lnTo>
                <a:lnTo>
                  <a:pt x="511" y="301"/>
                </a:lnTo>
                <a:lnTo>
                  <a:pt x="523" y="281"/>
                </a:lnTo>
                <a:lnTo>
                  <a:pt x="534" y="259"/>
                </a:lnTo>
                <a:lnTo>
                  <a:pt x="545" y="237"/>
                </a:lnTo>
                <a:lnTo>
                  <a:pt x="554" y="215"/>
                </a:lnTo>
                <a:lnTo>
                  <a:pt x="567" y="184"/>
                </a:lnTo>
                <a:lnTo>
                  <a:pt x="576" y="155"/>
                </a:lnTo>
                <a:lnTo>
                  <a:pt x="584" y="124"/>
                </a:lnTo>
                <a:lnTo>
                  <a:pt x="589" y="93"/>
                </a:lnTo>
                <a:lnTo>
                  <a:pt x="595" y="62"/>
                </a:lnTo>
                <a:lnTo>
                  <a:pt x="596" y="31"/>
                </a:lnTo>
                <a:lnTo>
                  <a:pt x="596" y="7"/>
                </a:lnTo>
                <a:lnTo>
                  <a:pt x="596"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3" name="Freeform 51"/>
          <p:cNvSpPr>
            <a:spLocks/>
          </p:cNvSpPr>
          <p:nvPr/>
        </p:nvSpPr>
        <p:spPr bwMode="auto">
          <a:xfrm>
            <a:off x="3514725" y="1744663"/>
            <a:ext cx="165100" cy="273050"/>
          </a:xfrm>
          <a:custGeom>
            <a:avLst/>
            <a:gdLst>
              <a:gd name="T0" fmla="*/ 2147483647 w 206"/>
              <a:gd name="T1" fmla="*/ 0 h 344"/>
              <a:gd name="T2" fmla="*/ 2147483647 w 206"/>
              <a:gd name="T3" fmla="*/ 2147483647 h 344"/>
              <a:gd name="T4" fmla="*/ 2147483647 w 206"/>
              <a:gd name="T5" fmla="*/ 2147483647 h 344"/>
              <a:gd name="T6" fmla="*/ 0 w 206"/>
              <a:gd name="T7" fmla="*/ 2147483647 h 344"/>
              <a:gd name="T8" fmla="*/ 0 w 206"/>
              <a:gd name="T9" fmla="*/ 2147483647 h 344"/>
              <a:gd name="T10" fmla="*/ 0 w 206"/>
              <a:gd name="T11" fmla="*/ 2147483647 h 344"/>
              <a:gd name="T12" fmla="*/ 2147483647 w 206"/>
              <a:gd name="T13" fmla="*/ 2147483647 h 344"/>
              <a:gd name="T14" fmla="*/ 2147483647 w 206"/>
              <a:gd name="T15" fmla="*/ 2147483647 h 344"/>
              <a:gd name="T16" fmla="*/ 2147483647 w 206"/>
              <a:gd name="T17" fmla="*/ 2147483647 h 344"/>
              <a:gd name="T18" fmla="*/ 2147483647 w 206"/>
              <a:gd name="T19" fmla="*/ 2147483647 h 344"/>
              <a:gd name="T20" fmla="*/ 2147483647 w 206"/>
              <a:gd name="T21" fmla="*/ 2147483647 h 344"/>
              <a:gd name="T22" fmla="*/ 2147483647 w 206"/>
              <a:gd name="T23" fmla="*/ 2147483647 h 344"/>
              <a:gd name="T24" fmla="*/ 2147483647 w 206"/>
              <a:gd name="T25" fmla="*/ 2147483647 h 344"/>
              <a:gd name="T26" fmla="*/ 2147483647 w 206"/>
              <a:gd name="T27" fmla="*/ 2147483647 h 344"/>
              <a:gd name="T28" fmla="*/ 2147483647 w 206"/>
              <a:gd name="T29" fmla="*/ 2147483647 h 344"/>
              <a:gd name="T30" fmla="*/ 2147483647 w 206"/>
              <a:gd name="T31" fmla="*/ 2147483647 h 344"/>
              <a:gd name="T32" fmla="*/ 2147483647 w 206"/>
              <a:gd name="T33" fmla="*/ 2147483647 h 344"/>
              <a:gd name="T34" fmla="*/ 2147483647 w 206"/>
              <a:gd name="T35" fmla="*/ 2147483647 h 344"/>
              <a:gd name="T36" fmla="*/ 2147483647 w 206"/>
              <a:gd name="T37" fmla="*/ 2147483647 h 344"/>
              <a:gd name="T38" fmla="*/ 2147483647 w 206"/>
              <a:gd name="T39" fmla="*/ 2147483647 h 344"/>
              <a:gd name="T40" fmla="*/ 2147483647 w 206"/>
              <a:gd name="T41" fmla="*/ 2147483647 h 344"/>
              <a:gd name="T42" fmla="*/ 2147483647 w 206"/>
              <a:gd name="T43" fmla="*/ 2147483647 h 344"/>
              <a:gd name="T44" fmla="*/ 2147483647 w 206"/>
              <a:gd name="T45" fmla="*/ 2147483647 h 344"/>
              <a:gd name="T46" fmla="*/ 2147483647 w 206"/>
              <a:gd name="T47" fmla="*/ 2147483647 h 344"/>
              <a:gd name="T48" fmla="*/ 2147483647 w 206"/>
              <a:gd name="T49" fmla="*/ 2147483647 h 344"/>
              <a:gd name="T50" fmla="*/ 2147483647 w 206"/>
              <a:gd name="T51" fmla="*/ 2147483647 h 344"/>
              <a:gd name="T52" fmla="*/ 2147483647 w 206"/>
              <a:gd name="T53" fmla="*/ 2147483647 h 344"/>
              <a:gd name="T54" fmla="*/ 2147483647 w 206"/>
              <a:gd name="T55" fmla="*/ 2147483647 h 3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06" h="344">
                <a:moveTo>
                  <a:pt x="7" y="0"/>
                </a:moveTo>
                <a:lnTo>
                  <a:pt x="3" y="22"/>
                </a:lnTo>
                <a:lnTo>
                  <a:pt x="1" y="42"/>
                </a:lnTo>
                <a:lnTo>
                  <a:pt x="0" y="62"/>
                </a:lnTo>
                <a:lnTo>
                  <a:pt x="0" y="81"/>
                </a:lnTo>
                <a:lnTo>
                  <a:pt x="0" y="99"/>
                </a:lnTo>
                <a:lnTo>
                  <a:pt x="1" y="117"/>
                </a:lnTo>
                <a:lnTo>
                  <a:pt x="5" y="134"/>
                </a:lnTo>
                <a:lnTo>
                  <a:pt x="9" y="150"/>
                </a:lnTo>
                <a:lnTo>
                  <a:pt x="12" y="165"/>
                </a:lnTo>
                <a:lnTo>
                  <a:pt x="18" y="179"/>
                </a:lnTo>
                <a:lnTo>
                  <a:pt x="23" y="194"/>
                </a:lnTo>
                <a:lnTo>
                  <a:pt x="32" y="212"/>
                </a:lnTo>
                <a:lnTo>
                  <a:pt x="42" y="227"/>
                </a:lnTo>
                <a:lnTo>
                  <a:pt x="53" y="243"/>
                </a:lnTo>
                <a:lnTo>
                  <a:pt x="64" y="256"/>
                </a:lnTo>
                <a:lnTo>
                  <a:pt x="74" y="269"/>
                </a:lnTo>
                <a:lnTo>
                  <a:pt x="87" y="282"/>
                </a:lnTo>
                <a:lnTo>
                  <a:pt x="100" y="291"/>
                </a:lnTo>
                <a:lnTo>
                  <a:pt x="113" y="302"/>
                </a:lnTo>
                <a:lnTo>
                  <a:pt x="128" y="311"/>
                </a:lnTo>
                <a:lnTo>
                  <a:pt x="144" y="320"/>
                </a:lnTo>
                <a:lnTo>
                  <a:pt x="159" y="327"/>
                </a:lnTo>
                <a:lnTo>
                  <a:pt x="171" y="335"/>
                </a:lnTo>
                <a:lnTo>
                  <a:pt x="186" y="338"/>
                </a:lnTo>
                <a:lnTo>
                  <a:pt x="197" y="342"/>
                </a:lnTo>
                <a:lnTo>
                  <a:pt x="204" y="344"/>
                </a:lnTo>
                <a:lnTo>
                  <a:pt x="206" y="344"/>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4" name="Freeform 52"/>
          <p:cNvSpPr>
            <a:spLocks/>
          </p:cNvSpPr>
          <p:nvPr/>
        </p:nvSpPr>
        <p:spPr bwMode="auto">
          <a:xfrm>
            <a:off x="4578351" y="3124200"/>
            <a:ext cx="136525" cy="196850"/>
          </a:xfrm>
          <a:custGeom>
            <a:avLst/>
            <a:gdLst>
              <a:gd name="T0" fmla="*/ 0 w 172"/>
              <a:gd name="T1" fmla="*/ 0 h 249"/>
              <a:gd name="T2" fmla="*/ 2147483647 w 172"/>
              <a:gd name="T3" fmla="*/ 2147483647 h 249"/>
              <a:gd name="T4" fmla="*/ 2147483647 w 172"/>
              <a:gd name="T5" fmla="*/ 2147483647 h 249"/>
              <a:gd name="T6" fmla="*/ 2147483647 w 172"/>
              <a:gd name="T7" fmla="*/ 2147483647 h 249"/>
              <a:gd name="T8" fmla="*/ 2147483647 w 172"/>
              <a:gd name="T9" fmla="*/ 2147483647 h 249"/>
              <a:gd name="T10" fmla="*/ 2147483647 w 172"/>
              <a:gd name="T11" fmla="*/ 2147483647 h 249"/>
              <a:gd name="T12" fmla="*/ 2147483647 w 172"/>
              <a:gd name="T13" fmla="*/ 2147483647 h 249"/>
              <a:gd name="T14" fmla="*/ 2147483647 w 172"/>
              <a:gd name="T15" fmla="*/ 2147483647 h 249"/>
              <a:gd name="T16" fmla="*/ 2147483647 w 172"/>
              <a:gd name="T17" fmla="*/ 2147483647 h 249"/>
              <a:gd name="T18" fmla="*/ 2147483647 w 172"/>
              <a:gd name="T19" fmla="*/ 2147483647 h 249"/>
              <a:gd name="T20" fmla="*/ 2147483647 w 172"/>
              <a:gd name="T21" fmla="*/ 2147483647 h 249"/>
              <a:gd name="T22" fmla="*/ 2147483647 w 172"/>
              <a:gd name="T23" fmla="*/ 2147483647 h 249"/>
              <a:gd name="T24" fmla="*/ 2147483647 w 172"/>
              <a:gd name="T25" fmla="*/ 2147483647 h 249"/>
              <a:gd name="T26" fmla="*/ 2147483647 w 172"/>
              <a:gd name="T27" fmla="*/ 2147483647 h 249"/>
              <a:gd name="T28" fmla="*/ 2147483647 w 172"/>
              <a:gd name="T29" fmla="*/ 2147483647 h 249"/>
              <a:gd name="T30" fmla="*/ 2147483647 w 172"/>
              <a:gd name="T31" fmla="*/ 2147483647 h 249"/>
              <a:gd name="T32" fmla="*/ 2147483647 w 172"/>
              <a:gd name="T33" fmla="*/ 2147483647 h 249"/>
              <a:gd name="T34" fmla="*/ 2147483647 w 172"/>
              <a:gd name="T35" fmla="*/ 2147483647 h 249"/>
              <a:gd name="T36" fmla="*/ 2147483647 w 172"/>
              <a:gd name="T37" fmla="*/ 2147483647 h 249"/>
              <a:gd name="T38" fmla="*/ 2147483647 w 172"/>
              <a:gd name="T39" fmla="*/ 2147483647 h 249"/>
              <a:gd name="T40" fmla="*/ 2147483647 w 172"/>
              <a:gd name="T41" fmla="*/ 2147483647 h 2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2" h="249">
                <a:moveTo>
                  <a:pt x="0" y="0"/>
                </a:moveTo>
                <a:lnTo>
                  <a:pt x="6" y="39"/>
                </a:lnTo>
                <a:lnTo>
                  <a:pt x="9" y="73"/>
                </a:lnTo>
                <a:lnTo>
                  <a:pt x="15" y="99"/>
                </a:lnTo>
                <a:lnTo>
                  <a:pt x="20" y="121"/>
                </a:lnTo>
                <a:lnTo>
                  <a:pt x="26" y="141"/>
                </a:lnTo>
                <a:lnTo>
                  <a:pt x="31" y="154"/>
                </a:lnTo>
                <a:lnTo>
                  <a:pt x="37" y="167"/>
                </a:lnTo>
                <a:lnTo>
                  <a:pt x="42" y="178"/>
                </a:lnTo>
                <a:lnTo>
                  <a:pt x="50" y="189"/>
                </a:lnTo>
                <a:lnTo>
                  <a:pt x="55" y="198"/>
                </a:lnTo>
                <a:lnTo>
                  <a:pt x="62" y="205"/>
                </a:lnTo>
                <a:lnTo>
                  <a:pt x="70" y="212"/>
                </a:lnTo>
                <a:lnTo>
                  <a:pt x="77" y="218"/>
                </a:lnTo>
                <a:lnTo>
                  <a:pt x="86" y="223"/>
                </a:lnTo>
                <a:lnTo>
                  <a:pt x="94" y="227"/>
                </a:lnTo>
                <a:lnTo>
                  <a:pt x="105" y="231"/>
                </a:lnTo>
                <a:lnTo>
                  <a:pt x="115" y="236"/>
                </a:lnTo>
                <a:lnTo>
                  <a:pt x="132" y="240"/>
                </a:lnTo>
                <a:lnTo>
                  <a:pt x="170" y="249"/>
                </a:lnTo>
                <a:lnTo>
                  <a:pt x="172" y="249"/>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5" name="Freeform 53"/>
          <p:cNvSpPr>
            <a:spLocks/>
          </p:cNvSpPr>
          <p:nvPr/>
        </p:nvSpPr>
        <p:spPr bwMode="auto">
          <a:xfrm>
            <a:off x="4664075" y="3297238"/>
            <a:ext cx="50800"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5" y="0"/>
                </a:moveTo>
                <a:lnTo>
                  <a:pt x="62" y="29"/>
                </a:lnTo>
                <a:lnTo>
                  <a:pt x="0" y="31"/>
                </a:lnTo>
                <a:lnTo>
                  <a:pt x="15" y="18"/>
                </a:lnTo>
                <a:lnTo>
                  <a:pt x="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6" name="Freeform 54"/>
          <p:cNvSpPr>
            <a:spLocks/>
          </p:cNvSpPr>
          <p:nvPr/>
        </p:nvSpPr>
        <p:spPr bwMode="auto">
          <a:xfrm>
            <a:off x="4664075" y="3297238"/>
            <a:ext cx="50800"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5" y="0"/>
                </a:moveTo>
                <a:lnTo>
                  <a:pt x="62" y="29"/>
                </a:lnTo>
                <a:lnTo>
                  <a:pt x="0" y="31"/>
                </a:lnTo>
                <a:lnTo>
                  <a:pt x="15" y="18"/>
                </a:lnTo>
                <a:lnTo>
                  <a:pt x="5"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7" name="Rectangle 55"/>
          <p:cNvSpPr>
            <a:spLocks noChangeArrowheads="1"/>
          </p:cNvSpPr>
          <p:nvPr/>
        </p:nvSpPr>
        <p:spPr bwMode="auto">
          <a:xfrm>
            <a:off x="4729163" y="3267075"/>
            <a:ext cx="152400"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738" name="Rectangle 56"/>
          <p:cNvSpPr>
            <a:spLocks noChangeArrowheads="1"/>
          </p:cNvSpPr>
          <p:nvPr/>
        </p:nvSpPr>
        <p:spPr bwMode="auto">
          <a:xfrm>
            <a:off x="4873626" y="3328988"/>
            <a:ext cx="34925" cy="7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39" name="Freeform 57"/>
          <p:cNvSpPr>
            <a:spLocks/>
          </p:cNvSpPr>
          <p:nvPr/>
        </p:nvSpPr>
        <p:spPr bwMode="auto">
          <a:xfrm>
            <a:off x="4408489" y="3871913"/>
            <a:ext cx="84137" cy="228600"/>
          </a:xfrm>
          <a:custGeom>
            <a:avLst/>
            <a:gdLst>
              <a:gd name="T0" fmla="*/ 2147483647 w 106"/>
              <a:gd name="T1" fmla="*/ 0 h 289"/>
              <a:gd name="T2" fmla="*/ 2147483647 w 106"/>
              <a:gd name="T3" fmla="*/ 2147483647 h 289"/>
              <a:gd name="T4" fmla="*/ 2147483647 w 106"/>
              <a:gd name="T5" fmla="*/ 2147483647 h 289"/>
              <a:gd name="T6" fmla="*/ 2147483647 w 106"/>
              <a:gd name="T7" fmla="*/ 2147483647 h 289"/>
              <a:gd name="T8" fmla="*/ 0 w 106"/>
              <a:gd name="T9" fmla="*/ 2147483647 h 289"/>
              <a:gd name="T10" fmla="*/ 0 w 106"/>
              <a:gd name="T11" fmla="*/ 2147483647 h 289"/>
              <a:gd name="T12" fmla="*/ 0 w 106"/>
              <a:gd name="T13" fmla="*/ 2147483647 h 289"/>
              <a:gd name="T14" fmla="*/ 2147483647 w 106"/>
              <a:gd name="T15" fmla="*/ 2147483647 h 289"/>
              <a:gd name="T16" fmla="*/ 2147483647 w 106"/>
              <a:gd name="T17" fmla="*/ 2147483647 h 289"/>
              <a:gd name="T18" fmla="*/ 2147483647 w 106"/>
              <a:gd name="T19" fmla="*/ 2147483647 h 289"/>
              <a:gd name="T20" fmla="*/ 2147483647 w 106"/>
              <a:gd name="T21" fmla="*/ 2147483647 h 289"/>
              <a:gd name="T22" fmla="*/ 2147483647 w 106"/>
              <a:gd name="T23" fmla="*/ 2147483647 h 289"/>
              <a:gd name="T24" fmla="*/ 2147483647 w 106"/>
              <a:gd name="T25" fmla="*/ 2147483647 h 289"/>
              <a:gd name="T26" fmla="*/ 2147483647 w 106"/>
              <a:gd name="T27" fmla="*/ 2147483647 h 289"/>
              <a:gd name="T28" fmla="*/ 2147483647 w 106"/>
              <a:gd name="T29" fmla="*/ 2147483647 h 289"/>
              <a:gd name="T30" fmla="*/ 2147483647 w 106"/>
              <a:gd name="T31" fmla="*/ 2147483647 h 289"/>
              <a:gd name="T32" fmla="*/ 2147483647 w 106"/>
              <a:gd name="T33" fmla="*/ 2147483647 h 289"/>
              <a:gd name="T34" fmla="*/ 2147483647 w 106"/>
              <a:gd name="T35" fmla="*/ 2147483647 h 289"/>
              <a:gd name="T36" fmla="*/ 2147483647 w 106"/>
              <a:gd name="T37" fmla="*/ 2147483647 h 289"/>
              <a:gd name="T38" fmla="*/ 2147483647 w 106"/>
              <a:gd name="T39" fmla="*/ 2147483647 h 289"/>
              <a:gd name="T40" fmla="*/ 2147483647 w 106"/>
              <a:gd name="T41" fmla="*/ 2147483647 h 2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 h="289">
                <a:moveTo>
                  <a:pt x="20" y="0"/>
                </a:moveTo>
                <a:lnTo>
                  <a:pt x="13" y="38"/>
                </a:lnTo>
                <a:lnTo>
                  <a:pt x="6" y="71"/>
                </a:lnTo>
                <a:lnTo>
                  <a:pt x="2" y="97"/>
                </a:lnTo>
                <a:lnTo>
                  <a:pt x="0" y="121"/>
                </a:lnTo>
                <a:lnTo>
                  <a:pt x="0" y="141"/>
                </a:lnTo>
                <a:lnTo>
                  <a:pt x="0" y="156"/>
                </a:lnTo>
                <a:lnTo>
                  <a:pt x="2" y="168"/>
                </a:lnTo>
                <a:lnTo>
                  <a:pt x="4" y="181"/>
                </a:lnTo>
                <a:lnTo>
                  <a:pt x="8" y="194"/>
                </a:lnTo>
                <a:lnTo>
                  <a:pt x="11" y="203"/>
                </a:lnTo>
                <a:lnTo>
                  <a:pt x="15" y="212"/>
                </a:lnTo>
                <a:lnTo>
                  <a:pt x="20" y="221"/>
                </a:lnTo>
                <a:lnTo>
                  <a:pt x="26" y="230"/>
                </a:lnTo>
                <a:lnTo>
                  <a:pt x="31" y="238"/>
                </a:lnTo>
                <a:lnTo>
                  <a:pt x="37" y="243"/>
                </a:lnTo>
                <a:lnTo>
                  <a:pt x="46" y="252"/>
                </a:lnTo>
                <a:lnTo>
                  <a:pt x="55" y="258"/>
                </a:lnTo>
                <a:lnTo>
                  <a:pt x="70" y="269"/>
                </a:lnTo>
                <a:lnTo>
                  <a:pt x="103" y="289"/>
                </a:lnTo>
                <a:lnTo>
                  <a:pt x="106" y="289"/>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40" name="Freeform 58"/>
          <p:cNvSpPr>
            <a:spLocks/>
          </p:cNvSpPr>
          <p:nvPr/>
        </p:nvSpPr>
        <p:spPr bwMode="auto">
          <a:xfrm>
            <a:off x="4445001" y="4067175"/>
            <a:ext cx="47625" cy="33338"/>
          </a:xfrm>
          <a:custGeom>
            <a:avLst/>
            <a:gdLst>
              <a:gd name="T0" fmla="*/ 2147483647 w 60"/>
              <a:gd name="T1" fmla="*/ 0 h 42"/>
              <a:gd name="T2" fmla="*/ 2147483647 w 60"/>
              <a:gd name="T3" fmla="*/ 2147483647 h 42"/>
              <a:gd name="T4" fmla="*/ 0 w 60"/>
              <a:gd name="T5" fmla="*/ 2147483647 h 42"/>
              <a:gd name="T6" fmla="*/ 2147483647 w 60"/>
              <a:gd name="T7" fmla="*/ 2147483647 h 42"/>
              <a:gd name="T8" fmla="*/ 2147483647 w 60"/>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2">
                <a:moveTo>
                  <a:pt x="15" y="0"/>
                </a:moveTo>
                <a:lnTo>
                  <a:pt x="60" y="42"/>
                </a:lnTo>
                <a:lnTo>
                  <a:pt x="0" y="26"/>
                </a:lnTo>
                <a:lnTo>
                  <a:pt x="18" y="18"/>
                </a:lnTo>
                <a:lnTo>
                  <a:pt x="1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41" name="Freeform 59"/>
          <p:cNvSpPr>
            <a:spLocks/>
          </p:cNvSpPr>
          <p:nvPr/>
        </p:nvSpPr>
        <p:spPr bwMode="auto">
          <a:xfrm>
            <a:off x="4445001" y="4067175"/>
            <a:ext cx="47625" cy="33338"/>
          </a:xfrm>
          <a:custGeom>
            <a:avLst/>
            <a:gdLst>
              <a:gd name="T0" fmla="*/ 2147483647 w 60"/>
              <a:gd name="T1" fmla="*/ 0 h 42"/>
              <a:gd name="T2" fmla="*/ 2147483647 w 60"/>
              <a:gd name="T3" fmla="*/ 2147483647 h 42"/>
              <a:gd name="T4" fmla="*/ 0 w 60"/>
              <a:gd name="T5" fmla="*/ 2147483647 h 42"/>
              <a:gd name="T6" fmla="*/ 2147483647 w 60"/>
              <a:gd name="T7" fmla="*/ 2147483647 h 42"/>
              <a:gd name="T8" fmla="*/ 2147483647 w 60"/>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2">
                <a:moveTo>
                  <a:pt x="15" y="0"/>
                </a:moveTo>
                <a:lnTo>
                  <a:pt x="60" y="42"/>
                </a:lnTo>
                <a:lnTo>
                  <a:pt x="0" y="26"/>
                </a:lnTo>
                <a:lnTo>
                  <a:pt x="18" y="18"/>
                </a:lnTo>
                <a:lnTo>
                  <a:pt x="15"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42" name="Rectangle 60"/>
          <p:cNvSpPr>
            <a:spLocks noChangeArrowheads="1"/>
          </p:cNvSpPr>
          <p:nvPr/>
        </p:nvSpPr>
        <p:spPr bwMode="auto">
          <a:xfrm>
            <a:off x="4502150" y="4064000"/>
            <a:ext cx="152400"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743" name="Rectangle 61"/>
          <p:cNvSpPr>
            <a:spLocks noChangeArrowheads="1"/>
          </p:cNvSpPr>
          <p:nvPr/>
        </p:nvSpPr>
        <p:spPr bwMode="auto">
          <a:xfrm>
            <a:off x="4648201" y="4125913"/>
            <a:ext cx="34925" cy="7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44" name="Rectangle 63"/>
          <p:cNvSpPr>
            <a:spLocks noChangeArrowheads="1"/>
          </p:cNvSpPr>
          <p:nvPr/>
        </p:nvSpPr>
        <p:spPr bwMode="auto">
          <a:xfrm>
            <a:off x="5561014" y="1630364"/>
            <a:ext cx="503343"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45" name="Rectangle 64"/>
          <p:cNvSpPr>
            <a:spLocks noChangeArrowheads="1"/>
          </p:cNvSpPr>
          <p:nvPr/>
        </p:nvSpPr>
        <p:spPr bwMode="auto">
          <a:xfrm>
            <a:off x="5867401" y="2016126"/>
            <a:ext cx="594715"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crotonyl-CoA</a:t>
            </a:r>
            <a:endParaRPr lang="de-DE">
              <a:solidFill>
                <a:srgbClr val="000000"/>
              </a:solidFill>
              <a:latin typeface="Arial" charset="0"/>
              <a:ea typeface="ＭＳ Ｐゴシック" charset="0"/>
              <a:cs typeface="ＭＳ Ｐゴシック" charset="0"/>
            </a:endParaRPr>
          </a:p>
        </p:txBody>
      </p:sp>
      <p:sp>
        <p:nvSpPr>
          <p:cNvPr id="114746" name="Rectangle 65"/>
          <p:cNvSpPr>
            <a:spLocks noChangeArrowheads="1"/>
          </p:cNvSpPr>
          <p:nvPr/>
        </p:nvSpPr>
        <p:spPr bwMode="auto">
          <a:xfrm>
            <a:off x="5775326" y="2408239"/>
            <a:ext cx="806311"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ethylmalonyl-CoA</a:t>
            </a:r>
            <a:endParaRPr lang="de-DE">
              <a:solidFill>
                <a:srgbClr val="000000"/>
              </a:solidFill>
              <a:latin typeface="Arial" charset="0"/>
              <a:ea typeface="ＭＳ Ｐゴシック" charset="0"/>
              <a:cs typeface="ＭＳ Ｐゴシック" charset="0"/>
            </a:endParaRPr>
          </a:p>
        </p:txBody>
      </p:sp>
      <p:sp>
        <p:nvSpPr>
          <p:cNvPr id="114747" name="Rectangle 66"/>
          <p:cNvSpPr>
            <a:spLocks noChangeArrowheads="1"/>
          </p:cNvSpPr>
          <p:nvPr/>
        </p:nvSpPr>
        <p:spPr bwMode="auto">
          <a:xfrm>
            <a:off x="5727701" y="2817814"/>
            <a:ext cx="902491"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methylsuccinyl-CoA</a:t>
            </a:r>
            <a:endParaRPr lang="de-DE">
              <a:solidFill>
                <a:srgbClr val="000000"/>
              </a:solidFill>
              <a:latin typeface="Arial" charset="0"/>
              <a:ea typeface="ＭＳ Ｐゴシック" charset="0"/>
              <a:cs typeface="ＭＳ Ｐゴシック" charset="0"/>
            </a:endParaRPr>
          </a:p>
        </p:txBody>
      </p:sp>
      <p:sp>
        <p:nvSpPr>
          <p:cNvPr id="114748" name="Rectangle 67"/>
          <p:cNvSpPr>
            <a:spLocks noChangeArrowheads="1"/>
          </p:cNvSpPr>
          <p:nvPr/>
        </p:nvSpPr>
        <p:spPr bwMode="auto">
          <a:xfrm>
            <a:off x="5811839" y="3217864"/>
            <a:ext cx="726161"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mesaconyl-CoA</a:t>
            </a:r>
            <a:endParaRPr lang="de-DE">
              <a:solidFill>
                <a:srgbClr val="000000"/>
              </a:solidFill>
              <a:latin typeface="Arial" charset="0"/>
              <a:ea typeface="ＭＳ Ｐゴシック" charset="0"/>
              <a:cs typeface="ＭＳ Ｐゴシック" charset="0"/>
            </a:endParaRPr>
          </a:p>
        </p:txBody>
      </p:sp>
      <p:sp>
        <p:nvSpPr>
          <p:cNvPr id="114749" name="Rectangle 68"/>
          <p:cNvSpPr>
            <a:spLocks noChangeArrowheads="1"/>
          </p:cNvSpPr>
          <p:nvPr/>
        </p:nvSpPr>
        <p:spPr bwMode="auto">
          <a:xfrm>
            <a:off x="5751514" y="3617914"/>
            <a:ext cx="867225"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3-methylmalyl-CoA</a:t>
            </a:r>
            <a:endParaRPr lang="de-DE">
              <a:solidFill>
                <a:srgbClr val="000000"/>
              </a:solidFill>
              <a:latin typeface="Arial" charset="0"/>
              <a:ea typeface="ＭＳ Ｐゴシック" charset="0"/>
              <a:cs typeface="ＭＳ Ｐゴシック" charset="0"/>
            </a:endParaRPr>
          </a:p>
        </p:txBody>
      </p:sp>
      <p:sp>
        <p:nvSpPr>
          <p:cNvPr id="114750" name="Rectangle 69"/>
          <p:cNvSpPr>
            <a:spLocks noChangeArrowheads="1"/>
          </p:cNvSpPr>
          <p:nvPr/>
        </p:nvSpPr>
        <p:spPr bwMode="auto">
          <a:xfrm>
            <a:off x="5441951" y="4017964"/>
            <a:ext cx="652423"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propionyl-CoA</a:t>
            </a:r>
            <a:endParaRPr lang="de-DE">
              <a:solidFill>
                <a:srgbClr val="000000"/>
              </a:solidFill>
              <a:latin typeface="Arial" charset="0"/>
              <a:ea typeface="ＭＳ Ｐゴシック" charset="0"/>
              <a:cs typeface="ＭＳ Ｐゴシック" charset="0"/>
            </a:endParaRPr>
          </a:p>
        </p:txBody>
      </p:sp>
      <p:sp>
        <p:nvSpPr>
          <p:cNvPr id="114751" name="Rectangle 70"/>
          <p:cNvSpPr>
            <a:spLocks noChangeArrowheads="1"/>
          </p:cNvSpPr>
          <p:nvPr/>
        </p:nvSpPr>
        <p:spPr bwMode="auto">
          <a:xfrm>
            <a:off x="5464176" y="4418014"/>
            <a:ext cx="599523"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4752" name="Rectangle 71"/>
          <p:cNvSpPr>
            <a:spLocks noChangeArrowheads="1"/>
          </p:cNvSpPr>
          <p:nvPr/>
        </p:nvSpPr>
        <p:spPr bwMode="auto">
          <a:xfrm>
            <a:off x="6262689" y="4017964"/>
            <a:ext cx="458459"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4753" name="Rectangle 72"/>
          <p:cNvSpPr>
            <a:spLocks noChangeArrowheads="1"/>
          </p:cNvSpPr>
          <p:nvPr/>
        </p:nvSpPr>
        <p:spPr bwMode="auto">
          <a:xfrm>
            <a:off x="6313488" y="4410076"/>
            <a:ext cx="309380"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4754" name="Line 73"/>
          <p:cNvSpPr>
            <a:spLocks noChangeShapeType="1"/>
          </p:cNvSpPr>
          <p:nvPr/>
        </p:nvSpPr>
        <p:spPr bwMode="auto">
          <a:xfrm>
            <a:off x="6127750" y="2136776"/>
            <a:ext cx="1588" cy="258763"/>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5" name="Freeform 74"/>
          <p:cNvSpPr>
            <a:spLocks/>
          </p:cNvSpPr>
          <p:nvPr/>
        </p:nvSpPr>
        <p:spPr bwMode="auto">
          <a:xfrm>
            <a:off x="6116638" y="2347914"/>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6" name="Freeform 75"/>
          <p:cNvSpPr>
            <a:spLocks/>
          </p:cNvSpPr>
          <p:nvPr/>
        </p:nvSpPr>
        <p:spPr bwMode="auto">
          <a:xfrm>
            <a:off x="6116638" y="2347914"/>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7" name="Line 76"/>
          <p:cNvSpPr>
            <a:spLocks noChangeShapeType="1"/>
          </p:cNvSpPr>
          <p:nvPr/>
        </p:nvSpPr>
        <p:spPr bwMode="auto">
          <a:xfrm>
            <a:off x="6127750" y="2530476"/>
            <a:ext cx="1588" cy="257175"/>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8" name="Freeform 77"/>
          <p:cNvSpPr>
            <a:spLocks/>
          </p:cNvSpPr>
          <p:nvPr/>
        </p:nvSpPr>
        <p:spPr bwMode="auto">
          <a:xfrm>
            <a:off x="6116638" y="2740026"/>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9" name="Freeform 78"/>
          <p:cNvSpPr>
            <a:spLocks/>
          </p:cNvSpPr>
          <p:nvPr/>
        </p:nvSpPr>
        <p:spPr bwMode="auto">
          <a:xfrm>
            <a:off x="6116638" y="2740026"/>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0" name="Line 79"/>
          <p:cNvSpPr>
            <a:spLocks noChangeShapeType="1"/>
          </p:cNvSpPr>
          <p:nvPr/>
        </p:nvSpPr>
        <p:spPr bwMode="auto">
          <a:xfrm>
            <a:off x="6127750" y="2935288"/>
            <a:ext cx="1588" cy="258762"/>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1" name="Freeform 80"/>
          <p:cNvSpPr>
            <a:spLocks/>
          </p:cNvSpPr>
          <p:nvPr/>
        </p:nvSpPr>
        <p:spPr bwMode="auto">
          <a:xfrm>
            <a:off x="6116638" y="31448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2" name="Freeform 81"/>
          <p:cNvSpPr>
            <a:spLocks/>
          </p:cNvSpPr>
          <p:nvPr/>
        </p:nvSpPr>
        <p:spPr bwMode="auto">
          <a:xfrm>
            <a:off x="6116638" y="31448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3" name="Line 82"/>
          <p:cNvSpPr>
            <a:spLocks noChangeShapeType="1"/>
          </p:cNvSpPr>
          <p:nvPr/>
        </p:nvSpPr>
        <p:spPr bwMode="auto">
          <a:xfrm>
            <a:off x="6127750" y="3341688"/>
            <a:ext cx="1588" cy="258762"/>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4" name="Freeform 83"/>
          <p:cNvSpPr>
            <a:spLocks/>
          </p:cNvSpPr>
          <p:nvPr/>
        </p:nvSpPr>
        <p:spPr bwMode="auto">
          <a:xfrm>
            <a:off x="6116638" y="35512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5" name="Freeform 84"/>
          <p:cNvSpPr>
            <a:spLocks/>
          </p:cNvSpPr>
          <p:nvPr/>
        </p:nvSpPr>
        <p:spPr bwMode="auto">
          <a:xfrm>
            <a:off x="6116638" y="35512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6" name="Freeform 85"/>
          <p:cNvSpPr>
            <a:spLocks/>
          </p:cNvSpPr>
          <p:nvPr/>
        </p:nvSpPr>
        <p:spPr bwMode="auto">
          <a:xfrm>
            <a:off x="5940426" y="3776664"/>
            <a:ext cx="187325" cy="212725"/>
          </a:xfrm>
          <a:custGeom>
            <a:avLst/>
            <a:gdLst>
              <a:gd name="T0" fmla="*/ 2147483647 w 236"/>
              <a:gd name="T1" fmla="*/ 0 h 267"/>
              <a:gd name="T2" fmla="*/ 2147483647 w 236"/>
              <a:gd name="T3" fmla="*/ 2147483647 h 267"/>
              <a:gd name="T4" fmla="*/ 2147483647 w 236"/>
              <a:gd name="T5" fmla="*/ 2147483647 h 267"/>
              <a:gd name="T6" fmla="*/ 2147483647 w 236"/>
              <a:gd name="T7" fmla="*/ 2147483647 h 267"/>
              <a:gd name="T8" fmla="*/ 2147483647 w 236"/>
              <a:gd name="T9" fmla="*/ 2147483647 h 267"/>
              <a:gd name="T10" fmla="*/ 2147483647 w 236"/>
              <a:gd name="T11" fmla="*/ 2147483647 h 267"/>
              <a:gd name="T12" fmla="*/ 2147483647 w 236"/>
              <a:gd name="T13" fmla="*/ 2147483647 h 267"/>
              <a:gd name="T14" fmla="*/ 2147483647 w 236"/>
              <a:gd name="T15" fmla="*/ 2147483647 h 267"/>
              <a:gd name="T16" fmla="*/ 2147483647 w 236"/>
              <a:gd name="T17" fmla="*/ 2147483647 h 267"/>
              <a:gd name="T18" fmla="*/ 2147483647 w 236"/>
              <a:gd name="T19" fmla="*/ 2147483647 h 267"/>
              <a:gd name="T20" fmla="*/ 2147483647 w 236"/>
              <a:gd name="T21" fmla="*/ 2147483647 h 267"/>
              <a:gd name="T22" fmla="*/ 2147483647 w 236"/>
              <a:gd name="T23" fmla="*/ 2147483647 h 267"/>
              <a:gd name="T24" fmla="*/ 2147483647 w 236"/>
              <a:gd name="T25" fmla="*/ 2147483647 h 267"/>
              <a:gd name="T26" fmla="*/ 2147483647 w 236"/>
              <a:gd name="T27" fmla="*/ 2147483647 h 267"/>
              <a:gd name="T28" fmla="*/ 2147483647 w 236"/>
              <a:gd name="T29" fmla="*/ 2147483647 h 267"/>
              <a:gd name="T30" fmla="*/ 0 w 236"/>
              <a:gd name="T31" fmla="*/ 2147483647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267">
                <a:moveTo>
                  <a:pt x="236" y="0"/>
                </a:moveTo>
                <a:lnTo>
                  <a:pt x="236" y="35"/>
                </a:lnTo>
                <a:lnTo>
                  <a:pt x="234" y="57"/>
                </a:lnTo>
                <a:lnTo>
                  <a:pt x="230" y="81"/>
                </a:lnTo>
                <a:lnTo>
                  <a:pt x="226" y="104"/>
                </a:lnTo>
                <a:lnTo>
                  <a:pt x="219" y="128"/>
                </a:lnTo>
                <a:lnTo>
                  <a:pt x="210" y="150"/>
                </a:lnTo>
                <a:lnTo>
                  <a:pt x="197" y="172"/>
                </a:lnTo>
                <a:lnTo>
                  <a:pt x="181" y="192"/>
                </a:lnTo>
                <a:lnTo>
                  <a:pt x="162" y="211"/>
                </a:lnTo>
                <a:lnTo>
                  <a:pt x="139" y="227"/>
                </a:lnTo>
                <a:lnTo>
                  <a:pt x="111" y="242"/>
                </a:lnTo>
                <a:lnTo>
                  <a:pt x="80" y="253"/>
                </a:lnTo>
                <a:lnTo>
                  <a:pt x="42" y="262"/>
                </a:lnTo>
                <a:lnTo>
                  <a:pt x="22" y="265"/>
                </a:lnTo>
                <a:lnTo>
                  <a:pt x="0" y="267"/>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7" name="Freeform 86"/>
          <p:cNvSpPr>
            <a:spLocks/>
          </p:cNvSpPr>
          <p:nvPr/>
        </p:nvSpPr>
        <p:spPr bwMode="auto">
          <a:xfrm>
            <a:off x="5940426" y="3970338"/>
            <a:ext cx="49213" cy="23812"/>
          </a:xfrm>
          <a:custGeom>
            <a:avLst/>
            <a:gdLst>
              <a:gd name="T0" fmla="*/ 2147483647 w 62"/>
              <a:gd name="T1" fmla="*/ 2147483647 h 32"/>
              <a:gd name="T2" fmla="*/ 0 w 62"/>
              <a:gd name="T3" fmla="*/ 2147483647 h 32"/>
              <a:gd name="T4" fmla="*/ 2147483647 w 62"/>
              <a:gd name="T5" fmla="*/ 0 h 32"/>
              <a:gd name="T6" fmla="*/ 2147483647 w 62"/>
              <a:gd name="T7" fmla="*/ 2147483647 h 32"/>
              <a:gd name="T8" fmla="*/ 2147483647 w 62"/>
              <a:gd name="T9" fmla="*/ 2147483647 h 32"/>
              <a:gd name="T10" fmla="*/ 2147483647 w 62"/>
              <a:gd name="T11" fmla="*/ 2147483647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2">
                <a:moveTo>
                  <a:pt x="62" y="32"/>
                </a:moveTo>
                <a:lnTo>
                  <a:pt x="0" y="24"/>
                </a:lnTo>
                <a:lnTo>
                  <a:pt x="58" y="0"/>
                </a:lnTo>
                <a:lnTo>
                  <a:pt x="47" y="19"/>
                </a:lnTo>
                <a:lnTo>
                  <a:pt x="62" y="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8" name="Freeform 87"/>
          <p:cNvSpPr>
            <a:spLocks/>
          </p:cNvSpPr>
          <p:nvPr/>
        </p:nvSpPr>
        <p:spPr bwMode="auto">
          <a:xfrm>
            <a:off x="5940426" y="3970338"/>
            <a:ext cx="49213" cy="23812"/>
          </a:xfrm>
          <a:custGeom>
            <a:avLst/>
            <a:gdLst>
              <a:gd name="T0" fmla="*/ 2147483647 w 62"/>
              <a:gd name="T1" fmla="*/ 2147483647 h 32"/>
              <a:gd name="T2" fmla="*/ 0 w 62"/>
              <a:gd name="T3" fmla="*/ 2147483647 h 32"/>
              <a:gd name="T4" fmla="*/ 2147483647 w 62"/>
              <a:gd name="T5" fmla="*/ 0 h 32"/>
              <a:gd name="T6" fmla="*/ 2147483647 w 62"/>
              <a:gd name="T7" fmla="*/ 2147483647 h 32"/>
              <a:gd name="T8" fmla="*/ 2147483647 w 62"/>
              <a:gd name="T9" fmla="*/ 2147483647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2">
                <a:moveTo>
                  <a:pt x="62" y="32"/>
                </a:moveTo>
                <a:lnTo>
                  <a:pt x="0" y="24"/>
                </a:lnTo>
                <a:lnTo>
                  <a:pt x="58" y="0"/>
                </a:lnTo>
                <a:lnTo>
                  <a:pt x="47" y="19"/>
                </a:lnTo>
                <a:lnTo>
                  <a:pt x="62" y="32"/>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9" name="Freeform 88"/>
          <p:cNvSpPr>
            <a:spLocks/>
          </p:cNvSpPr>
          <p:nvPr/>
        </p:nvSpPr>
        <p:spPr bwMode="auto">
          <a:xfrm>
            <a:off x="6127751" y="3778251"/>
            <a:ext cx="187325" cy="212725"/>
          </a:xfrm>
          <a:custGeom>
            <a:avLst/>
            <a:gdLst>
              <a:gd name="T0" fmla="*/ 0 w 235"/>
              <a:gd name="T1" fmla="*/ 0 h 267"/>
              <a:gd name="T2" fmla="*/ 2147483647 w 235"/>
              <a:gd name="T3" fmla="*/ 2147483647 h 267"/>
              <a:gd name="T4" fmla="*/ 2147483647 w 235"/>
              <a:gd name="T5" fmla="*/ 2147483647 h 267"/>
              <a:gd name="T6" fmla="*/ 2147483647 w 235"/>
              <a:gd name="T7" fmla="*/ 2147483647 h 267"/>
              <a:gd name="T8" fmla="*/ 2147483647 w 235"/>
              <a:gd name="T9" fmla="*/ 2147483647 h 267"/>
              <a:gd name="T10" fmla="*/ 2147483647 w 235"/>
              <a:gd name="T11" fmla="*/ 2147483647 h 267"/>
              <a:gd name="T12" fmla="*/ 2147483647 w 235"/>
              <a:gd name="T13" fmla="*/ 2147483647 h 267"/>
              <a:gd name="T14" fmla="*/ 2147483647 w 235"/>
              <a:gd name="T15" fmla="*/ 2147483647 h 267"/>
              <a:gd name="T16" fmla="*/ 2147483647 w 235"/>
              <a:gd name="T17" fmla="*/ 2147483647 h 267"/>
              <a:gd name="T18" fmla="*/ 2147483647 w 235"/>
              <a:gd name="T19" fmla="*/ 2147483647 h 267"/>
              <a:gd name="T20" fmla="*/ 2147483647 w 235"/>
              <a:gd name="T21" fmla="*/ 2147483647 h 267"/>
              <a:gd name="T22" fmla="*/ 2147483647 w 235"/>
              <a:gd name="T23" fmla="*/ 2147483647 h 267"/>
              <a:gd name="T24" fmla="*/ 2147483647 w 235"/>
              <a:gd name="T25" fmla="*/ 2147483647 h 267"/>
              <a:gd name="T26" fmla="*/ 2147483647 w 235"/>
              <a:gd name="T27" fmla="*/ 2147483647 h 267"/>
              <a:gd name="T28" fmla="*/ 2147483647 w 235"/>
              <a:gd name="T29" fmla="*/ 2147483647 h 267"/>
              <a:gd name="T30" fmla="*/ 2147483647 w 235"/>
              <a:gd name="T31" fmla="*/ 2147483647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5" h="267">
                <a:moveTo>
                  <a:pt x="0" y="0"/>
                </a:moveTo>
                <a:lnTo>
                  <a:pt x="1" y="35"/>
                </a:lnTo>
                <a:lnTo>
                  <a:pt x="3" y="59"/>
                </a:lnTo>
                <a:lnTo>
                  <a:pt x="5" y="81"/>
                </a:lnTo>
                <a:lnTo>
                  <a:pt x="10" y="104"/>
                </a:lnTo>
                <a:lnTo>
                  <a:pt x="18" y="128"/>
                </a:lnTo>
                <a:lnTo>
                  <a:pt x="27" y="150"/>
                </a:lnTo>
                <a:lnTo>
                  <a:pt x="40" y="172"/>
                </a:lnTo>
                <a:lnTo>
                  <a:pt x="54" y="192"/>
                </a:lnTo>
                <a:lnTo>
                  <a:pt x="73" y="210"/>
                </a:lnTo>
                <a:lnTo>
                  <a:pt x="96" y="227"/>
                </a:lnTo>
                <a:lnTo>
                  <a:pt x="124" y="241"/>
                </a:lnTo>
                <a:lnTo>
                  <a:pt x="157" y="252"/>
                </a:lnTo>
                <a:lnTo>
                  <a:pt x="193" y="262"/>
                </a:lnTo>
                <a:lnTo>
                  <a:pt x="213" y="265"/>
                </a:lnTo>
                <a:lnTo>
                  <a:pt x="235" y="267"/>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0" name="Freeform 89"/>
          <p:cNvSpPr>
            <a:spLocks/>
          </p:cNvSpPr>
          <p:nvPr/>
        </p:nvSpPr>
        <p:spPr bwMode="auto">
          <a:xfrm>
            <a:off x="6265863" y="3971926"/>
            <a:ext cx="49212" cy="23813"/>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2147483647 w 62"/>
              <a:gd name="T11" fmla="*/ 0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1">
                <a:moveTo>
                  <a:pt x="4" y="0"/>
                </a:moveTo>
                <a:lnTo>
                  <a:pt x="62" y="24"/>
                </a:lnTo>
                <a:lnTo>
                  <a:pt x="0" y="31"/>
                </a:lnTo>
                <a:lnTo>
                  <a:pt x="15" y="19"/>
                </a:lnTo>
                <a:lnTo>
                  <a:pt x="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1" name="Freeform 90"/>
          <p:cNvSpPr>
            <a:spLocks/>
          </p:cNvSpPr>
          <p:nvPr/>
        </p:nvSpPr>
        <p:spPr bwMode="auto">
          <a:xfrm>
            <a:off x="6265863" y="3971926"/>
            <a:ext cx="49212" cy="23813"/>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4" y="0"/>
                </a:moveTo>
                <a:lnTo>
                  <a:pt x="62" y="24"/>
                </a:lnTo>
                <a:lnTo>
                  <a:pt x="0" y="31"/>
                </a:lnTo>
                <a:lnTo>
                  <a:pt x="15" y="19"/>
                </a:lnTo>
                <a:lnTo>
                  <a:pt x="4"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2" name="Line 91"/>
          <p:cNvSpPr>
            <a:spLocks noChangeShapeType="1"/>
          </p:cNvSpPr>
          <p:nvPr/>
        </p:nvSpPr>
        <p:spPr bwMode="auto">
          <a:xfrm flipV="1">
            <a:off x="6127750" y="3733801"/>
            <a:ext cx="1588" cy="41275"/>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3" name="Rectangle 92"/>
          <p:cNvSpPr>
            <a:spLocks noChangeArrowheads="1"/>
          </p:cNvSpPr>
          <p:nvPr/>
        </p:nvSpPr>
        <p:spPr bwMode="auto">
          <a:xfrm>
            <a:off x="6273801" y="1619251"/>
            <a:ext cx="503343"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74" name="Freeform 93"/>
          <p:cNvSpPr>
            <a:spLocks/>
          </p:cNvSpPr>
          <p:nvPr/>
        </p:nvSpPr>
        <p:spPr bwMode="auto">
          <a:xfrm>
            <a:off x="5940426" y="1722439"/>
            <a:ext cx="187325" cy="212725"/>
          </a:xfrm>
          <a:custGeom>
            <a:avLst/>
            <a:gdLst>
              <a:gd name="T0" fmla="*/ 2147483647 w 236"/>
              <a:gd name="T1" fmla="*/ 2147483647 h 267"/>
              <a:gd name="T2" fmla="*/ 2147483647 w 236"/>
              <a:gd name="T3" fmla="*/ 2147483647 h 267"/>
              <a:gd name="T4" fmla="*/ 2147483647 w 236"/>
              <a:gd name="T5" fmla="*/ 2147483647 h 267"/>
              <a:gd name="T6" fmla="*/ 2147483647 w 236"/>
              <a:gd name="T7" fmla="*/ 2147483647 h 267"/>
              <a:gd name="T8" fmla="*/ 2147483647 w 236"/>
              <a:gd name="T9" fmla="*/ 2147483647 h 267"/>
              <a:gd name="T10" fmla="*/ 2147483647 w 236"/>
              <a:gd name="T11" fmla="*/ 2147483647 h 267"/>
              <a:gd name="T12" fmla="*/ 2147483647 w 236"/>
              <a:gd name="T13" fmla="*/ 2147483647 h 267"/>
              <a:gd name="T14" fmla="*/ 2147483647 w 236"/>
              <a:gd name="T15" fmla="*/ 2147483647 h 267"/>
              <a:gd name="T16" fmla="*/ 2147483647 w 236"/>
              <a:gd name="T17" fmla="*/ 2147483647 h 267"/>
              <a:gd name="T18" fmla="*/ 2147483647 w 236"/>
              <a:gd name="T19" fmla="*/ 2147483647 h 267"/>
              <a:gd name="T20" fmla="*/ 2147483647 w 236"/>
              <a:gd name="T21" fmla="*/ 2147483647 h 267"/>
              <a:gd name="T22" fmla="*/ 2147483647 w 236"/>
              <a:gd name="T23" fmla="*/ 2147483647 h 267"/>
              <a:gd name="T24" fmla="*/ 2147483647 w 236"/>
              <a:gd name="T25" fmla="*/ 2147483647 h 267"/>
              <a:gd name="T26" fmla="*/ 2147483647 w 236"/>
              <a:gd name="T27" fmla="*/ 2147483647 h 267"/>
              <a:gd name="T28" fmla="*/ 2147483647 w 236"/>
              <a:gd name="T29" fmla="*/ 2147483647 h 267"/>
              <a:gd name="T30" fmla="*/ 0 w 236"/>
              <a:gd name="T31" fmla="*/ 0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267">
                <a:moveTo>
                  <a:pt x="236" y="267"/>
                </a:moveTo>
                <a:lnTo>
                  <a:pt x="236" y="234"/>
                </a:lnTo>
                <a:lnTo>
                  <a:pt x="234" y="210"/>
                </a:lnTo>
                <a:lnTo>
                  <a:pt x="230" y="186"/>
                </a:lnTo>
                <a:lnTo>
                  <a:pt x="226" y="162"/>
                </a:lnTo>
                <a:lnTo>
                  <a:pt x="219" y="141"/>
                </a:lnTo>
                <a:lnTo>
                  <a:pt x="210" y="117"/>
                </a:lnTo>
                <a:lnTo>
                  <a:pt x="197" y="97"/>
                </a:lnTo>
                <a:lnTo>
                  <a:pt x="181" y="77"/>
                </a:lnTo>
                <a:lnTo>
                  <a:pt x="162" y="58"/>
                </a:lnTo>
                <a:lnTo>
                  <a:pt x="139" y="40"/>
                </a:lnTo>
                <a:lnTo>
                  <a:pt x="111" y="27"/>
                </a:lnTo>
                <a:lnTo>
                  <a:pt x="80" y="14"/>
                </a:lnTo>
                <a:lnTo>
                  <a:pt x="42" y="5"/>
                </a:lnTo>
                <a:lnTo>
                  <a:pt x="22" y="2"/>
                </a:lnTo>
                <a:lnTo>
                  <a:pt x="0"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5" name="Freeform 94"/>
          <p:cNvSpPr>
            <a:spLocks/>
          </p:cNvSpPr>
          <p:nvPr/>
        </p:nvSpPr>
        <p:spPr bwMode="auto">
          <a:xfrm>
            <a:off x="6127751" y="1720851"/>
            <a:ext cx="187325" cy="212725"/>
          </a:xfrm>
          <a:custGeom>
            <a:avLst/>
            <a:gdLst>
              <a:gd name="T0" fmla="*/ 0 w 235"/>
              <a:gd name="T1" fmla="*/ 2147483647 h 267"/>
              <a:gd name="T2" fmla="*/ 2147483647 w 235"/>
              <a:gd name="T3" fmla="*/ 2147483647 h 267"/>
              <a:gd name="T4" fmla="*/ 2147483647 w 235"/>
              <a:gd name="T5" fmla="*/ 2147483647 h 267"/>
              <a:gd name="T6" fmla="*/ 2147483647 w 235"/>
              <a:gd name="T7" fmla="*/ 2147483647 h 267"/>
              <a:gd name="T8" fmla="*/ 2147483647 w 235"/>
              <a:gd name="T9" fmla="*/ 2147483647 h 267"/>
              <a:gd name="T10" fmla="*/ 2147483647 w 235"/>
              <a:gd name="T11" fmla="*/ 2147483647 h 267"/>
              <a:gd name="T12" fmla="*/ 2147483647 w 235"/>
              <a:gd name="T13" fmla="*/ 2147483647 h 267"/>
              <a:gd name="T14" fmla="*/ 2147483647 w 235"/>
              <a:gd name="T15" fmla="*/ 2147483647 h 267"/>
              <a:gd name="T16" fmla="*/ 2147483647 w 235"/>
              <a:gd name="T17" fmla="*/ 2147483647 h 267"/>
              <a:gd name="T18" fmla="*/ 2147483647 w 235"/>
              <a:gd name="T19" fmla="*/ 2147483647 h 267"/>
              <a:gd name="T20" fmla="*/ 2147483647 w 235"/>
              <a:gd name="T21" fmla="*/ 2147483647 h 267"/>
              <a:gd name="T22" fmla="*/ 2147483647 w 235"/>
              <a:gd name="T23" fmla="*/ 2147483647 h 267"/>
              <a:gd name="T24" fmla="*/ 2147483647 w 235"/>
              <a:gd name="T25" fmla="*/ 2147483647 h 267"/>
              <a:gd name="T26" fmla="*/ 2147483647 w 235"/>
              <a:gd name="T27" fmla="*/ 2147483647 h 267"/>
              <a:gd name="T28" fmla="*/ 2147483647 w 235"/>
              <a:gd name="T29" fmla="*/ 2147483647 h 267"/>
              <a:gd name="T30" fmla="*/ 2147483647 w 235"/>
              <a:gd name="T31" fmla="*/ 0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5" h="267">
                <a:moveTo>
                  <a:pt x="0" y="267"/>
                </a:moveTo>
                <a:lnTo>
                  <a:pt x="1" y="232"/>
                </a:lnTo>
                <a:lnTo>
                  <a:pt x="3" y="210"/>
                </a:lnTo>
                <a:lnTo>
                  <a:pt x="5" y="186"/>
                </a:lnTo>
                <a:lnTo>
                  <a:pt x="10" y="163"/>
                </a:lnTo>
                <a:lnTo>
                  <a:pt x="18" y="139"/>
                </a:lnTo>
                <a:lnTo>
                  <a:pt x="27" y="117"/>
                </a:lnTo>
                <a:lnTo>
                  <a:pt x="40" y="95"/>
                </a:lnTo>
                <a:lnTo>
                  <a:pt x="54" y="75"/>
                </a:lnTo>
                <a:lnTo>
                  <a:pt x="73" y="57"/>
                </a:lnTo>
                <a:lnTo>
                  <a:pt x="96" y="40"/>
                </a:lnTo>
                <a:lnTo>
                  <a:pt x="124" y="26"/>
                </a:lnTo>
                <a:lnTo>
                  <a:pt x="157" y="15"/>
                </a:lnTo>
                <a:lnTo>
                  <a:pt x="193" y="5"/>
                </a:lnTo>
                <a:lnTo>
                  <a:pt x="213" y="2"/>
                </a:lnTo>
                <a:lnTo>
                  <a:pt x="235"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6" name="Line 95"/>
          <p:cNvSpPr>
            <a:spLocks noChangeShapeType="1"/>
          </p:cNvSpPr>
          <p:nvPr/>
        </p:nvSpPr>
        <p:spPr bwMode="auto">
          <a:xfrm>
            <a:off x="6127750" y="1925638"/>
            <a:ext cx="1588" cy="42862"/>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7" name="Freeform 96"/>
          <p:cNvSpPr>
            <a:spLocks/>
          </p:cNvSpPr>
          <p:nvPr/>
        </p:nvSpPr>
        <p:spPr bwMode="auto">
          <a:xfrm>
            <a:off x="6116638" y="1920876"/>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5" y="61"/>
                </a:lnTo>
                <a:lnTo>
                  <a:pt x="0" y="0"/>
                </a:lnTo>
                <a:lnTo>
                  <a:pt x="15" y="11"/>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8" name="Freeform 97"/>
          <p:cNvSpPr>
            <a:spLocks/>
          </p:cNvSpPr>
          <p:nvPr/>
        </p:nvSpPr>
        <p:spPr bwMode="auto">
          <a:xfrm>
            <a:off x="6116638" y="1920876"/>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5" y="61"/>
                </a:lnTo>
                <a:lnTo>
                  <a:pt x="0" y="0"/>
                </a:lnTo>
                <a:lnTo>
                  <a:pt x="15" y="11"/>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9" name="Rectangle 98"/>
          <p:cNvSpPr>
            <a:spLocks noChangeArrowheads="1"/>
          </p:cNvSpPr>
          <p:nvPr/>
        </p:nvSpPr>
        <p:spPr bwMode="auto">
          <a:xfrm>
            <a:off x="6689726" y="4113214"/>
            <a:ext cx="503343"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80" name="Freeform 99"/>
          <p:cNvSpPr>
            <a:spLocks/>
          </p:cNvSpPr>
          <p:nvPr/>
        </p:nvSpPr>
        <p:spPr bwMode="auto">
          <a:xfrm>
            <a:off x="6464301" y="4167189"/>
            <a:ext cx="212725" cy="111125"/>
          </a:xfrm>
          <a:custGeom>
            <a:avLst/>
            <a:gdLst>
              <a:gd name="T0" fmla="*/ 2147483647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0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267" y="0"/>
                </a:moveTo>
                <a:lnTo>
                  <a:pt x="219" y="0"/>
                </a:lnTo>
                <a:lnTo>
                  <a:pt x="183" y="4"/>
                </a:lnTo>
                <a:lnTo>
                  <a:pt x="159" y="7"/>
                </a:lnTo>
                <a:lnTo>
                  <a:pt x="135" y="11"/>
                </a:lnTo>
                <a:lnTo>
                  <a:pt x="111" y="17"/>
                </a:lnTo>
                <a:lnTo>
                  <a:pt x="89" y="26"/>
                </a:lnTo>
                <a:lnTo>
                  <a:pt x="69" y="35"/>
                </a:lnTo>
                <a:lnTo>
                  <a:pt x="51" y="48"/>
                </a:lnTo>
                <a:lnTo>
                  <a:pt x="35" y="62"/>
                </a:lnTo>
                <a:lnTo>
                  <a:pt x="20" y="81"/>
                </a:lnTo>
                <a:lnTo>
                  <a:pt x="9" y="101"/>
                </a:lnTo>
                <a:lnTo>
                  <a:pt x="2" y="124"/>
                </a:lnTo>
                <a:lnTo>
                  <a:pt x="0" y="139"/>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1" name="Line 100"/>
          <p:cNvSpPr>
            <a:spLocks noChangeShapeType="1"/>
          </p:cNvSpPr>
          <p:nvPr/>
        </p:nvSpPr>
        <p:spPr bwMode="auto">
          <a:xfrm>
            <a:off x="6464300" y="4125914"/>
            <a:ext cx="1588" cy="257175"/>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2" name="Freeform 101"/>
          <p:cNvSpPr>
            <a:spLocks/>
          </p:cNvSpPr>
          <p:nvPr/>
        </p:nvSpPr>
        <p:spPr bwMode="auto">
          <a:xfrm>
            <a:off x="6453188" y="4335464"/>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5" y="61"/>
                </a:lnTo>
                <a:lnTo>
                  <a:pt x="0" y="0"/>
                </a:lnTo>
                <a:lnTo>
                  <a:pt x="15" y="11"/>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3" name="Freeform 102"/>
          <p:cNvSpPr>
            <a:spLocks/>
          </p:cNvSpPr>
          <p:nvPr/>
        </p:nvSpPr>
        <p:spPr bwMode="auto">
          <a:xfrm>
            <a:off x="6453188" y="4335464"/>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5" y="61"/>
                </a:lnTo>
                <a:lnTo>
                  <a:pt x="0" y="0"/>
                </a:lnTo>
                <a:lnTo>
                  <a:pt x="15" y="11"/>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4" name="Line 103"/>
          <p:cNvSpPr>
            <a:spLocks noChangeShapeType="1"/>
          </p:cNvSpPr>
          <p:nvPr/>
        </p:nvSpPr>
        <p:spPr bwMode="auto">
          <a:xfrm>
            <a:off x="5730875" y="4140201"/>
            <a:ext cx="1588" cy="207963"/>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5" name="Freeform 104"/>
          <p:cNvSpPr>
            <a:spLocks/>
          </p:cNvSpPr>
          <p:nvPr/>
        </p:nvSpPr>
        <p:spPr bwMode="auto">
          <a:xfrm>
            <a:off x="5718176" y="4300539"/>
            <a:ext cx="23813"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4" y="61"/>
                </a:lnTo>
                <a:lnTo>
                  <a:pt x="0" y="0"/>
                </a:lnTo>
                <a:lnTo>
                  <a:pt x="14" y="11"/>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6" name="Freeform 105"/>
          <p:cNvSpPr>
            <a:spLocks/>
          </p:cNvSpPr>
          <p:nvPr/>
        </p:nvSpPr>
        <p:spPr bwMode="auto">
          <a:xfrm>
            <a:off x="5718176" y="4300539"/>
            <a:ext cx="23813"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4" y="61"/>
                </a:lnTo>
                <a:lnTo>
                  <a:pt x="0" y="0"/>
                </a:lnTo>
                <a:lnTo>
                  <a:pt x="14" y="11"/>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7" name="Freeform 106"/>
          <p:cNvSpPr>
            <a:spLocks/>
          </p:cNvSpPr>
          <p:nvPr/>
        </p:nvSpPr>
        <p:spPr bwMode="auto">
          <a:xfrm>
            <a:off x="5518151" y="4167189"/>
            <a:ext cx="212725" cy="111125"/>
          </a:xfrm>
          <a:custGeom>
            <a:avLst/>
            <a:gdLst>
              <a:gd name="T0" fmla="*/ 0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2147483647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0" y="0"/>
                </a:moveTo>
                <a:lnTo>
                  <a:pt x="46" y="0"/>
                </a:lnTo>
                <a:lnTo>
                  <a:pt x="81" y="4"/>
                </a:lnTo>
                <a:lnTo>
                  <a:pt x="116" y="7"/>
                </a:lnTo>
                <a:lnTo>
                  <a:pt x="138" y="13"/>
                </a:lnTo>
                <a:lnTo>
                  <a:pt x="159" y="18"/>
                </a:lnTo>
                <a:lnTo>
                  <a:pt x="181" y="28"/>
                </a:lnTo>
                <a:lnTo>
                  <a:pt x="200" y="37"/>
                </a:lnTo>
                <a:lnTo>
                  <a:pt x="218" y="49"/>
                </a:lnTo>
                <a:lnTo>
                  <a:pt x="233" y="64"/>
                </a:lnTo>
                <a:lnTo>
                  <a:pt x="247" y="82"/>
                </a:lnTo>
                <a:lnTo>
                  <a:pt x="256" y="103"/>
                </a:lnTo>
                <a:lnTo>
                  <a:pt x="264" y="126"/>
                </a:lnTo>
                <a:lnTo>
                  <a:pt x="267" y="139"/>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8" name="Rectangle 107"/>
          <p:cNvSpPr>
            <a:spLocks noChangeArrowheads="1"/>
          </p:cNvSpPr>
          <p:nvPr/>
        </p:nvSpPr>
        <p:spPr bwMode="auto">
          <a:xfrm>
            <a:off x="5351463" y="4127500"/>
            <a:ext cx="152400"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789" name="Rectangle 108"/>
          <p:cNvSpPr>
            <a:spLocks noChangeArrowheads="1"/>
          </p:cNvSpPr>
          <p:nvPr/>
        </p:nvSpPr>
        <p:spPr bwMode="auto">
          <a:xfrm>
            <a:off x="5495926" y="4189413"/>
            <a:ext cx="34925" cy="7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90" name="Line 109"/>
          <p:cNvSpPr>
            <a:spLocks noChangeShapeType="1"/>
          </p:cNvSpPr>
          <p:nvPr/>
        </p:nvSpPr>
        <p:spPr bwMode="auto">
          <a:xfrm>
            <a:off x="5730875" y="4360863"/>
            <a:ext cx="1588" cy="49212"/>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1" name="Freeform 110"/>
          <p:cNvSpPr>
            <a:spLocks/>
          </p:cNvSpPr>
          <p:nvPr/>
        </p:nvSpPr>
        <p:spPr bwMode="auto">
          <a:xfrm>
            <a:off x="5718176" y="4362451"/>
            <a:ext cx="23813"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4" y="60"/>
                </a:lnTo>
                <a:lnTo>
                  <a:pt x="0" y="0"/>
                </a:lnTo>
                <a:lnTo>
                  <a:pt x="14" y="11"/>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2" name="Freeform 111"/>
          <p:cNvSpPr>
            <a:spLocks/>
          </p:cNvSpPr>
          <p:nvPr/>
        </p:nvSpPr>
        <p:spPr bwMode="auto">
          <a:xfrm>
            <a:off x="5718176" y="4362451"/>
            <a:ext cx="23813"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4" y="60"/>
                </a:lnTo>
                <a:lnTo>
                  <a:pt x="0" y="0"/>
                </a:lnTo>
                <a:lnTo>
                  <a:pt x="14" y="11"/>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3" name="Freeform 112"/>
          <p:cNvSpPr>
            <a:spLocks/>
          </p:cNvSpPr>
          <p:nvPr/>
        </p:nvSpPr>
        <p:spPr bwMode="auto">
          <a:xfrm>
            <a:off x="5918200" y="2162176"/>
            <a:ext cx="211138" cy="111125"/>
          </a:xfrm>
          <a:custGeom>
            <a:avLst/>
            <a:gdLst>
              <a:gd name="T0" fmla="*/ 0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2147483647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0" y="0"/>
                </a:moveTo>
                <a:lnTo>
                  <a:pt x="46" y="0"/>
                </a:lnTo>
                <a:lnTo>
                  <a:pt x="81" y="3"/>
                </a:lnTo>
                <a:lnTo>
                  <a:pt x="116" y="7"/>
                </a:lnTo>
                <a:lnTo>
                  <a:pt x="137" y="13"/>
                </a:lnTo>
                <a:lnTo>
                  <a:pt x="159" y="18"/>
                </a:lnTo>
                <a:lnTo>
                  <a:pt x="181" y="27"/>
                </a:lnTo>
                <a:lnTo>
                  <a:pt x="200" y="36"/>
                </a:lnTo>
                <a:lnTo>
                  <a:pt x="218" y="49"/>
                </a:lnTo>
                <a:lnTo>
                  <a:pt x="233" y="64"/>
                </a:lnTo>
                <a:lnTo>
                  <a:pt x="247" y="82"/>
                </a:lnTo>
                <a:lnTo>
                  <a:pt x="256" y="102"/>
                </a:lnTo>
                <a:lnTo>
                  <a:pt x="264" y="126"/>
                </a:lnTo>
                <a:lnTo>
                  <a:pt x="267" y="139"/>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4" name="Rectangle 113"/>
          <p:cNvSpPr>
            <a:spLocks noChangeArrowheads="1"/>
          </p:cNvSpPr>
          <p:nvPr/>
        </p:nvSpPr>
        <p:spPr bwMode="auto">
          <a:xfrm>
            <a:off x="5703889" y="2127250"/>
            <a:ext cx="180975"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 CO</a:t>
            </a:r>
            <a:endParaRPr lang="de-DE">
              <a:solidFill>
                <a:srgbClr val="000000"/>
              </a:solidFill>
              <a:latin typeface="Arial" charset="0"/>
              <a:ea typeface="ＭＳ Ｐゴシック" charset="0"/>
              <a:cs typeface="ＭＳ Ｐゴシック" charset="0"/>
            </a:endParaRPr>
          </a:p>
        </p:txBody>
      </p:sp>
      <p:sp>
        <p:nvSpPr>
          <p:cNvPr id="114795" name="Rectangle 114"/>
          <p:cNvSpPr>
            <a:spLocks noChangeArrowheads="1"/>
          </p:cNvSpPr>
          <p:nvPr/>
        </p:nvSpPr>
        <p:spPr bwMode="auto">
          <a:xfrm>
            <a:off x="5876926" y="2189163"/>
            <a:ext cx="34925" cy="7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96" name="Line 115"/>
          <p:cNvSpPr>
            <a:spLocks noChangeShapeType="1"/>
          </p:cNvSpPr>
          <p:nvPr/>
        </p:nvSpPr>
        <p:spPr bwMode="auto">
          <a:xfrm>
            <a:off x="6129339" y="1976438"/>
            <a:ext cx="1587" cy="42862"/>
          </a:xfrm>
          <a:prstGeom prst="line">
            <a:avLst/>
          </a:prstGeom>
          <a:noFill/>
          <a:ln w="4763">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7" name="Freeform 116"/>
          <p:cNvSpPr>
            <a:spLocks/>
          </p:cNvSpPr>
          <p:nvPr/>
        </p:nvSpPr>
        <p:spPr bwMode="auto">
          <a:xfrm>
            <a:off x="6118226" y="1971676"/>
            <a:ext cx="22225"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4" y="61"/>
                </a:lnTo>
                <a:lnTo>
                  <a:pt x="0" y="0"/>
                </a:lnTo>
                <a:lnTo>
                  <a:pt x="14" y="11"/>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8" name="Freeform 117"/>
          <p:cNvSpPr>
            <a:spLocks/>
          </p:cNvSpPr>
          <p:nvPr/>
        </p:nvSpPr>
        <p:spPr bwMode="auto">
          <a:xfrm>
            <a:off x="6118226" y="1971676"/>
            <a:ext cx="22225"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4" y="61"/>
                </a:lnTo>
                <a:lnTo>
                  <a:pt x="0" y="0"/>
                </a:lnTo>
                <a:lnTo>
                  <a:pt x="14" y="11"/>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9" name="Rectangle 119"/>
          <p:cNvSpPr>
            <a:spLocks noChangeArrowheads="1"/>
          </p:cNvSpPr>
          <p:nvPr/>
        </p:nvSpPr>
        <p:spPr bwMode="auto">
          <a:xfrm>
            <a:off x="8221664" y="1946276"/>
            <a:ext cx="586699"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oxaloacetate</a:t>
            </a:r>
            <a:endParaRPr lang="de-DE">
              <a:solidFill>
                <a:srgbClr val="000000"/>
              </a:solidFill>
              <a:latin typeface="Arial" charset="0"/>
              <a:ea typeface="ＭＳ Ｐゴシック" charset="0"/>
              <a:cs typeface="ＭＳ Ｐゴシック" charset="0"/>
            </a:endParaRPr>
          </a:p>
        </p:txBody>
      </p:sp>
      <p:sp>
        <p:nvSpPr>
          <p:cNvPr id="114800" name="Rectangle 120"/>
          <p:cNvSpPr>
            <a:spLocks noChangeArrowheads="1"/>
          </p:cNvSpPr>
          <p:nvPr/>
        </p:nvSpPr>
        <p:spPr bwMode="auto">
          <a:xfrm>
            <a:off x="8715376" y="1633539"/>
            <a:ext cx="503343"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801" name="Rectangle 121"/>
          <p:cNvSpPr>
            <a:spLocks noChangeArrowheads="1"/>
          </p:cNvSpPr>
          <p:nvPr/>
        </p:nvSpPr>
        <p:spPr bwMode="auto">
          <a:xfrm>
            <a:off x="9097963" y="2043114"/>
            <a:ext cx="280526"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citrate</a:t>
            </a:r>
            <a:endParaRPr lang="de-DE">
              <a:solidFill>
                <a:srgbClr val="000000"/>
              </a:solidFill>
              <a:latin typeface="Arial" charset="0"/>
              <a:ea typeface="ＭＳ Ｐゴシック" charset="0"/>
              <a:cs typeface="ＭＳ Ｐゴシック" charset="0"/>
            </a:endParaRPr>
          </a:p>
        </p:txBody>
      </p:sp>
      <p:sp>
        <p:nvSpPr>
          <p:cNvPr id="114802" name="Rectangle 122"/>
          <p:cNvSpPr>
            <a:spLocks noChangeArrowheads="1"/>
          </p:cNvSpPr>
          <p:nvPr/>
        </p:nvSpPr>
        <p:spPr bwMode="auto">
          <a:xfrm>
            <a:off x="7732713" y="2260601"/>
            <a:ext cx="309380"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4803" name="Rectangle 123"/>
          <p:cNvSpPr>
            <a:spLocks noChangeArrowheads="1"/>
          </p:cNvSpPr>
          <p:nvPr/>
        </p:nvSpPr>
        <p:spPr bwMode="auto">
          <a:xfrm>
            <a:off x="7453314" y="2649539"/>
            <a:ext cx="407163"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fumarate</a:t>
            </a:r>
            <a:endParaRPr lang="de-DE">
              <a:solidFill>
                <a:srgbClr val="000000"/>
              </a:solidFill>
              <a:latin typeface="Arial" charset="0"/>
              <a:ea typeface="ＭＳ Ｐゴシック" charset="0"/>
              <a:cs typeface="ＭＳ Ｐゴシック" charset="0"/>
            </a:endParaRPr>
          </a:p>
        </p:txBody>
      </p:sp>
      <p:sp>
        <p:nvSpPr>
          <p:cNvPr id="114804" name="Rectangle 124"/>
          <p:cNvSpPr>
            <a:spLocks noChangeArrowheads="1"/>
          </p:cNvSpPr>
          <p:nvPr/>
        </p:nvSpPr>
        <p:spPr bwMode="auto">
          <a:xfrm>
            <a:off x="9405938" y="2328864"/>
            <a:ext cx="41197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isocitrate</a:t>
            </a:r>
            <a:endParaRPr lang="de-DE">
              <a:solidFill>
                <a:srgbClr val="000000"/>
              </a:solidFill>
              <a:latin typeface="Arial" charset="0"/>
              <a:ea typeface="ＭＳ Ｐゴシック" charset="0"/>
              <a:cs typeface="ＭＳ Ｐゴシック" charset="0"/>
            </a:endParaRPr>
          </a:p>
        </p:txBody>
      </p:sp>
      <p:sp>
        <p:nvSpPr>
          <p:cNvPr id="114805" name="Rectangle 125"/>
          <p:cNvSpPr>
            <a:spLocks noChangeArrowheads="1"/>
          </p:cNvSpPr>
          <p:nvPr/>
        </p:nvSpPr>
        <p:spPr bwMode="auto">
          <a:xfrm>
            <a:off x="7329489" y="3105151"/>
            <a:ext cx="436017"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succinate</a:t>
            </a:r>
            <a:endParaRPr lang="de-DE">
              <a:solidFill>
                <a:srgbClr val="000000"/>
              </a:solidFill>
              <a:latin typeface="Arial" charset="0"/>
              <a:ea typeface="ＭＳ Ｐゴシック" charset="0"/>
              <a:cs typeface="ＭＳ Ｐゴシック" charset="0"/>
            </a:endParaRPr>
          </a:p>
        </p:txBody>
      </p:sp>
      <p:sp>
        <p:nvSpPr>
          <p:cNvPr id="114806" name="Rectangle 126"/>
          <p:cNvSpPr>
            <a:spLocks noChangeArrowheads="1"/>
          </p:cNvSpPr>
          <p:nvPr/>
        </p:nvSpPr>
        <p:spPr bwMode="auto">
          <a:xfrm>
            <a:off x="7348539" y="3527426"/>
            <a:ext cx="599523"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4807" name="Rectangle 127"/>
          <p:cNvSpPr>
            <a:spLocks noChangeArrowheads="1"/>
          </p:cNvSpPr>
          <p:nvPr/>
        </p:nvSpPr>
        <p:spPr bwMode="auto">
          <a:xfrm>
            <a:off x="7554914" y="3932239"/>
            <a:ext cx="652423"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propionyl-CoA</a:t>
            </a:r>
            <a:endParaRPr lang="de-DE">
              <a:solidFill>
                <a:srgbClr val="000000"/>
              </a:solidFill>
              <a:latin typeface="Arial" charset="0"/>
              <a:ea typeface="ＭＳ Ｐゴシック" charset="0"/>
              <a:cs typeface="ＭＳ Ｐゴシック" charset="0"/>
            </a:endParaRPr>
          </a:p>
        </p:txBody>
      </p:sp>
      <p:sp>
        <p:nvSpPr>
          <p:cNvPr id="114808" name="Rectangle 128"/>
          <p:cNvSpPr>
            <a:spLocks noChangeArrowheads="1"/>
          </p:cNvSpPr>
          <p:nvPr/>
        </p:nvSpPr>
        <p:spPr bwMode="auto">
          <a:xfrm>
            <a:off x="7854951" y="4257676"/>
            <a:ext cx="867225"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3-methylmalyl-CoA</a:t>
            </a:r>
            <a:endParaRPr lang="de-DE">
              <a:solidFill>
                <a:srgbClr val="000000"/>
              </a:solidFill>
              <a:latin typeface="Arial" charset="0"/>
              <a:ea typeface="ＭＳ Ｐゴシック" charset="0"/>
              <a:cs typeface="ＭＳ Ｐゴシック" charset="0"/>
            </a:endParaRPr>
          </a:p>
        </p:txBody>
      </p:sp>
      <p:sp>
        <p:nvSpPr>
          <p:cNvPr id="114809" name="Rectangle 129"/>
          <p:cNvSpPr>
            <a:spLocks noChangeArrowheads="1"/>
          </p:cNvSpPr>
          <p:nvPr/>
        </p:nvSpPr>
        <p:spPr bwMode="auto">
          <a:xfrm>
            <a:off x="9483726" y="2703514"/>
            <a:ext cx="660437"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2-oxoglutarate</a:t>
            </a:r>
            <a:endParaRPr lang="de-DE">
              <a:solidFill>
                <a:srgbClr val="000000"/>
              </a:solidFill>
              <a:latin typeface="Arial" charset="0"/>
              <a:ea typeface="ＭＳ Ｐゴシック" charset="0"/>
              <a:cs typeface="ＭＳ Ｐゴシック" charset="0"/>
            </a:endParaRPr>
          </a:p>
        </p:txBody>
      </p:sp>
      <p:sp>
        <p:nvSpPr>
          <p:cNvPr id="114810" name="Rectangle 130"/>
          <p:cNvSpPr>
            <a:spLocks noChangeArrowheads="1"/>
          </p:cNvSpPr>
          <p:nvPr/>
        </p:nvSpPr>
        <p:spPr bwMode="auto">
          <a:xfrm>
            <a:off x="9721850" y="3097214"/>
            <a:ext cx="453650"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glutamate</a:t>
            </a:r>
            <a:endParaRPr lang="de-DE">
              <a:solidFill>
                <a:srgbClr val="000000"/>
              </a:solidFill>
              <a:latin typeface="Arial" charset="0"/>
              <a:ea typeface="ＭＳ Ｐゴシック" charset="0"/>
              <a:cs typeface="ＭＳ Ｐゴシック" charset="0"/>
            </a:endParaRPr>
          </a:p>
        </p:txBody>
      </p:sp>
      <p:sp>
        <p:nvSpPr>
          <p:cNvPr id="114811" name="Rectangle 131"/>
          <p:cNvSpPr>
            <a:spLocks noChangeArrowheads="1"/>
          </p:cNvSpPr>
          <p:nvPr/>
        </p:nvSpPr>
        <p:spPr bwMode="auto">
          <a:xfrm>
            <a:off x="9456739" y="3540126"/>
            <a:ext cx="734175"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methylaspartate</a:t>
            </a:r>
            <a:endParaRPr lang="de-DE">
              <a:solidFill>
                <a:srgbClr val="000000"/>
              </a:solidFill>
              <a:latin typeface="Arial" charset="0"/>
              <a:ea typeface="ＭＳ Ｐゴシック" charset="0"/>
              <a:cs typeface="ＭＳ Ｐゴシック" charset="0"/>
            </a:endParaRPr>
          </a:p>
        </p:txBody>
      </p:sp>
      <p:sp>
        <p:nvSpPr>
          <p:cNvPr id="114812" name="Rectangle 132"/>
          <p:cNvSpPr>
            <a:spLocks noChangeArrowheads="1"/>
          </p:cNvSpPr>
          <p:nvPr/>
        </p:nvSpPr>
        <p:spPr bwMode="auto">
          <a:xfrm>
            <a:off x="8878889" y="4295776"/>
            <a:ext cx="726161"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mesaconyl-CoA</a:t>
            </a:r>
            <a:endParaRPr lang="de-DE">
              <a:solidFill>
                <a:srgbClr val="000000"/>
              </a:solidFill>
              <a:latin typeface="Arial" charset="0"/>
              <a:ea typeface="ＭＳ Ｐゴシック" charset="0"/>
              <a:cs typeface="ＭＳ Ｐゴシック" charset="0"/>
            </a:endParaRPr>
          </a:p>
        </p:txBody>
      </p:sp>
      <p:sp>
        <p:nvSpPr>
          <p:cNvPr id="114813" name="Rectangle 133"/>
          <p:cNvSpPr>
            <a:spLocks noChangeArrowheads="1"/>
          </p:cNvSpPr>
          <p:nvPr/>
        </p:nvSpPr>
        <p:spPr bwMode="auto">
          <a:xfrm>
            <a:off x="9334501" y="3957639"/>
            <a:ext cx="562655"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mesaconate</a:t>
            </a:r>
            <a:endParaRPr lang="de-DE">
              <a:solidFill>
                <a:srgbClr val="000000"/>
              </a:solidFill>
              <a:latin typeface="Arial" charset="0"/>
              <a:ea typeface="ＭＳ Ｐゴシック" charset="0"/>
              <a:cs typeface="ＭＳ Ｐゴシック" charset="0"/>
            </a:endParaRPr>
          </a:p>
        </p:txBody>
      </p:sp>
      <p:sp>
        <p:nvSpPr>
          <p:cNvPr id="114814" name="Freeform 134"/>
          <p:cNvSpPr>
            <a:spLocks/>
          </p:cNvSpPr>
          <p:nvPr/>
        </p:nvSpPr>
        <p:spPr bwMode="auto">
          <a:xfrm>
            <a:off x="7961313" y="2060575"/>
            <a:ext cx="317500" cy="198438"/>
          </a:xfrm>
          <a:custGeom>
            <a:avLst/>
            <a:gdLst>
              <a:gd name="T0" fmla="*/ 0 w 401"/>
              <a:gd name="T1" fmla="*/ 2147483647 h 248"/>
              <a:gd name="T2" fmla="*/ 2147483647 w 401"/>
              <a:gd name="T3" fmla="*/ 2147483647 h 248"/>
              <a:gd name="T4" fmla="*/ 2147483647 w 401"/>
              <a:gd name="T5" fmla="*/ 2147483647 h 248"/>
              <a:gd name="T6" fmla="*/ 2147483647 w 401"/>
              <a:gd name="T7" fmla="*/ 2147483647 h 248"/>
              <a:gd name="T8" fmla="*/ 2147483647 w 401"/>
              <a:gd name="T9" fmla="*/ 2147483647 h 248"/>
              <a:gd name="T10" fmla="*/ 2147483647 w 401"/>
              <a:gd name="T11" fmla="*/ 2147483647 h 248"/>
              <a:gd name="T12" fmla="*/ 2147483647 w 401"/>
              <a:gd name="T13" fmla="*/ 2147483647 h 248"/>
              <a:gd name="T14" fmla="*/ 2147483647 w 401"/>
              <a:gd name="T15" fmla="*/ 2147483647 h 248"/>
              <a:gd name="T16" fmla="*/ 2147483647 w 401"/>
              <a:gd name="T17" fmla="*/ 2147483647 h 248"/>
              <a:gd name="T18" fmla="*/ 2147483647 w 401"/>
              <a:gd name="T19" fmla="*/ 2147483647 h 248"/>
              <a:gd name="T20" fmla="*/ 2147483647 w 401"/>
              <a:gd name="T21" fmla="*/ 0 h 2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1" h="248">
                <a:moveTo>
                  <a:pt x="0" y="248"/>
                </a:moveTo>
                <a:lnTo>
                  <a:pt x="42" y="214"/>
                </a:lnTo>
                <a:lnTo>
                  <a:pt x="85" y="181"/>
                </a:lnTo>
                <a:lnTo>
                  <a:pt x="127" y="150"/>
                </a:lnTo>
                <a:lnTo>
                  <a:pt x="170" y="120"/>
                </a:lnTo>
                <a:lnTo>
                  <a:pt x="216" y="93"/>
                </a:lnTo>
                <a:lnTo>
                  <a:pt x="260" y="67"/>
                </a:lnTo>
                <a:lnTo>
                  <a:pt x="306" y="42"/>
                </a:lnTo>
                <a:lnTo>
                  <a:pt x="353" y="20"/>
                </a:lnTo>
                <a:lnTo>
                  <a:pt x="377" y="9"/>
                </a:lnTo>
                <a:lnTo>
                  <a:pt x="401"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5" name="Freeform 135"/>
          <p:cNvSpPr>
            <a:spLocks/>
          </p:cNvSpPr>
          <p:nvPr/>
        </p:nvSpPr>
        <p:spPr bwMode="auto">
          <a:xfrm>
            <a:off x="8229601" y="2060575"/>
            <a:ext cx="49213" cy="31750"/>
          </a:xfrm>
          <a:custGeom>
            <a:avLst/>
            <a:gdLst>
              <a:gd name="T0" fmla="*/ 0 w 62"/>
              <a:gd name="T1" fmla="*/ 2147483647 h 38"/>
              <a:gd name="T2" fmla="*/ 2147483647 w 62"/>
              <a:gd name="T3" fmla="*/ 0 h 38"/>
              <a:gd name="T4" fmla="*/ 2147483647 w 62"/>
              <a:gd name="T5" fmla="*/ 2147483647 h 38"/>
              <a:gd name="T6" fmla="*/ 2147483647 w 62"/>
              <a:gd name="T7" fmla="*/ 2147483647 h 38"/>
              <a:gd name="T8" fmla="*/ 0 w 62"/>
              <a:gd name="T9" fmla="*/ 2147483647 h 38"/>
              <a:gd name="T10" fmla="*/ 0 w 62"/>
              <a:gd name="T11" fmla="*/ 2147483647 h 38"/>
              <a:gd name="T12" fmla="*/ 0 w 62"/>
              <a:gd name="T13" fmla="*/ 214748364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8">
                <a:moveTo>
                  <a:pt x="0" y="9"/>
                </a:moveTo>
                <a:lnTo>
                  <a:pt x="62" y="0"/>
                </a:lnTo>
                <a:lnTo>
                  <a:pt x="13" y="38"/>
                </a:lnTo>
                <a:lnTo>
                  <a:pt x="16" y="18"/>
                </a:lnTo>
                <a:lnTo>
                  <a:pt x="0" y="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6" name="Freeform 136"/>
          <p:cNvSpPr>
            <a:spLocks/>
          </p:cNvSpPr>
          <p:nvPr/>
        </p:nvSpPr>
        <p:spPr bwMode="auto">
          <a:xfrm>
            <a:off x="8229601" y="2060575"/>
            <a:ext cx="49213" cy="31750"/>
          </a:xfrm>
          <a:custGeom>
            <a:avLst/>
            <a:gdLst>
              <a:gd name="T0" fmla="*/ 0 w 62"/>
              <a:gd name="T1" fmla="*/ 2147483647 h 38"/>
              <a:gd name="T2" fmla="*/ 2147483647 w 62"/>
              <a:gd name="T3" fmla="*/ 0 h 38"/>
              <a:gd name="T4" fmla="*/ 2147483647 w 62"/>
              <a:gd name="T5" fmla="*/ 2147483647 h 38"/>
              <a:gd name="T6" fmla="*/ 2147483647 w 62"/>
              <a:gd name="T7" fmla="*/ 2147483647 h 38"/>
              <a:gd name="T8" fmla="*/ 0 w 62"/>
              <a:gd name="T9" fmla="*/ 2147483647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8">
                <a:moveTo>
                  <a:pt x="0" y="9"/>
                </a:moveTo>
                <a:lnTo>
                  <a:pt x="62" y="0"/>
                </a:lnTo>
                <a:lnTo>
                  <a:pt x="13" y="38"/>
                </a:lnTo>
                <a:lnTo>
                  <a:pt x="16" y="18"/>
                </a:lnTo>
                <a:lnTo>
                  <a:pt x="0" y="9"/>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7" name="Freeform 137"/>
          <p:cNvSpPr>
            <a:spLocks/>
          </p:cNvSpPr>
          <p:nvPr/>
        </p:nvSpPr>
        <p:spPr bwMode="auto">
          <a:xfrm>
            <a:off x="8764589" y="1974850"/>
            <a:ext cx="357187" cy="58738"/>
          </a:xfrm>
          <a:custGeom>
            <a:avLst/>
            <a:gdLst>
              <a:gd name="T0" fmla="*/ 0 w 450"/>
              <a:gd name="T1" fmla="*/ 0 h 75"/>
              <a:gd name="T2" fmla="*/ 2147483647 w 450"/>
              <a:gd name="T3" fmla="*/ 2147483647 h 75"/>
              <a:gd name="T4" fmla="*/ 2147483647 w 450"/>
              <a:gd name="T5" fmla="*/ 2147483647 h 75"/>
              <a:gd name="T6" fmla="*/ 2147483647 w 450"/>
              <a:gd name="T7" fmla="*/ 2147483647 h 75"/>
              <a:gd name="T8" fmla="*/ 2147483647 w 450"/>
              <a:gd name="T9" fmla="*/ 2147483647 h 75"/>
              <a:gd name="T10" fmla="*/ 2147483647 w 450"/>
              <a:gd name="T11" fmla="*/ 2147483647 h 75"/>
              <a:gd name="T12" fmla="*/ 2147483647 w 450"/>
              <a:gd name="T13" fmla="*/ 2147483647 h 75"/>
              <a:gd name="T14" fmla="*/ 2147483647 w 450"/>
              <a:gd name="T15" fmla="*/ 2147483647 h 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0" h="75">
                <a:moveTo>
                  <a:pt x="0" y="0"/>
                </a:moveTo>
                <a:lnTo>
                  <a:pt x="82" y="6"/>
                </a:lnTo>
                <a:lnTo>
                  <a:pt x="163" y="13"/>
                </a:lnTo>
                <a:lnTo>
                  <a:pt x="243" y="26"/>
                </a:lnTo>
                <a:lnTo>
                  <a:pt x="322" y="42"/>
                </a:lnTo>
                <a:lnTo>
                  <a:pt x="398" y="60"/>
                </a:lnTo>
                <a:lnTo>
                  <a:pt x="424" y="68"/>
                </a:lnTo>
                <a:lnTo>
                  <a:pt x="450" y="75"/>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8" name="Freeform 138"/>
          <p:cNvSpPr>
            <a:spLocks/>
          </p:cNvSpPr>
          <p:nvPr/>
        </p:nvSpPr>
        <p:spPr bwMode="auto">
          <a:xfrm>
            <a:off x="9072563" y="2008188"/>
            <a:ext cx="49212"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2147483647 w 62"/>
              <a:gd name="T11" fmla="*/ 0 h 31"/>
              <a:gd name="T12" fmla="*/ 2147483647 w 62"/>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1">
                <a:moveTo>
                  <a:pt x="7" y="0"/>
                </a:moveTo>
                <a:lnTo>
                  <a:pt x="62" y="31"/>
                </a:lnTo>
                <a:lnTo>
                  <a:pt x="0" y="29"/>
                </a:lnTo>
                <a:lnTo>
                  <a:pt x="14" y="18"/>
                </a:lnTo>
                <a:lnTo>
                  <a:pt x="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9" name="Freeform 139"/>
          <p:cNvSpPr>
            <a:spLocks/>
          </p:cNvSpPr>
          <p:nvPr/>
        </p:nvSpPr>
        <p:spPr bwMode="auto">
          <a:xfrm>
            <a:off x="9072563" y="2008188"/>
            <a:ext cx="49212"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7" y="0"/>
                </a:moveTo>
                <a:lnTo>
                  <a:pt x="62" y="31"/>
                </a:lnTo>
                <a:lnTo>
                  <a:pt x="0" y="29"/>
                </a:lnTo>
                <a:lnTo>
                  <a:pt x="14" y="18"/>
                </a:lnTo>
                <a:lnTo>
                  <a:pt x="7"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0" name="Freeform 140"/>
          <p:cNvSpPr>
            <a:spLocks/>
          </p:cNvSpPr>
          <p:nvPr/>
        </p:nvSpPr>
        <p:spPr bwMode="auto">
          <a:xfrm>
            <a:off x="9353550" y="2159000"/>
            <a:ext cx="234950" cy="179388"/>
          </a:xfrm>
          <a:custGeom>
            <a:avLst/>
            <a:gdLst>
              <a:gd name="T0" fmla="*/ 0 w 297"/>
              <a:gd name="T1" fmla="*/ 0 h 227"/>
              <a:gd name="T2" fmla="*/ 2147483647 w 297"/>
              <a:gd name="T3" fmla="*/ 2147483647 h 227"/>
              <a:gd name="T4" fmla="*/ 2147483647 w 297"/>
              <a:gd name="T5" fmla="*/ 2147483647 h 227"/>
              <a:gd name="T6" fmla="*/ 2147483647 w 297"/>
              <a:gd name="T7" fmla="*/ 2147483647 h 227"/>
              <a:gd name="T8" fmla="*/ 2147483647 w 297"/>
              <a:gd name="T9" fmla="*/ 2147483647 h 227"/>
              <a:gd name="T10" fmla="*/ 2147483647 w 297"/>
              <a:gd name="T11" fmla="*/ 2147483647 h 2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7" h="227">
                <a:moveTo>
                  <a:pt x="0" y="0"/>
                </a:moveTo>
                <a:lnTo>
                  <a:pt x="72" y="46"/>
                </a:lnTo>
                <a:lnTo>
                  <a:pt x="139" y="94"/>
                </a:lnTo>
                <a:lnTo>
                  <a:pt x="205" y="145"/>
                </a:lnTo>
                <a:lnTo>
                  <a:pt x="267" y="200"/>
                </a:lnTo>
                <a:lnTo>
                  <a:pt x="297" y="227"/>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1" name="Freeform 141"/>
          <p:cNvSpPr>
            <a:spLocks/>
          </p:cNvSpPr>
          <p:nvPr/>
        </p:nvSpPr>
        <p:spPr bwMode="auto">
          <a:xfrm>
            <a:off x="9545638" y="2297114"/>
            <a:ext cx="42862" cy="41275"/>
          </a:xfrm>
          <a:custGeom>
            <a:avLst/>
            <a:gdLst>
              <a:gd name="T0" fmla="*/ 2147483647 w 55"/>
              <a:gd name="T1" fmla="*/ 0 h 53"/>
              <a:gd name="T2" fmla="*/ 2147483647 w 55"/>
              <a:gd name="T3" fmla="*/ 2147483647 h 53"/>
              <a:gd name="T4" fmla="*/ 0 w 55"/>
              <a:gd name="T5" fmla="*/ 2147483647 h 53"/>
              <a:gd name="T6" fmla="*/ 2147483647 w 55"/>
              <a:gd name="T7" fmla="*/ 2147483647 h 53"/>
              <a:gd name="T8" fmla="*/ 2147483647 w 55"/>
              <a:gd name="T9" fmla="*/ 0 h 53"/>
              <a:gd name="T10" fmla="*/ 2147483647 w 55"/>
              <a:gd name="T11" fmla="*/ 0 h 53"/>
              <a:gd name="T12" fmla="*/ 2147483647 w 55"/>
              <a:gd name="T13" fmla="*/ 0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53">
                <a:moveTo>
                  <a:pt x="20" y="0"/>
                </a:moveTo>
                <a:lnTo>
                  <a:pt x="55" y="53"/>
                </a:lnTo>
                <a:lnTo>
                  <a:pt x="0" y="22"/>
                </a:lnTo>
                <a:lnTo>
                  <a:pt x="20" y="20"/>
                </a:lnTo>
                <a:lnTo>
                  <a:pt x="2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2" name="Freeform 142"/>
          <p:cNvSpPr>
            <a:spLocks/>
          </p:cNvSpPr>
          <p:nvPr/>
        </p:nvSpPr>
        <p:spPr bwMode="auto">
          <a:xfrm>
            <a:off x="9545638" y="2297114"/>
            <a:ext cx="42862" cy="41275"/>
          </a:xfrm>
          <a:custGeom>
            <a:avLst/>
            <a:gdLst>
              <a:gd name="T0" fmla="*/ 2147483647 w 55"/>
              <a:gd name="T1" fmla="*/ 0 h 53"/>
              <a:gd name="T2" fmla="*/ 2147483647 w 55"/>
              <a:gd name="T3" fmla="*/ 2147483647 h 53"/>
              <a:gd name="T4" fmla="*/ 0 w 55"/>
              <a:gd name="T5" fmla="*/ 2147483647 h 53"/>
              <a:gd name="T6" fmla="*/ 2147483647 w 55"/>
              <a:gd name="T7" fmla="*/ 2147483647 h 53"/>
              <a:gd name="T8" fmla="*/ 2147483647 w 55"/>
              <a:gd name="T9" fmla="*/ 0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3">
                <a:moveTo>
                  <a:pt x="20" y="0"/>
                </a:moveTo>
                <a:lnTo>
                  <a:pt x="55" y="53"/>
                </a:lnTo>
                <a:lnTo>
                  <a:pt x="0" y="22"/>
                </a:lnTo>
                <a:lnTo>
                  <a:pt x="20" y="20"/>
                </a:lnTo>
                <a:lnTo>
                  <a:pt x="20"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3" name="Freeform 143"/>
          <p:cNvSpPr>
            <a:spLocks/>
          </p:cNvSpPr>
          <p:nvPr/>
        </p:nvSpPr>
        <p:spPr bwMode="auto">
          <a:xfrm>
            <a:off x="9693276" y="2451101"/>
            <a:ext cx="163513" cy="269875"/>
          </a:xfrm>
          <a:custGeom>
            <a:avLst/>
            <a:gdLst>
              <a:gd name="T0" fmla="*/ 0 w 207"/>
              <a:gd name="T1" fmla="*/ 0 h 340"/>
              <a:gd name="T2" fmla="*/ 2147483647 w 207"/>
              <a:gd name="T3" fmla="*/ 2147483647 h 340"/>
              <a:gd name="T4" fmla="*/ 2147483647 w 207"/>
              <a:gd name="T5" fmla="*/ 2147483647 h 340"/>
              <a:gd name="T6" fmla="*/ 2147483647 w 207"/>
              <a:gd name="T7" fmla="*/ 2147483647 h 340"/>
              <a:gd name="T8" fmla="*/ 2147483647 w 207"/>
              <a:gd name="T9" fmla="*/ 2147483647 h 340"/>
              <a:gd name="T10" fmla="*/ 2147483647 w 207"/>
              <a:gd name="T11" fmla="*/ 2147483647 h 340"/>
              <a:gd name="T12" fmla="*/ 2147483647 w 207"/>
              <a:gd name="T13" fmla="*/ 2147483647 h 340"/>
              <a:gd name="T14" fmla="*/ 2147483647 w 207"/>
              <a:gd name="T15" fmla="*/ 2147483647 h 3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 h="340">
                <a:moveTo>
                  <a:pt x="0" y="0"/>
                </a:moveTo>
                <a:lnTo>
                  <a:pt x="41" y="53"/>
                </a:lnTo>
                <a:lnTo>
                  <a:pt x="79" y="109"/>
                </a:lnTo>
                <a:lnTo>
                  <a:pt x="116" y="164"/>
                </a:lnTo>
                <a:lnTo>
                  <a:pt x="148" y="223"/>
                </a:lnTo>
                <a:lnTo>
                  <a:pt x="180" y="279"/>
                </a:lnTo>
                <a:lnTo>
                  <a:pt x="194" y="309"/>
                </a:lnTo>
                <a:lnTo>
                  <a:pt x="207" y="34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4" name="Freeform 144"/>
          <p:cNvSpPr>
            <a:spLocks/>
          </p:cNvSpPr>
          <p:nvPr/>
        </p:nvSpPr>
        <p:spPr bwMode="auto">
          <a:xfrm>
            <a:off x="9828214" y="2671763"/>
            <a:ext cx="28575" cy="49212"/>
          </a:xfrm>
          <a:custGeom>
            <a:avLst/>
            <a:gdLst>
              <a:gd name="T0" fmla="*/ 2147483647 w 37"/>
              <a:gd name="T1" fmla="*/ 0 h 62"/>
              <a:gd name="T2" fmla="*/ 2147483647 w 37"/>
              <a:gd name="T3" fmla="*/ 2147483647 h 62"/>
              <a:gd name="T4" fmla="*/ 0 w 37"/>
              <a:gd name="T5" fmla="*/ 2147483647 h 62"/>
              <a:gd name="T6" fmla="*/ 2147483647 w 37"/>
              <a:gd name="T7" fmla="*/ 2147483647 h 62"/>
              <a:gd name="T8" fmla="*/ 2147483647 w 37"/>
              <a:gd name="T9" fmla="*/ 0 h 62"/>
              <a:gd name="T10" fmla="*/ 2147483647 w 37"/>
              <a:gd name="T11" fmla="*/ 0 h 62"/>
              <a:gd name="T12" fmla="*/ 2147483647 w 37"/>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62">
                <a:moveTo>
                  <a:pt x="28" y="0"/>
                </a:moveTo>
                <a:lnTo>
                  <a:pt x="37" y="62"/>
                </a:lnTo>
                <a:lnTo>
                  <a:pt x="0" y="11"/>
                </a:lnTo>
                <a:lnTo>
                  <a:pt x="19" y="16"/>
                </a:lnTo>
                <a:lnTo>
                  <a:pt x="28"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5" name="Freeform 145"/>
          <p:cNvSpPr>
            <a:spLocks/>
          </p:cNvSpPr>
          <p:nvPr/>
        </p:nvSpPr>
        <p:spPr bwMode="auto">
          <a:xfrm>
            <a:off x="9828214" y="2671763"/>
            <a:ext cx="28575" cy="49212"/>
          </a:xfrm>
          <a:custGeom>
            <a:avLst/>
            <a:gdLst>
              <a:gd name="T0" fmla="*/ 2147483647 w 37"/>
              <a:gd name="T1" fmla="*/ 0 h 62"/>
              <a:gd name="T2" fmla="*/ 2147483647 w 37"/>
              <a:gd name="T3" fmla="*/ 2147483647 h 62"/>
              <a:gd name="T4" fmla="*/ 0 w 37"/>
              <a:gd name="T5" fmla="*/ 2147483647 h 62"/>
              <a:gd name="T6" fmla="*/ 2147483647 w 37"/>
              <a:gd name="T7" fmla="*/ 2147483647 h 62"/>
              <a:gd name="T8" fmla="*/ 2147483647 w 37"/>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62">
                <a:moveTo>
                  <a:pt x="28" y="0"/>
                </a:moveTo>
                <a:lnTo>
                  <a:pt x="37" y="62"/>
                </a:lnTo>
                <a:lnTo>
                  <a:pt x="0" y="11"/>
                </a:lnTo>
                <a:lnTo>
                  <a:pt x="19" y="16"/>
                </a:lnTo>
                <a:lnTo>
                  <a:pt x="28"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6" name="Freeform 146"/>
          <p:cNvSpPr>
            <a:spLocks/>
          </p:cNvSpPr>
          <p:nvPr/>
        </p:nvSpPr>
        <p:spPr bwMode="auto">
          <a:xfrm>
            <a:off x="9893300" y="2822576"/>
            <a:ext cx="57150" cy="295275"/>
          </a:xfrm>
          <a:custGeom>
            <a:avLst/>
            <a:gdLst>
              <a:gd name="T0" fmla="*/ 0 w 71"/>
              <a:gd name="T1" fmla="*/ 0 h 371"/>
              <a:gd name="T2" fmla="*/ 2147483647 w 71"/>
              <a:gd name="T3" fmla="*/ 2147483647 h 371"/>
              <a:gd name="T4" fmla="*/ 2147483647 w 71"/>
              <a:gd name="T5" fmla="*/ 2147483647 h 371"/>
              <a:gd name="T6" fmla="*/ 2147483647 w 71"/>
              <a:gd name="T7" fmla="*/ 2147483647 h 371"/>
              <a:gd name="T8" fmla="*/ 2147483647 w 71"/>
              <a:gd name="T9" fmla="*/ 2147483647 h 371"/>
              <a:gd name="T10" fmla="*/ 2147483647 w 71"/>
              <a:gd name="T11" fmla="*/ 2147483647 h 371"/>
              <a:gd name="T12" fmla="*/ 2147483647 w 71"/>
              <a:gd name="T13" fmla="*/ 2147483647 h 371"/>
              <a:gd name="T14" fmla="*/ 2147483647 w 71"/>
              <a:gd name="T15" fmla="*/ 2147483647 h 3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 h="371">
                <a:moveTo>
                  <a:pt x="0" y="0"/>
                </a:moveTo>
                <a:lnTo>
                  <a:pt x="18" y="60"/>
                </a:lnTo>
                <a:lnTo>
                  <a:pt x="33" y="122"/>
                </a:lnTo>
                <a:lnTo>
                  <a:pt x="45" y="185"/>
                </a:lnTo>
                <a:lnTo>
                  <a:pt x="56" y="247"/>
                </a:lnTo>
                <a:lnTo>
                  <a:pt x="66" y="311"/>
                </a:lnTo>
                <a:lnTo>
                  <a:pt x="67" y="340"/>
                </a:lnTo>
                <a:lnTo>
                  <a:pt x="71" y="371"/>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7" name="Freeform 147"/>
          <p:cNvSpPr>
            <a:spLocks/>
          </p:cNvSpPr>
          <p:nvPr/>
        </p:nvSpPr>
        <p:spPr bwMode="auto">
          <a:xfrm>
            <a:off x="9932988" y="3068638"/>
            <a:ext cx="23812" cy="49212"/>
          </a:xfrm>
          <a:custGeom>
            <a:avLst/>
            <a:gdLst>
              <a:gd name="T0" fmla="*/ 2147483647 w 29"/>
              <a:gd name="T1" fmla="*/ 0 h 62"/>
              <a:gd name="T2" fmla="*/ 2147483647 w 29"/>
              <a:gd name="T3" fmla="*/ 2147483647 h 62"/>
              <a:gd name="T4" fmla="*/ 0 w 29"/>
              <a:gd name="T5" fmla="*/ 2147483647 h 62"/>
              <a:gd name="T6" fmla="*/ 2147483647 w 29"/>
              <a:gd name="T7" fmla="*/ 2147483647 h 62"/>
              <a:gd name="T8" fmla="*/ 2147483647 w 29"/>
              <a:gd name="T9" fmla="*/ 0 h 62"/>
              <a:gd name="T10" fmla="*/ 2147483647 w 29"/>
              <a:gd name="T11" fmla="*/ 0 h 62"/>
              <a:gd name="T12" fmla="*/ 2147483647 w 29"/>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62">
                <a:moveTo>
                  <a:pt x="29" y="0"/>
                </a:moveTo>
                <a:lnTo>
                  <a:pt x="22" y="62"/>
                </a:lnTo>
                <a:lnTo>
                  <a:pt x="0" y="4"/>
                </a:lnTo>
                <a:lnTo>
                  <a:pt x="17" y="14"/>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8" name="Freeform 148"/>
          <p:cNvSpPr>
            <a:spLocks/>
          </p:cNvSpPr>
          <p:nvPr/>
        </p:nvSpPr>
        <p:spPr bwMode="auto">
          <a:xfrm>
            <a:off x="9932988" y="3068638"/>
            <a:ext cx="23812" cy="49212"/>
          </a:xfrm>
          <a:custGeom>
            <a:avLst/>
            <a:gdLst>
              <a:gd name="T0" fmla="*/ 2147483647 w 29"/>
              <a:gd name="T1" fmla="*/ 0 h 62"/>
              <a:gd name="T2" fmla="*/ 2147483647 w 29"/>
              <a:gd name="T3" fmla="*/ 2147483647 h 62"/>
              <a:gd name="T4" fmla="*/ 0 w 29"/>
              <a:gd name="T5" fmla="*/ 2147483647 h 62"/>
              <a:gd name="T6" fmla="*/ 2147483647 w 29"/>
              <a:gd name="T7" fmla="*/ 2147483647 h 62"/>
              <a:gd name="T8" fmla="*/ 2147483647 w 29"/>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29" y="0"/>
                </a:moveTo>
                <a:lnTo>
                  <a:pt x="22" y="62"/>
                </a:lnTo>
                <a:lnTo>
                  <a:pt x="0" y="4"/>
                </a:lnTo>
                <a:lnTo>
                  <a:pt x="17" y="14"/>
                </a:lnTo>
                <a:lnTo>
                  <a:pt x="2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9" name="Freeform 149"/>
          <p:cNvSpPr>
            <a:spLocks/>
          </p:cNvSpPr>
          <p:nvPr/>
        </p:nvSpPr>
        <p:spPr bwMode="auto">
          <a:xfrm>
            <a:off x="9918701" y="3222625"/>
            <a:ext cx="36513" cy="336550"/>
          </a:xfrm>
          <a:custGeom>
            <a:avLst/>
            <a:gdLst>
              <a:gd name="T0" fmla="*/ 2147483647 w 45"/>
              <a:gd name="T1" fmla="*/ 0 h 424"/>
              <a:gd name="T2" fmla="*/ 2147483647 w 45"/>
              <a:gd name="T3" fmla="*/ 2147483647 h 424"/>
              <a:gd name="T4" fmla="*/ 2147483647 w 45"/>
              <a:gd name="T5" fmla="*/ 2147483647 h 424"/>
              <a:gd name="T6" fmla="*/ 2147483647 w 45"/>
              <a:gd name="T7" fmla="*/ 2147483647 h 424"/>
              <a:gd name="T8" fmla="*/ 2147483647 w 45"/>
              <a:gd name="T9" fmla="*/ 2147483647 h 424"/>
              <a:gd name="T10" fmla="*/ 2147483647 w 45"/>
              <a:gd name="T11" fmla="*/ 2147483647 h 424"/>
              <a:gd name="T12" fmla="*/ 2147483647 w 45"/>
              <a:gd name="T13" fmla="*/ 2147483647 h 424"/>
              <a:gd name="T14" fmla="*/ 2147483647 w 45"/>
              <a:gd name="T15" fmla="*/ 2147483647 h 424"/>
              <a:gd name="T16" fmla="*/ 0 w 45"/>
              <a:gd name="T17" fmla="*/ 2147483647 h 4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424">
                <a:moveTo>
                  <a:pt x="45" y="0"/>
                </a:moveTo>
                <a:lnTo>
                  <a:pt x="45" y="58"/>
                </a:lnTo>
                <a:lnTo>
                  <a:pt x="44" y="117"/>
                </a:lnTo>
                <a:lnTo>
                  <a:pt x="40" y="173"/>
                </a:lnTo>
                <a:lnTo>
                  <a:pt x="33" y="230"/>
                </a:lnTo>
                <a:lnTo>
                  <a:pt x="25" y="287"/>
                </a:lnTo>
                <a:lnTo>
                  <a:pt x="16" y="342"/>
                </a:lnTo>
                <a:lnTo>
                  <a:pt x="5" y="396"/>
                </a:lnTo>
                <a:lnTo>
                  <a:pt x="0" y="424"/>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0" name="Freeform 150"/>
          <p:cNvSpPr>
            <a:spLocks/>
          </p:cNvSpPr>
          <p:nvPr/>
        </p:nvSpPr>
        <p:spPr bwMode="auto">
          <a:xfrm>
            <a:off x="9915525" y="3509963"/>
            <a:ext cx="25400" cy="49212"/>
          </a:xfrm>
          <a:custGeom>
            <a:avLst/>
            <a:gdLst>
              <a:gd name="T0" fmla="*/ 2147483647 w 31"/>
              <a:gd name="T1" fmla="*/ 2147483647 h 62"/>
              <a:gd name="T2" fmla="*/ 2147483647 w 31"/>
              <a:gd name="T3" fmla="*/ 2147483647 h 62"/>
              <a:gd name="T4" fmla="*/ 0 w 31"/>
              <a:gd name="T5" fmla="*/ 0 h 62"/>
              <a:gd name="T6" fmla="*/ 2147483647 w 31"/>
              <a:gd name="T7" fmla="*/ 2147483647 h 62"/>
              <a:gd name="T8" fmla="*/ 2147483647 w 31"/>
              <a:gd name="T9" fmla="*/ 2147483647 h 62"/>
              <a:gd name="T10" fmla="*/ 2147483647 w 31"/>
              <a:gd name="T11" fmla="*/ 2147483647 h 62"/>
              <a:gd name="T12" fmla="*/ 2147483647 w 31"/>
              <a:gd name="T13" fmla="*/ 2147483647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62">
                <a:moveTo>
                  <a:pt x="31" y="5"/>
                </a:moveTo>
                <a:lnTo>
                  <a:pt x="4" y="62"/>
                </a:lnTo>
                <a:lnTo>
                  <a:pt x="0" y="0"/>
                </a:lnTo>
                <a:lnTo>
                  <a:pt x="13" y="14"/>
                </a:lnTo>
                <a:lnTo>
                  <a:pt x="31"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1" name="Freeform 151"/>
          <p:cNvSpPr>
            <a:spLocks/>
          </p:cNvSpPr>
          <p:nvPr/>
        </p:nvSpPr>
        <p:spPr bwMode="auto">
          <a:xfrm>
            <a:off x="9915525" y="3509963"/>
            <a:ext cx="25400" cy="49212"/>
          </a:xfrm>
          <a:custGeom>
            <a:avLst/>
            <a:gdLst>
              <a:gd name="T0" fmla="*/ 2147483647 w 31"/>
              <a:gd name="T1" fmla="*/ 2147483647 h 62"/>
              <a:gd name="T2" fmla="*/ 2147483647 w 31"/>
              <a:gd name="T3" fmla="*/ 2147483647 h 62"/>
              <a:gd name="T4" fmla="*/ 0 w 31"/>
              <a:gd name="T5" fmla="*/ 0 h 62"/>
              <a:gd name="T6" fmla="*/ 2147483647 w 31"/>
              <a:gd name="T7" fmla="*/ 2147483647 h 62"/>
              <a:gd name="T8" fmla="*/ 2147483647 w 31"/>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62">
                <a:moveTo>
                  <a:pt x="31" y="5"/>
                </a:moveTo>
                <a:lnTo>
                  <a:pt x="4" y="62"/>
                </a:lnTo>
                <a:lnTo>
                  <a:pt x="0" y="0"/>
                </a:lnTo>
                <a:lnTo>
                  <a:pt x="13" y="14"/>
                </a:lnTo>
                <a:lnTo>
                  <a:pt x="31" y="5"/>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2" name="Freeform 152"/>
          <p:cNvSpPr>
            <a:spLocks/>
          </p:cNvSpPr>
          <p:nvPr/>
        </p:nvSpPr>
        <p:spPr bwMode="auto">
          <a:xfrm>
            <a:off x="9728201" y="3671889"/>
            <a:ext cx="157163" cy="301625"/>
          </a:xfrm>
          <a:custGeom>
            <a:avLst/>
            <a:gdLst>
              <a:gd name="T0" fmla="*/ 2147483647 w 198"/>
              <a:gd name="T1" fmla="*/ 0 h 378"/>
              <a:gd name="T2" fmla="*/ 2147483647 w 198"/>
              <a:gd name="T3" fmla="*/ 2147483647 h 378"/>
              <a:gd name="T4" fmla="*/ 2147483647 w 198"/>
              <a:gd name="T5" fmla="*/ 2147483647 h 378"/>
              <a:gd name="T6" fmla="*/ 2147483647 w 198"/>
              <a:gd name="T7" fmla="*/ 2147483647 h 378"/>
              <a:gd name="T8" fmla="*/ 2147483647 w 198"/>
              <a:gd name="T9" fmla="*/ 2147483647 h 378"/>
              <a:gd name="T10" fmla="*/ 2147483647 w 198"/>
              <a:gd name="T11" fmla="*/ 2147483647 h 378"/>
              <a:gd name="T12" fmla="*/ 2147483647 w 198"/>
              <a:gd name="T13" fmla="*/ 2147483647 h 378"/>
              <a:gd name="T14" fmla="*/ 0 w 198"/>
              <a:gd name="T15" fmla="*/ 2147483647 h 3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 h="378">
                <a:moveTo>
                  <a:pt x="198" y="0"/>
                </a:moveTo>
                <a:lnTo>
                  <a:pt x="174" y="62"/>
                </a:lnTo>
                <a:lnTo>
                  <a:pt x="146" y="122"/>
                </a:lnTo>
                <a:lnTo>
                  <a:pt x="117" y="182"/>
                </a:lnTo>
                <a:lnTo>
                  <a:pt x="86" y="239"/>
                </a:lnTo>
                <a:lnTo>
                  <a:pt x="53" y="296"/>
                </a:lnTo>
                <a:lnTo>
                  <a:pt x="18" y="351"/>
                </a:lnTo>
                <a:lnTo>
                  <a:pt x="0" y="378"/>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3" name="Freeform 153"/>
          <p:cNvSpPr>
            <a:spLocks/>
          </p:cNvSpPr>
          <p:nvPr/>
        </p:nvSpPr>
        <p:spPr bwMode="auto">
          <a:xfrm>
            <a:off x="9728201" y="3925889"/>
            <a:ext cx="36513" cy="47625"/>
          </a:xfrm>
          <a:custGeom>
            <a:avLst/>
            <a:gdLst>
              <a:gd name="T0" fmla="*/ 2147483647 w 46"/>
              <a:gd name="T1" fmla="*/ 2147483647 h 58"/>
              <a:gd name="T2" fmla="*/ 0 w 46"/>
              <a:gd name="T3" fmla="*/ 2147483647 h 58"/>
              <a:gd name="T4" fmla="*/ 2147483647 w 46"/>
              <a:gd name="T5" fmla="*/ 0 h 58"/>
              <a:gd name="T6" fmla="*/ 2147483647 w 46"/>
              <a:gd name="T7" fmla="*/ 2147483647 h 58"/>
              <a:gd name="T8" fmla="*/ 2147483647 w 46"/>
              <a:gd name="T9" fmla="*/ 2147483647 h 58"/>
              <a:gd name="T10" fmla="*/ 2147483647 w 46"/>
              <a:gd name="T11" fmla="*/ 2147483647 h 58"/>
              <a:gd name="T12" fmla="*/ 2147483647 w 46"/>
              <a:gd name="T13" fmla="*/ 2147483647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58">
                <a:moveTo>
                  <a:pt x="46" y="16"/>
                </a:moveTo>
                <a:lnTo>
                  <a:pt x="0" y="58"/>
                </a:lnTo>
                <a:lnTo>
                  <a:pt x="22" y="0"/>
                </a:lnTo>
                <a:lnTo>
                  <a:pt x="28" y="18"/>
                </a:lnTo>
                <a:lnTo>
                  <a:pt x="46" y="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4" name="Freeform 154"/>
          <p:cNvSpPr>
            <a:spLocks/>
          </p:cNvSpPr>
          <p:nvPr/>
        </p:nvSpPr>
        <p:spPr bwMode="auto">
          <a:xfrm>
            <a:off x="9728201" y="3925889"/>
            <a:ext cx="36513" cy="47625"/>
          </a:xfrm>
          <a:custGeom>
            <a:avLst/>
            <a:gdLst>
              <a:gd name="T0" fmla="*/ 2147483647 w 46"/>
              <a:gd name="T1" fmla="*/ 2147483647 h 58"/>
              <a:gd name="T2" fmla="*/ 0 w 46"/>
              <a:gd name="T3" fmla="*/ 2147483647 h 58"/>
              <a:gd name="T4" fmla="*/ 2147483647 w 46"/>
              <a:gd name="T5" fmla="*/ 0 h 58"/>
              <a:gd name="T6" fmla="*/ 2147483647 w 46"/>
              <a:gd name="T7" fmla="*/ 2147483647 h 58"/>
              <a:gd name="T8" fmla="*/ 2147483647 w 46"/>
              <a:gd name="T9" fmla="*/ 2147483647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58">
                <a:moveTo>
                  <a:pt x="46" y="16"/>
                </a:moveTo>
                <a:lnTo>
                  <a:pt x="0" y="58"/>
                </a:lnTo>
                <a:lnTo>
                  <a:pt x="22" y="0"/>
                </a:lnTo>
                <a:lnTo>
                  <a:pt x="28" y="18"/>
                </a:lnTo>
                <a:lnTo>
                  <a:pt x="46" y="16"/>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5" name="Freeform 155"/>
          <p:cNvSpPr>
            <a:spLocks/>
          </p:cNvSpPr>
          <p:nvPr/>
        </p:nvSpPr>
        <p:spPr bwMode="auto">
          <a:xfrm>
            <a:off x="9432926" y="4067176"/>
            <a:ext cx="233363" cy="220663"/>
          </a:xfrm>
          <a:custGeom>
            <a:avLst/>
            <a:gdLst>
              <a:gd name="T0" fmla="*/ 2147483647 w 293"/>
              <a:gd name="T1" fmla="*/ 0 h 278"/>
              <a:gd name="T2" fmla="*/ 2147483647 w 293"/>
              <a:gd name="T3" fmla="*/ 2147483647 h 278"/>
              <a:gd name="T4" fmla="*/ 2147483647 w 293"/>
              <a:gd name="T5" fmla="*/ 2147483647 h 278"/>
              <a:gd name="T6" fmla="*/ 2147483647 w 293"/>
              <a:gd name="T7" fmla="*/ 2147483647 h 278"/>
              <a:gd name="T8" fmla="*/ 2147483647 w 293"/>
              <a:gd name="T9" fmla="*/ 2147483647 h 278"/>
              <a:gd name="T10" fmla="*/ 2147483647 w 293"/>
              <a:gd name="T11" fmla="*/ 2147483647 h 278"/>
              <a:gd name="T12" fmla="*/ 0 w 293"/>
              <a:gd name="T13" fmla="*/ 2147483647 h 2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3" h="278">
                <a:moveTo>
                  <a:pt x="293" y="0"/>
                </a:moveTo>
                <a:lnTo>
                  <a:pt x="245" y="57"/>
                </a:lnTo>
                <a:lnTo>
                  <a:pt x="194" y="110"/>
                </a:lnTo>
                <a:lnTo>
                  <a:pt x="141" y="161"/>
                </a:lnTo>
                <a:lnTo>
                  <a:pt x="86" y="210"/>
                </a:lnTo>
                <a:lnTo>
                  <a:pt x="29" y="256"/>
                </a:lnTo>
                <a:lnTo>
                  <a:pt x="0" y="278"/>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6" name="Freeform 156"/>
          <p:cNvSpPr>
            <a:spLocks/>
          </p:cNvSpPr>
          <p:nvPr/>
        </p:nvSpPr>
        <p:spPr bwMode="auto">
          <a:xfrm>
            <a:off x="9432926" y="4248150"/>
            <a:ext cx="47625" cy="39688"/>
          </a:xfrm>
          <a:custGeom>
            <a:avLst/>
            <a:gdLst>
              <a:gd name="T0" fmla="*/ 2147483647 w 58"/>
              <a:gd name="T1" fmla="*/ 2147483647 h 49"/>
              <a:gd name="T2" fmla="*/ 0 w 58"/>
              <a:gd name="T3" fmla="*/ 2147483647 h 49"/>
              <a:gd name="T4" fmla="*/ 2147483647 w 58"/>
              <a:gd name="T5" fmla="*/ 0 h 49"/>
              <a:gd name="T6" fmla="*/ 2147483647 w 58"/>
              <a:gd name="T7" fmla="*/ 2147483647 h 49"/>
              <a:gd name="T8" fmla="*/ 2147483647 w 58"/>
              <a:gd name="T9" fmla="*/ 2147483647 h 49"/>
              <a:gd name="T10" fmla="*/ 2147483647 w 58"/>
              <a:gd name="T11" fmla="*/ 2147483647 h 49"/>
              <a:gd name="T12" fmla="*/ 2147483647 w 58"/>
              <a:gd name="T13" fmla="*/ 2147483647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49">
                <a:moveTo>
                  <a:pt x="58" y="25"/>
                </a:moveTo>
                <a:lnTo>
                  <a:pt x="0" y="49"/>
                </a:lnTo>
                <a:lnTo>
                  <a:pt x="40" y="0"/>
                </a:lnTo>
                <a:lnTo>
                  <a:pt x="38" y="20"/>
                </a:lnTo>
                <a:lnTo>
                  <a:pt x="58" y="2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7" name="Freeform 157"/>
          <p:cNvSpPr>
            <a:spLocks/>
          </p:cNvSpPr>
          <p:nvPr/>
        </p:nvSpPr>
        <p:spPr bwMode="auto">
          <a:xfrm>
            <a:off x="9432926" y="4248150"/>
            <a:ext cx="47625" cy="39688"/>
          </a:xfrm>
          <a:custGeom>
            <a:avLst/>
            <a:gdLst>
              <a:gd name="T0" fmla="*/ 2147483647 w 58"/>
              <a:gd name="T1" fmla="*/ 2147483647 h 49"/>
              <a:gd name="T2" fmla="*/ 0 w 58"/>
              <a:gd name="T3" fmla="*/ 2147483647 h 49"/>
              <a:gd name="T4" fmla="*/ 2147483647 w 58"/>
              <a:gd name="T5" fmla="*/ 0 h 49"/>
              <a:gd name="T6" fmla="*/ 2147483647 w 58"/>
              <a:gd name="T7" fmla="*/ 2147483647 h 49"/>
              <a:gd name="T8" fmla="*/ 2147483647 w 58"/>
              <a:gd name="T9" fmla="*/ 2147483647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49">
                <a:moveTo>
                  <a:pt x="58" y="25"/>
                </a:moveTo>
                <a:lnTo>
                  <a:pt x="0" y="49"/>
                </a:lnTo>
                <a:lnTo>
                  <a:pt x="40" y="0"/>
                </a:lnTo>
                <a:lnTo>
                  <a:pt x="38" y="20"/>
                </a:lnTo>
                <a:lnTo>
                  <a:pt x="58" y="25"/>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8" name="Freeform 158"/>
          <p:cNvSpPr>
            <a:spLocks/>
          </p:cNvSpPr>
          <p:nvPr/>
        </p:nvSpPr>
        <p:spPr bwMode="auto">
          <a:xfrm>
            <a:off x="8196264" y="4386263"/>
            <a:ext cx="1030287" cy="114300"/>
          </a:xfrm>
          <a:custGeom>
            <a:avLst/>
            <a:gdLst>
              <a:gd name="T0" fmla="*/ 2147483647 w 1296"/>
              <a:gd name="T1" fmla="*/ 2147483647 h 145"/>
              <a:gd name="T2" fmla="*/ 2147483647 w 1296"/>
              <a:gd name="T3" fmla="*/ 2147483647 h 145"/>
              <a:gd name="T4" fmla="*/ 2147483647 w 1296"/>
              <a:gd name="T5" fmla="*/ 2147483647 h 145"/>
              <a:gd name="T6" fmla="*/ 2147483647 w 1296"/>
              <a:gd name="T7" fmla="*/ 2147483647 h 145"/>
              <a:gd name="T8" fmla="*/ 2147483647 w 1296"/>
              <a:gd name="T9" fmla="*/ 2147483647 h 145"/>
              <a:gd name="T10" fmla="*/ 2147483647 w 1296"/>
              <a:gd name="T11" fmla="*/ 2147483647 h 145"/>
              <a:gd name="T12" fmla="*/ 2147483647 w 1296"/>
              <a:gd name="T13" fmla="*/ 2147483647 h 145"/>
              <a:gd name="T14" fmla="*/ 2147483647 w 1296"/>
              <a:gd name="T15" fmla="*/ 2147483647 h 145"/>
              <a:gd name="T16" fmla="*/ 2147483647 w 1296"/>
              <a:gd name="T17" fmla="*/ 2147483647 h 145"/>
              <a:gd name="T18" fmla="*/ 2147483647 w 1296"/>
              <a:gd name="T19" fmla="*/ 2147483647 h 145"/>
              <a:gd name="T20" fmla="*/ 2147483647 w 1296"/>
              <a:gd name="T21" fmla="*/ 2147483647 h 145"/>
              <a:gd name="T22" fmla="*/ 2147483647 w 1296"/>
              <a:gd name="T23" fmla="*/ 2147483647 h 145"/>
              <a:gd name="T24" fmla="*/ 2147483647 w 1296"/>
              <a:gd name="T25" fmla="*/ 2147483647 h 145"/>
              <a:gd name="T26" fmla="*/ 2147483647 w 1296"/>
              <a:gd name="T27" fmla="*/ 2147483647 h 145"/>
              <a:gd name="T28" fmla="*/ 2147483647 w 1296"/>
              <a:gd name="T29" fmla="*/ 2147483647 h 145"/>
              <a:gd name="T30" fmla="*/ 2147483647 w 1296"/>
              <a:gd name="T31" fmla="*/ 2147483647 h 145"/>
              <a:gd name="T32" fmla="*/ 2147483647 w 1296"/>
              <a:gd name="T33" fmla="*/ 2147483647 h 145"/>
              <a:gd name="T34" fmla="*/ 2147483647 w 1296"/>
              <a:gd name="T35" fmla="*/ 2147483647 h 145"/>
              <a:gd name="T36" fmla="*/ 2147483647 w 1296"/>
              <a:gd name="T37" fmla="*/ 2147483647 h 145"/>
              <a:gd name="T38" fmla="*/ 2147483647 w 1296"/>
              <a:gd name="T39" fmla="*/ 2147483647 h 145"/>
              <a:gd name="T40" fmla="*/ 2147483647 w 1296"/>
              <a:gd name="T41" fmla="*/ 2147483647 h 145"/>
              <a:gd name="T42" fmla="*/ 0 w 1296"/>
              <a:gd name="T43" fmla="*/ 0 h 1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96" h="145">
                <a:moveTo>
                  <a:pt x="1296" y="37"/>
                </a:moveTo>
                <a:lnTo>
                  <a:pt x="1232" y="59"/>
                </a:lnTo>
                <a:lnTo>
                  <a:pt x="1167" y="79"/>
                </a:lnTo>
                <a:lnTo>
                  <a:pt x="1101" y="97"/>
                </a:lnTo>
                <a:lnTo>
                  <a:pt x="1033" y="112"/>
                </a:lnTo>
                <a:lnTo>
                  <a:pt x="964" y="125"/>
                </a:lnTo>
                <a:lnTo>
                  <a:pt x="894" y="134"/>
                </a:lnTo>
                <a:lnTo>
                  <a:pt x="825" y="139"/>
                </a:lnTo>
                <a:lnTo>
                  <a:pt x="753" y="143"/>
                </a:lnTo>
                <a:lnTo>
                  <a:pt x="704" y="145"/>
                </a:lnTo>
                <a:lnTo>
                  <a:pt x="680" y="145"/>
                </a:lnTo>
                <a:lnTo>
                  <a:pt x="609" y="143"/>
                </a:lnTo>
                <a:lnTo>
                  <a:pt x="539" y="137"/>
                </a:lnTo>
                <a:lnTo>
                  <a:pt x="470" y="130"/>
                </a:lnTo>
                <a:lnTo>
                  <a:pt x="402" y="121"/>
                </a:lnTo>
                <a:lnTo>
                  <a:pt x="334" y="108"/>
                </a:lnTo>
                <a:lnTo>
                  <a:pt x="269" y="92"/>
                </a:lnTo>
                <a:lnTo>
                  <a:pt x="203" y="75"/>
                </a:lnTo>
                <a:lnTo>
                  <a:pt x="139" y="53"/>
                </a:lnTo>
                <a:lnTo>
                  <a:pt x="77" y="31"/>
                </a:lnTo>
                <a:lnTo>
                  <a:pt x="14" y="6"/>
                </a:lnTo>
                <a:lnTo>
                  <a:pt x="0"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9" name="Freeform 159"/>
          <p:cNvSpPr>
            <a:spLocks/>
          </p:cNvSpPr>
          <p:nvPr/>
        </p:nvSpPr>
        <p:spPr bwMode="auto">
          <a:xfrm>
            <a:off x="8196263" y="4386264"/>
            <a:ext cx="49212" cy="28575"/>
          </a:xfrm>
          <a:custGeom>
            <a:avLst/>
            <a:gdLst>
              <a:gd name="T0" fmla="*/ 2147483647 w 62"/>
              <a:gd name="T1" fmla="*/ 2147483647 h 37"/>
              <a:gd name="T2" fmla="*/ 0 w 62"/>
              <a:gd name="T3" fmla="*/ 0 h 37"/>
              <a:gd name="T4" fmla="*/ 2147483647 w 62"/>
              <a:gd name="T5" fmla="*/ 2147483647 h 37"/>
              <a:gd name="T6" fmla="*/ 2147483647 w 62"/>
              <a:gd name="T7" fmla="*/ 2147483647 h 37"/>
              <a:gd name="T8" fmla="*/ 2147483647 w 62"/>
              <a:gd name="T9" fmla="*/ 2147483647 h 37"/>
              <a:gd name="T10" fmla="*/ 2147483647 w 62"/>
              <a:gd name="T11" fmla="*/ 2147483647 h 37"/>
              <a:gd name="T12" fmla="*/ 2147483647 w 62"/>
              <a:gd name="T13" fmla="*/ 2147483647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7">
                <a:moveTo>
                  <a:pt x="51" y="37"/>
                </a:moveTo>
                <a:lnTo>
                  <a:pt x="0" y="0"/>
                </a:lnTo>
                <a:lnTo>
                  <a:pt x="62" y="9"/>
                </a:lnTo>
                <a:lnTo>
                  <a:pt x="45" y="19"/>
                </a:lnTo>
                <a:lnTo>
                  <a:pt x="51" y="3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0" name="Freeform 160"/>
          <p:cNvSpPr>
            <a:spLocks/>
          </p:cNvSpPr>
          <p:nvPr/>
        </p:nvSpPr>
        <p:spPr bwMode="auto">
          <a:xfrm>
            <a:off x="8196263" y="4386264"/>
            <a:ext cx="49212" cy="28575"/>
          </a:xfrm>
          <a:custGeom>
            <a:avLst/>
            <a:gdLst>
              <a:gd name="T0" fmla="*/ 2147483647 w 62"/>
              <a:gd name="T1" fmla="*/ 2147483647 h 37"/>
              <a:gd name="T2" fmla="*/ 0 w 62"/>
              <a:gd name="T3" fmla="*/ 0 h 37"/>
              <a:gd name="T4" fmla="*/ 2147483647 w 62"/>
              <a:gd name="T5" fmla="*/ 2147483647 h 37"/>
              <a:gd name="T6" fmla="*/ 2147483647 w 62"/>
              <a:gd name="T7" fmla="*/ 2147483647 h 37"/>
              <a:gd name="T8" fmla="*/ 2147483647 w 62"/>
              <a:gd name="T9" fmla="*/ 2147483647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7">
                <a:moveTo>
                  <a:pt x="51" y="37"/>
                </a:moveTo>
                <a:lnTo>
                  <a:pt x="0" y="0"/>
                </a:lnTo>
                <a:lnTo>
                  <a:pt x="62" y="9"/>
                </a:lnTo>
                <a:lnTo>
                  <a:pt x="45" y="19"/>
                </a:lnTo>
                <a:lnTo>
                  <a:pt x="51" y="37"/>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1" name="Freeform 161"/>
          <p:cNvSpPr>
            <a:spLocks/>
          </p:cNvSpPr>
          <p:nvPr/>
        </p:nvSpPr>
        <p:spPr bwMode="auto">
          <a:xfrm>
            <a:off x="7800975" y="4054475"/>
            <a:ext cx="230188" cy="228600"/>
          </a:xfrm>
          <a:custGeom>
            <a:avLst/>
            <a:gdLst>
              <a:gd name="T0" fmla="*/ 2147483647 w 291"/>
              <a:gd name="T1" fmla="*/ 2147483647 h 289"/>
              <a:gd name="T2" fmla="*/ 2147483647 w 291"/>
              <a:gd name="T3" fmla="*/ 2147483647 h 289"/>
              <a:gd name="T4" fmla="*/ 2147483647 w 291"/>
              <a:gd name="T5" fmla="*/ 2147483647 h 289"/>
              <a:gd name="T6" fmla="*/ 2147483647 w 291"/>
              <a:gd name="T7" fmla="*/ 2147483647 h 289"/>
              <a:gd name="T8" fmla="*/ 2147483647 w 291"/>
              <a:gd name="T9" fmla="*/ 2147483647 h 289"/>
              <a:gd name="T10" fmla="*/ 2147483647 w 291"/>
              <a:gd name="T11" fmla="*/ 2147483647 h 289"/>
              <a:gd name="T12" fmla="*/ 0 w 291"/>
              <a:gd name="T13" fmla="*/ 0 h 2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1" h="289">
                <a:moveTo>
                  <a:pt x="291" y="289"/>
                </a:moveTo>
                <a:lnTo>
                  <a:pt x="233" y="242"/>
                </a:lnTo>
                <a:lnTo>
                  <a:pt x="176" y="191"/>
                </a:lnTo>
                <a:lnTo>
                  <a:pt x="123" y="139"/>
                </a:lnTo>
                <a:lnTo>
                  <a:pt x="72" y="85"/>
                </a:lnTo>
                <a:lnTo>
                  <a:pt x="22" y="30"/>
                </a:lnTo>
                <a:lnTo>
                  <a:pt x="0"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2" name="Freeform 162"/>
          <p:cNvSpPr>
            <a:spLocks/>
          </p:cNvSpPr>
          <p:nvPr/>
        </p:nvSpPr>
        <p:spPr bwMode="auto">
          <a:xfrm>
            <a:off x="7800975" y="4054475"/>
            <a:ext cx="38100" cy="46038"/>
          </a:xfrm>
          <a:custGeom>
            <a:avLst/>
            <a:gdLst>
              <a:gd name="T0" fmla="*/ 2147483647 w 50"/>
              <a:gd name="T1" fmla="*/ 2147483647 h 59"/>
              <a:gd name="T2" fmla="*/ 0 w 50"/>
              <a:gd name="T3" fmla="*/ 0 h 59"/>
              <a:gd name="T4" fmla="*/ 2147483647 w 50"/>
              <a:gd name="T5" fmla="*/ 2147483647 h 59"/>
              <a:gd name="T6" fmla="*/ 2147483647 w 50"/>
              <a:gd name="T7" fmla="*/ 2147483647 h 59"/>
              <a:gd name="T8" fmla="*/ 2147483647 w 50"/>
              <a:gd name="T9" fmla="*/ 2147483647 h 59"/>
              <a:gd name="T10" fmla="*/ 2147483647 w 50"/>
              <a:gd name="T11" fmla="*/ 2147483647 h 59"/>
              <a:gd name="T12" fmla="*/ 2147483647 w 50"/>
              <a:gd name="T13" fmla="*/ 2147483647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9">
                <a:moveTo>
                  <a:pt x="24" y="59"/>
                </a:moveTo>
                <a:lnTo>
                  <a:pt x="0" y="0"/>
                </a:lnTo>
                <a:lnTo>
                  <a:pt x="50" y="41"/>
                </a:lnTo>
                <a:lnTo>
                  <a:pt x="30" y="39"/>
                </a:lnTo>
                <a:lnTo>
                  <a:pt x="24" y="5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3" name="Freeform 163"/>
          <p:cNvSpPr>
            <a:spLocks/>
          </p:cNvSpPr>
          <p:nvPr/>
        </p:nvSpPr>
        <p:spPr bwMode="auto">
          <a:xfrm>
            <a:off x="7800975" y="4054475"/>
            <a:ext cx="38100" cy="46038"/>
          </a:xfrm>
          <a:custGeom>
            <a:avLst/>
            <a:gdLst>
              <a:gd name="T0" fmla="*/ 2147483647 w 50"/>
              <a:gd name="T1" fmla="*/ 2147483647 h 59"/>
              <a:gd name="T2" fmla="*/ 0 w 50"/>
              <a:gd name="T3" fmla="*/ 0 h 59"/>
              <a:gd name="T4" fmla="*/ 2147483647 w 50"/>
              <a:gd name="T5" fmla="*/ 2147483647 h 59"/>
              <a:gd name="T6" fmla="*/ 2147483647 w 50"/>
              <a:gd name="T7" fmla="*/ 2147483647 h 59"/>
              <a:gd name="T8" fmla="*/ 2147483647 w 50"/>
              <a:gd name="T9" fmla="*/ 2147483647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59">
                <a:moveTo>
                  <a:pt x="24" y="59"/>
                </a:moveTo>
                <a:lnTo>
                  <a:pt x="0" y="0"/>
                </a:lnTo>
                <a:lnTo>
                  <a:pt x="50" y="41"/>
                </a:lnTo>
                <a:lnTo>
                  <a:pt x="30" y="39"/>
                </a:lnTo>
                <a:lnTo>
                  <a:pt x="24" y="59"/>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4" name="Freeform 164"/>
          <p:cNvSpPr>
            <a:spLocks/>
          </p:cNvSpPr>
          <p:nvPr/>
        </p:nvSpPr>
        <p:spPr bwMode="auto">
          <a:xfrm>
            <a:off x="7567614" y="3656013"/>
            <a:ext cx="142875" cy="285750"/>
          </a:xfrm>
          <a:custGeom>
            <a:avLst/>
            <a:gdLst>
              <a:gd name="T0" fmla="*/ 2147483647 w 179"/>
              <a:gd name="T1" fmla="*/ 2147483647 h 361"/>
              <a:gd name="T2" fmla="*/ 2147483647 w 179"/>
              <a:gd name="T3" fmla="*/ 2147483647 h 361"/>
              <a:gd name="T4" fmla="*/ 2147483647 w 179"/>
              <a:gd name="T5" fmla="*/ 2147483647 h 361"/>
              <a:gd name="T6" fmla="*/ 2147483647 w 179"/>
              <a:gd name="T7" fmla="*/ 2147483647 h 361"/>
              <a:gd name="T8" fmla="*/ 2147483647 w 179"/>
              <a:gd name="T9" fmla="*/ 2147483647 h 361"/>
              <a:gd name="T10" fmla="*/ 2147483647 w 179"/>
              <a:gd name="T11" fmla="*/ 2147483647 h 361"/>
              <a:gd name="T12" fmla="*/ 2147483647 w 179"/>
              <a:gd name="T13" fmla="*/ 2147483647 h 361"/>
              <a:gd name="T14" fmla="*/ 0 w 179"/>
              <a:gd name="T15" fmla="*/ 0 h 3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361">
                <a:moveTo>
                  <a:pt x="179" y="361"/>
                </a:moveTo>
                <a:lnTo>
                  <a:pt x="146" y="308"/>
                </a:lnTo>
                <a:lnTo>
                  <a:pt x="115" y="253"/>
                </a:lnTo>
                <a:lnTo>
                  <a:pt x="86" y="198"/>
                </a:lnTo>
                <a:lnTo>
                  <a:pt x="58" y="141"/>
                </a:lnTo>
                <a:lnTo>
                  <a:pt x="33" y="85"/>
                </a:lnTo>
                <a:lnTo>
                  <a:pt x="11" y="28"/>
                </a:lnTo>
                <a:lnTo>
                  <a:pt x="0"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5" name="Freeform 165"/>
          <p:cNvSpPr>
            <a:spLocks/>
          </p:cNvSpPr>
          <p:nvPr/>
        </p:nvSpPr>
        <p:spPr bwMode="auto">
          <a:xfrm>
            <a:off x="7567613" y="3656013"/>
            <a:ext cx="30162" cy="49212"/>
          </a:xfrm>
          <a:custGeom>
            <a:avLst/>
            <a:gdLst>
              <a:gd name="T0" fmla="*/ 2147483647 w 36"/>
              <a:gd name="T1" fmla="*/ 2147483647 h 63"/>
              <a:gd name="T2" fmla="*/ 0 w 36"/>
              <a:gd name="T3" fmla="*/ 0 h 63"/>
              <a:gd name="T4" fmla="*/ 2147483647 w 36"/>
              <a:gd name="T5" fmla="*/ 2147483647 h 63"/>
              <a:gd name="T6" fmla="*/ 2147483647 w 36"/>
              <a:gd name="T7" fmla="*/ 2147483647 h 63"/>
              <a:gd name="T8" fmla="*/ 2147483647 w 36"/>
              <a:gd name="T9" fmla="*/ 2147483647 h 63"/>
              <a:gd name="T10" fmla="*/ 2147483647 w 36"/>
              <a:gd name="T11" fmla="*/ 2147483647 h 63"/>
              <a:gd name="T12" fmla="*/ 2147483647 w 36"/>
              <a:gd name="T13" fmla="*/ 2147483647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3">
                <a:moveTo>
                  <a:pt x="7" y="63"/>
                </a:moveTo>
                <a:lnTo>
                  <a:pt x="0" y="0"/>
                </a:lnTo>
                <a:lnTo>
                  <a:pt x="36" y="52"/>
                </a:lnTo>
                <a:lnTo>
                  <a:pt x="18" y="46"/>
                </a:lnTo>
                <a:lnTo>
                  <a:pt x="7" y="6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6" name="Freeform 166"/>
          <p:cNvSpPr>
            <a:spLocks/>
          </p:cNvSpPr>
          <p:nvPr/>
        </p:nvSpPr>
        <p:spPr bwMode="auto">
          <a:xfrm>
            <a:off x="7567613" y="3656013"/>
            <a:ext cx="30162" cy="49212"/>
          </a:xfrm>
          <a:custGeom>
            <a:avLst/>
            <a:gdLst>
              <a:gd name="T0" fmla="*/ 2147483647 w 36"/>
              <a:gd name="T1" fmla="*/ 2147483647 h 63"/>
              <a:gd name="T2" fmla="*/ 0 w 36"/>
              <a:gd name="T3" fmla="*/ 0 h 63"/>
              <a:gd name="T4" fmla="*/ 2147483647 w 36"/>
              <a:gd name="T5" fmla="*/ 2147483647 h 63"/>
              <a:gd name="T6" fmla="*/ 2147483647 w 36"/>
              <a:gd name="T7" fmla="*/ 2147483647 h 63"/>
              <a:gd name="T8" fmla="*/ 2147483647 w 36"/>
              <a:gd name="T9" fmla="*/ 2147483647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63">
                <a:moveTo>
                  <a:pt x="7" y="63"/>
                </a:moveTo>
                <a:lnTo>
                  <a:pt x="0" y="0"/>
                </a:lnTo>
                <a:lnTo>
                  <a:pt x="36" y="52"/>
                </a:lnTo>
                <a:lnTo>
                  <a:pt x="18" y="46"/>
                </a:lnTo>
                <a:lnTo>
                  <a:pt x="7" y="63"/>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7" name="Freeform 167"/>
          <p:cNvSpPr>
            <a:spLocks/>
          </p:cNvSpPr>
          <p:nvPr/>
        </p:nvSpPr>
        <p:spPr bwMode="auto">
          <a:xfrm>
            <a:off x="7507289" y="3219451"/>
            <a:ext cx="33337" cy="315913"/>
          </a:xfrm>
          <a:custGeom>
            <a:avLst/>
            <a:gdLst>
              <a:gd name="T0" fmla="*/ 2147483647 w 42"/>
              <a:gd name="T1" fmla="*/ 2147483647 h 399"/>
              <a:gd name="T2" fmla="*/ 2147483647 w 42"/>
              <a:gd name="T3" fmla="*/ 2147483647 h 399"/>
              <a:gd name="T4" fmla="*/ 2147483647 w 42"/>
              <a:gd name="T5" fmla="*/ 2147483647 h 399"/>
              <a:gd name="T6" fmla="*/ 2147483647 w 42"/>
              <a:gd name="T7" fmla="*/ 2147483647 h 399"/>
              <a:gd name="T8" fmla="*/ 2147483647 w 42"/>
              <a:gd name="T9" fmla="*/ 2147483647 h 399"/>
              <a:gd name="T10" fmla="*/ 2147483647 w 42"/>
              <a:gd name="T11" fmla="*/ 2147483647 h 399"/>
              <a:gd name="T12" fmla="*/ 0 w 42"/>
              <a:gd name="T13" fmla="*/ 2147483647 h 399"/>
              <a:gd name="T14" fmla="*/ 0 w 42"/>
              <a:gd name="T15" fmla="*/ 0 h 3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99">
                <a:moveTo>
                  <a:pt x="42" y="399"/>
                </a:moveTo>
                <a:lnTo>
                  <a:pt x="29" y="336"/>
                </a:lnTo>
                <a:lnTo>
                  <a:pt x="18" y="276"/>
                </a:lnTo>
                <a:lnTo>
                  <a:pt x="11" y="214"/>
                </a:lnTo>
                <a:lnTo>
                  <a:pt x="5" y="154"/>
                </a:lnTo>
                <a:lnTo>
                  <a:pt x="2" y="91"/>
                </a:lnTo>
                <a:lnTo>
                  <a:pt x="0" y="31"/>
                </a:lnTo>
                <a:lnTo>
                  <a:pt x="0"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8" name="Freeform 168"/>
          <p:cNvSpPr>
            <a:spLocks/>
          </p:cNvSpPr>
          <p:nvPr/>
        </p:nvSpPr>
        <p:spPr bwMode="auto">
          <a:xfrm>
            <a:off x="7496176" y="3219451"/>
            <a:ext cx="22225" cy="47625"/>
          </a:xfrm>
          <a:custGeom>
            <a:avLst/>
            <a:gdLst>
              <a:gd name="T0" fmla="*/ 0 w 30"/>
              <a:gd name="T1" fmla="*/ 2147483647 h 60"/>
              <a:gd name="T2" fmla="*/ 2147483647 w 30"/>
              <a:gd name="T3" fmla="*/ 0 h 60"/>
              <a:gd name="T4" fmla="*/ 2147483647 w 30"/>
              <a:gd name="T5" fmla="*/ 2147483647 h 60"/>
              <a:gd name="T6" fmla="*/ 2147483647 w 30"/>
              <a:gd name="T7" fmla="*/ 2147483647 h 60"/>
              <a:gd name="T8" fmla="*/ 0 w 30"/>
              <a:gd name="T9" fmla="*/ 2147483647 h 60"/>
              <a:gd name="T10" fmla="*/ 0 w 30"/>
              <a:gd name="T11" fmla="*/ 2147483647 h 60"/>
              <a:gd name="T12" fmla="*/ 0 w 30"/>
              <a:gd name="T13" fmla="*/ 2147483647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0">
                <a:moveTo>
                  <a:pt x="0" y="60"/>
                </a:moveTo>
                <a:lnTo>
                  <a:pt x="15" y="0"/>
                </a:lnTo>
                <a:lnTo>
                  <a:pt x="30" y="60"/>
                </a:lnTo>
                <a:lnTo>
                  <a:pt x="15" y="49"/>
                </a:lnTo>
                <a:lnTo>
                  <a:pt x="0" y="6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9" name="Freeform 169"/>
          <p:cNvSpPr>
            <a:spLocks/>
          </p:cNvSpPr>
          <p:nvPr/>
        </p:nvSpPr>
        <p:spPr bwMode="auto">
          <a:xfrm>
            <a:off x="7496176" y="3219451"/>
            <a:ext cx="22225" cy="47625"/>
          </a:xfrm>
          <a:custGeom>
            <a:avLst/>
            <a:gdLst>
              <a:gd name="T0" fmla="*/ 0 w 30"/>
              <a:gd name="T1" fmla="*/ 2147483647 h 60"/>
              <a:gd name="T2" fmla="*/ 2147483647 w 30"/>
              <a:gd name="T3" fmla="*/ 0 h 60"/>
              <a:gd name="T4" fmla="*/ 2147483647 w 30"/>
              <a:gd name="T5" fmla="*/ 2147483647 h 60"/>
              <a:gd name="T6" fmla="*/ 2147483647 w 30"/>
              <a:gd name="T7" fmla="*/ 2147483647 h 60"/>
              <a:gd name="T8" fmla="*/ 0 w 30"/>
              <a:gd name="T9" fmla="*/ 2147483647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60">
                <a:moveTo>
                  <a:pt x="0" y="60"/>
                </a:moveTo>
                <a:lnTo>
                  <a:pt x="15" y="0"/>
                </a:lnTo>
                <a:lnTo>
                  <a:pt x="30" y="60"/>
                </a:lnTo>
                <a:lnTo>
                  <a:pt x="15" y="49"/>
                </a:lnTo>
                <a:lnTo>
                  <a:pt x="0" y="6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0" name="Freeform 170"/>
          <p:cNvSpPr>
            <a:spLocks/>
          </p:cNvSpPr>
          <p:nvPr/>
        </p:nvSpPr>
        <p:spPr bwMode="auto">
          <a:xfrm>
            <a:off x="7516814" y="2779714"/>
            <a:ext cx="77787" cy="331787"/>
          </a:xfrm>
          <a:custGeom>
            <a:avLst/>
            <a:gdLst>
              <a:gd name="T0" fmla="*/ 0 w 97"/>
              <a:gd name="T1" fmla="*/ 2147483647 h 419"/>
              <a:gd name="T2" fmla="*/ 2147483647 w 97"/>
              <a:gd name="T3" fmla="*/ 2147483647 h 419"/>
              <a:gd name="T4" fmla="*/ 2147483647 w 97"/>
              <a:gd name="T5" fmla="*/ 2147483647 h 419"/>
              <a:gd name="T6" fmla="*/ 2147483647 w 97"/>
              <a:gd name="T7" fmla="*/ 2147483647 h 419"/>
              <a:gd name="T8" fmla="*/ 2147483647 w 97"/>
              <a:gd name="T9" fmla="*/ 2147483647 h 419"/>
              <a:gd name="T10" fmla="*/ 2147483647 w 97"/>
              <a:gd name="T11" fmla="*/ 2147483647 h 419"/>
              <a:gd name="T12" fmla="*/ 2147483647 w 97"/>
              <a:gd name="T13" fmla="*/ 2147483647 h 419"/>
              <a:gd name="T14" fmla="*/ 2147483647 w 97"/>
              <a:gd name="T15" fmla="*/ 2147483647 h 419"/>
              <a:gd name="T16" fmla="*/ 2147483647 w 97"/>
              <a:gd name="T17" fmla="*/ 0 h 4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7" h="419">
                <a:moveTo>
                  <a:pt x="0" y="419"/>
                </a:moveTo>
                <a:lnTo>
                  <a:pt x="7" y="360"/>
                </a:lnTo>
                <a:lnTo>
                  <a:pt x="16" y="302"/>
                </a:lnTo>
                <a:lnTo>
                  <a:pt x="25" y="245"/>
                </a:lnTo>
                <a:lnTo>
                  <a:pt x="38" y="190"/>
                </a:lnTo>
                <a:lnTo>
                  <a:pt x="53" y="135"/>
                </a:lnTo>
                <a:lnTo>
                  <a:pt x="69" y="80"/>
                </a:lnTo>
                <a:lnTo>
                  <a:pt x="86" y="27"/>
                </a:lnTo>
                <a:lnTo>
                  <a:pt x="97"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1" name="Freeform 171"/>
          <p:cNvSpPr>
            <a:spLocks/>
          </p:cNvSpPr>
          <p:nvPr/>
        </p:nvSpPr>
        <p:spPr bwMode="auto">
          <a:xfrm>
            <a:off x="7566026" y="2779713"/>
            <a:ext cx="28575" cy="49212"/>
          </a:xfrm>
          <a:custGeom>
            <a:avLst/>
            <a:gdLst>
              <a:gd name="T0" fmla="*/ 0 w 35"/>
              <a:gd name="T1" fmla="*/ 2147483647 h 62"/>
              <a:gd name="T2" fmla="*/ 2147483647 w 35"/>
              <a:gd name="T3" fmla="*/ 0 h 62"/>
              <a:gd name="T4" fmla="*/ 2147483647 w 35"/>
              <a:gd name="T5" fmla="*/ 2147483647 h 62"/>
              <a:gd name="T6" fmla="*/ 2147483647 w 35"/>
              <a:gd name="T7" fmla="*/ 2147483647 h 62"/>
              <a:gd name="T8" fmla="*/ 0 w 35"/>
              <a:gd name="T9" fmla="*/ 2147483647 h 62"/>
              <a:gd name="T10" fmla="*/ 0 w 35"/>
              <a:gd name="T11" fmla="*/ 2147483647 h 62"/>
              <a:gd name="T12" fmla="*/ 0 w 35"/>
              <a:gd name="T13" fmla="*/ 2147483647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2">
                <a:moveTo>
                  <a:pt x="0" y="53"/>
                </a:moveTo>
                <a:lnTo>
                  <a:pt x="35" y="0"/>
                </a:lnTo>
                <a:lnTo>
                  <a:pt x="29" y="62"/>
                </a:lnTo>
                <a:lnTo>
                  <a:pt x="18" y="46"/>
                </a:lnTo>
                <a:lnTo>
                  <a:pt x="0"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2" name="Freeform 172"/>
          <p:cNvSpPr>
            <a:spLocks/>
          </p:cNvSpPr>
          <p:nvPr/>
        </p:nvSpPr>
        <p:spPr bwMode="auto">
          <a:xfrm>
            <a:off x="7566026" y="2779713"/>
            <a:ext cx="28575" cy="49212"/>
          </a:xfrm>
          <a:custGeom>
            <a:avLst/>
            <a:gdLst>
              <a:gd name="T0" fmla="*/ 0 w 35"/>
              <a:gd name="T1" fmla="*/ 2147483647 h 62"/>
              <a:gd name="T2" fmla="*/ 2147483647 w 35"/>
              <a:gd name="T3" fmla="*/ 0 h 62"/>
              <a:gd name="T4" fmla="*/ 2147483647 w 35"/>
              <a:gd name="T5" fmla="*/ 2147483647 h 62"/>
              <a:gd name="T6" fmla="*/ 2147483647 w 35"/>
              <a:gd name="T7" fmla="*/ 2147483647 h 62"/>
              <a:gd name="T8" fmla="*/ 0 w 35"/>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62">
                <a:moveTo>
                  <a:pt x="0" y="53"/>
                </a:moveTo>
                <a:lnTo>
                  <a:pt x="35" y="0"/>
                </a:lnTo>
                <a:lnTo>
                  <a:pt x="29" y="62"/>
                </a:lnTo>
                <a:lnTo>
                  <a:pt x="18" y="46"/>
                </a:lnTo>
                <a:lnTo>
                  <a:pt x="0" y="53"/>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3" name="Freeform 173"/>
          <p:cNvSpPr>
            <a:spLocks/>
          </p:cNvSpPr>
          <p:nvPr/>
        </p:nvSpPr>
        <p:spPr bwMode="auto">
          <a:xfrm>
            <a:off x="7645400" y="2379663"/>
            <a:ext cx="192088" cy="277812"/>
          </a:xfrm>
          <a:custGeom>
            <a:avLst/>
            <a:gdLst>
              <a:gd name="T0" fmla="*/ 0 w 243"/>
              <a:gd name="T1" fmla="*/ 2147483647 h 351"/>
              <a:gd name="T2" fmla="*/ 2147483647 w 243"/>
              <a:gd name="T3" fmla="*/ 2147483647 h 351"/>
              <a:gd name="T4" fmla="*/ 2147483647 w 243"/>
              <a:gd name="T5" fmla="*/ 2147483647 h 351"/>
              <a:gd name="T6" fmla="*/ 2147483647 w 243"/>
              <a:gd name="T7" fmla="*/ 2147483647 h 351"/>
              <a:gd name="T8" fmla="*/ 2147483647 w 243"/>
              <a:gd name="T9" fmla="*/ 2147483647 h 351"/>
              <a:gd name="T10" fmla="*/ 2147483647 w 243"/>
              <a:gd name="T11" fmla="*/ 2147483647 h 351"/>
              <a:gd name="T12" fmla="*/ 2147483647 w 243"/>
              <a:gd name="T13" fmla="*/ 2147483647 h 351"/>
              <a:gd name="T14" fmla="*/ 2147483647 w 243"/>
              <a:gd name="T15" fmla="*/ 0 h 3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3" h="351">
                <a:moveTo>
                  <a:pt x="0" y="351"/>
                </a:moveTo>
                <a:lnTo>
                  <a:pt x="34" y="289"/>
                </a:lnTo>
                <a:lnTo>
                  <a:pt x="71" y="227"/>
                </a:lnTo>
                <a:lnTo>
                  <a:pt x="111" y="167"/>
                </a:lnTo>
                <a:lnTo>
                  <a:pt x="153" y="110"/>
                </a:lnTo>
                <a:lnTo>
                  <a:pt x="197" y="53"/>
                </a:lnTo>
                <a:lnTo>
                  <a:pt x="219" y="28"/>
                </a:lnTo>
                <a:lnTo>
                  <a:pt x="243"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4" name="Freeform 174"/>
          <p:cNvSpPr>
            <a:spLocks/>
          </p:cNvSpPr>
          <p:nvPr/>
        </p:nvSpPr>
        <p:spPr bwMode="auto">
          <a:xfrm>
            <a:off x="7797800" y="2379663"/>
            <a:ext cx="39688" cy="44450"/>
          </a:xfrm>
          <a:custGeom>
            <a:avLst/>
            <a:gdLst>
              <a:gd name="T0" fmla="*/ 0 w 51"/>
              <a:gd name="T1" fmla="*/ 2147483647 h 57"/>
              <a:gd name="T2" fmla="*/ 2147483647 w 51"/>
              <a:gd name="T3" fmla="*/ 0 h 57"/>
              <a:gd name="T4" fmla="*/ 2147483647 w 51"/>
              <a:gd name="T5" fmla="*/ 2147483647 h 57"/>
              <a:gd name="T6" fmla="*/ 2147483647 w 51"/>
              <a:gd name="T7" fmla="*/ 2147483647 h 57"/>
              <a:gd name="T8" fmla="*/ 0 w 51"/>
              <a:gd name="T9" fmla="*/ 2147483647 h 57"/>
              <a:gd name="T10" fmla="*/ 0 w 51"/>
              <a:gd name="T11" fmla="*/ 2147483647 h 57"/>
              <a:gd name="T12" fmla="*/ 0 w 51"/>
              <a:gd name="T13" fmla="*/ 2147483647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57">
                <a:moveTo>
                  <a:pt x="0" y="37"/>
                </a:moveTo>
                <a:lnTo>
                  <a:pt x="51" y="0"/>
                </a:lnTo>
                <a:lnTo>
                  <a:pt x="22" y="57"/>
                </a:lnTo>
                <a:lnTo>
                  <a:pt x="20" y="37"/>
                </a:lnTo>
                <a:lnTo>
                  <a:pt x="0" y="3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5" name="Freeform 175"/>
          <p:cNvSpPr>
            <a:spLocks/>
          </p:cNvSpPr>
          <p:nvPr/>
        </p:nvSpPr>
        <p:spPr bwMode="auto">
          <a:xfrm>
            <a:off x="7797800" y="2379663"/>
            <a:ext cx="39688" cy="44450"/>
          </a:xfrm>
          <a:custGeom>
            <a:avLst/>
            <a:gdLst>
              <a:gd name="T0" fmla="*/ 0 w 51"/>
              <a:gd name="T1" fmla="*/ 2147483647 h 57"/>
              <a:gd name="T2" fmla="*/ 2147483647 w 51"/>
              <a:gd name="T3" fmla="*/ 0 h 57"/>
              <a:gd name="T4" fmla="*/ 2147483647 w 51"/>
              <a:gd name="T5" fmla="*/ 2147483647 h 57"/>
              <a:gd name="T6" fmla="*/ 2147483647 w 51"/>
              <a:gd name="T7" fmla="*/ 2147483647 h 57"/>
              <a:gd name="T8" fmla="*/ 0 w 51"/>
              <a:gd name="T9" fmla="*/ 2147483647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7">
                <a:moveTo>
                  <a:pt x="0" y="37"/>
                </a:moveTo>
                <a:lnTo>
                  <a:pt x="51" y="0"/>
                </a:lnTo>
                <a:lnTo>
                  <a:pt x="22" y="57"/>
                </a:lnTo>
                <a:lnTo>
                  <a:pt x="20" y="37"/>
                </a:lnTo>
                <a:lnTo>
                  <a:pt x="0" y="37"/>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6" name="Freeform 176"/>
          <p:cNvSpPr>
            <a:spLocks/>
          </p:cNvSpPr>
          <p:nvPr/>
        </p:nvSpPr>
        <p:spPr bwMode="auto">
          <a:xfrm>
            <a:off x="8905876" y="1785939"/>
            <a:ext cx="130175" cy="223837"/>
          </a:xfrm>
          <a:custGeom>
            <a:avLst/>
            <a:gdLst>
              <a:gd name="T0" fmla="*/ 2147483647 w 165"/>
              <a:gd name="T1" fmla="*/ 2147483647 h 284"/>
              <a:gd name="T2" fmla="*/ 2147483647 w 165"/>
              <a:gd name="T3" fmla="*/ 2147483647 h 284"/>
              <a:gd name="T4" fmla="*/ 2147483647 w 165"/>
              <a:gd name="T5" fmla="*/ 2147483647 h 284"/>
              <a:gd name="T6" fmla="*/ 2147483647 w 165"/>
              <a:gd name="T7" fmla="*/ 2147483647 h 284"/>
              <a:gd name="T8" fmla="*/ 2147483647 w 165"/>
              <a:gd name="T9" fmla="*/ 2147483647 h 284"/>
              <a:gd name="T10" fmla="*/ 2147483647 w 165"/>
              <a:gd name="T11" fmla="*/ 2147483647 h 284"/>
              <a:gd name="T12" fmla="*/ 2147483647 w 165"/>
              <a:gd name="T13" fmla="*/ 2147483647 h 284"/>
              <a:gd name="T14" fmla="*/ 2147483647 w 165"/>
              <a:gd name="T15" fmla="*/ 2147483647 h 284"/>
              <a:gd name="T16" fmla="*/ 2147483647 w 165"/>
              <a:gd name="T17" fmla="*/ 2147483647 h 284"/>
              <a:gd name="T18" fmla="*/ 2147483647 w 165"/>
              <a:gd name="T19" fmla="*/ 2147483647 h 284"/>
              <a:gd name="T20" fmla="*/ 2147483647 w 165"/>
              <a:gd name="T21" fmla="*/ 2147483647 h 284"/>
              <a:gd name="T22" fmla="*/ 2147483647 w 165"/>
              <a:gd name="T23" fmla="*/ 2147483647 h 284"/>
              <a:gd name="T24" fmla="*/ 2147483647 w 165"/>
              <a:gd name="T25" fmla="*/ 2147483647 h 284"/>
              <a:gd name="T26" fmla="*/ 2147483647 w 165"/>
              <a:gd name="T27" fmla="*/ 2147483647 h 284"/>
              <a:gd name="T28" fmla="*/ 2147483647 w 165"/>
              <a:gd name="T29" fmla="*/ 2147483647 h 284"/>
              <a:gd name="T30" fmla="*/ 2147483647 w 165"/>
              <a:gd name="T31" fmla="*/ 2147483647 h 284"/>
              <a:gd name="T32" fmla="*/ 2147483647 w 165"/>
              <a:gd name="T33" fmla="*/ 2147483647 h 284"/>
              <a:gd name="T34" fmla="*/ 2147483647 w 165"/>
              <a:gd name="T35" fmla="*/ 2147483647 h 284"/>
              <a:gd name="T36" fmla="*/ 2147483647 w 165"/>
              <a:gd name="T37" fmla="*/ 2147483647 h 284"/>
              <a:gd name="T38" fmla="*/ 0 w 165"/>
              <a:gd name="T39" fmla="*/ 2147483647 h 284"/>
              <a:gd name="T40" fmla="*/ 0 w 165"/>
              <a:gd name="T41" fmla="*/ 2147483647 h 284"/>
              <a:gd name="T42" fmla="*/ 0 w 165"/>
              <a:gd name="T43" fmla="*/ 2147483647 h 284"/>
              <a:gd name="T44" fmla="*/ 2147483647 w 165"/>
              <a:gd name="T45" fmla="*/ 2147483647 h 284"/>
              <a:gd name="T46" fmla="*/ 2147483647 w 165"/>
              <a:gd name="T47" fmla="*/ 2147483647 h 284"/>
              <a:gd name="T48" fmla="*/ 2147483647 w 165"/>
              <a:gd name="T49" fmla="*/ 2147483647 h 284"/>
              <a:gd name="T50" fmla="*/ 2147483647 w 165"/>
              <a:gd name="T51" fmla="*/ 2147483647 h 284"/>
              <a:gd name="T52" fmla="*/ 2147483647 w 165"/>
              <a:gd name="T53" fmla="*/ 0 h 2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5" h="284">
                <a:moveTo>
                  <a:pt x="165" y="284"/>
                </a:moveTo>
                <a:lnTo>
                  <a:pt x="150" y="280"/>
                </a:lnTo>
                <a:lnTo>
                  <a:pt x="136" y="275"/>
                </a:lnTo>
                <a:lnTo>
                  <a:pt x="123" y="267"/>
                </a:lnTo>
                <a:lnTo>
                  <a:pt x="108" y="260"/>
                </a:lnTo>
                <a:lnTo>
                  <a:pt x="97" y="253"/>
                </a:lnTo>
                <a:lnTo>
                  <a:pt x="84" y="244"/>
                </a:lnTo>
                <a:lnTo>
                  <a:pt x="73" y="234"/>
                </a:lnTo>
                <a:lnTo>
                  <a:pt x="62" y="223"/>
                </a:lnTo>
                <a:lnTo>
                  <a:pt x="53" y="212"/>
                </a:lnTo>
                <a:lnTo>
                  <a:pt x="44" y="202"/>
                </a:lnTo>
                <a:lnTo>
                  <a:pt x="37" y="189"/>
                </a:lnTo>
                <a:lnTo>
                  <a:pt x="29" y="178"/>
                </a:lnTo>
                <a:lnTo>
                  <a:pt x="22" y="165"/>
                </a:lnTo>
                <a:lnTo>
                  <a:pt x="17" y="150"/>
                </a:lnTo>
                <a:lnTo>
                  <a:pt x="11" y="138"/>
                </a:lnTo>
                <a:lnTo>
                  <a:pt x="8" y="123"/>
                </a:lnTo>
                <a:lnTo>
                  <a:pt x="4" y="108"/>
                </a:lnTo>
                <a:lnTo>
                  <a:pt x="2" y="94"/>
                </a:lnTo>
                <a:lnTo>
                  <a:pt x="0" y="79"/>
                </a:lnTo>
                <a:lnTo>
                  <a:pt x="0" y="64"/>
                </a:lnTo>
                <a:lnTo>
                  <a:pt x="0" y="50"/>
                </a:lnTo>
                <a:lnTo>
                  <a:pt x="2" y="35"/>
                </a:lnTo>
                <a:lnTo>
                  <a:pt x="4" y="19"/>
                </a:lnTo>
                <a:lnTo>
                  <a:pt x="6" y="15"/>
                </a:lnTo>
                <a:lnTo>
                  <a:pt x="6" y="10"/>
                </a:lnTo>
                <a:lnTo>
                  <a:pt x="9"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7" name="Freeform 177"/>
          <p:cNvSpPr>
            <a:spLocks/>
          </p:cNvSpPr>
          <p:nvPr/>
        </p:nvSpPr>
        <p:spPr bwMode="auto">
          <a:xfrm>
            <a:off x="7983539" y="3371850"/>
            <a:ext cx="928687" cy="876300"/>
          </a:xfrm>
          <a:custGeom>
            <a:avLst/>
            <a:gdLst>
              <a:gd name="T0" fmla="*/ 2147483647 w 1170"/>
              <a:gd name="T1" fmla="*/ 2147483647 h 1105"/>
              <a:gd name="T2" fmla="*/ 2147483647 w 1170"/>
              <a:gd name="T3" fmla="*/ 2147483647 h 1105"/>
              <a:gd name="T4" fmla="*/ 0 w 1170"/>
              <a:gd name="T5" fmla="*/ 2147483647 h 1105"/>
              <a:gd name="T6" fmla="*/ 0 w 1170"/>
              <a:gd name="T7" fmla="*/ 2147483647 h 1105"/>
              <a:gd name="T8" fmla="*/ 2147483647 w 1170"/>
              <a:gd name="T9" fmla="*/ 2147483647 h 1105"/>
              <a:gd name="T10" fmla="*/ 2147483647 w 1170"/>
              <a:gd name="T11" fmla="*/ 2147483647 h 1105"/>
              <a:gd name="T12" fmla="*/ 2147483647 w 1170"/>
              <a:gd name="T13" fmla="*/ 2147483647 h 1105"/>
              <a:gd name="T14" fmla="*/ 2147483647 w 1170"/>
              <a:gd name="T15" fmla="*/ 2147483647 h 1105"/>
              <a:gd name="T16" fmla="*/ 2147483647 w 1170"/>
              <a:gd name="T17" fmla="*/ 2147483647 h 1105"/>
              <a:gd name="T18" fmla="*/ 2147483647 w 1170"/>
              <a:gd name="T19" fmla="*/ 2147483647 h 1105"/>
              <a:gd name="T20" fmla="*/ 2147483647 w 1170"/>
              <a:gd name="T21" fmla="*/ 2147483647 h 1105"/>
              <a:gd name="T22" fmla="*/ 2147483647 w 1170"/>
              <a:gd name="T23" fmla="*/ 2147483647 h 1105"/>
              <a:gd name="T24" fmla="*/ 2147483647 w 1170"/>
              <a:gd name="T25" fmla="*/ 2147483647 h 1105"/>
              <a:gd name="T26" fmla="*/ 2147483647 w 1170"/>
              <a:gd name="T27" fmla="*/ 2147483647 h 1105"/>
              <a:gd name="T28" fmla="*/ 2147483647 w 1170"/>
              <a:gd name="T29" fmla="*/ 2147483647 h 1105"/>
              <a:gd name="T30" fmla="*/ 2147483647 w 1170"/>
              <a:gd name="T31" fmla="*/ 2147483647 h 1105"/>
              <a:gd name="T32" fmla="*/ 2147483647 w 1170"/>
              <a:gd name="T33" fmla="*/ 2147483647 h 1105"/>
              <a:gd name="T34" fmla="*/ 2147483647 w 1170"/>
              <a:gd name="T35" fmla="*/ 2147483647 h 1105"/>
              <a:gd name="T36" fmla="*/ 2147483647 w 1170"/>
              <a:gd name="T37" fmla="*/ 2147483647 h 1105"/>
              <a:gd name="T38" fmla="*/ 2147483647 w 1170"/>
              <a:gd name="T39" fmla="*/ 2147483647 h 1105"/>
              <a:gd name="T40" fmla="*/ 2147483647 w 1170"/>
              <a:gd name="T41" fmla="*/ 2147483647 h 1105"/>
              <a:gd name="T42" fmla="*/ 2147483647 w 1170"/>
              <a:gd name="T43" fmla="*/ 2147483647 h 1105"/>
              <a:gd name="T44" fmla="*/ 2147483647 w 1170"/>
              <a:gd name="T45" fmla="*/ 2147483647 h 1105"/>
              <a:gd name="T46" fmla="*/ 2147483647 w 1170"/>
              <a:gd name="T47" fmla="*/ 2147483647 h 1105"/>
              <a:gd name="T48" fmla="*/ 2147483647 w 1170"/>
              <a:gd name="T49" fmla="*/ 2147483647 h 1105"/>
              <a:gd name="T50" fmla="*/ 2147483647 w 1170"/>
              <a:gd name="T51" fmla="*/ 2147483647 h 1105"/>
              <a:gd name="T52" fmla="*/ 2147483647 w 1170"/>
              <a:gd name="T53" fmla="*/ 2147483647 h 1105"/>
              <a:gd name="T54" fmla="*/ 2147483647 w 1170"/>
              <a:gd name="T55" fmla="*/ 2147483647 h 1105"/>
              <a:gd name="T56" fmla="*/ 2147483647 w 1170"/>
              <a:gd name="T57" fmla="*/ 2147483647 h 1105"/>
              <a:gd name="T58" fmla="*/ 2147483647 w 1170"/>
              <a:gd name="T59" fmla="*/ 2147483647 h 1105"/>
              <a:gd name="T60" fmla="*/ 2147483647 w 1170"/>
              <a:gd name="T61" fmla="*/ 2147483647 h 1105"/>
              <a:gd name="T62" fmla="*/ 2147483647 w 1170"/>
              <a:gd name="T63" fmla="*/ 2147483647 h 1105"/>
              <a:gd name="T64" fmla="*/ 2147483647 w 1170"/>
              <a:gd name="T65" fmla="*/ 2147483647 h 1105"/>
              <a:gd name="T66" fmla="*/ 2147483647 w 1170"/>
              <a:gd name="T67" fmla="*/ 2147483647 h 1105"/>
              <a:gd name="T68" fmla="*/ 2147483647 w 1170"/>
              <a:gd name="T69" fmla="*/ 2147483647 h 1105"/>
              <a:gd name="T70" fmla="*/ 2147483647 w 1170"/>
              <a:gd name="T71" fmla="*/ 2147483647 h 1105"/>
              <a:gd name="T72" fmla="*/ 2147483647 w 1170"/>
              <a:gd name="T73" fmla="*/ 2147483647 h 1105"/>
              <a:gd name="T74" fmla="*/ 2147483647 w 1170"/>
              <a:gd name="T75" fmla="*/ 2147483647 h 1105"/>
              <a:gd name="T76" fmla="*/ 2147483647 w 1170"/>
              <a:gd name="T77" fmla="*/ 2147483647 h 1105"/>
              <a:gd name="T78" fmla="*/ 2147483647 w 1170"/>
              <a:gd name="T79" fmla="*/ 0 h 11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70" h="1105">
                <a:moveTo>
                  <a:pt x="13" y="1105"/>
                </a:moveTo>
                <a:lnTo>
                  <a:pt x="4" y="1090"/>
                </a:lnTo>
                <a:lnTo>
                  <a:pt x="0" y="1077"/>
                </a:lnTo>
                <a:lnTo>
                  <a:pt x="0" y="1064"/>
                </a:lnTo>
                <a:lnTo>
                  <a:pt x="4" y="1050"/>
                </a:lnTo>
                <a:lnTo>
                  <a:pt x="11" y="1037"/>
                </a:lnTo>
                <a:lnTo>
                  <a:pt x="24" y="1024"/>
                </a:lnTo>
                <a:lnTo>
                  <a:pt x="38" y="1011"/>
                </a:lnTo>
                <a:lnTo>
                  <a:pt x="57" y="998"/>
                </a:lnTo>
                <a:lnTo>
                  <a:pt x="78" y="986"/>
                </a:lnTo>
                <a:lnTo>
                  <a:pt x="115" y="967"/>
                </a:lnTo>
                <a:lnTo>
                  <a:pt x="159" y="947"/>
                </a:lnTo>
                <a:lnTo>
                  <a:pt x="223" y="922"/>
                </a:lnTo>
                <a:lnTo>
                  <a:pt x="335" y="881"/>
                </a:lnTo>
                <a:lnTo>
                  <a:pt x="521" y="814"/>
                </a:lnTo>
                <a:lnTo>
                  <a:pt x="629" y="774"/>
                </a:lnTo>
                <a:lnTo>
                  <a:pt x="713" y="737"/>
                </a:lnTo>
                <a:lnTo>
                  <a:pt x="775" y="708"/>
                </a:lnTo>
                <a:lnTo>
                  <a:pt x="836" y="678"/>
                </a:lnTo>
                <a:lnTo>
                  <a:pt x="892" y="646"/>
                </a:lnTo>
                <a:lnTo>
                  <a:pt x="929" y="624"/>
                </a:lnTo>
                <a:lnTo>
                  <a:pt x="964" y="600"/>
                </a:lnTo>
                <a:lnTo>
                  <a:pt x="997" y="576"/>
                </a:lnTo>
                <a:lnTo>
                  <a:pt x="1028" y="550"/>
                </a:lnTo>
                <a:lnTo>
                  <a:pt x="1055" y="523"/>
                </a:lnTo>
                <a:lnTo>
                  <a:pt x="1081" y="496"/>
                </a:lnTo>
                <a:lnTo>
                  <a:pt x="1104" y="468"/>
                </a:lnTo>
                <a:lnTo>
                  <a:pt x="1123" y="437"/>
                </a:lnTo>
                <a:lnTo>
                  <a:pt x="1139" y="406"/>
                </a:lnTo>
                <a:lnTo>
                  <a:pt x="1154" y="375"/>
                </a:lnTo>
                <a:lnTo>
                  <a:pt x="1163" y="340"/>
                </a:lnTo>
                <a:lnTo>
                  <a:pt x="1169" y="305"/>
                </a:lnTo>
                <a:lnTo>
                  <a:pt x="1170" y="271"/>
                </a:lnTo>
                <a:lnTo>
                  <a:pt x="1169" y="232"/>
                </a:lnTo>
                <a:lnTo>
                  <a:pt x="1161" y="194"/>
                </a:lnTo>
                <a:lnTo>
                  <a:pt x="1150" y="154"/>
                </a:lnTo>
                <a:lnTo>
                  <a:pt x="1134" y="112"/>
                </a:lnTo>
                <a:lnTo>
                  <a:pt x="1114" y="68"/>
                </a:lnTo>
                <a:lnTo>
                  <a:pt x="1086" y="24"/>
                </a:lnTo>
                <a:lnTo>
                  <a:pt x="1072" y="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8" name="Freeform 178"/>
          <p:cNvSpPr>
            <a:spLocks/>
          </p:cNvSpPr>
          <p:nvPr/>
        </p:nvSpPr>
        <p:spPr bwMode="auto">
          <a:xfrm>
            <a:off x="8834438" y="3371851"/>
            <a:ext cx="36512" cy="47625"/>
          </a:xfrm>
          <a:custGeom>
            <a:avLst/>
            <a:gdLst>
              <a:gd name="T0" fmla="*/ 2147483647 w 45"/>
              <a:gd name="T1" fmla="*/ 2147483647 h 60"/>
              <a:gd name="T2" fmla="*/ 0 w 45"/>
              <a:gd name="T3" fmla="*/ 0 h 60"/>
              <a:gd name="T4" fmla="*/ 2147483647 w 45"/>
              <a:gd name="T5" fmla="*/ 2147483647 h 60"/>
              <a:gd name="T6" fmla="*/ 2147483647 w 45"/>
              <a:gd name="T7" fmla="*/ 2147483647 h 60"/>
              <a:gd name="T8" fmla="*/ 2147483647 w 45"/>
              <a:gd name="T9" fmla="*/ 2147483647 h 60"/>
              <a:gd name="T10" fmla="*/ 2147483647 w 45"/>
              <a:gd name="T11" fmla="*/ 2147483647 h 60"/>
              <a:gd name="T12" fmla="*/ 2147483647 w 45"/>
              <a:gd name="T13" fmla="*/ 2147483647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60">
                <a:moveTo>
                  <a:pt x="20" y="60"/>
                </a:moveTo>
                <a:lnTo>
                  <a:pt x="0" y="0"/>
                </a:lnTo>
                <a:lnTo>
                  <a:pt x="45" y="44"/>
                </a:lnTo>
                <a:lnTo>
                  <a:pt x="25" y="42"/>
                </a:lnTo>
                <a:lnTo>
                  <a:pt x="20" y="6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9" name="Freeform 179"/>
          <p:cNvSpPr>
            <a:spLocks/>
          </p:cNvSpPr>
          <p:nvPr/>
        </p:nvSpPr>
        <p:spPr bwMode="auto">
          <a:xfrm>
            <a:off x="8834438" y="3371851"/>
            <a:ext cx="36512" cy="47625"/>
          </a:xfrm>
          <a:custGeom>
            <a:avLst/>
            <a:gdLst>
              <a:gd name="T0" fmla="*/ 2147483647 w 45"/>
              <a:gd name="T1" fmla="*/ 2147483647 h 60"/>
              <a:gd name="T2" fmla="*/ 0 w 45"/>
              <a:gd name="T3" fmla="*/ 0 h 60"/>
              <a:gd name="T4" fmla="*/ 2147483647 w 45"/>
              <a:gd name="T5" fmla="*/ 2147483647 h 60"/>
              <a:gd name="T6" fmla="*/ 2147483647 w 45"/>
              <a:gd name="T7" fmla="*/ 2147483647 h 60"/>
              <a:gd name="T8" fmla="*/ 2147483647 w 45"/>
              <a:gd name="T9" fmla="*/ 2147483647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60">
                <a:moveTo>
                  <a:pt x="20" y="60"/>
                </a:moveTo>
                <a:lnTo>
                  <a:pt x="0" y="0"/>
                </a:lnTo>
                <a:lnTo>
                  <a:pt x="45" y="44"/>
                </a:lnTo>
                <a:lnTo>
                  <a:pt x="25" y="42"/>
                </a:lnTo>
                <a:lnTo>
                  <a:pt x="20" y="60"/>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0" name="Rectangle 180"/>
          <p:cNvSpPr>
            <a:spLocks noChangeArrowheads="1"/>
          </p:cNvSpPr>
          <p:nvPr/>
        </p:nvSpPr>
        <p:spPr bwMode="auto">
          <a:xfrm>
            <a:off x="8585201" y="3252789"/>
            <a:ext cx="458459"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4861" name="Freeform 181"/>
          <p:cNvSpPr>
            <a:spLocks/>
          </p:cNvSpPr>
          <p:nvPr/>
        </p:nvSpPr>
        <p:spPr bwMode="auto">
          <a:xfrm>
            <a:off x="8054975" y="2330450"/>
            <a:ext cx="647700" cy="920750"/>
          </a:xfrm>
          <a:custGeom>
            <a:avLst/>
            <a:gdLst>
              <a:gd name="T0" fmla="*/ 2147483647 w 818"/>
              <a:gd name="T1" fmla="*/ 2147483647 h 1161"/>
              <a:gd name="T2" fmla="*/ 2147483647 w 818"/>
              <a:gd name="T3" fmla="*/ 2147483647 h 1161"/>
              <a:gd name="T4" fmla="*/ 2147483647 w 818"/>
              <a:gd name="T5" fmla="*/ 2147483647 h 1161"/>
              <a:gd name="T6" fmla="*/ 2147483647 w 818"/>
              <a:gd name="T7" fmla="*/ 2147483647 h 1161"/>
              <a:gd name="T8" fmla="*/ 2147483647 w 818"/>
              <a:gd name="T9" fmla="*/ 2147483647 h 1161"/>
              <a:gd name="T10" fmla="*/ 2147483647 w 818"/>
              <a:gd name="T11" fmla="*/ 2147483647 h 1161"/>
              <a:gd name="T12" fmla="*/ 2147483647 w 818"/>
              <a:gd name="T13" fmla="*/ 2147483647 h 1161"/>
              <a:gd name="T14" fmla="*/ 2147483647 w 818"/>
              <a:gd name="T15" fmla="*/ 2147483647 h 1161"/>
              <a:gd name="T16" fmla="*/ 2147483647 w 818"/>
              <a:gd name="T17" fmla="*/ 2147483647 h 1161"/>
              <a:gd name="T18" fmla="*/ 2147483647 w 818"/>
              <a:gd name="T19" fmla="*/ 2147483647 h 1161"/>
              <a:gd name="T20" fmla="*/ 2147483647 w 818"/>
              <a:gd name="T21" fmla="*/ 2147483647 h 1161"/>
              <a:gd name="T22" fmla="*/ 2147483647 w 818"/>
              <a:gd name="T23" fmla="*/ 2147483647 h 1161"/>
              <a:gd name="T24" fmla="*/ 2147483647 w 818"/>
              <a:gd name="T25" fmla="*/ 2147483647 h 1161"/>
              <a:gd name="T26" fmla="*/ 2147483647 w 818"/>
              <a:gd name="T27" fmla="*/ 2147483647 h 1161"/>
              <a:gd name="T28" fmla="*/ 2147483647 w 818"/>
              <a:gd name="T29" fmla="*/ 2147483647 h 1161"/>
              <a:gd name="T30" fmla="*/ 2147483647 w 818"/>
              <a:gd name="T31" fmla="*/ 2147483647 h 1161"/>
              <a:gd name="T32" fmla="*/ 2147483647 w 818"/>
              <a:gd name="T33" fmla="*/ 2147483647 h 1161"/>
              <a:gd name="T34" fmla="*/ 2147483647 w 818"/>
              <a:gd name="T35" fmla="*/ 2147483647 h 1161"/>
              <a:gd name="T36" fmla="*/ 2147483647 w 818"/>
              <a:gd name="T37" fmla="*/ 2147483647 h 1161"/>
              <a:gd name="T38" fmla="*/ 2147483647 w 818"/>
              <a:gd name="T39" fmla="*/ 2147483647 h 1161"/>
              <a:gd name="T40" fmla="*/ 2147483647 w 818"/>
              <a:gd name="T41" fmla="*/ 2147483647 h 1161"/>
              <a:gd name="T42" fmla="*/ 2147483647 w 818"/>
              <a:gd name="T43" fmla="*/ 2147483647 h 1161"/>
              <a:gd name="T44" fmla="*/ 2147483647 w 818"/>
              <a:gd name="T45" fmla="*/ 2147483647 h 1161"/>
              <a:gd name="T46" fmla="*/ 2147483647 w 818"/>
              <a:gd name="T47" fmla="*/ 2147483647 h 1161"/>
              <a:gd name="T48" fmla="*/ 2147483647 w 818"/>
              <a:gd name="T49" fmla="*/ 2147483647 h 1161"/>
              <a:gd name="T50" fmla="*/ 2147483647 w 818"/>
              <a:gd name="T51" fmla="*/ 2147483647 h 1161"/>
              <a:gd name="T52" fmla="*/ 2147483647 w 818"/>
              <a:gd name="T53" fmla="*/ 2147483647 h 1161"/>
              <a:gd name="T54" fmla="*/ 2147483647 w 818"/>
              <a:gd name="T55" fmla="*/ 2147483647 h 1161"/>
              <a:gd name="T56" fmla="*/ 2147483647 w 818"/>
              <a:gd name="T57" fmla="*/ 2147483647 h 1161"/>
              <a:gd name="T58" fmla="*/ 2147483647 w 818"/>
              <a:gd name="T59" fmla="*/ 2147483647 h 1161"/>
              <a:gd name="T60" fmla="*/ 2147483647 w 818"/>
              <a:gd name="T61" fmla="*/ 2147483647 h 1161"/>
              <a:gd name="T62" fmla="*/ 2147483647 w 818"/>
              <a:gd name="T63" fmla="*/ 2147483647 h 1161"/>
              <a:gd name="T64" fmla="*/ 2147483647 w 818"/>
              <a:gd name="T65" fmla="*/ 2147483647 h 1161"/>
              <a:gd name="T66" fmla="*/ 2147483647 w 818"/>
              <a:gd name="T67" fmla="*/ 2147483647 h 1161"/>
              <a:gd name="T68" fmla="*/ 2147483647 w 818"/>
              <a:gd name="T69" fmla="*/ 2147483647 h 1161"/>
              <a:gd name="T70" fmla="*/ 2147483647 w 818"/>
              <a:gd name="T71" fmla="*/ 2147483647 h 1161"/>
              <a:gd name="T72" fmla="*/ 2147483647 w 818"/>
              <a:gd name="T73" fmla="*/ 2147483647 h 1161"/>
              <a:gd name="T74" fmla="*/ 2147483647 w 818"/>
              <a:gd name="T75" fmla="*/ 0 h 1161"/>
              <a:gd name="T76" fmla="*/ 2147483647 w 818"/>
              <a:gd name="T77" fmla="*/ 0 h 1161"/>
              <a:gd name="T78" fmla="*/ 2147483647 w 818"/>
              <a:gd name="T79" fmla="*/ 0 h 1161"/>
              <a:gd name="T80" fmla="*/ 0 w 818"/>
              <a:gd name="T81" fmla="*/ 2147483647 h 11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18" h="1161">
                <a:moveTo>
                  <a:pt x="818" y="1161"/>
                </a:moveTo>
                <a:lnTo>
                  <a:pt x="794" y="1139"/>
                </a:lnTo>
                <a:lnTo>
                  <a:pt x="772" y="1117"/>
                </a:lnTo>
                <a:lnTo>
                  <a:pt x="752" y="1094"/>
                </a:lnTo>
                <a:lnTo>
                  <a:pt x="734" y="1068"/>
                </a:lnTo>
                <a:lnTo>
                  <a:pt x="717" y="1042"/>
                </a:lnTo>
                <a:lnTo>
                  <a:pt x="703" y="1017"/>
                </a:lnTo>
                <a:lnTo>
                  <a:pt x="688" y="989"/>
                </a:lnTo>
                <a:lnTo>
                  <a:pt x="677" y="960"/>
                </a:lnTo>
                <a:lnTo>
                  <a:pt x="666" y="933"/>
                </a:lnTo>
                <a:lnTo>
                  <a:pt x="652" y="887"/>
                </a:lnTo>
                <a:lnTo>
                  <a:pt x="639" y="839"/>
                </a:lnTo>
                <a:lnTo>
                  <a:pt x="628" y="794"/>
                </a:lnTo>
                <a:lnTo>
                  <a:pt x="617" y="730"/>
                </a:lnTo>
                <a:lnTo>
                  <a:pt x="606" y="651"/>
                </a:lnTo>
                <a:lnTo>
                  <a:pt x="584" y="492"/>
                </a:lnTo>
                <a:lnTo>
                  <a:pt x="575" y="432"/>
                </a:lnTo>
                <a:lnTo>
                  <a:pt x="566" y="386"/>
                </a:lnTo>
                <a:lnTo>
                  <a:pt x="555" y="344"/>
                </a:lnTo>
                <a:lnTo>
                  <a:pt x="542" y="302"/>
                </a:lnTo>
                <a:lnTo>
                  <a:pt x="527" y="260"/>
                </a:lnTo>
                <a:lnTo>
                  <a:pt x="516" y="236"/>
                </a:lnTo>
                <a:lnTo>
                  <a:pt x="503" y="210"/>
                </a:lnTo>
                <a:lnTo>
                  <a:pt x="491" y="188"/>
                </a:lnTo>
                <a:lnTo>
                  <a:pt x="476" y="163"/>
                </a:lnTo>
                <a:lnTo>
                  <a:pt x="458" y="143"/>
                </a:lnTo>
                <a:lnTo>
                  <a:pt x="439" y="123"/>
                </a:lnTo>
                <a:lnTo>
                  <a:pt x="419" y="104"/>
                </a:lnTo>
                <a:lnTo>
                  <a:pt x="397" y="86"/>
                </a:lnTo>
                <a:lnTo>
                  <a:pt x="374" y="70"/>
                </a:lnTo>
                <a:lnTo>
                  <a:pt x="348" y="55"/>
                </a:lnTo>
                <a:lnTo>
                  <a:pt x="319" y="42"/>
                </a:lnTo>
                <a:lnTo>
                  <a:pt x="288" y="29"/>
                </a:lnTo>
                <a:lnTo>
                  <a:pt x="255" y="20"/>
                </a:lnTo>
                <a:lnTo>
                  <a:pt x="220" y="13"/>
                </a:lnTo>
                <a:lnTo>
                  <a:pt x="182" y="7"/>
                </a:lnTo>
                <a:lnTo>
                  <a:pt x="141" y="2"/>
                </a:lnTo>
                <a:lnTo>
                  <a:pt x="97" y="0"/>
                </a:lnTo>
                <a:lnTo>
                  <a:pt x="50" y="0"/>
                </a:lnTo>
                <a:lnTo>
                  <a:pt x="26" y="0"/>
                </a:lnTo>
                <a:lnTo>
                  <a:pt x="0" y="2"/>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2" name="Freeform 182"/>
          <p:cNvSpPr>
            <a:spLocks/>
          </p:cNvSpPr>
          <p:nvPr/>
        </p:nvSpPr>
        <p:spPr bwMode="auto">
          <a:xfrm>
            <a:off x="8051801" y="2316163"/>
            <a:ext cx="49213" cy="25400"/>
          </a:xfrm>
          <a:custGeom>
            <a:avLst/>
            <a:gdLst>
              <a:gd name="T0" fmla="*/ 2147483647 w 62"/>
              <a:gd name="T1" fmla="*/ 2147483647 h 31"/>
              <a:gd name="T2" fmla="*/ 0 w 62"/>
              <a:gd name="T3" fmla="*/ 2147483647 h 31"/>
              <a:gd name="T4" fmla="*/ 2147483647 w 62"/>
              <a:gd name="T5" fmla="*/ 0 h 31"/>
              <a:gd name="T6" fmla="*/ 2147483647 w 62"/>
              <a:gd name="T7" fmla="*/ 2147483647 h 31"/>
              <a:gd name="T8" fmla="*/ 2147483647 w 62"/>
              <a:gd name="T9" fmla="*/ 2147483647 h 31"/>
              <a:gd name="T10" fmla="*/ 2147483647 w 62"/>
              <a:gd name="T11" fmla="*/ 2147483647 h 31"/>
              <a:gd name="T12" fmla="*/ 2147483647 w 62"/>
              <a:gd name="T13" fmla="*/ 2147483647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1">
                <a:moveTo>
                  <a:pt x="62" y="31"/>
                </a:moveTo>
                <a:lnTo>
                  <a:pt x="0" y="18"/>
                </a:lnTo>
                <a:lnTo>
                  <a:pt x="60" y="0"/>
                </a:lnTo>
                <a:lnTo>
                  <a:pt x="49" y="16"/>
                </a:lnTo>
                <a:lnTo>
                  <a:pt x="62" y="3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3" name="Freeform 183"/>
          <p:cNvSpPr>
            <a:spLocks/>
          </p:cNvSpPr>
          <p:nvPr/>
        </p:nvSpPr>
        <p:spPr bwMode="auto">
          <a:xfrm>
            <a:off x="8050213" y="2316163"/>
            <a:ext cx="49212" cy="25400"/>
          </a:xfrm>
          <a:custGeom>
            <a:avLst/>
            <a:gdLst>
              <a:gd name="T0" fmla="*/ 2147483647 w 62"/>
              <a:gd name="T1" fmla="*/ 2147483647 h 31"/>
              <a:gd name="T2" fmla="*/ 0 w 62"/>
              <a:gd name="T3" fmla="*/ 2147483647 h 31"/>
              <a:gd name="T4" fmla="*/ 2147483647 w 62"/>
              <a:gd name="T5" fmla="*/ 0 h 31"/>
              <a:gd name="T6" fmla="*/ 2147483647 w 62"/>
              <a:gd name="T7" fmla="*/ 2147483647 h 31"/>
              <a:gd name="T8" fmla="*/ 2147483647 w 62"/>
              <a:gd name="T9" fmla="*/ 2147483647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62" y="31"/>
                </a:moveTo>
                <a:lnTo>
                  <a:pt x="0" y="18"/>
                </a:lnTo>
                <a:lnTo>
                  <a:pt x="60" y="0"/>
                </a:lnTo>
                <a:lnTo>
                  <a:pt x="49" y="16"/>
                </a:lnTo>
                <a:lnTo>
                  <a:pt x="62" y="31"/>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4" name="Rectangle 185"/>
          <p:cNvSpPr>
            <a:spLocks noChangeArrowheads="1"/>
          </p:cNvSpPr>
          <p:nvPr/>
        </p:nvSpPr>
        <p:spPr bwMode="auto">
          <a:xfrm>
            <a:off x="8810626" y="2630489"/>
            <a:ext cx="503343"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865" name="Freeform 186"/>
          <p:cNvSpPr>
            <a:spLocks/>
          </p:cNvSpPr>
          <p:nvPr/>
        </p:nvSpPr>
        <p:spPr bwMode="auto">
          <a:xfrm>
            <a:off x="8523288" y="2747963"/>
            <a:ext cx="438150" cy="177800"/>
          </a:xfrm>
          <a:custGeom>
            <a:avLst/>
            <a:gdLst>
              <a:gd name="T0" fmla="*/ 2147483647 w 553"/>
              <a:gd name="T1" fmla="*/ 0 h 225"/>
              <a:gd name="T2" fmla="*/ 2147483647 w 553"/>
              <a:gd name="T3" fmla="*/ 2147483647 h 225"/>
              <a:gd name="T4" fmla="*/ 2147483647 w 553"/>
              <a:gd name="T5" fmla="*/ 2147483647 h 225"/>
              <a:gd name="T6" fmla="*/ 2147483647 w 553"/>
              <a:gd name="T7" fmla="*/ 2147483647 h 225"/>
              <a:gd name="T8" fmla="*/ 2147483647 w 553"/>
              <a:gd name="T9" fmla="*/ 2147483647 h 225"/>
              <a:gd name="T10" fmla="*/ 2147483647 w 553"/>
              <a:gd name="T11" fmla="*/ 2147483647 h 225"/>
              <a:gd name="T12" fmla="*/ 2147483647 w 553"/>
              <a:gd name="T13" fmla="*/ 2147483647 h 225"/>
              <a:gd name="T14" fmla="*/ 2147483647 w 553"/>
              <a:gd name="T15" fmla="*/ 2147483647 h 225"/>
              <a:gd name="T16" fmla="*/ 2147483647 w 553"/>
              <a:gd name="T17" fmla="*/ 2147483647 h 225"/>
              <a:gd name="T18" fmla="*/ 2147483647 w 553"/>
              <a:gd name="T19" fmla="*/ 2147483647 h 225"/>
              <a:gd name="T20" fmla="*/ 2147483647 w 553"/>
              <a:gd name="T21" fmla="*/ 2147483647 h 225"/>
              <a:gd name="T22" fmla="*/ 2147483647 w 553"/>
              <a:gd name="T23" fmla="*/ 2147483647 h 225"/>
              <a:gd name="T24" fmla="*/ 2147483647 w 553"/>
              <a:gd name="T25" fmla="*/ 2147483647 h 225"/>
              <a:gd name="T26" fmla="*/ 2147483647 w 553"/>
              <a:gd name="T27" fmla="*/ 2147483647 h 225"/>
              <a:gd name="T28" fmla="*/ 2147483647 w 553"/>
              <a:gd name="T29" fmla="*/ 2147483647 h 225"/>
              <a:gd name="T30" fmla="*/ 2147483647 w 553"/>
              <a:gd name="T31" fmla="*/ 2147483647 h 225"/>
              <a:gd name="T32" fmla="*/ 2147483647 w 553"/>
              <a:gd name="T33" fmla="*/ 2147483647 h 225"/>
              <a:gd name="T34" fmla="*/ 2147483647 w 553"/>
              <a:gd name="T35" fmla="*/ 2147483647 h 225"/>
              <a:gd name="T36" fmla="*/ 2147483647 w 553"/>
              <a:gd name="T37" fmla="*/ 2147483647 h 225"/>
              <a:gd name="T38" fmla="*/ 2147483647 w 553"/>
              <a:gd name="T39" fmla="*/ 2147483647 h 225"/>
              <a:gd name="T40" fmla="*/ 2147483647 w 553"/>
              <a:gd name="T41" fmla="*/ 2147483647 h 225"/>
              <a:gd name="T42" fmla="*/ 2147483647 w 553"/>
              <a:gd name="T43" fmla="*/ 2147483647 h 225"/>
              <a:gd name="T44" fmla="*/ 2147483647 w 553"/>
              <a:gd name="T45" fmla="*/ 2147483647 h 225"/>
              <a:gd name="T46" fmla="*/ 2147483647 w 553"/>
              <a:gd name="T47" fmla="*/ 2147483647 h 225"/>
              <a:gd name="T48" fmla="*/ 2147483647 w 553"/>
              <a:gd name="T49" fmla="*/ 2147483647 h 225"/>
              <a:gd name="T50" fmla="*/ 2147483647 w 553"/>
              <a:gd name="T51" fmla="*/ 2147483647 h 225"/>
              <a:gd name="T52" fmla="*/ 2147483647 w 553"/>
              <a:gd name="T53" fmla="*/ 2147483647 h 225"/>
              <a:gd name="T54" fmla="*/ 2147483647 w 553"/>
              <a:gd name="T55" fmla="*/ 2147483647 h 225"/>
              <a:gd name="T56" fmla="*/ 2147483647 w 553"/>
              <a:gd name="T57" fmla="*/ 2147483647 h 225"/>
              <a:gd name="T58" fmla="*/ 2147483647 w 553"/>
              <a:gd name="T59" fmla="*/ 2147483647 h 225"/>
              <a:gd name="T60" fmla="*/ 2147483647 w 553"/>
              <a:gd name="T61" fmla="*/ 2147483647 h 225"/>
              <a:gd name="T62" fmla="*/ 2147483647 w 553"/>
              <a:gd name="T63" fmla="*/ 2147483647 h 225"/>
              <a:gd name="T64" fmla="*/ 2147483647 w 553"/>
              <a:gd name="T65" fmla="*/ 2147483647 h 225"/>
              <a:gd name="T66" fmla="*/ 2147483647 w 553"/>
              <a:gd name="T67" fmla="*/ 2147483647 h 225"/>
              <a:gd name="T68" fmla="*/ 2147483647 w 553"/>
              <a:gd name="T69" fmla="*/ 2147483647 h 225"/>
              <a:gd name="T70" fmla="*/ 0 w 553"/>
              <a:gd name="T71" fmla="*/ 2147483647 h 2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53" h="225">
                <a:moveTo>
                  <a:pt x="553" y="0"/>
                </a:moveTo>
                <a:lnTo>
                  <a:pt x="547" y="13"/>
                </a:lnTo>
                <a:lnTo>
                  <a:pt x="540" y="27"/>
                </a:lnTo>
                <a:lnTo>
                  <a:pt x="529" y="47"/>
                </a:lnTo>
                <a:lnTo>
                  <a:pt x="516" y="66"/>
                </a:lnTo>
                <a:lnTo>
                  <a:pt x="501" y="86"/>
                </a:lnTo>
                <a:lnTo>
                  <a:pt x="485" y="106"/>
                </a:lnTo>
                <a:lnTo>
                  <a:pt x="467" y="124"/>
                </a:lnTo>
                <a:lnTo>
                  <a:pt x="446" y="142"/>
                </a:lnTo>
                <a:lnTo>
                  <a:pt x="426" y="161"/>
                </a:lnTo>
                <a:lnTo>
                  <a:pt x="410" y="172"/>
                </a:lnTo>
                <a:lnTo>
                  <a:pt x="392" y="183"/>
                </a:lnTo>
                <a:lnTo>
                  <a:pt x="375" y="194"/>
                </a:lnTo>
                <a:lnTo>
                  <a:pt x="357" y="201"/>
                </a:lnTo>
                <a:lnTo>
                  <a:pt x="337" y="208"/>
                </a:lnTo>
                <a:lnTo>
                  <a:pt x="318" y="216"/>
                </a:lnTo>
                <a:lnTo>
                  <a:pt x="298" y="219"/>
                </a:lnTo>
                <a:lnTo>
                  <a:pt x="278" y="223"/>
                </a:lnTo>
                <a:lnTo>
                  <a:pt x="260" y="225"/>
                </a:lnTo>
                <a:lnTo>
                  <a:pt x="238" y="223"/>
                </a:lnTo>
                <a:lnTo>
                  <a:pt x="225" y="221"/>
                </a:lnTo>
                <a:lnTo>
                  <a:pt x="212" y="219"/>
                </a:lnTo>
                <a:lnTo>
                  <a:pt x="198" y="216"/>
                </a:lnTo>
                <a:lnTo>
                  <a:pt x="185" y="212"/>
                </a:lnTo>
                <a:lnTo>
                  <a:pt x="170" y="205"/>
                </a:lnTo>
                <a:lnTo>
                  <a:pt x="157" y="199"/>
                </a:lnTo>
                <a:lnTo>
                  <a:pt x="143" y="192"/>
                </a:lnTo>
                <a:lnTo>
                  <a:pt x="130" y="183"/>
                </a:lnTo>
                <a:lnTo>
                  <a:pt x="117" y="172"/>
                </a:lnTo>
                <a:lnTo>
                  <a:pt x="97" y="155"/>
                </a:lnTo>
                <a:lnTo>
                  <a:pt x="77" y="135"/>
                </a:lnTo>
                <a:lnTo>
                  <a:pt x="57" y="111"/>
                </a:lnTo>
                <a:lnTo>
                  <a:pt x="37" y="84"/>
                </a:lnTo>
                <a:lnTo>
                  <a:pt x="18" y="55"/>
                </a:lnTo>
                <a:lnTo>
                  <a:pt x="6" y="33"/>
                </a:lnTo>
                <a:lnTo>
                  <a:pt x="0" y="22"/>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6" name="Freeform 187"/>
          <p:cNvSpPr>
            <a:spLocks/>
          </p:cNvSpPr>
          <p:nvPr/>
        </p:nvSpPr>
        <p:spPr bwMode="auto">
          <a:xfrm>
            <a:off x="9769476" y="2552701"/>
            <a:ext cx="136525" cy="34925"/>
          </a:xfrm>
          <a:custGeom>
            <a:avLst/>
            <a:gdLst>
              <a:gd name="T0" fmla="*/ 2147483647 w 172"/>
              <a:gd name="T1" fmla="*/ 0 h 44"/>
              <a:gd name="T2" fmla="*/ 2147483647 w 172"/>
              <a:gd name="T3" fmla="*/ 2147483647 h 44"/>
              <a:gd name="T4" fmla="*/ 2147483647 w 172"/>
              <a:gd name="T5" fmla="*/ 2147483647 h 44"/>
              <a:gd name="T6" fmla="*/ 2147483647 w 172"/>
              <a:gd name="T7" fmla="*/ 2147483647 h 44"/>
              <a:gd name="T8" fmla="*/ 2147483647 w 172"/>
              <a:gd name="T9" fmla="*/ 2147483647 h 44"/>
              <a:gd name="T10" fmla="*/ 2147483647 w 172"/>
              <a:gd name="T11" fmla="*/ 2147483647 h 44"/>
              <a:gd name="T12" fmla="*/ 2147483647 w 172"/>
              <a:gd name="T13" fmla="*/ 2147483647 h 44"/>
              <a:gd name="T14" fmla="*/ 2147483647 w 172"/>
              <a:gd name="T15" fmla="*/ 2147483647 h 44"/>
              <a:gd name="T16" fmla="*/ 2147483647 w 172"/>
              <a:gd name="T17" fmla="*/ 2147483647 h 44"/>
              <a:gd name="T18" fmla="*/ 2147483647 w 172"/>
              <a:gd name="T19" fmla="*/ 2147483647 h 44"/>
              <a:gd name="T20" fmla="*/ 2147483647 w 172"/>
              <a:gd name="T21" fmla="*/ 2147483647 h 44"/>
              <a:gd name="T22" fmla="*/ 2147483647 w 172"/>
              <a:gd name="T23" fmla="*/ 2147483647 h 44"/>
              <a:gd name="T24" fmla="*/ 2147483647 w 172"/>
              <a:gd name="T25" fmla="*/ 2147483647 h 44"/>
              <a:gd name="T26" fmla="*/ 2147483647 w 172"/>
              <a:gd name="T27" fmla="*/ 2147483647 h 44"/>
              <a:gd name="T28" fmla="*/ 2147483647 w 172"/>
              <a:gd name="T29" fmla="*/ 2147483647 h 44"/>
              <a:gd name="T30" fmla="*/ 2147483647 w 172"/>
              <a:gd name="T31" fmla="*/ 2147483647 h 44"/>
              <a:gd name="T32" fmla="*/ 2147483647 w 172"/>
              <a:gd name="T33" fmla="*/ 2147483647 h 44"/>
              <a:gd name="T34" fmla="*/ 0 w 172"/>
              <a:gd name="T35" fmla="*/ 2147483647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2" h="44">
                <a:moveTo>
                  <a:pt x="172" y="0"/>
                </a:moveTo>
                <a:lnTo>
                  <a:pt x="149" y="14"/>
                </a:lnTo>
                <a:lnTo>
                  <a:pt x="128" y="25"/>
                </a:lnTo>
                <a:lnTo>
                  <a:pt x="114" y="33"/>
                </a:lnTo>
                <a:lnTo>
                  <a:pt x="99" y="38"/>
                </a:lnTo>
                <a:lnTo>
                  <a:pt x="90" y="40"/>
                </a:lnTo>
                <a:lnTo>
                  <a:pt x="81" y="44"/>
                </a:lnTo>
                <a:lnTo>
                  <a:pt x="72" y="44"/>
                </a:lnTo>
                <a:lnTo>
                  <a:pt x="64" y="44"/>
                </a:lnTo>
                <a:lnTo>
                  <a:pt x="57" y="44"/>
                </a:lnTo>
                <a:lnTo>
                  <a:pt x="50" y="42"/>
                </a:lnTo>
                <a:lnTo>
                  <a:pt x="42" y="38"/>
                </a:lnTo>
                <a:lnTo>
                  <a:pt x="35" y="36"/>
                </a:lnTo>
                <a:lnTo>
                  <a:pt x="28" y="33"/>
                </a:lnTo>
                <a:lnTo>
                  <a:pt x="21" y="25"/>
                </a:lnTo>
                <a:lnTo>
                  <a:pt x="11" y="18"/>
                </a:lnTo>
                <a:lnTo>
                  <a:pt x="2" y="9"/>
                </a:lnTo>
                <a:lnTo>
                  <a:pt x="0" y="7"/>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7" name="Freeform 188"/>
          <p:cNvSpPr>
            <a:spLocks/>
          </p:cNvSpPr>
          <p:nvPr/>
        </p:nvSpPr>
        <p:spPr bwMode="auto">
          <a:xfrm>
            <a:off x="9856788" y="2552701"/>
            <a:ext cx="49212" cy="34925"/>
          </a:xfrm>
          <a:custGeom>
            <a:avLst/>
            <a:gdLst>
              <a:gd name="T0" fmla="*/ 2147483647 w 60"/>
              <a:gd name="T1" fmla="*/ 2147483647 h 44"/>
              <a:gd name="T2" fmla="*/ 2147483647 w 60"/>
              <a:gd name="T3" fmla="*/ 0 h 44"/>
              <a:gd name="T4" fmla="*/ 0 w 60"/>
              <a:gd name="T5" fmla="*/ 2147483647 h 44"/>
              <a:gd name="T6" fmla="*/ 2147483647 w 60"/>
              <a:gd name="T7" fmla="*/ 2147483647 h 44"/>
              <a:gd name="T8" fmla="*/ 2147483647 w 60"/>
              <a:gd name="T9" fmla="*/ 2147483647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4">
                <a:moveTo>
                  <a:pt x="15" y="44"/>
                </a:moveTo>
                <a:lnTo>
                  <a:pt x="60" y="0"/>
                </a:lnTo>
                <a:lnTo>
                  <a:pt x="0" y="18"/>
                </a:lnTo>
                <a:lnTo>
                  <a:pt x="18" y="23"/>
                </a:lnTo>
                <a:lnTo>
                  <a:pt x="15" y="4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8" name="Freeform 189"/>
          <p:cNvSpPr>
            <a:spLocks/>
          </p:cNvSpPr>
          <p:nvPr/>
        </p:nvSpPr>
        <p:spPr bwMode="auto">
          <a:xfrm>
            <a:off x="9856788" y="2552701"/>
            <a:ext cx="49212" cy="34925"/>
          </a:xfrm>
          <a:custGeom>
            <a:avLst/>
            <a:gdLst>
              <a:gd name="T0" fmla="*/ 2147483647 w 60"/>
              <a:gd name="T1" fmla="*/ 2147483647 h 44"/>
              <a:gd name="T2" fmla="*/ 2147483647 w 60"/>
              <a:gd name="T3" fmla="*/ 0 h 44"/>
              <a:gd name="T4" fmla="*/ 0 w 60"/>
              <a:gd name="T5" fmla="*/ 2147483647 h 44"/>
              <a:gd name="T6" fmla="*/ 2147483647 w 60"/>
              <a:gd name="T7" fmla="*/ 2147483647 h 44"/>
              <a:gd name="T8" fmla="*/ 2147483647 w 60"/>
              <a:gd name="T9" fmla="*/ 2147483647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4">
                <a:moveTo>
                  <a:pt x="15" y="44"/>
                </a:moveTo>
                <a:lnTo>
                  <a:pt x="60" y="0"/>
                </a:lnTo>
                <a:lnTo>
                  <a:pt x="0" y="18"/>
                </a:lnTo>
                <a:lnTo>
                  <a:pt x="18" y="23"/>
                </a:lnTo>
                <a:lnTo>
                  <a:pt x="15" y="44"/>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9" name="Rectangle 190"/>
          <p:cNvSpPr>
            <a:spLocks noChangeArrowheads="1"/>
          </p:cNvSpPr>
          <p:nvPr/>
        </p:nvSpPr>
        <p:spPr bwMode="auto">
          <a:xfrm>
            <a:off x="9915525" y="2481264"/>
            <a:ext cx="152400"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870" name="Rectangle 191"/>
          <p:cNvSpPr>
            <a:spLocks noChangeArrowheads="1"/>
          </p:cNvSpPr>
          <p:nvPr/>
        </p:nvSpPr>
        <p:spPr bwMode="auto">
          <a:xfrm>
            <a:off x="10059989" y="2541588"/>
            <a:ext cx="34925" cy="7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871" name="Freeform 192"/>
          <p:cNvSpPr>
            <a:spLocks/>
          </p:cNvSpPr>
          <p:nvPr/>
        </p:nvSpPr>
        <p:spPr bwMode="auto">
          <a:xfrm>
            <a:off x="7550150" y="3763964"/>
            <a:ext cx="63500" cy="122237"/>
          </a:xfrm>
          <a:custGeom>
            <a:avLst/>
            <a:gdLst>
              <a:gd name="T0" fmla="*/ 2147483647 w 78"/>
              <a:gd name="T1" fmla="*/ 0 h 153"/>
              <a:gd name="T2" fmla="*/ 2147483647 w 78"/>
              <a:gd name="T3" fmla="*/ 2147483647 h 153"/>
              <a:gd name="T4" fmla="*/ 2147483647 w 78"/>
              <a:gd name="T5" fmla="*/ 2147483647 h 153"/>
              <a:gd name="T6" fmla="*/ 2147483647 w 78"/>
              <a:gd name="T7" fmla="*/ 2147483647 h 153"/>
              <a:gd name="T8" fmla="*/ 2147483647 w 78"/>
              <a:gd name="T9" fmla="*/ 2147483647 h 153"/>
              <a:gd name="T10" fmla="*/ 2147483647 w 78"/>
              <a:gd name="T11" fmla="*/ 2147483647 h 153"/>
              <a:gd name="T12" fmla="*/ 2147483647 w 78"/>
              <a:gd name="T13" fmla="*/ 2147483647 h 153"/>
              <a:gd name="T14" fmla="*/ 2147483647 w 78"/>
              <a:gd name="T15" fmla="*/ 2147483647 h 153"/>
              <a:gd name="T16" fmla="*/ 2147483647 w 78"/>
              <a:gd name="T17" fmla="*/ 2147483647 h 153"/>
              <a:gd name="T18" fmla="*/ 2147483647 w 78"/>
              <a:gd name="T19" fmla="*/ 2147483647 h 153"/>
              <a:gd name="T20" fmla="*/ 2147483647 w 78"/>
              <a:gd name="T21" fmla="*/ 2147483647 h 153"/>
              <a:gd name="T22" fmla="*/ 2147483647 w 78"/>
              <a:gd name="T23" fmla="*/ 2147483647 h 153"/>
              <a:gd name="T24" fmla="*/ 2147483647 w 78"/>
              <a:gd name="T25" fmla="*/ 2147483647 h 153"/>
              <a:gd name="T26" fmla="*/ 2147483647 w 78"/>
              <a:gd name="T27" fmla="*/ 2147483647 h 153"/>
              <a:gd name="T28" fmla="*/ 2147483647 w 78"/>
              <a:gd name="T29" fmla="*/ 2147483647 h 153"/>
              <a:gd name="T30" fmla="*/ 2147483647 w 78"/>
              <a:gd name="T31" fmla="*/ 2147483647 h 153"/>
              <a:gd name="T32" fmla="*/ 2147483647 w 78"/>
              <a:gd name="T33" fmla="*/ 2147483647 h 153"/>
              <a:gd name="T34" fmla="*/ 2147483647 w 78"/>
              <a:gd name="T35" fmla="*/ 2147483647 h 153"/>
              <a:gd name="T36" fmla="*/ 0 w 78"/>
              <a:gd name="T37" fmla="*/ 2147483647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53">
                <a:moveTo>
                  <a:pt x="77" y="0"/>
                </a:moveTo>
                <a:lnTo>
                  <a:pt x="78" y="27"/>
                </a:lnTo>
                <a:lnTo>
                  <a:pt x="78" y="45"/>
                </a:lnTo>
                <a:lnTo>
                  <a:pt x="78" y="64"/>
                </a:lnTo>
                <a:lnTo>
                  <a:pt x="77" y="78"/>
                </a:lnTo>
                <a:lnTo>
                  <a:pt x="73" y="89"/>
                </a:lnTo>
                <a:lnTo>
                  <a:pt x="71" y="99"/>
                </a:lnTo>
                <a:lnTo>
                  <a:pt x="68" y="108"/>
                </a:lnTo>
                <a:lnTo>
                  <a:pt x="64" y="115"/>
                </a:lnTo>
                <a:lnTo>
                  <a:pt x="60" y="120"/>
                </a:lnTo>
                <a:lnTo>
                  <a:pt x="57" y="126"/>
                </a:lnTo>
                <a:lnTo>
                  <a:pt x="53" y="130"/>
                </a:lnTo>
                <a:lnTo>
                  <a:pt x="46" y="135"/>
                </a:lnTo>
                <a:lnTo>
                  <a:pt x="40" y="139"/>
                </a:lnTo>
                <a:lnTo>
                  <a:pt x="31" y="144"/>
                </a:lnTo>
                <a:lnTo>
                  <a:pt x="24" y="148"/>
                </a:lnTo>
                <a:lnTo>
                  <a:pt x="13" y="152"/>
                </a:lnTo>
                <a:lnTo>
                  <a:pt x="3" y="153"/>
                </a:lnTo>
                <a:lnTo>
                  <a:pt x="0" y="153"/>
                </a:lnTo>
              </a:path>
            </a:pathLst>
          </a:custGeom>
          <a:noFill/>
          <a:ln w="47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72" name="Rectangle 193"/>
          <p:cNvSpPr>
            <a:spLocks noChangeArrowheads="1"/>
          </p:cNvSpPr>
          <p:nvPr/>
        </p:nvSpPr>
        <p:spPr bwMode="auto">
          <a:xfrm>
            <a:off x="7386638" y="3830639"/>
            <a:ext cx="152400" cy="12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873" name="Rectangle 194"/>
          <p:cNvSpPr>
            <a:spLocks noChangeArrowheads="1"/>
          </p:cNvSpPr>
          <p:nvPr/>
        </p:nvSpPr>
        <p:spPr bwMode="auto">
          <a:xfrm>
            <a:off x="7532689" y="3890963"/>
            <a:ext cx="34925" cy="7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874" name="Text Box 195"/>
          <p:cNvSpPr txBox="1">
            <a:spLocks noChangeArrowheads="1"/>
          </p:cNvSpPr>
          <p:nvPr/>
        </p:nvSpPr>
        <p:spPr bwMode="auto">
          <a:xfrm>
            <a:off x="1631950" y="96838"/>
            <a:ext cx="9036050"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400">
                <a:solidFill>
                  <a:srgbClr val="808000"/>
                </a:solidFill>
                <a:latin typeface="Helvetica" charset="0"/>
              </a:rPr>
              <a:t>Comparison of different anaplerotic pathways</a:t>
            </a:r>
            <a:endParaRPr lang="ru-RU" sz="3400">
              <a:solidFill>
                <a:srgbClr val="808000"/>
              </a:solidFill>
              <a:latin typeface="Helvetica" charset="0"/>
            </a:endParaRPr>
          </a:p>
        </p:txBody>
      </p:sp>
      <p:sp>
        <p:nvSpPr>
          <p:cNvPr id="114875" name="Text Box 197"/>
          <p:cNvSpPr txBox="1">
            <a:spLocks noChangeArrowheads="1"/>
          </p:cNvSpPr>
          <p:nvPr/>
        </p:nvSpPr>
        <p:spPr bwMode="auto">
          <a:xfrm>
            <a:off x="2267573" y="4875214"/>
            <a:ext cx="230063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de-DE" sz="1800">
                <a:solidFill>
                  <a:srgbClr val="000000"/>
                </a:solidFill>
              </a:rPr>
              <a:t>Citric acid cycle and </a:t>
            </a:r>
            <a:br>
              <a:rPr lang="de-DE" sz="1800">
                <a:solidFill>
                  <a:srgbClr val="000000"/>
                </a:solidFill>
              </a:rPr>
            </a:br>
            <a:r>
              <a:rPr lang="de-DE" sz="1800">
                <a:solidFill>
                  <a:srgbClr val="000000"/>
                </a:solidFill>
              </a:rPr>
              <a:t>Glyoxylate cycle</a:t>
            </a:r>
          </a:p>
        </p:txBody>
      </p:sp>
      <p:sp>
        <p:nvSpPr>
          <p:cNvPr id="114876" name="Text Box 198"/>
          <p:cNvSpPr txBox="1">
            <a:spLocks noChangeArrowheads="1"/>
          </p:cNvSpPr>
          <p:nvPr/>
        </p:nvSpPr>
        <p:spPr bwMode="auto">
          <a:xfrm>
            <a:off x="5155013" y="4875214"/>
            <a:ext cx="20185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de-DE" sz="1800">
                <a:solidFill>
                  <a:srgbClr val="000000"/>
                </a:solidFill>
              </a:rPr>
              <a:t>Ethylmalonyl-CoA</a:t>
            </a:r>
            <a:br>
              <a:rPr lang="de-DE" sz="1800">
                <a:solidFill>
                  <a:srgbClr val="000000"/>
                </a:solidFill>
              </a:rPr>
            </a:br>
            <a:r>
              <a:rPr lang="de-DE" sz="1800">
                <a:solidFill>
                  <a:srgbClr val="000000"/>
                </a:solidFill>
              </a:rPr>
              <a:t>pathway</a:t>
            </a:r>
          </a:p>
        </p:txBody>
      </p:sp>
      <p:sp>
        <p:nvSpPr>
          <p:cNvPr id="114877" name="Text Box 199"/>
          <p:cNvSpPr txBox="1">
            <a:spLocks noChangeArrowheads="1"/>
          </p:cNvSpPr>
          <p:nvPr/>
        </p:nvSpPr>
        <p:spPr bwMode="auto">
          <a:xfrm>
            <a:off x="7627938" y="4875213"/>
            <a:ext cx="241604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Methylaspartate cycle</a:t>
            </a:r>
          </a:p>
        </p:txBody>
      </p:sp>
      <p:sp>
        <p:nvSpPr>
          <p:cNvPr id="114878" name="Text Box 200"/>
          <p:cNvSpPr txBox="1">
            <a:spLocks noChangeArrowheads="1"/>
          </p:cNvSpPr>
          <p:nvPr/>
        </p:nvSpPr>
        <p:spPr bwMode="auto">
          <a:xfrm>
            <a:off x="2105026" y="5681664"/>
            <a:ext cx="271856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a:solidFill>
                  <a:srgbClr val="000000"/>
                </a:solidFill>
              </a:rPr>
              <a:t>Bacteria, Eukarya and some Archaea</a:t>
            </a:r>
          </a:p>
        </p:txBody>
      </p:sp>
      <p:sp>
        <p:nvSpPr>
          <p:cNvPr id="114879" name="Text Box 201"/>
          <p:cNvSpPr txBox="1">
            <a:spLocks noChangeArrowheads="1"/>
          </p:cNvSpPr>
          <p:nvPr/>
        </p:nvSpPr>
        <p:spPr bwMode="auto">
          <a:xfrm>
            <a:off x="5016500" y="5681664"/>
            <a:ext cx="245131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a:solidFill>
                  <a:srgbClr val="000000"/>
                </a:solidFill>
              </a:rPr>
              <a:t>α-Proteobacteria, streptomycetes</a:t>
            </a:r>
          </a:p>
        </p:txBody>
      </p:sp>
      <p:sp>
        <p:nvSpPr>
          <p:cNvPr id="114880" name="Text Box 202"/>
          <p:cNvSpPr txBox="1">
            <a:spLocks noChangeArrowheads="1"/>
          </p:cNvSpPr>
          <p:nvPr/>
        </p:nvSpPr>
        <p:spPr bwMode="auto">
          <a:xfrm>
            <a:off x="8399464" y="5681664"/>
            <a:ext cx="102624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a:solidFill>
                  <a:srgbClr val="000000"/>
                </a:solidFill>
              </a:rPr>
              <a:t>haloarchaea</a:t>
            </a:r>
          </a:p>
        </p:txBody>
      </p:sp>
    </p:spTree>
    <p:extLst>
      <p:ext uri="{BB962C8B-B14F-4D97-AF65-F5344CB8AC3E}">
        <p14:creationId xmlns:p14="http://schemas.microsoft.com/office/powerpoint/2010/main" val="2217584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ChangeArrowheads="1"/>
          </p:cNvSpPr>
          <p:nvPr/>
        </p:nvSpPr>
        <p:spPr bwMode="auto">
          <a:xfrm>
            <a:off x="1524000" y="0"/>
            <a:ext cx="9144000" cy="1066800"/>
          </a:xfrm>
          <a:prstGeom prst="rect">
            <a:avLst/>
          </a:prstGeom>
          <a:solidFill>
            <a:srgbClr val="004A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a:solidFill>
                <a:srgbClr val="FFFFFF"/>
              </a:solidFill>
              <a:latin typeface="Calibri" charset="0"/>
              <a:ea typeface="ＭＳ Ｐゴシック" charset="0"/>
              <a:cs typeface="ＭＳ Ｐゴシック" charset="0"/>
            </a:endParaRPr>
          </a:p>
        </p:txBody>
      </p:sp>
      <p:sp>
        <p:nvSpPr>
          <p:cNvPr id="115714" name="Text Box 15"/>
          <p:cNvSpPr txBox="1">
            <a:spLocks noChangeArrowheads="1"/>
          </p:cNvSpPr>
          <p:nvPr/>
        </p:nvSpPr>
        <p:spPr bwMode="auto">
          <a:xfrm>
            <a:off x="6092424" y="6505576"/>
            <a:ext cx="4532715"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de-DE" sz="1500">
                <a:solidFill>
                  <a:srgbClr val="000000"/>
                </a:solidFill>
                <a:latin typeface="Calibri" charset="0"/>
              </a:rPr>
              <a:t>Khomyakova, Bükmez, Thomas, Erb, Berg, </a:t>
            </a:r>
            <a:r>
              <a:rPr lang="de-DE" sz="1500" i="1">
                <a:solidFill>
                  <a:srgbClr val="000000"/>
                </a:solidFill>
                <a:latin typeface="Calibri" charset="0"/>
              </a:rPr>
              <a:t>Science</a:t>
            </a:r>
            <a:r>
              <a:rPr lang="de-DE" sz="1500">
                <a:solidFill>
                  <a:srgbClr val="000000"/>
                </a:solidFill>
                <a:latin typeface="Calibri" charset="0"/>
              </a:rPr>
              <a:t>, 2011</a:t>
            </a:r>
          </a:p>
        </p:txBody>
      </p:sp>
      <p:sp>
        <p:nvSpPr>
          <p:cNvPr id="115715" name="Text Box 20"/>
          <p:cNvSpPr txBox="1">
            <a:spLocks noChangeArrowheads="1"/>
          </p:cNvSpPr>
          <p:nvPr/>
        </p:nvSpPr>
        <p:spPr bwMode="auto">
          <a:xfrm>
            <a:off x="7596188" y="1711326"/>
            <a:ext cx="24638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de-DE" sz="1800">
                <a:solidFill>
                  <a:srgbClr val="000000"/>
                </a:solidFill>
                <a:latin typeface="Calibri" charset="0"/>
              </a:rPr>
              <a:t>Haloarchaea</a:t>
            </a:r>
          </a:p>
          <a:p>
            <a:pPr defTabSz="914400" eaLnBrk="1" fontAlgn="base" hangingPunct="1">
              <a:spcBef>
                <a:spcPct val="0"/>
              </a:spcBef>
              <a:spcAft>
                <a:spcPct val="0"/>
              </a:spcAft>
            </a:pPr>
            <a:r>
              <a:rPr lang="de-DE" sz="1800" i="1">
                <a:solidFill>
                  <a:srgbClr val="000000"/>
                </a:solidFill>
                <a:latin typeface="Calibri" charset="0"/>
              </a:rPr>
              <a:t>Haloarcula marismortui,</a:t>
            </a:r>
          </a:p>
          <a:p>
            <a:pPr defTabSz="914400" eaLnBrk="1" fontAlgn="base" hangingPunct="1">
              <a:spcBef>
                <a:spcPct val="0"/>
              </a:spcBef>
              <a:spcAft>
                <a:spcPct val="0"/>
              </a:spcAft>
            </a:pPr>
            <a:r>
              <a:rPr lang="de-DE" sz="1800" i="1">
                <a:solidFill>
                  <a:srgbClr val="000000"/>
                </a:solidFill>
                <a:latin typeface="Calibri" charset="0"/>
              </a:rPr>
              <a:t>Natrialba magadii</a:t>
            </a:r>
          </a:p>
        </p:txBody>
      </p:sp>
      <p:pic>
        <p:nvPicPr>
          <p:cNvPr id="115716" name="Picture 10" descr="Ac Ass"/>
          <p:cNvPicPr>
            <a:picLocks noChangeAspect="1" noChangeArrowheads="1"/>
          </p:cNvPicPr>
          <p:nvPr/>
        </p:nvPicPr>
        <p:blipFill>
          <a:blip r:embed="rId2">
            <a:extLst>
              <a:ext uri="{28A0092B-C50C-407E-A947-70E740481C1C}">
                <a14:useLocalDpi xmlns:a14="http://schemas.microsoft.com/office/drawing/2010/main" val="0"/>
              </a:ext>
            </a:extLst>
          </a:blip>
          <a:srcRect l="38831"/>
          <a:stretch>
            <a:fillRect/>
          </a:stretch>
        </p:blipFill>
        <p:spPr bwMode="auto">
          <a:xfrm>
            <a:off x="1990726" y="1482725"/>
            <a:ext cx="5033963" cy="437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7" name="Ellipse 26"/>
          <p:cNvSpPr>
            <a:spLocks noChangeArrowheads="1"/>
          </p:cNvSpPr>
          <p:nvPr/>
        </p:nvSpPr>
        <p:spPr bwMode="auto">
          <a:xfrm>
            <a:off x="5483226" y="3729039"/>
            <a:ext cx="1533525" cy="1571625"/>
          </a:xfrm>
          <a:prstGeom prst="ellipse">
            <a:avLst/>
          </a:prstGeom>
          <a:solidFill>
            <a:srgbClr val="FFC000">
              <a:alpha val="18823"/>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e-DE">
              <a:solidFill>
                <a:srgbClr val="000000"/>
              </a:solidFill>
              <a:latin typeface="Calibri" charset="0"/>
              <a:ea typeface="ＭＳ Ｐゴシック" charset="0"/>
              <a:cs typeface="ＭＳ Ｐゴシック" charset="0"/>
            </a:endParaRPr>
          </a:p>
        </p:txBody>
      </p:sp>
      <p:sp>
        <p:nvSpPr>
          <p:cNvPr id="115718" name="Ellipse 27"/>
          <p:cNvSpPr>
            <a:spLocks noChangeArrowheads="1"/>
          </p:cNvSpPr>
          <p:nvPr/>
        </p:nvSpPr>
        <p:spPr bwMode="auto">
          <a:xfrm>
            <a:off x="3309939" y="4786314"/>
            <a:ext cx="2428875" cy="1571625"/>
          </a:xfrm>
          <a:prstGeom prst="ellipse">
            <a:avLst/>
          </a:prstGeom>
          <a:solidFill>
            <a:srgbClr val="FF0000">
              <a:alpha val="18823"/>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e-DE">
              <a:solidFill>
                <a:srgbClr val="000000"/>
              </a:solidFill>
              <a:latin typeface="Calibri" charset="0"/>
              <a:ea typeface="ＭＳ Ｐゴシック" charset="0"/>
              <a:cs typeface="ＭＳ Ｐゴシック" charset="0"/>
            </a:endParaRPr>
          </a:p>
        </p:txBody>
      </p:sp>
      <p:sp>
        <p:nvSpPr>
          <p:cNvPr id="115719" name="Ellipse 28"/>
          <p:cNvSpPr>
            <a:spLocks noChangeArrowheads="1"/>
          </p:cNvSpPr>
          <p:nvPr/>
        </p:nvSpPr>
        <p:spPr bwMode="auto">
          <a:xfrm>
            <a:off x="2290764" y="4286250"/>
            <a:ext cx="1247775" cy="1143000"/>
          </a:xfrm>
          <a:prstGeom prst="ellipse">
            <a:avLst/>
          </a:prstGeom>
          <a:solidFill>
            <a:srgbClr val="00B050">
              <a:alpha val="18823"/>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e-DE">
              <a:solidFill>
                <a:srgbClr val="000000"/>
              </a:solidFill>
              <a:latin typeface="Calibri" charset="0"/>
              <a:ea typeface="ＭＳ Ｐゴシック" charset="0"/>
              <a:cs typeface="ＭＳ Ｐゴシック" charset="0"/>
            </a:endParaRPr>
          </a:p>
        </p:txBody>
      </p:sp>
      <p:sp>
        <p:nvSpPr>
          <p:cNvPr id="115720" name="Text Box 13"/>
          <p:cNvSpPr txBox="1">
            <a:spLocks noChangeArrowheads="1"/>
          </p:cNvSpPr>
          <p:nvPr/>
        </p:nvSpPr>
        <p:spPr bwMode="auto">
          <a:xfrm>
            <a:off x="1552575" y="1"/>
            <a:ext cx="7793038" cy="862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FFFFFF"/>
                </a:solidFill>
              </a:rPr>
              <a:t>HGT as a force creating new pathways – Example 3</a:t>
            </a:r>
          </a:p>
          <a:p>
            <a:pPr defTabSz="914400" eaLnBrk="1" fontAlgn="base" hangingPunct="1">
              <a:spcBef>
                <a:spcPct val="0"/>
              </a:spcBef>
              <a:spcAft>
                <a:spcPct val="0"/>
              </a:spcAft>
            </a:pPr>
            <a:r>
              <a:rPr lang="de-DE" sz="3000" b="1">
                <a:solidFill>
                  <a:srgbClr val="FFFFFF"/>
                </a:solidFill>
                <a:latin typeface="Calibri" charset="0"/>
              </a:rPr>
              <a:t>Acetyl-CoA Assimilation: methylaspartate cycle</a:t>
            </a:r>
            <a:endParaRPr lang="de-DE" sz="3000" b="1" i="1">
              <a:solidFill>
                <a:srgbClr val="FFFFFF"/>
              </a:solidFill>
              <a:latin typeface="Calibri" charset="0"/>
            </a:endParaRPr>
          </a:p>
        </p:txBody>
      </p:sp>
      <p:sp>
        <p:nvSpPr>
          <p:cNvPr id="115721" name="Textfeld 30"/>
          <p:cNvSpPr txBox="1">
            <a:spLocks noChangeArrowheads="1"/>
          </p:cNvSpPr>
          <p:nvPr/>
        </p:nvSpPr>
        <p:spPr bwMode="auto">
          <a:xfrm>
            <a:off x="1485901" y="5095876"/>
            <a:ext cx="160972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de-DE" sz="2000" b="1">
                <a:solidFill>
                  <a:srgbClr val="122031"/>
                </a:solidFill>
                <a:latin typeface="Calibri" charset="0"/>
              </a:rPr>
              <a:t>Propionate assimilation</a:t>
            </a:r>
          </a:p>
        </p:txBody>
      </p:sp>
      <p:sp>
        <p:nvSpPr>
          <p:cNvPr id="115722" name="Textfeld 31"/>
          <p:cNvSpPr txBox="1">
            <a:spLocks noChangeArrowheads="1"/>
          </p:cNvSpPr>
          <p:nvPr/>
        </p:nvSpPr>
        <p:spPr bwMode="auto">
          <a:xfrm>
            <a:off x="2908300" y="5908675"/>
            <a:ext cx="2616200" cy="70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de-DE" sz="2000" b="1">
                <a:solidFill>
                  <a:srgbClr val="FF0000"/>
                </a:solidFill>
                <a:latin typeface="Calibri" charset="0"/>
              </a:rPr>
              <a:t>Acetate </a:t>
            </a:r>
            <a:br>
              <a:rPr lang="de-DE" sz="2000" b="1">
                <a:solidFill>
                  <a:srgbClr val="FF0000"/>
                </a:solidFill>
                <a:latin typeface="Calibri" charset="0"/>
              </a:rPr>
            </a:br>
            <a:r>
              <a:rPr lang="de-DE" sz="2000" b="1">
                <a:solidFill>
                  <a:srgbClr val="FF0000"/>
                </a:solidFill>
                <a:latin typeface="Calibri" charset="0"/>
              </a:rPr>
              <a:t>assimilation, Bacteria</a:t>
            </a:r>
          </a:p>
        </p:txBody>
      </p:sp>
      <p:sp>
        <p:nvSpPr>
          <p:cNvPr id="115723" name="Textfeld 32"/>
          <p:cNvSpPr txBox="1">
            <a:spLocks noChangeArrowheads="1"/>
          </p:cNvSpPr>
          <p:nvPr/>
        </p:nvSpPr>
        <p:spPr bwMode="auto">
          <a:xfrm>
            <a:off x="6529389" y="4462463"/>
            <a:ext cx="1736725" cy="1014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de-DE" sz="2000" b="1">
                <a:solidFill>
                  <a:srgbClr val="C00000"/>
                </a:solidFill>
                <a:latin typeface="Calibri" charset="0"/>
              </a:rPr>
              <a:t>Glutamate fermentation,</a:t>
            </a:r>
          </a:p>
          <a:p>
            <a:pPr algn="r" defTabSz="914400" eaLnBrk="1" fontAlgn="base" hangingPunct="1">
              <a:spcBef>
                <a:spcPct val="0"/>
              </a:spcBef>
              <a:spcAft>
                <a:spcPct val="0"/>
              </a:spcAft>
            </a:pPr>
            <a:r>
              <a:rPr lang="de-DE" sz="2000" b="1">
                <a:solidFill>
                  <a:srgbClr val="C00000"/>
                </a:solidFill>
                <a:latin typeface="Calibri" charset="0"/>
              </a:rPr>
              <a:t>Bacteria</a:t>
            </a:r>
          </a:p>
        </p:txBody>
      </p:sp>
    </p:spTree>
    <p:extLst>
      <p:ext uri="{BB962C8B-B14F-4D97-AF65-F5344CB8AC3E}">
        <p14:creationId xmlns:p14="http://schemas.microsoft.com/office/powerpoint/2010/main" val="1065085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22B07-6F4C-9344-8B9D-668A29614888}"/>
              </a:ext>
            </a:extLst>
          </p:cNvPr>
          <p:cNvSpPr>
            <a:spLocks noGrp="1"/>
          </p:cNvSpPr>
          <p:nvPr>
            <p:ph type="title"/>
          </p:nvPr>
        </p:nvSpPr>
        <p:spPr/>
        <p:txBody>
          <a:bodyPr/>
          <a:lstStyle/>
          <a:p>
            <a:r>
              <a:rPr lang="en-US" dirty="0"/>
              <a:t>Introns</a:t>
            </a:r>
          </a:p>
        </p:txBody>
      </p:sp>
      <p:sp>
        <p:nvSpPr>
          <p:cNvPr id="3" name="Content Placeholder 2">
            <a:extLst>
              <a:ext uri="{FF2B5EF4-FFF2-40B4-BE49-F238E27FC236}">
                <a16:creationId xmlns:a16="http://schemas.microsoft.com/office/drawing/2014/main" id="{AD5E6230-1438-CF47-AE8F-8CF1F680ED09}"/>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77699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5C0BA530-D3EB-5B45-BD17-2DFC67486071}"/>
              </a:ext>
            </a:extLst>
          </p:cNvPr>
          <p:cNvSpPr>
            <a:spLocks noGrp="1" noChangeArrowheads="1"/>
          </p:cNvSpPr>
          <p:nvPr>
            <p:ph type="ctrTitle"/>
          </p:nvPr>
        </p:nvSpPr>
        <p:spPr/>
        <p:txBody>
          <a:bodyPr/>
          <a:lstStyle/>
          <a:p>
            <a:endParaRPr lang="en-US" altLang="en-US">
              <a:ea typeface="ＭＳ Ｐゴシック" panose="020B0600070205080204" pitchFamily="34" charset="-128"/>
            </a:endParaRPr>
          </a:p>
        </p:txBody>
      </p:sp>
      <p:sp>
        <p:nvSpPr>
          <p:cNvPr id="27651" name="Subtitle 2">
            <a:extLst>
              <a:ext uri="{FF2B5EF4-FFF2-40B4-BE49-F238E27FC236}">
                <a16:creationId xmlns:a16="http://schemas.microsoft.com/office/drawing/2014/main" id="{06B35D5B-D58D-E945-A3C9-1B8C2F4B11B8}"/>
              </a:ext>
            </a:extLst>
          </p:cNvPr>
          <p:cNvSpPr>
            <a:spLocks noGrp="1" noChangeArrowheads="1"/>
          </p:cNvSpPr>
          <p:nvPr>
            <p:ph type="subTitle" idx="1"/>
          </p:nvPr>
        </p:nvSpPr>
        <p:spPr/>
        <p:txBody>
          <a:bodyPr/>
          <a:lstStyle/>
          <a:p>
            <a:endParaRPr lang="en-US" altLang="en-US">
              <a:ea typeface="ＭＳ Ｐゴシック" panose="020B0600070205080204" pitchFamily="34" charset="-128"/>
            </a:endParaRPr>
          </a:p>
        </p:txBody>
      </p:sp>
      <p:pic>
        <p:nvPicPr>
          <p:cNvPr id="27652" name="Picture 3">
            <a:extLst>
              <a:ext uri="{FF2B5EF4-FFF2-40B4-BE49-F238E27FC236}">
                <a16:creationId xmlns:a16="http://schemas.microsoft.com/office/drawing/2014/main" id="{E0FF92E4-C93E-454B-96E6-B46CFE20EF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1000" y="596900"/>
            <a:ext cx="63500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4004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5A22DCE0-15AE-B04B-ACE6-C35617CCBE73}"/>
              </a:ext>
            </a:extLst>
          </p:cNvPr>
          <p:cNvSpPr>
            <a:spLocks noGrp="1" noChangeArrowheads="1"/>
          </p:cNvSpPr>
          <p:nvPr>
            <p:ph type="ctrTitle"/>
          </p:nvPr>
        </p:nvSpPr>
        <p:spPr/>
        <p:txBody>
          <a:bodyPr/>
          <a:lstStyle/>
          <a:p>
            <a:endParaRPr lang="en-US" altLang="en-US">
              <a:ea typeface="ＭＳ Ｐゴシック" panose="020B0600070205080204" pitchFamily="34" charset="-128"/>
            </a:endParaRPr>
          </a:p>
        </p:txBody>
      </p:sp>
      <p:sp>
        <p:nvSpPr>
          <p:cNvPr id="28675" name="Subtitle 2">
            <a:extLst>
              <a:ext uri="{FF2B5EF4-FFF2-40B4-BE49-F238E27FC236}">
                <a16:creationId xmlns:a16="http://schemas.microsoft.com/office/drawing/2014/main" id="{BE333BE3-AC33-F443-A9D8-194DC06C58F8}"/>
              </a:ext>
            </a:extLst>
          </p:cNvPr>
          <p:cNvSpPr>
            <a:spLocks noGrp="1" noChangeArrowheads="1"/>
          </p:cNvSpPr>
          <p:nvPr>
            <p:ph type="subTitle" idx="1"/>
          </p:nvPr>
        </p:nvSpPr>
        <p:spPr/>
        <p:txBody>
          <a:bodyPr/>
          <a:lstStyle/>
          <a:p>
            <a:endParaRPr lang="en-US" altLang="en-US">
              <a:ea typeface="ＭＳ Ｐゴシック" panose="020B0600070205080204" pitchFamily="34" charset="-128"/>
            </a:endParaRPr>
          </a:p>
        </p:txBody>
      </p:sp>
      <p:pic>
        <p:nvPicPr>
          <p:cNvPr id="28676" name="Picture 3">
            <a:extLst>
              <a:ext uri="{FF2B5EF4-FFF2-40B4-BE49-F238E27FC236}">
                <a16:creationId xmlns:a16="http://schemas.microsoft.com/office/drawing/2014/main" id="{8E3AB073-E8DF-6B45-A79C-2BFD800760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1000" y="609600"/>
            <a:ext cx="6350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107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7DBE1092-EBD6-2544-A568-6A536FD1D721}"/>
              </a:ext>
            </a:extLst>
          </p:cNvPr>
          <p:cNvSpPr txBox="1">
            <a:spLocks noChangeArrowheads="1"/>
          </p:cNvSpPr>
          <p:nvPr/>
        </p:nvSpPr>
        <p:spPr bwMode="auto">
          <a:xfrm>
            <a:off x="1848995" y="381641"/>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2" b="1">
                <a:latin typeface="Arial" panose="020B0604020202020204" pitchFamily="34" charset="0"/>
              </a:rPr>
              <a:t>Fig. 1 Structures of human tri-snRNP and pre–B complex.</a:t>
            </a:r>
          </a:p>
        </p:txBody>
      </p:sp>
      <p:pic>
        <p:nvPicPr>
          <p:cNvPr id="3074" name="Picture 2">
            <a:extLst>
              <a:ext uri="{FF2B5EF4-FFF2-40B4-BE49-F238E27FC236}">
                <a16:creationId xmlns:a16="http://schemas.microsoft.com/office/drawing/2014/main" id="{0C317E82-EA2E-694D-8C34-AB7954F81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1191" y="6120644"/>
            <a:ext cx="1182364" cy="5155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C4C1BD7A-ECD1-9541-ADB1-4684E6D3A1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910" y="902492"/>
            <a:ext cx="10147395" cy="46842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05956F1C-0579-7A48-B322-73BC5E7AA686}"/>
              </a:ext>
            </a:extLst>
          </p:cNvPr>
          <p:cNvSpPr txBox="1">
            <a:spLocks noChangeArrowheads="1"/>
          </p:cNvSpPr>
          <p:nvPr/>
        </p:nvSpPr>
        <p:spPr bwMode="auto">
          <a:xfrm>
            <a:off x="2194631" y="5972308"/>
            <a:ext cx="3918652"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Clément Charenton et al. Science 2019;364:362-367</a:t>
            </a:r>
          </a:p>
        </p:txBody>
      </p:sp>
      <p:sp>
        <p:nvSpPr>
          <p:cNvPr id="3077" name="Text Box 5">
            <a:extLst>
              <a:ext uri="{FF2B5EF4-FFF2-40B4-BE49-F238E27FC236}">
                <a16:creationId xmlns:a16="http://schemas.microsoft.com/office/drawing/2014/main" id="{A24C8815-C487-F047-8DBF-83CEFE97A364}"/>
              </a:ext>
            </a:extLst>
          </p:cNvPr>
          <p:cNvSpPr txBox="1">
            <a:spLocks noChangeArrowheads="1"/>
          </p:cNvSpPr>
          <p:nvPr/>
        </p:nvSpPr>
        <p:spPr bwMode="auto">
          <a:xfrm>
            <a:off x="1621451" y="6433157"/>
            <a:ext cx="4931078"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Copyright © 2019 The Authors, some rights reserved; exclusive licensee American Association for the Advancement of Science. No claim to original U.S. Government Works</a:t>
            </a:r>
          </a:p>
        </p:txBody>
      </p:sp>
    </p:spTree>
    <p:extLst>
      <p:ext uri="{BB962C8B-B14F-4D97-AF65-F5344CB8AC3E}">
        <p14:creationId xmlns:p14="http://schemas.microsoft.com/office/powerpoint/2010/main" val="25019314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0C977-46D4-7342-B55E-8D1E500CB9B0}"/>
              </a:ext>
            </a:extLst>
          </p:cNvPr>
          <p:cNvPicPr>
            <a:picLocks noChangeAspect="1"/>
          </p:cNvPicPr>
          <p:nvPr/>
        </p:nvPicPr>
        <p:blipFill>
          <a:blip r:embed="rId2"/>
          <a:stretch>
            <a:fillRect/>
          </a:stretch>
        </p:blipFill>
        <p:spPr>
          <a:xfrm>
            <a:off x="4759651" y="-39414"/>
            <a:ext cx="7432349" cy="6858000"/>
          </a:xfrm>
          <a:prstGeom prst="rect">
            <a:avLst/>
          </a:prstGeom>
        </p:spPr>
      </p:pic>
      <p:sp>
        <p:nvSpPr>
          <p:cNvPr id="4" name="TextBox 3">
            <a:extLst>
              <a:ext uri="{FF2B5EF4-FFF2-40B4-BE49-F238E27FC236}">
                <a16:creationId xmlns:a16="http://schemas.microsoft.com/office/drawing/2014/main" id="{FE7FEE81-7E51-934F-BF43-0757E79C5070}"/>
              </a:ext>
            </a:extLst>
          </p:cNvPr>
          <p:cNvSpPr txBox="1"/>
          <p:nvPr/>
        </p:nvSpPr>
        <p:spPr>
          <a:xfrm>
            <a:off x="288134" y="730318"/>
            <a:ext cx="3916457" cy="461665"/>
          </a:xfrm>
          <a:prstGeom prst="rect">
            <a:avLst/>
          </a:prstGeom>
          <a:noFill/>
        </p:spPr>
        <p:txBody>
          <a:bodyPr wrap="none" rtlCol="0">
            <a:spAutoFit/>
          </a:bodyPr>
          <a:lstStyle/>
          <a:p>
            <a:r>
              <a:rPr lang="en-US" sz="2400" dirty="0"/>
              <a:t>The human tpi1 gene in NCBI</a:t>
            </a:r>
          </a:p>
        </p:txBody>
      </p:sp>
      <p:cxnSp>
        <p:nvCxnSpPr>
          <p:cNvPr id="5" name="Straight Arrow Connector 4">
            <a:extLst>
              <a:ext uri="{FF2B5EF4-FFF2-40B4-BE49-F238E27FC236}">
                <a16:creationId xmlns:a16="http://schemas.microsoft.com/office/drawing/2014/main" id="{126A6DA1-D3B0-0F44-BF60-D4173E59742F}"/>
              </a:ext>
            </a:extLst>
          </p:cNvPr>
          <p:cNvCxnSpPr>
            <a:cxnSpLocks/>
          </p:cNvCxnSpPr>
          <p:nvPr/>
        </p:nvCxnSpPr>
        <p:spPr bwMode="auto">
          <a:xfrm>
            <a:off x="3398808" y="6538822"/>
            <a:ext cx="1360843" cy="141741"/>
          </a:xfrm>
          <a:prstGeom prst="straightConnector1">
            <a:avLst/>
          </a:prstGeom>
          <a:solidFill>
            <a:schemeClr val="accent1"/>
          </a:solidFill>
          <a:ln w="66675"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1296834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FB0B0-DD54-6D48-950B-DA6B9B2BEDF2}"/>
              </a:ext>
            </a:extLst>
          </p:cNvPr>
          <p:cNvPicPr>
            <a:picLocks noChangeAspect="1"/>
          </p:cNvPicPr>
          <p:nvPr/>
        </p:nvPicPr>
        <p:blipFill>
          <a:blip r:embed="rId2"/>
          <a:stretch>
            <a:fillRect/>
          </a:stretch>
        </p:blipFill>
        <p:spPr>
          <a:xfrm>
            <a:off x="0" y="1027906"/>
            <a:ext cx="5314145" cy="5810850"/>
          </a:xfrm>
          <a:prstGeom prst="rect">
            <a:avLst/>
          </a:prstGeom>
        </p:spPr>
      </p:pic>
      <p:cxnSp>
        <p:nvCxnSpPr>
          <p:cNvPr id="5" name="Straight Arrow Connector 4">
            <a:extLst>
              <a:ext uri="{FF2B5EF4-FFF2-40B4-BE49-F238E27FC236}">
                <a16:creationId xmlns:a16="http://schemas.microsoft.com/office/drawing/2014/main" id="{75104CEF-A7BE-9548-ADA1-6BF84149FC85}"/>
              </a:ext>
            </a:extLst>
          </p:cNvPr>
          <p:cNvCxnSpPr>
            <a:cxnSpLocks/>
          </p:cNvCxnSpPr>
          <p:nvPr/>
        </p:nvCxnSpPr>
        <p:spPr>
          <a:xfrm flipH="1">
            <a:off x="531341" y="687633"/>
            <a:ext cx="1037966" cy="1375945"/>
          </a:xfrm>
          <a:prstGeom prst="straightConnector1">
            <a:avLst/>
          </a:prstGeom>
          <a:ln w="44450" cap="flat" cmpd="sng" algn="ctr">
            <a:solidFill>
              <a:srgbClr val="FF0000">
                <a:alpha val="46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TextBox 8">
            <a:extLst>
              <a:ext uri="{FF2B5EF4-FFF2-40B4-BE49-F238E27FC236}">
                <a16:creationId xmlns:a16="http://schemas.microsoft.com/office/drawing/2014/main" id="{4E5820A7-6DCB-E04A-A46E-B44734F58C43}"/>
              </a:ext>
            </a:extLst>
          </p:cNvPr>
          <p:cNvSpPr txBox="1"/>
          <p:nvPr/>
        </p:nvSpPr>
        <p:spPr>
          <a:xfrm>
            <a:off x="1569307" y="318301"/>
            <a:ext cx="4394601" cy="369332"/>
          </a:xfrm>
          <a:prstGeom prst="rect">
            <a:avLst/>
          </a:prstGeom>
          <a:noFill/>
        </p:spPr>
        <p:txBody>
          <a:bodyPr wrap="none" rtlCol="0">
            <a:spAutoFit/>
          </a:bodyPr>
          <a:lstStyle/>
          <a:p>
            <a:r>
              <a:rPr lang="en-US" dirty="0"/>
              <a:t>moving the toot length lever to the left helps</a:t>
            </a:r>
          </a:p>
        </p:txBody>
      </p:sp>
      <p:pic>
        <p:nvPicPr>
          <p:cNvPr id="11" name="Picture 10">
            <a:extLst>
              <a:ext uri="{FF2B5EF4-FFF2-40B4-BE49-F238E27FC236}">
                <a16:creationId xmlns:a16="http://schemas.microsoft.com/office/drawing/2014/main" id="{98FD28B3-6A55-674B-AA0C-1378B075246F}"/>
              </a:ext>
            </a:extLst>
          </p:cNvPr>
          <p:cNvPicPr>
            <a:picLocks noChangeAspect="1"/>
          </p:cNvPicPr>
          <p:nvPr/>
        </p:nvPicPr>
        <p:blipFill>
          <a:blip r:embed="rId3"/>
          <a:stretch>
            <a:fillRect/>
          </a:stretch>
        </p:blipFill>
        <p:spPr>
          <a:xfrm>
            <a:off x="6289589" y="1003885"/>
            <a:ext cx="5727661" cy="5672646"/>
          </a:xfrm>
          <a:prstGeom prst="rect">
            <a:avLst/>
          </a:prstGeom>
        </p:spPr>
      </p:pic>
      <p:cxnSp>
        <p:nvCxnSpPr>
          <p:cNvPr id="12" name="Straight Arrow Connector 11">
            <a:extLst>
              <a:ext uri="{FF2B5EF4-FFF2-40B4-BE49-F238E27FC236}">
                <a16:creationId xmlns:a16="http://schemas.microsoft.com/office/drawing/2014/main" id="{F248DA07-3DF6-C14B-B873-96DC62333458}"/>
              </a:ext>
            </a:extLst>
          </p:cNvPr>
          <p:cNvCxnSpPr>
            <a:cxnSpLocks/>
          </p:cNvCxnSpPr>
          <p:nvPr/>
        </p:nvCxnSpPr>
        <p:spPr>
          <a:xfrm>
            <a:off x="6228094" y="648966"/>
            <a:ext cx="649763" cy="2217802"/>
          </a:xfrm>
          <a:prstGeom prst="straightConnector1">
            <a:avLst/>
          </a:prstGeom>
          <a:ln w="44450" cap="flat" cmpd="sng" algn="ctr">
            <a:solidFill>
              <a:srgbClr val="FF0000">
                <a:alpha val="46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587218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EC3AE-5DA5-0A49-B2BA-B9466E51F38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1670CC5-E21F-A74F-B4B4-45CC9D7BB5B4}"/>
              </a:ext>
            </a:extLst>
          </p:cNvPr>
          <p:cNvPicPr>
            <a:picLocks noChangeAspect="1"/>
          </p:cNvPicPr>
          <p:nvPr/>
        </p:nvPicPr>
        <p:blipFill>
          <a:blip r:embed="rId2"/>
          <a:stretch>
            <a:fillRect/>
          </a:stretch>
        </p:blipFill>
        <p:spPr>
          <a:xfrm>
            <a:off x="2682355" y="-115614"/>
            <a:ext cx="9509645" cy="6858000"/>
          </a:xfrm>
          <a:prstGeom prst="rect">
            <a:avLst/>
          </a:prstGeom>
        </p:spPr>
      </p:pic>
      <p:sp>
        <p:nvSpPr>
          <p:cNvPr id="4" name="TextBox 3">
            <a:extLst>
              <a:ext uri="{FF2B5EF4-FFF2-40B4-BE49-F238E27FC236}">
                <a16:creationId xmlns:a16="http://schemas.microsoft.com/office/drawing/2014/main" id="{959F6C11-7272-994D-8A54-4B584969C7BD}"/>
              </a:ext>
            </a:extLst>
          </p:cNvPr>
          <p:cNvSpPr txBox="1"/>
          <p:nvPr/>
        </p:nvSpPr>
        <p:spPr>
          <a:xfrm>
            <a:off x="0" y="115614"/>
            <a:ext cx="2954655" cy="1200329"/>
          </a:xfrm>
          <a:prstGeom prst="rect">
            <a:avLst/>
          </a:prstGeom>
          <a:noFill/>
        </p:spPr>
        <p:txBody>
          <a:bodyPr wrap="none" rtlCol="0">
            <a:spAutoFit/>
          </a:bodyPr>
          <a:lstStyle/>
          <a:p>
            <a:r>
              <a:rPr lang="en-US" dirty="0"/>
              <a:t>The neighboring gene, </a:t>
            </a:r>
            <a:br>
              <a:rPr lang="en-US" dirty="0"/>
            </a:br>
            <a:r>
              <a:rPr lang="en-US" dirty="0"/>
              <a:t>ubiquitin specific peptidase 5,</a:t>
            </a:r>
          </a:p>
          <a:p>
            <a:r>
              <a:rPr lang="en-US" dirty="0"/>
              <a:t>is perhaps more typical: </a:t>
            </a:r>
          </a:p>
          <a:p>
            <a:endParaRPr lang="en-US" dirty="0"/>
          </a:p>
        </p:txBody>
      </p:sp>
    </p:spTree>
    <p:extLst>
      <p:ext uri="{BB962C8B-B14F-4D97-AF65-F5344CB8AC3E}">
        <p14:creationId xmlns:p14="http://schemas.microsoft.com/office/powerpoint/2010/main" val="976029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CFDDC3-3032-744C-B3FA-C0436DCF4854}"/>
              </a:ext>
            </a:extLst>
          </p:cNvPr>
          <p:cNvPicPr>
            <a:picLocks noChangeAspect="1"/>
          </p:cNvPicPr>
          <p:nvPr/>
        </p:nvPicPr>
        <p:blipFill rotWithShape="1">
          <a:blip r:embed="rId2"/>
          <a:srcRect t="23737" b="8037"/>
          <a:stretch/>
        </p:blipFill>
        <p:spPr>
          <a:xfrm>
            <a:off x="4611188" y="770709"/>
            <a:ext cx="7420303" cy="1143000"/>
          </a:xfrm>
          <a:prstGeom prst="rect">
            <a:avLst/>
          </a:prstGeom>
        </p:spPr>
      </p:pic>
      <p:sp>
        <p:nvSpPr>
          <p:cNvPr id="3" name="TextBox 2">
            <a:extLst>
              <a:ext uri="{FF2B5EF4-FFF2-40B4-BE49-F238E27FC236}">
                <a16:creationId xmlns:a16="http://schemas.microsoft.com/office/drawing/2014/main" id="{650C7095-2D5A-E740-9A1D-F136F8F2EAFE}"/>
              </a:ext>
            </a:extLst>
          </p:cNvPr>
          <p:cNvSpPr txBox="1"/>
          <p:nvPr/>
        </p:nvSpPr>
        <p:spPr>
          <a:xfrm>
            <a:off x="588579" y="346841"/>
            <a:ext cx="1281120" cy="646331"/>
          </a:xfrm>
          <a:prstGeom prst="rect">
            <a:avLst/>
          </a:prstGeom>
          <a:noFill/>
        </p:spPr>
        <p:txBody>
          <a:bodyPr wrap="none" rtlCol="0">
            <a:spAutoFit/>
          </a:bodyPr>
          <a:lstStyle/>
          <a:p>
            <a:r>
              <a:rPr lang="en-US" i="1" dirty="0"/>
              <a:t>vma</a:t>
            </a:r>
            <a:r>
              <a:rPr lang="en-US" dirty="0"/>
              <a:t>1 genes</a:t>
            </a:r>
          </a:p>
          <a:p>
            <a:endParaRPr lang="en-US" dirty="0"/>
          </a:p>
        </p:txBody>
      </p:sp>
      <p:sp>
        <p:nvSpPr>
          <p:cNvPr id="5" name="TextBox 4">
            <a:extLst>
              <a:ext uri="{FF2B5EF4-FFF2-40B4-BE49-F238E27FC236}">
                <a16:creationId xmlns:a16="http://schemas.microsoft.com/office/drawing/2014/main" id="{2C7C78EF-BD0C-5C45-AA53-628989F7E238}"/>
              </a:ext>
            </a:extLst>
          </p:cNvPr>
          <p:cNvSpPr txBox="1"/>
          <p:nvPr/>
        </p:nvSpPr>
        <p:spPr>
          <a:xfrm>
            <a:off x="827859" y="1131417"/>
            <a:ext cx="3339376" cy="646331"/>
          </a:xfrm>
          <a:prstGeom prst="rect">
            <a:avLst/>
          </a:prstGeom>
          <a:noFill/>
        </p:spPr>
        <p:txBody>
          <a:bodyPr wrap="none" rtlCol="0">
            <a:spAutoFit/>
          </a:bodyPr>
          <a:lstStyle/>
          <a:p>
            <a:r>
              <a:rPr lang="en-US" b="1" i="1" dirty="0"/>
              <a:t>Saccharomyces cerevisiae S288C</a:t>
            </a:r>
            <a:endParaRPr lang="en-US" b="1" dirty="0"/>
          </a:p>
          <a:p>
            <a:endParaRPr lang="en-US" dirty="0"/>
          </a:p>
        </p:txBody>
      </p:sp>
      <p:pic>
        <p:nvPicPr>
          <p:cNvPr id="6" name="Picture 5">
            <a:extLst>
              <a:ext uri="{FF2B5EF4-FFF2-40B4-BE49-F238E27FC236}">
                <a16:creationId xmlns:a16="http://schemas.microsoft.com/office/drawing/2014/main" id="{26E6A2D2-01F0-4C46-B60A-863B8E467D4D}"/>
              </a:ext>
            </a:extLst>
          </p:cNvPr>
          <p:cNvPicPr>
            <a:picLocks noChangeAspect="1"/>
          </p:cNvPicPr>
          <p:nvPr/>
        </p:nvPicPr>
        <p:blipFill>
          <a:blip r:embed="rId3"/>
          <a:stretch>
            <a:fillRect/>
          </a:stretch>
        </p:blipFill>
        <p:spPr>
          <a:xfrm>
            <a:off x="4611188" y="2182046"/>
            <a:ext cx="7580812" cy="1364407"/>
          </a:xfrm>
          <a:prstGeom prst="rect">
            <a:avLst/>
          </a:prstGeom>
        </p:spPr>
      </p:pic>
      <p:sp>
        <p:nvSpPr>
          <p:cNvPr id="7" name="TextBox 6">
            <a:extLst>
              <a:ext uri="{FF2B5EF4-FFF2-40B4-BE49-F238E27FC236}">
                <a16:creationId xmlns:a16="http://schemas.microsoft.com/office/drawing/2014/main" id="{250FB705-0E50-7843-A764-4E8CD12ECABB}"/>
              </a:ext>
            </a:extLst>
          </p:cNvPr>
          <p:cNvSpPr txBox="1"/>
          <p:nvPr/>
        </p:nvSpPr>
        <p:spPr>
          <a:xfrm>
            <a:off x="827859" y="2707775"/>
            <a:ext cx="2935419" cy="646331"/>
          </a:xfrm>
          <a:prstGeom prst="rect">
            <a:avLst/>
          </a:prstGeom>
          <a:noFill/>
        </p:spPr>
        <p:txBody>
          <a:bodyPr wrap="none" rtlCol="0">
            <a:spAutoFit/>
          </a:bodyPr>
          <a:lstStyle/>
          <a:p>
            <a:r>
              <a:rPr lang="en-US" b="1" i="1" dirty="0" err="1"/>
              <a:t>Schizosaccharomyces</a:t>
            </a:r>
            <a:r>
              <a:rPr lang="en-US" b="1" i="1" dirty="0"/>
              <a:t> pombe</a:t>
            </a:r>
            <a:endParaRPr lang="en-US" b="1" dirty="0"/>
          </a:p>
          <a:p>
            <a:endParaRPr lang="en-US" dirty="0"/>
          </a:p>
        </p:txBody>
      </p:sp>
      <p:pic>
        <p:nvPicPr>
          <p:cNvPr id="8" name="Picture 7">
            <a:extLst>
              <a:ext uri="{FF2B5EF4-FFF2-40B4-BE49-F238E27FC236}">
                <a16:creationId xmlns:a16="http://schemas.microsoft.com/office/drawing/2014/main" id="{0A7D8F1B-3794-B94D-B87E-873030876802}"/>
              </a:ext>
            </a:extLst>
          </p:cNvPr>
          <p:cNvPicPr>
            <a:picLocks noChangeAspect="1"/>
          </p:cNvPicPr>
          <p:nvPr/>
        </p:nvPicPr>
        <p:blipFill>
          <a:blip r:embed="rId4"/>
          <a:stretch>
            <a:fillRect/>
          </a:stretch>
        </p:blipFill>
        <p:spPr>
          <a:xfrm>
            <a:off x="4611185" y="5506388"/>
            <a:ext cx="7580813" cy="901313"/>
          </a:xfrm>
          <a:prstGeom prst="rect">
            <a:avLst/>
          </a:prstGeom>
        </p:spPr>
      </p:pic>
      <p:pic>
        <p:nvPicPr>
          <p:cNvPr id="9" name="Picture 8">
            <a:extLst>
              <a:ext uri="{FF2B5EF4-FFF2-40B4-BE49-F238E27FC236}">
                <a16:creationId xmlns:a16="http://schemas.microsoft.com/office/drawing/2014/main" id="{8BC24D90-F9F9-A046-B9BA-A9DCD3F5F10F}"/>
              </a:ext>
            </a:extLst>
          </p:cNvPr>
          <p:cNvPicPr>
            <a:picLocks noChangeAspect="1"/>
          </p:cNvPicPr>
          <p:nvPr/>
        </p:nvPicPr>
        <p:blipFill>
          <a:blip r:embed="rId5"/>
          <a:stretch>
            <a:fillRect/>
          </a:stretch>
        </p:blipFill>
        <p:spPr>
          <a:xfrm>
            <a:off x="4611184" y="6407701"/>
            <a:ext cx="7580813" cy="419602"/>
          </a:xfrm>
          <a:prstGeom prst="rect">
            <a:avLst/>
          </a:prstGeom>
        </p:spPr>
      </p:pic>
      <p:sp>
        <p:nvSpPr>
          <p:cNvPr id="10" name="TextBox 9">
            <a:extLst>
              <a:ext uri="{FF2B5EF4-FFF2-40B4-BE49-F238E27FC236}">
                <a16:creationId xmlns:a16="http://schemas.microsoft.com/office/drawing/2014/main" id="{0A7AE3AE-8535-A74C-8445-C0DD646623B8}"/>
              </a:ext>
            </a:extLst>
          </p:cNvPr>
          <p:cNvSpPr txBox="1"/>
          <p:nvPr/>
        </p:nvSpPr>
        <p:spPr>
          <a:xfrm>
            <a:off x="862081" y="5864828"/>
            <a:ext cx="2499402" cy="646331"/>
          </a:xfrm>
          <a:prstGeom prst="rect">
            <a:avLst/>
          </a:prstGeom>
          <a:noFill/>
        </p:spPr>
        <p:txBody>
          <a:bodyPr wrap="none" rtlCol="0">
            <a:spAutoFit/>
          </a:bodyPr>
          <a:lstStyle/>
          <a:p>
            <a:r>
              <a:rPr lang="en-US" b="1" i="1" dirty="0"/>
              <a:t>Homo sapiens</a:t>
            </a:r>
            <a:r>
              <a:rPr lang="en-US" b="1" dirty="0"/>
              <a:t> (human) </a:t>
            </a:r>
          </a:p>
          <a:p>
            <a:endParaRPr lang="en-US" dirty="0"/>
          </a:p>
        </p:txBody>
      </p:sp>
      <p:pic>
        <p:nvPicPr>
          <p:cNvPr id="11" name="Picture 10">
            <a:extLst>
              <a:ext uri="{FF2B5EF4-FFF2-40B4-BE49-F238E27FC236}">
                <a16:creationId xmlns:a16="http://schemas.microsoft.com/office/drawing/2014/main" id="{F9D1A5BF-3453-6341-9D8F-72C40FC8E073}"/>
              </a:ext>
            </a:extLst>
          </p:cNvPr>
          <p:cNvPicPr>
            <a:picLocks noChangeAspect="1"/>
          </p:cNvPicPr>
          <p:nvPr/>
        </p:nvPicPr>
        <p:blipFill>
          <a:blip r:embed="rId6"/>
          <a:stretch>
            <a:fillRect/>
          </a:stretch>
        </p:blipFill>
        <p:spPr>
          <a:xfrm flipV="1">
            <a:off x="4611186" y="3873644"/>
            <a:ext cx="7580814" cy="922274"/>
          </a:xfrm>
          <a:prstGeom prst="rect">
            <a:avLst/>
          </a:prstGeom>
        </p:spPr>
      </p:pic>
      <p:pic>
        <p:nvPicPr>
          <p:cNvPr id="12" name="Picture 11">
            <a:extLst>
              <a:ext uri="{FF2B5EF4-FFF2-40B4-BE49-F238E27FC236}">
                <a16:creationId xmlns:a16="http://schemas.microsoft.com/office/drawing/2014/main" id="{DDEBFA88-7295-B845-8675-1EA9A91357AC}"/>
              </a:ext>
            </a:extLst>
          </p:cNvPr>
          <p:cNvPicPr>
            <a:picLocks noChangeAspect="1"/>
          </p:cNvPicPr>
          <p:nvPr/>
        </p:nvPicPr>
        <p:blipFill>
          <a:blip r:embed="rId7"/>
          <a:stretch>
            <a:fillRect/>
          </a:stretch>
        </p:blipFill>
        <p:spPr>
          <a:xfrm>
            <a:off x="4611185" y="4795918"/>
            <a:ext cx="7580815" cy="333528"/>
          </a:xfrm>
          <a:prstGeom prst="rect">
            <a:avLst/>
          </a:prstGeom>
        </p:spPr>
      </p:pic>
      <p:sp>
        <p:nvSpPr>
          <p:cNvPr id="13" name="TextBox 12">
            <a:extLst>
              <a:ext uri="{FF2B5EF4-FFF2-40B4-BE49-F238E27FC236}">
                <a16:creationId xmlns:a16="http://schemas.microsoft.com/office/drawing/2014/main" id="{DF950235-6576-4A41-98C1-3F57D5DB7081}"/>
              </a:ext>
            </a:extLst>
          </p:cNvPr>
          <p:cNvSpPr txBox="1"/>
          <p:nvPr/>
        </p:nvSpPr>
        <p:spPr>
          <a:xfrm>
            <a:off x="827859" y="4081087"/>
            <a:ext cx="3841757" cy="646331"/>
          </a:xfrm>
          <a:prstGeom prst="rect">
            <a:avLst/>
          </a:prstGeom>
          <a:noFill/>
        </p:spPr>
        <p:txBody>
          <a:bodyPr wrap="none" rtlCol="0">
            <a:spAutoFit/>
          </a:bodyPr>
          <a:lstStyle/>
          <a:p>
            <a:r>
              <a:rPr lang="en-US" b="1" i="1" dirty="0"/>
              <a:t>Xenopus </a:t>
            </a:r>
            <a:r>
              <a:rPr lang="en-US" b="1" i="1" dirty="0" err="1"/>
              <a:t>laevis</a:t>
            </a:r>
            <a:r>
              <a:rPr lang="en-US" b="1" dirty="0"/>
              <a:t> (African clawed frog) </a:t>
            </a:r>
          </a:p>
          <a:p>
            <a:r>
              <a:rPr lang="en-US" dirty="0"/>
              <a:t>(one of two paralogs)</a:t>
            </a:r>
          </a:p>
        </p:txBody>
      </p:sp>
    </p:spTree>
    <p:extLst>
      <p:ext uri="{BB962C8B-B14F-4D97-AF65-F5344CB8AC3E}">
        <p14:creationId xmlns:p14="http://schemas.microsoft.com/office/powerpoint/2010/main" val="10333829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0C7095-2D5A-E740-9A1D-F136F8F2EAFE}"/>
              </a:ext>
            </a:extLst>
          </p:cNvPr>
          <p:cNvSpPr txBox="1"/>
          <p:nvPr/>
        </p:nvSpPr>
        <p:spPr>
          <a:xfrm>
            <a:off x="588579" y="346841"/>
            <a:ext cx="1281120" cy="646331"/>
          </a:xfrm>
          <a:prstGeom prst="rect">
            <a:avLst/>
          </a:prstGeom>
          <a:noFill/>
        </p:spPr>
        <p:txBody>
          <a:bodyPr wrap="none" rtlCol="0">
            <a:spAutoFit/>
          </a:bodyPr>
          <a:lstStyle/>
          <a:p>
            <a:r>
              <a:rPr lang="en-US" i="1" dirty="0"/>
              <a:t>vma</a:t>
            </a:r>
            <a:r>
              <a:rPr lang="en-US" dirty="0"/>
              <a:t>1 genes</a:t>
            </a:r>
          </a:p>
          <a:p>
            <a:endParaRPr lang="en-US" dirty="0"/>
          </a:p>
        </p:txBody>
      </p:sp>
      <p:sp>
        <p:nvSpPr>
          <p:cNvPr id="5" name="TextBox 4">
            <a:extLst>
              <a:ext uri="{FF2B5EF4-FFF2-40B4-BE49-F238E27FC236}">
                <a16:creationId xmlns:a16="http://schemas.microsoft.com/office/drawing/2014/main" id="{2C7C78EF-BD0C-5C45-AA53-628989F7E238}"/>
              </a:ext>
            </a:extLst>
          </p:cNvPr>
          <p:cNvSpPr txBox="1"/>
          <p:nvPr/>
        </p:nvSpPr>
        <p:spPr>
          <a:xfrm>
            <a:off x="738129" y="989814"/>
            <a:ext cx="3463449" cy="646331"/>
          </a:xfrm>
          <a:prstGeom prst="rect">
            <a:avLst/>
          </a:prstGeom>
          <a:noFill/>
        </p:spPr>
        <p:txBody>
          <a:bodyPr wrap="none" rtlCol="0">
            <a:spAutoFit/>
          </a:bodyPr>
          <a:lstStyle/>
          <a:p>
            <a:r>
              <a:rPr lang="en-US" b="1" i="1" dirty="0"/>
              <a:t>Arabidopsis thaliana</a:t>
            </a:r>
            <a:r>
              <a:rPr lang="en-US" b="1" dirty="0"/>
              <a:t> </a:t>
            </a:r>
            <a:r>
              <a:rPr lang="en-US" dirty="0"/>
              <a:t>(</a:t>
            </a:r>
            <a:r>
              <a:rPr lang="en-US" dirty="0" err="1"/>
              <a:t>thale</a:t>
            </a:r>
            <a:r>
              <a:rPr lang="en-US" dirty="0"/>
              <a:t> cress) </a:t>
            </a:r>
          </a:p>
          <a:p>
            <a:endParaRPr lang="en-US" dirty="0"/>
          </a:p>
        </p:txBody>
      </p:sp>
      <p:pic>
        <p:nvPicPr>
          <p:cNvPr id="2" name="Picture 1">
            <a:extLst>
              <a:ext uri="{FF2B5EF4-FFF2-40B4-BE49-F238E27FC236}">
                <a16:creationId xmlns:a16="http://schemas.microsoft.com/office/drawing/2014/main" id="{97DEE0C3-FD86-3648-8B58-C7C637D1C820}"/>
              </a:ext>
            </a:extLst>
          </p:cNvPr>
          <p:cNvPicPr>
            <a:picLocks noChangeAspect="1"/>
          </p:cNvPicPr>
          <p:nvPr/>
        </p:nvPicPr>
        <p:blipFill>
          <a:blip r:embed="rId3"/>
          <a:stretch>
            <a:fillRect/>
          </a:stretch>
        </p:blipFill>
        <p:spPr>
          <a:xfrm>
            <a:off x="4451357" y="0"/>
            <a:ext cx="7580815" cy="2010534"/>
          </a:xfrm>
          <a:prstGeom prst="rect">
            <a:avLst/>
          </a:prstGeom>
        </p:spPr>
      </p:pic>
      <p:pic>
        <p:nvPicPr>
          <p:cNvPr id="15" name="Picture 14">
            <a:extLst>
              <a:ext uri="{FF2B5EF4-FFF2-40B4-BE49-F238E27FC236}">
                <a16:creationId xmlns:a16="http://schemas.microsoft.com/office/drawing/2014/main" id="{2F09ABFB-6176-064E-9858-47E5AF9B622E}"/>
              </a:ext>
            </a:extLst>
          </p:cNvPr>
          <p:cNvPicPr>
            <a:picLocks noChangeAspect="1"/>
          </p:cNvPicPr>
          <p:nvPr/>
        </p:nvPicPr>
        <p:blipFill>
          <a:blip r:embed="rId4"/>
          <a:stretch>
            <a:fillRect/>
          </a:stretch>
        </p:blipFill>
        <p:spPr>
          <a:xfrm>
            <a:off x="4532810" y="2009717"/>
            <a:ext cx="7537268" cy="1300953"/>
          </a:xfrm>
          <a:prstGeom prst="rect">
            <a:avLst/>
          </a:prstGeom>
        </p:spPr>
      </p:pic>
      <p:sp>
        <p:nvSpPr>
          <p:cNvPr id="17" name="TextBox 16">
            <a:extLst>
              <a:ext uri="{FF2B5EF4-FFF2-40B4-BE49-F238E27FC236}">
                <a16:creationId xmlns:a16="http://schemas.microsoft.com/office/drawing/2014/main" id="{4868385A-B044-A848-9398-3A0C89FF2C3F}"/>
              </a:ext>
            </a:extLst>
          </p:cNvPr>
          <p:cNvSpPr txBox="1"/>
          <p:nvPr/>
        </p:nvSpPr>
        <p:spPr>
          <a:xfrm>
            <a:off x="738129" y="2552447"/>
            <a:ext cx="2629887" cy="646331"/>
          </a:xfrm>
          <a:prstGeom prst="rect">
            <a:avLst/>
          </a:prstGeom>
          <a:noFill/>
        </p:spPr>
        <p:txBody>
          <a:bodyPr wrap="none" rtlCol="0">
            <a:spAutoFit/>
          </a:bodyPr>
          <a:lstStyle/>
          <a:p>
            <a:r>
              <a:rPr lang="en-US" b="1" i="1" dirty="0" err="1"/>
              <a:t>Zea</a:t>
            </a:r>
            <a:r>
              <a:rPr lang="en-US" b="1" i="1" dirty="0"/>
              <a:t> mays  </a:t>
            </a:r>
            <a:r>
              <a:rPr lang="en-US" dirty="0"/>
              <a:t>chromosome 4</a:t>
            </a:r>
          </a:p>
          <a:p>
            <a:endParaRPr lang="en-US" dirty="0"/>
          </a:p>
        </p:txBody>
      </p:sp>
      <p:pic>
        <p:nvPicPr>
          <p:cNvPr id="18" name="Picture 17">
            <a:extLst>
              <a:ext uri="{FF2B5EF4-FFF2-40B4-BE49-F238E27FC236}">
                <a16:creationId xmlns:a16="http://schemas.microsoft.com/office/drawing/2014/main" id="{CE7A6812-6E62-4B40-9248-98F14583B39F}"/>
              </a:ext>
            </a:extLst>
          </p:cNvPr>
          <p:cNvPicPr>
            <a:picLocks noChangeAspect="1"/>
          </p:cNvPicPr>
          <p:nvPr/>
        </p:nvPicPr>
        <p:blipFill>
          <a:blip r:embed="rId5"/>
          <a:stretch>
            <a:fillRect/>
          </a:stretch>
        </p:blipFill>
        <p:spPr>
          <a:xfrm>
            <a:off x="4545874" y="3338505"/>
            <a:ext cx="7537268" cy="1363491"/>
          </a:xfrm>
          <a:prstGeom prst="rect">
            <a:avLst/>
          </a:prstGeom>
        </p:spPr>
      </p:pic>
      <p:sp>
        <p:nvSpPr>
          <p:cNvPr id="19" name="TextBox 18">
            <a:extLst>
              <a:ext uri="{FF2B5EF4-FFF2-40B4-BE49-F238E27FC236}">
                <a16:creationId xmlns:a16="http://schemas.microsoft.com/office/drawing/2014/main" id="{65EAA627-85B8-D448-8C33-26168948E70C}"/>
              </a:ext>
            </a:extLst>
          </p:cNvPr>
          <p:cNvSpPr txBox="1"/>
          <p:nvPr/>
        </p:nvSpPr>
        <p:spPr>
          <a:xfrm>
            <a:off x="738129" y="4020250"/>
            <a:ext cx="2569934" cy="369332"/>
          </a:xfrm>
          <a:prstGeom prst="rect">
            <a:avLst/>
          </a:prstGeom>
          <a:noFill/>
        </p:spPr>
        <p:txBody>
          <a:bodyPr wrap="none" rtlCol="0">
            <a:spAutoFit/>
          </a:bodyPr>
          <a:lstStyle/>
          <a:p>
            <a:r>
              <a:rPr lang="en-US" b="1" i="1" dirty="0" err="1"/>
              <a:t>Zea</a:t>
            </a:r>
            <a:r>
              <a:rPr lang="en-US" b="1" i="1" dirty="0"/>
              <a:t> mays  </a:t>
            </a:r>
            <a:r>
              <a:rPr lang="en-US" dirty="0"/>
              <a:t>chromosome 5</a:t>
            </a:r>
          </a:p>
        </p:txBody>
      </p:sp>
      <p:sp>
        <p:nvSpPr>
          <p:cNvPr id="21" name="TextBox 20">
            <a:extLst>
              <a:ext uri="{FF2B5EF4-FFF2-40B4-BE49-F238E27FC236}">
                <a16:creationId xmlns:a16="http://schemas.microsoft.com/office/drawing/2014/main" id="{6B09023E-2EE3-8B44-BDC0-72625C220592}"/>
              </a:ext>
            </a:extLst>
          </p:cNvPr>
          <p:cNvSpPr txBox="1"/>
          <p:nvPr/>
        </p:nvSpPr>
        <p:spPr>
          <a:xfrm>
            <a:off x="738129" y="6121052"/>
            <a:ext cx="3198311" cy="646331"/>
          </a:xfrm>
          <a:prstGeom prst="rect">
            <a:avLst/>
          </a:prstGeom>
          <a:noFill/>
        </p:spPr>
        <p:txBody>
          <a:bodyPr wrap="none" rtlCol="0">
            <a:spAutoFit/>
          </a:bodyPr>
          <a:lstStyle/>
          <a:p>
            <a:r>
              <a:rPr lang="en-US" b="1" i="1" dirty="0"/>
              <a:t>Phalaenopsis </a:t>
            </a:r>
            <a:r>
              <a:rPr lang="en-US" b="1" i="1" dirty="0" err="1"/>
              <a:t>equestris</a:t>
            </a:r>
            <a:r>
              <a:rPr lang="en-US" b="1" i="1" dirty="0"/>
              <a:t> </a:t>
            </a:r>
            <a:r>
              <a:rPr lang="en-US" dirty="0"/>
              <a:t>(orchid)</a:t>
            </a:r>
            <a:endParaRPr lang="en-US" b="1" dirty="0"/>
          </a:p>
          <a:p>
            <a:endParaRPr lang="en-US" dirty="0"/>
          </a:p>
        </p:txBody>
      </p:sp>
      <p:pic>
        <p:nvPicPr>
          <p:cNvPr id="22" name="Picture 21">
            <a:extLst>
              <a:ext uri="{FF2B5EF4-FFF2-40B4-BE49-F238E27FC236}">
                <a16:creationId xmlns:a16="http://schemas.microsoft.com/office/drawing/2014/main" id="{969D0C31-E13F-0D4B-8EDF-18527084D70F}"/>
              </a:ext>
            </a:extLst>
          </p:cNvPr>
          <p:cNvPicPr>
            <a:picLocks noChangeAspect="1"/>
          </p:cNvPicPr>
          <p:nvPr/>
        </p:nvPicPr>
        <p:blipFill rotWithShape="1">
          <a:blip r:embed="rId6"/>
          <a:srcRect b="28204"/>
          <a:stretch/>
        </p:blipFill>
        <p:spPr>
          <a:xfrm>
            <a:off x="4545874" y="4905486"/>
            <a:ext cx="7646126" cy="768335"/>
          </a:xfrm>
          <a:prstGeom prst="rect">
            <a:avLst/>
          </a:prstGeom>
        </p:spPr>
      </p:pic>
      <p:sp>
        <p:nvSpPr>
          <p:cNvPr id="23" name="Rectangle 22">
            <a:extLst>
              <a:ext uri="{FF2B5EF4-FFF2-40B4-BE49-F238E27FC236}">
                <a16:creationId xmlns:a16="http://schemas.microsoft.com/office/drawing/2014/main" id="{62D756B2-D2C2-BE43-9EC8-C84E223A0728}"/>
              </a:ext>
            </a:extLst>
          </p:cNvPr>
          <p:cNvSpPr/>
          <p:nvPr/>
        </p:nvSpPr>
        <p:spPr>
          <a:xfrm>
            <a:off x="738129" y="5257905"/>
            <a:ext cx="3166251" cy="369332"/>
          </a:xfrm>
          <a:prstGeom prst="rect">
            <a:avLst/>
          </a:prstGeom>
        </p:spPr>
        <p:txBody>
          <a:bodyPr wrap="none">
            <a:spAutoFit/>
          </a:bodyPr>
          <a:lstStyle/>
          <a:p>
            <a:r>
              <a:rPr lang="en-US" b="1" i="1" dirty="0"/>
              <a:t>Phoenix dactylifera </a:t>
            </a:r>
            <a:r>
              <a:rPr lang="en-US" dirty="0">
                <a:solidFill>
                  <a:srgbClr val="000000"/>
                </a:solidFill>
              </a:rPr>
              <a:t>(date palm)</a:t>
            </a:r>
          </a:p>
        </p:txBody>
      </p:sp>
      <p:pic>
        <p:nvPicPr>
          <p:cNvPr id="25" name="Picture 24">
            <a:extLst>
              <a:ext uri="{FF2B5EF4-FFF2-40B4-BE49-F238E27FC236}">
                <a16:creationId xmlns:a16="http://schemas.microsoft.com/office/drawing/2014/main" id="{DEE5C7DE-1F40-FF40-8F99-9D99A7254B57}"/>
              </a:ext>
            </a:extLst>
          </p:cNvPr>
          <p:cNvPicPr>
            <a:picLocks noChangeAspect="1"/>
          </p:cNvPicPr>
          <p:nvPr/>
        </p:nvPicPr>
        <p:blipFill>
          <a:blip r:embed="rId7"/>
          <a:stretch>
            <a:fillRect/>
          </a:stretch>
        </p:blipFill>
        <p:spPr>
          <a:xfrm>
            <a:off x="4532810" y="5786816"/>
            <a:ext cx="7646127" cy="1042974"/>
          </a:xfrm>
          <a:prstGeom prst="rect">
            <a:avLst/>
          </a:prstGeom>
        </p:spPr>
      </p:pic>
    </p:spTree>
    <p:extLst>
      <p:ext uri="{BB962C8B-B14F-4D97-AF65-F5344CB8AC3E}">
        <p14:creationId xmlns:p14="http://schemas.microsoft.com/office/powerpoint/2010/main" val="38547066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927C-30E6-5643-AF9B-2612970BA23C}"/>
              </a:ext>
            </a:extLst>
          </p:cNvPr>
          <p:cNvSpPr>
            <a:spLocks noGrp="1"/>
          </p:cNvSpPr>
          <p:nvPr>
            <p:ph type="title"/>
          </p:nvPr>
        </p:nvSpPr>
        <p:spPr>
          <a:xfrm>
            <a:off x="261257" y="296092"/>
            <a:ext cx="10363200" cy="1143000"/>
          </a:xfrm>
        </p:spPr>
        <p:txBody>
          <a:bodyPr/>
          <a:lstStyle/>
          <a:p>
            <a:r>
              <a:rPr lang="en-US" dirty="0"/>
              <a:t>Splice site consensus in </a:t>
            </a:r>
            <a:r>
              <a:rPr lang="en-US" i="1" dirty="0"/>
              <a:t>Arabidopsis thaliana</a:t>
            </a:r>
          </a:p>
        </p:txBody>
      </p:sp>
      <p:pic>
        <p:nvPicPr>
          <p:cNvPr id="1026" name="Picture 2" descr="intron table">
            <a:extLst>
              <a:ext uri="{FF2B5EF4-FFF2-40B4-BE49-F238E27FC236}">
                <a16:creationId xmlns:a16="http://schemas.microsoft.com/office/drawing/2014/main" id="{3BC36BC4-58EC-5E40-8FE9-CDF0E561A8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30" y="1627958"/>
            <a:ext cx="9719733"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1434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F41202-E4FE-004B-A9EF-0BA19A3048C7}"/>
              </a:ext>
            </a:extLst>
          </p:cNvPr>
          <p:cNvPicPr>
            <a:picLocks noChangeAspect="1"/>
          </p:cNvPicPr>
          <p:nvPr/>
        </p:nvPicPr>
        <p:blipFill>
          <a:blip r:embed="rId2"/>
          <a:stretch>
            <a:fillRect/>
          </a:stretch>
        </p:blipFill>
        <p:spPr>
          <a:xfrm>
            <a:off x="855538" y="1031071"/>
            <a:ext cx="10029440" cy="5021580"/>
          </a:xfrm>
          <a:prstGeom prst="rect">
            <a:avLst/>
          </a:prstGeom>
        </p:spPr>
      </p:pic>
      <p:sp>
        <p:nvSpPr>
          <p:cNvPr id="7" name="TextBox 6">
            <a:extLst>
              <a:ext uri="{FF2B5EF4-FFF2-40B4-BE49-F238E27FC236}">
                <a16:creationId xmlns:a16="http://schemas.microsoft.com/office/drawing/2014/main" id="{52FC9957-C5D0-6A41-9A9F-BA888A09462A}"/>
              </a:ext>
            </a:extLst>
          </p:cNvPr>
          <p:cNvSpPr txBox="1"/>
          <p:nvPr/>
        </p:nvSpPr>
        <p:spPr>
          <a:xfrm>
            <a:off x="535577" y="365760"/>
            <a:ext cx="5033750" cy="584775"/>
          </a:xfrm>
          <a:prstGeom prst="rect">
            <a:avLst/>
          </a:prstGeom>
          <a:noFill/>
        </p:spPr>
        <p:txBody>
          <a:bodyPr wrap="none" rtlCol="0">
            <a:spAutoFit/>
          </a:bodyPr>
          <a:lstStyle/>
          <a:p>
            <a:r>
              <a:rPr lang="en-US" sz="3200" dirty="0"/>
              <a:t>Splice site consensus humans</a:t>
            </a:r>
          </a:p>
        </p:txBody>
      </p:sp>
      <p:sp>
        <p:nvSpPr>
          <p:cNvPr id="8" name="TextBox 7">
            <a:extLst>
              <a:ext uri="{FF2B5EF4-FFF2-40B4-BE49-F238E27FC236}">
                <a16:creationId xmlns:a16="http://schemas.microsoft.com/office/drawing/2014/main" id="{0738279E-8D5B-3E42-B18B-931A442225ED}"/>
              </a:ext>
            </a:extLst>
          </p:cNvPr>
          <p:cNvSpPr txBox="1"/>
          <p:nvPr/>
        </p:nvSpPr>
        <p:spPr>
          <a:xfrm>
            <a:off x="835938" y="6472825"/>
            <a:ext cx="10245112" cy="369332"/>
          </a:xfrm>
          <a:prstGeom prst="rect">
            <a:avLst/>
          </a:prstGeom>
          <a:noFill/>
        </p:spPr>
        <p:txBody>
          <a:bodyPr wrap="none" rtlCol="0">
            <a:spAutoFit/>
          </a:bodyPr>
          <a:lstStyle/>
          <a:p>
            <a:r>
              <a:rPr lang="en-US" dirty="0"/>
              <a:t>From: </a:t>
            </a:r>
            <a:r>
              <a:rPr lang="en-US" dirty="0">
                <a:hlinkClick r:id="rId3"/>
              </a:rPr>
              <a:t>http://science.umd.edu/labs/mount/RNAinfo/matrices.html</a:t>
            </a:r>
            <a:r>
              <a:rPr lang="en-US" dirty="0"/>
              <a:t> </a:t>
            </a:r>
            <a:r>
              <a:rPr lang="en-US" dirty="0">
                <a:hlinkClick r:id="rId4"/>
              </a:rPr>
              <a:t>https://pubmed.ncbi.nlm.nih.gov/9536098/</a:t>
            </a:r>
            <a:r>
              <a:rPr lang="en-US" dirty="0"/>
              <a:t> </a:t>
            </a:r>
          </a:p>
        </p:txBody>
      </p:sp>
      <p:sp>
        <p:nvSpPr>
          <p:cNvPr id="9" name="Frame 8">
            <a:extLst>
              <a:ext uri="{FF2B5EF4-FFF2-40B4-BE49-F238E27FC236}">
                <a16:creationId xmlns:a16="http://schemas.microsoft.com/office/drawing/2014/main" id="{876C146E-A84C-A447-AC0F-DC6261FC1FD7}"/>
              </a:ext>
            </a:extLst>
          </p:cNvPr>
          <p:cNvSpPr/>
          <p:nvPr/>
        </p:nvSpPr>
        <p:spPr bwMode="auto">
          <a:xfrm>
            <a:off x="8725988" y="2024741"/>
            <a:ext cx="509452" cy="287383"/>
          </a:xfrm>
          <a:prstGeom prst="fram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10" name="Frame 9">
            <a:extLst>
              <a:ext uri="{FF2B5EF4-FFF2-40B4-BE49-F238E27FC236}">
                <a16:creationId xmlns:a16="http://schemas.microsoft.com/office/drawing/2014/main" id="{02C7E42F-9CC7-6F4B-ACEF-0A7E6761654D}"/>
              </a:ext>
            </a:extLst>
          </p:cNvPr>
          <p:cNvSpPr/>
          <p:nvPr/>
        </p:nvSpPr>
        <p:spPr bwMode="auto">
          <a:xfrm>
            <a:off x="9248503" y="2673529"/>
            <a:ext cx="509452" cy="287383"/>
          </a:xfrm>
          <a:prstGeom prst="fram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11" name="Frame 10">
            <a:extLst>
              <a:ext uri="{FF2B5EF4-FFF2-40B4-BE49-F238E27FC236}">
                <a16:creationId xmlns:a16="http://schemas.microsoft.com/office/drawing/2014/main" id="{CBADC303-D717-DE4B-BAF3-9E2270807701}"/>
              </a:ext>
            </a:extLst>
          </p:cNvPr>
          <p:cNvSpPr/>
          <p:nvPr/>
        </p:nvSpPr>
        <p:spPr bwMode="auto">
          <a:xfrm>
            <a:off x="8725988" y="4423953"/>
            <a:ext cx="509452" cy="287383"/>
          </a:xfrm>
          <a:prstGeom prst="fram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12" name="Frame 11">
            <a:extLst>
              <a:ext uri="{FF2B5EF4-FFF2-40B4-BE49-F238E27FC236}">
                <a16:creationId xmlns:a16="http://schemas.microsoft.com/office/drawing/2014/main" id="{CE8DD83A-3FDB-B94D-BC23-5B193A4E8470}"/>
              </a:ext>
            </a:extLst>
          </p:cNvPr>
          <p:cNvSpPr/>
          <p:nvPr/>
        </p:nvSpPr>
        <p:spPr bwMode="auto">
          <a:xfrm>
            <a:off x="9248503" y="5064032"/>
            <a:ext cx="509452" cy="287383"/>
          </a:xfrm>
          <a:prstGeom prst="fram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cxnSp>
        <p:nvCxnSpPr>
          <p:cNvPr id="14" name="Straight Connector 13">
            <a:extLst>
              <a:ext uri="{FF2B5EF4-FFF2-40B4-BE49-F238E27FC236}">
                <a16:creationId xmlns:a16="http://schemas.microsoft.com/office/drawing/2014/main" id="{1E2D1A5C-CE74-A14C-99F6-853467155B3D}"/>
              </a:ext>
            </a:extLst>
          </p:cNvPr>
          <p:cNvCxnSpPr>
            <a:cxnSpLocks/>
          </p:cNvCxnSpPr>
          <p:nvPr/>
        </p:nvCxnSpPr>
        <p:spPr bwMode="auto">
          <a:xfrm>
            <a:off x="9888583" y="2942398"/>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6" name="Straight Connector 15">
            <a:extLst>
              <a:ext uri="{FF2B5EF4-FFF2-40B4-BE49-F238E27FC236}">
                <a16:creationId xmlns:a16="http://schemas.microsoft.com/office/drawing/2014/main" id="{5A54FE9F-A2B9-FD4D-9FC0-D500987FC998}"/>
              </a:ext>
            </a:extLst>
          </p:cNvPr>
          <p:cNvCxnSpPr>
            <a:cxnSpLocks/>
          </p:cNvCxnSpPr>
          <p:nvPr/>
        </p:nvCxnSpPr>
        <p:spPr bwMode="auto">
          <a:xfrm>
            <a:off x="9888583" y="5338352"/>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7" name="Straight Connector 16">
            <a:extLst>
              <a:ext uri="{FF2B5EF4-FFF2-40B4-BE49-F238E27FC236}">
                <a16:creationId xmlns:a16="http://schemas.microsoft.com/office/drawing/2014/main" id="{C15B3483-2BEE-D34C-8BAD-DC146209FB6B}"/>
              </a:ext>
            </a:extLst>
          </p:cNvPr>
          <p:cNvCxnSpPr>
            <a:cxnSpLocks/>
          </p:cNvCxnSpPr>
          <p:nvPr/>
        </p:nvCxnSpPr>
        <p:spPr bwMode="auto">
          <a:xfrm>
            <a:off x="8186058" y="5016134"/>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8" name="Straight Connector 17">
            <a:extLst>
              <a:ext uri="{FF2B5EF4-FFF2-40B4-BE49-F238E27FC236}">
                <a16:creationId xmlns:a16="http://schemas.microsoft.com/office/drawing/2014/main" id="{F3C1B522-ED79-934D-8833-41C2C1E295E1}"/>
              </a:ext>
            </a:extLst>
          </p:cNvPr>
          <p:cNvCxnSpPr>
            <a:cxnSpLocks/>
          </p:cNvCxnSpPr>
          <p:nvPr/>
        </p:nvCxnSpPr>
        <p:spPr bwMode="auto">
          <a:xfrm>
            <a:off x="10223863" y="5621380"/>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9" name="Straight Connector 18">
            <a:extLst>
              <a:ext uri="{FF2B5EF4-FFF2-40B4-BE49-F238E27FC236}">
                <a16:creationId xmlns:a16="http://schemas.microsoft.com/office/drawing/2014/main" id="{A99A7663-23B1-CF4E-A9BF-DCADCC131CA8}"/>
              </a:ext>
            </a:extLst>
          </p:cNvPr>
          <p:cNvCxnSpPr>
            <a:cxnSpLocks/>
          </p:cNvCxnSpPr>
          <p:nvPr/>
        </p:nvCxnSpPr>
        <p:spPr bwMode="auto">
          <a:xfrm>
            <a:off x="10210800" y="3233055"/>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0" name="Straight Connector 19">
            <a:extLst>
              <a:ext uri="{FF2B5EF4-FFF2-40B4-BE49-F238E27FC236}">
                <a16:creationId xmlns:a16="http://schemas.microsoft.com/office/drawing/2014/main" id="{A109F992-1544-4347-B573-DD05BC97BEA7}"/>
              </a:ext>
            </a:extLst>
          </p:cNvPr>
          <p:cNvCxnSpPr>
            <a:cxnSpLocks/>
          </p:cNvCxnSpPr>
          <p:nvPr/>
        </p:nvCxnSpPr>
        <p:spPr bwMode="auto">
          <a:xfrm>
            <a:off x="8186058" y="2586443"/>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1" name="Straight Connector 20">
            <a:extLst>
              <a:ext uri="{FF2B5EF4-FFF2-40B4-BE49-F238E27FC236}">
                <a16:creationId xmlns:a16="http://schemas.microsoft.com/office/drawing/2014/main" id="{A85B1780-AFDB-AB41-99A2-6116274B0EB7}"/>
              </a:ext>
            </a:extLst>
          </p:cNvPr>
          <p:cNvCxnSpPr>
            <a:cxnSpLocks/>
          </p:cNvCxnSpPr>
          <p:nvPr/>
        </p:nvCxnSpPr>
        <p:spPr bwMode="auto">
          <a:xfrm>
            <a:off x="6535784" y="2595151"/>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2" name="Straight Connector 21">
            <a:extLst>
              <a:ext uri="{FF2B5EF4-FFF2-40B4-BE49-F238E27FC236}">
                <a16:creationId xmlns:a16="http://schemas.microsoft.com/office/drawing/2014/main" id="{03ACAA85-5A9B-EC43-BD5C-C9A25EE7326C}"/>
              </a:ext>
            </a:extLst>
          </p:cNvPr>
          <p:cNvCxnSpPr>
            <a:cxnSpLocks/>
          </p:cNvCxnSpPr>
          <p:nvPr/>
        </p:nvCxnSpPr>
        <p:spPr bwMode="auto">
          <a:xfrm>
            <a:off x="6535784" y="5625733"/>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3" name="Straight Connector 22">
            <a:extLst>
              <a:ext uri="{FF2B5EF4-FFF2-40B4-BE49-F238E27FC236}">
                <a16:creationId xmlns:a16="http://schemas.microsoft.com/office/drawing/2014/main" id="{AE726364-C624-BB45-B9F2-5399B312BC5E}"/>
              </a:ext>
            </a:extLst>
          </p:cNvPr>
          <p:cNvCxnSpPr>
            <a:cxnSpLocks/>
          </p:cNvCxnSpPr>
          <p:nvPr/>
        </p:nvCxnSpPr>
        <p:spPr bwMode="auto">
          <a:xfrm>
            <a:off x="5944872" y="2577733"/>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4" name="Straight Connector 23">
            <a:extLst>
              <a:ext uri="{FF2B5EF4-FFF2-40B4-BE49-F238E27FC236}">
                <a16:creationId xmlns:a16="http://schemas.microsoft.com/office/drawing/2014/main" id="{BC0129AC-9325-C64E-8FC1-6A303D6C60FE}"/>
              </a:ext>
            </a:extLst>
          </p:cNvPr>
          <p:cNvCxnSpPr>
            <a:cxnSpLocks/>
          </p:cNvCxnSpPr>
          <p:nvPr/>
        </p:nvCxnSpPr>
        <p:spPr bwMode="auto">
          <a:xfrm>
            <a:off x="5978434" y="5621380"/>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5" name="Straight Connector 24">
            <a:extLst>
              <a:ext uri="{FF2B5EF4-FFF2-40B4-BE49-F238E27FC236}">
                <a16:creationId xmlns:a16="http://schemas.microsoft.com/office/drawing/2014/main" id="{174F3307-EC07-8641-85D0-B67C6FE102E6}"/>
              </a:ext>
            </a:extLst>
          </p:cNvPr>
          <p:cNvCxnSpPr>
            <a:cxnSpLocks/>
          </p:cNvCxnSpPr>
          <p:nvPr/>
        </p:nvCxnSpPr>
        <p:spPr bwMode="auto">
          <a:xfrm>
            <a:off x="7073543" y="5621380"/>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6" name="Straight Connector 25">
            <a:extLst>
              <a:ext uri="{FF2B5EF4-FFF2-40B4-BE49-F238E27FC236}">
                <a16:creationId xmlns:a16="http://schemas.microsoft.com/office/drawing/2014/main" id="{6276E8E1-3F7A-2F4B-990A-8E1BF4017159}"/>
              </a:ext>
            </a:extLst>
          </p:cNvPr>
          <p:cNvCxnSpPr>
            <a:cxnSpLocks/>
          </p:cNvCxnSpPr>
          <p:nvPr/>
        </p:nvCxnSpPr>
        <p:spPr bwMode="auto">
          <a:xfrm>
            <a:off x="7080980" y="2573378"/>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sp>
        <p:nvSpPr>
          <p:cNvPr id="27" name="TextBox 26">
            <a:extLst>
              <a:ext uri="{FF2B5EF4-FFF2-40B4-BE49-F238E27FC236}">
                <a16:creationId xmlns:a16="http://schemas.microsoft.com/office/drawing/2014/main" id="{02FACCBE-8CC0-1E49-95E4-13C019D6108C}"/>
              </a:ext>
            </a:extLst>
          </p:cNvPr>
          <p:cNvSpPr txBox="1"/>
          <p:nvPr/>
        </p:nvSpPr>
        <p:spPr>
          <a:xfrm>
            <a:off x="7690854" y="5948521"/>
            <a:ext cx="2889702" cy="369332"/>
          </a:xfrm>
          <a:prstGeom prst="rect">
            <a:avLst/>
          </a:prstGeom>
          <a:noFill/>
        </p:spPr>
        <p:txBody>
          <a:bodyPr wrap="none" rtlCol="0">
            <a:spAutoFit/>
          </a:bodyPr>
          <a:lstStyle/>
          <a:p>
            <a:r>
              <a:rPr lang="en-US" dirty="0"/>
              <a:t>           C      A      G    || G    T</a:t>
            </a:r>
          </a:p>
        </p:txBody>
      </p:sp>
    </p:spTree>
    <p:extLst>
      <p:ext uri="{BB962C8B-B14F-4D97-AF65-F5344CB8AC3E}">
        <p14:creationId xmlns:p14="http://schemas.microsoft.com/office/powerpoint/2010/main" val="27954141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1EB6DE-328D-924C-8A24-0D5F5E13956F}"/>
              </a:ext>
            </a:extLst>
          </p:cNvPr>
          <p:cNvPicPr>
            <a:picLocks noChangeAspect="1"/>
          </p:cNvPicPr>
          <p:nvPr/>
        </p:nvPicPr>
        <p:blipFill>
          <a:blip r:embed="rId2"/>
          <a:stretch>
            <a:fillRect/>
          </a:stretch>
        </p:blipFill>
        <p:spPr>
          <a:xfrm>
            <a:off x="2666577" y="793779"/>
            <a:ext cx="7687920" cy="5243102"/>
          </a:xfrm>
          <a:prstGeom prst="rect">
            <a:avLst/>
          </a:prstGeom>
        </p:spPr>
      </p:pic>
      <p:sp>
        <p:nvSpPr>
          <p:cNvPr id="7" name="TextBox 6">
            <a:extLst>
              <a:ext uri="{FF2B5EF4-FFF2-40B4-BE49-F238E27FC236}">
                <a16:creationId xmlns:a16="http://schemas.microsoft.com/office/drawing/2014/main" id="{52FC9957-C5D0-6A41-9A9F-BA888A09462A}"/>
              </a:ext>
            </a:extLst>
          </p:cNvPr>
          <p:cNvSpPr txBox="1"/>
          <p:nvPr/>
        </p:nvSpPr>
        <p:spPr>
          <a:xfrm>
            <a:off x="535577" y="365760"/>
            <a:ext cx="5033750" cy="584775"/>
          </a:xfrm>
          <a:prstGeom prst="rect">
            <a:avLst/>
          </a:prstGeom>
          <a:noFill/>
        </p:spPr>
        <p:txBody>
          <a:bodyPr wrap="none" rtlCol="0">
            <a:spAutoFit/>
          </a:bodyPr>
          <a:lstStyle/>
          <a:p>
            <a:r>
              <a:rPr lang="en-US" sz="3200" dirty="0"/>
              <a:t>Splice site consensus humans</a:t>
            </a:r>
          </a:p>
        </p:txBody>
      </p:sp>
      <p:sp>
        <p:nvSpPr>
          <p:cNvPr id="9" name="Frame 8">
            <a:extLst>
              <a:ext uri="{FF2B5EF4-FFF2-40B4-BE49-F238E27FC236}">
                <a16:creationId xmlns:a16="http://schemas.microsoft.com/office/drawing/2014/main" id="{876C146E-A84C-A447-AC0F-DC6261FC1FD7}"/>
              </a:ext>
            </a:extLst>
          </p:cNvPr>
          <p:cNvSpPr/>
          <p:nvPr/>
        </p:nvSpPr>
        <p:spPr bwMode="auto">
          <a:xfrm>
            <a:off x="4905076" y="2586441"/>
            <a:ext cx="509452" cy="287383"/>
          </a:xfrm>
          <a:prstGeom prst="fram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10" name="Frame 9">
            <a:extLst>
              <a:ext uri="{FF2B5EF4-FFF2-40B4-BE49-F238E27FC236}">
                <a16:creationId xmlns:a16="http://schemas.microsoft.com/office/drawing/2014/main" id="{02C7E42F-9CC7-6F4B-ACEF-0A7E6761654D}"/>
              </a:ext>
            </a:extLst>
          </p:cNvPr>
          <p:cNvSpPr/>
          <p:nvPr/>
        </p:nvSpPr>
        <p:spPr bwMode="auto">
          <a:xfrm>
            <a:off x="5414528" y="2929335"/>
            <a:ext cx="509452" cy="287383"/>
          </a:xfrm>
          <a:prstGeom prst="fram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11" name="Frame 10">
            <a:extLst>
              <a:ext uri="{FF2B5EF4-FFF2-40B4-BE49-F238E27FC236}">
                <a16:creationId xmlns:a16="http://schemas.microsoft.com/office/drawing/2014/main" id="{CBADC303-D717-DE4B-BAF3-9E2270807701}"/>
              </a:ext>
            </a:extLst>
          </p:cNvPr>
          <p:cNvSpPr/>
          <p:nvPr/>
        </p:nvSpPr>
        <p:spPr bwMode="auto">
          <a:xfrm>
            <a:off x="4892013" y="5181597"/>
            <a:ext cx="509452" cy="287383"/>
          </a:xfrm>
          <a:prstGeom prst="fram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12" name="Frame 11">
            <a:extLst>
              <a:ext uri="{FF2B5EF4-FFF2-40B4-BE49-F238E27FC236}">
                <a16:creationId xmlns:a16="http://schemas.microsoft.com/office/drawing/2014/main" id="{CE8DD83A-3FDB-B94D-BC23-5B193A4E8470}"/>
              </a:ext>
            </a:extLst>
          </p:cNvPr>
          <p:cNvSpPr/>
          <p:nvPr/>
        </p:nvSpPr>
        <p:spPr bwMode="auto">
          <a:xfrm>
            <a:off x="5414528" y="5516877"/>
            <a:ext cx="509452" cy="287383"/>
          </a:xfrm>
          <a:prstGeom prst="fram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cxnSp>
        <p:nvCxnSpPr>
          <p:cNvPr id="14" name="Straight Connector 13">
            <a:extLst>
              <a:ext uri="{FF2B5EF4-FFF2-40B4-BE49-F238E27FC236}">
                <a16:creationId xmlns:a16="http://schemas.microsoft.com/office/drawing/2014/main" id="{1E2D1A5C-CE74-A14C-99F6-853467155B3D}"/>
              </a:ext>
            </a:extLst>
          </p:cNvPr>
          <p:cNvCxnSpPr>
            <a:cxnSpLocks/>
          </p:cNvCxnSpPr>
          <p:nvPr/>
        </p:nvCxnSpPr>
        <p:spPr bwMode="auto">
          <a:xfrm>
            <a:off x="7034358" y="2838987"/>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6" name="Straight Connector 15">
            <a:extLst>
              <a:ext uri="{FF2B5EF4-FFF2-40B4-BE49-F238E27FC236}">
                <a16:creationId xmlns:a16="http://schemas.microsoft.com/office/drawing/2014/main" id="{5A54FE9F-A2B9-FD4D-9FC0-D500987FC998}"/>
              </a:ext>
            </a:extLst>
          </p:cNvPr>
          <p:cNvCxnSpPr>
            <a:cxnSpLocks/>
          </p:cNvCxnSpPr>
          <p:nvPr/>
        </p:nvCxnSpPr>
        <p:spPr bwMode="auto">
          <a:xfrm>
            <a:off x="4397833" y="2860761"/>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7" name="Straight Connector 16">
            <a:extLst>
              <a:ext uri="{FF2B5EF4-FFF2-40B4-BE49-F238E27FC236}">
                <a16:creationId xmlns:a16="http://schemas.microsoft.com/office/drawing/2014/main" id="{C15B3483-2BEE-D34C-8BAD-DC146209FB6B}"/>
              </a:ext>
            </a:extLst>
          </p:cNvPr>
          <p:cNvCxnSpPr>
            <a:cxnSpLocks/>
          </p:cNvCxnSpPr>
          <p:nvPr/>
        </p:nvCxnSpPr>
        <p:spPr bwMode="auto">
          <a:xfrm>
            <a:off x="3875319" y="4767940"/>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0" name="Straight Connector 19">
            <a:extLst>
              <a:ext uri="{FF2B5EF4-FFF2-40B4-BE49-F238E27FC236}">
                <a16:creationId xmlns:a16="http://schemas.microsoft.com/office/drawing/2014/main" id="{A109F992-1544-4347-B573-DD05BC97BEA7}"/>
              </a:ext>
            </a:extLst>
          </p:cNvPr>
          <p:cNvCxnSpPr>
            <a:cxnSpLocks/>
          </p:cNvCxnSpPr>
          <p:nvPr/>
        </p:nvCxnSpPr>
        <p:spPr bwMode="auto">
          <a:xfrm>
            <a:off x="6510537" y="2168429"/>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1" name="Straight Connector 20">
            <a:extLst>
              <a:ext uri="{FF2B5EF4-FFF2-40B4-BE49-F238E27FC236}">
                <a16:creationId xmlns:a16="http://schemas.microsoft.com/office/drawing/2014/main" id="{A85B1780-AFDB-AB41-99A2-6116274B0EB7}"/>
              </a:ext>
            </a:extLst>
          </p:cNvPr>
          <p:cNvCxnSpPr>
            <a:cxnSpLocks/>
          </p:cNvCxnSpPr>
          <p:nvPr/>
        </p:nvCxnSpPr>
        <p:spPr bwMode="auto">
          <a:xfrm>
            <a:off x="5990740" y="4767940"/>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2" name="Straight Connector 21">
            <a:extLst>
              <a:ext uri="{FF2B5EF4-FFF2-40B4-BE49-F238E27FC236}">
                <a16:creationId xmlns:a16="http://schemas.microsoft.com/office/drawing/2014/main" id="{03ACAA85-5A9B-EC43-BD5C-C9A25EE7326C}"/>
              </a:ext>
            </a:extLst>
          </p:cNvPr>
          <p:cNvCxnSpPr>
            <a:cxnSpLocks/>
          </p:cNvCxnSpPr>
          <p:nvPr/>
        </p:nvCxnSpPr>
        <p:spPr bwMode="auto">
          <a:xfrm>
            <a:off x="6510536" y="4767940"/>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3" name="Straight Connector 22">
            <a:extLst>
              <a:ext uri="{FF2B5EF4-FFF2-40B4-BE49-F238E27FC236}">
                <a16:creationId xmlns:a16="http://schemas.microsoft.com/office/drawing/2014/main" id="{AE726364-C624-BB45-B9F2-5399B312BC5E}"/>
              </a:ext>
            </a:extLst>
          </p:cNvPr>
          <p:cNvCxnSpPr>
            <a:cxnSpLocks/>
          </p:cNvCxnSpPr>
          <p:nvPr/>
        </p:nvCxnSpPr>
        <p:spPr bwMode="auto">
          <a:xfrm>
            <a:off x="5977678" y="2838987"/>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4" name="Straight Connector 23">
            <a:extLst>
              <a:ext uri="{FF2B5EF4-FFF2-40B4-BE49-F238E27FC236}">
                <a16:creationId xmlns:a16="http://schemas.microsoft.com/office/drawing/2014/main" id="{BC0129AC-9325-C64E-8FC1-6A303D6C60FE}"/>
              </a:ext>
            </a:extLst>
          </p:cNvPr>
          <p:cNvCxnSpPr>
            <a:cxnSpLocks/>
          </p:cNvCxnSpPr>
          <p:nvPr/>
        </p:nvCxnSpPr>
        <p:spPr bwMode="auto">
          <a:xfrm>
            <a:off x="4397833" y="5460270"/>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5" name="Straight Connector 24">
            <a:extLst>
              <a:ext uri="{FF2B5EF4-FFF2-40B4-BE49-F238E27FC236}">
                <a16:creationId xmlns:a16="http://schemas.microsoft.com/office/drawing/2014/main" id="{174F3307-EC07-8641-85D0-B67C6FE102E6}"/>
              </a:ext>
            </a:extLst>
          </p:cNvPr>
          <p:cNvCxnSpPr>
            <a:cxnSpLocks/>
          </p:cNvCxnSpPr>
          <p:nvPr/>
        </p:nvCxnSpPr>
        <p:spPr bwMode="auto">
          <a:xfrm>
            <a:off x="7034358" y="5451560"/>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6" name="Straight Connector 25">
            <a:extLst>
              <a:ext uri="{FF2B5EF4-FFF2-40B4-BE49-F238E27FC236}">
                <a16:creationId xmlns:a16="http://schemas.microsoft.com/office/drawing/2014/main" id="{6276E8E1-3F7A-2F4B-990A-8E1BF4017159}"/>
              </a:ext>
            </a:extLst>
          </p:cNvPr>
          <p:cNvCxnSpPr>
            <a:cxnSpLocks/>
          </p:cNvCxnSpPr>
          <p:nvPr/>
        </p:nvCxnSpPr>
        <p:spPr bwMode="auto">
          <a:xfrm>
            <a:off x="3888382" y="2168430"/>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sp>
        <p:nvSpPr>
          <p:cNvPr id="3" name="TextBox 2">
            <a:extLst>
              <a:ext uri="{FF2B5EF4-FFF2-40B4-BE49-F238E27FC236}">
                <a16:creationId xmlns:a16="http://schemas.microsoft.com/office/drawing/2014/main" id="{7EB277E2-C5ED-854C-AE7D-02D735E846BD}"/>
              </a:ext>
            </a:extLst>
          </p:cNvPr>
          <p:cNvSpPr txBox="1"/>
          <p:nvPr/>
        </p:nvSpPr>
        <p:spPr>
          <a:xfrm>
            <a:off x="3945031" y="6036881"/>
            <a:ext cx="4450036" cy="369332"/>
          </a:xfrm>
          <a:prstGeom prst="rect">
            <a:avLst/>
          </a:prstGeom>
          <a:noFill/>
        </p:spPr>
        <p:txBody>
          <a:bodyPr wrap="square" rtlCol="0">
            <a:spAutoFit/>
          </a:bodyPr>
          <a:lstStyle/>
          <a:p>
            <a:r>
              <a:rPr lang="en-US" dirty="0"/>
              <a:t>A     G    ||  G      T</a:t>
            </a:r>
          </a:p>
        </p:txBody>
      </p:sp>
      <p:sp>
        <p:nvSpPr>
          <p:cNvPr id="4" name="Rectangle 3">
            <a:extLst>
              <a:ext uri="{FF2B5EF4-FFF2-40B4-BE49-F238E27FC236}">
                <a16:creationId xmlns:a16="http://schemas.microsoft.com/office/drawing/2014/main" id="{4FA19567-8254-AA49-8584-3605CD58D6C7}"/>
              </a:ext>
            </a:extLst>
          </p:cNvPr>
          <p:cNvSpPr/>
          <p:nvPr/>
        </p:nvSpPr>
        <p:spPr>
          <a:xfrm>
            <a:off x="825643" y="6476677"/>
            <a:ext cx="11048493" cy="369332"/>
          </a:xfrm>
          <a:prstGeom prst="rect">
            <a:avLst/>
          </a:prstGeom>
        </p:spPr>
        <p:txBody>
          <a:bodyPr wrap="square">
            <a:spAutoFit/>
          </a:bodyPr>
          <a:lstStyle/>
          <a:p>
            <a:r>
              <a:rPr lang="en-US" dirty="0"/>
              <a:t>From: </a:t>
            </a:r>
            <a:r>
              <a:rPr lang="en-US" dirty="0">
                <a:hlinkClick r:id="rId3"/>
              </a:rPr>
              <a:t>http://science.umd.edu/labs/mount/RNAinfo/matrices.html</a:t>
            </a:r>
            <a:r>
              <a:rPr lang="en-US" dirty="0"/>
              <a:t> </a:t>
            </a:r>
            <a:r>
              <a:rPr lang="en-US" dirty="0">
                <a:hlinkClick r:id="rId4"/>
              </a:rPr>
              <a:t>https://pubmed.ncbi.nlm.nih.gov/9536098/</a:t>
            </a:r>
            <a:r>
              <a:rPr lang="en-US" dirty="0"/>
              <a:t> </a:t>
            </a:r>
          </a:p>
        </p:txBody>
      </p:sp>
    </p:spTree>
    <p:extLst>
      <p:ext uri="{BB962C8B-B14F-4D97-AF65-F5344CB8AC3E}">
        <p14:creationId xmlns:p14="http://schemas.microsoft.com/office/powerpoint/2010/main" val="2114693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EAC62E-39E1-734F-A78E-FD4F050D14B1}"/>
              </a:ext>
            </a:extLst>
          </p:cNvPr>
          <p:cNvSpPr txBox="1"/>
          <p:nvPr/>
        </p:nvSpPr>
        <p:spPr>
          <a:xfrm>
            <a:off x="313509" y="247476"/>
            <a:ext cx="8783174" cy="1200329"/>
          </a:xfrm>
          <a:prstGeom prst="rect">
            <a:avLst/>
          </a:prstGeom>
          <a:noFill/>
        </p:spPr>
        <p:txBody>
          <a:bodyPr wrap="none" rtlCol="0">
            <a:spAutoFit/>
          </a:bodyPr>
          <a:lstStyle/>
          <a:p>
            <a:r>
              <a:rPr lang="en-US" dirty="0"/>
              <a:t>Predicting Intron and Exon sequences using computational approaches remains problematic. </a:t>
            </a:r>
          </a:p>
          <a:p>
            <a:endParaRPr lang="en-US" dirty="0"/>
          </a:p>
          <a:p>
            <a:r>
              <a:rPr lang="en-US" dirty="0"/>
              <a:t>The best way approach is to compare a cDNA or EST to the genome.  </a:t>
            </a:r>
          </a:p>
          <a:p>
            <a:r>
              <a:rPr lang="en-US" dirty="0"/>
              <a:t>The second best is to compare the genome sequence to a protein databank.  </a:t>
            </a:r>
          </a:p>
        </p:txBody>
      </p:sp>
      <p:pic>
        <p:nvPicPr>
          <p:cNvPr id="4" name="Picture 3">
            <a:extLst>
              <a:ext uri="{FF2B5EF4-FFF2-40B4-BE49-F238E27FC236}">
                <a16:creationId xmlns:a16="http://schemas.microsoft.com/office/drawing/2014/main" id="{742E95B7-DB15-2248-801F-4B053B19368A}"/>
              </a:ext>
            </a:extLst>
          </p:cNvPr>
          <p:cNvPicPr>
            <a:picLocks noChangeAspect="1"/>
          </p:cNvPicPr>
          <p:nvPr/>
        </p:nvPicPr>
        <p:blipFill>
          <a:blip r:embed="rId2"/>
          <a:stretch>
            <a:fillRect/>
          </a:stretch>
        </p:blipFill>
        <p:spPr>
          <a:xfrm>
            <a:off x="1711960" y="1676400"/>
            <a:ext cx="8585200" cy="3505200"/>
          </a:xfrm>
          <a:prstGeom prst="rect">
            <a:avLst/>
          </a:prstGeom>
        </p:spPr>
      </p:pic>
      <p:sp>
        <p:nvSpPr>
          <p:cNvPr id="5" name="TextBox 4">
            <a:extLst>
              <a:ext uri="{FF2B5EF4-FFF2-40B4-BE49-F238E27FC236}">
                <a16:creationId xmlns:a16="http://schemas.microsoft.com/office/drawing/2014/main" id="{AB37459D-829E-4E4B-A47E-AAD0380BAFB3}"/>
              </a:ext>
            </a:extLst>
          </p:cNvPr>
          <p:cNvSpPr txBox="1"/>
          <p:nvPr/>
        </p:nvSpPr>
        <p:spPr>
          <a:xfrm>
            <a:off x="288109" y="5562478"/>
            <a:ext cx="11370961" cy="1200329"/>
          </a:xfrm>
          <a:prstGeom prst="rect">
            <a:avLst/>
          </a:prstGeom>
          <a:noFill/>
        </p:spPr>
        <p:txBody>
          <a:bodyPr wrap="square" rtlCol="0">
            <a:spAutoFit/>
          </a:bodyPr>
          <a:lstStyle/>
          <a:p>
            <a:r>
              <a:rPr lang="en-US" dirty="0"/>
              <a:t>The parts of the query that does not have matches corresponds to introns.  </a:t>
            </a:r>
          </a:p>
          <a:p>
            <a:br>
              <a:rPr lang="en-US" dirty="0"/>
            </a:br>
            <a:r>
              <a:rPr lang="en-US" dirty="0"/>
              <a:t>Note the large number of introns present in Arabidopsis, which is a plant with a very small genome.  In other organisms the introns are even larger. </a:t>
            </a:r>
          </a:p>
        </p:txBody>
      </p:sp>
    </p:spTree>
    <p:extLst>
      <p:ext uri="{BB962C8B-B14F-4D97-AF65-F5344CB8AC3E}">
        <p14:creationId xmlns:p14="http://schemas.microsoft.com/office/powerpoint/2010/main" val="40914225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p:cNvSpPr>
            <a:spLocks noGrp="1"/>
          </p:cNvSpPr>
          <p:nvPr>
            <p:ph type="title"/>
          </p:nvPr>
        </p:nvSpPr>
        <p:spPr/>
        <p:txBody>
          <a:bodyPr/>
          <a:lstStyle/>
          <a:p>
            <a:pPr eaLnBrk="1" hangingPunct="1"/>
            <a:r>
              <a:rPr lang="en-US" altLang="en-US">
                <a:ea typeface="ＭＳ Ｐゴシック" charset="-128"/>
              </a:rPr>
              <a:t>Ribonucleotide Reductase</a:t>
            </a:r>
          </a:p>
        </p:txBody>
      </p:sp>
      <p:pic>
        <p:nvPicPr>
          <p:cNvPr id="211970" name="Picture 2" descr="HEG_grap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8721" y="1643063"/>
            <a:ext cx="4874559"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spect="1"/>
          </p:cNvSpPr>
          <p:nvPr/>
        </p:nvSpPr>
        <p:spPr bwMode="auto">
          <a:xfrm>
            <a:off x="8778409" y="2273394"/>
            <a:ext cx="148478" cy="152680"/>
          </a:xfrm>
          <a:prstGeom prst="rect">
            <a:avLst/>
          </a:prstGeom>
          <a:solidFill>
            <a:srgbClr val="ED1B24"/>
          </a:solidFill>
          <a:ln w="9525">
            <a:solidFill>
              <a:srgbClr val="000000"/>
            </a:solidFill>
            <a:miter lim="800000"/>
            <a:headEnd/>
            <a:tailEnd/>
          </a:ln>
          <a:effectLst>
            <a:outerShdw blurRad="40000" dist="23000" dir="5400000" rotWithShape="0">
              <a:srgbClr val="000000">
                <a:alpha val="34999"/>
              </a:srgbClr>
            </a:outerShdw>
          </a:effectLst>
        </p:spPr>
        <p:txBody>
          <a:bodyPr lIns="89226" tIns="44617" rIns="89226" bIns="44617" anchor="ctr"/>
          <a:lstStyle/>
          <a:p>
            <a:pPr algn="ctr" defTabSz="444965" eaLnBrk="1" hangingPunct="1">
              <a:defRPr/>
            </a:pPr>
            <a:endParaRPr lang="en-US" sz="1765">
              <a:solidFill>
                <a:srgbClr val="FFFFFF"/>
              </a:solidFill>
              <a:latin typeface="+mn-lt"/>
              <a:ea typeface="ＭＳ Ｐゴシック" charset="0"/>
              <a:cs typeface="ＭＳ Ｐゴシック" charset="0"/>
            </a:endParaRPr>
          </a:p>
        </p:txBody>
      </p:sp>
      <p:sp>
        <p:nvSpPr>
          <p:cNvPr id="5" name="Rectangle 4"/>
          <p:cNvSpPr>
            <a:spLocks noChangeAspect="1"/>
          </p:cNvSpPr>
          <p:nvPr/>
        </p:nvSpPr>
        <p:spPr bwMode="auto">
          <a:xfrm>
            <a:off x="8778409" y="2552140"/>
            <a:ext cx="148478" cy="152681"/>
          </a:xfrm>
          <a:prstGeom prst="rect">
            <a:avLst/>
          </a:prstGeom>
          <a:solidFill>
            <a:srgbClr val="FAA734"/>
          </a:solidFill>
          <a:ln w="9525">
            <a:solidFill>
              <a:srgbClr val="000000"/>
            </a:solidFill>
            <a:miter lim="800000"/>
            <a:headEnd/>
            <a:tailEnd/>
          </a:ln>
          <a:effectLst>
            <a:outerShdw blurRad="40000" dist="23000" dir="5400000" rotWithShape="0">
              <a:srgbClr val="000000">
                <a:alpha val="34999"/>
              </a:srgbClr>
            </a:outerShdw>
          </a:effectLst>
        </p:spPr>
        <p:txBody>
          <a:bodyPr lIns="89226" tIns="44617" rIns="89226" bIns="44617" anchor="ctr"/>
          <a:lstStyle/>
          <a:p>
            <a:pPr algn="ctr" defTabSz="444965" eaLnBrk="1" hangingPunct="1">
              <a:defRPr/>
            </a:pPr>
            <a:endParaRPr lang="en-US" sz="1765">
              <a:solidFill>
                <a:srgbClr val="FFFFFF"/>
              </a:solidFill>
              <a:latin typeface="+mn-lt"/>
              <a:ea typeface="ＭＳ Ｐゴシック" charset="0"/>
              <a:cs typeface="ＭＳ Ｐゴシック" charset="0"/>
            </a:endParaRPr>
          </a:p>
        </p:txBody>
      </p:sp>
      <p:sp>
        <p:nvSpPr>
          <p:cNvPr id="6" name="Rectangle 5"/>
          <p:cNvSpPr>
            <a:spLocks noChangeAspect="1"/>
          </p:cNvSpPr>
          <p:nvPr/>
        </p:nvSpPr>
        <p:spPr bwMode="auto">
          <a:xfrm>
            <a:off x="8778409" y="2832287"/>
            <a:ext cx="148478" cy="152681"/>
          </a:xfrm>
          <a:prstGeom prst="rect">
            <a:avLst/>
          </a:prstGeom>
          <a:solidFill>
            <a:srgbClr val="235E95"/>
          </a:solidFill>
          <a:ln w="9525">
            <a:solidFill>
              <a:srgbClr val="000000"/>
            </a:solidFill>
            <a:miter lim="800000"/>
            <a:headEnd/>
            <a:tailEnd/>
          </a:ln>
          <a:effectLst>
            <a:outerShdw blurRad="40000" dist="23000" dir="5400000" rotWithShape="0">
              <a:srgbClr val="000000">
                <a:alpha val="34999"/>
              </a:srgbClr>
            </a:outerShdw>
          </a:effectLst>
        </p:spPr>
        <p:txBody>
          <a:bodyPr lIns="89226" tIns="44617" rIns="89226" bIns="44617" anchor="ctr"/>
          <a:lstStyle/>
          <a:p>
            <a:pPr algn="ctr" defTabSz="444965" eaLnBrk="1" hangingPunct="1">
              <a:defRPr/>
            </a:pPr>
            <a:endParaRPr lang="en-US" sz="1765">
              <a:solidFill>
                <a:srgbClr val="FFFFFF"/>
              </a:solidFill>
              <a:latin typeface="+mn-lt"/>
              <a:ea typeface="ＭＳ Ｐゴシック" charset="0"/>
              <a:cs typeface="ＭＳ Ｐゴシック" charset="0"/>
            </a:endParaRPr>
          </a:p>
        </p:txBody>
      </p:sp>
      <p:sp>
        <p:nvSpPr>
          <p:cNvPr id="211974" name="TextBox 6"/>
          <p:cNvSpPr txBox="1">
            <a:spLocks noChangeArrowheads="1"/>
          </p:cNvSpPr>
          <p:nvPr/>
        </p:nvSpPr>
        <p:spPr bwMode="auto">
          <a:xfrm>
            <a:off x="8936691" y="2140323"/>
            <a:ext cx="1596838" cy="117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226" tIns="44617" rIns="89226" bIns="44617">
            <a:spAutoFit/>
          </a:bodyPr>
          <a:lstStyle>
            <a:lvl1pPr defTabSz="506413">
              <a:spcBef>
                <a:spcPct val="20000"/>
              </a:spcBef>
              <a:buFont typeface="Arial" charset="0"/>
              <a:buChar char="•"/>
              <a:defRPr sz="3600">
                <a:solidFill>
                  <a:schemeClr val="tx1"/>
                </a:solidFill>
                <a:latin typeface="Calibri" charset="0"/>
                <a:ea typeface="ＭＳ Ｐゴシック" charset="-128"/>
              </a:defRPr>
            </a:lvl1pPr>
            <a:lvl2pPr marL="742950" indent="-285750" defTabSz="506413">
              <a:spcBef>
                <a:spcPct val="20000"/>
              </a:spcBef>
              <a:buFont typeface="Arial" charset="0"/>
              <a:buChar char="–"/>
              <a:defRPr sz="3100">
                <a:solidFill>
                  <a:schemeClr val="tx1"/>
                </a:solidFill>
                <a:latin typeface="Calibri" charset="0"/>
                <a:ea typeface="ＭＳ Ｐゴシック" charset="-128"/>
              </a:defRPr>
            </a:lvl2pPr>
            <a:lvl3pPr marL="1143000" indent="-228600" defTabSz="506413">
              <a:spcBef>
                <a:spcPct val="20000"/>
              </a:spcBef>
              <a:buFont typeface="Arial" charset="0"/>
              <a:buChar char="•"/>
              <a:defRPr sz="2700">
                <a:solidFill>
                  <a:schemeClr val="tx1"/>
                </a:solidFill>
                <a:latin typeface="Calibri" charset="0"/>
                <a:ea typeface="ＭＳ Ｐゴシック" charset="-128"/>
              </a:defRPr>
            </a:lvl3pPr>
            <a:lvl4pPr marL="1600200" indent="-228600" defTabSz="506413">
              <a:spcBef>
                <a:spcPct val="20000"/>
              </a:spcBef>
              <a:buFont typeface="Arial" charset="0"/>
              <a:buChar char="–"/>
              <a:defRPr sz="2200">
                <a:solidFill>
                  <a:schemeClr val="tx1"/>
                </a:solidFill>
                <a:latin typeface="Calibri" charset="0"/>
                <a:ea typeface="ＭＳ Ｐゴシック" charset="-128"/>
              </a:defRPr>
            </a:lvl4pPr>
            <a:lvl5pPr marL="2057400" indent="-228600" defTabSz="506413">
              <a:spcBef>
                <a:spcPct val="20000"/>
              </a:spcBef>
              <a:buFont typeface="Arial" charset="0"/>
              <a:buChar char="»"/>
              <a:defRPr sz="2200">
                <a:solidFill>
                  <a:schemeClr val="tx1"/>
                </a:solidFill>
                <a:latin typeface="Calibri" charset="0"/>
                <a:ea typeface="ＭＳ Ｐゴシック" charset="-128"/>
              </a:defRPr>
            </a:lvl5pPr>
            <a:lvl6pPr marL="2514600" indent="-228600" defTabSz="506413" eaLnBrk="0" fontAlgn="base" hangingPunct="0">
              <a:spcBef>
                <a:spcPct val="20000"/>
              </a:spcBef>
              <a:spcAft>
                <a:spcPct val="0"/>
              </a:spcAft>
              <a:buFont typeface="Arial" charset="0"/>
              <a:buChar char="»"/>
              <a:defRPr sz="2200">
                <a:solidFill>
                  <a:schemeClr val="tx1"/>
                </a:solidFill>
                <a:latin typeface="Calibri" charset="0"/>
                <a:ea typeface="ＭＳ Ｐゴシック" charset="-128"/>
              </a:defRPr>
            </a:lvl6pPr>
            <a:lvl7pPr marL="2971800" indent="-228600" defTabSz="506413" eaLnBrk="0" fontAlgn="base" hangingPunct="0">
              <a:spcBef>
                <a:spcPct val="20000"/>
              </a:spcBef>
              <a:spcAft>
                <a:spcPct val="0"/>
              </a:spcAft>
              <a:buFont typeface="Arial" charset="0"/>
              <a:buChar char="»"/>
              <a:defRPr sz="2200">
                <a:solidFill>
                  <a:schemeClr val="tx1"/>
                </a:solidFill>
                <a:latin typeface="Calibri" charset="0"/>
                <a:ea typeface="ＭＳ Ｐゴシック" charset="-128"/>
              </a:defRPr>
            </a:lvl7pPr>
            <a:lvl8pPr marL="3429000" indent="-228600" defTabSz="506413" eaLnBrk="0" fontAlgn="base" hangingPunct="0">
              <a:spcBef>
                <a:spcPct val="20000"/>
              </a:spcBef>
              <a:spcAft>
                <a:spcPct val="0"/>
              </a:spcAft>
              <a:buFont typeface="Arial" charset="0"/>
              <a:buChar char="»"/>
              <a:defRPr sz="2200">
                <a:solidFill>
                  <a:schemeClr val="tx1"/>
                </a:solidFill>
                <a:latin typeface="Calibri" charset="0"/>
                <a:ea typeface="ＭＳ Ｐゴシック" charset="-128"/>
              </a:defRPr>
            </a:lvl8pPr>
            <a:lvl9pPr marL="3886200" indent="-228600" defTabSz="506413" eaLnBrk="0" fontAlgn="base" hangingPunct="0">
              <a:spcBef>
                <a:spcPct val="20000"/>
              </a:spcBef>
              <a:spcAft>
                <a:spcPct val="0"/>
              </a:spcAft>
              <a:buFont typeface="Arial" charset="0"/>
              <a:buChar char="»"/>
              <a:defRPr sz="2200">
                <a:solidFill>
                  <a:schemeClr val="tx1"/>
                </a:solidFill>
                <a:latin typeface="Calibri" charset="0"/>
                <a:ea typeface="ＭＳ Ｐゴシック" charset="-128"/>
              </a:defRPr>
            </a:lvl9pPr>
          </a:lstStyle>
          <a:p>
            <a:pPr eaLnBrk="1" hangingPunct="1">
              <a:spcBef>
                <a:spcPct val="0"/>
              </a:spcBef>
              <a:buFontTx/>
              <a:buNone/>
            </a:pPr>
            <a:r>
              <a:rPr lang="en-US" altLang="en-US" sz="1765">
                <a:solidFill>
                  <a:srgbClr val="000000"/>
                </a:solidFill>
              </a:rPr>
              <a:t>Intein</a:t>
            </a:r>
          </a:p>
          <a:p>
            <a:pPr eaLnBrk="1" hangingPunct="1">
              <a:spcBef>
                <a:spcPct val="0"/>
              </a:spcBef>
              <a:buFontTx/>
              <a:buNone/>
            </a:pPr>
            <a:r>
              <a:rPr lang="en-US" altLang="en-US" sz="1765">
                <a:solidFill>
                  <a:srgbClr val="000000"/>
                </a:solidFill>
              </a:rPr>
              <a:t>Group I Introns</a:t>
            </a:r>
          </a:p>
          <a:p>
            <a:pPr eaLnBrk="1" hangingPunct="1">
              <a:spcBef>
                <a:spcPct val="0"/>
              </a:spcBef>
              <a:buFontTx/>
              <a:buNone/>
            </a:pPr>
            <a:r>
              <a:rPr lang="en-US" altLang="en-US" sz="1765">
                <a:solidFill>
                  <a:srgbClr val="000000"/>
                </a:solidFill>
              </a:rPr>
              <a:t>Group II Introns</a:t>
            </a:r>
          </a:p>
        </p:txBody>
      </p:sp>
      <p:pic>
        <p:nvPicPr>
          <p:cNvPr id="21197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6879" y="1867182"/>
            <a:ext cx="616324" cy="2674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9118" y="6252882"/>
            <a:ext cx="7922559" cy="60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061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3">
            <a:extLst>
              <a:ext uri="{FF2B5EF4-FFF2-40B4-BE49-F238E27FC236}">
                <a16:creationId xmlns:a16="http://schemas.microsoft.com/office/drawing/2014/main" id="{B91B08F9-DF8D-364A-A212-0D9463E05F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8441" y="0"/>
            <a:ext cx="76815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FB880EA-7119-0D4D-BAED-0330A2895665}"/>
              </a:ext>
            </a:extLst>
          </p:cNvPr>
          <p:cNvSpPr txBox="1"/>
          <p:nvPr/>
        </p:nvSpPr>
        <p:spPr>
          <a:xfrm>
            <a:off x="6796726" y="476032"/>
            <a:ext cx="5043340" cy="2308324"/>
          </a:xfrm>
          <a:prstGeom prst="rect">
            <a:avLst/>
          </a:prstGeom>
          <a:noFill/>
        </p:spPr>
        <p:txBody>
          <a:bodyPr wrap="square" rtlCol="0">
            <a:spAutoFit/>
          </a:bodyPr>
          <a:lstStyle/>
          <a:p>
            <a:r>
              <a:rPr lang="en-US" dirty="0"/>
              <a:t>From:</a:t>
            </a:r>
          </a:p>
          <a:p>
            <a:r>
              <a:rPr lang="en-US" b="1" dirty="0"/>
              <a:t>Intron positions correlate with module boundaries in ancient proteins</a:t>
            </a:r>
          </a:p>
          <a:p>
            <a:r>
              <a:rPr lang="en-US" dirty="0"/>
              <a:t>Sandro Jose de Souza, </a:t>
            </a:r>
            <a:r>
              <a:rPr lang="en-US" dirty="0" err="1"/>
              <a:t>Manyuan</a:t>
            </a:r>
            <a:r>
              <a:rPr lang="en-US" dirty="0"/>
              <a:t> Long, Lloyd </a:t>
            </a:r>
            <a:r>
              <a:rPr lang="en-US" dirty="0" err="1"/>
              <a:t>Schoenbach</a:t>
            </a:r>
            <a:r>
              <a:rPr lang="en-US" dirty="0"/>
              <a:t>, Scott William Roy, and Walter Gilbert</a:t>
            </a:r>
          </a:p>
          <a:p>
            <a:r>
              <a:rPr lang="en-US" dirty="0">
                <a:hlinkClick r:id="rId3"/>
              </a:rPr>
              <a:t>https://www.pnas.org/content/93/25/14632</a:t>
            </a:r>
            <a:endParaRPr lang="en-US" dirty="0"/>
          </a:p>
          <a:p>
            <a:endParaRPr lang="en-US" dirty="0"/>
          </a:p>
          <a:p>
            <a:endParaRPr lang="en-US" dirty="0"/>
          </a:p>
        </p:txBody>
      </p:sp>
      <p:sp>
        <p:nvSpPr>
          <p:cNvPr id="3" name="TextBox 2">
            <a:extLst>
              <a:ext uri="{FF2B5EF4-FFF2-40B4-BE49-F238E27FC236}">
                <a16:creationId xmlns:a16="http://schemas.microsoft.com/office/drawing/2014/main" id="{3B353D31-E6C6-F04A-8C74-40F3EB472665}"/>
              </a:ext>
            </a:extLst>
          </p:cNvPr>
          <p:cNvSpPr txBox="1"/>
          <p:nvPr/>
        </p:nvSpPr>
        <p:spPr>
          <a:xfrm>
            <a:off x="8314441" y="5109328"/>
            <a:ext cx="3525625" cy="646331"/>
          </a:xfrm>
          <a:prstGeom prst="rect">
            <a:avLst/>
          </a:prstGeom>
          <a:noFill/>
        </p:spPr>
        <p:txBody>
          <a:bodyPr wrap="square" rtlCol="0">
            <a:spAutoFit/>
          </a:bodyPr>
          <a:lstStyle/>
          <a:p>
            <a:r>
              <a:rPr lang="en-US" dirty="0"/>
              <a:t>Named after </a:t>
            </a:r>
            <a:r>
              <a:rPr lang="en-US" dirty="0" err="1"/>
              <a:t>Mitiko</a:t>
            </a:r>
            <a:r>
              <a:rPr lang="en-US" dirty="0"/>
              <a:t> </a:t>
            </a:r>
            <a:r>
              <a:rPr lang="en-US" dirty="0" err="1"/>
              <a:t>Gō</a:t>
            </a:r>
            <a:endParaRPr lang="en-US" dirty="0"/>
          </a:p>
          <a:p>
            <a:endParaRPr lang="en-US" dirty="0"/>
          </a:p>
        </p:txBody>
      </p:sp>
    </p:spTree>
    <p:extLst>
      <p:ext uri="{BB962C8B-B14F-4D97-AF65-F5344CB8AC3E}">
        <p14:creationId xmlns:p14="http://schemas.microsoft.com/office/powerpoint/2010/main" val="605340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C9380-4EA7-5442-B450-2C532324C436}"/>
              </a:ext>
            </a:extLst>
          </p:cNvPr>
          <p:cNvSpPr>
            <a:spLocks noGrp="1"/>
          </p:cNvSpPr>
          <p:nvPr>
            <p:ph type="title"/>
          </p:nvPr>
        </p:nvSpPr>
        <p:spPr>
          <a:xfrm>
            <a:off x="603421" y="230309"/>
            <a:ext cx="10515600" cy="1325563"/>
          </a:xfrm>
        </p:spPr>
        <p:txBody>
          <a:bodyPr/>
          <a:lstStyle/>
          <a:p>
            <a:endParaRPr lang="en-US" dirty="0"/>
          </a:p>
        </p:txBody>
      </p:sp>
      <p:pic>
        <p:nvPicPr>
          <p:cNvPr id="4" name="Picture 3">
            <a:extLst>
              <a:ext uri="{FF2B5EF4-FFF2-40B4-BE49-F238E27FC236}">
                <a16:creationId xmlns:a16="http://schemas.microsoft.com/office/drawing/2014/main" id="{F6D37048-69B0-B14C-9E0C-C8B89AA78089}"/>
              </a:ext>
            </a:extLst>
          </p:cNvPr>
          <p:cNvPicPr>
            <a:picLocks noChangeAspect="1"/>
          </p:cNvPicPr>
          <p:nvPr/>
        </p:nvPicPr>
        <p:blipFill>
          <a:blip r:embed="rId2"/>
          <a:stretch>
            <a:fillRect/>
          </a:stretch>
        </p:blipFill>
        <p:spPr>
          <a:xfrm>
            <a:off x="333518" y="0"/>
            <a:ext cx="6755258" cy="6858000"/>
          </a:xfrm>
          <a:prstGeom prst="rect">
            <a:avLst/>
          </a:prstGeom>
        </p:spPr>
      </p:pic>
      <p:sp>
        <p:nvSpPr>
          <p:cNvPr id="5" name="Rectangle 4">
            <a:extLst>
              <a:ext uri="{FF2B5EF4-FFF2-40B4-BE49-F238E27FC236}">
                <a16:creationId xmlns:a16="http://schemas.microsoft.com/office/drawing/2014/main" id="{64E6E3AD-02EC-A94D-B8CD-A667D165E865}"/>
              </a:ext>
            </a:extLst>
          </p:cNvPr>
          <p:cNvSpPr/>
          <p:nvPr/>
        </p:nvSpPr>
        <p:spPr>
          <a:xfrm>
            <a:off x="2121244" y="78544"/>
            <a:ext cx="6096000" cy="1477328"/>
          </a:xfrm>
          <a:prstGeom prst="rect">
            <a:avLst/>
          </a:prstGeom>
        </p:spPr>
        <p:txBody>
          <a:bodyPr>
            <a:spAutoFit/>
          </a:bodyPr>
          <a:lstStyle/>
          <a:p>
            <a:r>
              <a:rPr lang="en-US" b="1" i="0" u="none" strike="noStrike" dirty="0">
                <a:solidFill>
                  <a:srgbClr val="222222"/>
                </a:solidFill>
                <a:effectLst/>
                <a:latin typeface="Harding"/>
              </a:rPr>
              <a:t>From: </a:t>
            </a:r>
          </a:p>
          <a:p>
            <a:r>
              <a:rPr lang="en-US" b="1" i="0" u="none" strike="noStrike" dirty="0">
                <a:solidFill>
                  <a:srgbClr val="222222"/>
                </a:solidFill>
                <a:effectLst/>
                <a:latin typeface="Harding"/>
              </a:rPr>
              <a:t>Correlation of DNA </a:t>
            </a:r>
            <a:r>
              <a:rPr lang="en-US" b="1" i="0" u="none" strike="noStrike" dirty="0" err="1">
                <a:solidFill>
                  <a:srgbClr val="222222"/>
                </a:solidFill>
                <a:effectLst/>
                <a:latin typeface="Harding"/>
              </a:rPr>
              <a:t>exonic</a:t>
            </a:r>
            <a:r>
              <a:rPr lang="en-US" b="1" i="0" u="none" strike="noStrike" dirty="0">
                <a:solidFill>
                  <a:srgbClr val="222222"/>
                </a:solidFill>
                <a:effectLst/>
                <a:latin typeface="Harding"/>
              </a:rPr>
              <a:t> regions with protein structural units in </a:t>
            </a:r>
            <a:r>
              <a:rPr lang="en-US" b="1" i="0" u="none" strike="noStrike" dirty="0" err="1">
                <a:solidFill>
                  <a:srgbClr val="222222"/>
                </a:solidFill>
                <a:effectLst/>
                <a:latin typeface="Harding"/>
              </a:rPr>
              <a:t>haemoglobin</a:t>
            </a:r>
            <a:endParaRPr lang="en-US" b="1" i="0" u="none" strike="noStrike" dirty="0">
              <a:solidFill>
                <a:srgbClr val="222222"/>
              </a:solidFill>
              <a:effectLst/>
              <a:latin typeface="Harding"/>
            </a:endParaRPr>
          </a:p>
          <a:p>
            <a:pPr>
              <a:buFont typeface="Arial" panose="020B0604020202020204" pitchFamily="34" charset="0"/>
              <a:buChar char="•"/>
            </a:pPr>
            <a:r>
              <a:rPr lang="en-US" b="0" i="0" u="none" strike="noStrike" dirty="0" err="1">
                <a:solidFill>
                  <a:srgbClr val="006699"/>
                </a:solidFill>
                <a:effectLst/>
                <a:latin typeface="-apple-system"/>
              </a:rPr>
              <a:t>Mitiko</a:t>
            </a:r>
            <a:r>
              <a:rPr lang="en-US" b="0" i="0" u="none" strike="noStrike" dirty="0">
                <a:solidFill>
                  <a:srgbClr val="006699"/>
                </a:solidFill>
                <a:effectLst/>
                <a:latin typeface="-apple-system"/>
              </a:rPr>
              <a:t> </a:t>
            </a:r>
            <a:r>
              <a:rPr lang="en-US" b="0" i="0" u="none" strike="noStrike" dirty="0" err="1">
                <a:solidFill>
                  <a:srgbClr val="006699"/>
                </a:solidFill>
                <a:effectLst/>
                <a:latin typeface="-apple-system"/>
              </a:rPr>
              <a:t>Gō</a:t>
            </a:r>
            <a:r>
              <a:rPr lang="en-US" b="0" i="0" u="none" strike="noStrike" dirty="0">
                <a:solidFill>
                  <a:srgbClr val="222222"/>
                </a:solidFill>
                <a:effectLst/>
                <a:latin typeface="-apple-system"/>
              </a:rPr>
              <a:t> </a:t>
            </a:r>
          </a:p>
          <a:p>
            <a:r>
              <a:rPr lang="en-US" b="0" i="1" u="none" strike="noStrike" dirty="0">
                <a:solidFill>
                  <a:srgbClr val="006699"/>
                </a:solidFill>
                <a:effectLst/>
                <a:latin typeface="-apple-system"/>
                <a:hlinkClick r:id="rId3"/>
              </a:rPr>
              <a:t>Nature</a:t>
            </a:r>
            <a:r>
              <a:rPr lang="en-US" b="0" i="0" u="none" strike="noStrike" dirty="0">
                <a:solidFill>
                  <a:srgbClr val="222222"/>
                </a:solidFill>
                <a:effectLst/>
                <a:latin typeface="-apple-system"/>
              </a:rPr>
              <a:t> </a:t>
            </a:r>
            <a:r>
              <a:rPr lang="en-US" b="1" i="0" u="none" strike="noStrike" dirty="0">
                <a:solidFill>
                  <a:srgbClr val="222222"/>
                </a:solidFill>
                <a:effectLst/>
                <a:latin typeface="-apple-system"/>
              </a:rPr>
              <a:t>volume 291</a:t>
            </a:r>
            <a:r>
              <a:rPr lang="en-US" b="0" i="0" u="none" strike="noStrike" dirty="0">
                <a:solidFill>
                  <a:srgbClr val="222222"/>
                </a:solidFill>
                <a:effectLst/>
                <a:latin typeface="-apple-system"/>
              </a:rPr>
              <a:t>, pages90–92(1981)</a:t>
            </a:r>
          </a:p>
        </p:txBody>
      </p:sp>
      <p:pic>
        <p:nvPicPr>
          <p:cNvPr id="6" name="Picture 5">
            <a:extLst>
              <a:ext uri="{FF2B5EF4-FFF2-40B4-BE49-F238E27FC236}">
                <a16:creationId xmlns:a16="http://schemas.microsoft.com/office/drawing/2014/main" id="{34BDA7AE-51C6-AB43-8000-06FE85DF5E7F}"/>
              </a:ext>
            </a:extLst>
          </p:cNvPr>
          <p:cNvPicPr>
            <a:picLocks noChangeAspect="1"/>
          </p:cNvPicPr>
          <p:nvPr/>
        </p:nvPicPr>
        <p:blipFill rotWithShape="1">
          <a:blip r:embed="rId4"/>
          <a:srcRect l="5468"/>
          <a:stretch/>
        </p:blipFill>
        <p:spPr>
          <a:xfrm>
            <a:off x="6967152" y="2210315"/>
            <a:ext cx="5222789" cy="4650422"/>
          </a:xfrm>
          <a:prstGeom prst="rect">
            <a:avLst/>
          </a:prstGeom>
        </p:spPr>
      </p:pic>
      <p:sp>
        <p:nvSpPr>
          <p:cNvPr id="7" name="TextBox 6">
            <a:extLst>
              <a:ext uri="{FF2B5EF4-FFF2-40B4-BE49-F238E27FC236}">
                <a16:creationId xmlns:a16="http://schemas.microsoft.com/office/drawing/2014/main" id="{547299A2-351E-704C-8849-3B321B61235E}"/>
              </a:ext>
            </a:extLst>
          </p:cNvPr>
          <p:cNvSpPr txBox="1"/>
          <p:nvPr/>
        </p:nvSpPr>
        <p:spPr>
          <a:xfrm>
            <a:off x="6857711" y="1786181"/>
            <a:ext cx="3978876" cy="646331"/>
          </a:xfrm>
          <a:prstGeom prst="rect">
            <a:avLst/>
          </a:prstGeom>
          <a:noFill/>
        </p:spPr>
        <p:txBody>
          <a:bodyPr wrap="square" rtlCol="0">
            <a:spAutoFit/>
          </a:bodyPr>
          <a:lstStyle/>
          <a:p>
            <a:r>
              <a:rPr lang="en-US" dirty="0"/>
              <a:t>beta SU from 4N8T Go domains colored</a:t>
            </a:r>
          </a:p>
          <a:p>
            <a:endParaRPr lang="en-US" dirty="0"/>
          </a:p>
        </p:txBody>
      </p:sp>
      <p:sp>
        <p:nvSpPr>
          <p:cNvPr id="8" name="TextBox 7">
            <a:extLst>
              <a:ext uri="{FF2B5EF4-FFF2-40B4-BE49-F238E27FC236}">
                <a16:creationId xmlns:a16="http://schemas.microsoft.com/office/drawing/2014/main" id="{63AF8266-70C9-F941-84EE-44604E39DA8F}"/>
              </a:ext>
            </a:extLst>
          </p:cNvPr>
          <p:cNvSpPr txBox="1"/>
          <p:nvPr/>
        </p:nvSpPr>
        <p:spPr>
          <a:xfrm>
            <a:off x="10033398" y="5427362"/>
            <a:ext cx="803189" cy="1200329"/>
          </a:xfrm>
          <a:prstGeom prst="rect">
            <a:avLst/>
          </a:prstGeom>
          <a:noFill/>
        </p:spPr>
        <p:txBody>
          <a:bodyPr wrap="square" rtlCol="0">
            <a:spAutoFit/>
          </a:bodyPr>
          <a:lstStyle/>
          <a:p>
            <a:r>
              <a:rPr lang="en-US" dirty="0">
                <a:solidFill>
                  <a:srgbClr val="FF0000"/>
                </a:solidFill>
              </a:rPr>
              <a:t>F1</a:t>
            </a:r>
          </a:p>
          <a:p>
            <a:r>
              <a:rPr lang="en-US" dirty="0">
                <a:solidFill>
                  <a:srgbClr val="009051"/>
                </a:solidFill>
              </a:rPr>
              <a:t>F2</a:t>
            </a:r>
          </a:p>
          <a:p>
            <a:r>
              <a:rPr lang="en-US" dirty="0">
                <a:solidFill>
                  <a:srgbClr val="00FA00"/>
                </a:solidFill>
              </a:rPr>
              <a:t>F3</a:t>
            </a:r>
          </a:p>
          <a:p>
            <a:r>
              <a:rPr lang="en-US" dirty="0">
                <a:solidFill>
                  <a:srgbClr val="D883FF"/>
                </a:solidFill>
              </a:rPr>
              <a:t>F4</a:t>
            </a:r>
          </a:p>
        </p:txBody>
      </p:sp>
    </p:spTree>
    <p:extLst>
      <p:ext uri="{BB962C8B-B14F-4D97-AF65-F5344CB8AC3E}">
        <p14:creationId xmlns:p14="http://schemas.microsoft.com/office/powerpoint/2010/main" val="3824423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51F67C-AC1D-5F45-8E9F-F8E152836991}"/>
              </a:ext>
            </a:extLst>
          </p:cNvPr>
          <p:cNvPicPr>
            <a:picLocks noChangeAspect="1"/>
          </p:cNvPicPr>
          <p:nvPr/>
        </p:nvPicPr>
        <p:blipFill>
          <a:blip r:embed="rId2"/>
          <a:stretch>
            <a:fillRect/>
          </a:stretch>
        </p:blipFill>
        <p:spPr>
          <a:xfrm>
            <a:off x="34749" y="1376855"/>
            <a:ext cx="4554023" cy="5551370"/>
          </a:xfrm>
          <a:prstGeom prst="rect">
            <a:avLst/>
          </a:prstGeom>
        </p:spPr>
      </p:pic>
      <p:pic>
        <p:nvPicPr>
          <p:cNvPr id="7" name="Picture 6">
            <a:extLst>
              <a:ext uri="{FF2B5EF4-FFF2-40B4-BE49-F238E27FC236}">
                <a16:creationId xmlns:a16="http://schemas.microsoft.com/office/drawing/2014/main" id="{F10BCE78-D63A-164A-8107-D9EEBAAA866D}"/>
              </a:ext>
            </a:extLst>
          </p:cNvPr>
          <p:cNvPicPr>
            <a:picLocks noChangeAspect="1"/>
          </p:cNvPicPr>
          <p:nvPr/>
        </p:nvPicPr>
        <p:blipFill>
          <a:blip r:embed="rId3"/>
          <a:stretch>
            <a:fillRect/>
          </a:stretch>
        </p:blipFill>
        <p:spPr>
          <a:xfrm>
            <a:off x="4672186" y="1335536"/>
            <a:ext cx="4402201" cy="5551370"/>
          </a:xfrm>
          <a:prstGeom prst="rect">
            <a:avLst/>
          </a:prstGeom>
        </p:spPr>
      </p:pic>
      <p:sp>
        <p:nvSpPr>
          <p:cNvPr id="2" name="Title 1">
            <a:extLst>
              <a:ext uri="{FF2B5EF4-FFF2-40B4-BE49-F238E27FC236}">
                <a16:creationId xmlns:a16="http://schemas.microsoft.com/office/drawing/2014/main" id="{7B52C2D2-A54D-694B-8F7D-5D09E44AFF00}"/>
              </a:ext>
            </a:extLst>
          </p:cNvPr>
          <p:cNvSpPr>
            <a:spLocks noGrp="1"/>
          </p:cNvSpPr>
          <p:nvPr>
            <p:ph type="title"/>
          </p:nvPr>
        </p:nvSpPr>
        <p:spPr>
          <a:xfrm>
            <a:off x="937054" y="1"/>
            <a:ext cx="10515600" cy="939114"/>
          </a:xfrm>
        </p:spPr>
        <p:txBody>
          <a:bodyPr>
            <a:normAutofit/>
          </a:bodyPr>
          <a:lstStyle/>
          <a:p>
            <a:r>
              <a:rPr lang="en-US" sz="2000" dirty="0"/>
              <a:t>If you have multiple gene trees from the same set (or subset) of species, and the leaves have the same names, the colors carry over to the new tree you open</a:t>
            </a:r>
          </a:p>
        </p:txBody>
      </p:sp>
      <p:sp>
        <p:nvSpPr>
          <p:cNvPr id="10" name="TextBox 9">
            <a:extLst>
              <a:ext uri="{FF2B5EF4-FFF2-40B4-BE49-F238E27FC236}">
                <a16:creationId xmlns:a16="http://schemas.microsoft.com/office/drawing/2014/main" id="{729B7A62-94F5-7E4A-A2EA-BD50E618A2E9}"/>
              </a:ext>
            </a:extLst>
          </p:cNvPr>
          <p:cNvSpPr txBox="1"/>
          <p:nvPr/>
        </p:nvSpPr>
        <p:spPr>
          <a:xfrm>
            <a:off x="8996579" y="1298826"/>
            <a:ext cx="3096335" cy="707886"/>
          </a:xfrm>
          <a:prstGeom prst="rect">
            <a:avLst/>
          </a:prstGeom>
          <a:noFill/>
        </p:spPr>
        <p:txBody>
          <a:bodyPr wrap="square" rtlCol="0">
            <a:spAutoFit/>
          </a:bodyPr>
          <a:lstStyle/>
          <a:p>
            <a:r>
              <a:rPr lang="en-US" sz="2000" dirty="0"/>
              <a:t>Branches gradient colored according to support value</a:t>
            </a:r>
          </a:p>
        </p:txBody>
      </p:sp>
      <p:sp>
        <p:nvSpPr>
          <p:cNvPr id="11" name="TextBox 10">
            <a:extLst>
              <a:ext uri="{FF2B5EF4-FFF2-40B4-BE49-F238E27FC236}">
                <a16:creationId xmlns:a16="http://schemas.microsoft.com/office/drawing/2014/main" id="{650DC291-754A-8044-932D-147F940263C3}"/>
              </a:ext>
            </a:extLst>
          </p:cNvPr>
          <p:cNvSpPr txBox="1"/>
          <p:nvPr/>
        </p:nvSpPr>
        <p:spPr>
          <a:xfrm>
            <a:off x="2847703" y="2476024"/>
            <a:ext cx="761555" cy="369332"/>
          </a:xfrm>
          <a:prstGeom prst="rect">
            <a:avLst/>
          </a:prstGeom>
          <a:noFill/>
        </p:spPr>
        <p:txBody>
          <a:bodyPr wrap="none" rtlCol="0">
            <a:spAutoFit/>
          </a:bodyPr>
          <a:lstStyle/>
          <a:p>
            <a:r>
              <a:rPr lang="en-US" dirty="0"/>
              <a:t>Extein</a:t>
            </a:r>
          </a:p>
        </p:txBody>
      </p:sp>
      <p:sp>
        <p:nvSpPr>
          <p:cNvPr id="12" name="TextBox 11">
            <a:extLst>
              <a:ext uri="{FF2B5EF4-FFF2-40B4-BE49-F238E27FC236}">
                <a16:creationId xmlns:a16="http://schemas.microsoft.com/office/drawing/2014/main" id="{F5D0FF96-E189-2E46-92FC-D19BA5FA952C}"/>
              </a:ext>
            </a:extLst>
          </p:cNvPr>
          <p:cNvSpPr txBox="1"/>
          <p:nvPr/>
        </p:nvSpPr>
        <p:spPr>
          <a:xfrm>
            <a:off x="7500784" y="3595163"/>
            <a:ext cx="726674" cy="369332"/>
          </a:xfrm>
          <a:prstGeom prst="rect">
            <a:avLst/>
          </a:prstGeom>
          <a:noFill/>
        </p:spPr>
        <p:txBody>
          <a:bodyPr wrap="none" rtlCol="0">
            <a:spAutoFit/>
          </a:bodyPr>
          <a:lstStyle/>
          <a:p>
            <a:r>
              <a:rPr lang="en-US" dirty="0"/>
              <a:t>Intein</a:t>
            </a:r>
          </a:p>
        </p:txBody>
      </p:sp>
      <p:sp>
        <p:nvSpPr>
          <p:cNvPr id="13" name="TextBox 12">
            <a:extLst>
              <a:ext uri="{FF2B5EF4-FFF2-40B4-BE49-F238E27FC236}">
                <a16:creationId xmlns:a16="http://schemas.microsoft.com/office/drawing/2014/main" id="{9319C25B-4B2B-5344-ADB8-AEA8506B1E9A}"/>
              </a:ext>
            </a:extLst>
          </p:cNvPr>
          <p:cNvSpPr txBox="1"/>
          <p:nvPr/>
        </p:nvSpPr>
        <p:spPr>
          <a:xfrm>
            <a:off x="8996579" y="2677887"/>
            <a:ext cx="2995124" cy="3170099"/>
          </a:xfrm>
          <a:prstGeom prst="rect">
            <a:avLst/>
          </a:prstGeom>
          <a:noFill/>
        </p:spPr>
        <p:txBody>
          <a:bodyPr wrap="square" rtlCol="0">
            <a:spAutoFit/>
          </a:bodyPr>
          <a:lstStyle/>
          <a:p>
            <a:r>
              <a:rPr lang="en-US" sz="2000" dirty="0"/>
              <a:t>-&gt; the clans defined by the extein tree are not reflected in the intein phylogeny.  The intein was transferred several times between the red and green clans.   Note the nearly identical intein between red and green leaves.</a:t>
            </a:r>
          </a:p>
        </p:txBody>
      </p:sp>
    </p:spTree>
    <p:extLst>
      <p:ext uri="{BB962C8B-B14F-4D97-AF65-F5344CB8AC3E}">
        <p14:creationId xmlns:p14="http://schemas.microsoft.com/office/powerpoint/2010/main" val="27953364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5606B7DF-0868-C043-B298-FD3CAFBC6F1A}"/>
              </a:ext>
            </a:extLst>
          </p:cNvPr>
          <p:cNvSpPr>
            <a:spLocks noGrp="1" noChangeArrowheads="1"/>
          </p:cNvSpPr>
          <p:nvPr>
            <p:ph type="ctrTitle"/>
          </p:nvPr>
        </p:nvSpPr>
        <p:spPr/>
        <p:txBody>
          <a:bodyPr/>
          <a:lstStyle/>
          <a:p>
            <a:endParaRPr lang="en-US" altLang="en-US">
              <a:ea typeface="ＭＳ Ｐゴシック" panose="020B0600070205080204" pitchFamily="34" charset="-128"/>
            </a:endParaRPr>
          </a:p>
        </p:txBody>
      </p:sp>
      <p:sp>
        <p:nvSpPr>
          <p:cNvPr id="30723" name="Subtitle 2">
            <a:extLst>
              <a:ext uri="{FF2B5EF4-FFF2-40B4-BE49-F238E27FC236}">
                <a16:creationId xmlns:a16="http://schemas.microsoft.com/office/drawing/2014/main" id="{78AD9D84-0902-3841-A0CE-8ADF31660E8A}"/>
              </a:ext>
            </a:extLst>
          </p:cNvPr>
          <p:cNvSpPr>
            <a:spLocks noGrp="1" noChangeArrowheads="1"/>
          </p:cNvSpPr>
          <p:nvPr>
            <p:ph type="subTitle" idx="1"/>
          </p:nvPr>
        </p:nvSpPr>
        <p:spPr/>
        <p:txBody>
          <a:bodyPr/>
          <a:lstStyle/>
          <a:p>
            <a:endParaRPr lang="en-US" altLang="en-US">
              <a:ea typeface="ＭＳ Ｐゴシック" panose="020B0600070205080204" pitchFamily="34" charset="-128"/>
            </a:endParaRPr>
          </a:p>
        </p:txBody>
      </p:sp>
      <p:pic>
        <p:nvPicPr>
          <p:cNvPr id="30724" name="Picture 3">
            <a:extLst>
              <a:ext uri="{FF2B5EF4-FFF2-40B4-BE49-F238E27FC236}">
                <a16:creationId xmlns:a16="http://schemas.microsoft.com/office/drawing/2014/main" id="{505C925C-42A2-EE48-A59F-CB4EAD13A9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6264" y="2159001"/>
            <a:ext cx="8658225"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a:extLst>
              <a:ext uri="{FF2B5EF4-FFF2-40B4-BE49-F238E27FC236}">
                <a16:creationId xmlns:a16="http://schemas.microsoft.com/office/drawing/2014/main" id="{71115BC4-92C0-E64C-A7C0-27C8B58642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5965825"/>
            <a:ext cx="88392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Down Arrow 7">
            <a:extLst>
              <a:ext uri="{FF2B5EF4-FFF2-40B4-BE49-F238E27FC236}">
                <a16:creationId xmlns:a16="http://schemas.microsoft.com/office/drawing/2014/main" id="{921B46D8-A409-5F4F-84EC-FC5756CC29CF}"/>
              </a:ext>
            </a:extLst>
          </p:cNvPr>
          <p:cNvSpPr>
            <a:spLocks noChangeArrowheads="1"/>
          </p:cNvSpPr>
          <p:nvPr/>
        </p:nvSpPr>
        <p:spPr bwMode="auto">
          <a:xfrm>
            <a:off x="3944939" y="1358901"/>
            <a:ext cx="447675" cy="777875"/>
          </a:xfrm>
          <a:prstGeom prst="downArrow">
            <a:avLst>
              <a:gd name="adj1" fmla="val 50000"/>
              <a:gd name="adj2" fmla="val 50125"/>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Tree>
    <p:extLst>
      <p:ext uri="{BB962C8B-B14F-4D97-AF65-F5344CB8AC3E}">
        <p14:creationId xmlns:p14="http://schemas.microsoft.com/office/powerpoint/2010/main" val="19964747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B2F59EC2-54A5-D643-8230-11C7C7D175CA}"/>
              </a:ext>
            </a:extLst>
          </p:cNvPr>
          <p:cNvSpPr>
            <a:spLocks noGrp="1" noChangeArrowheads="1"/>
          </p:cNvSpPr>
          <p:nvPr>
            <p:ph type="ctrTitle"/>
          </p:nvPr>
        </p:nvSpPr>
        <p:spPr/>
        <p:txBody>
          <a:bodyPr/>
          <a:lstStyle/>
          <a:p>
            <a:endParaRPr lang="en-US" altLang="en-US">
              <a:ea typeface="ＭＳ Ｐゴシック" panose="020B0600070205080204" pitchFamily="34" charset="-128"/>
            </a:endParaRPr>
          </a:p>
        </p:txBody>
      </p:sp>
      <p:sp>
        <p:nvSpPr>
          <p:cNvPr id="31747" name="Subtitle 2">
            <a:extLst>
              <a:ext uri="{FF2B5EF4-FFF2-40B4-BE49-F238E27FC236}">
                <a16:creationId xmlns:a16="http://schemas.microsoft.com/office/drawing/2014/main" id="{04137763-4E1E-4345-A3B1-0ED05D46D10B}"/>
              </a:ext>
            </a:extLst>
          </p:cNvPr>
          <p:cNvSpPr>
            <a:spLocks noGrp="1" noChangeArrowheads="1"/>
          </p:cNvSpPr>
          <p:nvPr>
            <p:ph type="subTitle" idx="1"/>
          </p:nvPr>
        </p:nvSpPr>
        <p:spPr/>
        <p:txBody>
          <a:bodyPr/>
          <a:lstStyle/>
          <a:p>
            <a:endParaRPr lang="en-US" altLang="en-US">
              <a:ea typeface="ＭＳ Ｐゴシック" panose="020B0600070205080204" pitchFamily="34" charset="-128"/>
            </a:endParaRPr>
          </a:p>
        </p:txBody>
      </p:sp>
      <p:pic>
        <p:nvPicPr>
          <p:cNvPr id="31748" name="Picture 3">
            <a:extLst>
              <a:ext uri="{FF2B5EF4-FFF2-40B4-BE49-F238E27FC236}">
                <a16:creationId xmlns:a16="http://schemas.microsoft.com/office/drawing/2014/main" id="{E5D51088-28B0-0540-AC8E-E71C7D69C8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9713" y="185738"/>
            <a:ext cx="6513512"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
            <a:extLst>
              <a:ext uri="{FF2B5EF4-FFF2-40B4-BE49-F238E27FC236}">
                <a16:creationId xmlns:a16="http://schemas.microsoft.com/office/drawing/2014/main" id="{90225FAE-7FBC-B147-A58C-A06CC55C6A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6383338"/>
            <a:ext cx="88392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Down Arrow 5">
            <a:extLst>
              <a:ext uri="{FF2B5EF4-FFF2-40B4-BE49-F238E27FC236}">
                <a16:creationId xmlns:a16="http://schemas.microsoft.com/office/drawing/2014/main" id="{C8BB903C-4D9B-8846-9031-41E15463172A}"/>
              </a:ext>
            </a:extLst>
          </p:cNvPr>
          <p:cNvSpPr>
            <a:spLocks noChangeArrowheads="1"/>
          </p:cNvSpPr>
          <p:nvPr/>
        </p:nvSpPr>
        <p:spPr bwMode="auto">
          <a:xfrm>
            <a:off x="6170614" y="223838"/>
            <a:ext cx="268287" cy="419100"/>
          </a:xfrm>
          <a:prstGeom prst="downArrow">
            <a:avLst>
              <a:gd name="adj1" fmla="val 50000"/>
              <a:gd name="adj2" fmla="val 50212"/>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7" name="Down Arrow 6">
            <a:extLst>
              <a:ext uri="{FF2B5EF4-FFF2-40B4-BE49-F238E27FC236}">
                <a16:creationId xmlns:a16="http://schemas.microsoft.com/office/drawing/2014/main" id="{C1371A97-81C8-BD42-981B-5F81F0768198}"/>
              </a:ext>
            </a:extLst>
          </p:cNvPr>
          <p:cNvSpPr>
            <a:spLocks noChangeArrowheads="1"/>
          </p:cNvSpPr>
          <p:nvPr/>
        </p:nvSpPr>
        <p:spPr bwMode="auto">
          <a:xfrm>
            <a:off x="4081464" y="1347788"/>
            <a:ext cx="269875" cy="417512"/>
          </a:xfrm>
          <a:prstGeom prst="downArrow">
            <a:avLst>
              <a:gd name="adj1" fmla="val 50000"/>
              <a:gd name="adj2" fmla="val 49728"/>
            </a:avLst>
          </a:prstGeom>
          <a:solidFill>
            <a:srgbClr val="CCFFCC"/>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8" name="Down Arrow 7">
            <a:extLst>
              <a:ext uri="{FF2B5EF4-FFF2-40B4-BE49-F238E27FC236}">
                <a16:creationId xmlns:a16="http://schemas.microsoft.com/office/drawing/2014/main" id="{BB9D6051-76EE-304A-9679-A32F44040423}"/>
              </a:ext>
            </a:extLst>
          </p:cNvPr>
          <p:cNvSpPr>
            <a:spLocks noChangeArrowheads="1"/>
          </p:cNvSpPr>
          <p:nvPr/>
        </p:nvSpPr>
        <p:spPr bwMode="auto">
          <a:xfrm rot="16200000" flipH="1">
            <a:off x="2626520" y="5177632"/>
            <a:ext cx="280987" cy="419100"/>
          </a:xfrm>
          <a:prstGeom prst="downArrow">
            <a:avLst>
              <a:gd name="adj1" fmla="val 50000"/>
              <a:gd name="adj2" fmla="val 50070"/>
            </a:avLst>
          </a:prstGeom>
          <a:solidFill>
            <a:srgbClr val="CCFFCC"/>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grpSp>
        <p:nvGrpSpPr>
          <p:cNvPr id="21" name="Group 20">
            <a:extLst>
              <a:ext uri="{FF2B5EF4-FFF2-40B4-BE49-F238E27FC236}">
                <a16:creationId xmlns:a16="http://schemas.microsoft.com/office/drawing/2014/main" id="{BBC5E0D3-1801-5E4B-8E55-56E42090DF79}"/>
              </a:ext>
            </a:extLst>
          </p:cNvPr>
          <p:cNvGrpSpPr>
            <a:grpSpLocks/>
          </p:cNvGrpSpPr>
          <p:nvPr/>
        </p:nvGrpSpPr>
        <p:grpSpPr bwMode="auto">
          <a:xfrm>
            <a:off x="3209925" y="1570038"/>
            <a:ext cx="1138238" cy="4165600"/>
            <a:chOff x="1685924" y="1569732"/>
            <a:chExt cx="1138526" cy="4166309"/>
          </a:xfrm>
        </p:grpSpPr>
        <p:sp>
          <p:nvSpPr>
            <p:cNvPr id="31754" name="Down Arrow 10">
              <a:extLst>
                <a:ext uri="{FF2B5EF4-FFF2-40B4-BE49-F238E27FC236}">
                  <a16:creationId xmlns:a16="http://schemas.microsoft.com/office/drawing/2014/main" id="{CA2DB053-5D94-8741-A311-4665C2B8AE02}"/>
                </a:ext>
              </a:extLst>
            </p:cNvPr>
            <p:cNvSpPr>
              <a:spLocks noChangeArrowheads="1"/>
            </p:cNvSpPr>
            <p:nvPr/>
          </p:nvSpPr>
          <p:spPr bwMode="auto">
            <a:xfrm>
              <a:off x="1685924" y="5317687"/>
              <a:ext cx="268941" cy="418354"/>
            </a:xfrm>
            <a:prstGeom prst="downArrow">
              <a:avLst>
                <a:gd name="adj1" fmla="val 50000"/>
                <a:gd name="adj2" fmla="val 50001"/>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55" name="Down Arrow 11">
              <a:extLst>
                <a:ext uri="{FF2B5EF4-FFF2-40B4-BE49-F238E27FC236}">
                  <a16:creationId xmlns:a16="http://schemas.microsoft.com/office/drawing/2014/main" id="{70C1E803-9A29-E34A-B12A-C99FA97E19BD}"/>
                </a:ext>
              </a:extLst>
            </p:cNvPr>
            <p:cNvSpPr>
              <a:spLocks noChangeArrowheads="1"/>
            </p:cNvSpPr>
            <p:nvPr/>
          </p:nvSpPr>
          <p:spPr bwMode="auto">
            <a:xfrm>
              <a:off x="1977721" y="5098338"/>
              <a:ext cx="268941" cy="418354"/>
            </a:xfrm>
            <a:prstGeom prst="downArrow">
              <a:avLst>
                <a:gd name="adj1" fmla="val 50000"/>
                <a:gd name="adj2" fmla="val 50001"/>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56" name="Down Arrow 12">
              <a:extLst>
                <a:ext uri="{FF2B5EF4-FFF2-40B4-BE49-F238E27FC236}">
                  <a16:creationId xmlns:a16="http://schemas.microsoft.com/office/drawing/2014/main" id="{5073B4FB-F173-0740-A84E-20C9DF134664}"/>
                </a:ext>
              </a:extLst>
            </p:cNvPr>
            <p:cNvSpPr>
              <a:spLocks noChangeArrowheads="1"/>
            </p:cNvSpPr>
            <p:nvPr/>
          </p:nvSpPr>
          <p:spPr bwMode="auto">
            <a:xfrm>
              <a:off x="1773887" y="4832520"/>
              <a:ext cx="268941" cy="418354"/>
            </a:xfrm>
            <a:prstGeom prst="downArrow">
              <a:avLst>
                <a:gd name="adj1" fmla="val 50000"/>
                <a:gd name="adj2" fmla="val 50001"/>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57" name="Down Arrow 14">
              <a:extLst>
                <a:ext uri="{FF2B5EF4-FFF2-40B4-BE49-F238E27FC236}">
                  <a16:creationId xmlns:a16="http://schemas.microsoft.com/office/drawing/2014/main" id="{B9CC2F61-8EAF-A14F-86E3-AD59701CC6DB}"/>
                </a:ext>
              </a:extLst>
            </p:cNvPr>
            <p:cNvSpPr>
              <a:spLocks noChangeArrowheads="1"/>
            </p:cNvSpPr>
            <p:nvPr/>
          </p:nvSpPr>
          <p:spPr bwMode="auto">
            <a:xfrm flipH="1">
              <a:off x="1812151" y="3841188"/>
              <a:ext cx="278792" cy="418354"/>
            </a:xfrm>
            <a:prstGeom prst="downArrow">
              <a:avLst>
                <a:gd name="adj1" fmla="val 50000"/>
                <a:gd name="adj2" fmla="val 49999"/>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58" name="Down Arrow 15">
              <a:extLst>
                <a:ext uri="{FF2B5EF4-FFF2-40B4-BE49-F238E27FC236}">
                  <a16:creationId xmlns:a16="http://schemas.microsoft.com/office/drawing/2014/main" id="{D1A6541A-48A0-F741-B1DD-87102F835757}"/>
                </a:ext>
              </a:extLst>
            </p:cNvPr>
            <p:cNvSpPr>
              <a:spLocks noChangeArrowheads="1"/>
            </p:cNvSpPr>
            <p:nvPr/>
          </p:nvSpPr>
          <p:spPr bwMode="auto">
            <a:xfrm flipH="1">
              <a:off x="1949062" y="2847361"/>
              <a:ext cx="278792" cy="418354"/>
            </a:xfrm>
            <a:prstGeom prst="downArrow">
              <a:avLst>
                <a:gd name="adj1" fmla="val 50000"/>
                <a:gd name="adj2" fmla="val 49999"/>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59" name="Down Arrow 16">
              <a:extLst>
                <a:ext uri="{FF2B5EF4-FFF2-40B4-BE49-F238E27FC236}">
                  <a16:creationId xmlns:a16="http://schemas.microsoft.com/office/drawing/2014/main" id="{CE7DB33D-6C0F-FF47-9071-2D68757949DB}"/>
                </a:ext>
              </a:extLst>
            </p:cNvPr>
            <p:cNvSpPr>
              <a:spLocks noChangeArrowheads="1"/>
            </p:cNvSpPr>
            <p:nvPr/>
          </p:nvSpPr>
          <p:spPr bwMode="auto">
            <a:xfrm flipH="1">
              <a:off x="2008531" y="2132346"/>
              <a:ext cx="278792" cy="418354"/>
            </a:xfrm>
            <a:prstGeom prst="downArrow">
              <a:avLst>
                <a:gd name="adj1" fmla="val 50000"/>
                <a:gd name="adj2" fmla="val 49999"/>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60" name="Down Arrow 17">
              <a:extLst>
                <a:ext uri="{FF2B5EF4-FFF2-40B4-BE49-F238E27FC236}">
                  <a16:creationId xmlns:a16="http://schemas.microsoft.com/office/drawing/2014/main" id="{C8DE22F9-9A44-1C48-8122-F77233B0C93D}"/>
                </a:ext>
              </a:extLst>
            </p:cNvPr>
            <p:cNvSpPr>
              <a:spLocks noChangeArrowheads="1"/>
            </p:cNvSpPr>
            <p:nvPr/>
          </p:nvSpPr>
          <p:spPr bwMode="auto">
            <a:xfrm flipH="1">
              <a:off x="2160931" y="1943976"/>
              <a:ext cx="278792" cy="418354"/>
            </a:xfrm>
            <a:prstGeom prst="downArrow">
              <a:avLst>
                <a:gd name="adj1" fmla="val 50000"/>
                <a:gd name="adj2" fmla="val 49999"/>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61" name="Down Arrow 18">
              <a:extLst>
                <a:ext uri="{FF2B5EF4-FFF2-40B4-BE49-F238E27FC236}">
                  <a16:creationId xmlns:a16="http://schemas.microsoft.com/office/drawing/2014/main" id="{D9C1C724-52D4-CF4A-AD74-9BD3CC0B508B}"/>
                </a:ext>
              </a:extLst>
            </p:cNvPr>
            <p:cNvSpPr>
              <a:spLocks noChangeArrowheads="1"/>
            </p:cNvSpPr>
            <p:nvPr/>
          </p:nvSpPr>
          <p:spPr bwMode="auto">
            <a:xfrm flipH="1">
              <a:off x="2545658" y="1569732"/>
              <a:ext cx="278792" cy="418354"/>
            </a:xfrm>
            <a:prstGeom prst="downArrow">
              <a:avLst>
                <a:gd name="adj1" fmla="val 50000"/>
                <a:gd name="adj2" fmla="val 49999"/>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62" name="Down Arrow 19">
              <a:extLst>
                <a:ext uri="{FF2B5EF4-FFF2-40B4-BE49-F238E27FC236}">
                  <a16:creationId xmlns:a16="http://schemas.microsoft.com/office/drawing/2014/main" id="{20A0B770-CEF0-9D43-A6E3-1D17BA21F666}"/>
                </a:ext>
              </a:extLst>
            </p:cNvPr>
            <p:cNvSpPr>
              <a:spLocks noChangeArrowheads="1"/>
            </p:cNvSpPr>
            <p:nvPr/>
          </p:nvSpPr>
          <p:spPr bwMode="auto">
            <a:xfrm flipH="1">
              <a:off x="2372801" y="1784090"/>
              <a:ext cx="278792" cy="418354"/>
            </a:xfrm>
            <a:prstGeom prst="downArrow">
              <a:avLst>
                <a:gd name="adj1" fmla="val 50000"/>
                <a:gd name="adj2" fmla="val 49999"/>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grpSp>
    </p:spTree>
    <p:extLst>
      <p:ext uri="{BB962C8B-B14F-4D97-AF65-F5344CB8AC3E}">
        <p14:creationId xmlns:p14="http://schemas.microsoft.com/office/powerpoint/2010/main" val="3697566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D9D2-6373-5142-9B63-819FAF27F23A}"/>
              </a:ext>
            </a:extLst>
          </p:cNvPr>
          <p:cNvSpPr>
            <a:spLocks noGrp="1"/>
          </p:cNvSpPr>
          <p:nvPr>
            <p:ph type="title"/>
          </p:nvPr>
        </p:nvSpPr>
        <p:spPr>
          <a:xfrm>
            <a:off x="603031" y="0"/>
            <a:ext cx="10985938" cy="1325563"/>
          </a:xfrm>
        </p:spPr>
        <p:txBody>
          <a:bodyPr>
            <a:normAutofit/>
          </a:bodyPr>
          <a:lstStyle/>
          <a:p>
            <a:r>
              <a:rPr lang="en-US" sz="4000" dirty="0"/>
              <a:t>Nonsense-mediated mRNA decay (NMD) pathway</a:t>
            </a:r>
          </a:p>
        </p:txBody>
      </p:sp>
      <p:pic>
        <p:nvPicPr>
          <p:cNvPr id="11266" name="Picture 2">
            <a:extLst>
              <a:ext uri="{FF2B5EF4-FFF2-40B4-BE49-F238E27FC236}">
                <a16:creationId xmlns:a16="http://schemas.microsoft.com/office/drawing/2014/main" id="{96529C4D-9400-2C48-A447-541A22505D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1366" y="1069175"/>
            <a:ext cx="8375267" cy="56942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6BE4A3-C0A7-2845-A38A-AD146F4235EE}"/>
              </a:ext>
            </a:extLst>
          </p:cNvPr>
          <p:cNvSpPr txBox="1"/>
          <p:nvPr/>
        </p:nvSpPr>
        <p:spPr>
          <a:xfrm>
            <a:off x="128456" y="5654621"/>
            <a:ext cx="5565819" cy="646331"/>
          </a:xfrm>
          <a:prstGeom prst="rect">
            <a:avLst/>
          </a:prstGeom>
          <a:noFill/>
        </p:spPr>
        <p:txBody>
          <a:bodyPr wrap="none" rtlCol="0">
            <a:spAutoFit/>
          </a:bodyPr>
          <a:lstStyle/>
          <a:p>
            <a:r>
              <a:rPr lang="en-US" dirty="0"/>
              <a:t>From: </a:t>
            </a:r>
          </a:p>
          <a:p>
            <a:r>
              <a:rPr lang="en-US" dirty="0">
                <a:hlinkClick r:id="rId3"/>
              </a:rPr>
              <a:t>https://en.wikipedia.org/wiki/Nonsense-mediated_decay</a:t>
            </a:r>
            <a:r>
              <a:rPr lang="en-US" dirty="0"/>
              <a:t> </a:t>
            </a:r>
          </a:p>
        </p:txBody>
      </p:sp>
      <p:sp>
        <p:nvSpPr>
          <p:cNvPr id="5" name="TextBox 4">
            <a:extLst>
              <a:ext uri="{FF2B5EF4-FFF2-40B4-BE49-F238E27FC236}">
                <a16:creationId xmlns:a16="http://schemas.microsoft.com/office/drawing/2014/main" id="{F88FCBBB-C228-FD44-9005-BFB5F91E3CEA}"/>
              </a:ext>
            </a:extLst>
          </p:cNvPr>
          <p:cNvSpPr txBox="1"/>
          <p:nvPr/>
        </p:nvSpPr>
        <p:spPr>
          <a:xfrm>
            <a:off x="128456" y="6300952"/>
            <a:ext cx="6524591" cy="369332"/>
          </a:xfrm>
          <a:prstGeom prst="rect">
            <a:avLst/>
          </a:prstGeom>
          <a:noFill/>
        </p:spPr>
        <p:txBody>
          <a:bodyPr wrap="square" rtlCol="0">
            <a:spAutoFit/>
          </a:bodyPr>
          <a:lstStyle/>
          <a:p>
            <a:r>
              <a:rPr lang="en-US" dirty="0"/>
              <a:t>More details at </a:t>
            </a:r>
            <a:r>
              <a:rPr lang="en-US" dirty="0">
                <a:hlinkClick r:id="rId4"/>
              </a:rPr>
              <a:t>https://en.wikipedia.org/wiki/MRNA_surveillance</a:t>
            </a:r>
            <a:r>
              <a:rPr lang="en-US" dirty="0"/>
              <a:t> </a:t>
            </a:r>
          </a:p>
        </p:txBody>
      </p:sp>
      <p:sp>
        <p:nvSpPr>
          <p:cNvPr id="3" name="Rectangle 2">
            <a:extLst>
              <a:ext uri="{FF2B5EF4-FFF2-40B4-BE49-F238E27FC236}">
                <a16:creationId xmlns:a16="http://schemas.microsoft.com/office/drawing/2014/main" id="{F26A265C-EBA3-F04C-9369-FC2E1D813014}"/>
              </a:ext>
            </a:extLst>
          </p:cNvPr>
          <p:cNvSpPr/>
          <p:nvPr/>
        </p:nvSpPr>
        <p:spPr>
          <a:xfrm>
            <a:off x="5971607" y="3244334"/>
            <a:ext cx="248786" cy="369332"/>
          </a:xfrm>
          <a:prstGeom prst="rect">
            <a:avLst/>
          </a:prstGeom>
        </p:spPr>
        <p:txBody>
          <a:bodyPr wrap="none">
            <a:spAutoFit/>
          </a:bodyPr>
          <a:lstStyle/>
          <a:p>
            <a:r>
              <a:rPr lang="en-US" dirty="0"/>
              <a:t>/</a:t>
            </a:r>
          </a:p>
        </p:txBody>
      </p:sp>
      <p:sp>
        <p:nvSpPr>
          <p:cNvPr id="6" name="Rectangle 5">
            <a:extLst>
              <a:ext uri="{FF2B5EF4-FFF2-40B4-BE49-F238E27FC236}">
                <a16:creationId xmlns:a16="http://schemas.microsoft.com/office/drawing/2014/main" id="{C0788275-2DDC-404B-9650-8809D0C70C81}"/>
              </a:ext>
            </a:extLst>
          </p:cNvPr>
          <p:cNvSpPr/>
          <p:nvPr/>
        </p:nvSpPr>
        <p:spPr>
          <a:xfrm>
            <a:off x="5971607" y="3244334"/>
            <a:ext cx="248786" cy="369332"/>
          </a:xfrm>
          <a:prstGeom prst="rect">
            <a:avLst/>
          </a:prstGeom>
        </p:spPr>
        <p:txBody>
          <a:bodyPr wrap="none">
            <a:spAutoFit/>
          </a:bodyPr>
          <a:lstStyle/>
          <a:p>
            <a:r>
              <a:rPr lang="en-US" dirty="0"/>
              <a:t>/</a:t>
            </a:r>
          </a:p>
        </p:txBody>
      </p:sp>
    </p:spTree>
    <p:extLst>
      <p:ext uri="{BB962C8B-B14F-4D97-AF65-F5344CB8AC3E}">
        <p14:creationId xmlns:p14="http://schemas.microsoft.com/office/powerpoint/2010/main" val="19623357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6925-A079-3544-B555-5EEC276EF5BD}"/>
              </a:ext>
            </a:extLst>
          </p:cNvPr>
          <p:cNvSpPr>
            <a:spLocks noGrp="1"/>
          </p:cNvSpPr>
          <p:nvPr>
            <p:ph type="title"/>
          </p:nvPr>
        </p:nvSpPr>
        <p:spPr>
          <a:xfrm>
            <a:off x="81455" y="-255484"/>
            <a:ext cx="10515600" cy="1325563"/>
          </a:xfrm>
        </p:spPr>
        <p:txBody>
          <a:bodyPr>
            <a:normAutofit/>
          </a:bodyPr>
          <a:lstStyle/>
          <a:p>
            <a:r>
              <a:rPr lang="en-US" sz="3600" dirty="0"/>
              <a:t>From:  </a:t>
            </a:r>
            <a:r>
              <a:rPr lang="en-US" sz="3600" u="sng" dirty="0">
                <a:hlinkClick r:id="rId3"/>
              </a:rPr>
              <a:t>How do proteins gain new domains?</a:t>
            </a:r>
            <a:endParaRPr lang="en-US" sz="3600" dirty="0"/>
          </a:p>
        </p:txBody>
      </p:sp>
      <p:pic>
        <p:nvPicPr>
          <p:cNvPr id="7170" name="Picture 2" descr="Figure 1">
            <a:extLst>
              <a:ext uri="{FF2B5EF4-FFF2-40B4-BE49-F238E27FC236}">
                <a16:creationId xmlns:a16="http://schemas.microsoft.com/office/drawing/2014/main" id="{6549A476-B2D0-3345-A777-401D52C5AA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49" y="1070079"/>
            <a:ext cx="7391271" cy="48785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2F90BC6-6AC3-F54A-B630-F1DA57E5A595}"/>
              </a:ext>
            </a:extLst>
          </p:cNvPr>
          <p:cNvSpPr/>
          <p:nvPr/>
        </p:nvSpPr>
        <p:spPr>
          <a:xfrm>
            <a:off x="7567320" y="909343"/>
            <a:ext cx="4624680" cy="50783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(a)</a:t>
            </a:r>
            <a:r>
              <a:rPr kumimoji="0" lang="en-US" sz="18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 Gene fusion. The noncoding region between two genes is modified so that the exons of the first gene become spliced with the second. (most common in animals)</a:t>
            </a:r>
            <a:br>
              <a:rPr kumimoji="0" lang="en-US" sz="18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br>
            <a:r>
              <a:rPr kumimoji="0" lang="en-US" sz="1800" b="1"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(b)</a:t>
            </a:r>
            <a:r>
              <a:rPr kumimoji="0" lang="en-US" sz="18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 Exon extension. The noncoding region following an exon becomes part of the exon and codes for a new domain. </a:t>
            </a:r>
            <a:br>
              <a:rPr kumimoji="0" lang="en-US" sz="18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br>
            <a:r>
              <a:rPr kumimoji="0" lang="en-US" sz="1800" b="1"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(c) </a:t>
            </a:r>
            <a:r>
              <a:rPr kumimoji="0" lang="en-US" sz="18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Exon recombination. The exons of two genes become directly joined. </a:t>
            </a:r>
            <a:br>
              <a:rPr kumimoji="0" lang="en-US" sz="18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br>
            <a:r>
              <a:rPr kumimoji="0" lang="en-US" sz="1800" b="1"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(d)</a:t>
            </a:r>
            <a:r>
              <a:rPr kumimoji="0" lang="en-US" sz="18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 Intron recombination. An exon from one gene is inserted into the intron of another. (</a:t>
            </a:r>
            <a:r>
              <a:rPr kumimoji="0" lang="en-US" sz="1800"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rare Less than 10%</a:t>
            </a:r>
            <a:r>
              <a:rPr kumimoji="0" lang="en-US"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a:t>
            </a:r>
            <a:br>
              <a:rPr kumimoji="0" lang="en-US" sz="18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br>
            <a:r>
              <a:rPr kumimoji="0" lang="en-US" sz="1800" b="1"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(e)</a:t>
            </a:r>
            <a:r>
              <a:rPr kumimoji="0" lang="en-US" sz="18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 </a:t>
            </a:r>
            <a:r>
              <a:rPr kumimoji="0" lang="en-US" sz="1800" b="0" i="0" u="none" strike="noStrike" kern="1200" cap="none" spc="0" normalizeH="0" baseline="0" noProof="0" dirty="0" err="1">
                <a:ln>
                  <a:noFill/>
                </a:ln>
                <a:solidFill>
                  <a:srgbClr val="333333"/>
                </a:solidFill>
                <a:effectLst/>
                <a:uLnTx/>
                <a:uFillTx/>
                <a:latin typeface="Georgia" panose="02040502050405020303" pitchFamily="18" charset="0"/>
                <a:ea typeface="+mn-ea"/>
                <a:cs typeface="+mn-cs"/>
              </a:rPr>
              <a:t>Retroposition</a:t>
            </a:r>
            <a:r>
              <a:rPr kumimoji="0" lang="en-US" sz="18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 A retrotransposon sequence (RT, purple) mediates the copying of itself and a neighboring gene region via an mRNA intermediate, followed by insertion into another gene. (</a:t>
            </a:r>
            <a:r>
              <a:rPr kumimoji="0" lang="en-US" sz="1800"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Rare (?)</a:t>
            </a:r>
            <a:r>
              <a:rPr kumimoji="0" lang="en-US" sz="18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 Gained domain encoded by a single exon).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3629E7-4088-DE4A-A0CC-92D440EEC637}"/>
              </a:ext>
            </a:extLst>
          </p:cNvPr>
          <p:cNvSpPr txBox="1"/>
          <p:nvPr/>
        </p:nvSpPr>
        <p:spPr>
          <a:xfrm>
            <a:off x="325821" y="6369269"/>
            <a:ext cx="66940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 from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https://www.ncbi.nlm.nih.gov/pmc/articles/PMC2926785/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Rectangle 2">
            <a:extLst>
              <a:ext uri="{FF2B5EF4-FFF2-40B4-BE49-F238E27FC236}">
                <a16:creationId xmlns:a16="http://schemas.microsoft.com/office/drawing/2014/main" id="{38314234-8F36-3844-8F20-7BB5F7597976}"/>
              </a:ext>
            </a:extLst>
          </p:cNvPr>
          <p:cNvSpPr/>
          <p:nvPr/>
        </p:nvSpPr>
        <p:spPr>
          <a:xfrm>
            <a:off x="5958783" y="3244334"/>
            <a:ext cx="27443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7759546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CFB81-A271-6496-3F01-6DE0E2DAD5F4}"/>
              </a:ext>
            </a:extLst>
          </p:cNvPr>
          <p:cNvSpPr>
            <a:spLocks noGrp="1"/>
          </p:cNvSpPr>
          <p:nvPr>
            <p:ph type="title"/>
          </p:nvPr>
        </p:nvSpPr>
        <p:spPr/>
        <p:txBody>
          <a:bodyPr/>
          <a:lstStyle/>
          <a:p>
            <a:r>
              <a:rPr lang="en-US" dirty="0"/>
              <a:t>Other possible benefits of introns</a:t>
            </a:r>
          </a:p>
        </p:txBody>
      </p:sp>
      <p:sp>
        <p:nvSpPr>
          <p:cNvPr id="3" name="Content Placeholder 2">
            <a:extLst>
              <a:ext uri="{FF2B5EF4-FFF2-40B4-BE49-F238E27FC236}">
                <a16:creationId xmlns:a16="http://schemas.microsoft.com/office/drawing/2014/main" id="{E6B6A738-722B-290B-1459-338C4E362507}"/>
              </a:ext>
            </a:extLst>
          </p:cNvPr>
          <p:cNvSpPr>
            <a:spLocks noGrp="1"/>
          </p:cNvSpPr>
          <p:nvPr>
            <p:ph idx="1"/>
          </p:nvPr>
        </p:nvSpPr>
        <p:spPr/>
        <p:txBody>
          <a:bodyPr/>
          <a:lstStyle/>
          <a:p>
            <a:r>
              <a:rPr lang="en-US" dirty="0"/>
              <a:t>Alternative Splicing</a:t>
            </a:r>
          </a:p>
          <a:p>
            <a:r>
              <a:rPr lang="en-US" dirty="0"/>
              <a:t>Exon shuffling</a:t>
            </a:r>
          </a:p>
          <a:p>
            <a:r>
              <a:rPr lang="en-US" dirty="0"/>
              <a:t>If splicing is skipped the intron sequence can become a novel exon.</a:t>
            </a:r>
          </a:p>
        </p:txBody>
      </p:sp>
    </p:spTree>
    <p:extLst>
      <p:ext uri="{BB962C8B-B14F-4D97-AF65-F5344CB8AC3E}">
        <p14:creationId xmlns:p14="http://schemas.microsoft.com/office/powerpoint/2010/main" val="21828120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7125D-A3A6-2825-4F06-FEC0610E1CA8}"/>
              </a:ext>
            </a:extLst>
          </p:cNvPr>
          <p:cNvPicPr>
            <a:picLocks noChangeAspect="1"/>
          </p:cNvPicPr>
          <p:nvPr/>
        </p:nvPicPr>
        <p:blipFill>
          <a:blip r:embed="rId3"/>
          <a:stretch>
            <a:fillRect/>
          </a:stretch>
        </p:blipFill>
        <p:spPr>
          <a:xfrm>
            <a:off x="48126" y="3171293"/>
            <a:ext cx="7397674" cy="1443959"/>
          </a:xfrm>
          <a:prstGeom prst="rect">
            <a:avLst/>
          </a:prstGeom>
        </p:spPr>
      </p:pic>
      <p:sp>
        <p:nvSpPr>
          <p:cNvPr id="2" name="Title 1">
            <a:extLst>
              <a:ext uri="{FF2B5EF4-FFF2-40B4-BE49-F238E27FC236}">
                <a16:creationId xmlns:a16="http://schemas.microsoft.com/office/drawing/2014/main" id="{7450D51A-D1C9-3684-9F35-AFE039AC5479}"/>
              </a:ext>
            </a:extLst>
          </p:cNvPr>
          <p:cNvSpPr>
            <a:spLocks noGrp="1"/>
          </p:cNvSpPr>
          <p:nvPr>
            <p:ph type="title"/>
          </p:nvPr>
        </p:nvSpPr>
        <p:spPr>
          <a:xfrm>
            <a:off x="345775" y="114839"/>
            <a:ext cx="10515600" cy="1069562"/>
          </a:xfrm>
        </p:spPr>
        <p:txBody>
          <a:bodyPr/>
          <a:lstStyle/>
          <a:p>
            <a:r>
              <a:rPr lang="en-US" dirty="0"/>
              <a:t>Possible benefits of having intein</a:t>
            </a:r>
          </a:p>
        </p:txBody>
      </p:sp>
      <p:sp>
        <p:nvSpPr>
          <p:cNvPr id="3" name="Content Placeholder 2">
            <a:extLst>
              <a:ext uri="{FF2B5EF4-FFF2-40B4-BE49-F238E27FC236}">
                <a16:creationId xmlns:a16="http://schemas.microsoft.com/office/drawing/2014/main" id="{A0E9703A-1246-85A3-3551-9926E2B9A98B}"/>
              </a:ext>
            </a:extLst>
          </p:cNvPr>
          <p:cNvSpPr>
            <a:spLocks noGrp="1"/>
          </p:cNvSpPr>
          <p:nvPr>
            <p:ph idx="1"/>
          </p:nvPr>
        </p:nvSpPr>
        <p:spPr>
          <a:xfrm>
            <a:off x="328667" y="1400365"/>
            <a:ext cx="2513387" cy="369332"/>
          </a:xfrm>
        </p:spPr>
        <p:txBody>
          <a:bodyPr>
            <a:normAutofit fontScale="92500" lnSpcReduction="20000"/>
          </a:bodyPr>
          <a:lstStyle/>
          <a:p>
            <a:pPr marL="0" indent="0">
              <a:buNone/>
            </a:pPr>
            <a:r>
              <a:rPr lang="en-US" dirty="0"/>
              <a:t>Exon shuffling</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0A23F588-E4A0-EE7C-C2CE-D8D8368BF8C1}"/>
              </a:ext>
            </a:extLst>
          </p:cNvPr>
          <p:cNvPicPr>
            <a:picLocks noChangeAspect="1"/>
          </p:cNvPicPr>
          <p:nvPr/>
        </p:nvPicPr>
        <p:blipFill>
          <a:blip r:embed="rId4"/>
          <a:stretch>
            <a:fillRect/>
          </a:stretch>
        </p:blipFill>
        <p:spPr>
          <a:xfrm>
            <a:off x="48302" y="2019228"/>
            <a:ext cx="7772400" cy="1118983"/>
          </a:xfrm>
          <a:prstGeom prst="rect">
            <a:avLst/>
          </a:prstGeom>
        </p:spPr>
      </p:pic>
      <p:sp>
        <p:nvSpPr>
          <p:cNvPr id="5" name="TextBox 4">
            <a:extLst>
              <a:ext uri="{FF2B5EF4-FFF2-40B4-BE49-F238E27FC236}">
                <a16:creationId xmlns:a16="http://schemas.microsoft.com/office/drawing/2014/main" id="{B8EDDFE9-0D57-7EDE-F9B4-C20656C8664E}"/>
              </a:ext>
            </a:extLst>
          </p:cNvPr>
          <p:cNvSpPr txBox="1"/>
          <p:nvPr/>
        </p:nvSpPr>
        <p:spPr>
          <a:xfrm>
            <a:off x="63629" y="1884012"/>
            <a:ext cx="3043462" cy="369332"/>
          </a:xfrm>
          <a:prstGeom prst="rect">
            <a:avLst/>
          </a:prstGeom>
          <a:noFill/>
        </p:spPr>
        <p:txBody>
          <a:bodyPr wrap="none" rtlCol="0">
            <a:spAutoFit/>
          </a:bodyPr>
          <a:lstStyle/>
          <a:p>
            <a:r>
              <a:rPr lang="en-US" dirty="0"/>
              <a:t>Genes for the IgG  heavy chain</a:t>
            </a:r>
          </a:p>
        </p:txBody>
      </p:sp>
      <p:sp>
        <p:nvSpPr>
          <p:cNvPr id="7" name="TextBox 6">
            <a:extLst>
              <a:ext uri="{FF2B5EF4-FFF2-40B4-BE49-F238E27FC236}">
                <a16:creationId xmlns:a16="http://schemas.microsoft.com/office/drawing/2014/main" id="{B16F9F75-847E-4F11-E59C-380F74206E8B}"/>
              </a:ext>
            </a:extLst>
          </p:cNvPr>
          <p:cNvSpPr txBox="1"/>
          <p:nvPr/>
        </p:nvSpPr>
        <p:spPr>
          <a:xfrm>
            <a:off x="-6226" y="3278625"/>
            <a:ext cx="2848280" cy="369332"/>
          </a:xfrm>
          <a:prstGeom prst="rect">
            <a:avLst/>
          </a:prstGeom>
          <a:noFill/>
        </p:spPr>
        <p:txBody>
          <a:bodyPr wrap="none" rtlCol="0">
            <a:spAutoFit/>
          </a:bodyPr>
          <a:lstStyle/>
          <a:p>
            <a:r>
              <a:rPr lang="en-US" dirty="0"/>
              <a:t>Genes for the IgG light chain</a:t>
            </a:r>
          </a:p>
        </p:txBody>
      </p:sp>
      <p:sp>
        <p:nvSpPr>
          <p:cNvPr id="9" name="TextBox 8">
            <a:extLst>
              <a:ext uri="{FF2B5EF4-FFF2-40B4-BE49-F238E27FC236}">
                <a16:creationId xmlns:a16="http://schemas.microsoft.com/office/drawing/2014/main" id="{247DCB7E-9258-2946-8ED5-273295ECB0C2}"/>
              </a:ext>
            </a:extLst>
          </p:cNvPr>
          <p:cNvSpPr txBox="1"/>
          <p:nvPr/>
        </p:nvSpPr>
        <p:spPr>
          <a:xfrm>
            <a:off x="208722" y="4995970"/>
            <a:ext cx="11479695" cy="1200329"/>
          </a:xfrm>
          <a:prstGeom prst="rect">
            <a:avLst/>
          </a:prstGeom>
          <a:noFill/>
        </p:spPr>
        <p:txBody>
          <a:bodyPr wrap="square" rtlCol="0">
            <a:spAutoFit/>
          </a:bodyPr>
          <a:lstStyle/>
          <a:p>
            <a:r>
              <a:rPr lang="en-US" sz="2400" dirty="0"/>
              <a:t>If the assembly of the light and heavy chain one region V (D) J are joined together 8,262,000 different antibodies can be produced through exon shuffling. </a:t>
            </a:r>
            <a:br>
              <a:rPr lang="en-US" sz="2400" dirty="0"/>
            </a:br>
            <a:r>
              <a:rPr lang="en-US" sz="2400" dirty="0"/>
              <a:t>In the maturation of B cells additional mutations further increase diversity.</a:t>
            </a:r>
          </a:p>
        </p:txBody>
      </p:sp>
      <p:sp>
        <p:nvSpPr>
          <p:cNvPr id="10" name="TextBox 9">
            <a:extLst>
              <a:ext uri="{FF2B5EF4-FFF2-40B4-BE49-F238E27FC236}">
                <a16:creationId xmlns:a16="http://schemas.microsoft.com/office/drawing/2014/main" id="{C25C181B-5976-2D26-E36C-9A796BE9D1AB}"/>
              </a:ext>
            </a:extLst>
          </p:cNvPr>
          <p:cNvSpPr txBox="1"/>
          <p:nvPr/>
        </p:nvSpPr>
        <p:spPr>
          <a:xfrm>
            <a:off x="6748670" y="6361043"/>
            <a:ext cx="5415457" cy="369332"/>
          </a:xfrm>
          <a:prstGeom prst="rect">
            <a:avLst/>
          </a:prstGeom>
          <a:noFill/>
        </p:spPr>
        <p:txBody>
          <a:bodyPr wrap="none" rtlCol="0">
            <a:spAutoFit/>
          </a:bodyPr>
          <a:lstStyle/>
          <a:p>
            <a:r>
              <a:rPr lang="en-US" dirty="0"/>
              <a:t>From: https://</a:t>
            </a:r>
            <a:r>
              <a:rPr lang="en-US" dirty="0" err="1"/>
              <a:t>www.ncbi.nlm.nih.gov</a:t>
            </a:r>
            <a:r>
              <a:rPr lang="en-US" dirty="0"/>
              <a:t>/books/NBK26860/</a:t>
            </a:r>
          </a:p>
        </p:txBody>
      </p:sp>
      <p:sp>
        <p:nvSpPr>
          <p:cNvPr id="8" name="TextBox 7">
            <a:extLst>
              <a:ext uri="{FF2B5EF4-FFF2-40B4-BE49-F238E27FC236}">
                <a16:creationId xmlns:a16="http://schemas.microsoft.com/office/drawing/2014/main" id="{1F478545-6DAF-9D25-64A0-C1E259D9F4D3}"/>
              </a:ext>
            </a:extLst>
          </p:cNvPr>
          <p:cNvSpPr txBox="1"/>
          <p:nvPr/>
        </p:nvSpPr>
        <p:spPr>
          <a:xfrm>
            <a:off x="7521183" y="2394053"/>
            <a:ext cx="4684359" cy="400110"/>
          </a:xfrm>
          <a:prstGeom prst="rect">
            <a:avLst/>
          </a:prstGeom>
          <a:noFill/>
        </p:spPr>
        <p:txBody>
          <a:bodyPr wrap="none" rtlCol="0">
            <a:spAutoFit/>
          </a:bodyPr>
          <a:lstStyle/>
          <a:p>
            <a:r>
              <a:rPr lang="en-US" sz="2000" dirty="0"/>
              <a:t>51x27x6x5 = 41,310 different combinations</a:t>
            </a:r>
          </a:p>
        </p:txBody>
      </p:sp>
      <p:sp>
        <p:nvSpPr>
          <p:cNvPr id="11" name="TextBox 10">
            <a:extLst>
              <a:ext uri="{FF2B5EF4-FFF2-40B4-BE49-F238E27FC236}">
                <a16:creationId xmlns:a16="http://schemas.microsoft.com/office/drawing/2014/main" id="{F0EEDCB0-BF36-618B-D31A-E3AA0AABC55D}"/>
              </a:ext>
            </a:extLst>
          </p:cNvPr>
          <p:cNvSpPr txBox="1"/>
          <p:nvPr/>
        </p:nvSpPr>
        <p:spPr>
          <a:xfrm>
            <a:off x="7745771" y="3788371"/>
            <a:ext cx="3448829" cy="369332"/>
          </a:xfrm>
          <a:prstGeom prst="rect">
            <a:avLst/>
          </a:prstGeom>
          <a:noFill/>
        </p:spPr>
        <p:txBody>
          <a:bodyPr wrap="none" rtlCol="0">
            <a:spAutoFit/>
          </a:bodyPr>
          <a:lstStyle/>
          <a:p>
            <a:r>
              <a:rPr lang="en-US" dirty="0"/>
              <a:t>40x 5 = 200 different combinations</a:t>
            </a:r>
          </a:p>
        </p:txBody>
      </p:sp>
    </p:spTree>
    <p:extLst>
      <p:ext uri="{BB962C8B-B14F-4D97-AF65-F5344CB8AC3E}">
        <p14:creationId xmlns:p14="http://schemas.microsoft.com/office/powerpoint/2010/main" val="29670104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3">
            <a:extLst>
              <a:ext uri="{FF2B5EF4-FFF2-40B4-BE49-F238E27FC236}">
                <a16:creationId xmlns:a16="http://schemas.microsoft.com/office/drawing/2014/main" id="{8D884A15-460F-884F-9F17-7ACAC8A1AA20}"/>
              </a:ext>
            </a:extLst>
          </p:cNvPr>
          <p:cNvSpPr txBox="1">
            <a:spLocks noChangeArrowheads="1"/>
          </p:cNvSpPr>
          <p:nvPr/>
        </p:nvSpPr>
        <p:spPr bwMode="auto">
          <a:xfrm>
            <a:off x="2208213" y="346076"/>
            <a:ext cx="1878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000000"/>
                </a:solidFill>
                <a:latin typeface="Arial" panose="020B0604020202020204" pitchFamily="34" charset="0"/>
              </a:rPr>
              <a:t>Introns early</a:t>
            </a:r>
          </a:p>
        </p:txBody>
      </p:sp>
      <p:sp>
        <p:nvSpPr>
          <p:cNvPr id="5" name="TextBox 4">
            <a:extLst>
              <a:ext uri="{FF2B5EF4-FFF2-40B4-BE49-F238E27FC236}">
                <a16:creationId xmlns:a16="http://schemas.microsoft.com/office/drawing/2014/main" id="{D345CE49-156B-DD42-A5D7-F098F14DACEB}"/>
              </a:ext>
            </a:extLst>
          </p:cNvPr>
          <p:cNvSpPr txBox="1"/>
          <p:nvPr/>
        </p:nvSpPr>
        <p:spPr>
          <a:xfrm>
            <a:off x="536028" y="1119188"/>
            <a:ext cx="5618711" cy="4278094"/>
          </a:xfrm>
          <a:prstGeom prst="rect">
            <a:avLst/>
          </a:prstGeom>
          <a:noFill/>
        </p:spPr>
        <p:txBody>
          <a:bodyPr wrap="square">
            <a:spAutoFit/>
          </a:bodyPr>
          <a:lstStyle/>
          <a:p>
            <a:pPr marL="285750" indent="-285750">
              <a:buFont typeface="Arial"/>
              <a:buChar char="•"/>
              <a:defRPr/>
            </a:pPr>
            <a:r>
              <a:rPr lang="en-US" sz="1600" dirty="0">
                <a:solidFill>
                  <a:srgbClr val="000000"/>
                </a:solidFill>
                <a:latin typeface="Arial" charset="0"/>
                <a:ea typeface="ＭＳ Ｐゴシック" charset="0"/>
                <a:cs typeface="ＭＳ Ｐゴシック" charset="0"/>
              </a:rPr>
              <a:t>Self splicing RNAs are an example for catalytic RNA that could have been present in RNA world.</a:t>
            </a:r>
          </a:p>
          <a:p>
            <a:pPr marL="285750" indent="-285750">
              <a:buFont typeface="Arial"/>
              <a:buChar char="•"/>
              <a:defRPr/>
            </a:pPr>
            <a:r>
              <a:rPr lang="en-US" sz="1600" dirty="0">
                <a:solidFill>
                  <a:srgbClr val="000000"/>
                </a:solidFill>
                <a:latin typeface="Arial" charset="0"/>
                <a:ea typeface="ＭＳ Ｐゴシック" charset="0"/>
                <a:cs typeface="ＭＳ Ｐゴシック" charset="0"/>
              </a:rPr>
              <a:t>There is little reason to assume that the RNA world was not plagued by self-splicing parasites.</a:t>
            </a:r>
          </a:p>
          <a:p>
            <a:pPr marL="285750" indent="-285750">
              <a:buFont typeface="Arial"/>
              <a:buChar char="•"/>
              <a:defRPr/>
            </a:pPr>
            <a:r>
              <a:rPr lang="en-US" sz="1600" dirty="0">
                <a:solidFill>
                  <a:srgbClr val="000000"/>
                </a:solidFill>
                <a:latin typeface="Arial" charset="0"/>
                <a:ea typeface="ＭＳ Ｐゴシック" charset="0"/>
                <a:cs typeface="ＭＳ Ｐゴシック" charset="0"/>
              </a:rPr>
              <a:t>Neighboring Introns are more frequently in same phase than expected by chance (but not by much </a:t>
            </a:r>
            <a:r>
              <a:rPr lang="en-US" sz="1600" dirty="0">
                <a:solidFill>
                  <a:srgbClr val="000000"/>
                </a:solidFill>
                <a:latin typeface="Arial" charset="0"/>
                <a:ea typeface="ＭＳ Ｐゴシック" charset="0"/>
                <a:cs typeface="ＭＳ Ｐゴシック" charset="0"/>
                <a:sym typeface="Wingdings" pitchFamily="2" charset="2"/>
              </a:rPr>
              <a:t>)</a:t>
            </a:r>
            <a:endParaRPr lang="en-US" sz="1600" dirty="0">
              <a:solidFill>
                <a:srgbClr val="000000"/>
              </a:solidFill>
              <a:latin typeface="Arial" charset="0"/>
              <a:ea typeface="ＭＳ Ｐゴシック" charset="0"/>
              <a:cs typeface="ＭＳ Ｐゴシック" charset="0"/>
            </a:endParaRPr>
          </a:p>
          <a:p>
            <a:pPr marL="285750" indent="-285750">
              <a:buFont typeface="Arial"/>
              <a:buChar char="•"/>
              <a:defRPr/>
            </a:pPr>
            <a:r>
              <a:rPr lang="en-US" sz="1600" dirty="0">
                <a:solidFill>
                  <a:srgbClr val="000000"/>
                </a:solidFill>
                <a:latin typeface="Arial" charset="0"/>
                <a:ea typeface="ＭＳ Ｐゴシック" charset="0"/>
                <a:cs typeface="ＭＳ Ｐゴシック" charset="0"/>
              </a:rPr>
              <a:t>Spliceosomal introns are present in deep branching eukaryotes</a:t>
            </a:r>
          </a:p>
          <a:p>
            <a:pPr marL="285750" indent="-285750">
              <a:buFont typeface="Arial"/>
              <a:buChar char="•"/>
              <a:defRPr/>
            </a:pPr>
            <a:r>
              <a:rPr lang="en-US" sz="1600" dirty="0">
                <a:solidFill>
                  <a:srgbClr val="000000"/>
                </a:solidFill>
                <a:latin typeface="Arial" charset="0"/>
                <a:ea typeface="ＭＳ Ｐゴシック" charset="0"/>
                <a:cs typeface="ＭＳ Ｐゴシック" charset="0"/>
              </a:rPr>
              <a:t>Introns frequently are found in linker regions (see Go plots)</a:t>
            </a:r>
          </a:p>
          <a:p>
            <a:pPr marL="285750" indent="-285750">
              <a:buFont typeface="Arial"/>
              <a:buChar char="•"/>
              <a:defRPr/>
            </a:pPr>
            <a:r>
              <a:rPr lang="en-US" sz="1600" dirty="0">
                <a:solidFill>
                  <a:srgbClr val="000000"/>
                </a:solidFill>
                <a:latin typeface="Arial" charset="0"/>
                <a:ea typeface="ＭＳ Ｐゴシック" charset="0"/>
                <a:cs typeface="ＭＳ Ｐゴシック" charset="0"/>
              </a:rPr>
              <a:t>Exon shuffling can create a large number of different catalytic sites (see the maturation of the immune system)</a:t>
            </a:r>
          </a:p>
          <a:p>
            <a:pPr marL="285750" indent="-285750">
              <a:buFont typeface="Arial"/>
              <a:buChar char="•"/>
              <a:defRPr/>
            </a:pPr>
            <a:r>
              <a:rPr lang="en-US" sz="1600" dirty="0">
                <a:solidFill>
                  <a:srgbClr val="000000"/>
                </a:solidFill>
                <a:latin typeface="Arial" charset="0"/>
                <a:ea typeface="ＭＳ Ｐゴシック" charset="0"/>
                <a:cs typeface="ＭＳ Ｐゴシック" charset="0"/>
              </a:rPr>
              <a:t>The </a:t>
            </a:r>
            <a:r>
              <a:rPr lang="en-US" sz="1600" dirty="0">
                <a:solidFill>
                  <a:srgbClr val="000000"/>
                </a:solidFill>
                <a:latin typeface="Arial" charset="0"/>
                <a:ea typeface="ＭＳ Ｐゴシック" charset="0"/>
                <a:cs typeface="ＭＳ Ｐゴシック" charset="0"/>
                <a:hlinkClick r:id="rId2"/>
              </a:rPr>
              <a:t>nonsense mediated decay pathway </a:t>
            </a:r>
            <a:r>
              <a:rPr lang="en-US" sz="1600" dirty="0">
                <a:solidFill>
                  <a:srgbClr val="000000"/>
                </a:solidFill>
                <a:latin typeface="Arial" charset="0"/>
                <a:ea typeface="ＭＳ Ｐゴシック" charset="0"/>
                <a:cs typeface="ＭＳ Ｐゴシック" charset="0"/>
              </a:rPr>
              <a:t>exists in plants, animals and fungi.  This pathway relies on tagging Exon Junction Complexes, i.e. the widespread presence of </a:t>
            </a:r>
            <a:r>
              <a:rPr lang="en-US" sz="1600" dirty="0" err="1">
                <a:solidFill>
                  <a:srgbClr val="000000"/>
                </a:solidFill>
                <a:latin typeface="Arial" charset="0"/>
                <a:ea typeface="ＭＳ Ｐゴシック" charset="0"/>
                <a:cs typeface="ＭＳ Ｐゴシック" charset="0"/>
              </a:rPr>
              <a:t>spliceosomal</a:t>
            </a:r>
            <a:r>
              <a:rPr lang="en-US" sz="1600" dirty="0">
                <a:solidFill>
                  <a:srgbClr val="000000"/>
                </a:solidFill>
                <a:latin typeface="Arial" charset="0"/>
                <a:ea typeface="ＭＳ Ｐゴシック" charset="0"/>
                <a:cs typeface="ＭＳ Ｐゴシック" charset="0"/>
              </a:rPr>
              <a:t> introns. </a:t>
            </a:r>
          </a:p>
          <a:p>
            <a:pPr eaLnBrk="1" hangingPunct="1">
              <a:defRPr/>
            </a:pPr>
            <a:endParaRPr lang="en-US" sz="1600" dirty="0">
              <a:solidFill>
                <a:srgbClr val="000000"/>
              </a:solidFill>
              <a:latin typeface="Arial" charset="0"/>
              <a:ea typeface="ＭＳ Ｐゴシック" charset="0"/>
              <a:cs typeface="ＭＳ Ｐゴシック" charset="0"/>
            </a:endParaRPr>
          </a:p>
        </p:txBody>
      </p:sp>
      <p:sp>
        <p:nvSpPr>
          <p:cNvPr id="32771" name="TextBox 5">
            <a:extLst>
              <a:ext uri="{FF2B5EF4-FFF2-40B4-BE49-F238E27FC236}">
                <a16:creationId xmlns:a16="http://schemas.microsoft.com/office/drawing/2014/main" id="{6D93E677-D408-7B4E-AB61-61CCAB728C31}"/>
              </a:ext>
            </a:extLst>
          </p:cNvPr>
          <p:cNvSpPr txBox="1">
            <a:spLocks noChangeArrowheads="1"/>
          </p:cNvSpPr>
          <p:nvPr/>
        </p:nvSpPr>
        <p:spPr bwMode="auto">
          <a:xfrm>
            <a:off x="6716713" y="346076"/>
            <a:ext cx="1708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000000"/>
                </a:solidFill>
                <a:latin typeface="Arial" panose="020B0604020202020204" pitchFamily="34" charset="0"/>
              </a:rPr>
              <a:t>Introns late</a:t>
            </a:r>
          </a:p>
        </p:txBody>
      </p:sp>
      <p:sp>
        <p:nvSpPr>
          <p:cNvPr id="7" name="TextBox 6">
            <a:extLst>
              <a:ext uri="{FF2B5EF4-FFF2-40B4-BE49-F238E27FC236}">
                <a16:creationId xmlns:a16="http://schemas.microsoft.com/office/drawing/2014/main" id="{ED6C8591-9EC1-C042-A390-40A48A89B3E5}"/>
              </a:ext>
            </a:extLst>
          </p:cNvPr>
          <p:cNvSpPr txBox="1"/>
          <p:nvPr/>
        </p:nvSpPr>
        <p:spPr>
          <a:xfrm>
            <a:off x="6575426" y="1249363"/>
            <a:ext cx="5248712" cy="4308872"/>
          </a:xfrm>
          <a:prstGeom prst="rect">
            <a:avLst/>
          </a:prstGeom>
          <a:noFill/>
        </p:spPr>
        <p:txBody>
          <a:bodyPr wrap="square">
            <a:spAutoFit/>
          </a:bodyPr>
          <a:lstStyle/>
          <a:p>
            <a:pPr marL="285750" indent="-285750">
              <a:buFont typeface="Arial"/>
              <a:buChar char="•"/>
              <a:defRPr/>
            </a:pPr>
            <a:r>
              <a:rPr lang="en-US" sz="1600" dirty="0">
                <a:solidFill>
                  <a:srgbClr val="000000"/>
                </a:solidFill>
                <a:latin typeface="Arial" charset="0"/>
                <a:ea typeface="ＭＳ Ｐゴシック" charset="0"/>
                <a:cs typeface="ＭＳ Ｐゴシック" charset="0"/>
              </a:rPr>
              <a:t>Mapping individual introns onto organismal evolutionary history shows that many introns inserted into the sites where they are found presently more recently.</a:t>
            </a:r>
          </a:p>
          <a:p>
            <a:pPr marL="285750" indent="-285750">
              <a:buFont typeface="Arial"/>
              <a:buChar char="•"/>
              <a:defRPr/>
            </a:pPr>
            <a:r>
              <a:rPr lang="en-US" sz="1600" dirty="0">
                <a:solidFill>
                  <a:srgbClr val="000000"/>
                </a:solidFill>
                <a:latin typeface="Arial" charset="0"/>
                <a:ea typeface="ＭＳ Ｐゴシック" charset="0"/>
                <a:cs typeface="ＭＳ Ｐゴシック" charset="0"/>
              </a:rPr>
              <a:t>Intron preference for linker region could be the result of selection (they do less harm here than in tightly packed domains.</a:t>
            </a:r>
          </a:p>
          <a:p>
            <a:pPr marL="285750" indent="-285750">
              <a:buFont typeface="Arial"/>
              <a:buChar char="•"/>
              <a:defRPr/>
            </a:pPr>
            <a:r>
              <a:rPr lang="en-US" sz="1600" dirty="0">
                <a:solidFill>
                  <a:srgbClr val="000000"/>
                </a:solidFill>
                <a:latin typeface="Arial" charset="0"/>
                <a:ea typeface="ＭＳ Ｐゴシック" charset="0"/>
                <a:cs typeface="ＭＳ Ｐゴシック" charset="0"/>
              </a:rPr>
              <a:t>Exon shuffling in the maturation of the adaptive immune system is a modern trait of vertebrates. </a:t>
            </a:r>
          </a:p>
          <a:p>
            <a:pPr marL="285750" indent="-285750">
              <a:buFont typeface="Arial"/>
              <a:buChar char="•"/>
              <a:defRPr/>
            </a:pPr>
            <a:r>
              <a:rPr lang="en-US" sz="1600" dirty="0">
                <a:solidFill>
                  <a:srgbClr val="000000"/>
                </a:solidFill>
                <a:latin typeface="Arial" charset="0"/>
                <a:ea typeface="ＭＳ Ｐゴシック" charset="0"/>
                <a:cs typeface="ＭＳ Ｐゴシック" charset="0"/>
              </a:rPr>
              <a:t>Even if some introns are ancient, this does not prove that they played a role in assembling the now existing protein families.  </a:t>
            </a:r>
            <a:br>
              <a:rPr lang="en-US" sz="1600" dirty="0">
                <a:solidFill>
                  <a:srgbClr val="000000"/>
                </a:solidFill>
                <a:latin typeface="Arial" charset="0"/>
                <a:ea typeface="ＭＳ Ｐゴシック" charset="0"/>
                <a:cs typeface="ＭＳ Ｐゴシック" charset="0"/>
              </a:rPr>
            </a:br>
            <a:r>
              <a:rPr lang="en-US" sz="1600" dirty="0">
                <a:solidFill>
                  <a:srgbClr val="000000"/>
                </a:solidFill>
                <a:latin typeface="Arial" charset="0"/>
                <a:ea typeface="ＭＳ Ｐゴシック" charset="0"/>
                <a:cs typeface="ＭＳ Ｐゴシック" charset="0"/>
              </a:rPr>
              <a:t>In the recent evolution (in the presence of many large introns), recombination in introns (exon shuffling appears to be rare – gene fusions are more common)</a:t>
            </a:r>
          </a:p>
          <a:p>
            <a:pPr eaLnBrk="1" hangingPunct="1">
              <a:defRPr/>
            </a:pPr>
            <a:r>
              <a:rPr lang="en-US" sz="1600" dirty="0">
                <a:solidFill>
                  <a:srgbClr val="000000"/>
                </a:solidFill>
                <a:latin typeface="Arial" charset="0"/>
                <a:ea typeface="ＭＳ Ｐゴシック" charset="0"/>
                <a:cs typeface="ＭＳ Ｐゴシック" charset="0"/>
              </a:rPr>
              <a:t> </a:t>
            </a:r>
            <a:r>
              <a:rPr lang="en-US" dirty="0">
                <a:solidFill>
                  <a:srgbClr val="000000"/>
                </a:solidFill>
                <a:latin typeface="Arial" charset="0"/>
                <a:ea typeface="ＭＳ Ｐゴシック" charset="0"/>
                <a:cs typeface="ＭＳ Ｐゴシック" charset="0"/>
              </a:rPr>
              <a:t> </a:t>
            </a:r>
          </a:p>
        </p:txBody>
      </p:sp>
    </p:spTree>
    <p:extLst>
      <p:ext uri="{BB962C8B-B14F-4D97-AF65-F5344CB8AC3E}">
        <p14:creationId xmlns:p14="http://schemas.microsoft.com/office/powerpoint/2010/main" val="8379521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02325-4B49-D345-8F94-CF7449CBB7DF}"/>
              </a:ext>
            </a:extLst>
          </p:cNvPr>
          <p:cNvSpPr>
            <a:spLocks noGrp="1"/>
          </p:cNvSpPr>
          <p:nvPr>
            <p:ph type="title"/>
          </p:nvPr>
        </p:nvSpPr>
        <p:spPr>
          <a:xfrm>
            <a:off x="-1" y="274320"/>
            <a:ext cx="12004766" cy="788126"/>
          </a:xfrm>
        </p:spPr>
        <p:txBody>
          <a:bodyPr/>
          <a:lstStyle/>
          <a:p>
            <a:r>
              <a:rPr lang="en-US" sz="3600" dirty="0">
                <a:latin typeface="Calibri Light" panose="020F0302020204030204" pitchFamily="34" charset="0"/>
                <a:cs typeface="Calibri Light" panose="020F0302020204030204" pitchFamily="34" charset="0"/>
              </a:rPr>
              <a:t>Predicting Open Reading Frames</a:t>
            </a:r>
          </a:p>
        </p:txBody>
      </p:sp>
      <p:sp>
        <p:nvSpPr>
          <p:cNvPr id="5" name="TextBox 4">
            <a:extLst>
              <a:ext uri="{FF2B5EF4-FFF2-40B4-BE49-F238E27FC236}">
                <a16:creationId xmlns:a16="http://schemas.microsoft.com/office/drawing/2014/main" id="{272CDD4D-802B-9942-BED4-F3B16A2A6B85}"/>
              </a:ext>
            </a:extLst>
          </p:cNvPr>
          <p:cNvSpPr txBox="1"/>
          <p:nvPr/>
        </p:nvSpPr>
        <p:spPr>
          <a:xfrm>
            <a:off x="746760" y="1471638"/>
            <a:ext cx="10698479" cy="4801314"/>
          </a:xfrm>
          <a:prstGeom prst="rect">
            <a:avLst/>
          </a:prstGeom>
          <a:noFill/>
        </p:spPr>
        <p:txBody>
          <a:bodyPr wrap="square" rtlCol="0">
            <a:spAutoFit/>
          </a:bodyPr>
          <a:lstStyle/>
          <a:p>
            <a:r>
              <a:rPr lang="en-US" b="1" dirty="0">
                <a:hlinkClick r:id="rId2"/>
              </a:rPr>
              <a:t>GeneMark</a:t>
            </a:r>
            <a:r>
              <a:rPr lang="en-US" b="1" dirty="0"/>
              <a:t>   uses hidden Markov models and can be trained using training sets </a:t>
            </a:r>
            <a:br>
              <a:rPr lang="en-US" b="1" dirty="0"/>
            </a:br>
            <a:r>
              <a:rPr lang="en-US" b="1" dirty="0"/>
              <a:t>                                            -- works for pro- and eukaryotes  and metagenomes</a:t>
            </a:r>
          </a:p>
          <a:p>
            <a:r>
              <a:rPr lang="en-US" b="1" dirty="0"/>
              <a:t>                                            -- </a:t>
            </a:r>
            <a:r>
              <a:rPr lang="en-US" b="1" dirty="0" err="1"/>
              <a:t>GenemarkS</a:t>
            </a:r>
            <a:r>
              <a:rPr lang="en-US" b="1" dirty="0"/>
              <a:t> is the “standard to gene calling in viruses and prokaryotes</a:t>
            </a:r>
          </a:p>
          <a:p>
            <a:endParaRPr lang="en-US" b="1" dirty="0"/>
          </a:p>
          <a:p>
            <a:r>
              <a:rPr lang="en-US" b="1" dirty="0">
                <a:hlinkClick r:id="rId3"/>
              </a:rPr>
              <a:t>Glimmer</a:t>
            </a:r>
            <a:r>
              <a:rPr lang="en-US" b="1" dirty="0"/>
              <a:t>   was developed for prokaryotes, </a:t>
            </a:r>
            <a:br>
              <a:rPr lang="en-US" b="1" dirty="0"/>
            </a:br>
            <a:r>
              <a:rPr lang="en-US" b="1" dirty="0"/>
              <a:t>					   -- a related software (</a:t>
            </a:r>
            <a:r>
              <a:rPr lang="en-US" b="1" dirty="0">
                <a:hlinkClick r:id="rId4"/>
              </a:rPr>
              <a:t>GlimmerHMM</a:t>
            </a:r>
            <a:r>
              <a:rPr lang="en-US" b="1" dirty="0"/>
              <a:t>) was developed for eukaryotes </a:t>
            </a:r>
            <a:endParaRPr lang="en-US" dirty="0"/>
          </a:p>
          <a:p>
            <a:endParaRPr lang="en-US" dirty="0"/>
          </a:p>
          <a:p>
            <a:endParaRPr lang="en-US" dirty="0"/>
          </a:p>
          <a:p>
            <a:endParaRPr lang="en-US" dirty="0"/>
          </a:p>
          <a:p>
            <a:r>
              <a:rPr lang="en-US" dirty="0"/>
              <a:t>Keep in mind that </a:t>
            </a:r>
            <a:r>
              <a:rPr lang="en-US" i="1" dirty="0"/>
              <a:t>ab initio </a:t>
            </a:r>
            <a:r>
              <a:rPr lang="en-US" dirty="0"/>
              <a:t>approaches work less well than those based on homology.  </a:t>
            </a:r>
          </a:p>
          <a:p>
            <a:r>
              <a:rPr lang="en-US" dirty="0"/>
              <a:t>Popular are </a:t>
            </a:r>
          </a:p>
          <a:p>
            <a:pPr marL="285750" indent="-285750">
              <a:buFont typeface="Arial" panose="020B0604020202020204" pitchFamily="34" charset="0"/>
              <a:buChar char="•"/>
            </a:pPr>
            <a:r>
              <a:rPr lang="en-US" dirty="0">
                <a:hlinkClick r:id="rId5"/>
              </a:rPr>
              <a:t>PROKKA</a:t>
            </a:r>
            <a:r>
              <a:rPr lang="en-US" dirty="0"/>
              <a:t> (described </a:t>
            </a:r>
            <a:r>
              <a:rPr lang="en-US" dirty="0">
                <a:hlinkClick r:id="rId6"/>
              </a:rPr>
              <a:t>here</a:t>
            </a:r>
            <a:r>
              <a:rPr lang="en-US" dirty="0"/>
              <a:t>)</a:t>
            </a:r>
          </a:p>
          <a:p>
            <a:pPr marL="285750" indent="-285750">
              <a:buFont typeface="Arial" panose="020B0604020202020204" pitchFamily="34" charset="0"/>
              <a:buChar char="•"/>
            </a:pPr>
            <a:r>
              <a:rPr lang="en-US" dirty="0">
                <a:hlinkClick r:id="rId7"/>
              </a:rPr>
              <a:t>RAST</a:t>
            </a:r>
            <a:r>
              <a:rPr lang="en-US" dirty="0"/>
              <a:t> </a:t>
            </a:r>
          </a:p>
          <a:p>
            <a:r>
              <a:rPr lang="en-US" dirty="0"/>
              <a:t>Both rely on homology and already annotated similar genomes.  </a:t>
            </a:r>
          </a:p>
          <a:p>
            <a:endParaRPr lang="en-US" dirty="0"/>
          </a:p>
          <a:p>
            <a:r>
              <a:rPr lang="en-US" dirty="0"/>
              <a:t>The cycle of identifying essential genes (</a:t>
            </a:r>
            <a:r>
              <a:rPr lang="en-US" dirty="0" err="1"/>
              <a:t>aatRNAsynthases</a:t>
            </a:r>
            <a:r>
              <a:rPr lang="en-US" dirty="0"/>
              <a:t>, DNA and RNA polymerases, </a:t>
            </a:r>
            <a:r>
              <a:rPr lang="en-US" dirty="0" err="1"/>
              <a:t>ATPsynthases</a:t>
            </a:r>
            <a:r>
              <a:rPr lang="en-US" dirty="0"/>
              <a:t>), and using these to train gene prediction software seems to work well.   </a:t>
            </a:r>
          </a:p>
        </p:txBody>
      </p:sp>
    </p:spTree>
    <p:extLst>
      <p:ext uri="{BB962C8B-B14F-4D97-AF65-F5344CB8AC3E}">
        <p14:creationId xmlns:p14="http://schemas.microsoft.com/office/powerpoint/2010/main" val="2952612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C73E7-052D-234C-899B-712C10C3B8F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4994979-B9DF-7F49-AE59-D8C1F8336EB6}"/>
              </a:ext>
            </a:extLst>
          </p:cNvPr>
          <p:cNvPicPr>
            <a:picLocks noGrp="1" noChangeAspect="1"/>
          </p:cNvPicPr>
          <p:nvPr>
            <p:ph idx="1"/>
          </p:nvPr>
        </p:nvPicPr>
        <p:blipFill rotWithShape="1">
          <a:blip r:embed="rId2"/>
          <a:srcRect t="26281" r="12725" b="26970"/>
          <a:stretch/>
        </p:blipFill>
        <p:spPr>
          <a:xfrm>
            <a:off x="696079" y="0"/>
            <a:ext cx="5023115" cy="6502401"/>
          </a:xfrm>
          <a:prstGeom prst="rect">
            <a:avLst/>
          </a:prstGeom>
        </p:spPr>
      </p:pic>
      <p:pic>
        <p:nvPicPr>
          <p:cNvPr id="4" name="Picture 3">
            <a:extLst>
              <a:ext uri="{FF2B5EF4-FFF2-40B4-BE49-F238E27FC236}">
                <a16:creationId xmlns:a16="http://schemas.microsoft.com/office/drawing/2014/main" id="{EF60949A-9D8D-BD4C-B126-B73EA0A65464}"/>
              </a:ext>
            </a:extLst>
          </p:cNvPr>
          <p:cNvPicPr>
            <a:picLocks noChangeAspect="1"/>
          </p:cNvPicPr>
          <p:nvPr/>
        </p:nvPicPr>
        <p:blipFill>
          <a:blip r:embed="rId3"/>
          <a:stretch>
            <a:fillRect/>
          </a:stretch>
        </p:blipFill>
        <p:spPr>
          <a:xfrm>
            <a:off x="6344512" y="0"/>
            <a:ext cx="5735609" cy="6858000"/>
          </a:xfrm>
          <a:prstGeom prst="rect">
            <a:avLst/>
          </a:prstGeom>
        </p:spPr>
      </p:pic>
      <p:cxnSp>
        <p:nvCxnSpPr>
          <p:cNvPr id="7" name="Straight Arrow Connector 6">
            <a:extLst>
              <a:ext uri="{FF2B5EF4-FFF2-40B4-BE49-F238E27FC236}">
                <a16:creationId xmlns:a16="http://schemas.microsoft.com/office/drawing/2014/main" id="{2C38F288-162C-DA4E-8CE0-3F9D57EB58FA}"/>
              </a:ext>
            </a:extLst>
          </p:cNvPr>
          <p:cNvCxnSpPr/>
          <p:nvPr/>
        </p:nvCxnSpPr>
        <p:spPr bwMode="auto">
          <a:xfrm flipH="1" flipV="1">
            <a:off x="3359150" y="2329180"/>
            <a:ext cx="749300" cy="640080"/>
          </a:xfrm>
          <a:prstGeom prst="straightConnector1">
            <a:avLst/>
          </a:prstGeom>
          <a:solidFill>
            <a:schemeClr val="accent1"/>
          </a:solidFill>
          <a:ln w="66675"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8" name="Straight Arrow Connector 7">
            <a:extLst>
              <a:ext uri="{FF2B5EF4-FFF2-40B4-BE49-F238E27FC236}">
                <a16:creationId xmlns:a16="http://schemas.microsoft.com/office/drawing/2014/main" id="{F765C9CB-BCD5-174E-B233-2D0FA4A83C89}"/>
              </a:ext>
            </a:extLst>
          </p:cNvPr>
          <p:cNvCxnSpPr/>
          <p:nvPr/>
        </p:nvCxnSpPr>
        <p:spPr bwMode="auto">
          <a:xfrm flipH="1" flipV="1">
            <a:off x="2984500" y="2838450"/>
            <a:ext cx="749300" cy="640080"/>
          </a:xfrm>
          <a:prstGeom prst="straightConnector1">
            <a:avLst/>
          </a:prstGeom>
          <a:solidFill>
            <a:schemeClr val="accent1"/>
          </a:solidFill>
          <a:ln w="66675"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9" name="Straight Arrow Connector 8">
            <a:extLst>
              <a:ext uri="{FF2B5EF4-FFF2-40B4-BE49-F238E27FC236}">
                <a16:creationId xmlns:a16="http://schemas.microsoft.com/office/drawing/2014/main" id="{517F2D4B-978D-AD49-8397-1DB5D4A392DD}"/>
              </a:ext>
            </a:extLst>
          </p:cNvPr>
          <p:cNvCxnSpPr/>
          <p:nvPr/>
        </p:nvCxnSpPr>
        <p:spPr bwMode="auto">
          <a:xfrm flipH="1" flipV="1">
            <a:off x="2120900" y="3195320"/>
            <a:ext cx="749300" cy="640080"/>
          </a:xfrm>
          <a:prstGeom prst="straightConnector1">
            <a:avLst/>
          </a:prstGeom>
          <a:solidFill>
            <a:schemeClr val="accent1"/>
          </a:solidFill>
          <a:ln w="66675"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10" name="Straight Arrow Connector 9">
            <a:extLst>
              <a:ext uri="{FF2B5EF4-FFF2-40B4-BE49-F238E27FC236}">
                <a16:creationId xmlns:a16="http://schemas.microsoft.com/office/drawing/2014/main" id="{78931ECC-5CA6-5C46-AC24-0AAB3841A22B}"/>
              </a:ext>
            </a:extLst>
          </p:cNvPr>
          <p:cNvCxnSpPr>
            <a:cxnSpLocks/>
          </p:cNvCxnSpPr>
          <p:nvPr/>
        </p:nvCxnSpPr>
        <p:spPr bwMode="auto">
          <a:xfrm flipV="1">
            <a:off x="355600" y="1899920"/>
            <a:ext cx="508000" cy="462280"/>
          </a:xfrm>
          <a:prstGeom prst="straightConnector1">
            <a:avLst/>
          </a:prstGeom>
          <a:solidFill>
            <a:schemeClr val="accent1"/>
          </a:solidFill>
          <a:ln w="66675"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2646567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B9D11D-BFAF-384D-9C73-9C58721C0B3A}"/>
              </a:ext>
            </a:extLst>
          </p:cNvPr>
          <p:cNvPicPr>
            <a:picLocks noChangeAspect="1"/>
          </p:cNvPicPr>
          <p:nvPr/>
        </p:nvPicPr>
        <p:blipFill>
          <a:blip r:embed="rId2"/>
          <a:stretch>
            <a:fillRect/>
          </a:stretch>
        </p:blipFill>
        <p:spPr>
          <a:xfrm>
            <a:off x="22132" y="4559300"/>
            <a:ext cx="3797300" cy="2159000"/>
          </a:xfrm>
          <a:prstGeom prst="rect">
            <a:avLst/>
          </a:prstGeom>
        </p:spPr>
      </p:pic>
      <p:pic>
        <p:nvPicPr>
          <p:cNvPr id="5" name="Picture 4">
            <a:extLst>
              <a:ext uri="{FF2B5EF4-FFF2-40B4-BE49-F238E27FC236}">
                <a16:creationId xmlns:a16="http://schemas.microsoft.com/office/drawing/2014/main" id="{34DFA0E3-3323-C346-BD48-48FC885F0C05}"/>
              </a:ext>
            </a:extLst>
          </p:cNvPr>
          <p:cNvPicPr>
            <a:picLocks noChangeAspect="1"/>
          </p:cNvPicPr>
          <p:nvPr/>
        </p:nvPicPr>
        <p:blipFill>
          <a:blip r:embed="rId3"/>
          <a:stretch>
            <a:fillRect/>
          </a:stretch>
        </p:blipFill>
        <p:spPr>
          <a:xfrm>
            <a:off x="66582" y="1905000"/>
            <a:ext cx="3708400" cy="2565400"/>
          </a:xfrm>
          <a:prstGeom prst="rect">
            <a:avLst/>
          </a:prstGeom>
        </p:spPr>
      </p:pic>
      <p:pic>
        <p:nvPicPr>
          <p:cNvPr id="6" name="Picture 5">
            <a:extLst>
              <a:ext uri="{FF2B5EF4-FFF2-40B4-BE49-F238E27FC236}">
                <a16:creationId xmlns:a16="http://schemas.microsoft.com/office/drawing/2014/main" id="{FE0C08B6-7D32-1147-AAEE-4FBE5565EC10}"/>
              </a:ext>
            </a:extLst>
          </p:cNvPr>
          <p:cNvPicPr>
            <a:picLocks noChangeAspect="1"/>
          </p:cNvPicPr>
          <p:nvPr/>
        </p:nvPicPr>
        <p:blipFill>
          <a:blip r:embed="rId4"/>
          <a:stretch>
            <a:fillRect/>
          </a:stretch>
        </p:blipFill>
        <p:spPr>
          <a:xfrm>
            <a:off x="4851213" y="0"/>
            <a:ext cx="6045574" cy="6858000"/>
          </a:xfrm>
          <a:prstGeom prst="rect">
            <a:avLst/>
          </a:prstGeom>
        </p:spPr>
      </p:pic>
      <p:sp>
        <p:nvSpPr>
          <p:cNvPr id="7" name="TextBox 6">
            <a:extLst>
              <a:ext uri="{FF2B5EF4-FFF2-40B4-BE49-F238E27FC236}">
                <a16:creationId xmlns:a16="http://schemas.microsoft.com/office/drawing/2014/main" id="{1D22E287-2D2D-D641-B33D-3F0EF5CA2144}"/>
              </a:ext>
            </a:extLst>
          </p:cNvPr>
          <p:cNvSpPr txBox="1"/>
          <p:nvPr/>
        </p:nvSpPr>
        <p:spPr>
          <a:xfrm>
            <a:off x="2763167" y="906333"/>
            <a:ext cx="1011815" cy="923330"/>
          </a:xfrm>
          <a:prstGeom prst="rect">
            <a:avLst/>
          </a:prstGeom>
          <a:noFill/>
        </p:spPr>
        <p:txBody>
          <a:bodyPr wrap="none" rtlCol="0">
            <a:spAutoFit/>
          </a:bodyPr>
          <a:lstStyle/>
          <a:p>
            <a:r>
              <a:rPr lang="en-US" dirty="0"/>
              <a:t>no Intein</a:t>
            </a:r>
          </a:p>
          <a:p>
            <a:r>
              <a:rPr lang="en-US" dirty="0">
                <a:solidFill>
                  <a:srgbClr val="FF0000"/>
                </a:solidFill>
              </a:rPr>
              <a:t>clade 1</a:t>
            </a:r>
          </a:p>
          <a:p>
            <a:r>
              <a:rPr lang="en-US" dirty="0">
                <a:solidFill>
                  <a:schemeClr val="accent2">
                    <a:lumMod val="75000"/>
                  </a:schemeClr>
                </a:solidFill>
              </a:rPr>
              <a:t>clade 2</a:t>
            </a:r>
          </a:p>
        </p:txBody>
      </p:sp>
      <p:sp>
        <p:nvSpPr>
          <p:cNvPr id="8" name="TextBox 7">
            <a:extLst>
              <a:ext uri="{FF2B5EF4-FFF2-40B4-BE49-F238E27FC236}">
                <a16:creationId xmlns:a16="http://schemas.microsoft.com/office/drawing/2014/main" id="{CA130FC5-41EC-DC4C-A8C0-F20D637B86B0}"/>
              </a:ext>
            </a:extLst>
          </p:cNvPr>
          <p:cNvSpPr txBox="1"/>
          <p:nvPr/>
        </p:nvSpPr>
        <p:spPr>
          <a:xfrm>
            <a:off x="208656" y="0"/>
            <a:ext cx="4616970" cy="830997"/>
          </a:xfrm>
          <a:prstGeom prst="rect">
            <a:avLst/>
          </a:prstGeom>
          <a:noFill/>
        </p:spPr>
        <p:txBody>
          <a:bodyPr wrap="none" rtlCol="0">
            <a:spAutoFit/>
          </a:bodyPr>
          <a:lstStyle/>
          <a:p>
            <a:r>
              <a:rPr lang="en-US" sz="2400" dirty="0"/>
              <a:t>Phylogeny of Exteins in terminases </a:t>
            </a:r>
            <a:br>
              <a:rPr lang="en-US" sz="2400" dirty="0"/>
            </a:br>
            <a:r>
              <a:rPr lang="en-US" sz="2400" dirty="0"/>
              <a:t>of Actinophage cluster E</a:t>
            </a:r>
          </a:p>
        </p:txBody>
      </p:sp>
    </p:spTree>
    <p:extLst>
      <p:ext uri="{BB962C8B-B14F-4D97-AF65-F5344CB8AC3E}">
        <p14:creationId xmlns:p14="http://schemas.microsoft.com/office/powerpoint/2010/main" val="3338107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2F841-ABB9-8E41-8342-55226397849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07A38FA-DEBA-9B48-844C-A038794BFF1C}"/>
              </a:ext>
            </a:extLst>
          </p:cNvPr>
          <p:cNvPicPr>
            <a:picLocks noChangeAspect="1"/>
          </p:cNvPicPr>
          <p:nvPr/>
        </p:nvPicPr>
        <p:blipFill rotWithShape="1">
          <a:blip r:embed="rId2"/>
          <a:srcRect l="14286" t="13206" b="11963"/>
          <a:stretch/>
        </p:blipFill>
        <p:spPr>
          <a:xfrm>
            <a:off x="6704042" y="86568"/>
            <a:ext cx="5487958" cy="6771432"/>
          </a:xfrm>
          <a:prstGeom prst="rect">
            <a:avLst/>
          </a:prstGeom>
        </p:spPr>
      </p:pic>
      <p:pic>
        <p:nvPicPr>
          <p:cNvPr id="5" name="Picture 4">
            <a:extLst>
              <a:ext uri="{FF2B5EF4-FFF2-40B4-BE49-F238E27FC236}">
                <a16:creationId xmlns:a16="http://schemas.microsoft.com/office/drawing/2014/main" id="{C2F0D5F8-C33A-954D-993B-889F37EEAD7B}"/>
              </a:ext>
            </a:extLst>
          </p:cNvPr>
          <p:cNvPicPr>
            <a:picLocks noChangeAspect="1"/>
          </p:cNvPicPr>
          <p:nvPr/>
        </p:nvPicPr>
        <p:blipFill rotWithShape="1">
          <a:blip r:embed="rId3"/>
          <a:srcRect l="11745" t="6526" b="3579"/>
          <a:stretch/>
        </p:blipFill>
        <p:spPr>
          <a:xfrm>
            <a:off x="584889" y="603188"/>
            <a:ext cx="6260641" cy="5738192"/>
          </a:xfrm>
          <a:prstGeom prst="rect">
            <a:avLst/>
          </a:prstGeom>
        </p:spPr>
      </p:pic>
      <p:pic>
        <p:nvPicPr>
          <p:cNvPr id="6" name="Picture 5">
            <a:extLst>
              <a:ext uri="{FF2B5EF4-FFF2-40B4-BE49-F238E27FC236}">
                <a16:creationId xmlns:a16="http://schemas.microsoft.com/office/drawing/2014/main" id="{014226D4-173A-B240-A8A3-42C4A8837489}"/>
              </a:ext>
            </a:extLst>
          </p:cNvPr>
          <p:cNvPicPr>
            <a:picLocks noChangeAspect="1"/>
          </p:cNvPicPr>
          <p:nvPr/>
        </p:nvPicPr>
        <p:blipFill rotWithShape="1">
          <a:blip r:embed="rId2"/>
          <a:srcRect t="1" r="88479" b="64459"/>
          <a:stretch/>
        </p:blipFill>
        <p:spPr>
          <a:xfrm>
            <a:off x="7124700" y="86568"/>
            <a:ext cx="635000" cy="2768601"/>
          </a:xfrm>
          <a:prstGeom prst="rect">
            <a:avLst/>
          </a:prstGeom>
        </p:spPr>
      </p:pic>
      <p:pic>
        <p:nvPicPr>
          <p:cNvPr id="7" name="Picture 6">
            <a:extLst>
              <a:ext uri="{FF2B5EF4-FFF2-40B4-BE49-F238E27FC236}">
                <a16:creationId xmlns:a16="http://schemas.microsoft.com/office/drawing/2014/main" id="{9528DD83-451B-C744-A8F5-A440EB49B212}"/>
              </a:ext>
            </a:extLst>
          </p:cNvPr>
          <p:cNvPicPr>
            <a:picLocks noChangeAspect="1"/>
          </p:cNvPicPr>
          <p:nvPr/>
        </p:nvPicPr>
        <p:blipFill rotWithShape="1">
          <a:blip r:embed="rId3"/>
          <a:srcRect r="95130" b="29263"/>
          <a:stretch/>
        </p:blipFill>
        <p:spPr>
          <a:xfrm>
            <a:off x="-1" y="215899"/>
            <a:ext cx="520701" cy="6805155"/>
          </a:xfrm>
          <a:prstGeom prst="rect">
            <a:avLst/>
          </a:prstGeom>
        </p:spPr>
      </p:pic>
    </p:spTree>
    <p:extLst>
      <p:ext uri="{BB962C8B-B14F-4D97-AF65-F5344CB8AC3E}">
        <p14:creationId xmlns:p14="http://schemas.microsoft.com/office/powerpoint/2010/main" val="3776900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CE871A-850F-F241-80BA-5D6A3ACE097C}"/>
              </a:ext>
            </a:extLst>
          </p:cNvPr>
          <p:cNvPicPr>
            <a:picLocks noChangeAspect="1"/>
          </p:cNvPicPr>
          <p:nvPr/>
        </p:nvPicPr>
        <p:blipFill rotWithShape="1">
          <a:blip r:embed="rId2"/>
          <a:srcRect l="2718" t="3712"/>
          <a:stretch/>
        </p:blipFill>
        <p:spPr>
          <a:xfrm rot="17926855">
            <a:off x="2557967" y="-2083602"/>
            <a:ext cx="6347721" cy="8472618"/>
          </a:xfrm>
          <a:prstGeom prst="rect">
            <a:avLst/>
          </a:prstGeom>
        </p:spPr>
      </p:pic>
      <p:sp>
        <p:nvSpPr>
          <p:cNvPr id="6" name="TextBox 5">
            <a:extLst>
              <a:ext uri="{FF2B5EF4-FFF2-40B4-BE49-F238E27FC236}">
                <a16:creationId xmlns:a16="http://schemas.microsoft.com/office/drawing/2014/main" id="{FFFECF03-731F-0F48-87F9-713DAAFC4A37}"/>
              </a:ext>
            </a:extLst>
          </p:cNvPr>
          <p:cNvSpPr txBox="1"/>
          <p:nvPr/>
        </p:nvSpPr>
        <p:spPr>
          <a:xfrm>
            <a:off x="10641811" y="1118534"/>
            <a:ext cx="1199367" cy="523220"/>
          </a:xfrm>
          <a:prstGeom prst="rect">
            <a:avLst/>
          </a:prstGeom>
          <a:noFill/>
        </p:spPr>
        <p:txBody>
          <a:bodyPr wrap="none" rtlCol="0">
            <a:spAutoFit/>
          </a:bodyPr>
          <a:lstStyle/>
          <a:p>
            <a:r>
              <a:rPr lang="en-US" sz="2800" dirty="0"/>
              <a:t>exteins</a:t>
            </a:r>
          </a:p>
        </p:txBody>
      </p:sp>
      <p:pic>
        <p:nvPicPr>
          <p:cNvPr id="7" name="Picture 6">
            <a:extLst>
              <a:ext uri="{FF2B5EF4-FFF2-40B4-BE49-F238E27FC236}">
                <a16:creationId xmlns:a16="http://schemas.microsoft.com/office/drawing/2014/main" id="{665B3D34-1133-684F-B1CD-B2377F9D4CCE}"/>
              </a:ext>
            </a:extLst>
          </p:cNvPr>
          <p:cNvPicPr>
            <a:picLocks noChangeAspect="1"/>
          </p:cNvPicPr>
          <p:nvPr/>
        </p:nvPicPr>
        <p:blipFill rotWithShape="1">
          <a:blip r:embed="rId3"/>
          <a:srcRect l="5240" t="3492" r="5218"/>
          <a:stretch/>
        </p:blipFill>
        <p:spPr>
          <a:xfrm rot="16375239">
            <a:off x="4111550" y="1435204"/>
            <a:ext cx="3298614" cy="7550014"/>
          </a:xfrm>
          <a:prstGeom prst="rect">
            <a:avLst/>
          </a:prstGeom>
        </p:spPr>
      </p:pic>
      <p:sp>
        <p:nvSpPr>
          <p:cNvPr id="8" name="TextBox 7">
            <a:extLst>
              <a:ext uri="{FF2B5EF4-FFF2-40B4-BE49-F238E27FC236}">
                <a16:creationId xmlns:a16="http://schemas.microsoft.com/office/drawing/2014/main" id="{CC059D01-BC6A-194F-8141-3BABAE19EF17}"/>
              </a:ext>
            </a:extLst>
          </p:cNvPr>
          <p:cNvSpPr txBox="1"/>
          <p:nvPr/>
        </p:nvSpPr>
        <p:spPr>
          <a:xfrm>
            <a:off x="9182894" y="4113482"/>
            <a:ext cx="2802370" cy="954107"/>
          </a:xfrm>
          <a:prstGeom prst="rect">
            <a:avLst/>
          </a:prstGeom>
          <a:noFill/>
        </p:spPr>
        <p:txBody>
          <a:bodyPr wrap="none" rtlCol="0">
            <a:spAutoFit/>
          </a:bodyPr>
          <a:lstStyle/>
          <a:p>
            <a:r>
              <a:rPr lang="en-US" sz="2800" dirty="0"/>
              <a:t>intein </a:t>
            </a:r>
            <a:br>
              <a:rPr lang="en-US" sz="2800" dirty="0"/>
            </a:br>
            <a:r>
              <a:rPr lang="en-US" sz="2800" dirty="0"/>
              <a:t>containing exteins</a:t>
            </a:r>
          </a:p>
        </p:txBody>
      </p:sp>
    </p:spTree>
    <p:extLst>
      <p:ext uri="{BB962C8B-B14F-4D97-AF65-F5344CB8AC3E}">
        <p14:creationId xmlns:p14="http://schemas.microsoft.com/office/powerpoint/2010/main" val="3646863727"/>
      </p:ext>
    </p:extLst>
  </p:cSld>
  <p:clrMapOvr>
    <a:masterClrMapping/>
  </p:clrMapOvr>
</p:sld>
</file>

<file path=ppt/theme/theme1.xml><?xml version="1.0" encoding="utf-8"?>
<a:theme xmlns:a="http://schemas.openxmlformats.org/drawingml/2006/main" name="9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15212</TotalTime>
  <Words>3767</Words>
  <Application>Microsoft Macintosh PowerPoint</Application>
  <PresentationFormat>Widescreen</PresentationFormat>
  <Paragraphs>367</Paragraphs>
  <Slides>57</Slides>
  <Notes>15</Notes>
  <HiddenSlides>1</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57</vt:i4>
      </vt:variant>
    </vt:vector>
  </HeadingPairs>
  <TitlesOfParts>
    <vt:vector size="69" baseType="lpstr">
      <vt:lpstr>-apple-system</vt:lpstr>
      <vt:lpstr>Arial</vt:lpstr>
      <vt:lpstr>Calibri</vt:lpstr>
      <vt:lpstr>Calibri Light</vt:lpstr>
      <vt:lpstr>Georgia</vt:lpstr>
      <vt:lpstr>Harding</vt:lpstr>
      <vt:lpstr>Helvetica</vt:lpstr>
      <vt:lpstr>Times</vt:lpstr>
      <vt:lpstr>Times New Roman</vt:lpstr>
      <vt:lpstr>Wingdings</vt:lpstr>
      <vt:lpstr>9_Default Design</vt:lpstr>
      <vt:lpstr>Office Theme</vt:lpstr>
      <vt:lpstr>PowerPoint Presentation</vt:lpstr>
      <vt:lpstr>Figtree developed by the same group that developed tracer</vt:lpstr>
      <vt:lpstr>PowerPoint Presentation</vt:lpstr>
      <vt:lpstr>PowerPoint Presentation</vt:lpstr>
      <vt:lpstr>If you have multiple gene trees from the same set (or subset) of species, and the leaves have the same names, the colors carry over to the new tree you open</vt:lpstr>
      <vt:lpstr>PowerPoint Presentation</vt:lpstr>
      <vt:lpstr>PowerPoint Presentation</vt:lpstr>
      <vt:lpstr>PowerPoint Presentation</vt:lpstr>
      <vt:lpstr>PowerPoint Presentation</vt:lpstr>
      <vt:lpstr>Homeoalleles</vt:lpstr>
      <vt:lpstr>PowerPoint Presentation</vt:lpstr>
      <vt:lpstr>The genomic neighborhood of tyrRS in  γ-proteobacteria </vt:lpstr>
      <vt:lpstr>PowerPoint Presentation</vt:lpstr>
      <vt:lpstr>PowerPoint Presentation</vt:lpstr>
      <vt:lpstr>PowerPoint Presentation</vt:lpstr>
      <vt:lpstr>Homeoalleles</vt:lpstr>
      <vt:lpstr>Terminology</vt:lpstr>
      <vt:lpstr>PowerPoint Presentation</vt:lpstr>
      <vt:lpstr>The pangenome as a shared genetic resource</vt:lpstr>
      <vt:lpstr>The pangenome as a shared genetic resource</vt:lpstr>
      <vt:lpstr>PowerPoint Presentation</vt:lpstr>
      <vt:lpstr>PowerPoint Presentation</vt:lpstr>
      <vt:lpstr>PowerPoint Presentation</vt:lpstr>
      <vt:lpstr>HGT as a force creating new pathways – Example I Acetoclastic Methanogenesis</vt:lpstr>
      <vt:lpstr>Methanogenesis </vt:lpstr>
      <vt:lpstr>Methanogenesis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Splice site consensus in Arabidopsis thaliana</vt:lpstr>
      <vt:lpstr>PowerPoint Presentation</vt:lpstr>
      <vt:lpstr>PowerPoint Presentation</vt:lpstr>
      <vt:lpstr>PowerPoint Presentation</vt:lpstr>
      <vt:lpstr>Ribonucleotide Reductase</vt:lpstr>
      <vt:lpstr>PowerPoint Presentation</vt:lpstr>
      <vt:lpstr>PowerPoint Presentation</vt:lpstr>
      <vt:lpstr>PowerPoint Presentation</vt:lpstr>
      <vt:lpstr>PowerPoint Presentation</vt:lpstr>
      <vt:lpstr>Nonsense-mediated mRNA decay (NMD) pathway</vt:lpstr>
      <vt:lpstr>From:  How do proteins gain new domains?</vt:lpstr>
      <vt:lpstr>Other possible benefits of introns</vt:lpstr>
      <vt:lpstr>Possible benefits of having intein</vt:lpstr>
      <vt:lpstr>PowerPoint Presentation</vt:lpstr>
      <vt:lpstr>Predicting Open Reading Frames</vt:lpstr>
    </vt:vector>
  </TitlesOfParts>
  <Company>University of Connecticut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Peter Gogarten</dc:creator>
  <cp:lastModifiedBy>Gogarten, J. Peter</cp:lastModifiedBy>
  <cp:revision>94</cp:revision>
  <dcterms:created xsi:type="dcterms:W3CDTF">2013-11-01T21:49:29Z</dcterms:created>
  <dcterms:modified xsi:type="dcterms:W3CDTF">2023-11-28T22:46:43Z</dcterms:modified>
</cp:coreProperties>
</file>